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6" r:id="rId1"/>
  </p:sldMasterIdLst>
  <p:notesMasterIdLst>
    <p:notesMasterId r:id="rId16"/>
  </p:notesMasterIdLst>
  <p:sldIdLst>
    <p:sldId id="278" r:id="rId2"/>
    <p:sldId id="273" r:id="rId3"/>
    <p:sldId id="271" r:id="rId4"/>
    <p:sldId id="266" r:id="rId5"/>
    <p:sldId id="258" r:id="rId6"/>
    <p:sldId id="264" r:id="rId7"/>
    <p:sldId id="269" r:id="rId8"/>
    <p:sldId id="272" r:id="rId9"/>
    <p:sldId id="281" r:id="rId10"/>
    <p:sldId id="285" r:id="rId11"/>
    <p:sldId id="276" r:id="rId12"/>
    <p:sldId id="280" r:id="rId13"/>
    <p:sldId id="279" r:id="rId14"/>
    <p:sldId id="28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DDDDDD"/>
    <a:srgbClr val="FFFFCC"/>
    <a:srgbClr val="FFFF9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1429" autoAdjust="0"/>
  </p:normalViewPr>
  <p:slideViewPr>
    <p:cSldViewPr showGuides="1">
      <p:cViewPr varScale="1">
        <p:scale>
          <a:sx n="94" d="100"/>
          <a:sy n="94" d="100"/>
        </p:scale>
        <p:origin x="-486" y="-90"/>
      </p:cViewPr>
      <p:guideLst>
        <p:guide orient="horz" pos="24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oshone\My%20Documents\IW\Scenarios\comm%20and%20collab%20cost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917986990756624E-2"/>
          <c:y val="0.2126937309065875"/>
          <c:w val="0.27456985963711056"/>
          <c:h val="0.48374725700271071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Core CAL Suite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Components</c:v>
                </c:pt>
                <c:pt idx="1">
                  <c:v>Select</c:v>
                </c:pt>
                <c:pt idx="2">
                  <c:v>Standard EA</c:v>
                </c:pt>
                <c:pt idx="3">
                  <c:v>Platform EA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ECAL Suite Step-Up</c:v>
                </c:pt>
              </c:strCache>
            </c:strRef>
          </c:tx>
          <c:dLbls>
            <c:dLbl>
              <c:idx val="0"/>
              <c:delete val="1"/>
            </c:dLbl>
            <c:numFmt formatCode="General" sourceLinked="0"/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Components</c:v>
                </c:pt>
                <c:pt idx="1">
                  <c:v>Select</c:v>
                </c:pt>
                <c:pt idx="2">
                  <c:v>Standard EA</c:v>
                </c:pt>
                <c:pt idx="3">
                  <c:v>Platform EA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80</c:v>
                </c:pt>
                <c:pt idx="2">
                  <c:v>68</c:v>
                </c:pt>
                <c:pt idx="3">
                  <c:v>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Forefront</c:v>
                </c:pt>
              </c:strCache>
            </c:strRef>
          </c:tx>
          <c:spPr>
            <a:solidFill>
              <a:srgbClr val="BBE0E3"/>
            </a:solidFill>
          </c:spPr>
          <c:dLbls>
            <c:numFmt formatCode="General" sourceLinked="0"/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Components</c:v>
                </c:pt>
                <c:pt idx="1">
                  <c:v>Select</c:v>
                </c:pt>
                <c:pt idx="2">
                  <c:v>Standard EA</c:v>
                </c:pt>
                <c:pt idx="3">
                  <c:v>Platform EA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MOSS E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Components</c:v>
                </c:pt>
                <c:pt idx="1">
                  <c:v>Select</c:v>
                </c:pt>
                <c:pt idx="2">
                  <c:v>Standard EA</c:v>
                </c:pt>
                <c:pt idx="3">
                  <c:v>Platform EA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Exchange E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Components</c:v>
                </c:pt>
                <c:pt idx="1">
                  <c:v>Select</c:v>
                </c:pt>
                <c:pt idx="2">
                  <c:v>Standard EA</c:v>
                </c:pt>
                <c:pt idx="3">
                  <c:v>Platform EA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OCS 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Components</c:v>
                </c:pt>
                <c:pt idx="1">
                  <c:v>Select</c:v>
                </c:pt>
                <c:pt idx="2">
                  <c:v>Standard EA</c:v>
                </c:pt>
                <c:pt idx="3">
                  <c:v>Platform EA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OCS E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Components</c:v>
                </c:pt>
                <c:pt idx="1">
                  <c:v>Select</c:v>
                </c:pt>
                <c:pt idx="2">
                  <c:v>Standard EA</c:v>
                </c:pt>
                <c:pt idx="3">
                  <c:v>Platform EA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37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System Center Ops Mngr Client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Components</c:v>
                </c:pt>
                <c:pt idx="1">
                  <c:v>Select</c:v>
                </c:pt>
                <c:pt idx="2">
                  <c:v>Standard EA</c:v>
                </c:pt>
                <c:pt idx="3">
                  <c:v>Platform EA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16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RMS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Components</c:v>
                </c:pt>
                <c:pt idx="1">
                  <c:v>Select</c:v>
                </c:pt>
                <c:pt idx="2">
                  <c:v>Standard EA</c:v>
                </c:pt>
                <c:pt idx="3">
                  <c:v>Platform EA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</c:ser>
        <c:gapWidth val="55"/>
        <c:overlap val="100"/>
        <c:axId val="81941248"/>
        <c:axId val="81942784"/>
      </c:barChart>
      <c:catAx>
        <c:axId val="819412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000"/>
            </a:pPr>
            <a:endParaRPr lang="pl-PL"/>
          </a:p>
        </c:txPr>
        <c:crossAx val="81942784"/>
        <c:crossesAt val="0"/>
        <c:auto val="1"/>
        <c:lblAlgn val="ctr"/>
        <c:lblOffset val="100"/>
      </c:catAx>
      <c:valAx>
        <c:axId val="81942784"/>
        <c:scaling>
          <c:orientation val="minMax"/>
          <c:max val="200"/>
        </c:scaling>
        <c:axPos val="l"/>
        <c:majorGridlines/>
        <c:numFmt formatCode="_([$$-1409]* #,##0_);_([$$-1409]* \(#,##0\);_([$$-1409]* &quot;-&quot;_);_(@_)" sourceLinked="0"/>
        <c:majorTickMark val="none"/>
        <c:tickLblPos val="nextTo"/>
        <c:txPr>
          <a:bodyPr/>
          <a:lstStyle/>
          <a:p>
            <a:pPr>
              <a:defRPr lang="en-US" sz="1000"/>
            </a:pPr>
            <a:endParaRPr lang="pl-PL"/>
          </a:p>
        </c:txPr>
        <c:crossAx val="81941248"/>
        <c:crosses val="autoZero"/>
        <c:crossBetween val="between"/>
        <c:majorUnit val="50"/>
      </c:valAx>
    </c:plotArea>
    <c:legend>
      <c:legendPos val="b"/>
      <c:layout>
        <c:manualLayout>
          <c:xMode val="edge"/>
          <c:yMode val="edge"/>
          <c:x val="4.1652146525162519E-2"/>
          <c:y val="0.8385712749021127"/>
          <c:w val="0.80678255391989062"/>
          <c:h val="0.11771287810335183"/>
        </c:manualLayout>
      </c:layout>
      <c:txPr>
        <a:bodyPr/>
        <a:lstStyle/>
        <a:p>
          <a:pPr>
            <a:defRPr lang="en-US" sz="10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42897709498204"/>
          <c:y val="0.16406565288552091"/>
          <c:w val="0.75977251246717337"/>
          <c:h val="0.5291020300750850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Core CAL Suite (SA only)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Core + Cmpts</c:v>
                </c:pt>
                <c:pt idx="1">
                  <c:v>Select</c:v>
                </c:pt>
                <c:pt idx="2">
                  <c:v>Core + Cmpts</c:v>
                </c:pt>
                <c:pt idx="3">
                  <c:v>Standard EA</c:v>
                </c:pt>
                <c:pt idx="4">
                  <c:v>Core + Cmpts</c:v>
                </c:pt>
                <c:pt idx="5">
                  <c:v>Platform EA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</c:v>
                </c:pt>
                <c:pt idx="1">
                  <c:v>34</c:v>
                </c:pt>
                <c:pt idx="2">
                  <c:v>29</c:v>
                </c:pt>
                <c:pt idx="3">
                  <c:v>29</c:v>
                </c:pt>
                <c:pt idx="4">
                  <c:v>25</c:v>
                </c:pt>
                <c:pt idx="5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ECAL Suite Step-Up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Core + Cmpts</c:v>
                </c:pt>
                <c:pt idx="1">
                  <c:v>Select</c:v>
                </c:pt>
                <c:pt idx="2">
                  <c:v>Core + Cmpts</c:v>
                </c:pt>
                <c:pt idx="3">
                  <c:v>Standard EA</c:v>
                </c:pt>
                <c:pt idx="4">
                  <c:v>Core + Cmpts</c:v>
                </c:pt>
                <c:pt idx="5">
                  <c:v>Platform EA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80</c:v>
                </c:pt>
                <c:pt idx="3">
                  <c:v>68</c:v>
                </c:pt>
                <c:pt idx="5">
                  <c:v>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Forefront</c:v>
                </c:pt>
              </c:strCache>
            </c:strRef>
          </c:tx>
          <c:spPr>
            <a:solidFill>
              <a:srgbClr val="DAEDEF">
                <a:lumMod val="90000"/>
              </a:srgbClr>
            </a:solidFill>
          </c:spPr>
          <c:dLbls>
            <c:numFmt formatCode="General" sourceLinked="0"/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Core + Cmpts</c:v>
                </c:pt>
                <c:pt idx="1">
                  <c:v>Select</c:v>
                </c:pt>
                <c:pt idx="2">
                  <c:v>Core + Cmpts</c:v>
                </c:pt>
                <c:pt idx="3">
                  <c:v>Standard EA</c:v>
                </c:pt>
                <c:pt idx="4">
                  <c:v>Core + Cmpts</c:v>
                </c:pt>
                <c:pt idx="5">
                  <c:v>Platform EA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30</c:v>
                </c:pt>
                <c:pt idx="2">
                  <c:v>30</c:v>
                </c:pt>
                <c:pt idx="4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MOSS E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Core + Cmpts</c:v>
                </c:pt>
                <c:pt idx="1">
                  <c:v>Select</c:v>
                </c:pt>
                <c:pt idx="2">
                  <c:v>Core + Cmpts</c:v>
                </c:pt>
                <c:pt idx="3">
                  <c:v>Standard EA</c:v>
                </c:pt>
                <c:pt idx="4">
                  <c:v>Core + Cmpts</c:v>
                </c:pt>
                <c:pt idx="5">
                  <c:v>Platform EA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30</c:v>
                </c:pt>
                <c:pt idx="2">
                  <c:v>30</c:v>
                </c:pt>
                <c:pt idx="4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Exchange E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Core + Cmpts</c:v>
                </c:pt>
                <c:pt idx="1">
                  <c:v>Select</c:v>
                </c:pt>
                <c:pt idx="2">
                  <c:v>Core + Cmpts</c:v>
                </c:pt>
                <c:pt idx="3">
                  <c:v>Standard EA</c:v>
                </c:pt>
                <c:pt idx="4">
                  <c:v>Core + Cmpts</c:v>
                </c:pt>
                <c:pt idx="5">
                  <c:v>Platform EA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26</c:v>
                </c:pt>
                <c:pt idx="2">
                  <c:v>26</c:v>
                </c:pt>
                <c:pt idx="4">
                  <c:v>26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OCS 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Core + Cmpts</c:v>
                </c:pt>
                <c:pt idx="1">
                  <c:v>Select</c:v>
                </c:pt>
                <c:pt idx="2">
                  <c:v>Core + Cmpts</c:v>
                </c:pt>
                <c:pt idx="3">
                  <c:v>Standard EA</c:v>
                </c:pt>
                <c:pt idx="4">
                  <c:v>Core + Cmpts</c:v>
                </c:pt>
                <c:pt idx="5">
                  <c:v>Platform EA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12</c:v>
                </c:pt>
                <c:pt idx="2">
                  <c:v>12</c:v>
                </c:pt>
                <c:pt idx="4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OCS E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Core + Cmpts</c:v>
                </c:pt>
                <c:pt idx="1">
                  <c:v>Select</c:v>
                </c:pt>
                <c:pt idx="2">
                  <c:v>Core + Cmpts</c:v>
                </c:pt>
                <c:pt idx="3">
                  <c:v>Standard EA</c:v>
                </c:pt>
                <c:pt idx="4">
                  <c:v>Core + Cmpts</c:v>
                </c:pt>
                <c:pt idx="5">
                  <c:v>Platform EA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37</c:v>
                </c:pt>
                <c:pt idx="2">
                  <c:v>37</c:v>
                </c:pt>
                <c:pt idx="4">
                  <c:v>37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System Center Ops Mngr Client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Core + Cmpts</c:v>
                </c:pt>
                <c:pt idx="1">
                  <c:v>Select</c:v>
                </c:pt>
                <c:pt idx="2">
                  <c:v>Core + Cmpts</c:v>
                </c:pt>
                <c:pt idx="3">
                  <c:v>Standard EA</c:v>
                </c:pt>
                <c:pt idx="4">
                  <c:v>Core + Cmpts</c:v>
                </c:pt>
                <c:pt idx="5">
                  <c:v>Platform EA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16</c:v>
                </c:pt>
                <c:pt idx="2">
                  <c:v>16</c:v>
                </c:pt>
                <c:pt idx="4">
                  <c:v>16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RMS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lang="en-US" sz="1000"/>
                </a:pPr>
                <a:endParaRPr lang="pl-PL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Core + Cmpts</c:v>
                </c:pt>
                <c:pt idx="1">
                  <c:v>Select</c:v>
                </c:pt>
                <c:pt idx="2">
                  <c:v>Core + Cmpts</c:v>
                </c:pt>
                <c:pt idx="3">
                  <c:v>Standard EA</c:v>
                </c:pt>
                <c:pt idx="4">
                  <c:v>Core + Cmpts</c:v>
                </c:pt>
                <c:pt idx="5">
                  <c:v>Platform EA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15</c:v>
                </c:pt>
                <c:pt idx="2">
                  <c:v>15</c:v>
                </c:pt>
                <c:pt idx="4">
                  <c:v>15</c:v>
                </c:pt>
              </c:numCache>
            </c:numRef>
          </c:val>
        </c:ser>
        <c:gapWidth val="55"/>
        <c:overlap val="100"/>
        <c:axId val="84274176"/>
        <c:axId val="84329216"/>
      </c:barChart>
      <c:catAx>
        <c:axId val="842741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000"/>
            </a:pPr>
            <a:endParaRPr lang="pl-PL"/>
          </a:p>
        </c:txPr>
        <c:crossAx val="84329216"/>
        <c:crossesAt val="0"/>
        <c:auto val="1"/>
        <c:lblAlgn val="ctr"/>
        <c:lblOffset val="100"/>
      </c:catAx>
      <c:valAx>
        <c:axId val="84329216"/>
        <c:scaling>
          <c:orientation val="minMax"/>
          <c:max val="200"/>
        </c:scaling>
        <c:axPos val="l"/>
        <c:majorGridlines/>
        <c:numFmt formatCode="_([$$-1409]* #,##0_);_([$$-1409]* \(#,##0\);_([$$-1409]* &quot;-&quot;_);_(@_)" sourceLinked="0"/>
        <c:majorTickMark val="none"/>
        <c:tickLblPos val="nextTo"/>
        <c:txPr>
          <a:bodyPr/>
          <a:lstStyle/>
          <a:p>
            <a:pPr>
              <a:defRPr lang="en-US" sz="1000"/>
            </a:pPr>
            <a:endParaRPr lang="pl-PL"/>
          </a:p>
        </c:txPr>
        <c:crossAx val="84274176"/>
        <c:crosses val="autoZero"/>
        <c:crossBetween val="between"/>
        <c:majorUnit val="50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lineChart>
        <c:grouping val="standard"/>
        <c:ser>
          <c:idx val="0"/>
          <c:order val="0"/>
          <c:tx>
            <c:v>Components purchased separately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Sheet1!$K$7:$K$10</c:f>
              <c:numCache>
                <c:formatCode>\$#,##0_);[Red]\(\$#,##0\)</c:formatCode>
                <c:ptCount val="4"/>
                <c:pt idx="0">
                  <c:v>64</c:v>
                </c:pt>
                <c:pt idx="1">
                  <c:v>90</c:v>
                </c:pt>
                <c:pt idx="2">
                  <c:v>139</c:v>
                </c:pt>
                <c:pt idx="3">
                  <c:v>122</c:v>
                </c:pt>
              </c:numCache>
            </c:numRef>
          </c:val>
        </c:ser>
        <c:ser>
          <c:idx val="2"/>
          <c:order val="1"/>
          <c:tx>
            <c:v>ECAL w/EA discount</c:v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Sheet1!$O$7:$O$10</c:f>
              <c:numCache>
                <c:formatCode>\$#,##0.00_);[Red]\(\$#,##0.00\)</c:formatCode>
                <c:ptCount val="4"/>
                <c:pt idx="0">
                  <c:v>96.899999999999991</c:v>
                </c:pt>
                <c:pt idx="1">
                  <c:v>96.899999999999991</c:v>
                </c:pt>
                <c:pt idx="2">
                  <c:v>96.899999999999991</c:v>
                </c:pt>
                <c:pt idx="3">
                  <c:v>72.25</c:v>
                </c:pt>
              </c:numCache>
            </c:numRef>
          </c:val>
        </c:ser>
        <c:marker val="1"/>
        <c:axId val="48113920"/>
        <c:axId val="48635904"/>
      </c:lineChart>
      <c:catAx>
        <c:axId val="4811392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pl-PL"/>
          </a:p>
        </c:txPr>
        <c:crossAx val="48635904"/>
        <c:crosses val="autoZero"/>
        <c:auto val="1"/>
        <c:lblAlgn val="ctr"/>
        <c:lblOffset val="100"/>
      </c:catAx>
      <c:valAx>
        <c:axId val="48635904"/>
        <c:scaling>
          <c:orientation val="minMax"/>
        </c:scaling>
        <c:axPos val="l"/>
        <c:majorGridlines/>
        <c:numFmt formatCode="\$#,##0_);[Red]\(\$#,##0\)" sourceLinked="1"/>
        <c:tickLblPos val="nextTo"/>
        <c:txPr>
          <a:bodyPr/>
          <a:lstStyle/>
          <a:p>
            <a:pPr>
              <a:defRPr lang="en-US"/>
            </a:pPr>
            <a:endParaRPr lang="pl-PL"/>
          </a:p>
        </c:txPr>
        <c:crossAx val="481139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pl-PL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lang="en-US"/>
            </a:pPr>
            <a:r>
              <a:rPr lang="pl-PL" dirty="0" smtClean="0"/>
              <a:t>roczny koszt (na użytkownika) zakupu nowej licencji w umowie trzyletniej</a:t>
            </a:r>
            <a:endParaRPr lang="en-US" dirty="0"/>
          </a:p>
        </c:rich>
      </c:tx>
      <c:layout>
        <c:manualLayout>
          <c:xMode val="edge"/>
          <c:yMode val="edge"/>
          <c:x val="0.13220620192629401"/>
          <c:y val="2.9850746268656716E-2"/>
        </c:manualLayout>
      </c:layout>
    </c:title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Price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6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8.6666651501898326E-2"/>
                  <c:y val="9.1209559938055018E-17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6.6666655001460198E-2"/>
                  <c:y val="0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5.5555545834550156E-2"/>
                  <c:y val="-2.4875621890547272E-3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6.8888876834842433E-2"/>
                  <c:y val="7.4626865671641824E-3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6.8888876834842433E-2"/>
                  <c:y val="-7.4626865671641824E-3"/>
                </c:manualLayout>
              </c:layout>
              <c:dLblPos val="inEnd"/>
              <c:showVal val="1"/>
            </c:dLbl>
            <c:dLbl>
              <c:idx val="6"/>
              <c:layout>
                <c:manualLayout>
                  <c:x val="6.8888876834842114E-2"/>
                  <c:y val="2.4875621890547272E-3"/>
                </c:manualLayout>
              </c:layout>
              <c:dLblPos val="inEnd"/>
              <c:showVal val="1"/>
            </c:dLbl>
            <c:dLbl>
              <c:idx val="7"/>
              <c:layout>
                <c:manualLayout>
                  <c:x val="7.4681150836635513E-2"/>
                  <c:y val="0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lang="en-US" b="1"/>
                </a:pPr>
                <a:endParaRPr lang="pl-PL"/>
              </a:p>
            </c:txPr>
            <c:dLblPos val="inEnd"/>
            <c:showVal val="1"/>
          </c:dLbls>
          <c:cat>
            <c:strRef>
              <c:f>Sheet1!$A$2:$A$11</c:f>
              <c:strCache>
                <c:ptCount val="10"/>
                <c:pt idx="0">
                  <c:v>WebEx Web Conferencing</c:v>
                </c:pt>
                <c:pt idx="1">
                  <c:v>Cisco Unity Unified Messaging</c:v>
                </c:pt>
                <c:pt idx="2">
                  <c:v>komunikacja błyskawiczna</c:v>
                </c:pt>
                <c:pt idx="3">
                  <c:v>ochrona email</c:v>
                </c:pt>
                <c:pt idx="4">
                  <c:v>monitorowanie komp.klienckich</c:v>
                </c:pt>
                <c:pt idx="5">
                  <c:v>ochrona portalu intranetowego</c:v>
                </c:pt>
                <c:pt idx="6">
                  <c:v>bezpieczeństwo komp.klienckich niska cena</c:v>
                </c:pt>
                <c:pt idx="7">
                  <c:v>hostowane filtrowanie</c:v>
                </c:pt>
                <c:pt idx="8">
                  <c:v>ECAL Suite (Standard EA)</c:v>
                </c:pt>
                <c:pt idx="9">
                  <c:v>ECAL Suite (Platform EA)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324</c:v>
                </c:pt>
                <c:pt idx="1">
                  <c:v>135</c:v>
                </c:pt>
                <c:pt idx="2">
                  <c:v>50</c:v>
                </c:pt>
                <c:pt idx="3">
                  <c:v>27</c:v>
                </c:pt>
                <c:pt idx="4">
                  <c:v>20</c:v>
                </c:pt>
                <c:pt idx="5">
                  <c:v>15</c:v>
                </c:pt>
                <c:pt idx="6">
                  <c:v>12</c:v>
                </c:pt>
                <c:pt idx="7">
                  <c:v>12</c:v>
                </c:pt>
                <c:pt idx="8">
                  <c:v>68</c:v>
                </c:pt>
                <c:pt idx="9">
                  <c:v>58</c:v>
                </c:pt>
              </c:numCache>
            </c:numRef>
          </c:val>
        </c:ser>
        <c:dLbls>
          <c:showVal val="1"/>
        </c:dLbls>
        <c:gapWidth val="75"/>
        <c:overlap val="100"/>
        <c:axId val="90049152"/>
        <c:axId val="90047616"/>
      </c:barChart>
      <c:valAx>
        <c:axId val="90047616"/>
        <c:scaling>
          <c:orientation val="minMax"/>
          <c:max val="325"/>
          <c:min val="0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pl-PL"/>
          </a:p>
        </c:txPr>
        <c:crossAx val="90049152"/>
        <c:crosses val="autoZero"/>
        <c:crossBetween val="between"/>
        <c:majorUnit val="75"/>
      </c:valAx>
      <c:catAx>
        <c:axId val="9004915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US" b="1"/>
            </a:pPr>
            <a:endParaRPr lang="pl-PL"/>
          </a:p>
        </c:txPr>
        <c:crossAx val="90047616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200"/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BFE4F-7411-463C-A786-D28DF169F705}" type="doc">
      <dgm:prSet loTypeId="urn:microsoft.com/office/officeart/2005/8/layout/hList1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06BF88B-20E3-4B0C-83B0-15D4972CA566}">
      <dgm:prSet phldrT="[Text]" custT="1"/>
      <dgm:spPr/>
      <dgm:t>
        <a:bodyPr/>
        <a:lstStyle/>
        <a:p>
          <a:r>
            <a:rPr lang="pl-PL" sz="4000" kern="1200" smtClean="0">
              <a:latin typeface="Calibri" pitchFamily="34" charset="0"/>
              <a:ea typeface="+mj-ea"/>
              <a:cs typeface="+mj-cs"/>
            </a:rPr>
            <a:t>Co to jest zestaw </a:t>
          </a:r>
          <a:r>
            <a:rPr lang="en-US" sz="4000" kern="1200" smtClean="0">
              <a:latin typeface="Calibri" pitchFamily="34" charset="0"/>
              <a:ea typeface="+mj-ea"/>
              <a:cs typeface="+mj-cs"/>
            </a:rPr>
            <a:t>Enterprise CAL?</a:t>
          </a:r>
        </a:p>
      </dgm:t>
    </dgm:pt>
    <dgm:pt modelId="{298417EC-5FCD-46D2-AA6D-30B0F8EE30F8}" type="parTrans" cxnId="{D987C26B-F31C-4DF2-83AB-9A1776CB95B0}">
      <dgm:prSet/>
      <dgm:spPr/>
      <dgm:t>
        <a:bodyPr/>
        <a:lstStyle/>
        <a:p>
          <a:endParaRPr lang="en-US"/>
        </a:p>
      </dgm:t>
    </dgm:pt>
    <dgm:pt modelId="{67F3BD5C-47E0-4A46-8D0A-0DBD0FF9082C}" type="sibTrans" cxnId="{D987C26B-F31C-4DF2-83AB-9A1776CB95B0}">
      <dgm:prSet/>
      <dgm:spPr/>
      <dgm:t>
        <a:bodyPr/>
        <a:lstStyle/>
        <a:p>
          <a:endParaRPr lang="en-US"/>
        </a:p>
      </dgm:t>
    </dgm:pt>
    <dgm:pt modelId="{AC84DF71-8136-4BE6-A8FA-C49EBBF0D10F}">
      <dgm:prSet phldrT="[Text]" custT="1"/>
      <dgm:spPr/>
      <dgm:t>
        <a:bodyPr/>
        <a:lstStyle/>
        <a:p>
          <a:pPr>
            <a:lnSpc>
              <a:spcPct val="140000"/>
            </a:lnSpc>
          </a:pPr>
          <a:r>
            <a:rPr lang="pl-PL" sz="3300" i="1" dirty="0" smtClean="0"/>
            <a:t>Zestaw produktów </a:t>
          </a:r>
          <a:r>
            <a:rPr lang="en-US" sz="3300" i="1" dirty="0" smtClean="0"/>
            <a:t>Microsoft </a:t>
          </a:r>
          <a:r>
            <a:rPr lang="pl-PL" sz="3300" i="1" dirty="0" smtClean="0"/>
            <a:t>przygotowanych z myślą o wsparciu </a:t>
          </a:r>
          <a:r>
            <a:rPr lang="pl-PL" sz="3300" i="1" smtClean="0"/>
            <a:t>infrastruktury przyjaznej </a:t>
          </a:r>
          <a:r>
            <a:rPr lang="pl-PL" sz="3300" i="1" dirty="0" smtClean="0"/>
            <a:t>dla ludzi (</a:t>
          </a:r>
          <a:r>
            <a:rPr lang="pl-PL" sz="3300" i="1" dirty="0" err="1" smtClean="0"/>
            <a:t>people-ready</a:t>
          </a:r>
          <a:r>
            <a:rPr lang="pl-PL" sz="3300" i="1" dirty="0" smtClean="0"/>
            <a:t> </a:t>
          </a:r>
          <a:r>
            <a:rPr lang="pl-PL" sz="3300" i="1" dirty="0" err="1" smtClean="0"/>
            <a:t>infrastructure</a:t>
          </a:r>
          <a:r>
            <a:rPr lang="pl-PL" sz="3300" i="1" dirty="0" smtClean="0"/>
            <a:t>) </a:t>
          </a:r>
          <a:endParaRPr lang="en-US" sz="3300" dirty="0"/>
        </a:p>
      </dgm:t>
    </dgm:pt>
    <dgm:pt modelId="{D87B4875-87B5-4E39-BC12-8105ABA68EB9}" type="parTrans" cxnId="{BB76BCEF-38AB-4C47-AC2B-EA27029B8CCC}">
      <dgm:prSet/>
      <dgm:spPr/>
      <dgm:t>
        <a:bodyPr/>
        <a:lstStyle/>
        <a:p>
          <a:endParaRPr lang="en-US"/>
        </a:p>
      </dgm:t>
    </dgm:pt>
    <dgm:pt modelId="{E5F85C54-D8FF-4A57-92F9-3417D00C7970}" type="sibTrans" cxnId="{BB76BCEF-38AB-4C47-AC2B-EA27029B8CCC}">
      <dgm:prSet/>
      <dgm:spPr/>
      <dgm:t>
        <a:bodyPr/>
        <a:lstStyle/>
        <a:p>
          <a:endParaRPr lang="en-US"/>
        </a:p>
      </dgm:t>
    </dgm:pt>
    <dgm:pt modelId="{520FAC97-DBCB-4CF3-9C7B-792C3B74E873}" type="pres">
      <dgm:prSet presAssocID="{893BFE4F-7411-463C-A786-D28DF169F7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CCB2E2-27FE-4639-BB86-29ACAC7F24BB}" type="pres">
      <dgm:prSet presAssocID="{906BF88B-20E3-4B0C-83B0-15D4972CA566}" presName="composite" presStyleCnt="0"/>
      <dgm:spPr/>
      <dgm:t>
        <a:bodyPr/>
        <a:lstStyle/>
        <a:p>
          <a:endParaRPr lang="en-US"/>
        </a:p>
      </dgm:t>
    </dgm:pt>
    <dgm:pt modelId="{268F2E20-3EC5-4C8B-83E6-9349BB78021C}" type="pres">
      <dgm:prSet presAssocID="{906BF88B-20E3-4B0C-83B0-15D4972CA56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B4C60-AD95-4745-8CD6-017D6035C66F}" type="pres">
      <dgm:prSet presAssocID="{906BF88B-20E3-4B0C-83B0-15D4972CA56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76BCEF-38AB-4C47-AC2B-EA27029B8CCC}" srcId="{906BF88B-20E3-4B0C-83B0-15D4972CA566}" destId="{AC84DF71-8136-4BE6-A8FA-C49EBBF0D10F}" srcOrd="0" destOrd="0" parTransId="{D87B4875-87B5-4E39-BC12-8105ABA68EB9}" sibTransId="{E5F85C54-D8FF-4A57-92F9-3417D00C7970}"/>
    <dgm:cxn modelId="{D43B69CD-4092-4EC4-96E5-C1EF33A89D4B}" type="presOf" srcId="{893BFE4F-7411-463C-A786-D28DF169F705}" destId="{520FAC97-DBCB-4CF3-9C7B-792C3B74E873}" srcOrd="0" destOrd="0" presId="urn:microsoft.com/office/officeart/2005/8/layout/hList1"/>
    <dgm:cxn modelId="{3F38532B-44C4-4163-B627-F997E63EB8F2}" type="presOf" srcId="{AC84DF71-8136-4BE6-A8FA-C49EBBF0D10F}" destId="{DDFB4C60-AD95-4745-8CD6-017D6035C66F}" srcOrd="0" destOrd="0" presId="urn:microsoft.com/office/officeart/2005/8/layout/hList1"/>
    <dgm:cxn modelId="{2D339C6C-F7D5-4133-A578-00F182F26EAA}" type="presOf" srcId="{906BF88B-20E3-4B0C-83B0-15D4972CA566}" destId="{268F2E20-3EC5-4C8B-83E6-9349BB78021C}" srcOrd="0" destOrd="0" presId="urn:microsoft.com/office/officeart/2005/8/layout/hList1"/>
    <dgm:cxn modelId="{D987C26B-F31C-4DF2-83AB-9A1776CB95B0}" srcId="{893BFE4F-7411-463C-A786-D28DF169F705}" destId="{906BF88B-20E3-4B0C-83B0-15D4972CA566}" srcOrd="0" destOrd="0" parTransId="{298417EC-5FCD-46D2-AA6D-30B0F8EE30F8}" sibTransId="{67F3BD5C-47E0-4A46-8D0A-0DBD0FF9082C}"/>
    <dgm:cxn modelId="{40600C6C-9D0B-4A32-B885-7505A750AB53}" type="presParOf" srcId="{520FAC97-DBCB-4CF3-9C7B-792C3B74E873}" destId="{6ECCB2E2-27FE-4639-BB86-29ACAC7F24BB}" srcOrd="0" destOrd="0" presId="urn:microsoft.com/office/officeart/2005/8/layout/hList1"/>
    <dgm:cxn modelId="{FBDA5E3B-F6B1-4F1F-BC50-C2C62452ACF0}" type="presParOf" srcId="{6ECCB2E2-27FE-4639-BB86-29ACAC7F24BB}" destId="{268F2E20-3EC5-4C8B-83E6-9349BB78021C}" srcOrd="0" destOrd="0" presId="urn:microsoft.com/office/officeart/2005/8/layout/hList1"/>
    <dgm:cxn modelId="{15DF4590-0E75-40E2-8086-ABDFECE8C2EB}" type="presParOf" srcId="{6ECCB2E2-27FE-4639-BB86-29ACAC7F24BB}" destId="{DDFB4C60-AD95-4745-8CD6-017D6035C66F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EC381-E1AD-4633-80FA-70D301411E0D}" type="doc">
      <dgm:prSet loTypeId="urn:microsoft.com/office/officeart/2005/8/layout/pyramid1" loCatId="pyramid" qsTypeId="urn:microsoft.com/office/officeart/2005/8/quickstyle/3d7#2" qsCatId="3D" csTypeId="urn:microsoft.com/office/officeart/2005/8/colors/accent1_3" csCatId="accent1" phldr="1"/>
      <dgm:spPr/>
    </dgm:pt>
    <dgm:pt modelId="{E30BC87E-A06A-4E0D-A519-8FEC656DD798}">
      <dgm:prSet phldrT="[Text]" custT="1"/>
      <dgm:spPr/>
      <dgm:t>
        <a:bodyPr/>
        <a:lstStyle/>
        <a:p>
          <a:endParaRPr lang="en-US" sz="2800" smtClean="0"/>
        </a:p>
        <a:p>
          <a:endParaRPr lang="en-US" sz="2800" smtClean="0"/>
        </a:p>
        <a:p>
          <a:r>
            <a:rPr lang="en-US" sz="2300" smtClean="0"/>
            <a:t>Enterprise</a:t>
          </a:r>
        </a:p>
        <a:p>
          <a:r>
            <a:rPr lang="en-US" sz="2400" smtClean="0"/>
            <a:t> CAL</a:t>
          </a:r>
          <a:endParaRPr lang="en-US" sz="2400"/>
        </a:p>
      </dgm:t>
    </dgm:pt>
    <dgm:pt modelId="{BE6CB0AB-3CD7-4ED0-B471-75F3BA1FD468}" type="parTrans" cxnId="{BC94B08C-471C-4DF5-B3C4-6C462BB828F8}">
      <dgm:prSet/>
      <dgm:spPr/>
      <dgm:t>
        <a:bodyPr/>
        <a:lstStyle/>
        <a:p>
          <a:endParaRPr lang="en-US"/>
        </a:p>
      </dgm:t>
    </dgm:pt>
    <dgm:pt modelId="{87788FA4-15E1-4062-AB94-7FD2D893A7F1}" type="sibTrans" cxnId="{BC94B08C-471C-4DF5-B3C4-6C462BB828F8}">
      <dgm:prSet/>
      <dgm:spPr/>
      <dgm:t>
        <a:bodyPr/>
        <a:lstStyle/>
        <a:p>
          <a:endParaRPr lang="en-US"/>
        </a:p>
      </dgm:t>
    </dgm:pt>
    <dgm:pt modelId="{818656CC-FD15-441A-8219-0087936DF7B0}">
      <dgm:prSet phldrT="[Text]" custT="1"/>
      <dgm:spPr/>
      <dgm:t>
        <a:bodyPr/>
        <a:lstStyle/>
        <a:p>
          <a:r>
            <a:rPr lang="en-US" sz="2400" smtClean="0"/>
            <a:t>Standard CAL</a:t>
          </a:r>
          <a:endParaRPr lang="en-US" sz="2400"/>
        </a:p>
      </dgm:t>
    </dgm:pt>
    <dgm:pt modelId="{19A50EC8-E79F-43C9-81F7-911EA6CEC526}" type="parTrans" cxnId="{4DB47E0B-E5FF-4054-A657-4362A540F285}">
      <dgm:prSet/>
      <dgm:spPr/>
      <dgm:t>
        <a:bodyPr/>
        <a:lstStyle/>
        <a:p>
          <a:endParaRPr lang="en-US"/>
        </a:p>
      </dgm:t>
    </dgm:pt>
    <dgm:pt modelId="{7189382B-2646-420A-9D3B-2231D4B06106}" type="sibTrans" cxnId="{4DB47E0B-E5FF-4054-A657-4362A540F285}">
      <dgm:prSet/>
      <dgm:spPr/>
      <dgm:t>
        <a:bodyPr/>
        <a:lstStyle/>
        <a:p>
          <a:endParaRPr lang="en-US"/>
        </a:p>
      </dgm:t>
    </dgm:pt>
    <dgm:pt modelId="{0EAA974D-7658-4AB9-AE75-575D9B174499}" type="pres">
      <dgm:prSet presAssocID="{C68EC381-E1AD-4633-80FA-70D301411E0D}" presName="Name0" presStyleCnt="0">
        <dgm:presLayoutVars>
          <dgm:dir/>
          <dgm:animLvl val="lvl"/>
          <dgm:resizeHandles val="exact"/>
        </dgm:presLayoutVars>
      </dgm:prSet>
      <dgm:spPr/>
    </dgm:pt>
    <dgm:pt modelId="{F78234DB-54A1-4C0D-AE65-6A10E63E2A01}" type="pres">
      <dgm:prSet presAssocID="{E30BC87E-A06A-4E0D-A519-8FEC656DD798}" presName="Name8" presStyleCnt="0"/>
      <dgm:spPr/>
    </dgm:pt>
    <dgm:pt modelId="{81B7D382-4AD7-4476-8846-19547F2213E7}" type="pres">
      <dgm:prSet presAssocID="{E30BC87E-A06A-4E0D-A519-8FEC656DD798}" presName="level" presStyleLbl="node1" presStyleIdx="0" presStyleCnt="2" custLinFactNeighborX="161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28A5B-757B-41DC-A059-E9D1CD458CC7}" type="pres">
      <dgm:prSet presAssocID="{E30BC87E-A06A-4E0D-A519-8FEC656DD7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751D6-1865-4094-9239-AC8626060E35}" type="pres">
      <dgm:prSet presAssocID="{818656CC-FD15-441A-8219-0087936DF7B0}" presName="Name8" presStyleCnt="0"/>
      <dgm:spPr/>
    </dgm:pt>
    <dgm:pt modelId="{F9F50385-F5A8-490B-94A3-26E489AE8FB6}" type="pres">
      <dgm:prSet presAssocID="{818656CC-FD15-441A-8219-0087936DF7B0}" presName="level" presStyleLbl="node1" presStyleIdx="1" presStyleCnt="2" custLinFactNeighborX="16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A71B1-936D-4F20-87EF-822412F1C5F4}" type="pres">
      <dgm:prSet presAssocID="{818656CC-FD15-441A-8219-0087936DF7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250F9-58B0-406E-9E4A-905106280CBF}" type="presOf" srcId="{818656CC-FD15-441A-8219-0087936DF7B0}" destId="{F9F50385-F5A8-490B-94A3-26E489AE8FB6}" srcOrd="0" destOrd="0" presId="urn:microsoft.com/office/officeart/2005/8/layout/pyramid1"/>
    <dgm:cxn modelId="{7185DE80-CBBC-4587-B5F2-B713DA1CDBF2}" type="presOf" srcId="{E30BC87E-A06A-4E0D-A519-8FEC656DD798}" destId="{81B7D382-4AD7-4476-8846-19547F2213E7}" srcOrd="0" destOrd="0" presId="urn:microsoft.com/office/officeart/2005/8/layout/pyramid1"/>
    <dgm:cxn modelId="{F5FBA5E5-E8CF-43BF-AF06-19AE80F703C2}" type="presOf" srcId="{818656CC-FD15-441A-8219-0087936DF7B0}" destId="{836A71B1-936D-4F20-87EF-822412F1C5F4}" srcOrd="1" destOrd="0" presId="urn:microsoft.com/office/officeart/2005/8/layout/pyramid1"/>
    <dgm:cxn modelId="{22273E61-470B-4775-8AD0-6697682D653E}" type="presOf" srcId="{C68EC381-E1AD-4633-80FA-70D301411E0D}" destId="{0EAA974D-7658-4AB9-AE75-575D9B174499}" srcOrd="0" destOrd="0" presId="urn:microsoft.com/office/officeart/2005/8/layout/pyramid1"/>
    <dgm:cxn modelId="{BC94B08C-471C-4DF5-B3C4-6C462BB828F8}" srcId="{C68EC381-E1AD-4633-80FA-70D301411E0D}" destId="{E30BC87E-A06A-4E0D-A519-8FEC656DD798}" srcOrd="0" destOrd="0" parTransId="{BE6CB0AB-3CD7-4ED0-B471-75F3BA1FD468}" sibTransId="{87788FA4-15E1-4062-AB94-7FD2D893A7F1}"/>
    <dgm:cxn modelId="{F259D4BA-B212-4561-B70D-C84BFB226809}" type="presOf" srcId="{E30BC87E-A06A-4E0D-A519-8FEC656DD798}" destId="{6BB28A5B-757B-41DC-A059-E9D1CD458CC7}" srcOrd="1" destOrd="0" presId="urn:microsoft.com/office/officeart/2005/8/layout/pyramid1"/>
    <dgm:cxn modelId="{4DB47E0B-E5FF-4054-A657-4362A540F285}" srcId="{C68EC381-E1AD-4633-80FA-70D301411E0D}" destId="{818656CC-FD15-441A-8219-0087936DF7B0}" srcOrd="1" destOrd="0" parTransId="{19A50EC8-E79F-43C9-81F7-911EA6CEC526}" sibTransId="{7189382B-2646-420A-9D3B-2231D4B06106}"/>
    <dgm:cxn modelId="{D455BF56-9102-48EB-A7FC-92934B00BF6B}" type="presParOf" srcId="{0EAA974D-7658-4AB9-AE75-575D9B174499}" destId="{F78234DB-54A1-4C0D-AE65-6A10E63E2A01}" srcOrd="0" destOrd="0" presId="urn:microsoft.com/office/officeart/2005/8/layout/pyramid1"/>
    <dgm:cxn modelId="{C394E982-2525-4AC5-B383-F0EE86DF18B0}" type="presParOf" srcId="{F78234DB-54A1-4C0D-AE65-6A10E63E2A01}" destId="{81B7D382-4AD7-4476-8846-19547F2213E7}" srcOrd="0" destOrd="0" presId="urn:microsoft.com/office/officeart/2005/8/layout/pyramid1"/>
    <dgm:cxn modelId="{ABCE5038-9D2D-40A0-967A-ED947A1CA3A5}" type="presParOf" srcId="{F78234DB-54A1-4C0D-AE65-6A10E63E2A01}" destId="{6BB28A5B-757B-41DC-A059-E9D1CD458CC7}" srcOrd="1" destOrd="0" presId="urn:microsoft.com/office/officeart/2005/8/layout/pyramid1"/>
    <dgm:cxn modelId="{3D55FFEC-0B67-4048-8A59-EBD91C291C39}" type="presParOf" srcId="{0EAA974D-7658-4AB9-AE75-575D9B174499}" destId="{B28751D6-1865-4094-9239-AC8626060E35}" srcOrd="1" destOrd="0" presId="urn:microsoft.com/office/officeart/2005/8/layout/pyramid1"/>
    <dgm:cxn modelId="{62C365C8-9270-45B9-8D10-1AE89AC48659}" type="presParOf" srcId="{B28751D6-1865-4094-9239-AC8626060E35}" destId="{F9F50385-F5A8-490B-94A3-26E489AE8FB6}" srcOrd="0" destOrd="0" presId="urn:microsoft.com/office/officeart/2005/8/layout/pyramid1"/>
    <dgm:cxn modelId="{7BF91C8F-937C-4F02-BD8E-8AE26303DB88}" type="presParOf" srcId="{B28751D6-1865-4094-9239-AC8626060E35}" destId="{836A71B1-936D-4F20-87EF-822412F1C5F4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#2">
  <dgm:title val="3-D Style 7"/>
  <dgm:desc val="3-D Style 7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0.2185</cdr:x>
      <cdr:y>0.30526</cdr:y>
    </cdr:from>
    <cdr:to>
      <cdr:x>0.32545</cdr:x>
      <cdr:y>0.50198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1868215" y="14188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0.2185</cdr:x>
      <cdr:y>0.30526</cdr:y>
    </cdr:from>
    <cdr:to>
      <cdr:x>0.32545</cdr:x>
      <cdr:y>0.50198</cdr:y>
    </cdr:to>
    <cdr:sp macro="" textlink="">
      <cdr:nvSpPr>
        <cdr:cNvPr id="2" name="Rectangle 4"/>
        <cdr:cNvSpPr/>
      </cdr:nvSpPr>
      <cdr:spPr>
        <a:xfrm xmlns:a="http://schemas.openxmlformats.org/drawingml/2006/main">
          <a:off x="1868215" y="14188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0.2185</cdr:x>
      <cdr:y>0.30526</cdr:y>
    </cdr:from>
    <cdr:to>
      <cdr:x>0.32545</cdr:x>
      <cdr:y>0.50198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1868215" y="14188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0.2185</cdr:x>
      <cdr:y>0.30526</cdr:y>
    </cdr:from>
    <cdr:to>
      <cdr:x>0.32545</cdr:x>
      <cdr:y>0.50198</cdr:y>
    </cdr:to>
    <cdr:sp macro="" textlink="">
      <cdr:nvSpPr>
        <cdr:cNvPr id="2" name="Rectangle 4"/>
        <cdr:cNvSpPr/>
      </cdr:nvSpPr>
      <cdr:spPr>
        <a:xfrm xmlns:a="http://schemas.openxmlformats.org/drawingml/2006/main">
          <a:off x="1868215" y="14188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0.71667</cdr:x>
      <cdr:y>0.26736</cdr:y>
    </cdr:from>
    <cdr:to>
      <cdr:x>0.98333</cdr:x>
      <cdr:y>0.65625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276600" y="733425"/>
          <a:ext cx="1219200" cy="1066800"/>
        </a:xfrm>
        <a:prstGeom xmlns:a="http://schemas.openxmlformats.org/drawingml/2006/main" prst="rect">
          <a:avLst/>
        </a:prstGeom>
        <a:solidFill xmlns:a="http://schemas.openxmlformats.org/drawingml/2006/main">
          <a:srgbClr val="DDDDDD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100" dirty="0" smtClean="0"/>
            <a:t>składniki zakupione niezależnie</a:t>
          </a:r>
        </a:p>
        <a:p xmlns:a="http://schemas.openxmlformats.org/drawingml/2006/main">
          <a:endParaRPr lang="pl-PL" sz="700" dirty="0"/>
        </a:p>
        <a:p xmlns:a="http://schemas.openxmlformats.org/drawingml/2006/main">
          <a:r>
            <a:rPr lang="pl-PL" sz="1100" dirty="0" smtClean="0"/>
            <a:t>ECAL ze zniżką EA</a:t>
          </a:r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28D21E-DCB4-48FF-A684-C7D15CA4DDA7}" type="datetimeFigureOut">
              <a:rPr lang="en-US"/>
              <a:pPr>
                <a:defRPr/>
              </a:pPr>
              <a:t>12/10/2007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C562B2-A304-45A4-B2E2-6FB52DDC2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562B2-A304-45A4-B2E2-6FB52DDC271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562B2-A304-45A4-B2E2-6FB52DDC271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562B2-A304-45A4-B2E2-6FB52DDC27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562B2-A304-45A4-B2E2-6FB52DDC27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D891-B9CA-4BFE-BEE5-ECC64EE3B1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562B2-A304-45A4-B2E2-6FB52DDC27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562B2-A304-45A4-B2E2-6FB52DDC27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7655DB-CBC0-4C06-A2B5-34C8C3307783}" type="datetime8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12/10/2007 10:52 AM</a:t>
            </a:fld>
            <a:endParaRPr lang="en-US" smtClean="0">
              <a:latin typeface="Arial" charset="0"/>
            </a:endParaRPr>
          </a:p>
        </p:txBody>
      </p:sp>
      <p:sp>
        <p:nvSpPr>
          <p:cNvPr id="15363" name="Shape 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A12523-BF55-4BA6-952C-F41CFF57055E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5364" name="Shape 5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©2004 Microsoft Corporation. All rights reserved.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15365" name="Rectangle 4096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5366" name="Rectangle 629762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5040CC-442A-48F5-81AA-6B14A991ACCF}" type="datetime8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12/10/2007 10:52 AM</a:t>
            </a:fld>
            <a:endParaRPr lang="en-US" smtClean="0">
              <a:latin typeface="Arial" charset="0"/>
            </a:endParaRPr>
          </a:p>
        </p:txBody>
      </p:sp>
      <p:sp>
        <p:nvSpPr>
          <p:cNvPr id="16387" name="Shape 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0DFFAE-EA47-4ABF-B31A-EB044976D894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6388" name="Shape 5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©2004 Microsoft Corporation. All rights reserved.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16389" name="Rectangle 3789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6390" name="Rectangle 623618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562B2-A304-45A4-B2E2-6FB52DDC271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562B2-A304-45A4-B2E2-6FB52DDC27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C1F18A-9A60-45E1-AAAC-D0EDD6E724C7}" type="datetime8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12/10/2007 10:52 AM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Shape 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35E7C9-2DEE-4E77-A78A-CAC982CDCAEB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17412" name="Shape 5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©2004 Microsoft Corporation. All rights reserved.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17413" name="Rectangle 5222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7414" name="Rectangle 653314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177EAB-7DE9-461E-B7DC-1A0E27CD3ACA}" type="datetime8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12/10/2007 10:52 AM</a:t>
            </a:fld>
            <a:endParaRPr lang="en-US" smtClean="0"/>
          </a:p>
        </p:txBody>
      </p:sp>
      <p:sp>
        <p:nvSpPr>
          <p:cNvPr id="17411" name="Shape 4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41C81-5F66-47A3-8B94-2C2B2F2510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17412" name="Shape 5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©2004 Microsoft Corporation. All rights reserved.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8437" name="Rectangle 50179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8438" name="Rectangle 689154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562B2-A304-45A4-B2E2-6FB52DDC27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1" name="Picture 31" descr="steel_blocks_white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5850"/>
            <a:ext cx="9144000" cy="5414963"/>
          </a:xfrm>
          <a:prstGeom prst="rect">
            <a:avLst/>
          </a:prstGeom>
          <a:noFill/>
        </p:spPr>
      </p:pic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3035300" y="5810250"/>
            <a:ext cx="6108700" cy="7683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-1957388" y="1047750"/>
            <a:ext cx="11101388" cy="5381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76078"/>
                  <a:invGamma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5157788"/>
            <a:ext cx="9144000" cy="1382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34" name="Picture 14" descr="People_Row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4300"/>
            <a:ext cx="7392988" cy="738188"/>
          </a:xfrm>
          <a:prstGeom prst="rect">
            <a:avLst/>
          </a:prstGeom>
          <a:noFill/>
        </p:spPr>
      </p:pic>
      <p:pic>
        <p:nvPicPr>
          <p:cNvPr id="30735" name="Picture 15" descr="MSBG_blue_horiz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</p:spPr>
      </p:pic>
      <p:pic>
        <p:nvPicPr>
          <p:cNvPr id="30737" name="Picture 17" descr="PPT_masthead_ba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62000"/>
            <a:ext cx="9144000" cy="273050"/>
          </a:xfrm>
          <a:prstGeom prst="rect">
            <a:avLst/>
          </a:prstGeom>
          <a:noFill/>
        </p:spPr>
      </p:pic>
      <p:pic>
        <p:nvPicPr>
          <p:cNvPr id="30738" name="Picture 18" descr="PPT_masthead_ba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73050"/>
          </a:xfrm>
          <a:prstGeom prst="rect">
            <a:avLst/>
          </a:prstGeom>
          <a:noFill/>
        </p:spPr>
      </p:pic>
      <p:sp>
        <p:nvSpPr>
          <p:cNvPr id="307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114550" y="2200275"/>
            <a:ext cx="4914900" cy="220027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350" y="64627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FE1E9C04-9782-41D5-8125-F1FF59FDECE4}" type="datetimeFigureOut">
              <a:rPr lang="en-US" smtClean="0"/>
              <a:pPr>
                <a:defRPr/>
              </a:pPr>
              <a:t>12/10/2007</a:t>
            </a:fld>
            <a:endParaRPr lang="en-US"/>
          </a:p>
        </p:txBody>
      </p:sp>
      <p:pic>
        <p:nvPicPr>
          <p:cNvPr id="30744" name="Picture 24" descr="CAL-ent_bL_B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775" y="5502275"/>
            <a:ext cx="3079750" cy="838200"/>
          </a:xfrm>
          <a:prstGeom prst="rect">
            <a:avLst/>
          </a:prstGeom>
          <a:noFill/>
        </p:spPr>
      </p:pic>
      <p:pic>
        <p:nvPicPr>
          <p:cNvPr id="30746" name="Picture 26" descr="MS Bas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475" y="317500"/>
            <a:ext cx="1392238" cy="468313"/>
          </a:xfrm>
          <a:prstGeom prst="rect">
            <a:avLst/>
          </a:prstGeom>
          <a:noFill/>
        </p:spPr>
      </p:pic>
      <p:pic>
        <p:nvPicPr>
          <p:cNvPr id="30749" name="Picture 29" descr="Your Path B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8388" y="6302375"/>
            <a:ext cx="4225925" cy="2762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6F28-B32B-4643-A2E0-95096826C8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ole tekstowe 4"/>
          <p:cNvSpPr txBox="1"/>
          <p:nvPr userDrawn="1"/>
        </p:nvSpPr>
        <p:spPr>
          <a:xfrm>
            <a:off x="4724400" y="30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3">
                    <a:lumMod val="75000"/>
                  </a:schemeClr>
                </a:solidFill>
              </a:rPr>
              <a:t>Droga do infrastruktury przyjaznej dla ludzi</a:t>
            </a:r>
            <a:endParaRPr lang="pl-PL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1277938"/>
            <a:ext cx="2160587" cy="491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875" y="1277938"/>
            <a:ext cx="6329363" cy="491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93844-C55C-42A7-9D2B-B1CFDDA7E9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ole tekstowe 4"/>
          <p:cNvSpPr txBox="1"/>
          <p:nvPr userDrawn="1"/>
        </p:nvSpPr>
        <p:spPr>
          <a:xfrm>
            <a:off x="4724400" y="30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3">
                    <a:lumMod val="75000"/>
                  </a:schemeClr>
                </a:solidFill>
              </a:rPr>
              <a:t>Droga do infrastruktury przyjaznej dla ludzi</a:t>
            </a:r>
            <a:endParaRPr lang="pl-PL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31FA-3694-4C3A-BDE3-AF5FDA8C497A}" type="datetimeFigureOut">
              <a:rPr lang="en-US"/>
              <a:pPr>
                <a:defRPr/>
              </a:pPr>
              <a:t>12/10/2007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B81-D9E5-4053-89EC-3625986D9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4724400" y="30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3">
                    <a:lumMod val="75000"/>
                  </a:schemeClr>
                </a:solidFill>
              </a:rPr>
              <a:t>Droga do infrastruktury przyjaznej dla ludzi</a:t>
            </a:r>
            <a:endParaRPr lang="pl-PL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4724400" y="30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3">
                    <a:lumMod val="75000"/>
                  </a:schemeClr>
                </a:solidFill>
              </a:rPr>
              <a:t>Droga do infrastruktury przyjaznej dla ludzi</a:t>
            </a:r>
            <a:endParaRPr lang="pl-PL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5E48-07A5-4801-9F2E-9E70157232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ole tekstowe 4"/>
          <p:cNvSpPr txBox="1"/>
          <p:nvPr userDrawn="1"/>
        </p:nvSpPr>
        <p:spPr>
          <a:xfrm>
            <a:off x="4724400" y="30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3">
                    <a:lumMod val="75000"/>
                  </a:schemeClr>
                </a:solidFill>
              </a:rPr>
              <a:t>Droga do infrastruktury przyjaznej dla ludzi</a:t>
            </a:r>
            <a:endParaRPr lang="pl-PL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3A16D-B501-4DCD-9EED-431BEAA65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ole tekstowe 4"/>
          <p:cNvSpPr txBox="1"/>
          <p:nvPr userDrawn="1"/>
        </p:nvSpPr>
        <p:spPr>
          <a:xfrm>
            <a:off x="4724400" y="30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3">
                    <a:lumMod val="75000"/>
                  </a:schemeClr>
                </a:solidFill>
              </a:rPr>
              <a:t>Droga do infrastruktury przyjaznej dla ludzi</a:t>
            </a:r>
            <a:endParaRPr lang="pl-PL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875" y="2162175"/>
            <a:ext cx="422592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2175"/>
            <a:ext cx="422592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757F-5BB3-4111-A208-4ECE449F02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ole tekstowe 5"/>
          <p:cNvSpPr txBox="1"/>
          <p:nvPr userDrawn="1"/>
        </p:nvSpPr>
        <p:spPr>
          <a:xfrm>
            <a:off x="4724400" y="30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3">
                    <a:lumMod val="75000"/>
                  </a:schemeClr>
                </a:solidFill>
              </a:rPr>
              <a:t>Droga do infrastruktury przyjaznej dla ludzi</a:t>
            </a:r>
            <a:endParaRPr lang="pl-PL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8CCC-F13D-4CB0-B4F8-2611AC8D41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4724400" y="30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3">
                    <a:lumMod val="75000"/>
                  </a:schemeClr>
                </a:solidFill>
              </a:rPr>
              <a:t>Droga do infrastruktury przyjaznej dla ludzi</a:t>
            </a:r>
            <a:endParaRPr lang="pl-PL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D1C4-8C23-4E7C-80A4-DB529F0C7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4724400" y="30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3">
                    <a:lumMod val="75000"/>
                  </a:schemeClr>
                </a:solidFill>
              </a:rPr>
              <a:t>Droga do infrastruktury przyjaznej dla ludzi</a:t>
            </a:r>
            <a:endParaRPr lang="pl-PL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032E-09EB-4A34-A5DC-2820F01A1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ole tekstowe 2"/>
          <p:cNvSpPr txBox="1"/>
          <p:nvPr userDrawn="1"/>
        </p:nvSpPr>
        <p:spPr>
          <a:xfrm>
            <a:off x="4724400" y="30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3">
                    <a:lumMod val="75000"/>
                  </a:schemeClr>
                </a:solidFill>
              </a:rPr>
              <a:t>Droga do infrastruktury przyjaznej dla ludzi</a:t>
            </a:r>
            <a:endParaRPr lang="pl-PL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B7AF-43DB-4BDD-AAC0-6289540B73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ole tekstowe 5"/>
          <p:cNvSpPr txBox="1"/>
          <p:nvPr userDrawn="1"/>
        </p:nvSpPr>
        <p:spPr>
          <a:xfrm>
            <a:off x="4724400" y="30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3">
                    <a:lumMod val="75000"/>
                  </a:schemeClr>
                </a:solidFill>
              </a:rPr>
              <a:t>Droga do infrastruktury przyjaznej dla ludzi</a:t>
            </a:r>
            <a:endParaRPr lang="pl-PL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CF00-E75D-449B-882E-2983220172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ole tekstowe 5"/>
          <p:cNvSpPr txBox="1"/>
          <p:nvPr userDrawn="1"/>
        </p:nvSpPr>
        <p:spPr>
          <a:xfrm>
            <a:off x="4724400" y="30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3">
                    <a:lumMod val="75000"/>
                  </a:schemeClr>
                </a:solidFill>
              </a:rPr>
              <a:t>Droga do infrastruktury przyjaznej dla ludzi</a:t>
            </a:r>
            <a:endParaRPr lang="pl-PL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Picture 57" descr="Everybody_BG"/>
          <p:cNvPicPr>
            <a:picLocks noChangeAspect="1" noChangeArrowheads="1"/>
          </p:cNvPicPr>
          <p:nvPr/>
        </p:nvPicPr>
        <p:blipFill>
          <a:blip r:embed="rId15"/>
          <a:srcRect r="25000" b="32893"/>
          <a:stretch>
            <a:fillRect/>
          </a:stretch>
        </p:blipFill>
        <p:spPr bwMode="auto">
          <a:xfrm>
            <a:off x="0" y="1163638"/>
            <a:ext cx="9144000" cy="5299075"/>
          </a:xfrm>
          <a:prstGeom prst="rect">
            <a:avLst/>
          </a:prstGeom>
          <a:noFill/>
        </p:spPr>
      </p:pic>
      <p:pic>
        <p:nvPicPr>
          <p:cNvPr id="1051" name="Picture 27" descr="PPT_masthead_bar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273050"/>
          </a:xfrm>
          <a:prstGeom prst="rect">
            <a:avLst/>
          </a:prstGeom>
          <a:noFill/>
        </p:spPr>
      </p:pic>
      <p:pic>
        <p:nvPicPr>
          <p:cNvPr id="1064" name="Picture 40" descr="MSBG_blue_horiz_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</p:spPr>
      </p:pic>
      <p:sp>
        <p:nvSpPr>
          <p:cNvPr id="106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1277938"/>
            <a:ext cx="86423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2162175"/>
            <a:ext cx="8604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74" name="Picture 50" descr="People_Row_Transparen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19600" y="6248400"/>
            <a:ext cx="4572000" cy="455613"/>
          </a:xfrm>
          <a:prstGeom prst="rect">
            <a:avLst/>
          </a:prstGeom>
          <a:noFill/>
        </p:spPr>
      </p:pic>
      <p:sp>
        <p:nvSpPr>
          <p:cNvPr id="1072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32525"/>
            <a:ext cx="1905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E59DA4C-4114-41F5-9074-F4BD6608A5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76" name="Picture 52" descr="MS Basic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88" y="6392863"/>
            <a:ext cx="1123950" cy="377825"/>
          </a:xfrm>
          <a:prstGeom prst="rect">
            <a:avLst/>
          </a:prstGeom>
          <a:noFill/>
        </p:spPr>
      </p:pic>
      <p:pic>
        <p:nvPicPr>
          <p:cNvPr id="1079" name="Picture 55" descr="Your Path BI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48200" y="549275"/>
            <a:ext cx="4225925" cy="276225"/>
          </a:xfrm>
          <a:prstGeom prst="rect">
            <a:avLst/>
          </a:prstGeom>
          <a:noFill/>
        </p:spPr>
      </p:pic>
      <p:pic>
        <p:nvPicPr>
          <p:cNvPr id="1080" name="Picture 56" descr="CAL-ent_bL_BI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3675" y="354013"/>
            <a:ext cx="2571750" cy="7000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200275"/>
            <a:ext cx="8229600" cy="2200275"/>
          </a:xfrm>
        </p:spPr>
        <p:txBody>
          <a:bodyPr/>
          <a:lstStyle/>
          <a:p>
            <a:r>
              <a:rPr lang="pl-PL" i="1" dirty="0" smtClean="0"/>
              <a:t>Zestaw licencji dostępowych </a:t>
            </a:r>
            <a:br>
              <a:rPr lang="pl-PL" i="1" dirty="0" smtClean="0"/>
            </a:br>
            <a:r>
              <a:rPr lang="en-US" i="1" dirty="0" smtClean="0"/>
              <a:t>Microsoft Enterprise CAL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495800" y="6019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 smtClean="0">
                <a:solidFill>
                  <a:srgbClr val="3399FF"/>
                </a:solidFill>
              </a:rPr>
              <a:t>Droga do infrastruktury przyjaznej dla ludzi</a:t>
            </a:r>
            <a:endParaRPr lang="pl-PL" i="1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91440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pl-PL" sz="2550" dirty="0" smtClean="0"/>
              <a:t>Zestaw </a:t>
            </a:r>
            <a:r>
              <a:rPr lang="en-US" sz="2550" dirty="0" smtClean="0"/>
              <a:t>Enterprise CAL </a:t>
            </a:r>
            <a:r>
              <a:rPr lang="pl-PL" sz="2550" dirty="0" smtClean="0"/>
              <a:t>w najważniejszych zastosowaniach biznesowych</a:t>
            </a:r>
            <a:endParaRPr lang="en-US" sz="255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5300" y="1905000"/>
          <a:ext cx="8153400" cy="39336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20662"/>
                <a:gridCol w="6332738"/>
              </a:tblGrid>
              <a:tr h="38100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łączność z każdego miejsca</a:t>
                      </a:r>
                      <a:endParaRPr lang="en-US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Zestaw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Enterprise CAL </a:t>
                      </a:r>
                      <a:r>
                        <a:rPr lang="pl-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ułatwia</a:t>
                      </a:r>
                      <a:r>
                        <a:rPr lang="pl-PL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pracownikom efektywną komunikację i dostęp do danych z dowolnego miejsca na świecie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Exchange Enterprise CAL, Office Communications Server (OCS) Standard CAL, OCS </a:t>
                      </a:r>
                      <a:r>
                        <a:rPr lang="en-US" sz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Enterprise CAL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365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0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globalna łączność biznesowa</a:t>
                      </a:r>
                      <a:endParaRPr lang="en-US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Zestaw </a:t>
                      </a: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Enterprise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CAL </a:t>
                      </a:r>
                      <a:r>
                        <a:rPr lang="pl-PL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spaja</a:t>
                      </a:r>
                      <a:r>
                        <a:rPr lang="pl-PL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globalną firmę i ułatwia komunikację ze współpracującymi firmami z całego świata</a:t>
                      </a: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Exchange Enterprise CAL, OCS Standard CAL, OCS Enterprise CAL</a:t>
                      </a:r>
                    </a:p>
                  </a:txBody>
                  <a:tcPr marL="63610" marR="63610" marT="365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0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bezpieczeństwo firmy</a:t>
                      </a:r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Zestaw </a:t>
                      </a: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Enterprise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CAL </a:t>
                      </a:r>
                      <a:r>
                        <a:rPr lang="pl-PL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pomaga chronić pracowników przed zewnętrznymi i wewnętrznymi zagrożeniami bezpieczeństwa</a:t>
                      </a: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Forefront Security </a:t>
                      </a:r>
                      <a:r>
                        <a:rPr lang="en-US" sz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Suite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RMS CAL, 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SharePoint Enterprise CAL, Exchange Enterprise CAL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365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5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nawiązywanie współpracy</a:t>
                      </a:r>
                      <a:endParaRPr lang="en-US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Zestaw </a:t>
                      </a: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Enterprise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CAL </a:t>
                      </a:r>
                      <a:r>
                        <a:rPr lang="pl-PL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dostarcza pracownikom intuicyjne mechanizmy</a:t>
                      </a:r>
                      <a:r>
                        <a:rPr lang="pl-PL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do współdzielenia wiedzy dotyczącej zadań indywidualnych, projektów zespołowych i działania całej organizacji</a:t>
                      </a: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SharePoint Enterprise CAL, 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OCS Standard CAL, OCS Enterprise CAL </a:t>
                      </a: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365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363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egzekwowanie zgodności</a:t>
                      </a:r>
                      <a:endParaRPr lang="en-US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Zestaw </a:t>
                      </a: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Enterprise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CAL </a:t>
                      </a:r>
                      <a:r>
                        <a:rPr lang="pl-PL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ułatwia spełnienie wymagań prawnych, zapewniając mechanizmy umożliwiające centralne wdrażanie zasad kontroli wewnętrznej</a:t>
                      </a: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RMS CAL, Forefront Security Suite, </a:t>
                      </a: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Exchange 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Enterprise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CAL,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OCS 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Standard CAL, SharePoint Enterprise CAL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365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1143000"/>
          </a:xfrm>
        </p:spPr>
        <p:txBody>
          <a:bodyPr/>
          <a:lstStyle/>
          <a:p>
            <a:r>
              <a:rPr lang="pl-PL" sz="2800" dirty="0" smtClean="0"/>
              <a:t>Przykład</a:t>
            </a:r>
            <a:r>
              <a:rPr lang="en-US" sz="2800" dirty="0" smtClean="0"/>
              <a:t>: </a:t>
            </a:r>
            <a:r>
              <a:rPr lang="pl-PL" sz="2800" dirty="0" smtClean="0"/>
              <a:t>zmniejszenie kosztów bez rezygnacji z potrzeb biznesowych</a:t>
            </a:r>
            <a:endParaRPr lang="en-US" sz="2800" dirty="0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971800"/>
            <a:ext cx="7391400" cy="27432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ts val="200"/>
              </a:spcAft>
              <a:buFontTx/>
              <a:buChar char="-"/>
            </a:pPr>
            <a:r>
              <a:rPr lang="pl-PL" sz="1800" dirty="0" smtClean="0">
                <a:ea typeface="Calibri" pitchFamily="34" charset="0"/>
                <a:cs typeface="Times New Roman" pitchFamily="18" charset="0"/>
              </a:rPr>
              <a:t>Chciałaby, aby w jej organizacji spełnione były następujące potrzeby w zakresie </a:t>
            </a:r>
            <a:r>
              <a:rPr lang="pl-PL" sz="1800" b="1" dirty="0" smtClean="0">
                <a:ea typeface="Calibri" pitchFamily="34" charset="0"/>
                <a:cs typeface="Times New Roman" pitchFamily="18" charset="0"/>
              </a:rPr>
              <a:t>pracy grupowej i komunikacji</a:t>
            </a:r>
            <a:r>
              <a:rPr lang="en-US" sz="1800" dirty="0" smtClean="0"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spcAft>
                <a:spcPts val="200"/>
              </a:spcAft>
              <a:buFontTx/>
              <a:buChar char="-"/>
            </a:pPr>
            <a:r>
              <a:rPr lang="pl-PL" sz="1800" dirty="0" smtClean="0">
                <a:ea typeface="Calibri" pitchFamily="34" charset="0"/>
                <a:cs typeface="Times New Roman" pitchFamily="18" charset="0"/>
              </a:rPr>
              <a:t>współdzielenie informacji i koordynowanie działań pomiędzy pracownikami</a:t>
            </a:r>
            <a:endParaRPr lang="en-US" sz="1800" dirty="0" smtClean="0">
              <a:ea typeface="Calibri" pitchFamily="34" charset="0"/>
              <a:cs typeface="Times New Roman" pitchFamily="18" charset="0"/>
            </a:endParaRPr>
          </a:p>
          <a:p>
            <a:pPr lvl="1">
              <a:lnSpc>
                <a:spcPct val="105000"/>
              </a:lnSpc>
              <a:spcBef>
                <a:spcPct val="0"/>
              </a:spcBef>
              <a:spcAft>
                <a:spcPts val="200"/>
              </a:spcAft>
              <a:buFontTx/>
              <a:buChar char="-"/>
            </a:pPr>
            <a:r>
              <a:rPr lang="pl-PL" sz="1800" dirty="0" smtClean="0">
                <a:ea typeface="Calibri" pitchFamily="34" charset="0"/>
                <a:cs typeface="Times New Roman" pitchFamily="18" charset="0"/>
              </a:rPr>
              <a:t>zapewnienie dostępu dla współpracowników, w tym osób spoza organizacji — na przykład dla niezależnych odsprzedawców</a:t>
            </a:r>
            <a:endParaRPr lang="en-US" sz="1800" dirty="0" smtClean="0">
              <a:ea typeface="Calibri" pitchFamily="34" charset="0"/>
              <a:cs typeface="Times New Roman" pitchFamily="18" charset="0"/>
            </a:endParaRPr>
          </a:p>
          <a:p>
            <a:pPr lvl="1">
              <a:lnSpc>
                <a:spcPct val="105000"/>
              </a:lnSpc>
              <a:spcBef>
                <a:spcPct val="0"/>
              </a:spcBef>
              <a:spcAft>
                <a:spcPts val="200"/>
              </a:spcAft>
              <a:buFontTx/>
              <a:buChar char="-"/>
            </a:pPr>
            <a:r>
              <a:rPr lang="pl-PL" sz="1800" dirty="0" smtClean="0">
                <a:ea typeface="Calibri" pitchFamily="34" charset="0"/>
                <a:cs typeface="Times New Roman" pitchFamily="18" charset="0"/>
              </a:rPr>
              <a:t>spójny sposób centralizacji zarządzania różnymi typami relacji oraz reagowania na codzienne problemy</a:t>
            </a:r>
            <a:endParaRPr lang="en-US" sz="18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0" name="Picture 2" descr="http://www.microsoft.com/library/media/1033/calsuites/images/elizabeth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1295399" cy="1295400"/>
          </a:xfrm>
          <a:prstGeom prst="rect">
            <a:avLst/>
          </a:prstGeom>
          <a:noFill/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838200" y="2667000"/>
            <a:ext cx="739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itchFamily="34" charset="0"/>
                <a:cs typeface="Times New Roman" pitchFamily="18" charset="0"/>
              </a:rPr>
              <a:t>Sara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3"/>
          <p:cNvGraphicFramePr/>
          <p:nvPr/>
        </p:nvGraphicFramePr>
        <p:xfrm>
          <a:off x="381000" y="36861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68488" y="6276975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200" dirty="0" smtClean="0"/>
              <a:t>rok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795861"/>
            <a:ext cx="7315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20000"/>
              </a:lnSpc>
              <a:defRPr/>
            </a:pPr>
            <a:r>
              <a:rPr lang="pl-PL" sz="1700" dirty="0" smtClean="0">
                <a:latin typeface="+mn-lt"/>
                <a:ea typeface="Calibri" pitchFamily="34" charset="0"/>
                <a:cs typeface="Times New Roman" pitchFamily="18" charset="0"/>
              </a:rPr>
              <a:t>Chcąc uniknąć wdrażania wszystkich potrzebnych technologii jednocześnie, Sara ustaliła następujący plan wdrożeń:</a:t>
            </a:r>
            <a:endParaRPr lang="en-US" sz="1700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115888" indent="-115888">
              <a:lnSpc>
                <a:spcPct val="120000"/>
              </a:lnSpc>
              <a:defRPr/>
            </a:pPr>
            <a:r>
              <a:rPr lang="en-US" sz="1700" dirty="0" smtClean="0">
                <a:latin typeface="+mn-lt"/>
                <a:ea typeface="Calibri" pitchFamily="34" charset="0"/>
                <a:cs typeface="Times New Roman" pitchFamily="18" charset="0"/>
              </a:rPr>
              <a:t>	</a:t>
            </a:r>
            <a:r>
              <a:rPr lang="pl-PL" sz="1700" dirty="0" smtClean="0">
                <a:latin typeface="+mn-lt"/>
                <a:ea typeface="Calibri" pitchFamily="34" charset="0"/>
                <a:cs typeface="Times New Roman" pitchFamily="18" charset="0"/>
              </a:rPr>
              <a:t>rok </a:t>
            </a:r>
            <a:r>
              <a:rPr lang="en-US" sz="1700" dirty="0" smtClean="0">
                <a:latin typeface="+mn-lt"/>
                <a:ea typeface="Calibri" pitchFamily="34" charset="0"/>
                <a:cs typeface="Times New Roman" pitchFamily="18" charset="0"/>
              </a:rPr>
              <a:t>1</a:t>
            </a:r>
            <a:r>
              <a:rPr lang="pl-PL" sz="1700" dirty="0" smtClean="0">
                <a:latin typeface="+mn-lt"/>
                <a:ea typeface="Calibri" pitchFamily="34" charset="0"/>
                <a:cs typeface="Times New Roman" pitchFamily="18" charset="0"/>
              </a:rPr>
              <a:t> —</a:t>
            </a:r>
            <a:r>
              <a:rPr lang="en-US" sz="1700" dirty="0" smtClean="0">
                <a:latin typeface="+mn-lt"/>
                <a:ea typeface="Calibri" pitchFamily="34" charset="0"/>
                <a:cs typeface="Times New Roman" pitchFamily="18" charset="0"/>
              </a:rPr>
              <a:t> SharePoint Enterprise CAL </a:t>
            </a:r>
          </a:p>
          <a:p>
            <a:pPr marL="115888" indent="-115888">
              <a:lnSpc>
                <a:spcPct val="120000"/>
              </a:lnSpc>
              <a:defRPr/>
            </a:pPr>
            <a:r>
              <a:rPr lang="en-US" sz="1700" dirty="0" smtClean="0">
                <a:latin typeface="+mn-lt"/>
                <a:ea typeface="Calibri" pitchFamily="34" charset="0"/>
                <a:cs typeface="Times New Roman" pitchFamily="18" charset="0"/>
              </a:rPr>
              <a:t>	</a:t>
            </a:r>
            <a:r>
              <a:rPr lang="pl-PL" sz="1700" dirty="0" smtClean="0">
                <a:latin typeface="+mn-lt"/>
                <a:ea typeface="Calibri" pitchFamily="34" charset="0"/>
                <a:cs typeface="Times New Roman" pitchFamily="18" charset="0"/>
              </a:rPr>
              <a:t>rok </a:t>
            </a:r>
            <a:r>
              <a:rPr lang="en-US" sz="1700" dirty="0" smtClean="0"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lang="pl-PL" sz="1700" dirty="0" smtClean="0">
                <a:latin typeface="+mn-lt"/>
                <a:ea typeface="Calibri" pitchFamily="34" charset="0"/>
                <a:cs typeface="Times New Roman" pitchFamily="18" charset="0"/>
              </a:rPr>
              <a:t> —</a:t>
            </a:r>
            <a:r>
              <a:rPr lang="en-US" sz="1700" dirty="0" smtClean="0">
                <a:latin typeface="+mn-lt"/>
                <a:ea typeface="Calibri" pitchFamily="34" charset="0"/>
                <a:cs typeface="Times New Roman" pitchFamily="18" charset="0"/>
              </a:rPr>
              <a:t> Exchange </a:t>
            </a:r>
            <a:r>
              <a:rPr lang="en-US" sz="1700" dirty="0">
                <a:latin typeface="+mn-lt"/>
                <a:ea typeface="Calibri" pitchFamily="34" charset="0"/>
                <a:cs typeface="Times New Roman" pitchFamily="18" charset="0"/>
              </a:rPr>
              <a:t>Enterprise </a:t>
            </a:r>
            <a:r>
              <a:rPr lang="en-US" sz="1700" dirty="0" smtClean="0">
                <a:latin typeface="+mn-lt"/>
                <a:ea typeface="Calibri" pitchFamily="34" charset="0"/>
                <a:cs typeface="Times New Roman" pitchFamily="18" charset="0"/>
              </a:rPr>
              <a:t>CAL</a:t>
            </a:r>
          </a:p>
          <a:p>
            <a:pPr marL="115888" indent="-115888">
              <a:lnSpc>
                <a:spcPct val="120000"/>
              </a:lnSpc>
              <a:defRPr/>
            </a:pPr>
            <a:r>
              <a:rPr lang="en-US" sz="1700" dirty="0" smtClean="0">
                <a:latin typeface="+mn-lt"/>
                <a:ea typeface="Calibri" pitchFamily="34" charset="0"/>
                <a:cs typeface="Times New Roman" pitchFamily="18" charset="0"/>
              </a:rPr>
              <a:t>	</a:t>
            </a:r>
            <a:r>
              <a:rPr lang="pl-PL" sz="1700" dirty="0" smtClean="0">
                <a:latin typeface="+mn-lt"/>
                <a:ea typeface="Calibri" pitchFamily="34" charset="0"/>
                <a:cs typeface="Times New Roman" pitchFamily="18" charset="0"/>
              </a:rPr>
              <a:t>rok </a:t>
            </a:r>
            <a:r>
              <a:rPr lang="en-US" sz="1700" dirty="0" smtClean="0"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lang="pl-PL" sz="1700" dirty="0" smtClean="0">
                <a:latin typeface="+mn-lt"/>
                <a:ea typeface="Calibri" pitchFamily="34" charset="0"/>
                <a:cs typeface="Times New Roman" pitchFamily="18" charset="0"/>
              </a:rPr>
              <a:t> —</a:t>
            </a:r>
            <a:r>
              <a:rPr lang="en-US" sz="1700" dirty="0" smtClean="0">
                <a:latin typeface="+mn-lt"/>
                <a:ea typeface="Calibri" pitchFamily="34" charset="0"/>
                <a:cs typeface="Times New Roman" pitchFamily="18" charset="0"/>
              </a:rPr>
              <a:t> Office </a:t>
            </a:r>
            <a:r>
              <a:rPr lang="en-US" sz="1700" dirty="0">
                <a:latin typeface="+mn-lt"/>
                <a:ea typeface="Calibri" pitchFamily="34" charset="0"/>
                <a:cs typeface="Times New Roman" pitchFamily="18" charset="0"/>
              </a:rPr>
              <a:t>Communications Server </a:t>
            </a:r>
            <a:r>
              <a:rPr lang="en-US" sz="1700" dirty="0" smtClean="0">
                <a:latin typeface="+mn-lt"/>
                <a:ea typeface="Calibri" pitchFamily="34" charset="0"/>
                <a:cs typeface="Times New Roman" pitchFamily="18" charset="0"/>
              </a:rPr>
              <a:t>CAL</a:t>
            </a:r>
            <a:endParaRPr lang="en-US" sz="17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1600200" y="3457575"/>
            <a:ext cx="23855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200" dirty="0" smtClean="0"/>
              <a:t>Koszt w poszczególnych latach</a:t>
            </a:r>
            <a:endParaRPr lang="en-US" sz="1200" dirty="0"/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 rot="-5400000">
            <a:off x="-412501" y="4862125"/>
            <a:ext cx="1558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200" dirty="0" smtClean="0"/>
              <a:t>koszt na stanowisko</a:t>
            </a:r>
            <a:endParaRPr lang="en-US" sz="1200" dirty="0"/>
          </a:p>
        </p:txBody>
      </p:sp>
      <p:pic>
        <p:nvPicPr>
          <p:cNvPr id="12" name="Picture 2" descr="http://www.microsoft.com/library/media/1033/calsuites/images/elizabethw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057400"/>
            <a:ext cx="1295399" cy="12954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4953000" y="3505200"/>
            <a:ext cx="4114800" cy="2667000"/>
            <a:chOff x="0" y="227399"/>
            <a:chExt cx="7924799" cy="1872000"/>
          </a:xfrm>
        </p:grpSpPr>
        <p:sp>
          <p:nvSpPr>
            <p:cNvPr id="14" name="Rectangle 13"/>
            <p:cNvSpPr/>
            <p:nvPr/>
          </p:nvSpPr>
          <p:spPr>
            <a:xfrm>
              <a:off x="0" y="227399"/>
              <a:ext cx="7924799" cy="18720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0" y="227399"/>
              <a:ext cx="7924799" cy="187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91440" rIns="137160" bIns="91440" numCol="1" spcCol="1270" anchor="ctr" anchorCtr="0">
              <a:noAutofit/>
            </a:bodyPr>
            <a:lstStyle/>
            <a:p>
              <a:pPr marL="115888" indent="-115888">
                <a:lnSpc>
                  <a:spcPct val="120000"/>
                </a:lnSpc>
                <a:defRPr/>
              </a:pPr>
              <a:r>
                <a:rPr lang="pl-PL" sz="1850" u="sng" dirty="0" smtClean="0">
                  <a:solidFill>
                    <a:schemeClr val="tx1"/>
                  </a:solidFill>
                  <a:ea typeface="Calibri" pitchFamily="34" charset="0"/>
                  <a:cs typeface="Times New Roman" pitchFamily="18" charset="0"/>
                </a:rPr>
                <a:t>Zalety</a:t>
              </a:r>
              <a:r>
                <a:rPr lang="en-US" sz="1850" dirty="0" smtClean="0">
                  <a:solidFill>
                    <a:schemeClr val="tx1"/>
                  </a:solidFill>
                  <a:ea typeface="Calibri" pitchFamily="34" charset="0"/>
                  <a:cs typeface="Times New Roman" pitchFamily="18" charset="0"/>
                </a:rPr>
                <a:t>: </a:t>
              </a:r>
            </a:p>
            <a:p>
              <a:pPr marL="115888" indent="-115888">
                <a:buFontTx/>
                <a:buChar char="-"/>
                <a:defRPr/>
              </a:pPr>
              <a:r>
                <a:rPr lang="pl-PL" sz="1850" dirty="0" smtClean="0">
                  <a:solidFill>
                    <a:schemeClr val="tx1"/>
                  </a:solidFill>
                  <a:ea typeface="Calibri" pitchFamily="34" charset="0"/>
                  <a:cs typeface="Times New Roman" pitchFamily="18" charset="0"/>
                </a:rPr>
                <a:t>uproszczenie procesu zakupu licencji</a:t>
              </a:r>
              <a:endParaRPr lang="en-US" sz="185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endParaRPr>
            </a:p>
            <a:p>
              <a:pPr marL="115888" indent="-115888">
                <a:buFontTx/>
                <a:buChar char="-"/>
                <a:defRPr/>
              </a:pPr>
              <a:r>
                <a:rPr lang="pl-PL" sz="1850" dirty="0" smtClean="0">
                  <a:solidFill>
                    <a:schemeClr val="tx1"/>
                  </a:solidFill>
                  <a:ea typeface="Calibri" pitchFamily="34" charset="0"/>
                  <a:cs typeface="Times New Roman" pitchFamily="18" charset="0"/>
                </a:rPr>
                <a:t>większa elastyczność planów wdrożeń IT</a:t>
              </a:r>
              <a:endParaRPr lang="en-US" sz="185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endParaRPr>
            </a:p>
            <a:p>
              <a:pPr marL="115888" indent="-115888">
                <a:buFontTx/>
                <a:buChar char="-"/>
                <a:defRPr/>
              </a:pPr>
              <a:r>
                <a:rPr lang="pl-PL" sz="1850" dirty="0" smtClean="0">
                  <a:solidFill>
                    <a:schemeClr val="tx1"/>
                  </a:solidFill>
                  <a:ea typeface="Calibri" pitchFamily="34" charset="0"/>
                  <a:cs typeface="Times New Roman" pitchFamily="18" charset="0"/>
                </a:rPr>
                <a:t>jak widać, wybór </a:t>
              </a:r>
              <a:r>
                <a:rPr lang="en-US" sz="1850" dirty="0" smtClean="0">
                  <a:solidFill>
                    <a:schemeClr val="tx1"/>
                  </a:solidFill>
                  <a:ea typeface="Calibri" pitchFamily="34" charset="0"/>
                  <a:cs typeface="Times New Roman" pitchFamily="18" charset="0"/>
                </a:rPr>
                <a:t>Enterprise CAL </a:t>
              </a:r>
              <a:r>
                <a:rPr lang="pl-PL" sz="1850" dirty="0" smtClean="0">
                  <a:solidFill>
                    <a:schemeClr val="tx1"/>
                  </a:solidFill>
                  <a:ea typeface="Calibri" pitchFamily="34" charset="0"/>
                  <a:cs typeface="Times New Roman" pitchFamily="18" charset="0"/>
                </a:rPr>
                <a:t>zamiast zakupu odrębnych składników, pozwoli zaoszczędzić pieniądze</a:t>
              </a:r>
              <a:endParaRPr lang="en-US" sz="185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839200" cy="1143000"/>
          </a:xfrm>
        </p:spPr>
        <p:txBody>
          <a:bodyPr/>
          <a:lstStyle/>
          <a:p>
            <a:r>
              <a:rPr lang="pl-PL" sz="2400" dirty="0" smtClean="0"/>
              <a:t>Przykład</a:t>
            </a:r>
            <a:r>
              <a:rPr lang="en-US" sz="2400" dirty="0" smtClean="0"/>
              <a:t>: </a:t>
            </a:r>
            <a:r>
              <a:rPr lang="pl-PL" sz="2400" dirty="0" smtClean="0"/>
              <a:t>zmniejszenie kosztów bez rezygnacji z potrzeb biznesowych</a:t>
            </a:r>
            <a:endParaRPr lang="en-US" sz="2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642350" cy="806450"/>
          </a:xfrm>
        </p:spPr>
        <p:txBody>
          <a:bodyPr/>
          <a:lstStyle/>
          <a:p>
            <a:r>
              <a:rPr lang="pl-PL" sz="2800" dirty="0" smtClean="0"/>
              <a:t>Porównanie ofert</a:t>
            </a:r>
            <a:endParaRPr lang="en-US" sz="2800" dirty="0" smtClean="0"/>
          </a:p>
        </p:txBody>
      </p:sp>
      <p:sp>
        <p:nvSpPr>
          <p:cNvPr id="1028" name="Content Placeholder 2"/>
          <p:cNvSpPr>
            <a:spLocks noGrp="1"/>
          </p:cNvSpPr>
          <p:nvPr>
            <p:ph idx="4294967295"/>
          </p:nvPr>
        </p:nvSpPr>
        <p:spPr>
          <a:xfrm>
            <a:off x="228600" y="2514600"/>
            <a:ext cx="4038600" cy="3810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sz="1800" dirty="0" smtClean="0"/>
              <a:t>Cena zestawu </a:t>
            </a:r>
            <a:r>
              <a:rPr lang="en-US" sz="1800" dirty="0" smtClean="0"/>
              <a:t>ECAL </a:t>
            </a:r>
            <a:r>
              <a:rPr lang="pl-PL" sz="1800" dirty="0" smtClean="0"/>
              <a:t>jest znacząco niższa niż suma cen produktów konkurencyjnych oferujących porównywalną funkcjonalność</a:t>
            </a:r>
            <a:endParaRPr lang="en-US" sz="1800" dirty="0" smtClean="0"/>
          </a:p>
          <a:p>
            <a:pPr>
              <a:buNone/>
            </a:pPr>
            <a:endParaRPr lang="en-US" sz="300" dirty="0" smtClean="0"/>
          </a:p>
          <a:p>
            <a:r>
              <a:rPr lang="pl-PL" sz="1800" dirty="0" smtClean="0"/>
              <a:t>Cena zestawu </a:t>
            </a:r>
            <a:r>
              <a:rPr lang="en-US" sz="1800" dirty="0" smtClean="0"/>
              <a:t>ECAL</a:t>
            </a:r>
            <a:r>
              <a:rPr lang="pl-PL" sz="1800" dirty="0" smtClean="0"/>
              <a:t> jest konkurencyjna w stosunku do pojedynczych produktów konkurencji zapewniających funkcjonalność taką jak</a:t>
            </a:r>
            <a:r>
              <a:rPr lang="en-US" sz="1800" dirty="0" smtClean="0"/>
              <a:t>:</a:t>
            </a:r>
          </a:p>
          <a:p>
            <a:pPr lvl="1"/>
            <a:r>
              <a:rPr lang="pl-PL" sz="1500" dirty="0" smtClean="0"/>
              <a:t>zunifikowana komunikacja</a:t>
            </a:r>
            <a:endParaRPr lang="en-US" sz="1500" dirty="0" smtClean="0"/>
          </a:p>
          <a:p>
            <a:pPr lvl="1"/>
            <a:r>
              <a:rPr lang="pl-PL" sz="1500" dirty="0" smtClean="0"/>
              <a:t>firmowa komunikacja błyskawiczna</a:t>
            </a:r>
            <a:endParaRPr lang="en-US" sz="1500" dirty="0" smtClean="0"/>
          </a:p>
          <a:p>
            <a:pPr lvl="1"/>
            <a:r>
              <a:rPr lang="pl-PL" sz="1500" dirty="0" err="1" smtClean="0"/>
              <a:t>hostowane</a:t>
            </a:r>
            <a:r>
              <a:rPr lang="pl-PL" sz="1500" dirty="0" smtClean="0"/>
              <a:t> konferencje internetowe</a:t>
            </a:r>
            <a:endParaRPr lang="en-US" sz="15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1600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pl-PL" sz="2000" dirty="0" smtClean="0">
                <a:latin typeface="+mn-lt"/>
              </a:rPr>
              <a:t>Wybór zestawu</a:t>
            </a:r>
            <a:r>
              <a:rPr lang="en-US" sz="2000" dirty="0" smtClean="0">
                <a:latin typeface="+mn-lt"/>
              </a:rPr>
              <a:t> ECAL </a:t>
            </a:r>
            <a:r>
              <a:rPr lang="pl-PL" sz="2000" dirty="0" smtClean="0">
                <a:latin typeface="+mn-lt"/>
              </a:rPr>
              <a:t>daje większą funkcjonalność za niższą cenę i </a:t>
            </a:r>
            <a:r>
              <a:rPr lang="pl-PL" sz="2000" dirty="0" err="1" smtClean="0">
                <a:latin typeface="+mn-lt"/>
              </a:rPr>
              <a:t>bezpie-czeństwo</a:t>
            </a:r>
            <a:r>
              <a:rPr lang="pl-PL" sz="2000" dirty="0" smtClean="0">
                <a:latin typeface="+mn-lt"/>
              </a:rPr>
              <a:t> zakupu z zaufanego źródła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495800" y="1905000"/>
          <a:ext cx="449580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5105400" y="3276600"/>
            <a:ext cx="3657600" cy="1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5410200"/>
            <a:ext cx="8229600" cy="7386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ctr"/>
            <a:r>
              <a:rPr lang="en-US" sz="700" dirty="0">
                <a:latin typeface="Segoe"/>
                <a:cs typeface="Arial"/>
              </a:rPr>
              <a:t>© 2006 Microsoft Corporation. </a:t>
            </a:r>
            <a:r>
              <a:rPr lang="pl-PL" sz="700" dirty="0" smtClean="0">
                <a:latin typeface="Segoe"/>
                <a:cs typeface="Arial"/>
              </a:rPr>
              <a:t>Wszelkie prawa zastrzeżone</a:t>
            </a:r>
            <a:r>
              <a:rPr lang="en-US" sz="700" dirty="0" smtClean="0">
                <a:latin typeface="Segoe"/>
                <a:cs typeface="Arial"/>
              </a:rPr>
              <a:t>. </a:t>
            </a:r>
            <a:r>
              <a:rPr lang="en-US" sz="700" dirty="0">
                <a:latin typeface="Segoe"/>
                <a:cs typeface="Arial"/>
              </a:rPr>
              <a:t>Microsoft, Windows, Windows Vista </a:t>
            </a:r>
            <a:r>
              <a:rPr lang="pl-PL" sz="700" dirty="0" smtClean="0">
                <a:latin typeface="Segoe"/>
                <a:cs typeface="Arial"/>
              </a:rPr>
              <a:t>oraz inne nazwy produktów mogą być znakami towarowymi lub zastrzeżonymi znakami towarowymi w Stanach Zjednoczonych lub innych krajach. Dokument ma charakter wyłącznie informacyjny i odzwierciedla stanowisko firmy Microsoft aktualne w dniu prezentacji. Ponieważ firma Microsoft musi reagować na zmienne warunki rynkowe, informacji przedstawionych w prezentacji nie należy traktować jako zobowiązania ze strony Microsoft. Firma Microsoft nie może zagwarantować aktualności przedstawionych tu informacji po dacie prezentacji.</a:t>
            </a:r>
            <a:r>
              <a:rPr lang="en-US" sz="700" dirty="0" smtClean="0">
                <a:latin typeface="Segoe"/>
                <a:cs typeface="Arial"/>
              </a:rPr>
              <a:t> </a:t>
            </a:r>
            <a:r>
              <a:rPr lang="en-US" sz="700" dirty="0">
                <a:latin typeface="Segoe"/>
                <a:cs typeface="Arial"/>
              </a:rPr>
              <a:t/>
            </a:r>
            <a:br>
              <a:rPr lang="en-US" sz="700" dirty="0">
                <a:latin typeface="Segoe"/>
                <a:cs typeface="Arial"/>
              </a:rPr>
            </a:br>
            <a:r>
              <a:rPr lang="pl-PL" sz="700" dirty="0" smtClean="0">
                <a:latin typeface="Segoe"/>
                <a:cs typeface="Arial"/>
              </a:rPr>
              <a:t>FIRMA </a:t>
            </a:r>
            <a:r>
              <a:rPr lang="en-US" sz="700" dirty="0" smtClean="0">
                <a:latin typeface="Segoe"/>
                <a:cs typeface="Arial"/>
              </a:rPr>
              <a:t>MICROSOFT </a:t>
            </a:r>
            <a:r>
              <a:rPr lang="pl-PL" sz="700" dirty="0" smtClean="0">
                <a:latin typeface="Segoe"/>
                <a:cs typeface="Arial"/>
              </a:rPr>
              <a:t>NIE UDZIELA ŻADNYCH GWARANCJI (WYRAŻONYCH WPROST LUB DOMYŚLNIE), W TYM TAKŻE USTAWOWEJ RĘKOJMI ZA WADY FIZYCZNE I PRAWNE, CO DO INFORMACJI ZAWARTYCH W TEJ PREZENTACJI.</a:t>
            </a:r>
            <a:endParaRPr lang="en-US" sz="700" dirty="0">
              <a:latin typeface="Segoe"/>
              <a:cs typeface="Arial"/>
            </a:endParaRPr>
          </a:p>
        </p:txBody>
      </p:sp>
      <p:pic>
        <p:nvPicPr>
          <p:cNvPr id="5" name="Picture 4" descr="Microsoft logo and tagline"/>
          <p:cNvPicPr>
            <a:picLocks noChangeAspect="1" noChangeArrowheads="1"/>
          </p:cNvPicPr>
          <p:nvPr/>
        </p:nvPicPr>
        <p:blipFill>
          <a:blip r:embed="rId3">
            <a:lum bright="-100000"/>
          </a:blip>
          <a:srcRect/>
          <a:stretch>
            <a:fillRect/>
          </a:stretch>
        </p:blipFill>
        <p:spPr bwMode="black">
          <a:xfrm>
            <a:off x="1905000" y="2643188"/>
            <a:ext cx="6119477" cy="131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1371600"/>
          <a:ext cx="7924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724400" y="304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3">
                    <a:lumMod val="75000"/>
                  </a:schemeClr>
                </a:solidFill>
              </a:rPr>
              <a:t>Droga do infrastruktury przyjaznej dla ludzi</a:t>
            </a:r>
            <a:endParaRPr lang="pl-PL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627713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838200"/>
          </a:xfrm>
        </p:spPr>
        <p:txBody>
          <a:bodyPr/>
          <a:lstStyle/>
          <a:p>
            <a:pPr eaLnBrk="1" hangingPunct="1"/>
            <a:r>
              <a:rPr lang="pl-PL" sz="2800" dirty="0" smtClean="0"/>
              <a:t>Jakie produkty wchodzą w skład zestawów licencji </a:t>
            </a:r>
            <a:r>
              <a:rPr lang="en-US" sz="2800" dirty="0" smtClean="0"/>
              <a:t>CAL?</a:t>
            </a:r>
          </a:p>
        </p:txBody>
      </p:sp>
      <p:sp>
        <p:nvSpPr>
          <p:cNvPr id="627750" name="Rectangle 627749"/>
          <p:cNvSpPr>
            <a:spLocks noChangeArrowheads="1"/>
          </p:cNvSpPr>
          <p:nvPr/>
        </p:nvSpPr>
        <p:spPr bwMode="auto">
          <a:xfrm>
            <a:off x="3632200" y="1585913"/>
            <a:ext cx="5410200" cy="326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l-PL" sz="1600" dirty="0" smtClean="0">
                <a:solidFill>
                  <a:srgbClr val="000000"/>
                </a:solidFill>
                <a:latin typeface="Calibri" pitchFamily="34" charset="0"/>
              </a:rPr>
              <a:t>Bezpieczna komunikacja, praca grupowa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1600" dirty="0" smtClean="0">
                <a:solidFill>
                  <a:srgbClr val="000000"/>
                </a:solidFill>
                <a:latin typeface="Calibri" pitchFamily="34" charset="0"/>
              </a:rPr>
              <a:t>i kontrola wewnętrzna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230188" lvl="1" indent="-228600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dirty="0" smtClean="0">
                <a:latin typeface="Calibri" pitchFamily="34" charset="0"/>
              </a:rPr>
              <a:t>Zarządzanie prawami dostępu do informacji</a:t>
            </a:r>
            <a:endParaRPr lang="en-US" sz="1400" dirty="0">
              <a:latin typeface="Calibri" pitchFamily="34" charset="0"/>
            </a:endParaRPr>
          </a:p>
          <a:p>
            <a:pPr marL="230188" lvl="1" indent="-228600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dirty="0" smtClean="0">
                <a:latin typeface="Calibri" pitchFamily="34" charset="0"/>
              </a:rPr>
              <a:t>Zunifikowana komunikacja i kontrola wewnętrzna</a:t>
            </a:r>
            <a:endParaRPr lang="en-US" sz="1400" dirty="0">
              <a:latin typeface="Calibri" pitchFamily="34" charset="0"/>
            </a:endParaRPr>
          </a:p>
          <a:p>
            <a:pPr marL="230188" lvl="1" indent="-228600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dirty="0" smtClean="0">
                <a:latin typeface="Calibri" pitchFamily="34" charset="0"/>
              </a:rPr>
              <a:t>Rozwiązania formularzy  oparte na technologiach internetowych</a:t>
            </a:r>
            <a:endParaRPr lang="en-US" sz="1400" dirty="0">
              <a:latin typeface="Calibri" pitchFamily="34" charset="0"/>
            </a:endParaRPr>
          </a:p>
          <a:p>
            <a:pPr marL="230188" lvl="1" indent="-228600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dirty="0" smtClean="0">
                <a:latin typeface="Calibri" pitchFamily="34" charset="0"/>
              </a:rPr>
              <a:t>Publikowanie arkuszy kalkulacyjnych</a:t>
            </a:r>
            <a:endParaRPr lang="en-US" sz="1400" dirty="0">
              <a:latin typeface="Calibri" pitchFamily="34" charset="0"/>
            </a:endParaRPr>
          </a:p>
          <a:p>
            <a:pPr marL="230188" lvl="1" indent="-228600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dirty="0" smtClean="0">
                <a:latin typeface="Calibri" pitchFamily="34" charset="0"/>
              </a:rPr>
              <a:t>Składniki </a:t>
            </a:r>
            <a:r>
              <a:rPr lang="en-US" sz="1400" dirty="0" smtClean="0">
                <a:latin typeface="Calibri" pitchFamily="34" charset="0"/>
              </a:rPr>
              <a:t>web part</a:t>
            </a:r>
            <a:r>
              <a:rPr lang="pl-PL" sz="1400" dirty="0" smtClean="0">
                <a:latin typeface="Calibri" pitchFamily="34" charset="0"/>
              </a:rPr>
              <a:t> konektora danych biznesowych</a:t>
            </a:r>
            <a:endParaRPr lang="en-US" sz="1400" dirty="0">
              <a:latin typeface="Calibri" pitchFamily="34" charset="0"/>
            </a:endParaRPr>
          </a:p>
          <a:p>
            <a:pPr marL="230188" lvl="1" indent="-228600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dirty="0" smtClean="0">
                <a:latin typeface="Calibri" pitchFamily="34" charset="0"/>
              </a:rPr>
              <a:t>Cyfrowa obecność i komunikacja synchroniczna (komunikatory)</a:t>
            </a:r>
            <a:endParaRPr lang="en-US" sz="1400" dirty="0">
              <a:latin typeface="Calibri" pitchFamily="34" charset="0"/>
            </a:endParaRPr>
          </a:p>
          <a:p>
            <a:pPr marL="230188" lvl="1" indent="-228600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dirty="0" smtClean="0">
                <a:latin typeface="Calibri" pitchFamily="34" charset="0"/>
              </a:rPr>
              <a:t>Grupowe konferencje głosowe, wideo i internetowe w oparciu o serwer w siedzibie klienta</a:t>
            </a:r>
            <a:endParaRPr lang="en-US" sz="1400" dirty="0">
              <a:latin typeface="Calibri" pitchFamily="34" charset="0"/>
            </a:endParaRPr>
          </a:p>
          <a:p>
            <a:pPr marL="230188" lvl="1" indent="-228600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dirty="0" smtClean="0">
                <a:latin typeface="Calibri" pitchFamily="34" charset="0"/>
              </a:rPr>
              <a:t>Monitorowanie i aktualizowanie systemów klienckich</a:t>
            </a:r>
            <a:endParaRPr lang="en-US" sz="1400" dirty="0">
              <a:latin typeface="Calibri" pitchFamily="34" charset="0"/>
            </a:endParaRPr>
          </a:p>
          <a:p>
            <a:pPr marL="230188" lvl="1" indent="-228600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dirty="0" smtClean="0">
                <a:latin typeface="Calibri" pitchFamily="34" charset="0"/>
              </a:rPr>
              <a:t>Bezpieczeństwo serwerów, systemów klienckich i sieci</a:t>
            </a:r>
            <a:endParaRPr lang="en-US" sz="1400" dirty="0">
              <a:latin typeface="Calibri" pitchFamily="34" charset="0"/>
            </a:endParaRPr>
          </a:p>
          <a:p>
            <a:pPr marL="230188" lvl="1" indent="-228600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627751" name="Rectangle 627750"/>
          <p:cNvSpPr>
            <a:spLocks noChangeArrowheads="1"/>
          </p:cNvSpPr>
          <p:nvPr/>
        </p:nvSpPr>
        <p:spPr bwMode="auto">
          <a:xfrm>
            <a:off x="3581400" y="4481513"/>
            <a:ext cx="4457700" cy="21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3363" indent="-233363">
              <a:spcBef>
                <a:spcPct val="20000"/>
              </a:spcBef>
            </a:pPr>
            <a:r>
              <a:rPr lang="pl-PL" sz="1600" smtClean="0">
                <a:solidFill>
                  <a:srgbClr val="000000"/>
                </a:solidFill>
                <a:latin typeface="Calibri" pitchFamily="34" charset="0"/>
              </a:rPr>
              <a:t>Podstawy infrastruktury </a:t>
            </a:r>
            <a:r>
              <a:rPr lang="pl-PL" sz="1600" err="1" smtClean="0">
                <a:solidFill>
                  <a:srgbClr val="000000"/>
                </a:solidFill>
                <a:latin typeface="Calibri" pitchFamily="34" charset="0"/>
              </a:rPr>
              <a:t>IT</a:t>
            </a:r>
            <a:endParaRPr lang="en-US" sz="1400">
              <a:solidFill>
                <a:srgbClr val="000000"/>
              </a:solidFill>
              <a:latin typeface="Calibri" pitchFamily="34" charset="0"/>
            </a:endParaRPr>
          </a:p>
          <a:p>
            <a:pPr marL="233363" indent="-233363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US" sz="1400" smtClean="0">
                <a:latin typeface="Calibri" pitchFamily="34" charset="0"/>
              </a:rPr>
              <a:t>Platform</a:t>
            </a:r>
            <a:r>
              <a:rPr lang="pl-PL" sz="1400" smtClean="0">
                <a:latin typeface="Calibri" pitchFamily="34" charset="0"/>
              </a:rPr>
              <a:t>a</a:t>
            </a:r>
            <a:r>
              <a:rPr lang="en-US" sz="1400" smtClean="0">
                <a:latin typeface="Calibri" pitchFamily="34" charset="0"/>
              </a:rPr>
              <a:t>,</a:t>
            </a:r>
            <a:r>
              <a:rPr lang="pl-PL" sz="1400" smtClean="0">
                <a:latin typeface="Calibri" pitchFamily="34" charset="0"/>
              </a:rPr>
              <a:t> zasady grup, tożsamość, bezpieczeństwo</a:t>
            </a:r>
            <a:endParaRPr lang="en-US" sz="1400">
              <a:latin typeface="Calibri" pitchFamily="34" charset="0"/>
            </a:endParaRPr>
          </a:p>
          <a:p>
            <a:pPr marL="233363" indent="-233363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smtClean="0">
                <a:latin typeface="Calibri" pitchFamily="34" charset="0"/>
              </a:rPr>
              <a:t>Poczta elektroniczna, kalendarz, kontakty</a:t>
            </a:r>
            <a:endParaRPr lang="en-US" sz="1400">
              <a:latin typeface="Calibri" pitchFamily="34" charset="0"/>
            </a:endParaRPr>
          </a:p>
          <a:p>
            <a:pPr marL="233363" indent="-233363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smtClean="0">
                <a:latin typeface="Calibri" pitchFamily="34" charset="0"/>
              </a:rPr>
              <a:t>Zarządzanie treścią</a:t>
            </a:r>
            <a:endParaRPr lang="en-US" sz="1400">
              <a:latin typeface="Calibri" pitchFamily="34" charset="0"/>
            </a:endParaRPr>
          </a:p>
          <a:p>
            <a:pPr marL="233363" indent="-233363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smtClean="0">
                <a:latin typeface="Calibri" pitchFamily="34" charset="0"/>
              </a:rPr>
              <a:t>Portal korporacyjny i wyszukiwanie</a:t>
            </a:r>
            <a:endParaRPr lang="en-US" sz="1400">
              <a:latin typeface="Calibri" pitchFamily="34" charset="0"/>
            </a:endParaRPr>
          </a:p>
          <a:p>
            <a:pPr marL="233363" indent="-233363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smtClean="0">
                <a:latin typeface="Calibri" pitchFamily="34" charset="0"/>
              </a:rPr>
              <a:t>Witryny pracy grupowej</a:t>
            </a:r>
            <a:endParaRPr lang="en-US" sz="1400">
              <a:latin typeface="Calibri" pitchFamily="34" charset="0"/>
            </a:endParaRPr>
          </a:p>
          <a:p>
            <a:pPr marL="233363" indent="-233363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pl-PL" sz="1400" smtClean="0">
                <a:latin typeface="Calibri" pitchFamily="34" charset="0"/>
              </a:rPr>
              <a:t>Zarządzanie systemami</a:t>
            </a:r>
            <a:endParaRPr lang="en-US" sz="1400">
              <a:latin typeface="Calibri" pitchFamily="34" charset="0"/>
            </a:endParaRPr>
          </a:p>
          <a:p>
            <a:pPr marL="233363" indent="-233363">
              <a:lnSpc>
                <a:spcPct val="90000"/>
              </a:lnSpc>
              <a:spcBef>
                <a:spcPct val="30000"/>
              </a:spcBef>
              <a:buFontTx/>
              <a:buBlip>
                <a:blip r:embed="rId3"/>
              </a:buBlip>
            </a:pPr>
            <a:endParaRPr lang="en-US" sz="1400">
              <a:latin typeface="Calibri" pitchFamily="34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381000" y="4630738"/>
            <a:ext cx="3181350" cy="1603375"/>
            <a:chOff x="-5488" y="2117"/>
            <a:chExt cx="2286" cy="1152"/>
          </a:xfrm>
        </p:grpSpPr>
        <p:grpSp>
          <p:nvGrpSpPr>
            <p:cNvPr id="7203" name="Group 24"/>
            <p:cNvGrpSpPr>
              <a:grpSpLocks/>
            </p:cNvGrpSpPr>
            <p:nvPr/>
          </p:nvGrpSpPr>
          <p:grpSpPr bwMode="auto">
            <a:xfrm>
              <a:off x="-5488" y="2117"/>
              <a:ext cx="2286" cy="1152"/>
              <a:chOff x="360" y="2021"/>
              <a:chExt cx="2286" cy="1152"/>
            </a:xfrm>
          </p:grpSpPr>
          <p:pic>
            <p:nvPicPr>
              <p:cNvPr id="7216" name="Picture 25" descr="6-00325-s09-greenbox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0" y="2021"/>
                <a:ext cx="2286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17" name="Rectangle 23"/>
              <p:cNvSpPr>
                <a:spLocks noChangeArrowheads="1"/>
              </p:cNvSpPr>
              <p:nvPr/>
            </p:nvSpPr>
            <p:spPr bwMode="auto">
              <a:xfrm>
                <a:off x="488" y="2061"/>
                <a:ext cx="2013" cy="24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pl-PL" sz="1600" smtClean="0">
                    <a:solidFill>
                      <a:schemeClr val="tx2"/>
                    </a:solidFill>
                    <a:latin typeface="Calibri" pitchFamily="34" charset="0"/>
                  </a:rPr>
                  <a:t>Zestaw </a:t>
                </a:r>
                <a:r>
                  <a:rPr lang="en-US" sz="1600" smtClean="0">
                    <a:solidFill>
                      <a:schemeClr val="tx2"/>
                    </a:solidFill>
                    <a:latin typeface="Calibri" pitchFamily="34" charset="0"/>
                  </a:rPr>
                  <a:t>Core CAL</a:t>
                </a:r>
                <a:endParaRPr lang="en-US" sz="16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204" name="Group 30"/>
            <p:cNvGrpSpPr>
              <a:grpSpLocks/>
            </p:cNvGrpSpPr>
            <p:nvPr/>
          </p:nvGrpSpPr>
          <p:grpSpPr bwMode="auto">
            <a:xfrm>
              <a:off x="-5431" y="2341"/>
              <a:ext cx="2172" cy="262"/>
              <a:chOff x="417" y="2245"/>
              <a:chExt cx="2172" cy="262"/>
            </a:xfrm>
          </p:grpSpPr>
          <p:pic>
            <p:nvPicPr>
              <p:cNvPr id="7214" name="Picture 31" descr="6-00325-s09-greyba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7" y="2245"/>
                <a:ext cx="217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15" name="Rectangle 619539"/>
              <p:cNvSpPr>
                <a:spLocks noChangeArrowheads="1"/>
              </p:cNvSpPr>
              <p:nvPr/>
            </p:nvSpPr>
            <p:spPr bwMode="auto">
              <a:xfrm>
                <a:off x="600" y="2296"/>
                <a:ext cx="1806" cy="16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Windows Server CAL</a:t>
                </a:r>
              </a:p>
            </p:txBody>
          </p:sp>
        </p:grpSp>
        <p:grpSp>
          <p:nvGrpSpPr>
            <p:cNvPr id="7205" name="Group 33"/>
            <p:cNvGrpSpPr>
              <a:grpSpLocks/>
            </p:cNvGrpSpPr>
            <p:nvPr/>
          </p:nvGrpSpPr>
          <p:grpSpPr bwMode="auto">
            <a:xfrm>
              <a:off x="-5431" y="2545"/>
              <a:ext cx="2172" cy="262"/>
              <a:chOff x="417" y="2449"/>
              <a:chExt cx="2172" cy="262"/>
            </a:xfrm>
          </p:grpSpPr>
          <p:pic>
            <p:nvPicPr>
              <p:cNvPr id="7212" name="Picture 34" descr="6-00325-s09-greyba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7" y="2449"/>
                <a:ext cx="217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13" name="Rectangle 619539"/>
              <p:cNvSpPr>
                <a:spLocks noChangeArrowheads="1"/>
              </p:cNvSpPr>
              <p:nvPr/>
            </p:nvSpPr>
            <p:spPr bwMode="auto">
              <a:xfrm>
                <a:off x="600" y="2505"/>
                <a:ext cx="1806" cy="15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Exchange Server Standard CAL</a:t>
                </a:r>
              </a:p>
            </p:txBody>
          </p:sp>
        </p:grpSp>
        <p:grpSp>
          <p:nvGrpSpPr>
            <p:cNvPr id="7206" name="Group 36"/>
            <p:cNvGrpSpPr>
              <a:grpSpLocks/>
            </p:cNvGrpSpPr>
            <p:nvPr/>
          </p:nvGrpSpPr>
          <p:grpSpPr bwMode="auto">
            <a:xfrm>
              <a:off x="-5431" y="2749"/>
              <a:ext cx="2172" cy="262"/>
              <a:chOff x="417" y="2653"/>
              <a:chExt cx="2172" cy="262"/>
            </a:xfrm>
          </p:grpSpPr>
          <p:pic>
            <p:nvPicPr>
              <p:cNvPr id="7210" name="Picture 37" descr="6-00325-s09-greyba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7" y="2653"/>
                <a:ext cx="217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11" name="Rectangle 619539"/>
              <p:cNvSpPr>
                <a:spLocks noChangeArrowheads="1"/>
              </p:cNvSpPr>
              <p:nvPr/>
            </p:nvSpPr>
            <p:spPr bwMode="auto">
              <a:xfrm>
                <a:off x="600" y="2696"/>
                <a:ext cx="1806" cy="16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Office SharePoint Server Standard CAL</a:t>
                </a:r>
              </a:p>
            </p:txBody>
          </p:sp>
        </p:grpSp>
        <p:grpSp>
          <p:nvGrpSpPr>
            <p:cNvPr id="7207" name="Group 39"/>
            <p:cNvGrpSpPr>
              <a:grpSpLocks/>
            </p:cNvGrpSpPr>
            <p:nvPr/>
          </p:nvGrpSpPr>
          <p:grpSpPr bwMode="auto">
            <a:xfrm>
              <a:off x="-5431" y="2952"/>
              <a:ext cx="2172" cy="262"/>
              <a:chOff x="417" y="2856"/>
              <a:chExt cx="2172" cy="262"/>
            </a:xfrm>
          </p:grpSpPr>
          <p:pic>
            <p:nvPicPr>
              <p:cNvPr id="7208" name="Picture 40" descr="6-00325-s09-greyba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7" y="2856"/>
                <a:ext cx="217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09" name="Rectangle 619539"/>
              <p:cNvSpPr>
                <a:spLocks noChangeArrowheads="1"/>
              </p:cNvSpPr>
              <p:nvPr/>
            </p:nvSpPr>
            <p:spPr bwMode="auto">
              <a:xfrm>
                <a:off x="579" y="2905"/>
                <a:ext cx="1882" cy="16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System Center Configuration Manager CML</a:t>
                </a:r>
              </a:p>
            </p:txBody>
          </p:sp>
        </p:grp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388938" y="1585913"/>
            <a:ext cx="3187700" cy="2921000"/>
            <a:chOff x="-2622" y="1818"/>
            <a:chExt cx="2292" cy="2100"/>
          </a:xfrm>
        </p:grpSpPr>
        <p:grpSp>
          <p:nvGrpSpPr>
            <p:cNvPr id="7176" name="Group 27"/>
            <p:cNvGrpSpPr>
              <a:grpSpLocks/>
            </p:cNvGrpSpPr>
            <p:nvPr/>
          </p:nvGrpSpPr>
          <p:grpSpPr bwMode="auto">
            <a:xfrm>
              <a:off x="-2622" y="1818"/>
              <a:ext cx="2292" cy="2100"/>
              <a:chOff x="3226" y="1722"/>
              <a:chExt cx="2292" cy="2100"/>
            </a:xfrm>
          </p:grpSpPr>
          <p:pic>
            <p:nvPicPr>
              <p:cNvPr id="7201" name="Picture 28" descr="6-00325-s09-bluebox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226" y="1722"/>
                <a:ext cx="2292" cy="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02" name="Rectangle 23"/>
              <p:cNvSpPr>
                <a:spLocks noChangeArrowheads="1"/>
              </p:cNvSpPr>
              <p:nvPr/>
            </p:nvSpPr>
            <p:spPr bwMode="auto">
              <a:xfrm>
                <a:off x="3365" y="1790"/>
                <a:ext cx="2013" cy="24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chemeClr val="tx2"/>
                    </a:solidFill>
                    <a:latin typeface="Calibri" pitchFamily="34" charset="0"/>
                  </a:rPr>
                  <a:t> </a:t>
                </a:r>
                <a:r>
                  <a:rPr lang="pl-PL" sz="1600" smtClean="0">
                    <a:solidFill>
                      <a:schemeClr val="tx2"/>
                    </a:solidFill>
                    <a:latin typeface="Calibri" pitchFamily="34" charset="0"/>
                  </a:rPr>
                  <a:t>Zestaw </a:t>
                </a:r>
                <a:r>
                  <a:rPr lang="en-US" sz="1600" smtClean="0">
                    <a:solidFill>
                      <a:schemeClr val="tx2"/>
                    </a:solidFill>
                    <a:latin typeface="Calibri" pitchFamily="34" charset="0"/>
                  </a:rPr>
                  <a:t>Enterprise CAL</a:t>
                </a:r>
                <a:endParaRPr lang="en-US" sz="16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177" name="Group 42"/>
            <p:cNvGrpSpPr>
              <a:grpSpLocks/>
            </p:cNvGrpSpPr>
            <p:nvPr/>
          </p:nvGrpSpPr>
          <p:grpSpPr bwMode="auto">
            <a:xfrm>
              <a:off x="-2562" y="2061"/>
              <a:ext cx="2172" cy="366"/>
              <a:chOff x="3286" y="1965"/>
              <a:chExt cx="2172" cy="366"/>
            </a:xfrm>
          </p:grpSpPr>
          <p:pic>
            <p:nvPicPr>
              <p:cNvPr id="7199" name="Picture 43" descr="6-00325-s09-greenbar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86" y="1965"/>
                <a:ext cx="217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00" name="Rectangle 619539"/>
              <p:cNvSpPr>
                <a:spLocks noChangeArrowheads="1"/>
              </p:cNvSpPr>
              <p:nvPr/>
            </p:nvSpPr>
            <p:spPr bwMode="auto">
              <a:xfrm>
                <a:off x="3480" y="2069"/>
                <a:ext cx="1806" cy="15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Core CAL Suite</a:t>
                </a:r>
              </a:p>
            </p:txBody>
          </p:sp>
        </p:grpSp>
        <p:grpSp>
          <p:nvGrpSpPr>
            <p:cNvPr id="7178" name="Group 45"/>
            <p:cNvGrpSpPr>
              <a:grpSpLocks/>
            </p:cNvGrpSpPr>
            <p:nvPr/>
          </p:nvGrpSpPr>
          <p:grpSpPr bwMode="auto">
            <a:xfrm>
              <a:off x="-2562" y="2369"/>
              <a:ext cx="2172" cy="262"/>
              <a:chOff x="3286" y="2273"/>
              <a:chExt cx="2172" cy="262"/>
            </a:xfrm>
          </p:grpSpPr>
          <p:pic>
            <p:nvPicPr>
              <p:cNvPr id="7197" name="Picture 46" descr="6-00325-s09-greyba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86" y="2273"/>
                <a:ext cx="217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8" name="Rectangle 619539"/>
              <p:cNvSpPr>
                <a:spLocks noChangeArrowheads="1"/>
              </p:cNvSpPr>
              <p:nvPr/>
            </p:nvSpPr>
            <p:spPr bwMode="auto">
              <a:xfrm>
                <a:off x="3392" y="2324"/>
                <a:ext cx="1981" cy="16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Windows Rights Management Services CAL</a:t>
                </a:r>
              </a:p>
            </p:txBody>
          </p:sp>
        </p:grpSp>
        <p:grpSp>
          <p:nvGrpSpPr>
            <p:cNvPr id="7179" name="Group 48"/>
            <p:cNvGrpSpPr>
              <a:grpSpLocks/>
            </p:cNvGrpSpPr>
            <p:nvPr/>
          </p:nvGrpSpPr>
          <p:grpSpPr bwMode="auto">
            <a:xfrm>
              <a:off x="-2562" y="2573"/>
              <a:ext cx="2172" cy="262"/>
              <a:chOff x="3286" y="2477"/>
              <a:chExt cx="2172" cy="262"/>
            </a:xfrm>
          </p:grpSpPr>
          <p:pic>
            <p:nvPicPr>
              <p:cNvPr id="7195" name="Picture 49" descr="6-00325-s09-greyba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86" y="2477"/>
                <a:ext cx="217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6" name="Rectangle 619539"/>
              <p:cNvSpPr>
                <a:spLocks noChangeArrowheads="1"/>
              </p:cNvSpPr>
              <p:nvPr/>
            </p:nvSpPr>
            <p:spPr bwMode="auto">
              <a:xfrm>
                <a:off x="3392" y="2528"/>
                <a:ext cx="1981" cy="16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Exchange Server Enterprise CAL</a:t>
                </a:r>
              </a:p>
            </p:txBody>
          </p:sp>
        </p:grpSp>
        <p:grpSp>
          <p:nvGrpSpPr>
            <p:cNvPr id="7180" name="Group 51"/>
            <p:cNvGrpSpPr>
              <a:grpSpLocks/>
            </p:cNvGrpSpPr>
            <p:nvPr/>
          </p:nvGrpSpPr>
          <p:grpSpPr bwMode="auto">
            <a:xfrm>
              <a:off x="-2562" y="2777"/>
              <a:ext cx="2172" cy="262"/>
              <a:chOff x="3286" y="2681"/>
              <a:chExt cx="2172" cy="262"/>
            </a:xfrm>
          </p:grpSpPr>
          <p:pic>
            <p:nvPicPr>
              <p:cNvPr id="7193" name="Picture 52" descr="6-00325-s09-greyba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86" y="2681"/>
                <a:ext cx="217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4" name="Rectangle 619539"/>
              <p:cNvSpPr>
                <a:spLocks noChangeArrowheads="1"/>
              </p:cNvSpPr>
              <p:nvPr/>
            </p:nvSpPr>
            <p:spPr bwMode="auto">
              <a:xfrm>
                <a:off x="3392" y="2732"/>
                <a:ext cx="1981" cy="16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Office SharePoint Server Enterprise CAL</a:t>
                </a:r>
              </a:p>
            </p:txBody>
          </p:sp>
        </p:grpSp>
        <p:grpSp>
          <p:nvGrpSpPr>
            <p:cNvPr id="7181" name="Group 54"/>
            <p:cNvGrpSpPr>
              <a:grpSpLocks/>
            </p:cNvGrpSpPr>
            <p:nvPr/>
          </p:nvGrpSpPr>
          <p:grpSpPr bwMode="auto">
            <a:xfrm>
              <a:off x="-2562" y="2981"/>
              <a:ext cx="2172" cy="262"/>
              <a:chOff x="3286" y="2885"/>
              <a:chExt cx="2172" cy="262"/>
            </a:xfrm>
          </p:grpSpPr>
          <p:pic>
            <p:nvPicPr>
              <p:cNvPr id="7191" name="Picture 55" descr="6-00325-s09-greyba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86" y="2885"/>
                <a:ext cx="217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2" name="Rectangle 619539"/>
              <p:cNvSpPr>
                <a:spLocks noChangeArrowheads="1"/>
              </p:cNvSpPr>
              <p:nvPr/>
            </p:nvSpPr>
            <p:spPr bwMode="auto">
              <a:xfrm>
                <a:off x="3392" y="2936"/>
                <a:ext cx="1981" cy="16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Office Communications Server Standard CAL</a:t>
                </a:r>
              </a:p>
            </p:txBody>
          </p:sp>
        </p:grpSp>
        <p:grpSp>
          <p:nvGrpSpPr>
            <p:cNvPr id="7182" name="Group 57"/>
            <p:cNvGrpSpPr>
              <a:grpSpLocks/>
            </p:cNvGrpSpPr>
            <p:nvPr/>
          </p:nvGrpSpPr>
          <p:grpSpPr bwMode="auto">
            <a:xfrm>
              <a:off x="-2562" y="3185"/>
              <a:ext cx="2172" cy="262"/>
              <a:chOff x="3286" y="3089"/>
              <a:chExt cx="2172" cy="262"/>
            </a:xfrm>
          </p:grpSpPr>
          <p:pic>
            <p:nvPicPr>
              <p:cNvPr id="7189" name="Picture 58" descr="6-00325-s09-greyba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86" y="3089"/>
                <a:ext cx="217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0" name="Rectangle 619539"/>
              <p:cNvSpPr>
                <a:spLocks noChangeArrowheads="1"/>
              </p:cNvSpPr>
              <p:nvPr/>
            </p:nvSpPr>
            <p:spPr bwMode="auto">
              <a:xfrm>
                <a:off x="3392" y="3140"/>
                <a:ext cx="1981" cy="15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90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Office Communications Server Enterprise CAL</a:t>
                </a:r>
              </a:p>
            </p:txBody>
          </p:sp>
        </p:grpSp>
        <p:grpSp>
          <p:nvGrpSpPr>
            <p:cNvPr id="7183" name="Group 60"/>
            <p:cNvGrpSpPr>
              <a:grpSpLocks/>
            </p:cNvGrpSpPr>
            <p:nvPr/>
          </p:nvGrpSpPr>
          <p:grpSpPr bwMode="auto">
            <a:xfrm>
              <a:off x="-2562" y="3389"/>
              <a:ext cx="2172" cy="262"/>
              <a:chOff x="3286" y="3293"/>
              <a:chExt cx="2172" cy="262"/>
            </a:xfrm>
          </p:grpSpPr>
          <p:pic>
            <p:nvPicPr>
              <p:cNvPr id="7187" name="Picture 61" descr="6-00325-s09-greyba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86" y="3293"/>
                <a:ext cx="217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8" name="Rectangle 619539"/>
              <p:cNvSpPr>
                <a:spLocks noChangeArrowheads="1"/>
              </p:cNvSpPr>
              <p:nvPr/>
            </p:nvSpPr>
            <p:spPr bwMode="auto">
              <a:xfrm>
                <a:off x="3392" y="3344"/>
                <a:ext cx="1981" cy="15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90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System Center Operations Manager Client OML</a:t>
                </a:r>
              </a:p>
            </p:txBody>
          </p:sp>
        </p:grpSp>
        <p:grpSp>
          <p:nvGrpSpPr>
            <p:cNvPr id="7184" name="Group 63"/>
            <p:cNvGrpSpPr>
              <a:grpSpLocks/>
            </p:cNvGrpSpPr>
            <p:nvPr/>
          </p:nvGrpSpPr>
          <p:grpSpPr bwMode="auto">
            <a:xfrm>
              <a:off x="-2562" y="3592"/>
              <a:ext cx="2172" cy="262"/>
              <a:chOff x="3286" y="3496"/>
              <a:chExt cx="2172" cy="262"/>
            </a:xfrm>
          </p:grpSpPr>
          <p:pic>
            <p:nvPicPr>
              <p:cNvPr id="7185" name="Picture 64" descr="6-00325-s09-greyba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86" y="3496"/>
                <a:ext cx="217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6" name="Rectangle 619539"/>
              <p:cNvSpPr>
                <a:spLocks noChangeArrowheads="1"/>
              </p:cNvSpPr>
              <p:nvPr/>
            </p:nvSpPr>
            <p:spPr bwMode="auto">
              <a:xfrm>
                <a:off x="3392" y="3547"/>
                <a:ext cx="1981" cy="16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Forefront Security Suite</a:t>
                </a:r>
              </a:p>
            </p:txBody>
          </p:sp>
        </p:grpSp>
      </p:grpSp>
      <p:sp>
        <p:nvSpPr>
          <p:cNvPr id="50" name="Curved Left Arrow 49"/>
          <p:cNvSpPr/>
          <p:nvPr/>
        </p:nvSpPr>
        <p:spPr>
          <a:xfrm rot="10800000">
            <a:off x="152400" y="2133600"/>
            <a:ext cx="304800" cy="2667000"/>
          </a:xfrm>
          <a:prstGeom prst="curvedLeftArrow">
            <a:avLst>
              <a:gd name="adj1" fmla="val 25000"/>
              <a:gd name="adj2" fmla="val 56366"/>
              <a:gd name="adj3" fmla="val 25000"/>
            </a:avLst>
          </a:prstGeom>
          <a:solidFill>
            <a:srgbClr val="00B05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50" grpId="0"/>
      <p:bldP spid="6277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619521"/>
          <p:cNvSpPr>
            <a:spLocks noGrp="1" noChangeArrowheads="1"/>
          </p:cNvSpPr>
          <p:nvPr>
            <p:ph type="title"/>
          </p:nvPr>
        </p:nvSpPr>
        <p:spPr>
          <a:xfrm>
            <a:off x="304800" y="1022350"/>
            <a:ext cx="8642350" cy="806450"/>
          </a:xfrm>
        </p:spPr>
        <p:txBody>
          <a:bodyPr/>
          <a:lstStyle/>
          <a:p>
            <a:pPr eaLnBrk="1" hangingPunct="1"/>
            <a:r>
              <a:rPr lang="pl-PL" sz="3200" smtClean="0"/>
              <a:t>Uproszczony proces zakupu</a:t>
            </a:r>
            <a:endParaRPr lang="en-US" sz="3200" smtClean="0"/>
          </a:p>
        </p:txBody>
      </p:sp>
      <p:sp>
        <p:nvSpPr>
          <p:cNvPr id="11267" name="Shape 619522"/>
          <p:cNvSpPr>
            <a:spLocks noGrp="1" noChangeArrowheads="1"/>
          </p:cNvSpPr>
          <p:nvPr>
            <p:ph type="body" idx="1"/>
          </p:nvPr>
        </p:nvSpPr>
        <p:spPr>
          <a:xfrm>
            <a:off x="304800" y="1798637"/>
            <a:ext cx="8610600" cy="944563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2200" smtClean="0">
                <a:sym typeface="Wingdings" pitchFamily="2" charset="2"/>
              </a:rPr>
              <a:t>Zestawy licencji CAL ułatwiają zakup infrastruktury serwerowej — organizacje nie muszą negocjować i zamawiać licencji na pojedyncze produkty</a:t>
            </a:r>
            <a:endParaRPr lang="en-US" sz="2200" smtClean="0">
              <a:sym typeface="Wingdings" pitchFamily="2" charset="2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419100" y="3387725"/>
            <a:ext cx="3629025" cy="1828800"/>
            <a:chOff x="360" y="2021"/>
            <a:chExt cx="2286" cy="1152"/>
          </a:xfrm>
        </p:grpSpPr>
        <p:pic>
          <p:nvPicPr>
            <p:cNvPr id="8237" name="Picture 23" descr="6-00325-s09-greenbo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" y="2021"/>
              <a:ext cx="2286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8" name="Rectangle 23"/>
            <p:cNvSpPr>
              <a:spLocks noChangeArrowheads="1"/>
            </p:cNvSpPr>
            <p:nvPr/>
          </p:nvSpPr>
          <p:spPr bwMode="auto">
            <a:xfrm>
              <a:off x="480" y="2061"/>
              <a:ext cx="2013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pl-PL" smtClean="0">
                  <a:solidFill>
                    <a:schemeClr val="tx2"/>
                  </a:solidFill>
                  <a:latin typeface="Calibri" pitchFamily="34" charset="0"/>
                </a:rPr>
                <a:t>Zestaw </a:t>
              </a:r>
              <a:r>
                <a:rPr lang="en-US" smtClean="0">
                  <a:solidFill>
                    <a:schemeClr val="tx2"/>
                  </a:solidFill>
                  <a:latin typeface="Calibri" pitchFamily="34" charset="0"/>
                </a:rPr>
                <a:t>Core CAL</a:t>
              </a: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968875" y="2762250"/>
            <a:ext cx="3638550" cy="3333750"/>
            <a:chOff x="3226" y="1722"/>
            <a:chExt cx="2292" cy="2100"/>
          </a:xfrm>
        </p:grpSpPr>
        <p:pic>
          <p:nvPicPr>
            <p:cNvPr id="8235" name="Picture 21" descr="6-00325-s09-bluebo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26" y="1722"/>
              <a:ext cx="2292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6" name="Rectangle 23"/>
            <p:cNvSpPr>
              <a:spLocks noChangeArrowheads="1"/>
            </p:cNvSpPr>
            <p:nvPr/>
          </p:nvSpPr>
          <p:spPr bwMode="auto">
            <a:xfrm>
              <a:off x="3365" y="1790"/>
              <a:ext cx="2013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pl-PL" smtClean="0">
                  <a:solidFill>
                    <a:schemeClr val="tx2"/>
                  </a:solidFill>
                  <a:latin typeface="Calibri" pitchFamily="34" charset="0"/>
                </a:rPr>
                <a:t>Zestaw  </a:t>
              </a:r>
              <a:r>
                <a:rPr lang="en-US" smtClean="0">
                  <a:solidFill>
                    <a:schemeClr val="tx2"/>
                  </a:solidFill>
                  <a:latin typeface="Calibri" pitchFamily="34" charset="0"/>
                </a:rPr>
                <a:t>Enterprise CAL</a:t>
              </a: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09588" y="3743325"/>
            <a:ext cx="3448050" cy="415925"/>
            <a:chOff x="417" y="2245"/>
            <a:chExt cx="2172" cy="262"/>
          </a:xfrm>
        </p:grpSpPr>
        <p:pic>
          <p:nvPicPr>
            <p:cNvPr id="8233" name="Picture 30" descr="6-00325-s09-grey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7" y="2245"/>
              <a:ext cx="217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4" name="Rectangle 619539"/>
            <p:cNvSpPr>
              <a:spLocks noChangeArrowheads="1"/>
            </p:cNvSpPr>
            <p:nvPr/>
          </p:nvSpPr>
          <p:spPr bwMode="auto">
            <a:xfrm>
              <a:off x="600" y="2298"/>
              <a:ext cx="1806" cy="15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Windows Server CAL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09588" y="4067175"/>
            <a:ext cx="3448050" cy="415925"/>
            <a:chOff x="417" y="2449"/>
            <a:chExt cx="2172" cy="262"/>
          </a:xfrm>
        </p:grpSpPr>
        <p:pic>
          <p:nvPicPr>
            <p:cNvPr id="8231" name="Picture 31" descr="6-00325-s09-grey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7" y="2449"/>
              <a:ext cx="217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2" name="Rectangle 619539"/>
            <p:cNvSpPr>
              <a:spLocks noChangeArrowheads="1"/>
            </p:cNvSpPr>
            <p:nvPr/>
          </p:nvSpPr>
          <p:spPr bwMode="auto">
            <a:xfrm>
              <a:off x="600" y="2506"/>
              <a:ext cx="1806" cy="15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Exchange Server Standard CAL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509588" y="4391025"/>
            <a:ext cx="3448050" cy="415925"/>
            <a:chOff x="417" y="2653"/>
            <a:chExt cx="2172" cy="262"/>
          </a:xfrm>
        </p:grpSpPr>
        <p:pic>
          <p:nvPicPr>
            <p:cNvPr id="8229" name="Picture 32" descr="6-00325-s09-grey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7" y="2653"/>
              <a:ext cx="217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0" name="Rectangle 619539"/>
            <p:cNvSpPr>
              <a:spLocks noChangeArrowheads="1"/>
            </p:cNvSpPr>
            <p:nvPr/>
          </p:nvSpPr>
          <p:spPr bwMode="auto">
            <a:xfrm>
              <a:off x="600" y="2698"/>
              <a:ext cx="1806" cy="15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Office SharePoint Server Standard CAL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09588" y="4713287"/>
            <a:ext cx="3448050" cy="415925"/>
            <a:chOff x="417" y="2856"/>
            <a:chExt cx="2172" cy="262"/>
          </a:xfrm>
        </p:grpSpPr>
        <p:pic>
          <p:nvPicPr>
            <p:cNvPr id="8227" name="Picture 33" descr="6-00325-s09-grey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7" y="2856"/>
              <a:ext cx="217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8" name="Rectangle 619539"/>
            <p:cNvSpPr>
              <a:spLocks noChangeArrowheads="1"/>
            </p:cNvSpPr>
            <p:nvPr/>
          </p:nvSpPr>
          <p:spPr bwMode="auto">
            <a:xfrm>
              <a:off x="576" y="2906"/>
              <a:ext cx="1950" cy="15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System Center Configuration Manager CML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5064125" y="3148012"/>
            <a:ext cx="3448050" cy="581025"/>
            <a:chOff x="3286" y="1965"/>
            <a:chExt cx="2172" cy="366"/>
          </a:xfrm>
        </p:grpSpPr>
        <p:pic>
          <p:nvPicPr>
            <p:cNvPr id="8225" name="Picture 22" descr="6-00325-s09-greenba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86" y="1965"/>
              <a:ext cx="21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6" name="Rectangle 619539"/>
            <p:cNvSpPr>
              <a:spLocks noChangeArrowheads="1"/>
            </p:cNvSpPr>
            <p:nvPr/>
          </p:nvSpPr>
          <p:spPr bwMode="auto">
            <a:xfrm>
              <a:off x="3480" y="2070"/>
              <a:ext cx="1806" cy="15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Core CAL Suite</a:t>
              </a: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5064125" y="3636962"/>
            <a:ext cx="3448050" cy="415925"/>
            <a:chOff x="3286" y="2273"/>
            <a:chExt cx="2172" cy="262"/>
          </a:xfrm>
        </p:grpSpPr>
        <p:pic>
          <p:nvPicPr>
            <p:cNvPr id="8223" name="Picture 20" descr="6-00325-s09-grey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" y="2273"/>
              <a:ext cx="217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4" name="Rectangle 619539"/>
            <p:cNvSpPr>
              <a:spLocks noChangeArrowheads="1"/>
            </p:cNvSpPr>
            <p:nvPr/>
          </p:nvSpPr>
          <p:spPr bwMode="auto">
            <a:xfrm>
              <a:off x="3392" y="2326"/>
              <a:ext cx="1982" cy="15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Windows Rights Management Services</a:t>
              </a:r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5064125" y="3960812"/>
            <a:ext cx="3448050" cy="415925"/>
            <a:chOff x="3286" y="2477"/>
            <a:chExt cx="2172" cy="262"/>
          </a:xfrm>
        </p:grpSpPr>
        <p:pic>
          <p:nvPicPr>
            <p:cNvPr id="8221" name="Picture 24" descr="6-00325-s09-grey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" y="2477"/>
              <a:ext cx="217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2" name="Rectangle 619539"/>
            <p:cNvSpPr>
              <a:spLocks noChangeArrowheads="1"/>
            </p:cNvSpPr>
            <p:nvPr/>
          </p:nvSpPr>
          <p:spPr bwMode="auto">
            <a:xfrm>
              <a:off x="3392" y="2530"/>
              <a:ext cx="1982" cy="15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Exchange Server Enterprise CAL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5064125" y="4284662"/>
            <a:ext cx="3448050" cy="415925"/>
            <a:chOff x="3286" y="2681"/>
            <a:chExt cx="2172" cy="262"/>
          </a:xfrm>
        </p:grpSpPr>
        <p:pic>
          <p:nvPicPr>
            <p:cNvPr id="8219" name="Picture 25" descr="6-00325-s09-grey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" y="2681"/>
              <a:ext cx="217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0" name="Rectangle 619539"/>
            <p:cNvSpPr>
              <a:spLocks noChangeArrowheads="1"/>
            </p:cNvSpPr>
            <p:nvPr/>
          </p:nvSpPr>
          <p:spPr bwMode="auto">
            <a:xfrm>
              <a:off x="3392" y="2734"/>
              <a:ext cx="1982" cy="15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Office SharePoint Server Enterprise CAL</a:t>
              </a:r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5064125" y="4608512"/>
            <a:ext cx="3448050" cy="415925"/>
            <a:chOff x="3286" y="2885"/>
            <a:chExt cx="2172" cy="262"/>
          </a:xfrm>
        </p:grpSpPr>
        <p:pic>
          <p:nvPicPr>
            <p:cNvPr id="8217" name="Picture 26" descr="6-00325-s09-grey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" y="2885"/>
              <a:ext cx="217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8" name="Rectangle 619539"/>
            <p:cNvSpPr>
              <a:spLocks noChangeArrowheads="1"/>
            </p:cNvSpPr>
            <p:nvPr/>
          </p:nvSpPr>
          <p:spPr bwMode="auto">
            <a:xfrm>
              <a:off x="3390" y="2938"/>
              <a:ext cx="1984" cy="14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en-US" sz="11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Office Communications Server Standard CAL</a:t>
              </a:r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5064125" y="4932362"/>
            <a:ext cx="3448050" cy="415925"/>
            <a:chOff x="3286" y="3089"/>
            <a:chExt cx="2172" cy="262"/>
          </a:xfrm>
        </p:grpSpPr>
        <p:pic>
          <p:nvPicPr>
            <p:cNvPr id="8215" name="Picture 27" descr="6-00325-s09-grey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" y="3089"/>
              <a:ext cx="217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6" name="Rectangle 619539"/>
            <p:cNvSpPr>
              <a:spLocks noChangeArrowheads="1"/>
            </p:cNvSpPr>
            <p:nvPr/>
          </p:nvSpPr>
          <p:spPr bwMode="auto">
            <a:xfrm>
              <a:off x="3402" y="3142"/>
              <a:ext cx="2022" cy="14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en-US" sz="11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Office Communications Server Enterprise CAL</a:t>
              </a:r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5064125" y="5256212"/>
            <a:ext cx="3448050" cy="415925"/>
            <a:chOff x="3286" y="3293"/>
            <a:chExt cx="2172" cy="262"/>
          </a:xfrm>
        </p:grpSpPr>
        <p:pic>
          <p:nvPicPr>
            <p:cNvPr id="8213" name="Picture 28" descr="6-00325-s09-grey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" y="3293"/>
              <a:ext cx="217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4" name="Rectangle 619539"/>
            <p:cNvSpPr>
              <a:spLocks noChangeArrowheads="1"/>
            </p:cNvSpPr>
            <p:nvPr/>
          </p:nvSpPr>
          <p:spPr bwMode="auto">
            <a:xfrm>
              <a:off x="3392" y="3346"/>
              <a:ext cx="1982" cy="14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en-US" sz="11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System Center Operations Manager Client OML</a:t>
              </a:r>
            </a:p>
          </p:txBody>
        </p:sp>
      </p:grp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5064125" y="5578475"/>
            <a:ext cx="3448050" cy="415925"/>
            <a:chOff x="3286" y="3496"/>
            <a:chExt cx="2172" cy="262"/>
          </a:xfrm>
        </p:grpSpPr>
        <p:pic>
          <p:nvPicPr>
            <p:cNvPr id="8211" name="Picture 29" descr="6-00325-s09-grey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" y="3496"/>
              <a:ext cx="217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Rectangle 619539"/>
            <p:cNvSpPr>
              <a:spLocks noChangeArrowheads="1"/>
            </p:cNvSpPr>
            <p:nvPr/>
          </p:nvSpPr>
          <p:spPr bwMode="auto">
            <a:xfrm>
              <a:off x="3392" y="3549"/>
              <a:ext cx="1982" cy="15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2000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Forefront Security Suite</a:t>
              </a:r>
            </a:p>
          </p:txBody>
        </p:sp>
      </p:grpSp>
      <p:pic>
        <p:nvPicPr>
          <p:cNvPr id="89" name="Rectangle 6195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81463" y="2994025"/>
            <a:ext cx="9048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7128" y="1798637"/>
            <a:ext cx="8724472" cy="2057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6854" y="3856037"/>
            <a:ext cx="8734746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269875" y="1022350"/>
            <a:ext cx="8642350" cy="806450"/>
          </a:xfrm>
        </p:spPr>
        <p:txBody>
          <a:bodyPr/>
          <a:lstStyle/>
          <a:p>
            <a:pPr eaLnBrk="1" hangingPunct="1"/>
            <a:r>
              <a:rPr lang="pl-PL" sz="3300" smtClean="0"/>
              <a:t>Różne typy licencji </a:t>
            </a:r>
            <a:r>
              <a:rPr lang="en-US" sz="3300" smtClean="0"/>
              <a:t>CAL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572000" y="1570037"/>
          <a:ext cx="47244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4038600"/>
            <a:ext cx="495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latin typeface="+mn-lt"/>
              </a:rPr>
              <a:t>Licencja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 </a:t>
            </a:r>
            <a:r>
              <a:rPr lang="pl-PL" dirty="0" smtClean="0">
                <a:latin typeface="+mn-lt"/>
              </a:rPr>
              <a:t>to</a:t>
            </a:r>
            <a:r>
              <a:rPr lang="en-US" dirty="0" smtClean="0">
                <a:latin typeface="+mn-lt"/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podstawowa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dirty="0" smtClean="0">
                <a:latin typeface="+mn-lt"/>
              </a:rPr>
              <a:t>licencja dostępowa C</a:t>
            </a:r>
            <a:r>
              <a:rPr lang="en-US" dirty="0" smtClean="0">
                <a:latin typeface="+mn-lt"/>
              </a:rPr>
              <a:t>AL</a:t>
            </a:r>
            <a:r>
              <a:rPr lang="pl-PL" dirty="0" smtClean="0">
                <a:latin typeface="+mn-lt"/>
              </a:rPr>
              <a:t>, zapewniająca dostęp do podstawowej funkcjonalności serwera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i="1" dirty="0" smtClean="0">
                <a:latin typeface="+mn-lt"/>
              </a:rPr>
              <a:t>Przykład </a:t>
            </a:r>
            <a:r>
              <a:rPr lang="pl-PL" dirty="0" smtClean="0">
                <a:latin typeface="+mn-lt"/>
              </a:rPr>
              <a:t>—</a:t>
            </a:r>
            <a:r>
              <a:rPr lang="en-US" dirty="0" smtClean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licencja </a:t>
            </a:r>
            <a:r>
              <a:rPr lang="en-US" dirty="0" smtClean="0">
                <a:latin typeface="+mn-lt"/>
              </a:rPr>
              <a:t>Exchange </a:t>
            </a:r>
            <a:r>
              <a:rPr lang="en-US" dirty="0">
                <a:latin typeface="+mn-lt"/>
              </a:rPr>
              <a:t>Server Standard CAL </a:t>
            </a:r>
            <a:r>
              <a:rPr lang="pl-PL" dirty="0" smtClean="0">
                <a:latin typeface="+mn-lt"/>
              </a:rPr>
              <a:t>zapewnia dostęp do poczty elektronicznej, kalendarza i kontaktów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599"/>
            <a:ext cx="632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Enterprise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 </a:t>
            </a:r>
            <a:r>
              <a:rPr lang="pl-PL" dirty="0" smtClean="0">
                <a:latin typeface="+mn-lt"/>
              </a:rPr>
              <a:t>to</a:t>
            </a:r>
            <a:r>
              <a:rPr lang="en-US" dirty="0" smtClean="0">
                <a:latin typeface="+mn-lt"/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dodatkowa</a:t>
            </a:r>
            <a:r>
              <a:rPr lang="en-US" dirty="0" smtClean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licencja dostępowa </a:t>
            </a:r>
            <a:r>
              <a:rPr lang="en-US" dirty="0" smtClean="0">
                <a:latin typeface="+mn-lt"/>
              </a:rPr>
              <a:t>CAL</a:t>
            </a:r>
            <a:r>
              <a:rPr lang="pl-PL" dirty="0" smtClean="0">
                <a:latin typeface="+mn-lt"/>
              </a:rPr>
              <a:t>, zapewniająca prawa dostępu do zaawansowanej funkcjonalności serwera. Może zostać zakupiona wyłącznie jako dodatek do licencji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Standard CAL.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i="1" dirty="0" smtClean="0">
                <a:latin typeface="+mn-lt"/>
              </a:rPr>
              <a:t>Przykład </a:t>
            </a:r>
            <a:r>
              <a:rPr lang="pl-PL" dirty="0" smtClean="0">
                <a:latin typeface="+mn-lt"/>
              </a:rPr>
              <a:t>—</a:t>
            </a:r>
            <a:r>
              <a:rPr lang="en-US" dirty="0" smtClean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licencja </a:t>
            </a:r>
            <a:r>
              <a:rPr lang="en-US" dirty="0" smtClean="0">
                <a:latin typeface="+mn-lt"/>
              </a:rPr>
              <a:t>Exchange </a:t>
            </a:r>
            <a:r>
              <a:rPr lang="en-US" dirty="0">
                <a:latin typeface="+mn-lt"/>
              </a:rPr>
              <a:t>Server Enterprise CAL </a:t>
            </a:r>
            <a:r>
              <a:rPr lang="pl-PL" dirty="0" smtClean="0">
                <a:latin typeface="+mn-lt"/>
              </a:rPr>
              <a:t>zapewnia dostęp do funkcjonalności takiej jak zunifikowana komunikacja, kontrola wewnętrzna i </a:t>
            </a:r>
            <a:r>
              <a:rPr lang="pl-PL" dirty="0" err="1" smtClean="0">
                <a:latin typeface="+mn-lt"/>
              </a:rPr>
              <a:t>hostowane</a:t>
            </a:r>
            <a:r>
              <a:rPr lang="pl-PL" dirty="0" smtClean="0">
                <a:latin typeface="+mn-lt"/>
              </a:rPr>
              <a:t> filtrowanie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2250" smtClean="0"/>
              <a:t>Licencje</a:t>
            </a:r>
            <a:r>
              <a:rPr lang="en-US" sz="2250" smtClean="0"/>
              <a:t> Standard </a:t>
            </a:r>
            <a:r>
              <a:rPr lang="pl-PL" sz="2250" smtClean="0"/>
              <a:t>i </a:t>
            </a:r>
            <a:r>
              <a:rPr lang="en-US" sz="2250" smtClean="0"/>
              <a:t>Enterprise CAL</a:t>
            </a:r>
            <a:r>
              <a:rPr lang="pl-PL" sz="2250" smtClean="0"/>
              <a:t> zapewniają różną funkcjonalność</a:t>
            </a:r>
            <a:endParaRPr lang="en-US" sz="2250" smtClean="0"/>
          </a:p>
        </p:txBody>
      </p:sp>
      <p:sp>
        <p:nvSpPr>
          <p:cNvPr id="22" name="Rounded Rectangle 21"/>
          <p:cNvSpPr/>
          <p:nvPr/>
        </p:nvSpPr>
        <p:spPr>
          <a:xfrm>
            <a:off x="304800" y="4114800"/>
            <a:ext cx="8534400" cy="990600"/>
          </a:xfrm>
          <a:prstGeom prst="roundRect">
            <a:avLst/>
          </a:prstGeom>
          <a:solidFill>
            <a:srgbClr val="FFFF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>
                <a:solidFill>
                  <a:schemeClr val="tx1"/>
                </a:solidFill>
                <a:latin typeface="Calibri" pitchFamily="34" charset="0"/>
              </a:rPr>
              <a:t>SharePoint Server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1981200"/>
            <a:ext cx="8534400" cy="990600"/>
          </a:xfrm>
          <a:prstGeom prst="roundRect">
            <a:avLst/>
          </a:prstGeom>
          <a:solidFill>
            <a:srgbClr val="FFFF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>
                <a:solidFill>
                  <a:schemeClr val="tx1"/>
                </a:solidFill>
                <a:latin typeface="Calibri" pitchFamily="34" charset="0"/>
              </a:rPr>
              <a:t>Windows Server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3048000"/>
            <a:ext cx="8534400" cy="990600"/>
          </a:xfrm>
          <a:prstGeom prst="roundRect">
            <a:avLst/>
          </a:prstGeom>
          <a:solidFill>
            <a:srgbClr val="FFFF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>
                <a:solidFill>
                  <a:schemeClr val="tx1"/>
                </a:solidFill>
                <a:latin typeface="Calibri" pitchFamily="34" charset="0"/>
              </a:rPr>
              <a:t>Exchange Server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5181600"/>
            <a:ext cx="8534400" cy="990600"/>
          </a:xfrm>
          <a:prstGeom prst="roundRect">
            <a:avLst/>
          </a:prstGeom>
          <a:solidFill>
            <a:srgbClr val="FFFF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>
                <a:solidFill>
                  <a:schemeClr val="tx1"/>
                </a:solidFill>
                <a:latin typeface="Calibri" pitchFamily="34" charset="0"/>
              </a:rPr>
              <a:t>Office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>
                <a:solidFill>
                  <a:schemeClr val="tx1"/>
                </a:solidFill>
                <a:latin typeface="Calibri" pitchFamily="34" charset="0"/>
              </a:rPr>
              <a:t>Communications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>
                <a:solidFill>
                  <a:schemeClr val="tx1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95600" y="1600200"/>
            <a:ext cx="2819400" cy="4648200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943600" y="1600200"/>
            <a:ext cx="2895600" cy="4648200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67669" y="1610380"/>
            <a:ext cx="18966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Standard </a:t>
            </a:r>
            <a:r>
              <a:rPr lang="en-US" sz="20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CAL</a:t>
            </a:r>
            <a:endParaRPr lang="en-US" sz="2000" b="1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1581090"/>
            <a:ext cx="20521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Enterprise </a:t>
            </a:r>
            <a:r>
              <a:rPr lang="en-US" sz="20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CAL</a:t>
            </a:r>
            <a:endParaRPr lang="en-US" sz="2000" b="1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264" name="TextBox 14"/>
          <p:cNvSpPr txBox="1">
            <a:spLocks noChangeArrowheads="1"/>
          </p:cNvSpPr>
          <p:nvPr/>
        </p:nvSpPr>
        <p:spPr bwMode="auto">
          <a:xfrm>
            <a:off x="2971800" y="2017713"/>
            <a:ext cx="2743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400" smtClean="0">
                <a:latin typeface="Calibri" pitchFamily="34" charset="0"/>
              </a:rPr>
              <a:t>zadania</a:t>
            </a:r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1400" smtClean="0">
                <a:latin typeface="Calibri" pitchFamily="34" charset="0"/>
              </a:rPr>
              <a:t>udostępnianie plików i drukarek</a:t>
            </a:r>
            <a:endParaRPr lang="en-US" sz="140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 smtClean="0">
                <a:latin typeface="Calibri" pitchFamily="34" charset="0"/>
              </a:rPr>
              <a:t>Active Directory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265" name="TextBox 16"/>
          <p:cNvSpPr txBox="1">
            <a:spLocks noChangeArrowheads="1"/>
          </p:cNvSpPr>
          <p:nvPr/>
        </p:nvSpPr>
        <p:spPr bwMode="auto">
          <a:xfrm>
            <a:off x="6019800" y="2005013"/>
            <a:ext cx="2819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400" smtClean="0">
                <a:latin typeface="Calibri" pitchFamily="34" charset="0"/>
              </a:rPr>
              <a:t>ochrona informacji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266" name="TextBox 17"/>
          <p:cNvSpPr txBox="1">
            <a:spLocks noChangeArrowheads="1"/>
          </p:cNvSpPr>
          <p:nvPr/>
        </p:nvSpPr>
        <p:spPr bwMode="auto">
          <a:xfrm>
            <a:off x="2971800" y="3071813"/>
            <a:ext cx="2743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400" smtClean="0">
                <a:latin typeface="Calibri" pitchFamily="34" charset="0"/>
              </a:rPr>
              <a:t>komunikacja</a:t>
            </a:r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1400" smtClean="0">
                <a:latin typeface="Calibri" pitchFamily="34" charset="0"/>
              </a:rPr>
              <a:t>kalendarz</a:t>
            </a:r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1400" smtClean="0">
                <a:latin typeface="Calibri" pitchFamily="34" charset="0"/>
              </a:rPr>
              <a:t>kontakty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267" name="TextBox 18"/>
          <p:cNvSpPr txBox="1">
            <a:spLocks noChangeArrowheads="1"/>
          </p:cNvSpPr>
          <p:nvPr/>
        </p:nvSpPr>
        <p:spPr bwMode="auto">
          <a:xfrm>
            <a:off x="2971800" y="4214813"/>
            <a:ext cx="2743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400" dirty="0" smtClean="0">
                <a:latin typeface="Calibri" pitchFamily="34" charset="0"/>
              </a:rPr>
              <a:t>portal</a:t>
            </a: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1400" dirty="0" smtClean="0">
                <a:latin typeface="Calibri" pitchFamily="34" charset="0"/>
              </a:rPr>
              <a:t>wyszukiwanie</a:t>
            </a: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1400" dirty="0" smtClean="0">
                <a:latin typeface="Calibri" pitchFamily="34" charset="0"/>
              </a:rPr>
              <a:t>korporacyjne  zarządzanie treścią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0268" name="TextBox 19"/>
          <p:cNvSpPr txBox="1">
            <a:spLocks noChangeArrowheads="1"/>
          </p:cNvSpPr>
          <p:nvPr/>
        </p:nvSpPr>
        <p:spPr bwMode="auto">
          <a:xfrm>
            <a:off x="2971800" y="5267325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400" dirty="0" smtClean="0">
                <a:latin typeface="Calibri" pitchFamily="34" charset="0"/>
              </a:rPr>
              <a:t>komunikacja błyskawiczna</a:t>
            </a: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1400" dirty="0" smtClean="0">
                <a:latin typeface="Calibri" pitchFamily="34" charset="0"/>
              </a:rPr>
              <a:t>obecność elektroniczna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0269" name="TextBox 21"/>
          <p:cNvSpPr txBox="1">
            <a:spLocks noChangeArrowheads="1"/>
          </p:cNvSpPr>
          <p:nvPr/>
        </p:nvSpPr>
        <p:spPr bwMode="auto">
          <a:xfrm>
            <a:off x="6019800" y="3071813"/>
            <a:ext cx="2819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400" dirty="0" smtClean="0">
                <a:latin typeface="Calibri" pitchFamily="34" charset="0"/>
              </a:rPr>
              <a:t>zunifikowana komunikacja</a:t>
            </a: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1400" dirty="0" smtClean="0">
                <a:latin typeface="Calibri" pitchFamily="34" charset="0"/>
              </a:rPr>
              <a:t>kontrola wewnętrzna</a:t>
            </a: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1400" dirty="0" err="1" smtClean="0">
                <a:latin typeface="Calibri" pitchFamily="34" charset="0"/>
              </a:rPr>
              <a:t>hostowane</a:t>
            </a:r>
            <a:r>
              <a:rPr lang="pl-PL" sz="1400" dirty="0" smtClean="0">
                <a:latin typeface="Calibri" pitchFamily="34" charset="0"/>
              </a:rPr>
              <a:t> filtrowanie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0270" name="TextBox 20"/>
          <p:cNvSpPr txBox="1">
            <a:spLocks noChangeArrowheads="1"/>
          </p:cNvSpPr>
          <p:nvPr/>
        </p:nvSpPr>
        <p:spPr bwMode="auto">
          <a:xfrm>
            <a:off x="6019800" y="4114800"/>
            <a:ext cx="2819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400" dirty="0" smtClean="0">
                <a:latin typeface="Calibri" pitchFamily="34" charset="0"/>
              </a:rPr>
              <a:t>formularze elektroniczne </a:t>
            </a: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1400" dirty="0" smtClean="0">
                <a:latin typeface="Calibri" pitchFamily="34" charset="0"/>
              </a:rPr>
              <a:t>publikowanie arkuszy kalkulacyjnych </a:t>
            </a:r>
            <a:r>
              <a:rPr lang="en-US" sz="1400" dirty="0" smtClean="0">
                <a:latin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</a:rPr>
              <a:t>Excel </a:t>
            </a:r>
            <a:r>
              <a:rPr lang="en-US" sz="1400" dirty="0" err="1">
                <a:latin typeface="Calibri" pitchFamily="34" charset="0"/>
              </a:rPr>
              <a:t>Svcs</a:t>
            </a:r>
            <a:r>
              <a:rPr lang="en-US" sz="1400" dirty="0">
                <a:latin typeface="Calibri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pl-PL" sz="1400" dirty="0" smtClean="0">
                <a:latin typeface="Calibri" pitchFamily="34" charset="0"/>
              </a:rPr>
              <a:t>integrowanie danych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0271" name="TextBox 22"/>
          <p:cNvSpPr txBox="1">
            <a:spLocks noChangeArrowheads="1"/>
          </p:cNvSpPr>
          <p:nvPr/>
        </p:nvSpPr>
        <p:spPr bwMode="auto">
          <a:xfrm>
            <a:off x="6019800" y="5254625"/>
            <a:ext cx="2819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400" dirty="0" smtClean="0">
                <a:latin typeface="Calibri" pitchFamily="34" charset="0"/>
              </a:rPr>
              <a:t>konferencje internetowe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6-00325-s04-bar"/>
          <p:cNvPicPr>
            <a:picLocks noChangeAspect="1" noChangeArrowheads="1"/>
          </p:cNvPicPr>
          <p:nvPr/>
        </p:nvPicPr>
        <p:blipFill>
          <a:blip r:embed="rId3"/>
          <a:srcRect r="29736"/>
          <a:stretch>
            <a:fillRect/>
          </a:stretch>
        </p:blipFill>
        <p:spPr bwMode="auto">
          <a:xfrm>
            <a:off x="0" y="46990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6-00325-s04-bar"/>
          <p:cNvPicPr>
            <a:picLocks noChangeAspect="1" noChangeArrowheads="1"/>
          </p:cNvPicPr>
          <p:nvPr/>
        </p:nvPicPr>
        <p:blipFill>
          <a:blip r:embed="rId3"/>
          <a:srcRect r="29736"/>
          <a:stretch>
            <a:fillRect/>
          </a:stretch>
        </p:blipFill>
        <p:spPr bwMode="auto">
          <a:xfrm>
            <a:off x="0" y="3338512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6-00325-s04-bar"/>
          <p:cNvPicPr>
            <a:picLocks noChangeAspect="1" noChangeArrowheads="1"/>
          </p:cNvPicPr>
          <p:nvPr/>
        </p:nvPicPr>
        <p:blipFill>
          <a:blip r:embed="rId3"/>
          <a:srcRect r="29736"/>
          <a:stretch>
            <a:fillRect/>
          </a:stretch>
        </p:blipFill>
        <p:spPr bwMode="auto">
          <a:xfrm>
            <a:off x="0" y="1979612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800100"/>
            <a:ext cx="8229600" cy="1409700"/>
          </a:xfrm>
        </p:spPr>
        <p:txBody>
          <a:bodyPr/>
          <a:lstStyle/>
          <a:p>
            <a:pPr eaLnBrk="1" hangingPunct="1"/>
            <a:r>
              <a:rPr lang="pl-PL" dirty="0" smtClean="0"/>
              <a:t>Zalety zestawów </a:t>
            </a:r>
            <a:r>
              <a:rPr lang="en-US" dirty="0" smtClean="0"/>
              <a:t>CAL</a:t>
            </a:r>
          </a:p>
        </p:txBody>
      </p:sp>
      <p:sp>
        <p:nvSpPr>
          <p:cNvPr id="30726" name="Shape 641026"/>
          <p:cNvSpPr>
            <a:spLocks noGrp="1" noChangeArrowheads="1"/>
          </p:cNvSpPr>
          <p:nvPr>
            <p:ph type="body" idx="1"/>
          </p:nvPr>
        </p:nvSpPr>
        <p:spPr>
          <a:xfrm>
            <a:off x="1382713" y="2132012"/>
            <a:ext cx="7383462" cy="1044575"/>
          </a:xfrm>
        </p:spPr>
        <p:txBody>
          <a:bodyPr>
            <a:normAutofit lnSpcReduction="10000"/>
          </a:bodyPr>
          <a:lstStyle/>
          <a:p>
            <a:pPr marL="228600" indent="-228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800" b="1" dirty="0" smtClean="0">
                <a:solidFill>
                  <a:schemeClr val="bg1"/>
                </a:solidFill>
              </a:rPr>
              <a:t>Elastyczność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28600" indent="-228600" eaLnBrk="1" hangingPunct="1">
              <a:buFont typeface="Arial" pitchFamily="34" charset="0"/>
              <a:buBlip>
                <a:blip r:embed="rId4"/>
              </a:buBlip>
              <a:defRPr/>
            </a:pPr>
            <a:r>
              <a:rPr lang="pl-PL" sz="1400" dirty="0" smtClean="0">
                <a:solidFill>
                  <a:schemeClr val="bg1"/>
                </a:solidFill>
              </a:rPr>
              <a:t>wdrażanie w miarę potrzeb biznesowych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28600" indent="-228600" eaLnBrk="1" hangingPunct="1">
              <a:buFont typeface="Arial" pitchFamily="34" charset="0"/>
              <a:buBlip>
                <a:blip r:embed="rId4"/>
              </a:buBlip>
              <a:defRPr/>
            </a:pPr>
            <a:r>
              <a:rPr lang="pl-PL" sz="1400" dirty="0" smtClean="0">
                <a:solidFill>
                  <a:schemeClr val="bg1"/>
                </a:solidFill>
              </a:rPr>
              <a:t>wsparcie albo podstawowej infrastruktury IT, albo strategii IT ukierunkowanej na komunikację, pracę grupową i kontrolę wewnętrzną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28600" indent="-228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11271" name="Picture 8" descr="MSN icon mone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88" y="4905375"/>
            <a:ext cx="7747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8" descr="XP icon control pan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013" y="3641725"/>
            <a:ext cx="70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9" descr="MSN icon dashboar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438" y="2147887"/>
            <a:ext cx="762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Shape 641026"/>
          <p:cNvSpPr>
            <a:spLocks noChangeArrowheads="1"/>
          </p:cNvSpPr>
          <p:nvPr/>
        </p:nvSpPr>
        <p:spPr bwMode="auto">
          <a:xfrm>
            <a:off x="1376363" y="3451225"/>
            <a:ext cx="7383462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Prostota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jedna prosta umowa licencyjna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ograniczenie kosztów i złożoności, związanych z negocjacją wielu umów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jedno, wiarygodne źródło całego wykorzystywanego oprogramowania serwerowego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5" name="Shape 641026"/>
          <p:cNvSpPr>
            <a:spLocks noChangeArrowheads="1"/>
          </p:cNvSpPr>
          <p:nvPr/>
        </p:nvSpPr>
        <p:spPr bwMode="auto">
          <a:xfrm>
            <a:off x="1382713" y="4906962"/>
            <a:ext cx="738346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Wartość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cena niższa od sumy cen licencji na produkty składowe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więcej możliwości za niższą cenę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ctangle 235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33450"/>
            <a:ext cx="91440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Rectangle 6881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166813"/>
            <a:ext cx="6210300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642350" cy="806450"/>
          </a:xfrm>
        </p:spPr>
        <p:txBody>
          <a:bodyPr/>
          <a:lstStyle/>
          <a:p>
            <a:pPr eaLnBrk="1" hangingPunct="1"/>
            <a:r>
              <a:rPr lang="pl-PL" sz="3000" dirty="0" smtClean="0"/>
              <a:t>Ceny zestawów licencji </a:t>
            </a:r>
            <a:r>
              <a:rPr lang="en-US" sz="3000" dirty="0" smtClean="0"/>
              <a:t>CAL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2511425" y="3714750"/>
            <a:ext cx="5237163" cy="2735263"/>
            <a:chOff x="1582" y="2340"/>
            <a:chExt cx="3299" cy="1723"/>
          </a:xfrm>
        </p:grpSpPr>
        <p:pic>
          <p:nvPicPr>
            <p:cNvPr id="12295" name="Rectangle 6881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2" y="2340"/>
              <a:ext cx="3299" cy="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13" descr="6-00325-s09-greenbo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02" y="2584"/>
              <a:ext cx="2460" cy="1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extBox 23559"/>
            <p:cNvSpPr txBox="1">
              <a:spLocks noChangeArrowheads="1"/>
            </p:cNvSpPr>
            <p:nvPr/>
          </p:nvSpPr>
          <p:spPr bwMode="auto">
            <a:xfrm>
              <a:off x="2112" y="2736"/>
              <a:ext cx="2220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pl-PL" sz="2400" dirty="0" smtClean="0">
                  <a:latin typeface="Calibri" pitchFamily="34" charset="0"/>
                </a:rPr>
                <a:t>Zestaw </a:t>
              </a:r>
              <a:r>
                <a:rPr lang="en-US" sz="2400" dirty="0" smtClean="0">
                  <a:latin typeface="Calibri" pitchFamily="34" charset="0"/>
                </a:rPr>
                <a:t>Core CAL</a:t>
              </a:r>
              <a:endParaRPr lang="en-US" dirty="0">
                <a:latin typeface="Calibri" pitchFamily="34" charset="0"/>
              </a:endParaRPr>
            </a:p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pl-PL" dirty="0" smtClean="0">
                  <a:latin typeface="Calibri" pitchFamily="34" charset="0"/>
                </a:rPr>
                <a:t>cena niższa o </a:t>
              </a:r>
              <a:r>
                <a:rPr lang="en-US" dirty="0" smtClean="0">
                  <a:latin typeface="Calibri" pitchFamily="34" charset="0"/>
                </a:rPr>
                <a:t>15-40</a:t>
              </a:r>
              <a:r>
                <a:rPr lang="en-US" dirty="0">
                  <a:latin typeface="Calibri" pitchFamily="34" charset="0"/>
                </a:rPr>
                <a:t>% </a:t>
              </a:r>
              <a:r>
                <a:rPr lang="pl-PL" dirty="0" smtClean="0">
                  <a:latin typeface="Calibri" pitchFamily="34" charset="0"/>
                </a:rPr>
                <a:t>od kosztu licencji składowych</a:t>
              </a:r>
              <a:r>
                <a:rPr lang="en-US" dirty="0" smtClean="0">
                  <a:latin typeface="Calibri" pitchFamily="34" charset="0"/>
                </a:rPr>
                <a:t>* </a:t>
              </a:r>
              <a:endParaRPr lang="en-US" dirty="0">
                <a:latin typeface="Calibri" pitchFamily="34" charset="0"/>
              </a:endParaRPr>
            </a:p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dirty="0" smtClean="0">
                  <a:latin typeface="Calibri" pitchFamily="34" charset="0"/>
                </a:rPr>
                <a:t>(</a:t>
              </a:r>
              <a:r>
                <a:rPr lang="pl-PL" dirty="0" smtClean="0">
                  <a:latin typeface="Calibri" pitchFamily="34" charset="0"/>
                </a:rPr>
                <a:t>cena licencji </a:t>
              </a:r>
              <a:r>
                <a:rPr lang="pl-PL" dirty="0" err="1" smtClean="0">
                  <a:latin typeface="Calibri" pitchFamily="34" charset="0"/>
                </a:rPr>
                <a:t>Core</a:t>
              </a:r>
              <a:r>
                <a:rPr lang="pl-PL" dirty="0" smtClean="0">
                  <a:latin typeface="Calibri" pitchFamily="34" charset="0"/>
                </a:rPr>
                <a:t> CAL nie uległa zmianie</a:t>
              </a:r>
              <a:r>
                <a:rPr lang="en-US" dirty="0" smtClean="0">
                  <a:latin typeface="Calibri" pitchFamily="34" charset="0"/>
                </a:rPr>
                <a:t>)</a:t>
              </a: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294" name="TextBox 23559"/>
          <p:cNvSpPr txBox="1">
            <a:spLocks noChangeArrowheads="1"/>
          </p:cNvSpPr>
          <p:nvPr/>
        </p:nvSpPr>
        <p:spPr bwMode="auto">
          <a:xfrm>
            <a:off x="990600" y="6324600"/>
            <a:ext cx="61722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latin typeface="Calibri" pitchFamily="34" charset="0"/>
              </a:rPr>
              <a:t>* </a:t>
            </a:r>
            <a:r>
              <a:rPr lang="pl-PL" sz="1200" dirty="0" smtClean="0">
                <a:latin typeface="Calibri" pitchFamily="34" charset="0"/>
              </a:rPr>
              <a:t>możliwość uzyskania większych zniżek w przypadku </a:t>
            </a:r>
            <a:br>
              <a:rPr lang="pl-PL" sz="1200" dirty="0" smtClean="0">
                <a:latin typeface="Calibri" pitchFamily="34" charset="0"/>
              </a:rPr>
            </a:br>
            <a:r>
              <a:rPr lang="pl-PL" sz="1200" dirty="0" smtClean="0">
                <a:latin typeface="Calibri" pitchFamily="34" charset="0"/>
              </a:rPr>
              <a:t>zakupu w EA lub zakupu platformy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2133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4" name="Picture 29" descr="6-00325-s09-bluebo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2900" y="1819275"/>
            <a:ext cx="440848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3557"/>
          <p:cNvSpPr txBox="1">
            <a:spLocks noChangeArrowheads="1"/>
          </p:cNvSpPr>
          <p:nvPr/>
        </p:nvSpPr>
        <p:spPr bwMode="auto">
          <a:xfrm>
            <a:off x="3314700" y="2276475"/>
            <a:ext cx="3546475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pl-PL" sz="2400" dirty="0" smtClean="0">
                <a:latin typeface="Calibri" pitchFamily="34" charset="0"/>
              </a:rPr>
              <a:t>Zestaw </a:t>
            </a:r>
            <a:r>
              <a:rPr lang="en-US" sz="2400" dirty="0" smtClean="0">
                <a:latin typeface="Calibri" pitchFamily="34" charset="0"/>
              </a:rPr>
              <a:t>Enterprise CAL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pl-PL" dirty="0" smtClean="0">
                <a:latin typeface="Calibri" pitchFamily="34" charset="0"/>
              </a:rPr>
              <a:t>cena niższa o ponad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50% </a:t>
            </a:r>
            <a:r>
              <a:rPr lang="pl-PL" dirty="0" smtClean="0">
                <a:latin typeface="Calibri" pitchFamily="34" charset="0"/>
              </a:rPr>
              <a:t>od kosztu licencji składowych</a:t>
            </a:r>
            <a:r>
              <a:rPr lang="en-US" dirty="0" smtClean="0">
                <a:latin typeface="Calibri" pitchFamily="34" charset="0"/>
              </a:rPr>
              <a:t>*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0" y="1905000"/>
          <a:ext cx="912812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1143000"/>
            <a:ext cx="8642350" cy="806450"/>
          </a:xfrm>
        </p:spPr>
        <p:txBody>
          <a:bodyPr/>
          <a:lstStyle/>
          <a:p>
            <a:r>
              <a:rPr lang="pl-PL" sz="2800" dirty="0" smtClean="0"/>
              <a:t>Przykłady płatności rocznych i zniżek za zestaw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09601" y="1981200"/>
            <a:ext cx="2743199" cy="762000"/>
            <a:chOff x="0" y="227399"/>
            <a:chExt cx="7924799" cy="1872000"/>
          </a:xfrm>
        </p:grpSpPr>
        <p:sp>
          <p:nvSpPr>
            <p:cNvPr id="15" name="Rectangle 14"/>
            <p:cNvSpPr/>
            <p:nvPr/>
          </p:nvSpPr>
          <p:spPr>
            <a:xfrm>
              <a:off x="0" y="227399"/>
              <a:ext cx="7924799" cy="18720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27399"/>
              <a:ext cx="7924799" cy="187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86944" rIns="137160" bIns="186944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40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koszty roczne* </a:t>
              </a:r>
              <a:r>
                <a:rPr lang="en-US" sz="140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L+SA </a:t>
              </a:r>
              <a:r>
                <a:rPr lang="pl-PL" sz="140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nowych licencji w 3-letnim okresie obowiązywania umowy</a:t>
              </a:r>
              <a:endPara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67201" y="1981200"/>
            <a:ext cx="2895600" cy="762000"/>
            <a:chOff x="-220133" y="227399"/>
            <a:chExt cx="8365068" cy="1872000"/>
          </a:xfrm>
        </p:grpSpPr>
        <p:sp>
          <p:nvSpPr>
            <p:cNvPr id="18" name="Rectangle 17"/>
            <p:cNvSpPr/>
            <p:nvPr/>
          </p:nvSpPr>
          <p:spPr>
            <a:xfrm>
              <a:off x="0" y="227399"/>
              <a:ext cx="7924799" cy="18720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-220133" y="227399"/>
              <a:ext cx="8365068" cy="187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86944" rIns="137160" bIns="186944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400" dirty="0" smtClean="0">
                  <a:solidFill>
                    <a:schemeClr val="tx1"/>
                  </a:solidFill>
                </a:rPr>
                <a:t>koszty roczne*</a:t>
              </a:r>
              <a:r>
                <a:rPr lang="en-US" sz="1400" dirty="0" smtClean="0">
                  <a:solidFill>
                    <a:schemeClr val="tx1"/>
                  </a:solidFill>
                </a:rPr>
                <a:t> L+SA </a:t>
              </a:r>
              <a:r>
                <a:rPr lang="pl-PL" sz="1400" dirty="0" smtClean="0">
                  <a:solidFill>
                    <a:schemeClr val="tx1"/>
                  </a:solidFill>
                </a:rPr>
                <a:t>dla klientów z </a:t>
              </a:r>
              <a:r>
                <a:rPr lang="pl-PL" sz="1400" dirty="0" err="1" smtClean="0">
                  <a:solidFill>
                    <a:schemeClr val="tx1"/>
                  </a:solidFill>
                </a:rPr>
                <a:t>Core</a:t>
              </a:r>
              <a:r>
                <a:rPr lang="pl-PL" sz="1400" dirty="0" smtClean="0">
                  <a:solidFill>
                    <a:schemeClr val="tx1"/>
                  </a:solidFill>
                </a:rPr>
                <a:t> CAL, zainteresowanych odnowieniem umów na 3 lata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4" name="Chart 23"/>
          <p:cNvGraphicFramePr>
            <a:graphicFrameLocks/>
          </p:cNvGraphicFramePr>
          <p:nvPr/>
        </p:nvGraphicFramePr>
        <p:xfrm>
          <a:off x="3886200" y="2195208"/>
          <a:ext cx="3308489" cy="428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647244" y="3810000"/>
            <a:ext cx="333956" cy="276999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6350" cap="rnd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88900" h="203200"/>
            <a:contourClr>
              <a:srgbClr val="000000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smtClean="0">
                <a:solidFill>
                  <a:sysClr val="windowText" lastClr="000000"/>
                </a:solidFill>
                <a:latin typeface="Calibri"/>
                <a:ea typeface="+mn-ea"/>
              </a:rPr>
              <a:t>52</a:t>
            </a:r>
            <a:r>
              <a:rPr kumimoji="0" lang="en-US" sz="6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less</a:t>
            </a:r>
            <a:endParaRPr kumimoji="0" lang="en-US" sz="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6844" y="3962400"/>
            <a:ext cx="333956" cy="276999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6350" cap="rnd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88900" h="203200"/>
            <a:contourClr>
              <a:srgbClr val="000000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smtClean="0">
                <a:solidFill>
                  <a:sysClr val="windowText" lastClr="000000"/>
                </a:solidFill>
                <a:latin typeface="Calibri"/>
                <a:ea typeface="+mn-ea"/>
              </a:rPr>
              <a:t>59</a:t>
            </a:r>
            <a:r>
              <a:rPr kumimoji="0" lang="en-US" sz="6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less</a:t>
            </a:r>
            <a:endParaRPr kumimoji="0" lang="en-US" sz="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66444" y="4114800"/>
            <a:ext cx="333956" cy="276999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6350" cap="rnd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88900" h="203200"/>
            <a:contourClr>
              <a:srgbClr val="000000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65% less</a:t>
            </a:r>
            <a:endParaRPr kumimoji="0" lang="en-US" sz="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3505200"/>
            <a:ext cx="333956" cy="276999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6350" cap="rnd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88900" h="203200"/>
            <a:contourClr>
              <a:srgbClr val="000000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43% less</a:t>
            </a:r>
            <a:endParaRPr kumimoji="0" lang="en-US" sz="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7400" y="3685401"/>
            <a:ext cx="333956" cy="276999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6350" cap="rnd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88900" h="203200"/>
            <a:contourClr>
              <a:srgbClr val="000000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smtClean="0">
                <a:solidFill>
                  <a:sysClr val="windowText" lastClr="000000"/>
                </a:solidFill>
                <a:latin typeface="Calibri"/>
                <a:ea typeface="+mn-ea"/>
              </a:rPr>
              <a:t>50</a:t>
            </a:r>
            <a:r>
              <a:rPr kumimoji="0" lang="en-US" sz="6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less</a:t>
            </a:r>
            <a:endParaRPr kumimoji="0" lang="en-US" sz="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3837801"/>
            <a:ext cx="333956" cy="276999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6350" cap="rnd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88900" h="203200"/>
            <a:contourClr>
              <a:srgbClr val="000000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smtClean="0">
                <a:solidFill>
                  <a:sysClr val="windowText" lastClr="000000"/>
                </a:solidFill>
                <a:latin typeface="Calibri"/>
                <a:ea typeface="+mn-ea"/>
              </a:rPr>
              <a:t>57</a:t>
            </a:r>
            <a:r>
              <a:rPr kumimoji="0" lang="en-US" sz="6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less</a:t>
            </a:r>
            <a:endParaRPr kumimoji="0" lang="en-US" sz="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6109156"/>
            <a:ext cx="43717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bg2"/>
                </a:solidFill>
              </a:rPr>
              <a:t>*</a:t>
            </a:r>
            <a:r>
              <a:rPr lang="pl-PL" sz="800" i="1" dirty="0" smtClean="0">
                <a:solidFill>
                  <a:schemeClr val="bg2"/>
                </a:solidFill>
              </a:rPr>
              <a:t>ceny orientacyjne; dokładne ceny można uzyskać u przedstawiciela handlowego Microsoft</a:t>
            </a:r>
            <a:endParaRPr lang="en-US" sz="8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 campaig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CAL</Template>
  <TotalTime>0</TotalTime>
  <Words>996</Words>
  <Application>Microsoft Office PowerPoint</Application>
  <PresentationFormat>On-screen Show (4:3)</PresentationFormat>
  <Paragraphs>194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CAL campaign</vt:lpstr>
      <vt:lpstr>Zestaw licencji dostępowych  Microsoft Enterprise CAL</vt:lpstr>
      <vt:lpstr>Slide 2</vt:lpstr>
      <vt:lpstr>Jakie produkty wchodzą w skład zestawów licencji CAL?</vt:lpstr>
      <vt:lpstr>Uproszczony proces zakupu</vt:lpstr>
      <vt:lpstr>Różne typy licencji CAL</vt:lpstr>
      <vt:lpstr>Slide 6</vt:lpstr>
      <vt:lpstr>Zalety zestawów CAL</vt:lpstr>
      <vt:lpstr>Ceny zestawów licencji CAL</vt:lpstr>
      <vt:lpstr>Przykłady płatności rocznych i zniżek za zestaw</vt:lpstr>
      <vt:lpstr>Zestaw Enterprise CAL w najważniejszych zastosowaniach biznesowych</vt:lpstr>
      <vt:lpstr>Przykład: zmniejszenie kosztów bez rezygnacji z potrzeb biznesowych</vt:lpstr>
      <vt:lpstr>Przykład: zmniejszenie kosztów bez rezygnacji z potrzeb biznesowych</vt:lpstr>
      <vt:lpstr>Porównanie ofert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2007-12-10T09:52:47Z</dcterms:created>
  <dcterms:modified xsi:type="dcterms:W3CDTF">2007-12-10T09:53:17Z</dcterms:modified>
</cp:coreProperties>
</file>