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5"/>
  </p:notesMasterIdLst>
  <p:handoutMasterIdLst>
    <p:handoutMasterId r:id="rId36"/>
  </p:handoutMasterIdLst>
  <p:sldIdLst>
    <p:sldId id="257" r:id="rId2"/>
    <p:sldId id="273" r:id="rId3"/>
    <p:sldId id="276" r:id="rId4"/>
    <p:sldId id="274" r:id="rId5"/>
    <p:sldId id="275" r:id="rId6"/>
    <p:sldId id="277" r:id="rId7"/>
    <p:sldId id="278" r:id="rId8"/>
    <p:sldId id="279" r:id="rId9"/>
    <p:sldId id="280"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304" r:id="rId27"/>
    <p:sldId id="299" r:id="rId28"/>
    <p:sldId id="300" r:id="rId29"/>
    <p:sldId id="301" r:id="rId30"/>
    <p:sldId id="303" r:id="rId31"/>
    <p:sldId id="302" r:id="rId32"/>
    <p:sldId id="305" r:id="rId33"/>
    <p:sldId id="272" r:id="rId34"/>
  </p:sldIdLst>
  <p:sldSz cx="9144000" cy="6858000" type="screen4x3"/>
  <p:notesSz cx="6858000" cy="9077325"/>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84554" autoAdjust="0"/>
  </p:normalViewPr>
  <p:slideViewPr>
    <p:cSldViewPr snapToGrid="0" snapToObjects="1" showGuides="1">
      <p:cViewPr varScale="1">
        <p:scale>
          <a:sx n="77" d="100"/>
          <a:sy n="77" d="100"/>
        </p:scale>
        <p:origin x="-768" y="-96"/>
      </p:cViewPr>
      <p:guideLst>
        <p:guide orient="horz" pos="2160"/>
        <p:guide orient="horz" pos="146"/>
        <p:guide orient="horz" pos="4178"/>
        <p:guide orient="horz" pos="893"/>
        <p:guide orient="horz" pos="1198"/>
        <p:guide orient="horz" pos="1484"/>
        <p:guide pos="240"/>
        <p:guide pos="5520"/>
        <p:guide pos="2880"/>
        <p:guide pos="461"/>
        <p:guide pos="5299"/>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p:scale>
          <a:sx n="80" d="100"/>
          <a:sy n="80" d="100"/>
        </p:scale>
        <p:origin x="-2316" y="804"/>
      </p:cViewPr>
      <p:guideLst>
        <p:guide orient="horz" pos="285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a:pPr>
            <a:r>
              <a:rPr lang="en-US"/>
              <a:t>Flash Storage Average Capacity, 2006-2010 (GB)</a:t>
            </a:r>
          </a:p>
        </c:rich>
      </c:tx>
      <c:layout>
        <c:manualLayout>
          <c:xMode val="edge"/>
          <c:yMode val="edge"/>
          <c:x val="2.2672722055395909E-2"/>
          <c:y val="5.8926685878784434E-2"/>
        </c:manualLayout>
      </c:layout>
    </c:title>
    <c:plotArea>
      <c:layout>
        <c:manualLayout>
          <c:layoutTarget val="inner"/>
          <c:xMode val="edge"/>
          <c:yMode val="edge"/>
          <c:x val="7.6676995236707013E-2"/>
          <c:y val="0.1839986318933699"/>
          <c:w val="0.84557609118304655"/>
          <c:h val="0.58273101216250256"/>
        </c:manualLayout>
      </c:layout>
      <c:lineChart>
        <c:grouping val="standard"/>
        <c:ser>
          <c:idx val="0"/>
          <c:order val="0"/>
          <c:tx>
            <c:strRef>
              <c:f>Sheet1!$A$2</c:f>
              <c:strCache>
                <c:ptCount val="1"/>
                <c:pt idx="0">
                  <c:v>USB Flash Drives</c:v>
                </c:pt>
              </c:strCache>
            </c:strRef>
          </c:tx>
          <c:cat>
            <c:strRef>
              <c:f>Sheet1!$B$1:$F$1</c:f>
              <c:strCache>
                <c:ptCount val="5"/>
                <c:pt idx="0">
                  <c:v>2006</c:v>
                </c:pt>
                <c:pt idx="1">
                  <c:v>2007</c:v>
                </c:pt>
                <c:pt idx="2">
                  <c:v>2008</c:v>
                </c:pt>
                <c:pt idx="3">
                  <c:v>2009</c:v>
                </c:pt>
                <c:pt idx="4">
                  <c:v>2010</c:v>
                </c:pt>
              </c:strCache>
            </c:strRef>
          </c:cat>
          <c:val>
            <c:numRef>
              <c:f>Sheet1!$B$2:$F$2</c:f>
              <c:numCache>
                <c:formatCode>0.0</c:formatCode>
                <c:ptCount val="5"/>
                <c:pt idx="0">
                  <c:v>996.53105861767301</c:v>
                </c:pt>
                <c:pt idx="1">
                  <c:v>1849.3389592123772</c:v>
                </c:pt>
                <c:pt idx="2">
                  <c:v>2799.2593418851102</c:v>
                </c:pt>
                <c:pt idx="3">
                  <c:v>4690.0140986908509</c:v>
                </c:pt>
                <c:pt idx="4">
                  <c:v>7951.3625184457032</c:v>
                </c:pt>
              </c:numCache>
            </c:numRef>
          </c:val>
        </c:ser>
        <c:ser>
          <c:idx val="1"/>
          <c:order val="1"/>
          <c:tx>
            <c:strRef>
              <c:f>Sheet1!$A$3</c:f>
              <c:strCache>
                <c:ptCount val="1"/>
                <c:pt idx="0">
                  <c:v>Flash Cards</c:v>
                </c:pt>
              </c:strCache>
            </c:strRef>
          </c:tx>
          <c:cat>
            <c:strRef>
              <c:f>Sheet1!$B$1:$F$1</c:f>
              <c:strCache>
                <c:ptCount val="5"/>
                <c:pt idx="0">
                  <c:v>2006</c:v>
                </c:pt>
                <c:pt idx="1">
                  <c:v>2007</c:v>
                </c:pt>
                <c:pt idx="2">
                  <c:v>2008</c:v>
                </c:pt>
                <c:pt idx="3">
                  <c:v>2009</c:v>
                </c:pt>
                <c:pt idx="4">
                  <c:v>2010</c:v>
                </c:pt>
              </c:strCache>
            </c:strRef>
          </c:cat>
          <c:val>
            <c:numRef>
              <c:f>Sheet1!$B$3:$F$3</c:f>
              <c:numCache>
                <c:formatCode>0.0</c:formatCode>
                <c:ptCount val="5"/>
                <c:pt idx="0">
                  <c:v>582.28065444084859</c:v>
                </c:pt>
                <c:pt idx="1">
                  <c:v>1128.6110844912953</c:v>
                </c:pt>
                <c:pt idx="2">
                  <c:v>2129.9888059701493</c:v>
                </c:pt>
                <c:pt idx="3">
                  <c:v>3733.5516449885272</c:v>
                </c:pt>
                <c:pt idx="4">
                  <c:v>6313.3462850182714</c:v>
                </c:pt>
              </c:numCache>
            </c:numRef>
          </c:val>
        </c:ser>
        <c:ser>
          <c:idx val="2"/>
          <c:order val="2"/>
          <c:tx>
            <c:strRef>
              <c:f>Sheet1!$A$4</c:f>
              <c:strCache>
                <c:ptCount val="1"/>
                <c:pt idx="0">
                  <c:v>Non-PC SSD</c:v>
                </c:pt>
              </c:strCache>
            </c:strRef>
          </c:tx>
          <c:cat>
            <c:strRef>
              <c:f>Sheet1!$B$1:$F$1</c:f>
              <c:strCache>
                <c:ptCount val="5"/>
                <c:pt idx="0">
                  <c:v>2006</c:v>
                </c:pt>
                <c:pt idx="1">
                  <c:v>2007</c:v>
                </c:pt>
                <c:pt idx="2">
                  <c:v>2008</c:v>
                </c:pt>
                <c:pt idx="3">
                  <c:v>2009</c:v>
                </c:pt>
                <c:pt idx="4">
                  <c:v>2010</c:v>
                </c:pt>
              </c:strCache>
            </c:strRef>
          </c:cat>
          <c:val>
            <c:numRef>
              <c:f>Sheet1!$B$4:$F$4</c:f>
              <c:numCache>
                <c:formatCode>0.0</c:formatCode>
                <c:ptCount val="5"/>
                <c:pt idx="0">
                  <c:v>5868.6357615894549</c:v>
                </c:pt>
                <c:pt idx="1">
                  <c:v>8048.211864406835</c:v>
                </c:pt>
                <c:pt idx="2">
                  <c:v>12445.782677165354</c:v>
                </c:pt>
                <c:pt idx="3">
                  <c:v>20769.70531039641</c:v>
                </c:pt>
                <c:pt idx="4">
                  <c:v>30166.658875091307</c:v>
                </c:pt>
              </c:numCache>
            </c:numRef>
          </c:val>
        </c:ser>
        <c:marker val="1"/>
        <c:axId val="92720512"/>
        <c:axId val="92894336"/>
      </c:lineChart>
      <c:catAx>
        <c:axId val="92720512"/>
        <c:scaling>
          <c:orientation val="minMax"/>
        </c:scaling>
        <c:axPos val="b"/>
        <c:numFmt formatCode="General" sourceLinked="1"/>
        <c:tickLblPos val="nextTo"/>
        <c:crossAx val="92894336"/>
        <c:crosses val="autoZero"/>
        <c:auto val="1"/>
        <c:lblAlgn val="ctr"/>
        <c:lblOffset val="100"/>
      </c:catAx>
      <c:valAx>
        <c:axId val="92894336"/>
        <c:scaling>
          <c:orientation val="minMax"/>
        </c:scaling>
        <c:axPos val="l"/>
        <c:majorGridlines/>
        <c:numFmt formatCode="0.0" sourceLinked="1"/>
        <c:tickLblPos val="nextTo"/>
        <c:crossAx val="92720512"/>
        <c:crosses val="autoZero"/>
        <c:crossBetween val="midCat"/>
        <c:dispUnits>
          <c:builtInUnit val="thousands"/>
        </c:dispUnits>
      </c:valAx>
      <c:spPr>
        <a:gradFill>
          <a:gsLst>
            <a:gs pos="0">
              <a:srgbClr val="000000">
                <a:alpha val="30000"/>
              </a:srgbClr>
            </a:gs>
            <a:gs pos="100000">
              <a:srgbClr val="000000">
                <a:alpha val="0"/>
              </a:srgbClr>
            </a:gs>
          </a:gsLst>
          <a:lin ang="18000000" scaled="0"/>
        </a:gradFill>
        <a:ln>
          <a:noFill/>
        </a:ln>
      </c:spPr>
    </c:plotArea>
    <c:legend>
      <c:legendPos val="r"/>
      <c:layout>
        <c:manualLayout>
          <c:xMode val="edge"/>
          <c:yMode val="edge"/>
          <c:x val="2.1558641975308677E-2"/>
          <c:y val="0.86213011462974865"/>
          <c:w val="0.95837962962962964"/>
          <c:h val="0.13672869177233818"/>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Wi-Fi</a:t>
            </a:r>
            <a:r>
              <a:rPr lang="en-US" baseline="0" dirty="0" smtClean="0"/>
              <a:t> Enabled Portable Devices (Millions of Units)</a:t>
            </a:r>
            <a:endParaRPr lang="en-US" dirty="0"/>
          </a:p>
        </c:rich>
      </c:tx>
      <c:layout>
        <c:manualLayout>
          <c:xMode val="edge"/>
          <c:yMode val="edge"/>
          <c:x val="1.0415775446576118E-2"/>
          <c:y val="4.1112567698977587E-2"/>
        </c:manualLayout>
      </c:layout>
    </c:title>
    <c:view3D>
      <c:depthPercent val="100"/>
      <c:rAngAx val="1"/>
    </c:view3D>
    <c:floor>
      <c:spPr>
        <a:gradFill>
          <a:gsLst>
            <a:gs pos="0">
              <a:srgbClr val="000000">
                <a:alpha val="30000"/>
              </a:srgbClr>
            </a:gs>
            <a:gs pos="100000">
              <a:srgbClr val="000000">
                <a:alpha val="0"/>
              </a:srgbClr>
            </a:gs>
          </a:gsLst>
          <a:lin ang="18000000" scaled="0"/>
        </a:gradFill>
      </c:spPr>
    </c:floor>
    <c:sideWall>
      <c:spPr>
        <a:gradFill>
          <a:gsLst>
            <a:gs pos="0">
              <a:srgbClr val="000000">
                <a:alpha val="30000"/>
              </a:srgbClr>
            </a:gs>
            <a:gs pos="100000">
              <a:srgbClr val="000000">
                <a:alpha val="0"/>
              </a:srgbClr>
            </a:gs>
          </a:gsLst>
          <a:lin ang="18000000" scaled="0"/>
        </a:gradFill>
      </c:spPr>
    </c:sideWall>
    <c:backWall>
      <c:spPr>
        <a:gradFill>
          <a:gsLst>
            <a:gs pos="0">
              <a:srgbClr val="000000">
                <a:alpha val="30000"/>
              </a:srgbClr>
            </a:gs>
            <a:gs pos="100000">
              <a:srgbClr val="000000">
                <a:alpha val="0"/>
              </a:srgbClr>
            </a:gs>
          </a:gsLst>
          <a:lin ang="18000000" scaled="0"/>
        </a:gradFill>
      </c:spPr>
    </c:backWall>
    <c:plotArea>
      <c:layout>
        <c:manualLayout>
          <c:layoutTarget val="inner"/>
          <c:xMode val="edge"/>
          <c:yMode val="edge"/>
          <c:x val="5.8825697924123933E-2"/>
          <c:y val="8.1946942446043267E-2"/>
          <c:w val="0.67131448341684563"/>
          <c:h val="0.82218142808588279"/>
        </c:manualLayout>
      </c:layout>
      <c:area3DChart>
        <c:grouping val="stacked"/>
        <c:ser>
          <c:idx val="0"/>
          <c:order val="0"/>
          <c:tx>
            <c:strRef>
              <c:f>Sheet1!$B$1</c:f>
              <c:strCache>
                <c:ptCount val="1"/>
                <c:pt idx="0">
                  <c:v>Portable Digital Music Players</c:v>
                </c:pt>
              </c:strCache>
            </c:strRef>
          </c:tx>
          <c:spPr>
            <a:gradFill rotWithShape="1">
              <a:gsLst>
                <a:gs pos="0">
                  <a:schemeClr val="accent1">
                    <a:tint val="73000"/>
                    <a:satMod val="150000"/>
                  </a:schemeClr>
                </a:gs>
                <a:gs pos="25000">
                  <a:schemeClr val="accent1">
                    <a:tint val="96000"/>
                    <a:shade val="80000"/>
                    <a:satMod val="105000"/>
                  </a:schemeClr>
                </a:gs>
                <a:gs pos="38000">
                  <a:schemeClr val="accent1">
                    <a:tint val="96000"/>
                    <a:shade val="59000"/>
                    <a:satMod val="120000"/>
                  </a:schemeClr>
                </a:gs>
                <a:gs pos="55000">
                  <a:schemeClr val="accent1">
                    <a:shade val="57000"/>
                    <a:satMod val="120000"/>
                  </a:schemeClr>
                </a:gs>
                <a:gs pos="80000">
                  <a:schemeClr val="accent1">
                    <a:shade val="56000"/>
                    <a:satMod val="145000"/>
                  </a:schemeClr>
                </a:gs>
                <a:gs pos="88000">
                  <a:schemeClr val="accent1">
                    <a:shade val="63000"/>
                    <a:satMod val="160000"/>
                  </a:schemeClr>
                </a:gs>
                <a:gs pos="100000">
                  <a:schemeClr val="accent1">
                    <a:tint val="99555"/>
                    <a:satMod val="155000"/>
                  </a:schemeClr>
                </a:gs>
              </a:gsLst>
              <a:lin ang="5400000" scaled="1"/>
            </a:gradFill>
            <a:ln w="9525" cap="flat" cmpd="sng" algn="ctr">
              <a:noFill/>
              <a:prstDash val="solid"/>
            </a:ln>
            <a:effectLst>
              <a:glow rad="70000">
                <a:schemeClr val="accent1">
                  <a:tint val="30000"/>
                  <a:shade val="95000"/>
                  <a:satMod val="300000"/>
                  <a:alpha val="50000"/>
                </a:schemeClr>
              </a:glow>
            </a:effectLst>
          </c:spPr>
          <c:cat>
            <c:numRef>
              <c:f>Sheet1!$A$2:$A$7</c:f>
              <c:numCache>
                <c:formatCode>General</c:formatCode>
                <c:ptCount val="6"/>
                <c:pt idx="0">
                  <c:v>2005</c:v>
                </c:pt>
                <c:pt idx="1">
                  <c:v>2006</c:v>
                </c:pt>
                <c:pt idx="2">
                  <c:v>2007</c:v>
                </c:pt>
                <c:pt idx="3">
                  <c:v>2008</c:v>
                </c:pt>
                <c:pt idx="4">
                  <c:v>2009</c:v>
                </c:pt>
                <c:pt idx="5">
                  <c:v>2010</c:v>
                </c:pt>
              </c:numCache>
            </c:numRef>
          </c:cat>
          <c:val>
            <c:numRef>
              <c:f>Sheet1!$B$2:$B$7</c:f>
              <c:numCache>
                <c:formatCode>#,##0</c:formatCode>
                <c:ptCount val="6"/>
                <c:pt idx="0">
                  <c:v>28</c:v>
                </c:pt>
                <c:pt idx="1">
                  <c:v>925</c:v>
                </c:pt>
                <c:pt idx="2">
                  <c:v>9273</c:v>
                </c:pt>
                <c:pt idx="3">
                  <c:v>23760</c:v>
                </c:pt>
                <c:pt idx="4">
                  <c:v>45050</c:v>
                </c:pt>
                <c:pt idx="5">
                  <c:v>65208</c:v>
                </c:pt>
              </c:numCache>
            </c:numRef>
          </c:val>
        </c:ser>
        <c:ser>
          <c:idx val="1"/>
          <c:order val="1"/>
          <c:tx>
            <c:strRef>
              <c:f>Sheet1!$C$1</c:f>
              <c:strCache>
                <c:ptCount val="1"/>
                <c:pt idx="0">
                  <c:v>Handheld Games</c:v>
                </c:pt>
              </c:strCache>
            </c:strRef>
          </c:tx>
          <c:spPr>
            <a:gradFill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w="9525" cap="flat" cmpd="sng" algn="ctr">
              <a:noFill/>
              <a:prstDash val="solid"/>
            </a:ln>
            <a:effectLst>
              <a:glow rad="70000">
                <a:schemeClr val="accent2">
                  <a:tint val="30000"/>
                  <a:shade val="95000"/>
                  <a:satMod val="300000"/>
                  <a:alpha val="50000"/>
                </a:schemeClr>
              </a:glow>
            </a:effectLst>
          </c:spPr>
          <c:cat>
            <c:numRef>
              <c:f>Sheet1!$A$2:$A$7</c:f>
              <c:numCache>
                <c:formatCode>General</c:formatCode>
                <c:ptCount val="6"/>
                <c:pt idx="0">
                  <c:v>2005</c:v>
                </c:pt>
                <c:pt idx="1">
                  <c:v>2006</c:v>
                </c:pt>
                <c:pt idx="2">
                  <c:v>2007</c:v>
                </c:pt>
                <c:pt idx="3">
                  <c:v>2008</c:v>
                </c:pt>
                <c:pt idx="4">
                  <c:v>2009</c:v>
                </c:pt>
                <c:pt idx="5">
                  <c:v>2010</c:v>
                </c:pt>
              </c:numCache>
            </c:numRef>
          </c:cat>
          <c:val>
            <c:numRef>
              <c:f>Sheet1!$C$2:$C$7</c:f>
              <c:numCache>
                <c:formatCode>#,##0</c:formatCode>
                <c:ptCount val="6"/>
                <c:pt idx="0">
                  <c:v>26320</c:v>
                </c:pt>
                <c:pt idx="1">
                  <c:v>28020</c:v>
                </c:pt>
                <c:pt idx="2">
                  <c:v>23000</c:v>
                </c:pt>
                <c:pt idx="3">
                  <c:v>19800</c:v>
                </c:pt>
                <c:pt idx="4">
                  <c:v>24000</c:v>
                </c:pt>
                <c:pt idx="5">
                  <c:v>28100</c:v>
                </c:pt>
              </c:numCache>
            </c:numRef>
          </c:val>
        </c:ser>
        <c:ser>
          <c:idx val="2"/>
          <c:order val="2"/>
          <c:tx>
            <c:strRef>
              <c:f>Sheet1!$D$1</c:f>
              <c:strCache>
                <c:ptCount val="1"/>
                <c:pt idx="0">
                  <c:v>Portable Media Players</c:v>
                </c:pt>
              </c:strCache>
            </c:strRef>
          </c:tx>
          <c:spPr>
            <a:gradFill rotWithShape="1">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ln w="9525" cap="flat" cmpd="sng" algn="ctr">
              <a:noFill/>
              <a:prstDash val="solid"/>
            </a:ln>
            <a:effectLst>
              <a:glow rad="70000">
                <a:schemeClr val="accent3">
                  <a:tint val="30000"/>
                  <a:shade val="95000"/>
                  <a:satMod val="300000"/>
                  <a:alpha val="50000"/>
                </a:schemeClr>
              </a:glow>
            </a:effectLst>
          </c:spPr>
          <c:cat>
            <c:numRef>
              <c:f>Sheet1!$A$2:$A$7</c:f>
              <c:numCache>
                <c:formatCode>General</c:formatCode>
                <c:ptCount val="6"/>
                <c:pt idx="0">
                  <c:v>2005</c:v>
                </c:pt>
                <c:pt idx="1">
                  <c:v>2006</c:v>
                </c:pt>
                <c:pt idx="2">
                  <c:v>2007</c:v>
                </c:pt>
                <c:pt idx="3">
                  <c:v>2008</c:v>
                </c:pt>
                <c:pt idx="4">
                  <c:v>2009</c:v>
                </c:pt>
                <c:pt idx="5">
                  <c:v>2010</c:v>
                </c:pt>
              </c:numCache>
            </c:numRef>
          </c:cat>
          <c:val>
            <c:numRef>
              <c:f>Sheet1!$D$2:$D$7</c:f>
              <c:numCache>
                <c:formatCode>General</c:formatCode>
                <c:ptCount val="6"/>
                <c:pt idx="2" formatCode="#,##0">
                  <c:v>176</c:v>
                </c:pt>
                <c:pt idx="3" formatCode="#,##0">
                  <c:v>1969</c:v>
                </c:pt>
                <c:pt idx="4" formatCode="#,##0">
                  <c:v>4912</c:v>
                </c:pt>
                <c:pt idx="5" formatCode="#,##0">
                  <c:v>10020</c:v>
                </c:pt>
              </c:numCache>
            </c:numRef>
          </c:val>
        </c:ser>
        <c:ser>
          <c:idx val="3"/>
          <c:order val="3"/>
          <c:tx>
            <c:strRef>
              <c:f>Sheet1!$E$1</c:f>
              <c:strCache>
                <c:ptCount val="1"/>
                <c:pt idx="0">
                  <c:v>Digital Still Cameras</c:v>
                </c:pt>
              </c:strCache>
            </c:strRef>
          </c:tx>
          <c:spPr>
            <a:gradFill rotWithShape="1">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ln w="9525" cap="flat" cmpd="sng" algn="ctr">
              <a:noFill/>
              <a:prstDash val="solid"/>
            </a:ln>
            <a:effectLst>
              <a:glow rad="70000">
                <a:schemeClr val="accent4">
                  <a:tint val="30000"/>
                  <a:shade val="95000"/>
                  <a:satMod val="300000"/>
                  <a:alpha val="50000"/>
                </a:schemeClr>
              </a:glow>
            </a:effectLst>
          </c:spPr>
          <c:cat>
            <c:numRef>
              <c:f>Sheet1!$A$2:$A$7</c:f>
              <c:numCache>
                <c:formatCode>General</c:formatCode>
                <c:ptCount val="6"/>
                <c:pt idx="0">
                  <c:v>2005</c:v>
                </c:pt>
                <c:pt idx="1">
                  <c:v>2006</c:v>
                </c:pt>
                <c:pt idx="2">
                  <c:v>2007</c:v>
                </c:pt>
                <c:pt idx="3">
                  <c:v>2008</c:v>
                </c:pt>
                <c:pt idx="4">
                  <c:v>2009</c:v>
                </c:pt>
                <c:pt idx="5">
                  <c:v>2010</c:v>
                </c:pt>
              </c:numCache>
            </c:numRef>
          </c:cat>
          <c:val>
            <c:numRef>
              <c:f>Sheet1!$E$2:$E$7</c:f>
              <c:numCache>
                <c:formatCode>#,##0</c:formatCode>
                <c:ptCount val="6"/>
                <c:pt idx="0">
                  <c:v>47</c:v>
                </c:pt>
                <c:pt idx="1">
                  <c:v>475</c:v>
                </c:pt>
                <c:pt idx="2">
                  <c:v>1004</c:v>
                </c:pt>
                <c:pt idx="3">
                  <c:v>1861</c:v>
                </c:pt>
                <c:pt idx="4">
                  <c:v>2838</c:v>
                </c:pt>
                <c:pt idx="5">
                  <c:v>3708</c:v>
                </c:pt>
              </c:numCache>
            </c:numRef>
          </c:val>
        </c:ser>
        <c:ser>
          <c:idx val="4"/>
          <c:order val="4"/>
          <c:tx>
            <c:strRef>
              <c:f>Sheet1!$F$1</c:f>
              <c:strCache>
                <c:ptCount val="1"/>
                <c:pt idx="0">
                  <c:v>PDAs</c:v>
                </c:pt>
              </c:strCache>
            </c:strRef>
          </c:tx>
          <c:spPr>
            <a:gradFill rotWithShape="1">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shade val="57000"/>
                    <a:satMod val="120000"/>
                  </a:schemeClr>
                </a:gs>
                <a:gs pos="80000">
                  <a:schemeClr val="accent5">
                    <a:shade val="56000"/>
                    <a:satMod val="145000"/>
                  </a:schemeClr>
                </a:gs>
                <a:gs pos="88000">
                  <a:schemeClr val="accent5">
                    <a:shade val="63000"/>
                    <a:satMod val="160000"/>
                  </a:schemeClr>
                </a:gs>
                <a:gs pos="100000">
                  <a:schemeClr val="accent5">
                    <a:tint val="99555"/>
                    <a:satMod val="155000"/>
                  </a:schemeClr>
                </a:gs>
              </a:gsLst>
              <a:lin ang="5400000" scaled="1"/>
            </a:gradFill>
            <a:ln w="9525" cap="flat" cmpd="sng" algn="ctr">
              <a:noFill/>
              <a:prstDash val="solid"/>
            </a:ln>
            <a:effectLst>
              <a:glow rad="70000">
                <a:schemeClr val="accent5">
                  <a:tint val="30000"/>
                  <a:shade val="95000"/>
                  <a:satMod val="300000"/>
                  <a:alpha val="50000"/>
                </a:schemeClr>
              </a:glow>
            </a:effectLst>
          </c:spPr>
          <c:cat>
            <c:numRef>
              <c:f>Sheet1!$A$2:$A$7</c:f>
              <c:numCache>
                <c:formatCode>General</c:formatCode>
                <c:ptCount val="6"/>
                <c:pt idx="0">
                  <c:v>2005</c:v>
                </c:pt>
                <c:pt idx="1">
                  <c:v>2006</c:v>
                </c:pt>
                <c:pt idx="2">
                  <c:v>2007</c:v>
                </c:pt>
                <c:pt idx="3">
                  <c:v>2008</c:v>
                </c:pt>
                <c:pt idx="4">
                  <c:v>2009</c:v>
                </c:pt>
                <c:pt idx="5">
                  <c:v>2010</c:v>
                </c:pt>
              </c:numCache>
            </c:numRef>
          </c:cat>
          <c:val>
            <c:numRef>
              <c:f>Sheet1!$F$2:$F$7</c:f>
              <c:numCache>
                <c:formatCode>#,##0</c:formatCode>
                <c:ptCount val="6"/>
                <c:pt idx="0">
                  <c:v>2760</c:v>
                </c:pt>
                <c:pt idx="1">
                  <c:v>4098</c:v>
                </c:pt>
                <c:pt idx="2">
                  <c:v>3553</c:v>
                </c:pt>
                <c:pt idx="3">
                  <c:v>2846</c:v>
                </c:pt>
                <c:pt idx="4">
                  <c:v>1997</c:v>
                </c:pt>
                <c:pt idx="5">
                  <c:v>1253</c:v>
                </c:pt>
              </c:numCache>
            </c:numRef>
          </c:val>
        </c:ser>
        <c:ser>
          <c:idx val="5"/>
          <c:order val="5"/>
          <c:tx>
            <c:strRef>
              <c:f>Sheet1!$G$1</c:f>
              <c:strCache>
                <c:ptCount val="1"/>
                <c:pt idx="0">
                  <c:v>Printers &amp; MFPs</c:v>
                </c:pt>
              </c:strCache>
            </c:strRef>
          </c:tx>
          <c:spPr>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w="9525" cap="flat" cmpd="sng" algn="ctr">
              <a:noFill/>
              <a:prstDash val="solid"/>
            </a:ln>
            <a:effectLst>
              <a:glow rad="70000">
                <a:schemeClr val="accent6">
                  <a:tint val="30000"/>
                  <a:shade val="95000"/>
                  <a:satMod val="300000"/>
                  <a:alpha val="50000"/>
                </a:schemeClr>
              </a:glow>
            </a:effectLst>
          </c:spPr>
          <c:cat>
            <c:numRef>
              <c:f>Sheet1!$A$2:$A$7</c:f>
              <c:numCache>
                <c:formatCode>General</c:formatCode>
                <c:ptCount val="6"/>
                <c:pt idx="0">
                  <c:v>2005</c:v>
                </c:pt>
                <c:pt idx="1">
                  <c:v>2006</c:v>
                </c:pt>
                <c:pt idx="2">
                  <c:v>2007</c:v>
                </c:pt>
                <c:pt idx="3">
                  <c:v>2008</c:v>
                </c:pt>
                <c:pt idx="4">
                  <c:v>2009</c:v>
                </c:pt>
                <c:pt idx="5">
                  <c:v>2010</c:v>
                </c:pt>
              </c:numCache>
            </c:numRef>
          </c:cat>
          <c:val>
            <c:numRef>
              <c:f>Sheet1!$G$2:$G$7</c:f>
              <c:numCache>
                <c:formatCode>#,##0</c:formatCode>
                <c:ptCount val="6"/>
                <c:pt idx="0">
                  <c:v>1744</c:v>
                </c:pt>
                <c:pt idx="1">
                  <c:v>2284</c:v>
                </c:pt>
                <c:pt idx="2">
                  <c:v>2655</c:v>
                </c:pt>
                <c:pt idx="3">
                  <c:v>3275</c:v>
                </c:pt>
                <c:pt idx="4">
                  <c:v>3972</c:v>
                </c:pt>
                <c:pt idx="5">
                  <c:v>4926</c:v>
                </c:pt>
              </c:numCache>
            </c:numRef>
          </c:val>
        </c:ser>
        <c:ser>
          <c:idx val="6"/>
          <c:order val="6"/>
          <c:tx>
            <c:strRef>
              <c:f>Sheet1!$H$1</c:f>
              <c:strCache>
                <c:ptCount val="1"/>
                <c:pt idx="0">
                  <c:v>Digital Camcorders</c:v>
                </c:pt>
              </c:strCache>
            </c:strRef>
          </c:tx>
          <c:spPr>
            <a:ln w="25400">
              <a:noFill/>
            </a:ln>
          </c:spPr>
          <c:cat>
            <c:numRef>
              <c:f>Sheet1!$A$2:$A$7</c:f>
              <c:numCache>
                <c:formatCode>General</c:formatCode>
                <c:ptCount val="6"/>
                <c:pt idx="0">
                  <c:v>2005</c:v>
                </c:pt>
                <c:pt idx="1">
                  <c:v>2006</c:v>
                </c:pt>
                <c:pt idx="2">
                  <c:v>2007</c:v>
                </c:pt>
                <c:pt idx="3">
                  <c:v>2008</c:v>
                </c:pt>
                <c:pt idx="4">
                  <c:v>2009</c:v>
                </c:pt>
                <c:pt idx="5">
                  <c:v>2010</c:v>
                </c:pt>
              </c:numCache>
            </c:numRef>
          </c:cat>
          <c:val>
            <c:numRef>
              <c:f>Sheet1!$H$2:$H$7</c:f>
              <c:numCache>
                <c:formatCode>General</c:formatCode>
                <c:ptCount val="6"/>
                <c:pt idx="2" formatCode="#,##0">
                  <c:v>10</c:v>
                </c:pt>
                <c:pt idx="3" formatCode="#,##0">
                  <c:v>21</c:v>
                </c:pt>
                <c:pt idx="4" formatCode="#,##0">
                  <c:v>49</c:v>
                </c:pt>
                <c:pt idx="5" formatCode="#,##0">
                  <c:v>81</c:v>
                </c:pt>
              </c:numCache>
            </c:numRef>
          </c:val>
        </c:ser>
        <c:axId val="94751360"/>
        <c:axId val="94503296"/>
        <c:axId val="0"/>
      </c:area3DChart>
      <c:catAx>
        <c:axId val="94751360"/>
        <c:scaling>
          <c:orientation val="minMax"/>
        </c:scaling>
        <c:axPos val="b"/>
        <c:numFmt formatCode="General" sourceLinked="1"/>
        <c:tickLblPos val="nextTo"/>
        <c:txPr>
          <a:bodyPr/>
          <a:lstStyle/>
          <a:p>
            <a:pPr>
              <a:defRPr sz="1100"/>
            </a:pPr>
            <a:endParaRPr lang="en-US"/>
          </a:p>
        </c:txPr>
        <c:crossAx val="94503296"/>
        <c:crosses val="autoZero"/>
        <c:auto val="1"/>
        <c:lblAlgn val="ctr"/>
        <c:lblOffset val="100"/>
      </c:catAx>
      <c:valAx>
        <c:axId val="94503296"/>
        <c:scaling>
          <c:orientation val="minMax"/>
        </c:scaling>
        <c:axPos val="l"/>
        <c:majorGridlines/>
        <c:numFmt formatCode="#,##0" sourceLinked="1"/>
        <c:tickLblPos val="nextTo"/>
        <c:txPr>
          <a:bodyPr/>
          <a:lstStyle/>
          <a:p>
            <a:pPr>
              <a:defRPr sz="1100"/>
            </a:pPr>
            <a:endParaRPr lang="en-US"/>
          </a:p>
        </c:txPr>
        <c:crossAx val="94751360"/>
        <c:crosses val="autoZero"/>
        <c:crossBetween val="midCat"/>
        <c:dispUnits>
          <c:builtInUnit val="thousands"/>
        </c:dispUnits>
      </c:valAx>
    </c:plotArea>
    <c:legend>
      <c:legendPos val="r"/>
      <c:layout>
        <c:manualLayout>
          <c:xMode val="edge"/>
          <c:yMode val="edge"/>
          <c:x val="0.76652138054246899"/>
          <c:y val="0.31434336212369107"/>
          <c:w val="0.21741365859761927"/>
          <c:h val="0.32011845632825386"/>
        </c:manualLayout>
      </c:layout>
      <c:spPr>
        <a:ln>
          <a:solidFill>
            <a:schemeClr val="accent1"/>
          </a:solidFill>
        </a:ln>
      </c:spPr>
      <c:txPr>
        <a:bodyPr/>
        <a:lstStyle/>
        <a:p>
          <a:pPr>
            <a:defRPr sz="1000"/>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8DC72-67D3-400C-9A0B-0246454BC39C}" type="doc">
      <dgm:prSet loTypeId="urn:microsoft.com/office/officeart/2005/8/layout/arrow2" loCatId="process" qsTypeId="urn:microsoft.com/office/officeart/2005/8/quickstyle/3d1" qsCatId="3D" csTypeId="urn:microsoft.com/office/officeart/2005/8/colors/accent6_1" csCatId="accent6" phldr="1"/>
      <dgm:spPr/>
    </dgm:pt>
    <dgm:pt modelId="{E160C379-5473-4373-B8FF-45019094DB2F}">
      <dgm:prSet phldrT="[Text]" custT="1"/>
      <dgm:spPr/>
      <dgm:t>
        <a:bodyPr/>
        <a:lstStyle/>
        <a:p>
          <a:endParaRPr lang="en-US" sz="2400" dirty="0">
            <a:solidFill>
              <a:schemeClr val="accent2"/>
            </a:solidFill>
          </a:endParaRPr>
        </a:p>
      </dgm:t>
    </dgm:pt>
    <dgm:pt modelId="{2A07C2BC-D246-4EFF-BD28-969BEA97FE19}" type="parTrans" cxnId="{E951E9BB-CFBD-461A-895C-A0A9468C42C6}">
      <dgm:prSet/>
      <dgm:spPr/>
      <dgm:t>
        <a:bodyPr/>
        <a:lstStyle/>
        <a:p>
          <a:endParaRPr lang="en-US"/>
        </a:p>
      </dgm:t>
    </dgm:pt>
    <dgm:pt modelId="{68DB70CE-636C-43F7-ABA1-E543C5EEA9B4}" type="sibTrans" cxnId="{E951E9BB-CFBD-461A-895C-A0A9468C42C6}">
      <dgm:prSet/>
      <dgm:spPr/>
      <dgm:t>
        <a:bodyPr/>
        <a:lstStyle/>
        <a:p>
          <a:endParaRPr lang="en-US"/>
        </a:p>
      </dgm:t>
    </dgm:pt>
    <dgm:pt modelId="{8ED99C8A-1CB0-4160-8EDC-3CEB27B1F463}">
      <dgm:prSet phldrT="[Text]" custT="1"/>
      <dgm:spPr/>
      <dgm:t>
        <a:bodyPr/>
        <a:lstStyle/>
        <a:p>
          <a:endParaRPr lang="en-US" sz="2400" dirty="0">
            <a:solidFill>
              <a:schemeClr val="accent2"/>
            </a:solidFill>
          </a:endParaRPr>
        </a:p>
      </dgm:t>
    </dgm:pt>
    <dgm:pt modelId="{7C86F196-B6FA-47E2-AB69-55C07625BF9D}" type="parTrans" cxnId="{BAC1493F-53C2-4D39-9374-A945C922EC89}">
      <dgm:prSet/>
      <dgm:spPr/>
      <dgm:t>
        <a:bodyPr/>
        <a:lstStyle/>
        <a:p>
          <a:endParaRPr lang="en-US"/>
        </a:p>
      </dgm:t>
    </dgm:pt>
    <dgm:pt modelId="{53F3D519-7A3B-4B1A-A353-B9589517F8A6}" type="sibTrans" cxnId="{BAC1493F-53C2-4D39-9374-A945C922EC89}">
      <dgm:prSet/>
      <dgm:spPr/>
      <dgm:t>
        <a:bodyPr/>
        <a:lstStyle/>
        <a:p>
          <a:endParaRPr lang="en-US"/>
        </a:p>
      </dgm:t>
    </dgm:pt>
    <dgm:pt modelId="{1E77DE25-1753-4098-9555-4CF0412A4AE8}">
      <dgm:prSet phldrT="[Text]" custT="1"/>
      <dgm:spPr/>
      <dgm:t>
        <a:bodyPr/>
        <a:lstStyle/>
        <a:p>
          <a:endParaRPr lang="en-US" sz="2400" dirty="0">
            <a:solidFill>
              <a:schemeClr val="accent2"/>
            </a:solidFill>
          </a:endParaRPr>
        </a:p>
      </dgm:t>
    </dgm:pt>
    <dgm:pt modelId="{2D39E0A5-4145-4D9A-ABCA-EB6178C44DC8}" type="parTrans" cxnId="{797AB237-B8A3-4186-90CC-167065E0CC37}">
      <dgm:prSet/>
      <dgm:spPr/>
      <dgm:t>
        <a:bodyPr/>
        <a:lstStyle/>
        <a:p>
          <a:endParaRPr lang="en-US"/>
        </a:p>
      </dgm:t>
    </dgm:pt>
    <dgm:pt modelId="{2795B2EF-A7D5-480E-8121-CB6A7CB9D00E}" type="sibTrans" cxnId="{797AB237-B8A3-4186-90CC-167065E0CC37}">
      <dgm:prSet/>
      <dgm:spPr/>
      <dgm:t>
        <a:bodyPr/>
        <a:lstStyle/>
        <a:p>
          <a:endParaRPr lang="en-US"/>
        </a:p>
      </dgm:t>
    </dgm:pt>
    <dgm:pt modelId="{325A4C0A-5899-4972-A3C7-2CF816700E29}">
      <dgm:prSet phldrT="[Text]" custT="1"/>
      <dgm:spPr/>
      <dgm:t>
        <a:bodyPr/>
        <a:lstStyle/>
        <a:p>
          <a:endParaRPr lang="en-US" sz="2400" dirty="0">
            <a:solidFill>
              <a:schemeClr val="accent2"/>
            </a:solidFill>
          </a:endParaRPr>
        </a:p>
      </dgm:t>
    </dgm:pt>
    <dgm:pt modelId="{18830E5B-92FE-479B-89D9-D675F25DE118}" type="parTrans" cxnId="{7748F7EC-322C-4E6A-8D27-386841FC8DCE}">
      <dgm:prSet/>
      <dgm:spPr/>
      <dgm:t>
        <a:bodyPr/>
        <a:lstStyle/>
        <a:p>
          <a:endParaRPr lang="en-US"/>
        </a:p>
      </dgm:t>
    </dgm:pt>
    <dgm:pt modelId="{6BD91435-1E12-477B-9853-965CC7F6C77E}" type="sibTrans" cxnId="{7748F7EC-322C-4E6A-8D27-386841FC8DCE}">
      <dgm:prSet/>
      <dgm:spPr/>
      <dgm:t>
        <a:bodyPr/>
        <a:lstStyle/>
        <a:p>
          <a:endParaRPr lang="en-US"/>
        </a:p>
      </dgm:t>
    </dgm:pt>
    <dgm:pt modelId="{2FF423A2-22BD-400F-BCCF-F20C5A35BFA8}" type="pres">
      <dgm:prSet presAssocID="{8878DC72-67D3-400C-9A0B-0246454BC39C}" presName="arrowDiagram" presStyleCnt="0">
        <dgm:presLayoutVars>
          <dgm:chMax val="5"/>
          <dgm:dir/>
          <dgm:resizeHandles val="exact"/>
        </dgm:presLayoutVars>
      </dgm:prSet>
      <dgm:spPr/>
    </dgm:pt>
    <dgm:pt modelId="{1E26F92F-A928-446A-AF99-8CE302FA6895}" type="pres">
      <dgm:prSet presAssocID="{8878DC72-67D3-400C-9A0B-0246454BC39C}" presName="arrow" presStyleLbl="bgShp" presStyleIdx="0" presStyleCnt="1">
        <dgm:style>
          <a:lnRef idx="1">
            <a:schemeClr val="accent2"/>
          </a:lnRef>
          <a:fillRef idx="3">
            <a:schemeClr val="accent2"/>
          </a:fillRef>
          <a:effectRef idx="2">
            <a:schemeClr val="accent2"/>
          </a:effectRef>
          <a:fontRef idx="minor">
            <a:schemeClr val="lt1"/>
          </a:fontRef>
        </dgm:style>
      </dgm:prSet>
      <dgm:spPr/>
    </dgm:pt>
    <dgm:pt modelId="{EF47870C-9590-4157-88CA-BA3BA6654181}" type="pres">
      <dgm:prSet presAssocID="{8878DC72-67D3-400C-9A0B-0246454BC39C}" presName="arrowDiagram4" presStyleCnt="0"/>
      <dgm:spPr/>
    </dgm:pt>
    <dgm:pt modelId="{59502680-A9D3-47F0-8CA3-D2F36BC2DD38}" type="pres">
      <dgm:prSet presAssocID="{E160C379-5473-4373-B8FF-45019094DB2F}" presName="bullet4a" presStyleLbl="node1" presStyleIdx="0" presStyleCnt="4">
        <dgm:style>
          <a:lnRef idx="1">
            <a:schemeClr val="accent6"/>
          </a:lnRef>
          <a:fillRef idx="3">
            <a:schemeClr val="accent6"/>
          </a:fillRef>
          <a:effectRef idx="2">
            <a:schemeClr val="accent6"/>
          </a:effectRef>
          <a:fontRef idx="minor">
            <a:schemeClr val="lt1"/>
          </a:fontRef>
        </dgm:style>
      </dgm:prSet>
      <dgm:spPr/>
    </dgm:pt>
    <dgm:pt modelId="{EB76F161-EC78-4CCC-9C12-5EA094F4DBBB}" type="pres">
      <dgm:prSet presAssocID="{E160C379-5473-4373-B8FF-45019094DB2F}" presName="textBox4a" presStyleLbl="revTx" presStyleIdx="0" presStyleCnt="4" custScaleX="161445" custScaleY="63953" custLinFactNeighborX="20076" custLinFactNeighborY="3766">
        <dgm:presLayoutVars>
          <dgm:bulletEnabled val="1"/>
        </dgm:presLayoutVars>
      </dgm:prSet>
      <dgm:spPr/>
      <dgm:t>
        <a:bodyPr/>
        <a:lstStyle/>
        <a:p>
          <a:endParaRPr lang="en-US"/>
        </a:p>
      </dgm:t>
    </dgm:pt>
    <dgm:pt modelId="{045282C4-2074-4754-AAA8-A4351DB3C556}" type="pres">
      <dgm:prSet presAssocID="{8ED99C8A-1CB0-4160-8EDC-3CEB27B1F463}" presName="bullet4b" presStyleLbl="node1" presStyleIdx="1" presStyleCnt="4">
        <dgm:style>
          <a:lnRef idx="1">
            <a:schemeClr val="accent6"/>
          </a:lnRef>
          <a:fillRef idx="3">
            <a:schemeClr val="accent6"/>
          </a:fillRef>
          <a:effectRef idx="2">
            <a:schemeClr val="accent6"/>
          </a:effectRef>
          <a:fontRef idx="minor">
            <a:schemeClr val="lt1"/>
          </a:fontRef>
        </dgm:style>
      </dgm:prSet>
      <dgm:spPr/>
    </dgm:pt>
    <dgm:pt modelId="{C0FF283A-EA77-4343-91F6-DBCD3633D83C}" type="pres">
      <dgm:prSet presAssocID="{8ED99C8A-1CB0-4160-8EDC-3CEB27B1F463}" presName="textBox4b" presStyleLbl="revTx" presStyleIdx="1" presStyleCnt="4" custScaleX="161899" custScaleY="47174" custLinFactNeighborX="12557" custLinFactNeighborY="-6309">
        <dgm:presLayoutVars>
          <dgm:bulletEnabled val="1"/>
        </dgm:presLayoutVars>
      </dgm:prSet>
      <dgm:spPr/>
      <dgm:t>
        <a:bodyPr/>
        <a:lstStyle/>
        <a:p>
          <a:endParaRPr lang="en-US"/>
        </a:p>
      </dgm:t>
    </dgm:pt>
    <dgm:pt modelId="{ACB7F748-C09A-4383-8860-7CC17E68B0F1}" type="pres">
      <dgm:prSet presAssocID="{325A4C0A-5899-4972-A3C7-2CF816700E29}" presName="bullet4c" presStyleLbl="node1" presStyleIdx="2" presStyleCnt="4">
        <dgm:style>
          <a:lnRef idx="1">
            <a:schemeClr val="accent6"/>
          </a:lnRef>
          <a:fillRef idx="3">
            <a:schemeClr val="accent6"/>
          </a:fillRef>
          <a:effectRef idx="2">
            <a:schemeClr val="accent6"/>
          </a:effectRef>
          <a:fontRef idx="minor">
            <a:schemeClr val="lt1"/>
          </a:fontRef>
        </dgm:style>
      </dgm:prSet>
      <dgm:spPr/>
    </dgm:pt>
    <dgm:pt modelId="{4859A42C-18A0-4650-A81E-D6167FC563CB}" type="pres">
      <dgm:prSet presAssocID="{325A4C0A-5899-4972-A3C7-2CF816700E29}" presName="textBox4c" presStyleLbl="revTx" presStyleIdx="2" presStyleCnt="4" custScaleX="190221" custScaleY="52250" custLinFactNeighborX="19689" custLinFactNeighborY="-4568">
        <dgm:presLayoutVars>
          <dgm:bulletEnabled val="1"/>
        </dgm:presLayoutVars>
      </dgm:prSet>
      <dgm:spPr/>
      <dgm:t>
        <a:bodyPr/>
        <a:lstStyle/>
        <a:p>
          <a:endParaRPr lang="en-US"/>
        </a:p>
      </dgm:t>
    </dgm:pt>
    <dgm:pt modelId="{574C8284-040C-4435-9EB5-49FEC5A4D690}" type="pres">
      <dgm:prSet presAssocID="{1E77DE25-1753-4098-9555-4CF0412A4AE8}" presName="bullet4d" presStyleLbl="node1" presStyleIdx="3" presStyleCnt="4">
        <dgm:style>
          <a:lnRef idx="1">
            <a:schemeClr val="accent6"/>
          </a:lnRef>
          <a:fillRef idx="3">
            <a:schemeClr val="accent6"/>
          </a:fillRef>
          <a:effectRef idx="2">
            <a:schemeClr val="accent6"/>
          </a:effectRef>
          <a:fontRef idx="minor">
            <a:schemeClr val="lt1"/>
          </a:fontRef>
        </dgm:style>
      </dgm:prSet>
      <dgm:spPr/>
    </dgm:pt>
    <dgm:pt modelId="{54039E8D-ADB8-46E7-BCA7-1BDEED80BA89}" type="pres">
      <dgm:prSet presAssocID="{1E77DE25-1753-4098-9555-4CF0412A4AE8}" presName="textBox4d" presStyleLbl="revTx" presStyleIdx="3" presStyleCnt="4" custScaleX="140310" custScaleY="15784" custLinFactNeighborX="-15264" custLinFactNeighborY="-21835">
        <dgm:presLayoutVars>
          <dgm:bulletEnabled val="1"/>
        </dgm:presLayoutVars>
      </dgm:prSet>
      <dgm:spPr/>
      <dgm:t>
        <a:bodyPr/>
        <a:lstStyle/>
        <a:p>
          <a:endParaRPr lang="en-US"/>
        </a:p>
      </dgm:t>
    </dgm:pt>
  </dgm:ptLst>
  <dgm:cxnLst>
    <dgm:cxn modelId="{624991AC-407B-4E14-A961-182A1221DBA2}" type="presOf" srcId="{325A4C0A-5899-4972-A3C7-2CF816700E29}" destId="{4859A42C-18A0-4650-A81E-D6167FC563CB}" srcOrd="0" destOrd="0" presId="urn:microsoft.com/office/officeart/2005/8/layout/arrow2"/>
    <dgm:cxn modelId="{BAC1493F-53C2-4D39-9374-A945C922EC89}" srcId="{8878DC72-67D3-400C-9A0B-0246454BC39C}" destId="{8ED99C8A-1CB0-4160-8EDC-3CEB27B1F463}" srcOrd="1" destOrd="0" parTransId="{7C86F196-B6FA-47E2-AB69-55C07625BF9D}" sibTransId="{53F3D519-7A3B-4B1A-A353-B9589517F8A6}"/>
    <dgm:cxn modelId="{7748F7EC-322C-4E6A-8D27-386841FC8DCE}" srcId="{8878DC72-67D3-400C-9A0B-0246454BC39C}" destId="{325A4C0A-5899-4972-A3C7-2CF816700E29}" srcOrd="2" destOrd="0" parTransId="{18830E5B-92FE-479B-89D9-D675F25DE118}" sibTransId="{6BD91435-1E12-477B-9853-965CC7F6C77E}"/>
    <dgm:cxn modelId="{797AB237-B8A3-4186-90CC-167065E0CC37}" srcId="{8878DC72-67D3-400C-9A0B-0246454BC39C}" destId="{1E77DE25-1753-4098-9555-4CF0412A4AE8}" srcOrd="3" destOrd="0" parTransId="{2D39E0A5-4145-4D9A-ABCA-EB6178C44DC8}" sibTransId="{2795B2EF-A7D5-480E-8121-CB6A7CB9D00E}"/>
    <dgm:cxn modelId="{C87BB06B-1362-487E-8B74-C1B26333BEDE}" type="presOf" srcId="{E160C379-5473-4373-B8FF-45019094DB2F}" destId="{EB76F161-EC78-4CCC-9C12-5EA094F4DBBB}" srcOrd="0" destOrd="0" presId="urn:microsoft.com/office/officeart/2005/8/layout/arrow2"/>
    <dgm:cxn modelId="{748BA802-FF68-42B2-99DF-3395EEA72B4E}" type="presOf" srcId="{8ED99C8A-1CB0-4160-8EDC-3CEB27B1F463}" destId="{C0FF283A-EA77-4343-91F6-DBCD3633D83C}" srcOrd="0" destOrd="0" presId="urn:microsoft.com/office/officeart/2005/8/layout/arrow2"/>
    <dgm:cxn modelId="{54395766-E2A7-4833-BE9C-4EF2B18090F6}" type="presOf" srcId="{1E77DE25-1753-4098-9555-4CF0412A4AE8}" destId="{54039E8D-ADB8-46E7-BCA7-1BDEED80BA89}" srcOrd="0" destOrd="0" presId="urn:microsoft.com/office/officeart/2005/8/layout/arrow2"/>
    <dgm:cxn modelId="{E951E9BB-CFBD-461A-895C-A0A9468C42C6}" srcId="{8878DC72-67D3-400C-9A0B-0246454BC39C}" destId="{E160C379-5473-4373-B8FF-45019094DB2F}" srcOrd="0" destOrd="0" parTransId="{2A07C2BC-D246-4EFF-BD28-969BEA97FE19}" sibTransId="{68DB70CE-636C-43F7-ABA1-E543C5EEA9B4}"/>
    <dgm:cxn modelId="{36750125-2BB5-481A-BA78-D16040F1E7B5}" type="presOf" srcId="{8878DC72-67D3-400C-9A0B-0246454BC39C}" destId="{2FF423A2-22BD-400F-BCCF-F20C5A35BFA8}" srcOrd="0" destOrd="0" presId="urn:microsoft.com/office/officeart/2005/8/layout/arrow2"/>
    <dgm:cxn modelId="{76456F01-CCDC-4304-9442-C0F5BC74A8AA}" type="presParOf" srcId="{2FF423A2-22BD-400F-BCCF-F20C5A35BFA8}" destId="{1E26F92F-A928-446A-AF99-8CE302FA6895}" srcOrd="0" destOrd="0" presId="urn:microsoft.com/office/officeart/2005/8/layout/arrow2"/>
    <dgm:cxn modelId="{109996EB-C294-4A42-9FDF-81C6BA33ED64}" type="presParOf" srcId="{2FF423A2-22BD-400F-BCCF-F20C5A35BFA8}" destId="{EF47870C-9590-4157-88CA-BA3BA6654181}" srcOrd="1" destOrd="0" presId="urn:microsoft.com/office/officeart/2005/8/layout/arrow2"/>
    <dgm:cxn modelId="{CB3395E4-5A24-4BF5-8BDB-A104FD135694}" type="presParOf" srcId="{EF47870C-9590-4157-88CA-BA3BA6654181}" destId="{59502680-A9D3-47F0-8CA3-D2F36BC2DD38}" srcOrd="0" destOrd="0" presId="urn:microsoft.com/office/officeart/2005/8/layout/arrow2"/>
    <dgm:cxn modelId="{807D3B77-E1F5-49E8-9399-909A2038192D}" type="presParOf" srcId="{EF47870C-9590-4157-88CA-BA3BA6654181}" destId="{EB76F161-EC78-4CCC-9C12-5EA094F4DBBB}" srcOrd="1" destOrd="0" presId="urn:microsoft.com/office/officeart/2005/8/layout/arrow2"/>
    <dgm:cxn modelId="{59A3E226-5CD4-4CE5-BB20-A370A66FB207}" type="presParOf" srcId="{EF47870C-9590-4157-88CA-BA3BA6654181}" destId="{045282C4-2074-4754-AAA8-A4351DB3C556}" srcOrd="2" destOrd="0" presId="urn:microsoft.com/office/officeart/2005/8/layout/arrow2"/>
    <dgm:cxn modelId="{3896AE8C-33D0-45AD-ABB0-3951F2308854}" type="presParOf" srcId="{EF47870C-9590-4157-88CA-BA3BA6654181}" destId="{C0FF283A-EA77-4343-91F6-DBCD3633D83C}" srcOrd="3" destOrd="0" presId="urn:microsoft.com/office/officeart/2005/8/layout/arrow2"/>
    <dgm:cxn modelId="{74298009-51C6-432D-BB16-2D1AF749D446}" type="presParOf" srcId="{EF47870C-9590-4157-88CA-BA3BA6654181}" destId="{ACB7F748-C09A-4383-8860-7CC17E68B0F1}" srcOrd="4" destOrd="0" presId="urn:microsoft.com/office/officeart/2005/8/layout/arrow2"/>
    <dgm:cxn modelId="{F1243651-DC93-4BED-B093-5DBFDCA26A1E}" type="presParOf" srcId="{EF47870C-9590-4157-88CA-BA3BA6654181}" destId="{4859A42C-18A0-4650-A81E-D6167FC563CB}" srcOrd="5" destOrd="0" presId="urn:microsoft.com/office/officeart/2005/8/layout/arrow2"/>
    <dgm:cxn modelId="{FFA08ABA-C2DB-44CF-A5A0-A4C688D05EF8}" type="presParOf" srcId="{EF47870C-9590-4157-88CA-BA3BA6654181}" destId="{574C8284-040C-4435-9EB5-49FEC5A4D690}" srcOrd="6" destOrd="0" presId="urn:microsoft.com/office/officeart/2005/8/layout/arrow2"/>
    <dgm:cxn modelId="{F8F530C8-8DB8-404E-A5EE-518C8D20BA6E}" type="presParOf" srcId="{EF47870C-9590-4157-88CA-BA3BA6654181}" destId="{54039E8D-ADB8-46E7-BCA7-1BDEED80BA89}" srcOrd="7"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3866"/>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21883"/>
            <a:ext cx="2971800" cy="453866"/>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23459"/>
            <a:ext cx="6172200" cy="453866"/>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3866"/>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1730"/>
            <a:ext cx="5486400" cy="40847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7" name="Rectangle 7"/>
          <p:cNvSpPr>
            <a:spLocks noGrp="1" noChangeArrowheads="1"/>
          </p:cNvSpPr>
          <p:nvPr>
            <p:ph type="sldNum" sz="quarter" idx="5"/>
          </p:nvPr>
        </p:nvSpPr>
        <p:spPr>
          <a:xfrm>
            <a:off x="3884613" y="8621883"/>
            <a:ext cx="2971800" cy="453866"/>
          </a:xfrm>
          <a:prstGeom prst="rect">
            <a:avLst/>
          </a:prstGeom>
          <a:ln/>
        </p:spPr>
        <p:txBody>
          <a:bodyPr/>
          <a:lstStyle/>
          <a:p>
            <a:fld id="{8D9904A1-C95B-4628-8C25-D475545E1F90}" type="slidenum">
              <a:rPr lang="en-US"/>
              <a:pPr/>
              <a:t>10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normAutofit fontScale="85000" lnSpcReduction="10000"/>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8009FE4B-B2D6-4EA9-AEF2-3D5B50BF110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8009FE4B-B2D6-4EA9-AEF2-3D5B50BF110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93A8704F-CAF2-416C-9B2F-5954C31E9F8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93A8704F-CAF2-416C-9B2F-5954C31E9F8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93A8704F-CAF2-416C-9B2F-5954C31E9F8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3:19 PM</a:t>
            </a:fld>
            <a:endParaRPr lang="en-US"/>
          </a:p>
        </p:txBody>
      </p:sp>
      <p:sp>
        <p:nvSpPr>
          <p:cNvPr id="7" name="Slide Number Placeholder 6"/>
          <p:cNvSpPr>
            <a:spLocks noGrp="1"/>
          </p:cNvSpPr>
          <p:nvPr>
            <p:ph type="sldNum" sz="quarter" idx="13"/>
          </p:nvPr>
        </p:nvSpPr>
        <p:spPr>
          <a:xfrm>
            <a:off x="3884613" y="8621883"/>
            <a:ext cx="2971800" cy="453866"/>
          </a:xfrm>
          <a:prstGeom prst="rect">
            <a:avLst/>
          </a:prstGeom>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3:19 PM</a:t>
            </a:fld>
            <a:endParaRPr lang="en-US"/>
          </a:p>
        </p:txBody>
      </p:sp>
      <p:sp>
        <p:nvSpPr>
          <p:cNvPr id="7" name="Slide Number Placeholder 6"/>
          <p:cNvSpPr>
            <a:spLocks noGrp="1"/>
          </p:cNvSpPr>
          <p:nvPr>
            <p:ph type="sldNum" sz="quarter" idx="13"/>
          </p:nvPr>
        </p:nvSpPr>
        <p:spPr>
          <a:xfrm>
            <a:off x="3884613" y="8621883"/>
            <a:ext cx="2971800" cy="453866"/>
          </a:xfrm>
          <a:prstGeom prst="rect">
            <a:avLst/>
          </a:prstGeom>
        </p:spPr>
        <p:txBody>
          <a:bodyPr/>
          <a:lstStyle/>
          <a:p>
            <a:fld id="{EC87E0CF-87F6-4B58-B8B8-DCAB2DAAF3C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3:19 PM</a:t>
            </a:fld>
            <a:endParaRPr lang="en-US"/>
          </a:p>
        </p:txBody>
      </p:sp>
      <p:sp>
        <p:nvSpPr>
          <p:cNvPr id="7" name="Slide Number Placeholder 6"/>
          <p:cNvSpPr>
            <a:spLocks noGrp="1"/>
          </p:cNvSpPr>
          <p:nvPr>
            <p:ph type="sldNum" sz="quarter" idx="13"/>
          </p:nvPr>
        </p:nvSpPr>
        <p:spPr>
          <a:xfrm>
            <a:off x="3884613" y="8621883"/>
            <a:ext cx="2971800" cy="453866"/>
          </a:xfrm>
          <a:prstGeom prst="rect">
            <a:avLst/>
          </a:prstGeom>
        </p:spPr>
        <p:txBody>
          <a:bodyPr/>
          <a:lstStyle/>
          <a:p>
            <a:fld id="{EC87E0CF-87F6-4B58-B8B8-DCAB2DAAF3C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3:19 PM</a:t>
            </a:fld>
            <a:endParaRPr lang="en-US"/>
          </a:p>
        </p:txBody>
      </p:sp>
      <p:sp>
        <p:nvSpPr>
          <p:cNvPr id="7" name="Slide Number Placeholder 6"/>
          <p:cNvSpPr>
            <a:spLocks noGrp="1"/>
          </p:cNvSpPr>
          <p:nvPr>
            <p:ph type="sldNum" sz="quarter" idx="13"/>
          </p:nvPr>
        </p:nvSpPr>
        <p:spPr>
          <a:xfrm>
            <a:off x="3884613" y="8621883"/>
            <a:ext cx="2971800" cy="453866"/>
          </a:xfrm>
          <a:prstGeom prst="rect">
            <a:avLst/>
          </a:prstGeom>
        </p:spPr>
        <p:txBody>
          <a:bodyPr/>
          <a:lstStyle/>
          <a:p>
            <a:fld id="{EC87E0CF-87F6-4B58-B8B8-DCAB2DAAF3C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7" name="Rectangle 7"/>
          <p:cNvSpPr>
            <a:spLocks noGrp="1" noChangeArrowheads="1"/>
          </p:cNvSpPr>
          <p:nvPr>
            <p:ph type="sldNum" sz="quarter" idx="5"/>
          </p:nvPr>
        </p:nvSpPr>
        <p:spPr>
          <a:xfrm>
            <a:off x="3884613" y="8621883"/>
            <a:ext cx="2971800" cy="453866"/>
          </a:xfrm>
          <a:prstGeom prst="rect">
            <a:avLst/>
          </a:prstGeom>
          <a:ln/>
        </p:spPr>
        <p:txBody>
          <a:bodyPr/>
          <a:lstStyle/>
          <a:p>
            <a:fld id="{8D9904A1-C95B-4628-8C25-D475545E1F90}" type="slidenum">
              <a:rPr lang="en-US"/>
              <a:pPr/>
              <a:t>28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7" name="Rectangle 7"/>
          <p:cNvSpPr>
            <a:spLocks noGrp="1" noChangeArrowheads="1"/>
          </p:cNvSpPr>
          <p:nvPr>
            <p:ph type="sldNum" sz="quarter" idx="5"/>
          </p:nvPr>
        </p:nvSpPr>
        <p:spPr>
          <a:xfrm>
            <a:off x="3884613" y="8621883"/>
            <a:ext cx="2971800" cy="453866"/>
          </a:xfrm>
          <a:prstGeom prst="rect">
            <a:avLst/>
          </a:prstGeom>
          <a:ln/>
        </p:spPr>
        <p:txBody>
          <a:bodyPr/>
          <a:lstStyle/>
          <a:p>
            <a:fld id="{8D9904A1-C95B-4628-8C25-D475545E1F90}" type="slidenum">
              <a:rPr lang="en-US"/>
              <a:pPr/>
              <a:t>29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21883"/>
            <a:ext cx="2971800" cy="453866"/>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a:xfrm>
            <a:off x="3884613" y="8621883"/>
            <a:ext cx="2971800" cy="453866"/>
          </a:xfrm>
          <a:prstGeom prst="rect">
            <a:avLst/>
          </a:prstGeom>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7" name="Rectangle 7"/>
          <p:cNvSpPr>
            <a:spLocks noGrp="1" noChangeArrowheads="1"/>
          </p:cNvSpPr>
          <p:nvPr>
            <p:ph type="sldNum" sz="quarter" idx="5"/>
          </p:nvPr>
        </p:nvSpPr>
        <p:spPr>
          <a:xfrm>
            <a:off x="3884613" y="8621883"/>
            <a:ext cx="2971800" cy="453866"/>
          </a:xfrm>
          <a:prstGeom prst="rect">
            <a:avLst/>
          </a:prstGeom>
          <a:ln/>
        </p:spPr>
        <p:txBody>
          <a:bodyPr/>
          <a:lstStyle/>
          <a:p>
            <a:fld id="{8D9904A1-C95B-4628-8C25-D475545E1F90}" type="slidenum">
              <a:rPr lang="en-US"/>
              <a:pPr/>
              <a:t>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93A8704F-CAF2-416C-9B2F-5954C31E9F8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a:xfrm>
            <a:off x="3884613" y="8621883"/>
            <a:ext cx="2971800" cy="453866"/>
          </a:xfrm>
          <a:prstGeom prst="rect">
            <a:avLst/>
          </a:prstGeom>
        </p:spPr>
        <p:txBody>
          <a:bodyPr/>
          <a:lstStyle/>
          <a:p>
            <a:fld id="{93A8704F-CAF2-416C-9B2F-5954C31E9F8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cid:image001.png@01C74DC0.90CCF80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cid:image002.png@01C74DC0.90CCF80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images.google.com/imgres?imgurl=http://nds3.nokia.com/pressphotos/public/global/events/goplay_launches/nokia_n95_8gb_02_low.jpg&amp;imgrefurl=http://symbianworld.org/216-n81-n95-8gb-more-pictures/&amp;h=433&amp;w=650&amp;sz=43&amp;hl=en&amp;start=3&amp;um=1&amp;usg=__smQObkRJ6PSK6C7Iw2uuBN2Hxg0=&amp;tbnid=WkjMZFwjNSD-LM:&amp;tbnh=91&amp;tbnw=137&amp;prev=/images?q=nokia+n95+8gb&amp;um=1&amp;hl=en&amp;sa=G" TargetMode="External"/><Relationship Id="rId5" Type="http://schemas.openxmlformats.org/officeDocument/2006/relationships/image" Target="../media/image9.jpeg"/><Relationship Id="rId4" Type="http://schemas.openxmlformats.org/officeDocument/2006/relationships/hyperlink" Target="http://images.google.com/imgres?imgurl=http://www.smh.com.au/ffximage/2006/08/30/live_canon_wideweb__470x304,0.jpg&amp;imgrefurl=http://www.smh.com.au/news/cameras--videos/canon-pixma-mp830-multifunction-printer/2006/08/29/1156816905592.html&amp;h=304&amp;w=470&amp;sz=21&amp;hl=en&amp;start=3&amp;um=1&amp;usg=__YQvXmJR9A-v8mO4f_AiPr9dTbFE=&amp;tbnid=UM89ggQfEKd49M:&amp;tbnh=83&amp;tbnw=129&amp;prev=/images?q=canon+multifunction+printers&amp;um=1&amp;hl=en&amp;sa=N"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smtClean="0"/>
              <a:t>Windows Experience Today</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Challenges for users and device makers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type="body" idx="1"/>
          </p:nvPr>
        </p:nvSpPr>
        <p:spPr>
          <a:xfrm>
            <a:off x="382588" y="1901825"/>
            <a:ext cx="8380412" cy="3814890"/>
          </a:xfrm>
        </p:spPr>
        <p:txBody>
          <a:bodyPr/>
          <a:lstStyle/>
          <a:p>
            <a:r>
              <a:rPr lang="en-US" dirty="0" smtClean="0"/>
              <a:t>Inconsistent views and entry points</a:t>
            </a:r>
          </a:p>
          <a:p>
            <a:r>
              <a:rPr lang="en-US" dirty="0" smtClean="0"/>
              <a:t>Views of functions not devices</a:t>
            </a:r>
          </a:p>
          <a:p>
            <a:r>
              <a:rPr lang="en-US" dirty="0" smtClean="0"/>
              <a:t>Limited brand and function extensibility</a:t>
            </a:r>
          </a:p>
          <a:p>
            <a:r>
              <a:rPr lang="en-US" dirty="0" smtClean="0"/>
              <a:t>Many partners building similar applications for common tasks</a:t>
            </a:r>
          </a:p>
          <a:p>
            <a:r>
              <a:rPr lang="en-US" dirty="0" smtClean="0"/>
              <a:t>No recommended path to on-board and present services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9">
                                            <p:txEl>
                                              <p:pRg st="0" end="0"/>
                                            </p:txEl>
                                          </p:spTgt>
                                        </p:tgtEl>
                                        <p:attrNameLst>
                                          <p:attrName>style.visibility</p:attrName>
                                        </p:attrNameLst>
                                      </p:cBhvr>
                                      <p:to>
                                        <p:strVal val="visible"/>
                                      </p:to>
                                    </p:set>
                                    <p:animEffect transition="in" filter="fade">
                                      <p:cBhvr>
                                        <p:cTn id="7" dur="1000"/>
                                        <p:tgtEl>
                                          <p:spTgt spid="922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229">
                                            <p:txEl>
                                              <p:pRg st="1" end="1"/>
                                            </p:txEl>
                                          </p:spTgt>
                                        </p:tgtEl>
                                        <p:attrNameLst>
                                          <p:attrName>style.visibility</p:attrName>
                                        </p:attrNameLst>
                                      </p:cBhvr>
                                      <p:to>
                                        <p:strVal val="visible"/>
                                      </p:to>
                                    </p:set>
                                    <p:animEffect transition="in" filter="fade">
                                      <p:cBhvr>
                                        <p:cTn id="11" dur="1000"/>
                                        <p:tgtEl>
                                          <p:spTgt spid="9229">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229">
                                            <p:txEl>
                                              <p:pRg st="2" end="2"/>
                                            </p:txEl>
                                          </p:spTgt>
                                        </p:tgtEl>
                                        <p:attrNameLst>
                                          <p:attrName>style.visibility</p:attrName>
                                        </p:attrNameLst>
                                      </p:cBhvr>
                                      <p:to>
                                        <p:strVal val="visible"/>
                                      </p:to>
                                    </p:set>
                                    <p:animEffect transition="in" filter="fade">
                                      <p:cBhvr>
                                        <p:cTn id="15" dur="1000"/>
                                        <p:tgtEl>
                                          <p:spTgt spid="9229">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229">
                                            <p:txEl>
                                              <p:pRg st="3" end="3"/>
                                            </p:txEl>
                                          </p:spTgt>
                                        </p:tgtEl>
                                        <p:attrNameLst>
                                          <p:attrName>style.visibility</p:attrName>
                                        </p:attrNameLst>
                                      </p:cBhvr>
                                      <p:to>
                                        <p:strVal val="visible"/>
                                      </p:to>
                                    </p:set>
                                    <p:animEffect transition="in" filter="fade">
                                      <p:cBhvr>
                                        <p:cTn id="19" dur="1000"/>
                                        <p:tgtEl>
                                          <p:spTgt spid="9229">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9229">
                                            <p:txEl>
                                              <p:pRg st="4" end="4"/>
                                            </p:txEl>
                                          </p:spTgt>
                                        </p:tgtEl>
                                        <p:attrNameLst>
                                          <p:attrName>style.visibility</p:attrName>
                                        </p:attrNameLst>
                                      </p:cBhvr>
                                      <p:to>
                                        <p:strVal val="visible"/>
                                      </p:to>
                                    </p:set>
                                    <p:animEffect transition="in" filter="fade">
                                      <p:cBhvr>
                                        <p:cTn id="23" dur="1000"/>
                                        <p:tgtEl>
                                          <p:spTgt spid="92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Windows Experience Today</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No coherent view of devices</a:t>
            </a:r>
            <a:endParaRPr lang="en-US" cap="none" dirty="0"/>
          </a:p>
        </p:txBody>
      </p:sp>
      <p:grpSp>
        <p:nvGrpSpPr>
          <p:cNvPr id="23" name="Group 22"/>
          <p:cNvGrpSpPr/>
          <p:nvPr/>
        </p:nvGrpSpPr>
        <p:grpSpPr>
          <a:xfrm>
            <a:off x="666750" y="1717917"/>
            <a:ext cx="7810500" cy="4378083"/>
            <a:chOff x="381000" y="1485900"/>
            <a:chExt cx="8496300" cy="4762500"/>
          </a:xfrm>
        </p:grpSpPr>
        <p:pic>
          <p:nvPicPr>
            <p:cNvPr id="24" name="Picture 3"/>
            <p:cNvPicPr>
              <a:picLocks noChangeAspect="1" noChangeArrowheads="1"/>
            </p:cNvPicPr>
            <p:nvPr/>
          </p:nvPicPr>
          <p:blipFill>
            <a:blip r:embed="rId3"/>
            <a:srcRect/>
            <a:stretch>
              <a:fillRect/>
            </a:stretch>
          </p:blipFill>
          <p:spPr bwMode="auto">
            <a:xfrm>
              <a:off x="381000" y="1485900"/>
              <a:ext cx="8496300" cy="4762500"/>
            </a:xfrm>
            <a:prstGeom prst="roundRect">
              <a:avLst>
                <a:gd name="adj" fmla="val 2289"/>
              </a:avLst>
            </a:prstGeom>
            <a:noFill/>
            <a:ln w="9525">
              <a:noFill/>
              <a:miter lim="800000"/>
              <a:headEnd/>
              <a:tailEnd/>
            </a:ln>
            <a:effectLst>
              <a:outerShdw blurRad="127000" algn="ctr" rotWithShape="0">
                <a:prstClr val="black">
                  <a:alpha val="40000"/>
                </a:prstClr>
              </a:outerShdw>
            </a:effectLst>
          </p:spPr>
        </p:pic>
        <p:sp>
          <p:nvSpPr>
            <p:cNvPr id="25" name="Rounded Rectangle 24"/>
            <p:cNvSpPr/>
            <p:nvPr/>
          </p:nvSpPr>
          <p:spPr>
            <a:xfrm>
              <a:off x="1981200" y="2133600"/>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 name="Rounded Rectangle 25"/>
            <p:cNvSpPr/>
            <p:nvPr/>
          </p:nvSpPr>
          <p:spPr>
            <a:xfrm>
              <a:off x="7162800" y="3617025"/>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 name="Rounded Rectangle 26"/>
            <p:cNvSpPr/>
            <p:nvPr/>
          </p:nvSpPr>
          <p:spPr>
            <a:xfrm>
              <a:off x="7696200" y="2871850"/>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8" name="Rounded Rectangle 27"/>
            <p:cNvSpPr/>
            <p:nvPr/>
          </p:nvSpPr>
          <p:spPr>
            <a:xfrm>
              <a:off x="6553200" y="2871850"/>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9" name="Rounded Rectangle 28"/>
            <p:cNvSpPr/>
            <p:nvPr/>
          </p:nvSpPr>
          <p:spPr>
            <a:xfrm>
              <a:off x="5410200" y="2133600"/>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0" name="Rounded Rectangle 29"/>
            <p:cNvSpPr/>
            <p:nvPr/>
          </p:nvSpPr>
          <p:spPr>
            <a:xfrm>
              <a:off x="5410200" y="2871850"/>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1" name="Rounded Rectangle 30"/>
            <p:cNvSpPr/>
            <p:nvPr/>
          </p:nvSpPr>
          <p:spPr>
            <a:xfrm>
              <a:off x="7696200" y="2133600"/>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2" name="Rounded Rectangle 31"/>
            <p:cNvSpPr/>
            <p:nvPr/>
          </p:nvSpPr>
          <p:spPr>
            <a:xfrm>
              <a:off x="3698175" y="4355275"/>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3" name="Rounded Rectangle 32"/>
            <p:cNvSpPr/>
            <p:nvPr/>
          </p:nvSpPr>
          <p:spPr>
            <a:xfrm>
              <a:off x="3698175" y="2871850"/>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4" name="Rounded Rectangle 33"/>
            <p:cNvSpPr/>
            <p:nvPr/>
          </p:nvSpPr>
          <p:spPr>
            <a:xfrm>
              <a:off x="5943600" y="3617025"/>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5" name="Rounded Rectangle 34"/>
            <p:cNvSpPr/>
            <p:nvPr/>
          </p:nvSpPr>
          <p:spPr>
            <a:xfrm>
              <a:off x="7162800" y="4355275"/>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6" name="Rounded Rectangle 35"/>
            <p:cNvSpPr/>
            <p:nvPr/>
          </p:nvSpPr>
          <p:spPr>
            <a:xfrm>
              <a:off x="5943600" y="5105400"/>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7" name="Rounded Rectangle 36"/>
            <p:cNvSpPr/>
            <p:nvPr/>
          </p:nvSpPr>
          <p:spPr>
            <a:xfrm>
              <a:off x="5410200" y="4355275"/>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8" name="Rounded Rectangle 37"/>
            <p:cNvSpPr/>
            <p:nvPr/>
          </p:nvSpPr>
          <p:spPr>
            <a:xfrm>
              <a:off x="3698175" y="3617025"/>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9" name="Rounded Rectangle 38"/>
            <p:cNvSpPr/>
            <p:nvPr/>
          </p:nvSpPr>
          <p:spPr>
            <a:xfrm>
              <a:off x="6553200" y="4355275"/>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0" name="Rounded Rectangle 39"/>
            <p:cNvSpPr/>
            <p:nvPr/>
          </p:nvSpPr>
          <p:spPr>
            <a:xfrm>
              <a:off x="6019800" y="2133600"/>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1" name="Rounded Rectangle 40"/>
            <p:cNvSpPr/>
            <p:nvPr/>
          </p:nvSpPr>
          <p:spPr>
            <a:xfrm>
              <a:off x="6553200" y="3617025"/>
              <a:ext cx="609600" cy="685800"/>
            </a:xfrm>
            <a:prstGeom prst="roundRect">
              <a:avLst/>
            </a:prstGeom>
            <a:solidFill>
              <a:srgbClr val="FF7C8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82588" y="228600"/>
            <a:ext cx="8380412" cy="1163395"/>
          </a:xfrm>
        </p:spPr>
        <p:txBody>
          <a:bodyPr/>
          <a:lstStyle/>
          <a:p>
            <a:r>
              <a:rPr lang="en-US" smtClean="0"/>
              <a:t>Windows Experience Today</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Multifunction devices viewed as functions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6" name="Picture 5" descr="cid:image002.png@01C74DC0.90CCF800"/>
          <p:cNvPicPr>
            <a:picLocks noChangeAspect="1"/>
          </p:cNvPicPr>
          <p:nvPr/>
        </p:nvPicPr>
        <p:blipFill>
          <a:blip r:embed="rId3" r:link="rId4"/>
          <a:srcRect/>
          <a:stretch>
            <a:fillRect/>
          </a:stretch>
        </p:blipFill>
        <p:spPr bwMode="auto">
          <a:xfrm>
            <a:off x="3551380" y="1691592"/>
            <a:ext cx="4800600" cy="3012948"/>
          </a:xfrm>
          <a:prstGeom prst="rect">
            <a:avLst/>
          </a:prstGeom>
          <a:noFill/>
          <a:ln w="9525">
            <a:noFill/>
            <a:miter lim="800000"/>
            <a:headEnd/>
            <a:tailEnd/>
          </a:ln>
          <a:effectLst>
            <a:outerShdw blurRad="127000" algn="ctr" rotWithShape="0">
              <a:prstClr val="black">
                <a:alpha val="40000"/>
              </a:prstClr>
            </a:outerShdw>
          </a:effectLst>
        </p:spPr>
      </p:pic>
      <p:pic>
        <p:nvPicPr>
          <p:cNvPr id="12" name="Picture 2" descr="image002"/>
          <p:cNvPicPr>
            <a:picLocks noChangeAspect="1" noChangeArrowheads="1"/>
          </p:cNvPicPr>
          <p:nvPr/>
        </p:nvPicPr>
        <p:blipFill>
          <a:blip r:embed="rId5"/>
          <a:srcRect/>
          <a:stretch>
            <a:fillRect/>
          </a:stretch>
        </p:blipFill>
        <p:spPr bwMode="auto">
          <a:xfrm>
            <a:off x="4579927" y="2032005"/>
            <a:ext cx="3772053" cy="4178135"/>
          </a:xfrm>
          <a:prstGeom prst="rect">
            <a:avLst/>
          </a:prstGeom>
          <a:noFill/>
          <a:ln w="9525">
            <a:noFill/>
            <a:miter lim="800000"/>
            <a:headEnd/>
            <a:tailEnd/>
          </a:ln>
          <a:effectLst>
            <a:outerShdw blurRad="127000" algn="ctr" rotWithShape="0">
              <a:prstClr val="black">
                <a:alpha val="40000"/>
              </a:prstClr>
            </a:outerShdw>
          </a:effectLst>
        </p:spPr>
      </p:pic>
      <p:pic>
        <p:nvPicPr>
          <p:cNvPr id="7" name="Picture 6" descr="cid:image001.png@01C74DC0.90CCF800"/>
          <p:cNvPicPr/>
          <p:nvPr/>
        </p:nvPicPr>
        <p:blipFill>
          <a:blip r:embed="rId6" r:link="rId7"/>
          <a:srcRect/>
          <a:stretch>
            <a:fillRect/>
          </a:stretch>
        </p:blipFill>
        <p:spPr bwMode="auto">
          <a:xfrm>
            <a:off x="3431962" y="2889057"/>
            <a:ext cx="3374073" cy="2718435"/>
          </a:xfrm>
          <a:prstGeom prst="rect">
            <a:avLst/>
          </a:prstGeom>
          <a:noFill/>
          <a:ln w="9525">
            <a:noFill/>
            <a:miter lim="800000"/>
            <a:headEnd/>
            <a:tailEnd/>
          </a:ln>
          <a:effectLst>
            <a:outerShdw blurRad="127000" algn="ctr" rotWithShape="0">
              <a:prstClr val="black">
                <a:alpha val="40000"/>
              </a:prstClr>
            </a:outerShdw>
          </a:effectLst>
        </p:spPr>
      </p:pic>
      <p:pic>
        <p:nvPicPr>
          <p:cNvPr id="8" name="Content Placeholder 4"/>
          <p:cNvPicPr>
            <a:picLocks noChangeAspect="1"/>
          </p:cNvPicPr>
          <p:nvPr/>
        </p:nvPicPr>
        <p:blipFill>
          <a:blip r:embed="rId8"/>
          <a:srcRect/>
          <a:stretch>
            <a:fillRect/>
          </a:stretch>
        </p:blipFill>
        <p:spPr bwMode="auto">
          <a:xfrm>
            <a:off x="800203" y="1901825"/>
            <a:ext cx="2258667" cy="4405313"/>
          </a:xfrm>
          <a:prstGeom prst="rect">
            <a:avLst/>
          </a:prstGeom>
          <a:noFill/>
          <a:ln w="9525">
            <a:noFill/>
            <a:miter lim="800000"/>
            <a:headEnd/>
            <a:tailEnd/>
          </a:ln>
          <a:effectLst>
            <a:outerShdw blurRad="1270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3"/>
          <a:srcRect/>
          <a:stretch>
            <a:fillRect/>
          </a:stretch>
        </p:blipFill>
        <p:spPr bwMode="auto">
          <a:xfrm>
            <a:off x="639478" y="1901825"/>
            <a:ext cx="2775526" cy="4498497"/>
          </a:xfrm>
          <a:prstGeom prst="rect">
            <a:avLst/>
          </a:prstGeom>
          <a:noFill/>
          <a:ln w="9525">
            <a:noFill/>
            <a:miter lim="800000"/>
            <a:headEnd/>
            <a:tailEnd/>
          </a:ln>
          <a:effectLst>
            <a:outerShdw blurRad="127000" algn="ctr" rotWithShape="0">
              <a:prstClr val="black">
                <a:alpha val="40000"/>
              </a:prstClr>
            </a:outerShdw>
          </a:effectLst>
        </p:spPr>
      </p:pic>
      <p:pic>
        <p:nvPicPr>
          <p:cNvPr id="10" name="Picture 9"/>
          <p:cNvPicPr>
            <a:picLocks noChangeAspect="1"/>
          </p:cNvPicPr>
          <p:nvPr/>
        </p:nvPicPr>
        <p:blipFill>
          <a:blip r:embed="rId4"/>
          <a:srcRect/>
          <a:stretch>
            <a:fillRect/>
          </a:stretch>
        </p:blipFill>
        <p:spPr bwMode="auto">
          <a:xfrm>
            <a:off x="3113328" y="1901825"/>
            <a:ext cx="5400294" cy="2286000"/>
          </a:xfrm>
          <a:prstGeom prst="rect">
            <a:avLst/>
          </a:prstGeom>
          <a:noFill/>
          <a:ln w="9525">
            <a:noFill/>
            <a:miter lim="800000"/>
            <a:headEnd/>
            <a:tailEnd/>
          </a:ln>
          <a:effectLst>
            <a:outerShdw blurRad="127000" algn="ctr" rotWithShape="0">
              <a:prstClr val="black">
                <a:alpha val="40000"/>
              </a:prstClr>
            </a:outerShdw>
          </a:effectLst>
        </p:spPr>
      </p:pic>
      <p:pic>
        <p:nvPicPr>
          <p:cNvPr id="11" name="Picture 10"/>
          <p:cNvPicPr/>
          <p:nvPr/>
        </p:nvPicPr>
        <p:blipFill>
          <a:blip r:embed="rId5"/>
          <a:srcRect/>
          <a:stretch>
            <a:fillRect/>
          </a:stretch>
        </p:blipFill>
        <p:spPr bwMode="auto">
          <a:xfrm>
            <a:off x="5127148" y="3919524"/>
            <a:ext cx="2296795" cy="2413635"/>
          </a:xfrm>
          <a:prstGeom prst="rect">
            <a:avLst/>
          </a:prstGeom>
          <a:noFill/>
          <a:ln w="9525">
            <a:noFill/>
            <a:miter lim="800000"/>
            <a:headEnd/>
            <a:tailEnd/>
          </a:ln>
          <a:effectLst>
            <a:outerShdw blurRad="127000" algn="ctr" rotWithShape="0">
              <a:prstClr val="black">
                <a:alpha val="40000"/>
              </a:prstClr>
            </a:outerShdw>
          </a:effectLst>
        </p:spPr>
      </p:pic>
      <p:sp>
        <p:nvSpPr>
          <p:cNvPr id="17" name="Title 1"/>
          <p:cNvSpPr>
            <a:spLocks noGrp="1"/>
          </p:cNvSpPr>
          <p:nvPr>
            <p:ph type="title"/>
          </p:nvPr>
        </p:nvSpPr>
        <p:spPr>
          <a:xfrm>
            <a:off x="382588" y="228600"/>
            <a:ext cx="8380412" cy="1163395"/>
          </a:xfrm>
        </p:spPr>
        <p:txBody>
          <a:bodyPr/>
          <a:lstStyle/>
          <a:p>
            <a:r>
              <a:rPr lang="en-US" smtClean="0"/>
              <a:t>Windows Experience Today </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Must over-ride or replace Windows UI</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5061856" y="1542478"/>
            <a:ext cx="3590925" cy="4610100"/>
          </a:xfrm>
          <a:prstGeom prst="roundRect">
            <a:avLst>
              <a:gd name="adj" fmla="val 2777"/>
            </a:avLst>
          </a:prstGeom>
          <a:noFill/>
          <a:ln w="9525">
            <a:noFill/>
            <a:miter lim="800000"/>
            <a:headEnd/>
            <a:tailEnd/>
          </a:ln>
          <a:effectLst/>
        </p:spPr>
      </p:pic>
      <p:sp>
        <p:nvSpPr>
          <p:cNvPr id="9" name="TextBox 8"/>
          <p:cNvSpPr txBox="1"/>
          <p:nvPr/>
        </p:nvSpPr>
        <p:spPr>
          <a:xfrm>
            <a:off x="4833256" y="5986046"/>
            <a:ext cx="1338944"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oAutofit/>
          </a:bodyPr>
          <a:lstStyle/>
          <a:p>
            <a:pPr algn="ct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After Install</a:t>
            </a:r>
            <a:endPar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 name="Right Arrow 9"/>
          <p:cNvSpPr/>
          <p:nvPr/>
        </p:nvSpPr>
        <p:spPr>
          <a:xfrm>
            <a:off x="3941616" y="2761678"/>
            <a:ext cx="1219200" cy="11430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smtClean="0">
              <a:solidFill>
                <a:schemeClr val="tx1"/>
              </a:solidFill>
            </a:endParaRPr>
          </a:p>
        </p:txBody>
      </p:sp>
      <p:sp>
        <p:nvSpPr>
          <p:cNvPr id="12" name="Title 1"/>
          <p:cNvSpPr>
            <a:spLocks noGrp="1"/>
          </p:cNvSpPr>
          <p:nvPr>
            <p:ph type="title"/>
          </p:nvPr>
        </p:nvSpPr>
        <p:spPr>
          <a:xfrm>
            <a:off x="382588" y="228600"/>
            <a:ext cx="8380412" cy="1163395"/>
          </a:xfrm>
        </p:spPr>
        <p:txBody>
          <a:bodyPr/>
          <a:lstStyle/>
          <a:p>
            <a:r>
              <a:rPr lang="en-US" smtClean="0"/>
              <a:t>Windows Experience Today</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Extensibility and branding is limited</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1026" name="Picture 2"/>
          <p:cNvPicPr>
            <a:picLocks noChangeAspect="1" noChangeArrowheads="1"/>
          </p:cNvPicPr>
          <p:nvPr/>
        </p:nvPicPr>
        <p:blipFill>
          <a:blip r:embed="rId4"/>
          <a:srcRect/>
          <a:stretch>
            <a:fillRect/>
          </a:stretch>
        </p:blipFill>
        <p:spPr bwMode="auto">
          <a:xfrm>
            <a:off x="413656" y="1542478"/>
            <a:ext cx="3590925" cy="4324350"/>
          </a:xfrm>
          <a:prstGeom prst="roundRect">
            <a:avLst>
              <a:gd name="adj" fmla="val 2777"/>
            </a:avLst>
          </a:prstGeom>
          <a:noFill/>
          <a:ln w="9525">
            <a:noFill/>
            <a:miter lim="800000"/>
            <a:headEnd/>
            <a:tailEnd/>
          </a:ln>
          <a:effectLst/>
        </p:spPr>
      </p:pic>
      <p:sp>
        <p:nvSpPr>
          <p:cNvPr id="8" name="TextBox 7"/>
          <p:cNvSpPr txBox="1"/>
          <p:nvPr/>
        </p:nvSpPr>
        <p:spPr>
          <a:xfrm>
            <a:off x="261256" y="5684980"/>
            <a:ext cx="1186544" cy="338328"/>
          </a:xfrm>
          <a:prstGeom prst="rect">
            <a:avLst/>
          </a:prstGeom>
        </p:spPr>
        <p:style>
          <a:lnRef idx="1">
            <a:schemeClr val="accent2"/>
          </a:lnRef>
          <a:fillRef idx="3">
            <a:schemeClr val="accent2"/>
          </a:fillRef>
          <a:effectRef idx="2">
            <a:schemeClr val="accent2"/>
          </a:effectRef>
          <a:fontRef idx="minor">
            <a:schemeClr val="lt1"/>
          </a:fontRef>
        </p:style>
        <p:txBody>
          <a:bodyPr wrap="square" lIns="0" tIns="0" rIns="0" bIns="0" rtlCol="0" anchor="ctr" anchorCtr="0">
            <a:spAutoFit/>
          </a:bodyPr>
          <a:lstStyle/>
          <a:p>
            <a:pPr algn="ct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Before</a:t>
            </a:r>
            <a:endPar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1000"/>
                                        <p:tgtEl>
                                          <p:spTgt spid="10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2588" y="228600"/>
            <a:ext cx="8380412" cy="1163395"/>
          </a:xfrm>
        </p:spPr>
        <p:txBody>
          <a:bodyPr/>
          <a:lstStyle/>
          <a:p>
            <a:r>
              <a:rPr lang="en-US" smtClean="0"/>
              <a:t>Windows Experience Today </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Must create unique UI for common tasks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7" name="Picture 2"/>
          <p:cNvPicPr>
            <a:picLocks noChangeAspect="1" noChangeArrowheads="1"/>
          </p:cNvPicPr>
          <p:nvPr/>
        </p:nvPicPr>
        <p:blipFill>
          <a:blip r:embed="rId3"/>
          <a:srcRect/>
          <a:stretch>
            <a:fillRect/>
          </a:stretch>
        </p:blipFill>
        <p:spPr bwMode="auto">
          <a:xfrm>
            <a:off x="1413397" y="1755108"/>
            <a:ext cx="6317206" cy="4514213"/>
          </a:xfrm>
          <a:prstGeom prst="rect">
            <a:avLst/>
          </a:prstGeom>
          <a:noFill/>
          <a:ln w="9525">
            <a:noFill/>
            <a:miter lim="800000"/>
            <a:headEnd/>
            <a:tailEnd/>
          </a:ln>
          <a:effectLst>
            <a:outerShdw blurRad="127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Grp="1" noChangeArrowheads="1"/>
          </p:cNvSpPr>
          <p:nvPr>
            <p:ph type="title"/>
          </p:nvPr>
        </p:nvSpPr>
        <p:spPr>
          <a:xfrm>
            <a:off x="382588" y="228600"/>
            <a:ext cx="8380412" cy="1163395"/>
          </a:xfrm>
        </p:spPr>
        <p:txBody>
          <a:bodyPr/>
          <a:lstStyle/>
          <a:p>
            <a:r>
              <a:rPr lang="en-US" smtClean="0"/>
              <a:t>Addressing the Challenges</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End user and partner needs evolving</a:t>
            </a:r>
            <a:endParaRPr sz="3600">
              <a:gradFill>
                <a:gsLst>
                  <a:gs pos="28000">
                    <a:schemeClr val="accent6">
                      <a:lumMod val="40000"/>
                      <a:lumOff val="60000"/>
                    </a:schemeClr>
                  </a:gs>
                  <a:gs pos="48000">
                    <a:schemeClr val="accent6">
                      <a:lumMod val="40000"/>
                      <a:lumOff val="60000"/>
                    </a:schemeClr>
                  </a:gs>
                </a:gsLst>
                <a:lin ang="5400000" scaled="1"/>
              </a:gradFill>
            </a:endParaRPr>
          </a:p>
        </p:txBody>
      </p:sp>
      <p:grpSp>
        <p:nvGrpSpPr>
          <p:cNvPr id="21" name="Group 20"/>
          <p:cNvGrpSpPr/>
          <p:nvPr/>
        </p:nvGrpSpPr>
        <p:grpSpPr>
          <a:xfrm>
            <a:off x="381000" y="1901825"/>
            <a:ext cx="3936979" cy="1120108"/>
            <a:chOff x="0" y="0"/>
            <a:chExt cx="3936979" cy="1120108"/>
          </a:xfrm>
        </p:grpSpPr>
        <p:sp>
          <p:nvSpPr>
            <p:cNvPr id="31" name="Rectangle 30"/>
            <p:cNvSpPr/>
            <p:nvPr/>
          </p:nvSpPr>
          <p:spPr>
            <a:xfrm>
              <a:off x="0" y="0"/>
              <a:ext cx="3936979" cy="1120108"/>
            </a:xfrm>
            <a:prstGeom prst="rect">
              <a:avLst/>
            </a:prstGeom>
          </p:spPr>
          <p:style>
            <a:lnRef idx="1">
              <a:schemeClr val="accent2"/>
            </a:lnRef>
            <a:fillRef idx="3">
              <a:schemeClr val="accent2"/>
            </a:fillRef>
            <a:effectRef idx="2">
              <a:schemeClr val="accent2"/>
            </a:effectRef>
            <a:fontRef idx="minor">
              <a:schemeClr val="lt1"/>
            </a:fontRef>
          </p:style>
        </p:sp>
        <p:sp>
          <p:nvSpPr>
            <p:cNvPr id="32" name="Rectangle 31"/>
            <p:cNvSpPr/>
            <p:nvPr/>
          </p:nvSpPr>
          <p:spPr>
            <a:xfrm>
              <a:off x="0" y="0"/>
              <a:ext cx="3936979" cy="1120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Natural Device Experience</a:t>
              </a:r>
              <a:endParaRPr lang="en-US" sz="32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p:txBody>
        </p:sp>
      </p:grpSp>
      <p:grpSp>
        <p:nvGrpSpPr>
          <p:cNvPr id="22" name="Group 21"/>
          <p:cNvGrpSpPr/>
          <p:nvPr/>
        </p:nvGrpSpPr>
        <p:grpSpPr>
          <a:xfrm>
            <a:off x="381041" y="3052754"/>
            <a:ext cx="3936979" cy="3271846"/>
            <a:chOff x="41" y="1150929"/>
            <a:chExt cx="3936979" cy="3271846"/>
          </a:xfrm>
        </p:grpSpPr>
        <p:sp>
          <p:nvSpPr>
            <p:cNvPr id="29" name="Rectangle 28"/>
            <p:cNvSpPr/>
            <p:nvPr/>
          </p:nvSpPr>
          <p:spPr>
            <a:xfrm>
              <a:off x="41" y="1150929"/>
              <a:ext cx="3936979" cy="3271846"/>
            </a:xfrm>
            <a:prstGeom prst="rect">
              <a:avLst/>
            </a:prstGeom>
          </p:spPr>
          <p:style>
            <a:lnRef idx="1">
              <a:schemeClr val="accent2"/>
            </a:lnRef>
            <a:fillRef idx="2">
              <a:schemeClr val="accent2"/>
            </a:fillRef>
            <a:effectRef idx="1">
              <a:schemeClr val="accent2"/>
            </a:effectRef>
            <a:fontRef idx="minor">
              <a:schemeClr val="dk1">
                <a:hueOff val="0"/>
                <a:satOff val="0"/>
                <a:lumOff val="0"/>
                <a:alphaOff val="0"/>
              </a:schemeClr>
            </a:fontRef>
          </p:style>
        </p:sp>
        <p:sp>
          <p:nvSpPr>
            <p:cNvPr id="30" name="Rectangle 29"/>
            <p:cNvSpPr/>
            <p:nvPr/>
          </p:nvSpPr>
          <p:spPr>
            <a:xfrm>
              <a:off x="41" y="1150929"/>
              <a:ext cx="3830741" cy="31633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85750" lvl="1" indent="-285750" defTabSz="912777" fontAlgn="base">
                <a:lnSpc>
                  <a:spcPct val="90000"/>
                </a:lnSpc>
                <a:spcBef>
                  <a:spcPts val="600"/>
                </a:spcBef>
                <a:spcAft>
                  <a:spcPct val="0"/>
                </a:spcAft>
                <a:buClr>
                  <a:schemeClr val="tx2"/>
                </a:buClr>
                <a:buSzPct val="95000"/>
                <a:buBlip>
                  <a:blip r:embed="rId3"/>
                </a:buBlip>
              </a:pPr>
              <a:r>
                <a:rPr lang="en-US" sz="2400" dirty="0" smtClean="0">
                  <a:gradFill>
                    <a:gsLst>
                      <a:gs pos="28000">
                        <a:schemeClr val="bg2"/>
                      </a:gs>
                      <a:gs pos="48000">
                        <a:schemeClr val="bg2"/>
                      </a:gs>
                    </a:gsLst>
                    <a:lin ang="5400000" scaled="1"/>
                  </a:gradFill>
                  <a:latin typeface="Trebuchet MS" pitchFamily="34" charset="0"/>
                </a:rPr>
                <a:t>Easy to find devices</a:t>
              </a:r>
            </a:p>
            <a:p>
              <a:pPr marL="285750" lvl="1" indent="-285750" defTabSz="912777" fontAlgn="base">
                <a:lnSpc>
                  <a:spcPct val="90000"/>
                </a:lnSpc>
                <a:spcBef>
                  <a:spcPts val="600"/>
                </a:spcBef>
                <a:spcAft>
                  <a:spcPct val="0"/>
                </a:spcAft>
                <a:buClr>
                  <a:schemeClr val="tx2"/>
                </a:buClr>
                <a:buSzPct val="95000"/>
                <a:buBlip>
                  <a:blip r:embed="rId3"/>
                </a:buBlip>
              </a:pPr>
              <a:r>
                <a:rPr lang="en-US" sz="2400" dirty="0" smtClean="0">
                  <a:gradFill>
                    <a:gsLst>
                      <a:gs pos="28000">
                        <a:schemeClr val="bg2"/>
                      </a:gs>
                      <a:gs pos="48000">
                        <a:schemeClr val="bg2"/>
                      </a:gs>
                    </a:gsLst>
                    <a:lin ang="5400000" scaled="1"/>
                  </a:gradFill>
                  <a:latin typeface="Trebuchet MS" pitchFamily="34" charset="0"/>
                </a:rPr>
                <a:t>Easy to discover device capabilities</a:t>
              </a:r>
            </a:p>
            <a:p>
              <a:pPr marL="285750" lvl="1" indent="-285750" defTabSz="912777" fontAlgn="base">
                <a:lnSpc>
                  <a:spcPct val="90000"/>
                </a:lnSpc>
                <a:spcBef>
                  <a:spcPts val="600"/>
                </a:spcBef>
                <a:spcAft>
                  <a:spcPct val="0"/>
                </a:spcAft>
                <a:buClr>
                  <a:schemeClr val="tx2"/>
                </a:buClr>
                <a:buSzPct val="95000"/>
                <a:buBlip>
                  <a:blip r:embed="rId3"/>
                </a:buBlip>
              </a:pPr>
              <a:r>
                <a:rPr lang="en-US" sz="2400" dirty="0" smtClean="0">
                  <a:gradFill>
                    <a:gsLst>
                      <a:gs pos="28000">
                        <a:schemeClr val="bg2"/>
                      </a:gs>
                      <a:gs pos="48000">
                        <a:schemeClr val="bg2"/>
                      </a:gs>
                    </a:gsLst>
                    <a:lin ang="5400000" scaled="1"/>
                  </a:gradFill>
                  <a:latin typeface="Trebuchet MS" pitchFamily="34" charset="0"/>
                </a:rPr>
                <a:t>Easy to find support, services, accessories</a:t>
              </a:r>
            </a:p>
            <a:p>
              <a:pPr marL="285750" lvl="1" indent="-285750" defTabSz="912777" fontAlgn="base">
                <a:lnSpc>
                  <a:spcPct val="90000"/>
                </a:lnSpc>
                <a:spcBef>
                  <a:spcPts val="600"/>
                </a:spcBef>
                <a:spcAft>
                  <a:spcPct val="0"/>
                </a:spcAft>
                <a:buClr>
                  <a:schemeClr val="tx2"/>
                </a:buClr>
                <a:buSzPct val="95000"/>
                <a:buBlip>
                  <a:blip r:embed="rId3"/>
                </a:buBlip>
              </a:pPr>
              <a:r>
                <a:rPr lang="en-US" sz="2400" dirty="0" smtClean="0">
                  <a:gradFill>
                    <a:gsLst>
                      <a:gs pos="28000">
                        <a:schemeClr val="bg2"/>
                      </a:gs>
                      <a:gs pos="48000">
                        <a:schemeClr val="bg2"/>
                      </a:gs>
                    </a:gsLst>
                    <a:lin ang="5400000" scaled="1"/>
                  </a:gradFill>
                  <a:latin typeface="Trebuchet MS" pitchFamily="34" charset="0"/>
                </a:rPr>
                <a:t>Low/No learning curve</a:t>
              </a:r>
            </a:p>
            <a:p>
              <a:pPr marL="285750" lvl="1" indent="-285750" defTabSz="912777" fontAlgn="base">
                <a:lnSpc>
                  <a:spcPct val="90000"/>
                </a:lnSpc>
                <a:spcBef>
                  <a:spcPts val="600"/>
                </a:spcBef>
                <a:spcAft>
                  <a:spcPct val="0"/>
                </a:spcAft>
                <a:buClr>
                  <a:schemeClr val="tx2"/>
                </a:buClr>
                <a:buSzPct val="95000"/>
                <a:buBlip>
                  <a:blip r:embed="rId3"/>
                </a:buBlip>
              </a:pPr>
              <a:r>
                <a:rPr lang="en-US" sz="2400" dirty="0" smtClean="0">
                  <a:gradFill>
                    <a:gsLst>
                      <a:gs pos="28000">
                        <a:schemeClr val="bg2"/>
                      </a:gs>
                      <a:gs pos="48000">
                        <a:schemeClr val="bg2"/>
                      </a:gs>
                    </a:gsLst>
                    <a:lin ang="5400000" scaled="1"/>
                  </a:gradFill>
                  <a:latin typeface="Trebuchet MS" pitchFamily="34" charset="0"/>
                </a:rPr>
                <a:t>Consistent work flow</a:t>
              </a:r>
            </a:p>
          </p:txBody>
        </p:sp>
      </p:grpSp>
      <p:grpSp>
        <p:nvGrpSpPr>
          <p:cNvPr id="23" name="Group 22"/>
          <p:cNvGrpSpPr/>
          <p:nvPr/>
        </p:nvGrpSpPr>
        <p:grpSpPr>
          <a:xfrm>
            <a:off x="4826021" y="1901825"/>
            <a:ext cx="3936979" cy="1120108"/>
            <a:chOff x="4488197" y="0"/>
            <a:chExt cx="3936979" cy="1120108"/>
          </a:xfrm>
        </p:grpSpPr>
        <p:sp>
          <p:nvSpPr>
            <p:cNvPr id="27" name="Rectangle 26"/>
            <p:cNvSpPr/>
            <p:nvPr/>
          </p:nvSpPr>
          <p:spPr>
            <a:xfrm>
              <a:off x="4488197" y="0"/>
              <a:ext cx="3936979" cy="1120108"/>
            </a:xfrm>
            <a:prstGeom prst="rect">
              <a:avLst/>
            </a:prstGeom>
            <a:ln/>
          </p:spPr>
          <p:style>
            <a:lnRef idx="1">
              <a:schemeClr val="accent4"/>
            </a:lnRef>
            <a:fillRef idx="3">
              <a:schemeClr val="accent4"/>
            </a:fillRef>
            <a:effectRef idx="2">
              <a:schemeClr val="accent4"/>
            </a:effectRef>
            <a:fontRef idx="minor">
              <a:schemeClr val="lt1"/>
            </a:fontRef>
          </p:style>
        </p:sp>
        <p:sp>
          <p:nvSpPr>
            <p:cNvPr id="28" name="Rectangle 27"/>
            <p:cNvSpPr/>
            <p:nvPr/>
          </p:nvSpPr>
          <p:spPr>
            <a:xfrm>
              <a:off x="4488197" y="0"/>
              <a:ext cx="3936979" cy="1120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Value for Device Partners</a:t>
              </a:r>
              <a:endParaRPr lang="en-US" sz="32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p:txBody>
        </p:sp>
      </p:grpSp>
      <p:grpSp>
        <p:nvGrpSpPr>
          <p:cNvPr id="24" name="Group 23"/>
          <p:cNvGrpSpPr/>
          <p:nvPr/>
        </p:nvGrpSpPr>
        <p:grpSpPr>
          <a:xfrm>
            <a:off x="4826021" y="3052754"/>
            <a:ext cx="3936979" cy="3271846"/>
            <a:chOff x="4488197" y="1150929"/>
            <a:chExt cx="3936979" cy="3271846"/>
          </a:xfrm>
        </p:grpSpPr>
        <p:sp>
          <p:nvSpPr>
            <p:cNvPr id="25" name="Rectangle 24"/>
            <p:cNvSpPr/>
            <p:nvPr/>
          </p:nvSpPr>
          <p:spPr>
            <a:xfrm>
              <a:off x="4488197" y="1150929"/>
              <a:ext cx="3936979" cy="3271846"/>
            </a:xfrm>
            <a:prstGeom prst="rect">
              <a:avLst/>
            </a:prstGeom>
          </p:spPr>
          <p:style>
            <a:lnRef idx="1">
              <a:schemeClr val="accent4"/>
            </a:lnRef>
            <a:fillRef idx="2">
              <a:schemeClr val="accent4"/>
            </a:fillRef>
            <a:effectRef idx="1">
              <a:schemeClr val="accent4"/>
            </a:effectRef>
            <a:fontRef idx="minor">
              <a:schemeClr val="dk1">
                <a:hueOff val="0"/>
                <a:satOff val="0"/>
                <a:lumOff val="0"/>
                <a:alphaOff val="0"/>
              </a:schemeClr>
            </a:fontRef>
          </p:style>
        </p:sp>
        <p:sp>
          <p:nvSpPr>
            <p:cNvPr id="26" name="Rectangle 25"/>
            <p:cNvSpPr/>
            <p:nvPr/>
          </p:nvSpPr>
          <p:spPr>
            <a:xfrm>
              <a:off x="4488197" y="1150929"/>
              <a:ext cx="3936979" cy="28908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014" tIns="112014" rIns="149352" bIns="168021" numCol="1" spcCol="1270" anchor="t" anchorCtr="0">
              <a:noAutofit/>
            </a:bodyPr>
            <a:lstStyle/>
            <a:p>
              <a:pPr marL="285750" lvl="1" indent="-285750" defTabSz="912777" fontAlgn="base">
                <a:lnSpc>
                  <a:spcPct val="90000"/>
                </a:lnSpc>
                <a:spcBef>
                  <a:spcPts val="600"/>
                </a:spcBef>
                <a:spcAft>
                  <a:spcPct val="0"/>
                </a:spcAft>
                <a:buClr>
                  <a:schemeClr val="tx2"/>
                </a:buClr>
                <a:buSzPct val="95000"/>
                <a:buBlip>
                  <a:blip r:embed="rId3"/>
                </a:buBlip>
              </a:pPr>
              <a:r>
                <a:rPr lang="en-US" sz="2400" dirty="0" smtClean="0">
                  <a:gradFill>
                    <a:gsLst>
                      <a:gs pos="28000">
                        <a:schemeClr val="bg2"/>
                      </a:gs>
                      <a:gs pos="48000">
                        <a:schemeClr val="bg2"/>
                      </a:gs>
                    </a:gsLst>
                    <a:lin ang="5400000" scaled="1"/>
                  </a:gradFill>
                  <a:latin typeface="Trebuchet MS" pitchFamily="34" charset="0"/>
                </a:rPr>
                <a:t>Simple installation</a:t>
              </a:r>
            </a:p>
            <a:p>
              <a:pPr marL="285750" lvl="1" indent="-285750" defTabSz="912777" fontAlgn="base">
                <a:lnSpc>
                  <a:spcPct val="90000"/>
                </a:lnSpc>
                <a:spcBef>
                  <a:spcPts val="600"/>
                </a:spcBef>
                <a:spcAft>
                  <a:spcPct val="0"/>
                </a:spcAft>
                <a:buClr>
                  <a:schemeClr val="tx2"/>
                </a:buClr>
                <a:buSzPct val="95000"/>
                <a:buBlip>
                  <a:blip r:embed="rId3"/>
                </a:buBlip>
              </a:pPr>
              <a:r>
                <a:rPr lang="en-US" sz="2400" dirty="0" smtClean="0">
                  <a:gradFill>
                    <a:gsLst>
                      <a:gs pos="28000">
                        <a:schemeClr val="bg2"/>
                      </a:gs>
                      <a:gs pos="48000">
                        <a:schemeClr val="bg2"/>
                      </a:gs>
                    </a:gsLst>
                    <a:lin ang="5400000" scaled="1"/>
                  </a:gradFill>
                  <a:latin typeface="Trebuchet MS" pitchFamily="34" charset="0"/>
                </a:rPr>
                <a:t>Clear brand association</a:t>
              </a:r>
            </a:p>
            <a:p>
              <a:pPr marL="285750" lvl="1" indent="-285750" defTabSz="912777" fontAlgn="base">
                <a:lnSpc>
                  <a:spcPct val="90000"/>
                </a:lnSpc>
                <a:spcBef>
                  <a:spcPts val="600"/>
                </a:spcBef>
                <a:spcAft>
                  <a:spcPct val="0"/>
                </a:spcAft>
                <a:buClr>
                  <a:schemeClr val="tx2"/>
                </a:buClr>
                <a:buSzPct val="95000"/>
                <a:buBlip>
                  <a:blip r:embed="rId3"/>
                </a:buBlip>
              </a:pPr>
              <a:r>
                <a:rPr lang="en-US" sz="2400" dirty="0" smtClean="0">
                  <a:gradFill>
                    <a:gsLst>
                      <a:gs pos="28000">
                        <a:schemeClr val="bg2"/>
                      </a:gs>
                      <a:gs pos="48000">
                        <a:schemeClr val="bg2"/>
                      </a:gs>
                    </a:gsLst>
                    <a:lin ang="5400000" scaled="1"/>
                  </a:gradFill>
                  <a:latin typeface="Trebuchet MS" pitchFamily="34" charset="0"/>
                </a:rPr>
                <a:t>Integrated workflow</a:t>
              </a:r>
            </a:p>
            <a:p>
              <a:pPr marL="285750" lvl="1" indent="-285750" defTabSz="912777" fontAlgn="base">
                <a:lnSpc>
                  <a:spcPct val="90000"/>
                </a:lnSpc>
                <a:spcBef>
                  <a:spcPts val="600"/>
                </a:spcBef>
                <a:spcAft>
                  <a:spcPct val="0"/>
                </a:spcAft>
                <a:buClr>
                  <a:schemeClr val="tx2"/>
                </a:buClr>
                <a:buSzPct val="95000"/>
                <a:buBlip>
                  <a:blip r:embed="rId3"/>
                </a:buBlip>
              </a:pPr>
              <a:r>
                <a:rPr lang="en-US" sz="2400" dirty="0" smtClean="0">
                  <a:gradFill>
                    <a:gsLst>
                      <a:gs pos="28000">
                        <a:schemeClr val="bg2"/>
                      </a:gs>
                      <a:gs pos="48000">
                        <a:schemeClr val="bg2"/>
                      </a:gs>
                    </a:gsLst>
                    <a:lin ang="5400000" scaled="1"/>
                  </a:gradFill>
                  <a:latin typeface="Trebuchet MS" pitchFamily="34" charset="0"/>
                </a:rPr>
                <a:t>Prominent placement</a:t>
              </a:r>
            </a:p>
            <a:p>
              <a:pPr marL="285750" lvl="1" indent="-285750" defTabSz="912777" fontAlgn="base">
                <a:lnSpc>
                  <a:spcPct val="90000"/>
                </a:lnSpc>
                <a:spcBef>
                  <a:spcPts val="600"/>
                </a:spcBef>
                <a:spcAft>
                  <a:spcPct val="0"/>
                </a:spcAft>
                <a:buClr>
                  <a:schemeClr val="tx2"/>
                </a:buClr>
                <a:buSzPct val="95000"/>
                <a:buBlip>
                  <a:blip r:embed="rId3"/>
                </a:buBlip>
              </a:pPr>
              <a:r>
                <a:rPr lang="en-US" sz="2400" dirty="0" smtClean="0">
                  <a:gradFill>
                    <a:gsLst>
                      <a:gs pos="28000">
                        <a:schemeClr val="bg2"/>
                      </a:gs>
                      <a:gs pos="48000">
                        <a:schemeClr val="bg2"/>
                      </a:gs>
                    </a:gsLst>
                    <a:lin ang="5400000" scaled="1"/>
                  </a:gradFill>
                  <a:latin typeface="Trebuchet MS" pitchFamily="34" charset="0"/>
                </a:rPr>
                <a:t>Extensible/customizable</a:t>
              </a:r>
            </a:p>
            <a:p>
              <a:pPr marL="285750" lvl="1" indent="-285750" defTabSz="912777" fontAlgn="base">
                <a:lnSpc>
                  <a:spcPct val="90000"/>
                </a:lnSpc>
                <a:spcBef>
                  <a:spcPts val="600"/>
                </a:spcBef>
                <a:spcAft>
                  <a:spcPct val="0"/>
                </a:spcAft>
                <a:buClr>
                  <a:schemeClr val="tx2"/>
                </a:buClr>
                <a:buSzPct val="95000"/>
                <a:buBlip>
                  <a:blip r:embed="rId3"/>
                </a:buBlip>
              </a:pPr>
              <a:r>
                <a:rPr lang="en-US" sz="2400" dirty="0" smtClean="0">
                  <a:gradFill>
                    <a:gsLst>
                      <a:gs pos="28000">
                        <a:schemeClr val="bg2"/>
                      </a:gs>
                      <a:gs pos="48000">
                        <a:schemeClr val="bg2"/>
                      </a:gs>
                    </a:gsLst>
                    <a:lin ang="5400000" scaled="1"/>
                  </a:gradFill>
                  <a:latin typeface="Trebuchet MS" pitchFamily="34" charset="0"/>
                </a:rPr>
                <a:t>Service-enabled</a:t>
              </a:r>
            </a:p>
            <a:p>
              <a:pPr marL="285750" lvl="1" indent="-285750" defTabSz="912777" fontAlgn="base">
                <a:lnSpc>
                  <a:spcPct val="90000"/>
                </a:lnSpc>
                <a:spcBef>
                  <a:spcPts val="600"/>
                </a:spcBef>
                <a:spcAft>
                  <a:spcPct val="0"/>
                </a:spcAft>
                <a:buClr>
                  <a:schemeClr val="tx2"/>
                </a:buClr>
                <a:buSzPct val="95000"/>
                <a:buBlip>
                  <a:blip r:embed="rId3"/>
                </a:buBlip>
              </a:pPr>
              <a:r>
                <a:rPr lang="en-US" sz="2400" dirty="0" smtClean="0">
                  <a:gradFill>
                    <a:gsLst>
                      <a:gs pos="28000">
                        <a:schemeClr val="bg2"/>
                      </a:gs>
                      <a:gs pos="48000">
                        <a:schemeClr val="bg2"/>
                      </a:gs>
                    </a:gsLst>
                    <a:lin ang="5400000" scaled="1"/>
                  </a:gradFill>
                  <a:latin typeface="Trebuchet MS" pitchFamily="34" charset="0"/>
                </a:rPr>
                <a:t>Easy deployment</a:t>
              </a:r>
            </a:p>
          </p:txBody>
        </p:sp>
      </p:gr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82588" y="228600"/>
            <a:ext cx="8380412" cy="1163395"/>
          </a:xfrm>
        </p:spPr>
        <p:txBody>
          <a:bodyPr/>
          <a:lstStyle/>
          <a:p>
            <a:r>
              <a:rPr lang="en-US" dirty="0" smtClean="0"/>
              <a:t>The Windows 7 Experience</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Example Demonstrations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2588" y="1901825"/>
            <a:ext cx="8380412" cy="1678921"/>
          </a:xfrm>
        </p:spPr>
        <p:txBody>
          <a:bodyPr/>
          <a:lstStyle/>
          <a:p>
            <a:r>
              <a:rPr lang="en-US" dirty="0" smtClean="0"/>
              <a:t>Printers and Portable Devices</a:t>
            </a:r>
          </a:p>
          <a:p>
            <a:r>
              <a:rPr lang="en-US" dirty="0" smtClean="0"/>
              <a:t>Home media streaming devices</a:t>
            </a:r>
          </a:p>
          <a:p>
            <a:r>
              <a:rPr lang="en-US" dirty="0" smtClean="0"/>
              <a:t>Wireless audio devices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smtClean="0"/>
              <a:t>Portable Devices – Vista</a:t>
            </a:r>
            <a:endParaRPr lang="en-US" dirty="0"/>
          </a:p>
        </p:txBody>
      </p:sp>
      <p:grpSp>
        <p:nvGrpSpPr>
          <p:cNvPr id="24" name="Group 23"/>
          <p:cNvGrpSpPr/>
          <p:nvPr/>
        </p:nvGrpSpPr>
        <p:grpSpPr>
          <a:xfrm>
            <a:off x="366622" y="4867471"/>
            <a:ext cx="1295400" cy="1497337"/>
            <a:chOff x="366622" y="4867471"/>
            <a:chExt cx="1295400" cy="1497337"/>
          </a:xfrm>
        </p:grpSpPr>
        <p:sp>
          <p:nvSpPr>
            <p:cNvPr id="215252" name="AutoShape 212"/>
            <p:cNvSpPr>
              <a:spLocks noChangeArrowheads="1"/>
            </p:cNvSpPr>
            <p:nvPr/>
          </p:nvSpPr>
          <p:spPr bwMode="auto">
            <a:xfrm>
              <a:off x="366622" y="4867471"/>
              <a:ext cx="1295400" cy="1497337"/>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endParaRPr>
            </a:p>
          </p:txBody>
        </p:sp>
        <p:sp>
          <p:nvSpPr>
            <p:cNvPr id="215253" name="Rectangle 213"/>
            <p:cNvSpPr>
              <a:spLocks noChangeArrowheads="1"/>
            </p:cNvSpPr>
            <p:nvPr/>
          </p:nvSpPr>
          <p:spPr bwMode="blackWhite">
            <a:xfrm>
              <a:off x="452349" y="5470842"/>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Segoe" pitchFamily="34" charset="0"/>
              </a:endParaRPr>
            </a:p>
          </p:txBody>
        </p:sp>
        <p:sp>
          <p:nvSpPr>
            <p:cNvPr id="215255" name="Rectangle 215"/>
            <p:cNvSpPr>
              <a:spLocks noChangeArrowheads="1"/>
            </p:cNvSpPr>
            <p:nvPr/>
          </p:nvSpPr>
          <p:spPr bwMode="grayWhite">
            <a:xfrm>
              <a:off x="452349" y="5947092"/>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215257" name="Rectangle 217"/>
            <p:cNvSpPr>
              <a:spLocks noChangeArrowheads="1"/>
            </p:cNvSpPr>
            <p:nvPr/>
          </p:nvSpPr>
          <p:spPr bwMode="auto">
            <a:xfrm>
              <a:off x="714286" y="4900106"/>
              <a:ext cx="864003" cy="493077"/>
            </a:xfrm>
            <a:prstGeom prst="rect">
              <a:avLst/>
            </a:prstGeom>
            <a:noFill/>
            <a:ln w="952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Microsoft</a:t>
              </a:r>
            </a:p>
            <a:p>
              <a:pPr algn="l"/>
              <a:r>
                <a:rPr lang="en-US" sz="1300" dirty="0" smtClean="0">
                  <a:solidFill>
                    <a:schemeClr val="tx2"/>
                  </a:solidFill>
                  <a:effectLst>
                    <a:outerShdw blurRad="38100" dist="38100" dir="2700000" algn="tl">
                      <a:srgbClr val="000000">
                        <a:alpha val="43137"/>
                      </a:srgbClr>
                    </a:outerShdw>
                  </a:effectLst>
                </a:rPr>
                <a:t>Software</a:t>
              </a:r>
              <a:endParaRPr lang="en-US" sz="1300" dirty="0">
                <a:solidFill>
                  <a:schemeClr val="tx2"/>
                </a:solidFill>
                <a:effectLst>
                  <a:outerShdw blurRad="38100" dist="38100" dir="2700000" algn="tl">
                    <a:srgbClr val="000000">
                      <a:alpha val="43137"/>
                    </a:srgbClr>
                  </a:outerShdw>
                </a:effectLst>
              </a:endParaRPr>
            </a:p>
          </p:txBody>
        </p:sp>
        <p:sp>
          <p:nvSpPr>
            <p:cNvPr id="215258" name="Rectangle 218"/>
            <p:cNvSpPr>
              <a:spLocks noChangeArrowheads="1"/>
            </p:cNvSpPr>
            <p:nvPr/>
          </p:nvSpPr>
          <p:spPr bwMode="auto">
            <a:xfrm>
              <a:off x="714286" y="5347972"/>
              <a:ext cx="844767"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Partner </a:t>
              </a:r>
            </a:p>
            <a:p>
              <a:pPr algn="l"/>
              <a:r>
                <a:rPr lang="en-US" sz="1300" dirty="0" smtClean="0">
                  <a:solidFill>
                    <a:schemeClr val="tx2"/>
                  </a:solidFill>
                  <a:effectLst>
                    <a:outerShdw blurRad="38100" dist="38100" dir="2700000" algn="tl">
                      <a:srgbClr val="000000">
                        <a:alpha val="43137"/>
                      </a:srgbClr>
                    </a:outerShdw>
                  </a:effectLst>
                </a:rPr>
                <a:t>Software</a:t>
              </a:r>
              <a:endParaRPr lang="en-US" sz="1300" dirty="0">
                <a:solidFill>
                  <a:schemeClr val="tx2"/>
                </a:solidFill>
                <a:effectLst>
                  <a:outerShdw blurRad="38100" dist="38100" dir="2700000" algn="tl">
                    <a:srgbClr val="000000">
                      <a:alpha val="43137"/>
                    </a:srgbClr>
                  </a:outerShdw>
                </a:effectLst>
              </a:endParaRPr>
            </a:p>
          </p:txBody>
        </p:sp>
        <p:sp>
          <p:nvSpPr>
            <p:cNvPr id="215260" name="Rectangle 220"/>
            <p:cNvSpPr>
              <a:spLocks noChangeArrowheads="1"/>
            </p:cNvSpPr>
            <p:nvPr/>
          </p:nvSpPr>
          <p:spPr bwMode="auto">
            <a:xfrm>
              <a:off x="714285" y="5836731"/>
              <a:ext cx="910490"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Partner </a:t>
              </a:r>
            </a:p>
            <a:p>
              <a:pPr algn="l"/>
              <a:r>
                <a:rPr lang="en-US" sz="1300" dirty="0" smtClean="0">
                  <a:solidFill>
                    <a:schemeClr val="tx2"/>
                  </a:solidFill>
                  <a:effectLst>
                    <a:outerShdw blurRad="38100" dist="38100" dir="2700000" algn="tl">
                      <a:srgbClr val="000000">
                        <a:alpha val="43137"/>
                      </a:srgbClr>
                    </a:outerShdw>
                  </a:effectLst>
                </a:rPr>
                <a:t>Hardware</a:t>
              </a:r>
              <a:endParaRPr lang="en-US" sz="1300" dirty="0">
                <a:solidFill>
                  <a:schemeClr val="tx2"/>
                </a:solidFill>
                <a:effectLst>
                  <a:outerShdw blurRad="38100" dist="38100" dir="2700000" algn="tl">
                    <a:srgbClr val="000000">
                      <a:alpha val="43137"/>
                    </a:srgbClr>
                  </a:outerShdw>
                </a:effectLst>
              </a:endParaRPr>
            </a:p>
          </p:txBody>
        </p:sp>
        <p:sp>
          <p:nvSpPr>
            <p:cNvPr id="215275" name="Rectangle 235"/>
            <p:cNvSpPr>
              <a:spLocks noChangeArrowheads="1"/>
            </p:cNvSpPr>
            <p:nvPr/>
          </p:nvSpPr>
          <p:spPr bwMode="auto">
            <a:xfrm>
              <a:off x="452349" y="5008880"/>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pSp>
      <p:sp>
        <p:nvSpPr>
          <p:cNvPr id="215264" name="Rectangle 224"/>
          <p:cNvSpPr>
            <a:spLocks noChangeArrowheads="1"/>
          </p:cNvSpPr>
          <p:nvPr/>
        </p:nvSpPr>
        <p:spPr bwMode="grayWhite">
          <a:xfrm>
            <a:off x="4285386" y="4887487"/>
            <a:ext cx="3048286" cy="69870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Physical Layer (USB, </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WiFi</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a:t>
            </a:r>
          </a:p>
        </p:txBody>
      </p:sp>
      <p:sp>
        <p:nvSpPr>
          <p:cNvPr id="215266" name="Rectangle 226"/>
          <p:cNvSpPr>
            <a:spLocks noChangeArrowheads="1"/>
          </p:cNvSpPr>
          <p:nvPr/>
        </p:nvSpPr>
        <p:spPr bwMode="auto">
          <a:xfrm>
            <a:off x="4287053" y="3136938"/>
            <a:ext cx="1533470" cy="69969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MTP Driver</a:t>
            </a:r>
          </a:p>
        </p:txBody>
      </p:sp>
      <p:sp>
        <p:nvSpPr>
          <p:cNvPr id="28" name="Rectangle 233"/>
          <p:cNvSpPr>
            <a:spLocks noChangeArrowheads="1"/>
          </p:cNvSpPr>
          <p:nvPr/>
        </p:nvSpPr>
        <p:spPr bwMode="blackWhite">
          <a:xfrm>
            <a:off x="5893537" y="3136827"/>
            <a:ext cx="1431119" cy="69593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WPD Driver</a:t>
            </a:r>
          </a:p>
        </p:txBody>
      </p:sp>
      <p:sp>
        <p:nvSpPr>
          <p:cNvPr id="29" name="Rectangle 226"/>
          <p:cNvSpPr>
            <a:spLocks noChangeArrowheads="1"/>
          </p:cNvSpPr>
          <p:nvPr/>
        </p:nvSpPr>
        <p:spPr bwMode="auto">
          <a:xfrm>
            <a:off x="4286977" y="3893048"/>
            <a:ext cx="3042369" cy="4334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Enumerator (PnP, PnP-X)</a:t>
            </a:r>
          </a:p>
        </p:txBody>
      </p:sp>
      <p:sp>
        <p:nvSpPr>
          <p:cNvPr id="30" name="Rectangle 226"/>
          <p:cNvSpPr>
            <a:spLocks noChangeArrowheads="1"/>
          </p:cNvSpPr>
          <p:nvPr/>
        </p:nvSpPr>
        <p:spPr bwMode="auto">
          <a:xfrm>
            <a:off x="4289141" y="2441080"/>
            <a:ext cx="3034984" cy="62172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WPD API</a:t>
            </a:r>
          </a:p>
        </p:txBody>
      </p:sp>
      <p:sp>
        <p:nvSpPr>
          <p:cNvPr id="31" name="Rectangle 226"/>
          <p:cNvSpPr>
            <a:spLocks noChangeArrowheads="1"/>
          </p:cNvSpPr>
          <p:nvPr/>
        </p:nvSpPr>
        <p:spPr bwMode="auto">
          <a:xfrm>
            <a:off x="4292235" y="1680748"/>
            <a:ext cx="1533470" cy="69969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Windows Features</a:t>
            </a:r>
          </a:p>
        </p:txBody>
      </p:sp>
      <p:sp>
        <p:nvSpPr>
          <p:cNvPr id="32" name="Rectangle 233"/>
          <p:cNvSpPr>
            <a:spLocks noChangeArrowheads="1"/>
          </p:cNvSpPr>
          <p:nvPr/>
        </p:nvSpPr>
        <p:spPr bwMode="blackWhite">
          <a:xfrm>
            <a:off x="5898719" y="1680638"/>
            <a:ext cx="1431119" cy="69593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Software Applications</a:t>
            </a:r>
          </a:p>
        </p:txBody>
      </p:sp>
      <p:sp>
        <p:nvSpPr>
          <p:cNvPr id="23" name="Left Brace 22"/>
          <p:cNvSpPr/>
          <p:nvPr/>
        </p:nvSpPr>
        <p:spPr bwMode="auto">
          <a:xfrm>
            <a:off x="3702485" y="3178883"/>
            <a:ext cx="513732" cy="1942153"/>
          </a:xfrm>
          <a:prstGeom prst="leftBrace">
            <a:avLst>
              <a:gd name="adj1" fmla="val 30284"/>
              <a:gd name="adj2" fmla="val 50000"/>
            </a:avLst>
          </a:prstGeom>
          <a:noFill/>
          <a:ln w="50800" cap="flat" cmpd="sng" algn="ctr">
            <a:solidFill>
              <a:schemeClr val="accent6"/>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9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cxnSp>
        <p:nvCxnSpPr>
          <p:cNvPr id="25" name="Elbow Connector 24"/>
          <p:cNvCxnSpPr/>
          <p:nvPr/>
        </p:nvCxnSpPr>
        <p:spPr bwMode="auto">
          <a:xfrm flipV="1">
            <a:off x="2599844" y="1421280"/>
            <a:ext cx="4040210" cy="1018333"/>
          </a:xfrm>
          <a:prstGeom prst="bentConnector3">
            <a:avLst>
              <a:gd name="adj1" fmla="val -216"/>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6"/>
            </a:solidFill>
            <a:prstDash val="solid"/>
            <a:round/>
            <a:headEnd type="none" w="med" len="med"/>
            <a:tailEnd type="none"/>
          </a:ln>
          <a:effectLst/>
        </p:spPr>
      </p:cxnSp>
      <p:pic>
        <p:nvPicPr>
          <p:cNvPr id="20" name="Picture 19" descr="Autoplay.JPG"/>
          <p:cNvPicPr>
            <a:picLocks noChangeAspect="1"/>
          </p:cNvPicPr>
          <p:nvPr/>
        </p:nvPicPr>
        <p:blipFill>
          <a:blip r:embed="rId3"/>
          <a:stretch>
            <a:fillRect/>
          </a:stretch>
        </p:blipFill>
        <p:spPr>
          <a:xfrm>
            <a:off x="1628115" y="2420684"/>
            <a:ext cx="2060553" cy="2011198"/>
          </a:xfrm>
          <a:prstGeom prst="rect">
            <a:avLst/>
          </a:prstGeom>
          <a:noFill/>
          <a:ln w="9525">
            <a:noFill/>
            <a:miter lim="800000"/>
            <a:headEnd/>
            <a:tailEnd/>
          </a:ln>
          <a:effectLst>
            <a:outerShdw blurRad="127000" algn="ctr" rotWithShape="0">
              <a:prstClr val="black">
                <a:alpha val="40000"/>
              </a:prstClr>
            </a:outerShdw>
          </a:effectLst>
        </p:spPr>
      </p:pic>
      <p:cxnSp>
        <p:nvCxnSpPr>
          <p:cNvPr id="44" name="Straight Arrow Connector 43"/>
          <p:cNvCxnSpPr>
            <a:endCxn id="31" idx="0"/>
          </p:cNvCxnSpPr>
          <p:nvPr/>
        </p:nvCxnSpPr>
        <p:spPr bwMode="auto">
          <a:xfrm rot="16200000" flipH="1">
            <a:off x="4928640" y="1550417"/>
            <a:ext cx="256347" cy="431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6"/>
            </a:solidFill>
            <a:prstDash val="solid"/>
            <a:round/>
            <a:headEnd type="none" w="med" len="med"/>
            <a:tailEnd type="triangle"/>
          </a:ln>
          <a:effectLst/>
        </p:spPr>
      </p:cxnSp>
      <p:cxnSp>
        <p:nvCxnSpPr>
          <p:cNvPr id="48" name="Straight Arrow Connector 47"/>
          <p:cNvCxnSpPr/>
          <p:nvPr/>
        </p:nvCxnSpPr>
        <p:spPr bwMode="auto">
          <a:xfrm rot="16200000" flipH="1">
            <a:off x="6488547" y="1543656"/>
            <a:ext cx="256347" cy="431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6"/>
            </a:solidFill>
            <a:prstDash val="solid"/>
            <a:round/>
            <a:headEnd type="none" w="med" len="med"/>
            <a:tailEnd type="triangle"/>
          </a:ln>
          <a:effectLst/>
        </p:spPr>
      </p:cxnSp>
      <p:sp>
        <p:nvSpPr>
          <p:cNvPr id="51" name="Rectangle 226"/>
          <p:cNvSpPr>
            <a:spLocks noChangeArrowheads="1"/>
          </p:cNvSpPr>
          <p:nvPr/>
        </p:nvSpPr>
        <p:spPr bwMode="auto">
          <a:xfrm>
            <a:off x="4286977" y="4383813"/>
            <a:ext cx="3042369" cy="4334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Bus Driver</a:t>
            </a:r>
          </a:p>
        </p:txBody>
      </p:sp>
      <p:pic>
        <p:nvPicPr>
          <p:cNvPr id="52" name="Picture 2" descr="C:\Users\Dennisfl.REDMOND\AppData\Local\Microsoft\Windows\Temporary Internet Files\Content.IE5\CVG3ZAUT\MCj04360750000[1].wmf"/>
          <p:cNvPicPr>
            <a:picLocks noChangeAspect="1" noChangeArrowheads="1"/>
          </p:cNvPicPr>
          <p:nvPr/>
        </p:nvPicPr>
        <p:blipFill>
          <a:blip r:embed="rId4"/>
          <a:srcRect/>
          <a:stretch>
            <a:fillRect/>
          </a:stretch>
        </p:blipFill>
        <p:spPr bwMode="auto">
          <a:xfrm rot="18736358">
            <a:off x="3426837" y="5019094"/>
            <a:ext cx="1062579" cy="1353283"/>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smtClean="0"/>
              <a:t>Portable Devices – Windows 7</a:t>
            </a:r>
            <a:endParaRPr lang="en-US" dirty="0"/>
          </a:p>
        </p:txBody>
      </p:sp>
      <p:cxnSp>
        <p:nvCxnSpPr>
          <p:cNvPr id="53" name="Straight Arrow Connector 52"/>
          <p:cNvCxnSpPr/>
          <p:nvPr/>
        </p:nvCxnSpPr>
        <p:spPr bwMode="auto">
          <a:xfrm rot="10800000">
            <a:off x="4173772" y="3220076"/>
            <a:ext cx="815505"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6"/>
            </a:solidFill>
            <a:prstDash val="solid"/>
            <a:round/>
            <a:headEnd type="none" w="med" len="med"/>
            <a:tailEnd type="triangle"/>
          </a:ln>
          <a:effectLst/>
        </p:spPr>
      </p:cxnSp>
      <p:grpSp>
        <p:nvGrpSpPr>
          <p:cNvPr id="68" name="Group 67"/>
          <p:cNvGrpSpPr/>
          <p:nvPr/>
        </p:nvGrpSpPr>
        <p:grpSpPr>
          <a:xfrm>
            <a:off x="1865745" y="1417635"/>
            <a:ext cx="6276928" cy="1200806"/>
            <a:chOff x="1865745" y="1417635"/>
            <a:chExt cx="6276928" cy="1200806"/>
          </a:xfrm>
        </p:grpSpPr>
        <p:cxnSp>
          <p:nvCxnSpPr>
            <p:cNvPr id="25" name="Elbow Connector 24"/>
            <p:cNvCxnSpPr/>
            <p:nvPr/>
          </p:nvCxnSpPr>
          <p:spPr bwMode="auto">
            <a:xfrm flipV="1">
              <a:off x="1865745" y="1438582"/>
              <a:ext cx="6276928" cy="1179859"/>
            </a:xfrm>
            <a:prstGeom prst="bentConnector3">
              <a:avLst>
                <a:gd name="adj1" fmla="val -65"/>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6"/>
              </a:solidFill>
              <a:prstDash val="solid"/>
              <a:round/>
              <a:headEnd type="triangle" w="med" len="med"/>
              <a:tailEnd type="none"/>
            </a:ln>
            <a:effectLst/>
          </p:spPr>
        </p:cxnSp>
        <p:cxnSp>
          <p:nvCxnSpPr>
            <p:cNvPr id="71" name="Straight Arrow Connector 70"/>
            <p:cNvCxnSpPr/>
            <p:nvPr/>
          </p:nvCxnSpPr>
          <p:spPr bwMode="auto">
            <a:xfrm rot="5400000" flipH="1" flipV="1">
              <a:off x="5041281" y="1652553"/>
              <a:ext cx="467319" cy="272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6"/>
              </a:solidFill>
              <a:prstDash val="solid"/>
              <a:round/>
              <a:headEnd type="triangle" w="med" len="med"/>
              <a:tailEnd type="none"/>
            </a:ln>
            <a:effectLst/>
          </p:spPr>
        </p:cxnSp>
        <p:cxnSp>
          <p:nvCxnSpPr>
            <p:cNvPr id="81" name="Straight Arrow Connector 80"/>
            <p:cNvCxnSpPr/>
            <p:nvPr/>
          </p:nvCxnSpPr>
          <p:spPr bwMode="auto">
            <a:xfrm rot="5400000" flipH="1" flipV="1">
              <a:off x="6548609" y="1665644"/>
              <a:ext cx="467319" cy="272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6"/>
              </a:solidFill>
              <a:prstDash val="solid"/>
              <a:round/>
              <a:headEnd type="triangle" w="med" len="med"/>
              <a:tailEnd type="none"/>
            </a:ln>
            <a:effectLst/>
          </p:spPr>
        </p:cxnSp>
        <p:cxnSp>
          <p:nvCxnSpPr>
            <p:cNvPr id="82" name="Straight Arrow Connector 81"/>
            <p:cNvCxnSpPr/>
            <p:nvPr/>
          </p:nvCxnSpPr>
          <p:spPr bwMode="auto">
            <a:xfrm rot="5400000" flipH="1" flipV="1">
              <a:off x="7895410" y="1649934"/>
              <a:ext cx="467319" cy="272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6"/>
              </a:solidFill>
              <a:prstDash val="solid"/>
              <a:round/>
              <a:headEnd type="triangle" w="med" len="med"/>
              <a:tailEnd type="none"/>
            </a:ln>
            <a:effectLst/>
          </p:spPr>
        </p:cxnSp>
      </p:grpSp>
      <p:pic>
        <p:nvPicPr>
          <p:cNvPr id="34" name="Picture 33" descr="Fabrikam-snap.png"/>
          <p:cNvPicPr>
            <a:picLocks noChangeAspect="1"/>
          </p:cNvPicPr>
          <p:nvPr/>
        </p:nvPicPr>
        <p:blipFill>
          <a:blip r:embed="rId3"/>
          <a:stretch>
            <a:fillRect/>
          </a:stretch>
        </p:blipFill>
        <p:spPr>
          <a:xfrm>
            <a:off x="914400" y="1876572"/>
            <a:ext cx="3265865" cy="2449399"/>
          </a:xfrm>
          <a:prstGeom prst="rect">
            <a:avLst/>
          </a:prstGeom>
          <a:noFill/>
          <a:ln w="9525">
            <a:noFill/>
            <a:miter lim="800000"/>
            <a:headEnd/>
            <a:tailEnd/>
          </a:ln>
          <a:effectLst>
            <a:outerShdw blurRad="127000" algn="ctr" rotWithShape="0">
              <a:prstClr val="black">
                <a:alpha val="40000"/>
              </a:prstClr>
            </a:outerShdw>
          </a:effectLst>
        </p:spPr>
      </p:pic>
      <p:grpSp>
        <p:nvGrpSpPr>
          <p:cNvPr id="55" name="Group 54"/>
          <p:cNvGrpSpPr/>
          <p:nvPr/>
        </p:nvGrpSpPr>
        <p:grpSpPr>
          <a:xfrm>
            <a:off x="4582687" y="1875216"/>
            <a:ext cx="4180313" cy="4189130"/>
            <a:chOff x="4582687" y="1875216"/>
            <a:chExt cx="4180313" cy="4189130"/>
          </a:xfrm>
        </p:grpSpPr>
        <p:grpSp>
          <p:nvGrpSpPr>
            <p:cNvPr id="54" name="Group 53"/>
            <p:cNvGrpSpPr/>
            <p:nvPr/>
          </p:nvGrpSpPr>
          <p:grpSpPr>
            <a:xfrm>
              <a:off x="4590973" y="3561583"/>
              <a:ext cx="2696071" cy="1923425"/>
              <a:chOff x="4575750" y="3561583"/>
              <a:chExt cx="2696071" cy="1923425"/>
            </a:xfrm>
          </p:grpSpPr>
          <p:sp>
            <p:nvSpPr>
              <p:cNvPr id="215266" name="Rectangle 226"/>
              <p:cNvSpPr>
                <a:spLocks noChangeArrowheads="1"/>
              </p:cNvSpPr>
              <p:nvPr/>
            </p:nvSpPr>
            <p:spPr bwMode="auto">
              <a:xfrm>
                <a:off x="4575751" y="4000999"/>
                <a:ext cx="1330476" cy="51452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45720" rIns="0"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MTP Driver</a:t>
                </a:r>
              </a:p>
            </p:txBody>
          </p:sp>
          <p:sp>
            <p:nvSpPr>
              <p:cNvPr id="28" name="Rectangle 233"/>
              <p:cNvSpPr>
                <a:spLocks noChangeArrowheads="1"/>
              </p:cNvSpPr>
              <p:nvPr/>
            </p:nvSpPr>
            <p:spPr bwMode="blackWhite">
              <a:xfrm>
                <a:off x="5963365" y="4001985"/>
                <a:ext cx="1304923" cy="51710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5720" rIns="0"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WPD Driver</a:t>
                </a:r>
              </a:p>
            </p:txBody>
          </p:sp>
          <p:sp>
            <p:nvSpPr>
              <p:cNvPr id="29" name="Rectangle 226"/>
              <p:cNvSpPr>
                <a:spLocks noChangeArrowheads="1"/>
              </p:cNvSpPr>
              <p:nvPr/>
            </p:nvSpPr>
            <p:spPr bwMode="auto">
              <a:xfrm>
                <a:off x="4575751" y="4568521"/>
                <a:ext cx="2689207" cy="42980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45720" rIns="0"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Enumerator (PnP, PnP-X)</a:t>
                </a:r>
              </a:p>
            </p:txBody>
          </p:sp>
          <p:sp>
            <p:nvSpPr>
              <p:cNvPr id="30" name="Rectangle 226"/>
              <p:cNvSpPr>
                <a:spLocks noChangeArrowheads="1"/>
              </p:cNvSpPr>
              <p:nvPr/>
            </p:nvSpPr>
            <p:spPr bwMode="auto">
              <a:xfrm>
                <a:off x="4575750" y="3561583"/>
                <a:ext cx="2691990" cy="37446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45720" rIns="0"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WPD API</a:t>
                </a:r>
              </a:p>
            </p:txBody>
          </p:sp>
          <p:sp>
            <p:nvSpPr>
              <p:cNvPr id="51" name="Rectangle 226"/>
              <p:cNvSpPr>
                <a:spLocks noChangeArrowheads="1"/>
              </p:cNvSpPr>
              <p:nvPr/>
            </p:nvSpPr>
            <p:spPr bwMode="auto">
              <a:xfrm>
                <a:off x="4575751" y="5055202"/>
                <a:ext cx="2696070" cy="42980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45720" rIns="0"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Bus Driver</a:t>
                </a:r>
              </a:p>
            </p:txBody>
          </p:sp>
        </p:grpSp>
        <p:sp>
          <p:nvSpPr>
            <p:cNvPr id="39" name="Rectangle 224"/>
            <p:cNvSpPr>
              <a:spLocks noChangeArrowheads="1"/>
            </p:cNvSpPr>
            <p:nvPr/>
          </p:nvSpPr>
          <p:spPr bwMode="grayWhite">
            <a:xfrm>
              <a:off x="4590973" y="5540925"/>
              <a:ext cx="2703004" cy="52342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Physical Layer </a:t>
              </a:r>
            </a:p>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(USB, </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WiFi</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 Bluetooth, …)</a:t>
              </a:r>
            </a:p>
          </p:txBody>
        </p:sp>
        <p:sp>
          <p:nvSpPr>
            <p:cNvPr id="40" name="Rectangle 226"/>
            <p:cNvSpPr>
              <a:spLocks noChangeArrowheads="1"/>
            </p:cNvSpPr>
            <p:nvPr/>
          </p:nvSpPr>
          <p:spPr bwMode="auto">
            <a:xfrm>
              <a:off x="4582687" y="1877951"/>
              <a:ext cx="1396223" cy="5447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Windows Features</a:t>
              </a:r>
            </a:p>
          </p:txBody>
        </p:sp>
        <p:sp>
          <p:nvSpPr>
            <p:cNvPr id="41" name="Rectangle 233"/>
            <p:cNvSpPr>
              <a:spLocks noChangeArrowheads="1"/>
            </p:cNvSpPr>
            <p:nvPr/>
          </p:nvSpPr>
          <p:spPr bwMode="blackWhite">
            <a:xfrm>
              <a:off x="6074918" y="1877841"/>
              <a:ext cx="1332577" cy="54482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Software</a:t>
              </a:r>
            </a:p>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Applications</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42" name="Rectangle 226"/>
            <p:cNvSpPr>
              <a:spLocks noChangeArrowheads="1"/>
            </p:cNvSpPr>
            <p:nvPr/>
          </p:nvSpPr>
          <p:spPr bwMode="auto">
            <a:xfrm>
              <a:off x="4590894" y="3032026"/>
              <a:ext cx="4163987" cy="37543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Device Experience UI (Device Stage)</a:t>
              </a:r>
            </a:p>
          </p:txBody>
        </p:sp>
        <p:sp>
          <p:nvSpPr>
            <p:cNvPr id="43" name="Rectangle 233"/>
            <p:cNvSpPr>
              <a:spLocks noChangeArrowheads="1"/>
            </p:cNvSpPr>
            <p:nvPr/>
          </p:nvSpPr>
          <p:spPr bwMode="blackWhite">
            <a:xfrm>
              <a:off x="4584562" y="2556532"/>
              <a:ext cx="4162224" cy="40270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Device Experience XML</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44" name="Rectangle 226"/>
            <p:cNvSpPr>
              <a:spLocks noChangeArrowheads="1"/>
            </p:cNvSpPr>
            <p:nvPr/>
          </p:nvSpPr>
          <p:spPr bwMode="auto">
            <a:xfrm>
              <a:off x="7545459" y="3548701"/>
              <a:ext cx="1209424" cy="78744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Device Display Object</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45" name="Rectangle 226"/>
            <p:cNvSpPr>
              <a:spLocks noChangeArrowheads="1"/>
            </p:cNvSpPr>
            <p:nvPr/>
          </p:nvSpPr>
          <p:spPr bwMode="auto">
            <a:xfrm>
              <a:off x="7537342" y="5158791"/>
              <a:ext cx="1225658" cy="90555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Device</a:t>
              </a:r>
            </a:p>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Metadata</a:t>
              </a:r>
            </a:p>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System</a:t>
              </a:r>
            </a:p>
          </p:txBody>
        </p:sp>
        <p:sp>
          <p:nvSpPr>
            <p:cNvPr id="48" name="Rectangle 226"/>
            <p:cNvSpPr>
              <a:spLocks noChangeArrowheads="1"/>
            </p:cNvSpPr>
            <p:nvPr/>
          </p:nvSpPr>
          <p:spPr bwMode="auto">
            <a:xfrm>
              <a:off x="7542753" y="4400994"/>
              <a:ext cx="1212128" cy="69294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Function </a:t>
              </a:r>
            </a:p>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Discovery</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49" name="Rectangle 233"/>
            <p:cNvSpPr>
              <a:spLocks noChangeArrowheads="1"/>
            </p:cNvSpPr>
            <p:nvPr/>
          </p:nvSpPr>
          <p:spPr bwMode="blackWhite">
            <a:xfrm>
              <a:off x="7496778" y="1875216"/>
              <a:ext cx="1250008" cy="54482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Web</a:t>
              </a:r>
            </a:p>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Services</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pSp>
      <p:pic>
        <p:nvPicPr>
          <p:cNvPr id="64" name="Picture 2" descr="C:\Users\Dennisfl.REDMOND\AppData\Local\Microsoft\Windows\Temporary Internet Files\Content.IE5\CVG3ZAUT\MCj04360750000[1].wmf"/>
          <p:cNvPicPr>
            <a:picLocks noChangeAspect="1" noChangeArrowheads="1"/>
          </p:cNvPicPr>
          <p:nvPr/>
        </p:nvPicPr>
        <p:blipFill>
          <a:blip r:embed="rId4"/>
          <a:srcRect/>
          <a:stretch>
            <a:fillRect/>
          </a:stretch>
        </p:blipFill>
        <p:spPr bwMode="auto">
          <a:xfrm rot="18736358">
            <a:off x="3499801" y="5027730"/>
            <a:ext cx="1043849" cy="1329430"/>
          </a:xfrm>
          <a:prstGeom prst="rect">
            <a:avLst/>
          </a:prstGeom>
          <a:noFill/>
        </p:spPr>
      </p:pic>
      <p:grpSp>
        <p:nvGrpSpPr>
          <p:cNvPr id="35" name="Group 34"/>
          <p:cNvGrpSpPr/>
          <p:nvPr/>
        </p:nvGrpSpPr>
        <p:grpSpPr>
          <a:xfrm>
            <a:off x="366622" y="4867471"/>
            <a:ext cx="1295400" cy="1497337"/>
            <a:chOff x="366622" y="4867471"/>
            <a:chExt cx="1295400" cy="1497337"/>
          </a:xfrm>
        </p:grpSpPr>
        <p:sp>
          <p:nvSpPr>
            <p:cNvPr id="36" name="AutoShape 212"/>
            <p:cNvSpPr>
              <a:spLocks noChangeArrowheads="1"/>
            </p:cNvSpPr>
            <p:nvPr/>
          </p:nvSpPr>
          <p:spPr bwMode="auto">
            <a:xfrm>
              <a:off x="366622" y="4867471"/>
              <a:ext cx="1295400" cy="1497337"/>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endParaRPr>
            </a:p>
          </p:txBody>
        </p:sp>
        <p:sp>
          <p:nvSpPr>
            <p:cNvPr id="37" name="Rectangle 213"/>
            <p:cNvSpPr>
              <a:spLocks noChangeArrowheads="1"/>
            </p:cNvSpPr>
            <p:nvPr/>
          </p:nvSpPr>
          <p:spPr bwMode="blackWhite">
            <a:xfrm>
              <a:off x="452349" y="5470842"/>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Segoe" pitchFamily="34" charset="0"/>
              </a:endParaRPr>
            </a:p>
          </p:txBody>
        </p:sp>
        <p:sp>
          <p:nvSpPr>
            <p:cNvPr id="38" name="Rectangle 215"/>
            <p:cNvSpPr>
              <a:spLocks noChangeArrowheads="1"/>
            </p:cNvSpPr>
            <p:nvPr/>
          </p:nvSpPr>
          <p:spPr bwMode="grayWhite">
            <a:xfrm>
              <a:off x="452349" y="5947092"/>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46" name="Rectangle 217"/>
            <p:cNvSpPr>
              <a:spLocks noChangeArrowheads="1"/>
            </p:cNvSpPr>
            <p:nvPr/>
          </p:nvSpPr>
          <p:spPr bwMode="auto">
            <a:xfrm>
              <a:off x="714286" y="4900106"/>
              <a:ext cx="864003" cy="493077"/>
            </a:xfrm>
            <a:prstGeom prst="rect">
              <a:avLst/>
            </a:prstGeom>
            <a:noFill/>
            <a:ln w="952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Microsoft</a:t>
              </a:r>
            </a:p>
            <a:p>
              <a:pPr algn="l"/>
              <a:r>
                <a:rPr lang="en-US" sz="1300" dirty="0" smtClean="0">
                  <a:solidFill>
                    <a:schemeClr val="tx2"/>
                  </a:solidFill>
                  <a:effectLst>
                    <a:outerShdw blurRad="38100" dist="38100" dir="2700000" algn="tl">
                      <a:srgbClr val="000000">
                        <a:alpha val="43137"/>
                      </a:srgbClr>
                    </a:outerShdw>
                  </a:effectLst>
                </a:rPr>
                <a:t>Software</a:t>
              </a:r>
              <a:endParaRPr lang="en-US" sz="1300" dirty="0">
                <a:solidFill>
                  <a:schemeClr val="tx2"/>
                </a:solidFill>
                <a:effectLst>
                  <a:outerShdw blurRad="38100" dist="38100" dir="2700000" algn="tl">
                    <a:srgbClr val="000000">
                      <a:alpha val="43137"/>
                    </a:srgbClr>
                  </a:outerShdw>
                </a:effectLst>
              </a:endParaRPr>
            </a:p>
          </p:txBody>
        </p:sp>
        <p:sp>
          <p:nvSpPr>
            <p:cNvPr id="47" name="Rectangle 218"/>
            <p:cNvSpPr>
              <a:spLocks noChangeArrowheads="1"/>
            </p:cNvSpPr>
            <p:nvPr/>
          </p:nvSpPr>
          <p:spPr bwMode="auto">
            <a:xfrm>
              <a:off x="714286" y="5347972"/>
              <a:ext cx="844767"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Partner </a:t>
              </a:r>
            </a:p>
            <a:p>
              <a:pPr algn="l"/>
              <a:r>
                <a:rPr lang="en-US" sz="1300" dirty="0" smtClean="0">
                  <a:solidFill>
                    <a:schemeClr val="tx2"/>
                  </a:solidFill>
                  <a:effectLst>
                    <a:outerShdw blurRad="38100" dist="38100" dir="2700000" algn="tl">
                      <a:srgbClr val="000000">
                        <a:alpha val="43137"/>
                      </a:srgbClr>
                    </a:outerShdw>
                  </a:effectLst>
                </a:rPr>
                <a:t>Software</a:t>
              </a:r>
              <a:endParaRPr lang="en-US" sz="1300" dirty="0">
                <a:solidFill>
                  <a:schemeClr val="tx2"/>
                </a:solidFill>
                <a:effectLst>
                  <a:outerShdw blurRad="38100" dist="38100" dir="2700000" algn="tl">
                    <a:srgbClr val="000000">
                      <a:alpha val="43137"/>
                    </a:srgbClr>
                  </a:outerShdw>
                </a:effectLst>
              </a:endParaRPr>
            </a:p>
          </p:txBody>
        </p:sp>
        <p:sp>
          <p:nvSpPr>
            <p:cNvPr id="50" name="Rectangle 220"/>
            <p:cNvSpPr>
              <a:spLocks noChangeArrowheads="1"/>
            </p:cNvSpPr>
            <p:nvPr/>
          </p:nvSpPr>
          <p:spPr bwMode="auto">
            <a:xfrm>
              <a:off x="714285" y="5836731"/>
              <a:ext cx="910490"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Partner </a:t>
              </a:r>
            </a:p>
            <a:p>
              <a:pPr algn="l"/>
              <a:r>
                <a:rPr lang="en-US" sz="1300" dirty="0" smtClean="0">
                  <a:solidFill>
                    <a:schemeClr val="tx2"/>
                  </a:solidFill>
                  <a:effectLst>
                    <a:outerShdw blurRad="38100" dist="38100" dir="2700000" algn="tl">
                      <a:srgbClr val="000000">
                        <a:alpha val="43137"/>
                      </a:srgbClr>
                    </a:outerShdw>
                  </a:effectLst>
                </a:rPr>
                <a:t>Hardware</a:t>
              </a:r>
              <a:endParaRPr lang="en-US" sz="1300" dirty="0">
                <a:solidFill>
                  <a:schemeClr val="tx2"/>
                </a:solidFill>
                <a:effectLst>
                  <a:outerShdw blurRad="38100" dist="38100" dir="2700000" algn="tl">
                    <a:srgbClr val="000000">
                      <a:alpha val="43137"/>
                    </a:srgbClr>
                  </a:outerShdw>
                </a:effectLst>
              </a:endParaRPr>
            </a:p>
          </p:txBody>
        </p:sp>
        <p:sp>
          <p:nvSpPr>
            <p:cNvPr id="52" name="Rectangle 235"/>
            <p:cNvSpPr>
              <a:spLocks noChangeArrowheads="1"/>
            </p:cNvSpPr>
            <p:nvPr/>
          </p:nvSpPr>
          <p:spPr bwMode="auto">
            <a:xfrm>
              <a:off x="452349" y="5008880"/>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Windows 7 Device Experience</a:t>
            </a:r>
            <a:endParaRPr lang="en-US" dirty="0"/>
          </a:p>
        </p:txBody>
      </p:sp>
      <p:sp>
        <p:nvSpPr>
          <p:cNvPr id="3" name="Subtitle 2"/>
          <p:cNvSpPr>
            <a:spLocks noGrp="1"/>
          </p:cNvSpPr>
          <p:nvPr>
            <p:ph type="subTitle" idx="1"/>
          </p:nvPr>
        </p:nvSpPr>
        <p:spPr/>
        <p:txBody>
          <a:bodyPr/>
          <a:lstStyle/>
          <a:p>
            <a:r>
              <a:rPr lang="en-US" smtClean="0"/>
              <a:t>Dennis Flanagan</a:t>
            </a:r>
          </a:p>
          <a:p>
            <a:r>
              <a:rPr lang="en-US" smtClean="0"/>
              <a:t>Group Program Manager</a:t>
            </a:r>
          </a:p>
          <a:p>
            <a:r>
              <a:rPr lang="en-US"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smtClean="0"/>
              <a:t>Additional Device Classes</a:t>
            </a:r>
            <a:endParaRPr lang="en-US" dirty="0"/>
          </a:p>
        </p:txBody>
      </p:sp>
      <p:grpSp>
        <p:nvGrpSpPr>
          <p:cNvPr id="64" name="Group 63"/>
          <p:cNvGrpSpPr/>
          <p:nvPr/>
        </p:nvGrpSpPr>
        <p:grpSpPr>
          <a:xfrm>
            <a:off x="914400" y="1417635"/>
            <a:ext cx="7848600" cy="4646711"/>
            <a:chOff x="914400" y="1417635"/>
            <a:chExt cx="7848600" cy="4646711"/>
          </a:xfrm>
        </p:grpSpPr>
        <p:grpSp>
          <p:nvGrpSpPr>
            <p:cNvPr id="49" name="Group 48"/>
            <p:cNvGrpSpPr/>
            <p:nvPr/>
          </p:nvGrpSpPr>
          <p:grpSpPr>
            <a:xfrm>
              <a:off x="1865745" y="1417635"/>
              <a:ext cx="6276928" cy="1200806"/>
              <a:chOff x="1865745" y="1417635"/>
              <a:chExt cx="6276928" cy="1200806"/>
            </a:xfrm>
          </p:grpSpPr>
          <p:cxnSp>
            <p:nvCxnSpPr>
              <p:cNvPr id="53" name="Elbow Connector 52"/>
              <p:cNvCxnSpPr/>
              <p:nvPr/>
            </p:nvCxnSpPr>
            <p:spPr bwMode="auto">
              <a:xfrm flipV="1">
                <a:off x="1865745" y="1438582"/>
                <a:ext cx="6276928" cy="1179859"/>
              </a:xfrm>
              <a:prstGeom prst="bentConnector3">
                <a:avLst>
                  <a:gd name="adj1" fmla="val -65"/>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6"/>
                </a:solidFill>
                <a:prstDash val="solid"/>
                <a:round/>
                <a:headEnd type="triangle" w="med" len="med"/>
                <a:tailEnd type="none"/>
              </a:ln>
              <a:effectLst/>
            </p:spPr>
          </p:cxnSp>
          <p:cxnSp>
            <p:nvCxnSpPr>
              <p:cNvPr id="54" name="Straight Arrow Connector 53"/>
              <p:cNvCxnSpPr/>
              <p:nvPr/>
            </p:nvCxnSpPr>
            <p:spPr bwMode="auto">
              <a:xfrm rot="5400000" flipH="1" flipV="1">
                <a:off x="5041281" y="1652553"/>
                <a:ext cx="467319" cy="272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6"/>
                </a:solidFill>
                <a:prstDash val="solid"/>
                <a:round/>
                <a:headEnd type="triangle" w="med" len="med"/>
                <a:tailEnd type="none"/>
              </a:ln>
              <a:effectLst/>
            </p:spPr>
          </p:cxnSp>
          <p:cxnSp>
            <p:nvCxnSpPr>
              <p:cNvPr id="55" name="Straight Arrow Connector 54"/>
              <p:cNvCxnSpPr/>
              <p:nvPr/>
            </p:nvCxnSpPr>
            <p:spPr bwMode="auto">
              <a:xfrm rot="5400000" flipH="1" flipV="1">
                <a:off x="6548609" y="1665644"/>
                <a:ext cx="467319" cy="272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6"/>
                </a:solidFill>
                <a:prstDash val="solid"/>
                <a:round/>
                <a:headEnd type="triangle" w="med" len="med"/>
                <a:tailEnd type="none"/>
              </a:ln>
              <a:effectLst/>
            </p:spPr>
          </p:cxnSp>
          <p:cxnSp>
            <p:nvCxnSpPr>
              <p:cNvPr id="56" name="Straight Arrow Connector 55"/>
              <p:cNvCxnSpPr/>
              <p:nvPr/>
            </p:nvCxnSpPr>
            <p:spPr bwMode="auto">
              <a:xfrm rot="5400000" flipH="1" flipV="1">
                <a:off x="7895410" y="1649934"/>
                <a:ext cx="467319" cy="272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6"/>
                </a:solidFill>
                <a:prstDash val="solid"/>
                <a:round/>
                <a:headEnd type="triangle" w="med" len="med"/>
                <a:tailEnd type="none"/>
              </a:ln>
              <a:effectLst/>
            </p:spPr>
          </p:cxnSp>
        </p:grpSp>
        <p:cxnSp>
          <p:nvCxnSpPr>
            <p:cNvPr id="45" name="Straight Arrow Connector 44"/>
            <p:cNvCxnSpPr/>
            <p:nvPr/>
          </p:nvCxnSpPr>
          <p:spPr bwMode="auto">
            <a:xfrm rot="10800000">
              <a:off x="4173772" y="3220076"/>
              <a:ext cx="815505"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6"/>
              </a:solidFill>
              <a:prstDash val="solid"/>
              <a:round/>
              <a:headEnd type="none" w="med" len="med"/>
              <a:tailEnd type="triangle"/>
            </a:ln>
            <a:effectLst/>
          </p:spPr>
        </p:cxnSp>
        <p:grpSp>
          <p:nvGrpSpPr>
            <p:cNvPr id="44" name="Group 43"/>
            <p:cNvGrpSpPr/>
            <p:nvPr/>
          </p:nvGrpSpPr>
          <p:grpSpPr>
            <a:xfrm>
              <a:off x="4582687" y="1875216"/>
              <a:ext cx="4180313" cy="4189130"/>
              <a:chOff x="4582687" y="1875216"/>
              <a:chExt cx="4180313" cy="4189130"/>
            </a:xfrm>
          </p:grpSpPr>
          <p:sp>
            <p:nvSpPr>
              <p:cNvPr id="215264" name="Rectangle 224"/>
              <p:cNvSpPr>
                <a:spLocks noChangeArrowheads="1"/>
              </p:cNvSpPr>
              <p:nvPr/>
            </p:nvSpPr>
            <p:spPr bwMode="grayWhite">
              <a:xfrm>
                <a:off x="4590973" y="5540925"/>
                <a:ext cx="2703004" cy="52342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Physical Layer </a:t>
                </a:r>
              </a:p>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(USB, </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WiFi</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 Bluetooth, …)</a:t>
                </a:r>
              </a:p>
            </p:txBody>
          </p:sp>
          <p:sp>
            <p:nvSpPr>
              <p:cNvPr id="31" name="Rectangle 226"/>
              <p:cNvSpPr>
                <a:spLocks noChangeArrowheads="1"/>
              </p:cNvSpPr>
              <p:nvPr/>
            </p:nvSpPr>
            <p:spPr bwMode="auto">
              <a:xfrm>
                <a:off x="4582687" y="1877951"/>
                <a:ext cx="1396223" cy="5447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Windows Features</a:t>
                </a:r>
              </a:p>
            </p:txBody>
          </p:sp>
          <p:sp>
            <p:nvSpPr>
              <p:cNvPr id="32" name="Rectangle 233"/>
              <p:cNvSpPr>
                <a:spLocks noChangeArrowheads="1"/>
              </p:cNvSpPr>
              <p:nvPr/>
            </p:nvSpPr>
            <p:spPr bwMode="blackWhite">
              <a:xfrm>
                <a:off x="6074918" y="1877841"/>
                <a:ext cx="1332577" cy="54482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Software</a:t>
                </a:r>
              </a:p>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Applications</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37" name="Rectangle 226"/>
              <p:cNvSpPr>
                <a:spLocks noChangeArrowheads="1"/>
              </p:cNvSpPr>
              <p:nvPr/>
            </p:nvSpPr>
            <p:spPr bwMode="auto">
              <a:xfrm>
                <a:off x="4590894" y="3032026"/>
                <a:ext cx="4163987" cy="37543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Device Experience UI (Device Stage)</a:t>
                </a:r>
              </a:p>
            </p:txBody>
          </p:sp>
          <p:sp>
            <p:nvSpPr>
              <p:cNvPr id="38" name="Rectangle 233"/>
              <p:cNvSpPr>
                <a:spLocks noChangeArrowheads="1"/>
              </p:cNvSpPr>
              <p:nvPr/>
            </p:nvSpPr>
            <p:spPr bwMode="blackWhite">
              <a:xfrm>
                <a:off x="4584562" y="2556532"/>
                <a:ext cx="4162224" cy="40270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Device Experience XML</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46" name="Rectangle 226"/>
              <p:cNvSpPr>
                <a:spLocks noChangeArrowheads="1"/>
              </p:cNvSpPr>
              <p:nvPr/>
            </p:nvSpPr>
            <p:spPr bwMode="auto">
              <a:xfrm>
                <a:off x="7545459" y="3548701"/>
                <a:ext cx="1209424" cy="78744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Device Display Object</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47" name="Rectangle 226"/>
              <p:cNvSpPr>
                <a:spLocks noChangeArrowheads="1"/>
              </p:cNvSpPr>
              <p:nvPr/>
            </p:nvSpPr>
            <p:spPr bwMode="auto">
              <a:xfrm>
                <a:off x="7537342" y="5158791"/>
                <a:ext cx="1225658" cy="90555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Device</a:t>
                </a:r>
              </a:p>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Metadata</a:t>
                </a:r>
              </a:p>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System</a:t>
                </a:r>
              </a:p>
            </p:txBody>
          </p:sp>
          <p:sp>
            <p:nvSpPr>
              <p:cNvPr id="50" name="Rectangle 226"/>
              <p:cNvSpPr>
                <a:spLocks noChangeArrowheads="1"/>
              </p:cNvSpPr>
              <p:nvPr/>
            </p:nvSpPr>
            <p:spPr bwMode="auto">
              <a:xfrm>
                <a:off x="7542753" y="4400994"/>
                <a:ext cx="1212128" cy="69294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Function </a:t>
                </a:r>
              </a:p>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Discovery</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52" name="Rectangle 233"/>
              <p:cNvSpPr>
                <a:spLocks noChangeArrowheads="1"/>
              </p:cNvSpPr>
              <p:nvPr/>
            </p:nvSpPr>
            <p:spPr bwMode="blackWhite">
              <a:xfrm>
                <a:off x="7496778" y="1875216"/>
                <a:ext cx="1250008" cy="54482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Web</a:t>
                </a:r>
              </a:p>
              <a:p>
                <a:pPr algn="ctr" defTabSz="914063" fontAlgn="base">
                  <a:lnSpc>
                    <a:spcPct val="90000"/>
                  </a:lnSpc>
                  <a:spcBef>
                    <a:spcPct val="0"/>
                  </a:spcBef>
                  <a:spcAft>
                    <a:spcPct val="0"/>
                  </a:spcAft>
                  <a:defRPr/>
                </a:pPr>
                <a:r>
                  <a:rPr lang="en-US"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Services</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pSp>
            <p:nvGrpSpPr>
              <p:cNvPr id="43" name="Group 42"/>
              <p:cNvGrpSpPr/>
              <p:nvPr/>
            </p:nvGrpSpPr>
            <p:grpSpPr>
              <a:xfrm>
                <a:off x="4590973" y="3519740"/>
                <a:ext cx="2728054" cy="1938006"/>
                <a:chOff x="4579973" y="3519740"/>
                <a:chExt cx="2728054" cy="1938006"/>
              </a:xfrm>
            </p:grpSpPr>
            <p:sp>
              <p:nvSpPr>
                <p:cNvPr id="51" name="Rectangle 226"/>
                <p:cNvSpPr>
                  <a:spLocks noChangeArrowheads="1"/>
                </p:cNvSpPr>
                <p:nvPr/>
              </p:nvSpPr>
              <p:spPr bwMode="auto">
                <a:xfrm rot="16200000">
                  <a:off x="3901834" y="4202676"/>
                  <a:ext cx="1928411" cy="572133"/>
                </a:xfrm>
                <a:prstGeom prst="rect">
                  <a:avLst/>
                </a:prstGeom>
                <a:gradFill>
                  <a:gsLst>
                    <a:gs pos="19000">
                      <a:schemeClr val="accent2"/>
                    </a:gs>
                    <a:gs pos="50000">
                      <a:schemeClr val="accent4">
                        <a:tint val="96000"/>
                        <a:shade val="80000"/>
                        <a:satMod val="105000"/>
                      </a:schemeClr>
                    </a:gs>
                    <a:gs pos="7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Portable Device</a:t>
                  </a:r>
                </a:p>
              </p:txBody>
            </p:sp>
            <p:sp>
              <p:nvSpPr>
                <p:cNvPr id="33" name="Rectangle 226"/>
                <p:cNvSpPr>
                  <a:spLocks noChangeArrowheads="1"/>
                </p:cNvSpPr>
                <p:nvPr/>
              </p:nvSpPr>
              <p:spPr bwMode="auto">
                <a:xfrm rot="16200000">
                  <a:off x="4500149" y="4232494"/>
                  <a:ext cx="1928411" cy="502903"/>
                </a:xfrm>
                <a:prstGeom prst="rect">
                  <a:avLst/>
                </a:prstGeom>
                <a:gradFill>
                  <a:gsLst>
                    <a:gs pos="19000">
                      <a:schemeClr val="accent2"/>
                    </a:gs>
                    <a:gs pos="50000">
                      <a:schemeClr val="accent4">
                        <a:tint val="96000"/>
                        <a:shade val="80000"/>
                        <a:satMod val="105000"/>
                      </a:schemeClr>
                    </a:gs>
                    <a:gs pos="7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Printer</a:t>
                  </a:r>
                </a:p>
              </p:txBody>
            </p:sp>
            <p:sp>
              <p:nvSpPr>
                <p:cNvPr id="34" name="Rectangle 226"/>
                <p:cNvSpPr>
                  <a:spLocks noChangeArrowheads="1"/>
                </p:cNvSpPr>
                <p:nvPr/>
              </p:nvSpPr>
              <p:spPr bwMode="auto">
                <a:xfrm rot="16200000">
                  <a:off x="5046544" y="4254451"/>
                  <a:ext cx="1928411" cy="478180"/>
                </a:xfrm>
                <a:prstGeom prst="rect">
                  <a:avLst/>
                </a:prstGeom>
                <a:gradFill>
                  <a:gsLst>
                    <a:gs pos="19000">
                      <a:schemeClr val="accent2"/>
                    </a:gs>
                    <a:gs pos="50000">
                      <a:schemeClr val="accent4">
                        <a:tint val="96000"/>
                        <a:shade val="80000"/>
                        <a:satMod val="105000"/>
                      </a:schemeClr>
                    </a:gs>
                    <a:gs pos="7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Fax</a:t>
                  </a:r>
                </a:p>
              </p:txBody>
            </p:sp>
            <p:sp>
              <p:nvSpPr>
                <p:cNvPr id="36" name="Rectangle 226"/>
                <p:cNvSpPr>
                  <a:spLocks noChangeArrowheads="1"/>
                </p:cNvSpPr>
                <p:nvPr/>
              </p:nvSpPr>
              <p:spPr bwMode="auto">
                <a:xfrm rot="16200000">
                  <a:off x="5575637" y="4249655"/>
                  <a:ext cx="1928411" cy="478180"/>
                </a:xfrm>
                <a:prstGeom prst="rect">
                  <a:avLst/>
                </a:prstGeom>
                <a:gradFill>
                  <a:gsLst>
                    <a:gs pos="19000">
                      <a:schemeClr val="accent2"/>
                    </a:gs>
                    <a:gs pos="50000">
                      <a:schemeClr val="accent4">
                        <a:tint val="96000"/>
                        <a:shade val="80000"/>
                        <a:satMod val="105000"/>
                      </a:schemeClr>
                    </a:gs>
                    <a:gs pos="7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Scanner</a:t>
                  </a:r>
                </a:p>
              </p:txBody>
            </p:sp>
            <p:sp>
              <p:nvSpPr>
                <p:cNvPr id="39" name="Rectangle 226"/>
                <p:cNvSpPr>
                  <a:spLocks noChangeArrowheads="1"/>
                </p:cNvSpPr>
                <p:nvPr/>
              </p:nvSpPr>
              <p:spPr bwMode="auto">
                <a:xfrm rot="16200000">
                  <a:off x="6104731" y="4244858"/>
                  <a:ext cx="1928411" cy="478180"/>
                </a:xfrm>
                <a:prstGeom prst="rect">
                  <a:avLst/>
                </a:prstGeom>
                <a:gradFill>
                  <a:gsLst>
                    <a:gs pos="19000">
                      <a:schemeClr val="accent2"/>
                    </a:gs>
                    <a:gs pos="50000">
                      <a:schemeClr val="accent4">
                        <a:tint val="96000"/>
                        <a:shade val="80000"/>
                        <a:satMod val="105000"/>
                      </a:schemeClr>
                    </a:gs>
                    <a:gs pos="7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*Future Classes*</a:t>
                  </a:r>
                </a:p>
              </p:txBody>
            </p:sp>
          </p:grpSp>
        </p:grpSp>
        <p:pic>
          <p:nvPicPr>
            <p:cNvPr id="35" name="Picture 2" descr="1367003A-CA6B-4E82-9C35-EAEB7221FF35@canon"/>
            <p:cNvPicPr>
              <a:picLocks noChangeAspect="1" noChangeArrowheads="1"/>
            </p:cNvPicPr>
            <p:nvPr/>
          </p:nvPicPr>
          <p:blipFill>
            <a:blip r:embed="rId3"/>
            <a:srcRect/>
            <a:stretch>
              <a:fillRect/>
            </a:stretch>
          </p:blipFill>
          <p:spPr bwMode="auto">
            <a:xfrm>
              <a:off x="914400" y="1866103"/>
              <a:ext cx="3257941" cy="2301806"/>
            </a:xfrm>
            <a:prstGeom prst="rect">
              <a:avLst/>
            </a:prstGeom>
            <a:noFill/>
            <a:ln w="9525">
              <a:noFill/>
              <a:miter lim="800000"/>
              <a:headEnd/>
              <a:tailEnd/>
            </a:ln>
          </p:spPr>
        </p:pic>
      </p:grpSp>
      <p:grpSp>
        <p:nvGrpSpPr>
          <p:cNvPr id="40" name="Group 39"/>
          <p:cNvGrpSpPr/>
          <p:nvPr/>
        </p:nvGrpSpPr>
        <p:grpSpPr>
          <a:xfrm>
            <a:off x="366622" y="4867471"/>
            <a:ext cx="1295400" cy="1497337"/>
            <a:chOff x="366622" y="4867471"/>
            <a:chExt cx="1295400" cy="1497337"/>
          </a:xfrm>
        </p:grpSpPr>
        <p:sp>
          <p:nvSpPr>
            <p:cNvPr id="42" name="AutoShape 212"/>
            <p:cNvSpPr>
              <a:spLocks noChangeArrowheads="1"/>
            </p:cNvSpPr>
            <p:nvPr/>
          </p:nvSpPr>
          <p:spPr bwMode="auto">
            <a:xfrm>
              <a:off x="366622" y="4867471"/>
              <a:ext cx="1295400" cy="1497337"/>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endParaRPr>
            </a:p>
          </p:txBody>
        </p:sp>
        <p:sp>
          <p:nvSpPr>
            <p:cNvPr id="48" name="Rectangle 213"/>
            <p:cNvSpPr>
              <a:spLocks noChangeArrowheads="1"/>
            </p:cNvSpPr>
            <p:nvPr/>
          </p:nvSpPr>
          <p:spPr bwMode="blackWhite">
            <a:xfrm>
              <a:off x="452349" y="5470842"/>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Segoe" pitchFamily="34" charset="0"/>
              </a:endParaRPr>
            </a:p>
          </p:txBody>
        </p:sp>
        <p:sp>
          <p:nvSpPr>
            <p:cNvPr id="65" name="Rectangle 215"/>
            <p:cNvSpPr>
              <a:spLocks noChangeArrowheads="1"/>
            </p:cNvSpPr>
            <p:nvPr/>
          </p:nvSpPr>
          <p:spPr bwMode="grayWhite">
            <a:xfrm>
              <a:off x="452349" y="5947092"/>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66" name="Rectangle 217"/>
            <p:cNvSpPr>
              <a:spLocks noChangeArrowheads="1"/>
            </p:cNvSpPr>
            <p:nvPr/>
          </p:nvSpPr>
          <p:spPr bwMode="auto">
            <a:xfrm>
              <a:off x="714286" y="4900106"/>
              <a:ext cx="864003" cy="493077"/>
            </a:xfrm>
            <a:prstGeom prst="rect">
              <a:avLst/>
            </a:prstGeom>
            <a:noFill/>
            <a:ln w="952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Microsoft</a:t>
              </a:r>
            </a:p>
            <a:p>
              <a:pPr algn="l"/>
              <a:r>
                <a:rPr lang="en-US" sz="1300" dirty="0" smtClean="0">
                  <a:solidFill>
                    <a:schemeClr val="tx2"/>
                  </a:solidFill>
                  <a:effectLst>
                    <a:outerShdw blurRad="38100" dist="38100" dir="2700000" algn="tl">
                      <a:srgbClr val="000000">
                        <a:alpha val="43137"/>
                      </a:srgbClr>
                    </a:outerShdw>
                  </a:effectLst>
                </a:rPr>
                <a:t>Software</a:t>
              </a:r>
              <a:endParaRPr lang="en-US" sz="1300" dirty="0">
                <a:solidFill>
                  <a:schemeClr val="tx2"/>
                </a:solidFill>
                <a:effectLst>
                  <a:outerShdw blurRad="38100" dist="38100" dir="2700000" algn="tl">
                    <a:srgbClr val="000000">
                      <a:alpha val="43137"/>
                    </a:srgbClr>
                  </a:outerShdw>
                </a:effectLst>
              </a:endParaRPr>
            </a:p>
          </p:txBody>
        </p:sp>
        <p:sp>
          <p:nvSpPr>
            <p:cNvPr id="67" name="Rectangle 218"/>
            <p:cNvSpPr>
              <a:spLocks noChangeArrowheads="1"/>
            </p:cNvSpPr>
            <p:nvPr/>
          </p:nvSpPr>
          <p:spPr bwMode="auto">
            <a:xfrm>
              <a:off x="714286" y="5347972"/>
              <a:ext cx="844767"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Partner </a:t>
              </a:r>
            </a:p>
            <a:p>
              <a:pPr algn="l"/>
              <a:r>
                <a:rPr lang="en-US" sz="1300" dirty="0" smtClean="0">
                  <a:solidFill>
                    <a:schemeClr val="tx2"/>
                  </a:solidFill>
                  <a:effectLst>
                    <a:outerShdw blurRad="38100" dist="38100" dir="2700000" algn="tl">
                      <a:srgbClr val="000000">
                        <a:alpha val="43137"/>
                      </a:srgbClr>
                    </a:outerShdw>
                  </a:effectLst>
                </a:rPr>
                <a:t>Software</a:t>
              </a:r>
              <a:endParaRPr lang="en-US" sz="1300" dirty="0">
                <a:solidFill>
                  <a:schemeClr val="tx2"/>
                </a:solidFill>
                <a:effectLst>
                  <a:outerShdw blurRad="38100" dist="38100" dir="2700000" algn="tl">
                    <a:srgbClr val="000000">
                      <a:alpha val="43137"/>
                    </a:srgbClr>
                  </a:outerShdw>
                </a:effectLst>
              </a:endParaRPr>
            </a:p>
          </p:txBody>
        </p:sp>
        <p:sp>
          <p:nvSpPr>
            <p:cNvPr id="68" name="Rectangle 220"/>
            <p:cNvSpPr>
              <a:spLocks noChangeArrowheads="1"/>
            </p:cNvSpPr>
            <p:nvPr/>
          </p:nvSpPr>
          <p:spPr bwMode="auto">
            <a:xfrm>
              <a:off x="714285" y="5836731"/>
              <a:ext cx="910490"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Partner </a:t>
              </a:r>
            </a:p>
            <a:p>
              <a:pPr algn="l"/>
              <a:r>
                <a:rPr lang="en-US" sz="1300" dirty="0" smtClean="0">
                  <a:solidFill>
                    <a:schemeClr val="tx2"/>
                  </a:solidFill>
                  <a:effectLst>
                    <a:outerShdw blurRad="38100" dist="38100" dir="2700000" algn="tl">
                      <a:srgbClr val="000000">
                        <a:alpha val="43137"/>
                      </a:srgbClr>
                    </a:outerShdw>
                  </a:effectLst>
                </a:rPr>
                <a:t>Hardware</a:t>
              </a:r>
              <a:endParaRPr lang="en-US" sz="1300" dirty="0">
                <a:solidFill>
                  <a:schemeClr val="tx2"/>
                </a:solidFill>
                <a:effectLst>
                  <a:outerShdw blurRad="38100" dist="38100" dir="2700000" algn="tl">
                    <a:srgbClr val="000000">
                      <a:alpha val="43137"/>
                    </a:srgbClr>
                  </a:outerShdw>
                </a:effectLst>
              </a:endParaRPr>
            </a:p>
          </p:txBody>
        </p:sp>
        <p:sp>
          <p:nvSpPr>
            <p:cNvPr id="69" name="Rectangle 235"/>
            <p:cNvSpPr>
              <a:spLocks noChangeArrowheads="1"/>
            </p:cNvSpPr>
            <p:nvPr/>
          </p:nvSpPr>
          <p:spPr bwMode="auto">
            <a:xfrm>
              <a:off x="452349" y="5008880"/>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Device Stage™</a:t>
            </a:r>
            <a:endParaRPr lang="en-US" dirty="0"/>
          </a:p>
        </p:txBody>
      </p:sp>
      <p:sp>
        <p:nvSpPr>
          <p:cNvPr id="5" name="Subtitle 4"/>
          <p:cNvSpPr>
            <a:spLocks noGrp="1"/>
          </p:cNvSpPr>
          <p:nvPr>
            <p:ph type="subTitle" idx="1"/>
          </p:nvPr>
        </p:nvSpPr>
        <p:spPr/>
        <p:txBody>
          <a:bodyPr/>
          <a:lstStyle/>
          <a:p>
            <a:r>
              <a:rPr lang="en-US" smtClean="0"/>
              <a:t>Robin Goldstein</a:t>
            </a:r>
          </a:p>
          <a:p>
            <a:r>
              <a:rPr lang="en-US" smtClean="0"/>
              <a:t>Microsoft Corporation</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rPr>
              <a:t>demo</a:t>
            </a:r>
            <a:endParaRPr lang="en-US" sz="10000" b="1" spc="-3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smtClean="0"/>
              <a:t>Digital Home – Vista</a:t>
            </a:r>
            <a:endParaRPr lang="en-US" dirty="0"/>
          </a:p>
        </p:txBody>
      </p:sp>
      <p:sp>
        <p:nvSpPr>
          <p:cNvPr id="215265" name="Rectangle 225"/>
          <p:cNvSpPr>
            <a:spLocks noChangeArrowheads="1"/>
          </p:cNvSpPr>
          <p:nvPr/>
        </p:nvSpPr>
        <p:spPr bwMode="auto">
          <a:xfrm>
            <a:off x="453598" y="2783860"/>
            <a:ext cx="2836149" cy="56471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UPnP / IP</a:t>
            </a:r>
          </a:p>
        </p:txBody>
      </p:sp>
      <p:sp>
        <p:nvSpPr>
          <p:cNvPr id="215268" name="Rectangle 228"/>
          <p:cNvSpPr>
            <a:spLocks noChangeArrowheads="1"/>
          </p:cNvSpPr>
          <p:nvPr/>
        </p:nvSpPr>
        <p:spPr bwMode="grayWhite">
          <a:xfrm>
            <a:off x="453598" y="3394527"/>
            <a:ext cx="2847263" cy="53816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NIC</a:t>
            </a:r>
          </a:p>
        </p:txBody>
      </p:sp>
      <p:sp>
        <p:nvSpPr>
          <p:cNvPr id="215270" name="AutoShape 230"/>
          <p:cNvSpPr>
            <a:spLocks noChangeArrowheads="1"/>
          </p:cNvSpPr>
          <p:nvPr/>
        </p:nvSpPr>
        <p:spPr bwMode="auto">
          <a:xfrm>
            <a:off x="453597" y="2150732"/>
            <a:ext cx="2837179" cy="588030"/>
          </a:xfrm>
          <a:prstGeom prst="plus">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DMS</a:t>
            </a:r>
          </a:p>
        </p:txBody>
      </p:sp>
      <p:sp>
        <p:nvSpPr>
          <p:cNvPr id="215273" name="Rectangle 233"/>
          <p:cNvSpPr>
            <a:spLocks noChangeArrowheads="1"/>
          </p:cNvSpPr>
          <p:nvPr/>
        </p:nvSpPr>
        <p:spPr bwMode="blackWhite">
          <a:xfrm>
            <a:off x="5554971" y="2415244"/>
            <a:ext cx="1416995" cy="59942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DMP</a:t>
            </a:r>
          </a:p>
        </p:txBody>
      </p:sp>
      <p:sp>
        <p:nvSpPr>
          <p:cNvPr id="27" name="Rectangle 233"/>
          <p:cNvSpPr>
            <a:spLocks noChangeArrowheads="1"/>
          </p:cNvSpPr>
          <p:nvPr/>
        </p:nvSpPr>
        <p:spPr bwMode="blackWhite">
          <a:xfrm>
            <a:off x="7006156" y="2409988"/>
            <a:ext cx="1383366" cy="6046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DMC</a:t>
            </a:r>
          </a:p>
        </p:txBody>
      </p:sp>
      <p:sp>
        <p:nvSpPr>
          <p:cNvPr id="39" name="Rectangle 233"/>
          <p:cNvSpPr>
            <a:spLocks noChangeArrowheads="1"/>
          </p:cNvSpPr>
          <p:nvPr/>
        </p:nvSpPr>
        <p:spPr bwMode="blackWhite">
          <a:xfrm>
            <a:off x="5553531" y="3056376"/>
            <a:ext cx="2839178"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UPnP / IP</a:t>
            </a:r>
          </a:p>
        </p:txBody>
      </p:sp>
      <p:sp>
        <p:nvSpPr>
          <p:cNvPr id="41" name="Rectangle 228"/>
          <p:cNvSpPr>
            <a:spLocks noChangeArrowheads="1"/>
          </p:cNvSpPr>
          <p:nvPr/>
        </p:nvSpPr>
        <p:spPr bwMode="grayWhite">
          <a:xfrm>
            <a:off x="5555957" y="3692093"/>
            <a:ext cx="2847263" cy="53816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NIC</a:t>
            </a:r>
          </a:p>
        </p:txBody>
      </p:sp>
      <p:sp>
        <p:nvSpPr>
          <p:cNvPr id="42" name="Rectangle 233"/>
          <p:cNvSpPr>
            <a:spLocks noChangeArrowheads="1"/>
          </p:cNvSpPr>
          <p:nvPr/>
        </p:nvSpPr>
        <p:spPr bwMode="blackWhite">
          <a:xfrm>
            <a:off x="5554275" y="1790349"/>
            <a:ext cx="2839178"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Player/Controller App</a:t>
            </a:r>
          </a:p>
        </p:txBody>
      </p:sp>
      <p:grpSp>
        <p:nvGrpSpPr>
          <p:cNvPr id="3" name="Group 51"/>
          <p:cNvGrpSpPr/>
          <p:nvPr/>
        </p:nvGrpSpPr>
        <p:grpSpPr>
          <a:xfrm>
            <a:off x="3770489" y="2220425"/>
            <a:ext cx="1275644" cy="362834"/>
            <a:chOff x="3793067" y="1885243"/>
            <a:chExt cx="1275644" cy="362834"/>
          </a:xfrm>
        </p:grpSpPr>
        <p:cxnSp>
          <p:nvCxnSpPr>
            <p:cNvPr id="44" name="Straight Arrow Connector 43"/>
            <p:cNvCxnSpPr/>
            <p:nvPr/>
          </p:nvCxnSpPr>
          <p:spPr bwMode="auto">
            <a:xfrm rot="10800000">
              <a:off x="3793067" y="2246489"/>
              <a:ext cx="127564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5"/>
              </a:solidFill>
              <a:prstDash val="solid"/>
              <a:round/>
              <a:headEnd type="none" w="med" len="med"/>
              <a:tailEnd type="triangle"/>
            </a:ln>
            <a:effectLst/>
          </p:spPr>
        </p:cxnSp>
        <p:sp>
          <p:nvSpPr>
            <p:cNvPr id="45" name="TextBox 44"/>
            <p:cNvSpPr txBox="1"/>
            <p:nvPr/>
          </p:nvSpPr>
          <p:spPr>
            <a:xfrm>
              <a:off x="3917244" y="1885243"/>
              <a:ext cx="1072445" cy="341632"/>
            </a:xfrm>
            <a:prstGeom prst="rect">
              <a:avLst/>
            </a:prstGeom>
            <a:noFill/>
          </p:spPr>
          <p:txBody>
            <a:bodyPr wrap="square" rtlCol="0">
              <a:spAutoFit/>
            </a:bodyPr>
            <a:lstStyle/>
            <a:p>
              <a:pPr algn="ctr">
                <a:lnSpc>
                  <a:spcPct val="90000"/>
                </a:lnSpc>
              </a:pPr>
              <a:r>
                <a:rPr lang="en-US" dirty="0" smtClean="0">
                  <a:solidFill>
                    <a:schemeClr val="tx1"/>
                  </a:solidFill>
                  <a:effectLst>
                    <a:outerShdw blurRad="38100" dist="38100" dir="2700000" algn="tl">
                      <a:srgbClr val="000000">
                        <a:alpha val="43137"/>
                      </a:srgbClr>
                    </a:outerShdw>
                  </a:effectLst>
                  <a:latin typeface="Segoe" pitchFamily="34" charset="0"/>
                </a:rPr>
                <a:t>Browse</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4" name="Group 50"/>
          <p:cNvGrpSpPr/>
          <p:nvPr/>
        </p:nvGrpSpPr>
        <p:grpSpPr>
          <a:xfrm>
            <a:off x="3770489" y="2779225"/>
            <a:ext cx="1275644" cy="362834"/>
            <a:chOff x="3843867" y="2602088"/>
            <a:chExt cx="1275644" cy="362834"/>
          </a:xfrm>
        </p:grpSpPr>
        <p:cxnSp>
          <p:nvCxnSpPr>
            <p:cNvPr id="46" name="Straight Arrow Connector 45"/>
            <p:cNvCxnSpPr/>
            <p:nvPr/>
          </p:nvCxnSpPr>
          <p:spPr bwMode="auto">
            <a:xfrm rot="10800000">
              <a:off x="3843867" y="2963334"/>
              <a:ext cx="127564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5"/>
              </a:solidFill>
              <a:prstDash val="solid"/>
              <a:round/>
              <a:headEnd type="none" w="med" len="med"/>
              <a:tailEnd type="triangle"/>
            </a:ln>
            <a:effectLst/>
          </p:spPr>
        </p:cxnSp>
        <p:sp>
          <p:nvSpPr>
            <p:cNvPr id="47" name="TextBox 46"/>
            <p:cNvSpPr txBox="1"/>
            <p:nvPr/>
          </p:nvSpPr>
          <p:spPr>
            <a:xfrm>
              <a:off x="3968044" y="2602088"/>
              <a:ext cx="1072445" cy="341632"/>
            </a:xfrm>
            <a:prstGeom prst="rect">
              <a:avLst/>
            </a:prstGeom>
            <a:noFill/>
          </p:spPr>
          <p:txBody>
            <a:bodyPr wrap="square" rtlCol="0">
              <a:spAutoFit/>
            </a:bodyPr>
            <a:lstStyle/>
            <a:p>
              <a:pPr algn="ctr">
                <a:lnSpc>
                  <a:spcPct val="90000"/>
                </a:lnSpc>
              </a:pPr>
              <a:r>
                <a:rPr lang="en-US" dirty="0" smtClean="0">
                  <a:solidFill>
                    <a:schemeClr val="tx1"/>
                  </a:solidFill>
                  <a:effectLst>
                    <a:outerShdw blurRad="38100" dist="38100" dir="2700000" algn="tl">
                      <a:srgbClr val="000000">
                        <a:alpha val="43137"/>
                      </a:srgbClr>
                    </a:outerShdw>
                  </a:effectLst>
                  <a:latin typeface="Segoe" pitchFamily="34" charset="0"/>
                </a:rPr>
                <a:t>Request</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5" name="Group 49"/>
          <p:cNvGrpSpPr/>
          <p:nvPr/>
        </p:nvGrpSpPr>
        <p:grpSpPr>
          <a:xfrm>
            <a:off x="3770489" y="3338024"/>
            <a:ext cx="1275644" cy="362834"/>
            <a:chOff x="3770489" y="3217333"/>
            <a:chExt cx="1275644" cy="362834"/>
          </a:xfrm>
        </p:grpSpPr>
        <p:cxnSp>
          <p:nvCxnSpPr>
            <p:cNvPr id="48" name="Straight Arrow Connector 47"/>
            <p:cNvCxnSpPr/>
            <p:nvPr/>
          </p:nvCxnSpPr>
          <p:spPr bwMode="auto">
            <a:xfrm rot="10800000">
              <a:off x="3770489" y="3578579"/>
              <a:ext cx="127564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5"/>
              </a:solidFill>
              <a:prstDash val="solid"/>
              <a:round/>
              <a:headEnd type="triangle" w="med" len="med"/>
              <a:tailEnd type="none"/>
            </a:ln>
            <a:effectLst/>
          </p:spPr>
        </p:cxnSp>
        <p:sp>
          <p:nvSpPr>
            <p:cNvPr id="49" name="TextBox 48"/>
            <p:cNvSpPr txBox="1"/>
            <p:nvPr/>
          </p:nvSpPr>
          <p:spPr>
            <a:xfrm>
              <a:off x="3894666" y="3217333"/>
              <a:ext cx="1072445" cy="341632"/>
            </a:xfrm>
            <a:prstGeom prst="rect">
              <a:avLst/>
            </a:prstGeom>
            <a:noFill/>
          </p:spPr>
          <p:txBody>
            <a:bodyPr wrap="square" rtlCol="0">
              <a:spAutoFit/>
            </a:bodyPr>
            <a:lstStyle/>
            <a:p>
              <a:pPr algn="ctr">
                <a:lnSpc>
                  <a:spcPct val="90000"/>
                </a:lnSpc>
              </a:pPr>
              <a:r>
                <a:rPr lang="en-US" dirty="0" smtClean="0">
                  <a:solidFill>
                    <a:schemeClr val="tx1"/>
                  </a:solidFill>
                  <a:effectLst>
                    <a:outerShdw blurRad="38100" dist="38100" dir="2700000" algn="tl">
                      <a:srgbClr val="000000">
                        <a:alpha val="43137"/>
                      </a:srgbClr>
                    </a:outerShdw>
                  </a:effectLst>
                  <a:latin typeface="Segoe" pitchFamily="34" charset="0"/>
                </a:rPr>
                <a:t>Stream</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53" name="TextBox 52"/>
          <p:cNvSpPr txBox="1"/>
          <p:nvPr/>
        </p:nvSpPr>
        <p:spPr>
          <a:xfrm>
            <a:off x="491320" y="1672658"/>
            <a:ext cx="2729552" cy="424732"/>
          </a:xfrm>
          <a:prstGeom prst="rect">
            <a:avLst/>
          </a:prstGeom>
          <a:noFill/>
        </p:spPr>
        <p:txBody>
          <a:bodyPr wrap="square" rtlCol="0">
            <a:spAutoFit/>
          </a:bodyPr>
          <a:lstStyle/>
          <a:p>
            <a:pPr algn="ctr">
              <a:lnSpc>
                <a:spcPct val="90000"/>
              </a:lnSpc>
            </a:pPr>
            <a:r>
              <a:rPr lang="en-US" sz="2400" dirty="0" smtClean="0">
                <a:solidFill>
                  <a:schemeClr val="tx1"/>
                </a:solidFill>
                <a:effectLst>
                  <a:outerShdw blurRad="38100" dist="38100" dir="2700000" algn="tl">
                    <a:srgbClr val="000000">
                      <a:alpha val="43137"/>
                    </a:srgbClr>
                  </a:outerShdw>
                </a:effectLst>
                <a:latin typeface="Segoe" pitchFamily="34" charset="0"/>
              </a:rPr>
              <a:t>Windows PC</a:t>
            </a:r>
          </a:p>
        </p:txBody>
      </p:sp>
      <p:sp>
        <p:nvSpPr>
          <p:cNvPr id="54" name="TextBox 53"/>
          <p:cNvSpPr txBox="1"/>
          <p:nvPr/>
        </p:nvSpPr>
        <p:spPr>
          <a:xfrm>
            <a:off x="5090615" y="1333744"/>
            <a:ext cx="3753134" cy="424732"/>
          </a:xfrm>
          <a:prstGeom prst="rect">
            <a:avLst/>
          </a:prstGeom>
          <a:noFill/>
        </p:spPr>
        <p:txBody>
          <a:bodyPr wrap="square" rtlCol="0">
            <a:spAutoFit/>
          </a:bodyPr>
          <a:lstStyle/>
          <a:p>
            <a:pPr algn="ctr">
              <a:lnSpc>
                <a:spcPct val="90000"/>
              </a:lnSpc>
            </a:pPr>
            <a:r>
              <a:rPr lang="en-US" sz="2400" dirty="0" smtClean="0">
                <a:solidFill>
                  <a:schemeClr val="tx1"/>
                </a:solidFill>
                <a:effectLst>
                  <a:outerShdw blurRad="38100" dist="38100" dir="2700000" algn="tl">
                    <a:srgbClr val="000000">
                      <a:alpha val="43137"/>
                    </a:srgbClr>
                  </a:outerShdw>
                </a:effectLst>
                <a:latin typeface="Segoe" pitchFamily="34" charset="0"/>
              </a:rPr>
              <a:t>Networked Media Player</a:t>
            </a:r>
            <a:endParaRPr lang="en-US" sz="360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38" name="Group 37"/>
          <p:cNvGrpSpPr/>
          <p:nvPr/>
        </p:nvGrpSpPr>
        <p:grpSpPr>
          <a:xfrm>
            <a:off x="366622" y="4867471"/>
            <a:ext cx="1295400" cy="1497337"/>
            <a:chOff x="366622" y="4867471"/>
            <a:chExt cx="1295400" cy="1497337"/>
          </a:xfrm>
        </p:grpSpPr>
        <p:sp>
          <p:nvSpPr>
            <p:cNvPr id="40" name="AutoShape 212"/>
            <p:cNvSpPr>
              <a:spLocks noChangeArrowheads="1"/>
            </p:cNvSpPr>
            <p:nvPr/>
          </p:nvSpPr>
          <p:spPr bwMode="auto">
            <a:xfrm>
              <a:off x="366622" y="4867471"/>
              <a:ext cx="1295400" cy="1497337"/>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endParaRPr>
            </a:p>
          </p:txBody>
        </p:sp>
        <p:sp>
          <p:nvSpPr>
            <p:cNvPr id="43" name="Rectangle 213"/>
            <p:cNvSpPr>
              <a:spLocks noChangeArrowheads="1"/>
            </p:cNvSpPr>
            <p:nvPr/>
          </p:nvSpPr>
          <p:spPr bwMode="blackWhite">
            <a:xfrm>
              <a:off x="452349" y="5470842"/>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Segoe" pitchFamily="34" charset="0"/>
              </a:endParaRPr>
            </a:p>
          </p:txBody>
        </p:sp>
        <p:sp>
          <p:nvSpPr>
            <p:cNvPr id="50" name="Rectangle 215"/>
            <p:cNvSpPr>
              <a:spLocks noChangeArrowheads="1"/>
            </p:cNvSpPr>
            <p:nvPr/>
          </p:nvSpPr>
          <p:spPr bwMode="grayWhite">
            <a:xfrm>
              <a:off x="452349" y="5947092"/>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51" name="Rectangle 217"/>
            <p:cNvSpPr>
              <a:spLocks noChangeArrowheads="1"/>
            </p:cNvSpPr>
            <p:nvPr/>
          </p:nvSpPr>
          <p:spPr bwMode="auto">
            <a:xfrm>
              <a:off x="714286" y="4900106"/>
              <a:ext cx="864003" cy="493077"/>
            </a:xfrm>
            <a:prstGeom prst="rect">
              <a:avLst/>
            </a:prstGeom>
            <a:noFill/>
            <a:ln w="952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Microsoft</a:t>
              </a:r>
            </a:p>
            <a:p>
              <a:pPr algn="l"/>
              <a:r>
                <a:rPr lang="en-US" sz="1300" dirty="0" smtClean="0">
                  <a:solidFill>
                    <a:schemeClr val="tx2"/>
                  </a:solidFill>
                  <a:effectLst>
                    <a:outerShdw blurRad="38100" dist="38100" dir="2700000" algn="tl">
                      <a:srgbClr val="000000">
                        <a:alpha val="43137"/>
                      </a:srgbClr>
                    </a:outerShdw>
                  </a:effectLst>
                </a:rPr>
                <a:t>Software</a:t>
              </a:r>
              <a:endParaRPr lang="en-US" sz="1300" dirty="0">
                <a:solidFill>
                  <a:schemeClr val="tx2"/>
                </a:solidFill>
                <a:effectLst>
                  <a:outerShdw blurRad="38100" dist="38100" dir="2700000" algn="tl">
                    <a:srgbClr val="000000">
                      <a:alpha val="43137"/>
                    </a:srgbClr>
                  </a:outerShdw>
                </a:effectLst>
              </a:endParaRPr>
            </a:p>
          </p:txBody>
        </p:sp>
        <p:sp>
          <p:nvSpPr>
            <p:cNvPr id="52" name="Rectangle 218"/>
            <p:cNvSpPr>
              <a:spLocks noChangeArrowheads="1"/>
            </p:cNvSpPr>
            <p:nvPr/>
          </p:nvSpPr>
          <p:spPr bwMode="auto">
            <a:xfrm>
              <a:off x="714286" y="5347972"/>
              <a:ext cx="844767"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Partner </a:t>
              </a:r>
            </a:p>
            <a:p>
              <a:pPr algn="l"/>
              <a:r>
                <a:rPr lang="en-US" sz="1300" dirty="0" smtClean="0">
                  <a:solidFill>
                    <a:schemeClr val="tx2"/>
                  </a:solidFill>
                  <a:effectLst>
                    <a:outerShdw blurRad="38100" dist="38100" dir="2700000" algn="tl">
                      <a:srgbClr val="000000">
                        <a:alpha val="43137"/>
                      </a:srgbClr>
                    </a:outerShdw>
                  </a:effectLst>
                </a:rPr>
                <a:t>Software</a:t>
              </a:r>
              <a:endParaRPr lang="en-US" sz="1300" dirty="0">
                <a:solidFill>
                  <a:schemeClr val="tx2"/>
                </a:solidFill>
                <a:effectLst>
                  <a:outerShdw blurRad="38100" dist="38100" dir="2700000" algn="tl">
                    <a:srgbClr val="000000">
                      <a:alpha val="43137"/>
                    </a:srgbClr>
                  </a:outerShdw>
                </a:effectLst>
              </a:endParaRPr>
            </a:p>
          </p:txBody>
        </p:sp>
        <p:sp>
          <p:nvSpPr>
            <p:cNvPr id="55" name="Rectangle 220"/>
            <p:cNvSpPr>
              <a:spLocks noChangeArrowheads="1"/>
            </p:cNvSpPr>
            <p:nvPr/>
          </p:nvSpPr>
          <p:spPr bwMode="auto">
            <a:xfrm>
              <a:off x="714285" y="5836731"/>
              <a:ext cx="910490"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Partner </a:t>
              </a:r>
            </a:p>
            <a:p>
              <a:pPr algn="l"/>
              <a:r>
                <a:rPr lang="en-US" sz="1300" dirty="0" smtClean="0">
                  <a:solidFill>
                    <a:schemeClr val="tx2"/>
                  </a:solidFill>
                  <a:effectLst>
                    <a:outerShdw blurRad="38100" dist="38100" dir="2700000" algn="tl">
                      <a:srgbClr val="000000">
                        <a:alpha val="43137"/>
                      </a:srgbClr>
                    </a:outerShdw>
                  </a:effectLst>
                </a:rPr>
                <a:t>Hardware</a:t>
              </a:r>
              <a:endParaRPr lang="en-US" sz="1300" dirty="0">
                <a:solidFill>
                  <a:schemeClr val="tx2"/>
                </a:solidFill>
                <a:effectLst>
                  <a:outerShdw blurRad="38100" dist="38100" dir="2700000" algn="tl">
                    <a:srgbClr val="000000">
                      <a:alpha val="43137"/>
                    </a:srgbClr>
                  </a:outerShdw>
                </a:effectLst>
              </a:endParaRPr>
            </a:p>
          </p:txBody>
        </p:sp>
        <p:sp>
          <p:nvSpPr>
            <p:cNvPr id="56" name="Rectangle 235"/>
            <p:cNvSpPr>
              <a:spLocks noChangeArrowheads="1"/>
            </p:cNvSpPr>
            <p:nvPr/>
          </p:nvSpPr>
          <p:spPr bwMode="auto">
            <a:xfrm>
              <a:off x="452349" y="5008880"/>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smtClean="0"/>
              <a:t>Digital Home – Windows 7</a:t>
            </a:r>
            <a:endParaRPr lang="en-US" dirty="0"/>
          </a:p>
        </p:txBody>
      </p:sp>
      <p:sp>
        <p:nvSpPr>
          <p:cNvPr id="215265" name="Rectangle 225"/>
          <p:cNvSpPr>
            <a:spLocks noChangeArrowheads="1"/>
          </p:cNvSpPr>
          <p:nvPr/>
        </p:nvSpPr>
        <p:spPr bwMode="auto">
          <a:xfrm>
            <a:off x="453598" y="3044084"/>
            <a:ext cx="2836149" cy="56471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UPnP / IP</a:t>
            </a:r>
          </a:p>
        </p:txBody>
      </p:sp>
      <p:sp>
        <p:nvSpPr>
          <p:cNvPr id="215268" name="Rectangle 228"/>
          <p:cNvSpPr>
            <a:spLocks noChangeArrowheads="1"/>
          </p:cNvSpPr>
          <p:nvPr/>
        </p:nvSpPr>
        <p:spPr bwMode="grayWhite">
          <a:xfrm>
            <a:off x="453598" y="3654751"/>
            <a:ext cx="2847263" cy="53816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NIC</a:t>
            </a:r>
          </a:p>
        </p:txBody>
      </p:sp>
      <p:sp>
        <p:nvSpPr>
          <p:cNvPr id="215270" name="AutoShape 230"/>
          <p:cNvSpPr>
            <a:spLocks noChangeArrowheads="1"/>
          </p:cNvSpPr>
          <p:nvPr/>
        </p:nvSpPr>
        <p:spPr bwMode="auto">
          <a:xfrm>
            <a:off x="453598" y="2410956"/>
            <a:ext cx="911178" cy="588030"/>
          </a:xfrm>
          <a:prstGeom prst="plus">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DMS</a:t>
            </a:r>
          </a:p>
        </p:txBody>
      </p:sp>
      <p:sp>
        <p:nvSpPr>
          <p:cNvPr id="215273" name="Rectangle 233"/>
          <p:cNvSpPr>
            <a:spLocks noChangeArrowheads="1"/>
          </p:cNvSpPr>
          <p:nvPr/>
        </p:nvSpPr>
        <p:spPr bwMode="blackWhite">
          <a:xfrm>
            <a:off x="5554971" y="2416156"/>
            <a:ext cx="1416995" cy="59942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DMP/R</a:t>
            </a:r>
          </a:p>
        </p:txBody>
      </p:sp>
      <p:sp>
        <p:nvSpPr>
          <p:cNvPr id="27" name="Rectangle 233"/>
          <p:cNvSpPr>
            <a:spLocks noChangeArrowheads="1"/>
          </p:cNvSpPr>
          <p:nvPr/>
        </p:nvSpPr>
        <p:spPr bwMode="blackWhite">
          <a:xfrm>
            <a:off x="7006156" y="2410900"/>
            <a:ext cx="1383366" cy="6046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DMC</a:t>
            </a:r>
          </a:p>
        </p:txBody>
      </p:sp>
      <p:sp>
        <p:nvSpPr>
          <p:cNvPr id="39" name="Rectangle 233"/>
          <p:cNvSpPr>
            <a:spLocks noChangeArrowheads="1"/>
          </p:cNvSpPr>
          <p:nvPr/>
        </p:nvSpPr>
        <p:spPr bwMode="blackWhite">
          <a:xfrm>
            <a:off x="5553531" y="3057288"/>
            <a:ext cx="2839178"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UPnP / IP</a:t>
            </a:r>
          </a:p>
        </p:txBody>
      </p:sp>
      <p:sp>
        <p:nvSpPr>
          <p:cNvPr id="41" name="Rectangle 228"/>
          <p:cNvSpPr>
            <a:spLocks noChangeArrowheads="1"/>
          </p:cNvSpPr>
          <p:nvPr/>
        </p:nvSpPr>
        <p:spPr bwMode="grayWhite">
          <a:xfrm>
            <a:off x="5555957" y="3693005"/>
            <a:ext cx="2847263" cy="53816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NIC</a:t>
            </a:r>
          </a:p>
        </p:txBody>
      </p:sp>
      <p:sp>
        <p:nvSpPr>
          <p:cNvPr id="42" name="Rectangle 233"/>
          <p:cNvSpPr>
            <a:spLocks noChangeArrowheads="1"/>
          </p:cNvSpPr>
          <p:nvPr/>
        </p:nvSpPr>
        <p:spPr bwMode="blackWhite">
          <a:xfrm>
            <a:off x="5554275" y="1791261"/>
            <a:ext cx="2839178"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Player/Controller App</a:t>
            </a:r>
          </a:p>
        </p:txBody>
      </p:sp>
      <p:grpSp>
        <p:nvGrpSpPr>
          <p:cNvPr id="3" name="Group 55"/>
          <p:cNvGrpSpPr/>
          <p:nvPr/>
        </p:nvGrpSpPr>
        <p:grpSpPr>
          <a:xfrm>
            <a:off x="3770489" y="2453353"/>
            <a:ext cx="1275644" cy="866273"/>
            <a:chOff x="3770489" y="2226443"/>
            <a:chExt cx="1275644" cy="866273"/>
          </a:xfrm>
        </p:grpSpPr>
        <p:cxnSp>
          <p:nvCxnSpPr>
            <p:cNvPr id="44" name="Straight Arrow Connector 43"/>
            <p:cNvCxnSpPr/>
            <p:nvPr/>
          </p:nvCxnSpPr>
          <p:spPr bwMode="auto">
            <a:xfrm rot="10800000">
              <a:off x="3770489" y="2587689"/>
              <a:ext cx="127564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5"/>
              </a:solidFill>
              <a:prstDash val="solid"/>
              <a:round/>
              <a:headEnd type="triangle" w="med" len="med"/>
              <a:tailEnd type="triangle"/>
            </a:ln>
            <a:effectLst/>
          </p:spPr>
        </p:cxnSp>
        <p:sp>
          <p:nvSpPr>
            <p:cNvPr id="45" name="TextBox 44"/>
            <p:cNvSpPr txBox="1"/>
            <p:nvPr/>
          </p:nvSpPr>
          <p:spPr>
            <a:xfrm>
              <a:off x="3894666" y="2226443"/>
              <a:ext cx="1072445" cy="341632"/>
            </a:xfrm>
            <a:prstGeom prst="rect">
              <a:avLst/>
            </a:prstGeom>
            <a:noFill/>
          </p:spPr>
          <p:txBody>
            <a:bodyPr wrap="square" rtlCol="0">
              <a:spAutoFit/>
            </a:bodyPr>
            <a:lstStyle/>
            <a:p>
              <a:pPr algn="ctr">
                <a:lnSpc>
                  <a:spcPct val="90000"/>
                </a:lnSpc>
              </a:pPr>
              <a:r>
                <a:rPr lang="en-US" dirty="0" smtClean="0">
                  <a:solidFill>
                    <a:schemeClr val="tx1"/>
                  </a:solidFill>
                  <a:effectLst>
                    <a:outerShdw blurRad="38100" dist="38100" dir="2700000" algn="tl">
                      <a:srgbClr val="000000">
                        <a:alpha val="43137"/>
                      </a:srgbClr>
                    </a:outerShdw>
                  </a:effectLst>
                  <a:latin typeface="Segoe" pitchFamily="34" charset="0"/>
                </a:rPr>
                <a:t>Control</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48" name="Straight Arrow Connector 47"/>
            <p:cNvCxnSpPr/>
            <p:nvPr/>
          </p:nvCxnSpPr>
          <p:spPr bwMode="auto">
            <a:xfrm rot="10800000">
              <a:off x="3770489" y="3091128"/>
              <a:ext cx="127564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5"/>
              </a:solidFill>
              <a:prstDash val="solid"/>
              <a:round/>
              <a:headEnd type="triangle" w="med" len="med"/>
              <a:tailEnd type="triangle"/>
            </a:ln>
            <a:effectLst/>
          </p:spPr>
        </p:cxnSp>
        <p:sp>
          <p:nvSpPr>
            <p:cNvPr id="49" name="TextBox 48"/>
            <p:cNvSpPr txBox="1"/>
            <p:nvPr/>
          </p:nvSpPr>
          <p:spPr>
            <a:xfrm>
              <a:off x="3894666" y="2729882"/>
              <a:ext cx="1072445" cy="341632"/>
            </a:xfrm>
            <a:prstGeom prst="rect">
              <a:avLst/>
            </a:prstGeom>
            <a:noFill/>
          </p:spPr>
          <p:txBody>
            <a:bodyPr wrap="square" rtlCol="0">
              <a:spAutoFit/>
            </a:bodyPr>
            <a:lstStyle/>
            <a:p>
              <a:pPr algn="ctr">
                <a:lnSpc>
                  <a:spcPct val="90000"/>
                </a:lnSpc>
              </a:pPr>
              <a:r>
                <a:rPr lang="en-US" dirty="0" smtClean="0">
                  <a:solidFill>
                    <a:schemeClr val="tx1"/>
                  </a:solidFill>
                  <a:effectLst>
                    <a:outerShdw blurRad="38100" dist="38100" dir="2700000" algn="tl">
                      <a:srgbClr val="000000">
                        <a:alpha val="43137"/>
                      </a:srgbClr>
                    </a:outerShdw>
                  </a:effectLst>
                  <a:latin typeface="Segoe" pitchFamily="34" charset="0"/>
                </a:rPr>
                <a:t>Stream</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53" name="TextBox 52"/>
          <p:cNvSpPr txBox="1"/>
          <p:nvPr/>
        </p:nvSpPr>
        <p:spPr>
          <a:xfrm>
            <a:off x="491320" y="1334656"/>
            <a:ext cx="2729552" cy="424732"/>
          </a:xfrm>
          <a:prstGeom prst="rect">
            <a:avLst/>
          </a:prstGeom>
          <a:noFill/>
        </p:spPr>
        <p:txBody>
          <a:bodyPr wrap="square" rtlCol="0">
            <a:spAutoFit/>
          </a:bodyPr>
          <a:lstStyle/>
          <a:p>
            <a:pPr algn="ctr">
              <a:lnSpc>
                <a:spcPct val="90000"/>
              </a:lnSpc>
            </a:pPr>
            <a:r>
              <a:rPr lang="en-US" sz="2400" dirty="0" smtClean="0">
                <a:solidFill>
                  <a:schemeClr val="tx1"/>
                </a:solidFill>
                <a:effectLst>
                  <a:outerShdw blurRad="38100" dist="38100" dir="2700000" algn="tl">
                    <a:srgbClr val="000000">
                      <a:alpha val="43137"/>
                    </a:srgbClr>
                  </a:outerShdw>
                </a:effectLst>
                <a:latin typeface="Segoe" pitchFamily="34" charset="0"/>
              </a:rPr>
              <a:t>Windows PC</a:t>
            </a:r>
          </a:p>
        </p:txBody>
      </p:sp>
      <p:sp>
        <p:nvSpPr>
          <p:cNvPr id="54" name="TextBox 53"/>
          <p:cNvSpPr txBox="1"/>
          <p:nvPr/>
        </p:nvSpPr>
        <p:spPr>
          <a:xfrm>
            <a:off x="5090615" y="1334656"/>
            <a:ext cx="3753134" cy="424732"/>
          </a:xfrm>
          <a:prstGeom prst="rect">
            <a:avLst/>
          </a:prstGeom>
          <a:noFill/>
        </p:spPr>
        <p:txBody>
          <a:bodyPr wrap="square" rtlCol="0">
            <a:spAutoFit/>
          </a:bodyPr>
          <a:lstStyle/>
          <a:p>
            <a:pPr algn="ctr">
              <a:lnSpc>
                <a:spcPct val="90000"/>
              </a:lnSpc>
            </a:pPr>
            <a:r>
              <a:rPr lang="en-US" sz="2400" dirty="0" smtClean="0">
                <a:solidFill>
                  <a:schemeClr val="tx1"/>
                </a:solidFill>
                <a:effectLst>
                  <a:outerShdw blurRad="38100" dist="38100" dir="2700000" algn="tl">
                    <a:srgbClr val="000000">
                      <a:alpha val="43137"/>
                    </a:srgbClr>
                  </a:outerShdw>
                </a:effectLst>
                <a:latin typeface="Segoe" pitchFamily="34" charset="0"/>
              </a:rPr>
              <a:t>Networked Media Player</a:t>
            </a:r>
            <a:endParaRPr lang="en-US" sz="36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AutoShape 230"/>
          <p:cNvSpPr>
            <a:spLocks noChangeArrowheads="1"/>
          </p:cNvSpPr>
          <p:nvPr/>
        </p:nvSpPr>
        <p:spPr bwMode="auto">
          <a:xfrm>
            <a:off x="1419367" y="2410956"/>
            <a:ext cx="914400" cy="588030"/>
          </a:xfrm>
          <a:prstGeom prst="plus">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DMC</a:t>
            </a:r>
          </a:p>
        </p:txBody>
      </p:sp>
      <p:sp>
        <p:nvSpPr>
          <p:cNvPr id="37" name="AutoShape 230"/>
          <p:cNvSpPr>
            <a:spLocks noChangeArrowheads="1"/>
          </p:cNvSpPr>
          <p:nvPr/>
        </p:nvSpPr>
        <p:spPr bwMode="auto">
          <a:xfrm>
            <a:off x="2374712" y="2410956"/>
            <a:ext cx="914400" cy="588030"/>
          </a:xfrm>
          <a:prstGeom prst="plus">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DMR</a:t>
            </a:r>
          </a:p>
        </p:txBody>
      </p:sp>
      <p:sp>
        <p:nvSpPr>
          <p:cNvPr id="38" name="Rectangle 225"/>
          <p:cNvSpPr>
            <a:spLocks noChangeArrowheads="1"/>
          </p:cNvSpPr>
          <p:nvPr/>
        </p:nvSpPr>
        <p:spPr bwMode="auto">
          <a:xfrm>
            <a:off x="455873" y="1790766"/>
            <a:ext cx="1413869" cy="56471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WMP</a:t>
            </a:r>
          </a:p>
        </p:txBody>
      </p:sp>
      <p:sp>
        <p:nvSpPr>
          <p:cNvPr id="40" name="Rectangle 225"/>
          <p:cNvSpPr>
            <a:spLocks noChangeArrowheads="1"/>
          </p:cNvSpPr>
          <p:nvPr/>
        </p:nvSpPr>
        <p:spPr bwMode="auto">
          <a:xfrm>
            <a:off x="1918461" y="1793042"/>
            <a:ext cx="1372926" cy="56471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WMC</a:t>
            </a:r>
          </a:p>
        </p:txBody>
      </p:sp>
      <p:sp>
        <p:nvSpPr>
          <p:cNvPr id="55" name="Rectangle 223"/>
          <p:cNvSpPr>
            <a:spLocks noChangeArrowheads="1"/>
          </p:cNvSpPr>
          <p:nvPr/>
        </p:nvSpPr>
        <p:spPr bwMode="invGray">
          <a:xfrm>
            <a:off x="3248167" y="4949825"/>
            <a:ext cx="2483893" cy="129857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“Third Box”</a:t>
            </a:r>
          </a:p>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PC or Device</a:t>
            </a:r>
          </a:p>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With DMC, DMR, DMS</a:t>
            </a:r>
          </a:p>
        </p:txBody>
      </p:sp>
      <p:grpSp>
        <p:nvGrpSpPr>
          <p:cNvPr id="4" name="Group 56"/>
          <p:cNvGrpSpPr/>
          <p:nvPr/>
        </p:nvGrpSpPr>
        <p:grpSpPr>
          <a:xfrm rot="18895354">
            <a:off x="5863471" y="4479476"/>
            <a:ext cx="1275644" cy="852423"/>
            <a:chOff x="3770489" y="2240293"/>
            <a:chExt cx="1275644" cy="852423"/>
          </a:xfrm>
        </p:grpSpPr>
        <p:cxnSp>
          <p:nvCxnSpPr>
            <p:cNvPr id="58" name="Straight Arrow Connector 57"/>
            <p:cNvCxnSpPr/>
            <p:nvPr/>
          </p:nvCxnSpPr>
          <p:spPr bwMode="auto">
            <a:xfrm rot="10800000">
              <a:off x="3770489" y="2587689"/>
              <a:ext cx="127564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5"/>
              </a:solidFill>
              <a:prstDash val="solid"/>
              <a:round/>
              <a:headEnd type="triangle" w="med" len="med"/>
              <a:tailEnd type="triangle"/>
            </a:ln>
            <a:effectLst/>
          </p:spPr>
        </p:cxnSp>
        <p:sp>
          <p:nvSpPr>
            <p:cNvPr id="59" name="TextBox 58"/>
            <p:cNvSpPr txBox="1"/>
            <p:nvPr/>
          </p:nvSpPr>
          <p:spPr>
            <a:xfrm>
              <a:off x="3894667" y="2240293"/>
              <a:ext cx="1072445" cy="341632"/>
            </a:xfrm>
            <a:prstGeom prst="rect">
              <a:avLst/>
            </a:prstGeom>
            <a:noFill/>
          </p:spPr>
          <p:txBody>
            <a:bodyPr wrap="square" rtlCol="0">
              <a:spAutoFit/>
            </a:bodyPr>
            <a:lstStyle/>
            <a:p>
              <a:pPr algn="ctr">
                <a:lnSpc>
                  <a:spcPct val="90000"/>
                </a:lnSpc>
              </a:pPr>
              <a:r>
                <a:rPr lang="en-US" dirty="0" smtClean="0">
                  <a:solidFill>
                    <a:schemeClr val="tx1"/>
                  </a:solidFill>
                  <a:effectLst>
                    <a:outerShdw blurRad="38100" dist="38100" dir="2700000" algn="tl">
                      <a:srgbClr val="000000">
                        <a:alpha val="43137"/>
                      </a:srgbClr>
                    </a:outerShdw>
                  </a:effectLst>
                  <a:latin typeface="Segoe" pitchFamily="34" charset="0"/>
                </a:rPr>
                <a:t>Control</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60" name="Straight Arrow Connector 59"/>
            <p:cNvCxnSpPr/>
            <p:nvPr/>
          </p:nvCxnSpPr>
          <p:spPr bwMode="auto">
            <a:xfrm rot="10800000">
              <a:off x="3770489" y="3091128"/>
              <a:ext cx="127564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5"/>
              </a:solidFill>
              <a:prstDash val="solid"/>
              <a:round/>
              <a:headEnd type="triangle" w="med" len="med"/>
              <a:tailEnd type="triangle"/>
            </a:ln>
            <a:effectLst/>
          </p:spPr>
        </p:cxnSp>
        <p:sp>
          <p:nvSpPr>
            <p:cNvPr id="61" name="TextBox 60"/>
            <p:cNvSpPr txBox="1"/>
            <p:nvPr/>
          </p:nvSpPr>
          <p:spPr>
            <a:xfrm>
              <a:off x="3894667" y="2743733"/>
              <a:ext cx="1072445" cy="341632"/>
            </a:xfrm>
            <a:prstGeom prst="rect">
              <a:avLst/>
            </a:prstGeom>
            <a:noFill/>
          </p:spPr>
          <p:txBody>
            <a:bodyPr wrap="square" rtlCol="0">
              <a:spAutoFit/>
            </a:bodyPr>
            <a:lstStyle/>
            <a:p>
              <a:pPr algn="ctr">
                <a:lnSpc>
                  <a:spcPct val="90000"/>
                </a:lnSpc>
              </a:pPr>
              <a:r>
                <a:rPr lang="en-US" dirty="0" smtClean="0">
                  <a:solidFill>
                    <a:schemeClr val="tx1"/>
                  </a:solidFill>
                  <a:effectLst>
                    <a:outerShdw blurRad="38100" dist="38100" dir="2700000" algn="tl">
                      <a:srgbClr val="000000">
                        <a:alpha val="43137"/>
                      </a:srgbClr>
                    </a:outerShdw>
                  </a:effectLst>
                  <a:latin typeface="Segoe" pitchFamily="34" charset="0"/>
                </a:rPr>
                <a:t>Stream</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5" name="Group 61"/>
          <p:cNvGrpSpPr/>
          <p:nvPr/>
        </p:nvGrpSpPr>
        <p:grpSpPr>
          <a:xfrm rot="2595769">
            <a:off x="1859564" y="4447402"/>
            <a:ext cx="1275644" cy="852423"/>
            <a:chOff x="3770489" y="2240293"/>
            <a:chExt cx="1275644" cy="852423"/>
          </a:xfrm>
        </p:grpSpPr>
        <p:cxnSp>
          <p:nvCxnSpPr>
            <p:cNvPr id="63" name="Straight Arrow Connector 62"/>
            <p:cNvCxnSpPr/>
            <p:nvPr/>
          </p:nvCxnSpPr>
          <p:spPr bwMode="auto">
            <a:xfrm rot="10800000">
              <a:off x="3770489" y="2587689"/>
              <a:ext cx="127564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5"/>
              </a:solidFill>
              <a:prstDash val="solid"/>
              <a:round/>
              <a:headEnd type="triangle" w="med" len="med"/>
              <a:tailEnd type="triangle"/>
            </a:ln>
            <a:effectLst/>
          </p:spPr>
        </p:cxnSp>
        <p:sp>
          <p:nvSpPr>
            <p:cNvPr id="64" name="TextBox 63"/>
            <p:cNvSpPr txBox="1"/>
            <p:nvPr/>
          </p:nvSpPr>
          <p:spPr>
            <a:xfrm>
              <a:off x="3894666" y="2240293"/>
              <a:ext cx="1072445" cy="341632"/>
            </a:xfrm>
            <a:prstGeom prst="rect">
              <a:avLst/>
            </a:prstGeom>
            <a:noFill/>
          </p:spPr>
          <p:txBody>
            <a:bodyPr wrap="square" rtlCol="0">
              <a:spAutoFit/>
            </a:bodyPr>
            <a:lstStyle/>
            <a:p>
              <a:pPr algn="ctr">
                <a:lnSpc>
                  <a:spcPct val="90000"/>
                </a:lnSpc>
              </a:pPr>
              <a:r>
                <a:rPr lang="en-US" dirty="0" smtClean="0">
                  <a:solidFill>
                    <a:schemeClr val="tx1"/>
                  </a:solidFill>
                  <a:effectLst>
                    <a:outerShdw blurRad="38100" dist="38100" dir="2700000" algn="tl">
                      <a:srgbClr val="000000">
                        <a:alpha val="43137"/>
                      </a:srgbClr>
                    </a:outerShdw>
                  </a:effectLst>
                  <a:latin typeface="Segoe" pitchFamily="34" charset="0"/>
                </a:rPr>
                <a:t>Control</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65" name="Straight Arrow Connector 64"/>
            <p:cNvCxnSpPr/>
            <p:nvPr/>
          </p:nvCxnSpPr>
          <p:spPr bwMode="auto">
            <a:xfrm rot="10800000">
              <a:off x="3770489" y="3091128"/>
              <a:ext cx="127564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accent5"/>
              </a:solidFill>
              <a:prstDash val="solid"/>
              <a:round/>
              <a:headEnd type="triangle" w="med" len="med"/>
              <a:tailEnd type="triangle"/>
            </a:ln>
            <a:effectLst/>
          </p:spPr>
        </p:cxnSp>
        <p:sp>
          <p:nvSpPr>
            <p:cNvPr id="66" name="TextBox 65"/>
            <p:cNvSpPr txBox="1"/>
            <p:nvPr/>
          </p:nvSpPr>
          <p:spPr>
            <a:xfrm>
              <a:off x="3894666" y="2743732"/>
              <a:ext cx="1072445" cy="341632"/>
            </a:xfrm>
            <a:prstGeom prst="rect">
              <a:avLst/>
            </a:prstGeom>
            <a:noFill/>
          </p:spPr>
          <p:txBody>
            <a:bodyPr wrap="square" rtlCol="0">
              <a:spAutoFit/>
            </a:bodyPr>
            <a:lstStyle/>
            <a:p>
              <a:pPr algn="ctr">
                <a:lnSpc>
                  <a:spcPct val="90000"/>
                </a:lnSpc>
              </a:pPr>
              <a:r>
                <a:rPr lang="en-US" dirty="0" smtClean="0">
                  <a:solidFill>
                    <a:schemeClr val="tx1"/>
                  </a:solidFill>
                  <a:effectLst>
                    <a:outerShdw blurRad="38100" dist="38100" dir="2700000" algn="tl">
                      <a:srgbClr val="000000">
                        <a:alpha val="43137"/>
                      </a:srgbClr>
                    </a:outerShdw>
                  </a:effectLst>
                  <a:latin typeface="Segoe" pitchFamily="34" charset="0"/>
                </a:rPr>
                <a:t>Stream</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47" name="Group 46"/>
          <p:cNvGrpSpPr/>
          <p:nvPr/>
        </p:nvGrpSpPr>
        <p:grpSpPr>
          <a:xfrm>
            <a:off x="366622" y="4867471"/>
            <a:ext cx="1295400" cy="1497337"/>
            <a:chOff x="366622" y="4867471"/>
            <a:chExt cx="1295400" cy="1497337"/>
          </a:xfrm>
        </p:grpSpPr>
        <p:sp>
          <p:nvSpPr>
            <p:cNvPr id="50" name="AutoShape 212"/>
            <p:cNvSpPr>
              <a:spLocks noChangeArrowheads="1"/>
            </p:cNvSpPr>
            <p:nvPr/>
          </p:nvSpPr>
          <p:spPr bwMode="auto">
            <a:xfrm>
              <a:off x="366622" y="4867471"/>
              <a:ext cx="1295400" cy="1497337"/>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endParaRPr>
            </a:p>
          </p:txBody>
        </p:sp>
        <p:sp>
          <p:nvSpPr>
            <p:cNvPr id="51" name="Rectangle 213"/>
            <p:cNvSpPr>
              <a:spLocks noChangeArrowheads="1"/>
            </p:cNvSpPr>
            <p:nvPr/>
          </p:nvSpPr>
          <p:spPr bwMode="blackWhite">
            <a:xfrm>
              <a:off x="452349" y="5470842"/>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Segoe" pitchFamily="34" charset="0"/>
              </a:endParaRPr>
            </a:p>
          </p:txBody>
        </p:sp>
        <p:sp>
          <p:nvSpPr>
            <p:cNvPr id="52" name="Rectangle 215"/>
            <p:cNvSpPr>
              <a:spLocks noChangeArrowheads="1"/>
            </p:cNvSpPr>
            <p:nvPr/>
          </p:nvSpPr>
          <p:spPr bwMode="grayWhite">
            <a:xfrm>
              <a:off x="452349" y="5947092"/>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56" name="Rectangle 217"/>
            <p:cNvSpPr>
              <a:spLocks noChangeArrowheads="1"/>
            </p:cNvSpPr>
            <p:nvPr/>
          </p:nvSpPr>
          <p:spPr bwMode="auto">
            <a:xfrm>
              <a:off x="714286" y="4900106"/>
              <a:ext cx="864003" cy="493077"/>
            </a:xfrm>
            <a:prstGeom prst="rect">
              <a:avLst/>
            </a:prstGeom>
            <a:noFill/>
            <a:ln w="952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Microsoft</a:t>
              </a:r>
            </a:p>
            <a:p>
              <a:pPr algn="l"/>
              <a:r>
                <a:rPr lang="en-US" sz="1300" dirty="0" smtClean="0">
                  <a:solidFill>
                    <a:schemeClr val="tx2"/>
                  </a:solidFill>
                  <a:effectLst>
                    <a:outerShdw blurRad="38100" dist="38100" dir="2700000" algn="tl">
                      <a:srgbClr val="000000">
                        <a:alpha val="43137"/>
                      </a:srgbClr>
                    </a:outerShdw>
                  </a:effectLst>
                </a:rPr>
                <a:t>Software</a:t>
              </a:r>
              <a:endParaRPr lang="en-US" sz="1300" dirty="0">
                <a:solidFill>
                  <a:schemeClr val="tx2"/>
                </a:solidFill>
                <a:effectLst>
                  <a:outerShdw blurRad="38100" dist="38100" dir="2700000" algn="tl">
                    <a:srgbClr val="000000">
                      <a:alpha val="43137"/>
                    </a:srgbClr>
                  </a:outerShdw>
                </a:effectLst>
              </a:endParaRPr>
            </a:p>
          </p:txBody>
        </p:sp>
        <p:sp>
          <p:nvSpPr>
            <p:cNvPr id="57" name="Rectangle 218"/>
            <p:cNvSpPr>
              <a:spLocks noChangeArrowheads="1"/>
            </p:cNvSpPr>
            <p:nvPr/>
          </p:nvSpPr>
          <p:spPr bwMode="auto">
            <a:xfrm>
              <a:off x="714286" y="5347972"/>
              <a:ext cx="844767"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Partner </a:t>
              </a:r>
            </a:p>
            <a:p>
              <a:pPr algn="l"/>
              <a:r>
                <a:rPr lang="en-US" sz="1300" dirty="0" smtClean="0">
                  <a:solidFill>
                    <a:schemeClr val="tx2"/>
                  </a:solidFill>
                  <a:effectLst>
                    <a:outerShdw blurRad="38100" dist="38100" dir="2700000" algn="tl">
                      <a:srgbClr val="000000">
                        <a:alpha val="43137"/>
                      </a:srgbClr>
                    </a:outerShdw>
                  </a:effectLst>
                </a:rPr>
                <a:t>Software</a:t>
              </a:r>
              <a:endParaRPr lang="en-US" sz="1300" dirty="0">
                <a:solidFill>
                  <a:schemeClr val="tx2"/>
                </a:solidFill>
                <a:effectLst>
                  <a:outerShdw blurRad="38100" dist="38100" dir="2700000" algn="tl">
                    <a:srgbClr val="000000">
                      <a:alpha val="43137"/>
                    </a:srgbClr>
                  </a:outerShdw>
                </a:effectLst>
              </a:endParaRPr>
            </a:p>
          </p:txBody>
        </p:sp>
        <p:sp>
          <p:nvSpPr>
            <p:cNvPr id="62" name="Rectangle 220"/>
            <p:cNvSpPr>
              <a:spLocks noChangeArrowheads="1"/>
            </p:cNvSpPr>
            <p:nvPr/>
          </p:nvSpPr>
          <p:spPr bwMode="auto">
            <a:xfrm>
              <a:off x="714285" y="5836731"/>
              <a:ext cx="910490"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Partner </a:t>
              </a:r>
            </a:p>
            <a:p>
              <a:pPr algn="l"/>
              <a:r>
                <a:rPr lang="en-US" sz="1300" dirty="0" smtClean="0">
                  <a:solidFill>
                    <a:schemeClr val="tx2"/>
                  </a:solidFill>
                  <a:effectLst>
                    <a:outerShdw blurRad="38100" dist="38100" dir="2700000" algn="tl">
                      <a:srgbClr val="000000">
                        <a:alpha val="43137"/>
                      </a:srgbClr>
                    </a:outerShdw>
                  </a:effectLst>
                </a:rPr>
                <a:t>Hardware</a:t>
              </a:r>
              <a:endParaRPr lang="en-US" sz="1300" dirty="0">
                <a:solidFill>
                  <a:schemeClr val="tx2"/>
                </a:solidFill>
                <a:effectLst>
                  <a:outerShdw blurRad="38100" dist="38100" dir="2700000" algn="tl">
                    <a:srgbClr val="000000">
                      <a:alpha val="43137"/>
                    </a:srgbClr>
                  </a:outerShdw>
                </a:effectLst>
              </a:endParaRPr>
            </a:p>
          </p:txBody>
        </p:sp>
        <p:sp>
          <p:nvSpPr>
            <p:cNvPr id="67" name="Rectangle 235"/>
            <p:cNvSpPr>
              <a:spLocks noChangeArrowheads="1"/>
            </p:cNvSpPr>
            <p:nvPr/>
          </p:nvSpPr>
          <p:spPr bwMode="auto">
            <a:xfrm>
              <a:off x="452349" y="5008880"/>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609398"/>
          </a:xfrm>
        </p:spPr>
        <p:txBody>
          <a:bodyPr/>
          <a:lstStyle/>
          <a:p>
            <a:r>
              <a:rPr lang="en-US" sz="4400" smtClean="0"/>
              <a:t>Home Media Streaming</a:t>
            </a:r>
            <a:endParaRPr lang="en-US" sz="4400" dirty="0"/>
          </a:p>
        </p:txBody>
      </p:sp>
      <p:sp>
        <p:nvSpPr>
          <p:cNvPr id="5" name="Subtitle 4"/>
          <p:cNvSpPr>
            <a:spLocks noGrp="1"/>
          </p:cNvSpPr>
          <p:nvPr>
            <p:ph type="subTitle" idx="1"/>
          </p:nvPr>
        </p:nvSpPr>
        <p:spPr>
          <a:xfrm>
            <a:off x="2556405" y="4214106"/>
            <a:ext cx="5970561" cy="886397"/>
          </a:xfrm>
        </p:spPr>
        <p:txBody>
          <a:bodyPr/>
          <a:lstStyle/>
          <a:p>
            <a:r>
              <a:rPr lang="en-US" smtClean="0"/>
              <a:t>Scott Manchester</a:t>
            </a:r>
          </a:p>
          <a:p>
            <a:r>
              <a:rPr lang="en-US" smtClean="0"/>
              <a:t>Microsoft Corporation</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rPr>
              <a:t>demo</a:t>
            </a:r>
            <a:endParaRPr lang="en-US" sz="10000" b="1" spc="-3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dirty="0" smtClean="0"/>
              <a:t>Audio – Vista</a:t>
            </a:r>
            <a:endParaRPr lang="en-US" dirty="0"/>
          </a:p>
        </p:txBody>
      </p:sp>
      <p:grpSp>
        <p:nvGrpSpPr>
          <p:cNvPr id="26" name="Group 25"/>
          <p:cNvGrpSpPr/>
          <p:nvPr/>
        </p:nvGrpSpPr>
        <p:grpSpPr>
          <a:xfrm>
            <a:off x="1813560" y="1417638"/>
            <a:ext cx="6949440" cy="4673812"/>
            <a:chOff x="1662545" y="1417638"/>
            <a:chExt cx="7072747" cy="4673812"/>
          </a:xfrm>
        </p:grpSpPr>
        <p:sp>
          <p:nvSpPr>
            <p:cNvPr id="44" name="Rectangle 226"/>
            <p:cNvSpPr>
              <a:spLocks noChangeArrowheads="1"/>
            </p:cNvSpPr>
            <p:nvPr/>
          </p:nvSpPr>
          <p:spPr bwMode="auto">
            <a:xfrm>
              <a:off x="1662546" y="3299092"/>
              <a:ext cx="7057284" cy="62244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Audio Engine</a:t>
              </a:r>
            </a:p>
          </p:txBody>
        </p:sp>
        <p:sp>
          <p:nvSpPr>
            <p:cNvPr id="45" name="Rectangle 232"/>
            <p:cNvSpPr>
              <a:spLocks noChangeArrowheads="1"/>
            </p:cNvSpPr>
            <p:nvPr/>
          </p:nvSpPr>
          <p:spPr bwMode="auto">
            <a:xfrm>
              <a:off x="1669463" y="2050890"/>
              <a:ext cx="7044120" cy="55659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Sound APIs (DirectSound, Wave, Win MM, Media Foundation…)</a:t>
              </a:r>
            </a:p>
          </p:txBody>
        </p:sp>
        <p:sp>
          <p:nvSpPr>
            <p:cNvPr id="46" name="Rectangle 233"/>
            <p:cNvSpPr>
              <a:spLocks noChangeArrowheads="1"/>
            </p:cNvSpPr>
            <p:nvPr/>
          </p:nvSpPr>
          <p:spPr bwMode="blackWhite">
            <a:xfrm>
              <a:off x="1669463" y="1430336"/>
              <a:ext cx="3459097" cy="55659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Applications</a:t>
              </a:r>
            </a:p>
          </p:txBody>
        </p:sp>
        <p:sp>
          <p:nvSpPr>
            <p:cNvPr id="47" name="Rectangle 232"/>
            <p:cNvSpPr>
              <a:spLocks noChangeArrowheads="1"/>
            </p:cNvSpPr>
            <p:nvPr/>
          </p:nvSpPr>
          <p:spPr bwMode="auto">
            <a:xfrm>
              <a:off x="1662545" y="2675506"/>
              <a:ext cx="7053273" cy="55659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Device Topology Management and Volume Control</a:t>
              </a:r>
            </a:p>
          </p:txBody>
        </p:sp>
        <p:sp>
          <p:nvSpPr>
            <p:cNvPr id="48" name="Rectangle 232"/>
            <p:cNvSpPr>
              <a:spLocks noChangeArrowheads="1"/>
            </p:cNvSpPr>
            <p:nvPr/>
          </p:nvSpPr>
          <p:spPr bwMode="auto">
            <a:xfrm>
              <a:off x="5182259" y="1417638"/>
              <a:ext cx="3524352" cy="58469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Volume and CPL</a:t>
              </a:r>
            </a:p>
          </p:txBody>
        </p:sp>
        <p:sp>
          <p:nvSpPr>
            <p:cNvPr id="49" name="Rectangle 224"/>
            <p:cNvSpPr>
              <a:spLocks noChangeArrowheads="1"/>
            </p:cNvSpPr>
            <p:nvPr/>
          </p:nvSpPr>
          <p:spPr bwMode="grayWhite">
            <a:xfrm>
              <a:off x="3012120" y="5322037"/>
              <a:ext cx="1241392" cy="7650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USB Audio</a:t>
              </a:r>
            </a:p>
          </p:txBody>
        </p:sp>
        <p:sp>
          <p:nvSpPr>
            <p:cNvPr id="50" name="Rectangle 225"/>
            <p:cNvSpPr>
              <a:spLocks noChangeArrowheads="1"/>
            </p:cNvSpPr>
            <p:nvPr/>
          </p:nvSpPr>
          <p:spPr bwMode="auto">
            <a:xfrm>
              <a:off x="3015030" y="3999327"/>
              <a:ext cx="1248490" cy="12547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USB Class Driver</a:t>
              </a:r>
            </a:p>
          </p:txBody>
        </p:sp>
        <p:sp>
          <p:nvSpPr>
            <p:cNvPr id="51" name="Rectangle 225"/>
            <p:cNvSpPr>
              <a:spLocks noChangeArrowheads="1"/>
            </p:cNvSpPr>
            <p:nvPr/>
          </p:nvSpPr>
          <p:spPr bwMode="auto">
            <a:xfrm>
              <a:off x="4359551" y="3999327"/>
              <a:ext cx="1227171" cy="12547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HD Audio Driver</a:t>
              </a:r>
            </a:p>
          </p:txBody>
        </p:sp>
        <p:sp>
          <p:nvSpPr>
            <p:cNvPr id="52" name="Rectangle 224"/>
            <p:cNvSpPr>
              <a:spLocks noChangeArrowheads="1"/>
            </p:cNvSpPr>
            <p:nvPr/>
          </p:nvSpPr>
          <p:spPr bwMode="grayWhite">
            <a:xfrm>
              <a:off x="4343492" y="5324198"/>
              <a:ext cx="3225615" cy="7650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HD </a:t>
              </a:r>
            </a:p>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Audio</a:t>
              </a:r>
            </a:p>
          </p:txBody>
        </p:sp>
        <p:sp>
          <p:nvSpPr>
            <p:cNvPr id="53" name="Rectangle 224"/>
            <p:cNvSpPr>
              <a:spLocks noChangeArrowheads="1"/>
            </p:cNvSpPr>
            <p:nvPr/>
          </p:nvSpPr>
          <p:spPr bwMode="grayWhite">
            <a:xfrm>
              <a:off x="7659088" y="5326360"/>
              <a:ext cx="1076204" cy="7650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AC97</a:t>
              </a:r>
            </a:p>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Audio</a:t>
              </a:r>
            </a:p>
          </p:txBody>
        </p:sp>
        <p:sp>
          <p:nvSpPr>
            <p:cNvPr id="23" name="Rectangle 233"/>
            <p:cNvSpPr>
              <a:spLocks noChangeArrowheads="1"/>
            </p:cNvSpPr>
            <p:nvPr/>
          </p:nvSpPr>
          <p:spPr bwMode="blackWhite">
            <a:xfrm>
              <a:off x="5682752" y="3976311"/>
              <a:ext cx="3041860" cy="127008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Partner</a:t>
              </a:r>
            </a:p>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Drivers</a:t>
              </a:r>
            </a:p>
          </p:txBody>
        </p:sp>
      </p:grpSp>
      <p:grpSp>
        <p:nvGrpSpPr>
          <p:cNvPr id="27" name="Group 26"/>
          <p:cNvGrpSpPr/>
          <p:nvPr/>
        </p:nvGrpSpPr>
        <p:grpSpPr>
          <a:xfrm>
            <a:off x="366622" y="4867471"/>
            <a:ext cx="1295400" cy="1497337"/>
            <a:chOff x="366622" y="4867471"/>
            <a:chExt cx="1295400" cy="1497337"/>
          </a:xfrm>
        </p:grpSpPr>
        <p:sp>
          <p:nvSpPr>
            <p:cNvPr id="28" name="AutoShape 212"/>
            <p:cNvSpPr>
              <a:spLocks noChangeArrowheads="1"/>
            </p:cNvSpPr>
            <p:nvPr/>
          </p:nvSpPr>
          <p:spPr bwMode="auto">
            <a:xfrm>
              <a:off x="366622" y="4867471"/>
              <a:ext cx="1295400" cy="1497337"/>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endParaRPr>
            </a:p>
          </p:txBody>
        </p:sp>
        <p:sp>
          <p:nvSpPr>
            <p:cNvPr id="29" name="Rectangle 213"/>
            <p:cNvSpPr>
              <a:spLocks noChangeArrowheads="1"/>
            </p:cNvSpPr>
            <p:nvPr/>
          </p:nvSpPr>
          <p:spPr bwMode="blackWhite">
            <a:xfrm>
              <a:off x="452349" y="5470842"/>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Segoe" pitchFamily="34" charset="0"/>
              </a:endParaRPr>
            </a:p>
          </p:txBody>
        </p:sp>
        <p:sp>
          <p:nvSpPr>
            <p:cNvPr id="30" name="Rectangle 215"/>
            <p:cNvSpPr>
              <a:spLocks noChangeArrowheads="1"/>
            </p:cNvSpPr>
            <p:nvPr/>
          </p:nvSpPr>
          <p:spPr bwMode="grayWhite">
            <a:xfrm>
              <a:off x="452349" y="5947092"/>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31" name="Rectangle 217"/>
            <p:cNvSpPr>
              <a:spLocks noChangeArrowheads="1"/>
            </p:cNvSpPr>
            <p:nvPr/>
          </p:nvSpPr>
          <p:spPr bwMode="auto">
            <a:xfrm>
              <a:off x="714286" y="4900106"/>
              <a:ext cx="864003" cy="493077"/>
            </a:xfrm>
            <a:prstGeom prst="rect">
              <a:avLst/>
            </a:prstGeom>
            <a:noFill/>
            <a:ln w="952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Microsoft</a:t>
              </a:r>
            </a:p>
            <a:p>
              <a:pPr algn="l"/>
              <a:r>
                <a:rPr lang="en-US" sz="1300" dirty="0" smtClean="0">
                  <a:solidFill>
                    <a:schemeClr val="tx2"/>
                  </a:solidFill>
                  <a:effectLst>
                    <a:outerShdw blurRad="38100" dist="38100" dir="2700000" algn="tl">
                      <a:srgbClr val="000000">
                        <a:alpha val="43137"/>
                      </a:srgbClr>
                    </a:outerShdw>
                  </a:effectLst>
                </a:rPr>
                <a:t>Software</a:t>
              </a:r>
              <a:endParaRPr lang="en-US" sz="1300" dirty="0">
                <a:solidFill>
                  <a:schemeClr val="tx2"/>
                </a:solidFill>
                <a:effectLst>
                  <a:outerShdw blurRad="38100" dist="38100" dir="2700000" algn="tl">
                    <a:srgbClr val="000000">
                      <a:alpha val="43137"/>
                    </a:srgbClr>
                  </a:outerShdw>
                </a:effectLst>
              </a:endParaRPr>
            </a:p>
          </p:txBody>
        </p:sp>
        <p:sp>
          <p:nvSpPr>
            <p:cNvPr id="32" name="Rectangle 218"/>
            <p:cNvSpPr>
              <a:spLocks noChangeArrowheads="1"/>
            </p:cNvSpPr>
            <p:nvPr/>
          </p:nvSpPr>
          <p:spPr bwMode="auto">
            <a:xfrm>
              <a:off x="714286" y="5347972"/>
              <a:ext cx="844767"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Partner </a:t>
              </a:r>
            </a:p>
            <a:p>
              <a:pPr algn="l"/>
              <a:r>
                <a:rPr lang="en-US" sz="1300" dirty="0" smtClean="0">
                  <a:solidFill>
                    <a:schemeClr val="tx2"/>
                  </a:solidFill>
                  <a:effectLst>
                    <a:outerShdw blurRad="38100" dist="38100" dir="2700000" algn="tl">
                      <a:srgbClr val="000000">
                        <a:alpha val="43137"/>
                      </a:srgbClr>
                    </a:outerShdw>
                  </a:effectLst>
                </a:rPr>
                <a:t>Software</a:t>
              </a:r>
              <a:endParaRPr lang="en-US" sz="1300" dirty="0">
                <a:solidFill>
                  <a:schemeClr val="tx2"/>
                </a:solidFill>
                <a:effectLst>
                  <a:outerShdw blurRad="38100" dist="38100" dir="2700000" algn="tl">
                    <a:srgbClr val="000000">
                      <a:alpha val="43137"/>
                    </a:srgbClr>
                  </a:outerShdw>
                </a:effectLst>
              </a:endParaRPr>
            </a:p>
          </p:txBody>
        </p:sp>
        <p:sp>
          <p:nvSpPr>
            <p:cNvPr id="40" name="Rectangle 220"/>
            <p:cNvSpPr>
              <a:spLocks noChangeArrowheads="1"/>
            </p:cNvSpPr>
            <p:nvPr/>
          </p:nvSpPr>
          <p:spPr bwMode="auto">
            <a:xfrm>
              <a:off x="714285" y="5836731"/>
              <a:ext cx="910490"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Partner </a:t>
              </a:r>
            </a:p>
            <a:p>
              <a:pPr algn="l"/>
              <a:r>
                <a:rPr lang="en-US" sz="1300" dirty="0" smtClean="0">
                  <a:solidFill>
                    <a:schemeClr val="tx2"/>
                  </a:solidFill>
                  <a:effectLst>
                    <a:outerShdw blurRad="38100" dist="38100" dir="2700000" algn="tl">
                      <a:srgbClr val="000000">
                        <a:alpha val="43137"/>
                      </a:srgbClr>
                    </a:outerShdw>
                  </a:effectLst>
                </a:rPr>
                <a:t>Hardware</a:t>
              </a:r>
              <a:endParaRPr lang="en-US" sz="1300" dirty="0">
                <a:solidFill>
                  <a:schemeClr val="tx2"/>
                </a:solidFill>
                <a:effectLst>
                  <a:outerShdw blurRad="38100" dist="38100" dir="2700000" algn="tl">
                    <a:srgbClr val="000000">
                      <a:alpha val="43137"/>
                    </a:srgbClr>
                  </a:outerShdw>
                </a:effectLst>
              </a:endParaRPr>
            </a:p>
          </p:txBody>
        </p:sp>
        <p:sp>
          <p:nvSpPr>
            <p:cNvPr id="41" name="Rectangle 235"/>
            <p:cNvSpPr>
              <a:spLocks noChangeArrowheads="1"/>
            </p:cNvSpPr>
            <p:nvPr/>
          </p:nvSpPr>
          <p:spPr bwMode="auto">
            <a:xfrm>
              <a:off x="452349" y="5008880"/>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dirty="0" smtClean="0"/>
              <a:t>Audio – Windows 7</a:t>
            </a:r>
            <a:endParaRPr lang="en-US" dirty="0"/>
          </a:p>
        </p:txBody>
      </p:sp>
      <p:grpSp>
        <p:nvGrpSpPr>
          <p:cNvPr id="26" name="Group 25"/>
          <p:cNvGrpSpPr/>
          <p:nvPr/>
        </p:nvGrpSpPr>
        <p:grpSpPr>
          <a:xfrm>
            <a:off x="1813560" y="1417638"/>
            <a:ext cx="6949440" cy="4673812"/>
            <a:chOff x="1662545" y="1417638"/>
            <a:chExt cx="7072747" cy="4673812"/>
          </a:xfrm>
        </p:grpSpPr>
        <p:sp>
          <p:nvSpPr>
            <p:cNvPr id="44" name="Rectangle 226"/>
            <p:cNvSpPr>
              <a:spLocks noChangeArrowheads="1"/>
            </p:cNvSpPr>
            <p:nvPr/>
          </p:nvSpPr>
          <p:spPr bwMode="auto">
            <a:xfrm>
              <a:off x="1662546" y="3299092"/>
              <a:ext cx="7057284" cy="62244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Audio Engine</a:t>
              </a:r>
            </a:p>
          </p:txBody>
        </p:sp>
        <p:sp>
          <p:nvSpPr>
            <p:cNvPr id="45" name="Rectangle 232"/>
            <p:cNvSpPr>
              <a:spLocks noChangeArrowheads="1"/>
            </p:cNvSpPr>
            <p:nvPr/>
          </p:nvSpPr>
          <p:spPr bwMode="auto">
            <a:xfrm>
              <a:off x="1669463" y="2050890"/>
              <a:ext cx="7044120" cy="55659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Sound APIs (DirectSound, Wave, Win MM, Media Foundation…)</a:t>
              </a:r>
            </a:p>
          </p:txBody>
        </p:sp>
        <p:sp>
          <p:nvSpPr>
            <p:cNvPr id="46" name="Rectangle 233"/>
            <p:cNvSpPr>
              <a:spLocks noChangeArrowheads="1"/>
            </p:cNvSpPr>
            <p:nvPr/>
          </p:nvSpPr>
          <p:spPr bwMode="blackWhite">
            <a:xfrm>
              <a:off x="1669463" y="1430336"/>
              <a:ext cx="3459097" cy="55659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Applications</a:t>
              </a:r>
            </a:p>
          </p:txBody>
        </p:sp>
        <p:sp>
          <p:nvSpPr>
            <p:cNvPr id="47" name="Rectangle 232"/>
            <p:cNvSpPr>
              <a:spLocks noChangeArrowheads="1"/>
            </p:cNvSpPr>
            <p:nvPr/>
          </p:nvSpPr>
          <p:spPr bwMode="auto">
            <a:xfrm>
              <a:off x="1662545" y="2675506"/>
              <a:ext cx="7053273" cy="55659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Device Topology Management and Volume Control</a:t>
              </a:r>
            </a:p>
          </p:txBody>
        </p:sp>
        <p:sp>
          <p:nvSpPr>
            <p:cNvPr id="48" name="Rectangle 232"/>
            <p:cNvSpPr>
              <a:spLocks noChangeArrowheads="1"/>
            </p:cNvSpPr>
            <p:nvPr/>
          </p:nvSpPr>
          <p:spPr bwMode="auto">
            <a:xfrm>
              <a:off x="5182259" y="1417638"/>
              <a:ext cx="3524352" cy="58469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Volume and CPL</a:t>
              </a:r>
            </a:p>
          </p:txBody>
        </p:sp>
        <p:sp>
          <p:nvSpPr>
            <p:cNvPr id="49" name="Rectangle 224"/>
            <p:cNvSpPr>
              <a:spLocks noChangeArrowheads="1"/>
            </p:cNvSpPr>
            <p:nvPr/>
          </p:nvSpPr>
          <p:spPr bwMode="grayWhite">
            <a:xfrm>
              <a:off x="3012120" y="5322037"/>
              <a:ext cx="1241392" cy="7650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USB Audio</a:t>
              </a:r>
            </a:p>
          </p:txBody>
        </p:sp>
        <p:sp>
          <p:nvSpPr>
            <p:cNvPr id="50" name="Rectangle 225"/>
            <p:cNvSpPr>
              <a:spLocks noChangeArrowheads="1"/>
            </p:cNvSpPr>
            <p:nvPr/>
          </p:nvSpPr>
          <p:spPr bwMode="auto">
            <a:xfrm>
              <a:off x="3015030" y="3999327"/>
              <a:ext cx="1248490" cy="12547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USB Class Driver</a:t>
              </a:r>
            </a:p>
          </p:txBody>
        </p:sp>
        <p:sp>
          <p:nvSpPr>
            <p:cNvPr id="51" name="Rectangle 225"/>
            <p:cNvSpPr>
              <a:spLocks noChangeArrowheads="1"/>
            </p:cNvSpPr>
            <p:nvPr/>
          </p:nvSpPr>
          <p:spPr bwMode="auto">
            <a:xfrm>
              <a:off x="4359551" y="3999327"/>
              <a:ext cx="1227171" cy="12547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HD Audio Driver</a:t>
              </a:r>
            </a:p>
          </p:txBody>
        </p:sp>
        <p:sp>
          <p:nvSpPr>
            <p:cNvPr id="52" name="Rectangle 224"/>
            <p:cNvSpPr>
              <a:spLocks noChangeArrowheads="1"/>
            </p:cNvSpPr>
            <p:nvPr/>
          </p:nvSpPr>
          <p:spPr bwMode="grayWhite">
            <a:xfrm>
              <a:off x="4343492" y="5324198"/>
              <a:ext cx="3225615" cy="7650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HD </a:t>
              </a:r>
            </a:p>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Audio</a:t>
              </a:r>
            </a:p>
          </p:txBody>
        </p:sp>
        <p:sp>
          <p:nvSpPr>
            <p:cNvPr id="53" name="Rectangle 224"/>
            <p:cNvSpPr>
              <a:spLocks noChangeArrowheads="1"/>
            </p:cNvSpPr>
            <p:nvPr/>
          </p:nvSpPr>
          <p:spPr bwMode="grayWhite">
            <a:xfrm>
              <a:off x="7659088" y="5326360"/>
              <a:ext cx="1076204" cy="7650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AC97</a:t>
              </a:r>
            </a:p>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Audio</a:t>
              </a:r>
            </a:p>
          </p:txBody>
        </p:sp>
        <p:sp>
          <p:nvSpPr>
            <p:cNvPr id="23" name="Rectangle 233"/>
            <p:cNvSpPr>
              <a:spLocks noChangeArrowheads="1"/>
            </p:cNvSpPr>
            <p:nvPr/>
          </p:nvSpPr>
          <p:spPr bwMode="blackWhite">
            <a:xfrm>
              <a:off x="5682752" y="3976311"/>
              <a:ext cx="3041860" cy="127008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Partner</a:t>
              </a:r>
            </a:p>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Drivers</a:t>
              </a:r>
            </a:p>
          </p:txBody>
        </p:sp>
        <p:sp>
          <p:nvSpPr>
            <p:cNvPr id="24" name="Rectangle 225"/>
            <p:cNvSpPr>
              <a:spLocks noChangeArrowheads="1"/>
            </p:cNvSpPr>
            <p:nvPr/>
          </p:nvSpPr>
          <p:spPr bwMode="auto">
            <a:xfrm>
              <a:off x="1668571" y="3999327"/>
              <a:ext cx="1252728" cy="125272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Bluetooth Class Driver</a:t>
              </a:r>
            </a:p>
          </p:txBody>
        </p:sp>
        <p:sp>
          <p:nvSpPr>
            <p:cNvPr id="25" name="Rectangle 224"/>
            <p:cNvSpPr>
              <a:spLocks noChangeArrowheads="1"/>
            </p:cNvSpPr>
            <p:nvPr/>
          </p:nvSpPr>
          <p:spPr bwMode="grayWhite">
            <a:xfrm>
              <a:off x="1677275" y="5322037"/>
              <a:ext cx="1252728" cy="76809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Bluetooth Audio</a:t>
              </a:r>
            </a:p>
          </p:txBody>
        </p:sp>
      </p:grpSp>
      <p:sp>
        <p:nvSpPr>
          <p:cNvPr id="27" name="Rectangle 214"/>
          <p:cNvSpPr>
            <a:spLocks noChangeArrowheads="1"/>
          </p:cNvSpPr>
          <p:nvPr/>
        </p:nvSpPr>
        <p:spPr bwMode="invGray">
          <a:xfrm>
            <a:off x="5490949" y="1202806"/>
            <a:ext cx="3043451" cy="38815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Communication Device</a:t>
            </a:r>
          </a:p>
        </p:txBody>
      </p:sp>
      <p:sp>
        <p:nvSpPr>
          <p:cNvPr id="28" name="Rectangle 214"/>
          <p:cNvSpPr>
            <a:spLocks noChangeArrowheads="1"/>
          </p:cNvSpPr>
          <p:nvPr/>
        </p:nvSpPr>
        <p:spPr bwMode="invGray">
          <a:xfrm>
            <a:off x="2322416" y="2447636"/>
            <a:ext cx="4132975" cy="38815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Stream Routing / Attenuation</a:t>
            </a:r>
          </a:p>
        </p:txBody>
      </p:sp>
      <p:sp>
        <p:nvSpPr>
          <p:cNvPr id="29" name="Rectangle 214"/>
          <p:cNvSpPr>
            <a:spLocks noChangeArrowheads="1"/>
          </p:cNvSpPr>
          <p:nvPr/>
        </p:nvSpPr>
        <p:spPr bwMode="invGray">
          <a:xfrm>
            <a:off x="2322416" y="3763820"/>
            <a:ext cx="4132975" cy="38815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Communication Device</a:t>
            </a:r>
          </a:p>
        </p:txBody>
      </p:sp>
      <p:sp>
        <p:nvSpPr>
          <p:cNvPr id="30" name="Rectangle 214"/>
          <p:cNvSpPr>
            <a:spLocks noChangeArrowheads="1"/>
          </p:cNvSpPr>
          <p:nvPr/>
        </p:nvSpPr>
        <p:spPr bwMode="invGray">
          <a:xfrm>
            <a:off x="2013457" y="1191433"/>
            <a:ext cx="3043451" cy="38815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Communication Streams</a:t>
            </a:r>
          </a:p>
        </p:txBody>
      </p:sp>
      <p:grpSp>
        <p:nvGrpSpPr>
          <p:cNvPr id="31" name="Group 30"/>
          <p:cNvGrpSpPr/>
          <p:nvPr/>
        </p:nvGrpSpPr>
        <p:grpSpPr>
          <a:xfrm>
            <a:off x="366622" y="4867471"/>
            <a:ext cx="1295400" cy="1497337"/>
            <a:chOff x="366622" y="4867471"/>
            <a:chExt cx="1295400" cy="1497337"/>
          </a:xfrm>
        </p:grpSpPr>
        <p:sp>
          <p:nvSpPr>
            <p:cNvPr id="32" name="AutoShape 212"/>
            <p:cNvSpPr>
              <a:spLocks noChangeArrowheads="1"/>
            </p:cNvSpPr>
            <p:nvPr/>
          </p:nvSpPr>
          <p:spPr bwMode="auto">
            <a:xfrm>
              <a:off x="366622" y="4867471"/>
              <a:ext cx="1295400" cy="1497337"/>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endParaRPr>
            </a:p>
          </p:txBody>
        </p:sp>
        <p:sp>
          <p:nvSpPr>
            <p:cNvPr id="40" name="Rectangle 213"/>
            <p:cNvSpPr>
              <a:spLocks noChangeArrowheads="1"/>
            </p:cNvSpPr>
            <p:nvPr/>
          </p:nvSpPr>
          <p:spPr bwMode="blackWhite">
            <a:xfrm>
              <a:off x="452349" y="5470842"/>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Segoe" pitchFamily="34" charset="0"/>
              </a:endParaRPr>
            </a:p>
          </p:txBody>
        </p:sp>
        <p:sp>
          <p:nvSpPr>
            <p:cNvPr id="41" name="Rectangle 215"/>
            <p:cNvSpPr>
              <a:spLocks noChangeArrowheads="1"/>
            </p:cNvSpPr>
            <p:nvPr/>
          </p:nvSpPr>
          <p:spPr bwMode="grayWhite">
            <a:xfrm>
              <a:off x="452349" y="5947092"/>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42" name="Rectangle 217"/>
            <p:cNvSpPr>
              <a:spLocks noChangeArrowheads="1"/>
            </p:cNvSpPr>
            <p:nvPr/>
          </p:nvSpPr>
          <p:spPr bwMode="auto">
            <a:xfrm>
              <a:off x="714286" y="4900106"/>
              <a:ext cx="864003" cy="493077"/>
            </a:xfrm>
            <a:prstGeom prst="rect">
              <a:avLst/>
            </a:prstGeom>
            <a:noFill/>
            <a:ln w="952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Microsoft</a:t>
              </a:r>
            </a:p>
            <a:p>
              <a:pPr algn="l"/>
              <a:r>
                <a:rPr lang="en-US" sz="1300" dirty="0" smtClean="0">
                  <a:solidFill>
                    <a:schemeClr val="tx2"/>
                  </a:solidFill>
                  <a:effectLst>
                    <a:outerShdw blurRad="38100" dist="38100" dir="2700000" algn="tl">
                      <a:srgbClr val="000000">
                        <a:alpha val="43137"/>
                      </a:srgbClr>
                    </a:outerShdw>
                  </a:effectLst>
                </a:rPr>
                <a:t>Software</a:t>
              </a:r>
              <a:endParaRPr lang="en-US" sz="1300" dirty="0">
                <a:solidFill>
                  <a:schemeClr val="tx2"/>
                </a:solidFill>
                <a:effectLst>
                  <a:outerShdw blurRad="38100" dist="38100" dir="2700000" algn="tl">
                    <a:srgbClr val="000000">
                      <a:alpha val="43137"/>
                    </a:srgbClr>
                  </a:outerShdw>
                </a:effectLst>
              </a:endParaRPr>
            </a:p>
          </p:txBody>
        </p:sp>
        <p:sp>
          <p:nvSpPr>
            <p:cNvPr id="43" name="Rectangle 218"/>
            <p:cNvSpPr>
              <a:spLocks noChangeArrowheads="1"/>
            </p:cNvSpPr>
            <p:nvPr/>
          </p:nvSpPr>
          <p:spPr bwMode="auto">
            <a:xfrm>
              <a:off x="714286" y="5347972"/>
              <a:ext cx="844767"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Partner </a:t>
              </a:r>
            </a:p>
            <a:p>
              <a:pPr algn="l"/>
              <a:r>
                <a:rPr lang="en-US" sz="1300" dirty="0" smtClean="0">
                  <a:solidFill>
                    <a:schemeClr val="tx2"/>
                  </a:solidFill>
                  <a:effectLst>
                    <a:outerShdw blurRad="38100" dist="38100" dir="2700000" algn="tl">
                      <a:srgbClr val="000000">
                        <a:alpha val="43137"/>
                      </a:srgbClr>
                    </a:outerShdw>
                  </a:effectLst>
                </a:rPr>
                <a:t>Software</a:t>
              </a:r>
              <a:endParaRPr lang="en-US" sz="1300" dirty="0">
                <a:solidFill>
                  <a:schemeClr val="tx2"/>
                </a:solidFill>
                <a:effectLst>
                  <a:outerShdw blurRad="38100" dist="38100" dir="2700000" algn="tl">
                    <a:srgbClr val="000000">
                      <a:alpha val="43137"/>
                    </a:srgbClr>
                  </a:outerShdw>
                </a:effectLst>
              </a:endParaRPr>
            </a:p>
          </p:txBody>
        </p:sp>
        <p:sp>
          <p:nvSpPr>
            <p:cNvPr id="54" name="Rectangle 220"/>
            <p:cNvSpPr>
              <a:spLocks noChangeArrowheads="1"/>
            </p:cNvSpPr>
            <p:nvPr/>
          </p:nvSpPr>
          <p:spPr bwMode="auto">
            <a:xfrm>
              <a:off x="714285" y="5836731"/>
              <a:ext cx="910490"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rPr>
                <a:t>Partner </a:t>
              </a:r>
            </a:p>
            <a:p>
              <a:pPr algn="l"/>
              <a:r>
                <a:rPr lang="en-US" sz="1300" dirty="0" smtClean="0">
                  <a:solidFill>
                    <a:schemeClr val="tx2"/>
                  </a:solidFill>
                  <a:effectLst>
                    <a:outerShdw blurRad="38100" dist="38100" dir="2700000" algn="tl">
                      <a:srgbClr val="000000">
                        <a:alpha val="43137"/>
                      </a:srgbClr>
                    </a:outerShdw>
                  </a:effectLst>
                </a:rPr>
                <a:t>Hardware</a:t>
              </a:r>
              <a:endParaRPr lang="en-US" sz="1300" dirty="0">
                <a:solidFill>
                  <a:schemeClr val="tx2"/>
                </a:solidFill>
                <a:effectLst>
                  <a:outerShdw blurRad="38100" dist="38100" dir="2700000" algn="tl">
                    <a:srgbClr val="000000">
                      <a:alpha val="43137"/>
                    </a:srgbClr>
                  </a:outerShdw>
                </a:effectLst>
              </a:endParaRPr>
            </a:p>
          </p:txBody>
        </p:sp>
        <p:sp>
          <p:nvSpPr>
            <p:cNvPr id="55" name="Rectangle 235"/>
            <p:cNvSpPr>
              <a:spLocks noChangeArrowheads="1"/>
            </p:cNvSpPr>
            <p:nvPr/>
          </p:nvSpPr>
          <p:spPr bwMode="auto">
            <a:xfrm>
              <a:off x="452349" y="5008880"/>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pSp>
      <p:sp>
        <p:nvSpPr>
          <p:cNvPr id="33" name="Rectangle 214"/>
          <p:cNvSpPr>
            <a:spLocks noChangeArrowheads="1"/>
          </p:cNvSpPr>
          <p:nvPr/>
        </p:nvSpPr>
        <p:spPr bwMode="invGray">
          <a:xfrm>
            <a:off x="4573696" y="6013363"/>
            <a:ext cx="2821716" cy="38815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Native HDMI Support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Bluetooth &amp; Routing</a:t>
            </a:r>
            <a:endParaRPr lang="en-US" dirty="0"/>
          </a:p>
        </p:txBody>
      </p:sp>
      <p:sp>
        <p:nvSpPr>
          <p:cNvPr id="5" name="Subtitle 4"/>
          <p:cNvSpPr>
            <a:spLocks noGrp="1"/>
          </p:cNvSpPr>
          <p:nvPr>
            <p:ph type="subTitle" idx="1"/>
          </p:nvPr>
        </p:nvSpPr>
        <p:spPr>
          <a:xfrm>
            <a:off x="2556405" y="4214106"/>
            <a:ext cx="5970561" cy="886397"/>
          </a:xfrm>
        </p:spPr>
        <p:txBody>
          <a:bodyPr/>
          <a:lstStyle/>
          <a:p>
            <a:r>
              <a:rPr lang="en-US" dirty="0" smtClean="0"/>
              <a:t>Jerry Smith</a:t>
            </a:r>
          </a:p>
          <a:p>
            <a:r>
              <a:rPr lang="en-US" dirty="0" smtClean="0"/>
              <a:t>Microsoft Corporation</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rPr>
              <a:t>demo</a:t>
            </a:r>
            <a:endParaRPr lang="en-US" sz="10000" b="1" spc="-3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dirty="0" smtClean="0"/>
              <a:t>Device Experience Conclusions</a:t>
            </a:r>
            <a:endParaRPr lang="en-US" dirty="0"/>
          </a:p>
        </p:txBody>
      </p:sp>
      <p:sp>
        <p:nvSpPr>
          <p:cNvPr id="9229" name="Rectangle 13"/>
          <p:cNvSpPr>
            <a:spLocks noGrp="1" noChangeArrowheads="1"/>
          </p:cNvSpPr>
          <p:nvPr>
            <p:ph idx="1"/>
          </p:nvPr>
        </p:nvSpPr>
        <p:spPr>
          <a:xfrm>
            <a:off x="382588" y="1414464"/>
            <a:ext cx="8380412" cy="4757200"/>
          </a:xfrm>
        </p:spPr>
        <p:txBody>
          <a:bodyPr/>
          <a:lstStyle/>
          <a:p>
            <a:r>
              <a:rPr lang="en-US" dirty="0" smtClean="0"/>
              <a:t>Devices have evolved to become powerful, connected and intelligent</a:t>
            </a:r>
          </a:p>
          <a:p>
            <a:r>
              <a:rPr lang="en-US" dirty="0" smtClean="0"/>
              <a:t>Windows 7 has evolved to become an intelligent companion for devices</a:t>
            </a:r>
          </a:p>
          <a:p>
            <a:pPr lvl="1"/>
            <a:r>
              <a:rPr lang="en-US" dirty="0" smtClean="0">
                <a:gradFill>
                  <a:gsLst>
                    <a:gs pos="28000">
                      <a:schemeClr val="accent1"/>
                    </a:gs>
                    <a:gs pos="48000">
                      <a:schemeClr val="accent1"/>
                    </a:gs>
                  </a:gsLst>
                  <a:lin ang="5400000" scaled="1"/>
                </a:gradFill>
              </a:rPr>
              <a:t>Natural experience for end users with portable devices, document devices, </a:t>
            </a:r>
            <a:br>
              <a:rPr lang="en-US" dirty="0" smtClean="0">
                <a:gradFill>
                  <a:gsLst>
                    <a:gs pos="28000">
                      <a:schemeClr val="accent1"/>
                    </a:gs>
                    <a:gs pos="48000">
                      <a:schemeClr val="accent1"/>
                    </a:gs>
                  </a:gsLst>
                  <a:lin ang="5400000" scaled="1"/>
                </a:gradFill>
              </a:rPr>
            </a:br>
            <a:r>
              <a:rPr lang="en-US" dirty="0" smtClean="0">
                <a:gradFill>
                  <a:gsLst>
                    <a:gs pos="28000">
                      <a:schemeClr val="accent1"/>
                    </a:gs>
                    <a:gs pos="48000">
                      <a:schemeClr val="accent1"/>
                    </a:gs>
                  </a:gsLst>
                  <a:lin ang="5400000" scaled="1"/>
                </a:gradFill>
              </a:rPr>
              <a:t>home media devices, communications devices, and others</a:t>
            </a:r>
          </a:p>
          <a:p>
            <a:pPr lvl="1"/>
            <a:r>
              <a:rPr lang="en-US" dirty="0" smtClean="0">
                <a:gradFill>
                  <a:gsLst>
                    <a:gs pos="28000">
                      <a:schemeClr val="accent1"/>
                    </a:gs>
                    <a:gs pos="48000">
                      <a:schemeClr val="accent1"/>
                    </a:gs>
                  </a:gsLst>
                  <a:lin ang="5400000" scaled="1"/>
                </a:gradFill>
              </a:rPr>
              <a:t>More platform value with branding and commerce opportunities for device makers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dirty="0" smtClean="0"/>
              <a:t>Recommendations</a:t>
            </a:r>
            <a:endParaRPr lang="en-US" dirty="0"/>
          </a:p>
        </p:txBody>
      </p:sp>
      <p:sp>
        <p:nvSpPr>
          <p:cNvPr id="9229" name="Rectangle 13"/>
          <p:cNvSpPr>
            <a:spLocks noGrp="1" noChangeArrowheads="1"/>
          </p:cNvSpPr>
          <p:nvPr>
            <p:ph idx="1"/>
          </p:nvPr>
        </p:nvSpPr>
        <p:spPr>
          <a:xfrm>
            <a:off x="382588" y="1414464"/>
            <a:ext cx="8380412" cy="4665380"/>
          </a:xfrm>
        </p:spPr>
        <p:txBody>
          <a:bodyPr/>
          <a:lstStyle/>
          <a:p>
            <a:r>
              <a:rPr lang="en-US" smtClean="0"/>
              <a:t>Attend Detailed Technical Sessions and Chalk Talks</a:t>
            </a:r>
          </a:p>
          <a:p>
            <a:pPr lvl="1"/>
            <a:r>
              <a:rPr lang="en-US" smtClean="0">
                <a:gradFill>
                  <a:gsLst>
                    <a:gs pos="28000">
                      <a:schemeClr val="accent1"/>
                    </a:gs>
                    <a:gs pos="48000">
                      <a:schemeClr val="accent1"/>
                    </a:gs>
                  </a:gsLst>
                  <a:lin ang="5400000" scaled="1"/>
                </a:gradFill>
              </a:rPr>
              <a:t>Document Devices </a:t>
            </a:r>
          </a:p>
          <a:p>
            <a:pPr lvl="1"/>
            <a:r>
              <a:rPr lang="en-US" smtClean="0">
                <a:gradFill>
                  <a:gsLst>
                    <a:gs pos="28000">
                      <a:schemeClr val="accent1"/>
                    </a:gs>
                    <a:gs pos="48000">
                      <a:schemeClr val="accent1"/>
                    </a:gs>
                  </a:gsLst>
                  <a:lin ang="5400000" scaled="1"/>
                </a:gradFill>
              </a:rPr>
              <a:t>Portable Devices </a:t>
            </a:r>
          </a:p>
          <a:p>
            <a:pPr lvl="1"/>
            <a:r>
              <a:rPr lang="en-US" smtClean="0">
                <a:gradFill>
                  <a:gsLst>
                    <a:gs pos="28000">
                      <a:schemeClr val="accent1"/>
                    </a:gs>
                    <a:gs pos="48000">
                      <a:schemeClr val="accent1"/>
                    </a:gs>
                  </a:gsLst>
                  <a:lin ang="5400000" scaled="1"/>
                </a:gradFill>
              </a:rPr>
              <a:t>Digital Home Devices </a:t>
            </a:r>
          </a:p>
          <a:p>
            <a:pPr lvl="1"/>
            <a:r>
              <a:rPr lang="en-US" smtClean="0">
                <a:gradFill>
                  <a:gsLst>
                    <a:gs pos="28000">
                      <a:schemeClr val="accent1"/>
                    </a:gs>
                    <a:gs pos="48000">
                      <a:schemeClr val="accent1"/>
                    </a:gs>
                  </a:gsLst>
                  <a:lin ang="5400000" scaled="1"/>
                </a:gradFill>
              </a:rPr>
              <a:t>Communication Devices </a:t>
            </a:r>
          </a:p>
          <a:p>
            <a:r>
              <a:rPr lang="en-US" smtClean="0"/>
              <a:t>Get Windows 7 builds, documentation and kits and start preparing your devices to take advantage of these new innovations</a:t>
            </a:r>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Purpose of this Session</a:t>
            </a:r>
            <a:endParaRPr lang="en-US" dirty="0"/>
          </a:p>
        </p:txBody>
      </p:sp>
      <p:sp>
        <p:nvSpPr>
          <p:cNvPr id="3" name="Content Placeholder 2"/>
          <p:cNvSpPr>
            <a:spLocks noGrp="1"/>
          </p:cNvSpPr>
          <p:nvPr>
            <p:ph idx="1"/>
          </p:nvPr>
        </p:nvSpPr>
        <p:spPr>
          <a:xfrm>
            <a:off x="382588" y="1414464"/>
            <a:ext cx="8380412" cy="3507114"/>
          </a:xfrm>
        </p:spPr>
        <p:txBody>
          <a:bodyPr/>
          <a:lstStyle/>
          <a:p>
            <a:r>
              <a:rPr lang="en-US" smtClean="0"/>
              <a:t>Discuss challenges and opportunities of the evolving device landscape</a:t>
            </a:r>
          </a:p>
          <a:p>
            <a:r>
              <a:rPr lang="en-US" smtClean="0"/>
              <a:t>Show how Windows 7 addresses </a:t>
            </a:r>
            <a:br>
              <a:rPr lang="en-US" smtClean="0"/>
            </a:br>
            <a:r>
              <a:rPr lang="en-US" smtClean="0"/>
              <a:t>these with new experience and </a:t>
            </a:r>
            <a:br>
              <a:rPr lang="en-US" smtClean="0"/>
            </a:br>
            <a:r>
              <a:rPr lang="en-US" smtClean="0"/>
              <a:t>platform features</a:t>
            </a:r>
          </a:p>
          <a:p>
            <a:r>
              <a:rPr lang="en-US" smtClean="0"/>
              <a:t>Identify upcoming technical sessions that explore these features in more detail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8" name="Rectangle 3"/>
          <p:cNvSpPr txBox="1">
            <a:spLocks noChangeArrowheads="1"/>
          </p:cNvSpPr>
          <p:nvPr/>
        </p:nvSpPr>
        <p:spPr>
          <a:xfrm>
            <a:off x="382323" y="1187715"/>
            <a:ext cx="4126177" cy="5396862"/>
          </a:xfrm>
          <a:prstGeom prst="rect">
            <a:avLst/>
          </a:prstGeom>
        </p:spPr>
        <p:txBody>
          <a:bodyPr wrap="square" lIns="0" tIns="0" rIns="0" bIns="0">
            <a:spAutoFit/>
          </a:bodyPr>
          <a:lstStyle/>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400" b="1"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Portable Devices </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CON-T532 Windows 7 Device Installation Experience</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CON-T533 Windows 7 Device Experience Parts 1 and 2</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CON-T566 Authoring a Device Experience for Portable Devices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CON-T567 Windows Logo Program for Portable Devices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CON-T568 Windows 7 Device Services for MTP</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CON-T569 Windows SideShow:  Building Better Devices and PCs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CON-C648 Discussion:  Windows Portable Device Enabling Kit</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400" b="1"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Printing and Document Devices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CON-T531 Windows 7 Device Experience Overview</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CON-T532 Windows 7 Device Installation Experience</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CON-T533 Windows 7 Device Experience Parts 1 and 2</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CON-T570 Windows 7 Distributed Scanning using Web Services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CON-T571 Authoring a Device Experience for MFPs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CON-T572 XPS Printer Driver Development in Windows 7</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CON-T573 Printer Installation and Print Driver Management</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CON-T608 Print Driver Development Tools and Print Verifier</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CON-C650 XPS Rasterization and XPSDrv Performance</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CON-C651 Discussion:  Distributed Scanning Architecture</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CON-T607 Windows 7 Logo Program for Print and Doc Devices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CON-C652 Windows 7 Logo Program for Print, Scan, and Fax</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400" b="1"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Digital Home</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CON-T531 Windows 7 Device Experience Overview</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CON-T532 Windows 7 Device Installation Experience</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CON-T533 Windows 7 Device Experience Parts 1 and 2</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CON-T574 Windows Logo Program for Network Media Devices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CON-T575 Building Digital Picture Frames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CON-T576 Wireless and Network Device Installation</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CON-T577 Design Considerations for Windows Home Server</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CON-C653 Windows Connect Now for Wireless Devices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CON-C654 Logo for Network Infrastructure Devices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CON-P667 Discussion:  Windows Home Server</a:t>
            </a:r>
            <a:endParaRPr kumimoji="0" lang="en-US" sz="11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9" name="Content Placeholder 3"/>
          <p:cNvSpPr txBox="1">
            <a:spLocks/>
          </p:cNvSpPr>
          <p:nvPr/>
        </p:nvSpPr>
        <p:spPr>
          <a:xfrm>
            <a:off x="4635500" y="1187715"/>
            <a:ext cx="4127500" cy="3933384"/>
          </a:xfrm>
          <a:prstGeom prst="rect">
            <a:avLst/>
          </a:prstGeom>
        </p:spPr>
        <p:txBody>
          <a:bodyPr lIns="0" tIns="0" rIns="0" bIns="0"/>
          <a:lstStyle/>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400" b="1"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Communication Devices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CON-T531 Windows 7 Device Experience Overview</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CON-T532 Windows 7 Device Installation Experience</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CON-T533 Windows 7 Device Experience Parts 1 and 2</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CON-T563 Building a Communication Device in Windows 7</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CON-T564 Building a Bluetooth Audio Device in Windows 7</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CON-T565 Audio Design for Unified Communications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CON-C663 Discussion:  Audio Design for Unified Communication</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CON-C664 Windows 7 Logo Program for Audio and Communications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400" b="1"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Bus Implementation for Devices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CON-T531 Windows 7 Device Experience Overview</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CON-T536 Bluetooth and Wireless USB Support in Windows 7</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CON-T537 USB Technology Update and Windows Strategy</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CON-P578 Panel:  Wireless Personal Area Network</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CON-C655 Wired USB Strategy and Implementations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CON-C656 Discussion:  1394, Wireless USB, and Bluetooth</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400" b="1"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Device Setup and Installation</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CON-T531 Windows 7 Device Experience Overview</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CON-T612 Creating Deployable Driver Packages for Windows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CON-T613 Diagnosing ommon Driver Installation Errors</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CON-C649 Discussion:  Device Center, Bluewire, and Installation</a:t>
            </a:r>
          </a:p>
          <a:p>
            <a:pPr marL="382573" marR="0" lvl="0" indent="-382573" algn="l" defTabSz="912777" rtl="0" eaLnBrk="1" fontAlgn="base" latinLnBrk="0" hangingPunct="1">
              <a:lnSpc>
                <a:spcPct val="90000"/>
              </a:lnSpc>
              <a:spcBef>
                <a:spcPts val="0"/>
              </a:spcBef>
              <a:spcAft>
                <a:spcPct val="0"/>
              </a:spcAft>
              <a:buClr>
                <a:schemeClr val="tx2"/>
              </a:buClr>
              <a:buSzPct val="95000"/>
              <a:buFontTx/>
              <a:buNone/>
              <a:tabLst/>
              <a:defRPr/>
            </a:pPr>
            <a:r>
              <a:rPr kumimoji="0" lang="en-US" sz="11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CON-T615 Device Interfaces Overview</a:t>
            </a:r>
            <a:endParaRPr kumimoji="0" lang="en-US" sz="11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Acknowledgements</a:t>
            </a:r>
            <a:endParaRPr lang="en-US" dirty="0"/>
          </a:p>
        </p:txBody>
      </p:sp>
      <p:sp>
        <p:nvSpPr>
          <p:cNvPr id="3" name="Content Placeholder 2"/>
          <p:cNvSpPr>
            <a:spLocks noGrp="1"/>
          </p:cNvSpPr>
          <p:nvPr>
            <p:ph idx="4294967295"/>
          </p:nvPr>
        </p:nvSpPr>
        <p:spPr>
          <a:xfrm>
            <a:off x="381000" y="1417638"/>
            <a:ext cx="8380412" cy="775597"/>
          </a:xfrm>
        </p:spPr>
        <p:txBody>
          <a:bodyPr/>
          <a:lstStyle/>
          <a:p>
            <a:pPr marL="0" indent="0" algn="ctr">
              <a:buNone/>
            </a:pPr>
            <a:r>
              <a:rPr lang="en-US" sz="2800" dirty="0" smtClean="0">
                <a:gradFill>
                  <a:gsLst>
                    <a:gs pos="28000">
                      <a:schemeClr val="accent1"/>
                    </a:gs>
                    <a:gs pos="48000">
                      <a:schemeClr val="accent1"/>
                    </a:gs>
                  </a:gsLst>
                  <a:lin ang="5400000" scaled="1"/>
                </a:gradFill>
              </a:rPr>
              <a:t>Thanks to our development </a:t>
            </a:r>
            <a:r>
              <a:rPr lang="en-US" sz="2800" smtClean="0">
                <a:gradFill>
                  <a:gsLst>
                    <a:gs pos="28000">
                      <a:schemeClr val="accent1"/>
                    </a:gs>
                    <a:gs pos="48000">
                      <a:schemeClr val="accent1"/>
                    </a:gs>
                  </a:gsLst>
                  <a:lin ang="5400000" scaled="1"/>
                </a:gradFill>
              </a:rPr>
              <a:t>partners who’ve </a:t>
            </a:r>
            <a:r>
              <a:rPr lang="en-US" sz="2800" dirty="0" smtClean="0">
                <a:gradFill>
                  <a:gsLst>
                    <a:gs pos="28000">
                      <a:schemeClr val="accent1"/>
                    </a:gs>
                    <a:gs pos="48000">
                      <a:schemeClr val="accent1"/>
                    </a:gs>
                  </a:gsLst>
                  <a:lin ang="5400000" scaled="1"/>
                </a:gradFill>
              </a:rPr>
              <a:t>helped us bring </a:t>
            </a:r>
            <a:r>
              <a:rPr lang="en-US" sz="2800" smtClean="0">
                <a:gradFill>
                  <a:gsLst>
                    <a:gs pos="28000">
                      <a:schemeClr val="accent1"/>
                    </a:gs>
                    <a:gs pos="48000">
                      <a:schemeClr val="accent1"/>
                    </a:gs>
                  </a:gsLst>
                  <a:lin ang="5400000" scaled="1"/>
                </a:gradFill>
              </a:rPr>
              <a:t>these innovations to </a:t>
            </a:r>
            <a:r>
              <a:rPr lang="en-US" sz="2800" dirty="0" smtClean="0">
                <a:gradFill>
                  <a:gsLst>
                    <a:gs pos="28000">
                      <a:schemeClr val="accent1"/>
                    </a:gs>
                    <a:gs pos="48000">
                      <a:schemeClr val="accent1"/>
                    </a:gs>
                  </a:gsLst>
                  <a:lin ang="5400000" scaled="1"/>
                </a:gradFill>
              </a:rPr>
              <a:t>the Windows platform</a:t>
            </a:r>
            <a:endParaRPr lang="en-US" sz="2800" dirty="0">
              <a:gradFill>
                <a:gsLst>
                  <a:gs pos="28000">
                    <a:schemeClr val="accent1"/>
                  </a:gs>
                  <a:gs pos="48000">
                    <a:schemeClr val="accent1"/>
                  </a:gs>
                </a:gsLst>
                <a:lin ang="5400000" scaled="1"/>
              </a:gradFill>
            </a:endParaRPr>
          </a:p>
        </p:txBody>
      </p:sp>
      <p:sp>
        <p:nvSpPr>
          <p:cNvPr id="12" name="Rectangle 11"/>
          <p:cNvSpPr/>
          <p:nvPr/>
        </p:nvSpPr>
        <p:spPr bwMode="auto">
          <a:xfrm>
            <a:off x="426352" y="2503060"/>
            <a:ext cx="8278368" cy="3503904"/>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031" name="Picture 7"/>
          <p:cNvPicPr>
            <a:picLocks noChangeAspect="1" noChangeArrowheads="1"/>
          </p:cNvPicPr>
          <p:nvPr/>
        </p:nvPicPr>
        <p:blipFill>
          <a:blip r:embed="rId3"/>
          <a:srcRect/>
          <a:stretch>
            <a:fillRect/>
          </a:stretch>
        </p:blipFill>
        <p:spPr bwMode="auto">
          <a:xfrm>
            <a:off x="1301057" y="4793712"/>
            <a:ext cx="1443662" cy="971804"/>
          </a:xfrm>
          <a:prstGeom prst="rect">
            <a:avLst/>
          </a:prstGeom>
          <a:noFill/>
          <a:ln w="9525">
            <a:noFill/>
            <a:miter lim="800000"/>
            <a:headEnd/>
            <a:tailEnd/>
          </a:ln>
          <a:effectLst/>
        </p:spPr>
      </p:pic>
      <p:pic>
        <p:nvPicPr>
          <p:cNvPr id="1032" name="Picture 8"/>
          <p:cNvPicPr>
            <a:picLocks noChangeAspect="1" noChangeArrowheads="1"/>
          </p:cNvPicPr>
          <p:nvPr/>
        </p:nvPicPr>
        <p:blipFill>
          <a:blip r:embed="rId4"/>
          <a:srcRect/>
          <a:stretch>
            <a:fillRect/>
          </a:stretch>
        </p:blipFill>
        <p:spPr bwMode="auto">
          <a:xfrm>
            <a:off x="3710628" y="3643961"/>
            <a:ext cx="1709817" cy="864004"/>
          </a:xfrm>
          <a:prstGeom prst="rect">
            <a:avLst/>
          </a:prstGeom>
          <a:noFill/>
          <a:ln w="9525">
            <a:noFill/>
            <a:miter lim="800000"/>
            <a:headEnd/>
            <a:tailEnd/>
          </a:ln>
          <a:effectLst/>
        </p:spPr>
      </p:pic>
      <p:pic>
        <p:nvPicPr>
          <p:cNvPr id="4" name="Picture 2" descr="\\silverfox-08\SF Server\Format\Working\Bodil\Sony logo_Blue.jpg"/>
          <p:cNvPicPr>
            <a:picLocks noChangeAspect="1" noChangeArrowheads="1"/>
          </p:cNvPicPr>
          <p:nvPr/>
        </p:nvPicPr>
        <p:blipFill>
          <a:blip r:embed="rId5" cstate="print"/>
          <a:srcRect l="18736" t="67760" r="18256" b="17955"/>
          <a:stretch>
            <a:fillRect/>
          </a:stretch>
        </p:blipFill>
        <p:spPr bwMode="auto">
          <a:xfrm>
            <a:off x="923436" y="3739046"/>
            <a:ext cx="2198905" cy="704751"/>
          </a:xfrm>
          <a:prstGeom prst="rect">
            <a:avLst/>
          </a:prstGeom>
          <a:noFill/>
        </p:spPr>
      </p:pic>
      <p:pic>
        <p:nvPicPr>
          <p:cNvPr id="5" name="Picture 3" descr="\\silverfox-08\SF Server\Format\Working\Bodil\hp_circlelogo_3d.jpg"/>
          <p:cNvPicPr>
            <a:picLocks noChangeAspect="1" noChangeArrowheads="1"/>
          </p:cNvPicPr>
          <p:nvPr/>
        </p:nvPicPr>
        <p:blipFill>
          <a:blip r:embed="rId6" cstate="print"/>
          <a:srcRect t="17264" r="14216" b="11647"/>
          <a:stretch>
            <a:fillRect/>
          </a:stretch>
        </p:blipFill>
        <p:spPr bwMode="auto">
          <a:xfrm>
            <a:off x="6331050" y="2503060"/>
            <a:ext cx="1685924" cy="1397133"/>
          </a:xfrm>
          <a:prstGeom prst="rect">
            <a:avLst/>
          </a:prstGeom>
          <a:noFill/>
        </p:spPr>
      </p:pic>
      <p:pic>
        <p:nvPicPr>
          <p:cNvPr id="1033" name="Picture 9"/>
          <p:cNvPicPr>
            <a:picLocks noChangeAspect="1" noChangeArrowheads="1"/>
          </p:cNvPicPr>
          <p:nvPr/>
        </p:nvPicPr>
        <p:blipFill>
          <a:blip r:embed="rId7"/>
          <a:srcRect/>
          <a:stretch>
            <a:fillRect/>
          </a:stretch>
        </p:blipFill>
        <p:spPr bwMode="auto">
          <a:xfrm>
            <a:off x="4071862" y="4745586"/>
            <a:ext cx="987349" cy="987349"/>
          </a:xfrm>
          <a:prstGeom prst="rect">
            <a:avLst/>
          </a:prstGeom>
          <a:noFill/>
          <a:ln w="9525">
            <a:noFill/>
            <a:miter lim="800000"/>
            <a:headEnd/>
            <a:tailEnd/>
          </a:ln>
          <a:effectLst/>
        </p:spPr>
      </p:pic>
      <p:pic>
        <p:nvPicPr>
          <p:cNvPr id="6" name="Picture 4" descr="\\silverfox-08\SF Server\Format\Working\Bodil\Canon\C400.gif"/>
          <p:cNvPicPr>
            <a:picLocks noChangeAspect="1" noChangeArrowheads="1"/>
          </p:cNvPicPr>
          <p:nvPr/>
        </p:nvPicPr>
        <p:blipFill>
          <a:blip r:embed="rId8"/>
          <a:srcRect/>
          <a:stretch>
            <a:fillRect/>
          </a:stretch>
        </p:blipFill>
        <p:spPr bwMode="auto">
          <a:xfrm>
            <a:off x="815612" y="2833006"/>
            <a:ext cx="1929107" cy="645709"/>
          </a:xfrm>
          <a:prstGeom prst="rect">
            <a:avLst/>
          </a:prstGeom>
          <a:noFill/>
        </p:spPr>
      </p:pic>
      <p:pic>
        <p:nvPicPr>
          <p:cNvPr id="1029" name="Picture 5" descr="\\silverfox-08\SF Server\Format\Working\Bodil\Tagline_Logo_R[1].jpg"/>
          <p:cNvPicPr>
            <a:picLocks noChangeAspect="1" noChangeArrowheads="1"/>
          </p:cNvPicPr>
          <p:nvPr/>
        </p:nvPicPr>
        <p:blipFill>
          <a:blip r:embed="rId9" cstate="print"/>
          <a:srcRect/>
          <a:stretch>
            <a:fillRect/>
          </a:stretch>
        </p:blipFill>
        <p:spPr bwMode="auto">
          <a:xfrm>
            <a:off x="3644461" y="2719362"/>
            <a:ext cx="1842151" cy="798542"/>
          </a:xfrm>
          <a:prstGeom prst="rect">
            <a:avLst/>
          </a:prstGeom>
          <a:noFill/>
        </p:spPr>
      </p:pic>
      <p:pic>
        <p:nvPicPr>
          <p:cNvPr id="7" name="Picture 7" descr="\\silverfox-08\SF Server\Format\Working\Bodil\New Folder\logo_600_10.jpg"/>
          <p:cNvPicPr>
            <a:picLocks noChangeAspect="1" noChangeArrowheads="1"/>
          </p:cNvPicPr>
          <p:nvPr/>
        </p:nvPicPr>
        <p:blipFill>
          <a:blip r:embed="rId10"/>
          <a:srcRect/>
          <a:stretch>
            <a:fillRect/>
          </a:stretch>
        </p:blipFill>
        <p:spPr bwMode="auto">
          <a:xfrm>
            <a:off x="6328685" y="5088549"/>
            <a:ext cx="1690655" cy="692512"/>
          </a:xfrm>
          <a:prstGeom prst="rect">
            <a:avLst/>
          </a:prstGeom>
          <a:noFill/>
        </p:spPr>
      </p:pic>
      <p:pic>
        <p:nvPicPr>
          <p:cNvPr id="1027" name="Picture 3"/>
          <p:cNvPicPr>
            <a:picLocks noChangeAspect="1" noChangeArrowheads="1"/>
          </p:cNvPicPr>
          <p:nvPr/>
        </p:nvPicPr>
        <p:blipFill>
          <a:blip r:embed="rId11"/>
          <a:srcRect/>
          <a:stretch>
            <a:fillRect/>
          </a:stretch>
        </p:blipFill>
        <p:spPr bwMode="auto">
          <a:xfrm>
            <a:off x="6189762" y="4011420"/>
            <a:ext cx="1968500" cy="6985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What Is the Device Experience?</a:t>
            </a:r>
            <a:endParaRPr lang="en-US" dirty="0"/>
          </a:p>
        </p:txBody>
      </p:sp>
      <p:sp>
        <p:nvSpPr>
          <p:cNvPr id="5" name="Content Placeholder 4"/>
          <p:cNvSpPr>
            <a:spLocks noGrp="1"/>
          </p:cNvSpPr>
          <p:nvPr>
            <p:ph sz="half" idx="1"/>
          </p:nvPr>
        </p:nvSpPr>
        <p:spPr>
          <a:xfrm>
            <a:off x="382323" y="1414199"/>
            <a:ext cx="4126177" cy="3811813"/>
          </a:xfrm>
        </p:spPr>
        <p:txBody>
          <a:bodyPr/>
          <a:lstStyle/>
          <a:p>
            <a:r>
              <a:rPr lang="en-US" smtClean="0"/>
              <a:t>User experience features that define </a:t>
            </a:r>
            <a:r>
              <a:rPr lang="en-US" b="1" smtClean="0">
                <a:gradFill>
                  <a:gsLst>
                    <a:gs pos="28000">
                      <a:schemeClr val="accent1"/>
                    </a:gs>
                    <a:gs pos="48000">
                      <a:schemeClr val="accent1"/>
                    </a:gs>
                  </a:gsLst>
                  <a:lin ang="5400000" scaled="1"/>
                </a:gradFill>
              </a:rPr>
              <a:t>how people discover and use devices </a:t>
            </a:r>
            <a:r>
              <a:rPr lang="en-US" smtClean="0"/>
              <a:t>that are connected to their PC</a:t>
            </a:r>
          </a:p>
          <a:p>
            <a:r>
              <a:rPr lang="en-US" smtClean="0"/>
              <a:t>System and platform features that define </a:t>
            </a:r>
            <a:r>
              <a:rPr lang="en-US" b="1" smtClean="0">
                <a:gradFill>
                  <a:gsLst>
                    <a:gs pos="28000">
                      <a:schemeClr val="accent1"/>
                    </a:gs>
                    <a:gs pos="48000">
                      <a:schemeClr val="accent1"/>
                    </a:gs>
                  </a:gsLst>
                  <a:lin ang="5400000" scaled="1"/>
                </a:gradFill>
              </a:rPr>
              <a:t>how device makers present their devices</a:t>
            </a:r>
            <a:r>
              <a:rPr lang="en-US" smtClean="0"/>
              <a:t> and related services in Windows</a:t>
            </a:r>
            <a:endParaRPr lang="en-US" dirty="0"/>
          </a:p>
        </p:txBody>
      </p:sp>
      <p:sp>
        <p:nvSpPr>
          <p:cNvPr id="38" name="Content Placeholder 37"/>
          <p:cNvSpPr>
            <a:spLocks noGrp="1"/>
          </p:cNvSpPr>
          <p:nvPr>
            <p:ph sz="half" idx="2"/>
          </p:nvPr>
        </p:nvSpPr>
        <p:spPr>
          <a:xfrm>
            <a:off x="4635500" y="1414199"/>
            <a:ext cx="4127500" cy="1733808"/>
          </a:xfrm>
        </p:spPr>
        <p:txBody>
          <a:bodyPr/>
          <a:lstStyle/>
          <a:p>
            <a:endParaRPr lang="en-US"/>
          </a:p>
        </p:txBody>
      </p:sp>
      <p:grpSp>
        <p:nvGrpSpPr>
          <p:cNvPr id="16" name="Group 15"/>
          <p:cNvGrpSpPr/>
          <p:nvPr/>
        </p:nvGrpSpPr>
        <p:grpSpPr>
          <a:xfrm>
            <a:off x="5420097" y="1417638"/>
            <a:ext cx="2558307" cy="4526925"/>
            <a:chOff x="5420097" y="1417638"/>
            <a:chExt cx="2558307" cy="4526925"/>
          </a:xfrm>
        </p:grpSpPr>
        <p:sp>
          <p:nvSpPr>
            <p:cNvPr id="28" name="Right Arrow 27"/>
            <p:cNvSpPr/>
            <p:nvPr/>
          </p:nvSpPr>
          <p:spPr>
            <a:xfrm rot="5438842">
              <a:off x="6495093" y="2212921"/>
              <a:ext cx="408315" cy="370203"/>
            </a:xfrm>
            <a:prstGeom prst="rightArrow">
              <a:avLst>
                <a:gd name="adj1" fmla="val 60000"/>
                <a:gd name="adj2" fmla="val 50000"/>
              </a:avLst>
            </a:prstGeom>
          </p:spPr>
          <p:style>
            <a:lnRef idx="1">
              <a:schemeClr val="accent2"/>
            </a:lnRef>
            <a:fillRef idx="2">
              <a:schemeClr val="accent2"/>
            </a:fillRef>
            <a:effectRef idx="1">
              <a:schemeClr val="accent2"/>
            </a:effectRef>
            <a:fontRef idx="minor">
              <a:schemeClr val="dk1"/>
            </a:fontRef>
          </p:style>
        </p:sp>
        <p:sp>
          <p:nvSpPr>
            <p:cNvPr id="24" name="Right Arrow 23"/>
            <p:cNvSpPr/>
            <p:nvPr/>
          </p:nvSpPr>
          <p:spPr>
            <a:xfrm rot="5400000">
              <a:off x="6496197" y="3448303"/>
              <a:ext cx="406106" cy="370203"/>
            </a:xfrm>
            <a:prstGeom prst="rightArrow">
              <a:avLst>
                <a:gd name="adj1" fmla="val 60000"/>
                <a:gd name="adj2" fmla="val 50000"/>
              </a:avLst>
            </a:prstGeom>
          </p:spPr>
          <p:style>
            <a:lnRef idx="1">
              <a:schemeClr val="accent6"/>
            </a:lnRef>
            <a:fillRef idx="2">
              <a:schemeClr val="accent6"/>
            </a:fillRef>
            <a:effectRef idx="1">
              <a:schemeClr val="accent6"/>
            </a:effectRef>
            <a:fontRef idx="minor">
              <a:schemeClr val="dk1"/>
            </a:fontRef>
          </p:style>
        </p:sp>
        <p:sp>
          <p:nvSpPr>
            <p:cNvPr id="20" name="Right Arrow 19"/>
            <p:cNvSpPr/>
            <p:nvPr/>
          </p:nvSpPr>
          <p:spPr>
            <a:xfrm rot="5400000">
              <a:off x="6496197" y="4682316"/>
              <a:ext cx="406106" cy="370203"/>
            </a:xfrm>
            <a:prstGeom prst="rightArrow">
              <a:avLst>
                <a:gd name="adj1" fmla="val 60000"/>
                <a:gd name="adj2" fmla="val 50000"/>
              </a:avLst>
            </a:prstGeom>
          </p:spPr>
          <p:style>
            <a:lnRef idx="1">
              <a:schemeClr val="accent3"/>
            </a:lnRef>
            <a:fillRef idx="2">
              <a:schemeClr val="accent3"/>
            </a:fillRef>
            <a:effectRef idx="1">
              <a:schemeClr val="accent3"/>
            </a:effectRef>
            <a:fontRef idx="minor">
              <a:schemeClr val="dk1"/>
            </a:fontRef>
          </p:style>
        </p:sp>
        <p:sp>
          <p:nvSpPr>
            <p:cNvPr id="30" name="Rounded Rectangle 29"/>
            <p:cNvSpPr/>
            <p:nvPr/>
          </p:nvSpPr>
          <p:spPr>
            <a:xfrm>
              <a:off x="5420097" y="1417638"/>
              <a:ext cx="2558307" cy="822675"/>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1" name="Rounded Rectangle 4"/>
            <p:cNvSpPr/>
            <p:nvPr/>
          </p:nvSpPr>
          <p:spPr>
            <a:xfrm>
              <a:off x="5555654" y="1570591"/>
              <a:ext cx="2287192" cy="5167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Installation</a:t>
              </a:r>
              <a:endParaRPr lang="en-US"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6" name="Rounded Rectangle 25"/>
            <p:cNvSpPr/>
            <p:nvPr/>
          </p:nvSpPr>
          <p:spPr>
            <a:xfrm>
              <a:off x="5420097" y="2653862"/>
              <a:ext cx="2558307" cy="822675"/>
            </a:xfrm>
            <a:prstGeom prst="roundRect">
              <a:avLst>
                <a:gd name="adj" fmla="val 10000"/>
              </a:avLst>
            </a:prstGeom>
          </p:spPr>
          <p:style>
            <a:lnRef idx="0">
              <a:schemeClr val="lt1">
                <a:hueOff val="0"/>
                <a:satOff val="0"/>
                <a:lumOff val="0"/>
                <a:alphaOff val="0"/>
              </a:schemeClr>
            </a:lnRef>
            <a:fillRef idx="3">
              <a:schemeClr val="accent2">
                <a:hueOff val="-1408599"/>
                <a:satOff val="7391"/>
                <a:lumOff val="-1046"/>
                <a:alphaOff val="0"/>
              </a:schemeClr>
            </a:fillRef>
            <a:effectRef idx="2">
              <a:schemeClr val="accent2">
                <a:hueOff val="-1408599"/>
                <a:satOff val="7391"/>
                <a:lumOff val="-1046"/>
                <a:alphaOff val="0"/>
              </a:schemeClr>
            </a:effectRef>
            <a:fontRef idx="minor">
              <a:schemeClr val="lt1"/>
            </a:fontRef>
          </p:style>
        </p:sp>
        <p:sp>
          <p:nvSpPr>
            <p:cNvPr id="27" name="Rounded Rectangle 8"/>
            <p:cNvSpPr/>
            <p:nvPr/>
          </p:nvSpPr>
          <p:spPr>
            <a:xfrm>
              <a:off x="5555654" y="2806815"/>
              <a:ext cx="2287192" cy="5167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Enumeration of Capabilities </a:t>
              </a:r>
              <a:endParaRPr lang="en-US"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2" name="Rounded Rectangle 21"/>
            <p:cNvSpPr/>
            <p:nvPr/>
          </p:nvSpPr>
          <p:spPr>
            <a:xfrm>
              <a:off x="5420097" y="3887875"/>
              <a:ext cx="2558307" cy="822675"/>
            </a:xfrm>
            <a:prstGeom prst="roundRect">
              <a:avLst>
                <a:gd name="adj" fmla="val 10000"/>
              </a:avLst>
            </a:prstGeom>
          </p:spPr>
          <p:style>
            <a:lnRef idx="0">
              <a:schemeClr val="lt1">
                <a:hueOff val="0"/>
                <a:satOff val="0"/>
                <a:lumOff val="0"/>
                <a:alphaOff val="0"/>
              </a:schemeClr>
            </a:lnRef>
            <a:fillRef idx="3">
              <a:schemeClr val="accent2">
                <a:hueOff val="-2817198"/>
                <a:satOff val="14783"/>
                <a:lumOff val="-2093"/>
                <a:alphaOff val="0"/>
              </a:schemeClr>
            </a:fillRef>
            <a:effectRef idx="2">
              <a:schemeClr val="accent2">
                <a:hueOff val="-2817198"/>
                <a:satOff val="14783"/>
                <a:lumOff val="-2093"/>
                <a:alphaOff val="0"/>
              </a:schemeClr>
            </a:effectRef>
            <a:fontRef idx="minor">
              <a:schemeClr val="lt1"/>
            </a:fontRef>
          </p:style>
        </p:sp>
        <p:sp>
          <p:nvSpPr>
            <p:cNvPr id="23" name="Rounded Rectangle 12"/>
            <p:cNvSpPr/>
            <p:nvPr/>
          </p:nvSpPr>
          <p:spPr>
            <a:xfrm>
              <a:off x="5555654" y="4040828"/>
              <a:ext cx="2287192" cy="5167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Presentation and Configuration</a:t>
              </a:r>
              <a:endParaRPr lang="en-US"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8" name="Rounded Rectangle 17"/>
            <p:cNvSpPr/>
            <p:nvPr/>
          </p:nvSpPr>
          <p:spPr>
            <a:xfrm>
              <a:off x="5420097" y="5121888"/>
              <a:ext cx="2558307" cy="822675"/>
            </a:xfrm>
            <a:prstGeom prst="roundRect">
              <a:avLst>
                <a:gd name="adj" fmla="val 10000"/>
              </a:avLst>
            </a:prstGeom>
          </p:spPr>
          <p:style>
            <a:lnRef idx="0">
              <a:schemeClr val="lt1">
                <a:hueOff val="0"/>
                <a:satOff val="0"/>
                <a:lumOff val="0"/>
                <a:alphaOff val="0"/>
              </a:schemeClr>
            </a:lnRef>
            <a:fillRef idx="3">
              <a:schemeClr val="accent2">
                <a:hueOff val="-4225797"/>
                <a:satOff val="22174"/>
                <a:lumOff val="-3139"/>
                <a:alphaOff val="0"/>
              </a:schemeClr>
            </a:fillRef>
            <a:effectRef idx="2">
              <a:schemeClr val="accent2">
                <a:hueOff val="-4225797"/>
                <a:satOff val="22174"/>
                <a:lumOff val="-3139"/>
                <a:alphaOff val="0"/>
              </a:schemeClr>
            </a:effectRef>
            <a:fontRef idx="minor">
              <a:schemeClr val="lt1"/>
            </a:fontRef>
          </p:style>
        </p:sp>
        <p:sp>
          <p:nvSpPr>
            <p:cNvPr id="19" name="Rounded Rectangle 16"/>
            <p:cNvSpPr/>
            <p:nvPr/>
          </p:nvSpPr>
          <p:spPr>
            <a:xfrm>
              <a:off x="5555654" y="5274841"/>
              <a:ext cx="2287192" cy="5167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Binding to Applications and Services</a:t>
              </a:r>
              <a:endParaRPr lang="en-US"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Device Experience Evolution</a:t>
            </a:r>
            <a:endParaRPr lang="en-US" dirty="0"/>
          </a:p>
        </p:txBody>
      </p:sp>
      <p:graphicFrame>
        <p:nvGraphicFramePr>
          <p:cNvPr id="6" name="Content Placeholder 5"/>
          <p:cNvGraphicFramePr>
            <a:graphicFrameLocks noGrp="1"/>
          </p:cNvGraphicFramePr>
          <p:nvPr>
            <p:ph idx="1"/>
          </p:nvPr>
        </p:nvGraphicFramePr>
        <p:xfrm>
          <a:off x="397336" y="1185097"/>
          <a:ext cx="8380412" cy="5178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70535" y="4326145"/>
            <a:ext cx="1165123"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77" fontAlgn="base">
              <a:lnSpc>
                <a:spcPct val="90000"/>
              </a:lnSpc>
              <a:spcBef>
                <a:spcPts val="1167"/>
              </a:spcBef>
              <a:spcAft>
                <a:spcPct val="0"/>
              </a:spcAft>
              <a:buClr>
                <a:schemeClr val="tx2"/>
              </a:buClr>
              <a:buSzPct val="95000"/>
            </a:pPr>
            <a:r>
              <a:rPr lang="en-US" sz="20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Early 1990s</a:t>
            </a:r>
            <a:endParaRPr lang="en-US" sz="20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1" name="TextBox 10"/>
          <p:cNvSpPr txBox="1"/>
          <p:nvPr/>
        </p:nvSpPr>
        <p:spPr>
          <a:xfrm>
            <a:off x="1814670" y="3017950"/>
            <a:ext cx="1165123"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77" fontAlgn="base">
              <a:lnSpc>
                <a:spcPct val="90000"/>
              </a:lnSpc>
              <a:spcBef>
                <a:spcPts val="1167"/>
              </a:spcBef>
              <a:spcAft>
                <a:spcPct val="0"/>
              </a:spcAft>
              <a:buClr>
                <a:schemeClr val="tx2"/>
              </a:buClr>
              <a:buSzPct val="95000"/>
            </a:pPr>
            <a:r>
              <a:rPr lang="en-US" sz="20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Mid 1990s</a:t>
            </a:r>
            <a:endParaRPr lang="en-US" sz="20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TextBox 11"/>
          <p:cNvSpPr txBox="1"/>
          <p:nvPr/>
        </p:nvSpPr>
        <p:spPr>
          <a:xfrm>
            <a:off x="3561937" y="2118452"/>
            <a:ext cx="1165123"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77" fontAlgn="base">
              <a:lnSpc>
                <a:spcPct val="90000"/>
              </a:lnSpc>
              <a:spcBef>
                <a:spcPts val="1167"/>
              </a:spcBef>
              <a:spcAft>
                <a:spcPct val="0"/>
              </a:spcAft>
              <a:buClr>
                <a:schemeClr val="tx2"/>
              </a:buClr>
              <a:buSzPct val="95000"/>
            </a:pPr>
            <a:r>
              <a:rPr lang="en-US" sz="20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Early 2000s</a:t>
            </a:r>
            <a:endParaRPr lang="en-US" sz="20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3" name="TextBox 12"/>
          <p:cNvSpPr txBox="1"/>
          <p:nvPr/>
        </p:nvSpPr>
        <p:spPr>
          <a:xfrm>
            <a:off x="5305798" y="1466990"/>
            <a:ext cx="1460096"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77" fontAlgn="base">
              <a:lnSpc>
                <a:spcPct val="90000"/>
              </a:lnSpc>
              <a:spcBef>
                <a:spcPts val="1167"/>
              </a:spcBef>
              <a:spcAft>
                <a:spcPct val="0"/>
              </a:spcAft>
              <a:buClr>
                <a:schemeClr val="tx2"/>
              </a:buClr>
              <a:buSzPct val="95000"/>
            </a:pPr>
            <a:r>
              <a:rPr lang="en-US" sz="20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Today Forward</a:t>
            </a:r>
            <a:endParaRPr lang="en-US" sz="20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4" name="TextBox 13"/>
          <p:cNvSpPr txBox="1"/>
          <p:nvPr/>
        </p:nvSpPr>
        <p:spPr>
          <a:xfrm>
            <a:off x="6048105" y="3360025"/>
            <a:ext cx="2366222"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2777" fontAlgn="base">
              <a:lnSpc>
                <a:spcPct val="90000"/>
              </a:lnSpc>
              <a:spcBef>
                <a:spcPts val="1167"/>
              </a:spcBef>
              <a:spcAft>
                <a:spcPct val="0"/>
              </a:spcAft>
              <a:buClr>
                <a:schemeClr val="tx2"/>
              </a:buClr>
              <a:buSzPct val="95000"/>
            </a:pPr>
            <a:r>
              <a:rPr lang="en-US" sz="2000" b="1" dirty="0"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rPr>
              <a:t>Device/PC Companions</a:t>
            </a:r>
          </a:p>
        </p:txBody>
      </p:sp>
      <p:sp>
        <p:nvSpPr>
          <p:cNvPr id="9" name="TextBox 8"/>
          <p:cNvSpPr txBox="1"/>
          <p:nvPr/>
        </p:nvSpPr>
        <p:spPr>
          <a:xfrm>
            <a:off x="1438962" y="5363641"/>
            <a:ext cx="2091772"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2777" fontAlgn="base">
              <a:lnSpc>
                <a:spcPct val="90000"/>
              </a:lnSpc>
              <a:spcBef>
                <a:spcPts val="1167"/>
              </a:spcBef>
              <a:spcAft>
                <a:spcPct val="0"/>
              </a:spcAft>
              <a:buClr>
                <a:schemeClr val="tx2"/>
              </a:buClr>
              <a:buSzPct val="95000"/>
            </a:pPr>
            <a:r>
              <a:rPr lang="en-US" sz="2000" b="1" dirty="0"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rPr>
              <a:t>Monolithic Components</a:t>
            </a:r>
          </a:p>
        </p:txBody>
      </p:sp>
      <p:sp>
        <p:nvSpPr>
          <p:cNvPr id="15" name="TextBox 14"/>
          <p:cNvSpPr txBox="1"/>
          <p:nvPr/>
        </p:nvSpPr>
        <p:spPr>
          <a:xfrm>
            <a:off x="2811245" y="4418099"/>
            <a:ext cx="2091772"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2777" fontAlgn="base">
              <a:lnSpc>
                <a:spcPct val="90000"/>
              </a:lnSpc>
              <a:spcBef>
                <a:spcPts val="1167"/>
              </a:spcBef>
              <a:spcAft>
                <a:spcPct val="0"/>
              </a:spcAft>
              <a:buClr>
                <a:schemeClr val="tx2"/>
              </a:buClr>
              <a:buSzPct val="95000"/>
            </a:pPr>
            <a:r>
              <a:rPr lang="en-US" sz="2000" b="1" dirty="0"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rPr>
              <a:t>Plug-and-play Peripherals</a:t>
            </a:r>
          </a:p>
        </p:txBody>
      </p:sp>
      <p:sp>
        <p:nvSpPr>
          <p:cNvPr id="16" name="TextBox 15"/>
          <p:cNvSpPr txBox="1"/>
          <p:nvPr/>
        </p:nvSpPr>
        <p:spPr>
          <a:xfrm>
            <a:off x="4367717" y="3776599"/>
            <a:ext cx="2091772"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2777" fontAlgn="base">
              <a:lnSpc>
                <a:spcPct val="90000"/>
              </a:lnSpc>
              <a:spcBef>
                <a:spcPts val="1167"/>
              </a:spcBef>
              <a:spcAft>
                <a:spcPct val="0"/>
              </a:spcAft>
              <a:buClr>
                <a:schemeClr val="tx2"/>
              </a:buClr>
              <a:buSzPct val="95000"/>
            </a:pPr>
            <a:r>
              <a:rPr lang="en-US" sz="2000" b="1" dirty="0"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rPr>
              <a:t>Networked Peripherals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1000"/>
                                        <p:tgtEl>
                                          <p:spTgt spid="14">
                                            <p:txEl>
                                              <p:pRg st="0" end="0"/>
                                            </p:txEl>
                                          </p:spTgt>
                                        </p:tgtEl>
                                      </p:cBhvr>
                                    </p:animEffect>
                                    <p:anim calcmode="lin" valueType="num">
                                      <p:cBhvr>
                                        <p:cTn id="2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smtClean="0"/>
              <a:t>Devices Evolving Quickly</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Technology is driving fundamental change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type="body" idx="1"/>
          </p:nvPr>
        </p:nvSpPr>
        <p:spPr>
          <a:xfrm>
            <a:off x="382588" y="1901825"/>
            <a:ext cx="8380412" cy="2369879"/>
          </a:xfrm>
        </p:spPr>
        <p:txBody>
          <a:bodyPr/>
          <a:lstStyle/>
          <a:p>
            <a:r>
              <a:rPr lang="en-US" smtClean="0"/>
              <a:t>Powerful, multifunction machines </a:t>
            </a:r>
          </a:p>
          <a:p>
            <a:r>
              <a:rPr lang="en-US" smtClean="0"/>
              <a:t>Rapidly growing storage capacity</a:t>
            </a:r>
          </a:p>
          <a:p>
            <a:r>
              <a:rPr lang="en-US" smtClean="0"/>
              <a:t>Wireless connectivity</a:t>
            </a:r>
          </a:p>
          <a:p>
            <a:r>
              <a:rPr lang="en-US" smtClean="0"/>
              <a:t>Integrated with services</a:t>
            </a:r>
            <a:endParaRPr lang="en-US"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9">
                                            <p:txEl>
                                              <p:pRg st="0" end="0"/>
                                            </p:txEl>
                                          </p:spTgt>
                                        </p:tgtEl>
                                        <p:attrNameLst>
                                          <p:attrName>style.visibility</p:attrName>
                                        </p:attrNameLst>
                                      </p:cBhvr>
                                      <p:to>
                                        <p:strVal val="visible"/>
                                      </p:to>
                                    </p:set>
                                    <p:animEffect transition="in" filter="fade">
                                      <p:cBhvr>
                                        <p:cTn id="7" dur="1000"/>
                                        <p:tgtEl>
                                          <p:spTgt spid="922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229">
                                            <p:txEl>
                                              <p:pRg st="1" end="1"/>
                                            </p:txEl>
                                          </p:spTgt>
                                        </p:tgtEl>
                                        <p:attrNameLst>
                                          <p:attrName>style.visibility</p:attrName>
                                        </p:attrNameLst>
                                      </p:cBhvr>
                                      <p:to>
                                        <p:strVal val="visible"/>
                                      </p:to>
                                    </p:set>
                                    <p:animEffect transition="in" filter="fade">
                                      <p:cBhvr>
                                        <p:cTn id="11" dur="1000"/>
                                        <p:tgtEl>
                                          <p:spTgt spid="9229">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229">
                                            <p:txEl>
                                              <p:pRg st="2" end="2"/>
                                            </p:txEl>
                                          </p:spTgt>
                                        </p:tgtEl>
                                        <p:attrNameLst>
                                          <p:attrName>style.visibility</p:attrName>
                                        </p:attrNameLst>
                                      </p:cBhvr>
                                      <p:to>
                                        <p:strVal val="visible"/>
                                      </p:to>
                                    </p:set>
                                    <p:animEffect transition="in" filter="fade">
                                      <p:cBhvr>
                                        <p:cTn id="15" dur="1000"/>
                                        <p:tgtEl>
                                          <p:spTgt spid="9229">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229">
                                            <p:txEl>
                                              <p:pRg st="3" end="3"/>
                                            </p:txEl>
                                          </p:spTgt>
                                        </p:tgtEl>
                                        <p:attrNameLst>
                                          <p:attrName>style.visibility</p:attrName>
                                        </p:attrNameLst>
                                      </p:cBhvr>
                                      <p:to>
                                        <p:strVal val="visible"/>
                                      </p:to>
                                    </p:set>
                                    <p:animEffect transition="in" filter="fade">
                                      <p:cBhvr>
                                        <p:cTn id="19" dur="1000"/>
                                        <p:tgtEl>
                                          <p:spTgt spid="92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p:nvPr/>
        </p:nvGrpSpPr>
        <p:grpSpPr>
          <a:xfrm>
            <a:off x="1230552" y="3754583"/>
            <a:ext cx="6728239" cy="2576944"/>
            <a:chOff x="1230552" y="3673114"/>
            <a:chExt cx="6728239" cy="2206479"/>
          </a:xfrm>
        </p:grpSpPr>
        <p:sp>
          <p:nvSpPr>
            <p:cNvPr id="10" name="Rounded Rectangle 9"/>
            <p:cNvSpPr/>
            <p:nvPr/>
          </p:nvSpPr>
          <p:spPr bwMode="auto">
            <a:xfrm>
              <a:off x="6008111" y="3673114"/>
              <a:ext cx="1950680" cy="2206479"/>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3152" tIns="45717" rIns="73152" bIns="45717" numCol="1" rtlCol="0" anchor="ctr" anchorCtr="0" compatLnSpc="1">
              <a:prstTxWarp prst="textNoShape">
                <a:avLst/>
              </a:prstTxWarp>
            </a:bodyPr>
            <a:lstStyle/>
            <a:p>
              <a:pPr algn="ctr" defTabSz="914063">
                <a:lnSpc>
                  <a:spcPct val="90000"/>
                </a:lnSpc>
              </a:pPr>
              <a:r>
                <a:rPr lang="en-US" sz="1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Social and </a:t>
              </a:r>
              <a:r>
                <a:rPr lang="en-US" sz="16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Entertainment Hub:  </a:t>
              </a:r>
              <a:endParaRPr lang="en-US" sz="1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a:lnSpc>
                  <a:spcPct val="90000"/>
                </a:lnSpc>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Gaming System, DVD Player, On-demand Content Provider, Media Player/Extender, Social Networking</a:t>
              </a:r>
            </a:p>
          </p:txBody>
        </p:sp>
        <p:sp>
          <p:nvSpPr>
            <p:cNvPr id="11" name="Rounded Rectangle 10"/>
            <p:cNvSpPr/>
            <p:nvPr/>
          </p:nvSpPr>
          <p:spPr bwMode="auto">
            <a:xfrm>
              <a:off x="3619332" y="3673114"/>
              <a:ext cx="1950680" cy="2206479"/>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52" tIns="45717" rIns="73152" bIns="45717" numCol="1" rtlCol="0" anchor="ctr" anchorCtr="0" compatLnSpc="1">
              <a:prstTxWarp prst="textNoShape">
                <a:avLst/>
              </a:prstTxWarp>
            </a:bodyPr>
            <a:lstStyle/>
            <a:p>
              <a:pPr algn="ctr" defTabSz="914063">
                <a:lnSpc>
                  <a:spcPct val="90000"/>
                </a:lnSpc>
              </a:pPr>
              <a:r>
                <a:rPr lang="en-US" sz="1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Portable</a:t>
              </a:r>
            </a:p>
            <a:p>
              <a:pPr algn="ctr" defTabSz="914063">
                <a:lnSpc>
                  <a:spcPct val="90000"/>
                </a:lnSpc>
              </a:pPr>
              <a:r>
                <a:rPr lang="en-US" sz="16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Multifunction Computer:  </a:t>
              </a:r>
              <a:r>
                <a:rPr lang="en-US" sz="16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Phone</a:t>
              </a: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Email, Internet Browser, Application Platform, Gaming, Camera, Media Player, Address Book</a:t>
              </a:r>
            </a:p>
          </p:txBody>
        </p:sp>
        <p:sp>
          <p:nvSpPr>
            <p:cNvPr id="12" name="Rounded Rectangle 11"/>
            <p:cNvSpPr/>
            <p:nvPr/>
          </p:nvSpPr>
          <p:spPr bwMode="auto">
            <a:xfrm>
              <a:off x="1230552" y="3673114"/>
              <a:ext cx="1950680" cy="220647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3152" tIns="45717" rIns="73152" bIns="45717" numCol="1" rtlCol="0" anchor="ctr" anchorCtr="0" compatLnSpc="1">
              <a:prstTxWarp prst="textNoShape">
                <a:avLst/>
              </a:prstTxWarp>
            </a:bodyPr>
            <a:lstStyle/>
            <a:p>
              <a:pPr algn="ctr" defTabSz="914063">
                <a:lnSpc>
                  <a:spcPct val="90000"/>
                </a:lnSpc>
              </a:pPr>
              <a:r>
                <a:rPr lang="en-US" sz="1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All-in-one </a:t>
              </a:r>
              <a:r>
                <a:rPr lang="en-US" sz="16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Document Handler:  </a:t>
              </a:r>
            </a:p>
            <a:p>
              <a:pPr algn="ctr" defTabSz="914063">
                <a:lnSpc>
                  <a:spcPct val="90000"/>
                </a:lnSpc>
              </a:pPr>
              <a:r>
                <a:rPr lang="en-US" sz="16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Printer</a:t>
              </a: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Scanner, Email, Fax Machine, card reader, network connected with web services control</a:t>
              </a:r>
            </a:p>
          </p:txBody>
        </p:sp>
      </p:grpSp>
      <p:grpSp>
        <p:nvGrpSpPr>
          <p:cNvPr id="7" name="Group 17"/>
          <p:cNvGrpSpPr/>
          <p:nvPr/>
        </p:nvGrpSpPr>
        <p:grpSpPr>
          <a:xfrm>
            <a:off x="1801368" y="1779527"/>
            <a:ext cx="5586984" cy="1088136"/>
            <a:chOff x="1801368" y="2633472"/>
            <a:chExt cx="5586984" cy="1088136"/>
          </a:xfrm>
        </p:grpSpPr>
        <p:sp>
          <p:nvSpPr>
            <p:cNvPr id="14" name="Down Arrow 13"/>
            <p:cNvSpPr/>
            <p:nvPr/>
          </p:nvSpPr>
          <p:spPr bwMode="auto">
            <a:xfrm>
              <a:off x="1801368" y="2633472"/>
              <a:ext cx="868680" cy="1088136"/>
            </a:xfrm>
            <a:prstGeom prst="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Down Arrow 14"/>
            <p:cNvSpPr/>
            <p:nvPr/>
          </p:nvSpPr>
          <p:spPr bwMode="auto">
            <a:xfrm>
              <a:off x="4160520" y="2633472"/>
              <a:ext cx="868680" cy="1088136"/>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Down Arrow 15"/>
            <p:cNvSpPr/>
            <p:nvPr/>
          </p:nvSpPr>
          <p:spPr bwMode="auto">
            <a:xfrm>
              <a:off x="6519672" y="2633472"/>
              <a:ext cx="868680" cy="1088136"/>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2" name="Title 1"/>
          <p:cNvSpPr>
            <a:spLocks noGrp="1"/>
          </p:cNvSpPr>
          <p:nvPr>
            <p:ph type="title"/>
          </p:nvPr>
        </p:nvSpPr>
        <p:spPr>
          <a:xfrm>
            <a:off x="382588" y="228600"/>
            <a:ext cx="8380412" cy="1163395"/>
          </a:xfrm>
        </p:spPr>
        <p:txBody>
          <a:bodyPr/>
          <a:lstStyle/>
          <a:p>
            <a:r>
              <a:rPr lang="en-US" smtClean="0"/>
              <a:t>Transition to Multi-Function</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More capabilities and applications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grpSp>
        <p:nvGrpSpPr>
          <p:cNvPr id="8" name="Group 16"/>
          <p:cNvGrpSpPr/>
          <p:nvPr/>
        </p:nvGrpSpPr>
        <p:grpSpPr>
          <a:xfrm>
            <a:off x="1207881" y="1734705"/>
            <a:ext cx="6728239" cy="782416"/>
            <a:chOff x="1207881" y="1734705"/>
            <a:chExt cx="6728239" cy="782416"/>
          </a:xfrm>
        </p:grpSpPr>
        <p:sp>
          <p:nvSpPr>
            <p:cNvPr id="4" name="Rounded Rectangle 3"/>
            <p:cNvSpPr/>
            <p:nvPr/>
          </p:nvSpPr>
          <p:spPr bwMode="auto">
            <a:xfrm>
              <a:off x="5985440" y="1734705"/>
              <a:ext cx="1950680" cy="7824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Gaming System</a:t>
              </a:r>
            </a:p>
          </p:txBody>
        </p:sp>
        <p:sp>
          <p:nvSpPr>
            <p:cNvPr id="5" name="Rounded Rectangle 4"/>
            <p:cNvSpPr/>
            <p:nvPr/>
          </p:nvSpPr>
          <p:spPr bwMode="auto">
            <a:xfrm>
              <a:off x="3596661" y="1734705"/>
              <a:ext cx="1950680" cy="782416"/>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Mobile Phone</a:t>
              </a:r>
            </a:p>
          </p:txBody>
        </p:sp>
        <p:sp>
          <p:nvSpPr>
            <p:cNvPr id="6" name="Rounded Rectangle 5"/>
            <p:cNvSpPr/>
            <p:nvPr/>
          </p:nvSpPr>
          <p:spPr bwMode="auto">
            <a:xfrm>
              <a:off x="1207881" y="1734705"/>
              <a:ext cx="1950680" cy="78241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Printer</a:t>
              </a:r>
            </a:p>
          </p:txBody>
        </p:sp>
      </p:grpSp>
      <p:grpSp>
        <p:nvGrpSpPr>
          <p:cNvPr id="9" name="Group 19"/>
          <p:cNvGrpSpPr/>
          <p:nvPr/>
        </p:nvGrpSpPr>
        <p:grpSpPr>
          <a:xfrm>
            <a:off x="1520352" y="2649038"/>
            <a:ext cx="5999564" cy="928091"/>
            <a:chOff x="1520352" y="2649038"/>
            <a:chExt cx="5999564" cy="928091"/>
          </a:xfrm>
        </p:grpSpPr>
        <p:pic>
          <p:nvPicPr>
            <p:cNvPr id="57351" name="Picture 7" descr="xbox360eliteheaderrt0.jpg"/>
            <p:cNvPicPr>
              <a:picLocks noChangeAspect="1" noChangeArrowheads="1"/>
            </p:cNvPicPr>
            <p:nvPr/>
          </p:nvPicPr>
          <p:blipFill>
            <a:blip r:embed="rId3"/>
            <a:srcRect/>
            <a:stretch>
              <a:fillRect/>
            </a:stretch>
          </p:blipFill>
          <p:spPr bwMode="auto">
            <a:xfrm>
              <a:off x="6474180" y="2649038"/>
              <a:ext cx="1045736" cy="928091"/>
            </a:xfrm>
            <a:prstGeom prst="rect">
              <a:avLst/>
            </a:prstGeom>
            <a:noFill/>
          </p:spPr>
        </p:pic>
        <p:pic>
          <p:nvPicPr>
            <p:cNvPr id="57359" name="Picture 15" descr="http://tbn0.google.com/images?q=tbn:UM89ggQfEKd49M:http://www.smh.com.au/ffximage/2006/08/30/live_canon_wideweb__470x304,0.jpg">
              <a:hlinkClick r:id="rId4"/>
            </p:cNvPr>
            <p:cNvPicPr>
              <a:picLocks noChangeAspect="1" noChangeArrowheads="1"/>
            </p:cNvPicPr>
            <p:nvPr/>
          </p:nvPicPr>
          <p:blipFill>
            <a:blip r:embed="rId5"/>
            <a:srcRect/>
            <a:stretch>
              <a:fillRect/>
            </a:stretch>
          </p:blipFill>
          <p:spPr bwMode="auto">
            <a:xfrm>
              <a:off x="1520352" y="2670387"/>
              <a:ext cx="1364648" cy="878031"/>
            </a:xfrm>
            <a:prstGeom prst="rect">
              <a:avLst/>
            </a:prstGeom>
            <a:noFill/>
          </p:spPr>
        </p:pic>
        <p:pic>
          <p:nvPicPr>
            <p:cNvPr id="57363" name="Picture 19" descr="http://tbn0.google.com/images?q=tbn:WkjMZFwjNSD-LM:http://nds3.nokia.com/pressphotos/public/global/events/goplay_launches/nokia_n95_8gb_02_low.jpg">
              <a:hlinkClick r:id="rId6"/>
            </p:cNvPr>
            <p:cNvPicPr>
              <a:picLocks noChangeAspect="1" noChangeArrowheads="1"/>
            </p:cNvPicPr>
            <p:nvPr/>
          </p:nvPicPr>
          <p:blipFill>
            <a:blip r:embed="rId7"/>
            <a:srcRect/>
            <a:stretch>
              <a:fillRect/>
            </a:stretch>
          </p:blipFill>
          <p:spPr bwMode="auto">
            <a:xfrm>
              <a:off x="3976948" y="2700526"/>
              <a:ext cx="1304925" cy="866776"/>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accel="50000" decel="50000" fill="hold" nodeType="withEffect">
                                  <p:stCondLst>
                                    <p:cond delay="0"/>
                                  </p:stCondLst>
                                  <p:childTnLst>
                                    <p:animMotion origin="layout" path="M -5.55556E-7 -2.39186E-6 L 0.00104 0.10872 " pathEditMode="fixed" rAng="0" ptsTypes="AA">
                                      <p:cBhvr>
                                        <p:cTn id="9" dur="1000" fill="hold"/>
                                        <p:tgtEl>
                                          <p:spTgt spid="7"/>
                                        </p:tgtEl>
                                        <p:attrNameLst>
                                          <p:attrName>ppt_x</p:attrName>
                                          <p:attrName>ppt_y</p:attrName>
                                        </p:attrNameLst>
                                      </p:cBhvr>
                                      <p:rCtr x="1" y="54"/>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Growth in Storage Capacity</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Content and data everywhere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graphicFrame>
        <p:nvGraphicFramePr>
          <p:cNvPr id="5" name="Content Placeholder 4"/>
          <p:cNvGraphicFramePr>
            <a:graphicFrameLocks noGrp="1"/>
          </p:cNvGraphicFramePr>
          <p:nvPr>
            <p:ph idx="4294967295"/>
          </p:nvPr>
        </p:nvGraphicFramePr>
        <p:xfrm>
          <a:off x="655638" y="1527175"/>
          <a:ext cx="8488362"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64088" y="6071616"/>
            <a:ext cx="5525232" cy="338554"/>
          </a:xfrm>
          <a:prstGeom prst="rect">
            <a:avLst/>
          </a:prstGeom>
          <a:noFill/>
        </p:spPr>
        <p:txBody>
          <a:bodyPr wrap="square" rtlCol="0">
            <a:spAutoFit/>
          </a:bodyPr>
          <a:lstStyle/>
          <a:p>
            <a:r>
              <a:rPr lang="en-US" sz="800" smtClean="0"/>
              <a:t>Source:  Gartner </a:t>
            </a:r>
            <a:r>
              <a:rPr lang="en-US" sz="800" dirty="0" smtClean="0"/>
              <a:t>Dataquest, “USB Flash Drive Market Trends, Worldwide, 2001-2010”</a:t>
            </a:r>
          </a:p>
          <a:p>
            <a:r>
              <a:rPr lang="en-US" sz="800" smtClean="0"/>
              <a:t>Source:  Gartner </a:t>
            </a:r>
            <a:r>
              <a:rPr lang="en-US" sz="800" dirty="0" smtClean="0"/>
              <a:t>Dataquest Insight, “Solid-State Drives Emerge in Select Consumer and Enterprise Markets, 2008”</a:t>
            </a:r>
            <a:endParaRPr lang="en-US" sz="800" dirty="0"/>
          </a:p>
        </p:txBody>
      </p:sp>
      <p:sp>
        <p:nvSpPr>
          <p:cNvPr id="7" name="TextBox 6"/>
          <p:cNvSpPr txBox="1"/>
          <p:nvPr/>
        </p:nvSpPr>
        <p:spPr>
          <a:xfrm>
            <a:off x="4181856" y="4230624"/>
            <a:ext cx="482824" cy="276999"/>
          </a:xfrm>
          <a:prstGeom prst="rect">
            <a:avLst/>
          </a:prstGeom>
          <a:noFill/>
        </p:spPr>
        <p:txBody>
          <a:bodyPr wrap="none" rtlCol="0">
            <a:spAutoFit/>
          </a:bodyPr>
          <a:lstStyle/>
          <a:p>
            <a:r>
              <a:rPr lang="en-US" sz="1200" b="1" dirty="0" smtClean="0"/>
              <a:t>3 GB</a:t>
            </a:r>
            <a:endParaRPr lang="en-US" sz="1200" b="1" dirty="0"/>
          </a:p>
        </p:txBody>
      </p:sp>
      <p:sp>
        <p:nvSpPr>
          <p:cNvPr id="8" name="TextBox 7"/>
          <p:cNvSpPr txBox="1"/>
          <p:nvPr/>
        </p:nvSpPr>
        <p:spPr>
          <a:xfrm>
            <a:off x="7690104" y="3791712"/>
            <a:ext cx="482824" cy="276999"/>
          </a:xfrm>
          <a:prstGeom prst="rect">
            <a:avLst/>
          </a:prstGeom>
          <a:noFill/>
        </p:spPr>
        <p:txBody>
          <a:bodyPr wrap="none" rtlCol="0">
            <a:spAutoFit/>
          </a:bodyPr>
          <a:lstStyle/>
          <a:p>
            <a:r>
              <a:rPr lang="en-US" sz="1200" b="1" dirty="0" smtClean="0"/>
              <a:t>8 GB</a:t>
            </a:r>
            <a:endParaRPr lang="en-US" sz="1200" b="1" dirty="0"/>
          </a:p>
        </p:txBody>
      </p:sp>
      <p:sp>
        <p:nvSpPr>
          <p:cNvPr id="9" name="TextBox 8"/>
          <p:cNvSpPr txBox="1"/>
          <p:nvPr/>
        </p:nvSpPr>
        <p:spPr>
          <a:xfrm>
            <a:off x="4123944" y="3508248"/>
            <a:ext cx="561372" cy="276999"/>
          </a:xfrm>
          <a:prstGeom prst="rect">
            <a:avLst/>
          </a:prstGeom>
          <a:noFill/>
        </p:spPr>
        <p:txBody>
          <a:bodyPr wrap="none" rtlCol="0">
            <a:spAutoFit/>
          </a:bodyPr>
          <a:lstStyle/>
          <a:p>
            <a:r>
              <a:rPr lang="en-US" sz="1200" b="1" dirty="0" smtClean="0"/>
              <a:t>12 GB</a:t>
            </a:r>
            <a:endParaRPr lang="en-US" sz="1200" b="1" dirty="0"/>
          </a:p>
        </p:txBody>
      </p:sp>
      <p:sp>
        <p:nvSpPr>
          <p:cNvPr id="10" name="TextBox 9"/>
          <p:cNvSpPr txBox="1"/>
          <p:nvPr/>
        </p:nvSpPr>
        <p:spPr>
          <a:xfrm>
            <a:off x="7702296" y="2286000"/>
            <a:ext cx="561372" cy="276999"/>
          </a:xfrm>
          <a:prstGeom prst="rect">
            <a:avLst/>
          </a:prstGeom>
          <a:noFill/>
        </p:spPr>
        <p:txBody>
          <a:bodyPr wrap="none" rtlCol="0">
            <a:spAutoFit/>
          </a:bodyPr>
          <a:lstStyle/>
          <a:p>
            <a:r>
              <a:rPr lang="en-US" sz="1200" b="1" dirty="0" smtClean="0"/>
              <a:t>30 GB</a:t>
            </a:r>
            <a:endParaRPr lang="en-US" sz="1200" b="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Wireless Connectivity</a:t>
            </a:r>
            <a:r>
              <a:rPr lang="en-US" dirty="0" smtClean="0"/>
              <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To networks, PC’s and each other</a:t>
            </a:r>
            <a:endParaRPr lang="en-US" dirty="0"/>
          </a:p>
        </p:txBody>
      </p:sp>
      <p:graphicFrame>
        <p:nvGraphicFramePr>
          <p:cNvPr id="4" name="Chart 3"/>
          <p:cNvGraphicFramePr/>
          <p:nvPr/>
        </p:nvGraphicFramePr>
        <p:xfrm>
          <a:off x="320040" y="1552448"/>
          <a:ext cx="8695944" cy="47386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06464" y="5980176"/>
            <a:ext cx="4343400" cy="215444"/>
          </a:xfrm>
          <a:prstGeom prst="rect">
            <a:avLst/>
          </a:prstGeom>
          <a:noFill/>
        </p:spPr>
        <p:txBody>
          <a:bodyPr wrap="square" rtlCol="0">
            <a:spAutoFit/>
          </a:bodyPr>
          <a:lstStyle/>
          <a:p>
            <a:r>
              <a:rPr lang="en-US" sz="800" smtClean="0"/>
              <a:t>Source:  In-Stat</a:t>
            </a:r>
            <a:r>
              <a:rPr lang="en-US" sz="800" dirty="0" smtClean="0"/>
              <a:t>, “Consumer Electronics Devices Warming Up to Wi-Fi 10/06”</a:t>
            </a:r>
            <a:endParaRPr lang="en-US" sz="8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1106</Words>
  <Application>Microsoft Office PowerPoint</Application>
  <PresentationFormat>On-screen Show (4:3)</PresentationFormat>
  <Paragraphs>390</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WinHEC 2008 Template_NEW_9.22.08</vt:lpstr>
      <vt:lpstr>Slide 1</vt:lpstr>
      <vt:lpstr>Windows 7 Device Experience</vt:lpstr>
      <vt:lpstr>Purpose of this Session</vt:lpstr>
      <vt:lpstr>What Is the Device Experience?</vt:lpstr>
      <vt:lpstr>Device Experience Evolution</vt:lpstr>
      <vt:lpstr>Devices Evolving Quickly Technology is driving fundamental change</vt:lpstr>
      <vt:lpstr>Transition to Multi-Function More capabilities and applications</vt:lpstr>
      <vt:lpstr>Growth in Storage Capacity Content and data everywhere</vt:lpstr>
      <vt:lpstr>Wireless Connectivity To networks, PC’s and each other</vt:lpstr>
      <vt:lpstr>Windows Experience Today Challenges for users and device makers</vt:lpstr>
      <vt:lpstr>Windows Experience Today No coherent view of devices</vt:lpstr>
      <vt:lpstr>Windows Experience Today Multifunction devices viewed as functions</vt:lpstr>
      <vt:lpstr>Windows Experience Today  Must over-ride or replace Windows UI</vt:lpstr>
      <vt:lpstr>Windows Experience Today Extensibility and branding is limited</vt:lpstr>
      <vt:lpstr>Windows Experience Today  Must create unique UI for common tasks</vt:lpstr>
      <vt:lpstr>Addressing the Challenges End user and partner needs evolving</vt:lpstr>
      <vt:lpstr>The Windows 7 Experience Example Demonstrations</vt:lpstr>
      <vt:lpstr>Portable Devices – Vista</vt:lpstr>
      <vt:lpstr>Portable Devices – Windows 7</vt:lpstr>
      <vt:lpstr>Additional Device Classes</vt:lpstr>
      <vt:lpstr>Device Stage™</vt:lpstr>
      <vt:lpstr>Digital Home – Vista</vt:lpstr>
      <vt:lpstr>Digital Home – Windows 7</vt:lpstr>
      <vt:lpstr>Home Media Streaming</vt:lpstr>
      <vt:lpstr>Audio – Vista</vt:lpstr>
      <vt:lpstr>Audio – Windows 7</vt:lpstr>
      <vt:lpstr>Bluetooth &amp; Routing</vt:lpstr>
      <vt:lpstr>Device Experience Conclusions</vt:lpstr>
      <vt:lpstr>Recommendations</vt:lpstr>
      <vt:lpstr>Additional Resources</vt:lpstr>
      <vt:lpstr>Acknowledgements</vt:lpstr>
      <vt:lpstr>Please Complete A Session Evaluation Form Your input is important!</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2008-11-11T23:18:16Z</dcterms:created>
  <dcterms:modified xsi:type="dcterms:W3CDTF">2008-11-11T23:19:25Z</dcterms:modified>
</cp:coreProperties>
</file>