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31"/>
  </p:notesMasterIdLst>
  <p:handoutMasterIdLst>
    <p:handoutMasterId r:id="rId32"/>
  </p:handoutMasterIdLst>
  <p:sldIdLst>
    <p:sldId id="258" r:id="rId2"/>
    <p:sldId id="277" r:id="rId3"/>
    <p:sldId id="278" r:id="rId4"/>
    <p:sldId id="297" r:id="rId5"/>
    <p:sldId id="306" r:id="rId6"/>
    <p:sldId id="307" r:id="rId7"/>
    <p:sldId id="298" r:id="rId8"/>
    <p:sldId id="308" r:id="rId9"/>
    <p:sldId id="280" r:id="rId10"/>
    <p:sldId id="291" r:id="rId11"/>
    <p:sldId id="304" r:id="rId12"/>
    <p:sldId id="279" r:id="rId13"/>
    <p:sldId id="288" r:id="rId14"/>
    <p:sldId id="289" r:id="rId15"/>
    <p:sldId id="290" r:id="rId16"/>
    <p:sldId id="286" r:id="rId17"/>
    <p:sldId id="284" r:id="rId18"/>
    <p:sldId id="285" r:id="rId19"/>
    <p:sldId id="283" r:id="rId20"/>
    <p:sldId id="305" r:id="rId21"/>
    <p:sldId id="293" r:id="rId22"/>
    <p:sldId id="263" r:id="rId23"/>
    <p:sldId id="287" r:id="rId24"/>
    <p:sldId id="270" r:id="rId25"/>
    <p:sldId id="294" r:id="rId26"/>
    <p:sldId id="271" r:id="rId27"/>
    <p:sldId id="309" r:id="rId28"/>
    <p:sldId id="272" r:id="rId29"/>
    <p:sldId id="310" r:id="rId30"/>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0C56FC"/>
    <a:srgbClr val="0066FF"/>
    <a:srgbClr val="0066CC"/>
    <a:srgbClr val="0038EA"/>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678" autoAdjust="0"/>
    <p:restoredTop sz="91217" autoAdjust="0"/>
  </p:normalViewPr>
  <p:slideViewPr>
    <p:cSldViewPr snapToGrid="0" showGuides="1">
      <p:cViewPr varScale="1">
        <p:scale>
          <a:sx n="89" d="100"/>
          <a:sy n="89" d="100"/>
        </p:scale>
        <p:origin x="-468" y="-96"/>
      </p:cViewPr>
      <p:guideLst>
        <p:guide orient="horz" pos="2160"/>
        <p:guide orient="horz" pos="146"/>
        <p:guide orient="horz" pos="4178"/>
        <p:guide orient="horz" pos="893"/>
        <p:guide orient="horz" pos="1198"/>
        <p:guide orient="horz" pos="1484"/>
        <p:guide pos="240"/>
        <p:guide pos="5520"/>
        <p:guide pos="2880"/>
        <p:guide pos="46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83" d="100"/>
          <a:sy n="83" d="100"/>
        </p:scale>
        <p:origin x="-195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05666A-AB26-4959-8744-896D1B8E0CE6}" type="doc">
      <dgm:prSet loTypeId="urn:microsoft.com/office/officeart/2005/8/layout/default" loCatId="list" qsTypeId="urn:microsoft.com/office/officeart/2005/8/quickstyle/3d2" qsCatId="3D" csTypeId="urn:microsoft.com/office/officeart/2005/8/colors/accent5_2" csCatId="accent5" phldr="1"/>
      <dgm:spPr/>
      <dgm:t>
        <a:bodyPr/>
        <a:lstStyle/>
        <a:p>
          <a:endParaRPr lang="en-US"/>
        </a:p>
      </dgm:t>
    </dgm:pt>
    <dgm:pt modelId="{1D302614-88F7-459F-B405-B1BE6E5AB1B6}">
      <dgm:prSet phldrT="[Text]"/>
      <dgm:spPr/>
      <dgm:t>
        <a:bodyPr/>
        <a:lstStyle/>
        <a:p>
          <a:r>
            <a:rPr lang="en-US" dirty="0" smtClean="0"/>
            <a:t>Microsoft needs to see shipping Wireless USB solutions</a:t>
          </a:r>
          <a:endParaRPr lang="en-US" dirty="0"/>
        </a:p>
      </dgm:t>
    </dgm:pt>
    <dgm:pt modelId="{39568C26-3D51-4DC7-94CE-B48B65C710AC}" type="parTrans" cxnId="{C50AB24D-8280-4CEC-96EF-89E0A8296AD8}">
      <dgm:prSet/>
      <dgm:spPr/>
      <dgm:t>
        <a:bodyPr/>
        <a:lstStyle/>
        <a:p>
          <a:endParaRPr lang="en-US"/>
        </a:p>
      </dgm:t>
    </dgm:pt>
    <dgm:pt modelId="{4F3A5058-B4C0-42F6-AEEA-976CBAD1BA9F}" type="sibTrans" cxnId="{C50AB24D-8280-4CEC-96EF-89E0A8296AD8}">
      <dgm:prSet/>
      <dgm:spPr/>
      <dgm:t>
        <a:bodyPr/>
        <a:lstStyle/>
        <a:p>
          <a:endParaRPr lang="en-US"/>
        </a:p>
      </dgm:t>
    </dgm:pt>
    <dgm:pt modelId="{809F3B79-83DA-44C9-BB2E-F28D311CDD38}" type="pres">
      <dgm:prSet presAssocID="{0805666A-AB26-4959-8744-896D1B8E0CE6}" presName="diagram" presStyleCnt="0">
        <dgm:presLayoutVars>
          <dgm:dir/>
          <dgm:resizeHandles val="exact"/>
        </dgm:presLayoutVars>
      </dgm:prSet>
      <dgm:spPr/>
      <dgm:t>
        <a:bodyPr/>
        <a:lstStyle/>
        <a:p>
          <a:endParaRPr lang="en-US"/>
        </a:p>
      </dgm:t>
    </dgm:pt>
    <dgm:pt modelId="{DFEA947F-8036-45FB-9AD1-E7D8BC2AF8A5}" type="pres">
      <dgm:prSet presAssocID="{1D302614-88F7-459F-B405-B1BE6E5AB1B6}" presName="node" presStyleLbl="node1" presStyleIdx="0" presStyleCnt="1">
        <dgm:presLayoutVars>
          <dgm:bulletEnabled val="1"/>
        </dgm:presLayoutVars>
      </dgm:prSet>
      <dgm:spPr/>
      <dgm:t>
        <a:bodyPr/>
        <a:lstStyle/>
        <a:p>
          <a:endParaRPr lang="en-US"/>
        </a:p>
      </dgm:t>
    </dgm:pt>
  </dgm:ptLst>
  <dgm:cxnLst>
    <dgm:cxn modelId="{4FBF6727-0929-42EC-A27D-4EC80CE6DFD2}" type="presOf" srcId="{1D302614-88F7-459F-B405-B1BE6E5AB1B6}" destId="{DFEA947F-8036-45FB-9AD1-E7D8BC2AF8A5}" srcOrd="0" destOrd="0" presId="urn:microsoft.com/office/officeart/2005/8/layout/default"/>
    <dgm:cxn modelId="{59C9AA5D-7F37-40C4-A2F2-DB034D6B519B}" type="presOf" srcId="{0805666A-AB26-4959-8744-896D1B8E0CE6}" destId="{809F3B79-83DA-44C9-BB2E-F28D311CDD38}" srcOrd="0" destOrd="0" presId="urn:microsoft.com/office/officeart/2005/8/layout/default"/>
    <dgm:cxn modelId="{C50AB24D-8280-4CEC-96EF-89E0A8296AD8}" srcId="{0805666A-AB26-4959-8744-896D1B8E0CE6}" destId="{1D302614-88F7-459F-B405-B1BE6E5AB1B6}" srcOrd="0" destOrd="0" parTransId="{39568C26-3D51-4DC7-94CE-B48B65C710AC}" sibTransId="{4F3A5058-B4C0-42F6-AEEA-976CBAD1BA9F}"/>
    <dgm:cxn modelId="{5CE0A577-3608-42D8-A9C1-7759C2AA62A5}" type="presParOf" srcId="{809F3B79-83DA-44C9-BB2E-F28D311CDD38}" destId="{DFEA947F-8036-45FB-9AD1-E7D8BC2AF8A5}" srcOrd="0" destOrd="0" presId="urn:microsoft.com/office/officeart/2005/8/layout/default"/>
  </dgm:cxnLst>
  <dgm:bg/>
  <dgm:whole/>
</dgm:dataModel>
</file>

<file path=ppt/diagrams/data2.xml><?xml version="1.0" encoding="utf-8"?>
<dgm:dataModel xmlns:dgm="http://schemas.openxmlformats.org/drawingml/2006/diagram" xmlns:a="http://schemas.openxmlformats.org/drawingml/2006/main">
  <dgm:ptLst>
    <dgm:pt modelId="{722EB14E-7F3F-40B8-8975-B81C965E01FD}" type="doc">
      <dgm:prSet loTypeId="urn:microsoft.com/office/officeart/2005/8/layout/radial5" loCatId="cycle" qsTypeId="urn:microsoft.com/office/officeart/2005/8/quickstyle/3d4" qsCatId="3D" csTypeId="urn:microsoft.com/office/officeart/2005/8/colors/colorful3" csCatId="colorful" phldr="1"/>
      <dgm:spPr/>
      <dgm:t>
        <a:bodyPr/>
        <a:lstStyle/>
        <a:p>
          <a:endParaRPr lang="en-US"/>
        </a:p>
      </dgm:t>
    </dgm:pt>
    <dgm:pt modelId="{09AD7FC3-E9C2-4552-896F-8E9B3AC6DB6D}">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effectLst/>
            </a:rPr>
            <a:t>What’s the Bluetooth Device Class?</a:t>
          </a:r>
          <a:endParaRPr lang="en-US" dirty="0">
            <a:effectLst/>
          </a:endParaRPr>
        </a:p>
      </dgm:t>
    </dgm:pt>
    <dgm:pt modelId="{CDD14F07-722E-4DAC-A277-E0269509D099}" type="parTrans" cxnId="{73C0DCF9-511D-4363-95EC-913F21B89476}">
      <dgm:prSet/>
      <dgm:spPr/>
      <dgm:t>
        <a:bodyPr/>
        <a:lstStyle/>
        <a:p>
          <a:endParaRPr lang="en-US">
            <a:effectLst>
              <a:outerShdw blurRad="38100" dist="38100" dir="2700000" algn="tl">
                <a:srgbClr val="000000">
                  <a:alpha val="43137"/>
                </a:srgbClr>
              </a:outerShdw>
            </a:effectLst>
          </a:endParaRPr>
        </a:p>
      </dgm:t>
    </dgm:pt>
    <dgm:pt modelId="{C523D4DD-C1CB-417B-AD30-EDE3AA0B0A63}" type="sibTrans" cxnId="{73C0DCF9-511D-4363-95EC-913F21B89476}">
      <dgm:prSet/>
      <dgm:spPr/>
      <dgm:t>
        <a:bodyPr/>
        <a:lstStyle/>
        <a:p>
          <a:endParaRPr lang="en-US">
            <a:effectLst>
              <a:outerShdw blurRad="38100" dist="38100" dir="2700000" algn="tl">
                <a:srgbClr val="000000">
                  <a:alpha val="43137"/>
                </a:srgbClr>
              </a:outerShdw>
            </a:effectLst>
          </a:endParaRPr>
        </a:p>
      </dgm:t>
    </dgm:pt>
    <dgm:pt modelId="{E3C56242-8C2D-41BA-9A62-C99A50B87847}">
      <dgm:prSet phldrT="[Text]">
        <dgm:style>
          <a:lnRef idx="1">
            <a:schemeClr val="accent3"/>
          </a:lnRef>
          <a:fillRef idx="3">
            <a:schemeClr val="accent3"/>
          </a:fillRef>
          <a:effectRef idx="2">
            <a:schemeClr val="accent3"/>
          </a:effectRef>
          <a:fontRef idx="minor">
            <a:schemeClr val="lt1"/>
          </a:fontRef>
        </dgm:style>
      </dgm:prSet>
      <dgm:spPr/>
      <dgm:t>
        <a:bodyPr/>
        <a:lstStyle/>
        <a:p>
          <a:r>
            <a:rPr lang="en-US" dirty="0" smtClean="0">
              <a:effectLst>
                <a:outerShdw blurRad="38100" dist="38100" dir="2700000" algn="tl">
                  <a:srgbClr val="000000">
                    <a:alpha val="43137"/>
                  </a:srgbClr>
                </a:outerShdw>
              </a:effectLst>
            </a:rPr>
            <a:t>Loudspeaker, Headphones, Headset, etc.</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0000</a:t>
          </a:r>
          <a:endParaRPr lang="en-US" dirty="0">
            <a:effectLst>
              <a:outerShdw blurRad="38100" dist="38100" dir="2700000" algn="tl">
                <a:srgbClr val="000000">
                  <a:alpha val="43137"/>
                </a:srgbClr>
              </a:outerShdw>
            </a:effectLst>
          </a:endParaRPr>
        </a:p>
      </dgm:t>
    </dgm:pt>
    <dgm:pt modelId="{E726982B-A4B0-46C1-BA40-FC4D83B1A1AA}" type="parTrans" cxnId="{7BF6C672-0E77-4F12-9D99-CC4B7892E2DF}">
      <dgm:prSet>
        <dgm:style>
          <a:lnRef idx="1">
            <a:schemeClr val="accent3"/>
          </a:lnRef>
          <a:fillRef idx="3">
            <a:schemeClr val="accent3"/>
          </a:fillRef>
          <a:effectRef idx="2">
            <a:schemeClr val="accent3"/>
          </a:effectRef>
          <a:fontRef idx="minor">
            <a:schemeClr val="lt1"/>
          </a:fontRef>
        </dgm:style>
      </dgm:prSet>
      <dgm:spPr/>
      <dgm:t>
        <a:bodyPr/>
        <a:lstStyle/>
        <a:p>
          <a:endParaRPr lang="en-US">
            <a:effectLst>
              <a:outerShdw blurRad="38100" dist="38100" dir="2700000" algn="tl">
                <a:srgbClr val="000000">
                  <a:alpha val="43137"/>
                </a:srgbClr>
              </a:outerShdw>
            </a:effectLst>
          </a:endParaRPr>
        </a:p>
      </dgm:t>
    </dgm:pt>
    <dgm:pt modelId="{BAE06810-874F-4A8E-88C2-1629A1750EDE}" type="sibTrans" cxnId="{7BF6C672-0E77-4F12-9D99-CC4B7892E2DF}">
      <dgm:prSet/>
      <dgm:spPr/>
      <dgm:t>
        <a:bodyPr/>
        <a:lstStyle/>
        <a:p>
          <a:endParaRPr lang="en-US">
            <a:effectLst>
              <a:outerShdw blurRad="38100" dist="38100" dir="2700000" algn="tl">
                <a:srgbClr val="000000">
                  <a:alpha val="43137"/>
                </a:srgbClr>
              </a:outerShdw>
            </a:effectLst>
          </a:endParaRPr>
        </a:p>
      </dgm:t>
    </dgm:pt>
    <dgm:pt modelId="{E31A8CA2-8A00-4C1B-8EDA-DC2B47EFD767}">
      <dgm:prSet phldrT="[Text]">
        <dgm:style>
          <a:lnRef idx="1">
            <a:schemeClr val="accent5"/>
          </a:lnRef>
          <a:fillRef idx="3">
            <a:schemeClr val="accent5"/>
          </a:fillRef>
          <a:effectRef idx="2">
            <a:schemeClr val="accent5"/>
          </a:effectRef>
          <a:fontRef idx="minor">
            <a:schemeClr val="lt1"/>
          </a:fontRef>
        </dgm:style>
      </dgm:prSet>
      <dgm:spPr/>
      <dgm:t>
        <a:bodyPr/>
        <a:lstStyle/>
        <a:p>
          <a:r>
            <a:rPr lang="en-US" dirty="0" smtClean="0">
              <a:effectLst>
                <a:outerShdw blurRad="38100" dist="38100" dir="2700000" algn="tl">
                  <a:srgbClr val="000000">
                    <a:alpha val="43137"/>
                  </a:srgbClr>
                </a:outerShdw>
              </a:effectLst>
            </a:rPr>
            <a:t>Pointing Device</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No Passkey</a:t>
          </a:r>
          <a:endParaRPr lang="en-US" dirty="0">
            <a:effectLst>
              <a:outerShdw blurRad="38100" dist="38100" dir="2700000" algn="tl">
                <a:srgbClr val="000000">
                  <a:alpha val="43137"/>
                </a:srgbClr>
              </a:outerShdw>
            </a:effectLst>
          </a:endParaRPr>
        </a:p>
      </dgm:t>
    </dgm:pt>
    <dgm:pt modelId="{2BDF98CB-7F97-4020-B1E9-7A5F7EF73536}" type="parTrans" cxnId="{A74FC60B-1031-4894-8E6E-276D630C6308}">
      <dgm:prSet>
        <dgm:style>
          <a:lnRef idx="1">
            <a:schemeClr val="accent5"/>
          </a:lnRef>
          <a:fillRef idx="3">
            <a:schemeClr val="accent5"/>
          </a:fillRef>
          <a:effectRef idx="2">
            <a:schemeClr val="accent5"/>
          </a:effectRef>
          <a:fontRef idx="minor">
            <a:schemeClr val="lt1"/>
          </a:fontRef>
        </dgm:style>
      </dgm:prSet>
      <dgm:spPr/>
      <dgm:t>
        <a:bodyPr/>
        <a:lstStyle/>
        <a:p>
          <a:endParaRPr lang="en-US">
            <a:effectLst>
              <a:outerShdw blurRad="38100" dist="38100" dir="2700000" algn="tl">
                <a:srgbClr val="000000">
                  <a:alpha val="43137"/>
                </a:srgbClr>
              </a:outerShdw>
            </a:effectLst>
          </a:endParaRPr>
        </a:p>
      </dgm:t>
    </dgm:pt>
    <dgm:pt modelId="{C94EA835-6F21-4DA8-B9EC-BC5587317DA0}" type="sibTrans" cxnId="{A74FC60B-1031-4894-8E6E-276D630C6308}">
      <dgm:prSet/>
      <dgm:spPr/>
      <dgm:t>
        <a:bodyPr/>
        <a:lstStyle/>
        <a:p>
          <a:endParaRPr lang="en-US">
            <a:effectLst>
              <a:outerShdw blurRad="38100" dist="38100" dir="2700000" algn="tl">
                <a:srgbClr val="000000">
                  <a:alpha val="43137"/>
                </a:srgbClr>
              </a:outerShdw>
            </a:effectLst>
          </a:endParaRPr>
        </a:p>
      </dgm:t>
    </dgm:pt>
    <dgm:pt modelId="{340346FE-D125-4E8D-B6A3-7718124F1398}">
      <dgm:prSet phldrT="[Text]">
        <dgm:style>
          <a:lnRef idx="1">
            <a:schemeClr val="accent2"/>
          </a:lnRef>
          <a:fillRef idx="3">
            <a:schemeClr val="accent2"/>
          </a:fillRef>
          <a:effectRef idx="2">
            <a:schemeClr val="accent2"/>
          </a:effectRef>
          <a:fontRef idx="minor">
            <a:schemeClr val="lt1"/>
          </a:fontRef>
        </dgm:style>
      </dgm:prSet>
      <dgm:spPr/>
      <dgm:t>
        <a:bodyPr/>
        <a:lstStyle/>
        <a:p>
          <a:r>
            <a:rPr lang="en-US" dirty="0" smtClean="0">
              <a:effectLst>
                <a:outerShdw blurRad="38100" dist="38100" dir="2700000" algn="tl">
                  <a:srgbClr val="000000">
                    <a:alpha val="43137"/>
                  </a:srgbClr>
                </a:outerShdw>
              </a:effectLst>
            </a:rPr>
            <a:t>Phone</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Generated PIN</a:t>
          </a:r>
          <a:endParaRPr lang="en-US" dirty="0">
            <a:effectLst>
              <a:outerShdw blurRad="38100" dist="38100" dir="2700000" algn="tl">
                <a:srgbClr val="000000">
                  <a:alpha val="43137"/>
                </a:srgbClr>
              </a:outerShdw>
            </a:effectLst>
          </a:endParaRPr>
        </a:p>
      </dgm:t>
    </dgm:pt>
    <dgm:pt modelId="{E7F58EB4-2915-4853-973D-894FFD890D26}" type="parTrans" cxnId="{E88E0012-E35D-4148-99E9-9CDBF57F9CD1}">
      <dgm:prSet>
        <dgm:style>
          <a:lnRef idx="1">
            <a:schemeClr val="accent2"/>
          </a:lnRef>
          <a:fillRef idx="3">
            <a:schemeClr val="accent2"/>
          </a:fillRef>
          <a:effectRef idx="2">
            <a:schemeClr val="accent2"/>
          </a:effectRef>
          <a:fontRef idx="minor">
            <a:schemeClr val="lt1"/>
          </a:fontRef>
        </dgm:style>
      </dgm:prSet>
      <dgm:spPr/>
      <dgm:t>
        <a:bodyPr/>
        <a:lstStyle/>
        <a:p>
          <a:endParaRPr lang="en-US">
            <a:effectLst>
              <a:outerShdw blurRad="38100" dist="38100" dir="2700000" algn="tl">
                <a:srgbClr val="000000">
                  <a:alpha val="43137"/>
                </a:srgbClr>
              </a:outerShdw>
            </a:effectLst>
          </a:endParaRPr>
        </a:p>
      </dgm:t>
    </dgm:pt>
    <dgm:pt modelId="{1FDC03B9-D2E8-4B78-A7E4-4C58E1BC1C1B}" type="sibTrans" cxnId="{E88E0012-E35D-4148-99E9-9CDBF57F9CD1}">
      <dgm:prSet/>
      <dgm:spPr/>
      <dgm:t>
        <a:bodyPr/>
        <a:lstStyle/>
        <a:p>
          <a:endParaRPr lang="en-US">
            <a:effectLst>
              <a:outerShdw blurRad="38100" dist="38100" dir="2700000" algn="tl">
                <a:srgbClr val="000000">
                  <a:alpha val="43137"/>
                </a:srgbClr>
              </a:outerShdw>
            </a:effectLst>
          </a:endParaRPr>
        </a:p>
      </dgm:t>
    </dgm:pt>
    <dgm:pt modelId="{0B121E3A-B841-4393-B611-40D8D5842B1D}">
      <dgm:prSet phldrT="[Text]">
        <dgm:style>
          <a:lnRef idx="1">
            <a:schemeClr val="accent4"/>
          </a:lnRef>
          <a:fillRef idx="3">
            <a:schemeClr val="accent4"/>
          </a:fillRef>
          <a:effectRef idx="2">
            <a:schemeClr val="accent4"/>
          </a:effectRef>
          <a:fontRef idx="minor">
            <a:schemeClr val="lt1"/>
          </a:fontRef>
        </dgm:style>
      </dgm:prSet>
      <dgm:spPr/>
      <dgm:t>
        <a:bodyPr/>
        <a:lstStyle/>
        <a:p>
          <a:r>
            <a:rPr lang="en-US" dirty="0" smtClean="0">
              <a:effectLst>
                <a:outerShdw blurRad="38100" dist="38100" dir="2700000" algn="tl">
                  <a:srgbClr val="000000">
                    <a:alpha val="43137"/>
                  </a:srgbClr>
                </a:outerShdw>
              </a:effectLst>
            </a:rPr>
            <a:t>Computer</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Generated PIN</a:t>
          </a:r>
          <a:endParaRPr lang="en-US" dirty="0">
            <a:effectLst>
              <a:outerShdw blurRad="38100" dist="38100" dir="2700000" algn="tl">
                <a:srgbClr val="000000">
                  <a:alpha val="43137"/>
                </a:srgbClr>
              </a:outerShdw>
            </a:effectLst>
          </a:endParaRPr>
        </a:p>
      </dgm:t>
    </dgm:pt>
    <dgm:pt modelId="{A2ECBEBB-27A5-4B0E-BDDB-D9F78A4C1215}" type="parTrans" cxnId="{4ACA9D11-5C9D-4C45-B640-374DF0D98C07}">
      <dgm:prSet>
        <dgm:style>
          <a:lnRef idx="1">
            <a:schemeClr val="accent4"/>
          </a:lnRef>
          <a:fillRef idx="3">
            <a:schemeClr val="accent4"/>
          </a:fillRef>
          <a:effectRef idx="2">
            <a:schemeClr val="accent4"/>
          </a:effectRef>
          <a:fontRef idx="minor">
            <a:schemeClr val="lt1"/>
          </a:fontRef>
        </dgm:style>
      </dgm:prSet>
      <dgm:spPr/>
      <dgm:t>
        <a:bodyPr/>
        <a:lstStyle/>
        <a:p>
          <a:endParaRPr lang="en-US">
            <a:effectLst>
              <a:outerShdw blurRad="38100" dist="38100" dir="2700000" algn="tl">
                <a:srgbClr val="000000">
                  <a:alpha val="43137"/>
                </a:srgbClr>
              </a:outerShdw>
            </a:effectLst>
          </a:endParaRPr>
        </a:p>
      </dgm:t>
    </dgm:pt>
    <dgm:pt modelId="{2ABFC756-1D30-42AF-847F-29A6669DFDC5}" type="sibTrans" cxnId="{4ACA9D11-5C9D-4C45-B640-374DF0D98C07}">
      <dgm:prSet/>
      <dgm:spPr/>
      <dgm:t>
        <a:bodyPr/>
        <a:lstStyle/>
        <a:p>
          <a:endParaRPr lang="en-US">
            <a:effectLst>
              <a:outerShdw blurRad="38100" dist="38100" dir="2700000" algn="tl">
                <a:srgbClr val="000000">
                  <a:alpha val="43137"/>
                </a:srgbClr>
              </a:outerShdw>
            </a:effectLst>
          </a:endParaRPr>
        </a:p>
      </dgm:t>
    </dgm:pt>
    <dgm:pt modelId="{165C3EBB-8BF1-4D5B-8867-1A65B411279E}">
      <dgm:prSet phldrT="[Text]">
        <dgm:style>
          <a:lnRef idx="1">
            <a:schemeClr val="accent6"/>
          </a:lnRef>
          <a:fillRef idx="3">
            <a:schemeClr val="accent6"/>
          </a:fillRef>
          <a:effectRef idx="2">
            <a:schemeClr val="accent6"/>
          </a:effectRef>
          <a:fontRef idx="minor">
            <a:schemeClr val="lt1"/>
          </a:fontRef>
        </dgm:style>
      </dgm:prSet>
      <dgm:spPr/>
      <dgm:t>
        <a:bodyPr/>
        <a:lstStyle/>
        <a:p>
          <a:r>
            <a:rPr lang="en-US" smtClean="0">
              <a:effectLst>
                <a:outerShdw blurRad="38100" dist="38100" dir="2700000" algn="tl">
                  <a:srgbClr val="000000">
                    <a:alpha val="43137"/>
                  </a:srgbClr>
                </a:outerShdw>
              </a:effectLst>
            </a:rPr>
            <a:t>Keyboard</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Generated PIN</a:t>
          </a:r>
          <a:endParaRPr lang="en-US" dirty="0">
            <a:effectLst>
              <a:outerShdw blurRad="38100" dist="38100" dir="2700000" algn="tl">
                <a:srgbClr val="000000">
                  <a:alpha val="43137"/>
                </a:srgbClr>
              </a:outerShdw>
            </a:effectLst>
          </a:endParaRPr>
        </a:p>
      </dgm:t>
    </dgm:pt>
    <dgm:pt modelId="{78667504-34FE-441F-9C8A-1ACF9942D0FB}" type="parTrans" cxnId="{281C1F2F-C033-43C5-BDB4-743595C9B2DD}">
      <dgm:prSet>
        <dgm:style>
          <a:lnRef idx="1">
            <a:schemeClr val="accent6"/>
          </a:lnRef>
          <a:fillRef idx="3">
            <a:schemeClr val="accent6"/>
          </a:fillRef>
          <a:effectRef idx="2">
            <a:schemeClr val="accent6"/>
          </a:effectRef>
          <a:fontRef idx="minor">
            <a:schemeClr val="lt1"/>
          </a:fontRef>
        </dgm:style>
      </dgm:prSet>
      <dgm:spPr/>
      <dgm:t>
        <a:bodyPr/>
        <a:lstStyle/>
        <a:p>
          <a:endParaRPr lang="en-US">
            <a:effectLst>
              <a:outerShdw blurRad="38100" dist="38100" dir="2700000" algn="tl">
                <a:srgbClr val="000000">
                  <a:alpha val="43137"/>
                </a:srgbClr>
              </a:outerShdw>
            </a:effectLst>
          </a:endParaRPr>
        </a:p>
      </dgm:t>
    </dgm:pt>
    <dgm:pt modelId="{F901D277-1D2F-48F5-A55A-2D5A32BC7BA1}" type="sibTrans" cxnId="{281C1F2F-C033-43C5-BDB4-743595C9B2DD}">
      <dgm:prSet/>
      <dgm:spPr/>
      <dgm:t>
        <a:bodyPr/>
        <a:lstStyle/>
        <a:p>
          <a:endParaRPr lang="en-US">
            <a:effectLst>
              <a:outerShdw blurRad="38100" dist="38100" dir="2700000" algn="tl">
                <a:srgbClr val="000000">
                  <a:alpha val="43137"/>
                </a:srgbClr>
              </a:outerShdw>
            </a:effectLst>
          </a:endParaRPr>
        </a:p>
      </dgm:t>
    </dgm:pt>
    <dgm:pt modelId="{FF410998-0D42-497C-96A1-E99B59F52EB1}">
      <dgm:prSet phldrT="[Text]">
        <dgm:style>
          <a:lnRef idx="1">
            <a:schemeClr val="accent1"/>
          </a:lnRef>
          <a:fillRef idx="3">
            <a:schemeClr val="accent1"/>
          </a:fillRef>
          <a:effectRef idx="2">
            <a:schemeClr val="accent1"/>
          </a:effectRef>
          <a:fontRef idx="minor">
            <a:schemeClr val="lt1"/>
          </a:fontRef>
        </dgm:style>
      </dgm:prSet>
      <dgm:spPr/>
      <dgm:t>
        <a:bodyPr/>
        <a:lstStyle/>
        <a:p>
          <a:r>
            <a:rPr lang="en-US" dirty="0" smtClean="0">
              <a:effectLst>
                <a:outerShdw blurRad="38100" dist="38100" dir="2700000" algn="tl">
                  <a:srgbClr val="000000">
                    <a:alpha val="43137"/>
                  </a:srgbClr>
                </a:outerShdw>
              </a:effectLst>
            </a:rPr>
            <a:t>Display</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0000</a:t>
          </a:r>
          <a:endParaRPr lang="en-US" dirty="0">
            <a:effectLst>
              <a:outerShdw blurRad="38100" dist="38100" dir="2700000" algn="tl">
                <a:srgbClr val="000000">
                  <a:alpha val="43137"/>
                </a:srgbClr>
              </a:outerShdw>
            </a:effectLst>
          </a:endParaRPr>
        </a:p>
      </dgm:t>
    </dgm:pt>
    <dgm:pt modelId="{4031DCE6-F0B8-4DFD-8B86-77104DC0AF7C}" type="parTrans" cxnId="{1E472F39-18A3-4C75-BF20-FDECF36F2C1A}">
      <dgm:prSet>
        <dgm:style>
          <a:lnRef idx="1">
            <a:schemeClr val="accent1"/>
          </a:lnRef>
          <a:fillRef idx="3">
            <a:schemeClr val="accent1"/>
          </a:fillRef>
          <a:effectRef idx="2">
            <a:schemeClr val="accent1"/>
          </a:effectRef>
          <a:fontRef idx="minor">
            <a:schemeClr val="lt1"/>
          </a:fontRef>
        </dgm:style>
      </dgm:prSet>
      <dgm:spPr/>
      <dgm:t>
        <a:bodyPr/>
        <a:lstStyle/>
        <a:p>
          <a:endParaRPr lang="en-US">
            <a:effectLst>
              <a:outerShdw blurRad="38100" dist="38100" dir="2700000" algn="tl">
                <a:srgbClr val="000000">
                  <a:alpha val="43137"/>
                </a:srgbClr>
              </a:outerShdw>
            </a:effectLst>
          </a:endParaRPr>
        </a:p>
      </dgm:t>
    </dgm:pt>
    <dgm:pt modelId="{8214E1E3-B48E-4FEA-9270-09E7246DE591}" type="sibTrans" cxnId="{1E472F39-18A3-4C75-BF20-FDECF36F2C1A}">
      <dgm:prSet/>
      <dgm:spPr/>
      <dgm:t>
        <a:bodyPr/>
        <a:lstStyle/>
        <a:p>
          <a:endParaRPr lang="en-US">
            <a:effectLst>
              <a:outerShdw blurRad="38100" dist="38100" dir="2700000" algn="tl">
                <a:srgbClr val="000000">
                  <a:alpha val="43137"/>
                </a:srgbClr>
              </a:outerShdw>
            </a:effectLst>
          </a:endParaRPr>
        </a:p>
      </dgm:t>
    </dgm:pt>
    <dgm:pt modelId="{1DA4284F-9793-484F-A785-B263C46A5D1B}" type="pres">
      <dgm:prSet presAssocID="{722EB14E-7F3F-40B8-8975-B81C965E01FD}" presName="Name0" presStyleCnt="0">
        <dgm:presLayoutVars>
          <dgm:chMax val="1"/>
          <dgm:dir/>
          <dgm:animLvl val="ctr"/>
          <dgm:resizeHandles val="exact"/>
        </dgm:presLayoutVars>
      </dgm:prSet>
      <dgm:spPr/>
      <dgm:t>
        <a:bodyPr/>
        <a:lstStyle/>
        <a:p>
          <a:endParaRPr lang="en-US"/>
        </a:p>
      </dgm:t>
    </dgm:pt>
    <dgm:pt modelId="{C457FAF1-EC77-4805-BBAE-0485FA162614}" type="pres">
      <dgm:prSet presAssocID="{09AD7FC3-E9C2-4552-896F-8E9B3AC6DB6D}" presName="centerShape" presStyleLbl="node0" presStyleIdx="0" presStyleCnt="1"/>
      <dgm:spPr/>
      <dgm:t>
        <a:bodyPr/>
        <a:lstStyle/>
        <a:p>
          <a:endParaRPr lang="en-US"/>
        </a:p>
      </dgm:t>
    </dgm:pt>
    <dgm:pt modelId="{1B62DA3F-D216-4DDE-A480-0F21DB919137}" type="pres">
      <dgm:prSet presAssocID="{E726982B-A4B0-46C1-BA40-FC4D83B1A1AA}" presName="parTrans" presStyleLbl="sibTrans2D1" presStyleIdx="0" presStyleCnt="6"/>
      <dgm:spPr/>
      <dgm:t>
        <a:bodyPr/>
        <a:lstStyle/>
        <a:p>
          <a:endParaRPr lang="en-US"/>
        </a:p>
      </dgm:t>
    </dgm:pt>
    <dgm:pt modelId="{2F7F7D92-D97F-4FDB-9122-4D1881DD1399}" type="pres">
      <dgm:prSet presAssocID="{E726982B-A4B0-46C1-BA40-FC4D83B1A1AA}" presName="connectorText" presStyleLbl="sibTrans2D1" presStyleIdx="0" presStyleCnt="6"/>
      <dgm:spPr/>
      <dgm:t>
        <a:bodyPr/>
        <a:lstStyle/>
        <a:p>
          <a:endParaRPr lang="en-US"/>
        </a:p>
      </dgm:t>
    </dgm:pt>
    <dgm:pt modelId="{15409482-26AC-4579-BF36-81081E595C7B}" type="pres">
      <dgm:prSet presAssocID="{E3C56242-8C2D-41BA-9A62-C99A50B87847}" presName="node" presStyleLbl="node1" presStyleIdx="0" presStyleCnt="6">
        <dgm:presLayoutVars>
          <dgm:bulletEnabled val="1"/>
        </dgm:presLayoutVars>
      </dgm:prSet>
      <dgm:spPr/>
      <dgm:t>
        <a:bodyPr/>
        <a:lstStyle/>
        <a:p>
          <a:endParaRPr lang="en-US"/>
        </a:p>
      </dgm:t>
    </dgm:pt>
    <dgm:pt modelId="{833B2760-1A94-4198-A626-71040C5B055E}" type="pres">
      <dgm:prSet presAssocID="{2BDF98CB-7F97-4020-B1E9-7A5F7EF73536}" presName="parTrans" presStyleLbl="sibTrans2D1" presStyleIdx="1" presStyleCnt="6"/>
      <dgm:spPr/>
      <dgm:t>
        <a:bodyPr/>
        <a:lstStyle/>
        <a:p>
          <a:endParaRPr lang="en-US"/>
        </a:p>
      </dgm:t>
    </dgm:pt>
    <dgm:pt modelId="{019F23FA-136C-48A1-BF83-90B6CAB1B964}" type="pres">
      <dgm:prSet presAssocID="{2BDF98CB-7F97-4020-B1E9-7A5F7EF73536}" presName="connectorText" presStyleLbl="sibTrans2D1" presStyleIdx="1" presStyleCnt="6"/>
      <dgm:spPr/>
      <dgm:t>
        <a:bodyPr/>
        <a:lstStyle/>
        <a:p>
          <a:endParaRPr lang="en-US"/>
        </a:p>
      </dgm:t>
    </dgm:pt>
    <dgm:pt modelId="{8AEEF487-ECF4-4C33-8D9F-A58DF83051F8}" type="pres">
      <dgm:prSet presAssocID="{E31A8CA2-8A00-4C1B-8EDA-DC2B47EFD767}" presName="node" presStyleLbl="node1" presStyleIdx="1" presStyleCnt="6">
        <dgm:presLayoutVars>
          <dgm:bulletEnabled val="1"/>
        </dgm:presLayoutVars>
      </dgm:prSet>
      <dgm:spPr/>
      <dgm:t>
        <a:bodyPr/>
        <a:lstStyle/>
        <a:p>
          <a:endParaRPr lang="en-US"/>
        </a:p>
      </dgm:t>
    </dgm:pt>
    <dgm:pt modelId="{F3C221A5-4871-42F0-BBCD-8C1ABE4B0B04}" type="pres">
      <dgm:prSet presAssocID="{78667504-34FE-441F-9C8A-1ACF9942D0FB}" presName="parTrans" presStyleLbl="sibTrans2D1" presStyleIdx="2" presStyleCnt="6"/>
      <dgm:spPr/>
      <dgm:t>
        <a:bodyPr/>
        <a:lstStyle/>
        <a:p>
          <a:endParaRPr lang="en-US"/>
        </a:p>
      </dgm:t>
    </dgm:pt>
    <dgm:pt modelId="{14D9CB5D-939C-45E2-B180-DCFFDED21D88}" type="pres">
      <dgm:prSet presAssocID="{78667504-34FE-441F-9C8A-1ACF9942D0FB}" presName="connectorText" presStyleLbl="sibTrans2D1" presStyleIdx="2" presStyleCnt="6"/>
      <dgm:spPr/>
      <dgm:t>
        <a:bodyPr/>
        <a:lstStyle/>
        <a:p>
          <a:endParaRPr lang="en-US"/>
        </a:p>
      </dgm:t>
    </dgm:pt>
    <dgm:pt modelId="{E3CCA78A-A9D1-4417-A5C0-BE6AD73A9274}" type="pres">
      <dgm:prSet presAssocID="{165C3EBB-8BF1-4D5B-8867-1A65B411279E}" presName="node" presStyleLbl="node1" presStyleIdx="2" presStyleCnt="6">
        <dgm:presLayoutVars>
          <dgm:bulletEnabled val="1"/>
        </dgm:presLayoutVars>
      </dgm:prSet>
      <dgm:spPr/>
      <dgm:t>
        <a:bodyPr/>
        <a:lstStyle/>
        <a:p>
          <a:endParaRPr lang="en-US"/>
        </a:p>
      </dgm:t>
    </dgm:pt>
    <dgm:pt modelId="{A2FE8514-8776-4383-A43C-C14D4706EB91}" type="pres">
      <dgm:prSet presAssocID="{4031DCE6-F0B8-4DFD-8B86-77104DC0AF7C}" presName="parTrans" presStyleLbl="sibTrans2D1" presStyleIdx="3" presStyleCnt="6"/>
      <dgm:spPr/>
      <dgm:t>
        <a:bodyPr/>
        <a:lstStyle/>
        <a:p>
          <a:endParaRPr lang="en-US"/>
        </a:p>
      </dgm:t>
    </dgm:pt>
    <dgm:pt modelId="{5F5A32E1-EA53-45FD-B646-634301850B66}" type="pres">
      <dgm:prSet presAssocID="{4031DCE6-F0B8-4DFD-8B86-77104DC0AF7C}" presName="connectorText" presStyleLbl="sibTrans2D1" presStyleIdx="3" presStyleCnt="6"/>
      <dgm:spPr/>
      <dgm:t>
        <a:bodyPr/>
        <a:lstStyle/>
        <a:p>
          <a:endParaRPr lang="en-US"/>
        </a:p>
      </dgm:t>
    </dgm:pt>
    <dgm:pt modelId="{9526975F-7E0C-4A09-B63B-BA83050B9EA2}" type="pres">
      <dgm:prSet presAssocID="{FF410998-0D42-497C-96A1-E99B59F52EB1}" presName="node" presStyleLbl="node1" presStyleIdx="3" presStyleCnt="6">
        <dgm:presLayoutVars>
          <dgm:bulletEnabled val="1"/>
        </dgm:presLayoutVars>
      </dgm:prSet>
      <dgm:spPr/>
      <dgm:t>
        <a:bodyPr/>
        <a:lstStyle/>
        <a:p>
          <a:endParaRPr lang="en-US"/>
        </a:p>
      </dgm:t>
    </dgm:pt>
    <dgm:pt modelId="{E598D7CB-03DB-4A53-9913-BC37EF2743B4}" type="pres">
      <dgm:prSet presAssocID="{E7F58EB4-2915-4853-973D-894FFD890D26}" presName="parTrans" presStyleLbl="sibTrans2D1" presStyleIdx="4" presStyleCnt="6"/>
      <dgm:spPr/>
      <dgm:t>
        <a:bodyPr/>
        <a:lstStyle/>
        <a:p>
          <a:endParaRPr lang="en-US"/>
        </a:p>
      </dgm:t>
    </dgm:pt>
    <dgm:pt modelId="{0F2FFE6E-AEA8-40B3-BC8D-0059FCB87898}" type="pres">
      <dgm:prSet presAssocID="{E7F58EB4-2915-4853-973D-894FFD890D26}" presName="connectorText" presStyleLbl="sibTrans2D1" presStyleIdx="4" presStyleCnt="6"/>
      <dgm:spPr/>
      <dgm:t>
        <a:bodyPr/>
        <a:lstStyle/>
        <a:p>
          <a:endParaRPr lang="en-US"/>
        </a:p>
      </dgm:t>
    </dgm:pt>
    <dgm:pt modelId="{3F793921-DEDD-4291-8D33-06236C07D2AE}" type="pres">
      <dgm:prSet presAssocID="{340346FE-D125-4E8D-B6A3-7718124F1398}" presName="node" presStyleLbl="node1" presStyleIdx="4" presStyleCnt="6">
        <dgm:presLayoutVars>
          <dgm:bulletEnabled val="1"/>
        </dgm:presLayoutVars>
      </dgm:prSet>
      <dgm:spPr/>
      <dgm:t>
        <a:bodyPr/>
        <a:lstStyle/>
        <a:p>
          <a:endParaRPr lang="en-US"/>
        </a:p>
      </dgm:t>
    </dgm:pt>
    <dgm:pt modelId="{765335A6-9252-408B-BD0B-F3F52A219E81}" type="pres">
      <dgm:prSet presAssocID="{A2ECBEBB-27A5-4B0E-BDDB-D9F78A4C1215}" presName="parTrans" presStyleLbl="sibTrans2D1" presStyleIdx="5" presStyleCnt="6"/>
      <dgm:spPr/>
      <dgm:t>
        <a:bodyPr/>
        <a:lstStyle/>
        <a:p>
          <a:endParaRPr lang="en-US"/>
        </a:p>
      </dgm:t>
    </dgm:pt>
    <dgm:pt modelId="{37B766E4-9E15-4A57-B97E-3D10F233D407}" type="pres">
      <dgm:prSet presAssocID="{A2ECBEBB-27A5-4B0E-BDDB-D9F78A4C1215}" presName="connectorText" presStyleLbl="sibTrans2D1" presStyleIdx="5" presStyleCnt="6"/>
      <dgm:spPr/>
      <dgm:t>
        <a:bodyPr/>
        <a:lstStyle/>
        <a:p>
          <a:endParaRPr lang="en-US"/>
        </a:p>
      </dgm:t>
    </dgm:pt>
    <dgm:pt modelId="{61E1581E-8861-42FC-BAB5-12CA1A1CA2C1}" type="pres">
      <dgm:prSet presAssocID="{0B121E3A-B841-4393-B611-40D8D5842B1D}" presName="node" presStyleLbl="node1" presStyleIdx="5" presStyleCnt="6">
        <dgm:presLayoutVars>
          <dgm:bulletEnabled val="1"/>
        </dgm:presLayoutVars>
      </dgm:prSet>
      <dgm:spPr/>
      <dgm:t>
        <a:bodyPr/>
        <a:lstStyle/>
        <a:p>
          <a:endParaRPr lang="en-US"/>
        </a:p>
      </dgm:t>
    </dgm:pt>
  </dgm:ptLst>
  <dgm:cxnLst>
    <dgm:cxn modelId="{D594BBA9-9330-4360-B9DF-80E7E9A565B0}" type="presOf" srcId="{E7F58EB4-2915-4853-973D-894FFD890D26}" destId="{E598D7CB-03DB-4A53-9913-BC37EF2743B4}" srcOrd="0" destOrd="0" presId="urn:microsoft.com/office/officeart/2005/8/layout/radial5"/>
    <dgm:cxn modelId="{F9FED667-4278-4438-9A80-A5B53B1EF608}" type="presOf" srcId="{0B121E3A-B841-4393-B611-40D8D5842B1D}" destId="{61E1581E-8861-42FC-BAB5-12CA1A1CA2C1}" srcOrd="0" destOrd="0" presId="urn:microsoft.com/office/officeart/2005/8/layout/radial5"/>
    <dgm:cxn modelId="{1E472F39-18A3-4C75-BF20-FDECF36F2C1A}" srcId="{09AD7FC3-E9C2-4552-896F-8E9B3AC6DB6D}" destId="{FF410998-0D42-497C-96A1-E99B59F52EB1}" srcOrd="3" destOrd="0" parTransId="{4031DCE6-F0B8-4DFD-8B86-77104DC0AF7C}" sibTransId="{8214E1E3-B48E-4FEA-9270-09E7246DE591}"/>
    <dgm:cxn modelId="{A91EF255-12E9-4780-9359-924F08650746}" type="presOf" srcId="{E31A8CA2-8A00-4C1B-8EDA-DC2B47EFD767}" destId="{8AEEF487-ECF4-4C33-8D9F-A58DF83051F8}" srcOrd="0" destOrd="0" presId="urn:microsoft.com/office/officeart/2005/8/layout/radial5"/>
    <dgm:cxn modelId="{6894E1A3-51E7-426B-AF47-8D03CD55E9D1}" type="presOf" srcId="{4031DCE6-F0B8-4DFD-8B86-77104DC0AF7C}" destId="{5F5A32E1-EA53-45FD-B646-634301850B66}" srcOrd="1" destOrd="0" presId="urn:microsoft.com/office/officeart/2005/8/layout/radial5"/>
    <dgm:cxn modelId="{8E8AD3A5-F332-4D92-88BA-4F0267995E1F}" type="presOf" srcId="{A2ECBEBB-27A5-4B0E-BDDB-D9F78A4C1215}" destId="{37B766E4-9E15-4A57-B97E-3D10F233D407}" srcOrd="1" destOrd="0" presId="urn:microsoft.com/office/officeart/2005/8/layout/radial5"/>
    <dgm:cxn modelId="{656A4932-4C04-4A38-80CE-17690E12EA88}" type="presOf" srcId="{FF410998-0D42-497C-96A1-E99B59F52EB1}" destId="{9526975F-7E0C-4A09-B63B-BA83050B9EA2}" srcOrd="0" destOrd="0" presId="urn:microsoft.com/office/officeart/2005/8/layout/radial5"/>
    <dgm:cxn modelId="{2E22269A-05F5-4A61-B88F-4814AAE9D5DA}" type="presOf" srcId="{165C3EBB-8BF1-4D5B-8867-1A65B411279E}" destId="{E3CCA78A-A9D1-4417-A5C0-BE6AD73A9274}" srcOrd="0" destOrd="0" presId="urn:microsoft.com/office/officeart/2005/8/layout/radial5"/>
    <dgm:cxn modelId="{0EF8B3B3-3254-40BC-93FE-79268048CC10}" type="presOf" srcId="{09AD7FC3-E9C2-4552-896F-8E9B3AC6DB6D}" destId="{C457FAF1-EC77-4805-BBAE-0485FA162614}" srcOrd="0" destOrd="0" presId="urn:microsoft.com/office/officeart/2005/8/layout/radial5"/>
    <dgm:cxn modelId="{0025CC17-CC4D-4B39-B98B-08A23BFF02A9}" type="presOf" srcId="{78667504-34FE-441F-9C8A-1ACF9942D0FB}" destId="{14D9CB5D-939C-45E2-B180-DCFFDED21D88}" srcOrd="1" destOrd="0" presId="urn:microsoft.com/office/officeart/2005/8/layout/radial5"/>
    <dgm:cxn modelId="{8BD55A18-9E73-4CD4-AAB1-61994D9CA5FE}" type="presOf" srcId="{A2ECBEBB-27A5-4B0E-BDDB-D9F78A4C1215}" destId="{765335A6-9252-408B-BD0B-F3F52A219E81}" srcOrd="0" destOrd="0" presId="urn:microsoft.com/office/officeart/2005/8/layout/radial5"/>
    <dgm:cxn modelId="{F8F1CF0F-C53A-460D-9096-66C28D1A4504}" type="presOf" srcId="{4031DCE6-F0B8-4DFD-8B86-77104DC0AF7C}" destId="{A2FE8514-8776-4383-A43C-C14D4706EB91}" srcOrd="0" destOrd="0" presId="urn:microsoft.com/office/officeart/2005/8/layout/radial5"/>
    <dgm:cxn modelId="{B572375E-78BA-4FAB-A2F5-DE8D0FF427FC}" type="presOf" srcId="{340346FE-D125-4E8D-B6A3-7718124F1398}" destId="{3F793921-DEDD-4291-8D33-06236C07D2AE}" srcOrd="0" destOrd="0" presId="urn:microsoft.com/office/officeart/2005/8/layout/radial5"/>
    <dgm:cxn modelId="{EE557EC9-B8A1-47DE-83C2-8F427EE2D327}" type="presOf" srcId="{78667504-34FE-441F-9C8A-1ACF9942D0FB}" destId="{F3C221A5-4871-42F0-BBCD-8C1ABE4B0B04}" srcOrd="0" destOrd="0" presId="urn:microsoft.com/office/officeart/2005/8/layout/radial5"/>
    <dgm:cxn modelId="{BF15CCA3-55E3-40EB-A4E7-97CE87E30692}" type="presOf" srcId="{E3C56242-8C2D-41BA-9A62-C99A50B87847}" destId="{15409482-26AC-4579-BF36-81081E595C7B}" srcOrd="0" destOrd="0" presId="urn:microsoft.com/office/officeart/2005/8/layout/radial5"/>
    <dgm:cxn modelId="{4A018780-7A82-43F2-A1F9-5AA1019ABA76}" type="presOf" srcId="{2BDF98CB-7F97-4020-B1E9-7A5F7EF73536}" destId="{019F23FA-136C-48A1-BF83-90B6CAB1B964}" srcOrd="1" destOrd="0" presId="urn:microsoft.com/office/officeart/2005/8/layout/radial5"/>
    <dgm:cxn modelId="{E88E0012-E35D-4148-99E9-9CDBF57F9CD1}" srcId="{09AD7FC3-E9C2-4552-896F-8E9B3AC6DB6D}" destId="{340346FE-D125-4E8D-B6A3-7718124F1398}" srcOrd="4" destOrd="0" parTransId="{E7F58EB4-2915-4853-973D-894FFD890D26}" sibTransId="{1FDC03B9-D2E8-4B78-A7E4-4C58E1BC1C1B}"/>
    <dgm:cxn modelId="{04D60D3E-1FE8-4AAF-A825-FB5CBA693E1E}" type="presOf" srcId="{2BDF98CB-7F97-4020-B1E9-7A5F7EF73536}" destId="{833B2760-1A94-4198-A626-71040C5B055E}" srcOrd="0" destOrd="0" presId="urn:microsoft.com/office/officeart/2005/8/layout/radial5"/>
    <dgm:cxn modelId="{21536459-4021-480A-ADE2-E8A1CFF473D3}" type="presOf" srcId="{E7F58EB4-2915-4853-973D-894FFD890D26}" destId="{0F2FFE6E-AEA8-40B3-BC8D-0059FCB87898}" srcOrd="1" destOrd="0" presId="urn:microsoft.com/office/officeart/2005/8/layout/radial5"/>
    <dgm:cxn modelId="{73C0DCF9-511D-4363-95EC-913F21B89476}" srcId="{722EB14E-7F3F-40B8-8975-B81C965E01FD}" destId="{09AD7FC3-E9C2-4552-896F-8E9B3AC6DB6D}" srcOrd="0" destOrd="0" parTransId="{CDD14F07-722E-4DAC-A277-E0269509D099}" sibTransId="{C523D4DD-C1CB-417B-AD30-EDE3AA0B0A63}"/>
    <dgm:cxn modelId="{DB212984-CFCD-498A-87A0-03605525D3AD}" type="presOf" srcId="{722EB14E-7F3F-40B8-8975-B81C965E01FD}" destId="{1DA4284F-9793-484F-A785-B263C46A5D1B}" srcOrd="0" destOrd="0" presId="urn:microsoft.com/office/officeart/2005/8/layout/radial5"/>
    <dgm:cxn modelId="{7BF6C672-0E77-4F12-9D99-CC4B7892E2DF}" srcId="{09AD7FC3-E9C2-4552-896F-8E9B3AC6DB6D}" destId="{E3C56242-8C2D-41BA-9A62-C99A50B87847}" srcOrd="0" destOrd="0" parTransId="{E726982B-A4B0-46C1-BA40-FC4D83B1A1AA}" sibTransId="{BAE06810-874F-4A8E-88C2-1629A1750EDE}"/>
    <dgm:cxn modelId="{281C1F2F-C033-43C5-BDB4-743595C9B2DD}" srcId="{09AD7FC3-E9C2-4552-896F-8E9B3AC6DB6D}" destId="{165C3EBB-8BF1-4D5B-8867-1A65B411279E}" srcOrd="2" destOrd="0" parTransId="{78667504-34FE-441F-9C8A-1ACF9942D0FB}" sibTransId="{F901D277-1D2F-48F5-A55A-2D5A32BC7BA1}"/>
    <dgm:cxn modelId="{DFF980F0-7396-495B-A50F-77AE29B77308}" type="presOf" srcId="{E726982B-A4B0-46C1-BA40-FC4D83B1A1AA}" destId="{1B62DA3F-D216-4DDE-A480-0F21DB919137}" srcOrd="0" destOrd="0" presId="urn:microsoft.com/office/officeart/2005/8/layout/radial5"/>
    <dgm:cxn modelId="{0BA73845-9FA2-4367-8C4D-AD33B7FD123E}" type="presOf" srcId="{E726982B-A4B0-46C1-BA40-FC4D83B1A1AA}" destId="{2F7F7D92-D97F-4FDB-9122-4D1881DD1399}" srcOrd="1" destOrd="0" presId="urn:microsoft.com/office/officeart/2005/8/layout/radial5"/>
    <dgm:cxn modelId="{4ACA9D11-5C9D-4C45-B640-374DF0D98C07}" srcId="{09AD7FC3-E9C2-4552-896F-8E9B3AC6DB6D}" destId="{0B121E3A-B841-4393-B611-40D8D5842B1D}" srcOrd="5" destOrd="0" parTransId="{A2ECBEBB-27A5-4B0E-BDDB-D9F78A4C1215}" sibTransId="{2ABFC756-1D30-42AF-847F-29A6669DFDC5}"/>
    <dgm:cxn modelId="{A74FC60B-1031-4894-8E6E-276D630C6308}" srcId="{09AD7FC3-E9C2-4552-896F-8E9B3AC6DB6D}" destId="{E31A8CA2-8A00-4C1B-8EDA-DC2B47EFD767}" srcOrd="1" destOrd="0" parTransId="{2BDF98CB-7F97-4020-B1E9-7A5F7EF73536}" sibTransId="{C94EA835-6F21-4DA8-B9EC-BC5587317DA0}"/>
    <dgm:cxn modelId="{F740E1A7-443A-4BBC-AAC0-8B96AFEDB4C1}" type="presParOf" srcId="{1DA4284F-9793-484F-A785-B263C46A5D1B}" destId="{C457FAF1-EC77-4805-BBAE-0485FA162614}" srcOrd="0" destOrd="0" presId="urn:microsoft.com/office/officeart/2005/8/layout/radial5"/>
    <dgm:cxn modelId="{12AC34BE-DCE1-45A4-A564-FB4A0B47935B}" type="presParOf" srcId="{1DA4284F-9793-484F-A785-B263C46A5D1B}" destId="{1B62DA3F-D216-4DDE-A480-0F21DB919137}" srcOrd="1" destOrd="0" presId="urn:microsoft.com/office/officeart/2005/8/layout/radial5"/>
    <dgm:cxn modelId="{41E9D2D8-CF9F-4442-8040-55020C34FB75}" type="presParOf" srcId="{1B62DA3F-D216-4DDE-A480-0F21DB919137}" destId="{2F7F7D92-D97F-4FDB-9122-4D1881DD1399}" srcOrd="0" destOrd="0" presId="urn:microsoft.com/office/officeart/2005/8/layout/radial5"/>
    <dgm:cxn modelId="{CB61B232-79A4-4FF0-B55C-44657B5EF59F}" type="presParOf" srcId="{1DA4284F-9793-484F-A785-B263C46A5D1B}" destId="{15409482-26AC-4579-BF36-81081E595C7B}" srcOrd="2" destOrd="0" presId="urn:microsoft.com/office/officeart/2005/8/layout/radial5"/>
    <dgm:cxn modelId="{3ED5F63C-14DA-4093-8768-541628D5B5F1}" type="presParOf" srcId="{1DA4284F-9793-484F-A785-B263C46A5D1B}" destId="{833B2760-1A94-4198-A626-71040C5B055E}" srcOrd="3" destOrd="0" presId="urn:microsoft.com/office/officeart/2005/8/layout/radial5"/>
    <dgm:cxn modelId="{9BFEB68B-69E6-4094-8EBC-A19B5F9E0430}" type="presParOf" srcId="{833B2760-1A94-4198-A626-71040C5B055E}" destId="{019F23FA-136C-48A1-BF83-90B6CAB1B964}" srcOrd="0" destOrd="0" presId="urn:microsoft.com/office/officeart/2005/8/layout/radial5"/>
    <dgm:cxn modelId="{306E7184-0230-454C-B756-F5AE321DD89B}" type="presParOf" srcId="{1DA4284F-9793-484F-A785-B263C46A5D1B}" destId="{8AEEF487-ECF4-4C33-8D9F-A58DF83051F8}" srcOrd="4" destOrd="0" presId="urn:microsoft.com/office/officeart/2005/8/layout/radial5"/>
    <dgm:cxn modelId="{83BA215F-90E2-4A08-BC52-8A4B59DBAFFE}" type="presParOf" srcId="{1DA4284F-9793-484F-A785-B263C46A5D1B}" destId="{F3C221A5-4871-42F0-BBCD-8C1ABE4B0B04}" srcOrd="5" destOrd="0" presId="urn:microsoft.com/office/officeart/2005/8/layout/radial5"/>
    <dgm:cxn modelId="{5A47A884-2729-421B-8164-67593211F9A1}" type="presParOf" srcId="{F3C221A5-4871-42F0-BBCD-8C1ABE4B0B04}" destId="{14D9CB5D-939C-45E2-B180-DCFFDED21D88}" srcOrd="0" destOrd="0" presId="urn:microsoft.com/office/officeart/2005/8/layout/radial5"/>
    <dgm:cxn modelId="{E1893D11-2B54-45F7-8B56-9453D8FFC586}" type="presParOf" srcId="{1DA4284F-9793-484F-A785-B263C46A5D1B}" destId="{E3CCA78A-A9D1-4417-A5C0-BE6AD73A9274}" srcOrd="6" destOrd="0" presId="urn:microsoft.com/office/officeart/2005/8/layout/radial5"/>
    <dgm:cxn modelId="{01E02232-93E5-4AD9-9159-F198D5AABBBA}" type="presParOf" srcId="{1DA4284F-9793-484F-A785-B263C46A5D1B}" destId="{A2FE8514-8776-4383-A43C-C14D4706EB91}" srcOrd="7" destOrd="0" presId="urn:microsoft.com/office/officeart/2005/8/layout/radial5"/>
    <dgm:cxn modelId="{1264BE48-7AB2-4E36-A8C5-77046E06B6CF}" type="presParOf" srcId="{A2FE8514-8776-4383-A43C-C14D4706EB91}" destId="{5F5A32E1-EA53-45FD-B646-634301850B66}" srcOrd="0" destOrd="0" presId="urn:microsoft.com/office/officeart/2005/8/layout/radial5"/>
    <dgm:cxn modelId="{093C9DF9-CDA2-4BF0-B43D-68B91ADEEEF2}" type="presParOf" srcId="{1DA4284F-9793-484F-A785-B263C46A5D1B}" destId="{9526975F-7E0C-4A09-B63B-BA83050B9EA2}" srcOrd="8" destOrd="0" presId="urn:microsoft.com/office/officeart/2005/8/layout/radial5"/>
    <dgm:cxn modelId="{253F6BAD-E9F6-49DA-8877-18D1FF4FC1EA}" type="presParOf" srcId="{1DA4284F-9793-484F-A785-B263C46A5D1B}" destId="{E598D7CB-03DB-4A53-9913-BC37EF2743B4}" srcOrd="9" destOrd="0" presId="urn:microsoft.com/office/officeart/2005/8/layout/radial5"/>
    <dgm:cxn modelId="{7B7C88BB-3262-438D-B54F-A3E567C7EF0D}" type="presParOf" srcId="{E598D7CB-03DB-4A53-9913-BC37EF2743B4}" destId="{0F2FFE6E-AEA8-40B3-BC8D-0059FCB87898}" srcOrd="0" destOrd="0" presId="urn:microsoft.com/office/officeart/2005/8/layout/radial5"/>
    <dgm:cxn modelId="{00E2AE22-1AA4-4819-B590-168C54E1FC7A}" type="presParOf" srcId="{1DA4284F-9793-484F-A785-B263C46A5D1B}" destId="{3F793921-DEDD-4291-8D33-06236C07D2AE}" srcOrd="10" destOrd="0" presId="urn:microsoft.com/office/officeart/2005/8/layout/radial5"/>
    <dgm:cxn modelId="{73CC4F37-4252-4CA6-A0BC-EF45C103EE3F}" type="presParOf" srcId="{1DA4284F-9793-484F-A785-B263C46A5D1B}" destId="{765335A6-9252-408B-BD0B-F3F52A219E81}" srcOrd="11" destOrd="0" presId="urn:microsoft.com/office/officeart/2005/8/layout/radial5"/>
    <dgm:cxn modelId="{541F93DF-5B89-48DA-865D-D8F0D21159C1}" type="presParOf" srcId="{765335A6-9252-408B-BD0B-F3F52A219E81}" destId="{37B766E4-9E15-4A57-B97E-3D10F233D407}" srcOrd="0" destOrd="0" presId="urn:microsoft.com/office/officeart/2005/8/layout/radial5"/>
    <dgm:cxn modelId="{32E7A7C6-F4B8-4E2A-A77C-3FEEEEDC4994}" type="presParOf" srcId="{1DA4284F-9793-484F-A785-B263C46A5D1B}" destId="{61E1581E-8861-42FC-BAB5-12CA1A1CA2C1}" srcOrd="12" destOrd="0" presId="urn:microsoft.com/office/officeart/2005/8/layout/radial5"/>
  </dgm:cxnLst>
  <dgm:bg/>
  <dgm:whole/>
</dgm:dataModel>
</file>

<file path=ppt/diagrams/data3.xml><?xml version="1.0" encoding="utf-8"?>
<dgm:dataModel xmlns:dgm="http://schemas.openxmlformats.org/drawingml/2006/diagram" xmlns:a="http://schemas.openxmlformats.org/drawingml/2006/main">
  <dgm:ptLst>
    <dgm:pt modelId="{05831494-1CC1-4EC5-9F7C-0CFBDDF1EFA6}" type="doc">
      <dgm:prSet loTypeId="urn:microsoft.com/office/officeart/2005/8/layout/hierarchy6" loCatId="hierarchy" qsTypeId="urn:microsoft.com/office/officeart/2005/8/quickstyle/simple4" qsCatId="simple" csTypeId="urn:microsoft.com/office/officeart/2005/8/colors/accent5_2" csCatId="accent5" phldr="1"/>
      <dgm:spPr/>
      <dgm:t>
        <a:bodyPr/>
        <a:lstStyle/>
        <a:p>
          <a:endParaRPr lang="en-US"/>
        </a:p>
      </dgm:t>
    </dgm:pt>
    <dgm:pt modelId="{C73BCD29-BCB0-4D26-BC28-98EDCD8366F3}">
      <dgm:prSet phldrT="[Text]"/>
      <dgm:spPr/>
      <dgm:t>
        <a:bodyPr/>
        <a:lstStyle/>
        <a:p>
          <a:r>
            <a:rPr lang="en-US" dirty="0" smtClean="0">
              <a:effectLst>
                <a:outerShdw blurRad="38100" dist="38100" dir="2700000" algn="tl">
                  <a:srgbClr val="000000">
                    <a:alpha val="43137"/>
                  </a:srgbClr>
                </a:outerShdw>
              </a:effectLst>
            </a:rPr>
            <a:t>Does it have a display?</a:t>
          </a:r>
          <a:endParaRPr lang="en-US" dirty="0">
            <a:effectLst>
              <a:outerShdw blurRad="38100" dist="38100" dir="2700000" algn="tl">
                <a:srgbClr val="000000">
                  <a:alpha val="43137"/>
                </a:srgbClr>
              </a:outerShdw>
            </a:effectLst>
          </a:endParaRPr>
        </a:p>
      </dgm:t>
    </dgm:pt>
    <dgm:pt modelId="{CFC585FF-223C-45A0-966D-9DD8227F0228}" type="parTrans" cxnId="{00B4E7C9-9E1C-4F2D-BAD5-2BB0F8E0ADE0}">
      <dgm:prSet/>
      <dgm:spPr/>
      <dgm:t>
        <a:bodyPr/>
        <a:lstStyle/>
        <a:p>
          <a:endParaRPr lang="en-US">
            <a:effectLst>
              <a:outerShdw blurRad="38100" dist="38100" dir="2700000" algn="tl">
                <a:srgbClr val="000000">
                  <a:alpha val="43137"/>
                </a:srgbClr>
              </a:outerShdw>
            </a:effectLst>
          </a:endParaRPr>
        </a:p>
      </dgm:t>
    </dgm:pt>
    <dgm:pt modelId="{C77AFE45-8F3D-44A1-99D9-426E98F22FDB}" type="sibTrans" cxnId="{00B4E7C9-9E1C-4F2D-BAD5-2BB0F8E0ADE0}">
      <dgm:prSet/>
      <dgm:spPr/>
      <dgm:t>
        <a:bodyPr/>
        <a:lstStyle/>
        <a:p>
          <a:endParaRPr lang="en-US">
            <a:effectLst>
              <a:outerShdw blurRad="38100" dist="38100" dir="2700000" algn="tl">
                <a:srgbClr val="000000">
                  <a:alpha val="43137"/>
                </a:srgbClr>
              </a:outerShdw>
            </a:effectLst>
          </a:endParaRPr>
        </a:p>
      </dgm:t>
    </dgm:pt>
    <dgm:pt modelId="{59DCF8FF-D98E-42D8-A9E7-8C48294F918E}">
      <dgm:prSet phldrT="[Text]"/>
      <dgm:spPr/>
      <dgm:t>
        <a:bodyPr/>
        <a:lstStyle/>
        <a:p>
          <a:r>
            <a:rPr lang="en-US" dirty="0" smtClean="0">
              <a:effectLst>
                <a:outerShdw blurRad="38100" dist="38100" dir="2700000" algn="tl">
                  <a:srgbClr val="000000">
                    <a:alpha val="43137"/>
                  </a:srgbClr>
                </a:outerShdw>
              </a:effectLst>
            </a:rPr>
            <a:t>Does it have a keyboard?</a:t>
          </a:r>
          <a:endParaRPr lang="en-US" dirty="0">
            <a:effectLst>
              <a:outerShdw blurRad="38100" dist="38100" dir="2700000" algn="tl">
                <a:srgbClr val="000000">
                  <a:alpha val="43137"/>
                </a:srgbClr>
              </a:outerShdw>
            </a:effectLst>
          </a:endParaRPr>
        </a:p>
      </dgm:t>
    </dgm:pt>
    <dgm:pt modelId="{803AAF7B-EC76-473A-8036-09AA7B3BB38B}" type="parTrans" cxnId="{215B5522-EFC1-45EE-A1A5-EE77B7BEF146}">
      <dgm:prSet/>
      <dgm:spPr/>
      <dgm:t>
        <a:bodyPr/>
        <a:lstStyle/>
        <a:p>
          <a:endParaRPr lang="en-US"/>
        </a:p>
      </dgm:t>
    </dgm:pt>
    <dgm:pt modelId="{614F35DA-C2A7-4A96-86EF-2D095E709401}" type="sibTrans" cxnId="{215B5522-EFC1-45EE-A1A5-EE77B7BEF146}">
      <dgm:prSet/>
      <dgm:spPr/>
      <dgm:t>
        <a:bodyPr/>
        <a:lstStyle/>
        <a:p>
          <a:endParaRPr lang="en-US">
            <a:effectLst>
              <a:outerShdw blurRad="38100" dist="38100" dir="2700000" algn="tl">
                <a:srgbClr val="000000">
                  <a:alpha val="43137"/>
                </a:srgbClr>
              </a:outerShdw>
            </a:effectLst>
          </a:endParaRPr>
        </a:p>
      </dgm:t>
    </dgm:pt>
    <dgm:pt modelId="{F106EC34-8BE4-41B2-B1DC-0287B09D66C2}">
      <dgm:prSet phldrT="[Text]"/>
      <dgm:spPr/>
      <dgm:t>
        <a:bodyPr/>
        <a:lstStyle/>
        <a:p>
          <a:r>
            <a:rPr lang="en-US" dirty="0" smtClean="0">
              <a:effectLst>
                <a:outerShdw blurRad="38100" dist="38100" dir="2700000" algn="tl">
                  <a:srgbClr val="000000">
                    <a:alpha val="43137"/>
                  </a:srgbClr>
                </a:outerShdw>
              </a:effectLst>
            </a:rPr>
            <a:t>Numeric Compare</a:t>
          </a:r>
          <a:endParaRPr lang="en-US" dirty="0">
            <a:effectLst>
              <a:outerShdw blurRad="38100" dist="38100" dir="2700000" algn="tl">
                <a:srgbClr val="000000">
                  <a:alpha val="43137"/>
                </a:srgbClr>
              </a:outerShdw>
            </a:effectLst>
          </a:endParaRPr>
        </a:p>
      </dgm:t>
    </dgm:pt>
    <dgm:pt modelId="{476038A8-95B3-4181-BAA5-DFC7F3CBAB01}" type="parTrans" cxnId="{122ACC54-E7FF-485A-B2D2-D999510E6447}">
      <dgm:prSet/>
      <dgm:spPr/>
      <dgm:t>
        <a:bodyPr/>
        <a:lstStyle/>
        <a:p>
          <a:endParaRPr lang="en-US"/>
        </a:p>
      </dgm:t>
    </dgm:pt>
    <dgm:pt modelId="{C64049A2-731C-4BE5-86F9-FA68AEC4F7F1}" type="sibTrans" cxnId="{122ACC54-E7FF-485A-B2D2-D999510E6447}">
      <dgm:prSet/>
      <dgm:spPr/>
      <dgm:t>
        <a:bodyPr/>
        <a:lstStyle/>
        <a:p>
          <a:endParaRPr lang="en-US">
            <a:effectLst>
              <a:outerShdw blurRad="38100" dist="38100" dir="2700000" algn="tl">
                <a:srgbClr val="000000">
                  <a:alpha val="43137"/>
                </a:srgbClr>
              </a:outerShdw>
            </a:effectLst>
          </a:endParaRPr>
        </a:p>
      </dgm:t>
    </dgm:pt>
    <dgm:pt modelId="{8ACE2C2A-DA74-45E3-9297-AE408C9F52A9}">
      <dgm:prSet phldrT="[Text]"/>
      <dgm:spPr/>
      <dgm:t>
        <a:bodyPr/>
        <a:lstStyle/>
        <a:p>
          <a:r>
            <a:rPr lang="en-US" dirty="0" smtClean="0">
              <a:effectLst>
                <a:outerShdw blurRad="38100" dist="38100" dir="2700000" algn="tl">
                  <a:srgbClr val="000000">
                    <a:alpha val="43137"/>
                  </a:srgbClr>
                </a:outerShdw>
              </a:effectLst>
            </a:rPr>
            <a:t>Passkey</a:t>
          </a:r>
          <a:endParaRPr lang="en-US" dirty="0">
            <a:effectLst>
              <a:outerShdw blurRad="38100" dist="38100" dir="2700000" algn="tl">
                <a:srgbClr val="000000">
                  <a:alpha val="43137"/>
                </a:srgbClr>
              </a:outerShdw>
            </a:effectLst>
          </a:endParaRPr>
        </a:p>
      </dgm:t>
    </dgm:pt>
    <dgm:pt modelId="{5E655D79-8D7B-494F-B1BC-BD318F570389}" type="parTrans" cxnId="{0F507A51-2271-4BD7-A506-B1079B6954F0}">
      <dgm:prSet/>
      <dgm:spPr/>
      <dgm:t>
        <a:bodyPr/>
        <a:lstStyle/>
        <a:p>
          <a:endParaRPr lang="en-US"/>
        </a:p>
      </dgm:t>
    </dgm:pt>
    <dgm:pt modelId="{F636F5A1-DD05-4976-BDA9-4423C22D4377}" type="sibTrans" cxnId="{0F507A51-2271-4BD7-A506-B1079B6954F0}">
      <dgm:prSet/>
      <dgm:spPr/>
      <dgm:t>
        <a:bodyPr/>
        <a:lstStyle/>
        <a:p>
          <a:endParaRPr lang="en-US">
            <a:effectLst>
              <a:outerShdw blurRad="38100" dist="38100" dir="2700000" algn="tl">
                <a:srgbClr val="000000">
                  <a:alpha val="43137"/>
                </a:srgbClr>
              </a:outerShdw>
            </a:effectLst>
          </a:endParaRPr>
        </a:p>
      </dgm:t>
    </dgm:pt>
    <dgm:pt modelId="{04ADDFEB-FE6E-49F2-AF99-56A4520DACC0}">
      <dgm:prSet phldrT="[Text]"/>
      <dgm:spPr/>
      <dgm:t>
        <a:bodyPr/>
        <a:lstStyle/>
        <a:p>
          <a:r>
            <a:rPr lang="en-US" dirty="0" smtClean="0">
              <a:effectLst>
                <a:outerShdw blurRad="38100" dist="38100" dir="2700000" algn="tl">
                  <a:srgbClr val="000000">
                    <a:alpha val="43137"/>
                  </a:srgbClr>
                </a:outerShdw>
              </a:effectLst>
            </a:rPr>
            <a:t>Just Works</a:t>
          </a:r>
          <a:endParaRPr lang="en-US" dirty="0">
            <a:effectLst>
              <a:outerShdw blurRad="38100" dist="38100" dir="2700000" algn="tl">
                <a:srgbClr val="000000">
                  <a:alpha val="43137"/>
                </a:srgbClr>
              </a:outerShdw>
            </a:effectLst>
          </a:endParaRPr>
        </a:p>
      </dgm:t>
    </dgm:pt>
    <dgm:pt modelId="{A4C70D37-2081-4AB5-9649-4BE733C6FF72}" type="parTrans" cxnId="{868C05AB-BC29-422F-BA17-30CA4FBE0403}">
      <dgm:prSet/>
      <dgm:spPr/>
      <dgm:t>
        <a:bodyPr/>
        <a:lstStyle/>
        <a:p>
          <a:endParaRPr lang="en-US"/>
        </a:p>
      </dgm:t>
    </dgm:pt>
    <dgm:pt modelId="{1B9C7232-4256-4F68-BBAD-CC28C67C6F3D}" type="sibTrans" cxnId="{868C05AB-BC29-422F-BA17-30CA4FBE0403}">
      <dgm:prSet/>
      <dgm:spPr/>
      <dgm:t>
        <a:bodyPr/>
        <a:lstStyle/>
        <a:p>
          <a:endParaRPr lang="en-US">
            <a:effectLst>
              <a:outerShdw blurRad="38100" dist="38100" dir="2700000" algn="tl">
                <a:srgbClr val="000000">
                  <a:alpha val="43137"/>
                </a:srgbClr>
              </a:outerShdw>
            </a:effectLst>
          </a:endParaRPr>
        </a:p>
      </dgm:t>
    </dgm:pt>
    <dgm:pt modelId="{38721359-E3C5-4D89-9ACF-57DBEAEF5AA6}" type="pres">
      <dgm:prSet presAssocID="{05831494-1CC1-4EC5-9F7C-0CFBDDF1EFA6}" presName="mainComposite" presStyleCnt="0">
        <dgm:presLayoutVars>
          <dgm:chPref val="1"/>
          <dgm:dir/>
          <dgm:animOne val="branch"/>
          <dgm:animLvl val="lvl"/>
          <dgm:resizeHandles val="exact"/>
        </dgm:presLayoutVars>
      </dgm:prSet>
      <dgm:spPr/>
      <dgm:t>
        <a:bodyPr/>
        <a:lstStyle/>
        <a:p>
          <a:endParaRPr lang="en-US"/>
        </a:p>
      </dgm:t>
    </dgm:pt>
    <dgm:pt modelId="{BD76799B-9E0C-4550-BC79-44B657B5A21A}" type="pres">
      <dgm:prSet presAssocID="{05831494-1CC1-4EC5-9F7C-0CFBDDF1EFA6}" presName="hierFlow" presStyleCnt="0"/>
      <dgm:spPr/>
      <dgm:t>
        <a:bodyPr/>
        <a:lstStyle/>
        <a:p>
          <a:endParaRPr lang="en-US"/>
        </a:p>
      </dgm:t>
    </dgm:pt>
    <dgm:pt modelId="{6C768EA5-7E49-49D8-8636-80CDADFAE5CA}" type="pres">
      <dgm:prSet presAssocID="{05831494-1CC1-4EC5-9F7C-0CFBDDF1EFA6}" presName="hierChild1" presStyleCnt="0">
        <dgm:presLayoutVars>
          <dgm:chPref val="1"/>
          <dgm:animOne val="branch"/>
          <dgm:animLvl val="lvl"/>
        </dgm:presLayoutVars>
      </dgm:prSet>
      <dgm:spPr/>
      <dgm:t>
        <a:bodyPr/>
        <a:lstStyle/>
        <a:p>
          <a:endParaRPr lang="en-US"/>
        </a:p>
      </dgm:t>
    </dgm:pt>
    <dgm:pt modelId="{86EEB0EA-FF91-4AC4-83F8-C1375EB02B6F}" type="pres">
      <dgm:prSet presAssocID="{C73BCD29-BCB0-4D26-BC28-98EDCD8366F3}" presName="Name14" presStyleCnt="0"/>
      <dgm:spPr/>
      <dgm:t>
        <a:bodyPr/>
        <a:lstStyle/>
        <a:p>
          <a:endParaRPr lang="en-US"/>
        </a:p>
      </dgm:t>
    </dgm:pt>
    <dgm:pt modelId="{B5B85654-F72E-4104-8E51-4FB61B3C7272}" type="pres">
      <dgm:prSet presAssocID="{C73BCD29-BCB0-4D26-BC28-98EDCD8366F3}" presName="level1Shape" presStyleLbl="node0" presStyleIdx="0" presStyleCnt="1">
        <dgm:presLayoutVars>
          <dgm:chPref val="3"/>
        </dgm:presLayoutVars>
      </dgm:prSet>
      <dgm:spPr/>
      <dgm:t>
        <a:bodyPr/>
        <a:lstStyle/>
        <a:p>
          <a:endParaRPr lang="en-US"/>
        </a:p>
      </dgm:t>
    </dgm:pt>
    <dgm:pt modelId="{EFC98957-9DB4-46EB-B70A-A08996A2A9DD}" type="pres">
      <dgm:prSet presAssocID="{C73BCD29-BCB0-4D26-BC28-98EDCD8366F3}" presName="hierChild2" presStyleCnt="0"/>
      <dgm:spPr/>
      <dgm:t>
        <a:bodyPr/>
        <a:lstStyle/>
        <a:p>
          <a:endParaRPr lang="en-US"/>
        </a:p>
      </dgm:t>
    </dgm:pt>
    <dgm:pt modelId="{922BE578-E9F5-41C3-BEDD-CF30FF7E5064}" type="pres">
      <dgm:prSet presAssocID="{476038A8-95B3-4181-BAA5-DFC7F3CBAB01}" presName="Name19" presStyleLbl="parChTrans1D2" presStyleIdx="0" presStyleCnt="2"/>
      <dgm:spPr/>
      <dgm:t>
        <a:bodyPr/>
        <a:lstStyle/>
        <a:p>
          <a:endParaRPr lang="en-US"/>
        </a:p>
      </dgm:t>
    </dgm:pt>
    <dgm:pt modelId="{7F1348EE-E6B4-44D9-8A5E-ABBBA2CFCAA8}" type="pres">
      <dgm:prSet presAssocID="{F106EC34-8BE4-41B2-B1DC-0287B09D66C2}" presName="Name21" presStyleCnt="0"/>
      <dgm:spPr/>
      <dgm:t>
        <a:bodyPr/>
        <a:lstStyle/>
        <a:p>
          <a:endParaRPr lang="en-US"/>
        </a:p>
      </dgm:t>
    </dgm:pt>
    <dgm:pt modelId="{06F741A4-C963-4338-BF0B-4737BB1FA03D}" type="pres">
      <dgm:prSet presAssocID="{F106EC34-8BE4-41B2-B1DC-0287B09D66C2}" presName="level2Shape" presStyleLbl="node2" presStyleIdx="0" presStyleCnt="2"/>
      <dgm:spPr/>
      <dgm:t>
        <a:bodyPr/>
        <a:lstStyle/>
        <a:p>
          <a:endParaRPr lang="en-US"/>
        </a:p>
      </dgm:t>
    </dgm:pt>
    <dgm:pt modelId="{114616E0-F509-48DB-AF87-C2CF4FD09C28}" type="pres">
      <dgm:prSet presAssocID="{F106EC34-8BE4-41B2-B1DC-0287B09D66C2}" presName="hierChild3" presStyleCnt="0"/>
      <dgm:spPr/>
      <dgm:t>
        <a:bodyPr/>
        <a:lstStyle/>
        <a:p>
          <a:endParaRPr lang="en-US"/>
        </a:p>
      </dgm:t>
    </dgm:pt>
    <dgm:pt modelId="{5342602F-E766-408F-80E4-76CD0F2EDD9F}" type="pres">
      <dgm:prSet presAssocID="{803AAF7B-EC76-473A-8036-09AA7B3BB38B}" presName="Name19" presStyleLbl="parChTrans1D2" presStyleIdx="1" presStyleCnt="2"/>
      <dgm:spPr/>
      <dgm:t>
        <a:bodyPr/>
        <a:lstStyle/>
        <a:p>
          <a:endParaRPr lang="en-US"/>
        </a:p>
      </dgm:t>
    </dgm:pt>
    <dgm:pt modelId="{6ABA1C9B-835E-42C1-A4EB-C86F34DADF26}" type="pres">
      <dgm:prSet presAssocID="{59DCF8FF-D98E-42D8-A9E7-8C48294F918E}" presName="Name21" presStyleCnt="0"/>
      <dgm:spPr/>
      <dgm:t>
        <a:bodyPr/>
        <a:lstStyle/>
        <a:p>
          <a:endParaRPr lang="en-US"/>
        </a:p>
      </dgm:t>
    </dgm:pt>
    <dgm:pt modelId="{715D22B1-5036-4629-8E71-0C47185DD3FF}" type="pres">
      <dgm:prSet presAssocID="{59DCF8FF-D98E-42D8-A9E7-8C48294F918E}" presName="level2Shape" presStyleLbl="node2" presStyleIdx="1" presStyleCnt="2"/>
      <dgm:spPr/>
      <dgm:t>
        <a:bodyPr/>
        <a:lstStyle/>
        <a:p>
          <a:endParaRPr lang="en-US"/>
        </a:p>
      </dgm:t>
    </dgm:pt>
    <dgm:pt modelId="{A22F3C0E-AEB3-48D4-B0DB-7AAFC32D6950}" type="pres">
      <dgm:prSet presAssocID="{59DCF8FF-D98E-42D8-A9E7-8C48294F918E}" presName="hierChild3" presStyleCnt="0"/>
      <dgm:spPr/>
      <dgm:t>
        <a:bodyPr/>
        <a:lstStyle/>
        <a:p>
          <a:endParaRPr lang="en-US"/>
        </a:p>
      </dgm:t>
    </dgm:pt>
    <dgm:pt modelId="{CEAC674B-8A3D-46BD-86C1-63952D1EEA84}" type="pres">
      <dgm:prSet presAssocID="{5E655D79-8D7B-494F-B1BC-BD318F570389}" presName="Name19" presStyleLbl="parChTrans1D3" presStyleIdx="0" presStyleCnt="2"/>
      <dgm:spPr/>
      <dgm:t>
        <a:bodyPr/>
        <a:lstStyle/>
        <a:p>
          <a:endParaRPr lang="en-US"/>
        </a:p>
      </dgm:t>
    </dgm:pt>
    <dgm:pt modelId="{6B1F4EE0-F327-4CE5-B60C-EDCF9D73631E}" type="pres">
      <dgm:prSet presAssocID="{8ACE2C2A-DA74-45E3-9297-AE408C9F52A9}" presName="Name21" presStyleCnt="0"/>
      <dgm:spPr/>
      <dgm:t>
        <a:bodyPr/>
        <a:lstStyle/>
        <a:p>
          <a:endParaRPr lang="en-US"/>
        </a:p>
      </dgm:t>
    </dgm:pt>
    <dgm:pt modelId="{1EC94021-32D6-4E7A-B273-5D5D5BDE6D41}" type="pres">
      <dgm:prSet presAssocID="{8ACE2C2A-DA74-45E3-9297-AE408C9F52A9}" presName="level2Shape" presStyleLbl="node3" presStyleIdx="0" presStyleCnt="2"/>
      <dgm:spPr/>
      <dgm:t>
        <a:bodyPr/>
        <a:lstStyle/>
        <a:p>
          <a:endParaRPr lang="en-US"/>
        </a:p>
      </dgm:t>
    </dgm:pt>
    <dgm:pt modelId="{A2A4767D-A204-4831-BAAD-BEDEF3FC07C8}" type="pres">
      <dgm:prSet presAssocID="{8ACE2C2A-DA74-45E3-9297-AE408C9F52A9}" presName="hierChild3" presStyleCnt="0"/>
      <dgm:spPr/>
      <dgm:t>
        <a:bodyPr/>
        <a:lstStyle/>
        <a:p>
          <a:endParaRPr lang="en-US"/>
        </a:p>
      </dgm:t>
    </dgm:pt>
    <dgm:pt modelId="{CBF113FD-0A01-463F-A174-41412C07C096}" type="pres">
      <dgm:prSet presAssocID="{A4C70D37-2081-4AB5-9649-4BE733C6FF72}" presName="Name19" presStyleLbl="parChTrans1D3" presStyleIdx="1" presStyleCnt="2"/>
      <dgm:spPr/>
      <dgm:t>
        <a:bodyPr/>
        <a:lstStyle/>
        <a:p>
          <a:endParaRPr lang="en-US"/>
        </a:p>
      </dgm:t>
    </dgm:pt>
    <dgm:pt modelId="{7D8A91D8-5629-4800-8335-291F5563ED43}" type="pres">
      <dgm:prSet presAssocID="{04ADDFEB-FE6E-49F2-AF99-56A4520DACC0}" presName="Name21" presStyleCnt="0"/>
      <dgm:spPr/>
      <dgm:t>
        <a:bodyPr/>
        <a:lstStyle/>
        <a:p>
          <a:endParaRPr lang="en-US"/>
        </a:p>
      </dgm:t>
    </dgm:pt>
    <dgm:pt modelId="{ED11172A-2153-4F64-B0D3-AD20EB097FC7}" type="pres">
      <dgm:prSet presAssocID="{04ADDFEB-FE6E-49F2-AF99-56A4520DACC0}" presName="level2Shape" presStyleLbl="node3" presStyleIdx="1" presStyleCnt="2"/>
      <dgm:spPr/>
      <dgm:t>
        <a:bodyPr/>
        <a:lstStyle/>
        <a:p>
          <a:endParaRPr lang="en-US"/>
        </a:p>
      </dgm:t>
    </dgm:pt>
    <dgm:pt modelId="{F09406C2-CEFE-4A3F-AE95-00815F9A9BE3}" type="pres">
      <dgm:prSet presAssocID="{04ADDFEB-FE6E-49F2-AF99-56A4520DACC0}" presName="hierChild3" presStyleCnt="0"/>
      <dgm:spPr/>
      <dgm:t>
        <a:bodyPr/>
        <a:lstStyle/>
        <a:p>
          <a:endParaRPr lang="en-US"/>
        </a:p>
      </dgm:t>
    </dgm:pt>
    <dgm:pt modelId="{FF84DF56-9DC0-4C0C-AC99-1332E2D0F5E8}" type="pres">
      <dgm:prSet presAssocID="{05831494-1CC1-4EC5-9F7C-0CFBDDF1EFA6}" presName="bgShapesFlow" presStyleCnt="0"/>
      <dgm:spPr/>
      <dgm:t>
        <a:bodyPr/>
        <a:lstStyle/>
        <a:p>
          <a:endParaRPr lang="en-US"/>
        </a:p>
      </dgm:t>
    </dgm:pt>
  </dgm:ptLst>
  <dgm:cxnLst>
    <dgm:cxn modelId="{1CBBD037-397C-455D-940C-789F247CAD5E}" type="presOf" srcId="{59DCF8FF-D98E-42D8-A9E7-8C48294F918E}" destId="{715D22B1-5036-4629-8E71-0C47185DD3FF}" srcOrd="0" destOrd="0" presId="urn:microsoft.com/office/officeart/2005/8/layout/hierarchy6"/>
    <dgm:cxn modelId="{868C05AB-BC29-422F-BA17-30CA4FBE0403}" srcId="{59DCF8FF-D98E-42D8-A9E7-8C48294F918E}" destId="{04ADDFEB-FE6E-49F2-AF99-56A4520DACC0}" srcOrd="1" destOrd="0" parTransId="{A4C70D37-2081-4AB5-9649-4BE733C6FF72}" sibTransId="{1B9C7232-4256-4F68-BBAD-CC28C67C6F3D}"/>
    <dgm:cxn modelId="{FED8000D-E189-4F9E-8DFE-5C1D6ADC2873}" type="presOf" srcId="{C73BCD29-BCB0-4D26-BC28-98EDCD8366F3}" destId="{B5B85654-F72E-4104-8E51-4FB61B3C7272}" srcOrd="0" destOrd="0" presId="urn:microsoft.com/office/officeart/2005/8/layout/hierarchy6"/>
    <dgm:cxn modelId="{122ACC54-E7FF-485A-B2D2-D999510E6447}" srcId="{C73BCD29-BCB0-4D26-BC28-98EDCD8366F3}" destId="{F106EC34-8BE4-41B2-B1DC-0287B09D66C2}" srcOrd="0" destOrd="0" parTransId="{476038A8-95B3-4181-BAA5-DFC7F3CBAB01}" sibTransId="{C64049A2-731C-4BE5-86F9-FA68AEC4F7F1}"/>
    <dgm:cxn modelId="{00B4E7C9-9E1C-4F2D-BAD5-2BB0F8E0ADE0}" srcId="{05831494-1CC1-4EC5-9F7C-0CFBDDF1EFA6}" destId="{C73BCD29-BCB0-4D26-BC28-98EDCD8366F3}" srcOrd="0" destOrd="0" parTransId="{CFC585FF-223C-45A0-966D-9DD8227F0228}" sibTransId="{C77AFE45-8F3D-44A1-99D9-426E98F22FDB}"/>
    <dgm:cxn modelId="{6C122466-223D-458D-B9D9-97BFFA995448}" type="presOf" srcId="{5E655D79-8D7B-494F-B1BC-BD318F570389}" destId="{CEAC674B-8A3D-46BD-86C1-63952D1EEA84}" srcOrd="0" destOrd="0" presId="urn:microsoft.com/office/officeart/2005/8/layout/hierarchy6"/>
    <dgm:cxn modelId="{215B5522-EFC1-45EE-A1A5-EE77B7BEF146}" srcId="{C73BCD29-BCB0-4D26-BC28-98EDCD8366F3}" destId="{59DCF8FF-D98E-42D8-A9E7-8C48294F918E}" srcOrd="1" destOrd="0" parTransId="{803AAF7B-EC76-473A-8036-09AA7B3BB38B}" sibTransId="{614F35DA-C2A7-4A96-86EF-2D095E709401}"/>
    <dgm:cxn modelId="{550C9D6E-41FA-49FE-AAEA-B44CF5C3646B}" type="presOf" srcId="{476038A8-95B3-4181-BAA5-DFC7F3CBAB01}" destId="{922BE578-E9F5-41C3-BEDD-CF30FF7E5064}" srcOrd="0" destOrd="0" presId="urn:microsoft.com/office/officeart/2005/8/layout/hierarchy6"/>
    <dgm:cxn modelId="{AB475D25-2C37-489C-8100-A239A01F7585}" type="presOf" srcId="{8ACE2C2A-DA74-45E3-9297-AE408C9F52A9}" destId="{1EC94021-32D6-4E7A-B273-5D5D5BDE6D41}" srcOrd="0" destOrd="0" presId="urn:microsoft.com/office/officeart/2005/8/layout/hierarchy6"/>
    <dgm:cxn modelId="{4DA1FC8B-75E7-4471-8520-88DDC9A5A8AA}" type="presOf" srcId="{04ADDFEB-FE6E-49F2-AF99-56A4520DACC0}" destId="{ED11172A-2153-4F64-B0D3-AD20EB097FC7}" srcOrd="0" destOrd="0" presId="urn:microsoft.com/office/officeart/2005/8/layout/hierarchy6"/>
    <dgm:cxn modelId="{2E118F89-6DF3-4CCA-B7F0-C221EB7331FD}" type="presOf" srcId="{A4C70D37-2081-4AB5-9649-4BE733C6FF72}" destId="{CBF113FD-0A01-463F-A174-41412C07C096}" srcOrd="0" destOrd="0" presId="urn:microsoft.com/office/officeart/2005/8/layout/hierarchy6"/>
    <dgm:cxn modelId="{CB350766-1329-42EB-AA00-A257B03E26A2}" type="presOf" srcId="{803AAF7B-EC76-473A-8036-09AA7B3BB38B}" destId="{5342602F-E766-408F-80E4-76CD0F2EDD9F}" srcOrd="0" destOrd="0" presId="urn:microsoft.com/office/officeart/2005/8/layout/hierarchy6"/>
    <dgm:cxn modelId="{0F507A51-2271-4BD7-A506-B1079B6954F0}" srcId="{59DCF8FF-D98E-42D8-A9E7-8C48294F918E}" destId="{8ACE2C2A-DA74-45E3-9297-AE408C9F52A9}" srcOrd="0" destOrd="0" parTransId="{5E655D79-8D7B-494F-B1BC-BD318F570389}" sibTransId="{F636F5A1-DD05-4976-BDA9-4423C22D4377}"/>
    <dgm:cxn modelId="{D12DE11F-6476-4C57-851E-24F8092CF565}" type="presOf" srcId="{F106EC34-8BE4-41B2-B1DC-0287B09D66C2}" destId="{06F741A4-C963-4338-BF0B-4737BB1FA03D}" srcOrd="0" destOrd="0" presId="urn:microsoft.com/office/officeart/2005/8/layout/hierarchy6"/>
    <dgm:cxn modelId="{364019E9-10A0-4457-8EF9-F7A6D251E1F5}" type="presOf" srcId="{05831494-1CC1-4EC5-9F7C-0CFBDDF1EFA6}" destId="{38721359-E3C5-4D89-9ACF-57DBEAEF5AA6}" srcOrd="0" destOrd="0" presId="urn:microsoft.com/office/officeart/2005/8/layout/hierarchy6"/>
    <dgm:cxn modelId="{F54EBBAF-98C5-4BAA-A0EB-6900E404894A}" type="presParOf" srcId="{38721359-E3C5-4D89-9ACF-57DBEAEF5AA6}" destId="{BD76799B-9E0C-4550-BC79-44B657B5A21A}" srcOrd="0" destOrd="0" presId="urn:microsoft.com/office/officeart/2005/8/layout/hierarchy6"/>
    <dgm:cxn modelId="{97FBD2F3-4DD4-44BE-A229-81A4FB3B2DB1}" type="presParOf" srcId="{BD76799B-9E0C-4550-BC79-44B657B5A21A}" destId="{6C768EA5-7E49-49D8-8636-80CDADFAE5CA}" srcOrd="0" destOrd="0" presId="urn:microsoft.com/office/officeart/2005/8/layout/hierarchy6"/>
    <dgm:cxn modelId="{39490D20-B2B0-401E-AE3B-75F33DAFDB4E}" type="presParOf" srcId="{6C768EA5-7E49-49D8-8636-80CDADFAE5CA}" destId="{86EEB0EA-FF91-4AC4-83F8-C1375EB02B6F}" srcOrd="0" destOrd="0" presId="urn:microsoft.com/office/officeart/2005/8/layout/hierarchy6"/>
    <dgm:cxn modelId="{06E1CDAD-0868-4C1A-9761-E05DB935AF64}" type="presParOf" srcId="{86EEB0EA-FF91-4AC4-83F8-C1375EB02B6F}" destId="{B5B85654-F72E-4104-8E51-4FB61B3C7272}" srcOrd="0" destOrd="0" presId="urn:microsoft.com/office/officeart/2005/8/layout/hierarchy6"/>
    <dgm:cxn modelId="{863925B1-BFA6-4D58-8F6A-3E3A57F7130B}" type="presParOf" srcId="{86EEB0EA-FF91-4AC4-83F8-C1375EB02B6F}" destId="{EFC98957-9DB4-46EB-B70A-A08996A2A9DD}" srcOrd="1" destOrd="0" presId="urn:microsoft.com/office/officeart/2005/8/layout/hierarchy6"/>
    <dgm:cxn modelId="{B2A45E14-15B5-4D72-8D04-5F6E718348E3}" type="presParOf" srcId="{EFC98957-9DB4-46EB-B70A-A08996A2A9DD}" destId="{922BE578-E9F5-41C3-BEDD-CF30FF7E5064}" srcOrd="0" destOrd="0" presId="urn:microsoft.com/office/officeart/2005/8/layout/hierarchy6"/>
    <dgm:cxn modelId="{9CB7131E-AA2D-4B16-A72E-9C0450A5C56E}" type="presParOf" srcId="{EFC98957-9DB4-46EB-B70A-A08996A2A9DD}" destId="{7F1348EE-E6B4-44D9-8A5E-ABBBA2CFCAA8}" srcOrd="1" destOrd="0" presId="urn:microsoft.com/office/officeart/2005/8/layout/hierarchy6"/>
    <dgm:cxn modelId="{A5E3B372-BE8E-47D1-8492-9AADB5AD342C}" type="presParOf" srcId="{7F1348EE-E6B4-44D9-8A5E-ABBBA2CFCAA8}" destId="{06F741A4-C963-4338-BF0B-4737BB1FA03D}" srcOrd="0" destOrd="0" presId="urn:microsoft.com/office/officeart/2005/8/layout/hierarchy6"/>
    <dgm:cxn modelId="{5AEBE014-9305-4C64-B70F-AACBE2CD3B97}" type="presParOf" srcId="{7F1348EE-E6B4-44D9-8A5E-ABBBA2CFCAA8}" destId="{114616E0-F509-48DB-AF87-C2CF4FD09C28}" srcOrd="1" destOrd="0" presId="urn:microsoft.com/office/officeart/2005/8/layout/hierarchy6"/>
    <dgm:cxn modelId="{FF600CFA-58DA-4156-A9F9-3E2609522307}" type="presParOf" srcId="{EFC98957-9DB4-46EB-B70A-A08996A2A9DD}" destId="{5342602F-E766-408F-80E4-76CD0F2EDD9F}" srcOrd="2" destOrd="0" presId="urn:microsoft.com/office/officeart/2005/8/layout/hierarchy6"/>
    <dgm:cxn modelId="{D4C43585-56D1-47E2-BE9C-1EA8CF16AF8C}" type="presParOf" srcId="{EFC98957-9DB4-46EB-B70A-A08996A2A9DD}" destId="{6ABA1C9B-835E-42C1-A4EB-C86F34DADF26}" srcOrd="3" destOrd="0" presId="urn:microsoft.com/office/officeart/2005/8/layout/hierarchy6"/>
    <dgm:cxn modelId="{76C2510E-CB3F-4265-BFFA-80A853E9512F}" type="presParOf" srcId="{6ABA1C9B-835E-42C1-A4EB-C86F34DADF26}" destId="{715D22B1-5036-4629-8E71-0C47185DD3FF}" srcOrd="0" destOrd="0" presId="urn:microsoft.com/office/officeart/2005/8/layout/hierarchy6"/>
    <dgm:cxn modelId="{2F99F984-A5B2-49D5-8F13-AEAA611DE021}" type="presParOf" srcId="{6ABA1C9B-835E-42C1-A4EB-C86F34DADF26}" destId="{A22F3C0E-AEB3-48D4-B0DB-7AAFC32D6950}" srcOrd="1" destOrd="0" presId="urn:microsoft.com/office/officeart/2005/8/layout/hierarchy6"/>
    <dgm:cxn modelId="{ABB34035-4112-4737-8407-6AD81874E316}" type="presParOf" srcId="{A22F3C0E-AEB3-48D4-B0DB-7AAFC32D6950}" destId="{CEAC674B-8A3D-46BD-86C1-63952D1EEA84}" srcOrd="0" destOrd="0" presId="urn:microsoft.com/office/officeart/2005/8/layout/hierarchy6"/>
    <dgm:cxn modelId="{51A9920F-469E-4D30-9312-28E8B9D2AFC6}" type="presParOf" srcId="{A22F3C0E-AEB3-48D4-B0DB-7AAFC32D6950}" destId="{6B1F4EE0-F327-4CE5-B60C-EDCF9D73631E}" srcOrd="1" destOrd="0" presId="urn:microsoft.com/office/officeart/2005/8/layout/hierarchy6"/>
    <dgm:cxn modelId="{63C0954D-73A6-463F-9BF9-3479063F71AC}" type="presParOf" srcId="{6B1F4EE0-F327-4CE5-B60C-EDCF9D73631E}" destId="{1EC94021-32D6-4E7A-B273-5D5D5BDE6D41}" srcOrd="0" destOrd="0" presId="urn:microsoft.com/office/officeart/2005/8/layout/hierarchy6"/>
    <dgm:cxn modelId="{101EB29E-ADEE-40CD-8CF6-64044AE72FFE}" type="presParOf" srcId="{6B1F4EE0-F327-4CE5-B60C-EDCF9D73631E}" destId="{A2A4767D-A204-4831-BAAD-BEDEF3FC07C8}" srcOrd="1" destOrd="0" presId="urn:microsoft.com/office/officeart/2005/8/layout/hierarchy6"/>
    <dgm:cxn modelId="{25433DB6-9C1C-4043-BCBA-87B57D8A0EB1}" type="presParOf" srcId="{A22F3C0E-AEB3-48D4-B0DB-7AAFC32D6950}" destId="{CBF113FD-0A01-463F-A174-41412C07C096}" srcOrd="2" destOrd="0" presId="urn:microsoft.com/office/officeart/2005/8/layout/hierarchy6"/>
    <dgm:cxn modelId="{65C3FD28-42AB-4EFE-B66F-08130382F9E4}" type="presParOf" srcId="{A22F3C0E-AEB3-48D4-B0DB-7AAFC32D6950}" destId="{7D8A91D8-5629-4800-8335-291F5563ED43}" srcOrd="3" destOrd="0" presId="urn:microsoft.com/office/officeart/2005/8/layout/hierarchy6"/>
    <dgm:cxn modelId="{A6FB1B0E-9228-4D8E-B6B1-D079D2809393}" type="presParOf" srcId="{7D8A91D8-5629-4800-8335-291F5563ED43}" destId="{ED11172A-2153-4F64-B0D3-AD20EB097FC7}" srcOrd="0" destOrd="0" presId="urn:microsoft.com/office/officeart/2005/8/layout/hierarchy6"/>
    <dgm:cxn modelId="{3C9F6351-61A6-48CF-80AC-A8D5C2F285CD}" type="presParOf" srcId="{7D8A91D8-5629-4800-8335-291F5563ED43}" destId="{F09406C2-CEFE-4A3F-AE95-00815F9A9BE3}" srcOrd="1" destOrd="0" presId="urn:microsoft.com/office/officeart/2005/8/layout/hierarchy6"/>
    <dgm:cxn modelId="{85D53573-DF9C-4805-A2C1-36A7A55DFC29}" type="presParOf" srcId="{38721359-E3C5-4D89-9ACF-57DBEAEF5AA6}" destId="{FF84DF56-9DC0-4C0C-AC99-1332E2D0F5E8}" srcOrd="1" destOrd="0" presId="urn:microsoft.com/office/officeart/2005/8/layout/hierarchy6"/>
  </dgm:cxnLst>
  <dgm:bg/>
  <dgm:whole/>
</dgm:dataModel>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3:25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3:25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E53B72-ACF8-4918-AC70-E02A402EB45B}" type="slidenum">
              <a:rPr lang="en-US"/>
              <a:pPr/>
              <a:t>5</a:t>
            </a:fld>
            <a:endParaRPr lang="en-US"/>
          </a:p>
        </p:txBody>
      </p:sp>
      <p:sp>
        <p:nvSpPr>
          <p:cNvPr id="97282" name="Rectangle 2"/>
          <p:cNvSpPr>
            <a:spLocks noGrp="1" noRot="1" noChangeAspect="1" noChangeArrowheads="1" noTextEdit="1"/>
          </p:cNvSpPr>
          <p:nvPr>
            <p:ph type="sldImg"/>
          </p:nvPr>
        </p:nvSpPr>
        <p:spPr>
          <a:xfrm>
            <a:off x="1144588" y="685800"/>
            <a:ext cx="4573587" cy="3430588"/>
          </a:xfrm>
          <a:ln/>
        </p:spPr>
      </p:sp>
      <p:sp>
        <p:nvSpPr>
          <p:cNvPr id="97283" name="Rectangle 3"/>
          <p:cNvSpPr>
            <a:spLocks noGrp="1" noChangeArrowheads="1"/>
          </p:cNvSpPr>
          <p:nvPr>
            <p:ph type="body" idx="1"/>
          </p:nvPr>
        </p:nvSpPr>
        <p:spPr>
          <a:xfrm>
            <a:off x="684214" y="4342464"/>
            <a:ext cx="5489575" cy="4116049"/>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69" r:id="rId11"/>
    <p:sldLayoutId id="2147483670" r:id="rId12"/>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5"/>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6"/>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6"/>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Data" Target="../diagrams/data2.xml"/><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44.png"/><Relationship Id="rId4" Type="http://schemas.openxmlformats.org/officeDocument/2006/relationships/diagramLayout" Target="../diagrams/layout2.xml"/><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6.png"/><Relationship Id="rId7" Type="http://schemas.openxmlformats.org/officeDocument/2006/relationships/diagramQuickStyle" Target="../diagrams/quickStyle3.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7.png"/><Relationship Id="rId9" Type="http://schemas.openxmlformats.org/officeDocument/2006/relationships/image" Target="../media/image4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hyperlink" Target="mailto:bthfb@microsoft.com" TargetMode="External"/><Relationship Id="rId3" Type="http://schemas.openxmlformats.org/officeDocument/2006/relationships/hyperlink" Target="http://www.bluetooth.org/" TargetMode="External"/><Relationship Id="rId7" Type="http://schemas.openxmlformats.org/officeDocument/2006/relationships/hyperlink" Target="http://www.bluetooth.com/"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www.microsoft.com/whdc/" TargetMode="External"/><Relationship Id="rId5" Type="http://schemas.openxmlformats.org/officeDocument/2006/relationships/hyperlink" Target="http://www.microsoft.com/whdc/connect/wireless/default.mspx" TargetMode="External"/><Relationship Id="rId4" Type="http://schemas.openxmlformats.org/officeDocument/2006/relationships/hyperlink" Target="http://www.usb.org/" TargetMode="External"/><Relationship Id="rId9" Type="http://schemas.openxmlformats.org/officeDocument/2006/relationships/hyperlink" Target="mailto:wusbbeta@microsoft.co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8.pn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hyperlink" Target="http://www.ricoh.co.jp/dvd/outline/kikaku-img/disk.gif" TargetMode="External"/><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6.jpe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Bluetooth and Wireless USB in Windows 7</a:t>
            </a:r>
            <a:endParaRPr lang="en-US" dirty="0"/>
          </a:p>
        </p:txBody>
      </p:sp>
      <p:sp>
        <p:nvSpPr>
          <p:cNvPr id="3" name="Subtitle 2"/>
          <p:cNvSpPr>
            <a:spLocks noGrp="1"/>
          </p:cNvSpPr>
          <p:nvPr>
            <p:ph type="subTitle" idx="1"/>
          </p:nvPr>
        </p:nvSpPr>
        <p:spPr/>
        <p:txBody>
          <a:bodyPr/>
          <a:lstStyle/>
          <a:p>
            <a:r>
              <a:rPr lang="en-US" smtClean="0"/>
              <a:t>Kristina Hotz and Zach Little</a:t>
            </a:r>
          </a:p>
          <a:p>
            <a:r>
              <a:rPr lang="en-US" smtClean="0"/>
              <a:t>Program Managers</a:t>
            </a:r>
          </a:p>
          <a:p>
            <a:r>
              <a:rPr lang="en-US" smtClean="0"/>
              <a:t>Microsoft Corporation</a:t>
            </a:r>
          </a:p>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p:cNvPicPr>
            <a:picLocks noChangeAspect="1" noChangeArrowheads="1"/>
          </p:cNvPicPr>
          <p:nvPr/>
        </p:nvPicPr>
        <p:blipFill>
          <a:blip r:embed="rId3"/>
          <a:stretch>
            <a:fillRect/>
          </a:stretch>
        </p:blipFill>
        <p:spPr bwMode="auto">
          <a:xfrm>
            <a:off x="1648510" y="1287799"/>
            <a:ext cx="5704480" cy="4282402"/>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Devices And Printers</a:t>
            </a:r>
            <a:endParaRPr lang="en-US" dirty="0"/>
          </a:p>
        </p:txBody>
      </p:sp>
      <p:sp>
        <p:nvSpPr>
          <p:cNvPr id="11" name="Oval 10"/>
          <p:cNvSpPr/>
          <p:nvPr/>
        </p:nvSpPr>
        <p:spPr bwMode="auto">
          <a:xfrm>
            <a:off x="1745698" y="1735099"/>
            <a:ext cx="746103" cy="345772"/>
          </a:xfrm>
          <a:prstGeom prst="ellipse">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3" name="TextBox 12"/>
          <p:cNvSpPr txBox="1"/>
          <p:nvPr/>
        </p:nvSpPr>
        <p:spPr>
          <a:xfrm>
            <a:off x="178130" y="3218205"/>
            <a:ext cx="1389413" cy="2040195"/>
          </a:xfrm>
          <a:prstGeom prst="wave">
            <a:avLst>
              <a:gd name="adj1" fmla="val 6558"/>
              <a:gd name="adj2" fmla="val 0"/>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000" dirty="0" smtClean="0">
                <a:solidFill>
                  <a:schemeClr val="tx1"/>
                </a:solidFill>
                <a:effectLst>
                  <a:outerShdw blurRad="38100" dist="38100" dir="2700000" algn="tl">
                    <a:srgbClr val="000000">
                      <a:alpha val="43137"/>
                    </a:srgbClr>
                  </a:outerShdw>
                </a:effectLst>
                <a:latin typeface="Trebuchet MS" pitchFamily="34" charset="0"/>
              </a:rPr>
              <a:t>Pairing Wizard Launch Point</a:t>
            </a:r>
          </a:p>
        </p:txBody>
      </p:sp>
      <p:sp>
        <p:nvSpPr>
          <p:cNvPr id="14" name="TextBox 13"/>
          <p:cNvSpPr txBox="1"/>
          <p:nvPr/>
        </p:nvSpPr>
        <p:spPr>
          <a:xfrm>
            <a:off x="7445830" y="4344389"/>
            <a:ext cx="1531917" cy="1015663"/>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000" dirty="0" smtClean="0">
                <a:solidFill>
                  <a:schemeClr val="tx1"/>
                </a:solidFill>
                <a:effectLst>
                  <a:outerShdw blurRad="38100" dist="38100" dir="2700000" algn="tl">
                    <a:srgbClr val="000000">
                      <a:alpha val="43137"/>
                    </a:srgbClr>
                  </a:outerShdw>
                </a:effectLst>
                <a:latin typeface="Trebuchet MS" pitchFamily="34" charset="0"/>
              </a:rPr>
              <a:t>Problem resolution entry point</a:t>
            </a:r>
          </a:p>
        </p:txBody>
      </p:sp>
      <p:sp>
        <p:nvSpPr>
          <p:cNvPr id="16" name="TextBox 15"/>
          <p:cNvSpPr txBox="1"/>
          <p:nvPr/>
        </p:nvSpPr>
        <p:spPr>
          <a:xfrm>
            <a:off x="5011381" y="5650673"/>
            <a:ext cx="1793174" cy="707886"/>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000" dirty="0" smtClean="0">
                <a:solidFill>
                  <a:schemeClr val="tx1"/>
                </a:solidFill>
                <a:effectLst>
                  <a:outerShdw blurRad="38100" dist="38100" dir="2700000" algn="tl">
                    <a:srgbClr val="000000">
                      <a:alpha val="43137"/>
                    </a:srgbClr>
                  </a:outerShdw>
                </a:effectLst>
                <a:latin typeface="Trebuchet MS" pitchFamily="34" charset="0"/>
              </a:rPr>
              <a:t>Photorealistic icons</a:t>
            </a:r>
          </a:p>
        </p:txBody>
      </p:sp>
      <p:sp>
        <p:nvSpPr>
          <p:cNvPr id="18" name="TextBox 17"/>
          <p:cNvSpPr txBox="1"/>
          <p:nvPr/>
        </p:nvSpPr>
        <p:spPr>
          <a:xfrm>
            <a:off x="178128" y="1670452"/>
            <a:ext cx="1401290" cy="1015663"/>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000" dirty="0" smtClean="0">
                <a:solidFill>
                  <a:schemeClr val="tx1"/>
                </a:solidFill>
                <a:effectLst>
                  <a:outerShdw blurRad="38100" dist="38100" dir="2700000" algn="tl">
                    <a:srgbClr val="000000">
                      <a:alpha val="43137"/>
                    </a:srgbClr>
                  </a:outerShdw>
                </a:effectLst>
                <a:latin typeface="Trebuchet MS" pitchFamily="34" charset="0"/>
              </a:rPr>
              <a:t>Collecting point for all devices</a:t>
            </a:r>
          </a:p>
        </p:txBody>
      </p:sp>
      <p:sp>
        <p:nvSpPr>
          <p:cNvPr id="19" name="TextBox 18"/>
          <p:cNvSpPr txBox="1"/>
          <p:nvPr/>
        </p:nvSpPr>
        <p:spPr>
          <a:xfrm>
            <a:off x="2240476" y="5663225"/>
            <a:ext cx="2153392" cy="707886"/>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000" dirty="0" smtClean="0">
                <a:solidFill>
                  <a:schemeClr val="tx1"/>
                </a:solidFill>
                <a:effectLst>
                  <a:outerShdw blurRad="38100" dist="38100" dir="2700000" algn="tl">
                    <a:srgbClr val="000000">
                      <a:alpha val="43137"/>
                    </a:srgbClr>
                  </a:outerShdw>
                </a:effectLst>
                <a:latin typeface="Trebuchet MS" pitchFamily="34" charset="0"/>
              </a:rPr>
              <a:t>Customizable context menus</a:t>
            </a:r>
          </a:p>
        </p:txBody>
      </p:sp>
      <p:sp>
        <p:nvSpPr>
          <p:cNvPr id="20" name="TextBox 19"/>
          <p:cNvSpPr txBox="1"/>
          <p:nvPr/>
        </p:nvSpPr>
        <p:spPr>
          <a:xfrm>
            <a:off x="7433953" y="1597229"/>
            <a:ext cx="1448790" cy="1938992"/>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000" dirty="0" smtClean="0">
                <a:solidFill>
                  <a:schemeClr val="tx1"/>
                </a:solidFill>
                <a:effectLst>
                  <a:outerShdw blurRad="38100" dist="38100" dir="2700000" algn="tl">
                    <a:srgbClr val="000000">
                      <a:alpha val="43137"/>
                    </a:srgbClr>
                  </a:outerShdw>
                </a:effectLst>
                <a:latin typeface="Trebuchet MS" pitchFamily="34" charset="0"/>
              </a:rPr>
              <a:t>Device Stage for Windows Portable Devices (WPD)</a:t>
            </a:r>
          </a:p>
        </p:txBody>
      </p:sp>
      <p:sp>
        <p:nvSpPr>
          <p:cNvPr id="24" name="Oval 23"/>
          <p:cNvSpPr/>
          <p:nvPr/>
        </p:nvSpPr>
        <p:spPr bwMode="auto">
          <a:xfrm>
            <a:off x="1460666" y="1258784"/>
            <a:ext cx="5866410" cy="4120737"/>
          </a:xfrm>
          <a:prstGeom prst="ellipse">
            <a:avLst/>
          </a:prstGeom>
          <a:noFill/>
          <a:ln>
            <a:solidFill>
              <a:schemeClr val="accent3"/>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3075" name="Picture 3"/>
          <p:cNvPicPr>
            <a:picLocks noChangeAspect="1" noChangeArrowheads="1"/>
          </p:cNvPicPr>
          <p:nvPr/>
        </p:nvPicPr>
        <p:blipFill>
          <a:blip r:embed="rId4"/>
          <a:srcRect/>
          <a:stretch>
            <a:fillRect/>
          </a:stretch>
        </p:blipFill>
        <p:spPr bwMode="auto">
          <a:xfrm>
            <a:off x="4899748" y="2726995"/>
            <a:ext cx="1562576" cy="89058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078" name="Picture 6"/>
          <p:cNvPicPr>
            <a:picLocks noChangeAspect="1" noChangeArrowheads="1"/>
          </p:cNvPicPr>
          <p:nvPr/>
        </p:nvPicPr>
        <p:blipFill>
          <a:blip r:embed="rId5"/>
          <a:srcRect/>
          <a:stretch>
            <a:fillRect/>
          </a:stretch>
        </p:blipFill>
        <p:spPr bwMode="auto">
          <a:xfrm>
            <a:off x="6866536" y="2558267"/>
            <a:ext cx="1408748" cy="95535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9" name="Oval 28"/>
          <p:cNvSpPr/>
          <p:nvPr/>
        </p:nvSpPr>
        <p:spPr bwMode="auto">
          <a:xfrm>
            <a:off x="4702629" y="2196935"/>
            <a:ext cx="3657600" cy="1876301"/>
          </a:xfrm>
          <a:prstGeom prst="ellipse">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0" name="Oval 29"/>
          <p:cNvSpPr/>
          <p:nvPr/>
        </p:nvSpPr>
        <p:spPr bwMode="auto">
          <a:xfrm>
            <a:off x="3976255" y="1826821"/>
            <a:ext cx="3657600" cy="1876301"/>
          </a:xfrm>
          <a:prstGeom prst="ellipse">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3080" name="Picture 8"/>
          <p:cNvPicPr>
            <a:picLocks noChangeAspect="1" noChangeArrowheads="1"/>
          </p:cNvPicPr>
          <p:nvPr/>
        </p:nvPicPr>
        <p:blipFill>
          <a:blip r:embed="rId6"/>
          <a:srcRect/>
          <a:stretch>
            <a:fillRect/>
          </a:stretch>
        </p:blipFill>
        <p:spPr bwMode="auto">
          <a:xfrm>
            <a:off x="5864431" y="2705533"/>
            <a:ext cx="2849880" cy="947261"/>
          </a:xfrm>
          <a:prstGeom prst="rect">
            <a:avLst/>
          </a:prstGeom>
          <a:noFill/>
          <a:ln w="9525">
            <a:noFill/>
            <a:miter lim="800000"/>
            <a:headEnd/>
            <a:tailEnd/>
          </a:ln>
          <a:effectLst/>
        </p:spPr>
      </p:pic>
      <p:pic>
        <p:nvPicPr>
          <p:cNvPr id="3083" name="Picture 11"/>
          <p:cNvPicPr>
            <a:picLocks noChangeAspect="1" noChangeArrowheads="1"/>
          </p:cNvPicPr>
          <p:nvPr/>
        </p:nvPicPr>
        <p:blipFill>
          <a:blip r:embed="rId7"/>
          <a:srcRect/>
          <a:stretch>
            <a:fillRect/>
          </a:stretch>
        </p:blipFill>
        <p:spPr bwMode="auto">
          <a:xfrm>
            <a:off x="5386449" y="2889662"/>
            <a:ext cx="129540" cy="12954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par>
                                <p:cTn id="9" presetID="10" presetClass="entr" presetSubtype="0" fill="hold" grpId="1" nodeType="withEffect">
                                  <p:stCondLst>
                                    <p:cond delay="0"/>
                                  </p:stCondLst>
                                  <p:iterate type="lt">
                                    <p:tmPct val="0"/>
                                  </p:iterate>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24"/>
                                        </p:tgtEl>
                                        <p:attrNameLst>
                                          <p:attrName>style.visibility</p:attrName>
                                        </p:attrNameLst>
                                      </p:cBhvr>
                                      <p:to>
                                        <p:strVal val="hidden"/>
                                      </p:to>
                                    </p:set>
                                  </p:childTnLst>
                                </p:cTn>
                              </p:par>
                              <p:par>
                                <p:cTn id="16" presetID="2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edg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1"/>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3075"/>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078"/>
                                        </p:tgtEl>
                                        <p:attrNameLst>
                                          <p:attrName>style.visibility</p:attrName>
                                        </p:attrNameLst>
                                      </p:cBhvr>
                                      <p:to>
                                        <p:strVal val="visible"/>
                                      </p:to>
                                    </p:se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2000"/>
                                        <p:tgtEl>
                                          <p:spTgt spid="19"/>
                                        </p:tgtEl>
                                      </p:cBhvr>
                                    </p:animEffect>
                                  </p:childTnLst>
                                </p:cTn>
                              </p:par>
                              <p:par>
                                <p:cTn id="33" presetID="20"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edg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29"/>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3075"/>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3078"/>
                                        </p:tgtEl>
                                        <p:attrNameLst>
                                          <p:attrName>style.visibility</p:attrName>
                                        </p:attrNameLst>
                                      </p:cBhvr>
                                      <p:to>
                                        <p:strVal val="hidden"/>
                                      </p:to>
                                    </p:set>
                                  </p:childTnLst>
                                </p:cTn>
                              </p:par>
                              <p:par>
                                <p:cTn id="44" presetID="2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edge">
                                      <p:cBhvr>
                                        <p:cTn id="46" dur="500"/>
                                        <p:tgtEl>
                                          <p:spTgt spid="3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20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30"/>
                                        </p:tgtEl>
                                        <p:attrNameLst>
                                          <p:attrName>style.visibility</p:attrName>
                                        </p:attrNameLst>
                                      </p:cBhvr>
                                      <p:to>
                                        <p:strVal val="hidden"/>
                                      </p:to>
                                    </p:set>
                                  </p:childTnLst>
                                </p:cTn>
                              </p:par>
                              <p:par>
                                <p:cTn id="54" presetID="1" presetClass="entr" presetSubtype="0" fill="hold" nodeType="withEffect">
                                  <p:stCondLst>
                                    <p:cond delay="0"/>
                                  </p:stCondLst>
                                  <p:childTnLst>
                                    <p:set>
                                      <p:cBhvr>
                                        <p:cTn id="55" dur="1" fill="hold">
                                          <p:stCondLst>
                                            <p:cond delay="0"/>
                                          </p:stCondLst>
                                        </p:cTn>
                                        <p:tgtEl>
                                          <p:spTgt spid="3080"/>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3083"/>
                                        </p:tgtEl>
                                        <p:attrNameLst>
                                          <p:attrName>style.visibility</p:attrName>
                                        </p:attrNameLst>
                                      </p:cBhvr>
                                      <p:to>
                                        <p:strVal val="visible"/>
                                      </p:to>
                                    </p:set>
                                  </p:childTnLst>
                                </p:cTn>
                              </p:par>
                              <p:par>
                                <p:cTn id="58" presetID="10"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20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3080"/>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3083"/>
                                        </p:tgtEl>
                                        <p:attrNameLst>
                                          <p:attrName>style.visibility</p:attrName>
                                        </p:attrNameLst>
                                      </p:cBhvr>
                                      <p:to>
                                        <p:strVal val="hidden"/>
                                      </p:to>
                                    </p:set>
                                  </p:childTnLst>
                                </p:cTn>
                              </p:par>
                              <p:par>
                                <p:cTn id="67" presetID="10" presetClass="entr" presetSubtype="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p:bldP spid="14" grpId="0"/>
      <p:bldP spid="16" grpId="0"/>
      <p:bldP spid="18" grpId="1"/>
      <p:bldP spid="19" grpId="0"/>
      <p:bldP spid="20" grpId="0"/>
      <p:bldP spid="24" grpId="0" animBg="1"/>
      <p:bldP spid="24" grpId="1" animBg="1"/>
      <p:bldP spid="29" grpId="0" animBg="1"/>
      <p:bldP spid="29" grpId="1" animBg="1"/>
      <p:bldP spid="30" grpId="0" animBg="1"/>
      <p:bldP spid="3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Devices And Printers</a:t>
            </a:r>
            <a:endParaRPr lang="en-US" dirty="0"/>
          </a:p>
        </p:txBody>
      </p:sp>
      <p:pic>
        <p:nvPicPr>
          <p:cNvPr id="11" name="Picture 2"/>
          <p:cNvPicPr>
            <a:picLocks noGrp="1" noChangeAspect="1" noChangeArrowheads="1"/>
          </p:cNvPicPr>
          <p:nvPr>
            <p:ph sz="half" idx="4294967295"/>
          </p:nvPr>
        </p:nvPicPr>
        <p:blipFill>
          <a:blip r:embed="rId3"/>
          <a:stretch>
            <a:fillRect/>
          </a:stretch>
        </p:blipFill>
        <p:spPr bwMode="auto">
          <a:xfrm>
            <a:off x="1644831" y="1287462"/>
            <a:ext cx="5705475" cy="4283075"/>
          </a:xfrm>
          <a:prstGeom prst="rect">
            <a:avLst/>
          </a:prstGeom>
          <a:noFill/>
          <a:ln w="9525">
            <a:noFill/>
            <a:miter lim="800000"/>
            <a:headEnd/>
            <a:tailEnd/>
          </a:ln>
          <a:effectLst/>
        </p:spPr>
      </p:pic>
      <p:sp>
        <p:nvSpPr>
          <p:cNvPr id="13" name="TextBox 12"/>
          <p:cNvSpPr txBox="1"/>
          <p:nvPr/>
        </p:nvSpPr>
        <p:spPr>
          <a:xfrm>
            <a:off x="178130" y="3218205"/>
            <a:ext cx="1389413" cy="2040195"/>
          </a:xfrm>
          <a:prstGeom prst="wave">
            <a:avLst>
              <a:gd name="adj1" fmla="val 6558"/>
              <a:gd name="adj2" fmla="val 0"/>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000" dirty="0" smtClean="0">
                <a:solidFill>
                  <a:schemeClr val="tx1"/>
                </a:solidFill>
                <a:effectLst>
                  <a:outerShdw blurRad="38100" dist="38100" dir="2700000" algn="tl">
                    <a:srgbClr val="000000">
                      <a:alpha val="43137"/>
                    </a:srgbClr>
                  </a:outerShdw>
                </a:effectLst>
                <a:latin typeface="Trebuchet MS" pitchFamily="34" charset="0"/>
              </a:rPr>
              <a:t>Pairing Wizard Launch Point</a:t>
            </a:r>
          </a:p>
        </p:txBody>
      </p:sp>
      <p:sp>
        <p:nvSpPr>
          <p:cNvPr id="14" name="TextBox 13"/>
          <p:cNvSpPr txBox="1"/>
          <p:nvPr/>
        </p:nvSpPr>
        <p:spPr>
          <a:xfrm>
            <a:off x="7445830" y="4344389"/>
            <a:ext cx="1531917" cy="1015663"/>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000" dirty="0" smtClean="0">
                <a:solidFill>
                  <a:schemeClr val="tx1"/>
                </a:solidFill>
                <a:effectLst>
                  <a:outerShdw blurRad="38100" dist="38100" dir="2700000" algn="tl">
                    <a:srgbClr val="000000">
                      <a:alpha val="43137"/>
                    </a:srgbClr>
                  </a:outerShdw>
                </a:effectLst>
                <a:latin typeface="Trebuchet MS" pitchFamily="34" charset="0"/>
              </a:rPr>
              <a:t>Problem resolution entry point</a:t>
            </a:r>
          </a:p>
        </p:txBody>
      </p:sp>
      <p:sp>
        <p:nvSpPr>
          <p:cNvPr id="16" name="TextBox 15"/>
          <p:cNvSpPr txBox="1"/>
          <p:nvPr/>
        </p:nvSpPr>
        <p:spPr>
          <a:xfrm>
            <a:off x="5011381" y="5650673"/>
            <a:ext cx="1793174" cy="707886"/>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000" dirty="0" smtClean="0">
                <a:solidFill>
                  <a:schemeClr val="tx1"/>
                </a:solidFill>
                <a:effectLst>
                  <a:outerShdw blurRad="38100" dist="38100" dir="2700000" algn="tl">
                    <a:srgbClr val="000000">
                      <a:alpha val="43137"/>
                    </a:srgbClr>
                  </a:outerShdw>
                </a:effectLst>
                <a:latin typeface="Trebuchet MS" pitchFamily="34" charset="0"/>
              </a:rPr>
              <a:t>Photorealistic icons</a:t>
            </a:r>
          </a:p>
        </p:txBody>
      </p:sp>
      <p:sp>
        <p:nvSpPr>
          <p:cNvPr id="18" name="TextBox 17"/>
          <p:cNvSpPr txBox="1"/>
          <p:nvPr/>
        </p:nvSpPr>
        <p:spPr>
          <a:xfrm>
            <a:off x="178128" y="1670452"/>
            <a:ext cx="1401290" cy="1015663"/>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000" dirty="0" smtClean="0">
                <a:solidFill>
                  <a:schemeClr val="tx1"/>
                </a:solidFill>
                <a:effectLst>
                  <a:outerShdw blurRad="38100" dist="38100" dir="2700000" algn="tl">
                    <a:srgbClr val="000000">
                      <a:alpha val="43137"/>
                    </a:srgbClr>
                  </a:outerShdw>
                </a:effectLst>
                <a:latin typeface="Trebuchet MS" pitchFamily="34" charset="0"/>
              </a:rPr>
              <a:t>Collecting point for all devices</a:t>
            </a:r>
          </a:p>
        </p:txBody>
      </p:sp>
      <p:sp>
        <p:nvSpPr>
          <p:cNvPr id="19" name="TextBox 18"/>
          <p:cNvSpPr txBox="1"/>
          <p:nvPr/>
        </p:nvSpPr>
        <p:spPr>
          <a:xfrm>
            <a:off x="2240476" y="5663225"/>
            <a:ext cx="2153392" cy="707886"/>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000" dirty="0" smtClean="0">
                <a:solidFill>
                  <a:schemeClr val="tx1"/>
                </a:solidFill>
                <a:effectLst>
                  <a:outerShdw blurRad="38100" dist="38100" dir="2700000" algn="tl">
                    <a:srgbClr val="000000">
                      <a:alpha val="43137"/>
                    </a:srgbClr>
                  </a:outerShdw>
                </a:effectLst>
                <a:latin typeface="Trebuchet MS" pitchFamily="34" charset="0"/>
              </a:rPr>
              <a:t>Customizable context menus</a:t>
            </a:r>
          </a:p>
        </p:txBody>
      </p:sp>
      <p:sp>
        <p:nvSpPr>
          <p:cNvPr id="20" name="TextBox 19"/>
          <p:cNvSpPr txBox="1"/>
          <p:nvPr/>
        </p:nvSpPr>
        <p:spPr>
          <a:xfrm>
            <a:off x="7433953" y="1597229"/>
            <a:ext cx="1448790" cy="1938992"/>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000" dirty="0" smtClean="0">
                <a:solidFill>
                  <a:schemeClr val="tx1"/>
                </a:solidFill>
                <a:effectLst>
                  <a:outerShdw blurRad="38100" dist="38100" dir="2700000" algn="tl">
                    <a:srgbClr val="000000">
                      <a:alpha val="43137"/>
                    </a:srgbClr>
                  </a:outerShdw>
                </a:effectLst>
                <a:latin typeface="Trebuchet MS" pitchFamily="34" charset="0"/>
              </a:rPr>
              <a:t>Device Stage for Windows Portable Devices (WPD)</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Inbox Bluetooth Profile Support</a:t>
            </a:r>
            <a:endParaRPr lang="en-US" dirty="0"/>
          </a:p>
        </p:txBody>
      </p:sp>
      <p:sp>
        <p:nvSpPr>
          <p:cNvPr id="9" name="Right Brace 8"/>
          <p:cNvSpPr/>
          <p:nvPr/>
        </p:nvSpPr>
        <p:spPr bwMode="auto">
          <a:xfrm>
            <a:off x="5609860" y="1567543"/>
            <a:ext cx="653143" cy="4358244"/>
          </a:xfrm>
          <a:prstGeom prst="rightBrace">
            <a:avLst>
              <a:gd name="adj1" fmla="val 36904"/>
              <a:gd name="adj2" fmla="val 16229"/>
            </a:avLst>
          </a:prstGeom>
          <a:noFill/>
          <a:ln w="76200" cap="flat" cmpd="sng" algn="ctr">
            <a:solidFill>
              <a:schemeClr val="tx1"/>
            </a:solidFill>
            <a:prstDash val="solid"/>
            <a:roun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ln w="76200">
                <a:solidFill>
                  <a:schemeClr val="tx1"/>
                </a:solidFill>
              </a:ln>
              <a:solidFill>
                <a:schemeClr val="bg2"/>
              </a:solidFill>
              <a:effectLst/>
              <a:latin typeface="Segoe Semibold" pitchFamily="34" charset="0"/>
            </a:endParaRPr>
          </a:p>
        </p:txBody>
      </p:sp>
      <p:sp>
        <p:nvSpPr>
          <p:cNvPr id="10" name="TextBox 9"/>
          <p:cNvSpPr txBox="1"/>
          <p:nvPr/>
        </p:nvSpPr>
        <p:spPr>
          <a:xfrm>
            <a:off x="6298626" y="2006930"/>
            <a:ext cx="1885324" cy="523220"/>
          </a:xfrm>
          <a:prstGeom prst="rect">
            <a:avLst/>
          </a:prstGeom>
          <a:noFill/>
        </p:spPr>
        <p:txBody>
          <a:bodyPr wrap="none" rtlCol="0">
            <a:spAutoFit/>
          </a:bodyPr>
          <a:lstStyle/>
          <a:p>
            <a:r>
              <a:rPr lang="en-US" sz="2800" dirty="0" smtClean="0">
                <a:solidFill>
                  <a:schemeClr val="tx1"/>
                </a:solidFill>
                <a:effectLst>
                  <a:outerShdw blurRad="38100" dist="38100" dir="2700000" algn="tl">
                    <a:srgbClr val="000000">
                      <a:alpha val="43137"/>
                    </a:srgbClr>
                  </a:outerShdw>
                </a:effectLst>
                <a:latin typeface="Trebuchet MS" pitchFamily="34" charset="0"/>
              </a:rPr>
              <a:t>Windows 7</a:t>
            </a:r>
          </a:p>
        </p:txBody>
      </p:sp>
      <p:sp>
        <p:nvSpPr>
          <p:cNvPr id="11" name="Right Brace 10"/>
          <p:cNvSpPr/>
          <p:nvPr/>
        </p:nvSpPr>
        <p:spPr bwMode="auto">
          <a:xfrm flipH="1">
            <a:off x="2698491" y="3360717"/>
            <a:ext cx="702624" cy="2612571"/>
          </a:xfrm>
          <a:prstGeom prst="rightBrace">
            <a:avLst>
              <a:gd name="adj1" fmla="val 36904"/>
              <a:gd name="adj2" fmla="val 63661"/>
            </a:avLst>
          </a:prstGeom>
          <a:noFill/>
          <a:ln w="76200" cap="flat" cmpd="sng" algn="ctr">
            <a:solidFill>
              <a:schemeClr val="tx1"/>
            </a:solidFill>
            <a:prstDash val="solid"/>
            <a:roun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ln w="76200">
                <a:solidFill>
                  <a:schemeClr val="tx1"/>
                </a:solidFill>
              </a:ln>
              <a:solidFill>
                <a:schemeClr val="bg2"/>
              </a:solidFill>
              <a:effectLst/>
              <a:latin typeface="Segoe Semibold" pitchFamily="34" charset="0"/>
            </a:endParaRPr>
          </a:p>
        </p:txBody>
      </p:sp>
      <p:sp>
        <p:nvSpPr>
          <p:cNvPr id="13" name="TextBox 12"/>
          <p:cNvSpPr txBox="1"/>
          <p:nvPr/>
        </p:nvSpPr>
        <p:spPr>
          <a:xfrm>
            <a:off x="960051" y="4451268"/>
            <a:ext cx="1590372" cy="954107"/>
          </a:xfrm>
          <a:prstGeom prst="rect">
            <a:avLst/>
          </a:prstGeom>
          <a:noFill/>
        </p:spPr>
        <p:txBody>
          <a:bodyPr wrap="none" rtlCol="0">
            <a:spAutoFit/>
          </a:bodyPr>
          <a:lstStyle/>
          <a:p>
            <a:r>
              <a:rPr lang="en-US" sz="2800" dirty="0" smtClean="0">
                <a:solidFill>
                  <a:schemeClr val="tx1"/>
                </a:solidFill>
                <a:effectLst>
                  <a:outerShdw blurRad="38100" dist="38100" dir="2700000" algn="tl">
                    <a:srgbClr val="000000">
                      <a:alpha val="43137"/>
                    </a:srgbClr>
                  </a:outerShdw>
                </a:effectLst>
                <a:latin typeface="Trebuchet MS" pitchFamily="34" charset="0"/>
              </a:rPr>
              <a:t>Windows</a:t>
            </a:r>
          </a:p>
          <a:p>
            <a:pPr algn="ctr"/>
            <a:r>
              <a:rPr lang="en-US" sz="2800" dirty="0" smtClean="0">
                <a:solidFill>
                  <a:schemeClr val="tx1"/>
                </a:solidFill>
                <a:effectLst>
                  <a:outerShdw blurRad="38100" dist="38100" dir="2700000" algn="tl">
                    <a:srgbClr val="000000">
                      <a:alpha val="43137"/>
                    </a:srgbClr>
                  </a:outerShdw>
                </a:effectLst>
                <a:latin typeface="Trebuchet MS" pitchFamily="34" charset="0"/>
              </a:rPr>
              <a:t>Vista</a:t>
            </a:r>
          </a:p>
        </p:txBody>
      </p:sp>
      <p:sp>
        <p:nvSpPr>
          <p:cNvPr id="42" name="Rounded Rectangle 41"/>
          <p:cNvSpPr/>
          <p:nvPr/>
        </p:nvSpPr>
        <p:spPr>
          <a:xfrm>
            <a:off x="3512372" y="1523962"/>
            <a:ext cx="2055458" cy="411840"/>
          </a:xfrm>
          <a:prstGeom prst="round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effectLst/>
        </p:spPr>
        <p:style>
          <a:lnRef idx="1">
            <a:schemeClr val="accent5"/>
          </a:lnRef>
          <a:fillRef idx="3">
            <a:schemeClr val="accent5"/>
          </a:fillRef>
          <a:effectRef idx="2">
            <a:schemeClr val="accent5"/>
          </a:effectRef>
          <a:fontRef idx="minor">
            <a:schemeClr val="lt1"/>
          </a:fontRef>
        </p:style>
      </p:sp>
      <p:sp>
        <p:nvSpPr>
          <p:cNvPr id="43" name="Rounded Rectangle 4"/>
          <p:cNvSpPr/>
          <p:nvPr/>
        </p:nvSpPr>
        <p:spPr>
          <a:xfrm>
            <a:off x="3532476" y="1544066"/>
            <a:ext cx="1571152" cy="3716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rPr>
              <a:t>A2DP</a:t>
            </a:r>
            <a:endParaRPr lang="en-US" sz="1600" kern="1200" dirty="0">
              <a:effectLst>
                <a:outerShdw blurRad="38100" dist="38100" dir="2700000" algn="tl">
                  <a:srgbClr val="000000">
                    <a:alpha val="43137"/>
                  </a:srgbClr>
                </a:outerShdw>
              </a:effectLst>
            </a:endParaRPr>
          </a:p>
        </p:txBody>
      </p:sp>
      <p:sp>
        <p:nvSpPr>
          <p:cNvPr id="40" name="Rounded Rectangle 39"/>
          <p:cNvSpPr/>
          <p:nvPr/>
        </p:nvSpPr>
        <p:spPr>
          <a:xfrm>
            <a:off x="3512372" y="1981882"/>
            <a:ext cx="2055458" cy="411840"/>
          </a:xfrm>
          <a:prstGeom prst="round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effectLst/>
        </p:spPr>
        <p:style>
          <a:lnRef idx="1">
            <a:schemeClr val="accent5"/>
          </a:lnRef>
          <a:fillRef idx="3">
            <a:schemeClr val="accent5"/>
          </a:fillRef>
          <a:effectRef idx="2">
            <a:schemeClr val="accent5"/>
          </a:effectRef>
          <a:fontRef idx="minor">
            <a:schemeClr val="lt1"/>
          </a:fontRef>
        </p:style>
      </p:sp>
      <p:sp>
        <p:nvSpPr>
          <p:cNvPr id="41" name="Rounded Rectangle 6"/>
          <p:cNvSpPr/>
          <p:nvPr/>
        </p:nvSpPr>
        <p:spPr>
          <a:xfrm>
            <a:off x="3532476" y="2001986"/>
            <a:ext cx="1571152" cy="3716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err="1" smtClean="0">
                <a:effectLst>
                  <a:outerShdw blurRad="38100" dist="38100" dir="2700000" algn="tl">
                    <a:srgbClr val="000000">
                      <a:alpha val="43137"/>
                    </a:srgbClr>
                  </a:outerShdw>
                </a:effectLst>
              </a:rPr>
              <a:t>Handsfree</a:t>
            </a:r>
            <a:endParaRPr lang="en-US" sz="1600" kern="1200" dirty="0">
              <a:effectLst>
                <a:outerShdw blurRad="38100" dist="38100" dir="2700000" algn="tl">
                  <a:srgbClr val="000000">
                    <a:alpha val="43137"/>
                  </a:srgbClr>
                </a:outerShdw>
              </a:effectLst>
            </a:endParaRPr>
          </a:p>
        </p:txBody>
      </p:sp>
      <p:sp>
        <p:nvSpPr>
          <p:cNvPr id="38" name="Rounded Rectangle 37"/>
          <p:cNvSpPr/>
          <p:nvPr/>
        </p:nvSpPr>
        <p:spPr>
          <a:xfrm>
            <a:off x="3512372" y="2439802"/>
            <a:ext cx="2055458" cy="411840"/>
          </a:xfrm>
          <a:prstGeom prst="round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effectLst/>
        </p:spPr>
        <p:style>
          <a:lnRef idx="1">
            <a:schemeClr val="accent5"/>
          </a:lnRef>
          <a:fillRef idx="3">
            <a:schemeClr val="accent5"/>
          </a:fillRef>
          <a:effectRef idx="2">
            <a:schemeClr val="accent5"/>
          </a:effectRef>
          <a:fontRef idx="minor">
            <a:schemeClr val="lt1"/>
          </a:fontRef>
        </p:style>
      </p:sp>
      <p:sp>
        <p:nvSpPr>
          <p:cNvPr id="39" name="Rounded Rectangle 8"/>
          <p:cNvSpPr/>
          <p:nvPr/>
        </p:nvSpPr>
        <p:spPr>
          <a:xfrm>
            <a:off x="3532476" y="2459906"/>
            <a:ext cx="1571152" cy="3716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rPr>
              <a:t>Headset</a:t>
            </a:r>
            <a:endParaRPr lang="en-US" sz="1600" kern="1200" dirty="0">
              <a:effectLst>
                <a:outerShdw blurRad="38100" dist="38100" dir="2700000" algn="tl">
                  <a:srgbClr val="000000">
                    <a:alpha val="43137"/>
                  </a:srgbClr>
                </a:outerShdw>
              </a:effectLst>
            </a:endParaRPr>
          </a:p>
        </p:txBody>
      </p:sp>
      <p:sp>
        <p:nvSpPr>
          <p:cNvPr id="36" name="Rounded Rectangle 35"/>
          <p:cNvSpPr/>
          <p:nvPr/>
        </p:nvSpPr>
        <p:spPr>
          <a:xfrm>
            <a:off x="3512372" y="2897722"/>
            <a:ext cx="2055458" cy="411840"/>
          </a:xfrm>
          <a:prstGeom prst="round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effectLst/>
        </p:spPr>
        <p:style>
          <a:lnRef idx="1">
            <a:schemeClr val="accent5"/>
          </a:lnRef>
          <a:fillRef idx="3">
            <a:schemeClr val="accent5"/>
          </a:fillRef>
          <a:effectRef idx="2">
            <a:schemeClr val="accent5"/>
          </a:effectRef>
          <a:fontRef idx="minor">
            <a:schemeClr val="lt1"/>
          </a:fontRef>
        </p:style>
      </p:sp>
      <p:sp>
        <p:nvSpPr>
          <p:cNvPr id="37" name="Rounded Rectangle 10"/>
          <p:cNvSpPr/>
          <p:nvPr/>
        </p:nvSpPr>
        <p:spPr>
          <a:xfrm>
            <a:off x="3532476" y="2917826"/>
            <a:ext cx="1571152" cy="3716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rPr>
              <a:t>AVRCP</a:t>
            </a:r>
            <a:endParaRPr lang="en-US" sz="1600" kern="1200" dirty="0">
              <a:effectLst>
                <a:outerShdw blurRad="38100" dist="38100" dir="2700000" algn="tl">
                  <a:srgbClr val="000000">
                    <a:alpha val="43137"/>
                  </a:srgbClr>
                </a:outerShdw>
              </a:effectLst>
            </a:endParaRPr>
          </a:p>
        </p:txBody>
      </p:sp>
      <p:sp>
        <p:nvSpPr>
          <p:cNvPr id="33" name="Rounded Rectangle 32"/>
          <p:cNvSpPr/>
          <p:nvPr/>
        </p:nvSpPr>
        <p:spPr>
          <a:xfrm>
            <a:off x="3512372" y="3355642"/>
            <a:ext cx="2055458" cy="411840"/>
          </a:xfrm>
          <a:prstGeom prst="roundRect">
            <a:avLst/>
          </a:prstGeom>
          <a:effectLst/>
        </p:spPr>
        <p:style>
          <a:lnRef idx="1">
            <a:schemeClr val="accent5"/>
          </a:lnRef>
          <a:fillRef idx="3">
            <a:schemeClr val="accent5"/>
          </a:fillRef>
          <a:effectRef idx="2">
            <a:schemeClr val="accent5"/>
          </a:effectRef>
          <a:fontRef idx="minor">
            <a:schemeClr val="lt1"/>
          </a:fontRef>
        </p:style>
      </p:sp>
      <p:sp>
        <p:nvSpPr>
          <p:cNvPr id="34" name="Rounded Rectangle 12"/>
          <p:cNvSpPr/>
          <p:nvPr/>
        </p:nvSpPr>
        <p:spPr>
          <a:xfrm>
            <a:off x="3532476" y="3375746"/>
            <a:ext cx="1571152" cy="371632"/>
          </a:xfrm>
          <a:prstGeom prst="rect">
            <a:avLst/>
          </a:prstGeom>
          <a:effectLst/>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rPr>
              <a:t>HID</a:t>
            </a:r>
            <a:endParaRPr lang="en-US" sz="1600" kern="1200" dirty="0">
              <a:effectLst>
                <a:outerShdw blurRad="38100" dist="38100" dir="2700000" algn="tl">
                  <a:srgbClr val="000000">
                    <a:alpha val="43137"/>
                  </a:srgbClr>
                </a:outerShdw>
              </a:effectLst>
            </a:endParaRPr>
          </a:p>
        </p:txBody>
      </p:sp>
      <p:sp>
        <p:nvSpPr>
          <p:cNvPr id="31" name="Rounded Rectangle 30"/>
          <p:cNvSpPr/>
          <p:nvPr/>
        </p:nvSpPr>
        <p:spPr>
          <a:xfrm>
            <a:off x="3512372" y="3813562"/>
            <a:ext cx="2055458" cy="411840"/>
          </a:xfrm>
          <a:prstGeom prst="roundRect">
            <a:avLst/>
          </a:prstGeom>
          <a:effectLst/>
        </p:spPr>
        <p:style>
          <a:lnRef idx="1">
            <a:schemeClr val="accent5"/>
          </a:lnRef>
          <a:fillRef idx="3">
            <a:schemeClr val="accent5"/>
          </a:fillRef>
          <a:effectRef idx="2">
            <a:schemeClr val="accent5"/>
          </a:effectRef>
          <a:fontRef idx="minor">
            <a:schemeClr val="lt1"/>
          </a:fontRef>
        </p:style>
      </p:sp>
      <p:sp>
        <p:nvSpPr>
          <p:cNvPr id="32" name="Rounded Rectangle 14"/>
          <p:cNvSpPr/>
          <p:nvPr/>
        </p:nvSpPr>
        <p:spPr>
          <a:xfrm>
            <a:off x="3532476" y="3833666"/>
            <a:ext cx="1571152" cy="371632"/>
          </a:xfrm>
          <a:prstGeom prst="rect">
            <a:avLst/>
          </a:prstGeom>
          <a:effectLst/>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rPr>
              <a:t>Serial Port</a:t>
            </a:r>
            <a:endParaRPr lang="en-US" sz="1600" kern="1200" dirty="0">
              <a:effectLst>
                <a:outerShdw blurRad="38100" dist="38100" dir="2700000" algn="tl">
                  <a:srgbClr val="000000">
                    <a:alpha val="43137"/>
                  </a:srgbClr>
                </a:outerShdw>
              </a:effectLst>
            </a:endParaRPr>
          </a:p>
        </p:txBody>
      </p:sp>
      <p:sp>
        <p:nvSpPr>
          <p:cNvPr id="29" name="Rounded Rectangle 28"/>
          <p:cNvSpPr/>
          <p:nvPr/>
        </p:nvSpPr>
        <p:spPr>
          <a:xfrm>
            <a:off x="3512372" y="4271482"/>
            <a:ext cx="2055458" cy="411840"/>
          </a:xfrm>
          <a:prstGeom prst="roundRect">
            <a:avLst/>
          </a:prstGeom>
          <a:effectLst/>
        </p:spPr>
        <p:style>
          <a:lnRef idx="1">
            <a:schemeClr val="accent5"/>
          </a:lnRef>
          <a:fillRef idx="3">
            <a:schemeClr val="accent5"/>
          </a:fillRef>
          <a:effectRef idx="2">
            <a:schemeClr val="accent5"/>
          </a:effectRef>
          <a:fontRef idx="minor">
            <a:schemeClr val="lt1"/>
          </a:fontRef>
        </p:style>
      </p:sp>
      <p:sp>
        <p:nvSpPr>
          <p:cNvPr id="30" name="Rounded Rectangle 16"/>
          <p:cNvSpPr/>
          <p:nvPr/>
        </p:nvSpPr>
        <p:spPr>
          <a:xfrm>
            <a:off x="3532476" y="4291586"/>
            <a:ext cx="1571152" cy="371632"/>
          </a:xfrm>
          <a:prstGeom prst="rect">
            <a:avLst/>
          </a:prstGeom>
          <a:effectLst/>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smtClean="0">
                <a:effectLst>
                  <a:outerShdw blurRad="38100" dist="38100" dir="2700000" algn="tl">
                    <a:srgbClr val="000000">
                      <a:alpha val="43137"/>
                    </a:srgbClr>
                  </a:outerShdw>
                </a:effectLst>
              </a:rPr>
              <a:t>OPP</a:t>
            </a:r>
            <a:endParaRPr lang="en-US" sz="1600" kern="1200" dirty="0">
              <a:effectLst>
                <a:outerShdw blurRad="38100" dist="38100" dir="2700000" algn="tl">
                  <a:srgbClr val="000000">
                    <a:alpha val="43137"/>
                  </a:srgbClr>
                </a:outerShdw>
              </a:effectLst>
            </a:endParaRPr>
          </a:p>
        </p:txBody>
      </p:sp>
      <p:sp>
        <p:nvSpPr>
          <p:cNvPr id="27" name="Rounded Rectangle 26"/>
          <p:cNvSpPr/>
          <p:nvPr/>
        </p:nvSpPr>
        <p:spPr>
          <a:xfrm>
            <a:off x="3512372" y="4729402"/>
            <a:ext cx="2055458" cy="411840"/>
          </a:xfrm>
          <a:prstGeom prst="roundRect">
            <a:avLst/>
          </a:prstGeom>
          <a:effectLst/>
        </p:spPr>
        <p:style>
          <a:lnRef idx="1">
            <a:schemeClr val="accent5"/>
          </a:lnRef>
          <a:fillRef idx="3">
            <a:schemeClr val="accent5"/>
          </a:fillRef>
          <a:effectRef idx="2">
            <a:schemeClr val="accent5"/>
          </a:effectRef>
          <a:fontRef idx="minor">
            <a:schemeClr val="lt1"/>
          </a:fontRef>
        </p:style>
      </p:sp>
      <p:sp>
        <p:nvSpPr>
          <p:cNvPr id="28" name="Rounded Rectangle 18"/>
          <p:cNvSpPr/>
          <p:nvPr/>
        </p:nvSpPr>
        <p:spPr>
          <a:xfrm>
            <a:off x="3532476" y="4749506"/>
            <a:ext cx="1571152" cy="371632"/>
          </a:xfrm>
          <a:prstGeom prst="rect">
            <a:avLst/>
          </a:prstGeom>
          <a:effectLst/>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rPr>
              <a:t>PAN</a:t>
            </a:r>
            <a:endParaRPr lang="en-US" sz="1600" kern="1200" dirty="0">
              <a:effectLst>
                <a:outerShdw blurRad="38100" dist="38100" dir="2700000" algn="tl">
                  <a:srgbClr val="000000">
                    <a:alpha val="43137"/>
                  </a:srgbClr>
                </a:outerShdw>
              </a:effectLst>
            </a:endParaRPr>
          </a:p>
        </p:txBody>
      </p:sp>
      <p:sp>
        <p:nvSpPr>
          <p:cNvPr id="25" name="Rounded Rectangle 24"/>
          <p:cNvSpPr/>
          <p:nvPr/>
        </p:nvSpPr>
        <p:spPr>
          <a:xfrm>
            <a:off x="3512372" y="5187322"/>
            <a:ext cx="2055458" cy="411840"/>
          </a:xfrm>
          <a:prstGeom prst="roundRect">
            <a:avLst/>
          </a:prstGeom>
          <a:effectLst/>
        </p:spPr>
        <p:style>
          <a:lnRef idx="1">
            <a:schemeClr val="accent5"/>
          </a:lnRef>
          <a:fillRef idx="3">
            <a:schemeClr val="accent5"/>
          </a:fillRef>
          <a:effectRef idx="2">
            <a:schemeClr val="accent5"/>
          </a:effectRef>
          <a:fontRef idx="minor">
            <a:schemeClr val="lt1"/>
          </a:fontRef>
        </p:style>
      </p:sp>
      <p:sp>
        <p:nvSpPr>
          <p:cNvPr id="26" name="Rounded Rectangle 20"/>
          <p:cNvSpPr/>
          <p:nvPr/>
        </p:nvSpPr>
        <p:spPr>
          <a:xfrm>
            <a:off x="3532476" y="5207426"/>
            <a:ext cx="1571152" cy="371632"/>
          </a:xfrm>
          <a:prstGeom prst="rect">
            <a:avLst/>
          </a:prstGeom>
          <a:effectLst/>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smtClean="0">
                <a:effectLst>
                  <a:outerShdw blurRad="38100" dist="38100" dir="2700000" algn="tl">
                    <a:srgbClr val="000000">
                      <a:alpha val="43137"/>
                    </a:srgbClr>
                  </a:outerShdw>
                </a:effectLst>
              </a:rPr>
              <a:t>DUN</a:t>
            </a:r>
            <a:endParaRPr lang="en-US" sz="1600" kern="1200" dirty="0">
              <a:effectLst>
                <a:outerShdw blurRad="38100" dist="38100" dir="2700000" algn="tl">
                  <a:srgbClr val="000000">
                    <a:alpha val="43137"/>
                  </a:srgbClr>
                </a:outerShdw>
              </a:effectLst>
            </a:endParaRPr>
          </a:p>
        </p:txBody>
      </p:sp>
      <p:sp>
        <p:nvSpPr>
          <p:cNvPr id="23" name="Rounded Rectangle 22"/>
          <p:cNvSpPr/>
          <p:nvPr/>
        </p:nvSpPr>
        <p:spPr>
          <a:xfrm>
            <a:off x="3512372" y="5645242"/>
            <a:ext cx="2055458" cy="411840"/>
          </a:xfrm>
          <a:prstGeom prst="roundRect">
            <a:avLst/>
          </a:prstGeom>
          <a:effectLst/>
        </p:spPr>
        <p:style>
          <a:lnRef idx="1">
            <a:schemeClr val="accent5"/>
          </a:lnRef>
          <a:fillRef idx="3">
            <a:schemeClr val="accent5"/>
          </a:fillRef>
          <a:effectRef idx="2">
            <a:schemeClr val="accent5"/>
          </a:effectRef>
          <a:fontRef idx="minor">
            <a:schemeClr val="lt1"/>
          </a:fontRef>
        </p:style>
      </p:sp>
      <p:sp>
        <p:nvSpPr>
          <p:cNvPr id="24" name="Rounded Rectangle 22"/>
          <p:cNvSpPr/>
          <p:nvPr/>
        </p:nvSpPr>
        <p:spPr>
          <a:xfrm>
            <a:off x="3532476" y="5665346"/>
            <a:ext cx="1571152" cy="371632"/>
          </a:xfrm>
          <a:prstGeom prst="rect">
            <a:avLst/>
          </a:prstGeom>
          <a:effectLst/>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rPr>
              <a:t>HCRP</a:t>
            </a:r>
            <a:endParaRPr lang="en-US" sz="1600" kern="1200"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Device Discovery</a:t>
            </a:r>
            <a:endParaRPr lang="en-US" dirty="0"/>
          </a:p>
        </p:txBody>
      </p:sp>
      <p:pic>
        <p:nvPicPr>
          <p:cNvPr id="4" name="Picture 4"/>
          <p:cNvPicPr>
            <a:picLocks noChangeAspect="1" noChangeArrowheads="1"/>
          </p:cNvPicPr>
          <p:nvPr/>
        </p:nvPicPr>
        <p:blipFill>
          <a:blip r:embed="rId3"/>
          <a:srcRect/>
          <a:stretch>
            <a:fillRect/>
          </a:stretch>
        </p:blipFill>
        <p:spPr bwMode="auto">
          <a:xfrm>
            <a:off x="1865586" y="1679027"/>
            <a:ext cx="4886325" cy="37814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1576388" y="1157288"/>
            <a:ext cx="5991225" cy="4543425"/>
          </a:xfrm>
          <a:prstGeom prst="rect">
            <a:avLst/>
          </a:prstGeom>
          <a:noFill/>
          <a:ln w="9525">
            <a:noFill/>
            <a:miter lim="800000"/>
            <a:headEnd/>
            <a:tailEnd/>
          </a:ln>
          <a:effectLst/>
        </p:spPr>
      </p:pic>
      <p:pic>
        <p:nvPicPr>
          <p:cNvPr id="6147" name="Picture 3"/>
          <p:cNvPicPr>
            <a:picLocks noChangeArrowheads="1"/>
          </p:cNvPicPr>
          <p:nvPr/>
        </p:nvPicPr>
        <p:blipFill>
          <a:blip r:embed="rId4"/>
          <a:srcRect l="576" t="322" r="178" b="408"/>
          <a:stretch>
            <a:fillRect/>
          </a:stretch>
        </p:blipFill>
        <p:spPr bwMode="auto">
          <a:xfrm>
            <a:off x="1615207" y="1162601"/>
            <a:ext cx="5952744" cy="4548103"/>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smtClean="0"/>
              <a:t>Device Discovery</a:t>
            </a:r>
            <a:endParaRPr lang="en-US" dirty="0"/>
          </a:p>
        </p:txBody>
      </p:sp>
      <p:sp>
        <p:nvSpPr>
          <p:cNvPr id="8" name="TextBox 7"/>
          <p:cNvSpPr txBox="1"/>
          <p:nvPr/>
        </p:nvSpPr>
        <p:spPr>
          <a:xfrm>
            <a:off x="3302261" y="5842660"/>
            <a:ext cx="2539478" cy="523220"/>
          </a:xfrm>
          <a:prstGeom prst="rect">
            <a:avLst/>
          </a:prstGeom>
          <a:noFill/>
        </p:spPr>
        <p:txBody>
          <a:bodyPr wrap="none" rtlCol="0">
            <a:spAutoFit/>
          </a:bodyPr>
          <a:lstStyle/>
          <a:p>
            <a:r>
              <a:rPr lang="en-US" sz="2800" dirty="0" smtClean="0">
                <a:solidFill>
                  <a:schemeClr val="tx1"/>
                </a:solidFill>
                <a:effectLst>
                  <a:outerShdw blurRad="38100" dist="38100" dir="2700000" algn="tl">
                    <a:srgbClr val="000000">
                      <a:alpha val="43137"/>
                    </a:srgbClr>
                  </a:outerShdw>
                </a:effectLst>
                <a:latin typeface="Trebuchet MS" pitchFamily="34" charset="0"/>
              </a:rPr>
              <a:t>Step 1: Inquiry</a:t>
            </a:r>
          </a:p>
        </p:txBody>
      </p:sp>
      <p:sp>
        <p:nvSpPr>
          <p:cNvPr id="9" name="TextBox 8"/>
          <p:cNvSpPr txBox="1"/>
          <p:nvPr/>
        </p:nvSpPr>
        <p:spPr>
          <a:xfrm>
            <a:off x="2584116" y="5842660"/>
            <a:ext cx="3975768" cy="523220"/>
          </a:xfrm>
          <a:prstGeom prst="rect">
            <a:avLst/>
          </a:prstGeom>
          <a:noFill/>
        </p:spPr>
        <p:txBody>
          <a:bodyPr wrap="none" rtlCol="0">
            <a:spAutoFit/>
          </a:bodyPr>
          <a:lstStyle/>
          <a:p>
            <a:r>
              <a:rPr lang="en-US" sz="2800" dirty="0" smtClean="0">
                <a:solidFill>
                  <a:schemeClr val="tx1"/>
                </a:solidFill>
                <a:effectLst>
                  <a:outerShdw blurRad="38100" dist="38100" dir="2700000" algn="tl">
                    <a:srgbClr val="000000">
                      <a:alpha val="43137"/>
                    </a:srgbClr>
                  </a:outerShdw>
                </a:effectLst>
                <a:latin typeface="Trebuchet MS" pitchFamily="34" charset="0"/>
              </a:rPr>
              <a:t>Step 2: Name Discovery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147"/>
                                        </p:tgtEl>
                                        <p:attrNameLst>
                                          <p:attrName>style.visibility</p:attrName>
                                        </p:attrNameLst>
                                      </p:cBhvr>
                                      <p:to>
                                        <p:strVal val="hidden"/>
                                      </p:to>
                                    </p:set>
                                  </p:childTnLst>
                                </p:cTn>
                              </p:par>
                              <p:par>
                                <p:cTn id="7" presetID="1" presetClass="exit" presetSubtype="0" fill="hold" grpId="1"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ntr" presetSubtype="0" fill="hold" grpId="1"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9"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Extended Inquiry Response</a:t>
            </a:r>
            <a:endParaRPr lang="en-US" dirty="0"/>
          </a:p>
        </p:txBody>
      </p:sp>
      <p:sp>
        <p:nvSpPr>
          <p:cNvPr id="3" name="Text Placeholder 2"/>
          <p:cNvSpPr>
            <a:spLocks noGrp="1"/>
          </p:cNvSpPr>
          <p:nvPr>
            <p:ph idx="1"/>
          </p:nvPr>
        </p:nvSpPr>
        <p:spPr>
          <a:xfrm>
            <a:off x="382588" y="1414464"/>
            <a:ext cx="8380412" cy="3410164"/>
          </a:xfrm>
        </p:spPr>
        <p:txBody>
          <a:bodyPr/>
          <a:lstStyle/>
          <a:p>
            <a:r>
              <a:rPr lang="en-US" sz="2800" dirty="0" smtClean="0"/>
              <a:t>Bluetooth v2.1’s Extended Inquiry </a:t>
            </a:r>
            <a:br>
              <a:rPr lang="en-US" sz="2800" dirty="0" smtClean="0"/>
            </a:br>
            <a:r>
              <a:rPr lang="en-US" sz="2800" dirty="0" smtClean="0"/>
              <a:t>Response (EIR) can combine steps 1 and 2</a:t>
            </a:r>
          </a:p>
          <a:p>
            <a:r>
              <a:rPr lang="en-US" sz="2800" dirty="0" smtClean="0"/>
              <a:t>EIR Packet can provide, Local Name (Bluetooth Device Name), Service Class UUIDs, TX Power Level, Device ID, or Manufacturer Specific Data</a:t>
            </a:r>
          </a:p>
          <a:p>
            <a:r>
              <a:rPr lang="en-US" sz="2800" dirty="0" smtClean="0"/>
              <a:t>Microsoft Windows uses EIR to supply its Bluetooth Device Name and to fetch Bluetooth Device Names</a:t>
            </a:r>
            <a:endParaRPr lang="en-US" sz="28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Pairing In Windows Vista SP1</a:t>
            </a:r>
            <a:endParaRPr lang="en-US" dirty="0"/>
          </a:p>
        </p:txBody>
      </p:sp>
      <p:pic>
        <p:nvPicPr>
          <p:cNvPr id="4" name="Picture 5"/>
          <p:cNvPicPr>
            <a:picLocks noChangeAspect="1" noChangeArrowheads="1"/>
          </p:cNvPicPr>
          <p:nvPr/>
        </p:nvPicPr>
        <p:blipFill>
          <a:blip r:embed="rId3"/>
          <a:srcRect/>
          <a:stretch>
            <a:fillRect/>
          </a:stretch>
        </p:blipFill>
        <p:spPr bwMode="auto">
          <a:xfrm>
            <a:off x="2086099" y="1589314"/>
            <a:ext cx="4886325" cy="37814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Pairing In Windows 7</a:t>
            </a:r>
            <a:endParaRPr lang="en-US" dirty="0"/>
          </a:p>
        </p:txBody>
      </p:sp>
      <p:graphicFrame>
        <p:nvGraphicFramePr>
          <p:cNvPr id="4" name="Diagram 3"/>
          <p:cNvGraphicFramePr/>
          <p:nvPr/>
        </p:nvGraphicFramePr>
        <p:xfrm>
          <a:off x="1052952" y="1199407"/>
          <a:ext cx="7038097" cy="4748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16-Point Star 14"/>
          <p:cNvSpPr/>
          <p:nvPr/>
        </p:nvSpPr>
        <p:spPr bwMode="auto">
          <a:xfrm>
            <a:off x="3277590" y="2316361"/>
            <a:ext cx="2588820" cy="2501735"/>
          </a:xfrm>
          <a:prstGeom prst="star16">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What about the exceptions?</a:t>
            </a:r>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035" name="Picture 11" descr="\\eventsql\dvd\Online_ART\DVD_ART34\Artwork_Imagery\Hardware Photos\Microsoft HW\Wireless Entertainment Desktop\WED8000_FOB_FY07.png"/>
          <p:cNvPicPr>
            <a:picLocks noChangeAspect="1" noChangeArrowheads="1"/>
          </p:cNvPicPr>
          <p:nvPr/>
        </p:nvPicPr>
        <p:blipFill>
          <a:blip r:embed="rId7"/>
          <a:srcRect/>
          <a:stretch>
            <a:fillRect/>
          </a:stretch>
        </p:blipFill>
        <p:spPr bwMode="auto">
          <a:xfrm>
            <a:off x="6223352" y="4393871"/>
            <a:ext cx="2633372" cy="1540844"/>
          </a:xfrm>
          <a:prstGeom prst="rect">
            <a:avLst/>
          </a:prstGeom>
          <a:noFill/>
        </p:spPr>
      </p:pic>
      <p:pic>
        <p:nvPicPr>
          <p:cNvPr id="1040" name="Picture 16" descr="\\eventsql\dvd\Online_ART\DVD_ART34\Artwork_Imagery\Hardware Photos\Microsoft HW\Mouse\Wireless laser mouse 8000.png"/>
          <p:cNvPicPr>
            <a:picLocks noChangeAspect="1" noChangeArrowheads="1"/>
          </p:cNvPicPr>
          <p:nvPr/>
        </p:nvPicPr>
        <p:blipFill>
          <a:blip r:embed="rId8" cstate="print"/>
          <a:srcRect/>
          <a:stretch>
            <a:fillRect/>
          </a:stretch>
        </p:blipFill>
        <p:spPr bwMode="auto">
          <a:xfrm>
            <a:off x="6400341" y="1655119"/>
            <a:ext cx="1230169" cy="1740805"/>
          </a:xfrm>
          <a:prstGeom prst="rect">
            <a:avLst/>
          </a:prstGeom>
          <a:noFill/>
        </p:spPr>
      </p:pic>
      <p:pic>
        <p:nvPicPr>
          <p:cNvPr id="1044" name="Picture 20" descr="\\eventsql\dvd\Online_ART\DVD_ART34\Artwork_Imagery\Hardware Photos\OEM HW\COMPUTERS - PC, Tablet, Laptop, UMPC\Windows Vista Laptops\Dell XPSM 1330 Profile 2.png"/>
          <p:cNvPicPr>
            <a:picLocks noChangeAspect="1" noChangeArrowheads="1"/>
          </p:cNvPicPr>
          <p:nvPr/>
        </p:nvPicPr>
        <p:blipFill>
          <a:blip r:embed="rId9" cstate="print"/>
          <a:srcRect/>
          <a:stretch>
            <a:fillRect/>
          </a:stretch>
        </p:blipFill>
        <p:spPr bwMode="auto">
          <a:xfrm>
            <a:off x="457200" y="1394500"/>
            <a:ext cx="2404754" cy="2037927"/>
          </a:xfrm>
          <a:prstGeom prst="rect">
            <a:avLst/>
          </a:prstGeom>
          <a:noFill/>
        </p:spPr>
      </p:pic>
      <p:pic>
        <p:nvPicPr>
          <p:cNvPr id="1045" name="Picture 21" descr="\\eventsql\dvd\Online_ART\DVD_ART34\Artwork_Imagery\Hardware Photos\OEM HW\Windows Mobile devices (cell phone, pda)\Smartphone cell phones\slide phone.png"/>
          <p:cNvPicPr>
            <a:picLocks noChangeAspect="1" noChangeArrowheads="1"/>
          </p:cNvPicPr>
          <p:nvPr/>
        </p:nvPicPr>
        <p:blipFill>
          <a:blip r:embed="rId10" cstate="print"/>
          <a:srcRect/>
          <a:stretch>
            <a:fillRect/>
          </a:stretch>
        </p:blipFill>
        <p:spPr bwMode="auto">
          <a:xfrm>
            <a:off x="1734208" y="3773691"/>
            <a:ext cx="856404" cy="1999444"/>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srcRect/>
          <a:stretch>
            <a:fillRect/>
          </a:stretch>
        </p:blipFill>
        <p:spPr bwMode="auto">
          <a:xfrm>
            <a:off x="4623938" y="2026859"/>
            <a:ext cx="3984035" cy="308316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The Exceptions</a:t>
            </a:r>
            <a:endParaRPr lang="en-US" dirty="0"/>
          </a:p>
        </p:txBody>
      </p:sp>
      <p:pic>
        <p:nvPicPr>
          <p:cNvPr id="3074" name="Picture 2"/>
          <p:cNvPicPr>
            <a:picLocks noChangeAspect="1" noChangeArrowheads="1"/>
          </p:cNvPicPr>
          <p:nvPr/>
        </p:nvPicPr>
        <p:blipFill>
          <a:blip r:embed="rId4"/>
          <a:srcRect/>
          <a:stretch>
            <a:fillRect/>
          </a:stretch>
        </p:blipFill>
        <p:spPr bwMode="auto">
          <a:xfrm>
            <a:off x="2637440" y="2033751"/>
            <a:ext cx="4015608" cy="306286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3074"/>
                                        </p:tgtEl>
                                        <p:attrNameLst>
                                          <p:attrName>ppt_x</p:attrName>
                                          <p:attrName>ppt_y</p:attrName>
                                        </p:attrNameLst>
                                      </p:cBhvr>
                                    </p:animMotion>
                                  </p:childTnLst>
                                </p:cTn>
                              </p:par>
                              <p:par>
                                <p:cTn id="7" presetID="10" presetClass="entr" presetSubtype="0" fill="hold" nodeType="withEffect">
                                  <p:stCondLst>
                                    <p:cond delay="150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Pairing With a v2.1 Device</a:t>
            </a:r>
            <a:endParaRPr lang="en-US" dirty="0"/>
          </a:p>
        </p:txBody>
      </p:sp>
      <p:sp>
        <p:nvSpPr>
          <p:cNvPr id="10" name="Rectangle 9"/>
          <p:cNvSpPr/>
          <p:nvPr/>
        </p:nvSpPr>
        <p:spPr>
          <a:xfrm>
            <a:off x="2070994" y="2793915"/>
            <a:ext cx="4305729" cy="175432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rebuchet MS" pitchFamily="34" charset="0"/>
              </a:rPr>
              <a:t>Always Pair</a:t>
            </a:r>
          </a:p>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rebuchet MS" pitchFamily="34" charset="0"/>
              </a:rPr>
              <a:t>Correctly</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ppt_w*2.5"/>
                                          </p:val>
                                        </p:tav>
                                        <p:tav tm="100000">
                                          <p:val>
                                            <p:strVal val="#ppt_w"/>
                                          </p:val>
                                        </p:tav>
                                      </p:tavLst>
                                    </p:anim>
                                    <p:anim calcmode="lin" valueType="num">
                                      <p:cBhvr>
                                        <p:cTn id="8" dur="500" fill="hold"/>
                                        <p:tgtEl>
                                          <p:spTgt spid="10"/>
                                        </p:tgtEl>
                                        <p:attrNameLst>
                                          <p:attrName>ppt_h</p:attrName>
                                        </p:attrNameLst>
                                      </p:cBhvr>
                                      <p:tavLst>
                                        <p:tav tm="0">
                                          <p:val>
                                            <p:strVal val="#ppt_h*0.01"/>
                                          </p:val>
                                        </p:tav>
                                        <p:tav tm="100000">
                                          <p:val>
                                            <p:strVal val="#ppt_h"/>
                                          </p:val>
                                        </p:tav>
                                      </p:tavLst>
                                    </p:anim>
                                    <p:anim calcmode="lin" valueType="num">
                                      <p:cBhvr>
                                        <p:cTn id="9" dur="500" fill="hold"/>
                                        <p:tgtEl>
                                          <p:spTgt spid="10"/>
                                        </p:tgtEl>
                                        <p:attrNameLst>
                                          <p:attrName>ppt_x</p:attrName>
                                        </p:attrNameLst>
                                      </p:cBhvr>
                                      <p:tavLst>
                                        <p:tav tm="0">
                                          <p:val>
                                            <p:strVal val="#ppt_x"/>
                                          </p:val>
                                        </p:tav>
                                        <p:tav tm="100000">
                                          <p:val>
                                            <p:strVal val="#ppt_x"/>
                                          </p:val>
                                        </p:tav>
                                      </p:tavLst>
                                    </p:anim>
                                    <p:anim calcmode="lin" valueType="num">
                                      <p:cBhvr>
                                        <p:cTn id="10" dur="500" fill="hold"/>
                                        <p:tgtEl>
                                          <p:spTgt spid="10"/>
                                        </p:tgtEl>
                                        <p:attrNameLst>
                                          <p:attrName>ppt_y</p:attrName>
                                        </p:attrNameLst>
                                      </p:cBhvr>
                                      <p:tavLst>
                                        <p:tav tm="0">
                                          <p:val>
                                            <p:strVal val="#ppt_h+1"/>
                                          </p:val>
                                        </p:tav>
                                        <p:tav tm="100000">
                                          <p:val>
                                            <p:strVal val="#ppt_y"/>
                                          </p:val>
                                        </p:tav>
                                      </p:tavLst>
                                    </p:anim>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Agenda</a:t>
            </a:r>
            <a:endParaRPr lang="en-US" dirty="0"/>
          </a:p>
        </p:txBody>
      </p:sp>
      <p:sp>
        <p:nvSpPr>
          <p:cNvPr id="5" name="Text Placeholder 4"/>
          <p:cNvSpPr>
            <a:spLocks noGrp="1"/>
          </p:cNvSpPr>
          <p:nvPr>
            <p:ph idx="1"/>
          </p:nvPr>
        </p:nvSpPr>
        <p:spPr>
          <a:xfrm>
            <a:off x="382588" y="1414464"/>
            <a:ext cx="8380412" cy="4516621"/>
          </a:xfrm>
        </p:spPr>
        <p:txBody>
          <a:bodyPr/>
          <a:lstStyle/>
          <a:p>
            <a:r>
              <a:rPr lang="en-US" sz="2800" dirty="0" smtClean="0"/>
              <a:t>Wireless Ecosystem Status</a:t>
            </a:r>
          </a:p>
          <a:p>
            <a:pPr lvl="1"/>
            <a:r>
              <a:rPr lang="en-US" sz="2500" dirty="0" smtClean="0"/>
              <a:t>Wireless USB update</a:t>
            </a:r>
          </a:p>
          <a:p>
            <a:r>
              <a:rPr lang="en-US" sz="2800" dirty="0" smtClean="0"/>
              <a:t>New to Windows 7</a:t>
            </a:r>
          </a:p>
          <a:p>
            <a:pPr lvl="1"/>
            <a:r>
              <a:rPr lang="en-US" sz="2400" dirty="0" smtClean="0"/>
              <a:t>Devices and Printers UX</a:t>
            </a:r>
          </a:p>
          <a:p>
            <a:pPr lvl="1"/>
            <a:r>
              <a:rPr lang="en-US" sz="2400" dirty="0" smtClean="0"/>
              <a:t>Bluetooth Profile Support</a:t>
            </a:r>
          </a:p>
          <a:p>
            <a:pPr lvl="1"/>
            <a:r>
              <a:rPr lang="en-US" sz="2400" dirty="0" smtClean="0"/>
              <a:t>Bluetooth Device Discovery and Pairing</a:t>
            </a:r>
          </a:p>
          <a:p>
            <a:r>
              <a:rPr lang="en-US" sz="2800" dirty="0" smtClean="0"/>
              <a:t>Partner Expectations and Logo Requirements</a:t>
            </a:r>
          </a:p>
          <a:p>
            <a:r>
              <a:rPr lang="en-US" sz="2800" dirty="0" smtClean="0"/>
              <a:t>Windows Vista</a:t>
            </a:r>
          </a:p>
          <a:p>
            <a:r>
              <a:rPr lang="en-US" sz="2800" dirty="0" smtClean="0"/>
              <a:t>Call to Action</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4656356" y="1214982"/>
            <a:ext cx="4366641" cy="3330607"/>
          </a:xfrm>
          <a:prstGeom prst="rect">
            <a:avLst/>
          </a:prstGeom>
          <a:noFill/>
          <a:ln w="9525">
            <a:noFill/>
            <a:miter lim="800000"/>
            <a:headEnd/>
            <a:tailEnd/>
          </a:ln>
          <a:effectLst/>
        </p:spPr>
      </p:pic>
      <p:pic>
        <p:nvPicPr>
          <p:cNvPr id="2055" name="Picture 7"/>
          <p:cNvPicPr>
            <a:picLocks noChangeAspect="1" noChangeArrowheads="1"/>
          </p:cNvPicPr>
          <p:nvPr/>
        </p:nvPicPr>
        <p:blipFill>
          <a:blip r:embed="rId4"/>
          <a:srcRect/>
          <a:stretch>
            <a:fillRect/>
          </a:stretch>
        </p:blipFill>
        <p:spPr bwMode="auto">
          <a:xfrm>
            <a:off x="4631564" y="1224035"/>
            <a:ext cx="4401405" cy="3363732"/>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Pairing With A 2.1 Device</a:t>
            </a:r>
            <a:endParaRPr lang="en-US" dirty="0"/>
          </a:p>
        </p:txBody>
      </p:sp>
      <p:graphicFrame>
        <p:nvGraphicFramePr>
          <p:cNvPr id="8" name="Content Placeholder 7"/>
          <p:cNvGraphicFramePr>
            <a:graphicFrameLocks noGrp="1"/>
          </p:cNvGraphicFramePr>
          <p:nvPr>
            <p:ph idx="4294967295"/>
          </p:nvPr>
        </p:nvGraphicFramePr>
        <p:xfrm>
          <a:off x="287091" y="1428750"/>
          <a:ext cx="5246688" cy="49085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053" name="Picture 5"/>
          <p:cNvPicPr>
            <a:picLocks noChangeAspect="1" noChangeArrowheads="1"/>
          </p:cNvPicPr>
          <p:nvPr/>
        </p:nvPicPr>
        <p:blipFill>
          <a:blip r:embed="rId9"/>
          <a:srcRect/>
          <a:stretch>
            <a:fillRect/>
          </a:stretch>
        </p:blipFill>
        <p:spPr bwMode="auto">
          <a:xfrm>
            <a:off x="4634415" y="1229709"/>
            <a:ext cx="4380548" cy="3344513"/>
          </a:xfrm>
          <a:prstGeom prst="rect">
            <a:avLst/>
          </a:prstGeom>
          <a:noFill/>
          <a:ln w="9525">
            <a:noFill/>
            <a:miter lim="800000"/>
            <a:headEnd/>
            <a:tailEnd/>
          </a:ln>
          <a:effectLst/>
        </p:spPr>
      </p:pic>
      <p:sp>
        <p:nvSpPr>
          <p:cNvPr id="9" name="TextBox 8"/>
          <p:cNvSpPr txBox="1"/>
          <p:nvPr/>
        </p:nvSpPr>
        <p:spPr>
          <a:xfrm>
            <a:off x="1355871" y="2743198"/>
            <a:ext cx="511487" cy="369332"/>
          </a:xfrm>
          <a:prstGeom prst="rect">
            <a:avLst/>
          </a:prstGeom>
          <a:noFill/>
        </p:spPr>
        <p:txBody>
          <a:bodyPr wrap="none" rtlCol="0">
            <a:spAutoFit/>
          </a:bodyPr>
          <a:lstStyle/>
          <a:p>
            <a:r>
              <a:rPr lang="en-US" dirty="0" smtClean="0">
                <a:solidFill>
                  <a:schemeClr val="tx1"/>
                </a:solidFill>
                <a:effectLst>
                  <a:outerShdw blurRad="38100" dist="38100" dir="2700000" algn="tl">
                    <a:srgbClr val="000000">
                      <a:alpha val="43137"/>
                    </a:srgbClr>
                  </a:outerShdw>
                </a:effectLst>
                <a:latin typeface="Trebuchet MS" pitchFamily="34" charset="0"/>
              </a:rPr>
              <a:t>Yes</a:t>
            </a:r>
          </a:p>
        </p:txBody>
      </p:sp>
      <p:sp>
        <p:nvSpPr>
          <p:cNvPr id="10" name="TextBox 9"/>
          <p:cNvSpPr txBox="1"/>
          <p:nvPr/>
        </p:nvSpPr>
        <p:spPr>
          <a:xfrm>
            <a:off x="2517646" y="4391848"/>
            <a:ext cx="511487" cy="369332"/>
          </a:xfrm>
          <a:prstGeom prst="rect">
            <a:avLst/>
          </a:prstGeom>
          <a:noFill/>
        </p:spPr>
        <p:txBody>
          <a:bodyPr wrap="none" rtlCol="0">
            <a:spAutoFit/>
          </a:bodyPr>
          <a:lstStyle/>
          <a:p>
            <a:r>
              <a:rPr lang="en-US" dirty="0" smtClean="0">
                <a:solidFill>
                  <a:schemeClr val="tx1"/>
                </a:solidFill>
                <a:effectLst>
                  <a:outerShdw blurRad="38100" dist="38100" dir="2700000" algn="tl">
                    <a:srgbClr val="000000">
                      <a:alpha val="43137"/>
                    </a:srgbClr>
                  </a:outerShdw>
                </a:effectLst>
                <a:latin typeface="Trebuchet MS" pitchFamily="34" charset="0"/>
              </a:rPr>
              <a:t>Yes</a:t>
            </a:r>
          </a:p>
        </p:txBody>
      </p:sp>
      <p:sp>
        <p:nvSpPr>
          <p:cNvPr id="11" name="TextBox 10"/>
          <p:cNvSpPr txBox="1"/>
          <p:nvPr/>
        </p:nvSpPr>
        <p:spPr>
          <a:xfrm>
            <a:off x="4546319" y="4425451"/>
            <a:ext cx="455574" cy="369332"/>
          </a:xfrm>
          <a:prstGeom prst="rect">
            <a:avLst/>
          </a:prstGeom>
          <a:noFill/>
        </p:spPr>
        <p:txBody>
          <a:bodyPr wrap="none" rtlCol="0">
            <a:spAutoFit/>
          </a:bodyPr>
          <a:lstStyle/>
          <a:p>
            <a:r>
              <a:rPr lang="en-US" dirty="0" smtClean="0">
                <a:solidFill>
                  <a:schemeClr val="tx1"/>
                </a:solidFill>
                <a:effectLst>
                  <a:outerShdw blurRad="38100" dist="38100" dir="2700000" algn="tl">
                    <a:srgbClr val="000000">
                      <a:alpha val="43137"/>
                    </a:srgbClr>
                  </a:outerShdw>
                </a:effectLst>
                <a:latin typeface="Trebuchet MS" pitchFamily="34" charset="0"/>
              </a:rPr>
              <a:t>No</a:t>
            </a:r>
          </a:p>
        </p:txBody>
      </p:sp>
      <p:sp>
        <p:nvSpPr>
          <p:cNvPr id="12" name="TextBox 11"/>
          <p:cNvSpPr txBox="1"/>
          <p:nvPr/>
        </p:nvSpPr>
        <p:spPr>
          <a:xfrm>
            <a:off x="3380533" y="2749011"/>
            <a:ext cx="455574" cy="369332"/>
          </a:xfrm>
          <a:prstGeom prst="rect">
            <a:avLst/>
          </a:prstGeom>
          <a:noFill/>
        </p:spPr>
        <p:txBody>
          <a:bodyPr wrap="none" rtlCol="0">
            <a:spAutoFit/>
          </a:bodyPr>
          <a:lstStyle/>
          <a:p>
            <a:r>
              <a:rPr lang="en-US" dirty="0" smtClean="0">
                <a:solidFill>
                  <a:schemeClr val="tx1"/>
                </a:solidFill>
                <a:effectLst>
                  <a:outerShdw blurRad="38100" dist="38100" dir="2700000" algn="tl">
                    <a:srgbClr val="000000">
                      <a:alpha val="43137"/>
                    </a:srgbClr>
                  </a:outerShdw>
                </a:effectLst>
                <a:latin typeface="Trebuchet MS" pitchFamily="34" charset="0"/>
              </a:rPr>
              <a:t>No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graphicEl>
                                              <a:dgm id="{B5B85654-F72E-4104-8E51-4FB61B3C7272}"/>
                                            </p:graphicEl>
                                          </p:spTgt>
                                        </p:tgtEl>
                                        <p:attrNameLst>
                                          <p:attrName>style.visibility</p:attrName>
                                        </p:attrNameLst>
                                      </p:cBhvr>
                                      <p:to>
                                        <p:strVal val="visible"/>
                                      </p:to>
                                    </p:set>
                                    <p:animEffect transition="in" filter="fade">
                                      <p:cBhvr>
                                        <p:cTn id="7" dur="2000"/>
                                        <p:tgtEl>
                                          <p:spTgt spid="8">
                                            <p:graphicEl>
                                              <a:dgm id="{B5B85654-F72E-4104-8E51-4FB61B3C727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922BE578-E9F5-41C3-BEDD-CF30FF7E5064}"/>
                                            </p:graphicEl>
                                          </p:spTgt>
                                        </p:tgtEl>
                                        <p:attrNameLst>
                                          <p:attrName>style.visibility</p:attrName>
                                        </p:attrNameLst>
                                      </p:cBhvr>
                                      <p:to>
                                        <p:strVal val="visible"/>
                                      </p:to>
                                    </p:set>
                                    <p:animEffect transition="in" filter="fade">
                                      <p:cBhvr>
                                        <p:cTn id="12" dur="2000"/>
                                        <p:tgtEl>
                                          <p:spTgt spid="8">
                                            <p:graphicEl>
                                              <a:dgm id="{922BE578-E9F5-41C3-BEDD-CF30FF7E5064}"/>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graphicEl>
                                              <a:dgm id="{06F741A4-C963-4338-BF0B-4737BB1FA03D}"/>
                                            </p:graphicEl>
                                          </p:spTgt>
                                        </p:tgtEl>
                                        <p:attrNameLst>
                                          <p:attrName>style.visibility</p:attrName>
                                        </p:attrNameLst>
                                      </p:cBhvr>
                                      <p:to>
                                        <p:strVal val="visible"/>
                                      </p:to>
                                    </p:set>
                                    <p:animEffect transition="in" filter="fade">
                                      <p:cBhvr>
                                        <p:cTn id="15" dur="2000"/>
                                        <p:tgtEl>
                                          <p:spTgt spid="8">
                                            <p:graphicEl>
                                              <a:dgm id="{06F741A4-C963-4338-BF0B-4737BB1FA03D}"/>
                                            </p:graphic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500"/>
                                        <p:tgtEl>
                                          <p:spTgt spid="205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0" fill="hold" nodeType="clickEffect">
                                  <p:stCondLst>
                                    <p:cond delay="0"/>
                                  </p:stCondLst>
                                  <p:childTnLst>
                                    <p:anim calcmode="lin" valueType="num">
                                      <p:cBhvr>
                                        <p:cTn id="25" dur="2000"/>
                                        <p:tgtEl>
                                          <p:spTgt spid="2050"/>
                                        </p:tgtEl>
                                        <p:attrNameLst>
                                          <p:attrName>ppt_w</p:attrName>
                                        </p:attrNameLst>
                                      </p:cBhvr>
                                      <p:tavLst>
                                        <p:tav tm="0">
                                          <p:val>
                                            <p:strVal val="ppt_w"/>
                                          </p:val>
                                        </p:tav>
                                        <p:tav tm="100000">
                                          <p:val>
                                            <p:fltVal val="0"/>
                                          </p:val>
                                        </p:tav>
                                      </p:tavLst>
                                    </p:anim>
                                    <p:anim calcmode="lin" valueType="num">
                                      <p:cBhvr>
                                        <p:cTn id="26" dur="2000"/>
                                        <p:tgtEl>
                                          <p:spTgt spid="2050"/>
                                        </p:tgtEl>
                                        <p:attrNameLst>
                                          <p:attrName>ppt_h</p:attrName>
                                        </p:attrNameLst>
                                      </p:cBhvr>
                                      <p:tavLst>
                                        <p:tav tm="0">
                                          <p:val>
                                            <p:strVal val="ppt_h"/>
                                          </p:val>
                                        </p:tav>
                                        <p:tav tm="100000">
                                          <p:val>
                                            <p:fltVal val="0"/>
                                          </p:val>
                                        </p:tav>
                                      </p:tavLst>
                                    </p:anim>
                                    <p:animEffect transition="out" filter="fade">
                                      <p:cBhvr>
                                        <p:cTn id="27" dur="2000"/>
                                        <p:tgtEl>
                                          <p:spTgt spid="2050"/>
                                        </p:tgtEl>
                                      </p:cBhvr>
                                    </p:animEffect>
                                    <p:set>
                                      <p:cBhvr>
                                        <p:cTn id="28" dur="1" fill="hold">
                                          <p:stCondLst>
                                            <p:cond delay="1999"/>
                                          </p:stCondLst>
                                        </p:cTn>
                                        <p:tgtEl>
                                          <p:spTgt spid="2050"/>
                                        </p:tgtEl>
                                        <p:attrNameLst>
                                          <p:attrName>style.visibility</p:attrName>
                                        </p:attrNameLst>
                                      </p:cBhvr>
                                      <p:to>
                                        <p:strVal val="hidden"/>
                                      </p:to>
                                    </p:set>
                                  </p:childTnLst>
                                </p:cTn>
                              </p:par>
                              <p:par>
                                <p:cTn id="29" presetID="56" presetClass="path" presetSubtype="0" accel="50000" decel="50000" fill="hold" nodeType="withEffect">
                                  <p:stCondLst>
                                    <p:cond delay="0"/>
                                  </p:stCondLst>
                                  <p:childTnLst>
                                    <p:animMotion origin="layout" path="M 0 2.59259E-6 L -0.61128 0.14583 " pathEditMode="relative" rAng="0" ptsTypes="AA">
                                      <p:cBhvr>
                                        <p:cTn id="30" dur="1000" fill="hold"/>
                                        <p:tgtEl>
                                          <p:spTgt spid="2050"/>
                                        </p:tgtEl>
                                        <p:attrNameLst>
                                          <p:attrName>ppt_x</p:attrName>
                                          <p:attrName>ppt_y</p:attrName>
                                        </p:attrNameLst>
                                      </p:cBhvr>
                                      <p:rCtr x="-306" y="73"/>
                                    </p:animMotion>
                                  </p:childTnLst>
                                </p:cTn>
                              </p:par>
                              <p:par>
                                <p:cTn id="31" presetID="10" presetClass="entr" presetSubtype="0" fill="hold" grpId="0" nodeType="withEffect">
                                  <p:stCondLst>
                                    <p:cond delay="0"/>
                                  </p:stCondLst>
                                  <p:childTnLst>
                                    <p:set>
                                      <p:cBhvr>
                                        <p:cTn id="32" dur="1" fill="hold">
                                          <p:stCondLst>
                                            <p:cond delay="0"/>
                                          </p:stCondLst>
                                        </p:cTn>
                                        <p:tgtEl>
                                          <p:spTgt spid="8">
                                            <p:graphicEl>
                                              <a:dgm id="{5342602F-E766-408F-80E4-76CD0F2EDD9F}"/>
                                            </p:graphicEl>
                                          </p:spTgt>
                                        </p:tgtEl>
                                        <p:attrNameLst>
                                          <p:attrName>style.visibility</p:attrName>
                                        </p:attrNameLst>
                                      </p:cBhvr>
                                      <p:to>
                                        <p:strVal val="visible"/>
                                      </p:to>
                                    </p:set>
                                    <p:animEffect transition="in" filter="fade">
                                      <p:cBhvr>
                                        <p:cTn id="33" dur="2000"/>
                                        <p:tgtEl>
                                          <p:spTgt spid="8">
                                            <p:graphicEl>
                                              <a:dgm id="{5342602F-E766-408F-80E4-76CD0F2EDD9F}"/>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graphicEl>
                                              <a:dgm id="{715D22B1-5036-4629-8E71-0C47185DD3FF}"/>
                                            </p:graphicEl>
                                          </p:spTgt>
                                        </p:tgtEl>
                                        <p:attrNameLst>
                                          <p:attrName>style.visibility</p:attrName>
                                        </p:attrNameLst>
                                      </p:cBhvr>
                                      <p:to>
                                        <p:strVal val="visible"/>
                                      </p:to>
                                    </p:set>
                                    <p:animEffect transition="in" filter="fade">
                                      <p:cBhvr>
                                        <p:cTn id="36" dur="2000"/>
                                        <p:tgtEl>
                                          <p:spTgt spid="8">
                                            <p:graphicEl>
                                              <a:dgm id="{715D22B1-5036-4629-8E71-0C47185DD3FF}"/>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2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graphicEl>
                                              <a:dgm id="{CEAC674B-8A3D-46BD-86C1-63952D1EEA84}"/>
                                            </p:graphicEl>
                                          </p:spTgt>
                                        </p:tgtEl>
                                        <p:attrNameLst>
                                          <p:attrName>style.visibility</p:attrName>
                                        </p:attrNameLst>
                                      </p:cBhvr>
                                      <p:to>
                                        <p:strVal val="visible"/>
                                      </p:to>
                                    </p:set>
                                    <p:animEffect transition="in" filter="fade">
                                      <p:cBhvr>
                                        <p:cTn id="44" dur="2000"/>
                                        <p:tgtEl>
                                          <p:spTgt spid="8">
                                            <p:graphicEl>
                                              <a:dgm id="{CEAC674B-8A3D-46BD-86C1-63952D1EEA84}"/>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
                                            <p:graphicEl>
                                              <a:dgm id="{1EC94021-32D6-4E7A-B273-5D5D5BDE6D41}"/>
                                            </p:graphicEl>
                                          </p:spTgt>
                                        </p:tgtEl>
                                        <p:attrNameLst>
                                          <p:attrName>style.visibility</p:attrName>
                                        </p:attrNameLst>
                                      </p:cBhvr>
                                      <p:to>
                                        <p:strVal val="visible"/>
                                      </p:to>
                                    </p:set>
                                    <p:animEffect transition="in" filter="fade">
                                      <p:cBhvr>
                                        <p:cTn id="47" dur="2000"/>
                                        <p:tgtEl>
                                          <p:spTgt spid="8">
                                            <p:graphicEl>
                                              <a:dgm id="{1EC94021-32D6-4E7A-B273-5D5D5BDE6D41}"/>
                                            </p:graphic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2055"/>
                                        </p:tgtEl>
                                        <p:attrNameLst>
                                          <p:attrName>style.visibility</p:attrName>
                                        </p:attrNameLst>
                                      </p:cBhvr>
                                      <p:to>
                                        <p:strVal val="visible"/>
                                      </p:to>
                                    </p:set>
                                    <p:animEffect transition="in" filter="fade">
                                      <p:cBhvr>
                                        <p:cTn id="50" dur="500"/>
                                        <p:tgtEl>
                                          <p:spTgt spid="205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20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0" presetClass="path" presetSubtype="0" accel="50000" decel="50000" fill="hold" nodeType="clickEffect">
                                  <p:stCondLst>
                                    <p:cond delay="0"/>
                                  </p:stCondLst>
                                  <p:childTnLst>
                                    <p:animMotion origin="layout" path="M 4.44444E-6 -1.11111E-6 L -0.4882 0.39838 " pathEditMode="relative" rAng="0" ptsTypes="AA">
                                      <p:cBhvr>
                                        <p:cTn id="57" dur="1000" fill="hold"/>
                                        <p:tgtEl>
                                          <p:spTgt spid="2055"/>
                                        </p:tgtEl>
                                        <p:attrNameLst>
                                          <p:attrName>ppt_x</p:attrName>
                                          <p:attrName>ppt_y</p:attrName>
                                        </p:attrNameLst>
                                      </p:cBhvr>
                                      <p:rCtr x="-244" y="199"/>
                                    </p:animMotion>
                                  </p:childTnLst>
                                </p:cTn>
                              </p:par>
                              <p:par>
                                <p:cTn id="58" presetID="53" presetClass="exit" presetSubtype="0" fill="hold" nodeType="withEffect">
                                  <p:stCondLst>
                                    <p:cond delay="0"/>
                                  </p:stCondLst>
                                  <p:childTnLst>
                                    <p:anim calcmode="lin" valueType="num">
                                      <p:cBhvr>
                                        <p:cTn id="59" dur="2000"/>
                                        <p:tgtEl>
                                          <p:spTgt spid="2055"/>
                                        </p:tgtEl>
                                        <p:attrNameLst>
                                          <p:attrName>ppt_w</p:attrName>
                                        </p:attrNameLst>
                                      </p:cBhvr>
                                      <p:tavLst>
                                        <p:tav tm="0">
                                          <p:val>
                                            <p:strVal val="ppt_w"/>
                                          </p:val>
                                        </p:tav>
                                        <p:tav tm="100000">
                                          <p:val>
                                            <p:fltVal val="0"/>
                                          </p:val>
                                        </p:tav>
                                      </p:tavLst>
                                    </p:anim>
                                    <p:anim calcmode="lin" valueType="num">
                                      <p:cBhvr>
                                        <p:cTn id="60" dur="2000"/>
                                        <p:tgtEl>
                                          <p:spTgt spid="2055"/>
                                        </p:tgtEl>
                                        <p:attrNameLst>
                                          <p:attrName>ppt_h</p:attrName>
                                        </p:attrNameLst>
                                      </p:cBhvr>
                                      <p:tavLst>
                                        <p:tav tm="0">
                                          <p:val>
                                            <p:strVal val="ppt_h"/>
                                          </p:val>
                                        </p:tav>
                                        <p:tav tm="100000">
                                          <p:val>
                                            <p:fltVal val="0"/>
                                          </p:val>
                                        </p:tav>
                                      </p:tavLst>
                                    </p:anim>
                                    <p:animEffect transition="out" filter="fade">
                                      <p:cBhvr>
                                        <p:cTn id="61" dur="2000"/>
                                        <p:tgtEl>
                                          <p:spTgt spid="2055"/>
                                        </p:tgtEl>
                                      </p:cBhvr>
                                    </p:animEffect>
                                    <p:set>
                                      <p:cBhvr>
                                        <p:cTn id="62" dur="1" fill="hold">
                                          <p:stCondLst>
                                            <p:cond delay="1999"/>
                                          </p:stCondLst>
                                        </p:cTn>
                                        <p:tgtEl>
                                          <p:spTgt spid="2055"/>
                                        </p:tgtEl>
                                        <p:attrNameLst>
                                          <p:attrName>style.visibility</p:attrName>
                                        </p:attrNameLst>
                                      </p:cBhvr>
                                      <p:to>
                                        <p:strVal val="hidden"/>
                                      </p:to>
                                    </p:set>
                                  </p:childTnLst>
                                </p:cTn>
                              </p:par>
                              <p:par>
                                <p:cTn id="63" presetID="10" presetClass="entr" presetSubtype="0" fill="hold" grpId="0" nodeType="withEffect">
                                  <p:stCondLst>
                                    <p:cond delay="0"/>
                                  </p:stCondLst>
                                  <p:childTnLst>
                                    <p:set>
                                      <p:cBhvr>
                                        <p:cTn id="64" dur="1" fill="hold">
                                          <p:stCondLst>
                                            <p:cond delay="0"/>
                                          </p:stCondLst>
                                        </p:cTn>
                                        <p:tgtEl>
                                          <p:spTgt spid="8">
                                            <p:graphicEl>
                                              <a:dgm id="{CBF113FD-0A01-463F-A174-41412C07C096}"/>
                                            </p:graphicEl>
                                          </p:spTgt>
                                        </p:tgtEl>
                                        <p:attrNameLst>
                                          <p:attrName>style.visibility</p:attrName>
                                        </p:attrNameLst>
                                      </p:cBhvr>
                                      <p:to>
                                        <p:strVal val="visible"/>
                                      </p:to>
                                    </p:set>
                                    <p:animEffect transition="in" filter="fade">
                                      <p:cBhvr>
                                        <p:cTn id="65" dur="2000"/>
                                        <p:tgtEl>
                                          <p:spTgt spid="8">
                                            <p:graphicEl>
                                              <a:dgm id="{CBF113FD-0A01-463F-A174-41412C07C096}"/>
                                            </p:graphic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8">
                                            <p:graphicEl>
                                              <a:dgm id="{ED11172A-2153-4F64-B0D3-AD20EB097FC7}"/>
                                            </p:graphicEl>
                                          </p:spTgt>
                                        </p:tgtEl>
                                        <p:attrNameLst>
                                          <p:attrName>style.visibility</p:attrName>
                                        </p:attrNameLst>
                                      </p:cBhvr>
                                      <p:to>
                                        <p:strVal val="visible"/>
                                      </p:to>
                                    </p:set>
                                    <p:animEffect transition="in" filter="fade">
                                      <p:cBhvr>
                                        <p:cTn id="68" dur="2000"/>
                                        <p:tgtEl>
                                          <p:spTgt spid="8">
                                            <p:graphicEl>
                                              <a:dgm id="{ED11172A-2153-4F64-B0D3-AD20EB097FC7}"/>
                                            </p:graphic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2053"/>
                                        </p:tgtEl>
                                        <p:attrNameLst>
                                          <p:attrName>style.visibility</p:attrName>
                                        </p:attrNameLst>
                                      </p:cBhvr>
                                      <p:to>
                                        <p:strVal val="visible"/>
                                      </p:to>
                                    </p:set>
                                    <p:animEffect transition="in" filter="fade">
                                      <p:cBhvr>
                                        <p:cTn id="71" dur="500"/>
                                        <p:tgtEl>
                                          <p:spTgt spid="205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2000"/>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xit" presetSubtype="0" fill="hold" nodeType="clickEffect">
                                  <p:stCondLst>
                                    <p:cond delay="0"/>
                                  </p:stCondLst>
                                  <p:childTnLst>
                                    <p:anim calcmode="lin" valueType="num">
                                      <p:cBhvr>
                                        <p:cTn id="78" dur="2000"/>
                                        <p:tgtEl>
                                          <p:spTgt spid="2053"/>
                                        </p:tgtEl>
                                        <p:attrNameLst>
                                          <p:attrName>ppt_w</p:attrName>
                                        </p:attrNameLst>
                                      </p:cBhvr>
                                      <p:tavLst>
                                        <p:tav tm="0">
                                          <p:val>
                                            <p:strVal val="ppt_w"/>
                                          </p:val>
                                        </p:tav>
                                        <p:tav tm="100000">
                                          <p:val>
                                            <p:fltVal val="0"/>
                                          </p:val>
                                        </p:tav>
                                      </p:tavLst>
                                    </p:anim>
                                    <p:anim calcmode="lin" valueType="num">
                                      <p:cBhvr>
                                        <p:cTn id="79" dur="2000"/>
                                        <p:tgtEl>
                                          <p:spTgt spid="2053"/>
                                        </p:tgtEl>
                                        <p:attrNameLst>
                                          <p:attrName>ppt_h</p:attrName>
                                        </p:attrNameLst>
                                      </p:cBhvr>
                                      <p:tavLst>
                                        <p:tav tm="0">
                                          <p:val>
                                            <p:strVal val="ppt_h"/>
                                          </p:val>
                                        </p:tav>
                                        <p:tav tm="100000">
                                          <p:val>
                                            <p:fltVal val="0"/>
                                          </p:val>
                                        </p:tav>
                                      </p:tavLst>
                                    </p:anim>
                                    <p:animEffect transition="out" filter="fade">
                                      <p:cBhvr>
                                        <p:cTn id="80" dur="2000"/>
                                        <p:tgtEl>
                                          <p:spTgt spid="2053"/>
                                        </p:tgtEl>
                                      </p:cBhvr>
                                    </p:animEffect>
                                    <p:set>
                                      <p:cBhvr>
                                        <p:cTn id="81" dur="1" fill="hold">
                                          <p:stCondLst>
                                            <p:cond delay="1999"/>
                                          </p:stCondLst>
                                        </p:cTn>
                                        <p:tgtEl>
                                          <p:spTgt spid="2053"/>
                                        </p:tgtEl>
                                        <p:attrNameLst>
                                          <p:attrName>style.visibility</p:attrName>
                                        </p:attrNameLst>
                                      </p:cBhvr>
                                      <p:to>
                                        <p:strVal val="hidden"/>
                                      </p:to>
                                    </p:set>
                                  </p:childTnLst>
                                </p:cTn>
                              </p:par>
                              <p:par>
                                <p:cTn id="82" presetID="0" presetClass="path" presetSubtype="0" accel="50000" decel="50000" fill="hold" nodeType="withEffect">
                                  <p:stCondLst>
                                    <p:cond delay="0"/>
                                  </p:stCondLst>
                                  <p:childTnLst>
                                    <p:animMotion origin="layout" path="M 2.5E-6 1.85185E-6 L -0.23108 0.3956 " pathEditMode="relative" rAng="0" ptsTypes="AA">
                                      <p:cBhvr>
                                        <p:cTn id="83" dur="1000" fill="hold"/>
                                        <p:tgtEl>
                                          <p:spTgt spid="2053"/>
                                        </p:tgtEl>
                                        <p:attrNameLst>
                                          <p:attrName>ppt_x</p:attrName>
                                          <p:attrName>ppt_y</p:attrName>
                                        </p:attrNameLst>
                                      </p:cBhvr>
                                      <p:rCtr x="-116" y="1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P spid="9"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Logo Requirements</a:t>
            </a:r>
            <a:endParaRPr lang="en-US" dirty="0"/>
          </a:p>
        </p:txBody>
      </p:sp>
      <p:sp>
        <p:nvSpPr>
          <p:cNvPr id="3" name="Content Placeholder 2"/>
          <p:cNvSpPr>
            <a:spLocks noGrp="1"/>
          </p:cNvSpPr>
          <p:nvPr>
            <p:ph idx="1"/>
          </p:nvPr>
        </p:nvSpPr>
        <p:spPr>
          <a:xfrm>
            <a:off x="382588" y="1414464"/>
            <a:ext cx="8380412" cy="4873642"/>
          </a:xfrm>
        </p:spPr>
        <p:txBody>
          <a:bodyPr/>
          <a:lstStyle/>
          <a:p>
            <a:r>
              <a:rPr lang="en-US" dirty="0" smtClean="0"/>
              <a:t>Bluetooth v2.1 will be required as of </a:t>
            </a:r>
            <a:br>
              <a:rPr lang="en-US" dirty="0" smtClean="0"/>
            </a:br>
            <a:r>
              <a:rPr lang="en-US" dirty="0" smtClean="0"/>
              <a:t>June 2009</a:t>
            </a:r>
          </a:p>
          <a:p>
            <a:r>
              <a:rPr lang="en-US" dirty="0" smtClean="0"/>
              <a:t>Device ID Profile is already required.  It enables Microsoft Windows to determine</a:t>
            </a:r>
          </a:p>
          <a:p>
            <a:pPr lvl="1"/>
            <a:r>
              <a:rPr lang="en-US" dirty="0" smtClean="0"/>
              <a:t>Vendor ID</a:t>
            </a:r>
          </a:p>
          <a:p>
            <a:pPr lvl="1"/>
            <a:r>
              <a:rPr lang="en-US" dirty="0" smtClean="0"/>
              <a:t>Product ID</a:t>
            </a:r>
          </a:p>
          <a:p>
            <a:pPr lvl="1"/>
            <a:r>
              <a:rPr lang="en-US" dirty="0" smtClean="0"/>
              <a:t>Version</a:t>
            </a:r>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Down-Level Support For v2.1?</a:t>
            </a:r>
            <a:endParaRPr lang="en-US" dirty="0"/>
          </a:p>
        </p:txBody>
      </p:sp>
      <p:sp>
        <p:nvSpPr>
          <p:cNvPr id="12" name="Rectangle 11"/>
          <p:cNvSpPr/>
          <p:nvPr/>
        </p:nvSpPr>
        <p:spPr>
          <a:xfrm>
            <a:off x="953485" y="2588821"/>
            <a:ext cx="6694224" cy="156966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9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rebuchet MS" pitchFamily="34" charset="0"/>
              </a:rPr>
              <a:t>Yes!</a:t>
            </a:r>
            <a:endParaRPr lang="en-US" sz="9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2"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2.5"/>
                                          </p:val>
                                        </p:tav>
                                        <p:tav tm="100000">
                                          <p:val>
                                            <p:strVal val="#ppt_w"/>
                                          </p:val>
                                        </p:tav>
                                      </p:tavLst>
                                    </p:anim>
                                    <p:anim calcmode="lin" valueType="num">
                                      <p:cBhvr>
                                        <p:cTn id="8" dur="1000" fill="hold"/>
                                        <p:tgtEl>
                                          <p:spTgt spid="12"/>
                                        </p:tgtEl>
                                        <p:attrNameLst>
                                          <p:attrName>ppt_h</p:attrName>
                                        </p:attrNameLst>
                                      </p:cBhvr>
                                      <p:tavLst>
                                        <p:tav tm="0">
                                          <p:val>
                                            <p:strVal val="#ppt_h*0.01"/>
                                          </p:val>
                                        </p:tav>
                                        <p:tav tm="100000">
                                          <p:val>
                                            <p:strVal val="#ppt_h"/>
                                          </p:val>
                                        </p:tav>
                                      </p:tavLst>
                                    </p:anim>
                                    <p:anim calcmode="lin" valueType="num">
                                      <p:cBhvr>
                                        <p:cTn id="9" dur="1000" fill="hold"/>
                                        <p:tgtEl>
                                          <p:spTgt spid="12"/>
                                        </p:tgtEl>
                                        <p:attrNameLst>
                                          <p:attrName>ppt_x</p:attrName>
                                        </p:attrNameLst>
                                      </p:cBhvr>
                                      <p:tavLst>
                                        <p:tav tm="0">
                                          <p:val>
                                            <p:strVal val="#ppt_x"/>
                                          </p:val>
                                        </p:tav>
                                        <p:tav tm="100000">
                                          <p:val>
                                            <p:strVal val="#ppt_x"/>
                                          </p:val>
                                        </p:tav>
                                      </p:tavLst>
                                    </p:anim>
                                    <p:anim calcmode="lin" valueType="num">
                                      <p:cBhvr>
                                        <p:cTn id="10" dur="1000" fill="hold"/>
                                        <p:tgtEl>
                                          <p:spTgt spid="12"/>
                                        </p:tgtEl>
                                        <p:attrNameLst>
                                          <p:attrName>ppt_y</p:attrName>
                                        </p:attrNameLst>
                                      </p:cBhvr>
                                      <p:tavLst>
                                        <p:tav tm="0">
                                          <p:val>
                                            <p:strVal val="#ppt_h+1"/>
                                          </p:val>
                                        </p:tav>
                                        <p:tav tm="100000">
                                          <p:val>
                                            <p:strVal val="#ppt_y"/>
                                          </p:val>
                                        </p:tav>
                                      </p:tavLst>
                                    </p:anim>
                                    <p:animEffect transition="in" filter="fade">
                                      <p:cBhvr>
                                        <p:cTn id="1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07996"/>
          </a:xfrm>
        </p:spPr>
        <p:txBody>
          <a:bodyPr/>
          <a:lstStyle/>
          <a:p>
            <a:r>
              <a:rPr lang="en-US" sz="4000" dirty="0" smtClean="0"/>
              <a:t>Windows Vista Feature </a:t>
            </a:r>
            <a:br>
              <a:rPr lang="en-US" sz="4000" dirty="0" smtClean="0"/>
            </a:br>
            <a:r>
              <a:rPr lang="en-US" sz="4000" dirty="0" smtClean="0"/>
              <a:t>Pack For Wireless</a:t>
            </a:r>
            <a:endParaRPr lang="en-US" sz="4000" dirty="0"/>
          </a:p>
        </p:txBody>
      </p:sp>
      <p:sp>
        <p:nvSpPr>
          <p:cNvPr id="7" name="Flowchart: Connector 6"/>
          <p:cNvSpPr/>
          <p:nvPr/>
        </p:nvSpPr>
        <p:spPr bwMode="auto">
          <a:xfrm>
            <a:off x="4409099" y="1907625"/>
            <a:ext cx="2338547" cy="1728953"/>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Windows Vista Feature Pack for Wireless</a:t>
            </a:r>
          </a:p>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July 2008</a:t>
            </a:r>
          </a:p>
        </p:txBody>
      </p:sp>
      <p:sp>
        <p:nvSpPr>
          <p:cNvPr id="8" name="Oval 7"/>
          <p:cNvSpPr/>
          <p:nvPr/>
        </p:nvSpPr>
        <p:spPr bwMode="auto">
          <a:xfrm>
            <a:off x="5659808" y="4640326"/>
            <a:ext cx="2054775" cy="1213945"/>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Windows 7</a:t>
            </a:r>
          </a:p>
        </p:txBody>
      </p:sp>
      <p:sp>
        <p:nvSpPr>
          <p:cNvPr id="9" name="Oval 8"/>
          <p:cNvSpPr/>
          <p:nvPr/>
        </p:nvSpPr>
        <p:spPr bwMode="auto">
          <a:xfrm>
            <a:off x="3368561" y="4619309"/>
            <a:ext cx="2054775" cy="1213945"/>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Windows Vista SP2</a:t>
            </a:r>
          </a:p>
        </p:txBody>
      </p:sp>
      <p:sp>
        <p:nvSpPr>
          <p:cNvPr id="50" name="Right Arrow 49"/>
          <p:cNvSpPr/>
          <p:nvPr/>
        </p:nvSpPr>
        <p:spPr bwMode="auto">
          <a:xfrm>
            <a:off x="3421117" y="2506715"/>
            <a:ext cx="835572" cy="457200"/>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1" name="Right Arrow 50"/>
          <p:cNvSpPr/>
          <p:nvPr/>
        </p:nvSpPr>
        <p:spPr bwMode="auto">
          <a:xfrm rot="7416285">
            <a:off x="4661335" y="3967652"/>
            <a:ext cx="835572" cy="457200"/>
          </a:xfrm>
          <a:prstGeom prst="right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3" name="Right Arrow 52"/>
          <p:cNvSpPr/>
          <p:nvPr/>
        </p:nvSpPr>
        <p:spPr bwMode="auto">
          <a:xfrm rot="14183715" flipH="1">
            <a:off x="5696606" y="3962398"/>
            <a:ext cx="835572" cy="457200"/>
          </a:xfrm>
          <a:prstGeom prst="right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4" name="Oval 53"/>
          <p:cNvSpPr/>
          <p:nvPr/>
        </p:nvSpPr>
        <p:spPr bwMode="auto">
          <a:xfrm>
            <a:off x="804041" y="1923393"/>
            <a:ext cx="2506717" cy="1592317"/>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Bluetooth v2.1 Specification</a:t>
            </a:r>
          </a:p>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July 2007</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dirty="0"/>
          </a:p>
        </p:txBody>
      </p:sp>
      <p:sp>
        <p:nvSpPr>
          <p:cNvPr id="243715" name="Rectangle 3"/>
          <p:cNvSpPr>
            <a:spLocks noGrp="1" noChangeArrowheads="1"/>
          </p:cNvSpPr>
          <p:nvPr>
            <p:ph idx="1"/>
          </p:nvPr>
        </p:nvSpPr>
        <p:spPr>
          <a:xfrm>
            <a:off x="382588" y="1414464"/>
            <a:ext cx="8380412" cy="4573560"/>
          </a:xfrm>
        </p:spPr>
        <p:txBody>
          <a:bodyPr/>
          <a:lstStyle/>
          <a:p>
            <a:r>
              <a:rPr lang="en-US" sz="3200" dirty="0" smtClean="0"/>
              <a:t>Use the Devices and Printers UX</a:t>
            </a:r>
          </a:p>
          <a:p>
            <a:pPr lvl="1"/>
            <a:r>
              <a:rPr lang="en-US" sz="2800" dirty="0" smtClean="0"/>
              <a:t>Create a metadata package</a:t>
            </a:r>
          </a:p>
          <a:p>
            <a:pPr lvl="1"/>
            <a:r>
              <a:rPr lang="en-US" sz="2800" dirty="0" smtClean="0"/>
              <a:t>For Bluetooth, implement Device ID Profile</a:t>
            </a:r>
          </a:p>
          <a:p>
            <a:r>
              <a:rPr lang="en-US" sz="3200" dirty="0" smtClean="0"/>
              <a:t>Logo your devices</a:t>
            </a:r>
          </a:p>
          <a:p>
            <a:pPr lvl="1"/>
            <a:r>
              <a:rPr lang="en-US" sz="2800" dirty="0" smtClean="0"/>
              <a:t>Upgrade your Bluetooth radio to v2.1</a:t>
            </a:r>
          </a:p>
          <a:p>
            <a:pPr lvl="1"/>
            <a:r>
              <a:rPr lang="en-US" sz="2800" dirty="0" smtClean="0"/>
              <a:t>Consider adding Wireless USB to your platforms</a:t>
            </a:r>
          </a:p>
          <a:p>
            <a:pPr lvl="2"/>
            <a:r>
              <a:rPr lang="en-US" sz="2500" dirty="0" smtClean="0"/>
              <a:t>Ensure your devices and systems meet WLP requirements</a:t>
            </a:r>
          </a:p>
          <a:p>
            <a:r>
              <a:rPr lang="en-US" sz="3200" dirty="0" smtClean="0"/>
              <a:t>Test with us</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dirty="0"/>
          </a:p>
        </p:txBody>
      </p:sp>
      <p:sp>
        <p:nvSpPr>
          <p:cNvPr id="242691" name="Rectangle 3"/>
          <p:cNvSpPr>
            <a:spLocks noGrp="1" noChangeArrowheads="1"/>
          </p:cNvSpPr>
          <p:nvPr>
            <p:ph idx="1"/>
          </p:nvPr>
        </p:nvSpPr>
        <p:spPr>
          <a:xfrm>
            <a:off x="382588" y="1414464"/>
            <a:ext cx="8380412" cy="4969566"/>
          </a:xfrm>
        </p:spPr>
        <p:txBody>
          <a:bodyPr/>
          <a:lstStyle/>
          <a:p>
            <a:pPr marL="339725" indent="-339725"/>
            <a:r>
              <a:rPr lang="en-US" sz="2000" dirty="0" smtClean="0"/>
              <a:t>Related Sessions</a:t>
            </a:r>
          </a:p>
          <a:p>
            <a:pPr marL="627063" lvl="1" indent="-287338"/>
            <a:r>
              <a:rPr lang="en-US" sz="1800" dirty="0" smtClean="0"/>
              <a:t>CON-C656 - Discussion:  1394, Wireless USB, and Bluetooth</a:t>
            </a:r>
          </a:p>
          <a:p>
            <a:pPr marL="627063" lvl="1" indent="-287338"/>
            <a:r>
              <a:rPr lang="en-US" sz="1800" dirty="0" smtClean="0"/>
              <a:t>CON-P578 - Panel:  Wireless Personal Area Network</a:t>
            </a:r>
          </a:p>
          <a:p>
            <a:pPr marL="627063" lvl="1" indent="-287338"/>
            <a:r>
              <a:rPr lang="en-US" sz="1800" dirty="0" smtClean="0"/>
              <a:t>Devices Experience</a:t>
            </a:r>
          </a:p>
          <a:p>
            <a:pPr marL="914400" lvl="2" indent="-287338"/>
            <a:r>
              <a:rPr lang="en-US" sz="1600" dirty="0" smtClean="0"/>
              <a:t>CON-T531 - Windows 7 Device Experience Overview</a:t>
            </a:r>
          </a:p>
          <a:p>
            <a:pPr marL="914400" lvl="2" indent="-287338"/>
            <a:r>
              <a:rPr lang="en-US" sz="1600" dirty="0" smtClean="0"/>
              <a:t>CON-T533 - Windows 7 Device Experience</a:t>
            </a:r>
          </a:p>
          <a:p>
            <a:pPr marL="914400" lvl="2" indent="-287338"/>
            <a:r>
              <a:rPr lang="en-US" sz="1600" dirty="0" smtClean="0"/>
              <a:t>CON-T576 - Unifying the Wireless and Network Device Installation </a:t>
            </a:r>
            <a:br>
              <a:rPr lang="en-US" sz="1600" dirty="0" smtClean="0"/>
            </a:br>
            <a:r>
              <a:rPr lang="en-US" sz="1600" dirty="0" smtClean="0"/>
              <a:t>Experience in Windows 7</a:t>
            </a:r>
          </a:p>
          <a:p>
            <a:pPr marL="914400" lvl="2" indent="-287338"/>
            <a:r>
              <a:rPr lang="en-US" sz="1600" dirty="0" smtClean="0"/>
              <a:t>CON-C658 - PC and Device IDs in Windows 7:  What You Need to Know</a:t>
            </a:r>
          </a:p>
          <a:p>
            <a:pPr marL="914400" lvl="2" indent="-287338"/>
            <a:r>
              <a:rPr lang="en-US" sz="1600" dirty="0" smtClean="0"/>
              <a:t>CON-C649 - Discussion:  Device Center, </a:t>
            </a:r>
            <a:r>
              <a:rPr lang="en-US" sz="1600" dirty="0" err="1" smtClean="0"/>
              <a:t>Bluewire</a:t>
            </a:r>
            <a:r>
              <a:rPr lang="en-US" sz="1600" dirty="0" smtClean="0"/>
              <a:t>, and Device Installation</a:t>
            </a:r>
          </a:p>
          <a:p>
            <a:pPr marL="627063" lvl="1" indent="-287338"/>
            <a:r>
              <a:rPr lang="en-US" sz="1800" dirty="0" smtClean="0"/>
              <a:t>Audio</a:t>
            </a:r>
          </a:p>
          <a:p>
            <a:pPr marL="914400" lvl="2" indent="-287338"/>
            <a:r>
              <a:rPr lang="en-US" sz="1600" dirty="0" smtClean="0"/>
              <a:t>CON-T564 - Building a Bluetooth Audio Device in Windows 7</a:t>
            </a:r>
          </a:p>
          <a:p>
            <a:pPr marL="914400" lvl="2" indent="-287338"/>
            <a:r>
              <a:rPr lang="en-US" sz="1600" dirty="0" smtClean="0"/>
              <a:t>CON-T565 and CON-C663 - Audio Design for Unified Communications</a:t>
            </a:r>
          </a:p>
          <a:p>
            <a:pPr marL="914400" lvl="2" indent="-287338"/>
            <a:r>
              <a:rPr lang="en-US" sz="1600" dirty="0" smtClean="0"/>
              <a:t>CON-C664 - Windows 7 Logo Program for Audio and Communications</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Additional Resources</a:t>
            </a:r>
            <a:endParaRPr lang="en-US" dirty="0"/>
          </a:p>
        </p:txBody>
      </p:sp>
      <p:sp>
        <p:nvSpPr>
          <p:cNvPr id="242691" name="Rectangle 3"/>
          <p:cNvSpPr>
            <a:spLocks noGrp="1" noChangeArrowheads="1"/>
          </p:cNvSpPr>
          <p:nvPr>
            <p:ph idx="1"/>
          </p:nvPr>
        </p:nvSpPr>
        <p:spPr>
          <a:xfrm>
            <a:off x="382588" y="1414464"/>
            <a:ext cx="8380412" cy="4796698"/>
          </a:xfrm>
        </p:spPr>
        <p:txBody>
          <a:bodyPr/>
          <a:lstStyle/>
          <a:p>
            <a:r>
              <a:rPr lang="en-US" sz="2400" dirty="0" smtClean="0"/>
              <a:t>Web Resources</a:t>
            </a:r>
          </a:p>
          <a:p>
            <a:pPr lvl="1"/>
            <a:r>
              <a:rPr lang="en-US" sz="2000" dirty="0" smtClean="0"/>
              <a:t>Specs</a:t>
            </a:r>
          </a:p>
          <a:p>
            <a:pPr lvl="2"/>
            <a:r>
              <a:rPr lang="en-US" sz="1800" dirty="0" smtClean="0">
                <a:hlinkClick r:id="rId3"/>
              </a:rPr>
              <a:t>http://www.bluetooth.org</a:t>
            </a:r>
            <a:endParaRPr lang="en-US" sz="1800" dirty="0" smtClean="0"/>
          </a:p>
          <a:p>
            <a:pPr lvl="2"/>
            <a:r>
              <a:rPr lang="en-US" sz="1800" dirty="0" smtClean="0">
                <a:hlinkClick r:id="rId4"/>
              </a:rPr>
              <a:t>http://www.usb.org</a:t>
            </a:r>
            <a:r>
              <a:rPr lang="en-US" sz="1800" dirty="0" smtClean="0"/>
              <a:t> </a:t>
            </a:r>
          </a:p>
          <a:p>
            <a:pPr lvl="1"/>
            <a:r>
              <a:rPr lang="en-US" sz="2000" dirty="0" smtClean="0"/>
              <a:t>Whitepapers</a:t>
            </a:r>
          </a:p>
          <a:p>
            <a:pPr lvl="2"/>
            <a:r>
              <a:rPr lang="en-US" sz="1800" dirty="0" smtClean="0">
                <a:hlinkClick r:id="rId5"/>
              </a:rPr>
              <a:t>http://www.microsoft.com/whdc/connect/wireless/default.mspx</a:t>
            </a:r>
            <a:r>
              <a:rPr lang="en-US" sz="1800" dirty="0" smtClean="0"/>
              <a:t> </a:t>
            </a:r>
          </a:p>
          <a:p>
            <a:pPr lvl="1"/>
            <a:r>
              <a:rPr lang="en-US" sz="2000" dirty="0" smtClean="0"/>
              <a:t>Other Resources</a:t>
            </a:r>
          </a:p>
          <a:p>
            <a:pPr lvl="2"/>
            <a:r>
              <a:rPr lang="en-US" sz="1800" dirty="0" smtClean="0">
                <a:hlinkClick r:id="rId6"/>
              </a:rPr>
              <a:t>http://www.microsoft.com/whdc/</a:t>
            </a:r>
            <a:r>
              <a:rPr lang="en-US" sz="1800" dirty="0" smtClean="0"/>
              <a:t> </a:t>
            </a:r>
          </a:p>
          <a:p>
            <a:pPr lvl="2"/>
            <a:r>
              <a:rPr lang="en-US" sz="1800" dirty="0" smtClean="0">
                <a:hlinkClick r:id="rId7"/>
              </a:rPr>
              <a:t>http://www.bluetooth.com</a:t>
            </a:r>
            <a:r>
              <a:rPr lang="en-US" sz="1800" dirty="0" smtClean="0"/>
              <a:t> </a:t>
            </a:r>
          </a:p>
          <a:p>
            <a:r>
              <a:rPr lang="en-US" sz="2400" dirty="0" smtClean="0"/>
              <a:t>Email addresses</a:t>
            </a:r>
          </a:p>
          <a:p>
            <a:pPr lvl="1"/>
            <a:r>
              <a:rPr lang="en-US" sz="2000" dirty="0" smtClean="0"/>
              <a:t>Bluetooth:</a:t>
            </a:r>
          </a:p>
          <a:p>
            <a:pPr lvl="1"/>
            <a:r>
              <a:rPr lang="en-US" sz="2000" dirty="0" smtClean="0"/>
              <a:t>Wireless USB:</a:t>
            </a:r>
          </a:p>
        </p:txBody>
      </p:sp>
      <p:sp>
        <p:nvSpPr>
          <p:cNvPr id="4" name="TextBox 3"/>
          <p:cNvSpPr txBox="1"/>
          <p:nvPr/>
        </p:nvSpPr>
        <p:spPr>
          <a:xfrm>
            <a:off x="2339163" y="5401339"/>
            <a:ext cx="3317358" cy="400110"/>
          </a:xfrm>
          <a:prstGeom prst="rect">
            <a:avLst/>
          </a:prstGeom>
          <a:noFill/>
        </p:spPr>
        <p:txBody>
          <a:bodyPr wrap="squar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hlinkClick r:id="rId8"/>
              </a:rPr>
              <a:t>bthfb@microsoft.com</a:t>
            </a:r>
            <a:r>
              <a:rPr lang="en-US" sz="2000" dirty="0" smtClean="0">
                <a:solidFill>
                  <a:schemeClr val="tx1"/>
                </a:solidFill>
                <a:effectLst>
                  <a:outerShdw blurRad="38100" dist="38100" dir="2700000" algn="tl">
                    <a:srgbClr val="000000">
                      <a:alpha val="43137"/>
                    </a:srgbClr>
                  </a:outerShdw>
                </a:effectLst>
                <a:latin typeface="Trebuchet MS" pitchFamily="34" charset="0"/>
              </a:rPr>
              <a:t> </a:t>
            </a:r>
          </a:p>
        </p:txBody>
      </p:sp>
      <p:sp>
        <p:nvSpPr>
          <p:cNvPr id="5" name="TextBox 4"/>
          <p:cNvSpPr txBox="1"/>
          <p:nvPr/>
        </p:nvSpPr>
        <p:spPr>
          <a:xfrm>
            <a:off x="2679407" y="5816008"/>
            <a:ext cx="4104168"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latin typeface="Trebuchet MS" pitchFamily="34" charset="0"/>
                <a:hlinkClick r:id="rId9"/>
              </a:rPr>
              <a:t>wusbbeta@microsoft.com</a:t>
            </a:r>
            <a:r>
              <a:rPr lang="en-US" sz="2000" dirty="0" smtClean="0">
                <a:effectLst>
                  <a:outerShdw blurRad="38100" dist="38100" dir="2700000" algn="tl">
                    <a:srgbClr val="000000">
                      <a:alpha val="43137"/>
                    </a:srgbClr>
                  </a:outerShdw>
                </a:effectLst>
                <a:latin typeface="Trebuchet MS" pitchFamily="34" charset="0"/>
              </a:rPr>
              <a:t> </a:t>
            </a:r>
            <a:endParaRPr lang="en-US" sz="2000" dirty="0"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Wireless Ecosystem Status</a:t>
            </a:r>
            <a:endParaRPr lang="en-US" dirty="0"/>
          </a:p>
        </p:txBody>
      </p:sp>
      <p:pic>
        <p:nvPicPr>
          <p:cNvPr id="4103" name="Picture 7" descr="\\eventsql\dvd\Online_ART\DVD_ART34\Artwork_Imagery\Icons - Illustrations\Newspaper headlines quotes\Torn paper newspaper news headlines quotes large istock.png"/>
          <p:cNvPicPr>
            <a:picLocks noChangeAspect="1" noChangeArrowheads="1"/>
          </p:cNvPicPr>
          <p:nvPr/>
        </p:nvPicPr>
        <p:blipFill>
          <a:blip r:embed="rId3"/>
          <a:srcRect/>
          <a:stretch>
            <a:fillRect/>
          </a:stretch>
        </p:blipFill>
        <p:spPr bwMode="auto">
          <a:xfrm>
            <a:off x="439386" y="1160471"/>
            <a:ext cx="3978234" cy="4135918"/>
          </a:xfrm>
          <a:prstGeom prst="rect">
            <a:avLst/>
          </a:prstGeom>
          <a:noFill/>
        </p:spPr>
      </p:pic>
      <p:sp>
        <p:nvSpPr>
          <p:cNvPr id="11" name="Rectangle 10"/>
          <p:cNvSpPr/>
          <p:nvPr/>
        </p:nvSpPr>
        <p:spPr>
          <a:xfrm>
            <a:off x="623453" y="1621682"/>
            <a:ext cx="3592286" cy="3139321"/>
          </a:xfrm>
          <a:prstGeom prst="rect">
            <a:avLst/>
          </a:prstGeom>
        </p:spPr>
        <p:txBody>
          <a:bodyPr wrap="square">
            <a:spAutoFit/>
          </a:bodyPr>
          <a:lstStyle/>
          <a:p>
            <a:r>
              <a:rPr lang="en-US" i="1" dirty="0" smtClean="0">
                <a:solidFill>
                  <a:schemeClr val="bg2"/>
                </a:solidFill>
                <a:latin typeface="Trebuchet MS" pitchFamily="34" charset="0"/>
              </a:rPr>
              <a:t>Bluetooth</a:t>
            </a:r>
            <a:r>
              <a:rPr lang="en-US" dirty="0" smtClean="0">
                <a:solidFill>
                  <a:schemeClr val="bg2"/>
                </a:solidFill>
                <a:latin typeface="Trebuchet MS" pitchFamily="34" charset="0"/>
              </a:rPr>
              <a:t> penetration in the notebook sector was estimated at just over a third in 2006. Penetration</a:t>
            </a:r>
          </a:p>
          <a:p>
            <a:r>
              <a:rPr lang="en-US" dirty="0" smtClean="0">
                <a:solidFill>
                  <a:schemeClr val="bg2"/>
                </a:solidFill>
                <a:latin typeface="Trebuchet MS" pitchFamily="34" charset="0"/>
              </a:rPr>
              <a:t>is projected to increase significantly over the next five years passing the 75% mark during 2012.</a:t>
            </a:r>
          </a:p>
          <a:p>
            <a:r>
              <a:rPr lang="en-US" i="1" dirty="0" smtClean="0">
                <a:solidFill>
                  <a:schemeClr val="bg2"/>
                </a:solidFill>
                <a:latin typeface="Trebuchet MS" pitchFamily="34" charset="0"/>
              </a:rPr>
              <a:t>IMS Research, The Worldwide Market for Bluetooth Technology, September 2007</a:t>
            </a:r>
            <a:endParaRPr lang="en-US" i="1" dirty="0">
              <a:solidFill>
                <a:schemeClr val="bg2"/>
              </a:solidFill>
              <a:latin typeface="Trebuchet MS" pitchFamily="34" charset="0"/>
            </a:endParaRPr>
          </a:p>
        </p:txBody>
      </p:sp>
      <p:pic>
        <p:nvPicPr>
          <p:cNvPr id="13" name="Picture 7" descr="\\eventsql\dvd\Online_ART\DVD_ART34\Artwork_Imagery\Icons - Illustrations\Newspaper headlines quotes\Torn paper newspaper news headlines quotes large istock.png"/>
          <p:cNvPicPr>
            <a:picLocks noChangeAspect="1" noChangeArrowheads="1"/>
          </p:cNvPicPr>
          <p:nvPr/>
        </p:nvPicPr>
        <p:blipFill>
          <a:blip r:embed="rId4" cstate="print"/>
          <a:srcRect/>
          <a:stretch>
            <a:fillRect/>
          </a:stretch>
        </p:blipFill>
        <p:spPr bwMode="auto">
          <a:xfrm>
            <a:off x="4795652" y="1122870"/>
            <a:ext cx="3978234" cy="3021617"/>
          </a:xfrm>
          <a:prstGeom prst="rect">
            <a:avLst/>
          </a:prstGeom>
          <a:noFill/>
        </p:spPr>
      </p:pic>
      <p:sp>
        <p:nvSpPr>
          <p:cNvPr id="12" name="Rectangle 11"/>
          <p:cNvSpPr/>
          <p:nvPr/>
        </p:nvSpPr>
        <p:spPr>
          <a:xfrm>
            <a:off x="4910447" y="1566460"/>
            <a:ext cx="3604161" cy="2308324"/>
          </a:xfrm>
          <a:prstGeom prst="rect">
            <a:avLst/>
          </a:prstGeom>
        </p:spPr>
        <p:txBody>
          <a:bodyPr wrap="square">
            <a:spAutoFit/>
          </a:bodyPr>
          <a:lstStyle/>
          <a:p>
            <a:r>
              <a:rPr lang="en-US" dirty="0" smtClean="0">
                <a:solidFill>
                  <a:schemeClr val="bg2"/>
                </a:solidFill>
                <a:latin typeface="Trebuchet MS" pitchFamily="34" charset="0"/>
              </a:rPr>
              <a:t>According to a report by </a:t>
            </a:r>
            <a:r>
              <a:rPr lang="en-US" dirty="0" err="1" smtClean="0">
                <a:solidFill>
                  <a:schemeClr val="bg2"/>
                </a:solidFill>
                <a:latin typeface="Trebuchet MS" pitchFamily="34" charset="0"/>
              </a:rPr>
              <a:t>Millward</a:t>
            </a:r>
            <a:r>
              <a:rPr lang="en-US" dirty="0" smtClean="0">
                <a:solidFill>
                  <a:schemeClr val="bg2"/>
                </a:solidFill>
                <a:latin typeface="Trebuchet MS" pitchFamily="34" charset="0"/>
              </a:rPr>
              <a:t> Brown commissioned by the Bluetooth SIG, an average 81 % of consumers</a:t>
            </a:r>
          </a:p>
          <a:p>
            <a:r>
              <a:rPr lang="en-US" dirty="0" smtClean="0">
                <a:solidFill>
                  <a:schemeClr val="bg2"/>
                </a:solidFill>
                <a:latin typeface="Trebuchet MS" pitchFamily="34" charset="0"/>
              </a:rPr>
              <a:t>are aware of </a:t>
            </a:r>
            <a:r>
              <a:rPr lang="en-US" i="1" dirty="0" smtClean="0">
                <a:solidFill>
                  <a:schemeClr val="bg2"/>
                </a:solidFill>
                <a:latin typeface="Trebuchet MS" pitchFamily="34" charset="0"/>
              </a:rPr>
              <a:t>Bluetooth technology.</a:t>
            </a:r>
          </a:p>
          <a:p>
            <a:r>
              <a:rPr lang="en-US" dirty="0" smtClean="0">
                <a:solidFill>
                  <a:schemeClr val="bg2"/>
                </a:solidFill>
                <a:latin typeface="Trebuchet MS" pitchFamily="34" charset="0"/>
              </a:rPr>
              <a:t>Bluetooth SIG press release, March 27, 2007</a:t>
            </a:r>
            <a:endParaRPr lang="en-US" dirty="0">
              <a:solidFill>
                <a:schemeClr val="bg2"/>
              </a:solidFill>
              <a:latin typeface="Trebuchet MS" pitchFamily="34" charset="0"/>
            </a:endParaRPr>
          </a:p>
        </p:txBody>
      </p:sp>
      <p:sp>
        <p:nvSpPr>
          <p:cNvPr id="9" name="TextBox 8"/>
          <p:cNvSpPr txBox="1"/>
          <p:nvPr/>
        </p:nvSpPr>
        <p:spPr>
          <a:xfrm>
            <a:off x="195944" y="4952011"/>
            <a:ext cx="8752113" cy="1384995"/>
          </a:xfrm>
          <a:prstGeom prst="rect">
            <a:avLst/>
          </a:prstGeom>
          <a:noFill/>
        </p:spPr>
        <p:txBody>
          <a:bodyPr wrap="square" rtlCol="0">
            <a:spAutoFit/>
          </a:bodyPr>
          <a:lstStyle/>
          <a:p>
            <a:pPr algn="ctr"/>
            <a:r>
              <a:rPr lang="en-US" sz="2800" i="1" dirty="0" smtClean="0">
                <a:solidFill>
                  <a:schemeClr val="tx1"/>
                </a:solidFill>
                <a:effectLst>
                  <a:outerShdw blurRad="60007" dist="310007" dir="7680000" sy="30000" kx="1300200" algn="ctr" rotWithShape="0">
                    <a:prstClr val="black">
                      <a:alpha val="32000"/>
                    </a:prstClr>
                  </a:outerShdw>
                </a:effectLst>
                <a:latin typeface="Trebuchet MS" pitchFamily="34" charset="0"/>
              </a:rPr>
              <a:t>Bluetooth Wireless Technology</a:t>
            </a:r>
            <a:r>
              <a:rPr lang="en-US" sz="2800" dirty="0" smtClean="0">
                <a:solidFill>
                  <a:schemeClr val="tx1"/>
                </a:solidFill>
                <a:effectLst>
                  <a:outerShdw blurRad="60007" dist="310007" dir="7680000" sy="30000" kx="1300200" algn="ctr" rotWithShape="0">
                    <a:prstClr val="black">
                      <a:alpha val="32000"/>
                    </a:prstClr>
                  </a:outerShdw>
                </a:effectLst>
                <a:latin typeface="Trebuchet MS" pitchFamily="34" charset="0"/>
              </a:rPr>
              <a:t> is mainstream.</a:t>
            </a:r>
          </a:p>
          <a:p>
            <a:pPr algn="ctr"/>
            <a:r>
              <a:rPr lang="en-US" sz="2800" dirty="0" smtClean="0">
                <a:effectLst>
                  <a:outerShdw blurRad="60007" dist="310007" dir="7680000" sy="30000" kx="1300200" algn="ctr" rotWithShape="0">
                    <a:prstClr val="black">
                      <a:alpha val="32000"/>
                    </a:prstClr>
                  </a:outerShdw>
                </a:effectLst>
                <a:latin typeface="Trebuchet MS" pitchFamily="34" charset="0"/>
              </a:rPr>
              <a:t>Microsoft’s stack is the most widely deployed Windows Vista stack.</a:t>
            </a:r>
            <a:endParaRPr lang="en-US" sz="2800" dirty="0" smtClean="0">
              <a:solidFill>
                <a:schemeClr val="tx1"/>
              </a:solidFill>
              <a:effectLst>
                <a:outerShdw blurRad="60007" dist="310007" dir="7680000" sy="30000" kx="1300200" algn="ctr" rotWithShape="0">
                  <a:prstClr val="black">
                    <a:alpha val="32000"/>
                  </a:prstClr>
                </a:outerShdw>
              </a:effectLst>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Wireless Ecosystem Status</a:t>
            </a:r>
            <a:endParaRPr lang="en-US" dirty="0"/>
          </a:p>
        </p:txBody>
      </p:sp>
      <p:pic>
        <p:nvPicPr>
          <p:cNvPr id="4" name="Picture 7" descr="\\eventsql\dvd\Online_ART\DVD_ART34\Artwork_Imagery\Icons - Illustrations\Newspaper headlines quotes\Torn paper newspaper news headlines quotes large istock.png"/>
          <p:cNvPicPr>
            <a:picLocks noGrp="1" noChangeAspect="1" noChangeArrowheads="1"/>
          </p:cNvPicPr>
          <p:nvPr>
            <p:ph idx="4294967295"/>
          </p:nvPr>
        </p:nvPicPr>
        <p:blipFill>
          <a:blip r:embed="rId3"/>
          <a:srcRect/>
          <a:stretch>
            <a:fillRect/>
          </a:stretch>
        </p:blipFill>
        <p:spPr bwMode="auto">
          <a:xfrm>
            <a:off x="584815" y="1247775"/>
            <a:ext cx="3867150" cy="4119563"/>
          </a:xfrm>
          <a:prstGeom prst="rect">
            <a:avLst/>
          </a:prstGeom>
          <a:noFill/>
        </p:spPr>
      </p:pic>
      <p:sp>
        <p:nvSpPr>
          <p:cNvPr id="5" name="TextBox 4"/>
          <p:cNvSpPr txBox="1"/>
          <p:nvPr/>
        </p:nvSpPr>
        <p:spPr>
          <a:xfrm>
            <a:off x="795647" y="1935678"/>
            <a:ext cx="3550722" cy="3477875"/>
          </a:xfrm>
          <a:prstGeom prst="rect">
            <a:avLst/>
          </a:prstGeom>
          <a:noFill/>
        </p:spPr>
        <p:txBody>
          <a:bodyPr wrap="square" rtlCol="0">
            <a:spAutoFit/>
          </a:bodyPr>
          <a:lstStyle/>
          <a:p>
            <a:r>
              <a:rPr lang="en-US" sz="2000" dirty="0" smtClean="0">
                <a:solidFill>
                  <a:schemeClr val="bg2"/>
                </a:solidFill>
                <a:latin typeface="Trebuchet MS" pitchFamily="34" charset="0"/>
              </a:rPr>
              <a:t>“A number of the more capable laptop models now include native wireless USB. This represents an important step towards creation of the true wireless home office”</a:t>
            </a:r>
          </a:p>
          <a:p>
            <a:r>
              <a:rPr lang="en-US" i="1" dirty="0" smtClean="0">
                <a:solidFill>
                  <a:schemeClr val="bg2"/>
                </a:solidFill>
                <a:latin typeface="Trebuchet MS" pitchFamily="34" charset="0"/>
              </a:rPr>
              <a:t>The Wireless Home Office (Finally) Approaches, According to ABI Research, Forbes.com</a:t>
            </a:r>
            <a:r>
              <a:rPr lang="en-US" sz="2000" dirty="0" smtClean="0"/>
              <a:t/>
            </a:r>
            <a:br>
              <a:rPr lang="en-US" sz="2000" dirty="0" smtClean="0"/>
            </a:br>
            <a:endParaRPr lang="en-US" sz="2000" dirty="0" smtClean="0">
              <a:solidFill>
                <a:schemeClr val="bg2"/>
              </a:solidFill>
            </a:endParaRPr>
          </a:p>
          <a:p>
            <a:endParaRPr lang="en-US" sz="2000" dirty="0" smtClean="0">
              <a:solidFill>
                <a:schemeClr val="bg2"/>
              </a:solidFill>
              <a:effectLst>
                <a:outerShdw blurRad="38100" dist="38100" dir="2700000" algn="tl">
                  <a:srgbClr val="000000">
                    <a:alpha val="43137"/>
                  </a:srgbClr>
                </a:outerShdw>
              </a:effectLst>
              <a:latin typeface="Trebuchet MS" pitchFamily="34" charset="0"/>
            </a:endParaRPr>
          </a:p>
        </p:txBody>
      </p:sp>
      <p:pic>
        <p:nvPicPr>
          <p:cNvPr id="7" name="Picture 6" descr="lavie.jpg"/>
          <p:cNvPicPr>
            <a:picLocks noChangeAspect="1"/>
          </p:cNvPicPr>
          <p:nvPr/>
        </p:nvPicPr>
        <p:blipFill>
          <a:blip r:embed="rId4"/>
          <a:stretch>
            <a:fillRect/>
          </a:stretch>
        </p:blipFill>
        <p:spPr>
          <a:xfrm>
            <a:off x="5138058" y="1161870"/>
            <a:ext cx="1219200" cy="1019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1">
            <a:schemeClr val="dk1"/>
          </a:lnRef>
          <a:fillRef idx="2">
            <a:schemeClr val="dk1"/>
          </a:fillRef>
          <a:effectRef idx="1">
            <a:schemeClr val="dk1"/>
          </a:effectRef>
          <a:fontRef idx="minor">
            <a:schemeClr val="dk1"/>
          </a:fontRef>
        </p:style>
      </p:pic>
      <p:pic>
        <p:nvPicPr>
          <p:cNvPr id="8" name="Picture 7" descr="fujitsu.jpg"/>
          <p:cNvPicPr>
            <a:picLocks noChangeAspect="1"/>
          </p:cNvPicPr>
          <p:nvPr/>
        </p:nvPicPr>
        <p:blipFill>
          <a:blip r:embed="rId5"/>
          <a:stretch>
            <a:fillRect/>
          </a:stretch>
        </p:blipFill>
        <p:spPr>
          <a:xfrm>
            <a:off x="7357088" y="549583"/>
            <a:ext cx="1270000" cy="127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kdock.jpg"/>
          <p:cNvPicPr>
            <a:picLocks noChangeAspect="1"/>
          </p:cNvPicPr>
          <p:nvPr/>
        </p:nvPicPr>
        <p:blipFill>
          <a:blip r:embed="rId6"/>
          <a:stretch>
            <a:fillRect/>
          </a:stretch>
        </p:blipFill>
        <p:spPr>
          <a:xfrm flipH="1">
            <a:off x="5027647" y="3218214"/>
            <a:ext cx="973116" cy="18781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iogear-wireless-usb-to-vga-kit.jpg"/>
          <p:cNvPicPr>
            <a:picLocks noChangeAspect="1"/>
          </p:cNvPicPr>
          <p:nvPr/>
        </p:nvPicPr>
        <p:blipFill>
          <a:blip r:embed="rId7"/>
          <a:stretch>
            <a:fillRect/>
          </a:stretch>
        </p:blipFill>
        <p:spPr>
          <a:xfrm>
            <a:off x="6735547" y="4227604"/>
            <a:ext cx="1967746" cy="13577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descr="imation-apollo-wireless-hdd.jpg"/>
          <p:cNvPicPr>
            <a:picLocks noChangeAspect="1"/>
          </p:cNvPicPr>
          <p:nvPr/>
        </p:nvPicPr>
        <p:blipFill>
          <a:blip r:embed="rId8"/>
          <a:stretch>
            <a:fillRect/>
          </a:stretch>
        </p:blipFill>
        <p:spPr>
          <a:xfrm>
            <a:off x="7052212" y="2375061"/>
            <a:ext cx="1119494" cy="11338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18" name="Rectangle 62"/>
          <p:cNvSpPr>
            <a:spLocks noGrp="1" noChangeArrowheads="1"/>
          </p:cNvSpPr>
          <p:nvPr>
            <p:ph type="title"/>
          </p:nvPr>
        </p:nvSpPr>
        <p:spPr/>
        <p:txBody>
          <a:bodyPr/>
          <a:lstStyle/>
          <a:p>
            <a:r>
              <a:rPr lang="en-US" dirty="0" smtClean="0"/>
              <a:t>Wireless USB Overview</a:t>
            </a:r>
            <a:endParaRPr lang="en-US" dirty="0"/>
          </a:p>
        </p:txBody>
      </p:sp>
      <p:sp>
        <p:nvSpPr>
          <p:cNvPr id="96319" name="Rectangle 63"/>
          <p:cNvSpPr>
            <a:spLocks noGrp="1" noChangeArrowheads="1"/>
          </p:cNvSpPr>
          <p:nvPr>
            <p:ph idx="1"/>
          </p:nvPr>
        </p:nvSpPr>
        <p:spPr>
          <a:xfrm>
            <a:off x="382589" y="1414464"/>
            <a:ext cx="4189412" cy="5458417"/>
          </a:xfrm>
        </p:spPr>
        <p:txBody>
          <a:bodyPr/>
          <a:lstStyle/>
          <a:p>
            <a:r>
              <a:rPr lang="en-US" sz="2000" dirty="0" smtClean="0"/>
              <a:t>USB Wire </a:t>
            </a:r>
            <a:br>
              <a:rPr lang="en-US" sz="2000" dirty="0" smtClean="0"/>
            </a:br>
            <a:r>
              <a:rPr lang="en-US" sz="2000" dirty="0" smtClean="0"/>
              <a:t>Replacement Technology</a:t>
            </a:r>
          </a:p>
          <a:p>
            <a:r>
              <a:rPr lang="en-US" sz="2000" dirty="0" smtClean="0"/>
              <a:t>Hub-and-spoke </a:t>
            </a:r>
            <a:br>
              <a:rPr lang="en-US" sz="2000" dirty="0" smtClean="0"/>
            </a:br>
            <a:r>
              <a:rPr lang="en-US" sz="2000" dirty="0" smtClean="0"/>
              <a:t>connection relationship</a:t>
            </a:r>
          </a:p>
          <a:p>
            <a:r>
              <a:rPr lang="en-US" sz="2000" dirty="0" smtClean="0"/>
              <a:t>Connection model is a </a:t>
            </a:r>
            <a:br>
              <a:rPr lang="en-US" sz="2000" dirty="0" smtClean="0"/>
            </a:br>
            <a:r>
              <a:rPr lang="en-US" sz="2000" dirty="0" smtClean="0"/>
              <a:t>wire replacement</a:t>
            </a:r>
          </a:p>
          <a:p>
            <a:pPr lvl="1"/>
            <a:r>
              <a:rPr lang="en-US" sz="1800" dirty="0" smtClean="0"/>
              <a:t>Point-to-point connections</a:t>
            </a:r>
          </a:p>
          <a:p>
            <a:pPr lvl="1"/>
            <a:r>
              <a:rPr lang="en-US" sz="1800" dirty="0" smtClean="0"/>
              <a:t>Between Certified Wireless USB host and peripheral</a:t>
            </a:r>
          </a:p>
          <a:p>
            <a:r>
              <a:rPr lang="en-US" sz="2000" dirty="0" smtClean="0"/>
              <a:t>Certified Wireless USB Cluster</a:t>
            </a:r>
          </a:p>
          <a:p>
            <a:pPr lvl="1"/>
            <a:r>
              <a:rPr lang="en-US" sz="1800" dirty="0" smtClean="0"/>
              <a:t>Certified Wireless USB Host with one or more peripherals (up to 127 addressable devices)</a:t>
            </a:r>
          </a:p>
          <a:p>
            <a:r>
              <a:rPr lang="en-US" sz="2000" dirty="0" smtClean="0"/>
              <a:t>Support for legacy USB Host </a:t>
            </a:r>
            <a:br>
              <a:rPr lang="en-US" sz="2000" dirty="0" smtClean="0"/>
            </a:br>
            <a:r>
              <a:rPr lang="en-US" sz="2000" dirty="0" smtClean="0"/>
              <a:t>and Devices</a:t>
            </a:r>
          </a:p>
          <a:p>
            <a:endParaRPr lang="en-US" sz="2000" dirty="0"/>
          </a:p>
        </p:txBody>
      </p:sp>
      <p:grpSp>
        <p:nvGrpSpPr>
          <p:cNvPr id="2" name="Group 33"/>
          <p:cNvGrpSpPr>
            <a:grpSpLocks/>
          </p:cNvGrpSpPr>
          <p:nvPr/>
        </p:nvGrpSpPr>
        <p:grpSpPr bwMode="auto">
          <a:xfrm>
            <a:off x="4833938" y="1066800"/>
            <a:ext cx="4267200" cy="4945063"/>
            <a:chOff x="3045" y="869"/>
            <a:chExt cx="2688" cy="3115"/>
          </a:xfrm>
          <a:effectLst>
            <a:outerShdw blurRad="50800" dist="38100" dir="2700000" algn="tl" rotWithShape="0">
              <a:prstClr val="black">
                <a:alpha val="40000"/>
              </a:prstClr>
            </a:outerShdw>
          </a:effectLst>
        </p:grpSpPr>
        <p:pic>
          <p:nvPicPr>
            <p:cNvPr id="96290" name="Picture 34" descr="Boze Speakers_alpha"/>
            <p:cNvPicPr>
              <a:picLocks noChangeAspect="1" noChangeArrowheads="1"/>
            </p:cNvPicPr>
            <p:nvPr/>
          </p:nvPicPr>
          <p:blipFill>
            <a:blip r:embed="rId3" cstate="print"/>
            <a:srcRect/>
            <a:stretch>
              <a:fillRect/>
            </a:stretch>
          </p:blipFill>
          <p:spPr bwMode="auto">
            <a:xfrm>
              <a:off x="5470" y="1767"/>
              <a:ext cx="263" cy="424"/>
            </a:xfrm>
            <a:prstGeom prst="rect">
              <a:avLst/>
            </a:prstGeom>
            <a:noFill/>
            <a:effectLst>
              <a:outerShdw dist="35921" dir="2700000" algn="ctr" rotWithShape="0">
                <a:schemeClr val="bg2"/>
              </a:outerShdw>
            </a:effectLst>
          </p:spPr>
        </p:pic>
        <p:pic>
          <p:nvPicPr>
            <p:cNvPr id="96291" name="Picture 35" descr="Boze Speakers_alpha"/>
            <p:cNvPicPr>
              <a:picLocks noChangeAspect="1" noChangeArrowheads="1"/>
            </p:cNvPicPr>
            <p:nvPr/>
          </p:nvPicPr>
          <p:blipFill>
            <a:blip r:embed="rId4" cstate="print"/>
            <a:srcRect/>
            <a:stretch>
              <a:fillRect/>
            </a:stretch>
          </p:blipFill>
          <p:spPr bwMode="auto">
            <a:xfrm>
              <a:off x="5249" y="1835"/>
              <a:ext cx="214" cy="342"/>
            </a:xfrm>
            <a:prstGeom prst="rect">
              <a:avLst/>
            </a:prstGeom>
            <a:noFill/>
            <a:effectLst>
              <a:outerShdw dist="35921" dir="2700000" algn="ctr" rotWithShape="0">
                <a:schemeClr val="bg2"/>
              </a:outerShdw>
            </a:effectLst>
          </p:spPr>
        </p:pic>
        <p:sp>
          <p:nvSpPr>
            <p:cNvPr id="96292" name="Line 36"/>
            <p:cNvSpPr>
              <a:spLocks noChangeShapeType="1"/>
            </p:cNvSpPr>
            <p:nvPr/>
          </p:nvSpPr>
          <p:spPr bwMode="auto">
            <a:xfrm flipV="1">
              <a:off x="3429" y="2087"/>
              <a:ext cx="432" cy="301"/>
            </a:xfrm>
            <a:prstGeom prst="line">
              <a:avLst/>
            </a:prstGeom>
            <a:noFill/>
            <a:ln w="31750">
              <a:solidFill>
                <a:schemeClr val="tx2"/>
              </a:solidFill>
              <a:prstDash val="sysDot"/>
              <a:round/>
              <a:headEnd type="none" w="sm" len="sm"/>
              <a:tailEnd type="none" w="sm" len="sm"/>
            </a:ln>
            <a:effectLst/>
          </p:spPr>
          <p:txBody>
            <a:bodyPr wrap="none" anchor="ctr"/>
            <a:lstStyle/>
            <a:p>
              <a:endParaRPr lang="en-US"/>
            </a:p>
          </p:txBody>
        </p:sp>
        <p:sp>
          <p:nvSpPr>
            <p:cNvPr id="96293" name="Line 37"/>
            <p:cNvSpPr>
              <a:spLocks noChangeShapeType="1"/>
            </p:cNvSpPr>
            <p:nvPr/>
          </p:nvSpPr>
          <p:spPr bwMode="auto">
            <a:xfrm>
              <a:off x="3507" y="1609"/>
              <a:ext cx="513" cy="181"/>
            </a:xfrm>
            <a:prstGeom prst="line">
              <a:avLst/>
            </a:prstGeom>
            <a:noFill/>
            <a:ln w="31750">
              <a:solidFill>
                <a:schemeClr val="tx2"/>
              </a:solidFill>
              <a:prstDash val="sysDot"/>
              <a:round/>
              <a:headEnd type="none" w="sm" len="sm"/>
              <a:tailEnd type="none" w="sm" len="sm"/>
            </a:ln>
            <a:effectLst/>
          </p:spPr>
          <p:txBody>
            <a:bodyPr wrap="none" anchor="ctr"/>
            <a:lstStyle/>
            <a:p>
              <a:endParaRPr lang="en-US"/>
            </a:p>
          </p:txBody>
        </p:sp>
        <p:sp>
          <p:nvSpPr>
            <p:cNvPr id="96294" name="Line 38"/>
            <p:cNvSpPr>
              <a:spLocks noChangeShapeType="1"/>
            </p:cNvSpPr>
            <p:nvPr/>
          </p:nvSpPr>
          <p:spPr bwMode="auto">
            <a:xfrm>
              <a:off x="4370" y="1303"/>
              <a:ext cx="49" cy="643"/>
            </a:xfrm>
            <a:prstGeom prst="line">
              <a:avLst/>
            </a:prstGeom>
            <a:noFill/>
            <a:ln w="31750">
              <a:solidFill>
                <a:schemeClr val="tx2"/>
              </a:solidFill>
              <a:prstDash val="sysDot"/>
              <a:round/>
              <a:headEnd type="none" w="sm" len="sm"/>
              <a:tailEnd type="none" w="sm" len="sm"/>
            </a:ln>
            <a:effectLst/>
          </p:spPr>
          <p:txBody>
            <a:bodyPr wrap="none" anchor="ctr"/>
            <a:lstStyle/>
            <a:p>
              <a:endParaRPr lang="en-US"/>
            </a:p>
          </p:txBody>
        </p:sp>
        <p:sp>
          <p:nvSpPr>
            <p:cNvPr id="96295" name="Line 39"/>
            <p:cNvSpPr>
              <a:spLocks noChangeShapeType="1"/>
            </p:cNvSpPr>
            <p:nvPr/>
          </p:nvSpPr>
          <p:spPr bwMode="auto">
            <a:xfrm flipH="1">
              <a:off x="4709" y="1442"/>
              <a:ext cx="273" cy="488"/>
            </a:xfrm>
            <a:prstGeom prst="line">
              <a:avLst/>
            </a:prstGeom>
            <a:noFill/>
            <a:ln w="31750">
              <a:solidFill>
                <a:schemeClr val="tx2"/>
              </a:solidFill>
              <a:prstDash val="sysDot"/>
              <a:round/>
              <a:headEnd type="none" w="sm" len="sm"/>
              <a:tailEnd type="none" w="sm" len="sm"/>
            </a:ln>
            <a:effectLst/>
          </p:spPr>
          <p:txBody>
            <a:bodyPr wrap="none" anchor="ctr"/>
            <a:lstStyle/>
            <a:p>
              <a:endParaRPr lang="en-US"/>
            </a:p>
          </p:txBody>
        </p:sp>
        <p:sp>
          <p:nvSpPr>
            <p:cNvPr id="96296" name="Line 40"/>
            <p:cNvSpPr>
              <a:spLocks noChangeShapeType="1"/>
            </p:cNvSpPr>
            <p:nvPr/>
          </p:nvSpPr>
          <p:spPr bwMode="auto">
            <a:xfrm flipH="1" flipV="1">
              <a:off x="4793" y="1928"/>
              <a:ext cx="360" cy="71"/>
            </a:xfrm>
            <a:prstGeom prst="line">
              <a:avLst/>
            </a:prstGeom>
            <a:noFill/>
            <a:ln w="31750">
              <a:solidFill>
                <a:schemeClr val="tx2"/>
              </a:solidFill>
              <a:prstDash val="sysDot"/>
              <a:round/>
              <a:headEnd type="none" w="sm" len="sm"/>
              <a:tailEnd type="none" w="sm" len="sm"/>
            </a:ln>
            <a:effectLst/>
          </p:spPr>
          <p:txBody>
            <a:bodyPr wrap="none" anchor="ctr"/>
            <a:lstStyle/>
            <a:p>
              <a:endParaRPr lang="en-US"/>
            </a:p>
          </p:txBody>
        </p:sp>
        <p:sp>
          <p:nvSpPr>
            <p:cNvPr id="96297" name="Line 41"/>
            <p:cNvSpPr>
              <a:spLocks noChangeShapeType="1"/>
            </p:cNvSpPr>
            <p:nvPr/>
          </p:nvSpPr>
          <p:spPr bwMode="auto">
            <a:xfrm flipH="1" flipV="1">
              <a:off x="4614" y="2067"/>
              <a:ext cx="527" cy="462"/>
            </a:xfrm>
            <a:prstGeom prst="line">
              <a:avLst/>
            </a:prstGeom>
            <a:noFill/>
            <a:ln w="31750">
              <a:solidFill>
                <a:schemeClr val="tx2"/>
              </a:solidFill>
              <a:prstDash val="sysDot"/>
              <a:round/>
              <a:headEnd type="none" w="sm" len="sm"/>
              <a:tailEnd type="none" w="sm" len="sm"/>
            </a:ln>
            <a:effectLst/>
          </p:spPr>
          <p:txBody>
            <a:bodyPr wrap="none" anchor="ctr"/>
            <a:lstStyle/>
            <a:p>
              <a:endParaRPr lang="en-US"/>
            </a:p>
          </p:txBody>
        </p:sp>
        <p:sp>
          <p:nvSpPr>
            <p:cNvPr id="96298" name="Line 42"/>
            <p:cNvSpPr>
              <a:spLocks noChangeShapeType="1"/>
            </p:cNvSpPr>
            <p:nvPr/>
          </p:nvSpPr>
          <p:spPr bwMode="auto">
            <a:xfrm flipV="1">
              <a:off x="4006" y="2165"/>
              <a:ext cx="320" cy="410"/>
            </a:xfrm>
            <a:prstGeom prst="line">
              <a:avLst/>
            </a:prstGeom>
            <a:noFill/>
            <a:ln w="31750">
              <a:solidFill>
                <a:schemeClr val="tx2"/>
              </a:solidFill>
              <a:prstDash val="sysDot"/>
              <a:round/>
              <a:headEnd type="none" w="sm" len="sm"/>
              <a:tailEnd type="none" w="sm" len="sm"/>
            </a:ln>
            <a:effectLst/>
          </p:spPr>
          <p:txBody>
            <a:bodyPr wrap="none" anchor="ctr"/>
            <a:lstStyle/>
            <a:p>
              <a:endParaRPr lang="en-US"/>
            </a:p>
          </p:txBody>
        </p:sp>
        <p:sp>
          <p:nvSpPr>
            <p:cNvPr id="96299" name="Line 43"/>
            <p:cNvSpPr>
              <a:spLocks noChangeShapeType="1"/>
            </p:cNvSpPr>
            <p:nvPr/>
          </p:nvSpPr>
          <p:spPr bwMode="auto">
            <a:xfrm flipH="1" flipV="1">
              <a:off x="3403" y="3512"/>
              <a:ext cx="1491" cy="1"/>
            </a:xfrm>
            <a:prstGeom prst="line">
              <a:avLst/>
            </a:prstGeom>
            <a:noFill/>
            <a:ln w="31750">
              <a:solidFill>
                <a:schemeClr val="tx2"/>
              </a:solidFill>
              <a:prstDash val="sysDot"/>
              <a:round/>
              <a:headEnd type="none" w="sm" len="sm"/>
              <a:tailEnd type="none" w="sm" len="sm"/>
            </a:ln>
            <a:effectLst/>
          </p:spPr>
          <p:txBody>
            <a:bodyPr wrap="none" anchor="ctr"/>
            <a:lstStyle/>
            <a:p>
              <a:endParaRPr lang="en-US"/>
            </a:p>
          </p:txBody>
        </p:sp>
        <p:pic>
          <p:nvPicPr>
            <p:cNvPr id="96300" name="Picture 44" descr="BOZE system2_alpha3"/>
            <p:cNvPicPr>
              <a:picLocks noChangeAspect="1" noChangeArrowheads="1"/>
            </p:cNvPicPr>
            <p:nvPr/>
          </p:nvPicPr>
          <p:blipFill>
            <a:blip r:embed="rId5" cstate="print"/>
            <a:srcRect/>
            <a:stretch>
              <a:fillRect/>
            </a:stretch>
          </p:blipFill>
          <p:spPr bwMode="auto">
            <a:xfrm>
              <a:off x="5018" y="1910"/>
              <a:ext cx="233" cy="290"/>
            </a:xfrm>
            <a:prstGeom prst="rect">
              <a:avLst/>
            </a:prstGeom>
            <a:noFill/>
            <a:effectLst>
              <a:outerShdw dist="35921" dir="2700000" algn="ctr" rotWithShape="0">
                <a:schemeClr val="bg2"/>
              </a:outerShdw>
            </a:effectLst>
          </p:spPr>
        </p:pic>
        <p:pic>
          <p:nvPicPr>
            <p:cNvPr id="96301" name="Picture 45" descr="plasma"/>
            <p:cNvPicPr>
              <a:picLocks noChangeAspect="1" noChangeArrowheads="1"/>
            </p:cNvPicPr>
            <p:nvPr/>
          </p:nvPicPr>
          <p:blipFill>
            <a:blip r:embed="rId6"/>
            <a:srcRect/>
            <a:stretch>
              <a:fillRect/>
            </a:stretch>
          </p:blipFill>
          <p:spPr bwMode="auto">
            <a:xfrm>
              <a:off x="3199" y="917"/>
              <a:ext cx="758" cy="556"/>
            </a:xfrm>
            <a:prstGeom prst="rect">
              <a:avLst/>
            </a:prstGeom>
            <a:noFill/>
          </p:spPr>
        </p:pic>
        <p:pic>
          <p:nvPicPr>
            <p:cNvPr id="96302" name="Picture 46" descr="Vaio_alpha"/>
            <p:cNvPicPr>
              <a:picLocks noChangeAspect="1" noChangeArrowheads="1"/>
            </p:cNvPicPr>
            <p:nvPr/>
          </p:nvPicPr>
          <p:blipFill>
            <a:blip r:embed="rId7"/>
            <a:srcRect/>
            <a:stretch>
              <a:fillRect/>
            </a:stretch>
          </p:blipFill>
          <p:spPr bwMode="auto">
            <a:xfrm>
              <a:off x="3783" y="1460"/>
              <a:ext cx="1185" cy="1016"/>
            </a:xfrm>
            <a:prstGeom prst="rect">
              <a:avLst/>
            </a:prstGeom>
            <a:noFill/>
            <a:effectLst>
              <a:outerShdw dist="35921" dir="2700000" algn="ctr" rotWithShape="0">
                <a:schemeClr val="bg2"/>
              </a:outerShdw>
            </a:effectLst>
          </p:spPr>
        </p:pic>
        <p:pic>
          <p:nvPicPr>
            <p:cNvPr id="96303" name="Picture 47" descr="mp3_alpha"/>
            <p:cNvPicPr>
              <a:picLocks noChangeAspect="1" noChangeArrowheads="1"/>
            </p:cNvPicPr>
            <p:nvPr/>
          </p:nvPicPr>
          <p:blipFill>
            <a:blip r:embed="rId8"/>
            <a:srcRect/>
            <a:stretch>
              <a:fillRect/>
            </a:stretch>
          </p:blipFill>
          <p:spPr bwMode="auto">
            <a:xfrm>
              <a:off x="4121" y="1110"/>
              <a:ext cx="583" cy="358"/>
            </a:xfrm>
            <a:prstGeom prst="rect">
              <a:avLst/>
            </a:prstGeom>
            <a:noFill/>
            <a:effectLst>
              <a:outerShdw dist="35921" dir="2700000" algn="ctr" rotWithShape="0">
                <a:schemeClr val="bg2"/>
              </a:outerShdw>
            </a:effectLst>
          </p:spPr>
        </p:pic>
        <p:pic>
          <p:nvPicPr>
            <p:cNvPr id="96304" name="Picture 48" descr="digital movie cam_alpha"/>
            <p:cNvPicPr>
              <a:picLocks noChangeAspect="1" noChangeArrowheads="1"/>
            </p:cNvPicPr>
            <p:nvPr/>
          </p:nvPicPr>
          <p:blipFill>
            <a:blip r:embed="rId9" cstate="print"/>
            <a:srcRect/>
            <a:stretch>
              <a:fillRect/>
            </a:stretch>
          </p:blipFill>
          <p:spPr bwMode="auto">
            <a:xfrm>
              <a:off x="3045" y="2231"/>
              <a:ext cx="377" cy="350"/>
            </a:xfrm>
            <a:prstGeom prst="rect">
              <a:avLst/>
            </a:prstGeom>
            <a:noFill/>
            <a:effectLst>
              <a:outerShdw dist="35921" dir="2700000" algn="ctr" rotWithShape="0">
                <a:schemeClr val="bg2"/>
              </a:outerShdw>
            </a:effectLst>
          </p:spPr>
        </p:pic>
        <p:pic>
          <p:nvPicPr>
            <p:cNvPr id="96305" name="Picture 49" descr="B3Gphone2"/>
            <p:cNvPicPr>
              <a:picLocks noChangeAspect="1" noChangeArrowheads="1"/>
            </p:cNvPicPr>
            <p:nvPr/>
          </p:nvPicPr>
          <p:blipFill>
            <a:blip r:embed="rId10"/>
            <a:srcRect/>
            <a:stretch>
              <a:fillRect/>
            </a:stretch>
          </p:blipFill>
          <p:spPr bwMode="auto">
            <a:xfrm>
              <a:off x="5050" y="2373"/>
              <a:ext cx="222" cy="377"/>
            </a:xfrm>
            <a:prstGeom prst="rect">
              <a:avLst/>
            </a:prstGeom>
            <a:noFill/>
            <a:ln w="9525">
              <a:noFill/>
              <a:miter lim="800000"/>
              <a:headEnd/>
              <a:tailEnd/>
            </a:ln>
            <a:effectLst/>
          </p:spPr>
        </p:pic>
        <p:pic>
          <p:nvPicPr>
            <p:cNvPr id="96306" name="Picture 50" descr="front_p1"/>
            <p:cNvPicPr>
              <a:picLocks noChangeAspect="1" noChangeArrowheads="1"/>
            </p:cNvPicPr>
            <p:nvPr/>
          </p:nvPicPr>
          <p:blipFill>
            <a:blip r:embed="rId11"/>
            <a:srcRect/>
            <a:stretch>
              <a:fillRect/>
            </a:stretch>
          </p:blipFill>
          <p:spPr bwMode="auto">
            <a:xfrm>
              <a:off x="3335" y="3333"/>
              <a:ext cx="506" cy="354"/>
            </a:xfrm>
            <a:prstGeom prst="rect">
              <a:avLst/>
            </a:prstGeom>
            <a:noFill/>
          </p:spPr>
        </p:pic>
        <p:pic>
          <p:nvPicPr>
            <p:cNvPr id="96307" name="Picture 51" descr="Picture1 copy"/>
            <p:cNvPicPr>
              <a:picLocks noChangeAspect="1" noChangeArrowheads="1"/>
            </p:cNvPicPr>
            <p:nvPr/>
          </p:nvPicPr>
          <p:blipFill>
            <a:blip r:embed="rId12"/>
            <a:srcRect/>
            <a:stretch>
              <a:fillRect/>
            </a:stretch>
          </p:blipFill>
          <p:spPr bwMode="auto">
            <a:xfrm>
              <a:off x="4816" y="1169"/>
              <a:ext cx="618" cy="490"/>
            </a:xfrm>
            <a:prstGeom prst="rect">
              <a:avLst/>
            </a:prstGeom>
            <a:noFill/>
          </p:spPr>
        </p:pic>
        <p:pic>
          <p:nvPicPr>
            <p:cNvPr id="96308" name="Picture 52" descr="disk">
              <a:hlinkClick r:id="rId13"/>
            </p:cNvPr>
            <p:cNvPicPr>
              <a:picLocks noChangeAspect="1" noChangeArrowheads="1"/>
            </p:cNvPicPr>
            <p:nvPr/>
          </p:nvPicPr>
          <p:blipFill>
            <a:blip r:embed="rId14" cstate="print"/>
            <a:srcRect/>
            <a:stretch>
              <a:fillRect/>
            </a:stretch>
          </p:blipFill>
          <p:spPr bwMode="auto">
            <a:xfrm>
              <a:off x="3755" y="2434"/>
              <a:ext cx="402" cy="242"/>
            </a:xfrm>
            <a:prstGeom prst="rect">
              <a:avLst/>
            </a:prstGeom>
            <a:noFill/>
          </p:spPr>
        </p:pic>
        <p:pic>
          <p:nvPicPr>
            <p:cNvPr id="96309" name="Picture 53" descr="plasma"/>
            <p:cNvPicPr>
              <a:picLocks noChangeAspect="1" noChangeArrowheads="1"/>
            </p:cNvPicPr>
            <p:nvPr/>
          </p:nvPicPr>
          <p:blipFill>
            <a:blip r:embed="rId6"/>
            <a:srcRect/>
            <a:stretch>
              <a:fillRect/>
            </a:stretch>
          </p:blipFill>
          <p:spPr bwMode="auto">
            <a:xfrm>
              <a:off x="4515" y="3230"/>
              <a:ext cx="1028" cy="754"/>
            </a:xfrm>
            <a:prstGeom prst="rect">
              <a:avLst/>
            </a:prstGeom>
            <a:noFill/>
          </p:spPr>
        </p:pic>
        <p:sp>
          <p:nvSpPr>
            <p:cNvPr id="96310" name="Rectangle 54"/>
            <p:cNvSpPr>
              <a:spLocks noChangeArrowheads="1"/>
            </p:cNvSpPr>
            <p:nvPr/>
          </p:nvSpPr>
          <p:spPr bwMode="auto">
            <a:xfrm>
              <a:off x="3287" y="3525"/>
              <a:ext cx="1630" cy="444"/>
            </a:xfrm>
            <a:prstGeom prst="rect">
              <a:avLst/>
            </a:prstGeom>
            <a:noFill/>
            <a:ln w="9525">
              <a:noFill/>
              <a:miter lim="800000"/>
              <a:headEnd/>
              <a:tailEnd/>
            </a:ln>
            <a:effectLst/>
          </p:spPr>
          <p:txBody>
            <a:bodyPr lIns="92075" tIns="46038" rIns="92075" bIns="46038"/>
            <a:lstStyle/>
            <a:p>
              <a:pPr marL="225425" indent="-225425" algn="ctr" eaLnBrk="1" hangingPunct="1">
                <a:lnSpc>
                  <a:spcPct val="90000"/>
                </a:lnSpc>
                <a:spcBef>
                  <a:spcPct val="25000"/>
                </a:spcBef>
                <a:spcAft>
                  <a:spcPct val="20000"/>
                </a:spcAft>
                <a:buClr>
                  <a:srgbClr val="D81900"/>
                </a:buClr>
                <a:buFont typeface="Times" pitchFamily="18" charset="0"/>
                <a:buNone/>
              </a:pPr>
              <a:r>
                <a:rPr lang="en-US" sz="1500" b="1" dirty="0"/>
                <a:t>Dual Role </a:t>
              </a:r>
              <a:br>
                <a:rPr lang="en-US" sz="1500" b="1" dirty="0"/>
              </a:br>
              <a:r>
                <a:rPr lang="en-US" sz="1500" b="1" dirty="0"/>
                <a:t>Devices</a:t>
              </a:r>
            </a:p>
            <a:p>
              <a:pPr marL="225425" indent="-225425" algn="ctr" eaLnBrk="1" hangingPunct="1">
                <a:lnSpc>
                  <a:spcPct val="90000"/>
                </a:lnSpc>
                <a:spcBef>
                  <a:spcPct val="20000"/>
                </a:spcBef>
                <a:spcAft>
                  <a:spcPct val="20000"/>
                </a:spcAft>
                <a:buClr>
                  <a:srgbClr val="D81900"/>
                </a:buClr>
                <a:buFont typeface="Times" pitchFamily="18" charset="0"/>
                <a:buChar char="•"/>
              </a:pPr>
              <a:endParaRPr lang="en-US" sz="2600" b="1" dirty="0"/>
            </a:p>
          </p:txBody>
        </p:sp>
        <p:sp>
          <p:nvSpPr>
            <p:cNvPr id="96311" name="Rectangle 55"/>
            <p:cNvSpPr>
              <a:spLocks noChangeArrowheads="1"/>
            </p:cNvSpPr>
            <p:nvPr/>
          </p:nvSpPr>
          <p:spPr bwMode="auto">
            <a:xfrm>
              <a:off x="4077" y="869"/>
              <a:ext cx="1572" cy="212"/>
            </a:xfrm>
            <a:prstGeom prst="rect">
              <a:avLst/>
            </a:prstGeom>
            <a:noFill/>
            <a:ln w="12700">
              <a:noFill/>
              <a:miter lim="800000"/>
              <a:headEnd type="none" w="sm" len="sm"/>
              <a:tailEnd type="none" w="sm" len="sm"/>
            </a:ln>
            <a:effectLst/>
          </p:spPr>
          <p:txBody>
            <a:bodyPr>
              <a:spAutoFit/>
            </a:bodyPr>
            <a:lstStyle/>
            <a:p>
              <a:pPr algn="ctr"/>
              <a:r>
                <a:rPr lang="en-US" sz="1600" b="1">
                  <a:cs typeface="Arial" charset="0"/>
                </a:rPr>
                <a:t>Up to 127 devices</a:t>
              </a:r>
            </a:p>
          </p:txBody>
        </p:sp>
        <p:sp>
          <p:nvSpPr>
            <p:cNvPr id="96312" name="Line 56"/>
            <p:cNvSpPr>
              <a:spLocks noChangeShapeType="1"/>
            </p:cNvSpPr>
            <p:nvPr/>
          </p:nvSpPr>
          <p:spPr bwMode="auto">
            <a:xfrm flipV="1">
              <a:off x="4786" y="2400"/>
              <a:ext cx="231" cy="300"/>
            </a:xfrm>
            <a:prstGeom prst="line">
              <a:avLst/>
            </a:prstGeom>
            <a:noFill/>
            <a:ln w="9525">
              <a:solidFill>
                <a:schemeClr val="tx1"/>
              </a:solidFill>
              <a:round/>
              <a:headEnd/>
              <a:tailEnd type="triangle" w="lg" len="med"/>
            </a:ln>
            <a:effectLst/>
          </p:spPr>
          <p:txBody>
            <a:bodyPr/>
            <a:lstStyle/>
            <a:p>
              <a:endParaRPr lang="en-US"/>
            </a:p>
          </p:txBody>
        </p:sp>
        <p:sp>
          <p:nvSpPr>
            <p:cNvPr id="96313" name="Line 57"/>
            <p:cNvSpPr>
              <a:spLocks noChangeShapeType="1"/>
            </p:cNvSpPr>
            <p:nvPr/>
          </p:nvSpPr>
          <p:spPr bwMode="auto">
            <a:xfrm flipH="1" flipV="1">
              <a:off x="4194" y="2347"/>
              <a:ext cx="180" cy="352"/>
            </a:xfrm>
            <a:prstGeom prst="line">
              <a:avLst/>
            </a:prstGeom>
            <a:noFill/>
            <a:ln w="9525">
              <a:solidFill>
                <a:schemeClr val="tx1"/>
              </a:solidFill>
              <a:round/>
              <a:headEnd/>
              <a:tailEnd type="triangle" w="lg" len="med"/>
            </a:ln>
            <a:effectLst/>
          </p:spPr>
          <p:txBody>
            <a:bodyPr/>
            <a:lstStyle/>
            <a:p>
              <a:endParaRPr lang="en-US"/>
            </a:p>
          </p:txBody>
        </p:sp>
        <p:sp>
          <p:nvSpPr>
            <p:cNvPr id="96314" name="Text Box 58"/>
            <p:cNvSpPr txBox="1">
              <a:spLocks noChangeArrowheads="1"/>
            </p:cNvSpPr>
            <p:nvPr/>
          </p:nvSpPr>
          <p:spPr bwMode="auto">
            <a:xfrm>
              <a:off x="3742" y="2682"/>
              <a:ext cx="1620" cy="366"/>
            </a:xfrm>
            <a:prstGeom prst="rect">
              <a:avLst/>
            </a:prstGeom>
            <a:noFill/>
            <a:ln w="9525">
              <a:noFill/>
              <a:miter lim="800000"/>
              <a:headEnd/>
              <a:tailEnd/>
            </a:ln>
            <a:effectLst/>
          </p:spPr>
          <p:txBody>
            <a:bodyPr>
              <a:spAutoFit/>
            </a:bodyPr>
            <a:lstStyle/>
            <a:p>
              <a:pPr algn="ctr" eaLnBrk="1" hangingPunct="1">
                <a:spcBef>
                  <a:spcPct val="50000"/>
                </a:spcBef>
              </a:pPr>
              <a:r>
                <a:rPr lang="en-US" sz="1600" b="1" dirty="0">
                  <a:cs typeface="Arial" charset="0"/>
                </a:rPr>
                <a:t>Host scheduled data communications</a:t>
              </a:r>
            </a:p>
          </p:txBody>
        </p:sp>
        <p:pic>
          <p:nvPicPr>
            <p:cNvPr id="96315" name="Picture 59" descr="B00029ZV0I"/>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3171" y="1415"/>
              <a:ext cx="624" cy="219"/>
            </a:xfrm>
            <a:prstGeom prst="rect">
              <a:avLst/>
            </a:prstGeom>
            <a:noFill/>
            <a:ln w="9525">
              <a:noFill/>
              <a:miter lim="800000"/>
              <a:headEnd/>
              <a:tailEnd/>
            </a:ln>
          </p:spPr>
        </p:pic>
      </p:gr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Wireless USB - Hosts</a:t>
            </a:r>
            <a:endParaRPr lang="en-US" dirty="0"/>
          </a:p>
        </p:txBody>
      </p:sp>
      <p:sp>
        <p:nvSpPr>
          <p:cNvPr id="3" name="Content Placeholder 2"/>
          <p:cNvSpPr>
            <a:spLocks noGrp="1"/>
          </p:cNvSpPr>
          <p:nvPr>
            <p:ph sz="half" idx="1"/>
          </p:nvPr>
        </p:nvSpPr>
        <p:spPr>
          <a:xfrm>
            <a:off x="382323" y="1414199"/>
            <a:ext cx="4126177" cy="4182683"/>
          </a:xfrm>
        </p:spPr>
        <p:txBody>
          <a:bodyPr/>
          <a:lstStyle/>
          <a:p>
            <a:r>
              <a:rPr lang="en-US" sz="2400" dirty="0" smtClean="0"/>
              <a:t>HWA (Host</a:t>
            </a:r>
            <a:br>
              <a:rPr lang="en-US" sz="2400" dirty="0" smtClean="0"/>
            </a:br>
            <a:r>
              <a:rPr lang="en-US" sz="2400" dirty="0" smtClean="0"/>
              <a:t>Wire Adapter)</a:t>
            </a:r>
          </a:p>
          <a:p>
            <a:pPr lvl="1"/>
            <a:r>
              <a:rPr lang="en-US" sz="2400" dirty="0" smtClean="0"/>
              <a:t>USB interface to the PC</a:t>
            </a:r>
          </a:p>
          <a:p>
            <a:pPr lvl="1"/>
            <a:r>
              <a:rPr lang="en-US" sz="2400" dirty="0" smtClean="0"/>
              <a:t>Enabler for the market</a:t>
            </a:r>
          </a:p>
          <a:p>
            <a:pPr lvl="1"/>
            <a:r>
              <a:rPr lang="en-US" sz="2400" dirty="0" smtClean="0"/>
              <a:t>Available from many companies today</a:t>
            </a:r>
          </a:p>
          <a:p>
            <a:pPr lvl="2"/>
            <a:r>
              <a:rPr lang="en-US" sz="1800" dirty="0" smtClean="0"/>
              <a:t>Many systems on the market today use this architecture</a:t>
            </a:r>
          </a:p>
          <a:p>
            <a:pPr lvl="1"/>
            <a:r>
              <a:rPr lang="en-US" sz="2400" dirty="0" smtClean="0"/>
              <a:t>USB dongle or </a:t>
            </a:r>
            <a:br>
              <a:rPr lang="en-US" sz="2400" dirty="0" smtClean="0"/>
            </a:br>
            <a:r>
              <a:rPr lang="en-US" sz="2400" dirty="0" smtClean="0"/>
              <a:t>Express card form factors generally</a:t>
            </a:r>
          </a:p>
        </p:txBody>
      </p:sp>
      <p:sp>
        <p:nvSpPr>
          <p:cNvPr id="4" name="Content Placeholder 3"/>
          <p:cNvSpPr>
            <a:spLocks noGrp="1"/>
          </p:cNvSpPr>
          <p:nvPr>
            <p:ph sz="half" idx="2"/>
          </p:nvPr>
        </p:nvSpPr>
        <p:spPr>
          <a:xfrm>
            <a:off x="4635500" y="1414199"/>
            <a:ext cx="4127500" cy="4598182"/>
          </a:xfrm>
        </p:spPr>
        <p:txBody>
          <a:bodyPr/>
          <a:lstStyle/>
          <a:p>
            <a:r>
              <a:rPr lang="en-US" sz="2400" dirty="0" smtClean="0"/>
              <a:t>WHCI (Wireless Host Controller Interface)</a:t>
            </a:r>
          </a:p>
          <a:p>
            <a:pPr lvl="1"/>
            <a:r>
              <a:rPr lang="en-US" sz="2400" dirty="0" smtClean="0"/>
              <a:t>PCI interface to the PC</a:t>
            </a:r>
          </a:p>
          <a:p>
            <a:pPr lvl="2"/>
            <a:r>
              <a:rPr lang="en-US" sz="1800" dirty="0" smtClean="0"/>
              <a:t>Enables better performance</a:t>
            </a:r>
          </a:p>
          <a:p>
            <a:pPr lvl="1"/>
            <a:r>
              <a:rPr lang="en-US" sz="2400" dirty="0" smtClean="0"/>
              <a:t>Required interface for non-removable devices for WLP certification</a:t>
            </a:r>
          </a:p>
          <a:p>
            <a:pPr lvl="1"/>
            <a:r>
              <a:rPr lang="en-US" sz="2400" dirty="0" smtClean="0"/>
              <a:t>Better power management</a:t>
            </a:r>
          </a:p>
          <a:p>
            <a:pPr lvl="1"/>
            <a:r>
              <a:rPr lang="en-US" sz="2400" dirty="0" smtClean="0"/>
              <a:t>Only host type </a:t>
            </a:r>
            <a:br>
              <a:rPr lang="en-US" sz="2400" dirty="0" smtClean="0"/>
            </a:br>
            <a:r>
              <a:rPr lang="en-US" sz="2400" dirty="0" smtClean="0"/>
              <a:t>recommended by Microsoft</a:t>
            </a:r>
            <a:endParaRPr lang="en-US" sz="24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USB Ecosystem Status</a:t>
            </a:r>
            <a:endParaRPr lang="en-US" dirty="0"/>
          </a:p>
        </p:txBody>
      </p:sp>
      <p:sp>
        <p:nvSpPr>
          <p:cNvPr id="4" name="Content Placeholder 3"/>
          <p:cNvSpPr>
            <a:spLocks noGrp="1"/>
          </p:cNvSpPr>
          <p:nvPr>
            <p:ph sz="half" idx="1"/>
          </p:nvPr>
        </p:nvSpPr>
        <p:spPr>
          <a:xfrm>
            <a:off x="382323" y="1414199"/>
            <a:ext cx="4126177" cy="4767459"/>
          </a:xfrm>
        </p:spPr>
        <p:txBody>
          <a:bodyPr/>
          <a:lstStyle/>
          <a:p>
            <a:r>
              <a:rPr lang="en-US" dirty="0" smtClean="0"/>
              <a:t>First WHCI systems on the market today</a:t>
            </a:r>
          </a:p>
          <a:p>
            <a:pPr lvl="1"/>
            <a:r>
              <a:rPr lang="en-US" dirty="0" smtClean="0"/>
              <a:t>Logo requirement goes active June 2009 requiring WHCI for internal system radios*</a:t>
            </a:r>
          </a:p>
          <a:p>
            <a:pPr lvl="1"/>
            <a:r>
              <a:rPr lang="en-US" dirty="0" smtClean="0"/>
              <a:t>Market is still </a:t>
            </a:r>
            <a:br>
              <a:rPr lang="en-US" dirty="0" smtClean="0"/>
            </a:br>
            <a:r>
              <a:rPr lang="en-US" dirty="0" smtClean="0"/>
              <a:t>predominately HWA</a:t>
            </a:r>
          </a:p>
          <a:p>
            <a:r>
              <a:rPr lang="en-US" dirty="0" smtClean="0"/>
              <a:t>Starting to see an influx of native WUSB devices</a:t>
            </a:r>
          </a:p>
          <a:p>
            <a:pPr lvl="1"/>
            <a:r>
              <a:rPr lang="en-US" dirty="0" smtClean="0"/>
              <a:t>VGA-Wireless USB adapters</a:t>
            </a:r>
          </a:p>
          <a:p>
            <a:pPr lvl="1"/>
            <a:r>
              <a:rPr lang="en-US" dirty="0" smtClean="0"/>
              <a:t>Docking stations</a:t>
            </a:r>
          </a:p>
          <a:p>
            <a:pPr lvl="1"/>
            <a:r>
              <a:rPr lang="en-US" dirty="0" smtClean="0"/>
              <a:t>Native hard drives</a:t>
            </a:r>
          </a:p>
          <a:p>
            <a:pPr lvl="1"/>
            <a:endParaRPr lang="en-US" dirty="0"/>
          </a:p>
        </p:txBody>
      </p:sp>
      <p:sp>
        <p:nvSpPr>
          <p:cNvPr id="5" name="Content Placeholder 4"/>
          <p:cNvSpPr>
            <a:spLocks noGrp="1"/>
          </p:cNvSpPr>
          <p:nvPr>
            <p:ph sz="half" idx="2"/>
          </p:nvPr>
        </p:nvSpPr>
        <p:spPr>
          <a:xfrm>
            <a:off x="4635500" y="1414199"/>
            <a:ext cx="4127500" cy="4903394"/>
          </a:xfrm>
        </p:spPr>
        <p:txBody>
          <a:bodyPr/>
          <a:lstStyle/>
          <a:p>
            <a:r>
              <a:rPr lang="en-US" dirty="0" smtClean="0"/>
              <a:t>What the ecosystems needs to succeed</a:t>
            </a:r>
          </a:p>
          <a:p>
            <a:pPr lvl="1"/>
            <a:r>
              <a:rPr lang="en-US" dirty="0" smtClean="0"/>
              <a:t>More WHCI systems</a:t>
            </a:r>
          </a:p>
          <a:p>
            <a:pPr lvl="1"/>
            <a:r>
              <a:rPr lang="en-US" dirty="0" smtClean="0"/>
              <a:t>Add-on WHCI cards available</a:t>
            </a:r>
          </a:p>
          <a:p>
            <a:pPr lvl="1"/>
            <a:r>
              <a:rPr lang="en-US" dirty="0" smtClean="0"/>
              <a:t>Wide availability of </a:t>
            </a:r>
            <a:br>
              <a:rPr lang="en-US" dirty="0" smtClean="0"/>
            </a:br>
            <a:r>
              <a:rPr lang="en-US" dirty="0" smtClean="0"/>
              <a:t>native devices, improved interoperability, better performance, single worldwide SKU</a:t>
            </a:r>
          </a:p>
          <a:p>
            <a:r>
              <a:rPr lang="en-US" dirty="0" smtClean="0"/>
              <a:t>Some great progress since last year’s </a:t>
            </a:r>
            <a:r>
              <a:rPr lang="en-US" dirty="0" err="1" smtClean="0"/>
              <a:t>WinHEC</a:t>
            </a:r>
            <a:r>
              <a:rPr lang="en-US" dirty="0" smtClean="0"/>
              <a:t>!</a:t>
            </a:r>
          </a:p>
          <a:p>
            <a:pPr lvl="1"/>
            <a:r>
              <a:rPr lang="en-US" dirty="0" smtClean="0"/>
              <a:t>DWAs widely available</a:t>
            </a:r>
          </a:p>
          <a:p>
            <a:pPr lvl="1"/>
            <a:r>
              <a:rPr lang="en-US" dirty="0" smtClean="0"/>
              <a:t>WHCI solutions available from multiple companies</a:t>
            </a:r>
            <a:endParaRPr lang="en-US" dirty="0"/>
          </a:p>
        </p:txBody>
      </p:sp>
      <p:sp>
        <p:nvSpPr>
          <p:cNvPr id="6" name="TextBox 5"/>
          <p:cNvSpPr txBox="1"/>
          <p:nvPr/>
        </p:nvSpPr>
        <p:spPr>
          <a:xfrm>
            <a:off x="0" y="6519446"/>
            <a:ext cx="6102953" cy="338554"/>
          </a:xfrm>
          <a:prstGeom prst="rect">
            <a:avLst/>
          </a:prstGeom>
          <a:noFill/>
        </p:spPr>
        <p:txBody>
          <a:bodyPr wrap="none" rtlCol="0">
            <a:spAutoFit/>
          </a:bodyPr>
          <a:lstStyle/>
          <a:p>
            <a:r>
              <a:rPr lang="en-US" sz="1600" dirty="0" smtClean="0">
                <a:solidFill>
                  <a:schemeClr val="tx1"/>
                </a:solidFill>
                <a:effectLst>
                  <a:outerShdw blurRad="38100" dist="38100" dir="2700000" algn="tl">
                    <a:srgbClr val="000000">
                      <a:alpha val="43137"/>
                    </a:srgbClr>
                  </a:outerShdw>
                </a:effectLst>
                <a:latin typeface="Trebuchet MS" pitchFamily="34" charset="0"/>
              </a:rPr>
              <a:t>*Microsoft is interested in hearing feedback on this requirement</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WUSB Ecosystem Expectations</a:t>
            </a:r>
            <a:endParaRPr lang="en-US" dirty="0"/>
          </a:p>
        </p:txBody>
      </p:sp>
      <p:sp>
        <p:nvSpPr>
          <p:cNvPr id="4" name="Content Placeholder 3"/>
          <p:cNvSpPr>
            <a:spLocks noGrp="1"/>
          </p:cNvSpPr>
          <p:nvPr>
            <p:ph sz="half" idx="1"/>
          </p:nvPr>
        </p:nvSpPr>
        <p:spPr>
          <a:xfrm>
            <a:off x="382323" y="1414199"/>
            <a:ext cx="4126177" cy="4402231"/>
          </a:xfrm>
        </p:spPr>
        <p:txBody>
          <a:bodyPr/>
          <a:lstStyle/>
          <a:p>
            <a:r>
              <a:rPr lang="en-US" dirty="0" smtClean="0"/>
              <a:t>OEMs</a:t>
            </a:r>
          </a:p>
          <a:p>
            <a:pPr lvl="1"/>
            <a:r>
              <a:rPr lang="en-US" dirty="0" smtClean="0"/>
              <a:t>Ship systems with WHCI host controllers</a:t>
            </a:r>
          </a:p>
          <a:p>
            <a:pPr lvl="1"/>
            <a:r>
              <a:rPr lang="en-US" dirty="0" smtClean="0"/>
              <a:t>Test with Windows 7 early and often– Help us reduce or eliminate need for QFEs!!</a:t>
            </a:r>
          </a:p>
          <a:p>
            <a:r>
              <a:rPr lang="en-US" dirty="0" smtClean="0"/>
              <a:t>IHVs</a:t>
            </a:r>
          </a:p>
          <a:p>
            <a:pPr lvl="1"/>
            <a:r>
              <a:rPr lang="en-US" dirty="0" smtClean="0"/>
              <a:t>WHCI add-on cards are needed to help seed market</a:t>
            </a:r>
          </a:p>
          <a:p>
            <a:pPr lvl="1"/>
            <a:r>
              <a:rPr lang="en-US" dirty="0" smtClean="0"/>
              <a:t>As host penetration increases, focus on device solutions instead of host-device pairs</a:t>
            </a:r>
            <a:endParaRPr lang="en-US" dirty="0"/>
          </a:p>
        </p:txBody>
      </p:sp>
      <p:sp>
        <p:nvSpPr>
          <p:cNvPr id="5" name="Content Placeholder 4"/>
          <p:cNvSpPr>
            <a:spLocks noGrp="1"/>
          </p:cNvSpPr>
          <p:nvPr>
            <p:ph sz="half" idx="2"/>
          </p:nvPr>
        </p:nvSpPr>
        <p:spPr>
          <a:xfrm>
            <a:off x="4635500" y="1414199"/>
            <a:ext cx="4127500" cy="4069319"/>
          </a:xfrm>
        </p:spPr>
        <p:txBody>
          <a:bodyPr/>
          <a:lstStyle/>
          <a:p>
            <a:r>
              <a:rPr lang="en-US" dirty="0" smtClean="0"/>
              <a:t>Silicon Partners</a:t>
            </a:r>
          </a:p>
          <a:p>
            <a:pPr lvl="1"/>
            <a:r>
              <a:rPr lang="en-US" dirty="0" smtClean="0"/>
              <a:t>Ensure your latest hardware (including PHYs) are in Microsoft’s labs</a:t>
            </a:r>
          </a:p>
          <a:p>
            <a:pPr lvl="1"/>
            <a:r>
              <a:rPr lang="en-US" dirty="0" smtClean="0"/>
              <a:t>Participate in Wireless USB </a:t>
            </a:r>
            <a:br>
              <a:rPr lang="en-US" dirty="0" smtClean="0"/>
            </a:br>
            <a:r>
              <a:rPr lang="en-US" dirty="0" smtClean="0"/>
              <a:t>1.1 spec development</a:t>
            </a:r>
          </a:p>
          <a:p>
            <a:pPr lvl="1"/>
            <a:r>
              <a:rPr lang="en-US" dirty="0" smtClean="0"/>
              <a:t>Make sure your hosts and devices are all compliant </a:t>
            </a:r>
            <a:br>
              <a:rPr lang="en-US" dirty="0" smtClean="0"/>
            </a:br>
            <a:r>
              <a:rPr lang="en-US" dirty="0" smtClean="0"/>
              <a:t>with the Windows Logo Program requirements</a:t>
            </a:r>
          </a:p>
          <a:p>
            <a:pPr lvl="2"/>
            <a:r>
              <a:rPr lang="en-US" dirty="0" smtClean="0"/>
              <a:t>Regardless of Microsoft shipping a stack, there will still be a Wireless USB logo program</a:t>
            </a:r>
            <a:endParaRPr lang="en-US" dirty="0"/>
          </a:p>
        </p:txBody>
      </p:sp>
      <p:graphicFrame>
        <p:nvGraphicFramePr>
          <p:cNvPr id="6" name="Diagram 5"/>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DFEA947F-8036-45FB-9AD1-E7D8BC2AF8A5}"/>
                                            </p:graphicEl>
                                          </p:spTgt>
                                        </p:tgtEl>
                                        <p:attrNameLst>
                                          <p:attrName>style.visibility</p:attrName>
                                        </p:attrNameLst>
                                      </p:cBhvr>
                                      <p:to>
                                        <p:strVal val="visible"/>
                                      </p:to>
                                    </p:set>
                                    <p:animEffect transition="in" filter="fade">
                                      <p:cBhvr>
                                        <p:cTn id="7" dur="2000"/>
                                        <p:tgtEl>
                                          <p:spTgt spid="6">
                                            <p:graphicEl>
                                              <a:dgm id="{DFEA947F-8036-45FB-9AD1-E7D8BC2AF8A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82588" y="228600"/>
            <a:ext cx="8380412" cy="1218795"/>
          </a:xfrm>
        </p:spPr>
        <p:txBody>
          <a:bodyPr/>
          <a:lstStyle/>
          <a:p>
            <a:pPr lvl="0"/>
            <a:r>
              <a:rPr lang="en-US" sz="4400" dirty="0" smtClean="0"/>
              <a:t>New To Windows 7</a:t>
            </a:r>
            <a:br>
              <a:rPr lang="en-US" sz="4400" dirty="0" smtClean="0"/>
            </a:br>
            <a:endParaRPr lang="en-US" sz="4400" dirty="0"/>
          </a:p>
        </p:txBody>
      </p:sp>
      <p:sp>
        <p:nvSpPr>
          <p:cNvPr id="42" name="Rounded Rectangle 41"/>
          <p:cNvSpPr/>
          <p:nvPr/>
        </p:nvSpPr>
        <p:spPr>
          <a:xfrm>
            <a:off x="562555" y="1224285"/>
            <a:ext cx="7326812" cy="847029"/>
          </a:xfrm>
          <a:prstGeom prst="roundRect">
            <a:avLst>
              <a:gd name="adj" fmla="val 10000"/>
            </a:avLst>
          </a:prstGeom>
        </p:spPr>
        <p:style>
          <a:lnRef idx="1">
            <a:schemeClr val="accent5"/>
          </a:lnRef>
          <a:fillRef idx="3">
            <a:schemeClr val="accent5"/>
          </a:fillRef>
          <a:effectRef idx="2">
            <a:schemeClr val="accent5"/>
          </a:effectRef>
          <a:fontRef idx="minor">
            <a:schemeClr val="lt1"/>
          </a:fontRef>
        </p:style>
      </p:sp>
      <p:sp>
        <p:nvSpPr>
          <p:cNvPr id="43" name="Rounded Rectangle 4"/>
          <p:cNvSpPr/>
          <p:nvPr/>
        </p:nvSpPr>
        <p:spPr>
          <a:xfrm>
            <a:off x="2376505" y="1224285"/>
            <a:ext cx="5757413" cy="847029"/>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kern="1200" dirty="0" smtClean="0">
                <a:effectLst>
                  <a:outerShdw blurRad="38100" dist="38100" dir="2700000" algn="tl">
                    <a:srgbClr val="000000">
                      <a:alpha val="43137"/>
                    </a:srgbClr>
                  </a:outerShdw>
                </a:effectLst>
              </a:rPr>
              <a:t>Bluetooth Integration into Devices and Printers UX</a:t>
            </a:r>
            <a:endParaRPr lang="en-US" sz="1500" kern="1200" dirty="0">
              <a:effectLst>
                <a:outerShdw blurRad="38100" dist="38100" dir="2700000" algn="tl">
                  <a:srgbClr val="000000">
                    <a:alpha val="43137"/>
                  </a:srgbClr>
                </a:outerShdw>
              </a:effectLst>
            </a:endParaRPr>
          </a:p>
          <a:p>
            <a:pPr marL="114300" lvl="1" indent="-114300" algn="l" defTabSz="533400" rtl="0">
              <a:lnSpc>
                <a:spcPct val="90000"/>
              </a:lnSpc>
              <a:spcBef>
                <a:spcPct val="0"/>
              </a:spcBef>
              <a:spcAft>
                <a:spcPct val="15000"/>
              </a:spcAft>
              <a:buChar char="••"/>
            </a:pPr>
            <a:r>
              <a:rPr lang="en-US" sz="1200" kern="1200" dirty="0" smtClean="0">
                <a:effectLst>
                  <a:outerShdw blurRad="38100" dist="38100" dir="2700000" algn="tl">
                    <a:srgbClr val="000000">
                      <a:alpha val="43137"/>
                    </a:srgbClr>
                  </a:outerShdw>
                </a:effectLst>
              </a:rPr>
              <a:t>Windows 7 Device Experience Overview - CON-T531</a:t>
            </a:r>
            <a:endParaRPr lang="en-US" sz="1200" kern="1200" dirty="0">
              <a:effectLst>
                <a:outerShdw blurRad="38100" dist="38100" dir="2700000" algn="tl">
                  <a:srgbClr val="000000">
                    <a:alpha val="43137"/>
                  </a:srgbClr>
                </a:outerShdw>
              </a:effectLst>
            </a:endParaRPr>
          </a:p>
          <a:p>
            <a:pPr marL="114300" lvl="1" indent="-114300" algn="l" defTabSz="533400" rtl="0">
              <a:lnSpc>
                <a:spcPct val="90000"/>
              </a:lnSpc>
              <a:spcBef>
                <a:spcPct val="0"/>
              </a:spcBef>
              <a:spcAft>
                <a:spcPct val="15000"/>
              </a:spcAft>
              <a:buChar char="••"/>
            </a:pPr>
            <a:r>
              <a:rPr lang="en-US" sz="1200" kern="1200" dirty="0" smtClean="0">
                <a:effectLst>
                  <a:outerShdw blurRad="38100" dist="38100" dir="2700000" algn="tl">
                    <a:srgbClr val="000000">
                      <a:alpha val="43137"/>
                    </a:srgbClr>
                  </a:outerShdw>
                </a:effectLst>
              </a:rPr>
              <a:t>Windows 7 Device Experience - CON-T533</a:t>
            </a:r>
            <a:endParaRPr lang="en-US" sz="1200" kern="1200" dirty="0">
              <a:effectLst>
                <a:outerShdw blurRad="38100" dist="38100" dir="2700000" algn="tl">
                  <a:srgbClr val="000000">
                    <a:alpha val="43137"/>
                  </a:srgbClr>
                </a:outerShdw>
              </a:effectLst>
            </a:endParaRPr>
          </a:p>
        </p:txBody>
      </p:sp>
      <p:sp>
        <p:nvSpPr>
          <p:cNvPr id="21" name="Rounded Rectangle 20"/>
          <p:cNvSpPr/>
          <p:nvPr/>
        </p:nvSpPr>
        <p:spPr>
          <a:xfrm>
            <a:off x="647257" y="1308987"/>
            <a:ext cx="1676082" cy="677623"/>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sp>
      <p:sp>
        <p:nvSpPr>
          <p:cNvPr id="41" name="Rounded Rectangle 7"/>
          <p:cNvSpPr/>
          <p:nvPr/>
        </p:nvSpPr>
        <p:spPr>
          <a:xfrm>
            <a:off x="2408404" y="1911458"/>
            <a:ext cx="5757413" cy="847029"/>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endParaRPr lang="en-US" sz="1500" kern="1200" dirty="0">
              <a:effectLst>
                <a:outerShdw blurRad="38100" dist="38100" dir="2700000" algn="tl">
                  <a:srgbClr val="000000">
                    <a:alpha val="43137"/>
                  </a:srgbClr>
                </a:outerShdw>
              </a:effectLst>
            </a:endParaRPr>
          </a:p>
        </p:txBody>
      </p:sp>
      <p:sp>
        <p:nvSpPr>
          <p:cNvPr id="38" name="Rounded Rectangle 37"/>
          <p:cNvSpPr/>
          <p:nvPr/>
        </p:nvSpPr>
        <p:spPr>
          <a:xfrm>
            <a:off x="541289" y="2147367"/>
            <a:ext cx="7326812" cy="847029"/>
          </a:xfrm>
          <a:prstGeom prst="roundRect">
            <a:avLst>
              <a:gd name="adj" fmla="val 10000"/>
            </a:avLst>
          </a:prstGeom>
        </p:spPr>
        <p:style>
          <a:lnRef idx="1">
            <a:schemeClr val="accent5"/>
          </a:lnRef>
          <a:fillRef idx="3">
            <a:schemeClr val="accent5"/>
          </a:fillRef>
          <a:effectRef idx="2">
            <a:schemeClr val="accent5"/>
          </a:effectRef>
          <a:fontRef idx="minor">
            <a:schemeClr val="lt1"/>
          </a:fontRef>
        </p:style>
      </p:sp>
      <p:sp>
        <p:nvSpPr>
          <p:cNvPr id="39" name="Rounded Rectangle 10"/>
          <p:cNvSpPr/>
          <p:nvPr/>
        </p:nvSpPr>
        <p:spPr>
          <a:xfrm>
            <a:off x="2355239" y="2152046"/>
            <a:ext cx="5757413" cy="847029"/>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kern="1200" dirty="0" smtClean="0">
                <a:effectLst>
                  <a:outerShdw blurRad="38100" dist="38100" dir="2700000" algn="tl">
                    <a:srgbClr val="000000">
                      <a:alpha val="43137"/>
                    </a:srgbClr>
                  </a:outerShdw>
                </a:effectLst>
              </a:rPr>
              <a:t>In-Box support for Bluetooth Audio</a:t>
            </a:r>
            <a:endParaRPr lang="en-US" sz="1500" kern="1200" dirty="0">
              <a:effectLst>
                <a:outerShdw blurRad="38100" dist="38100" dir="2700000" algn="tl">
                  <a:srgbClr val="000000">
                    <a:alpha val="43137"/>
                  </a:srgbClr>
                </a:outerShdw>
              </a:effectLst>
            </a:endParaRPr>
          </a:p>
          <a:p>
            <a:pPr marL="114300" lvl="1" indent="-114300" algn="l" defTabSz="533400" rtl="0">
              <a:lnSpc>
                <a:spcPct val="90000"/>
              </a:lnSpc>
              <a:spcBef>
                <a:spcPct val="0"/>
              </a:spcBef>
              <a:spcAft>
                <a:spcPct val="15000"/>
              </a:spcAft>
              <a:buChar char="••"/>
            </a:pPr>
            <a:r>
              <a:rPr lang="en-US" sz="1200" kern="1200" dirty="0" smtClean="0">
                <a:effectLst>
                  <a:outerShdw blurRad="38100" dist="38100" dir="2700000" algn="tl">
                    <a:srgbClr val="000000">
                      <a:alpha val="43137"/>
                    </a:srgbClr>
                  </a:outerShdw>
                </a:effectLst>
              </a:rPr>
              <a:t>Building a Bluetooth Audio Device in Windows 7 - CON-T564</a:t>
            </a:r>
            <a:endParaRPr lang="en-US" sz="1200" kern="1200" dirty="0">
              <a:effectLst>
                <a:outerShdw blurRad="38100" dist="38100" dir="2700000" algn="tl">
                  <a:srgbClr val="000000">
                    <a:alpha val="43137"/>
                  </a:srgbClr>
                </a:outerShdw>
              </a:effectLst>
            </a:endParaRPr>
          </a:p>
        </p:txBody>
      </p:sp>
      <p:sp>
        <p:nvSpPr>
          <p:cNvPr id="25" name="Rounded Rectangle 24"/>
          <p:cNvSpPr/>
          <p:nvPr/>
        </p:nvSpPr>
        <p:spPr>
          <a:xfrm>
            <a:off x="625991" y="2236749"/>
            <a:ext cx="1676082" cy="677623"/>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sp>
      <p:sp>
        <p:nvSpPr>
          <p:cNvPr id="36" name="Rounded Rectangle 35"/>
          <p:cNvSpPr/>
          <p:nvPr/>
        </p:nvSpPr>
        <p:spPr>
          <a:xfrm>
            <a:off x="541289" y="3076760"/>
            <a:ext cx="7326812" cy="847029"/>
          </a:xfrm>
          <a:prstGeom prst="roundRect">
            <a:avLst>
              <a:gd name="adj" fmla="val 10000"/>
            </a:avLst>
          </a:prstGeom>
        </p:spPr>
        <p:style>
          <a:lnRef idx="1">
            <a:schemeClr val="accent5"/>
          </a:lnRef>
          <a:fillRef idx="3">
            <a:schemeClr val="accent5"/>
          </a:fillRef>
          <a:effectRef idx="2">
            <a:schemeClr val="accent5"/>
          </a:effectRef>
          <a:fontRef idx="minor">
            <a:schemeClr val="lt1"/>
          </a:fontRef>
        </p:style>
      </p:sp>
      <p:sp>
        <p:nvSpPr>
          <p:cNvPr id="37" name="Rounded Rectangle 13"/>
          <p:cNvSpPr/>
          <p:nvPr/>
        </p:nvSpPr>
        <p:spPr>
          <a:xfrm>
            <a:off x="2355239" y="3083149"/>
            <a:ext cx="5757413" cy="847029"/>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effectLst>
                  <a:outerShdw blurRad="38100" dist="38100" dir="2700000" algn="tl">
                    <a:srgbClr val="000000">
                      <a:alpha val="43137"/>
                    </a:srgbClr>
                  </a:outerShdw>
                </a:effectLst>
              </a:rPr>
              <a:t>Bluetooth v2.1 Support</a:t>
            </a:r>
            <a:endParaRPr lang="en-US" sz="1500" kern="1200" dirty="0">
              <a:effectLst>
                <a:outerShdw blurRad="38100" dist="38100" dir="2700000" algn="tl">
                  <a:srgbClr val="000000">
                    <a:alpha val="43137"/>
                  </a:srgbClr>
                </a:outerShdw>
              </a:effectLst>
            </a:endParaRPr>
          </a:p>
        </p:txBody>
      </p:sp>
      <p:sp>
        <p:nvSpPr>
          <p:cNvPr id="27" name="Rounded Rectangle 26"/>
          <p:cNvSpPr/>
          <p:nvPr/>
        </p:nvSpPr>
        <p:spPr>
          <a:xfrm>
            <a:off x="625991" y="3157849"/>
            <a:ext cx="1676082" cy="677623"/>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sp>
      <p:sp>
        <p:nvSpPr>
          <p:cNvPr id="34" name="Rounded Rectangle 33"/>
          <p:cNvSpPr/>
          <p:nvPr/>
        </p:nvSpPr>
        <p:spPr>
          <a:xfrm>
            <a:off x="541289" y="4006153"/>
            <a:ext cx="7326812" cy="847029"/>
          </a:xfrm>
          <a:prstGeom prst="roundRect">
            <a:avLst>
              <a:gd name="adj" fmla="val 10000"/>
            </a:avLst>
          </a:prstGeom>
        </p:spPr>
        <p:style>
          <a:lnRef idx="1">
            <a:schemeClr val="accent5"/>
          </a:lnRef>
          <a:fillRef idx="3">
            <a:schemeClr val="accent5"/>
          </a:fillRef>
          <a:effectRef idx="2">
            <a:schemeClr val="accent5"/>
          </a:effectRef>
          <a:fontRef idx="minor">
            <a:schemeClr val="lt1"/>
          </a:fontRef>
        </p:style>
      </p:sp>
      <p:sp>
        <p:nvSpPr>
          <p:cNvPr id="35" name="Rounded Rectangle 16"/>
          <p:cNvSpPr/>
          <p:nvPr/>
        </p:nvSpPr>
        <p:spPr>
          <a:xfrm>
            <a:off x="2355239" y="4015511"/>
            <a:ext cx="5757413" cy="847029"/>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smtClean="0">
                <a:effectLst>
                  <a:outerShdw blurRad="38100" dist="38100" dir="2700000" algn="tl">
                    <a:srgbClr val="000000">
                      <a:alpha val="43137"/>
                    </a:srgbClr>
                  </a:outerShdw>
                </a:effectLst>
              </a:rPr>
              <a:t>Improved Power Management</a:t>
            </a:r>
            <a:endParaRPr lang="en-US" sz="1500" kern="1200" dirty="0">
              <a:effectLst>
                <a:outerShdw blurRad="38100" dist="38100" dir="2700000" algn="tl">
                  <a:srgbClr val="000000">
                    <a:alpha val="43137"/>
                  </a:srgbClr>
                </a:outerShdw>
              </a:effectLst>
            </a:endParaRPr>
          </a:p>
          <a:p>
            <a:pPr marL="114300" lvl="1" indent="-114300" algn="l" defTabSz="533400">
              <a:lnSpc>
                <a:spcPct val="90000"/>
              </a:lnSpc>
              <a:spcBef>
                <a:spcPct val="0"/>
              </a:spcBef>
              <a:spcAft>
                <a:spcPct val="15000"/>
              </a:spcAft>
              <a:buChar char="••"/>
            </a:pPr>
            <a:r>
              <a:rPr lang="en-US" sz="1200" kern="1200" dirty="0" smtClean="0">
                <a:effectLst>
                  <a:outerShdw blurRad="38100" dist="38100" dir="2700000" algn="tl">
                    <a:srgbClr val="000000">
                      <a:alpha val="43137"/>
                    </a:srgbClr>
                  </a:outerShdw>
                </a:effectLst>
              </a:rPr>
              <a:t>Bluetooth radio can enter Selective Suspend while connections </a:t>
            </a:r>
            <a:br>
              <a:rPr lang="en-US" sz="1200" kern="1200" dirty="0" smtClean="0">
                <a:effectLst>
                  <a:outerShdw blurRad="38100" dist="38100" dir="2700000" algn="tl">
                    <a:srgbClr val="000000">
                      <a:alpha val="43137"/>
                    </a:srgbClr>
                  </a:outerShdw>
                </a:effectLst>
              </a:rPr>
            </a:br>
            <a:r>
              <a:rPr lang="en-US" sz="1200" kern="1200" dirty="0" smtClean="0">
                <a:effectLst>
                  <a:outerShdw blurRad="38100" dist="38100" dir="2700000" algn="tl">
                    <a:srgbClr val="000000">
                      <a:alpha val="43137"/>
                    </a:srgbClr>
                  </a:outerShdw>
                </a:effectLst>
              </a:rPr>
              <a:t>are in sniff mode</a:t>
            </a:r>
            <a:endParaRPr lang="en-US" sz="1200" kern="1200" dirty="0">
              <a:effectLst>
                <a:outerShdw blurRad="38100" dist="38100" dir="2700000" algn="tl">
                  <a:srgbClr val="000000">
                    <a:alpha val="43137"/>
                  </a:srgbClr>
                </a:outerShdw>
              </a:effectLst>
            </a:endParaRPr>
          </a:p>
        </p:txBody>
      </p:sp>
      <p:sp>
        <p:nvSpPr>
          <p:cNvPr id="29" name="Rounded Rectangle 28"/>
          <p:cNvSpPr/>
          <p:nvPr/>
        </p:nvSpPr>
        <p:spPr>
          <a:xfrm>
            <a:off x="625991" y="4089581"/>
            <a:ext cx="1676082" cy="677623"/>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sp>
      <p:sp>
        <p:nvSpPr>
          <p:cNvPr id="32" name="Rounded Rectangle 31"/>
          <p:cNvSpPr/>
          <p:nvPr/>
        </p:nvSpPr>
        <p:spPr>
          <a:xfrm>
            <a:off x="541289" y="4935547"/>
            <a:ext cx="7326812" cy="847029"/>
          </a:xfrm>
          <a:prstGeom prst="roundRect">
            <a:avLst>
              <a:gd name="adj" fmla="val 10000"/>
            </a:avLst>
          </a:prstGeom>
        </p:spPr>
        <p:style>
          <a:lnRef idx="1">
            <a:schemeClr val="accent5"/>
          </a:lnRef>
          <a:fillRef idx="3">
            <a:schemeClr val="accent5"/>
          </a:fillRef>
          <a:effectRef idx="2">
            <a:schemeClr val="accent5"/>
          </a:effectRef>
          <a:fontRef idx="minor">
            <a:schemeClr val="lt1"/>
          </a:fontRef>
        </p:style>
      </p:sp>
      <p:sp>
        <p:nvSpPr>
          <p:cNvPr id="33" name="Rounded Rectangle 19"/>
          <p:cNvSpPr/>
          <p:nvPr/>
        </p:nvSpPr>
        <p:spPr>
          <a:xfrm>
            <a:off x="2355239" y="4935547"/>
            <a:ext cx="5757413" cy="847029"/>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kern="1200" dirty="0" smtClean="0">
                <a:effectLst>
                  <a:outerShdw blurRad="38100" dist="38100" dir="2700000" algn="tl">
                    <a:srgbClr val="000000">
                      <a:alpha val="43137"/>
                    </a:srgbClr>
                  </a:outerShdw>
                </a:effectLst>
              </a:rPr>
              <a:t>USB Class Match for Bluetooth Dongles</a:t>
            </a:r>
            <a:endParaRPr lang="en-US" sz="1500" kern="1200" dirty="0">
              <a:effectLst>
                <a:outerShdw blurRad="38100" dist="38100" dir="2700000" algn="tl">
                  <a:srgbClr val="000000">
                    <a:alpha val="43137"/>
                  </a:srgbClr>
                </a:outerShdw>
              </a:effectLst>
            </a:endParaRPr>
          </a:p>
          <a:p>
            <a:pPr marL="114300" lvl="1" indent="-114300" algn="l" defTabSz="533400" rtl="0">
              <a:lnSpc>
                <a:spcPct val="90000"/>
              </a:lnSpc>
              <a:spcBef>
                <a:spcPct val="0"/>
              </a:spcBef>
              <a:spcAft>
                <a:spcPct val="15000"/>
              </a:spcAft>
              <a:buChar char="••"/>
            </a:pPr>
            <a:r>
              <a:rPr lang="en-US" sz="1200" kern="1200" dirty="0" smtClean="0">
                <a:effectLst>
                  <a:outerShdw blurRad="38100" dist="38100" dir="2700000" algn="tl">
                    <a:srgbClr val="000000">
                      <a:alpha val="43137"/>
                    </a:srgbClr>
                  </a:outerShdw>
                </a:effectLst>
              </a:rPr>
              <a:t>In-box support for 100% of Bluetooth dongles</a:t>
            </a:r>
            <a:endParaRPr lang="en-US" sz="1200" kern="1200" dirty="0">
              <a:effectLst>
                <a:outerShdw blurRad="38100" dist="38100" dir="2700000" algn="tl">
                  <a:srgbClr val="000000">
                    <a:alpha val="43137"/>
                  </a:srgbClr>
                </a:outerShdw>
              </a:effectLst>
            </a:endParaRPr>
          </a:p>
        </p:txBody>
      </p:sp>
      <p:sp>
        <p:nvSpPr>
          <p:cNvPr id="31" name="Rounded Rectangle 30"/>
          <p:cNvSpPr/>
          <p:nvPr/>
        </p:nvSpPr>
        <p:spPr>
          <a:xfrm>
            <a:off x="625991" y="5010681"/>
            <a:ext cx="1676082" cy="677623"/>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sp>
      <p:pic>
        <p:nvPicPr>
          <p:cNvPr id="14" name="Picture 2" descr="\\eventsql\dvd\Online_ART\DVD_ART34\Artwork_Imagery\Icons - Illustrations\_WINDOWS SERVER ICONS\Hardware\Battery power.png"/>
          <p:cNvPicPr>
            <a:picLocks noChangeAspect="1" noChangeArrowheads="1"/>
          </p:cNvPicPr>
          <p:nvPr/>
        </p:nvPicPr>
        <p:blipFill>
          <a:blip r:embed="rId3"/>
          <a:srcRect/>
          <a:stretch>
            <a:fillRect/>
          </a:stretch>
        </p:blipFill>
        <p:spPr bwMode="auto">
          <a:xfrm rot="2228164">
            <a:off x="1224810" y="4059697"/>
            <a:ext cx="380662" cy="746455"/>
          </a:xfrm>
          <a:prstGeom prst="rect">
            <a:avLst/>
          </a:prstGeom>
          <a:noFill/>
        </p:spPr>
      </p:pic>
      <p:pic>
        <p:nvPicPr>
          <p:cNvPr id="15" name="Picture 3" descr="\\eventsql\dvd\Online_ART\DVD_ART34\Artwork_Imagery\Hardware Photos\Microsoft HW\Wireless Entertainment Desktop\WED8000_Dongle_ATop_FY07.png"/>
          <p:cNvPicPr>
            <a:picLocks noChangeAspect="1" noChangeArrowheads="1"/>
          </p:cNvPicPr>
          <p:nvPr/>
        </p:nvPicPr>
        <p:blipFill>
          <a:blip r:embed="rId4" cstate="print"/>
          <a:srcRect/>
          <a:stretch>
            <a:fillRect/>
          </a:stretch>
        </p:blipFill>
        <p:spPr bwMode="auto">
          <a:xfrm>
            <a:off x="807925" y="4921745"/>
            <a:ext cx="1071125" cy="959969"/>
          </a:xfrm>
          <a:prstGeom prst="rect">
            <a:avLst/>
          </a:prstGeom>
          <a:noFill/>
        </p:spPr>
      </p:pic>
      <p:pic>
        <p:nvPicPr>
          <p:cNvPr id="16" name="Picture 4" descr="\\eventsql\dvd\Online_ART\DVD_ART34\Artwork_Imagery\Icons - Illustrations\_WINDOWS VISTA ICONS\Speaker sound audio.png"/>
          <p:cNvPicPr>
            <a:picLocks noChangeAspect="1" noChangeArrowheads="1"/>
          </p:cNvPicPr>
          <p:nvPr/>
        </p:nvPicPr>
        <p:blipFill>
          <a:blip r:embed="rId5" cstate="print"/>
          <a:srcRect/>
          <a:stretch>
            <a:fillRect/>
          </a:stretch>
        </p:blipFill>
        <p:spPr bwMode="auto">
          <a:xfrm flipH="1">
            <a:off x="956540" y="2200546"/>
            <a:ext cx="720958" cy="777876"/>
          </a:xfrm>
          <a:prstGeom prst="rect">
            <a:avLst/>
          </a:prstGeom>
          <a:noFill/>
        </p:spPr>
      </p:pic>
      <p:pic>
        <p:nvPicPr>
          <p:cNvPr id="17" name="Picture 12"/>
          <p:cNvPicPr>
            <a:picLocks noChangeAspect="1" noChangeArrowheads="1"/>
          </p:cNvPicPr>
          <p:nvPr/>
        </p:nvPicPr>
        <p:blipFill>
          <a:blip r:embed="rId6" cstate="print"/>
          <a:srcRect/>
          <a:stretch>
            <a:fillRect/>
          </a:stretch>
        </p:blipFill>
        <p:spPr bwMode="auto">
          <a:xfrm>
            <a:off x="946645" y="1311649"/>
            <a:ext cx="963137" cy="717273"/>
          </a:xfrm>
          <a:prstGeom prst="rect">
            <a:avLst/>
          </a:prstGeom>
          <a:ln>
            <a:noFill/>
          </a:ln>
          <a:effectLst>
            <a:outerShdw blurRad="292100" dist="139700" dir="2700000" algn="tl" rotWithShape="0">
              <a:srgbClr val="333333">
                <a:alpha val="65000"/>
              </a:srgbClr>
            </a:outerShdw>
          </a:effectLst>
          <a:scene3d>
            <a:camera prst="isometricOffAxis1Right"/>
            <a:lightRig rig="threePt" dir="t"/>
          </a:scene3d>
        </p:spPr>
      </p:pic>
      <p:pic>
        <p:nvPicPr>
          <p:cNvPr id="19" name="Picture 12" descr="C:\Users\khotz.REDMOND\Desktop\120px-Bluetooth_svg.png"/>
          <p:cNvPicPr>
            <a:picLocks noChangeAspect="1" noChangeArrowheads="1"/>
          </p:cNvPicPr>
          <p:nvPr/>
        </p:nvPicPr>
        <p:blipFill>
          <a:blip r:embed="rId7"/>
          <a:srcRect/>
          <a:stretch>
            <a:fillRect/>
          </a:stretch>
        </p:blipFill>
        <p:spPr bwMode="auto">
          <a:xfrm>
            <a:off x="728658" y="3353446"/>
            <a:ext cx="1392745" cy="336580"/>
          </a:xfrm>
          <a:prstGeom prst="rect">
            <a:avLst/>
          </a:prstGeom>
          <a:noFill/>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1234</Words>
  <Application>Microsoft Office PowerPoint</Application>
  <PresentationFormat>On-screen Show (4:3)</PresentationFormat>
  <Paragraphs>253</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WinHEC 2008 Template_NEW_9.22.08</vt:lpstr>
      <vt:lpstr>Bluetooth and Wireless USB in Windows 7</vt:lpstr>
      <vt:lpstr>Agenda</vt:lpstr>
      <vt:lpstr>Wireless Ecosystem Status</vt:lpstr>
      <vt:lpstr>Wireless Ecosystem Status</vt:lpstr>
      <vt:lpstr>Wireless USB Overview</vt:lpstr>
      <vt:lpstr>Wireless USB - Hosts</vt:lpstr>
      <vt:lpstr>Wireless USB Ecosystem Status</vt:lpstr>
      <vt:lpstr>WUSB Ecosystem Expectations</vt:lpstr>
      <vt:lpstr>New To Windows 7 </vt:lpstr>
      <vt:lpstr>Devices And Printers</vt:lpstr>
      <vt:lpstr>Devices And Printers</vt:lpstr>
      <vt:lpstr>Inbox Bluetooth Profile Support</vt:lpstr>
      <vt:lpstr>Device Discovery</vt:lpstr>
      <vt:lpstr>Device Discovery</vt:lpstr>
      <vt:lpstr>Extended Inquiry Response</vt:lpstr>
      <vt:lpstr>Pairing In Windows Vista SP1</vt:lpstr>
      <vt:lpstr>Pairing In Windows 7</vt:lpstr>
      <vt:lpstr>The Exceptions</vt:lpstr>
      <vt:lpstr>Pairing With a v2.1 Device</vt:lpstr>
      <vt:lpstr>Pairing With A 2.1 Device</vt:lpstr>
      <vt:lpstr>Logo Requirements</vt:lpstr>
      <vt:lpstr>Down-Level Support For v2.1?</vt:lpstr>
      <vt:lpstr>Windows Vista Feature  Pack For Wireless</vt:lpstr>
      <vt:lpstr>Call To Action</vt:lpstr>
      <vt:lpstr>Additional Resources</vt:lpstr>
      <vt:lpstr>Additional Resources</vt:lpstr>
      <vt:lpstr>Please Complete A Session Evaluation Form Your input is important!</vt:lpstr>
      <vt:lpstr>Slide 28</vt:lpstr>
      <vt:lpstr>Slide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2008-11-11T23:25:16Z</dcterms:created>
  <dcterms:modified xsi:type="dcterms:W3CDTF">2008-11-11T23:25:25Z</dcterms:modified>
  <cp:contentType/>
</cp:coreProperties>
</file>