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8"/>
  </p:notesMasterIdLst>
  <p:handoutMasterIdLst>
    <p:handoutMasterId r:id="rId49"/>
  </p:handoutMasterIdLst>
  <p:sldIdLst>
    <p:sldId id="258" r:id="rId2"/>
    <p:sldId id="280" r:id="rId3"/>
    <p:sldId id="397" r:id="rId4"/>
    <p:sldId id="282" r:id="rId5"/>
    <p:sldId id="367" r:id="rId6"/>
    <p:sldId id="327" r:id="rId7"/>
    <p:sldId id="311" r:id="rId8"/>
    <p:sldId id="312" r:id="rId9"/>
    <p:sldId id="286" r:id="rId10"/>
    <p:sldId id="285" r:id="rId11"/>
    <p:sldId id="377" r:id="rId12"/>
    <p:sldId id="283" r:id="rId13"/>
    <p:sldId id="383" r:id="rId14"/>
    <p:sldId id="384" r:id="rId15"/>
    <p:sldId id="385" r:id="rId16"/>
    <p:sldId id="386" r:id="rId17"/>
    <p:sldId id="387" r:id="rId18"/>
    <p:sldId id="388" r:id="rId19"/>
    <p:sldId id="393" r:id="rId20"/>
    <p:sldId id="324" r:id="rId21"/>
    <p:sldId id="394" r:id="rId22"/>
    <p:sldId id="354" r:id="rId23"/>
    <p:sldId id="389" r:id="rId24"/>
    <p:sldId id="355" r:id="rId25"/>
    <p:sldId id="356" r:id="rId26"/>
    <p:sldId id="358" r:id="rId27"/>
    <p:sldId id="359" r:id="rId28"/>
    <p:sldId id="360" r:id="rId29"/>
    <p:sldId id="362" r:id="rId30"/>
    <p:sldId id="378" r:id="rId31"/>
    <p:sldId id="380" r:id="rId32"/>
    <p:sldId id="381" r:id="rId33"/>
    <p:sldId id="379" r:id="rId34"/>
    <p:sldId id="375" r:id="rId35"/>
    <p:sldId id="368" r:id="rId36"/>
    <p:sldId id="391" r:id="rId37"/>
    <p:sldId id="305" r:id="rId38"/>
    <p:sldId id="398" r:id="rId39"/>
    <p:sldId id="392" r:id="rId40"/>
    <p:sldId id="396" r:id="rId41"/>
    <p:sldId id="270" r:id="rId42"/>
    <p:sldId id="307" r:id="rId43"/>
    <p:sldId id="271" r:id="rId44"/>
    <p:sldId id="399" r:id="rId45"/>
    <p:sldId id="272" r:id="rId46"/>
    <p:sldId id="400"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31" autoAdjust="0"/>
    <p:restoredTop sz="94727" autoAdjust="0"/>
  </p:normalViewPr>
  <p:slideViewPr>
    <p:cSldViewPr snapToGrid="0" showGuides="1">
      <p:cViewPr varScale="1">
        <p:scale>
          <a:sx n="92" d="100"/>
          <a:sy n="92" d="100"/>
        </p:scale>
        <p:origin x="-258" y="-108"/>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435B587C-905C-47CB-9018-BD8A6582385B}" type="presOf" srcId="{4686FFE7-5902-44CC-96FA-A1DAAF6A90C0}" destId="{CEA3F683-FD82-487F-82DD-06D408CCED7D}" srcOrd="1" destOrd="0" presId="urn:microsoft.com/office/officeart/2005/8/layout/cycle8"/>
    <dgm:cxn modelId="{176F6A8A-757D-4BD2-BED7-9E593A367A1F}" type="presOf" srcId="{EB823156-4455-4EEE-A2D0-7E57CC36FE1D}" destId="{CF2E1BFD-1B45-4AAA-96EA-813822D4F4C7}" srcOrd="0" destOrd="0" presId="urn:microsoft.com/office/officeart/2005/8/layout/cycle8"/>
    <dgm:cxn modelId="{5CAFF42E-3D3C-4297-951A-79E726B0BD19}" type="presOf" srcId="{23EC71B5-66A9-48F4-AA09-2C8D356750EC}" destId="{9BA9BB6C-FCEB-410C-A8A9-98708EF92F3C}" srcOrd="1" destOrd="0" presId="urn:microsoft.com/office/officeart/2005/8/layout/cycle8"/>
    <dgm:cxn modelId="{DD67C17D-8E89-4F30-A3AF-BED0E5315B79}" type="presOf" srcId="{4686FFE7-5902-44CC-96FA-A1DAAF6A90C0}" destId="{A0FFD169-8380-4772-AE7C-B451A933F725}" srcOrd="0" destOrd="0" presId="urn:microsoft.com/office/officeart/2005/8/layout/cycle8"/>
    <dgm:cxn modelId="{6A1EC706-24A3-4AD0-9295-E4F88E3B7647}" type="presOf" srcId="{BCABC3F1-E1C2-422C-94FB-06241EFD2C71}" destId="{A930627D-3628-4F8F-B96D-4E5B45582F37}" srcOrd="1"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D1B24668-BBA4-4DF1-9308-44322A94117D}" srcId="{EB823156-4455-4EEE-A2D0-7E57CC36FE1D}" destId="{BCABC3F1-E1C2-422C-94FB-06241EFD2C71}" srcOrd="0" destOrd="0" parTransId="{EE401EEA-3538-4DD1-AC6A-FBACF8FCA8E3}" sibTransId="{C311CB4B-4514-4E88-8B7E-BA7BFC61ABBE}"/>
    <dgm:cxn modelId="{AFF6953D-15DB-46AB-99E5-4DAFDC750684}" srcId="{EB823156-4455-4EEE-A2D0-7E57CC36FE1D}" destId="{23EC71B5-66A9-48F4-AA09-2C8D356750EC}" srcOrd="1" destOrd="0" parTransId="{A4A23AE7-BFD4-4ABB-ABF1-36071BEC4DB3}" sibTransId="{D425D335-A99E-4306-99D6-140F2249C776}"/>
    <dgm:cxn modelId="{47849987-9F16-4C1B-BF9A-FD6B4954BFA1}" type="presOf" srcId="{23EC71B5-66A9-48F4-AA09-2C8D356750EC}" destId="{3245E9E9-F2A1-4345-8AC2-39A5A370F1EC}" srcOrd="0" destOrd="0" presId="urn:microsoft.com/office/officeart/2005/8/layout/cycle8"/>
    <dgm:cxn modelId="{71208002-50C3-46F4-A335-DDA250A0AD87}" type="presOf" srcId="{BCABC3F1-E1C2-422C-94FB-06241EFD2C71}" destId="{58F0577D-9426-4906-B637-0EDB13CFB1A9}" srcOrd="0" destOrd="0" presId="urn:microsoft.com/office/officeart/2005/8/layout/cycle8"/>
    <dgm:cxn modelId="{2D7190AF-882F-4F09-965C-972922C4CE6A}" type="presParOf" srcId="{CF2E1BFD-1B45-4AAA-96EA-813822D4F4C7}" destId="{58F0577D-9426-4906-B637-0EDB13CFB1A9}" srcOrd="0" destOrd="0" presId="urn:microsoft.com/office/officeart/2005/8/layout/cycle8"/>
    <dgm:cxn modelId="{EA1A4DF9-662F-452D-922E-30CD3D51689D}" type="presParOf" srcId="{CF2E1BFD-1B45-4AAA-96EA-813822D4F4C7}" destId="{6A49753A-9032-4E4F-806C-DC8EF8F84850}" srcOrd="1" destOrd="0" presId="urn:microsoft.com/office/officeart/2005/8/layout/cycle8"/>
    <dgm:cxn modelId="{0BDD94C7-9E9C-486B-80F5-0D76782D3F71}" type="presParOf" srcId="{CF2E1BFD-1B45-4AAA-96EA-813822D4F4C7}" destId="{089B85CC-56DF-4B8F-9DDD-1284AB60D9AE}" srcOrd="2" destOrd="0" presId="urn:microsoft.com/office/officeart/2005/8/layout/cycle8"/>
    <dgm:cxn modelId="{3E4C6F1B-3C64-4CB2-9CED-DF48193FF836}" type="presParOf" srcId="{CF2E1BFD-1B45-4AAA-96EA-813822D4F4C7}" destId="{A930627D-3628-4F8F-B96D-4E5B45582F37}" srcOrd="3" destOrd="0" presId="urn:microsoft.com/office/officeart/2005/8/layout/cycle8"/>
    <dgm:cxn modelId="{A25AA985-608B-4933-A90A-F855E0115D73}" type="presParOf" srcId="{CF2E1BFD-1B45-4AAA-96EA-813822D4F4C7}" destId="{3245E9E9-F2A1-4345-8AC2-39A5A370F1EC}" srcOrd="4" destOrd="0" presId="urn:microsoft.com/office/officeart/2005/8/layout/cycle8"/>
    <dgm:cxn modelId="{83C81060-3998-409E-98DF-4F573915AED6}" type="presParOf" srcId="{CF2E1BFD-1B45-4AAA-96EA-813822D4F4C7}" destId="{8EE01A3F-2508-4231-B019-C489337AC8AB}" srcOrd="5" destOrd="0" presId="urn:microsoft.com/office/officeart/2005/8/layout/cycle8"/>
    <dgm:cxn modelId="{9448C139-D2A4-45AF-88F5-38525B38D107}" type="presParOf" srcId="{CF2E1BFD-1B45-4AAA-96EA-813822D4F4C7}" destId="{2A8C0693-0614-4253-AF82-C27162B55798}" srcOrd="6" destOrd="0" presId="urn:microsoft.com/office/officeart/2005/8/layout/cycle8"/>
    <dgm:cxn modelId="{C61D905D-BE20-4BEF-BE0C-F6D899BD0577}" type="presParOf" srcId="{CF2E1BFD-1B45-4AAA-96EA-813822D4F4C7}" destId="{9BA9BB6C-FCEB-410C-A8A9-98708EF92F3C}" srcOrd="7" destOrd="0" presId="urn:microsoft.com/office/officeart/2005/8/layout/cycle8"/>
    <dgm:cxn modelId="{5E71B95E-3C2F-4F09-93C5-FED9FE0EF8E6}" type="presParOf" srcId="{CF2E1BFD-1B45-4AAA-96EA-813822D4F4C7}" destId="{A0FFD169-8380-4772-AE7C-B451A933F725}" srcOrd="8" destOrd="0" presId="urn:microsoft.com/office/officeart/2005/8/layout/cycle8"/>
    <dgm:cxn modelId="{6B17FFA7-A4CD-466A-9CDD-DB7538D03D86}" type="presParOf" srcId="{CF2E1BFD-1B45-4AAA-96EA-813822D4F4C7}" destId="{76497B73-0E72-44C8-8319-27863E021F46}" srcOrd="9" destOrd="0" presId="urn:microsoft.com/office/officeart/2005/8/layout/cycle8"/>
    <dgm:cxn modelId="{097F220C-8017-4F00-91FF-8C1F765CE394}" type="presParOf" srcId="{CF2E1BFD-1B45-4AAA-96EA-813822D4F4C7}" destId="{825B5328-3278-4663-B449-0E4E81450A29}" srcOrd="10" destOrd="0" presId="urn:microsoft.com/office/officeart/2005/8/layout/cycle8"/>
    <dgm:cxn modelId="{F0C33DF1-670C-4436-A3E3-F504F2E09A89}" type="presParOf" srcId="{CF2E1BFD-1B45-4AAA-96EA-813822D4F4C7}" destId="{CEA3F683-FD82-487F-82DD-06D408CCED7D}" srcOrd="11" destOrd="0" presId="urn:microsoft.com/office/officeart/2005/8/layout/cycle8"/>
    <dgm:cxn modelId="{77C51965-A690-4D09-947A-79CF0839654C}" type="presParOf" srcId="{CF2E1BFD-1B45-4AAA-96EA-813822D4F4C7}" destId="{F4235E3A-35A0-48F1-A858-C6D28E42519A}" srcOrd="12" destOrd="0" presId="urn:microsoft.com/office/officeart/2005/8/layout/cycle8"/>
    <dgm:cxn modelId="{E49039E5-5C25-41B0-99A6-EEBE12C89473}" type="presParOf" srcId="{CF2E1BFD-1B45-4AAA-96EA-813822D4F4C7}" destId="{9BFE068B-E142-4DF9-9540-BE0158057E2C}" srcOrd="13" destOrd="0" presId="urn:microsoft.com/office/officeart/2005/8/layout/cycle8"/>
    <dgm:cxn modelId="{2054C54D-1EE6-4353-8843-CEAA7E0524C6}" type="presParOf" srcId="{CF2E1BFD-1B45-4AAA-96EA-813822D4F4C7}" destId="{04DF77F0-07E3-4881-A21D-D8E2FE9A95D9}" srcOrd="14" destOrd="0" presId="urn:microsoft.com/office/officeart/2005/8/layout/cycle8"/>
  </dgm:cxnLst>
  <dgm:bg/>
  <dgm:whole/>
</dgm:dataModel>
</file>

<file path=ppt/diagrams/data2.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D4B1BED6-245E-40EC-937F-0585063B907F}" type="presOf" srcId="{23EC71B5-66A9-48F4-AA09-2C8D356750EC}" destId="{3245E9E9-F2A1-4345-8AC2-39A5A370F1EC}" srcOrd="0" destOrd="0" presId="urn:microsoft.com/office/officeart/2005/8/layout/cycle8"/>
    <dgm:cxn modelId="{2D04E0F5-6E32-414A-BB77-9A81A0C62CEC}" type="presOf" srcId="{23EC71B5-66A9-48F4-AA09-2C8D356750EC}" destId="{9BA9BB6C-FCEB-410C-A8A9-98708EF92F3C}" srcOrd="1" destOrd="0" presId="urn:microsoft.com/office/officeart/2005/8/layout/cycle8"/>
    <dgm:cxn modelId="{0B063986-4901-4669-93AB-81F027AAEA10}" type="presOf" srcId="{4686FFE7-5902-44CC-96FA-A1DAAF6A90C0}" destId="{CEA3F683-FD82-487F-82DD-06D408CCED7D}" srcOrd="1"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E74260A2-5B5A-45A9-A7AA-42305F7F2BB6}" type="presOf" srcId="{EB823156-4455-4EEE-A2D0-7E57CC36FE1D}" destId="{CF2E1BFD-1B45-4AAA-96EA-813822D4F4C7}" srcOrd="0" destOrd="0" presId="urn:microsoft.com/office/officeart/2005/8/layout/cycle8"/>
    <dgm:cxn modelId="{D603CE92-53EE-449E-96B3-AE453EBF3DA7}" type="presOf" srcId="{4686FFE7-5902-44CC-96FA-A1DAAF6A90C0}" destId="{A0FFD169-8380-4772-AE7C-B451A933F725}" srcOrd="0" destOrd="0" presId="urn:microsoft.com/office/officeart/2005/8/layout/cycle8"/>
    <dgm:cxn modelId="{D1B24668-BBA4-4DF1-9308-44322A94117D}" srcId="{EB823156-4455-4EEE-A2D0-7E57CC36FE1D}" destId="{BCABC3F1-E1C2-422C-94FB-06241EFD2C71}" srcOrd="0" destOrd="0" parTransId="{EE401EEA-3538-4DD1-AC6A-FBACF8FCA8E3}" sibTransId="{C311CB4B-4514-4E88-8B7E-BA7BFC61ABBE}"/>
    <dgm:cxn modelId="{AFF6953D-15DB-46AB-99E5-4DAFDC750684}" srcId="{EB823156-4455-4EEE-A2D0-7E57CC36FE1D}" destId="{23EC71B5-66A9-48F4-AA09-2C8D356750EC}" srcOrd="1" destOrd="0" parTransId="{A4A23AE7-BFD4-4ABB-ABF1-36071BEC4DB3}" sibTransId="{D425D335-A99E-4306-99D6-140F2249C776}"/>
    <dgm:cxn modelId="{4380A945-1516-4404-A2D7-45E9DBE8B7E0}" type="presOf" srcId="{BCABC3F1-E1C2-422C-94FB-06241EFD2C71}" destId="{58F0577D-9426-4906-B637-0EDB13CFB1A9}" srcOrd="0" destOrd="0" presId="urn:microsoft.com/office/officeart/2005/8/layout/cycle8"/>
    <dgm:cxn modelId="{D9CC831C-A2F1-46F0-9B12-7A9154730FB0}" type="presOf" srcId="{BCABC3F1-E1C2-422C-94FB-06241EFD2C71}" destId="{A930627D-3628-4F8F-B96D-4E5B45582F37}" srcOrd="1" destOrd="0" presId="urn:microsoft.com/office/officeart/2005/8/layout/cycle8"/>
    <dgm:cxn modelId="{83E86483-8E50-4088-AC75-9EC825044DF6}" type="presParOf" srcId="{CF2E1BFD-1B45-4AAA-96EA-813822D4F4C7}" destId="{58F0577D-9426-4906-B637-0EDB13CFB1A9}" srcOrd="0" destOrd="0" presId="urn:microsoft.com/office/officeart/2005/8/layout/cycle8"/>
    <dgm:cxn modelId="{35DC409C-6E5E-4C5D-8665-759E88F1AF3A}" type="presParOf" srcId="{CF2E1BFD-1B45-4AAA-96EA-813822D4F4C7}" destId="{6A49753A-9032-4E4F-806C-DC8EF8F84850}" srcOrd="1" destOrd="0" presId="urn:microsoft.com/office/officeart/2005/8/layout/cycle8"/>
    <dgm:cxn modelId="{456CE2E2-9EEF-4053-9934-EEB40789673B}" type="presParOf" srcId="{CF2E1BFD-1B45-4AAA-96EA-813822D4F4C7}" destId="{089B85CC-56DF-4B8F-9DDD-1284AB60D9AE}" srcOrd="2" destOrd="0" presId="urn:microsoft.com/office/officeart/2005/8/layout/cycle8"/>
    <dgm:cxn modelId="{8013A5FC-4FD0-4072-8173-E37E25C4B3F6}" type="presParOf" srcId="{CF2E1BFD-1B45-4AAA-96EA-813822D4F4C7}" destId="{A930627D-3628-4F8F-B96D-4E5B45582F37}" srcOrd="3" destOrd="0" presId="urn:microsoft.com/office/officeart/2005/8/layout/cycle8"/>
    <dgm:cxn modelId="{16472884-86C7-4FE2-AA10-CCE58660B718}" type="presParOf" srcId="{CF2E1BFD-1B45-4AAA-96EA-813822D4F4C7}" destId="{3245E9E9-F2A1-4345-8AC2-39A5A370F1EC}" srcOrd="4" destOrd="0" presId="urn:microsoft.com/office/officeart/2005/8/layout/cycle8"/>
    <dgm:cxn modelId="{2CCEDD5B-7550-4FC8-AE49-E3D1DCC53CCB}" type="presParOf" srcId="{CF2E1BFD-1B45-4AAA-96EA-813822D4F4C7}" destId="{8EE01A3F-2508-4231-B019-C489337AC8AB}" srcOrd="5" destOrd="0" presId="urn:microsoft.com/office/officeart/2005/8/layout/cycle8"/>
    <dgm:cxn modelId="{DCEC3DAE-F5DB-41E7-B7BC-C9C21A80BE0E}" type="presParOf" srcId="{CF2E1BFD-1B45-4AAA-96EA-813822D4F4C7}" destId="{2A8C0693-0614-4253-AF82-C27162B55798}" srcOrd="6" destOrd="0" presId="urn:microsoft.com/office/officeart/2005/8/layout/cycle8"/>
    <dgm:cxn modelId="{4042C421-C145-4190-8C57-B5FAFBCCB3DE}" type="presParOf" srcId="{CF2E1BFD-1B45-4AAA-96EA-813822D4F4C7}" destId="{9BA9BB6C-FCEB-410C-A8A9-98708EF92F3C}" srcOrd="7" destOrd="0" presId="urn:microsoft.com/office/officeart/2005/8/layout/cycle8"/>
    <dgm:cxn modelId="{FA559A89-1053-48AD-9FAD-9FC9D3610A6E}" type="presParOf" srcId="{CF2E1BFD-1B45-4AAA-96EA-813822D4F4C7}" destId="{A0FFD169-8380-4772-AE7C-B451A933F725}" srcOrd="8" destOrd="0" presId="urn:microsoft.com/office/officeart/2005/8/layout/cycle8"/>
    <dgm:cxn modelId="{2580720B-E35E-43B4-AFD6-BABA05726112}" type="presParOf" srcId="{CF2E1BFD-1B45-4AAA-96EA-813822D4F4C7}" destId="{76497B73-0E72-44C8-8319-27863E021F46}" srcOrd="9" destOrd="0" presId="urn:microsoft.com/office/officeart/2005/8/layout/cycle8"/>
    <dgm:cxn modelId="{7454E485-BC1F-49B4-BD22-9F126F41F5CD}" type="presParOf" srcId="{CF2E1BFD-1B45-4AAA-96EA-813822D4F4C7}" destId="{825B5328-3278-4663-B449-0E4E81450A29}" srcOrd="10" destOrd="0" presId="urn:microsoft.com/office/officeart/2005/8/layout/cycle8"/>
    <dgm:cxn modelId="{C0EB54E4-D91B-47A6-9FD6-71E76E274C78}" type="presParOf" srcId="{CF2E1BFD-1B45-4AAA-96EA-813822D4F4C7}" destId="{CEA3F683-FD82-487F-82DD-06D408CCED7D}" srcOrd="11" destOrd="0" presId="urn:microsoft.com/office/officeart/2005/8/layout/cycle8"/>
    <dgm:cxn modelId="{D0D0B788-1812-4D48-94DC-26648EF3145A}" type="presParOf" srcId="{CF2E1BFD-1B45-4AAA-96EA-813822D4F4C7}" destId="{F4235E3A-35A0-48F1-A858-C6D28E42519A}" srcOrd="12" destOrd="0" presId="urn:microsoft.com/office/officeart/2005/8/layout/cycle8"/>
    <dgm:cxn modelId="{5A6A9940-1DEA-4091-A0F8-CBB8BE2A726B}" type="presParOf" srcId="{CF2E1BFD-1B45-4AAA-96EA-813822D4F4C7}" destId="{9BFE068B-E142-4DF9-9540-BE0158057E2C}" srcOrd="13" destOrd="0" presId="urn:microsoft.com/office/officeart/2005/8/layout/cycle8"/>
    <dgm:cxn modelId="{9DDF67B3-821C-41B0-8E47-40AE4ECC58B2}" type="presParOf" srcId="{CF2E1BFD-1B45-4AAA-96EA-813822D4F4C7}" destId="{04DF77F0-07E3-4881-A21D-D8E2FE9A95D9}" srcOrd="14" destOrd="0" presId="urn:microsoft.com/office/officeart/2005/8/layout/cycle8"/>
  </dgm:cxnLst>
  <dgm:bg/>
  <dgm:whole/>
</dgm:dataModel>
</file>

<file path=ppt/diagrams/data3.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D864CB48-AA80-4899-A9DB-889FA21B115C}" type="presOf" srcId="{BCABC3F1-E1C2-422C-94FB-06241EFD2C71}" destId="{58F0577D-9426-4906-B637-0EDB13CFB1A9}" srcOrd="0" destOrd="0" presId="urn:microsoft.com/office/officeart/2005/8/layout/cycle8"/>
    <dgm:cxn modelId="{4BF5A52D-5D21-4CF0-845D-71DA34F7A5ED}" type="presOf" srcId="{BCABC3F1-E1C2-422C-94FB-06241EFD2C71}" destId="{A930627D-3628-4F8F-B96D-4E5B45582F37}" srcOrd="1" destOrd="0" presId="urn:microsoft.com/office/officeart/2005/8/layout/cycle8"/>
    <dgm:cxn modelId="{E17B02CC-731F-4902-B474-4C908218F8DA}" type="presOf" srcId="{EB823156-4455-4EEE-A2D0-7E57CC36FE1D}" destId="{CF2E1BFD-1B45-4AAA-96EA-813822D4F4C7}" srcOrd="0" destOrd="0" presId="urn:microsoft.com/office/officeart/2005/8/layout/cycle8"/>
    <dgm:cxn modelId="{E3261662-FC83-492E-954E-93D7C5CF80A5}" type="presOf" srcId="{4686FFE7-5902-44CC-96FA-A1DAAF6A90C0}" destId="{A0FFD169-8380-4772-AE7C-B451A933F725}" srcOrd="0"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D1B24668-BBA4-4DF1-9308-44322A94117D}" srcId="{EB823156-4455-4EEE-A2D0-7E57CC36FE1D}" destId="{BCABC3F1-E1C2-422C-94FB-06241EFD2C71}" srcOrd="0" destOrd="0" parTransId="{EE401EEA-3538-4DD1-AC6A-FBACF8FCA8E3}" sibTransId="{C311CB4B-4514-4E88-8B7E-BA7BFC61ABBE}"/>
    <dgm:cxn modelId="{AC0CCB54-FCAF-4D1A-8581-F2FF9FEA3B66}" type="presOf" srcId="{4686FFE7-5902-44CC-96FA-A1DAAF6A90C0}" destId="{CEA3F683-FD82-487F-82DD-06D408CCED7D}" srcOrd="1" destOrd="0" presId="urn:microsoft.com/office/officeart/2005/8/layout/cycle8"/>
    <dgm:cxn modelId="{AFF6953D-15DB-46AB-99E5-4DAFDC750684}" srcId="{EB823156-4455-4EEE-A2D0-7E57CC36FE1D}" destId="{23EC71B5-66A9-48F4-AA09-2C8D356750EC}" srcOrd="1" destOrd="0" parTransId="{A4A23AE7-BFD4-4ABB-ABF1-36071BEC4DB3}" sibTransId="{D425D335-A99E-4306-99D6-140F2249C776}"/>
    <dgm:cxn modelId="{46BFCEE6-E357-48DF-BAE3-030AE25DC1DA}" type="presOf" srcId="{23EC71B5-66A9-48F4-AA09-2C8D356750EC}" destId="{9BA9BB6C-FCEB-410C-A8A9-98708EF92F3C}" srcOrd="1" destOrd="0" presId="urn:microsoft.com/office/officeart/2005/8/layout/cycle8"/>
    <dgm:cxn modelId="{1C4C0697-AE9B-4C45-8712-9D08F9A6BCE6}" type="presOf" srcId="{23EC71B5-66A9-48F4-AA09-2C8D356750EC}" destId="{3245E9E9-F2A1-4345-8AC2-39A5A370F1EC}" srcOrd="0" destOrd="0" presId="urn:microsoft.com/office/officeart/2005/8/layout/cycle8"/>
    <dgm:cxn modelId="{BA094FA6-FD09-44AB-B7E3-127805E64598}" type="presParOf" srcId="{CF2E1BFD-1B45-4AAA-96EA-813822D4F4C7}" destId="{58F0577D-9426-4906-B637-0EDB13CFB1A9}" srcOrd="0" destOrd="0" presId="urn:microsoft.com/office/officeart/2005/8/layout/cycle8"/>
    <dgm:cxn modelId="{0139C0AB-C2A9-4FF7-B593-B2B91E82E73B}" type="presParOf" srcId="{CF2E1BFD-1B45-4AAA-96EA-813822D4F4C7}" destId="{6A49753A-9032-4E4F-806C-DC8EF8F84850}" srcOrd="1" destOrd="0" presId="urn:microsoft.com/office/officeart/2005/8/layout/cycle8"/>
    <dgm:cxn modelId="{76384307-2A3A-44EA-9A79-87A2FD19E41F}" type="presParOf" srcId="{CF2E1BFD-1B45-4AAA-96EA-813822D4F4C7}" destId="{089B85CC-56DF-4B8F-9DDD-1284AB60D9AE}" srcOrd="2" destOrd="0" presId="urn:microsoft.com/office/officeart/2005/8/layout/cycle8"/>
    <dgm:cxn modelId="{473154AB-93D9-42D0-A3D7-438F0CEB4398}" type="presParOf" srcId="{CF2E1BFD-1B45-4AAA-96EA-813822D4F4C7}" destId="{A930627D-3628-4F8F-B96D-4E5B45582F37}" srcOrd="3" destOrd="0" presId="urn:microsoft.com/office/officeart/2005/8/layout/cycle8"/>
    <dgm:cxn modelId="{DCC396E9-ECAC-4D64-A867-3195BC4CA78F}" type="presParOf" srcId="{CF2E1BFD-1B45-4AAA-96EA-813822D4F4C7}" destId="{3245E9E9-F2A1-4345-8AC2-39A5A370F1EC}" srcOrd="4" destOrd="0" presId="urn:microsoft.com/office/officeart/2005/8/layout/cycle8"/>
    <dgm:cxn modelId="{D7B4EB1B-B6EC-4C65-8653-AD2165A037DD}" type="presParOf" srcId="{CF2E1BFD-1B45-4AAA-96EA-813822D4F4C7}" destId="{8EE01A3F-2508-4231-B019-C489337AC8AB}" srcOrd="5" destOrd="0" presId="urn:microsoft.com/office/officeart/2005/8/layout/cycle8"/>
    <dgm:cxn modelId="{EF4FF952-F996-4C71-A46B-97FC07E46C58}" type="presParOf" srcId="{CF2E1BFD-1B45-4AAA-96EA-813822D4F4C7}" destId="{2A8C0693-0614-4253-AF82-C27162B55798}" srcOrd="6" destOrd="0" presId="urn:microsoft.com/office/officeart/2005/8/layout/cycle8"/>
    <dgm:cxn modelId="{E774B143-70A9-408C-AC2D-4D5CDE58F626}" type="presParOf" srcId="{CF2E1BFD-1B45-4AAA-96EA-813822D4F4C7}" destId="{9BA9BB6C-FCEB-410C-A8A9-98708EF92F3C}" srcOrd="7" destOrd="0" presId="urn:microsoft.com/office/officeart/2005/8/layout/cycle8"/>
    <dgm:cxn modelId="{AB6B174A-3F8A-4F3A-B342-0D76ACF82AE7}" type="presParOf" srcId="{CF2E1BFD-1B45-4AAA-96EA-813822D4F4C7}" destId="{A0FFD169-8380-4772-AE7C-B451A933F725}" srcOrd="8" destOrd="0" presId="urn:microsoft.com/office/officeart/2005/8/layout/cycle8"/>
    <dgm:cxn modelId="{6863EFBC-92FB-4EC6-837C-AFBCC166529B}" type="presParOf" srcId="{CF2E1BFD-1B45-4AAA-96EA-813822D4F4C7}" destId="{76497B73-0E72-44C8-8319-27863E021F46}" srcOrd="9" destOrd="0" presId="urn:microsoft.com/office/officeart/2005/8/layout/cycle8"/>
    <dgm:cxn modelId="{C0F2E511-7E02-435C-99D7-80EF83FCE92B}" type="presParOf" srcId="{CF2E1BFD-1B45-4AAA-96EA-813822D4F4C7}" destId="{825B5328-3278-4663-B449-0E4E81450A29}" srcOrd="10" destOrd="0" presId="urn:microsoft.com/office/officeart/2005/8/layout/cycle8"/>
    <dgm:cxn modelId="{7AD13787-3773-4C04-BA4A-98BDA7F5B6CC}" type="presParOf" srcId="{CF2E1BFD-1B45-4AAA-96EA-813822D4F4C7}" destId="{CEA3F683-FD82-487F-82DD-06D408CCED7D}" srcOrd="11" destOrd="0" presId="urn:microsoft.com/office/officeart/2005/8/layout/cycle8"/>
    <dgm:cxn modelId="{53043F3E-C113-45C4-A4EA-78B8F632F67C}" type="presParOf" srcId="{CF2E1BFD-1B45-4AAA-96EA-813822D4F4C7}" destId="{F4235E3A-35A0-48F1-A858-C6D28E42519A}" srcOrd="12" destOrd="0" presId="urn:microsoft.com/office/officeart/2005/8/layout/cycle8"/>
    <dgm:cxn modelId="{11EA2434-CA36-48B5-B3E1-2A9E13ED7DFD}" type="presParOf" srcId="{CF2E1BFD-1B45-4AAA-96EA-813822D4F4C7}" destId="{9BFE068B-E142-4DF9-9540-BE0158057E2C}" srcOrd="13" destOrd="0" presId="urn:microsoft.com/office/officeart/2005/8/layout/cycle8"/>
    <dgm:cxn modelId="{E6C46939-E1E3-4B97-9540-873FAADEB034}" type="presParOf" srcId="{CF2E1BFD-1B45-4AAA-96EA-813822D4F4C7}" destId="{04DF77F0-07E3-4881-A21D-D8E2FE9A95D9}" srcOrd="14" destOrd="0" presId="urn:microsoft.com/office/officeart/2005/8/layout/cycle8"/>
  </dgm:cxnLst>
  <dgm:bg/>
  <dgm:whole/>
</dgm:dataModel>
</file>

<file path=ppt/diagrams/data4.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F36B9A43-1551-494F-8A2F-6D5A19DE1F77}" type="presOf" srcId="{4686FFE7-5902-44CC-96FA-A1DAAF6A90C0}" destId="{CEA3F683-FD82-487F-82DD-06D408CCED7D}" srcOrd="1" destOrd="0" presId="urn:microsoft.com/office/officeart/2005/8/layout/cycle8"/>
    <dgm:cxn modelId="{AFF6953D-15DB-46AB-99E5-4DAFDC750684}" srcId="{EB823156-4455-4EEE-A2D0-7E57CC36FE1D}" destId="{23EC71B5-66A9-48F4-AA09-2C8D356750EC}" srcOrd="1" destOrd="0" parTransId="{A4A23AE7-BFD4-4ABB-ABF1-36071BEC4DB3}" sibTransId="{D425D335-A99E-4306-99D6-140F2249C776}"/>
    <dgm:cxn modelId="{3EC2762D-8CCA-4B7D-AF7F-FB8C09F06AB7}" type="presOf" srcId="{EB823156-4455-4EEE-A2D0-7E57CC36FE1D}" destId="{CF2E1BFD-1B45-4AAA-96EA-813822D4F4C7}" srcOrd="0" destOrd="0" presId="urn:microsoft.com/office/officeart/2005/8/layout/cycle8"/>
    <dgm:cxn modelId="{D1B24668-BBA4-4DF1-9308-44322A94117D}" srcId="{EB823156-4455-4EEE-A2D0-7E57CC36FE1D}" destId="{BCABC3F1-E1C2-422C-94FB-06241EFD2C71}" srcOrd="0" destOrd="0" parTransId="{EE401EEA-3538-4DD1-AC6A-FBACF8FCA8E3}" sibTransId="{C311CB4B-4514-4E88-8B7E-BA7BFC61ABBE}"/>
    <dgm:cxn modelId="{1F1EB0B7-B0B2-4D0C-8F07-DC23C515C7E6}" type="presOf" srcId="{23EC71B5-66A9-48F4-AA09-2C8D356750EC}" destId="{9BA9BB6C-FCEB-410C-A8A9-98708EF92F3C}" srcOrd="1" destOrd="0" presId="urn:microsoft.com/office/officeart/2005/8/layout/cycle8"/>
    <dgm:cxn modelId="{F9B48B6A-2622-422B-BACB-BD62CACDAC8E}" type="presOf" srcId="{4686FFE7-5902-44CC-96FA-A1DAAF6A90C0}" destId="{A0FFD169-8380-4772-AE7C-B451A933F725}" srcOrd="0" destOrd="0" presId="urn:microsoft.com/office/officeart/2005/8/layout/cycle8"/>
    <dgm:cxn modelId="{8FEF39AA-A966-44CC-B226-85E48AE3D659}" type="presOf" srcId="{23EC71B5-66A9-48F4-AA09-2C8D356750EC}" destId="{3245E9E9-F2A1-4345-8AC2-39A5A370F1EC}" srcOrd="0"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E533959E-57DE-469D-A4C7-776000FC2933}" type="presOf" srcId="{BCABC3F1-E1C2-422C-94FB-06241EFD2C71}" destId="{A930627D-3628-4F8F-B96D-4E5B45582F37}" srcOrd="1" destOrd="0" presId="urn:microsoft.com/office/officeart/2005/8/layout/cycle8"/>
    <dgm:cxn modelId="{C9ABA0DE-FBB9-4AA8-987E-2057AB5AD31F}" type="presOf" srcId="{BCABC3F1-E1C2-422C-94FB-06241EFD2C71}" destId="{58F0577D-9426-4906-B637-0EDB13CFB1A9}" srcOrd="0" destOrd="0" presId="urn:microsoft.com/office/officeart/2005/8/layout/cycle8"/>
    <dgm:cxn modelId="{2B8327A1-C0C8-41B3-A743-26D4D704E2FC}" type="presParOf" srcId="{CF2E1BFD-1B45-4AAA-96EA-813822D4F4C7}" destId="{58F0577D-9426-4906-B637-0EDB13CFB1A9}" srcOrd="0" destOrd="0" presId="urn:microsoft.com/office/officeart/2005/8/layout/cycle8"/>
    <dgm:cxn modelId="{06565E6A-C56D-4330-9D8B-3D7BEED0FFE2}" type="presParOf" srcId="{CF2E1BFD-1B45-4AAA-96EA-813822D4F4C7}" destId="{6A49753A-9032-4E4F-806C-DC8EF8F84850}" srcOrd="1" destOrd="0" presId="urn:microsoft.com/office/officeart/2005/8/layout/cycle8"/>
    <dgm:cxn modelId="{9C78B529-0C37-4643-AF71-15C6D5CED5B2}" type="presParOf" srcId="{CF2E1BFD-1B45-4AAA-96EA-813822D4F4C7}" destId="{089B85CC-56DF-4B8F-9DDD-1284AB60D9AE}" srcOrd="2" destOrd="0" presId="urn:microsoft.com/office/officeart/2005/8/layout/cycle8"/>
    <dgm:cxn modelId="{469978CC-51A2-4914-ACF5-365A5A94839E}" type="presParOf" srcId="{CF2E1BFD-1B45-4AAA-96EA-813822D4F4C7}" destId="{A930627D-3628-4F8F-B96D-4E5B45582F37}" srcOrd="3" destOrd="0" presId="urn:microsoft.com/office/officeart/2005/8/layout/cycle8"/>
    <dgm:cxn modelId="{F1059310-5DBA-4043-B1F1-39E03D43BFBB}" type="presParOf" srcId="{CF2E1BFD-1B45-4AAA-96EA-813822D4F4C7}" destId="{3245E9E9-F2A1-4345-8AC2-39A5A370F1EC}" srcOrd="4" destOrd="0" presId="urn:microsoft.com/office/officeart/2005/8/layout/cycle8"/>
    <dgm:cxn modelId="{C34A268E-4085-4697-9222-CD57E6A3DE53}" type="presParOf" srcId="{CF2E1BFD-1B45-4AAA-96EA-813822D4F4C7}" destId="{8EE01A3F-2508-4231-B019-C489337AC8AB}" srcOrd="5" destOrd="0" presId="urn:microsoft.com/office/officeart/2005/8/layout/cycle8"/>
    <dgm:cxn modelId="{446ABF9F-FAE5-43BA-8B0E-738DEDDE3DF8}" type="presParOf" srcId="{CF2E1BFD-1B45-4AAA-96EA-813822D4F4C7}" destId="{2A8C0693-0614-4253-AF82-C27162B55798}" srcOrd="6" destOrd="0" presId="urn:microsoft.com/office/officeart/2005/8/layout/cycle8"/>
    <dgm:cxn modelId="{2C6AC1F1-9B9D-4CB4-8EF4-89E4F56C7426}" type="presParOf" srcId="{CF2E1BFD-1B45-4AAA-96EA-813822D4F4C7}" destId="{9BA9BB6C-FCEB-410C-A8A9-98708EF92F3C}" srcOrd="7" destOrd="0" presId="urn:microsoft.com/office/officeart/2005/8/layout/cycle8"/>
    <dgm:cxn modelId="{0A8E7D44-2AE7-4110-AA29-4ABF43E683E4}" type="presParOf" srcId="{CF2E1BFD-1B45-4AAA-96EA-813822D4F4C7}" destId="{A0FFD169-8380-4772-AE7C-B451A933F725}" srcOrd="8" destOrd="0" presId="urn:microsoft.com/office/officeart/2005/8/layout/cycle8"/>
    <dgm:cxn modelId="{EEB6B713-283A-4D21-9B6C-1D753821961E}" type="presParOf" srcId="{CF2E1BFD-1B45-4AAA-96EA-813822D4F4C7}" destId="{76497B73-0E72-44C8-8319-27863E021F46}" srcOrd="9" destOrd="0" presId="urn:microsoft.com/office/officeart/2005/8/layout/cycle8"/>
    <dgm:cxn modelId="{AEC47812-3611-42B4-8781-70A67F81322D}" type="presParOf" srcId="{CF2E1BFD-1B45-4AAA-96EA-813822D4F4C7}" destId="{825B5328-3278-4663-B449-0E4E81450A29}" srcOrd="10" destOrd="0" presId="urn:microsoft.com/office/officeart/2005/8/layout/cycle8"/>
    <dgm:cxn modelId="{F4BCABA1-4CB3-4697-9C58-1686C205BA1F}" type="presParOf" srcId="{CF2E1BFD-1B45-4AAA-96EA-813822D4F4C7}" destId="{CEA3F683-FD82-487F-82DD-06D408CCED7D}" srcOrd="11" destOrd="0" presId="urn:microsoft.com/office/officeart/2005/8/layout/cycle8"/>
    <dgm:cxn modelId="{AC64739C-6EAA-416F-9C14-7EA8E4B80A71}" type="presParOf" srcId="{CF2E1BFD-1B45-4AAA-96EA-813822D4F4C7}" destId="{F4235E3A-35A0-48F1-A858-C6D28E42519A}" srcOrd="12" destOrd="0" presId="urn:microsoft.com/office/officeart/2005/8/layout/cycle8"/>
    <dgm:cxn modelId="{D2F4383E-1AD3-4E2B-8EE9-0A5A25BAE763}" type="presParOf" srcId="{CF2E1BFD-1B45-4AAA-96EA-813822D4F4C7}" destId="{9BFE068B-E142-4DF9-9540-BE0158057E2C}" srcOrd="13" destOrd="0" presId="urn:microsoft.com/office/officeart/2005/8/layout/cycle8"/>
    <dgm:cxn modelId="{E1DCB6C9-A85B-44FC-80FA-E86CFD08A86D}" type="presParOf" srcId="{CF2E1BFD-1B45-4AAA-96EA-813822D4F4C7}" destId="{04DF77F0-07E3-4881-A21D-D8E2FE9A95D9}" srcOrd="14" destOrd="0" presId="urn:microsoft.com/office/officeart/2005/8/layout/cycle8"/>
  </dgm:cxnLst>
  <dgm:bg/>
  <dgm:whole/>
</dgm:dataModel>
</file>

<file path=ppt/diagrams/data5.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7EA3EF03-1CAE-4EF1-9B3B-BD575314D963}" type="presOf" srcId="{BCABC3F1-E1C2-422C-94FB-06241EFD2C71}" destId="{58F0577D-9426-4906-B637-0EDB13CFB1A9}" srcOrd="0" destOrd="0" presId="urn:microsoft.com/office/officeart/2005/8/layout/cycle8"/>
    <dgm:cxn modelId="{AFF6953D-15DB-46AB-99E5-4DAFDC750684}" srcId="{EB823156-4455-4EEE-A2D0-7E57CC36FE1D}" destId="{23EC71B5-66A9-48F4-AA09-2C8D356750EC}" srcOrd="1" destOrd="0" parTransId="{A4A23AE7-BFD4-4ABB-ABF1-36071BEC4DB3}" sibTransId="{D425D335-A99E-4306-99D6-140F2249C776}"/>
    <dgm:cxn modelId="{099A9CFB-1CAC-4936-B6EE-02CECECD1188}" type="presOf" srcId="{EB823156-4455-4EEE-A2D0-7E57CC36FE1D}" destId="{CF2E1BFD-1B45-4AAA-96EA-813822D4F4C7}" srcOrd="0" destOrd="0" presId="urn:microsoft.com/office/officeart/2005/8/layout/cycle8"/>
    <dgm:cxn modelId="{C7F74A30-F441-48BE-8B3D-4A0CD2726474}" type="presOf" srcId="{23EC71B5-66A9-48F4-AA09-2C8D356750EC}" destId="{3245E9E9-F2A1-4345-8AC2-39A5A370F1EC}" srcOrd="0" destOrd="0" presId="urn:microsoft.com/office/officeart/2005/8/layout/cycle8"/>
    <dgm:cxn modelId="{D1B24668-BBA4-4DF1-9308-44322A94117D}" srcId="{EB823156-4455-4EEE-A2D0-7E57CC36FE1D}" destId="{BCABC3F1-E1C2-422C-94FB-06241EFD2C71}" srcOrd="0" destOrd="0" parTransId="{EE401EEA-3538-4DD1-AC6A-FBACF8FCA8E3}" sibTransId="{C311CB4B-4514-4E88-8B7E-BA7BFC61ABBE}"/>
    <dgm:cxn modelId="{21F5AE68-1173-4785-BB00-D03B933694F2}" type="presOf" srcId="{BCABC3F1-E1C2-422C-94FB-06241EFD2C71}" destId="{A930627D-3628-4F8F-B96D-4E5B45582F37}" srcOrd="1" destOrd="0" presId="urn:microsoft.com/office/officeart/2005/8/layout/cycle8"/>
    <dgm:cxn modelId="{6F530B52-74DF-4BB8-BE65-B718E9EEC7E9}" type="presOf" srcId="{4686FFE7-5902-44CC-96FA-A1DAAF6A90C0}" destId="{CEA3F683-FD82-487F-82DD-06D408CCED7D}" srcOrd="1" destOrd="0" presId="urn:microsoft.com/office/officeart/2005/8/layout/cycle8"/>
    <dgm:cxn modelId="{920BF882-F390-4248-B745-C98CD63E092F}" type="presOf" srcId="{23EC71B5-66A9-48F4-AA09-2C8D356750EC}" destId="{9BA9BB6C-FCEB-410C-A8A9-98708EF92F3C}" srcOrd="1"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C76CA4C9-E835-487D-84AB-2AEEBAF41650}" type="presOf" srcId="{4686FFE7-5902-44CC-96FA-A1DAAF6A90C0}" destId="{A0FFD169-8380-4772-AE7C-B451A933F725}" srcOrd="0" destOrd="0" presId="urn:microsoft.com/office/officeart/2005/8/layout/cycle8"/>
    <dgm:cxn modelId="{28FA58BC-12B8-4A21-94E1-A78DED6FA71C}" type="presParOf" srcId="{CF2E1BFD-1B45-4AAA-96EA-813822D4F4C7}" destId="{58F0577D-9426-4906-B637-0EDB13CFB1A9}" srcOrd="0" destOrd="0" presId="urn:microsoft.com/office/officeart/2005/8/layout/cycle8"/>
    <dgm:cxn modelId="{47C40FF6-D8A0-4733-994C-0982EEA7A5C6}" type="presParOf" srcId="{CF2E1BFD-1B45-4AAA-96EA-813822D4F4C7}" destId="{6A49753A-9032-4E4F-806C-DC8EF8F84850}" srcOrd="1" destOrd="0" presId="urn:microsoft.com/office/officeart/2005/8/layout/cycle8"/>
    <dgm:cxn modelId="{B3F8864C-2928-4B28-AEC2-9BA28EFE0FE1}" type="presParOf" srcId="{CF2E1BFD-1B45-4AAA-96EA-813822D4F4C7}" destId="{089B85CC-56DF-4B8F-9DDD-1284AB60D9AE}" srcOrd="2" destOrd="0" presId="urn:microsoft.com/office/officeart/2005/8/layout/cycle8"/>
    <dgm:cxn modelId="{95B9C821-16C6-49A0-BB9F-707C08B7D89E}" type="presParOf" srcId="{CF2E1BFD-1B45-4AAA-96EA-813822D4F4C7}" destId="{A930627D-3628-4F8F-B96D-4E5B45582F37}" srcOrd="3" destOrd="0" presId="urn:microsoft.com/office/officeart/2005/8/layout/cycle8"/>
    <dgm:cxn modelId="{E89EE9BE-6ECB-43F4-A153-5624551D9493}" type="presParOf" srcId="{CF2E1BFD-1B45-4AAA-96EA-813822D4F4C7}" destId="{3245E9E9-F2A1-4345-8AC2-39A5A370F1EC}" srcOrd="4" destOrd="0" presId="urn:microsoft.com/office/officeart/2005/8/layout/cycle8"/>
    <dgm:cxn modelId="{0411044F-647A-45DB-B162-DB7E11C33582}" type="presParOf" srcId="{CF2E1BFD-1B45-4AAA-96EA-813822D4F4C7}" destId="{8EE01A3F-2508-4231-B019-C489337AC8AB}" srcOrd="5" destOrd="0" presId="urn:microsoft.com/office/officeart/2005/8/layout/cycle8"/>
    <dgm:cxn modelId="{3EE55E68-09AA-4BC1-8289-95BCFE44B29E}" type="presParOf" srcId="{CF2E1BFD-1B45-4AAA-96EA-813822D4F4C7}" destId="{2A8C0693-0614-4253-AF82-C27162B55798}" srcOrd="6" destOrd="0" presId="urn:microsoft.com/office/officeart/2005/8/layout/cycle8"/>
    <dgm:cxn modelId="{0A8C25F0-00DF-47FA-997E-B4BEA7CE65AB}" type="presParOf" srcId="{CF2E1BFD-1B45-4AAA-96EA-813822D4F4C7}" destId="{9BA9BB6C-FCEB-410C-A8A9-98708EF92F3C}" srcOrd="7" destOrd="0" presId="urn:microsoft.com/office/officeart/2005/8/layout/cycle8"/>
    <dgm:cxn modelId="{F01C40CE-8C3C-46B2-995A-46BC7CBF4D3B}" type="presParOf" srcId="{CF2E1BFD-1B45-4AAA-96EA-813822D4F4C7}" destId="{A0FFD169-8380-4772-AE7C-B451A933F725}" srcOrd="8" destOrd="0" presId="urn:microsoft.com/office/officeart/2005/8/layout/cycle8"/>
    <dgm:cxn modelId="{A79FFAB9-EC9E-437A-A3E1-DC342046827E}" type="presParOf" srcId="{CF2E1BFD-1B45-4AAA-96EA-813822D4F4C7}" destId="{76497B73-0E72-44C8-8319-27863E021F46}" srcOrd="9" destOrd="0" presId="urn:microsoft.com/office/officeart/2005/8/layout/cycle8"/>
    <dgm:cxn modelId="{85F57FD8-A4F8-4B01-9831-08582CF8374D}" type="presParOf" srcId="{CF2E1BFD-1B45-4AAA-96EA-813822D4F4C7}" destId="{825B5328-3278-4663-B449-0E4E81450A29}" srcOrd="10" destOrd="0" presId="urn:microsoft.com/office/officeart/2005/8/layout/cycle8"/>
    <dgm:cxn modelId="{B95B578E-06AB-415A-B7F8-820199ABF7FA}" type="presParOf" srcId="{CF2E1BFD-1B45-4AAA-96EA-813822D4F4C7}" destId="{CEA3F683-FD82-487F-82DD-06D408CCED7D}" srcOrd="11" destOrd="0" presId="urn:microsoft.com/office/officeart/2005/8/layout/cycle8"/>
    <dgm:cxn modelId="{3FC12B55-280E-4B5C-A2E0-A314C9CAF4CB}" type="presParOf" srcId="{CF2E1BFD-1B45-4AAA-96EA-813822D4F4C7}" destId="{F4235E3A-35A0-48F1-A858-C6D28E42519A}" srcOrd="12" destOrd="0" presId="urn:microsoft.com/office/officeart/2005/8/layout/cycle8"/>
    <dgm:cxn modelId="{70EA3C84-23B0-429E-9A67-1611DA3196DE}" type="presParOf" srcId="{CF2E1BFD-1B45-4AAA-96EA-813822D4F4C7}" destId="{9BFE068B-E142-4DF9-9540-BE0158057E2C}" srcOrd="13" destOrd="0" presId="urn:microsoft.com/office/officeart/2005/8/layout/cycle8"/>
    <dgm:cxn modelId="{5459E2D6-A903-4619-8FC8-FC8F1D93F99B}" type="presParOf" srcId="{CF2E1BFD-1B45-4AAA-96EA-813822D4F4C7}" destId="{04DF77F0-07E3-4881-A21D-D8E2FE9A95D9}" srcOrd="14" destOrd="0" presId="urn:microsoft.com/office/officeart/2005/8/layout/cycle8"/>
  </dgm:cxnLst>
  <dgm:bg/>
  <dgm:whole/>
</dgm:dataModel>
</file>

<file path=ppt/diagrams/data6.xml><?xml version="1.0" encoding="utf-8"?>
<dgm:dataModel xmlns:dgm="http://schemas.openxmlformats.org/drawingml/2006/diagram" xmlns:a="http://schemas.openxmlformats.org/drawingml/2006/main">
  <dgm:ptLst>
    <dgm:pt modelId="{EB823156-4455-4EEE-A2D0-7E57CC36FE1D}" type="doc">
      <dgm:prSet loTypeId="urn:microsoft.com/office/officeart/2005/8/layout/cycle8" loCatId="cycle" qsTypeId="urn:microsoft.com/office/officeart/2005/8/quickstyle/3d9" qsCatId="3D" csTypeId="urn:microsoft.com/office/officeart/2005/8/colors/accent1_2" csCatId="accent1" phldr="1"/>
      <dgm:spPr/>
    </dgm:pt>
    <dgm:pt modelId="{BCABC3F1-E1C2-422C-94FB-06241EFD2C71}">
      <dgm:prSet phldrT="[Text]" phldr="1">
        <dgm:style>
          <a:lnRef idx="0">
            <a:schemeClr val="accent5"/>
          </a:lnRef>
          <a:fillRef idx="3">
            <a:schemeClr val="accent5"/>
          </a:fillRef>
          <a:effectRef idx="3">
            <a:schemeClr val="accent5"/>
          </a:effectRef>
          <a:fontRef idx="minor">
            <a:schemeClr val="lt1"/>
          </a:fontRef>
        </dgm:style>
      </dgm:prSet>
      <dgm:spPr/>
      <dgm:t>
        <a:bodyPr/>
        <a:lstStyle/>
        <a:p>
          <a:endParaRPr lang="en-US" dirty="0"/>
        </a:p>
      </dgm:t>
    </dgm:pt>
    <dgm:pt modelId="{EE401EEA-3538-4DD1-AC6A-FBACF8FCA8E3}" type="parTrans" cxnId="{D1B24668-BBA4-4DF1-9308-44322A94117D}">
      <dgm:prSet/>
      <dgm:spPr/>
      <dgm:t>
        <a:bodyPr/>
        <a:lstStyle/>
        <a:p>
          <a:endParaRPr lang="en-US"/>
        </a:p>
      </dgm:t>
    </dgm:pt>
    <dgm:pt modelId="{C311CB4B-4514-4E88-8B7E-BA7BFC61ABBE}" type="sibTrans" cxnId="{D1B24668-BBA4-4DF1-9308-44322A94117D}">
      <dgm:prSet/>
      <dgm:spPr/>
      <dgm:t>
        <a:bodyPr/>
        <a:lstStyle/>
        <a:p>
          <a:endParaRPr lang="en-US"/>
        </a:p>
      </dgm:t>
    </dgm:pt>
    <dgm:pt modelId="{23EC71B5-66A9-48F4-AA09-2C8D356750EC}">
      <dgm:prSet phldrT="[Text]" phldr="1">
        <dgm:style>
          <a:lnRef idx="0">
            <a:schemeClr val="accent3"/>
          </a:lnRef>
          <a:fillRef idx="3">
            <a:schemeClr val="accent3"/>
          </a:fillRef>
          <a:effectRef idx="3">
            <a:schemeClr val="accent3"/>
          </a:effectRef>
          <a:fontRef idx="minor">
            <a:schemeClr val="lt1"/>
          </a:fontRef>
        </dgm:style>
      </dgm:prSet>
      <dgm:spPr/>
      <dgm:t>
        <a:bodyPr/>
        <a:lstStyle/>
        <a:p>
          <a:endParaRPr lang="en-US" dirty="0"/>
        </a:p>
      </dgm:t>
    </dgm:pt>
    <dgm:pt modelId="{A4A23AE7-BFD4-4ABB-ABF1-36071BEC4DB3}" type="parTrans" cxnId="{AFF6953D-15DB-46AB-99E5-4DAFDC750684}">
      <dgm:prSet/>
      <dgm:spPr/>
      <dgm:t>
        <a:bodyPr/>
        <a:lstStyle/>
        <a:p>
          <a:endParaRPr lang="en-US"/>
        </a:p>
      </dgm:t>
    </dgm:pt>
    <dgm:pt modelId="{D425D335-A99E-4306-99D6-140F2249C776}" type="sibTrans" cxnId="{AFF6953D-15DB-46AB-99E5-4DAFDC750684}">
      <dgm:prSet/>
      <dgm:spPr/>
      <dgm:t>
        <a:bodyPr/>
        <a:lstStyle/>
        <a:p>
          <a:endParaRPr lang="en-US"/>
        </a:p>
      </dgm:t>
    </dgm:pt>
    <dgm:pt modelId="{4686FFE7-5902-44CC-96FA-A1DAAF6A90C0}">
      <dgm:prSet phldrT="[Text]" phldr="1">
        <dgm:style>
          <a:lnRef idx="1">
            <a:schemeClr val="accent1"/>
          </a:lnRef>
          <a:fillRef idx="3">
            <a:schemeClr val="accent1"/>
          </a:fillRef>
          <a:effectRef idx="2">
            <a:schemeClr val="accent1"/>
          </a:effectRef>
          <a:fontRef idx="minor">
            <a:schemeClr val="lt1"/>
          </a:fontRef>
        </dgm:style>
      </dgm:prSet>
      <dgm:spPr/>
      <dgm:t>
        <a:bodyPr/>
        <a:lstStyle/>
        <a:p>
          <a:endParaRPr lang="en-US" dirty="0"/>
        </a:p>
      </dgm:t>
    </dgm:pt>
    <dgm:pt modelId="{4EA9C938-5607-4947-8DB0-3B32BD3EC9E4}" type="parTrans" cxnId="{2D1C0308-DB39-4495-B2DC-2986D04427CD}">
      <dgm:prSet/>
      <dgm:spPr/>
      <dgm:t>
        <a:bodyPr/>
        <a:lstStyle/>
        <a:p>
          <a:endParaRPr lang="en-US"/>
        </a:p>
      </dgm:t>
    </dgm:pt>
    <dgm:pt modelId="{5757BBDB-6707-49BF-8D6A-F3964D35BE94}" type="sibTrans" cxnId="{2D1C0308-DB39-4495-B2DC-2986D04427CD}">
      <dgm:prSet/>
      <dgm:spPr/>
      <dgm:t>
        <a:bodyPr/>
        <a:lstStyle/>
        <a:p>
          <a:endParaRPr lang="en-US"/>
        </a:p>
      </dgm:t>
    </dgm:pt>
    <dgm:pt modelId="{CF2E1BFD-1B45-4AAA-96EA-813822D4F4C7}" type="pres">
      <dgm:prSet presAssocID="{EB823156-4455-4EEE-A2D0-7E57CC36FE1D}" presName="compositeShape" presStyleCnt="0">
        <dgm:presLayoutVars>
          <dgm:chMax val="7"/>
          <dgm:dir/>
          <dgm:resizeHandles val="exact"/>
        </dgm:presLayoutVars>
      </dgm:prSet>
      <dgm:spPr/>
    </dgm:pt>
    <dgm:pt modelId="{58F0577D-9426-4906-B637-0EDB13CFB1A9}" type="pres">
      <dgm:prSet presAssocID="{EB823156-4455-4EEE-A2D0-7E57CC36FE1D}" presName="wedge1" presStyleLbl="node1" presStyleIdx="0" presStyleCnt="3"/>
      <dgm:spPr/>
      <dgm:t>
        <a:bodyPr/>
        <a:lstStyle/>
        <a:p>
          <a:endParaRPr lang="en-US"/>
        </a:p>
      </dgm:t>
    </dgm:pt>
    <dgm:pt modelId="{6A49753A-9032-4E4F-806C-DC8EF8F84850}" type="pres">
      <dgm:prSet presAssocID="{EB823156-4455-4EEE-A2D0-7E57CC36FE1D}" presName="dummy1a" presStyleCnt="0"/>
      <dgm:spPr/>
    </dgm:pt>
    <dgm:pt modelId="{089B85CC-56DF-4B8F-9DDD-1284AB60D9AE}" type="pres">
      <dgm:prSet presAssocID="{EB823156-4455-4EEE-A2D0-7E57CC36FE1D}" presName="dummy1b" presStyleCnt="0"/>
      <dgm:spPr/>
    </dgm:pt>
    <dgm:pt modelId="{A930627D-3628-4F8F-B96D-4E5B45582F37}" type="pres">
      <dgm:prSet presAssocID="{EB823156-4455-4EEE-A2D0-7E57CC36FE1D}" presName="wedge1Tx" presStyleLbl="node1" presStyleIdx="0" presStyleCnt="3">
        <dgm:presLayoutVars>
          <dgm:chMax val="0"/>
          <dgm:chPref val="0"/>
          <dgm:bulletEnabled val="1"/>
        </dgm:presLayoutVars>
      </dgm:prSet>
      <dgm:spPr/>
      <dgm:t>
        <a:bodyPr/>
        <a:lstStyle/>
        <a:p>
          <a:endParaRPr lang="en-US"/>
        </a:p>
      </dgm:t>
    </dgm:pt>
    <dgm:pt modelId="{3245E9E9-F2A1-4345-8AC2-39A5A370F1EC}" type="pres">
      <dgm:prSet presAssocID="{EB823156-4455-4EEE-A2D0-7E57CC36FE1D}" presName="wedge2" presStyleLbl="node1" presStyleIdx="1" presStyleCnt="3"/>
      <dgm:spPr/>
      <dgm:t>
        <a:bodyPr/>
        <a:lstStyle/>
        <a:p>
          <a:endParaRPr lang="en-US"/>
        </a:p>
      </dgm:t>
    </dgm:pt>
    <dgm:pt modelId="{8EE01A3F-2508-4231-B019-C489337AC8AB}" type="pres">
      <dgm:prSet presAssocID="{EB823156-4455-4EEE-A2D0-7E57CC36FE1D}" presName="dummy2a" presStyleCnt="0"/>
      <dgm:spPr/>
    </dgm:pt>
    <dgm:pt modelId="{2A8C0693-0614-4253-AF82-C27162B55798}" type="pres">
      <dgm:prSet presAssocID="{EB823156-4455-4EEE-A2D0-7E57CC36FE1D}" presName="dummy2b" presStyleCnt="0"/>
      <dgm:spPr/>
    </dgm:pt>
    <dgm:pt modelId="{9BA9BB6C-FCEB-410C-A8A9-98708EF92F3C}" type="pres">
      <dgm:prSet presAssocID="{EB823156-4455-4EEE-A2D0-7E57CC36FE1D}" presName="wedge2Tx" presStyleLbl="node1" presStyleIdx="1" presStyleCnt="3">
        <dgm:presLayoutVars>
          <dgm:chMax val="0"/>
          <dgm:chPref val="0"/>
          <dgm:bulletEnabled val="1"/>
        </dgm:presLayoutVars>
      </dgm:prSet>
      <dgm:spPr/>
      <dgm:t>
        <a:bodyPr/>
        <a:lstStyle/>
        <a:p>
          <a:endParaRPr lang="en-US"/>
        </a:p>
      </dgm:t>
    </dgm:pt>
    <dgm:pt modelId="{A0FFD169-8380-4772-AE7C-B451A933F725}" type="pres">
      <dgm:prSet presAssocID="{EB823156-4455-4EEE-A2D0-7E57CC36FE1D}" presName="wedge3" presStyleLbl="node1" presStyleIdx="2" presStyleCnt="3"/>
      <dgm:spPr/>
      <dgm:t>
        <a:bodyPr/>
        <a:lstStyle/>
        <a:p>
          <a:endParaRPr lang="en-US"/>
        </a:p>
      </dgm:t>
    </dgm:pt>
    <dgm:pt modelId="{76497B73-0E72-44C8-8319-27863E021F46}" type="pres">
      <dgm:prSet presAssocID="{EB823156-4455-4EEE-A2D0-7E57CC36FE1D}" presName="dummy3a" presStyleCnt="0"/>
      <dgm:spPr/>
    </dgm:pt>
    <dgm:pt modelId="{825B5328-3278-4663-B449-0E4E81450A29}" type="pres">
      <dgm:prSet presAssocID="{EB823156-4455-4EEE-A2D0-7E57CC36FE1D}" presName="dummy3b" presStyleCnt="0"/>
      <dgm:spPr/>
    </dgm:pt>
    <dgm:pt modelId="{CEA3F683-FD82-487F-82DD-06D408CCED7D}" type="pres">
      <dgm:prSet presAssocID="{EB823156-4455-4EEE-A2D0-7E57CC36FE1D}" presName="wedge3Tx" presStyleLbl="node1" presStyleIdx="2" presStyleCnt="3">
        <dgm:presLayoutVars>
          <dgm:chMax val="0"/>
          <dgm:chPref val="0"/>
          <dgm:bulletEnabled val="1"/>
        </dgm:presLayoutVars>
      </dgm:prSet>
      <dgm:spPr/>
      <dgm:t>
        <a:bodyPr/>
        <a:lstStyle/>
        <a:p>
          <a:endParaRPr lang="en-US"/>
        </a:p>
      </dgm:t>
    </dgm:pt>
    <dgm:pt modelId="{F4235E3A-35A0-48F1-A858-C6D28E42519A}" type="pres">
      <dgm:prSet presAssocID="{C311CB4B-4514-4E88-8B7E-BA7BFC61ABBE}" presName="arrowWedge1" presStyleLbl="fgSibTrans2D1" presStyleIdx="0" presStyleCnt="3"/>
      <dgm:spPr>
        <a:solidFill>
          <a:schemeClr val="accent4">
            <a:lumMod val="60000"/>
            <a:lumOff val="40000"/>
          </a:schemeClr>
        </a:solidFill>
      </dgm:spPr>
    </dgm:pt>
    <dgm:pt modelId="{9BFE068B-E142-4DF9-9540-BE0158057E2C}" type="pres">
      <dgm:prSet presAssocID="{D425D335-A99E-4306-99D6-140F2249C776}" presName="arrowWedge2" presStyleLbl="fgSibTrans2D1" presStyleIdx="1" presStyleCnt="3"/>
      <dgm:spPr>
        <a:solidFill>
          <a:schemeClr val="accent4">
            <a:lumMod val="75000"/>
          </a:schemeClr>
        </a:solidFill>
      </dgm:spPr>
    </dgm:pt>
    <dgm:pt modelId="{04DF77F0-07E3-4881-A21D-D8E2FE9A95D9}" type="pres">
      <dgm:prSet presAssocID="{5757BBDB-6707-49BF-8D6A-F3964D35BE94}" presName="arrowWedge3" presStyleLbl="fgSibTrans2D1" presStyleIdx="2" presStyleCnt="3"/>
      <dgm:spPr>
        <a:solidFill>
          <a:schemeClr val="accent4">
            <a:lumMod val="20000"/>
            <a:lumOff val="80000"/>
          </a:schemeClr>
        </a:solidFill>
      </dgm:spPr>
    </dgm:pt>
  </dgm:ptLst>
  <dgm:cxnLst>
    <dgm:cxn modelId="{7F8587F2-B7B2-455F-A870-F2BC2C894995}" type="presOf" srcId="{EB823156-4455-4EEE-A2D0-7E57CC36FE1D}" destId="{CF2E1BFD-1B45-4AAA-96EA-813822D4F4C7}" srcOrd="0" destOrd="0" presId="urn:microsoft.com/office/officeart/2005/8/layout/cycle8"/>
    <dgm:cxn modelId="{7EC4F0AC-37A5-4943-876F-B04B000266A0}" type="presOf" srcId="{BCABC3F1-E1C2-422C-94FB-06241EFD2C71}" destId="{58F0577D-9426-4906-B637-0EDB13CFB1A9}" srcOrd="0" destOrd="0" presId="urn:microsoft.com/office/officeart/2005/8/layout/cycle8"/>
    <dgm:cxn modelId="{2D1C0308-DB39-4495-B2DC-2986D04427CD}" srcId="{EB823156-4455-4EEE-A2D0-7E57CC36FE1D}" destId="{4686FFE7-5902-44CC-96FA-A1DAAF6A90C0}" srcOrd="2" destOrd="0" parTransId="{4EA9C938-5607-4947-8DB0-3B32BD3EC9E4}" sibTransId="{5757BBDB-6707-49BF-8D6A-F3964D35BE94}"/>
    <dgm:cxn modelId="{D1B24668-BBA4-4DF1-9308-44322A94117D}" srcId="{EB823156-4455-4EEE-A2D0-7E57CC36FE1D}" destId="{BCABC3F1-E1C2-422C-94FB-06241EFD2C71}" srcOrd="0" destOrd="0" parTransId="{EE401EEA-3538-4DD1-AC6A-FBACF8FCA8E3}" sibTransId="{C311CB4B-4514-4E88-8B7E-BA7BFC61ABBE}"/>
    <dgm:cxn modelId="{A2ACB01D-C9B8-4E7F-A2B8-B8EE5A2D5EA2}" type="presOf" srcId="{BCABC3F1-E1C2-422C-94FB-06241EFD2C71}" destId="{A930627D-3628-4F8F-B96D-4E5B45582F37}" srcOrd="1" destOrd="0" presId="urn:microsoft.com/office/officeart/2005/8/layout/cycle8"/>
    <dgm:cxn modelId="{96236D6C-E83B-4E23-8E4F-863F563DAACB}" type="presOf" srcId="{23EC71B5-66A9-48F4-AA09-2C8D356750EC}" destId="{3245E9E9-F2A1-4345-8AC2-39A5A370F1EC}" srcOrd="0" destOrd="0" presId="urn:microsoft.com/office/officeart/2005/8/layout/cycle8"/>
    <dgm:cxn modelId="{AFF6953D-15DB-46AB-99E5-4DAFDC750684}" srcId="{EB823156-4455-4EEE-A2D0-7E57CC36FE1D}" destId="{23EC71B5-66A9-48F4-AA09-2C8D356750EC}" srcOrd="1" destOrd="0" parTransId="{A4A23AE7-BFD4-4ABB-ABF1-36071BEC4DB3}" sibTransId="{D425D335-A99E-4306-99D6-140F2249C776}"/>
    <dgm:cxn modelId="{3C944609-90B2-4A48-974D-4522E6946CE1}" type="presOf" srcId="{23EC71B5-66A9-48F4-AA09-2C8D356750EC}" destId="{9BA9BB6C-FCEB-410C-A8A9-98708EF92F3C}" srcOrd="1" destOrd="0" presId="urn:microsoft.com/office/officeart/2005/8/layout/cycle8"/>
    <dgm:cxn modelId="{F384A8FF-72B9-4E4D-83FD-0A16D552A837}" type="presOf" srcId="{4686FFE7-5902-44CC-96FA-A1DAAF6A90C0}" destId="{A0FFD169-8380-4772-AE7C-B451A933F725}" srcOrd="0" destOrd="0" presId="urn:microsoft.com/office/officeart/2005/8/layout/cycle8"/>
    <dgm:cxn modelId="{96CEC877-A748-4D11-8507-B6FE94220E70}" type="presOf" srcId="{4686FFE7-5902-44CC-96FA-A1DAAF6A90C0}" destId="{CEA3F683-FD82-487F-82DD-06D408CCED7D}" srcOrd="1" destOrd="0" presId="urn:microsoft.com/office/officeart/2005/8/layout/cycle8"/>
    <dgm:cxn modelId="{A22A83C4-D9D3-420A-A55E-4A204AC6461B}" type="presParOf" srcId="{CF2E1BFD-1B45-4AAA-96EA-813822D4F4C7}" destId="{58F0577D-9426-4906-B637-0EDB13CFB1A9}" srcOrd="0" destOrd="0" presId="urn:microsoft.com/office/officeart/2005/8/layout/cycle8"/>
    <dgm:cxn modelId="{EBBC414F-BFE3-47FE-9C15-DB588DD7D1FD}" type="presParOf" srcId="{CF2E1BFD-1B45-4AAA-96EA-813822D4F4C7}" destId="{6A49753A-9032-4E4F-806C-DC8EF8F84850}" srcOrd="1" destOrd="0" presId="urn:microsoft.com/office/officeart/2005/8/layout/cycle8"/>
    <dgm:cxn modelId="{E08AE28C-96F5-451B-8B54-E2B7BDEBD811}" type="presParOf" srcId="{CF2E1BFD-1B45-4AAA-96EA-813822D4F4C7}" destId="{089B85CC-56DF-4B8F-9DDD-1284AB60D9AE}" srcOrd="2" destOrd="0" presId="urn:microsoft.com/office/officeart/2005/8/layout/cycle8"/>
    <dgm:cxn modelId="{5E52A75A-2358-4BA3-978B-C0B88F9A3DCD}" type="presParOf" srcId="{CF2E1BFD-1B45-4AAA-96EA-813822D4F4C7}" destId="{A930627D-3628-4F8F-B96D-4E5B45582F37}" srcOrd="3" destOrd="0" presId="urn:microsoft.com/office/officeart/2005/8/layout/cycle8"/>
    <dgm:cxn modelId="{E3BCFAD2-2AFF-4FA3-841E-9392DE3CFFD9}" type="presParOf" srcId="{CF2E1BFD-1B45-4AAA-96EA-813822D4F4C7}" destId="{3245E9E9-F2A1-4345-8AC2-39A5A370F1EC}" srcOrd="4" destOrd="0" presId="urn:microsoft.com/office/officeart/2005/8/layout/cycle8"/>
    <dgm:cxn modelId="{BE9EDE10-0628-4B79-95A0-7DD2DB2ACE01}" type="presParOf" srcId="{CF2E1BFD-1B45-4AAA-96EA-813822D4F4C7}" destId="{8EE01A3F-2508-4231-B019-C489337AC8AB}" srcOrd="5" destOrd="0" presId="urn:microsoft.com/office/officeart/2005/8/layout/cycle8"/>
    <dgm:cxn modelId="{CDA7A13E-9E15-464F-B3B1-4A3508B9BC9F}" type="presParOf" srcId="{CF2E1BFD-1B45-4AAA-96EA-813822D4F4C7}" destId="{2A8C0693-0614-4253-AF82-C27162B55798}" srcOrd="6" destOrd="0" presId="urn:microsoft.com/office/officeart/2005/8/layout/cycle8"/>
    <dgm:cxn modelId="{B7D750FB-909F-48B1-AFDB-AB2AE82C966F}" type="presParOf" srcId="{CF2E1BFD-1B45-4AAA-96EA-813822D4F4C7}" destId="{9BA9BB6C-FCEB-410C-A8A9-98708EF92F3C}" srcOrd="7" destOrd="0" presId="urn:microsoft.com/office/officeart/2005/8/layout/cycle8"/>
    <dgm:cxn modelId="{4C4E5563-17CD-4ABC-9933-1B7D855C3DA7}" type="presParOf" srcId="{CF2E1BFD-1B45-4AAA-96EA-813822D4F4C7}" destId="{A0FFD169-8380-4772-AE7C-B451A933F725}" srcOrd="8" destOrd="0" presId="urn:microsoft.com/office/officeart/2005/8/layout/cycle8"/>
    <dgm:cxn modelId="{B6EF8C59-5CD8-4957-AB1A-6AF86180C748}" type="presParOf" srcId="{CF2E1BFD-1B45-4AAA-96EA-813822D4F4C7}" destId="{76497B73-0E72-44C8-8319-27863E021F46}" srcOrd="9" destOrd="0" presId="urn:microsoft.com/office/officeart/2005/8/layout/cycle8"/>
    <dgm:cxn modelId="{B9830A3E-E393-4F08-B8FF-D734799DC970}" type="presParOf" srcId="{CF2E1BFD-1B45-4AAA-96EA-813822D4F4C7}" destId="{825B5328-3278-4663-B449-0E4E81450A29}" srcOrd="10" destOrd="0" presId="urn:microsoft.com/office/officeart/2005/8/layout/cycle8"/>
    <dgm:cxn modelId="{0461452B-1F11-452E-B1C1-D4C20DEF815C}" type="presParOf" srcId="{CF2E1BFD-1B45-4AAA-96EA-813822D4F4C7}" destId="{CEA3F683-FD82-487F-82DD-06D408CCED7D}" srcOrd="11" destOrd="0" presId="urn:microsoft.com/office/officeart/2005/8/layout/cycle8"/>
    <dgm:cxn modelId="{73935EB3-7A20-4D49-81C0-1A41E3C40039}" type="presParOf" srcId="{CF2E1BFD-1B45-4AAA-96EA-813822D4F4C7}" destId="{F4235E3A-35A0-48F1-A858-C6D28E42519A}" srcOrd="12" destOrd="0" presId="urn:microsoft.com/office/officeart/2005/8/layout/cycle8"/>
    <dgm:cxn modelId="{7A9ABD57-C689-4AC2-82F5-72EB90606C7D}" type="presParOf" srcId="{CF2E1BFD-1B45-4AAA-96EA-813822D4F4C7}" destId="{9BFE068B-E142-4DF9-9540-BE0158057E2C}" srcOrd="13" destOrd="0" presId="urn:microsoft.com/office/officeart/2005/8/layout/cycle8"/>
    <dgm:cxn modelId="{86C6BB7F-38B9-415A-AA24-940238A61E4B}" type="presParOf" srcId="{CF2E1BFD-1B45-4AAA-96EA-813822D4F4C7}" destId="{04DF77F0-07E3-4881-A21D-D8E2FE9A95D9}" srcOrd="14"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3:27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2.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3.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27.png"/><Relationship Id="rId5" Type="http://schemas.openxmlformats.org/officeDocument/2006/relationships/diagramQuickStyle" Target="../diagrams/quickStyle3.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4.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27.png"/><Relationship Id="rId5" Type="http://schemas.openxmlformats.org/officeDocument/2006/relationships/diagramQuickStyle" Target="../diagrams/quickStyle4.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diagramColors" Target="../diagrams/colors5.xml"/><Relationship Id="rId12"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5.xml"/><Relationship Id="rId11" Type="http://schemas.openxmlformats.org/officeDocument/2006/relationships/image" Target="../media/image28.png"/><Relationship Id="rId5" Type="http://schemas.openxmlformats.org/officeDocument/2006/relationships/diagramLayout" Target="../diagrams/layout5.xml"/><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diagramData" Target="../diagrams/data5.xml"/><Relationship Id="rId9" Type="http://schemas.openxmlformats.org/officeDocument/2006/relationships/image" Target="../media/image24.png"/><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diagramColors" Target="../diagrams/colors6.xml"/><Relationship Id="rId12"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QuickStyle" Target="../diagrams/quickStyle6.xml"/><Relationship Id="rId11" Type="http://schemas.openxmlformats.org/officeDocument/2006/relationships/image" Target="../media/image28.png"/><Relationship Id="rId5" Type="http://schemas.openxmlformats.org/officeDocument/2006/relationships/diagramLayout" Target="../diagrams/layout6.xml"/><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diagramData" Target="../diagrams/data6.xml"/><Relationship Id="rId9" Type="http://schemas.openxmlformats.org/officeDocument/2006/relationships/image" Target="../media/image24.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tiaonline.org/news_events/press_room/press_releases/legacy.cfm?parelease=03-38"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www.microsoft.com/whdc/device/audio/MicArrays_guide.mspx" TargetMode="External"/><Relationship Id="rId4" Type="http://schemas.openxmlformats.org/officeDocument/2006/relationships/hyperlink" Target="http://www.usb.org/developers/devclass_docs/Hut1_12.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Audio Design For </a:t>
            </a:r>
            <a:br>
              <a:rPr lang="en-US" dirty="0" smtClean="0"/>
            </a:br>
            <a:r>
              <a:rPr lang="en-US" dirty="0" smtClean="0"/>
              <a:t>Unified Communications</a:t>
            </a:r>
            <a:endParaRPr lang="en-US" dirty="0"/>
          </a:p>
        </p:txBody>
      </p:sp>
      <p:sp>
        <p:nvSpPr>
          <p:cNvPr id="3" name="Subtitle 2"/>
          <p:cNvSpPr>
            <a:spLocks noGrp="1"/>
          </p:cNvSpPr>
          <p:nvPr>
            <p:ph type="subTitle" idx="1"/>
          </p:nvPr>
        </p:nvSpPr>
        <p:spPr/>
        <p:txBody>
          <a:bodyPr/>
          <a:lstStyle/>
          <a:p>
            <a:r>
              <a:rPr lang="en-US" smtClean="0"/>
              <a:t>David Roach</a:t>
            </a:r>
          </a:p>
          <a:p>
            <a:r>
              <a:rPr lang="en-US" smtClean="0"/>
              <a:t>President	</a:t>
            </a:r>
          </a:p>
          <a:p>
            <a:r>
              <a:rPr lang="en-US" smtClean="0"/>
              <a:t>Optimal Sound LLC</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Challenges For Microphones</a:t>
            </a:r>
            <a:endParaRPr lang="en-US" dirty="0"/>
          </a:p>
        </p:txBody>
      </p:sp>
      <p:sp>
        <p:nvSpPr>
          <p:cNvPr id="243715" name="Rectangle 3"/>
          <p:cNvSpPr>
            <a:spLocks noGrp="1" noChangeArrowheads="1"/>
          </p:cNvSpPr>
          <p:nvPr>
            <p:ph idx="1"/>
          </p:nvPr>
        </p:nvSpPr>
        <p:spPr>
          <a:xfrm>
            <a:off x="382588" y="1414464"/>
            <a:ext cx="8380412" cy="5643083"/>
          </a:xfrm>
        </p:spPr>
        <p:txBody>
          <a:bodyPr/>
          <a:lstStyle/>
          <a:p>
            <a:r>
              <a:rPr lang="en-US" dirty="0" smtClean="0"/>
              <a:t>Microphone support in the past has </a:t>
            </a:r>
            <a:br>
              <a:rPr lang="en-US" dirty="0" smtClean="0"/>
            </a:br>
            <a:r>
              <a:rPr lang="en-US" dirty="0" smtClean="0"/>
              <a:t>often been minimal or non-existent</a:t>
            </a:r>
          </a:p>
          <a:p>
            <a:r>
              <a:rPr lang="en-US" dirty="0" err="1" smtClean="0"/>
              <a:t>Beamforming</a:t>
            </a:r>
            <a:r>
              <a:rPr lang="en-US" dirty="0" smtClean="0"/>
              <a:t> microphone arrays </a:t>
            </a:r>
            <a:br>
              <a:rPr lang="en-US" dirty="0" smtClean="0"/>
            </a:br>
            <a:r>
              <a:rPr lang="en-US" dirty="0" smtClean="0"/>
              <a:t>are implemented in a number of incompatible methods</a:t>
            </a:r>
          </a:p>
          <a:p>
            <a:r>
              <a:rPr lang="en-US" dirty="0" err="1" smtClean="0"/>
              <a:t>Beamforming</a:t>
            </a:r>
            <a:r>
              <a:rPr lang="en-US" dirty="0" smtClean="0"/>
              <a:t> microphone array geometries are not always properly defined to allow usage by application</a:t>
            </a:r>
          </a:p>
          <a:p>
            <a:r>
              <a:rPr lang="en-US" dirty="0" smtClean="0"/>
              <a:t>This must get better in order for communications to work properly</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Echo</a:t>
            </a:r>
            <a:endParaRPr lang="en-US" dirty="0"/>
          </a:p>
        </p:txBody>
      </p:sp>
      <p:sp>
        <p:nvSpPr>
          <p:cNvPr id="3" name="Content Placeholder 2"/>
          <p:cNvSpPr>
            <a:spLocks noGrp="1"/>
          </p:cNvSpPr>
          <p:nvPr>
            <p:ph idx="1"/>
          </p:nvPr>
        </p:nvSpPr>
        <p:spPr>
          <a:xfrm>
            <a:off x="382588" y="1414464"/>
            <a:ext cx="8380412" cy="5032147"/>
          </a:xfrm>
        </p:spPr>
        <p:txBody>
          <a:bodyPr/>
          <a:lstStyle/>
          <a:p>
            <a:r>
              <a:rPr lang="en-US" dirty="0" smtClean="0"/>
              <a:t>Too easy for multiple echo cancellers </a:t>
            </a:r>
            <a:br>
              <a:rPr lang="en-US" dirty="0" smtClean="0"/>
            </a:br>
            <a:r>
              <a:rPr lang="en-US" dirty="0" smtClean="0"/>
              <a:t>to be engaged simultaneously, one in application and one in driver</a:t>
            </a:r>
          </a:p>
          <a:p>
            <a:r>
              <a:rPr lang="en-US" dirty="0" smtClean="0"/>
              <a:t>Many different methods used to </a:t>
            </a:r>
            <a:br>
              <a:rPr lang="en-US" dirty="0" smtClean="0"/>
            </a:br>
            <a:r>
              <a:rPr lang="en-US" dirty="0" smtClean="0"/>
              <a:t>capture speaker output signal to </a:t>
            </a:r>
            <a:br>
              <a:rPr lang="en-US" dirty="0" smtClean="0"/>
            </a:br>
            <a:r>
              <a:rPr lang="en-US" dirty="0" smtClean="0"/>
              <a:t>use for cancellation </a:t>
            </a:r>
          </a:p>
          <a:p>
            <a:r>
              <a:rPr lang="en-US" dirty="0" smtClean="0"/>
              <a:t>Some are device specific, others require the user to specify the output device</a:t>
            </a:r>
          </a:p>
          <a:p>
            <a:r>
              <a:rPr lang="en-US" dirty="0" smtClean="0"/>
              <a:t>Echo cancellers implemented in the application are device independent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High Quality Voice Capture DMO</a:t>
            </a:r>
            <a:endParaRPr lang="en-US"/>
          </a:p>
        </p:txBody>
      </p:sp>
      <p:sp>
        <p:nvSpPr>
          <p:cNvPr id="243715" name="Rectangle 3"/>
          <p:cNvSpPr>
            <a:spLocks noGrp="1" noChangeArrowheads="1"/>
          </p:cNvSpPr>
          <p:nvPr>
            <p:ph idx="1"/>
          </p:nvPr>
        </p:nvSpPr>
        <p:spPr>
          <a:xfrm>
            <a:off x="382588" y="1414464"/>
            <a:ext cx="8380412" cy="1637371"/>
          </a:xfrm>
        </p:spPr>
        <p:txBody>
          <a:bodyPr/>
          <a:lstStyle/>
          <a:p>
            <a:r>
              <a:rPr lang="en-US" sz="2400" dirty="0" smtClean="0"/>
              <a:t>Use the DirectX Media Object (DMO) </a:t>
            </a:r>
            <a:br>
              <a:rPr lang="en-US" sz="2400" dirty="0" smtClean="0"/>
            </a:br>
            <a:r>
              <a:rPr lang="en-US" sz="2400" dirty="0" smtClean="0"/>
              <a:t>for echo cancellation and </a:t>
            </a:r>
            <a:r>
              <a:rPr lang="en-US" sz="2400" dirty="0" err="1" smtClean="0"/>
              <a:t>beamforming</a:t>
            </a:r>
            <a:endParaRPr lang="en-US" sz="2400" dirty="0" smtClean="0"/>
          </a:p>
          <a:p>
            <a:r>
              <a:rPr lang="en-US" sz="2400" dirty="0" smtClean="0"/>
              <a:t>Supports different endpoints for microphone and speaker</a:t>
            </a:r>
          </a:p>
          <a:p>
            <a:r>
              <a:rPr lang="en-US" sz="2400" dirty="0" smtClean="0"/>
              <a:t>Simple for voice applications to include</a:t>
            </a:r>
          </a:p>
        </p:txBody>
      </p:sp>
      <p:pic>
        <p:nvPicPr>
          <p:cNvPr id="4" name="Picture 3" descr="VoIP_acoustic_echo_cancellation_DMO_Di...png"/>
          <p:cNvPicPr>
            <a:picLocks noChangeAspect="1"/>
          </p:cNvPicPr>
          <p:nvPr/>
        </p:nvPicPr>
        <p:blipFill>
          <a:blip r:embed="rId3" cstate="print"/>
          <a:stretch>
            <a:fillRect/>
          </a:stretch>
        </p:blipFill>
        <p:spPr>
          <a:xfrm>
            <a:off x="2003052" y="3365501"/>
            <a:ext cx="4931148" cy="3053244"/>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2588" y="228600"/>
            <a:ext cx="8380412" cy="1163395"/>
          </a:xfrm>
        </p:spPr>
        <p:txBody>
          <a:bodyPr/>
          <a:lstStyle/>
          <a:p>
            <a:r>
              <a:rPr lang="en-US" dirty="0" smtClean="0"/>
              <a:t>Stream Management</a:t>
            </a:r>
            <a:br>
              <a:rPr lang="en-US" dirty="0" smtClean="0"/>
            </a:br>
            <a:r>
              <a:rPr sz="36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sp>
        <p:nvSpPr>
          <p:cNvPr id="3" name="Text Placeholder 2"/>
          <p:cNvSpPr>
            <a:spLocks noGrp="1"/>
          </p:cNvSpPr>
          <p:nvPr>
            <p:ph type="body" sz="quarter" idx="10"/>
          </p:nvPr>
        </p:nvSpPr>
        <p:spPr>
          <a:xfrm>
            <a:off x="381000" y="1901825"/>
            <a:ext cx="8382000" cy="3931333"/>
          </a:xfrm>
        </p:spPr>
        <p:txBody>
          <a:bodyPr/>
          <a:lstStyle/>
          <a:p>
            <a:r>
              <a:rPr lang="en-US" sz="2800" dirty="0" smtClean="0"/>
              <a:t>Dynamic stream re-direction </a:t>
            </a:r>
            <a:br>
              <a:rPr lang="en-US" sz="2800" dirty="0" smtClean="0"/>
            </a:br>
            <a:r>
              <a:rPr lang="en-US" sz="2800" dirty="0" smtClean="0"/>
              <a:t>based on default device</a:t>
            </a:r>
          </a:p>
          <a:p>
            <a:pPr lvl="1"/>
            <a:r>
              <a:rPr lang="en-US" sz="2400" dirty="0" smtClean="0"/>
              <a:t>Audio follows System Default Device</a:t>
            </a:r>
          </a:p>
          <a:p>
            <a:pPr lvl="1"/>
            <a:r>
              <a:rPr lang="en-US" sz="2400" dirty="0" smtClean="0"/>
              <a:t>Audio follows System Default Communication Device</a:t>
            </a:r>
          </a:p>
          <a:p>
            <a:r>
              <a:rPr lang="en-US" sz="2800" dirty="0" smtClean="0"/>
              <a:t>Built into the </a:t>
            </a:r>
            <a:r>
              <a:rPr lang="en-US" sz="2800" dirty="0" err="1" smtClean="0"/>
              <a:t>Dsound</a:t>
            </a:r>
            <a:r>
              <a:rPr lang="en-US" sz="2800" dirty="0" smtClean="0"/>
              <a:t>, </a:t>
            </a:r>
            <a:r>
              <a:rPr lang="en-US" sz="2800" dirty="0" err="1" smtClean="0"/>
              <a:t>DShow</a:t>
            </a:r>
            <a:r>
              <a:rPr lang="en-US" sz="2800" dirty="0" smtClean="0"/>
              <a:t>, Wave </a:t>
            </a:r>
            <a:br>
              <a:rPr lang="en-US" sz="2800" dirty="0" smtClean="0"/>
            </a:br>
            <a:r>
              <a:rPr lang="en-US" sz="2800" dirty="0" smtClean="0"/>
              <a:t>and Media Foundation API layers</a:t>
            </a:r>
          </a:p>
          <a:p>
            <a:pPr lvl="1"/>
            <a:r>
              <a:rPr lang="en-US" sz="2400" dirty="0" smtClean="0"/>
              <a:t>Clients of the Windows Audio Session API, a very low-level interface do not get this behavior automatically</a:t>
            </a:r>
          </a:p>
          <a:p>
            <a:pPr lvl="1"/>
            <a:r>
              <a:rPr lang="en-US" sz="2400" dirty="0" smtClean="0"/>
              <a:t>3rd party stacks (</a:t>
            </a:r>
            <a:r>
              <a:rPr lang="en-US" sz="2400" dirty="0" err="1" smtClean="0"/>
              <a:t>OpenAL</a:t>
            </a:r>
            <a:r>
              <a:rPr lang="en-US" sz="2400" dirty="0" smtClean="0"/>
              <a:t>) do not get this behavior</a:t>
            </a:r>
          </a:p>
        </p:txBody>
      </p:sp>
      <p:pic>
        <p:nvPicPr>
          <p:cNvPr id="12" name="Picture 11" descr="Asus W5Fe Profile 2.png"/>
          <p:cNvPicPr>
            <a:picLocks noChangeAspect="1"/>
          </p:cNvPicPr>
          <p:nvPr/>
        </p:nvPicPr>
        <p:blipFill>
          <a:blip r:embed="rId7"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13" name="Picture 12" descr="motorola bluetooth headset.png"/>
          <p:cNvPicPr>
            <a:picLocks noChangeAspect="1"/>
          </p:cNvPicPr>
          <p:nvPr/>
        </p:nvPicPr>
        <p:blipFill>
          <a:blip r:embed="rId8"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pic>
        <p:nvPicPr>
          <p:cNvPr id="14" name="Picture 13" descr="USB Handset clear background.png"/>
          <p:cNvPicPr>
            <a:picLocks noChangeAspect="1"/>
          </p:cNvPicPr>
          <p:nvPr/>
        </p:nvPicPr>
        <p:blipFill>
          <a:blip r:embed="rId9" cstate="print"/>
          <a:stretch>
            <a:fillRect/>
          </a:stretch>
        </p:blipFill>
        <p:spPr>
          <a:xfrm rot="545732">
            <a:off x="7467600" y="838200"/>
            <a:ext cx="1066802" cy="1002794"/>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2" name="Straight Connector 31"/>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Straight Connector 30"/>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400" dirty="0" smtClean="0"/>
              <a:t>Stream Management</a:t>
            </a:r>
            <a:br>
              <a:rPr lang="en-US" sz="4400" dirty="0" smtClean="0"/>
            </a:br>
            <a:r>
              <a:rPr sz="32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pic>
        <p:nvPicPr>
          <p:cNvPr id="6" name="Picture 5" descr="Asus W5Fe Profile 2.png"/>
          <p:cNvPicPr>
            <a:picLocks noChangeAspect="1"/>
          </p:cNvPicPr>
          <p:nvPr/>
        </p:nvPicPr>
        <p:blipFill>
          <a:blip r:embed="rId7"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9" name="Picture 8" descr="motorola bluetooth headset.png"/>
          <p:cNvPicPr>
            <a:picLocks noChangeAspect="1"/>
          </p:cNvPicPr>
          <p:nvPr/>
        </p:nvPicPr>
        <p:blipFill>
          <a:blip r:embed="rId8"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pic>
        <p:nvPicPr>
          <p:cNvPr id="10" name="Picture 9" descr="USB Handset clear background.png"/>
          <p:cNvPicPr>
            <a:picLocks noChangeAspect="1"/>
          </p:cNvPicPr>
          <p:nvPr/>
        </p:nvPicPr>
        <p:blipFill>
          <a:blip r:embed="rId9" cstate="print"/>
          <a:stretch>
            <a:fillRect/>
          </a:stretch>
        </p:blipFill>
        <p:spPr>
          <a:xfrm rot="545732">
            <a:off x="7467600" y="838200"/>
            <a:ext cx="1066802" cy="1002794"/>
          </a:xfrm>
          <a:prstGeom prst="rect">
            <a:avLst/>
          </a:prstGeom>
          <a:effectLst>
            <a:outerShdw blurRad="50800" dist="38100" dir="2700000" algn="tl" rotWithShape="0">
              <a:prstClr val="black">
                <a:alpha val="40000"/>
              </a:prstClr>
            </a:outerShdw>
          </a:effectLst>
        </p:spPr>
      </p:pic>
      <p:sp>
        <p:nvSpPr>
          <p:cNvPr id="13" name="Rectangle 12"/>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16" name="Rectangle 15"/>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Communication Default Device</a:t>
            </a:r>
          </a:p>
        </p:txBody>
      </p:sp>
      <p:sp>
        <p:nvSpPr>
          <p:cNvPr id="20" name="Rectangle 1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sp>
        <p:nvSpPr>
          <p:cNvPr id="24" name="Rectangle 23"/>
          <p:cNvSpPr>
            <a:spLocks noChangeArrowheads="1"/>
          </p:cNvSpPr>
          <p:nvPr/>
        </p:nvSpPr>
        <p:spPr bwMode="auto">
          <a:xfrm>
            <a:off x="65532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USB Audio class driver</a:t>
            </a:r>
            <a:endParaRPr lang="en-US" sz="1100" dirty="0">
              <a:solidFill>
                <a:schemeClr val="bg1"/>
              </a:solidFill>
              <a:latin typeface="Segoe UI" pitchFamily="34" charset="0"/>
              <a:cs typeface="Segoe UI" pitchFamily="34" charset="0"/>
            </a:endParaRPr>
          </a:p>
        </p:txBody>
      </p:sp>
      <p:pic>
        <p:nvPicPr>
          <p:cNvPr id="30" name="Picture 29" descr="250px-MSOfficeComm2005MainWin.png"/>
          <p:cNvPicPr>
            <a:picLocks noChangeAspect="1"/>
          </p:cNvPicPr>
          <p:nvPr/>
        </p:nvPicPr>
        <p:blipFill>
          <a:blip r:embed="rId10"/>
          <a:stretch>
            <a:fillRect/>
          </a:stretch>
        </p:blipFill>
        <p:spPr>
          <a:xfrm>
            <a:off x="281765" y="2504237"/>
            <a:ext cx="1752600" cy="3210763"/>
          </a:xfrm>
          <a:prstGeom prst="rect">
            <a:avLst/>
          </a:prstGeom>
          <a:noFill/>
          <a:ln>
            <a:noFill/>
          </a:ln>
          <a:effectLst>
            <a:outerShdw blurRad="50800" dist="38100" dir="2700000" algn="tl" rotWithShape="0">
              <a:prstClr val="black">
                <a:alpha val="40000"/>
              </a:prstClr>
            </a:outerShdw>
          </a:effectLst>
        </p:spPr>
      </p:pic>
      <p:pic>
        <p:nvPicPr>
          <p:cNvPr id="34" name="Picture 33" descr="headset clear background.png"/>
          <p:cNvPicPr>
            <a:picLocks noChangeAspect="1"/>
          </p:cNvPicPr>
          <p:nvPr/>
        </p:nvPicPr>
        <p:blipFill>
          <a:blip r:embed="rId11"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6" name="Picture 35" descr="laptop w array clear background.png"/>
          <p:cNvPicPr>
            <a:picLocks noChangeAspect="1"/>
          </p:cNvPicPr>
          <p:nvPr/>
        </p:nvPicPr>
        <p:blipFill>
          <a:blip r:embed="rId12" cstate="print"/>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pic>
        <p:nvPicPr>
          <p:cNvPr id="45" name="Picture 44" descr="Unified Communications VoIP phone.png"/>
          <p:cNvPicPr>
            <a:picLocks noChangeAspect="1"/>
          </p:cNvPicPr>
          <p:nvPr/>
        </p:nvPicPr>
        <p:blipFill>
          <a:blip r:embed="rId13" cstate="print">
            <a:lum bright="70000" contrast="-70000"/>
          </a:blip>
          <a:stretch>
            <a:fillRect/>
          </a:stretch>
        </p:blipFill>
        <p:spPr>
          <a:xfrm>
            <a:off x="6781800" y="5467760"/>
            <a:ext cx="955542" cy="780640"/>
          </a:xfrm>
          <a:prstGeom prst="rect">
            <a:avLst/>
          </a:prstGeom>
          <a:effectLst>
            <a:outerShdw blurRad="50800" dist="63500" dir="2700000" algn="tl" rotWithShape="0">
              <a:prstClr val="black">
                <a:alpha val="54000"/>
              </a:prstClr>
            </a:outerShdw>
          </a:effectLst>
        </p:spPr>
      </p:pic>
      <p:pic>
        <p:nvPicPr>
          <p:cNvPr id="46" name="Picture 45" descr="Office Communicator 2007 logo rev.png"/>
          <p:cNvPicPr>
            <a:picLocks noChangeAspect="1"/>
          </p:cNvPicPr>
          <p:nvPr/>
        </p:nvPicPr>
        <p:blipFill>
          <a:blip r:embed="rId14" cstate="print"/>
          <a:stretch>
            <a:fillRect/>
          </a:stretch>
        </p:blipFill>
        <p:spPr>
          <a:xfrm>
            <a:off x="228600" y="2275637"/>
            <a:ext cx="1828800" cy="232610"/>
          </a:xfrm>
          <a:prstGeom prst="rect">
            <a:avLst/>
          </a:prstGeom>
          <a:effectLst>
            <a:outerShdw blurRad="50800" dist="38100" dir="2700000" algn="tl" rotWithShape="0">
              <a:prstClr val="black">
                <a:alpha val="40000"/>
              </a:prstClr>
            </a:outerShdw>
          </a:effectLst>
        </p:spPr>
      </p:pic>
      <p:sp>
        <p:nvSpPr>
          <p:cNvPr id="47" name="Rectangle 46"/>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48" name="Rectangle 47"/>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err="1" smtClean="0">
                <a:solidFill>
                  <a:schemeClr val="bg1"/>
                </a:solidFill>
                <a:latin typeface="Segoe UI" pitchFamily="34" charset="0"/>
                <a:cs typeface="Segoe UI" pitchFamily="34" charset="0"/>
              </a:rPr>
              <a:t>Dsound</a:t>
            </a:r>
            <a:r>
              <a:rPr lang="en-US" sz="1100" dirty="0" smtClean="0">
                <a:solidFill>
                  <a:schemeClr val="bg1"/>
                </a:solidFill>
                <a:latin typeface="Segoe UI" pitchFamily="34" charset="0"/>
                <a:cs typeface="Segoe UI" pitchFamily="34" charset="0"/>
              </a:rPr>
              <a:t> API/</a:t>
            </a:r>
            <a:r>
              <a:rPr lang="en-US" sz="1100" dirty="0" err="1" smtClean="0">
                <a:solidFill>
                  <a:schemeClr val="bg1"/>
                </a:solidFill>
                <a:latin typeface="Segoe UI" pitchFamily="34" charset="0"/>
                <a:cs typeface="Segoe UI" pitchFamily="34" charset="0"/>
              </a:rPr>
              <a:t>Dshow</a:t>
            </a:r>
            <a:r>
              <a:rPr lang="en-US" sz="1100" dirty="0" smtClean="0">
                <a:solidFill>
                  <a:schemeClr val="bg1"/>
                </a:solidFill>
                <a:latin typeface="Segoe UI" pitchFamily="34" charset="0"/>
                <a:cs typeface="Segoe UI" pitchFamily="34" charset="0"/>
              </a:rPr>
              <a:t> API</a:t>
            </a:r>
            <a:endParaRPr lang="en-US" sz="1100" dirty="0">
              <a:solidFill>
                <a:schemeClr val="bg1"/>
              </a:solidFill>
              <a:latin typeface="Segoe UI" pitchFamily="34" charset="0"/>
              <a:cs typeface="Segoe UI" pitchFamily="34" charset="0"/>
            </a:endParaRPr>
          </a:p>
        </p:txBody>
      </p:sp>
      <p:sp>
        <p:nvSpPr>
          <p:cNvPr id="49" name="Rectangle 48"/>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pic>
        <p:nvPicPr>
          <p:cNvPr id="50" name="Picture 49" descr="Default selected Communication Default Device LARGE clear background.png"/>
          <p:cNvPicPr>
            <a:picLocks noChangeAspect="1"/>
          </p:cNvPicPr>
          <p:nvPr/>
        </p:nvPicPr>
        <p:blipFill>
          <a:blip r:embed="rId15" cstate="print"/>
          <a:stretch>
            <a:fillRect/>
          </a:stretch>
        </p:blipFill>
        <p:spPr>
          <a:xfrm>
            <a:off x="6260802" y="2668769"/>
            <a:ext cx="428625" cy="428625"/>
          </a:xfrm>
          <a:prstGeom prst="rect">
            <a:avLst/>
          </a:prstGeom>
          <a:effectLst>
            <a:outerShdw blurRad="50800" dist="38100" dir="2700000" algn="tl" rotWithShape="0">
              <a:prstClr val="black">
                <a:alpha val="40000"/>
              </a:prstClr>
            </a:outerShdw>
          </a:effectLst>
        </p:spPr>
      </p:pic>
      <p:cxnSp>
        <p:nvCxnSpPr>
          <p:cNvPr id="51" name="Straight Arrow Connector 50"/>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56" name="Rounded Rectangular Callout 55"/>
          <p:cNvSpPr/>
          <p:nvPr/>
        </p:nvSpPr>
        <p:spPr bwMode="auto">
          <a:xfrm>
            <a:off x="2133600" y="12954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Application asks for preferred communication device</a:t>
            </a:r>
          </a:p>
        </p:txBody>
      </p:sp>
      <p:cxnSp>
        <p:nvCxnSpPr>
          <p:cNvPr id="57" name="Straight Arrow Connector 56"/>
          <p:cNvCxnSpPr/>
          <p:nvPr/>
        </p:nvCxnSpPr>
        <p:spPr>
          <a:xfrm rot="10800000" flipV="1">
            <a:off x="3886200" y="4343400"/>
            <a:ext cx="1449388" cy="609600"/>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60" name="Straight Arrow Connector 59"/>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65" name="TextBox 64"/>
          <p:cNvSpPr txBox="1"/>
          <p:nvPr/>
        </p:nvSpPr>
        <p:spPr>
          <a:xfrm>
            <a:off x="3886200" y="6096000"/>
            <a:ext cx="601447" cy="261610"/>
          </a:xfrm>
          <a:prstGeom prst="rect">
            <a:avLst/>
          </a:prstGeom>
          <a:noFill/>
        </p:spPr>
        <p:txBody>
          <a:bodyPr wrap="none" rtlCol="0">
            <a:spAutoFit/>
          </a:bodyPr>
          <a:lstStyle/>
          <a:p>
            <a:r>
              <a:rPr lang="en-US" sz="1100" dirty="0" smtClean="0"/>
              <a:t>Rank 3</a:t>
            </a:r>
            <a:endParaRPr lang="en-US" sz="1100" dirty="0"/>
          </a:p>
        </p:txBody>
      </p:sp>
      <p:sp>
        <p:nvSpPr>
          <p:cNvPr id="66" name="TextBox 65"/>
          <p:cNvSpPr txBox="1"/>
          <p:nvPr/>
        </p:nvSpPr>
        <p:spPr>
          <a:xfrm>
            <a:off x="5570753" y="6096000"/>
            <a:ext cx="601447" cy="261610"/>
          </a:xfrm>
          <a:prstGeom prst="rect">
            <a:avLst/>
          </a:prstGeom>
          <a:noFill/>
        </p:spPr>
        <p:txBody>
          <a:bodyPr wrap="none" rtlCol="0">
            <a:spAutoFit/>
          </a:bodyPr>
          <a:lstStyle/>
          <a:p>
            <a:r>
              <a:rPr lang="en-US" sz="1100" dirty="0" smtClean="0"/>
              <a:t>Rank 2</a:t>
            </a:r>
            <a:endParaRPr lang="en-US" sz="1100" dirty="0"/>
          </a:p>
        </p:txBody>
      </p:sp>
      <p:sp>
        <p:nvSpPr>
          <p:cNvPr id="67" name="TextBox 66"/>
          <p:cNvSpPr txBox="1"/>
          <p:nvPr/>
        </p:nvSpPr>
        <p:spPr>
          <a:xfrm>
            <a:off x="7628153" y="6062990"/>
            <a:ext cx="601447" cy="261610"/>
          </a:xfrm>
          <a:prstGeom prst="rect">
            <a:avLst/>
          </a:prstGeom>
          <a:noFill/>
        </p:spPr>
        <p:txBody>
          <a:bodyPr wrap="none" rtlCol="0">
            <a:spAutoFit/>
          </a:bodyPr>
          <a:lstStyle/>
          <a:p>
            <a:r>
              <a:rPr lang="en-US" sz="1100" dirty="0" smtClean="0"/>
              <a:t>Rank 1</a:t>
            </a:r>
            <a:endParaRPr lang="en-US" sz="11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8" name="Straight Connector 37"/>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Diagram 6"/>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400" dirty="0" smtClean="0"/>
              <a:t>Stream Management</a:t>
            </a:r>
            <a:br>
              <a:rPr lang="en-US" sz="4400" dirty="0" smtClean="0"/>
            </a:br>
            <a:r>
              <a:rPr sz="32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pic>
        <p:nvPicPr>
          <p:cNvPr id="6" name="Picture 5" descr="Asus W5Fe Profile 2.png"/>
          <p:cNvPicPr>
            <a:picLocks noChangeAspect="1"/>
          </p:cNvPicPr>
          <p:nvPr/>
        </p:nvPicPr>
        <p:blipFill>
          <a:blip r:embed="rId7"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9" name="Picture 8" descr="motorola bluetooth headset.png"/>
          <p:cNvPicPr>
            <a:picLocks noChangeAspect="1"/>
          </p:cNvPicPr>
          <p:nvPr/>
        </p:nvPicPr>
        <p:blipFill>
          <a:blip r:embed="rId8"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pic>
        <p:nvPicPr>
          <p:cNvPr id="10" name="Picture 9" descr="USB Handset clear background.png"/>
          <p:cNvPicPr>
            <a:picLocks noChangeAspect="1"/>
          </p:cNvPicPr>
          <p:nvPr/>
        </p:nvPicPr>
        <p:blipFill>
          <a:blip r:embed="rId9" cstate="print"/>
          <a:stretch>
            <a:fillRect/>
          </a:stretch>
        </p:blipFill>
        <p:spPr>
          <a:xfrm rot="545732">
            <a:off x="7467600" y="838200"/>
            <a:ext cx="1066802" cy="1002794"/>
          </a:xfrm>
          <a:prstGeom prst="rect">
            <a:avLst/>
          </a:prstGeom>
          <a:effectLst>
            <a:outerShdw blurRad="50800" dist="38100" dir="2700000" algn="tl" rotWithShape="0">
              <a:prstClr val="black">
                <a:alpha val="40000"/>
              </a:prstClr>
            </a:outerShdw>
          </a:effectLst>
        </p:spPr>
      </p:pic>
      <p:sp>
        <p:nvSpPr>
          <p:cNvPr id="13" name="Rectangle 12"/>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16" name="Rectangle 15"/>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Communication Default Device</a:t>
            </a:r>
          </a:p>
        </p:txBody>
      </p:sp>
      <p:sp>
        <p:nvSpPr>
          <p:cNvPr id="20" name="Rectangle 1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sp>
        <p:nvSpPr>
          <p:cNvPr id="24" name="Rectangle 23"/>
          <p:cNvSpPr>
            <a:spLocks noChangeArrowheads="1"/>
          </p:cNvSpPr>
          <p:nvPr/>
        </p:nvSpPr>
        <p:spPr bwMode="auto">
          <a:xfrm>
            <a:off x="65532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USB Audio class driver</a:t>
            </a:r>
            <a:endParaRPr lang="en-US" sz="1100" dirty="0">
              <a:solidFill>
                <a:schemeClr val="bg1"/>
              </a:solidFill>
              <a:latin typeface="Segoe UI" pitchFamily="34" charset="0"/>
              <a:cs typeface="Segoe UI" pitchFamily="34" charset="0"/>
            </a:endParaRPr>
          </a:p>
        </p:txBody>
      </p:sp>
      <p:pic>
        <p:nvPicPr>
          <p:cNvPr id="30" name="Picture 29" descr="250px-MSOfficeComm2005MainWin.png"/>
          <p:cNvPicPr>
            <a:picLocks noChangeAspect="1"/>
          </p:cNvPicPr>
          <p:nvPr/>
        </p:nvPicPr>
        <p:blipFill>
          <a:blip r:embed="rId10"/>
          <a:stretch>
            <a:fillRect/>
          </a:stretch>
        </p:blipFill>
        <p:spPr>
          <a:xfrm>
            <a:off x="281765" y="2504237"/>
            <a:ext cx="1752600" cy="3210763"/>
          </a:xfrm>
          <a:prstGeom prst="rect">
            <a:avLst/>
          </a:prstGeom>
          <a:noFill/>
          <a:ln>
            <a:noFill/>
          </a:ln>
          <a:effectLst>
            <a:outerShdw blurRad="50800" dist="38100" dir="2700000" algn="tl" rotWithShape="0">
              <a:prstClr val="black">
                <a:alpha val="40000"/>
              </a:prstClr>
            </a:outerShdw>
          </a:effectLst>
        </p:spPr>
      </p:pic>
      <p:pic>
        <p:nvPicPr>
          <p:cNvPr id="34" name="Picture 33" descr="headset clear background.png"/>
          <p:cNvPicPr>
            <a:picLocks noChangeAspect="1"/>
          </p:cNvPicPr>
          <p:nvPr/>
        </p:nvPicPr>
        <p:blipFill>
          <a:blip r:embed="rId11" cstate="print"/>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6" name="Picture 35" descr="laptop w array clear background.png"/>
          <p:cNvPicPr>
            <a:picLocks noChangeAspect="1"/>
          </p:cNvPicPr>
          <p:nvPr/>
        </p:nvPicPr>
        <p:blipFill>
          <a:blip r:embed="rId12" cstate="print">
            <a:lum bright="70000" contrast="-70000"/>
          </a:blip>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pic>
        <p:nvPicPr>
          <p:cNvPr id="45" name="Picture 44" descr="Unified Communications VoIP phone.png"/>
          <p:cNvPicPr>
            <a:picLocks noChangeAspect="1"/>
          </p:cNvPicPr>
          <p:nvPr/>
        </p:nvPicPr>
        <p:blipFill>
          <a:blip r:embed="rId13" cstate="print">
            <a:lum bright="70000" contrast="-70000"/>
          </a:blip>
          <a:stretch>
            <a:fillRect/>
          </a:stretch>
        </p:blipFill>
        <p:spPr>
          <a:xfrm>
            <a:off x="6781800" y="5467760"/>
            <a:ext cx="955542" cy="780640"/>
          </a:xfrm>
          <a:prstGeom prst="rect">
            <a:avLst/>
          </a:prstGeom>
          <a:effectLst>
            <a:outerShdw blurRad="50800" dist="63500" dir="2700000" algn="tl" rotWithShape="0">
              <a:prstClr val="black">
                <a:alpha val="54000"/>
              </a:prstClr>
            </a:outerShdw>
          </a:effectLst>
        </p:spPr>
      </p:pic>
      <p:pic>
        <p:nvPicPr>
          <p:cNvPr id="46" name="Picture 45" descr="Office Communicator 2007 logo rev.png"/>
          <p:cNvPicPr>
            <a:picLocks noChangeAspect="1"/>
          </p:cNvPicPr>
          <p:nvPr/>
        </p:nvPicPr>
        <p:blipFill>
          <a:blip r:embed="rId14" cstate="print"/>
          <a:stretch>
            <a:fillRect/>
          </a:stretch>
        </p:blipFill>
        <p:spPr>
          <a:xfrm>
            <a:off x="228600" y="2275637"/>
            <a:ext cx="1828800" cy="232610"/>
          </a:xfrm>
          <a:prstGeom prst="rect">
            <a:avLst/>
          </a:prstGeom>
          <a:effectLst>
            <a:outerShdw blurRad="50800" dist="38100" dir="2700000" algn="tl" rotWithShape="0">
              <a:prstClr val="black">
                <a:alpha val="40000"/>
              </a:prstClr>
            </a:outerShdw>
          </a:effectLst>
        </p:spPr>
      </p:pic>
      <p:sp>
        <p:nvSpPr>
          <p:cNvPr id="47" name="Rectangle 46"/>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48" name="Rectangle 47"/>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err="1" smtClean="0">
                <a:solidFill>
                  <a:schemeClr val="bg1"/>
                </a:solidFill>
                <a:latin typeface="Segoe UI" pitchFamily="34" charset="0"/>
                <a:cs typeface="Segoe UI" pitchFamily="34" charset="0"/>
              </a:rPr>
              <a:t>Dsound</a:t>
            </a:r>
            <a:r>
              <a:rPr lang="en-US" sz="1100" dirty="0" smtClean="0">
                <a:solidFill>
                  <a:schemeClr val="bg1"/>
                </a:solidFill>
                <a:latin typeface="Segoe UI" pitchFamily="34" charset="0"/>
                <a:cs typeface="Segoe UI" pitchFamily="34" charset="0"/>
              </a:rPr>
              <a:t> API/</a:t>
            </a:r>
            <a:r>
              <a:rPr lang="en-US" sz="1100" dirty="0" err="1" smtClean="0">
                <a:solidFill>
                  <a:schemeClr val="bg1"/>
                </a:solidFill>
                <a:latin typeface="Segoe UI" pitchFamily="34" charset="0"/>
                <a:cs typeface="Segoe UI" pitchFamily="34" charset="0"/>
              </a:rPr>
              <a:t>Dshow</a:t>
            </a:r>
            <a:r>
              <a:rPr lang="en-US" sz="1100" dirty="0" smtClean="0">
                <a:solidFill>
                  <a:schemeClr val="bg1"/>
                </a:solidFill>
                <a:latin typeface="Segoe UI" pitchFamily="34" charset="0"/>
                <a:cs typeface="Segoe UI" pitchFamily="34" charset="0"/>
              </a:rPr>
              <a:t> API</a:t>
            </a:r>
            <a:endParaRPr lang="en-US" sz="1100" dirty="0">
              <a:solidFill>
                <a:schemeClr val="bg1"/>
              </a:solidFill>
              <a:latin typeface="Segoe UI" pitchFamily="34" charset="0"/>
              <a:cs typeface="Segoe UI" pitchFamily="34" charset="0"/>
            </a:endParaRPr>
          </a:p>
        </p:txBody>
      </p:sp>
      <p:sp>
        <p:nvSpPr>
          <p:cNvPr id="49" name="Rectangle 48"/>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pic>
        <p:nvPicPr>
          <p:cNvPr id="50" name="Picture 49" descr="Default selected Communication Default Device LARGE clear background.png"/>
          <p:cNvPicPr>
            <a:picLocks noChangeAspect="1"/>
          </p:cNvPicPr>
          <p:nvPr/>
        </p:nvPicPr>
        <p:blipFill>
          <a:blip r:embed="rId15" cstate="print"/>
          <a:stretch>
            <a:fillRect/>
          </a:stretch>
        </p:blipFill>
        <p:spPr>
          <a:xfrm>
            <a:off x="6260802" y="2668769"/>
            <a:ext cx="428625" cy="428625"/>
          </a:xfrm>
          <a:prstGeom prst="rect">
            <a:avLst/>
          </a:prstGeom>
          <a:effectLst>
            <a:outerShdw blurRad="50800" dist="38100" dir="2700000" algn="tl" rotWithShape="0">
              <a:prstClr val="black">
                <a:alpha val="40000"/>
              </a:prstClr>
            </a:outerShdw>
          </a:effectLst>
        </p:spPr>
      </p:pic>
      <p:cxnSp>
        <p:nvCxnSpPr>
          <p:cNvPr id="51" name="Straight Arrow Connector 50"/>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56" name="Rounded Rectangular Callout 55"/>
          <p:cNvSpPr/>
          <p:nvPr/>
        </p:nvSpPr>
        <p:spPr bwMode="auto">
          <a:xfrm>
            <a:off x="5715000" y="43434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User connects/turns on a (wireless) Headset</a:t>
            </a:r>
          </a:p>
        </p:txBody>
      </p:sp>
      <p:cxnSp>
        <p:nvCxnSpPr>
          <p:cNvPr id="57" name="Straight Arrow Connector 56"/>
          <p:cNvCxnSpPr/>
          <p:nvPr/>
        </p:nvCxnSpPr>
        <p:spPr>
          <a:xfrm rot="16200000" flipH="1">
            <a:off x="5029994" y="4648994"/>
            <a:ext cx="685800" cy="74612"/>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60" name="Straight Arrow Connector 59"/>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3886200" y="6096000"/>
            <a:ext cx="601447" cy="261610"/>
          </a:xfrm>
          <a:prstGeom prst="rect">
            <a:avLst/>
          </a:prstGeom>
          <a:noFill/>
        </p:spPr>
        <p:txBody>
          <a:bodyPr wrap="none" rtlCol="0">
            <a:spAutoFit/>
          </a:bodyPr>
          <a:lstStyle/>
          <a:p>
            <a:r>
              <a:rPr lang="en-US" sz="1100" dirty="0" smtClean="0"/>
              <a:t>Rank 3</a:t>
            </a:r>
            <a:endParaRPr lang="en-US" sz="1100" dirty="0"/>
          </a:p>
        </p:txBody>
      </p:sp>
      <p:sp>
        <p:nvSpPr>
          <p:cNvPr id="32" name="TextBox 31"/>
          <p:cNvSpPr txBox="1"/>
          <p:nvPr/>
        </p:nvSpPr>
        <p:spPr>
          <a:xfrm>
            <a:off x="5570753" y="6096000"/>
            <a:ext cx="601447" cy="261610"/>
          </a:xfrm>
          <a:prstGeom prst="rect">
            <a:avLst/>
          </a:prstGeom>
          <a:noFill/>
        </p:spPr>
        <p:txBody>
          <a:bodyPr wrap="none" rtlCol="0">
            <a:spAutoFit/>
          </a:bodyPr>
          <a:lstStyle/>
          <a:p>
            <a:r>
              <a:rPr lang="en-US" sz="1100" dirty="0" smtClean="0"/>
              <a:t>Rank 2</a:t>
            </a:r>
            <a:endParaRPr lang="en-US" sz="1100" dirty="0"/>
          </a:p>
        </p:txBody>
      </p:sp>
      <p:sp>
        <p:nvSpPr>
          <p:cNvPr id="33" name="TextBox 32"/>
          <p:cNvSpPr txBox="1"/>
          <p:nvPr/>
        </p:nvSpPr>
        <p:spPr>
          <a:xfrm>
            <a:off x="7628153" y="6062990"/>
            <a:ext cx="601447" cy="261610"/>
          </a:xfrm>
          <a:prstGeom prst="rect">
            <a:avLst/>
          </a:prstGeom>
          <a:noFill/>
        </p:spPr>
        <p:txBody>
          <a:bodyPr wrap="none" rtlCol="0">
            <a:spAutoFit/>
          </a:bodyPr>
          <a:lstStyle/>
          <a:p>
            <a:r>
              <a:rPr lang="en-US" sz="1100" dirty="0" smtClean="0"/>
              <a:t>Rank 1</a:t>
            </a:r>
            <a:endParaRPr lang="en-US" sz="1100" dirty="0"/>
          </a:p>
        </p:txBody>
      </p:sp>
      <p:cxnSp>
        <p:nvCxnSpPr>
          <p:cNvPr id="35" name="Straight Arrow Connector 34"/>
          <p:cNvCxnSpPr/>
          <p:nvPr/>
        </p:nvCxnSpPr>
        <p:spPr>
          <a:xfrm rot="10800000" flipV="1">
            <a:off x="3886200" y="4343400"/>
            <a:ext cx="1449388" cy="609600"/>
          </a:xfrm>
          <a:prstGeom prst="straightConnector1">
            <a:avLst/>
          </a:prstGeom>
          <a:ln w="76200" cmpd="sng">
            <a:solidFill>
              <a:schemeClr val="accent4">
                <a:lumMod val="60000"/>
                <a:lumOff val="40000"/>
                <a:alpha val="24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8" name="Straight Connector 37"/>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Diagram 6"/>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400" dirty="0" smtClean="0"/>
              <a:t>Stream Management</a:t>
            </a:r>
            <a:br>
              <a:rPr lang="en-US" sz="4400" dirty="0" smtClean="0"/>
            </a:br>
            <a:r>
              <a:rPr sz="32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pic>
        <p:nvPicPr>
          <p:cNvPr id="6" name="Picture 5" descr="Asus W5Fe Profile 2.png"/>
          <p:cNvPicPr>
            <a:picLocks noChangeAspect="1"/>
          </p:cNvPicPr>
          <p:nvPr/>
        </p:nvPicPr>
        <p:blipFill>
          <a:blip r:embed="rId7"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9" name="Picture 8" descr="motorola bluetooth headset.png"/>
          <p:cNvPicPr>
            <a:picLocks noChangeAspect="1"/>
          </p:cNvPicPr>
          <p:nvPr/>
        </p:nvPicPr>
        <p:blipFill>
          <a:blip r:embed="rId8"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pic>
        <p:nvPicPr>
          <p:cNvPr id="10" name="Picture 9" descr="USB Handset clear background.png"/>
          <p:cNvPicPr>
            <a:picLocks noChangeAspect="1"/>
          </p:cNvPicPr>
          <p:nvPr/>
        </p:nvPicPr>
        <p:blipFill>
          <a:blip r:embed="rId9" cstate="print"/>
          <a:stretch>
            <a:fillRect/>
          </a:stretch>
        </p:blipFill>
        <p:spPr>
          <a:xfrm rot="545732">
            <a:off x="7467600" y="838200"/>
            <a:ext cx="1066802" cy="1002794"/>
          </a:xfrm>
          <a:prstGeom prst="rect">
            <a:avLst/>
          </a:prstGeom>
          <a:effectLst>
            <a:outerShdw blurRad="50800" dist="38100" dir="2700000" algn="tl" rotWithShape="0">
              <a:prstClr val="black">
                <a:alpha val="40000"/>
              </a:prstClr>
            </a:outerShdw>
          </a:effectLst>
        </p:spPr>
      </p:pic>
      <p:sp>
        <p:nvSpPr>
          <p:cNvPr id="13" name="Rectangle 12"/>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16" name="Rectangle 15"/>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Communication Default Device</a:t>
            </a:r>
          </a:p>
        </p:txBody>
      </p:sp>
      <p:sp>
        <p:nvSpPr>
          <p:cNvPr id="20" name="Rectangle 1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sp>
        <p:nvSpPr>
          <p:cNvPr id="24" name="Rectangle 23"/>
          <p:cNvSpPr>
            <a:spLocks noChangeArrowheads="1"/>
          </p:cNvSpPr>
          <p:nvPr/>
        </p:nvSpPr>
        <p:spPr bwMode="auto">
          <a:xfrm>
            <a:off x="65532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USB Audio class driver</a:t>
            </a:r>
            <a:endParaRPr lang="en-US" sz="1100" dirty="0">
              <a:solidFill>
                <a:schemeClr val="bg1"/>
              </a:solidFill>
              <a:latin typeface="Segoe UI" pitchFamily="34" charset="0"/>
              <a:cs typeface="Segoe UI" pitchFamily="34" charset="0"/>
            </a:endParaRPr>
          </a:p>
        </p:txBody>
      </p:sp>
      <p:pic>
        <p:nvPicPr>
          <p:cNvPr id="30" name="Picture 29" descr="250px-MSOfficeComm2005MainWin.png"/>
          <p:cNvPicPr>
            <a:picLocks noChangeAspect="1"/>
          </p:cNvPicPr>
          <p:nvPr/>
        </p:nvPicPr>
        <p:blipFill>
          <a:blip r:embed="rId10"/>
          <a:stretch>
            <a:fillRect/>
          </a:stretch>
        </p:blipFill>
        <p:spPr>
          <a:xfrm>
            <a:off x="281765" y="2504237"/>
            <a:ext cx="1752600" cy="3210763"/>
          </a:xfrm>
          <a:prstGeom prst="rect">
            <a:avLst/>
          </a:prstGeom>
          <a:noFill/>
          <a:ln>
            <a:noFill/>
          </a:ln>
          <a:effectLst>
            <a:outerShdw blurRad="50800" dist="38100" dir="2700000" algn="tl" rotWithShape="0">
              <a:prstClr val="black">
                <a:alpha val="40000"/>
              </a:prstClr>
            </a:outerShdw>
          </a:effectLst>
        </p:spPr>
      </p:pic>
      <p:pic>
        <p:nvPicPr>
          <p:cNvPr id="34" name="Picture 33" descr="headset clear background.png"/>
          <p:cNvPicPr>
            <a:picLocks noChangeAspect="1"/>
          </p:cNvPicPr>
          <p:nvPr/>
        </p:nvPicPr>
        <p:blipFill>
          <a:blip r:embed="rId11"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6" name="Picture 35" descr="laptop w array clear background.png"/>
          <p:cNvPicPr>
            <a:picLocks noChangeAspect="1"/>
          </p:cNvPicPr>
          <p:nvPr/>
        </p:nvPicPr>
        <p:blipFill>
          <a:blip r:embed="rId12" cstate="print">
            <a:lum bright="70000" contrast="-70000"/>
          </a:blip>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pic>
        <p:nvPicPr>
          <p:cNvPr id="45" name="Picture 44" descr="Unified Communications VoIP phone.png"/>
          <p:cNvPicPr>
            <a:picLocks noChangeAspect="1"/>
          </p:cNvPicPr>
          <p:nvPr/>
        </p:nvPicPr>
        <p:blipFill>
          <a:blip r:embed="rId13" cstate="print"/>
          <a:stretch>
            <a:fillRect/>
          </a:stretch>
        </p:blipFill>
        <p:spPr>
          <a:xfrm>
            <a:off x="6781800" y="5467760"/>
            <a:ext cx="955542" cy="780640"/>
          </a:xfrm>
          <a:prstGeom prst="rect">
            <a:avLst/>
          </a:prstGeom>
          <a:effectLst>
            <a:outerShdw blurRad="50800" dist="63500" dir="2700000" algn="tl" rotWithShape="0">
              <a:prstClr val="black">
                <a:alpha val="54000"/>
              </a:prstClr>
            </a:outerShdw>
          </a:effectLst>
        </p:spPr>
      </p:pic>
      <p:pic>
        <p:nvPicPr>
          <p:cNvPr id="46" name="Picture 45" descr="Office Communicator 2007 logo rev.png"/>
          <p:cNvPicPr>
            <a:picLocks noChangeAspect="1"/>
          </p:cNvPicPr>
          <p:nvPr/>
        </p:nvPicPr>
        <p:blipFill>
          <a:blip r:embed="rId14" cstate="print"/>
          <a:stretch>
            <a:fillRect/>
          </a:stretch>
        </p:blipFill>
        <p:spPr>
          <a:xfrm>
            <a:off x="228600" y="2275637"/>
            <a:ext cx="1828800" cy="232610"/>
          </a:xfrm>
          <a:prstGeom prst="rect">
            <a:avLst/>
          </a:prstGeom>
          <a:effectLst>
            <a:outerShdw blurRad="50800" dist="38100" dir="2700000" algn="tl" rotWithShape="0">
              <a:prstClr val="black">
                <a:alpha val="40000"/>
              </a:prstClr>
            </a:outerShdw>
          </a:effectLst>
        </p:spPr>
      </p:pic>
      <p:sp>
        <p:nvSpPr>
          <p:cNvPr id="47" name="Rectangle 46"/>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48" name="Rectangle 47"/>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err="1" smtClean="0">
                <a:solidFill>
                  <a:schemeClr val="bg1"/>
                </a:solidFill>
                <a:latin typeface="Segoe UI" pitchFamily="34" charset="0"/>
                <a:cs typeface="Segoe UI" pitchFamily="34" charset="0"/>
              </a:rPr>
              <a:t>Dsound</a:t>
            </a:r>
            <a:r>
              <a:rPr lang="en-US" sz="1100" dirty="0" smtClean="0">
                <a:solidFill>
                  <a:schemeClr val="bg1"/>
                </a:solidFill>
                <a:latin typeface="Segoe UI" pitchFamily="34" charset="0"/>
                <a:cs typeface="Segoe UI" pitchFamily="34" charset="0"/>
              </a:rPr>
              <a:t> API/</a:t>
            </a:r>
            <a:r>
              <a:rPr lang="en-US" sz="1100" dirty="0" err="1" smtClean="0">
                <a:solidFill>
                  <a:schemeClr val="bg1"/>
                </a:solidFill>
                <a:latin typeface="Segoe UI" pitchFamily="34" charset="0"/>
                <a:cs typeface="Segoe UI" pitchFamily="34" charset="0"/>
              </a:rPr>
              <a:t>Dshow</a:t>
            </a:r>
            <a:r>
              <a:rPr lang="en-US" sz="1100" dirty="0" smtClean="0">
                <a:solidFill>
                  <a:schemeClr val="bg1"/>
                </a:solidFill>
                <a:latin typeface="Segoe UI" pitchFamily="34" charset="0"/>
                <a:cs typeface="Segoe UI" pitchFamily="34" charset="0"/>
              </a:rPr>
              <a:t> API</a:t>
            </a:r>
            <a:endParaRPr lang="en-US" sz="1100" dirty="0">
              <a:solidFill>
                <a:schemeClr val="bg1"/>
              </a:solidFill>
              <a:latin typeface="Segoe UI" pitchFamily="34" charset="0"/>
              <a:cs typeface="Segoe UI" pitchFamily="34" charset="0"/>
            </a:endParaRPr>
          </a:p>
        </p:txBody>
      </p:sp>
      <p:sp>
        <p:nvSpPr>
          <p:cNvPr id="49" name="Rectangle 48"/>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pic>
        <p:nvPicPr>
          <p:cNvPr id="50" name="Picture 49" descr="Default selected Communication Default Device LARGE clear background.png"/>
          <p:cNvPicPr>
            <a:picLocks noChangeAspect="1"/>
          </p:cNvPicPr>
          <p:nvPr/>
        </p:nvPicPr>
        <p:blipFill>
          <a:blip r:embed="rId15" cstate="print"/>
          <a:stretch>
            <a:fillRect/>
          </a:stretch>
        </p:blipFill>
        <p:spPr>
          <a:xfrm>
            <a:off x="6260802" y="2668769"/>
            <a:ext cx="428625" cy="428625"/>
          </a:xfrm>
          <a:prstGeom prst="rect">
            <a:avLst/>
          </a:prstGeom>
          <a:effectLst>
            <a:outerShdw blurRad="50800" dist="38100" dir="2700000" algn="tl" rotWithShape="0">
              <a:prstClr val="black">
                <a:alpha val="40000"/>
              </a:prstClr>
            </a:outerShdw>
          </a:effectLst>
        </p:spPr>
      </p:pic>
      <p:cxnSp>
        <p:nvCxnSpPr>
          <p:cNvPr id="51" name="Straight Arrow Connector 50"/>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56" name="Rounded Rectangular Callout 55"/>
          <p:cNvSpPr/>
          <p:nvPr/>
        </p:nvSpPr>
        <p:spPr bwMode="auto">
          <a:xfrm>
            <a:off x="7467600" y="43434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User connects USB Handset</a:t>
            </a:r>
          </a:p>
        </p:txBody>
      </p:sp>
      <p:cxnSp>
        <p:nvCxnSpPr>
          <p:cNvPr id="57" name="Straight Arrow Connector 56"/>
          <p:cNvCxnSpPr/>
          <p:nvPr/>
        </p:nvCxnSpPr>
        <p:spPr>
          <a:xfrm>
            <a:off x="5335588" y="4343400"/>
            <a:ext cx="1598612" cy="609600"/>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60" name="Straight Arrow Connector 59"/>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3886200" y="6096000"/>
            <a:ext cx="601447" cy="261610"/>
          </a:xfrm>
          <a:prstGeom prst="rect">
            <a:avLst/>
          </a:prstGeom>
          <a:noFill/>
        </p:spPr>
        <p:txBody>
          <a:bodyPr wrap="none" rtlCol="0">
            <a:spAutoFit/>
          </a:bodyPr>
          <a:lstStyle/>
          <a:p>
            <a:r>
              <a:rPr lang="en-US" sz="1100" dirty="0" smtClean="0"/>
              <a:t>Rank 3</a:t>
            </a:r>
            <a:endParaRPr lang="en-US" sz="1100" dirty="0"/>
          </a:p>
        </p:txBody>
      </p:sp>
      <p:sp>
        <p:nvSpPr>
          <p:cNvPr id="32" name="TextBox 31"/>
          <p:cNvSpPr txBox="1"/>
          <p:nvPr/>
        </p:nvSpPr>
        <p:spPr>
          <a:xfrm>
            <a:off x="5570753" y="6096000"/>
            <a:ext cx="601447" cy="261610"/>
          </a:xfrm>
          <a:prstGeom prst="rect">
            <a:avLst/>
          </a:prstGeom>
          <a:noFill/>
        </p:spPr>
        <p:txBody>
          <a:bodyPr wrap="none" rtlCol="0">
            <a:spAutoFit/>
          </a:bodyPr>
          <a:lstStyle/>
          <a:p>
            <a:r>
              <a:rPr lang="en-US" sz="1100" dirty="0" smtClean="0"/>
              <a:t>Rank 2</a:t>
            </a:r>
            <a:endParaRPr lang="en-US" sz="1100" dirty="0"/>
          </a:p>
        </p:txBody>
      </p:sp>
      <p:sp>
        <p:nvSpPr>
          <p:cNvPr id="33" name="TextBox 32"/>
          <p:cNvSpPr txBox="1"/>
          <p:nvPr/>
        </p:nvSpPr>
        <p:spPr>
          <a:xfrm>
            <a:off x="7628153" y="6062990"/>
            <a:ext cx="601447" cy="261610"/>
          </a:xfrm>
          <a:prstGeom prst="rect">
            <a:avLst/>
          </a:prstGeom>
          <a:noFill/>
        </p:spPr>
        <p:txBody>
          <a:bodyPr wrap="none" rtlCol="0">
            <a:spAutoFit/>
          </a:bodyPr>
          <a:lstStyle/>
          <a:p>
            <a:r>
              <a:rPr lang="en-US" sz="1100" dirty="0" smtClean="0"/>
              <a:t>Rank 1</a:t>
            </a:r>
            <a:endParaRPr lang="en-US" sz="1100" dirty="0"/>
          </a:p>
        </p:txBody>
      </p:sp>
      <p:cxnSp>
        <p:nvCxnSpPr>
          <p:cNvPr id="37" name="Straight Arrow Connector 36"/>
          <p:cNvCxnSpPr/>
          <p:nvPr/>
        </p:nvCxnSpPr>
        <p:spPr>
          <a:xfrm rot="16200000" flipH="1">
            <a:off x="5029994" y="4648994"/>
            <a:ext cx="685800" cy="74612"/>
          </a:xfrm>
          <a:prstGeom prst="straightConnector1">
            <a:avLst/>
          </a:prstGeom>
          <a:ln w="76200" cmpd="sng">
            <a:solidFill>
              <a:schemeClr val="accent4">
                <a:lumMod val="60000"/>
                <a:lumOff val="40000"/>
                <a:alpha val="23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3" name="Straight Connector 42"/>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pic>
        <p:nvPicPr>
          <p:cNvPr id="40" name="Picture 39" descr="WMP 2.png"/>
          <p:cNvPicPr>
            <a:picLocks noChangeAspect="1"/>
          </p:cNvPicPr>
          <p:nvPr/>
        </p:nvPicPr>
        <p:blipFill>
          <a:blip r:embed="rId3"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graphicFrame>
        <p:nvGraphicFramePr>
          <p:cNvPr id="7" name="Diagram 6"/>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sz="4400" dirty="0" smtClean="0"/>
              <a:t>Stream Management</a:t>
            </a:r>
            <a:br>
              <a:rPr lang="en-US" sz="4400" dirty="0" smtClean="0"/>
            </a:br>
            <a:r>
              <a:rPr sz="32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pic>
        <p:nvPicPr>
          <p:cNvPr id="6" name="Picture 5" descr="Asus W5Fe Profile 2.png"/>
          <p:cNvPicPr>
            <a:picLocks noChangeAspect="1"/>
          </p:cNvPicPr>
          <p:nvPr/>
        </p:nvPicPr>
        <p:blipFill>
          <a:blip r:embed="rId8"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9" name="Picture 8" descr="motorola bluetooth headset.png"/>
          <p:cNvPicPr>
            <a:picLocks noChangeAspect="1"/>
          </p:cNvPicPr>
          <p:nvPr/>
        </p:nvPicPr>
        <p:blipFill>
          <a:blip r:embed="rId9"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sp>
        <p:nvSpPr>
          <p:cNvPr id="13" name="Rectangle 12"/>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16" name="Rectangle 15"/>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Default Device</a:t>
            </a:r>
          </a:p>
        </p:txBody>
      </p:sp>
      <p:sp>
        <p:nvSpPr>
          <p:cNvPr id="20" name="Rectangle 1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sp>
        <p:nvSpPr>
          <p:cNvPr id="24" name="Rectangle 23"/>
          <p:cNvSpPr>
            <a:spLocks noChangeArrowheads="1"/>
          </p:cNvSpPr>
          <p:nvPr/>
        </p:nvSpPr>
        <p:spPr bwMode="auto">
          <a:xfrm>
            <a:off x="65532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914363"/>
            <a:r>
              <a:rPr lang="en-US" sz="1000" dirty="0" smtClean="0">
                <a:solidFill>
                  <a:srgbClr val="000000"/>
                </a:solidFill>
                <a:latin typeface="Segoe UI" pitchFamily="34" charset="0"/>
                <a:cs typeface="Segoe UI" pitchFamily="34" charset="0"/>
              </a:rPr>
              <a:t>Integrated HD Audio Class Driver</a:t>
            </a:r>
            <a:endParaRPr lang="en-US" sz="1000" dirty="0">
              <a:solidFill>
                <a:srgbClr val="000000"/>
              </a:solidFill>
              <a:latin typeface="Segoe UI" pitchFamily="34" charset="0"/>
              <a:cs typeface="Segoe UI" pitchFamily="34" charset="0"/>
            </a:endParaRPr>
          </a:p>
        </p:txBody>
      </p:sp>
      <p:pic>
        <p:nvPicPr>
          <p:cNvPr id="34" name="Picture 33" descr="headset clear background.png"/>
          <p:cNvPicPr>
            <a:picLocks noChangeAspect="1"/>
          </p:cNvPicPr>
          <p:nvPr/>
        </p:nvPicPr>
        <p:blipFill>
          <a:blip r:embed="rId10"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6" name="Picture 35" descr="laptop w array clear background.png"/>
          <p:cNvPicPr>
            <a:picLocks noChangeAspect="1"/>
          </p:cNvPicPr>
          <p:nvPr/>
        </p:nvPicPr>
        <p:blipFill>
          <a:blip r:embed="rId11" cstate="print"/>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sp>
        <p:nvSpPr>
          <p:cNvPr id="47" name="Rectangle 46"/>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48" name="Rectangle 47"/>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err="1" smtClean="0">
                <a:solidFill>
                  <a:schemeClr val="bg1"/>
                </a:solidFill>
                <a:latin typeface="Segoe UI" pitchFamily="34" charset="0"/>
                <a:cs typeface="Segoe UI" pitchFamily="34" charset="0"/>
              </a:rPr>
              <a:t>Dsound</a:t>
            </a:r>
            <a:r>
              <a:rPr lang="en-US" sz="1100" dirty="0" smtClean="0">
                <a:solidFill>
                  <a:schemeClr val="bg1"/>
                </a:solidFill>
                <a:latin typeface="Segoe UI" pitchFamily="34" charset="0"/>
                <a:cs typeface="Segoe UI" pitchFamily="34" charset="0"/>
              </a:rPr>
              <a:t> API/</a:t>
            </a:r>
            <a:r>
              <a:rPr lang="en-US" sz="1100" dirty="0" err="1" smtClean="0">
                <a:solidFill>
                  <a:schemeClr val="bg1"/>
                </a:solidFill>
                <a:latin typeface="Segoe UI" pitchFamily="34" charset="0"/>
                <a:cs typeface="Segoe UI" pitchFamily="34" charset="0"/>
              </a:rPr>
              <a:t>Dshow</a:t>
            </a:r>
            <a:r>
              <a:rPr lang="en-US" sz="1100" dirty="0" smtClean="0">
                <a:solidFill>
                  <a:schemeClr val="bg1"/>
                </a:solidFill>
                <a:latin typeface="Segoe UI" pitchFamily="34" charset="0"/>
                <a:cs typeface="Segoe UI" pitchFamily="34" charset="0"/>
              </a:rPr>
              <a:t> API</a:t>
            </a:r>
            <a:endParaRPr lang="en-US" sz="1100" dirty="0">
              <a:solidFill>
                <a:schemeClr val="bg1"/>
              </a:solidFill>
              <a:latin typeface="Segoe UI" pitchFamily="34" charset="0"/>
              <a:cs typeface="Segoe UI" pitchFamily="34" charset="0"/>
            </a:endParaRPr>
          </a:p>
        </p:txBody>
      </p:sp>
      <p:sp>
        <p:nvSpPr>
          <p:cNvPr id="49" name="Rectangle 48"/>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cxnSp>
        <p:nvCxnSpPr>
          <p:cNvPr id="51" name="Straight Arrow Connector 50"/>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60" name="Straight Arrow Connector 59"/>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3886200" y="6096000"/>
            <a:ext cx="601447" cy="261610"/>
          </a:xfrm>
          <a:prstGeom prst="rect">
            <a:avLst/>
          </a:prstGeom>
          <a:noFill/>
        </p:spPr>
        <p:txBody>
          <a:bodyPr wrap="none" rtlCol="0">
            <a:spAutoFit/>
          </a:bodyPr>
          <a:lstStyle/>
          <a:p>
            <a:r>
              <a:rPr lang="en-US" sz="1100" dirty="0" smtClean="0"/>
              <a:t>Rank 3</a:t>
            </a:r>
            <a:endParaRPr lang="en-US" sz="1100" dirty="0"/>
          </a:p>
        </p:txBody>
      </p:sp>
      <p:sp>
        <p:nvSpPr>
          <p:cNvPr id="32" name="TextBox 31"/>
          <p:cNvSpPr txBox="1"/>
          <p:nvPr/>
        </p:nvSpPr>
        <p:spPr>
          <a:xfrm>
            <a:off x="5570753" y="6096000"/>
            <a:ext cx="601447" cy="261610"/>
          </a:xfrm>
          <a:prstGeom prst="rect">
            <a:avLst/>
          </a:prstGeom>
          <a:noFill/>
        </p:spPr>
        <p:txBody>
          <a:bodyPr wrap="none" rtlCol="0">
            <a:spAutoFit/>
          </a:bodyPr>
          <a:lstStyle/>
          <a:p>
            <a:r>
              <a:rPr lang="en-US" sz="1100" dirty="0" smtClean="0"/>
              <a:t>Rank 2</a:t>
            </a:r>
            <a:endParaRPr lang="en-US" sz="1100" dirty="0"/>
          </a:p>
        </p:txBody>
      </p:sp>
      <p:sp>
        <p:nvSpPr>
          <p:cNvPr id="33" name="TextBox 32"/>
          <p:cNvSpPr txBox="1"/>
          <p:nvPr/>
        </p:nvSpPr>
        <p:spPr>
          <a:xfrm>
            <a:off x="7628153" y="6062990"/>
            <a:ext cx="601447" cy="261610"/>
          </a:xfrm>
          <a:prstGeom prst="rect">
            <a:avLst/>
          </a:prstGeom>
          <a:noFill/>
        </p:spPr>
        <p:txBody>
          <a:bodyPr wrap="none" rtlCol="0">
            <a:spAutoFit/>
          </a:bodyPr>
          <a:lstStyle/>
          <a:p>
            <a:r>
              <a:rPr lang="en-US" sz="1100" dirty="0" smtClean="0"/>
              <a:t>Rank 1</a:t>
            </a:r>
            <a:endParaRPr lang="en-US" sz="1100" dirty="0"/>
          </a:p>
        </p:txBody>
      </p:sp>
      <p:pic>
        <p:nvPicPr>
          <p:cNvPr id="37" name="Picture 36" descr="LCD TV clear background.png"/>
          <p:cNvPicPr>
            <a:picLocks noChangeAspect="1"/>
          </p:cNvPicPr>
          <p:nvPr/>
        </p:nvPicPr>
        <p:blipFill>
          <a:blip r:embed="rId12" cstate="print"/>
          <a:stretch>
            <a:fillRect/>
          </a:stretch>
        </p:blipFill>
        <p:spPr>
          <a:xfrm>
            <a:off x="7848600" y="990600"/>
            <a:ext cx="609600" cy="659027"/>
          </a:xfrm>
          <a:prstGeom prst="rect">
            <a:avLst/>
          </a:prstGeom>
          <a:effectLst>
            <a:outerShdw blurRad="50800" dist="38100" dir="2700000" algn="tl" rotWithShape="0">
              <a:prstClr val="black">
                <a:alpha val="40000"/>
              </a:prstClr>
            </a:outerShdw>
          </a:effectLst>
        </p:spPr>
      </p:pic>
      <p:pic>
        <p:nvPicPr>
          <p:cNvPr id="38" name="Picture 37" descr="LCD TV clear background.png"/>
          <p:cNvPicPr>
            <a:picLocks noChangeAspect="1"/>
          </p:cNvPicPr>
          <p:nvPr/>
        </p:nvPicPr>
        <p:blipFill>
          <a:blip r:embed="rId13" cstate="print">
            <a:lum bright="70000" contrast="-70000"/>
          </a:blip>
          <a:stretch>
            <a:fillRect/>
          </a:stretch>
        </p:blipFill>
        <p:spPr>
          <a:xfrm>
            <a:off x="6858000" y="5430795"/>
            <a:ext cx="685800" cy="741405"/>
          </a:xfrm>
          <a:prstGeom prst="rect">
            <a:avLst/>
          </a:prstGeom>
          <a:effectLst>
            <a:outerShdw blurRad="50800" dist="38100" dir="2700000" algn="tl" rotWithShape="0">
              <a:prstClr val="black">
                <a:alpha val="40000"/>
              </a:prstClr>
            </a:outerShdw>
          </a:effectLst>
        </p:spPr>
      </p:pic>
      <p:pic>
        <p:nvPicPr>
          <p:cNvPr id="39" name="Picture 38" descr="default selected device icon LARGE.png"/>
          <p:cNvPicPr>
            <a:picLocks noChangeAspect="1"/>
          </p:cNvPicPr>
          <p:nvPr/>
        </p:nvPicPr>
        <p:blipFill>
          <a:blip r:embed="rId14" cstate="print"/>
          <a:stretch>
            <a:fillRect/>
          </a:stretch>
        </p:blipFill>
        <p:spPr>
          <a:xfrm>
            <a:off x="6248400" y="2667000"/>
            <a:ext cx="428625" cy="428625"/>
          </a:xfrm>
          <a:prstGeom prst="rect">
            <a:avLst/>
          </a:prstGeom>
          <a:effectLst>
            <a:outerShdw blurRad="50800" dist="38100" dir="2700000" algn="tl" rotWithShape="0">
              <a:prstClr val="black">
                <a:alpha val="40000"/>
              </a:prstClr>
            </a:outerShdw>
          </a:effectLst>
        </p:spPr>
      </p:pic>
      <p:pic>
        <p:nvPicPr>
          <p:cNvPr id="41" name="Picture 40" descr="WindowsMediaPlayer.png"/>
          <p:cNvPicPr>
            <a:picLocks noChangeAspect="1"/>
          </p:cNvPicPr>
          <p:nvPr/>
        </p:nvPicPr>
        <p:blipFill>
          <a:blip r:embed="rId15"/>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cxnSp>
        <p:nvCxnSpPr>
          <p:cNvPr id="42" name="Straight Arrow Connector 41"/>
          <p:cNvCxnSpPr/>
          <p:nvPr/>
        </p:nvCxnSpPr>
        <p:spPr>
          <a:xfrm rot="10800000" flipV="1">
            <a:off x="3886200" y="4343400"/>
            <a:ext cx="1449388" cy="609600"/>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4" name="Straight Connector 43"/>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pic>
        <p:nvPicPr>
          <p:cNvPr id="40" name="Picture 39" descr="WMP 2.png"/>
          <p:cNvPicPr>
            <a:picLocks noChangeAspect="1"/>
          </p:cNvPicPr>
          <p:nvPr/>
        </p:nvPicPr>
        <p:blipFill>
          <a:blip r:embed="rId3"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graphicFrame>
        <p:nvGraphicFramePr>
          <p:cNvPr id="7" name="Diagram 6"/>
          <p:cNvGraphicFramePr/>
          <p:nvPr/>
        </p:nvGraphicFramePr>
        <p:xfrm>
          <a:off x="5943600" y="-457200"/>
          <a:ext cx="4114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sz="4400" dirty="0" smtClean="0"/>
              <a:t>Stream Management</a:t>
            </a:r>
            <a:br>
              <a:rPr lang="en-US" sz="4400" dirty="0" smtClean="0"/>
            </a:br>
            <a:r>
              <a:rPr sz="3200">
                <a:gradFill>
                  <a:gsLst>
                    <a:gs pos="28000">
                      <a:schemeClr val="accent6">
                        <a:lumMod val="40000"/>
                        <a:lumOff val="60000"/>
                      </a:schemeClr>
                    </a:gs>
                    <a:gs pos="48000">
                      <a:schemeClr val="accent6">
                        <a:lumMod val="40000"/>
                        <a:lumOff val="60000"/>
                      </a:schemeClr>
                    </a:gs>
                  </a:gsLst>
                  <a:lin ang="5400000" scaled="1"/>
                </a:gradFill>
              </a:rPr>
              <a:t>My audio follows my device</a:t>
            </a:r>
          </a:p>
        </p:txBody>
      </p:sp>
      <p:pic>
        <p:nvPicPr>
          <p:cNvPr id="6" name="Picture 5" descr="Asus W5Fe Profile 2.png"/>
          <p:cNvPicPr>
            <a:picLocks noChangeAspect="1"/>
          </p:cNvPicPr>
          <p:nvPr/>
        </p:nvPicPr>
        <p:blipFill>
          <a:blip r:embed="rId8" cstate="print"/>
          <a:stretch>
            <a:fillRect/>
          </a:stretch>
        </p:blipFill>
        <p:spPr>
          <a:xfrm rot="345032">
            <a:off x="8001000" y="152400"/>
            <a:ext cx="840875" cy="685800"/>
          </a:xfrm>
          <a:prstGeom prst="rect">
            <a:avLst/>
          </a:prstGeom>
          <a:effectLst>
            <a:outerShdw blurRad="50800" dist="63500" dir="2700000" algn="tl" rotWithShape="0">
              <a:prstClr val="black">
                <a:alpha val="54000"/>
              </a:prstClr>
            </a:outerShdw>
          </a:effectLst>
        </p:spPr>
      </p:pic>
      <p:pic>
        <p:nvPicPr>
          <p:cNvPr id="9" name="Picture 8" descr="motorola bluetooth headset.png"/>
          <p:cNvPicPr>
            <a:picLocks noChangeAspect="1"/>
          </p:cNvPicPr>
          <p:nvPr/>
        </p:nvPicPr>
        <p:blipFill>
          <a:blip r:embed="rId9" cstate="print"/>
          <a:stretch>
            <a:fillRect/>
          </a:stretch>
        </p:blipFill>
        <p:spPr>
          <a:xfrm rot="987201">
            <a:off x="6755497" y="489162"/>
            <a:ext cx="832101" cy="472633"/>
          </a:xfrm>
          <a:prstGeom prst="rect">
            <a:avLst/>
          </a:prstGeom>
          <a:effectLst>
            <a:outerShdw blurRad="50800" dist="63500" dir="2700000" algn="tl" rotWithShape="0">
              <a:prstClr val="black">
                <a:alpha val="54000"/>
              </a:prstClr>
            </a:outerShdw>
          </a:effectLst>
        </p:spPr>
      </p:pic>
      <p:sp>
        <p:nvSpPr>
          <p:cNvPr id="13" name="Rectangle 12"/>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16" name="Rectangle 15"/>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Default Device</a:t>
            </a:r>
          </a:p>
        </p:txBody>
      </p:sp>
      <p:sp>
        <p:nvSpPr>
          <p:cNvPr id="20" name="Rectangle 1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sp>
        <p:nvSpPr>
          <p:cNvPr id="24" name="Rectangle 23"/>
          <p:cNvSpPr>
            <a:spLocks noChangeArrowheads="1"/>
          </p:cNvSpPr>
          <p:nvPr/>
        </p:nvSpPr>
        <p:spPr bwMode="auto">
          <a:xfrm>
            <a:off x="65532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914363"/>
            <a:r>
              <a:rPr lang="en-US" sz="1000" dirty="0" smtClean="0">
                <a:solidFill>
                  <a:srgbClr val="000000"/>
                </a:solidFill>
                <a:latin typeface="Segoe UI" pitchFamily="34" charset="0"/>
                <a:cs typeface="Segoe UI" pitchFamily="34" charset="0"/>
              </a:rPr>
              <a:t>Integrated HD Audio Class Driver</a:t>
            </a:r>
            <a:endParaRPr lang="en-US" sz="1000" dirty="0">
              <a:solidFill>
                <a:srgbClr val="000000"/>
              </a:solidFill>
              <a:latin typeface="Segoe UI" pitchFamily="34" charset="0"/>
              <a:cs typeface="Segoe UI" pitchFamily="34" charset="0"/>
            </a:endParaRPr>
          </a:p>
        </p:txBody>
      </p:sp>
      <p:pic>
        <p:nvPicPr>
          <p:cNvPr id="34" name="Picture 33" descr="headset clear background.png"/>
          <p:cNvPicPr>
            <a:picLocks noChangeAspect="1"/>
          </p:cNvPicPr>
          <p:nvPr/>
        </p:nvPicPr>
        <p:blipFill>
          <a:blip r:embed="rId10"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6" name="Picture 35" descr="laptop w array clear background.png"/>
          <p:cNvPicPr>
            <a:picLocks noChangeAspect="1"/>
          </p:cNvPicPr>
          <p:nvPr/>
        </p:nvPicPr>
        <p:blipFill>
          <a:blip r:embed="rId11" cstate="print">
            <a:lum bright="70000" contrast="-70000"/>
          </a:blip>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sp>
        <p:nvSpPr>
          <p:cNvPr id="47" name="Rectangle 46"/>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48" name="Rectangle 47"/>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err="1" smtClean="0">
                <a:solidFill>
                  <a:schemeClr val="bg1"/>
                </a:solidFill>
                <a:latin typeface="Segoe UI" pitchFamily="34" charset="0"/>
                <a:cs typeface="Segoe UI" pitchFamily="34" charset="0"/>
              </a:rPr>
              <a:t>Dsound</a:t>
            </a:r>
            <a:r>
              <a:rPr lang="en-US" sz="1100" dirty="0" smtClean="0">
                <a:solidFill>
                  <a:schemeClr val="bg1"/>
                </a:solidFill>
                <a:latin typeface="Segoe UI" pitchFamily="34" charset="0"/>
                <a:cs typeface="Segoe UI" pitchFamily="34" charset="0"/>
              </a:rPr>
              <a:t> API/</a:t>
            </a:r>
            <a:r>
              <a:rPr lang="en-US" sz="1100" dirty="0" err="1" smtClean="0">
                <a:solidFill>
                  <a:schemeClr val="bg1"/>
                </a:solidFill>
                <a:latin typeface="Segoe UI" pitchFamily="34" charset="0"/>
                <a:cs typeface="Segoe UI" pitchFamily="34" charset="0"/>
              </a:rPr>
              <a:t>Dshow</a:t>
            </a:r>
            <a:r>
              <a:rPr lang="en-US" sz="1100" dirty="0" smtClean="0">
                <a:solidFill>
                  <a:schemeClr val="bg1"/>
                </a:solidFill>
                <a:latin typeface="Segoe UI" pitchFamily="34" charset="0"/>
                <a:cs typeface="Segoe UI" pitchFamily="34" charset="0"/>
              </a:rPr>
              <a:t> API</a:t>
            </a:r>
            <a:endParaRPr lang="en-US" sz="1100" dirty="0">
              <a:solidFill>
                <a:schemeClr val="bg1"/>
              </a:solidFill>
              <a:latin typeface="Segoe UI" pitchFamily="34" charset="0"/>
              <a:cs typeface="Segoe UI" pitchFamily="34" charset="0"/>
            </a:endParaRPr>
          </a:p>
        </p:txBody>
      </p:sp>
      <p:sp>
        <p:nvSpPr>
          <p:cNvPr id="49" name="Rectangle 48"/>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cxnSp>
        <p:nvCxnSpPr>
          <p:cNvPr id="51" name="Straight Arrow Connector 50"/>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a:xfrm>
            <a:off x="5335588" y="4343400"/>
            <a:ext cx="1598612" cy="609600"/>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60" name="Straight Arrow Connector 59"/>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3886200" y="6096000"/>
            <a:ext cx="601447" cy="261610"/>
          </a:xfrm>
          <a:prstGeom prst="rect">
            <a:avLst/>
          </a:prstGeom>
          <a:noFill/>
        </p:spPr>
        <p:txBody>
          <a:bodyPr wrap="none" rtlCol="0">
            <a:spAutoFit/>
          </a:bodyPr>
          <a:lstStyle/>
          <a:p>
            <a:r>
              <a:rPr lang="en-US" sz="1100" dirty="0" smtClean="0"/>
              <a:t>Rank 3</a:t>
            </a:r>
            <a:endParaRPr lang="en-US" sz="1100" dirty="0"/>
          </a:p>
        </p:txBody>
      </p:sp>
      <p:sp>
        <p:nvSpPr>
          <p:cNvPr id="32" name="TextBox 31"/>
          <p:cNvSpPr txBox="1"/>
          <p:nvPr/>
        </p:nvSpPr>
        <p:spPr>
          <a:xfrm>
            <a:off x="5570753" y="6096000"/>
            <a:ext cx="601447" cy="261610"/>
          </a:xfrm>
          <a:prstGeom prst="rect">
            <a:avLst/>
          </a:prstGeom>
          <a:noFill/>
        </p:spPr>
        <p:txBody>
          <a:bodyPr wrap="none" rtlCol="0">
            <a:spAutoFit/>
          </a:bodyPr>
          <a:lstStyle/>
          <a:p>
            <a:r>
              <a:rPr lang="en-US" sz="1100" dirty="0" smtClean="0"/>
              <a:t>Rank 2</a:t>
            </a:r>
            <a:endParaRPr lang="en-US" sz="1100" dirty="0"/>
          </a:p>
        </p:txBody>
      </p:sp>
      <p:sp>
        <p:nvSpPr>
          <p:cNvPr id="33" name="TextBox 32"/>
          <p:cNvSpPr txBox="1"/>
          <p:nvPr/>
        </p:nvSpPr>
        <p:spPr>
          <a:xfrm>
            <a:off x="7628153" y="6062990"/>
            <a:ext cx="601447" cy="261610"/>
          </a:xfrm>
          <a:prstGeom prst="rect">
            <a:avLst/>
          </a:prstGeom>
          <a:noFill/>
        </p:spPr>
        <p:txBody>
          <a:bodyPr wrap="none" rtlCol="0">
            <a:spAutoFit/>
          </a:bodyPr>
          <a:lstStyle/>
          <a:p>
            <a:r>
              <a:rPr lang="en-US" sz="1100" dirty="0" smtClean="0"/>
              <a:t>Rank 1</a:t>
            </a:r>
            <a:endParaRPr lang="en-US" sz="1100" dirty="0"/>
          </a:p>
        </p:txBody>
      </p:sp>
      <p:pic>
        <p:nvPicPr>
          <p:cNvPr id="37" name="Picture 36" descr="LCD TV clear background.png"/>
          <p:cNvPicPr>
            <a:picLocks noChangeAspect="1"/>
          </p:cNvPicPr>
          <p:nvPr/>
        </p:nvPicPr>
        <p:blipFill>
          <a:blip r:embed="rId12" cstate="print"/>
          <a:stretch>
            <a:fillRect/>
          </a:stretch>
        </p:blipFill>
        <p:spPr>
          <a:xfrm>
            <a:off x="7848600" y="990600"/>
            <a:ext cx="609600" cy="659027"/>
          </a:xfrm>
          <a:prstGeom prst="rect">
            <a:avLst/>
          </a:prstGeom>
          <a:effectLst>
            <a:outerShdw blurRad="50800" dist="38100" dir="2700000" algn="tl" rotWithShape="0">
              <a:prstClr val="black">
                <a:alpha val="40000"/>
              </a:prstClr>
            </a:outerShdw>
          </a:effectLst>
        </p:spPr>
      </p:pic>
      <p:pic>
        <p:nvPicPr>
          <p:cNvPr id="38" name="Picture 37" descr="LCD TV clear background.png"/>
          <p:cNvPicPr>
            <a:picLocks noChangeAspect="1"/>
          </p:cNvPicPr>
          <p:nvPr/>
        </p:nvPicPr>
        <p:blipFill>
          <a:blip r:embed="rId13" cstate="print"/>
          <a:stretch>
            <a:fillRect/>
          </a:stretch>
        </p:blipFill>
        <p:spPr>
          <a:xfrm>
            <a:off x="6858000" y="5430795"/>
            <a:ext cx="685800" cy="741405"/>
          </a:xfrm>
          <a:prstGeom prst="rect">
            <a:avLst/>
          </a:prstGeom>
          <a:effectLst>
            <a:outerShdw blurRad="50800" dist="38100" dir="2700000" algn="tl" rotWithShape="0">
              <a:prstClr val="black">
                <a:alpha val="40000"/>
              </a:prstClr>
            </a:outerShdw>
          </a:effectLst>
        </p:spPr>
      </p:pic>
      <p:pic>
        <p:nvPicPr>
          <p:cNvPr id="39" name="Picture 38" descr="default selected device icon LARGE.png"/>
          <p:cNvPicPr>
            <a:picLocks noChangeAspect="1"/>
          </p:cNvPicPr>
          <p:nvPr/>
        </p:nvPicPr>
        <p:blipFill>
          <a:blip r:embed="rId14" cstate="print"/>
          <a:stretch>
            <a:fillRect/>
          </a:stretch>
        </p:blipFill>
        <p:spPr>
          <a:xfrm>
            <a:off x="6248400" y="2667000"/>
            <a:ext cx="428625" cy="428625"/>
          </a:xfrm>
          <a:prstGeom prst="rect">
            <a:avLst/>
          </a:prstGeom>
          <a:effectLst>
            <a:outerShdw blurRad="50800" dist="38100" dir="2700000" algn="tl" rotWithShape="0">
              <a:prstClr val="black">
                <a:alpha val="40000"/>
              </a:prstClr>
            </a:outerShdw>
          </a:effectLst>
        </p:spPr>
      </p:pic>
      <p:pic>
        <p:nvPicPr>
          <p:cNvPr id="41" name="Picture 40" descr="WindowsMediaPlayer.png"/>
          <p:cNvPicPr>
            <a:picLocks noChangeAspect="1"/>
          </p:cNvPicPr>
          <p:nvPr/>
        </p:nvPicPr>
        <p:blipFill>
          <a:blip r:embed="rId15"/>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sp>
        <p:nvSpPr>
          <p:cNvPr id="56" name="Rounded Rectangular Callout 55"/>
          <p:cNvSpPr/>
          <p:nvPr/>
        </p:nvSpPr>
        <p:spPr bwMode="auto">
          <a:xfrm>
            <a:off x="7467600" y="43434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User connects HDMI TV</a:t>
            </a:r>
          </a:p>
        </p:txBody>
      </p:sp>
      <p:cxnSp>
        <p:nvCxnSpPr>
          <p:cNvPr id="43" name="Straight Arrow Connector 42"/>
          <p:cNvCxnSpPr/>
          <p:nvPr/>
        </p:nvCxnSpPr>
        <p:spPr>
          <a:xfrm rot="10800000" flipV="1">
            <a:off x="3886200" y="4343400"/>
            <a:ext cx="1449388" cy="609600"/>
          </a:xfrm>
          <a:prstGeom prst="straightConnector1">
            <a:avLst/>
          </a:prstGeom>
          <a:ln w="76200" cmpd="sng">
            <a:solidFill>
              <a:schemeClr val="accent4">
                <a:lumMod val="60000"/>
                <a:lumOff val="40000"/>
                <a:alpha val="2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Redirection Changes The Game</a:t>
            </a:r>
            <a:endParaRPr lang="en-US" dirty="0"/>
          </a:p>
        </p:txBody>
      </p:sp>
      <p:sp>
        <p:nvSpPr>
          <p:cNvPr id="3" name="Text Placeholder 2"/>
          <p:cNvSpPr>
            <a:spLocks noGrp="1"/>
          </p:cNvSpPr>
          <p:nvPr>
            <p:ph type="body" sz="quarter" idx="10"/>
          </p:nvPr>
        </p:nvSpPr>
        <p:spPr>
          <a:xfrm>
            <a:off x="381000" y="1411552"/>
            <a:ext cx="8382000" cy="4878259"/>
          </a:xfrm>
        </p:spPr>
        <p:txBody>
          <a:bodyPr/>
          <a:lstStyle/>
          <a:p>
            <a:r>
              <a:rPr lang="en-US" dirty="0" smtClean="0"/>
              <a:t>To fully support redirection, echo cancellation and beam forming processing must occur in the application layer</a:t>
            </a:r>
          </a:p>
          <a:p>
            <a:r>
              <a:rPr lang="en-US" dirty="0" smtClean="0"/>
              <a:t>It will be difficult, if not impossible for an echo canceller associated with a device to guarantee consistent performance in the face of dynamic redirection</a:t>
            </a:r>
          </a:p>
          <a:p>
            <a:r>
              <a:rPr lang="en-US" dirty="0" smtClean="0"/>
              <a:t>The only way an application can </a:t>
            </a:r>
            <a:br>
              <a:rPr lang="en-US" dirty="0" smtClean="0"/>
            </a:br>
            <a:r>
              <a:rPr lang="en-US" dirty="0" smtClean="0"/>
              <a:t>ensure echo cancellation is to do it </a:t>
            </a:r>
            <a:br>
              <a:rPr lang="en-US" dirty="0" smtClean="0"/>
            </a:br>
            <a:r>
              <a:rPr lang="en-US" dirty="0" smtClean="0"/>
              <a:t>in the application layer</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1661993"/>
          </a:xfrm>
        </p:spPr>
        <p:txBody>
          <a:bodyPr/>
          <a:lstStyle/>
          <a:p>
            <a:pPr lvl="0"/>
            <a:r>
              <a:rPr lang="en-US" dirty="0" smtClean="0"/>
              <a:t>Unified Communications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Consists of the integration of</a:t>
            </a:r>
            <a:br>
              <a:rPr sz="3600" smtClean="0">
                <a:gradFill>
                  <a:gsLst>
                    <a:gs pos="28000">
                      <a:schemeClr val="accent6">
                        <a:lumMod val="40000"/>
                        <a:lumOff val="60000"/>
                      </a:schemeClr>
                    </a:gs>
                    <a:gs pos="48000">
                      <a:schemeClr val="accent6">
                        <a:lumMod val="40000"/>
                        <a:lumOff val="60000"/>
                      </a:schemeClr>
                    </a:gs>
                  </a:gsLst>
                  <a:lin ang="5400000" scaled="1"/>
                </a:gradFill>
              </a:rPr>
            </a:b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3715" name="Rectangle 3"/>
          <p:cNvSpPr>
            <a:spLocks noGrp="1" noChangeArrowheads="1"/>
          </p:cNvSpPr>
          <p:nvPr>
            <p:ph idx="1"/>
          </p:nvPr>
        </p:nvSpPr>
        <p:spPr>
          <a:xfrm>
            <a:off x="381000" y="1901825"/>
            <a:ext cx="8380412" cy="4265783"/>
          </a:xfrm>
        </p:spPr>
        <p:txBody>
          <a:bodyPr/>
          <a:lstStyle/>
          <a:p>
            <a:r>
              <a:rPr lang="en-US" sz="2000" dirty="0" smtClean="0">
                <a:solidFill>
                  <a:schemeClr val="accent1"/>
                </a:solidFill>
              </a:rPr>
              <a:t>VoIP telephone service (usually wideband) </a:t>
            </a:r>
          </a:p>
          <a:p>
            <a:r>
              <a:rPr lang="en-US" sz="2000" dirty="0" smtClean="0">
                <a:solidFill>
                  <a:schemeClr val="accent1"/>
                </a:solidFill>
              </a:rPr>
              <a:t>Audio and video conferencing </a:t>
            </a:r>
          </a:p>
          <a:p>
            <a:r>
              <a:rPr lang="en-US" sz="2000" dirty="0" smtClean="0">
                <a:solidFill>
                  <a:schemeClr val="accent1"/>
                </a:solidFill>
              </a:rPr>
              <a:t>Voice mail </a:t>
            </a:r>
          </a:p>
          <a:p>
            <a:r>
              <a:rPr lang="en-US" sz="2000" dirty="0" smtClean="0">
                <a:solidFill>
                  <a:schemeClr val="accent1"/>
                </a:solidFill>
              </a:rPr>
              <a:t>Speech technology-enabled Interactive Voice Response </a:t>
            </a:r>
          </a:p>
          <a:p>
            <a:r>
              <a:rPr lang="en-US" sz="2000" dirty="0" smtClean="0">
                <a:solidFill>
                  <a:schemeClr val="accent1"/>
                </a:solidFill>
              </a:rPr>
              <a:t>Instant messaging </a:t>
            </a:r>
          </a:p>
          <a:p>
            <a:r>
              <a:rPr lang="en-US" sz="2000" dirty="0" smtClean="0"/>
              <a:t>Presence and contact information </a:t>
            </a:r>
          </a:p>
          <a:p>
            <a:r>
              <a:rPr lang="en-US" sz="2000" dirty="0" smtClean="0"/>
              <a:t>Calendaring </a:t>
            </a:r>
          </a:p>
          <a:p>
            <a:r>
              <a:rPr lang="en-US" sz="2000" dirty="0" smtClean="0"/>
              <a:t>Faxes </a:t>
            </a:r>
          </a:p>
          <a:p>
            <a:r>
              <a:rPr lang="en-US" sz="2000" dirty="0" smtClean="0"/>
              <a:t>E-mail </a:t>
            </a:r>
          </a:p>
          <a:p>
            <a:r>
              <a:rPr lang="en-US" sz="2800" dirty="0" smtClean="0">
                <a:solidFill>
                  <a:schemeClr val="accent1"/>
                </a:solidFill>
              </a:rPr>
              <a:t>Good audio is imperative!</a:t>
            </a:r>
            <a:endParaRPr lang="en-US" sz="2800" dirty="0">
              <a:solidFill>
                <a:schemeClr val="accent1"/>
              </a:solidFill>
            </a:endParaRPr>
          </a:p>
        </p:txBody>
      </p:sp>
      <p:pic>
        <p:nvPicPr>
          <p:cNvPr id="7" name="Picture 6" descr="Asus W5Fe Profile 2.png"/>
          <p:cNvPicPr>
            <a:picLocks noChangeAspect="1"/>
          </p:cNvPicPr>
          <p:nvPr/>
        </p:nvPicPr>
        <p:blipFill>
          <a:blip r:embed="rId3" cstate="print"/>
          <a:stretch>
            <a:fillRect/>
          </a:stretch>
        </p:blipFill>
        <p:spPr>
          <a:xfrm>
            <a:off x="7302500" y="165100"/>
            <a:ext cx="1681751" cy="1371600"/>
          </a:xfrm>
          <a:prstGeom prst="rect">
            <a:avLst/>
          </a:prstGeom>
          <a:effectLst>
            <a:outerShdw blurRad="50800" dist="63500" dir="2700000" algn="tl" rotWithShape="0">
              <a:prstClr val="black">
                <a:alpha val="54000"/>
              </a:prstClr>
            </a:outerShdw>
          </a:effectLst>
        </p:spPr>
      </p:pic>
      <p:pic>
        <p:nvPicPr>
          <p:cNvPr id="8" name="Picture 7" descr="Unified Communications VoIP phone.png"/>
          <p:cNvPicPr>
            <a:picLocks noChangeAspect="1"/>
          </p:cNvPicPr>
          <p:nvPr/>
        </p:nvPicPr>
        <p:blipFill>
          <a:blip r:embed="rId4" cstate="print"/>
          <a:stretch>
            <a:fillRect/>
          </a:stretch>
        </p:blipFill>
        <p:spPr>
          <a:xfrm rot="223518">
            <a:off x="7621600" y="4009348"/>
            <a:ext cx="1484568" cy="1212834"/>
          </a:xfrm>
          <a:prstGeom prst="rect">
            <a:avLst/>
          </a:prstGeom>
          <a:effectLst>
            <a:outerShdw blurRad="50800" dist="63500" dir="2700000" algn="tl" rotWithShape="0">
              <a:prstClr val="black">
                <a:alpha val="54000"/>
              </a:prstClr>
            </a:outerShdw>
          </a:effectLst>
        </p:spPr>
      </p:pic>
      <p:pic>
        <p:nvPicPr>
          <p:cNvPr id="9" name="Picture 8" descr="LogitechMobileFreedomBluetoothHeadset_042906 clear background.png"/>
          <p:cNvPicPr>
            <a:picLocks noChangeAspect="1"/>
          </p:cNvPicPr>
          <p:nvPr/>
        </p:nvPicPr>
        <p:blipFill>
          <a:blip r:embed="rId5" cstate="print"/>
          <a:stretch>
            <a:fillRect/>
          </a:stretch>
        </p:blipFill>
        <p:spPr>
          <a:xfrm rot="7722599">
            <a:off x="8227428" y="3329571"/>
            <a:ext cx="762000" cy="762000"/>
          </a:xfrm>
          <a:prstGeom prst="rect">
            <a:avLst/>
          </a:prstGeom>
          <a:effectLst>
            <a:outerShdw blurRad="50800" dist="63500" dir="2700000" algn="tl" rotWithShape="0">
              <a:prstClr val="black">
                <a:alpha val="54000"/>
              </a:prstClr>
            </a:outerShdw>
          </a:effectLst>
        </p:spPr>
      </p:pic>
      <p:pic>
        <p:nvPicPr>
          <p:cNvPr id="10" name="Picture 9" descr="SennheiserHD201_011306 clear background.png"/>
          <p:cNvPicPr>
            <a:picLocks noChangeAspect="1"/>
          </p:cNvPicPr>
          <p:nvPr/>
        </p:nvPicPr>
        <p:blipFill>
          <a:blip r:embed="rId6" cstate="print"/>
          <a:stretch>
            <a:fillRect/>
          </a:stretch>
        </p:blipFill>
        <p:spPr>
          <a:xfrm>
            <a:off x="8128000" y="1732475"/>
            <a:ext cx="791718" cy="1264725"/>
          </a:xfrm>
          <a:prstGeom prst="rect">
            <a:avLst/>
          </a:prstGeom>
          <a:effectLst>
            <a:outerShdw blurRad="50800" dist="63500" dir="2700000" algn="tl" rotWithShape="0">
              <a:prstClr val="black">
                <a:alpha val="54000"/>
              </a:prstClr>
            </a:outerShdw>
          </a:effectLst>
        </p:spPr>
      </p:pic>
      <p:pic>
        <p:nvPicPr>
          <p:cNvPr id="11" name="Picture 10" descr="motorola bluetooth headset.png"/>
          <p:cNvPicPr>
            <a:picLocks noChangeAspect="1"/>
          </p:cNvPicPr>
          <p:nvPr/>
        </p:nvPicPr>
        <p:blipFill>
          <a:blip r:embed="rId7" cstate="print"/>
          <a:stretch>
            <a:fillRect/>
          </a:stretch>
        </p:blipFill>
        <p:spPr>
          <a:xfrm rot="987201">
            <a:off x="7611557" y="5293329"/>
            <a:ext cx="1445751" cy="821186"/>
          </a:xfrm>
          <a:prstGeom prst="rect">
            <a:avLst/>
          </a:prstGeom>
          <a:effectLst>
            <a:outerShdw blurRad="50800" dist="63500" dir="2700000" algn="tl" rotWithShape="0">
              <a:prstClr val="black">
                <a:alpha val="54000"/>
              </a:prst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Echo Cancellation Is In </a:t>
            </a:r>
            <a:br>
              <a:rPr lang="en-US" dirty="0" smtClean="0"/>
            </a:br>
            <a:r>
              <a:rPr lang="en-US" dirty="0" err="1" smtClean="0"/>
              <a:t>VoiP</a:t>
            </a:r>
            <a:r>
              <a:rPr lang="en-US" dirty="0" smtClean="0"/>
              <a:t> Application, Not Driver</a:t>
            </a:r>
            <a:endParaRPr lang="en-US" dirty="0"/>
          </a:p>
        </p:txBody>
      </p:sp>
      <p:sp>
        <p:nvSpPr>
          <p:cNvPr id="3" name="Text Placeholder 2"/>
          <p:cNvSpPr>
            <a:spLocks noGrp="1"/>
          </p:cNvSpPr>
          <p:nvPr>
            <p:ph type="body" sz="quarter" idx="10"/>
          </p:nvPr>
        </p:nvSpPr>
        <p:spPr>
          <a:xfrm>
            <a:off x="381000" y="1901825"/>
            <a:ext cx="8382000" cy="4379660"/>
          </a:xfrm>
        </p:spPr>
        <p:txBody>
          <a:bodyPr/>
          <a:lstStyle/>
          <a:p>
            <a:r>
              <a:rPr lang="en-US" sz="3200" dirty="0" smtClean="0"/>
              <a:t>Office Communicator 2007, Windows Live Messenger and Skype all contain echo cancellers which cannot easily be disabled </a:t>
            </a:r>
          </a:p>
          <a:p>
            <a:r>
              <a:rPr lang="en-US" sz="3200" dirty="0" smtClean="0"/>
              <a:t>An echo canceller in the driver </a:t>
            </a:r>
            <a:br>
              <a:rPr lang="en-US" sz="3200" dirty="0" smtClean="0"/>
            </a:br>
            <a:r>
              <a:rPr lang="en-US" sz="3200" dirty="0" smtClean="0"/>
              <a:t>running simultaneously with an echo canceller in the application will </a:t>
            </a:r>
            <a:br>
              <a:rPr lang="en-US" sz="3200" dirty="0" smtClean="0"/>
            </a:br>
            <a:r>
              <a:rPr lang="en-US" sz="3200" dirty="0" smtClean="0"/>
              <a:t>produce unpredictable results</a:t>
            </a:r>
          </a:p>
          <a:p>
            <a:r>
              <a:rPr lang="en-US" sz="3200" dirty="0" smtClean="0"/>
              <a:t>Echo cancellation in the driver </a:t>
            </a:r>
            <a:br>
              <a:rPr lang="en-US" sz="3200" dirty="0" smtClean="0"/>
            </a:br>
            <a:r>
              <a:rPr lang="en-US" sz="3200" dirty="0" smtClean="0"/>
              <a:t>should default to off</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Webcam Example</a:t>
            </a:r>
            <a:endParaRPr lang="en-US" dirty="0"/>
          </a:p>
        </p:txBody>
      </p:sp>
      <p:sp>
        <p:nvSpPr>
          <p:cNvPr id="3" name="Text Placeholder 2"/>
          <p:cNvSpPr>
            <a:spLocks noGrp="1"/>
          </p:cNvSpPr>
          <p:nvPr>
            <p:ph type="body" sz="quarter" idx="10"/>
          </p:nvPr>
        </p:nvSpPr>
        <p:spPr>
          <a:xfrm>
            <a:off x="381000" y="1411552"/>
            <a:ext cx="8382000" cy="5643083"/>
          </a:xfrm>
        </p:spPr>
        <p:txBody>
          <a:bodyPr/>
          <a:lstStyle/>
          <a:p>
            <a:r>
              <a:rPr lang="en-US" dirty="0" smtClean="0"/>
              <a:t>Laptop user initiates a call using integrated </a:t>
            </a:r>
            <a:r>
              <a:rPr lang="en-US" dirty="0" err="1" smtClean="0"/>
              <a:t>mic</a:t>
            </a:r>
            <a:r>
              <a:rPr lang="en-US" dirty="0" smtClean="0"/>
              <a:t> array and speakers</a:t>
            </a:r>
          </a:p>
          <a:p>
            <a:r>
              <a:rPr lang="en-US" dirty="0" smtClean="0"/>
              <a:t>During call, user plugs in a webcam </a:t>
            </a:r>
            <a:br>
              <a:rPr lang="en-US" dirty="0" smtClean="0"/>
            </a:br>
            <a:r>
              <a:rPr lang="en-US" dirty="0" smtClean="0"/>
              <a:t>with a microphone but no speaker </a:t>
            </a:r>
          </a:p>
          <a:p>
            <a:r>
              <a:rPr lang="en-US" dirty="0" smtClean="0"/>
              <a:t>The microphone dynamically switches from the </a:t>
            </a:r>
            <a:r>
              <a:rPr lang="en-US" dirty="0" err="1" smtClean="0"/>
              <a:t>mic</a:t>
            </a:r>
            <a:r>
              <a:rPr lang="en-US" dirty="0" smtClean="0"/>
              <a:t> array to the webcam </a:t>
            </a:r>
            <a:r>
              <a:rPr lang="en-US" dirty="0" err="1" smtClean="0"/>
              <a:t>mic</a:t>
            </a:r>
            <a:r>
              <a:rPr lang="en-US" dirty="0" smtClean="0"/>
              <a:t>, but built-in speakers are unchanged </a:t>
            </a:r>
          </a:p>
          <a:p>
            <a:r>
              <a:rPr lang="en-US" dirty="0" smtClean="0"/>
              <a:t>The echo canceller in the application adjusts dynamically, based upon the </a:t>
            </a:r>
            <a:br>
              <a:rPr lang="en-US" dirty="0" smtClean="0"/>
            </a:br>
            <a:r>
              <a:rPr lang="en-US" dirty="0" smtClean="0"/>
              <a:t>new endpoints’ capabilities</a:t>
            </a:r>
          </a:p>
          <a:p>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994392"/>
          </a:xfrm>
        </p:spPr>
        <p:txBody>
          <a:bodyPr/>
          <a:lstStyle/>
          <a:p>
            <a:r>
              <a:rPr lang="en-US" dirty="0" smtClean="0"/>
              <a:t>Objective Testing Of PC Voice Communications Devices</a:t>
            </a:r>
            <a:br>
              <a:rPr lang="en-US" dirty="0" smtClean="0"/>
            </a:br>
            <a:endParaRPr lang="en-US" dirty="0"/>
          </a:p>
        </p:txBody>
      </p:sp>
      <p:sp>
        <p:nvSpPr>
          <p:cNvPr id="9229" name="Rectangle 13"/>
          <p:cNvSpPr>
            <a:spLocks noGrp="1" noChangeArrowheads="1"/>
          </p:cNvSpPr>
          <p:nvPr>
            <p:ph idx="1"/>
          </p:nvPr>
        </p:nvSpPr>
        <p:spPr>
          <a:xfrm>
            <a:off x="381000" y="1901825"/>
            <a:ext cx="8380412" cy="3176254"/>
          </a:xfrm>
        </p:spPr>
        <p:txBody>
          <a:bodyPr/>
          <a:lstStyle/>
          <a:p>
            <a:r>
              <a:rPr lang="en-US" sz="2400" dirty="0" smtClean="0"/>
              <a:t>TIA-920:  Telecommunication Industry Association </a:t>
            </a:r>
            <a:br>
              <a:rPr lang="en-US" sz="2400" dirty="0" smtClean="0"/>
            </a:br>
            <a:r>
              <a:rPr lang="en-US" sz="2400" dirty="0" smtClean="0"/>
              <a:t>standard TIA-920 </a:t>
            </a:r>
            <a:r>
              <a:rPr lang="en-US" sz="2400" i="1" dirty="0" smtClean="0"/>
              <a:t>“Transmission Requirements for Wideband* Digital </a:t>
            </a:r>
            <a:r>
              <a:rPr lang="en-US" sz="2400" i="1" dirty="0" err="1" smtClean="0"/>
              <a:t>Wireline</a:t>
            </a:r>
            <a:r>
              <a:rPr lang="en-US" sz="2400" i="1" dirty="0" smtClean="0"/>
              <a:t> telephones”</a:t>
            </a:r>
            <a:endParaRPr lang="en-US" sz="2400" dirty="0" smtClean="0"/>
          </a:p>
          <a:p>
            <a:r>
              <a:rPr lang="en-US" sz="2400" dirty="0" smtClean="0"/>
              <a:t>Virtually all PC Audio voice communication </a:t>
            </a:r>
            <a:br>
              <a:rPr lang="en-US" sz="2400" dirty="0" smtClean="0"/>
            </a:br>
            <a:r>
              <a:rPr lang="en-US" sz="2400" dirty="0" smtClean="0"/>
              <a:t>devices fall into this category</a:t>
            </a:r>
          </a:p>
          <a:p>
            <a:r>
              <a:rPr lang="en-US" sz="2000" dirty="0" smtClean="0"/>
              <a:t>Another standard, TIA-810-A is for narrow-band* devices such </a:t>
            </a:r>
            <a:br>
              <a:rPr lang="en-US" sz="2000" dirty="0" smtClean="0"/>
            </a:br>
            <a:r>
              <a:rPr lang="en-US" sz="2000" dirty="0" smtClean="0"/>
              <a:t>as telephone handsets, headsets, and </a:t>
            </a:r>
            <a:r>
              <a:rPr lang="en-US" sz="2000" dirty="0" err="1" smtClean="0"/>
              <a:t>handsfree</a:t>
            </a:r>
            <a:r>
              <a:rPr lang="en-US" sz="2000" dirty="0" smtClean="0"/>
              <a:t> devices. </a:t>
            </a:r>
            <a:br>
              <a:rPr lang="en-US" sz="2000" dirty="0" smtClean="0"/>
            </a:br>
            <a:r>
              <a:rPr lang="en-US" sz="2000" dirty="0" smtClean="0"/>
              <a:t>TIA-920 is derived from TIA-810.</a:t>
            </a:r>
          </a:p>
          <a:p>
            <a:pPr marL="0" indent="0">
              <a:buNone/>
            </a:pPr>
            <a:r>
              <a:rPr lang="en-US" sz="1400" dirty="0" smtClean="0">
                <a:solidFill>
                  <a:schemeClr val="tx2">
                    <a:lumMod val="65000"/>
                  </a:schemeClr>
                </a:solidFill>
                <a:effectLst/>
              </a:rPr>
              <a:t>*Wideband is 150 Hz to 6,800 Hz. Narrowband is 300 Hz to 3,400 Hz.</a:t>
            </a:r>
            <a:endParaRPr lang="en-US" sz="1400" dirty="0">
              <a:solidFill>
                <a:schemeClr val="tx2">
                  <a:lumMod val="65000"/>
                </a:schemeClr>
              </a:solidFill>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Like Audio Fidelity Testing</a:t>
            </a:r>
            <a:endParaRPr lang="en-US" dirty="0"/>
          </a:p>
        </p:txBody>
      </p:sp>
      <p:graphicFrame>
        <p:nvGraphicFramePr>
          <p:cNvPr id="4" name="Content Placeholder 3"/>
          <p:cNvGraphicFramePr>
            <a:graphicFrameLocks noGrp="1"/>
          </p:cNvGraphicFramePr>
          <p:nvPr>
            <p:ph idx="1"/>
          </p:nvPr>
        </p:nvGraphicFramePr>
        <p:xfrm>
          <a:off x="382588" y="1008055"/>
          <a:ext cx="8431212" cy="5158794"/>
        </p:xfrm>
        <a:graphic>
          <a:graphicData uri="http://schemas.openxmlformats.org/drawingml/2006/table">
            <a:tbl>
              <a:tblPr firstRow="1" bandRow="1">
                <a:tableStyleId>{5C22544A-7EE6-4342-B048-85BDC9FD1C3A}</a:tableStyleId>
              </a:tblPr>
              <a:tblGrid>
                <a:gridCol w="4215606"/>
                <a:gridCol w="4215606"/>
              </a:tblGrid>
              <a:tr h="769674">
                <a:tc>
                  <a:txBody>
                    <a:bodyPr/>
                    <a:lstStyle/>
                    <a:p>
                      <a:pPr algn="ctr"/>
                      <a:r>
                        <a:rPr lang="en-US" sz="2400" b="1" spc="-150" dirty="0" smtClean="0">
                          <a:solidFill>
                            <a:schemeClr val="bg2"/>
                          </a:solidFill>
                          <a:effectLst/>
                        </a:rPr>
                        <a:t>WHQL</a:t>
                      </a:r>
                      <a:r>
                        <a:rPr lang="en-US" sz="2400" b="1" spc="-150" baseline="0" dirty="0" smtClean="0">
                          <a:solidFill>
                            <a:schemeClr val="bg2"/>
                          </a:solidFill>
                          <a:effectLst/>
                        </a:rPr>
                        <a:t> Audio Fidelity Testing</a:t>
                      </a:r>
                      <a:endParaRPr lang="en-US" sz="2400" b="1" spc="-150" dirty="0">
                        <a:solidFill>
                          <a:schemeClr val="bg2"/>
                        </a:solidFill>
                        <a:effectLst/>
                      </a:endParaRPr>
                    </a:p>
                  </a:txBody>
                  <a:tcPr anchor="ctr"/>
                </a:tc>
                <a:tc>
                  <a:txBody>
                    <a:bodyPr/>
                    <a:lstStyle/>
                    <a:p>
                      <a:pPr algn="ctr"/>
                      <a:r>
                        <a:rPr lang="en-US" sz="2400" b="1" spc="-150" dirty="0" smtClean="0">
                          <a:solidFill>
                            <a:schemeClr val="bg2"/>
                          </a:solidFill>
                          <a:effectLst/>
                        </a:rPr>
                        <a:t>TIA-920 Acoustical Testing</a:t>
                      </a:r>
                      <a:endParaRPr lang="en-US" sz="2400" b="1" spc="-150" dirty="0">
                        <a:solidFill>
                          <a:schemeClr val="bg2"/>
                        </a:solidFill>
                        <a:effectLst/>
                      </a:endParaRPr>
                    </a:p>
                  </a:txBody>
                  <a:tcPr anchor="ctr"/>
                </a:tc>
              </a:tr>
              <a:tr h="769674">
                <a:tc>
                  <a:txBody>
                    <a:bodyPr/>
                    <a:lstStyle/>
                    <a:p>
                      <a:r>
                        <a:rPr lang="en-US" sz="2400" b="1" dirty="0" smtClean="0">
                          <a:solidFill>
                            <a:schemeClr val="accent3">
                              <a:lumMod val="75000"/>
                            </a:schemeClr>
                          </a:solidFill>
                        </a:rPr>
                        <a:t>Uses Audio </a:t>
                      </a:r>
                      <a:br>
                        <a:rPr lang="en-US" sz="2400" b="1" dirty="0" smtClean="0">
                          <a:solidFill>
                            <a:schemeClr val="accent3">
                              <a:lumMod val="75000"/>
                            </a:schemeClr>
                          </a:solidFill>
                        </a:rPr>
                      </a:br>
                      <a:r>
                        <a:rPr lang="en-US" sz="2400" b="1" dirty="0" smtClean="0">
                          <a:solidFill>
                            <a:schemeClr val="accent3">
                              <a:lumMod val="75000"/>
                            </a:schemeClr>
                          </a:solidFill>
                        </a:rPr>
                        <a:t>Precision</a:t>
                      </a:r>
                      <a:r>
                        <a:rPr lang="en-US" sz="2400" b="1" baseline="0" dirty="0" smtClean="0">
                          <a:solidFill>
                            <a:schemeClr val="accent3">
                              <a:lumMod val="75000"/>
                            </a:schemeClr>
                          </a:solidFill>
                        </a:rPr>
                        <a:t> Test Set</a:t>
                      </a:r>
                      <a:endParaRPr lang="en-US" sz="2400" b="1" dirty="0">
                        <a:solidFill>
                          <a:schemeClr val="accent3">
                            <a:lumMod val="75000"/>
                          </a:schemeClr>
                        </a:solidFill>
                      </a:endParaRPr>
                    </a:p>
                  </a:txBody>
                  <a:tcPr/>
                </a:tc>
                <a:tc>
                  <a:txBody>
                    <a:bodyPr/>
                    <a:lstStyle/>
                    <a:p>
                      <a:r>
                        <a:rPr lang="en-US" sz="2400" b="1" dirty="0" smtClean="0">
                          <a:solidFill>
                            <a:schemeClr val="accent3">
                              <a:lumMod val="75000"/>
                            </a:schemeClr>
                          </a:solidFill>
                        </a:rPr>
                        <a:t>Uses</a:t>
                      </a:r>
                      <a:r>
                        <a:rPr lang="en-US" sz="2400" b="1" baseline="0" dirty="0" smtClean="0">
                          <a:solidFill>
                            <a:schemeClr val="accent3">
                              <a:lumMod val="75000"/>
                            </a:schemeClr>
                          </a:solidFill>
                        </a:rPr>
                        <a:t> Listen </a:t>
                      </a:r>
                      <a:r>
                        <a:rPr lang="en-US" sz="2400" b="1" baseline="0" dirty="0" err="1" smtClean="0">
                          <a:solidFill>
                            <a:schemeClr val="accent3">
                              <a:lumMod val="75000"/>
                            </a:schemeClr>
                          </a:solidFill>
                        </a:rPr>
                        <a:t>Soundcheck</a:t>
                      </a:r>
                      <a:r>
                        <a:rPr lang="en-US" sz="2400" b="1" baseline="0" dirty="0" smtClean="0">
                          <a:solidFill>
                            <a:schemeClr val="accent3">
                              <a:lumMod val="75000"/>
                            </a:schemeClr>
                          </a:solidFill>
                        </a:rPr>
                        <a:t> system or equivalent</a:t>
                      </a:r>
                      <a:endParaRPr lang="en-US" sz="2400" b="1" dirty="0">
                        <a:solidFill>
                          <a:schemeClr val="accent3">
                            <a:lumMod val="75000"/>
                          </a:schemeClr>
                        </a:solidFill>
                      </a:endParaRPr>
                    </a:p>
                  </a:txBody>
                  <a:tcPr/>
                </a:tc>
              </a:tr>
              <a:tr h="769674">
                <a:tc>
                  <a:txBody>
                    <a:bodyPr/>
                    <a:lstStyle/>
                    <a:p>
                      <a:r>
                        <a:rPr lang="en-US" sz="2400" b="1" dirty="0" smtClean="0">
                          <a:solidFill>
                            <a:schemeClr val="accent3">
                              <a:lumMod val="75000"/>
                            </a:schemeClr>
                          </a:solidFill>
                        </a:rPr>
                        <a:t>No other test equipment</a:t>
                      </a:r>
                      <a:r>
                        <a:rPr lang="en-US" sz="2400" b="1" baseline="0" dirty="0" smtClean="0">
                          <a:solidFill>
                            <a:schemeClr val="accent3">
                              <a:lumMod val="75000"/>
                            </a:schemeClr>
                          </a:solidFill>
                        </a:rPr>
                        <a:t> required</a:t>
                      </a:r>
                      <a:endParaRPr lang="en-US" sz="2400" b="1" dirty="0">
                        <a:solidFill>
                          <a:schemeClr val="accent3">
                            <a:lumMod val="75000"/>
                          </a:schemeClr>
                        </a:solidFill>
                      </a:endParaRPr>
                    </a:p>
                  </a:txBody>
                  <a:tcPr/>
                </a:tc>
                <a:tc>
                  <a:txBody>
                    <a:bodyPr/>
                    <a:lstStyle/>
                    <a:p>
                      <a:r>
                        <a:rPr lang="en-US" sz="2400" b="1" dirty="0" smtClean="0">
                          <a:solidFill>
                            <a:schemeClr val="accent3">
                              <a:lumMod val="75000"/>
                            </a:schemeClr>
                          </a:solidFill>
                        </a:rPr>
                        <a:t>Requires Head and Torso Simulator and/or artificial</a:t>
                      </a:r>
                      <a:r>
                        <a:rPr lang="en-US" sz="2400" b="1" baseline="0" dirty="0" smtClean="0">
                          <a:solidFill>
                            <a:schemeClr val="accent3">
                              <a:lumMod val="75000"/>
                            </a:schemeClr>
                          </a:solidFill>
                        </a:rPr>
                        <a:t> ear and artificial mouth</a:t>
                      </a:r>
                      <a:endParaRPr lang="en-US" sz="2400" b="1" dirty="0">
                        <a:solidFill>
                          <a:schemeClr val="accent3">
                            <a:lumMod val="75000"/>
                          </a:schemeClr>
                        </a:solidFill>
                      </a:endParaRPr>
                    </a:p>
                  </a:txBody>
                  <a:tcPr/>
                </a:tc>
              </a:tr>
              <a:tr h="769674">
                <a:tc>
                  <a:txBody>
                    <a:bodyPr/>
                    <a:lstStyle/>
                    <a:p>
                      <a:r>
                        <a:rPr lang="en-US" sz="2400" b="1" dirty="0" smtClean="0">
                          <a:solidFill>
                            <a:schemeClr val="accent3">
                              <a:lumMod val="75000"/>
                            </a:schemeClr>
                          </a:solidFill>
                        </a:rPr>
                        <a:t>Automated test management, no expertise required to run tests</a:t>
                      </a:r>
                      <a:endParaRPr lang="en-US" sz="2400" b="1" dirty="0">
                        <a:solidFill>
                          <a:schemeClr val="accent3">
                            <a:lumMod val="75000"/>
                          </a:schemeClr>
                        </a:solidFill>
                      </a:endParaRPr>
                    </a:p>
                  </a:txBody>
                  <a:tcPr/>
                </a:tc>
                <a:tc>
                  <a:txBody>
                    <a:bodyPr/>
                    <a:lstStyle/>
                    <a:p>
                      <a:r>
                        <a:rPr lang="en-US" sz="2400" b="1" dirty="0" smtClean="0">
                          <a:solidFill>
                            <a:schemeClr val="accent3">
                              <a:lumMod val="75000"/>
                            </a:schemeClr>
                          </a:solidFill>
                        </a:rPr>
                        <a:t>Significant expertise and training needed to get repeatable results</a:t>
                      </a:r>
                      <a:endParaRPr lang="en-US" sz="2400" b="1" dirty="0">
                        <a:solidFill>
                          <a:schemeClr val="accent3">
                            <a:lumMod val="75000"/>
                          </a:schemeClr>
                        </a:solidFill>
                      </a:endParaRPr>
                    </a:p>
                  </a:txBody>
                  <a:tcPr/>
                </a:tc>
              </a:tr>
              <a:tr h="769674">
                <a:tc>
                  <a:txBody>
                    <a:bodyPr/>
                    <a:lstStyle/>
                    <a:p>
                      <a:r>
                        <a:rPr lang="en-US" sz="2400" b="1" dirty="0" smtClean="0">
                          <a:solidFill>
                            <a:schemeClr val="accent3">
                              <a:lumMod val="75000"/>
                            </a:schemeClr>
                          </a:solidFill>
                        </a:rPr>
                        <a:t>No special acoustical environment </a:t>
                      </a:r>
                      <a:r>
                        <a:rPr lang="en-US" sz="2400" b="1" baseline="0" dirty="0" smtClean="0">
                          <a:solidFill>
                            <a:schemeClr val="accent3">
                              <a:lumMod val="75000"/>
                            </a:schemeClr>
                          </a:solidFill>
                        </a:rPr>
                        <a:t>required</a:t>
                      </a:r>
                      <a:endParaRPr lang="en-US" sz="2400" b="1" dirty="0">
                        <a:solidFill>
                          <a:schemeClr val="accent3">
                            <a:lumMod val="75000"/>
                          </a:schemeClr>
                        </a:solidFill>
                      </a:endParaRPr>
                    </a:p>
                  </a:txBody>
                  <a:tcPr/>
                </a:tc>
                <a:tc>
                  <a:txBody>
                    <a:bodyPr/>
                    <a:lstStyle/>
                    <a:p>
                      <a:r>
                        <a:rPr lang="en-US" sz="2400" b="1" dirty="0" smtClean="0">
                          <a:solidFill>
                            <a:schemeClr val="accent3">
                              <a:lumMod val="75000"/>
                            </a:schemeClr>
                          </a:solidFill>
                        </a:rPr>
                        <a:t>Quiet</a:t>
                      </a:r>
                      <a:r>
                        <a:rPr lang="en-US" sz="2400" b="1" baseline="0" dirty="0" smtClean="0">
                          <a:solidFill>
                            <a:schemeClr val="accent3">
                              <a:lumMod val="75000"/>
                            </a:schemeClr>
                          </a:solidFill>
                        </a:rPr>
                        <a:t> non-reverberant </a:t>
                      </a:r>
                      <a:r>
                        <a:rPr lang="en-US" sz="2400" b="1" dirty="0" smtClean="0">
                          <a:solidFill>
                            <a:schemeClr val="accent3">
                              <a:lumMod val="75000"/>
                            </a:schemeClr>
                          </a:solidFill>
                        </a:rPr>
                        <a:t>acoustical environment </a:t>
                      </a:r>
                      <a:r>
                        <a:rPr lang="en-US" sz="2400" b="1" baseline="0" dirty="0" smtClean="0">
                          <a:solidFill>
                            <a:schemeClr val="accent3">
                              <a:lumMod val="75000"/>
                            </a:schemeClr>
                          </a:solidFill>
                        </a:rPr>
                        <a:t>required</a:t>
                      </a:r>
                      <a:endParaRPr lang="en-US" sz="2400" b="1" dirty="0">
                        <a:solidFill>
                          <a:schemeClr val="accent3">
                            <a:lumMod val="75000"/>
                          </a:schemeClr>
                        </a:solidFill>
                      </a:endParaRPr>
                    </a:p>
                  </a:txBody>
                  <a:tcPr/>
                </a:tc>
              </a:tr>
            </a:tbl>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Parameters Measured</a:t>
            </a:r>
            <a:endParaRPr lang="en-US" dirty="0"/>
          </a:p>
        </p:txBody>
      </p:sp>
      <p:sp>
        <p:nvSpPr>
          <p:cNvPr id="3" name="Content Placeholder 2"/>
          <p:cNvSpPr>
            <a:spLocks noGrp="1"/>
          </p:cNvSpPr>
          <p:nvPr>
            <p:ph idx="1"/>
          </p:nvPr>
        </p:nvSpPr>
        <p:spPr>
          <a:xfrm>
            <a:off x="382588" y="1414464"/>
            <a:ext cx="8380412" cy="3628686"/>
          </a:xfrm>
        </p:spPr>
        <p:txBody>
          <a:bodyPr/>
          <a:lstStyle/>
          <a:p>
            <a:r>
              <a:rPr lang="en-US" dirty="0" smtClean="0"/>
              <a:t>Receive Loudness Rating (RLR)</a:t>
            </a:r>
          </a:p>
          <a:p>
            <a:pPr marL="688975" lvl="2" indent="0">
              <a:buNone/>
            </a:pPr>
            <a:r>
              <a:rPr lang="en-US" sz="2000" dirty="0" smtClean="0"/>
              <a:t>(a measurement of the speaker or earphone sensitivity)</a:t>
            </a:r>
          </a:p>
          <a:p>
            <a:r>
              <a:rPr lang="en-US" dirty="0" smtClean="0"/>
              <a:t>Send Loudness Rating (SLR)</a:t>
            </a:r>
          </a:p>
          <a:p>
            <a:pPr lvl="2">
              <a:buNone/>
            </a:pPr>
            <a:r>
              <a:rPr lang="en-US" sz="2000" dirty="0" smtClean="0"/>
              <a:t>(a measurement of the microphone sensitivity)</a:t>
            </a:r>
          </a:p>
          <a:p>
            <a:r>
              <a:rPr lang="en-US" dirty="0" smtClean="0"/>
              <a:t>Frequency Response (send and receive)</a:t>
            </a:r>
          </a:p>
          <a:p>
            <a:r>
              <a:rPr lang="en-US" dirty="0" smtClean="0"/>
              <a:t>Distortion versus Frequency </a:t>
            </a:r>
            <a:br>
              <a:rPr lang="en-US" dirty="0" smtClean="0"/>
            </a:br>
            <a:r>
              <a:rPr lang="en-US" dirty="0" smtClean="0"/>
              <a:t>(send and receive)</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Measurement Methods</a:t>
            </a:r>
            <a:endParaRPr lang="en-US" dirty="0"/>
          </a:p>
        </p:txBody>
      </p:sp>
      <p:sp>
        <p:nvSpPr>
          <p:cNvPr id="3" name="Content Placeholder 2"/>
          <p:cNvSpPr>
            <a:spLocks noGrp="1"/>
          </p:cNvSpPr>
          <p:nvPr>
            <p:ph idx="1"/>
          </p:nvPr>
        </p:nvSpPr>
        <p:spPr>
          <a:xfrm>
            <a:off x="382588" y="1414464"/>
            <a:ext cx="7992786" cy="4767459"/>
          </a:xfrm>
        </p:spPr>
        <p:txBody>
          <a:bodyPr/>
          <a:lstStyle/>
          <a:p>
            <a:r>
              <a:rPr lang="en-US" sz="3200" dirty="0" smtClean="0"/>
              <a:t>Can’t use traditional electronic techniques such as steady-state sine waves </a:t>
            </a:r>
            <a:r>
              <a:rPr lang="en-US" sz="2400" dirty="0" smtClean="0"/>
              <a:t>(Results would be inaccurate and not pass)</a:t>
            </a:r>
            <a:endParaRPr lang="en-US" dirty="0" smtClean="0"/>
          </a:p>
          <a:p>
            <a:r>
              <a:rPr lang="en-US" sz="3200" dirty="0" smtClean="0"/>
              <a:t>The test environment creates acoustic challenges and strongly impacts measurement results</a:t>
            </a:r>
            <a:r>
              <a:rPr lang="en-US" dirty="0" smtClean="0"/>
              <a:t> </a:t>
            </a:r>
            <a:r>
              <a:rPr lang="en-US" sz="2400" dirty="0" smtClean="0"/>
              <a:t>(reflections from table top, walls, floor and ceiling impact result)</a:t>
            </a:r>
            <a:endParaRPr lang="en-US" dirty="0" smtClean="0"/>
          </a:p>
          <a:p>
            <a:r>
              <a:rPr lang="en-US" sz="3200" dirty="0" smtClean="0"/>
              <a:t>Unlike traditional electronic audio measurements, strong testing expertise is necessary to achieve accurate results</a:t>
            </a:r>
            <a:endParaRPr lang="en-US" sz="32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Headsets And Handsets</a:t>
            </a:r>
            <a:endParaRPr lang="en-US" dirty="0"/>
          </a:p>
        </p:txBody>
      </p:sp>
      <p:sp>
        <p:nvSpPr>
          <p:cNvPr id="3" name="Content Placeholder 2"/>
          <p:cNvSpPr>
            <a:spLocks noGrp="1"/>
          </p:cNvSpPr>
          <p:nvPr>
            <p:ph idx="1"/>
          </p:nvPr>
        </p:nvSpPr>
        <p:spPr>
          <a:xfrm>
            <a:off x="382588" y="1414464"/>
            <a:ext cx="8304212" cy="4267322"/>
          </a:xfrm>
        </p:spPr>
        <p:txBody>
          <a:bodyPr/>
          <a:lstStyle/>
          <a:p>
            <a:r>
              <a:rPr lang="en-US" dirty="0" smtClean="0"/>
              <a:t>All devices that are worn on the </a:t>
            </a:r>
            <a:br>
              <a:rPr lang="en-US" dirty="0" smtClean="0"/>
            </a:br>
            <a:r>
              <a:rPr lang="en-US" dirty="0" smtClean="0"/>
              <a:t>head, such as Headsets and Handsets, must be tested using a </a:t>
            </a:r>
            <a:r>
              <a:rPr lang="en-US" i="1" dirty="0" smtClean="0"/>
              <a:t>Head and </a:t>
            </a:r>
            <a:br>
              <a:rPr lang="en-US" i="1" dirty="0" smtClean="0"/>
            </a:br>
            <a:r>
              <a:rPr lang="en-US" i="1" dirty="0" smtClean="0"/>
              <a:t>Torso Simulator</a:t>
            </a:r>
            <a:r>
              <a:rPr lang="en-US" dirty="0" smtClean="0"/>
              <a:t> (HATS)</a:t>
            </a:r>
          </a:p>
          <a:p>
            <a:r>
              <a:rPr lang="en-US" dirty="0" smtClean="0"/>
              <a:t>Devices not worn on the head, such as webcam microphones, </a:t>
            </a:r>
            <a:r>
              <a:rPr lang="en-US" dirty="0" err="1" smtClean="0"/>
              <a:t>handsfree</a:t>
            </a:r>
            <a:r>
              <a:rPr lang="en-US" dirty="0" smtClean="0"/>
              <a:t> devices, microphones and speakers in notebook computers, can be tested using an artificial mouth and artificial ear</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HATS Testing</a:t>
            </a:r>
            <a:endParaRPr lang="en-US" dirty="0"/>
          </a:p>
        </p:txBody>
      </p:sp>
      <p:sp>
        <p:nvSpPr>
          <p:cNvPr id="3" name="Content Placeholder 2"/>
          <p:cNvSpPr>
            <a:spLocks noGrp="1"/>
          </p:cNvSpPr>
          <p:nvPr>
            <p:ph idx="1"/>
          </p:nvPr>
        </p:nvSpPr>
        <p:spPr>
          <a:xfrm>
            <a:off x="382588" y="1414464"/>
            <a:ext cx="8380412" cy="1705082"/>
          </a:xfrm>
        </p:spPr>
        <p:txBody>
          <a:bodyPr/>
          <a:lstStyle/>
          <a:p>
            <a:r>
              <a:rPr lang="en-US" sz="2800" dirty="0" smtClean="0"/>
              <a:t>The human head and body strongly impacts </a:t>
            </a:r>
            <a:br>
              <a:rPr lang="en-US" sz="2800" dirty="0" smtClean="0"/>
            </a:br>
            <a:r>
              <a:rPr lang="en-US" sz="2800" dirty="0" smtClean="0"/>
              <a:t>the measurement accuracy</a:t>
            </a:r>
          </a:p>
          <a:p>
            <a:r>
              <a:rPr lang="en-US" sz="2800" dirty="0" smtClean="0"/>
              <a:t>A HATS duplicates this human form for </a:t>
            </a:r>
            <a:br>
              <a:rPr lang="en-US" sz="2800" dirty="0" smtClean="0"/>
            </a:br>
            <a:r>
              <a:rPr lang="en-US" sz="2800" dirty="0" smtClean="0"/>
              <a:t>accurate and repeatable results</a:t>
            </a:r>
            <a:endParaRPr lang="en-US" sz="2800" dirty="0"/>
          </a:p>
        </p:txBody>
      </p:sp>
      <p:pic>
        <p:nvPicPr>
          <p:cNvPr id="4" name="Picture 3" descr="HATS.png"/>
          <p:cNvPicPr>
            <a:picLocks noChangeAspect="1"/>
          </p:cNvPicPr>
          <p:nvPr/>
        </p:nvPicPr>
        <p:blipFill>
          <a:blip r:embed="rId3" cstate="screen"/>
          <a:stretch>
            <a:fillRect/>
          </a:stretch>
        </p:blipFill>
        <p:spPr>
          <a:xfrm>
            <a:off x="5856233" y="3098307"/>
            <a:ext cx="1666728" cy="3253666"/>
          </a:xfrm>
          <a:prstGeom prst="rect">
            <a:avLst/>
          </a:prstGeom>
          <a:ln>
            <a:noFill/>
          </a:ln>
          <a:effectLst>
            <a:outerShdw blurRad="292100" dist="139700" dir="2700000" algn="tl" rotWithShape="0">
              <a:srgbClr val="333333">
                <a:alpha val="65000"/>
              </a:srgbClr>
            </a:outerShdw>
          </a:effectLst>
        </p:spPr>
      </p:pic>
      <p:pic>
        <p:nvPicPr>
          <p:cNvPr id="5" name="Picture 4" descr="HATS with handset.jpg"/>
          <p:cNvPicPr>
            <a:picLocks noChangeAspect="1"/>
          </p:cNvPicPr>
          <p:nvPr/>
        </p:nvPicPr>
        <p:blipFill>
          <a:blip r:embed="rId4" cstate="screen"/>
          <a:stretch>
            <a:fillRect/>
          </a:stretch>
        </p:blipFill>
        <p:spPr>
          <a:xfrm>
            <a:off x="779977" y="3471168"/>
            <a:ext cx="2814155" cy="280978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84232" y="3471169"/>
            <a:ext cx="1633491" cy="1015663"/>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HATS with handset </a:t>
            </a:r>
            <a:r>
              <a:rPr lang="en-US" sz="2000" dirty="0" err="1" smtClean="0">
                <a:solidFill>
                  <a:schemeClr val="tx1"/>
                </a:solidFill>
                <a:effectLst>
                  <a:outerShdw blurRad="38100" dist="38100" dir="2700000" algn="tl">
                    <a:srgbClr val="000000">
                      <a:alpha val="43137"/>
                    </a:srgbClr>
                  </a:outerShdw>
                </a:effectLst>
                <a:latin typeface="Trebuchet MS" pitchFamily="34" charset="0"/>
              </a:rPr>
              <a:t>positioner</a:t>
            </a:r>
            <a:r>
              <a:rPr lang="en-US" sz="2000" dirty="0" smtClean="0">
                <a:solidFill>
                  <a:schemeClr val="tx1"/>
                </a:solidFill>
                <a:effectLst>
                  <a:outerShdw blurRad="38100" dist="38100" dir="2700000" algn="tl">
                    <a:srgbClr val="000000">
                      <a:alpha val="43137"/>
                    </a:srgbClr>
                  </a:outerShdw>
                </a:effectLst>
                <a:latin typeface="Trebuchet MS" pitchFamily="34" charset="0"/>
              </a:rPr>
              <a:t>.</a:t>
            </a:r>
          </a:p>
        </p:txBody>
      </p:sp>
      <p:sp>
        <p:nvSpPr>
          <p:cNvPr id="7" name="TextBox 6"/>
          <p:cNvSpPr txBox="1"/>
          <p:nvPr/>
        </p:nvSpPr>
        <p:spPr>
          <a:xfrm>
            <a:off x="4452522" y="5646198"/>
            <a:ext cx="1340528" cy="707886"/>
          </a:xfrm>
          <a:prstGeom prst="rect">
            <a:avLst/>
          </a:prstGeom>
          <a:noFill/>
        </p:spPr>
        <p:txBody>
          <a:bodyPr wrap="square" rtlCol="0">
            <a:spAutoFit/>
          </a:bodyPr>
          <a:lstStyle/>
          <a:p>
            <a:pPr algn="r"/>
            <a:r>
              <a:rPr lang="en-US" sz="2000" dirty="0" smtClean="0">
                <a:solidFill>
                  <a:schemeClr val="tx1"/>
                </a:solidFill>
                <a:effectLst>
                  <a:outerShdw blurRad="38100" dist="38100" dir="2700000" algn="tl">
                    <a:srgbClr val="000000">
                      <a:alpha val="43137"/>
                    </a:srgbClr>
                  </a:outerShdw>
                </a:effectLst>
                <a:latin typeface="Trebuchet MS" pitchFamily="34" charset="0"/>
              </a:rPr>
              <a:t>HATS manikin.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Notebook Computer And Webcam Microphone And Speaker Testing</a:t>
            </a:r>
            <a:endParaRPr lang="en-US" sz="4400" dirty="0"/>
          </a:p>
        </p:txBody>
      </p:sp>
      <p:sp>
        <p:nvSpPr>
          <p:cNvPr id="3" name="Content Placeholder 2"/>
          <p:cNvSpPr>
            <a:spLocks noGrp="1"/>
          </p:cNvSpPr>
          <p:nvPr>
            <p:ph idx="1"/>
          </p:nvPr>
        </p:nvSpPr>
        <p:spPr>
          <a:xfrm>
            <a:off x="381000" y="1901825"/>
            <a:ext cx="8380412" cy="2480679"/>
          </a:xfrm>
        </p:spPr>
        <p:txBody>
          <a:bodyPr/>
          <a:lstStyle/>
          <a:p>
            <a:r>
              <a:rPr lang="en-US" sz="2800" dirty="0" smtClean="0"/>
              <a:t>Microphones are tested using a </a:t>
            </a:r>
            <a:br>
              <a:rPr lang="en-US" sz="2800" dirty="0" smtClean="0"/>
            </a:br>
            <a:r>
              <a:rPr lang="en-US" sz="2800" i="1" dirty="0" smtClean="0"/>
              <a:t>Mouth Simulator</a:t>
            </a:r>
            <a:r>
              <a:rPr lang="en-US" sz="2800" dirty="0" smtClean="0"/>
              <a:t>. This is a calibrated speaker </a:t>
            </a:r>
            <a:br>
              <a:rPr lang="en-US" sz="2800" dirty="0" smtClean="0"/>
            </a:br>
            <a:r>
              <a:rPr lang="en-US" sz="2800" dirty="0" smtClean="0"/>
              <a:t>with specific directional characteristics</a:t>
            </a:r>
          </a:p>
          <a:p>
            <a:r>
              <a:rPr lang="en-US" sz="2800" dirty="0" smtClean="0"/>
              <a:t>Speakers are tested using an </a:t>
            </a:r>
            <a:r>
              <a:rPr lang="en-US" sz="2800" i="1" dirty="0" smtClean="0"/>
              <a:t>Ear </a:t>
            </a:r>
            <a:br>
              <a:rPr lang="en-US" sz="2800" i="1" dirty="0" smtClean="0"/>
            </a:br>
            <a:r>
              <a:rPr lang="en-US" sz="2800" i="1" dirty="0" smtClean="0"/>
              <a:t>Simulator</a:t>
            </a:r>
            <a:r>
              <a:rPr lang="en-US" sz="2800" dirty="0" smtClean="0"/>
              <a:t> which is a measurement-grade </a:t>
            </a:r>
            <a:br>
              <a:rPr lang="en-US" sz="2800" dirty="0" smtClean="0"/>
            </a:br>
            <a:r>
              <a:rPr lang="en-US" sz="2800" dirty="0" smtClean="0"/>
              <a:t>free field microphone</a:t>
            </a:r>
            <a:endParaRPr lang="en-US" sz="2800" dirty="0"/>
          </a:p>
        </p:txBody>
      </p:sp>
      <p:sp>
        <p:nvSpPr>
          <p:cNvPr id="4" name="TextBox 3"/>
          <p:cNvSpPr txBox="1"/>
          <p:nvPr/>
        </p:nvSpPr>
        <p:spPr>
          <a:xfrm>
            <a:off x="4829869" y="4440362"/>
            <a:ext cx="3542191" cy="707886"/>
          </a:xfrm>
          <a:prstGeom prst="rect">
            <a:avLst/>
          </a:prstGeom>
          <a:noFill/>
        </p:spPr>
        <p:txBody>
          <a:bodyPr wrap="square" rtlCol="0">
            <a:spAutoFit/>
          </a:bodyPr>
          <a:lstStyle/>
          <a:p>
            <a:r>
              <a:rPr lang="en-US" sz="2000" i="1" dirty="0" smtClean="0">
                <a:solidFill>
                  <a:schemeClr val="tx1">
                    <a:lumMod val="75000"/>
                  </a:schemeClr>
                </a:solidFill>
                <a:effectLst>
                  <a:outerShdw blurRad="38100" dist="38100" dir="2700000" algn="tl">
                    <a:srgbClr val="000000">
                      <a:alpha val="43137"/>
                    </a:srgbClr>
                  </a:outerShdw>
                </a:effectLst>
                <a:latin typeface="Trebuchet MS" pitchFamily="34" charset="0"/>
              </a:rPr>
              <a:t>Notebook computer with simulated mouth and ear</a:t>
            </a:r>
          </a:p>
        </p:txBody>
      </p:sp>
      <p:pic>
        <p:nvPicPr>
          <p:cNvPr id="9" name="Picture 8" descr="Notebook and mouth-ear.png"/>
          <p:cNvPicPr>
            <a:picLocks noChangeAspect="1"/>
          </p:cNvPicPr>
          <p:nvPr/>
        </p:nvPicPr>
        <p:blipFill>
          <a:blip r:embed="rId3" cstate="screen"/>
          <a:stretch>
            <a:fillRect/>
          </a:stretch>
        </p:blipFill>
        <p:spPr>
          <a:xfrm>
            <a:off x="780800" y="4550171"/>
            <a:ext cx="3980981" cy="1894867"/>
          </a:xfrm>
          <a:prstGeom prst="rect">
            <a:avLst/>
          </a:prstGeom>
          <a:solidFill>
            <a:schemeClr val="accent1">
              <a:lumMod val="20000"/>
              <a:lumOff val="80000"/>
              <a:alpha val="92000"/>
            </a:schemeClr>
          </a:solidFill>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Frequency Response Test Results</a:t>
            </a:r>
            <a:endParaRPr lang="en-US" sz="4400" dirty="0"/>
          </a:p>
        </p:txBody>
      </p:sp>
      <p:sp>
        <p:nvSpPr>
          <p:cNvPr id="3" name="Content Placeholder 2"/>
          <p:cNvSpPr>
            <a:spLocks noGrp="1"/>
          </p:cNvSpPr>
          <p:nvPr>
            <p:ph idx="1"/>
          </p:nvPr>
        </p:nvSpPr>
        <p:spPr>
          <a:xfrm>
            <a:off x="382588" y="1414464"/>
            <a:ext cx="4189412" cy="914096"/>
          </a:xfrm>
        </p:spPr>
        <p:txBody>
          <a:bodyPr/>
          <a:lstStyle/>
          <a:p>
            <a:pPr marL="0" indent="0">
              <a:buNone/>
            </a:pPr>
            <a:r>
              <a:rPr lang="en-US" dirty="0" smtClean="0"/>
              <a:t>Typical graphs of </a:t>
            </a:r>
            <a:r>
              <a:rPr lang="en-US" dirty="0" err="1" smtClean="0"/>
              <a:t>Handsfree</a:t>
            </a:r>
            <a:r>
              <a:rPr lang="en-US" dirty="0" smtClean="0"/>
              <a:t> devices</a:t>
            </a:r>
            <a:endParaRPr lang="en-US" dirty="0"/>
          </a:p>
        </p:txBody>
      </p:sp>
      <p:pic>
        <p:nvPicPr>
          <p:cNvPr id="4" name="Picture 3" descr="Handsfree Send Frequency Response graphs.png"/>
          <p:cNvPicPr>
            <a:picLocks noChangeAspect="1"/>
          </p:cNvPicPr>
          <p:nvPr/>
        </p:nvPicPr>
        <p:blipFill>
          <a:blip r:embed="rId3" cstate="screen"/>
          <a:stretch>
            <a:fillRect/>
          </a:stretch>
        </p:blipFill>
        <p:spPr>
          <a:xfrm>
            <a:off x="4910091" y="1570913"/>
            <a:ext cx="3338004" cy="193132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1156" y="2594745"/>
            <a:ext cx="4270159" cy="954107"/>
          </a:xfrm>
          <a:prstGeom prst="rect">
            <a:avLst/>
          </a:prstGeom>
          <a:noFill/>
        </p:spPr>
        <p:txBody>
          <a:bodyPr wrap="square" rtlCol="0">
            <a:spAutoFit/>
          </a:bodyPr>
          <a:lstStyle/>
          <a:p>
            <a:pPr algn="r"/>
            <a:r>
              <a:rPr lang="en-US" sz="2800" i="1" dirty="0" smtClean="0">
                <a:solidFill>
                  <a:schemeClr val="tx1"/>
                </a:solidFill>
                <a:effectLst>
                  <a:outerShdw blurRad="38100" dist="38100" dir="2700000" algn="tl">
                    <a:srgbClr val="000000">
                      <a:alpha val="43137"/>
                    </a:srgbClr>
                  </a:outerShdw>
                </a:effectLst>
                <a:latin typeface="Trebuchet MS" pitchFamily="34" charset="0"/>
              </a:rPr>
              <a:t>Send (microphone) Frequency Response</a:t>
            </a:r>
          </a:p>
        </p:txBody>
      </p:sp>
      <p:sp>
        <p:nvSpPr>
          <p:cNvPr id="7" name="TextBox 6"/>
          <p:cNvSpPr txBox="1"/>
          <p:nvPr/>
        </p:nvSpPr>
        <p:spPr>
          <a:xfrm>
            <a:off x="62883" y="4698753"/>
            <a:ext cx="4767309" cy="954107"/>
          </a:xfrm>
          <a:prstGeom prst="rect">
            <a:avLst/>
          </a:prstGeom>
          <a:noFill/>
        </p:spPr>
        <p:txBody>
          <a:bodyPr wrap="square" rtlCol="0">
            <a:spAutoFit/>
          </a:bodyPr>
          <a:lstStyle/>
          <a:p>
            <a:pPr algn="r"/>
            <a:r>
              <a:rPr lang="en-US" sz="2800" i="1" dirty="0" smtClean="0">
                <a:solidFill>
                  <a:schemeClr val="tx1"/>
                </a:solidFill>
                <a:effectLst>
                  <a:outerShdw blurRad="38100" dist="38100" dir="2700000" algn="tl">
                    <a:srgbClr val="000000">
                      <a:alpha val="43137"/>
                    </a:srgbClr>
                  </a:outerShdw>
                </a:effectLst>
                <a:latin typeface="Trebuchet MS" pitchFamily="34" charset="0"/>
              </a:rPr>
              <a:t>Receive (speaker/earphone) Frequency Response</a:t>
            </a:r>
          </a:p>
        </p:txBody>
      </p:sp>
      <p:sp>
        <p:nvSpPr>
          <p:cNvPr id="8" name="TextBox 7"/>
          <p:cNvSpPr txBox="1"/>
          <p:nvPr/>
        </p:nvSpPr>
        <p:spPr>
          <a:xfrm>
            <a:off x="142043" y="5832629"/>
            <a:ext cx="8833281" cy="369332"/>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Red traces are Standard performance limits. Green trace is measured performance</a:t>
            </a:r>
          </a:p>
        </p:txBody>
      </p:sp>
      <p:pic>
        <p:nvPicPr>
          <p:cNvPr id="9" name="Picture 8" descr="Handsfree Receive Frequency Response graphs.png"/>
          <p:cNvPicPr>
            <a:picLocks noChangeAspect="1"/>
          </p:cNvPicPr>
          <p:nvPr/>
        </p:nvPicPr>
        <p:blipFill>
          <a:blip r:embed="rId4" cstate="screen"/>
          <a:stretch>
            <a:fillRect/>
          </a:stretch>
        </p:blipFill>
        <p:spPr>
          <a:xfrm>
            <a:off x="4906992" y="3597512"/>
            <a:ext cx="3338423" cy="1931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adset clear background.png"/>
          <p:cNvPicPr>
            <a:picLocks noChangeAspect="1"/>
          </p:cNvPicPr>
          <p:nvPr/>
        </p:nvPicPr>
        <p:blipFill>
          <a:blip r:embed="rId3" cstate="print"/>
          <a:stretch>
            <a:fillRect/>
          </a:stretch>
        </p:blipFill>
        <p:spPr>
          <a:xfrm>
            <a:off x="8382000" y="45614"/>
            <a:ext cx="946949" cy="1327042"/>
          </a:xfrm>
          <a:prstGeom prst="rect">
            <a:avLst/>
          </a:prstGeom>
          <a:effectLst>
            <a:glow rad="101600">
              <a:schemeClr val="tx1">
                <a:alpha val="60000"/>
              </a:schemeClr>
            </a:glow>
            <a:outerShdw blurRad="50800" dist="38100" dir="2700000" algn="tl" rotWithShape="0">
              <a:prstClr val="black">
                <a:alpha val="40000"/>
              </a:prstClr>
            </a:outerShdw>
          </a:effectLst>
        </p:spPr>
      </p:pic>
      <p:pic>
        <p:nvPicPr>
          <p:cNvPr id="8" name="Picture 7" descr="motorola_hs820_bluetooth_headset clear background.png"/>
          <p:cNvPicPr>
            <a:picLocks noChangeAspect="1"/>
          </p:cNvPicPr>
          <p:nvPr/>
        </p:nvPicPr>
        <p:blipFill>
          <a:blip r:embed="rId4" cstate="print"/>
          <a:stretch>
            <a:fillRect/>
          </a:stretch>
        </p:blipFill>
        <p:spPr>
          <a:xfrm>
            <a:off x="8382000" y="4343400"/>
            <a:ext cx="1051302" cy="838200"/>
          </a:xfrm>
          <a:prstGeom prst="rect">
            <a:avLst/>
          </a:prstGeom>
          <a:effectLst>
            <a:glow rad="101600">
              <a:schemeClr val="tx1">
                <a:alpha val="60000"/>
              </a:schemeClr>
            </a:glow>
            <a:outerShdw blurRad="50800" dist="38100" dir="2700000" algn="tl" rotWithShape="0">
              <a:prstClr val="black">
                <a:alpha val="40000"/>
              </a:prstClr>
            </a:outerShdw>
          </a:effectLst>
        </p:spPr>
      </p:pic>
      <p:pic>
        <p:nvPicPr>
          <p:cNvPr id="9" name="Picture 8" descr="another bluetooth headset 1.png"/>
          <p:cNvPicPr>
            <a:picLocks noChangeAspect="1"/>
          </p:cNvPicPr>
          <p:nvPr/>
        </p:nvPicPr>
        <p:blipFill>
          <a:blip r:embed="rId5" cstate="print"/>
          <a:stretch>
            <a:fillRect/>
          </a:stretch>
        </p:blipFill>
        <p:spPr>
          <a:xfrm>
            <a:off x="8305800" y="1524000"/>
            <a:ext cx="1279525" cy="990600"/>
          </a:xfrm>
          <a:prstGeom prst="rect">
            <a:avLst/>
          </a:prstGeom>
          <a:effectLst>
            <a:glow rad="101600">
              <a:schemeClr val="tx1">
                <a:alpha val="60000"/>
              </a:schemeClr>
            </a:glow>
            <a:outerShdw blurRad="50800" dist="38100" dir="2700000" algn="tl" rotWithShape="0">
              <a:prstClr val="black">
                <a:alpha val="40000"/>
              </a:prstClr>
            </a:outerShdw>
          </a:effectLst>
        </p:spPr>
      </p:pic>
      <p:pic>
        <p:nvPicPr>
          <p:cNvPr id="10" name="Picture 9" descr="another bluetooth headset 3.png"/>
          <p:cNvPicPr>
            <a:picLocks noChangeAspect="1"/>
          </p:cNvPicPr>
          <p:nvPr/>
        </p:nvPicPr>
        <p:blipFill>
          <a:blip r:embed="rId6"/>
          <a:stretch>
            <a:fillRect/>
          </a:stretch>
        </p:blipFill>
        <p:spPr>
          <a:xfrm>
            <a:off x="8153400" y="2362200"/>
            <a:ext cx="1219200" cy="1219200"/>
          </a:xfrm>
          <a:prstGeom prst="rect">
            <a:avLst/>
          </a:prstGeom>
          <a:effectLst>
            <a:glow rad="101600">
              <a:schemeClr val="tx1">
                <a:alpha val="60000"/>
              </a:schemeClr>
            </a:glow>
            <a:outerShdw blurRad="50800" dist="38100" dir="2700000" algn="tl" rotWithShape="0">
              <a:prstClr val="black">
                <a:alpha val="40000"/>
              </a:prstClr>
            </a:outerShdw>
          </a:effectLst>
        </p:spPr>
      </p:pic>
      <p:pic>
        <p:nvPicPr>
          <p:cNvPr id="11" name="Picture 10" descr="motorola bluetooth headset.png"/>
          <p:cNvPicPr>
            <a:picLocks noChangeAspect="1"/>
          </p:cNvPicPr>
          <p:nvPr/>
        </p:nvPicPr>
        <p:blipFill>
          <a:blip r:embed="rId7" cstate="print"/>
          <a:stretch>
            <a:fillRect/>
          </a:stretch>
        </p:blipFill>
        <p:spPr>
          <a:xfrm>
            <a:off x="8077200" y="3429000"/>
            <a:ext cx="1371600" cy="779069"/>
          </a:xfrm>
          <a:prstGeom prst="rect">
            <a:avLst/>
          </a:prstGeom>
          <a:effectLst>
            <a:glow rad="101600">
              <a:schemeClr val="tx1">
                <a:alpha val="60000"/>
              </a:schemeClr>
            </a:glow>
            <a:outerShdw blurRad="50800" dist="38100" dir="2700000" algn="tl" rotWithShape="0">
              <a:prstClr val="black">
                <a:alpha val="40000"/>
              </a:prstClr>
            </a:outerShdw>
          </a:effectLst>
        </p:spPr>
      </p:pic>
      <p:pic>
        <p:nvPicPr>
          <p:cNvPr id="12" name="Picture 11" descr="LogitechMobileFreedomBluetoothHeadset_042906 clear background.png"/>
          <p:cNvPicPr>
            <a:picLocks noChangeAspect="1"/>
          </p:cNvPicPr>
          <p:nvPr/>
        </p:nvPicPr>
        <p:blipFill>
          <a:blip r:embed="rId8" cstate="print"/>
          <a:stretch>
            <a:fillRect/>
          </a:stretch>
        </p:blipFill>
        <p:spPr>
          <a:xfrm>
            <a:off x="8229600" y="5257800"/>
            <a:ext cx="1219200" cy="1219200"/>
          </a:xfrm>
          <a:prstGeom prst="rect">
            <a:avLst/>
          </a:prstGeom>
          <a:effectLst>
            <a:glow rad="101600">
              <a:schemeClr val="tx1">
                <a:alpha val="60000"/>
              </a:schemeClr>
            </a:glow>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1329595"/>
          </a:xfrm>
        </p:spPr>
        <p:txBody>
          <a:bodyPr/>
          <a:lstStyle/>
          <a:p>
            <a:r>
              <a:rPr lang="en-US" dirty="0" smtClean="0"/>
              <a:t>Many New Device Types</a:t>
            </a:r>
            <a:br>
              <a:rPr lang="en-US" dirty="0" smtClean="0"/>
            </a:br>
            <a:endParaRPr lang="en-US" dirty="0"/>
          </a:p>
        </p:txBody>
      </p:sp>
      <p:sp>
        <p:nvSpPr>
          <p:cNvPr id="3" name="Text Placeholder 2"/>
          <p:cNvSpPr>
            <a:spLocks noGrp="1"/>
          </p:cNvSpPr>
          <p:nvPr>
            <p:ph type="body" sz="quarter" idx="10"/>
          </p:nvPr>
        </p:nvSpPr>
        <p:spPr>
          <a:xfrm>
            <a:off x="381000" y="1411552"/>
            <a:ext cx="8382000" cy="5343514"/>
          </a:xfrm>
        </p:spPr>
        <p:txBody>
          <a:bodyPr/>
          <a:lstStyle/>
          <a:p>
            <a:pPr marL="284163" indent="-284163"/>
            <a:r>
              <a:rPr lang="en-US" sz="1800" dirty="0" smtClean="0"/>
              <a:t>HD Audio Integrated Speakers and Microphone Arrays</a:t>
            </a:r>
          </a:p>
          <a:p>
            <a:pPr marL="284163" indent="-284163"/>
            <a:r>
              <a:rPr lang="en-US" sz="1800" dirty="0" smtClean="0"/>
              <a:t>USB Audio Microphone Arrays </a:t>
            </a:r>
          </a:p>
          <a:p>
            <a:pPr marL="630238" lvl="1" indent="-242888"/>
            <a:r>
              <a:rPr lang="en-US" sz="1600" dirty="0" smtClean="0"/>
              <a:t>External</a:t>
            </a:r>
          </a:p>
          <a:p>
            <a:pPr marL="630238" lvl="1" indent="-242888"/>
            <a:r>
              <a:rPr lang="en-US" sz="1600" dirty="0" smtClean="0"/>
              <a:t>Internal (laptop bezel)</a:t>
            </a:r>
          </a:p>
          <a:p>
            <a:pPr marL="284163" indent="-284163"/>
            <a:r>
              <a:rPr lang="en-US" sz="1800" dirty="0" smtClean="0"/>
              <a:t>USB Audio Handsets</a:t>
            </a:r>
          </a:p>
          <a:p>
            <a:pPr marL="284163" indent="-284163"/>
            <a:r>
              <a:rPr lang="en-US" sz="1800" dirty="0" smtClean="0"/>
              <a:t>USB Audio Headsets</a:t>
            </a:r>
          </a:p>
          <a:p>
            <a:pPr marL="284163" indent="-284163"/>
            <a:r>
              <a:rPr lang="en-US" sz="1800" dirty="0" smtClean="0"/>
              <a:t>USB Audio Handset/Speakerphone combos</a:t>
            </a:r>
          </a:p>
          <a:p>
            <a:pPr marL="284163" indent="-284163"/>
            <a:r>
              <a:rPr lang="en-US" sz="1800" dirty="0" smtClean="0"/>
              <a:t>Bluetooth Headphones/Headsets</a:t>
            </a:r>
          </a:p>
          <a:p>
            <a:pPr marL="284163" indent="-284163"/>
            <a:r>
              <a:rPr lang="en-US" sz="1800" dirty="0" smtClean="0"/>
              <a:t>HD Audio Analog Headphones/Headsets</a:t>
            </a:r>
          </a:p>
          <a:p>
            <a:pPr marL="284163" indent="-284163"/>
            <a:r>
              <a:rPr lang="en-US" sz="1800" dirty="0" smtClean="0"/>
              <a:t>USB Webcams with Microphone</a:t>
            </a:r>
          </a:p>
          <a:p>
            <a:pPr marL="630238" lvl="1" indent="-242888"/>
            <a:r>
              <a:rPr lang="en-US" sz="1600" dirty="0" smtClean="0"/>
              <a:t>External</a:t>
            </a:r>
          </a:p>
          <a:p>
            <a:pPr marL="630238" lvl="1" indent="-242888"/>
            <a:r>
              <a:rPr lang="en-US" sz="1600" dirty="0" smtClean="0"/>
              <a:t>Internal (laptop bezel, PC monitor bezel)</a:t>
            </a:r>
          </a:p>
          <a:p>
            <a:pPr marL="284163" indent="-284163"/>
            <a:r>
              <a:rPr lang="en-US" sz="1800" dirty="0" smtClean="0"/>
              <a:t>So many different combinations possible</a:t>
            </a:r>
          </a:p>
          <a:p>
            <a:pPr lvl="1"/>
            <a:endParaRPr lang="en-US" sz="16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Recent TIA-920 Testing</a:t>
            </a:r>
            <a:endParaRPr lang="en-US" dirty="0"/>
          </a:p>
        </p:txBody>
      </p:sp>
      <p:sp>
        <p:nvSpPr>
          <p:cNvPr id="3" name="Content Placeholder 2"/>
          <p:cNvSpPr>
            <a:spLocks noGrp="1"/>
          </p:cNvSpPr>
          <p:nvPr>
            <p:ph idx="1"/>
          </p:nvPr>
        </p:nvSpPr>
        <p:spPr>
          <a:xfrm>
            <a:off x="382588" y="1414464"/>
            <a:ext cx="8380412" cy="4724370"/>
          </a:xfrm>
        </p:spPr>
        <p:txBody>
          <a:bodyPr/>
          <a:lstStyle/>
          <a:p>
            <a:r>
              <a:rPr lang="en-US" dirty="0" smtClean="0"/>
              <a:t>Recent testing of 15 commercially available handsets, headsets, and webcams showed that none passed </a:t>
            </a:r>
            <a:br>
              <a:rPr lang="en-US" dirty="0" smtClean="0"/>
            </a:br>
            <a:r>
              <a:rPr lang="en-US" dirty="0" smtClean="0"/>
              <a:t>all aspects of TIA-920 testing</a:t>
            </a:r>
          </a:p>
          <a:p>
            <a:r>
              <a:rPr lang="en-US" dirty="0" smtClean="0"/>
              <a:t>The PC communications ecosystem </a:t>
            </a:r>
            <a:br>
              <a:rPr lang="en-US" dirty="0" smtClean="0"/>
            </a:br>
            <a:r>
              <a:rPr lang="en-US" dirty="0" smtClean="0"/>
              <a:t>is challenged to keep up with the communications sector, primarily </a:t>
            </a:r>
            <a:br>
              <a:rPr lang="en-US" dirty="0" smtClean="0"/>
            </a:br>
            <a:r>
              <a:rPr lang="en-US" dirty="0" smtClean="0"/>
              <a:t>because of poor acoustical performance of microphones and speakers in the communications devices</a:t>
            </a:r>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Impact Of </a:t>
            </a:r>
            <a:r>
              <a:rPr smtClean="0"/>
              <a:t>S</a:t>
            </a:r>
            <a:r>
              <a:rPr lang="en-US" dirty="0" err="1" smtClean="0"/>
              <a:t>ub</a:t>
            </a:r>
            <a:r>
              <a:rPr lang="en-US" dirty="0" smtClean="0"/>
              <a:t>-Par Acoustics</a:t>
            </a:r>
            <a:br>
              <a:rPr lang="en-US" dirty="0" smtClean="0"/>
            </a:br>
            <a:endParaRPr lang="en-US" dirty="0"/>
          </a:p>
        </p:txBody>
      </p:sp>
      <p:sp>
        <p:nvSpPr>
          <p:cNvPr id="3" name="Content Placeholder 2"/>
          <p:cNvSpPr>
            <a:spLocks noGrp="1"/>
          </p:cNvSpPr>
          <p:nvPr>
            <p:ph idx="1"/>
          </p:nvPr>
        </p:nvSpPr>
        <p:spPr>
          <a:xfrm>
            <a:off x="382588" y="1414464"/>
            <a:ext cx="8380412" cy="5089598"/>
          </a:xfrm>
        </p:spPr>
        <p:txBody>
          <a:bodyPr/>
          <a:lstStyle/>
          <a:p>
            <a:r>
              <a:rPr lang="en-US" dirty="0" smtClean="0"/>
              <a:t>Success Story?</a:t>
            </a:r>
          </a:p>
          <a:p>
            <a:pPr lvl="1"/>
            <a:r>
              <a:rPr lang="en-US" dirty="0" smtClean="0"/>
              <a:t>For Unified Communications on the PC to </a:t>
            </a:r>
            <a:br>
              <a:rPr lang="en-US" dirty="0" smtClean="0"/>
            </a:br>
            <a:r>
              <a:rPr lang="en-US" dirty="0" smtClean="0"/>
              <a:t>be successful then audio functionality, especially audio capture, must be of a quality consistent with or better than mainstream communication devices</a:t>
            </a:r>
          </a:p>
          <a:p>
            <a:r>
              <a:rPr lang="en-US" dirty="0" smtClean="0"/>
              <a:t>Garbage In, Garbage Out</a:t>
            </a:r>
          </a:p>
          <a:p>
            <a:pPr lvl="1"/>
            <a:r>
              <a:rPr lang="en-US" dirty="0" smtClean="0"/>
              <a:t>Audio software is only as good as the </a:t>
            </a:r>
            <a:br>
              <a:rPr lang="en-US" dirty="0" smtClean="0"/>
            </a:br>
            <a:r>
              <a:rPr lang="en-US" dirty="0" smtClean="0"/>
              <a:t>signals to and from the audio device. </a:t>
            </a:r>
            <a:br>
              <a:rPr lang="en-US" dirty="0" smtClean="0"/>
            </a:br>
            <a:r>
              <a:rPr lang="en-US" dirty="0" smtClean="0"/>
              <a:t>Poor acoustic and analog design </a:t>
            </a:r>
            <a:br>
              <a:rPr lang="en-US" dirty="0" smtClean="0"/>
            </a:br>
            <a:r>
              <a:rPr lang="en-US" dirty="0" smtClean="0"/>
              <a:t>cannot be fixed in software</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Acoustic Issues Are Not </a:t>
            </a:r>
            <a:br>
              <a:rPr lang="en-US" dirty="0" smtClean="0"/>
            </a:br>
            <a:r>
              <a:rPr lang="en-US" dirty="0" smtClean="0"/>
              <a:t>Easily Fixed After The Fact</a:t>
            </a:r>
            <a:endParaRPr lang="en-US" dirty="0"/>
          </a:p>
        </p:txBody>
      </p:sp>
      <p:sp>
        <p:nvSpPr>
          <p:cNvPr id="3" name="Content Placeholder 2"/>
          <p:cNvSpPr>
            <a:spLocks noGrp="1"/>
          </p:cNvSpPr>
          <p:nvPr>
            <p:ph idx="1"/>
          </p:nvPr>
        </p:nvSpPr>
        <p:spPr>
          <a:xfrm>
            <a:off x="381000" y="1901825"/>
            <a:ext cx="8380412" cy="5158335"/>
          </a:xfrm>
        </p:spPr>
        <p:txBody>
          <a:bodyPr/>
          <a:lstStyle/>
          <a:p>
            <a:r>
              <a:rPr lang="en-US" sz="3200" dirty="0" smtClean="0"/>
              <a:t>It is rare that a poor acoustical design </a:t>
            </a:r>
            <a:br>
              <a:rPr lang="en-US" sz="3200" dirty="0" smtClean="0"/>
            </a:br>
            <a:r>
              <a:rPr lang="en-US" sz="3200" dirty="0" smtClean="0"/>
              <a:t>can be repaired late in development</a:t>
            </a:r>
          </a:p>
          <a:p>
            <a:r>
              <a:rPr lang="en-US" sz="3200" dirty="0" smtClean="0"/>
              <a:t>Acoustical design must be considered </a:t>
            </a:r>
            <a:br>
              <a:rPr lang="en-US" sz="3200" dirty="0" smtClean="0"/>
            </a:br>
            <a:r>
              <a:rPr lang="en-US" sz="3200" dirty="0" smtClean="0"/>
              <a:t>all through development</a:t>
            </a:r>
          </a:p>
          <a:p>
            <a:r>
              <a:rPr lang="en-US" sz="3200" dirty="0" smtClean="0"/>
              <a:t>Work closely with your transducer </a:t>
            </a:r>
            <a:br>
              <a:rPr lang="en-US" sz="3200" dirty="0" smtClean="0"/>
            </a:br>
            <a:r>
              <a:rPr lang="en-US" sz="3200" dirty="0" smtClean="0"/>
              <a:t>vendors on industrial design issues such </a:t>
            </a:r>
            <a:br>
              <a:rPr lang="en-US" sz="3200" dirty="0" smtClean="0"/>
            </a:br>
            <a:r>
              <a:rPr lang="en-US" sz="3200" dirty="0" smtClean="0"/>
              <a:t>as mounting and enclosing the transducers</a:t>
            </a:r>
          </a:p>
          <a:p>
            <a:r>
              <a:rPr lang="en-US" sz="3200" dirty="0" smtClean="0"/>
              <a:t>Consider using a specialist in micro-acoustics for acoustic design and test</a:t>
            </a:r>
          </a:p>
          <a:p>
            <a:endParaRPr lang="en-US" sz="3200"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Objective Versus Subjective Testing</a:t>
            </a:r>
            <a:br>
              <a:rPr lang="en-US" sz="4000" dirty="0" smtClean="0"/>
            </a:br>
            <a:r>
              <a:rPr sz="2800" smtClean="0">
                <a:gradFill>
                  <a:gsLst>
                    <a:gs pos="28000">
                      <a:schemeClr val="accent6">
                        <a:lumMod val="40000"/>
                        <a:lumOff val="60000"/>
                      </a:schemeClr>
                    </a:gs>
                    <a:gs pos="48000">
                      <a:schemeClr val="accent6">
                        <a:lumMod val="40000"/>
                        <a:lumOff val="60000"/>
                      </a:schemeClr>
                    </a:gs>
                  </a:gsLst>
                  <a:lin ang="5400000" scaled="1"/>
                </a:gradFill>
              </a:rPr>
              <a:t>What if TIA-920 testing is not practical?</a:t>
            </a:r>
            <a:endParaRPr sz="28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Content Placeholder 2"/>
          <p:cNvSpPr>
            <a:spLocks noGrp="1"/>
          </p:cNvSpPr>
          <p:nvPr>
            <p:ph idx="1"/>
          </p:nvPr>
        </p:nvSpPr>
        <p:spPr>
          <a:xfrm>
            <a:off x="381000" y="1901825"/>
            <a:ext cx="8380412" cy="4533549"/>
          </a:xfrm>
        </p:spPr>
        <p:txBody>
          <a:bodyPr/>
          <a:lstStyle/>
          <a:p>
            <a:r>
              <a:rPr lang="en-US" sz="3200" dirty="0" smtClean="0"/>
              <a:t>Subjective testing is more ad-hoc in nature, and can be funded and </a:t>
            </a:r>
            <a:br>
              <a:rPr lang="en-US" sz="3200" dirty="0" smtClean="0"/>
            </a:br>
            <a:r>
              <a:rPr lang="en-US" sz="3200" dirty="0" smtClean="0"/>
              <a:t>staffed at  a variety of levels</a:t>
            </a:r>
          </a:p>
          <a:p>
            <a:r>
              <a:rPr lang="en-US" sz="3200" dirty="0" smtClean="0"/>
              <a:t>Subjective testing is difficult, and is </a:t>
            </a:r>
            <a:br>
              <a:rPr lang="en-US" sz="3200" dirty="0" smtClean="0"/>
            </a:br>
            <a:r>
              <a:rPr lang="en-US" sz="3200" dirty="0" smtClean="0"/>
              <a:t>never a substitute for objective testing</a:t>
            </a:r>
          </a:p>
          <a:p>
            <a:r>
              <a:rPr lang="en-US" sz="3200" dirty="0" smtClean="0"/>
              <a:t>Subjective testing can be conducted </a:t>
            </a:r>
            <a:br>
              <a:rPr lang="en-US" sz="3200" dirty="0" smtClean="0"/>
            </a:br>
            <a:r>
              <a:rPr lang="en-US" sz="3200" dirty="0" smtClean="0"/>
              <a:t>with existing equipment and facilities</a:t>
            </a:r>
          </a:p>
          <a:p>
            <a:r>
              <a:rPr lang="en-US" sz="3200" dirty="0" smtClean="0"/>
              <a:t>Establishing a target baseline system is </a:t>
            </a:r>
            <a:br>
              <a:rPr lang="en-US" sz="3200" dirty="0" smtClean="0"/>
            </a:br>
            <a:r>
              <a:rPr lang="en-US" sz="3200" dirty="0" smtClean="0"/>
              <a:t>a key to successful subjective testing</a:t>
            </a:r>
            <a:endParaRPr lang="en-US" sz="3200"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Decouple Network &amp; Signal Path Issues During Subjective Testing</a:t>
            </a:r>
            <a:endParaRPr lang="en-US" dirty="0"/>
          </a:p>
        </p:txBody>
      </p:sp>
      <p:sp>
        <p:nvSpPr>
          <p:cNvPr id="3" name="Text Placeholder 2"/>
          <p:cNvSpPr>
            <a:spLocks noGrp="1"/>
          </p:cNvSpPr>
          <p:nvPr>
            <p:ph type="body" idx="1"/>
          </p:nvPr>
        </p:nvSpPr>
        <p:spPr>
          <a:xfrm>
            <a:off x="381000" y="1901825"/>
            <a:ext cx="8380412" cy="4575099"/>
          </a:xfrm>
        </p:spPr>
        <p:txBody>
          <a:bodyPr/>
          <a:lstStyle/>
          <a:p>
            <a:r>
              <a:rPr lang="en-US" dirty="0" smtClean="0"/>
              <a:t>Set up an network capable of testing Office Communicator 2007, Windows </a:t>
            </a:r>
            <a:br>
              <a:rPr lang="en-US" dirty="0" smtClean="0"/>
            </a:br>
            <a:r>
              <a:rPr lang="en-US" dirty="0" smtClean="0"/>
              <a:t>Live Messenger, and Skype</a:t>
            </a:r>
          </a:p>
          <a:p>
            <a:r>
              <a:rPr lang="en-US" dirty="0" smtClean="0"/>
              <a:t>Establish two “golden” reference </a:t>
            </a:r>
            <a:br>
              <a:rPr lang="en-US" dirty="0" smtClean="0"/>
            </a:br>
            <a:r>
              <a:rPr lang="en-US" dirty="0" smtClean="0"/>
              <a:t>stations in separate acoustical </a:t>
            </a:r>
            <a:br>
              <a:rPr lang="en-US" dirty="0" smtClean="0"/>
            </a:br>
            <a:r>
              <a:rPr lang="en-US" dirty="0" smtClean="0"/>
              <a:t>spaces, using known-good transducers</a:t>
            </a:r>
          </a:p>
          <a:p>
            <a:r>
              <a:rPr lang="en-US" dirty="0" smtClean="0"/>
              <a:t>Optimize network and applications to ensure that QOS is not causing artifacts</a:t>
            </a:r>
          </a:p>
          <a:p>
            <a:r>
              <a:rPr lang="en-US" dirty="0" smtClean="0"/>
              <a:t>Test against “golden” systems</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Testing	</a:t>
            </a:r>
            <a:endParaRPr lang="en-US" dirty="0"/>
          </a:p>
        </p:txBody>
      </p:sp>
      <p:sp>
        <p:nvSpPr>
          <p:cNvPr id="3" name="Text Placeholder 2"/>
          <p:cNvSpPr>
            <a:spLocks noGrp="1"/>
          </p:cNvSpPr>
          <p:nvPr>
            <p:ph type="body" idx="1"/>
          </p:nvPr>
        </p:nvSpPr>
        <p:spPr>
          <a:xfrm>
            <a:off x="382588" y="1414464"/>
            <a:ext cx="8380412" cy="5229124"/>
          </a:xfrm>
        </p:spPr>
        <p:txBody>
          <a:bodyPr/>
          <a:lstStyle/>
          <a:p>
            <a:r>
              <a:rPr lang="en-US" sz="3200" dirty="0" smtClean="0"/>
              <a:t>Define a strategy for testing your communications devices, including </a:t>
            </a:r>
            <a:br>
              <a:rPr lang="en-US" sz="3200" dirty="0" smtClean="0"/>
            </a:br>
            <a:r>
              <a:rPr lang="en-US" sz="3200" dirty="0" smtClean="0"/>
              <a:t>laptops with integrated </a:t>
            </a:r>
            <a:r>
              <a:rPr lang="en-US" sz="3200" dirty="0" err="1" smtClean="0"/>
              <a:t>mics</a:t>
            </a:r>
            <a:endParaRPr lang="en-US" sz="3200" dirty="0" smtClean="0"/>
          </a:p>
          <a:p>
            <a:r>
              <a:rPr lang="en-US" sz="3200" dirty="0" smtClean="0"/>
              <a:t>Get the system working well first, </a:t>
            </a:r>
            <a:br>
              <a:rPr lang="en-US" sz="3200" dirty="0" smtClean="0"/>
            </a:br>
            <a:r>
              <a:rPr lang="en-US" sz="3200" dirty="0" smtClean="0"/>
              <a:t>and only then attempt to cost-reduce</a:t>
            </a:r>
          </a:p>
          <a:p>
            <a:r>
              <a:rPr lang="en-US" sz="3200" dirty="0" smtClean="0"/>
              <a:t>If possible, use both objective </a:t>
            </a:r>
            <a:br>
              <a:rPr lang="en-US" sz="3200" dirty="0" smtClean="0"/>
            </a:br>
            <a:r>
              <a:rPr lang="en-US" sz="3200" dirty="0" smtClean="0"/>
              <a:t>(TIA-920) and subjective testing</a:t>
            </a:r>
          </a:p>
          <a:p>
            <a:r>
              <a:rPr lang="en-US" sz="3200" dirty="0" smtClean="0"/>
              <a:t>Test against Windows Vista and Windows 7</a:t>
            </a:r>
          </a:p>
          <a:p>
            <a:r>
              <a:rPr lang="en-US" sz="3200" dirty="0" smtClean="0"/>
              <a:t>Don’t choose to not test at all</a:t>
            </a:r>
          </a:p>
          <a:p>
            <a:endParaRPr lang="en-US" sz="3200" dirty="0" smtClean="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"Golden" Reference System</a:t>
            </a:r>
            <a:endParaRPr lang="en-US" dirty="0"/>
          </a:p>
        </p:txBody>
      </p:sp>
      <p:sp>
        <p:nvSpPr>
          <p:cNvPr id="3" name="Text Placeholder 2"/>
          <p:cNvSpPr>
            <a:spLocks noGrp="1"/>
          </p:cNvSpPr>
          <p:nvPr>
            <p:ph type="body" idx="1"/>
          </p:nvPr>
        </p:nvSpPr>
        <p:spPr>
          <a:xfrm>
            <a:off x="382588" y="1414464"/>
            <a:ext cx="8380412" cy="5203476"/>
          </a:xfrm>
        </p:spPr>
        <p:txBody>
          <a:bodyPr/>
          <a:lstStyle/>
          <a:p>
            <a:r>
              <a:rPr lang="en-US" sz="3200" dirty="0" smtClean="0"/>
              <a:t>For a good baseline, you can build a reference system using pro-audio gear</a:t>
            </a:r>
          </a:p>
          <a:p>
            <a:r>
              <a:rPr lang="en-US" sz="3200" dirty="0" smtClean="0"/>
              <a:t>Use a high-quality shotgun </a:t>
            </a:r>
            <a:r>
              <a:rPr lang="en-US" sz="3200" dirty="0" err="1" smtClean="0"/>
              <a:t>mic</a:t>
            </a:r>
            <a:r>
              <a:rPr lang="en-US" sz="3200" dirty="0" smtClean="0"/>
              <a:t> </a:t>
            </a:r>
          </a:p>
          <a:p>
            <a:pPr lvl="1"/>
            <a:r>
              <a:rPr lang="en-US" sz="2800" dirty="0" smtClean="0"/>
              <a:t>Works great with echo canceller in OC2007</a:t>
            </a:r>
          </a:p>
          <a:p>
            <a:r>
              <a:rPr lang="en-US" sz="3200" dirty="0" smtClean="0"/>
              <a:t>Use an XLR to USB </a:t>
            </a:r>
            <a:br>
              <a:rPr lang="en-US" sz="3200" dirty="0" smtClean="0"/>
            </a:br>
            <a:r>
              <a:rPr lang="en-US" sz="3200" dirty="0" smtClean="0"/>
              <a:t>microphone preamp/converter</a:t>
            </a:r>
          </a:p>
          <a:p>
            <a:pPr lvl="1"/>
            <a:r>
              <a:rPr lang="en-US" sz="2800" dirty="0" smtClean="0"/>
              <a:t>Provides 48 volts phantom power to </a:t>
            </a:r>
            <a:r>
              <a:rPr lang="en-US" sz="2800" dirty="0" err="1" smtClean="0"/>
              <a:t>mic</a:t>
            </a:r>
            <a:endParaRPr lang="en-US" sz="2800" dirty="0" smtClean="0"/>
          </a:p>
          <a:p>
            <a:r>
              <a:rPr lang="en-US" sz="3200" dirty="0" smtClean="0"/>
              <a:t>Use a separate self-powered full-range speaker, pointed in the same direction </a:t>
            </a:r>
            <a:br>
              <a:rPr lang="en-US" sz="3200" dirty="0" smtClean="0"/>
            </a:br>
            <a:r>
              <a:rPr lang="en-US" sz="3200" dirty="0" smtClean="0"/>
              <a:t>as the microphone (at the talker)</a:t>
            </a:r>
            <a:endParaRPr lang="en-US" sz="3200"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4871895" y="1030253"/>
          <a:ext cx="3814917" cy="5001834"/>
        </p:xfrm>
        <a:graphic>
          <a:graphicData uri="http://schemas.openxmlformats.org/drawingml/2006/table">
            <a:tbl>
              <a:tblPr firstRow="1" bandRow="1">
                <a:tableStyleId>{5C22544A-7EE6-4342-B048-85BDC9FD1C3A}</a:tableStyleId>
              </a:tblPr>
              <a:tblGrid>
                <a:gridCol w="1174956"/>
                <a:gridCol w="2639961"/>
              </a:tblGrid>
              <a:tr h="725775">
                <a:tc>
                  <a:txBody>
                    <a:bodyPr/>
                    <a:lstStyle/>
                    <a:p>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Equipment List</a:t>
                      </a:r>
                      <a:endParaRPr lang="en-US" sz="2400" dirty="0">
                        <a:effectLst>
                          <a:outerShdw blurRad="38100" dist="38100" dir="2700000" algn="tl">
                            <a:srgbClr val="000000">
                              <a:alpha val="43137"/>
                            </a:srgbClr>
                          </a:outerShdw>
                        </a:effectLst>
                      </a:endParaRPr>
                    </a:p>
                  </a:txBody>
                  <a:tcPr/>
                </a:tc>
              </a:tr>
              <a:tr h="725775">
                <a:tc>
                  <a:txBody>
                    <a:bodyPr/>
                    <a:lstStyle/>
                    <a:p>
                      <a:endParaRPr lang="en-US" dirty="0"/>
                    </a:p>
                  </a:txBody>
                  <a:tcPr>
                    <a:solidFill>
                      <a:schemeClr val="tx1"/>
                    </a:solidFill>
                  </a:tcPr>
                </a:tc>
                <a:tc>
                  <a:txBody>
                    <a:bodyPr/>
                    <a:lstStyle/>
                    <a:p>
                      <a:r>
                        <a:rPr lang="en-US" b="1" dirty="0" smtClean="0"/>
                        <a:t>Audio </a:t>
                      </a:r>
                      <a:r>
                        <a:rPr lang="en-US" b="1" dirty="0" err="1" smtClean="0"/>
                        <a:t>Technica</a:t>
                      </a:r>
                      <a:r>
                        <a:rPr lang="en-US" b="1" dirty="0" smtClean="0"/>
                        <a:t> </a:t>
                      </a:r>
                      <a:r>
                        <a:rPr lang="en-US" sz="1500" b="1" kern="1200" dirty="0" smtClean="0">
                          <a:solidFill>
                            <a:schemeClr val="dk1"/>
                          </a:solidFill>
                          <a:latin typeface="+mn-lt"/>
                          <a:ea typeface="+mn-ea"/>
                          <a:cs typeface="+mn-cs"/>
                        </a:rPr>
                        <a:t>AT-8035</a:t>
                      </a:r>
                      <a:endParaRPr lang="en-US" b="1" dirty="0"/>
                    </a:p>
                  </a:txBody>
                  <a:tcPr anchor="ctr"/>
                </a:tc>
              </a:tr>
              <a:tr h="725775">
                <a:tc>
                  <a:txBody>
                    <a:bodyPr/>
                    <a:lstStyle/>
                    <a:p>
                      <a:endParaRPr lang="en-US" dirty="0"/>
                    </a:p>
                  </a:txBody>
                  <a:tcPr>
                    <a:solidFill>
                      <a:schemeClr val="tx1"/>
                    </a:solidFill>
                  </a:tcPr>
                </a:tc>
                <a:tc>
                  <a:txBody>
                    <a:bodyPr/>
                    <a:lstStyle/>
                    <a:p>
                      <a:r>
                        <a:rPr lang="en-US" sz="1500" b="1" kern="1200" dirty="0" smtClean="0">
                          <a:solidFill>
                            <a:schemeClr val="dk1"/>
                          </a:solidFill>
                          <a:latin typeface="+mn-lt"/>
                          <a:ea typeface="+mn-ea"/>
                          <a:cs typeface="+mn-cs"/>
                        </a:rPr>
                        <a:t>Audio </a:t>
                      </a:r>
                      <a:r>
                        <a:rPr lang="en-US" sz="1500" b="1" kern="1200" dirty="0" err="1" smtClean="0">
                          <a:solidFill>
                            <a:schemeClr val="dk1"/>
                          </a:solidFill>
                          <a:latin typeface="+mn-lt"/>
                          <a:ea typeface="+mn-ea"/>
                          <a:cs typeface="+mn-cs"/>
                        </a:rPr>
                        <a:t>Technica</a:t>
                      </a:r>
                      <a:r>
                        <a:rPr lang="en-US" sz="1500" b="1" kern="1200" dirty="0" smtClean="0">
                          <a:solidFill>
                            <a:schemeClr val="dk1"/>
                          </a:solidFill>
                          <a:latin typeface="+mn-lt"/>
                          <a:ea typeface="+mn-ea"/>
                          <a:cs typeface="+mn-cs"/>
                        </a:rPr>
                        <a:t> AT-875R</a:t>
                      </a:r>
                      <a:endParaRPr lang="en-US" b="1" dirty="0"/>
                    </a:p>
                  </a:txBody>
                  <a:tcPr anchor="ctr"/>
                </a:tc>
              </a:tr>
              <a:tr h="725775">
                <a:tc>
                  <a:txBody>
                    <a:bodyPr/>
                    <a:lstStyle/>
                    <a:p>
                      <a:endParaRPr lang="en-US" dirty="0"/>
                    </a:p>
                  </a:txBody>
                  <a:tcPr>
                    <a:solidFill>
                      <a:schemeClr val="tx1"/>
                    </a:solidFill>
                  </a:tcPr>
                </a:tc>
                <a:tc>
                  <a:txBody>
                    <a:bodyPr/>
                    <a:lstStyle/>
                    <a:p>
                      <a:r>
                        <a:rPr lang="en-US" sz="1500" b="1" kern="1200" dirty="0" smtClean="0">
                          <a:solidFill>
                            <a:schemeClr val="dk1"/>
                          </a:solidFill>
                          <a:latin typeface="+mn-lt"/>
                          <a:ea typeface="+mn-ea"/>
                          <a:cs typeface="+mn-cs"/>
                        </a:rPr>
                        <a:t>Rode NTG-1</a:t>
                      </a:r>
                      <a:endParaRPr lang="en-US" b="1" dirty="0"/>
                    </a:p>
                  </a:txBody>
                  <a:tcPr anchor="ctr"/>
                </a:tc>
              </a:tr>
              <a:tr h="725775">
                <a:tc>
                  <a:txBody>
                    <a:bodyPr/>
                    <a:lstStyle/>
                    <a:p>
                      <a:endParaRPr lang="en-US" dirty="0"/>
                    </a:p>
                  </a:txBody>
                  <a:tcPr>
                    <a:solidFill>
                      <a:schemeClr val="tx1"/>
                    </a:solidFill>
                  </a:tcPr>
                </a:tc>
                <a:tc>
                  <a:txBody>
                    <a:bodyPr/>
                    <a:lstStyle/>
                    <a:p>
                      <a:r>
                        <a:rPr lang="en-US" sz="1500" b="1" kern="1200" dirty="0" err="1" smtClean="0">
                          <a:solidFill>
                            <a:schemeClr val="dk1"/>
                          </a:solidFill>
                          <a:latin typeface="+mn-lt"/>
                          <a:ea typeface="+mn-ea"/>
                          <a:cs typeface="+mn-cs"/>
                        </a:rPr>
                        <a:t>Centrance</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MicPort</a:t>
                      </a:r>
                      <a:r>
                        <a:rPr lang="en-US" sz="1500" b="1" kern="1200" dirty="0" smtClean="0">
                          <a:solidFill>
                            <a:schemeClr val="dk1"/>
                          </a:solidFill>
                          <a:latin typeface="+mn-lt"/>
                          <a:ea typeface="+mn-ea"/>
                          <a:cs typeface="+mn-cs"/>
                        </a:rPr>
                        <a:t> Pro</a:t>
                      </a:r>
                      <a:endParaRPr lang="en-US" b="1" dirty="0"/>
                    </a:p>
                  </a:txBody>
                  <a:tcPr anchor="ctr"/>
                </a:tc>
              </a:tr>
              <a:tr h="721642">
                <a:tc>
                  <a:txBody>
                    <a:bodyPr/>
                    <a:lstStyle/>
                    <a:p>
                      <a:endParaRPr lang="en-US" dirty="0"/>
                    </a:p>
                  </a:txBody>
                  <a:tcPr>
                    <a:solidFill>
                      <a:schemeClr val="tx1"/>
                    </a:solidFill>
                  </a:tcPr>
                </a:tc>
                <a:tc>
                  <a:txBody>
                    <a:bodyPr/>
                    <a:lstStyle/>
                    <a:p>
                      <a:r>
                        <a:rPr lang="en-US" sz="1500" b="1" kern="1200" dirty="0" smtClean="0">
                          <a:solidFill>
                            <a:schemeClr val="dk1"/>
                          </a:solidFill>
                          <a:latin typeface="+mn-lt"/>
                          <a:ea typeface="+mn-ea"/>
                          <a:cs typeface="+mn-cs"/>
                        </a:rPr>
                        <a:t>MXL </a:t>
                      </a:r>
                      <a:r>
                        <a:rPr lang="en-US" sz="1500" b="1" kern="1200" dirty="0" err="1" smtClean="0">
                          <a:solidFill>
                            <a:schemeClr val="dk1"/>
                          </a:solidFill>
                          <a:latin typeface="+mn-lt"/>
                          <a:ea typeface="+mn-ea"/>
                          <a:cs typeface="+mn-cs"/>
                        </a:rPr>
                        <a:t>MicMate</a:t>
                      </a:r>
                      <a:r>
                        <a:rPr lang="en-US" sz="1500" b="1" kern="1200" dirty="0" smtClean="0">
                          <a:solidFill>
                            <a:schemeClr val="dk1"/>
                          </a:solidFill>
                          <a:latin typeface="+mn-lt"/>
                          <a:ea typeface="+mn-ea"/>
                          <a:cs typeface="+mn-cs"/>
                        </a:rPr>
                        <a:t> USB</a:t>
                      </a:r>
                      <a:endParaRPr lang="en-US" b="1" dirty="0"/>
                    </a:p>
                  </a:txBody>
                  <a:tcPr anchor="ctr"/>
                </a:tc>
              </a:tr>
              <a:tr h="651317">
                <a:tc>
                  <a:txBody>
                    <a:bodyPr/>
                    <a:lstStyle/>
                    <a:p>
                      <a:endParaRPr lang="en-US" b="0" dirty="0"/>
                    </a:p>
                  </a:txBody>
                  <a:tcPr>
                    <a:solidFill>
                      <a:schemeClr val="tx1"/>
                    </a:solidFill>
                  </a:tcPr>
                </a:tc>
                <a:tc>
                  <a:txBody>
                    <a:bodyPr/>
                    <a:lstStyle/>
                    <a:p>
                      <a:r>
                        <a:rPr lang="en-US" sz="1500" b="1" i="1" kern="1200" dirty="0" smtClean="0">
                          <a:solidFill>
                            <a:schemeClr val="dk1"/>
                          </a:solidFill>
                          <a:latin typeface="+mn-lt"/>
                          <a:ea typeface="+mn-ea"/>
                          <a:cs typeface="+mn-cs"/>
                        </a:rPr>
                        <a:t>A</a:t>
                      </a:r>
                      <a:r>
                        <a:rPr lang="en-US" sz="1500" b="1" kern="1200" dirty="0" smtClean="0">
                          <a:solidFill>
                            <a:schemeClr val="dk1"/>
                          </a:solidFill>
                          <a:latin typeface="+mn-lt"/>
                          <a:ea typeface="+mn-ea"/>
                          <a:cs typeface="+mn-cs"/>
                        </a:rPr>
                        <a:t>VANTONE </a:t>
                      </a:r>
                      <a:r>
                        <a:rPr lang="en-US" sz="1500" b="1" i="0" kern="1200" dirty="0" smtClean="0">
                          <a:solidFill>
                            <a:schemeClr val="dk1"/>
                          </a:solidFill>
                          <a:latin typeface="+mn-lt"/>
                          <a:ea typeface="+mn-ea"/>
                          <a:cs typeface="+mn-cs"/>
                        </a:rPr>
                        <a:t>Active </a:t>
                      </a:r>
                      <a:r>
                        <a:rPr lang="en-US" sz="1500" b="1" kern="1200" dirty="0" err="1" smtClean="0">
                          <a:solidFill>
                            <a:schemeClr val="dk1"/>
                          </a:solidFill>
                          <a:latin typeface="+mn-lt"/>
                          <a:ea typeface="+mn-ea"/>
                          <a:cs typeface="+mn-cs"/>
                        </a:rPr>
                        <a:t>MixCube</a:t>
                      </a:r>
                      <a:endParaRPr lang="en-US" b="1" dirty="0"/>
                    </a:p>
                  </a:txBody>
                  <a:tcPr anchor="ctr"/>
                </a:tc>
              </a:tr>
            </a:tbl>
          </a:graphicData>
        </a:graphic>
      </p:graphicFrame>
      <p:sp>
        <p:nvSpPr>
          <p:cNvPr id="2" name="Title 1"/>
          <p:cNvSpPr>
            <a:spLocks noGrp="1"/>
          </p:cNvSpPr>
          <p:nvPr>
            <p:ph type="title"/>
          </p:nvPr>
        </p:nvSpPr>
        <p:spPr/>
        <p:txBody>
          <a:bodyPr/>
          <a:lstStyle/>
          <a:p>
            <a:r>
              <a:rPr lang="en-US" smtClean="0"/>
              <a:t>"Golden" Components</a:t>
            </a:r>
            <a:endParaRPr lang="en-US" dirty="0"/>
          </a:p>
        </p:txBody>
      </p:sp>
      <p:sp>
        <p:nvSpPr>
          <p:cNvPr id="14" name="Text Placeholder 13"/>
          <p:cNvSpPr>
            <a:spLocks noGrp="1"/>
          </p:cNvSpPr>
          <p:nvPr>
            <p:ph type="body" idx="1"/>
          </p:nvPr>
        </p:nvSpPr>
        <p:spPr>
          <a:xfrm>
            <a:off x="382588" y="1414464"/>
            <a:ext cx="4189412" cy="4421210"/>
          </a:xfrm>
        </p:spPr>
        <p:txBody>
          <a:bodyPr/>
          <a:lstStyle/>
          <a:p>
            <a:r>
              <a:rPr lang="en-US" dirty="0" smtClean="0"/>
              <a:t>Select the USB </a:t>
            </a:r>
            <a:r>
              <a:rPr lang="en-US" dirty="0" err="1" smtClean="0"/>
              <a:t>mic</a:t>
            </a:r>
            <a:r>
              <a:rPr lang="en-US" dirty="0" smtClean="0"/>
              <a:t> port as the default microphone</a:t>
            </a:r>
          </a:p>
          <a:p>
            <a:r>
              <a:rPr lang="en-US" dirty="0" smtClean="0"/>
              <a:t>Run green </a:t>
            </a:r>
            <a:br>
              <a:rPr lang="en-US" dirty="0" smtClean="0"/>
            </a:br>
            <a:r>
              <a:rPr lang="en-US" dirty="0" smtClean="0"/>
              <a:t>analog speaker or headphone output to powered speaker</a:t>
            </a:r>
          </a:p>
          <a:p>
            <a:r>
              <a:rPr lang="en-US" dirty="0" smtClean="0"/>
              <a:t>Talker can be up to 6 feet from </a:t>
            </a:r>
            <a:r>
              <a:rPr lang="en-US" dirty="0" err="1" smtClean="0"/>
              <a:t>mic</a:t>
            </a:r>
            <a:endParaRPr lang="en-US" dirty="0"/>
          </a:p>
        </p:txBody>
      </p:sp>
      <p:pic>
        <p:nvPicPr>
          <p:cNvPr id="1026" name="Picture 2" descr="Avantone MixCube Actives (Pair)"/>
          <p:cNvPicPr>
            <a:picLocks noGrp="1" noChangeAspect="1" noChangeArrowheads="1"/>
          </p:cNvPicPr>
          <p:nvPr>
            <p:ph idx="4294967295"/>
          </p:nvPr>
        </p:nvPicPr>
        <p:blipFill>
          <a:blip r:embed="rId3" cstate="print"/>
          <a:srcRect t="12000" b="15600"/>
          <a:stretch>
            <a:fillRect/>
          </a:stretch>
        </p:blipFill>
        <p:spPr bwMode="auto">
          <a:xfrm>
            <a:off x="8213725" y="5360988"/>
            <a:ext cx="930275" cy="673100"/>
          </a:xfrm>
          <a:prstGeom prst="rect">
            <a:avLst/>
          </a:prstGeom>
          <a:noFill/>
        </p:spPr>
      </p:pic>
      <p:pic>
        <p:nvPicPr>
          <p:cNvPr id="6" name="Picture 5" descr="D:\Projects\Living Wall\images\AT-8035.jpg"/>
          <p:cNvPicPr/>
          <p:nvPr/>
        </p:nvPicPr>
        <p:blipFill>
          <a:blip r:embed="rId4" cstate="print"/>
          <a:srcRect/>
          <a:stretch>
            <a:fillRect/>
          </a:stretch>
        </p:blipFill>
        <p:spPr bwMode="auto">
          <a:xfrm>
            <a:off x="5073459" y="1850185"/>
            <a:ext cx="781663" cy="485766"/>
          </a:xfrm>
          <a:prstGeom prst="rect">
            <a:avLst/>
          </a:prstGeom>
          <a:noFill/>
          <a:ln w="9525">
            <a:noFill/>
            <a:miter lim="800000"/>
            <a:headEnd/>
            <a:tailEnd/>
          </a:ln>
        </p:spPr>
      </p:pic>
      <p:pic>
        <p:nvPicPr>
          <p:cNvPr id="7" name="Picture 6" descr="D:\Projects\Living Wall\Microphones\at875r cropped.jpg"/>
          <p:cNvPicPr/>
          <p:nvPr/>
        </p:nvPicPr>
        <p:blipFill>
          <a:blip r:embed="rId5"/>
          <a:srcRect/>
          <a:stretch>
            <a:fillRect/>
          </a:stretch>
        </p:blipFill>
        <p:spPr bwMode="auto">
          <a:xfrm>
            <a:off x="5021532" y="2483257"/>
            <a:ext cx="823233" cy="628651"/>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5094350" y="3261360"/>
            <a:ext cx="838543" cy="558470"/>
          </a:xfrm>
          <a:prstGeom prst="rect">
            <a:avLst/>
          </a:prstGeom>
          <a:noFill/>
          <a:ln w="9525">
            <a:noFill/>
            <a:miter lim="800000"/>
            <a:headEnd/>
            <a:tailEnd/>
          </a:ln>
        </p:spPr>
      </p:pic>
      <p:pic>
        <p:nvPicPr>
          <p:cNvPr id="10" name="Picture 9" descr="D:\Projects\Living Wall\Microphones\MicPort Pro Side-200.jpg"/>
          <p:cNvPicPr/>
          <p:nvPr/>
        </p:nvPicPr>
        <p:blipFill>
          <a:blip r:embed="rId7"/>
          <a:srcRect/>
          <a:stretch>
            <a:fillRect/>
          </a:stretch>
        </p:blipFill>
        <p:spPr bwMode="auto">
          <a:xfrm>
            <a:off x="4965034" y="3980152"/>
            <a:ext cx="1049245" cy="606594"/>
          </a:xfrm>
          <a:prstGeom prst="rect">
            <a:avLst/>
          </a:prstGeom>
          <a:noFill/>
          <a:ln w="9525">
            <a:noFill/>
            <a:miter lim="800000"/>
            <a:headEnd/>
            <a:tailEnd/>
          </a:ln>
        </p:spPr>
      </p:pic>
      <p:pic>
        <p:nvPicPr>
          <p:cNvPr id="11" name="Picture 10" descr="D:\Projects\Living Wall\Microphones\MicMate-large.jpg"/>
          <p:cNvPicPr/>
          <p:nvPr/>
        </p:nvPicPr>
        <p:blipFill>
          <a:blip r:embed="rId8" cstate="print"/>
          <a:srcRect/>
          <a:stretch>
            <a:fillRect/>
          </a:stretch>
        </p:blipFill>
        <p:spPr bwMode="auto">
          <a:xfrm>
            <a:off x="4925974" y="4843733"/>
            <a:ext cx="1106911" cy="466068"/>
          </a:xfrm>
          <a:prstGeom prst="rect">
            <a:avLst/>
          </a:prstGeom>
          <a:noFill/>
          <a:ln w="9525">
            <a:noFill/>
            <a:miter lim="800000"/>
            <a:headEnd/>
            <a:tailEnd/>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Imperatives</a:t>
            </a:r>
            <a:endParaRPr lang="en-US" dirty="0"/>
          </a:p>
        </p:txBody>
      </p:sp>
      <p:sp>
        <p:nvSpPr>
          <p:cNvPr id="3" name="Text Placeholder 2"/>
          <p:cNvSpPr>
            <a:spLocks noGrp="1"/>
          </p:cNvSpPr>
          <p:nvPr>
            <p:ph type="body" idx="1"/>
          </p:nvPr>
        </p:nvSpPr>
        <p:spPr>
          <a:xfrm>
            <a:off x="382588" y="1414464"/>
            <a:ext cx="8380412" cy="5884688"/>
          </a:xfrm>
        </p:spPr>
        <p:txBody>
          <a:bodyPr/>
          <a:lstStyle/>
          <a:p>
            <a:r>
              <a:rPr lang="en-US" sz="2400" dirty="0" smtClean="0"/>
              <a:t>Input LFX APO must pass RAW data </a:t>
            </a:r>
            <a:br>
              <a:rPr lang="en-US" sz="2400" dirty="0" smtClean="0"/>
            </a:br>
            <a:r>
              <a:rPr lang="en-US" sz="2400" dirty="0" smtClean="0"/>
              <a:t>from microphone array upon request</a:t>
            </a:r>
          </a:p>
          <a:p>
            <a:r>
              <a:rPr lang="en-US" sz="2400" dirty="0" smtClean="0"/>
              <a:t>Audio driver does not perform </a:t>
            </a:r>
            <a:br>
              <a:rPr lang="en-US" sz="2400" dirty="0" smtClean="0"/>
            </a:br>
            <a:r>
              <a:rPr lang="en-US" sz="2400" dirty="0" smtClean="0"/>
              <a:t>undiscoverable stream redirection</a:t>
            </a:r>
          </a:p>
          <a:p>
            <a:r>
              <a:rPr lang="en-US" sz="2400" dirty="0" smtClean="0"/>
              <a:t>Capture device has little or no DC offset</a:t>
            </a:r>
          </a:p>
          <a:p>
            <a:r>
              <a:rPr lang="en-US" sz="2400" dirty="0" smtClean="0"/>
              <a:t>A communications audio device exposes itself </a:t>
            </a:r>
            <a:br>
              <a:rPr lang="en-US" sz="2400" dirty="0" smtClean="0"/>
            </a:br>
            <a:r>
              <a:rPr lang="en-US" sz="2400" dirty="0" smtClean="0"/>
              <a:t>as a Default Communications Device </a:t>
            </a:r>
          </a:p>
          <a:p>
            <a:r>
              <a:rPr lang="en-US" sz="2400" dirty="0" smtClean="0"/>
              <a:t>Device exposes correct form-factor</a:t>
            </a:r>
          </a:p>
          <a:p>
            <a:r>
              <a:rPr lang="en-US" sz="2400" dirty="0" smtClean="0"/>
              <a:t>No undiscoverable non-linear audio </a:t>
            </a:r>
            <a:br>
              <a:rPr lang="en-US" sz="2400" dirty="0" smtClean="0"/>
            </a:br>
            <a:r>
              <a:rPr lang="en-US" sz="2400" dirty="0" smtClean="0"/>
              <a:t>processing that is on by default</a:t>
            </a:r>
          </a:p>
          <a:p>
            <a:r>
              <a:rPr lang="en-US" sz="2400" dirty="0" smtClean="0"/>
              <a:t>Devices with </a:t>
            </a:r>
            <a:r>
              <a:rPr lang="en-US" sz="2400" dirty="0" err="1" smtClean="0"/>
              <a:t>mic</a:t>
            </a:r>
            <a:r>
              <a:rPr lang="en-US" sz="2400" dirty="0" smtClean="0"/>
              <a:t> arrays expose KSAUDIO_MIC_ARRAY_GEOMETRY </a:t>
            </a:r>
          </a:p>
          <a:p>
            <a:endParaRPr lang="en-US" sz="2400" dirty="0" smtClean="0"/>
          </a:p>
          <a:p>
            <a:endParaRPr lang="en-US" sz="2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Laptop Implementations</a:t>
            </a:r>
            <a:endParaRPr lang="en-US" dirty="0"/>
          </a:p>
        </p:txBody>
      </p:sp>
      <p:sp>
        <p:nvSpPr>
          <p:cNvPr id="3" name="Text Placeholder 2"/>
          <p:cNvSpPr>
            <a:spLocks noGrp="1"/>
          </p:cNvSpPr>
          <p:nvPr>
            <p:ph type="body" sz="quarter" idx="10"/>
          </p:nvPr>
        </p:nvSpPr>
        <p:spPr>
          <a:xfrm>
            <a:off x="381000" y="1411552"/>
            <a:ext cx="8382000" cy="3951851"/>
          </a:xfrm>
        </p:spPr>
        <p:txBody>
          <a:bodyPr/>
          <a:lstStyle/>
          <a:p>
            <a:r>
              <a:rPr lang="en-US" sz="2800" dirty="0" smtClean="0"/>
              <a:t>Use two or four digital microphones </a:t>
            </a:r>
            <a:br>
              <a:rPr lang="en-US" sz="2800" dirty="0" smtClean="0"/>
            </a:br>
            <a:r>
              <a:rPr lang="en-US" sz="2800" dirty="0" smtClean="0"/>
              <a:t>mounted in the bezel in one of the </a:t>
            </a:r>
            <a:br>
              <a:rPr lang="en-US" sz="2800" dirty="0" smtClean="0"/>
            </a:br>
            <a:r>
              <a:rPr lang="en-US" sz="2800" dirty="0" smtClean="0"/>
              <a:t>five supported configurations</a:t>
            </a:r>
          </a:p>
          <a:p>
            <a:r>
              <a:rPr lang="en-US" sz="2800" dirty="0" smtClean="0"/>
              <a:t>Use speakers which extend down to 150 Hz, </a:t>
            </a:r>
            <a:br>
              <a:rPr lang="en-US" sz="2800" dirty="0" smtClean="0"/>
            </a:br>
            <a:r>
              <a:rPr lang="en-US" sz="2800" dirty="0" smtClean="0"/>
              <a:t>and which are mounted and baffled properly</a:t>
            </a:r>
          </a:p>
          <a:p>
            <a:r>
              <a:rPr lang="en-US" sz="2800" dirty="0" smtClean="0"/>
              <a:t>Use power amplifiers sufficient to drive the speakers to full excursion without distortion</a:t>
            </a:r>
          </a:p>
          <a:p>
            <a:r>
              <a:rPr lang="en-US" sz="2800" dirty="0" smtClean="0"/>
              <a:t>Calibrate speaker and </a:t>
            </a:r>
            <a:r>
              <a:rPr lang="en-US" sz="2800" dirty="0" err="1" smtClean="0"/>
              <a:t>mic</a:t>
            </a:r>
            <a:r>
              <a:rPr lang="en-US" sz="2800" dirty="0" smtClean="0"/>
              <a:t> levels to ensure maximum volume with no clipping</a:t>
            </a:r>
            <a:endParaRPr lang="en-US" sz="28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2588" y="228600"/>
            <a:ext cx="8380412" cy="1163395"/>
          </a:xfrm>
        </p:spPr>
        <p:txBody>
          <a:bodyPr/>
          <a:lstStyle/>
          <a:p>
            <a:r>
              <a:rPr lang="en-US" dirty="0" smtClean="0"/>
              <a:t>Communication Challenges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User fatigue and frustration is caused by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3715" name="Rectangle 3"/>
          <p:cNvSpPr>
            <a:spLocks noGrp="1" noChangeArrowheads="1"/>
          </p:cNvSpPr>
          <p:nvPr>
            <p:ph idx="1"/>
          </p:nvPr>
        </p:nvSpPr>
        <p:spPr>
          <a:xfrm>
            <a:off x="381000" y="1901825"/>
            <a:ext cx="8380412" cy="2369879"/>
          </a:xfrm>
        </p:spPr>
        <p:txBody>
          <a:bodyPr/>
          <a:lstStyle/>
          <a:p>
            <a:r>
              <a:rPr lang="en-US" dirty="0" smtClean="0"/>
              <a:t>Limited frequency response</a:t>
            </a:r>
          </a:p>
          <a:p>
            <a:r>
              <a:rPr lang="en-US" dirty="0" smtClean="0"/>
              <a:t>Poor acoustical conditions</a:t>
            </a:r>
          </a:p>
          <a:p>
            <a:r>
              <a:rPr lang="en-US" dirty="0" smtClean="0"/>
              <a:t>Subminiature transducers</a:t>
            </a:r>
          </a:p>
          <a:p>
            <a:r>
              <a:rPr lang="en-US" dirty="0" smtClean="0"/>
              <a:t>Echo</a:t>
            </a:r>
          </a:p>
          <a:p>
            <a:r>
              <a:rPr lang="en-US" dirty="0" smtClean="0"/>
              <a:t>Latency</a:t>
            </a:r>
          </a:p>
          <a:p>
            <a:r>
              <a:rPr lang="en-US" dirty="0" smtClean="0"/>
              <a:t>Poor analog hardware design</a:t>
            </a:r>
          </a:p>
          <a:p>
            <a:r>
              <a:rPr lang="en-US" dirty="0" smtClean="0"/>
              <a:t>Dropped Packets and Jitter</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New </a:t>
            </a:r>
            <a:r>
              <a:rPr smtClean="0"/>
              <a:t>H</a:t>
            </a:r>
            <a:r>
              <a:rPr lang="en-US" dirty="0" err="1" smtClean="0"/>
              <a:t>ardware</a:t>
            </a:r>
            <a:r>
              <a:rPr lang="en-US" dirty="0" smtClean="0"/>
              <a:t> Opportunities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Leverage built-in software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4267322"/>
          </a:xfrm>
        </p:spPr>
        <p:txBody>
          <a:bodyPr/>
          <a:lstStyle/>
          <a:p>
            <a:r>
              <a:rPr lang="en-US" dirty="0" smtClean="0"/>
              <a:t>There are new opportunities for hardware-only communications devices which leverage one of the UAA class drivers and the speech processing now included in the leading VoIP applications</a:t>
            </a:r>
          </a:p>
          <a:p>
            <a:r>
              <a:rPr lang="en-US" dirty="0" smtClean="0"/>
              <a:t>Value-add processing, such as headphone virtualization, can be supplied by Audio Processing Objects (APOs) bundled with one of the class drivers</a:t>
            </a:r>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093428"/>
          </a:xfrm>
        </p:spPr>
        <p:txBody>
          <a:bodyPr/>
          <a:lstStyle/>
          <a:p>
            <a:r>
              <a:rPr lang="en-US" sz="2400" dirty="0" smtClean="0"/>
              <a:t>Give careful consideration to acoustical </a:t>
            </a:r>
            <a:br>
              <a:rPr lang="en-US" sz="2400" dirty="0" smtClean="0"/>
            </a:br>
            <a:r>
              <a:rPr lang="en-US" sz="2400" dirty="0" smtClean="0"/>
              <a:t>design for microphones and speakers</a:t>
            </a:r>
          </a:p>
          <a:p>
            <a:r>
              <a:rPr lang="en-US" sz="2400" dirty="0" smtClean="0"/>
              <a:t>Play well with others</a:t>
            </a:r>
          </a:p>
          <a:p>
            <a:r>
              <a:rPr lang="en-US" sz="2400" dirty="0" smtClean="0"/>
              <a:t>Test using TIA-920 during development if possible.</a:t>
            </a:r>
          </a:p>
          <a:p>
            <a:r>
              <a:rPr lang="en-US" sz="2400" dirty="0" smtClean="0"/>
              <a:t>Test end-to-end with major VoIP applications, </a:t>
            </a:r>
            <a:br>
              <a:rPr lang="en-US" sz="2400" dirty="0" smtClean="0"/>
            </a:br>
            <a:r>
              <a:rPr lang="en-US" sz="2400" dirty="0" smtClean="0"/>
              <a:t>with speech processing in the driver package </a:t>
            </a:r>
            <a:br>
              <a:rPr lang="en-US" sz="2400" dirty="0" smtClean="0"/>
            </a:br>
            <a:r>
              <a:rPr lang="en-US" sz="2400" dirty="0" smtClean="0"/>
              <a:t>enabled and disabled</a:t>
            </a:r>
          </a:p>
          <a:p>
            <a:r>
              <a:rPr lang="en-US" sz="2400" dirty="0" smtClean="0"/>
              <a:t>Driver packages should default speech processing to off</a:t>
            </a:r>
          </a:p>
          <a:p>
            <a:r>
              <a:rPr lang="en-US" sz="2400" dirty="0" smtClean="0"/>
              <a:t>Shift your audio investment to better transducers </a:t>
            </a:r>
            <a:br>
              <a:rPr lang="en-US" sz="2400" dirty="0" smtClean="0"/>
            </a:br>
            <a:r>
              <a:rPr lang="en-US" sz="2400" dirty="0" smtClean="0"/>
              <a:t>to take advantage of system-provided software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Getting It Right</a:t>
            </a:r>
            <a:endParaRPr lang="en-US" dirty="0"/>
          </a:p>
        </p:txBody>
      </p:sp>
      <p:sp>
        <p:nvSpPr>
          <p:cNvPr id="3" name="Text Placeholder 2"/>
          <p:cNvSpPr>
            <a:spLocks noGrp="1"/>
          </p:cNvSpPr>
          <p:nvPr>
            <p:ph type="body" idx="1"/>
          </p:nvPr>
        </p:nvSpPr>
        <p:spPr>
          <a:xfrm>
            <a:off x="382588" y="1414464"/>
            <a:ext cx="8380412" cy="3096232"/>
          </a:xfrm>
        </p:spPr>
        <p:txBody>
          <a:bodyPr/>
          <a:lstStyle/>
          <a:p>
            <a:r>
              <a:rPr lang="en-US" sz="2800" dirty="0" smtClean="0"/>
              <a:t>Clear concise communications</a:t>
            </a:r>
          </a:p>
          <a:p>
            <a:r>
              <a:rPr lang="en-US" sz="2800" dirty="0" smtClean="0"/>
              <a:t>Lack of audio fatigue</a:t>
            </a:r>
          </a:p>
          <a:p>
            <a:r>
              <a:rPr lang="en-US" sz="2800" dirty="0" smtClean="0"/>
              <a:t>Freedom from distortions and dropout</a:t>
            </a:r>
          </a:p>
          <a:p>
            <a:r>
              <a:rPr lang="en-US" sz="2800" dirty="0" smtClean="0"/>
              <a:t>Longer average call length</a:t>
            </a:r>
          </a:p>
          <a:p>
            <a:r>
              <a:rPr lang="en-US" sz="2800" dirty="0" smtClean="0"/>
              <a:t>Unified communications can become a reality </a:t>
            </a:r>
          </a:p>
          <a:p>
            <a:r>
              <a:rPr lang="en-US" sz="2800" dirty="0" smtClean="0"/>
              <a:t>People in touch with other people</a:t>
            </a:r>
            <a:endParaRPr lang="en-US" sz="2800"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86493"/>
          </a:xfrm>
        </p:spPr>
        <p:txBody>
          <a:bodyPr/>
          <a:lstStyle/>
          <a:p>
            <a:r>
              <a:rPr lang="en-US" sz="2000" dirty="0" smtClean="0"/>
              <a:t>Web Resources</a:t>
            </a:r>
          </a:p>
          <a:p>
            <a:pPr lvl="1"/>
            <a:r>
              <a:rPr lang="en-US" sz="1800" dirty="0" smtClean="0"/>
              <a:t>Specs</a:t>
            </a:r>
          </a:p>
          <a:p>
            <a:pPr lvl="1"/>
            <a:r>
              <a:rPr lang="en-US" sz="1800" dirty="0" smtClean="0">
                <a:hlinkClick r:id="rId3"/>
              </a:rPr>
              <a:t>Telecommunication Industry Association standard TIA-920 </a:t>
            </a:r>
            <a:br>
              <a:rPr lang="en-US" sz="1800" dirty="0" smtClean="0">
                <a:hlinkClick r:id="rId3"/>
              </a:rPr>
            </a:br>
            <a:r>
              <a:rPr lang="en-US" sz="1800" dirty="0" smtClean="0">
                <a:hlinkClick r:id="rId3"/>
              </a:rPr>
              <a:t>“Transmission Requirements for Wideband Digital </a:t>
            </a:r>
            <a:r>
              <a:rPr lang="en-US" sz="1800" dirty="0" err="1" smtClean="0">
                <a:hlinkClick r:id="rId3"/>
              </a:rPr>
              <a:t>Wireline</a:t>
            </a:r>
            <a:r>
              <a:rPr lang="en-US" sz="1800" dirty="0" smtClean="0">
                <a:hlinkClick r:id="rId3"/>
              </a:rPr>
              <a:t> telephones”</a:t>
            </a:r>
            <a:endParaRPr lang="en-US" sz="1800" dirty="0" smtClean="0"/>
          </a:p>
          <a:p>
            <a:pPr lvl="1"/>
            <a:r>
              <a:rPr lang="en-US" sz="1800" dirty="0" smtClean="0"/>
              <a:t>USB HID Usage Tables</a:t>
            </a:r>
          </a:p>
          <a:p>
            <a:pPr lvl="2"/>
            <a:r>
              <a:rPr lang="en-US" sz="1600" dirty="0" smtClean="0">
                <a:hlinkClick r:id="rId4"/>
              </a:rPr>
              <a:t>http://www.usb.org/developers/devclass_docs/Hut1_12.pdf</a:t>
            </a:r>
            <a:endParaRPr lang="en-US" sz="1600" dirty="0" smtClean="0"/>
          </a:p>
          <a:p>
            <a:pPr lvl="1"/>
            <a:r>
              <a:rPr lang="en-US" sz="1800" dirty="0" err="1" smtClean="0"/>
              <a:t>Mic</a:t>
            </a:r>
            <a:r>
              <a:rPr lang="en-US" sz="1800" dirty="0" smtClean="0"/>
              <a:t> Arrays Guide</a:t>
            </a:r>
          </a:p>
          <a:p>
            <a:pPr lvl="1"/>
            <a:r>
              <a:rPr lang="en-US" sz="1800" dirty="0" smtClean="0">
                <a:hlinkClick r:id="rId5"/>
              </a:rPr>
              <a:t>http://www.microsoft.com/whdc/device/audio/MicArrays_guide.mspx</a:t>
            </a:r>
            <a:endParaRPr lang="en-US" sz="1800" dirty="0" smtClean="0"/>
          </a:p>
          <a:p>
            <a:r>
              <a:rPr lang="en-US" sz="2000" dirty="0" smtClean="0"/>
              <a:t>Related Sessions</a:t>
            </a:r>
          </a:p>
          <a:p>
            <a:pPr lvl="1"/>
            <a:r>
              <a:rPr lang="en-US" sz="1800" dirty="0" smtClean="0"/>
              <a:t>CON-T563 Building a Communication Device in Windows 7</a:t>
            </a:r>
          </a:p>
          <a:p>
            <a:pPr lvl="1"/>
            <a:r>
              <a:rPr lang="en-US" sz="1800" dirty="0" smtClean="0"/>
              <a:t>CON-T564 Building a Bluetooth Audio Device in Windows 7</a:t>
            </a:r>
          </a:p>
          <a:p>
            <a:pPr lvl="1"/>
            <a:r>
              <a:rPr lang="en-US" sz="1800" dirty="0" smtClean="0"/>
              <a:t>CON-C663 Discussion:  Audio Design for Unified Communications</a:t>
            </a:r>
          </a:p>
          <a:p>
            <a:pPr lvl="1"/>
            <a:r>
              <a:rPr lang="en-US" sz="1800" dirty="0" smtClean="0"/>
              <a:t>CON-C664 Windows 7 Logo Program for Audio and Communications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QOS Info For OC 2007</a:t>
            </a:r>
            <a:endParaRPr lang="en-US" dirty="0"/>
          </a:p>
        </p:txBody>
      </p:sp>
      <p:sp>
        <p:nvSpPr>
          <p:cNvPr id="3" name="Content Placeholder 2"/>
          <p:cNvSpPr>
            <a:spLocks noGrp="1"/>
          </p:cNvSpPr>
          <p:nvPr>
            <p:ph idx="1"/>
          </p:nvPr>
        </p:nvSpPr>
        <p:spPr>
          <a:xfrm>
            <a:off x="382588" y="1414464"/>
            <a:ext cx="8380412" cy="4216539"/>
          </a:xfrm>
        </p:spPr>
        <p:txBody>
          <a:bodyPr/>
          <a:lstStyle/>
          <a:p>
            <a:r>
              <a:rPr lang="en-US" sz="3200" dirty="0" smtClean="0"/>
              <a:t>Office Communicator creates a log for all calls longer than 30 seconds. This is logged to the local user's "Tracing" directory in a file named "Communicator-uccp-0.uccplog“</a:t>
            </a:r>
          </a:p>
          <a:p>
            <a:endParaRPr lang="en-US" sz="3200" dirty="0" smtClean="0"/>
          </a:p>
          <a:p>
            <a:endParaRPr lang="en-US" sz="3200" dirty="0" smtClean="0"/>
          </a:p>
          <a:p>
            <a:endParaRPr lang="en-US" sz="3200" dirty="0" smtClean="0"/>
          </a:p>
          <a:p>
            <a:r>
              <a:rPr lang="en-US" sz="3200" dirty="0" smtClean="0"/>
              <a:t>Use this command to convert log to XML</a:t>
            </a:r>
            <a:endParaRPr lang="en-US" sz="3200" dirty="0"/>
          </a:p>
        </p:txBody>
      </p:sp>
      <p:pic>
        <p:nvPicPr>
          <p:cNvPr id="110595" name="Picture 3"/>
          <p:cNvPicPr>
            <a:picLocks noChangeAspect="1" noChangeArrowheads="1"/>
          </p:cNvPicPr>
          <p:nvPr/>
        </p:nvPicPr>
        <p:blipFill>
          <a:blip r:embed="rId3"/>
          <a:srcRect/>
          <a:stretch>
            <a:fillRect/>
          </a:stretch>
        </p:blipFill>
        <p:spPr bwMode="auto">
          <a:xfrm>
            <a:off x="734157" y="3293555"/>
            <a:ext cx="5143500" cy="1619250"/>
          </a:xfrm>
          <a:prstGeom prst="rect">
            <a:avLst/>
          </a:prstGeom>
          <a:noFill/>
          <a:ln w="9525">
            <a:noFill/>
            <a:miter lim="800000"/>
            <a:headEnd/>
            <a:tailEnd/>
          </a:ln>
          <a:effectLst/>
        </p:spPr>
      </p:pic>
      <p:sp>
        <p:nvSpPr>
          <p:cNvPr id="8" name="Rectangle 4"/>
          <p:cNvSpPr>
            <a:spLocks noChangeArrowheads="1"/>
          </p:cNvSpPr>
          <p:nvPr/>
        </p:nvSpPr>
        <p:spPr bwMode="auto">
          <a:xfrm>
            <a:off x="731520" y="5833403"/>
            <a:ext cx="7019778" cy="42672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2000" dirty="0" smtClean="0"/>
              <a:t>C:\&gt;type *.</a:t>
            </a:r>
            <a:r>
              <a:rPr lang="en-US" sz="2000" dirty="0" err="1" smtClean="0"/>
              <a:t>uccplog</a:t>
            </a:r>
            <a:r>
              <a:rPr lang="en-US" sz="2000" dirty="0" smtClean="0"/>
              <a:t> | find /</a:t>
            </a:r>
            <a:r>
              <a:rPr lang="en-US" sz="2000" dirty="0" err="1" smtClean="0"/>
              <a:t>i</a:t>
            </a:r>
            <a:r>
              <a:rPr lang="en-US" sz="2000" dirty="0" smtClean="0"/>
              <a:t> "jitter" &gt; out.xml</a:t>
            </a:r>
            <a:endParaRPr 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Interpreting Log Results</a:t>
            </a:r>
            <a:endParaRPr lang="en-US" dirty="0"/>
          </a:p>
        </p:txBody>
      </p:sp>
      <p:sp>
        <p:nvSpPr>
          <p:cNvPr id="3" name="Content Placeholder 2"/>
          <p:cNvSpPr>
            <a:spLocks noGrp="1"/>
          </p:cNvSpPr>
          <p:nvPr>
            <p:ph idx="1"/>
          </p:nvPr>
        </p:nvSpPr>
        <p:spPr>
          <a:xfrm>
            <a:off x="381000" y="4611401"/>
            <a:ext cx="8380412" cy="2369879"/>
          </a:xfrm>
        </p:spPr>
        <p:txBody>
          <a:bodyPr/>
          <a:lstStyle/>
          <a:p>
            <a:r>
              <a:rPr lang="en-US" dirty="0" smtClean="0"/>
              <a:t>Network MOS should be &gt; 3.6</a:t>
            </a:r>
          </a:p>
          <a:p>
            <a:r>
              <a:rPr lang="en-US" dirty="0" smtClean="0"/>
              <a:t>Round trip time &lt; 200 milliseconds</a:t>
            </a:r>
          </a:p>
          <a:p>
            <a:r>
              <a:rPr lang="en-US" dirty="0" smtClean="0"/>
              <a:t>Packet Loss Rate should be &lt; 0.5%</a:t>
            </a:r>
          </a:p>
        </p:txBody>
      </p:sp>
      <p:pic>
        <p:nvPicPr>
          <p:cNvPr id="109570" name="Picture 2"/>
          <p:cNvPicPr>
            <a:picLocks noChangeAspect="1" noChangeArrowheads="1"/>
          </p:cNvPicPr>
          <p:nvPr/>
        </p:nvPicPr>
        <p:blipFill>
          <a:blip r:embed="rId3"/>
          <a:srcRect/>
          <a:stretch>
            <a:fillRect/>
          </a:stretch>
        </p:blipFill>
        <p:spPr bwMode="auto">
          <a:xfrm>
            <a:off x="1036271" y="911763"/>
            <a:ext cx="5924550" cy="3543300"/>
          </a:xfrm>
          <a:prstGeom prst="rect">
            <a:avLst/>
          </a:prstGeom>
          <a:noFill/>
          <a:ln w="9525">
            <a:noFill/>
            <a:miter lim="800000"/>
            <a:headEnd/>
            <a:tailEnd/>
          </a:ln>
          <a:effectLst/>
        </p:spPr>
      </p:pic>
      <p:cxnSp>
        <p:nvCxnSpPr>
          <p:cNvPr id="11" name="Straight Arrow Connector 10"/>
          <p:cNvCxnSpPr/>
          <p:nvPr/>
        </p:nvCxnSpPr>
        <p:spPr bwMode="auto">
          <a:xfrm rot="10800000">
            <a:off x="3575152" y="2872550"/>
            <a:ext cx="2533549" cy="18518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lg" len="med"/>
            <a:tailEnd type="arrow" w="lg" len="med"/>
          </a:ln>
          <a:effectLst>
            <a:outerShdw blurRad="50800" dist="38100" dir="2700000" algn="tl" rotWithShape="0">
              <a:prstClr val="black">
                <a:alpha val="40000"/>
              </a:prstClr>
            </a:outerShdw>
          </a:effectLst>
        </p:spPr>
      </p:cxnSp>
      <p:cxnSp>
        <p:nvCxnSpPr>
          <p:cNvPr id="12" name="Straight Arrow Connector 11"/>
          <p:cNvCxnSpPr/>
          <p:nvPr/>
        </p:nvCxnSpPr>
        <p:spPr bwMode="auto">
          <a:xfrm rot="16200000" flipV="1">
            <a:off x="4959350" y="3651250"/>
            <a:ext cx="3924300" cy="558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lg" len="med"/>
            <a:tailEnd type="triangle" w="lg" len="med"/>
          </a:ln>
          <a:effectLst>
            <a:outerShdw blurRad="50800" dist="38100" dir="2700000" algn="tl" rotWithShape="0">
              <a:prstClr val="black">
                <a:alpha val="40000"/>
              </a:prstClr>
            </a:outerShdw>
          </a:effectLst>
        </p:spPr>
      </p:cxnSp>
      <p:cxnSp>
        <p:nvCxnSpPr>
          <p:cNvPr id="17" name="Straight Arrow Connector 16"/>
          <p:cNvCxnSpPr/>
          <p:nvPr/>
        </p:nvCxnSpPr>
        <p:spPr bwMode="auto">
          <a:xfrm rot="5400000" flipH="1" flipV="1">
            <a:off x="4528721" y="3377909"/>
            <a:ext cx="2367087" cy="137707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none" w="lg" len="med"/>
            <a:tailEnd type="triangle" w="lg" len="med"/>
          </a:ln>
          <a:effectLst>
            <a:outerShdw blurRad="50800" dist="38100" dir="2700000" algn="tl"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Wideband Telephony	</a:t>
            </a:r>
            <a:endParaRPr lang="en-US" dirty="0"/>
          </a:p>
        </p:txBody>
      </p:sp>
      <p:sp>
        <p:nvSpPr>
          <p:cNvPr id="8" name="Text Placeholder 7"/>
          <p:cNvSpPr>
            <a:spLocks noGrp="1"/>
          </p:cNvSpPr>
          <p:nvPr>
            <p:ph type="body" idx="1"/>
          </p:nvPr>
        </p:nvSpPr>
        <p:spPr>
          <a:xfrm>
            <a:off x="382588" y="1414464"/>
            <a:ext cx="8380412" cy="3624582"/>
          </a:xfrm>
        </p:spPr>
        <p:txBody>
          <a:bodyPr/>
          <a:lstStyle/>
          <a:p>
            <a:r>
              <a:rPr lang="en-US" sz="2400" dirty="0" smtClean="0"/>
              <a:t>Traditional narrowband telephony </a:t>
            </a:r>
            <a:br>
              <a:rPr lang="en-US" sz="2400" dirty="0" smtClean="0"/>
            </a:br>
            <a:r>
              <a:rPr lang="en-US" sz="2400" dirty="0" smtClean="0"/>
              <a:t>covers 300 Hertz to 3400 Hertz. </a:t>
            </a:r>
          </a:p>
          <a:p>
            <a:pPr lvl="1"/>
            <a:r>
              <a:rPr lang="en-US" sz="2000" dirty="0" smtClean="0"/>
              <a:t>No lows and no highs.</a:t>
            </a:r>
          </a:p>
          <a:p>
            <a:r>
              <a:rPr lang="en-US" sz="2400" dirty="0" smtClean="0"/>
              <a:t>Wideband telephony substantially </a:t>
            </a:r>
            <a:br>
              <a:rPr lang="en-US" sz="2400" dirty="0" smtClean="0"/>
            </a:br>
            <a:r>
              <a:rPr lang="en-US" sz="2400" dirty="0" smtClean="0"/>
              <a:t>increases the audio bandwidth</a:t>
            </a:r>
          </a:p>
          <a:p>
            <a:pPr lvl="1"/>
            <a:r>
              <a:rPr lang="en-US" sz="2000" dirty="0" smtClean="0"/>
              <a:t>150 Hz to 6800 Hz</a:t>
            </a:r>
          </a:p>
          <a:p>
            <a:r>
              <a:rPr lang="en-US" sz="2400" dirty="0" smtClean="0"/>
              <a:t>Reduces listener fatigue, easier to </a:t>
            </a:r>
            <a:br>
              <a:rPr lang="en-US" sz="2400" dirty="0" smtClean="0"/>
            </a:br>
            <a:r>
              <a:rPr lang="en-US" sz="2400" dirty="0" smtClean="0"/>
              <a:t>understand “P” versus “T”, “F” vs. “S”</a:t>
            </a:r>
          </a:p>
          <a:p>
            <a:endParaRPr lang="en-US" sz="2400" dirty="0"/>
          </a:p>
        </p:txBody>
      </p:sp>
      <p:pic>
        <p:nvPicPr>
          <p:cNvPr id="14" name="Picture 13" descr="hz-scale.emf"/>
          <p:cNvPicPr>
            <a:picLocks noChangeAspect="1"/>
          </p:cNvPicPr>
          <p:nvPr/>
        </p:nvPicPr>
        <p:blipFill>
          <a:blip r:embed="rId3"/>
          <a:stretch>
            <a:fillRect/>
          </a:stretch>
        </p:blipFill>
        <p:spPr>
          <a:xfrm>
            <a:off x="457200" y="4939203"/>
            <a:ext cx="6959600" cy="1586912"/>
          </a:xfrm>
          <a:prstGeom prst="rect">
            <a:avLst/>
          </a:prstGeom>
        </p:spPr>
      </p:pic>
      <p:sp>
        <p:nvSpPr>
          <p:cNvPr id="16" name="Rounded Rectangle 15"/>
          <p:cNvSpPr/>
          <p:nvPr/>
        </p:nvSpPr>
        <p:spPr bwMode="auto">
          <a:xfrm>
            <a:off x="927100" y="5733681"/>
            <a:ext cx="6019799" cy="400419"/>
          </a:xfrm>
          <a:prstGeom prst="roundRect">
            <a:avLst>
              <a:gd name="adj" fmla="val 9033"/>
            </a:avLst>
          </a:prstGeom>
          <a:gradFill>
            <a:gsLst>
              <a:gs pos="0">
                <a:schemeClr val="accent2">
                  <a:tint val="73000"/>
                  <a:satMod val="150000"/>
                  <a:alpha val="65000"/>
                </a:schemeClr>
              </a:gs>
              <a:gs pos="25000">
                <a:schemeClr val="accent2">
                  <a:tint val="96000"/>
                  <a:shade val="80000"/>
                  <a:satMod val="105000"/>
                  <a:alpha val="65000"/>
                </a:schemeClr>
              </a:gs>
              <a:gs pos="38000">
                <a:schemeClr val="accent2">
                  <a:tint val="96000"/>
                  <a:shade val="59000"/>
                  <a:satMod val="120000"/>
                  <a:alpha val="63000"/>
                </a:schemeClr>
              </a:gs>
              <a:gs pos="55000">
                <a:schemeClr val="accent2">
                  <a:shade val="57000"/>
                  <a:satMod val="120000"/>
                  <a:alpha val="65000"/>
                </a:schemeClr>
              </a:gs>
              <a:gs pos="80000">
                <a:schemeClr val="accent2">
                  <a:shade val="56000"/>
                  <a:satMod val="145000"/>
                  <a:alpha val="65000"/>
                </a:schemeClr>
              </a:gs>
              <a:gs pos="88000">
                <a:schemeClr val="accent2">
                  <a:shade val="63000"/>
                  <a:satMod val="160000"/>
                  <a:alpha val="65000"/>
                </a:schemeClr>
              </a:gs>
              <a:gs pos="100000">
                <a:schemeClr val="accent2">
                  <a:tint val="99555"/>
                  <a:satMod val="155000"/>
                  <a:alpha val="6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High-Fidelity</a:t>
            </a:r>
          </a:p>
        </p:txBody>
      </p:sp>
      <p:sp>
        <p:nvSpPr>
          <p:cNvPr id="17" name="Rounded Rectangle 16"/>
          <p:cNvSpPr/>
          <p:nvPr/>
        </p:nvSpPr>
        <p:spPr bwMode="auto">
          <a:xfrm>
            <a:off x="3276600" y="5058131"/>
            <a:ext cx="2184400" cy="326669"/>
          </a:xfrm>
          <a:prstGeom prst="roundRect">
            <a:avLst>
              <a:gd name="adj" fmla="val 9033"/>
            </a:avLst>
          </a:prstGeom>
          <a:gradFill>
            <a:gsLst>
              <a:gs pos="0">
                <a:schemeClr val="accent6">
                  <a:tint val="73000"/>
                  <a:satMod val="150000"/>
                  <a:alpha val="65000"/>
                </a:schemeClr>
              </a:gs>
              <a:gs pos="25000">
                <a:schemeClr val="accent6">
                  <a:tint val="96000"/>
                  <a:shade val="80000"/>
                  <a:satMod val="105000"/>
                  <a:alpha val="65000"/>
                </a:schemeClr>
              </a:gs>
              <a:gs pos="38000">
                <a:schemeClr val="accent6">
                  <a:tint val="96000"/>
                  <a:shade val="59000"/>
                  <a:satMod val="120000"/>
                  <a:alpha val="65000"/>
                </a:schemeClr>
              </a:gs>
              <a:gs pos="55000">
                <a:schemeClr val="accent6">
                  <a:shade val="57000"/>
                  <a:satMod val="120000"/>
                  <a:alpha val="65000"/>
                </a:schemeClr>
              </a:gs>
              <a:gs pos="80000">
                <a:schemeClr val="accent6">
                  <a:shade val="56000"/>
                  <a:satMod val="145000"/>
                  <a:alpha val="65000"/>
                </a:schemeClr>
              </a:gs>
              <a:gs pos="88000">
                <a:schemeClr val="accent6">
                  <a:shade val="63000"/>
                  <a:satMod val="160000"/>
                  <a:alpha val="65000"/>
                </a:schemeClr>
              </a:gs>
              <a:gs pos="100000">
                <a:schemeClr val="accent6">
                  <a:tint val="99555"/>
                  <a:satMod val="155000"/>
                  <a:alpha val="6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Narrowband</a:t>
            </a:r>
          </a:p>
        </p:txBody>
      </p:sp>
      <p:sp>
        <p:nvSpPr>
          <p:cNvPr id="19" name="Rounded Rectangle 18"/>
          <p:cNvSpPr/>
          <p:nvPr/>
        </p:nvSpPr>
        <p:spPr bwMode="auto">
          <a:xfrm>
            <a:off x="2628900" y="5397500"/>
            <a:ext cx="3340100" cy="330200"/>
          </a:xfrm>
          <a:prstGeom prst="roundRect">
            <a:avLst>
              <a:gd name="adj" fmla="val 9033"/>
            </a:avLst>
          </a:prstGeom>
          <a:gradFill>
            <a:gsLst>
              <a:gs pos="0">
                <a:schemeClr val="accent4">
                  <a:tint val="73000"/>
                  <a:satMod val="150000"/>
                  <a:alpha val="65000"/>
                </a:schemeClr>
              </a:gs>
              <a:gs pos="25000">
                <a:schemeClr val="accent4">
                  <a:tint val="96000"/>
                  <a:shade val="80000"/>
                  <a:satMod val="105000"/>
                  <a:alpha val="65000"/>
                </a:schemeClr>
              </a:gs>
              <a:gs pos="38000">
                <a:schemeClr val="accent4">
                  <a:tint val="96000"/>
                  <a:shade val="59000"/>
                  <a:satMod val="120000"/>
                  <a:alpha val="65000"/>
                </a:schemeClr>
              </a:gs>
              <a:gs pos="55000">
                <a:schemeClr val="accent4">
                  <a:shade val="57000"/>
                  <a:satMod val="120000"/>
                  <a:alpha val="65000"/>
                </a:schemeClr>
              </a:gs>
              <a:gs pos="80000">
                <a:schemeClr val="accent4">
                  <a:shade val="56000"/>
                  <a:satMod val="145000"/>
                  <a:alpha val="65000"/>
                </a:schemeClr>
              </a:gs>
              <a:gs pos="88000">
                <a:schemeClr val="accent4">
                  <a:shade val="63000"/>
                  <a:satMod val="160000"/>
                  <a:alpha val="65000"/>
                </a:schemeClr>
              </a:gs>
              <a:gs pos="100000">
                <a:schemeClr val="accent4">
                  <a:tint val="99555"/>
                  <a:satMod val="155000"/>
                  <a:alpha val="6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Wideband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Improved Frequency Response</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Benefits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Text Placeholder 2"/>
          <p:cNvSpPr>
            <a:spLocks noGrp="1"/>
          </p:cNvSpPr>
          <p:nvPr>
            <p:ph type="body" idx="1"/>
          </p:nvPr>
        </p:nvSpPr>
        <p:spPr>
          <a:xfrm>
            <a:off x="381000" y="1901825"/>
            <a:ext cx="8380412" cy="4288866"/>
          </a:xfrm>
        </p:spPr>
        <p:txBody>
          <a:bodyPr/>
          <a:lstStyle/>
          <a:p>
            <a:r>
              <a:rPr lang="en-US" sz="3200" dirty="0" smtClean="0"/>
              <a:t>Narrow-band telephony is more </a:t>
            </a:r>
            <a:br>
              <a:rPr lang="en-US" sz="3200" dirty="0" smtClean="0"/>
            </a:br>
            <a:r>
              <a:rPr lang="en-US" sz="3200" dirty="0" smtClean="0"/>
              <a:t>mentally demanding than wideband </a:t>
            </a:r>
          </a:p>
          <a:p>
            <a:pPr lvl="1"/>
            <a:r>
              <a:rPr lang="en-US" sz="2800" dirty="0" smtClean="0"/>
              <a:t>the brain has fewer perceptual cues</a:t>
            </a:r>
          </a:p>
          <a:p>
            <a:pPr lvl="1"/>
            <a:r>
              <a:rPr lang="en-US" sz="2800" dirty="0" smtClean="0"/>
              <a:t>Tendency to close eyes and tense </a:t>
            </a:r>
            <a:br>
              <a:rPr lang="en-US" sz="2800" dirty="0" smtClean="0"/>
            </a:br>
            <a:r>
              <a:rPr lang="en-US" sz="2800" dirty="0" smtClean="0"/>
              <a:t>more muscles if not wideband</a:t>
            </a:r>
          </a:p>
          <a:p>
            <a:pPr lvl="1"/>
            <a:r>
              <a:rPr lang="en-US" sz="2800" dirty="0" smtClean="0"/>
              <a:t>Speakers tend to speak louder over </a:t>
            </a:r>
            <a:br>
              <a:rPr lang="en-US" sz="2800" dirty="0" smtClean="0"/>
            </a:br>
            <a:r>
              <a:rPr lang="en-US" sz="2800" dirty="0" smtClean="0"/>
              <a:t>narrow-band, to ensure they can be heard</a:t>
            </a:r>
          </a:p>
          <a:p>
            <a:r>
              <a:rPr lang="en-US" sz="3200" dirty="0" smtClean="0"/>
              <a:t>People tend to talk longer over a </a:t>
            </a:r>
            <a:br>
              <a:rPr lang="en-US" sz="3200" dirty="0" smtClean="0"/>
            </a:br>
            <a:r>
              <a:rPr lang="en-US" sz="3200" dirty="0" smtClean="0"/>
              <a:t>wideband network than over narrow-band</a:t>
            </a:r>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Challenges Of Miniaturization</a:t>
            </a:r>
          </a:p>
        </p:txBody>
      </p:sp>
      <p:sp>
        <p:nvSpPr>
          <p:cNvPr id="243715" name="Rectangle 3"/>
          <p:cNvSpPr>
            <a:spLocks noGrp="1" noChangeArrowheads="1"/>
          </p:cNvSpPr>
          <p:nvPr>
            <p:ph idx="1"/>
          </p:nvPr>
        </p:nvSpPr>
        <p:spPr>
          <a:xfrm>
            <a:off x="382588" y="1414464"/>
            <a:ext cx="8380412" cy="4728987"/>
          </a:xfrm>
        </p:spPr>
        <p:txBody>
          <a:bodyPr/>
          <a:lstStyle/>
          <a:p>
            <a:r>
              <a:rPr lang="en-US" dirty="0" smtClean="0"/>
              <a:t>Speakers are smaller, further </a:t>
            </a:r>
            <a:br>
              <a:rPr lang="en-US" dirty="0" smtClean="0"/>
            </a:br>
            <a:r>
              <a:rPr lang="en-US" dirty="0" smtClean="0"/>
              <a:t>limiting low frequencies</a:t>
            </a:r>
          </a:p>
          <a:p>
            <a:r>
              <a:rPr lang="en-US" dirty="0" smtClean="0"/>
              <a:t>Microphones are in closer proximity </a:t>
            </a:r>
            <a:br>
              <a:rPr lang="en-US" dirty="0" smtClean="0"/>
            </a:br>
            <a:r>
              <a:rPr lang="en-US" dirty="0" smtClean="0"/>
              <a:t>to speakers and other noise sources</a:t>
            </a:r>
          </a:p>
          <a:p>
            <a:r>
              <a:rPr lang="en-US" dirty="0" smtClean="0"/>
              <a:t>Mechanical coupling between speaker </a:t>
            </a:r>
            <a:br>
              <a:rPr lang="en-US" dirty="0" smtClean="0"/>
            </a:br>
            <a:r>
              <a:rPr lang="en-US" dirty="0" smtClean="0"/>
              <a:t>and microphone is more common</a:t>
            </a:r>
          </a:p>
          <a:p>
            <a:r>
              <a:rPr lang="en-US" dirty="0" smtClean="0"/>
              <a:t>Limited choices for microphone </a:t>
            </a:r>
            <a:br>
              <a:rPr lang="en-US" dirty="0" smtClean="0"/>
            </a:br>
            <a:r>
              <a:rPr lang="en-US" dirty="0" smtClean="0"/>
              <a:t>and speaker placement</a:t>
            </a:r>
          </a:p>
          <a:p>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2293</Words>
  <Application>Microsoft Office PowerPoint</Application>
  <PresentationFormat>On-screen Show (4:3)</PresentationFormat>
  <Paragraphs>387</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1_5-10070</vt:lpstr>
      <vt:lpstr>Audio Design For  Unified Communications</vt:lpstr>
      <vt:lpstr>Unified Communications Consists of the integration of </vt:lpstr>
      <vt:lpstr>Many New Device Types </vt:lpstr>
      <vt:lpstr>Communication Challenges User fatigue and frustration is caused by</vt:lpstr>
      <vt:lpstr>Logging QOS Info For OC 2007</vt:lpstr>
      <vt:lpstr>Interpreting Log Results</vt:lpstr>
      <vt:lpstr>Wideband Telephony </vt:lpstr>
      <vt:lpstr>Improved Frequency Response Benefits</vt:lpstr>
      <vt:lpstr>Challenges Of Miniaturization</vt:lpstr>
      <vt:lpstr>Challenges For Microphones</vt:lpstr>
      <vt:lpstr>Challenges For Echo</vt:lpstr>
      <vt:lpstr>High Quality Voice Capture DMO</vt:lpstr>
      <vt:lpstr>Stream Management My audio follows my device</vt:lpstr>
      <vt:lpstr>Stream Management My audio follows my device</vt:lpstr>
      <vt:lpstr>Stream Management My audio follows my device</vt:lpstr>
      <vt:lpstr>Stream Management My audio follows my device</vt:lpstr>
      <vt:lpstr>Stream Management My audio follows my device</vt:lpstr>
      <vt:lpstr>Stream Management My audio follows my device</vt:lpstr>
      <vt:lpstr>Redirection Changes The Game</vt:lpstr>
      <vt:lpstr>Echo Cancellation Is In  VoiP Application, Not Driver</vt:lpstr>
      <vt:lpstr>Webcam Example</vt:lpstr>
      <vt:lpstr>Objective Testing Of PC Voice Communications Devices </vt:lpstr>
      <vt:lpstr>Not Like Audio Fidelity Testing</vt:lpstr>
      <vt:lpstr>Parameters Measured</vt:lpstr>
      <vt:lpstr>Measurement Methods</vt:lpstr>
      <vt:lpstr>Testing Headsets And Handsets</vt:lpstr>
      <vt:lpstr>HATS Testing</vt:lpstr>
      <vt:lpstr>Notebook Computer And Webcam Microphone And Speaker Testing</vt:lpstr>
      <vt:lpstr>Frequency Response Test Results</vt:lpstr>
      <vt:lpstr>Recent TIA-920 Testing</vt:lpstr>
      <vt:lpstr>Impact Of Sub-Par Acoustics </vt:lpstr>
      <vt:lpstr>Acoustic Issues Are Not  Easily Fixed After The Fact</vt:lpstr>
      <vt:lpstr>Objective Versus Subjective Testing What if TIA-920 testing is not practical?</vt:lpstr>
      <vt:lpstr>Decouple Network &amp; Signal Path Issues During Subjective Testing</vt:lpstr>
      <vt:lpstr>System Testing </vt:lpstr>
      <vt:lpstr>"Golden" Reference System</vt:lpstr>
      <vt:lpstr>"Golden" Components</vt:lpstr>
      <vt:lpstr>Design Imperatives</vt:lpstr>
      <vt:lpstr>Laptop Implementations</vt:lpstr>
      <vt:lpstr>New Hardware Opportunities Leverage built-in software</vt:lpstr>
      <vt:lpstr>Call To Action</vt:lpstr>
      <vt:lpstr>Benefits Of Getting It Right</vt:lpstr>
      <vt:lpstr>Additional Resources</vt:lpstr>
      <vt:lpstr>Please Complete A Session Evaluation Form Your input is important!</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2008-11-11T23:27:59Z</dcterms:created>
  <dcterms:modified xsi:type="dcterms:W3CDTF">2008-11-11T23:28:06Z</dcterms:modified>
</cp:coreProperties>
</file>