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44"/>
  </p:notesMasterIdLst>
  <p:handoutMasterIdLst>
    <p:handoutMasterId r:id="rId45"/>
  </p:handoutMasterIdLst>
  <p:sldIdLst>
    <p:sldId id="258" r:id="rId2"/>
    <p:sldId id="374" r:id="rId3"/>
    <p:sldId id="284" r:id="rId4"/>
    <p:sldId id="287" r:id="rId5"/>
    <p:sldId id="283" r:id="rId6"/>
    <p:sldId id="325" r:id="rId7"/>
    <p:sldId id="350" r:id="rId8"/>
    <p:sldId id="355" r:id="rId9"/>
    <p:sldId id="334" r:id="rId10"/>
    <p:sldId id="303" r:id="rId11"/>
    <p:sldId id="308" r:id="rId12"/>
    <p:sldId id="309" r:id="rId13"/>
    <p:sldId id="352" r:id="rId14"/>
    <p:sldId id="361" r:id="rId15"/>
    <p:sldId id="333" r:id="rId16"/>
    <p:sldId id="330" r:id="rId17"/>
    <p:sldId id="331" r:id="rId18"/>
    <p:sldId id="336" r:id="rId19"/>
    <p:sldId id="362" r:id="rId20"/>
    <p:sldId id="368" r:id="rId21"/>
    <p:sldId id="370" r:id="rId22"/>
    <p:sldId id="367" r:id="rId23"/>
    <p:sldId id="363" r:id="rId24"/>
    <p:sldId id="364" r:id="rId25"/>
    <p:sldId id="337" r:id="rId26"/>
    <p:sldId id="353" r:id="rId27"/>
    <p:sldId id="339" r:id="rId28"/>
    <p:sldId id="338" r:id="rId29"/>
    <p:sldId id="344" r:id="rId30"/>
    <p:sldId id="340" r:id="rId31"/>
    <p:sldId id="342" r:id="rId32"/>
    <p:sldId id="343" r:id="rId33"/>
    <p:sldId id="351" r:id="rId34"/>
    <p:sldId id="365" r:id="rId35"/>
    <p:sldId id="360" r:id="rId36"/>
    <p:sldId id="349" r:id="rId37"/>
    <p:sldId id="317" r:id="rId38"/>
    <p:sldId id="371" r:id="rId39"/>
    <p:sldId id="318" r:id="rId40"/>
    <p:sldId id="372" r:id="rId41"/>
    <p:sldId id="272" r:id="rId42"/>
    <p:sldId id="373" r:id="rId43"/>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a:srgbClr val="731C01"/>
    <a:srgbClr val="721502"/>
    <a:srgbClr val="6A210A"/>
    <a:srgbClr val="6A0A0A"/>
    <a:srgbClr val="921C00"/>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3372" autoAdjust="0"/>
    <p:restoredTop sz="94052" autoAdjust="0"/>
  </p:normalViewPr>
  <p:slideViewPr>
    <p:cSldViewPr snapToGrid="0" showGuides="1">
      <p:cViewPr>
        <p:scale>
          <a:sx n="80" d="100"/>
          <a:sy n="80" d="100"/>
        </p:scale>
        <p:origin x="-396" y="-474"/>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6" d="100"/>
          <a:sy n="96" d="100"/>
        </p:scale>
        <p:origin x="-30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ED0EC739-2716-4D26-9055-346F0EEC005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mailto:askds@microsoft.com" TargetMode="External"/><Relationship Id="rId3" Type="http://schemas.openxmlformats.org/officeDocument/2006/relationships/hyperlink" Target="http://www.usb.org/developers/devclass_docs/MTP_1.0.zip" TargetMode="External"/><Relationship Id="rId7" Type="http://schemas.openxmlformats.org/officeDocument/2006/relationships/hyperlink" Target="mailto:dekhelp@microsoft.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mailto:askmtp@microsoft.com" TargetMode="External"/><Relationship Id="rId5" Type="http://schemas.openxmlformats.org/officeDocument/2006/relationships/hyperlink" Target="http://www.microsoft.com/windows/windowsmedia/forpros/consumerelectronics/p4skit/p4s_1.aspx" TargetMode="External"/><Relationship Id="rId4" Type="http://schemas.openxmlformats.org/officeDocument/2006/relationships/hyperlink" Target="http://www.microsoft.com/whdc/device/wpd/default.m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377090" cy="1828193"/>
          </a:xfrm>
        </p:spPr>
        <p:txBody>
          <a:bodyPr/>
          <a:lstStyle/>
          <a:p>
            <a:r>
              <a:rPr lang="en-US" sz="4400" dirty="0" smtClean="0"/>
              <a:t>Authoring A Device </a:t>
            </a:r>
            <a:br>
              <a:rPr lang="en-US" sz="4400" dirty="0" smtClean="0"/>
            </a:br>
            <a:r>
              <a:rPr lang="en-US" sz="4400" dirty="0" smtClean="0"/>
              <a:t>Experience For </a:t>
            </a:r>
            <a:br>
              <a:rPr lang="en-US" sz="4400" dirty="0" smtClean="0"/>
            </a:br>
            <a:r>
              <a:rPr lang="en-US" sz="4400" dirty="0" smtClean="0"/>
              <a:t>Portable Devices</a:t>
            </a:r>
            <a:endParaRPr lang="en-US" sz="4400" dirty="0"/>
          </a:p>
        </p:txBody>
      </p:sp>
      <p:sp>
        <p:nvSpPr>
          <p:cNvPr id="3" name="Subtitle 2"/>
          <p:cNvSpPr>
            <a:spLocks noGrp="1"/>
          </p:cNvSpPr>
          <p:nvPr>
            <p:ph type="subTitle" idx="1"/>
          </p:nvPr>
        </p:nvSpPr>
        <p:spPr>
          <a:xfrm>
            <a:off x="2734826" y="4026651"/>
            <a:ext cx="5866482" cy="1551194"/>
          </a:xfrm>
        </p:spPr>
        <p:txBody>
          <a:bodyPr/>
          <a:lstStyle/>
          <a:p>
            <a:r>
              <a:rPr lang="en-US" sz="2800" dirty="0" smtClean="0"/>
              <a:t>Marc </a:t>
            </a:r>
            <a:r>
              <a:rPr lang="en-US" sz="2800" dirty="0" err="1" smtClean="0"/>
              <a:t>Pottier</a:t>
            </a:r>
            <a:endParaRPr lang="en-US" sz="2800" dirty="0" smtClean="0"/>
          </a:p>
          <a:p>
            <a:r>
              <a:rPr lang="en-US" sz="2800" dirty="0" smtClean="0"/>
              <a:t>Senior Program Manager</a:t>
            </a:r>
          </a:p>
          <a:p>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83593"/>
          </a:xfrm>
        </p:spPr>
        <p:txBody>
          <a:bodyPr/>
          <a:lstStyle/>
          <a:p>
            <a:r>
              <a:rPr smtClean="0"/>
              <a:t>Experience Fidelity</a:t>
            </a:r>
            <a:br>
              <a:rPr smtClean="0"/>
            </a:br>
            <a:r>
              <a:rPr sz="3600" smtClean="0">
                <a:solidFill>
                  <a:schemeClr val="accent1"/>
                </a:solidFill>
              </a:rPr>
              <a:t>By product line</a:t>
            </a:r>
            <a:r>
              <a:rPr smtClean="0"/>
              <a:t/>
            </a:r>
            <a:br>
              <a:rPr smtClean="0"/>
            </a:br>
            <a:endParaRPr lang="en-US" dirty="0"/>
          </a:p>
        </p:txBody>
      </p:sp>
      <p:grpSp>
        <p:nvGrpSpPr>
          <p:cNvPr id="15" name="Group 14"/>
          <p:cNvGrpSpPr/>
          <p:nvPr/>
        </p:nvGrpSpPr>
        <p:grpSpPr>
          <a:xfrm>
            <a:off x="1470495" y="1958866"/>
            <a:ext cx="6203010" cy="2940268"/>
            <a:chOff x="381000" y="1641768"/>
            <a:chExt cx="6203010" cy="2940268"/>
          </a:xfrm>
        </p:grpSpPr>
        <p:sp>
          <p:nvSpPr>
            <p:cNvPr id="12" name="Rounded Rectangle 11"/>
            <p:cNvSpPr/>
            <p:nvPr/>
          </p:nvSpPr>
          <p:spPr>
            <a:xfrm>
              <a:off x="381000" y="1641768"/>
              <a:ext cx="6203010" cy="2940268"/>
            </a:xfrm>
            <a:prstGeom prst="roundRect">
              <a:avLst>
                <a:gd name="adj" fmla="val 3922"/>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
            <p:cNvPicPr>
              <a:picLocks noChangeAspect="1" noChangeArrowheads="1"/>
            </p:cNvPicPr>
            <p:nvPr/>
          </p:nvPicPr>
          <p:blipFill>
            <a:blip r:embed="rId3"/>
            <a:srcRect r="50091"/>
            <a:stretch>
              <a:fillRect/>
            </a:stretch>
          </p:blipFill>
          <p:spPr bwMode="auto">
            <a:xfrm>
              <a:off x="804042" y="1806200"/>
              <a:ext cx="1102895" cy="2008909"/>
            </a:xfrm>
            <a:prstGeom prst="rect">
              <a:avLst/>
            </a:prstGeom>
            <a:noFill/>
            <a:ln w="9525">
              <a:noFill/>
              <a:miter lim="800000"/>
              <a:headEnd/>
              <a:tailEnd/>
            </a:ln>
            <a:effectLst/>
          </p:spPr>
        </p:pic>
        <p:pic>
          <p:nvPicPr>
            <p:cNvPr id="20" name="Picture 2"/>
            <p:cNvPicPr>
              <a:picLocks noChangeAspect="1" noChangeArrowheads="1"/>
            </p:cNvPicPr>
            <p:nvPr/>
          </p:nvPicPr>
          <p:blipFill>
            <a:blip r:embed="rId3"/>
            <a:srcRect l="49365"/>
            <a:stretch>
              <a:fillRect/>
            </a:stretch>
          </p:blipFill>
          <p:spPr bwMode="auto">
            <a:xfrm>
              <a:off x="2885505" y="1794168"/>
              <a:ext cx="1118937" cy="2008909"/>
            </a:xfrm>
            <a:prstGeom prst="rect">
              <a:avLst/>
            </a:prstGeom>
            <a:noFill/>
            <a:ln w="9525">
              <a:noFill/>
              <a:miter lim="800000"/>
              <a:headEnd/>
              <a:tailEnd/>
            </a:ln>
            <a:effectLst/>
          </p:spPr>
        </p:pic>
        <p:pic>
          <p:nvPicPr>
            <p:cNvPr id="21" name="Picture 20" descr="rockr-front.png"/>
            <p:cNvPicPr>
              <a:picLocks noChangeAspect="1"/>
            </p:cNvPicPr>
            <p:nvPr/>
          </p:nvPicPr>
          <p:blipFill>
            <a:blip r:embed="rId4" cstate="print"/>
            <a:stretch>
              <a:fillRect/>
            </a:stretch>
          </p:blipFill>
          <p:spPr>
            <a:xfrm>
              <a:off x="5147442" y="1870369"/>
              <a:ext cx="886379" cy="1905000"/>
            </a:xfrm>
            <a:prstGeom prst="rect">
              <a:avLst/>
            </a:prstGeom>
          </p:spPr>
        </p:pic>
        <p:sp>
          <p:nvSpPr>
            <p:cNvPr id="22" name="TextBox 21"/>
            <p:cNvSpPr txBox="1"/>
            <p:nvPr/>
          </p:nvSpPr>
          <p:spPr>
            <a:xfrm>
              <a:off x="764628" y="3890981"/>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U9</a:t>
              </a:r>
              <a:br>
                <a:rPr lang="en-US" sz="1600" dirty="0" smtClean="0">
                  <a:solidFill>
                    <a:schemeClr val="bg2"/>
                  </a:solidFill>
                  <a:effectLst>
                    <a:outerShdw blurRad="38100" dist="38100" dir="2700000" algn="tl">
                      <a:srgbClr val="000000">
                        <a:alpha val="43137"/>
                      </a:srgbClr>
                    </a:outerShdw>
                  </a:effectLst>
                  <a:latin typeface="Trebuchet MS" pitchFamily="34" charset="0"/>
                </a:rPr>
              </a:br>
              <a:r>
                <a:rPr lang="en-US" sz="1600" dirty="0" smtClean="0">
                  <a:solidFill>
                    <a:schemeClr val="bg2"/>
                  </a:solidFill>
                  <a:effectLst>
                    <a:outerShdw blurRad="38100" dist="38100" dir="2700000" algn="tl">
                      <a:srgbClr val="000000">
                        <a:alpha val="43137"/>
                      </a:srgbClr>
                    </a:outerShdw>
                  </a:effectLst>
                  <a:latin typeface="Trebuchet MS" pitchFamily="34" charset="0"/>
                </a:rPr>
                <a:t>(Black)</a:t>
              </a:r>
            </a:p>
          </p:txBody>
        </p:sp>
        <p:sp>
          <p:nvSpPr>
            <p:cNvPr id="23" name="TextBox 22"/>
            <p:cNvSpPr txBox="1"/>
            <p:nvPr/>
          </p:nvSpPr>
          <p:spPr>
            <a:xfrm>
              <a:off x="2887718" y="3893608"/>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U9</a:t>
              </a:r>
              <a:br>
                <a:rPr lang="en-US" sz="1600" dirty="0" smtClean="0">
                  <a:solidFill>
                    <a:schemeClr val="bg2"/>
                  </a:solidFill>
                  <a:effectLst>
                    <a:outerShdw blurRad="38100" dist="38100" dir="2700000" algn="tl">
                      <a:srgbClr val="000000">
                        <a:alpha val="43137"/>
                      </a:srgbClr>
                    </a:outerShdw>
                  </a:effectLst>
                  <a:latin typeface="Trebuchet MS" pitchFamily="34" charset="0"/>
                </a:rPr>
              </a:br>
              <a:r>
                <a:rPr lang="en-US" sz="1600" dirty="0" smtClean="0">
                  <a:solidFill>
                    <a:schemeClr val="bg2"/>
                  </a:solidFill>
                  <a:effectLst>
                    <a:outerShdw blurRad="38100" dist="38100" dir="2700000" algn="tl">
                      <a:srgbClr val="000000">
                        <a:alpha val="43137"/>
                      </a:srgbClr>
                    </a:outerShdw>
                  </a:effectLst>
                  <a:latin typeface="Trebuchet MS" pitchFamily="34" charset="0"/>
                </a:rPr>
                <a:t>(Pink)</a:t>
              </a:r>
            </a:p>
          </p:txBody>
        </p:sp>
        <p:sp>
          <p:nvSpPr>
            <p:cNvPr id="24" name="TextBox 23"/>
            <p:cNvSpPr txBox="1"/>
            <p:nvPr/>
          </p:nvSpPr>
          <p:spPr>
            <a:xfrm>
              <a:off x="5016062" y="3909374"/>
              <a:ext cx="1182414" cy="338554"/>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E8</a:t>
              </a:r>
            </a:p>
          </p:txBody>
        </p:sp>
      </p:grpSp>
      <p:sp>
        <p:nvSpPr>
          <p:cNvPr id="11" name="TextBox 10"/>
          <p:cNvSpPr txBox="1"/>
          <p:nvPr/>
        </p:nvSpPr>
        <p:spPr>
          <a:xfrm>
            <a:off x="1307275" y="5138620"/>
            <a:ext cx="6898574" cy="1138773"/>
          </a:xfrm>
          <a:prstGeom prst="rect">
            <a:avLst/>
          </a:prstGeom>
          <a:noFill/>
        </p:spPr>
        <p:txBody>
          <a:bodyPr wrap="square" rtlCol="0">
            <a:spAutoFit/>
          </a:bodyPr>
          <a:lstStyle/>
          <a:p>
            <a:r>
              <a:rPr lang="en-US" sz="2400" dirty="0" smtClean="0">
                <a:latin typeface="Trebuchet MS" pitchFamily="34" charset="0"/>
              </a:rPr>
              <a:t>Hardware ID (least specific)</a:t>
            </a:r>
            <a:r>
              <a:rPr lang="en-US" sz="2800" dirty="0" smtClean="0">
                <a:latin typeface="Trebuchet MS" pitchFamily="34" charset="0"/>
              </a:rPr>
              <a:t/>
            </a:r>
            <a:br>
              <a:rPr lang="en-US" sz="2800" dirty="0" smtClean="0">
                <a:latin typeface="Trebuchet MS" pitchFamily="34" charset="0"/>
              </a:rPr>
            </a:br>
            <a:r>
              <a:rPr lang="en-US" sz="2000" dirty="0" smtClean="0">
                <a:latin typeface="Trebuchet MS" pitchFamily="34" charset="0"/>
              </a:rPr>
              <a:t>All devices have it, but it is often re-used across models</a:t>
            </a:r>
          </a:p>
          <a:p>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83593"/>
          </a:xfrm>
        </p:spPr>
        <p:txBody>
          <a:bodyPr/>
          <a:lstStyle/>
          <a:p>
            <a:r>
              <a:rPr smtClean="0"/>
              <a:t>Experience Fidelity</a:t>
            </a:r>
            <a:br>
              <a:rPr smtClean="0"/>
            </a:br>
            <a:r>
              <a:rPr sz="3600" smtClean="0">
                <a:solidFill>
                  <a:schemeClr val="accent1"/>
                </a:solidFill>
              </a:rPr>
              <a:t>By model</a:t>
            </a:r>
            <a:r>
              <a:rPr sz="5400" smtClean="0"/>
              <a:t/>
            </a:r>
            <a:br>
              <a:rPr sz="5400" smtClean="0"/>
            </a:br>
            <a:endParaRPr lang="en-US" dirty="0"/>
          </a:p>
        </p:txBody>
      </p:sp>
      <p:sp>
        <p:nvSpPr>
          <p:cNvPr id="13" name="TextBox 12"/>
          <p:cNvSpPr txBox="1"/>
          <p:nvPr/>
        </p:nvSpPr>
        <p:spPr>
          <a:xfrm>
            <a:off x="1331028" y="5150502"/>
            <a:ext cx="6067301" cy="1077218"/>
          </a:xfrm>
          <a:prstGeom prst="rect">
            <a:avLst/>
          </a:prstGeom>
          <a:noFill/>
        </p:spPr>
        <p:txBody>
          <a:bodyPr wrap="square" rtlCol="0">
            <a:spAutoFit/>
          </a:bodyPr>
          <a:lstStyle/>
          <a:p>
            <a:r>
              <a:rPr lang="en-US" sz="2400" dirty="0" smtClean="0">
                <a:latin typeface="Trebuchet MS" pitchFamily="34" charset="0"/>
              </a:rPr>
              <a:t>Hardware ID or Model ID</a:t>
            </a:r>
            <a:r>
              <a:rPr lang="en-US" sz="2800" dirty="0" smtClean="0">
                <a:latin typeface="Trebuchet MS" pitchFamily="34" charset="0"/>
              </a:rPr>
              <a:t/>
            </a:r>
            <a:br>
              <a:rPr lang="en-US" sz="2800" dirty="0" smtClean="0">
                <a:latin typeface="Trebuchet MS" pitchFamily="34" charset="0"/>
              </a:rPr>
            </a:br>
            <a:r>
              <a:rPr lang="en-US" sz="2000" dirty="0" smtClean="0">
                <a:latin typeface="Trebuchet MS" pitchFamily="34" charset="0"/>
              </a:rPr>
              <a:t>Fidelity depends on how Hardware ID is </a:t>
            </a:r>
            <a:br>
              <a:rPr lang="en-US" sz="2000" dirty="0" smtClean="0">
                <a:latin typeface="Trebuchet MS" pitchFamily="34" charset="0"/>
              </a:rPr>
            </a:br>
            <a:r>
              <a:rPr lang="en-US" sz="2000" dirty="0" smtClean="0">
                <a:latin typeface="Trebuchet MS" pitchFamily="34" charset="0"/>
              </a:rPr>
              <a:t>assigned to your device</a:t>
            </a:r>
          </a:p>
        </p:txBody>
      </p:sp>
      <p:sp>
        <p:nvSpPr>
          <p:cNvPr id="12" name="Rounded Rectangle 11"/>
          <p:cNvSpPr/>
          <p:nvPr/>
        </p:nvSpPr>
        <p:spPr>
          <a:xfrm>
            <a:off x="5717627" y="1957553"/>
            <a:ext cx="1962808" cy="2940268"/>
          </a:xfrm>
          <a:prstGeom prst="roundRect">
            <a:avLst>
              <a:gd name="adj" fmla="val 6656"/>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1463565" y="1960180"/>
            <a:ext cx="4112952" cy="2940268"/>
          </a:xfrm>
          <a:prstGeom prst="roundRect">
            <a:avLst>
              <a:gd name="adj" fmla="val 3922"/>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
          <p:cNvPicPr>
            <a:picLocks noChangeAspect="1" noChangeArrowheads="1"/>
          </p:cNvPicPr>
          <p:nvPr/>
        </p:nvPicPr>
        <p:blipFill>
          <a:blip r:embed="rId3"/>
          <a:srcRect l="49365"/>
          <a:stretch>
            <a:fillRect/>
          </a:stretch>
        </p:blipFill>
        <p:spPr bwMode="auto">
          <a:xfrm>
            <a:off x="3968070" y="2112580"/>
            <a:ext cx="1118937" cy="2008909"/>
          </a:xfrm>
          <a:prstGeom prst="rect">
            <a:avLst/>
          </a:prstGeom>
          <a:noFill/>
          <a:ln w="9525">
            <a:noFill/>
            <a:miter lim="800000"/>
            <a:headEnd/>
            <a:tailEnd/>
          </a:ln>
          <a:effectLst/>
        </p:spPr>
      </p:pic>
      <p:pic>
        <p:nvPicPr>
          <p:cNvPr id="16" name="Picture 2"/>
          <p:cNvPicPr>
            <a:picLocks noChangeAspect="1" noChangeArrowheads="1"/>
          </p:cNvPicPr>
          <p:nvPr/>
        </p:nvPicPr>
        <p:blipFill>
          <a:blip r:embed="rId3"/>
          <a:srcRect r="50091"/>
          <a:stretch>
            <a:fillRect/>
          </a:stretch>
        </p:blipFill>
        <p:spPr bwMode="auto">
          <a:xfrm>
            <a:off x="1886607" y="2124612"/>
            <a:ext cx="1102895" cy="2008909"/>
          </a:xfrm>
          <a:prstGeom prst="rect">
            <a:avLst/>
          </a:prstGeom>
          <a:noFill/>
          <a:ln w="9525">
            <a:noFill/>
            <a:miter lim="800000"/>
            <a:headEnd/>
            <a:tailEnd/>
          </a:ln>
          <a:effectLst/>
        </p:spPr>
      </p:pic>
      <p:pic>
        <p:nvPicPr>
          <p:cNvPr id="17" name="Picture 16" descr="rockr-front.png"/>
          <p:cNvPicPr>
            <a:picLocks noChangeAspect="1"/>
          </p:cNvPicPr>
          <p:nvPr/>
        </p:nvPicPr>
        <p:blipFill>
          <a:blip r:embed="rId4" cstate="print"/>
          <a:stretch>
            <a:fillRect/>
          </a:stretch>
        </p:blipFill>
        <p:spPr>
          <a:xfrm>
            <a:off x="6230007" y="2188781"/>
            <a:ext cx="886379" cy="1905000"/>
          </a:xfrm>
          <a:prstGeom prst="rect">
            <a:avLst/>
          </a:prstGeom>
        </p:spPr>
      </p:pic>
      <p:sp>
        <p:nvSpPr>
          <p:cNvPr id="18" name="TextBox 17"/>
          <p:cNvSpPr txBox="1"/>
          <p:nvPr/>
        </p:nvSpPr>
        <p:spPr>
          <a:xfrm>
            <a:off x="1847193" y="4209393"/>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U9</a:t>
            </a:r>
            <a:br>
              <a:rPr lang="en-US" sz="1600" dirty="0" smtClean="0">
                <a:solidFill>
                  <a:schemeClr val="bg2"/>
                </a:solidFill>
                <a:effectLst>
                  <a:outerShdw blurRad="38100" dist="38100" dir="2700000" algn="tl">
                    <a:srgbClr val="000000">
                      <a:alpha val="43137"/>
                    </a:srgbClr>
                  </a:outerShdw>
                </a:effectLst>
                <a:latin typeface="Trebuchet MS" pitchFamily="34" charset="0"/>
              </a:rPr>
            </a:br>
            <a:r>
              <a:rPr lang="en-US" sz="1600" dirty="0" smtClean="0">
                <a:solidFill>
                  <a:schemeClr val="bg2"/>
                </a:solidFill>
                <a:effectLst>
                  <a:outerShdw blurRad="38100" dist="38100" dir="2700000" algn="tl">
                    <a:srgbClr val="000000">
                      <a:alpha val="43137"/>
                    </a:srgbClr>
                  </a:outerShdw>
                </a:effectLst>
                <a:latin typeface="Trebuchet MS" pitchFamily="34" charset="0"/>
              </a:rPr>
              <a:t>(Black)</a:t>
            </a:r>
          </a:p>
        </p:txBody>
      </p:sp>
      <p:sp>
        <p:nvSpPr>
          <p:cNvPr id="19" name="TextBox 18"/>
          <p:cNvSpPr txBox="1"/>
          <p:nvPr/>
        </p:nvSpPr>
        <p:spPr>
          <a:xfrm>
            <a:off x="3970283" y="4212020"/>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U9</a:t>
            </a:r>
            <a:br>
              <a:rPr lang="en-US" sz="1600" dirty="0" smtClean="0">
                <a:solidFill>
                  <a:schemeClr val="bg2"/>
                </a:solidFill>
                <a:effectLst>
                  <a:outerShdw blurRad="38100" dist="38100" dir="2700000" algn="tl">
                    <a:srgbClr val="000000">
                      <a:alpha val="43137"/>
                    </a:srgbClr>
                  </a:outerShdw>
                </a:effectLst>
                <a:latin typeface="Trebuchet MS" pitchFamily="34" charset="0"/>
              </a:rPr>
            </a:br>
            <a:r>
              <a:rPr lang="en-US" sz="1600" dirty="0" smtClean="0">
                <a:solidFill>
                  <a:schemeClr val="bg2"/>
                </a:solidFill>
                <a:effectLst>
                  <a:outerShdw blurRad="38100" dist="38100" dir="2700000" algn="tl">
                    <a:srgbClr val="000000">
                      <a:alpha val="43137"/>
                    </a:srgbClr>
                  </a:outerShdw>
                </a:effectLst>
                <a:latin typeface="Trebuchet MS" pitchFamily="34" charset="0"/>
              </a:rPr>
              <a:t>(Pink)</a:t>
            </a:r>
          </a:p>
        </p:txBody>
      </p:sp>
      <p:sp>
        <p:nvSpPr>
          <p:cNvPr id="27" name="TextBox 26"/>
          <p:cNvSpPr txBox="1"/>
          <p:nvPr/>
        </p:nvSpPr>
        <p:spPr>
          <a:xfrm>
            <a:off x="6098627" y="4227786"/>
            <a:ext cx="1182414" cy="338554"/>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E8</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883593"/>
          </a:xfrm>
        </p:spPr>
        <p:txBody>
          <a:bodyPr/>
          <a:lstStyle/>
          <a:p>
            <a:r>
              <a:rPr smtClean="0"/>
              <a:t>Experience Fidelity</a:t>
            </a:r>
            <a:br>
              <a:rPr smtClean="0"/>
            </a:br>
            <a:r>
              <a:rPr sz="3600" smtClean="0">
                <a:solidFill>
                  <a:schemeClr val="accent1"/>
                </a:solidFill>
              </a:rPr>
              <a:t>By model variant (e.g., color)</a:t>
            </a:r>
            <a:r>
              <a:rPr smtClean="0"/>
              <a:t/>
            </a:r>
            <a:br>
              <a:rPr smtClean="0"/>
            </a:br>
            <a:endParaRPr lang="en-US" dirty="0"/>
          </a:p>
        </p:txBody>
      </p:sp>
      <p:sp>
        <p:nvSpPr>
          <p:cNvPr id="14" name="TextBox 13"/>
          <p:cNvSpPr txBox="1"/>
          <p:nvPr/>
        </p:nvSpPr>
        <p:spPr>
          <a:xfrm>
            <a:off x="1354778" y="5150502"/>
            <a:ext cx="5734792" cy="1077218"/>
          </a:xfrm>
          <a:prstGeom prst="rect">
            <a:avLst/>
          </a:prstGeom>
          <a:noFill/>
        </p:spPr>
        <p:txBody>
          <a:bodyPr wrap="square" rtlCol="0">
            <a:spAutoFit/>
          </a:bodyPr>
          <a:lstStyle/>
          <a:p>
            <a:r>
              <a:rPr lang="en-US" sz="2400" dirty="0" smtClean="0">
                <a:latin typeface="Trebuchet MS" pitchFamily="34" charset="0"/>
              </a:rPr>
              <a:t>Custom Model ID (most specific)</a:t>
            </a:r>
            <a:r>
              <a:rPr lang="en-US" sz="2800" dirty="0" smtClean="0">
                <a:latin typeface="Trebuchet MS" pitchFamily="34" charset="0"/>
              </a:rPr>
              <a:t/>
            </a:r>
            <a:br>
              <a:rPr lang="en-US" sz="2800" dirty="0" smtClean="0">
                <a:latin typeface="Trebuchet MS" pitchFamily="34" charset="0"/>
              </a:rPr>
            </a:br>
            <a:r>
              <a:rPr lang="en-US" sz="2000" dirty="0" smtClean="0">
                <a:latin typeface="Trebuchet MS" pitchFamily="34" charset="0"/>
              </a:rPr>
              <a:t>Custom defined by manufacturer - enables complete control</a:t>
            </a:r>
            <a:endParaRPr lang="en-US" sz="2400" dirty="0" smtClean="0">
              <a:latin typeface="Trebuchet MS" pitchFamily="34" charset="0"/>
            </a:endParaRPr>
          </a:p>
        </p:txBody>
      </p:sp>
      <p:grpSp>
        <p:nvGrpSpPr>
          <p:cNvPr id="34" name="Group 33"/>
          <p:cNvGrpSpPr/>
          <p:nvPr/>
        </p:nvGrpSpPr>
        <p:grpSpPr>
          <a:xfrm>
            <a:off x="1463565" y="1957553"/>
            <a:ext cx="6216870" cy="2942895"/>
            <a:chOff x="381000" y="1639141"/>
            <a:chExt cx="6216870" cy="2942895"/>
          </a:xfrm>
        </p:grpSpPr>
        <p:sp>
          <p:nvSpPr>
            <p:cNvPr id="20" name="Rounded Rectangle 19"/>
            <p:cNvSpPr/>
            <p:nvPr/>
          </p:nvSpPr>
          <p:spPr>
            <a:xfrm>
              <a:off x="4635062" y="1639141"/>
              <a:ext cx="1962808" cy="2940268"/>
            </a:xfrm>
            <a:prstGeom prst="roundRect">
              <a:avLst>
                <a:gd name="adj" fmla="val 6656"/>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2509344" y="1641768"/>
              <a:ext cx="1962808" cy="2940268"/>
            </a:xfrm>
            <a:prstGeom prst="roundRect">
              <a:avLst>
                <a:gd name="adj" fmla="val 6656"/>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381000" y="1641768"/>
              <a:ext cx="1962808" cy="2940268"/>
            </a:xfrm>
            <a:prstGeom prst="roundRect">
              <a:avLst>
                <a:gd name="adj" fmla="val 6656"/>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64628" y="3890981"/>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U9</a:t>
              </a:r>
              <a:br>
                <a:rPr lang="en-US" sz="1600" dirty="0" smtClean="0">
                  <a:solidFill>
                    <a:schemeClr val="bg2"/>
                  </a:solidFill>
                  <a:effectLst>
                    <a:outerShdw blurRad="38100" dist="38100" dir="2700000" algn="tl">
                      <a:srgbClr val="000000">
                        <a:alpha val="43137"/>
                      </a:srgbClr>
                    </a:outerShdw>
                  </a:effectLst>
                  <a:latin typeface="Trebuchet MS" pitchFamily="34" charset="0"/>
                </a:rPr>
              </a:br>
              <a:r>
                <a:rPr lang="en-US" sz="1600" dirty="0" smtClean="0">
                  <a:solidFill>
                    <a:schemeClr val="bg2"/>
                  </a:solidFill>
                  <a:effectLst>
                    <a:outerShdw blurRad="38100" dist="38100" dir="2700000" algn="tl">
                      <a:srgbClr val="000000">
                        <a:alpha val="43137"/>
                      </a:srgbClr>
                    </a:outerShdw>
                  </a:effectLst>
                  <a:latin typeface="Trebuchet MS" pitchFamily="34" charset="0"/>
                </a:rPr>
                <a:t>(Black)</a:t>
              </a:r>
            </a:p>
          </p:txBody>
        </p:sp>
        <p:sp>
          <p:nvSpPr>
            <p:cNvPr id="17" name="TextBox 16"/>
            <p:cNvSpPr txBox="1"/>
            <p:nvPr/>
          </p:nvSpPr>
          <p:spPr>
            <a:xfrm>
              <a:off x="2887718" y="3893608"/>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U9</a:t>
              </a:r>
              <a:br>
                <a:rPr lang="en-US" sz="1600" dirty="0" smtClean="0">
                  <a:solidFill>
                    <a:schemeClr val="bg2"/>
                  </a:solidFill>
                  <a:effectLst>
                    <a:outerShdw blurRad="38100" dist="38100" dir="2700000" algn="tl">
                      <a:srgbClr val="000000">
                        <a:alpha val="43137"/>
                      </a:srgbClr>
                    </a:outerShdw>
                  </a:effectLst>
                  <a:latin typeface="Trebuchet MS" pitchFamily="34" charset="0"/>
                </a:rPr>
              </a:br>
              <a:r>
                <a:rPr lang="en-US" sz="1600" dirty="0" smtClean="0">
                  <a:solidFill>
                    <a:schemeClr val="bg2"/>
                  </a:solidFill>
                  <a:effectLst>
                    <a:outerShdw blurRad="38100" dist="38100" dir="2700000" algn="tl">
                      <a:srgbClr val="000000">
                        <a:alpha val="43137"/>
                      </a:srgbClr>
                    </a:outerShdw>
                  </a:effectLst>
                  <a:latin typeface="Trebuchet MS" pitchFamily="34" charset="0"/>
                </a:rPr>
                <a:t>(Pink)</a:t>
              </a:r>
            </a:p>
          </p:txBody>
        </p:sp>
        <p:sp>
          <p:nvSpPr>
            <p:cNvPr id="18" name="TextBox 17"/>
            <p:cNvSpPr txBox="1"/>
            <p:nvPr/>
          </p:nvSpPr>
          <p:spPr>
            <a:xfrm>
              <a:off x="5016062" y="3909374"/>
              <a:ext cx="1182414" cy="338554"/>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ROCKR E8</a:t>
              </a:r>
            </a:p>
          </p:txBody>
        </p:sp>
        <p:pic>
          <p:nvPicPr>
            <p:cNvPr id="31" name="Picture 2"/>
            <p:cNvPicPr>
              <a:picLocks noChangeAspect="1" noChangeArrowheads="1"/>
            </p:cNvPicPr>
            <p:nvPr/>
          </p:nvPicPr>
          <p:blipFill>
            <a:blip r:embed="rId3"/>
            <a:srcRect l="49365"/>
            <a:stretch>
              <a:fillRect/>
            </a:stretch>
          </p:blipFill>
          <p:spPr bwMode="auto">
            <a:xfrm>
              <a:off x="2885505" y="1794168"/>
              <a:ext cx="1118937" cy="2008909"/>
            </a:xfrm>
            <a:prstGeom prst="rect">
              <a:avLst/>
            </a:prstGeom>
            <a:noFill/>
            <a:ln w="9525">
              <a:noFill/>
              <a:miter lim="800000"/>
              <a:headEnd/>
              <a:tailEnd/>
            </a:ln>
            <a:effectLst/>
          </p:spPr>
        </p:pic>
        <p:pic>
          <p:nvPicPr>
            <p:cNvPr id="32" name="Picture 2"/>
            <p:cNvPicPr>
              <a:picLocks noChangeAspect="1" noChangeArrowheads="1"/>
            </p:cNvPicPr>
            <p:nvPr/>
          </p:nvPicPr>
          <p:blipFill>
            <a:blip r:embed="rId3"/>
            <a:srcRect r="50091"/>
            <a:stretch>
              <a:fillRect/>
            </a:stretch>
          </p:blipFill>
          <p:spPr bwMode="auto">
            <a:xfrm>
              <a:off x="804042" y="1806200"/>
              <a:ext cx="1102895" cy="2008909"/>
            </a:xfrm>
            <a:prstGeom prst="rect">
              <a:avLst/>
            </a:prstGeom>
            <a:noFill/>
            <a:ln w="9525">
              <a:noFill/>
              <a:miter lim="800000"/>
              <a:headEnd/>
              <a:tailEnd/>
            </a:ln>
            <a:effectLst/>
          </p:spPr>
        </p:pic>
        <p:pic>
          <p:nvPicPr>
            <p:cNvPr id="33" name="Picture 32" descr="rockr-front.png"/>
            <p:cNvPicPr>
              <a:picLocks noChangeAspect="1"/>
            </p:cNvPicPr>
            <p:nvPr/>
          </p:nvPicPr>
          <p:blipFill>
            <a:blip r:embed="rId4" cstate="print"/>
            <a:stretch>
              <a:fillRect/>
            </a:stretch>
          </p:blipFill>
          <p:spPr>
            <a:xfrm>
              <a:off x="5147442" y="1870369"/>
              <a:ext cx="886379" cy="1905000"/>
            </a:xfrm>
            <a:prstGeom prst="rect">
              <a:avLst/>
            </a:prstGeom>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lang="en-US" dirty="0" smtClean="0"/>
              <a:t>E8 Device Fidelity</a:t>
            </a:r>
            <a:endParaRPr lang="en-US" dirty="0"/>
          </a:p>
        </p:txBody>
      </p:sp>
      <p:sp>
        <p:nvSpPr>
          <p:cNvPr id="4" name="Rectangle 4"/>
          <p:cNvSpPr>
            <a:spLocks noChangeArrowheads="1"/>
          </p:cNvSpPr>
          <p:nvPr/>
        </p:nvSpPr>
        <p:spPr bwMode="auto">
          <a:xfrm>
            <a:off x="381001" y="1901825"/>
            <a:ext cx="8382000" cy="354894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200" dirty="0" smtClean="0">
                <a:latin typeface="Lucida Console" pitchFamily="49" charset="0"/>
              </a:rPr>
              <a:t>&lt;?xml version="1.0" encoding="utf-8" ?&gt;</a:t>
            </a:r>
          </a:p>
          <a:p>
            <a:r>
              <a:rPr lang="en-US" sz="1200" dirty="0" smtClean="0">
                <a:latin typeface="Lucida Console" pitchFamily="49" charset="0"/>
              </a:rPr>
              <a:t>&lt;</a:t>
            </a:r>
            <a:r>
              <a:rPr lang="en-US" sz="1200" dirty="0" err="1" smtClean="0">
                <a:latin typeface="Lucida Console" pitchFamily="49" charset="0"/>
              </a:rPr>
              <a:t>PackageInfo</a:t>
            </a:r>
            <a:r>
              <a:rPr lang="en-US" sz="1200" dirty="0" smtClean="0">
                <a:latin typeface="Lucida Console" pitchFamily="49" charset="0"/>
              </a:rPr>
              <a:t> </a:t>
            </a:r>
            <a:r>
              <a:rPr lang="en-US" sz="1200" dirty="0" err="1" smtClean="0">
                <a:latin typeface="Lucida Console" pitchFamily="49" charset="0"/>
              </a:rPr>
              <a:t>xmlns</a:t>
            </a:r>
            <a:r>
              <a:rPr lang="en-US" sz="1200" dirty="0" smtClean="0">
                <a:latin typeface="Lucida Console" pitchFamily="49" charset="0"/>
              </a:rPr>
              <a:t>="http://schemas.microsoft.com/windows/DeviceMetadata/PackageInfo/2007/11/"&gt;</a:t>
            </a:r>
          </a:p>
          <a:p>
            <a:r>
              <a:rPr lang="en-US" sz="1200" dirty="0" smtClean="0">
                <a:latin typeface="Lucida Console" pitchFamily="49" charset="0"/>
              </a:rPr>
              <a:t>  &lt;</a:t>
            </a:r>
            <a:r>
              <a:rPr lang="en-US" sz="1200" dirty="0" err="1" smtClean="0">
                <a:latin typeface="Lucida Console" pitchFamily="49" charset="0"/>
              </a:rPr>
              <a:t>MetadataKey</a:t>
            </a:r>
            <a:r>
              <a:rPr lang="en-US" sz="1200" dirty="0" smtClean="0">
                <a:latin typeface="Lucida Console" pitchFamily="49" charset="0"/>
              </a:rPr>
              <a:t>&gt;</a:t>
            </a:r>
          </a:p>
          <a:p>
            <a:r>
              <a:rPr lang="en-US" sz="1200" dirty="0" smtClean="0">
                <a:latin typeface="Lucida Console" pitchFamily="49" charset="0"/>
              </a:rPr>
              <a:t>    &lt;</a:t>
            </a:r>
            <a:r>
              <a:rPr lang="en-US" sz="1200" dirty="0" err="1" smtClean="0">
                <a:latin typeface="Lucida Console" pitchFamily="49" charset="0"/>
              </a:rPr>
              <a:t>HardwareIDList</a:t>
            </a:r>
            <a:r>
              <a:rPr lang="en-US" sz="1200" dirty="0" smtClean="0">
                <a:latin typeface="Lucida Console" pitchFamily="49" charset="0"/>
              </a:rPr>
              <a:t>&gt;</a:t>
            </a:r>
          </a:p>
          <a:p>
            <a:r>
              <a:rPr lang="en-US" sz="1200" dirty="0" smtClean="0">
                <a:latin typeface="Lucida Console" pitchFamily="49" charset="0"/>
              </a:rPr>
              <a:t>      &lt;</a:t>
            </a:r>
            <a:r>
              <a:rPr lang="en-US" sz="1200" dirty="0" err="1" smtClean="0">
                <a:latin typeface="Lucida Console" pitchFamily="49" charset="0"/>
              </a:rPr>
              <a:t>HardwareID</a:t>
            </a:r>
            <a:r>
              <a:rPr lang="en-US" sz="1200" dirty="0" smtClean="0">
                <a:latin typeface="Lucida Console" pitchFamily="49" charset="0"/>
              </a:rPr>
              <a:t>&gt;</a:t>
            </a:r>
            <a:r>
              <a:rPr lang="en-US" sz="1200" b="1" dirty="0" smtClean="0">
                <a:solidFill>
                  <a:schemeClr val="accent6">
                    <a:lumMod val="60000"/>
                    <a:lumOff val="40000"/>
                  </a:schemeClr>
                </a:solidFill>
                <a:latin typeface="Lucida Console" pitchFamily="49" charset="0"/>
              </a:rPr>
              <a:t>SFDOID:USB\VID_22B8&amp;amp;PID_6415&amp;amp;REV_0101</a:t>
            </a:r>
            <a:r>
              <a:rPr lang="en-US" sz="1200" dirty="0" smtClean="0">
                <a:latin typeface="Lucida Console" pitchFamily="49" charset="0"/>
              </a:rPr>
              <a:t>&lt;/</a:t>
            </a:r>
            <a:r>
              <a:rPr lang="en-US" sz="1200" dirty="0" err="1" smtClean="0">
                <a:latin typeface="Lucida Console" pitchFamily="49" charset="0"/>
              </a:rPr>
              <a:t>HardwareID</a:t>
            </a:r>
            <a:r>
              <a:rPr lang="en-US" sz="1200" dirty="0" smtClean="0">
                <a:latin typeface="Lucida Console" pitchFamily="49" charset="0"/>
              </a:rPr>
              <a:t>&gt;</a:t>
            </a:r>
          </a:p>
          <a:p>
            <a:r>
              <a:rPr lang="en-US" sz="1200" dirty="0" smtClean="0">
                <a:latin typeface="Lucida Console" pitchFamily="49" charset="0"/>
              </a:rPr>
              <a:t>      &lt;</a:t>
            </a:r>
            <a:r>
              <a:rPr lang="en-US" sz="1200" dirty="0" err="1" smtClean="0">
                <a:latin typeface="Lucida Console" pitchFamily="49" charset="0"/>
              </a:rPr>
              <a:t>HardwareID</a:t>
            </a:r>
            <a:r>
              <a:rPr lang="en-US" sz="1200" dirty="0" smtClean="0">
                <a:latin typeface="Lucida Console" pitchFamily="49" charset="0"/>
              </a:rPr>
              <a:t>&gt;</a:t>
            </a:r>
            <a:r>
              <a:rPr lang="en-US" sz="1200" b="1" dirty="0" smtClean="0">
                <a:solidFill>
                  <a:schemeClr val="accent6">
                    <a:lumMod val="60000"/>
                    <a:lumOff val="40000"/>
                  </a:schemeClr>
                </a:solidFill>
                <a:latin typeface="Lucida Console" pitchFamily="49" charset="0"/>
              </a:rPr>
              <a:t>DOID:USB\VID_22B8&amp;amp;PID_6415&amp;amp;REV_0101</a:t>
            </a:r>
            <a:r>
              <a:rPr lang="en-US" sz="1200" dirty="0" smtClean="0">
                <a:latin typeface="Lucida Console" pitchFamily="49" charset="0"/>
              </a:rPr>
              <a:t>&lt;/</a:t>
            </a:r>
            <a:r>
              <a:rPr lang="en-US" sz="1200" dirty="0" err="1" smtClean="0">
                <a:latin typeface="Lucida Console" pitchFamily="49" charset="0"/>
              </a:rPr>
              <a:t>HardwareID</a:t>
            </a:r>
            <a:r>
              <a:rPr lang="en-US" sz="1200" dirty="0" smtClean="0">
                <a:latin typeface="Lucida Console" pitchFamily="49" charset="0"/>
              </a:rPr>
              <a:t>&gt;</a:t>
            </a:r>
          </a:p>
          <a:p>
            <a:r>
              <a:rPr lang="en-US" sz="1200" dirty="0" smtClean="0">
                <a:latin typeface="Lucida Console" pitchFamily="49" charset="0"/>
              </a:rPr>
              <a:t>      &lt;</a:t>
            </a:r>
            <a:r>
              <a:rPr lang="en-US" sz="1200" dirty="0" err="1" smtClean="0">
                <a:latin typeface="Lucida Console" pitchFamily="49" charset="0"/>
              </a:rPr>
              <a:t>HardwareID</a:t>
            </a:r>
            <a:r>
              <a:rPr lang="en-US" sz="1200" dirty="0" smtClean="0">
                <a:latin typeface="Lucida Console" pitchFamily="49" charset="0"/>
              </a:rPr>
              <a:t>&gt;</a:t>
            </a:r>
            <a:r>
              <a:rPr lang="en-US" sz="1200" b="1" dirty="0" smtClean="0">
                <a:solidFill>
                  <a:schemeClr val="accent6">
                    <a:lumMod val="60000"/>
                    <a:lumOff val="40000"/>
                  </a:schemeClr>
                </a:solidFill>
                <a:latin typeface="Lucida Console" pitchFamily="49" charset="0"/>
              </a:rPr>
              <a:t>SFDOID:USB\VID_22B8&amp;amp;PID_6415</a:t>
            </a:r>
            <a:r>
              <a:rPr lang="en-US" sz="1200" dirty="0" smtClean="0">
                <a:latin typeface="Lucida Console" pitchFamily="49" charset="0"/>
              </a:rPr>
              <a:t>&lt;/</a:t>
            </a:r>
            <a:r>
              <a:rPr lang="en-US" sz="1200" dirty="0" err="1" smtClean="0">
                <a:latin typeface="Lucida Console" pitchFamily="49" charset="0"/>
              </a:rPr>
              <a:t>HardwareID</a:t>
            </a:r>
            <a:r>
              <a:rPr lang="en-US" sz="1200" dirty="0" smtClean="0">
                <a:latin typeface="Lucida Console" pitchFamily="49" charset="0"/>
              </a:rPr>
              <a:t>&gt;</a:t>
            </a:r>
          </a:p>
          <a:p>
            <a:r>
              <a:rPr lang="en-US" sz="1200" dirty="0" smtClean="0">
                <a:latin typeface="Lucida Console" pitchFamily="49" charset="0"/>
              </a:rPr>
              <a:t>      &lt;</a:t>
            </a:r>
            <a:r>
              <a:rPr lang="en-US" sz="1200" dirty="0" err="1" smtClean="0">
                <a:latin typeface="Lucida Console" pitchFamily="49" charset="0"/>
              </a:rPr>
              <a:t>HardwareID</a:t>
            </a:r>
            <a:r>
              <a:rPr lang="en-US" sz="1200" dirty="0" smtClean="0">
                <a:latin typeface="Lucida Console" pitchFamily="49" charset="0"/>
              </a:rPr>
              <a:t>&gt;</a:t>
            </a:r>
            <a:r>
              <a:rPr lang="en-US" sz="1200" b="1" dirty="0" smtClean="0">
                <a:solidFill>
                  <a:schemeClr val="accent6">
                    <a:lumMod val="60000"/>
                    <a:lumOff val="40000"/>
                  </a:schemeClr>
                </a:solidFill>
                <a:latin typeface="Lucida Console" pitchFamily="49" charset="0"/>
              </a:rPr>
              <a:t>DOID:USB\VID_22B8&amp;amp;PID_6415</a:t>
            </a:r>
            <a:r>
              <a:rPr lang="en-US" sz="1200" dirty="0" smtClean="0">
                <a:latin typeface="Lucida Console" pitchFamily="49" charset="0"/>
              </a:rPr>
              <a:t>&lt;/</a:t>
            </a:r>
            <a:r>
              <a:rPr lang="en-US" sz="1200" dirty="0" err="1" smtClean="0">
                <a:latin typeface="Lucida Console" pitchFamily="49" charset="0"/>
              </a:rPr>
              <a:t>HardwareID</a:t>
            </a:r>
            <a:r>
              <a:rPr lang="en-US" sz="1200" dirty="0" smtClean="0">
                <a:latin typeface="Lucida Console" pitchFamily="49" charset="0"/>
              </a:rPr>
              <a:t>&gt;</a:t>
            </a:r>
          </a:p>
          <a:p>
            <a:r>
              <a:rPr lang="en-US" sz="1200" dirty="0" smtClean="0">
                <a:latin typeface="Lucida Console" pitchFamily="49" charset="0"/>
              </a:rPr>
              <a:t>    &lt;/</a:t>
            </a:r>
            <a:r>
              <a:rPr lang="en-US" sz="1200" dirty="0" err="1" smtClean="0">
                <a:latin typeface="Lucida Console" pitchFamily="49" charset="0"/>
              </a:rPr>
              <a:t>HardwareIDList</a:t>
            </a:r>
            <a:r>
              <a:rPr lang="en-US" sz="1200" dirty="0" smtClean="0">
                <a:latin typeface="Lucida Console" pitchFamily="49" charset="0"/>
              </a:rPr>
              <a:t>&gt;</a:t>
            </a:r>
          </a:p>
          <a:p>
            <a:r>
              <a:rPr lang="en-US" sz="1200" dirty="0" smtClean="0">
                <a:latin typeface="Lucida Console" pitchFamily="49" charset="0"/>
              </a:rPr>
              <a:t>    &lt;Locale default="false"&gt;en-us&lt;/Locale&gt;</a:t>
            </a:r>
          </a:p>
          <a:p>
            <a:r>
              <a:rPr lang="en-US" sz="1200" dirty="0" smtClean="0">
                <a:latin typeface="Lucida Console" pitchFamily="49" charset="0"/>
              </a:rPr>
              <a:t>    &lt;</a:t>
            </a:r>
            <a:r>
              <a:rPr lang="en-US" sz="1200" dirty="0" err="1" smtClean="0">
                <a:latin typeface="Lucida Console" pitchFamily="49" charset="0"/>
              </a:rPr>
              <a:t>LastModifiedDate</a:t>
            </a:r>
            <a:r>
              <a:rPr lang="en-US" sz="1200" dirty="0" smtClean="0">
                <a:latin typeface="Lucida Console" pitchFamily="49" charset="0"/>
              </a:rPr>
              <a:t>&gt;2008-09-25T23:39:15z&lt;/</a:t>
            </a:r>
            <a:r>
              <a:rPr lang="en-US" sz="1200" dirty="0" err="1" smtClean="0">
                <a:latin typeface="Lucida Console" pitchFamily="49" charset="0"/>
              </a:rPr>
              <a:t>LastModifiedDate</a:t>
            </a:r>
            <a:r>
              <a:rPr lang="en-US" sz="1200" dirty="0" smtClean="0">
                <a:latin typeface="Lucida Console" pitchFamily="49" charset="0"/>
              </a:rPr>
              <a:t>&gt;</a:t>
            </a:r>
          </a:p>
          <a:p>
            <a:r>
              <a:rPr lang="en-US" sz="1200" dirty="0" smtClean="0">
                <a:latin typeface="Lucida Console" pitchFamily="49" charset="0"/>
              </a:rPr>
              <a:t>  &lt;/</a:t>
            </a:r>
            <a:r>
              <a:rPr lang="en-US" sz="1200" dirty="0" err="1" smtClean="0">
                <a:latin typeface="Lucida Console" pitchFamily="49" charset="0"/>
              </a:rPr>
              <a:t>MetadataKey</a:t>
            </a:r>
            <a:r>
              <a:rPr lang="en-US" sz="1200" dirty="0" smtClean="0">
                <a:latin typeface="Lucida Console" pitchFamily="49" charset="0"/>
              </a:rPr>
              <a:t>&gt;</a:t>
            </a:r>
          </a:p>
          <a:p>
            <a:r>
              <a:rPr lang="en-US" sz="1200" dirty="0" smtClean="0">
                <a:latin typeface="Lucida Console" pitchFamily="49" charset="0"/>
              </a:rPr>
              <a:t>  ...</a:t>
            </a:r>
          </a:p>
          <a:p>
            <a:r>
              <a:rPr lang="en-US" sz="1200" dirty="0" smtClean="0">
                <a:latin typeface="Lucida Console" pitchFamily="49" charset="0"/>
              </a:rPr>
              <a:t>&lt;/</a:t>
            </a:r>
            <a:r>
              <a:rPr lang="en-US" sz="1200" dirty="0" err="1" smtClean="0">
                <a:latin typeface="Lucida Console" pitchFamily="49" charset="0"/>
              </a:rPr>
              <a:t>PackageInfo</a:t>
            </a:r>
            <a:r>
              <a:rPr lang="en-US" sz="1200" dirty="0" smtClean="0">
                <a:latin typeface="Lucida Console" pitchFamily="49" charset="0"/>
              </a:rPr>
              <a:t>&gt;</a:t>
            </a:r>
            <a:endParaRPr lang="en-US" sz="1200" dirty="0">
              <a:latin typeface="Lucida Console" pitchFamily="49" charset="0"/>
            </a:endParaRPr>
          </a:p>
        </p:txBody>
      </p:sp>
      <p:cxnSp>
        <p:nvCxnSpPr>
          <p:cNvPr id="6" name="Straight Connector 5"/>
          <p:cNvCxnSpPr/>
          <p:nvPr/>
        </p:nvCxnSpPr>
        <p:spPr bwMode="auto">
          <a:xfrm rot="5400000">
            <a:off x="2467845" y="4944616"/>
            <a:ext cx="2138422" cy="1623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w="med" len="med"/>
            <a:tailEnd type="oval" w="med" len="med"/>
          </a:ln>
          <a:effectLst/>
        </p:spPr>
      </p:cxnSp>
      <p:sp>
        <p:nvSpPr>
          <p:cNvPr id="7" name="TextBox 6"/>
          <p:cNvSpPr txBox="1"/>
          <p:nvPr/>
        </p:nvSpPr>
        <p:spPr>
          <a:xfrm>
            <a:off x="3553048" y="5826360"/>
            <a:ext cx="1552028"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Hardware IDs</a:t>
            </a:r>
          </a:p>
        </p:txBody>
      </p:sp>
      <p:sp>
        <p:nvSpPr>
          <p:cNvPr id="12" name="Rectangle 11"/>
          <p:cNvSpPr/>
          <p:nvPr/>
        </p:nvSpPr>
        <p:spPr>
          <a:xfrm>
            <a:off x="381000" y="1417638"/>
            <a:ext cx="2109616"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rPr>
              <a:t>PackageInfo.XML</a:t>
            </a:r>
            <a:endParaRPr lang="en-US"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Authoring The E8 Experience</a:t>
            </a:r>
            <a:endParaRPr lang="en-US" dirty="0"/>
          </a:p>
        </p:txBody>
      </p:sp>
      <p:sp>
        <p:nvSpPr>
          <p:cNvPr id="3" name="Content Placeholder 2"/>
          <p:cNvSpPr>
            <a:spLocks noGrp="1"/>
          </p:cNvSpPr>
          <p:nvPr>
            <p:ph idx="1"/>
          </p:nvPr>
        </p:nvSpPr>
        <p:spPr>
          <a:xfrm>
            <a:off x="3055339" y="1438009"/>
            <a:ext cx="5707661" cy="2554545"/>
          </a:xfrm>
        </p:spPr>
        <p:txBody>
          <a:bodyPr/>
          <a:lstStyle/>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Choose a device</a:t>
            </a:r>
          </a:p>
          <a:p>
            <a:pPr marL="514350" indent="-514350">
              <a:buFont typeface="+mj-lt"/>
              <a:buAutoNum type="arabicPeriod" startAt="2"/>
            </a:pPr>
            <a:r>
              <a:rPr lang="en-US" sz="2800" dirty="0" smtClean="0">
                <a:solidFill>
                  <a:schemeClr val="accent1"/>
                </a:solidFill>
              </a:rPr>
              <a:t>Brand the experience</a:t>
            </a:r>
          </a:p>
          <a:p>
            <a:pPr marL="514350" indent="-514350">
              <a:buFont typeface="+mj-lt"/>
              <a:buAutoNum type="arabicPeriod" startAt="2"/>
            </a:pPr>
            <a:r>
              <a:rPr lang="en-US" sz="2800" dirty="0" smtClean="0"/>
              <a:t>Add status</a:t>
            </a:r>
          </a:p>
          <a:p>
            <a:pPr marL="514350" indent="-514350">
              <a:buFont typeface="+mj-lt"/>
              <a:buAutoNum type="arabicPeriod" startAt="2"/>
            </a:pPr>
            <a:r>
              <a:rPr lang="en-US" sz="2800" dirty="0" smtClean="0"/>
              <a:t>Select tasks</a:t>
            </a:r>
          </a:p>
          <a:p>
            <a:pPr marL="514350" indent="-514350">
              <a:buFont typeface="+mj-lt"/>
              <a:buAutoNum type="arabicPeriod" startAt="2"/>
            </a:pPr>
            <a:r>
              <a:rPr lang="en-US" sz="2800" dirty="0" smtClean="0"/>
              <a:t>Test device experience</a:t>
            </a:r>
            <a:endParaRPr lang="en-US" sz="2800" dirty="0"/>
          </a:p>
        </p:txBody>
      </p:sp>
      <p:pic>
        <p:nvPicPr>
          <p:cNvPr id="4" name="Picture 3" descr="rockr-front.png"/>
          <p:cNvPicPr>
            <a:picLocks noChangeAspect="1"/>
          </p:cNvPicPr>
          <p:nvPr/>
        </p:nvPicPr>
        <p:blipFill>
          <a:blip r:embed="rId3" cstate="print"/>
          <a:stretch>
            <a:fillRect/>
          </a:stretch>
        </p:blipFill>
        <p:spPr>
          <a:xfrm>
            <a:off x="1423155" y="1417638"/>
            <a:ext cx="990803" cy="2129424"/>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32079" y="1155560"/>
            <a:ext cx="10942655" cy="2562330"/>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 name="Title 1"/>
          <p:cNvSpPr>
            <a:spLocks noGrp="1"/>
          </p:cNvSpPr>
          <p:nvPr>
            <p:ph type="title"/>
          </p:nvPr>
        </p:nvSpPr>
        <p:spPr/>
        <p:txBody>
          <a:bodyPr/>
          <a:lstStyle/>
          <a:p>
            <a:r>
              <a:rPr lang="en-US" smtClean="0"/>
              <a:t>Brand The Experience</a:t>
            </a:r>
            <a:endParaRPr lang="en-US" dirty="0"/>
          </a:p>
        </p:txBody>
      </p:sp>
      <p:sp>
        <p:nvSpPr>
          <p:cNvPr id="3" name="Content Placeholder 2"/>
          <p:cNvSpPr>
            <a:spLocks noGrp="1"/>
          </p:cNvSpPr>
          <p:nvPr>
            <p:ph idx="1"/>
          </p:nvPr>
        </p:nvSpPr>
        <p:spPr>
          <a:xfrm>
            <a:off x="382588" y="3989706"/>
            <a:ext cx="8380412" cy="2400657"/>
          </a:xfrm>
        </p:spPr>
        <p:txBody>
          <a:bodyPr/>
          <a:lstStyle/>
          <a:p>
            <a:pPr marL="403225" indent="-403225"/>
            <a:r>
              <a:rPr lang="en-US" sz="2800" dirty="0" smtClean="0"/>
              <a:t>Devices are uniquely styled for target markets</a:t>
            </a:r>
          </a:p>
          <a:p>
            <a:pPr marL="403225" indent="-403225"/>
            <a:r>
              <a:rPr lang="en-US" sz="2800" dirty="0" smtClean="0"/>
              <a:t>Extend branding and customer connection to the desktop</a:t>
            </a:r>
          </a:p>
          <a:p>
            <a:pPr marL="403225" indent="-403225"/>
            <a:r>
              <a:rPr lang="en-US" sz="2800" dirty="0" smtClean="0"/>
              <a:t>Engage product marketing and design teams</a:t>
            </a:r>
          </a:p>
          <a:p>
            <a:endParaRPr lang="en-US" sz="2800" dirty="0"/>
          </a:p>
        </p:txBody>
      </p:sp>
      <p:pic>
        <p:nvPicPr>
          <p:cNvPr id="1027" name="Picture 3"/>
          <p:cNvPicPr>
            <a:picLocks noChangeAspect="1" noChangeArrowheads="1"/>
          </p:cNvPicPr>
          <p:nvPr/>
        </p:nvPicPr>
        <p:blipFill>
          <a:blip r:embed="rId3" cstate="print"/>
          <a:srcRect l="1341" t="15060" r="2751" b="4310"/>
          <a:stretch>
            <a:fillRect/>
          </a:stretch>
        </p:blipFill>
        <p:spPr bwMode="auto">
          <a:xfrm>
            <a:off x="-340731" y="1205796"/>
            <a:ext cx="3621973" cy="2451797"/>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l="1165" t="14804" r="2750" b="4131"/>
          <a:stretch>
            <a:fillRect/>
          </a:stretch>
        </p:blipFill>
        <p:spPr bwMode="auto">
          <a:xfrm>
            <a:off x="3406390" y="1201881"/>
            <a:ext cx="3625631" cy="2455711"/>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l="27142" t="37631" r="27439" b="20665"/>
          <a:stretch>
            <a:fillRect/>
          </a:stretch>
        </p:blipFill>
        <p:spPr bwMode="auto">
          <a:xfrm>
            <a:off x="7124289" y="1205796"/>
            <a:ext cx="3326004" cy="245179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Branding Elements</a:t>
            </a:r>
            <a:endParaRPr lang="en-US" dirty="0"/>
          </a:p>
        </p:txBody>
      </p:sp>
      <p:pic>
        <p:nvPicPr>
          <p:cNvPr id="11" name="Content Placeholder 10" descr="pic2.png"/>
          <p:cNvPicPr>
            <a:picLocks noGrp="1" noChangeAspect="1"/>
          </p:cNvPicPr>
          <p:nvPr>
            <p:ph idx="4294967295"/>
          </p:nvPr>
        </p:nvPicPr>
        <p:blipFill>
          <a:blip r:embed="rId3"/>
          <a:srcRect t="3890"/>
          <a:stretch>
            <a:fillRect/>
          </a:stretch>
        </p:blipFill>
        <p:spPr>
          <a:xfrm>
            <a:off x="0" y="1266682"/>
            <a:ext cx="6181725" cy="4456112"/>
          </a:xfrm>
          <a:effectLst>
            <a:outerShdw blurRad="76200" dir="13500000" sy="23000" kx="1200000" algn="br" rotWithShape="0">
              <a:prstClr val="black">
                <a:alpha val="20000"/>
              </a:prstClr>
            </a:outerShdw>
          </a:effectLst>
          <a:scene3d>
            <a:camera prst="perspectiveContrastingRightFacing"/>
            <a:lightRig rig="threePt" dir="t"/>
          </a:scene3d>
        </p:spPr>
      </p:pic>
      <p:sp>
        <p:nvSpPr>
          <p:cNvPr id="19" name="TextBox 18"/>
          <p:cNvSpPr txBox="1"/>
          <p:nvPr/>
        </p:nvSpPr>
        <p:spPr>
          <a:xfrm>
            <a:off x="7111854" y="4817892"/>
            <a:ext cx="1447800" cy="369332"/>
          </a:xfrm>
          <a:prstGeom prst="rect">
            <a:avLst/>
          </a:prstGeom>
          <a:noFill/>
        </p:spPr>
        <p:txBody>
          <a:bodyPr wrap="square" rtlCol="0">
            <a:spAutoFit/>
          </a:bodyPr>
          <a:lstStyle/>
          <a:p>
            <a:r>
              <a:rPr lang="en-US" dirty="0" smtClean="0">
                <a:latin typeface="Trebuchet MS" pitchFamily="34" charset="0"/>
              </a:rPr>
              <a:t>Preview</a:t>
            </a:r>
            <a:endParaRPr lang="en-US" dirty="0">
              <a:latin typeface="Trebuchet MS" pitchFamily="34" charset="0"/>
            </a:endParaRPr>
          </a:p>
        </p:txBody>
      </p:sp>
      <p:sp>
        <p:nvSpPr>
          <p:cNvPr id="7" name="TextBox 6"/>
          <p:cNvSpPr txBox="1"/>
          <p:nvPr/>
        </p:nvSpPr>
        <p:spPr>
          <a:xfrm>
            <a:off x="6685134" y="2106469"/>
            <a:ext cx="1447800" cy="646331"/>
          </a:xfrm>
          <a:prstGeom prst="rect">
            <a:avLst/>
          </a:prstGeom>
          <a:noFill/>
        </p:spPr>
        <p:txBody>
          <a:bodyPr wrap="square" rtlCol="0">
            <a:spAutoFit/>
          </a:bodyPr>
          <a:lstStyle/>
          <a:p>
            <a:r>
              <a:rPr lang="en-US" dirty="0" smtClean="0">
                <a:latin typeface="Trebuchet MS" pitchFamily="34" charset="0"/>
              </a:rPr>
              <a:t>Branding Bar</a:t>
            </a:r>
            <a:endParaRPr lang="en-US" dirty="0">
              <a:latin typeface="Trebuchet MS" pitchFamily="34" charset="0"/>
            </a:endParaRPr>
          </a:p>
        </p:txBody>
      </p:sp>
      <p:cxnSp>
        <p:nvCxnSpPr>
          <p:cNvPr id="29" name="Straight Arrow Connector 28"/>
          <p:cNvCxnSpPr/>
          <p:nvPr/>
        </p:nvCxnSpPr>
        <p:spPr bwMode="auto">
          <a:xfrm rot="10800000" flipV="1">
            <a:off x="4214728" y="2297752"/>
            <a:ext cx="2452696" cy="375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oval"/>
          </a:ln>
          <a:effectLst>
            <a:outerShdw blurRad="50800" dist="38100" dir="5400000" algn="t" rotWithShape="0">
              <a:prstClr val="black">
                <a:alpha val="40000"/>
              </a:prstClr>
            </a:outerShdw>
          </a:effectLst>
        </p:spPr>
      </p:cxnSp>
      <p:cxnSp>
        <p:nvCxnSpPr>
          <p:cNvPr id="34" name="Straight Arrow Connector 33"/>
          <p:cNvCxnSpPr/>
          <p:nvPr/>
        </p:nvCxnSpPr>
        <p:spPr bwMode="auto">
          <a:xfrm rot="10800000" flipV="1">
            <a:off x="2361370" y="4993684"/>
            <a:ext cx="4712679" cy="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oval"/>
          </a:ln>
          <a:effectLst>
            <a:outerShdw blurRad="50800" dist="38100" dir="5400000" algn="t" rotWithShape="0">
              <a:prstClr val="black">
                <a:alpha val="40000"/>
              </a:prstClr>
            </a:outerShdw>
          </a:effectLst>
        </p:spPr>
      </p:cxnSp>
      <p:cxnSp>
        <p:nvCxnSpPr>
          <p:cNvPr id="36" name="Straight Arrow Connector 35"/>
          <p:cNvCxnSpPr>
            <a:stCxn id="38" idx="1"/>
          </p:cNvCxnSpPr>
          <p:nvPr/>
        </p:nvCxnSpPr>
        <p:spPr bwMode="auto">
          <a:xfrm rot="10800000">
            <a:off x="2872496" y="5616692"/>
            <a:ext cx="4117439" cy="49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none" w="med" len="med"/>
            <a:tailEnd type="oval"/>
          </a:ln>
          <a:effectLst>
            <a:outerShdw blurRad="50800" dist="38100" dir="5400000" algn="t" rotWithShape="0">
              <a:prstClr val="black">
                <a:alpha val="40000"/>
              </a:prstClr>
            </a:outerShdw>
          </a:effectLst>
        </p:spPr>
      </p:cxnSp>
      <p:sp>
        <p:nvSpPr>
          <p:cNvPr id="38" name="TextBox 37"/>
          <p:cNvSpPr txBox="1"/>
          <p:nvPr/>
        </p:nvSpPr>
        <p:spPr>
          <a:xfrm>
            <a:off x="6989934" y="5432524"/>
            <a:ext cx="1447800" cy="369332"/>
          </a:xfrm>
          <a:prstGeom prst="rect">
            <a:avLst/>
          </a:prstGeom>
          <a:noFill/>
        </p:spPr>
        <p:txBody>
          <a:bodyPr wrap="square" rtlCol="0">
            <a:spAutoFit/>
          </a:bodyPr>
          <a:lstStyle/>
          <a:p>
            <a:r>
              <a:rPr lang="en-US" dirty="0" smtClean="0">
                <a:latin typeface="Trebuchet MS" pitchFamily="34" charset="0"/>
              </a:rPr>
              <a:t>Shell Icon</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38137" y="1826875"/>
            <a:ext cx="8809267" cy="1852925"/>
            <a:chOff x="338137" y="2571750"/>
            <a:chExt cx="8809267" cy="1852925"/>
          </a:xfrm>
          <a:scene3d>
            <a:camera prst="perspectiveContrastingRightFacing"/>
            <a:lightRig rig="threePt" dir="t"/>
          </a:scene3d>
        </p:grpSpPr>
        <p:pic>
          <p:nvPicPr>
            <p:cNvPr id="30" name="Picture 29" descr="background.png"/>
            <p:cNvPicPr>
              <a:picLocks noChangeAspect="1"/>
            </p:cNvPicPr>
            <p:nvPr/>
          </p:nvPicPr>
          <p:blipFill>
            <a:blip r:embed="rId3"/>
            <a:stretch>
              <a:fillRect/>
            </a:stretch>
          </p:blipFill>
          <p:spPr>
            <a:xfrm>
              <a:off x="338137" y="2571750"/>
              <a:ext cx="8467725" cy="1714500"/>
            </a:xfrm>
            <a:prstGeom prst="rect">
              <a:avLst/>
            </a:prstGeom>
            <a:ln>
              <a:solidFill>
                <a:schemeClr val="tx1"/>
              </a:solidFill>
            </a:ln>
            <a:effectLst>
              <a:outerShdw blurRad="76200" dir="13500000" sy="23000" kx="1200000" algn="br" rotWithShape="0">
                <a:prstClr val="black">
                  <a:alpha val="20000"/>
                </a:prstClr>
              </a:outerShdw>
            </a:effectLst>
          </p:spPr>
        </p:pic>
        <p:pic>
          <p:nvPicPr>
            <p:cNvPr id="33" name="Picture 32" descr="overlay.png"/>
            <p:cNvPicPr>
              <a:picLocks noChangeAspect="1"/>
            </p:cNvPicPr>
            <p:nvPr/>
          </p:nvPicPr>
          <p:blipFill>
            <a:blip r:embed="rId4"/>
            <a:stretch>
              <a:fillRect/>
            </a:stretch>
          </p:blipFill>
          <p:spPr>
            <a:xfrm>
              <a:off x="6128286" y="2697764"/>
              <a:ext cx="2857143" cy="1714286"/>
            </a:xfrm>
            <a:prstGeom prst="rect">
              <a:avLst/>
            </a:prstGeom>
            <a:ln>
              <a:solidFill>
                <a:schemeClr val="tx1"/>
              </a:solidFill>
            </a:ln>
          </p:spPr>
        </p:pic>
        <p:pic>
          <p:nvPicPr>
            <p:cNvPr id="31" name="Picture 30" descr="device.png"/>
            <p:cNvPicPr>
              <a:picLocks noChangeAspect="1"/>
            </p:cNvPicPr>
            <p:nvPr/>
          </p:nvPicPr>
          <p:blipFill>
            <a:blip r:embed="rId5"/>
            <a:stretch>
              <a:fillRect/>
            </a:stretch>
          </p:blipFill>
          <p:spPr>
            <a:xfrm>
              <a:off x="430687" y="2710175"/>
              <a:ext cx="2286000" cy="1714500"/>
            </a:xfrm>
            <a:prstGeom prst="rect">
              <a:avLst/>
            </a:prstGeom>
            <a:ln>
              <a:solidFill>
                <a:schemeClr val="tx1"/>
              </a:solidFill>
            </a:ln>
          </p:spPr>
        </p:pic>
        <p:pic>
          <p:nvPicPr>
            <p:cNvPr id="32" name="Picture 31" descr="logo.png"/>
            <p:cNvPicPr>
              <a:picLocks noChangeAspect="1"/>
            </p:cNvPicPr>
            <p:nvPr/>
          </p:nvPicPr>
          <p:blipFill>
            <a:blip r:embed="rId6"/>
            <a:stretch>
              <a:fillRect/>
            </a:stretch>
          </p:blipFill>
          <p:spPr>
            <a:xfrm>
              <a:off x="8004404" y="3435657"/>
              <a:ext cx="1143000" cy="285750"/>
            </a:xfrm>
            <a:prstGeom prst="rect">
              <a:avLst/>
            </a:prstGeom>
            <a:ln>
              <a:solidFill>
                <a:schemeClr val="tx1"/>
              </a:solidFill>
            </a:ln>
          </p:spPr>
        </p:pic>
      </p:grpSp>
      <p:pic>
        <p:nvPicPr>
          <p:cNvPr id="26" name="Picture 25" descr="superbar.png"/>
          <p:cNvPicPr>
            <a:picLocks noChangeAspect="1"/>
          </p:cNvPicPr>
          <p:nvPr/>
        </p:nvPicPr>
        <p:blipFill>
          <a:blip r:embed="rId7"/>
          <a:stretch>
            <a:fillRect/>
          </a:stretch>
        </p:blipFill>
        <p:spPr>
          <a:xfrm>
            <a:off x="5486065" y="4666781"/>
            <a:ext cx="1587311" cy="1706786"/>
          </a:xfrm>
          <a:prstGeom prst="rect">
            <a:avLst/>
          </a:prstGeom>
        </p:spPr>
      </p:pic>
      <p:sp>
        <p:nvSpPr>
          <p:cNvPr id="2" name="Title 1"/>
          <p:cNvSpPr>
            <a:spLocks noGrp="1"/>
          </p:cNvSpPr>
          <p:nvPr>
            <p:ph type="title"/>
          </p:nvPr>
        </p:nvSpPr>
        <p:spPr/>
        <p:txBody>
          <a:bodyPr/>
          <a:lstStyle/>
          <a:p>
            <a:r>
              <a:rPr smtClean="0"/>
              <a:t>Branding Bar Elements</a:t>
            </a:r>
            <a:endParaRPr lang="en-US" dirty="0"/>
          </a:p>
        </p:txBody>
      </p:sp>
      <p:sp>
        <p:nvSpPr>
          <p:cNvPr id="17" name="TextBox 16"/>
          <p:cNvSpPr txBox="1"/>
          <p:nvPr/>
        </p:nvSpPr>
        <p:spPr>
          <a:xfrm>
            <a:off x="2335403" y="5300677"/>
            <a:ext cx="1595309" cy="369332"/>
          </a:xfrm>
          <a:prstGeom prst="rect">
            <a:avLst/>
          </a:prstGeom>
          <a:noFill/>
        </p:spPr>
        <p:txBody>
          <a:bodyPr wrap="none" rtlCol="0">
            <a:spAutoFit/>
          </a:bodyPr>
          <a:lstStyle/>
          <a:p>
            <a:r>
              <a:rPr lang="en-US" dirty="0" smtClean="0">
                <a:latin typeface="Trebuchet MS" pitchFamily="34" charset="0"/>
              </a:rPr>
              <a:t>Device Image</a:t>
            </a:r>
            <a:endParaRPr lang="en-US" dirty="0">
              <a:latin typeface="Trebuchet MS" pitchFamily="34" charset="0"/>
            </a:endParaRPr>
          </a:p>
        </p:txBody>
      </p:sp>
      <p:sp>
        <p:nvSpPr>
          <p:cNvPr id="21" name="TextBox 20"/>
          <p:cNvSpPr txBox="1"/>
          <p:nvPr/>
        </p:nvSpPr>
        <p:spPr>
          <a:xfrm>
            <a:off x="3608547" y="4682034"/>
            <a:ext cx="1666836" cy="369332"/>
          </a:xfrm>
          <a:prstGeom prst="rect">
            <a:avLst/>
          </a:prstGeom>
          <a:noFill/>
        </p:spPr>
        <p:txBody>
          <a:bodyPr wrap="square" rtlCol="0">
            <a:spAutoFit/>
          </a:bodyPr>
          <a:lstStyle/>
          <a:p>
            <a:r>
              <a:rPr lang="en-US" dirty="0" smtClean="0">
                <a:latin typeface="Trebuchet MS" pitchFamily="34" charset="0"/>
              </a:rPr>
              <a:t>Background</a:t>
            </a:r>
            <a:endParaRPr lang="en-US" dirty="0">
              <a:latin typeface="Trebuchet MS" pitchFamily="34" charset="0"/>
            </a:endParaRPr>
          </a:p>
        </p:txBody>
      </p:sp>
      <p:sp>
        <p:nvSpPr>
          <p:cNvPr id="24" name="TextBox 23"/>
          <p:cNvSpPr txBox="1"/>
          <p:nvPr/>
        </p:nvSpPr>
        <p:spPr>
          <a:xfrm>
            <a:off x="5920990" y="3751609"/>
            <a:ext cx="973343" cy="369332"/>
          </a:xfrm>
          <a:prstGeom prst="rect">
            <a:avLst/>
          </a:prstGeom>
          <a:noFill/>
        </p:spPr>
        <p:txBody>
          <a:bodyPr wrap="none" rtlCol="0">
            <a:spAutoFit/>
          </a:bodyPr>
          <a:lstStyle/>
          <a:p>
            <a:r>
              <a:rPr lang="en-US" dirty="0" smtClean="0">
                <a:latin typeface="Trebuchet MS" pitchFamily="34" charset="0"/>
              </a:rPr>
              <a:t>Overlay</a:t>
            </a:r>
            <a:endParaRPr lang="en-US" dirty="0">
              <a:latin typeface="Trebuchet MS" pitchFamily="34" charset="0"/>
            </a:endParaRPr>
          </a:p>
        </p:txBody>
      </p:sp>
      <p:sp>
        <p:nvSpPr>
          <p:cNvPr id="28" name="TextBox 27"/>
          <p:cNvSpPr txBox="1"/>
          <p:nvPr/>
        </p:nvSpPr>
        <p:spPr>
          <a:xfrm>
            <a:off x="6966019" y="3319532"/>
            <a:ext cx="926857" cy="369332"/>
          </a:xfrm>
          <a:prstGeom prst="rect">
            <a:avLst/>
          </a:prstGeom>
          <a:noFill/>
        </p:spPr>
        <p:txBody>
          <a:bodyPr wrap="none" rtlCol="0">
            <a:spAutoFit/>
          </a:bodyPr>
          <a:lstStyle/>
          <a:p>
            <a:r>
              <a:rPr lang="en-US" dirty="0" smtClean="0">
                <a:latin typeface="Trebuchet MS" pitchFamily="34" charset="0"/>
              </a:rPr>
              <a:t>Logo(s)</a:t>
            </a:r>
            <a:endParaRPr lang="en-US" dirty="0">
              <a:latin typeface="Trebuchet MS" pitchFamily="34" charset="0"/>
            </a:endParaRPr>
          </a:p>
        </p:txBody>
      </p:sp>
      <p:cxnSp>
        <p:nvCxnSpPr>
          <p:cNvPr id="16" name="Straight Connector 15"/>
          <p:cNvCxnSpPr/>
          <p:nvPr/>
        </p:nvCxnSpPr>
        <p:spPr>
          <a:xfrm rot="5400000">
            <a:off x="3002320" y="4359955"/>
            <a:ext cx="1215057" cy="4981"/>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646297" y="4975835"/>
            <a:ext cx="1343924" cy="5818"/>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35984" y="3369774"/>
            <a:ext cx="1368294" cy="3306"/>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22463" y="3002546"/>
            <a:ext cx="1259437" cy="2556"/>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06263" y="5361816"/>
            <a:ext cx="708452" cy="43"/>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28950" y="5049527"/>
            <a:ext cx="1441805" cy="646331"/>
          </a:xfrm>
          <a:prstGeom prst="rect">
            <a:avLst/>
          </a:prstGeom>
          <a:noFill/>
        </p:spPr>
        <p:txBody>
          <a:bodyPr wrap="none" rtlCol="0">
            <a:spAutoFit/>
          </a:bodyPr>
          <a:lstStyle/>
          <a:p>
            <a:r>
              <a:rPr lang="en-US" dirty="0" smtClean="0">
                <a:latin typeface="Trebuchet MS" pitchFamily="34" charset="0"/>
              </a:rPr>
              <a:t>Preview and</a:t>
            </a:r>
          </a:p>
          <a:p>
            <a:r>
              <a:rPr lang="en-US" dirty="0" smtClean="0">
                <a:latin typeface="Trebuchet MS" pitchFamily="34" charset="0"/>
              </a:rPr>
              <a:t>Shell Icon</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vice.png"/>
          <p:cNvPicPr>
            <a:picLocks noChangeAspect="1"/>
          </p:cNvPicPr>
          <p:nvPr/>
        </p:nvPicPr>
        <p:blipFill>
          <a:blip r:embed="rId3"/>
          <a:stretch>
            <a:fillRect/>
          </a:stretch>
        </p:blipFill>
        <p:spPr>
          <a:xfrm>
            <a:off x="316170" y="5249479"/>
            <a:ext cx="1133677" cy="850258"/>
          </a:xfrm>
          <a:prstGeom prst="rect">
            <a:avLst/>
          </a:prstGeom>
          <a:ln>
            <a:no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82588" y="228600"/>
            <a:ext cx="8380412" cy="664797"/>
          </a:xfrm>
        </p:spPr>
        <p:txBody>
          <a:bodyPr/>
          <a:lstStyle/>
          <a:p>
            <a:r>
              <a:rPr smtClean="0"/>
              <a:t>Branding The E8 Experience</a:t>
            </a:r>
            <a:endParaRPr lang="en-US" dirty="0"/>
          </a:p>
        </p:txBody>
      </p:sp>
      <p:sp>
        <p:nvSpPr>
          <p:cNvPr id="4" name="Rectangle 4"/>
          <p:cNvSpPr>
            <a:spLocks noChangeArrowheads="1"/>
          </p:cNvSpPr>
          <p:nvPr/>
        </p:nvSpPr>
        <p:spPr bwMode="auto">
          <a:xfrm>
            <a:off x="381659" y="1807595"/>
            <a:ext cx="8381341" cy="259917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&lt;header </a:t>
            </a:r>
            <a:r>
              <a:rPr lang="en-US" sz="1400" dirty="0" err="1" smtClean="0">
                <a:latin typeface="Lucida Console" pitchFamily="49" charset="0"/>
              </a:rPr>
              <a:t>watermarkAlign</a:t>
            </a:r>
            <a:r>
              <a:rPr lang="en-US" sz="1400" dirty="0" smtClean="0">
                <a:latin typeface="Lucida Console" pitchFamily="49" charset="0"/>
              </a:rPr>
              <a:t>="right" </a:t>
            </a:r>
            <a:r>
              <a:rPr lang="en-US" sz="1400" dirty="0" err="1" smtClean="0">
                <a:latin typeface="Lucida Console" pitchFamily="49" charset="0"/>
              </a:rPr>
              <a:t>backgroundColor</a:t>
            </a:r>
            <a:r>
              <a:rPr lang="en-US" sz="1400" dirty="0" smtClean="0">
                <a:latin typeface="Lucida Console" pitchFamily="49" charset="0"/>
              </a:rPr>
              <a:t>="#FFFFFFFF" </a:t>
            </a:r>
            <a:r>
              <a:rPr lang="en-US" sz="1400" dirty="0" err="1" smtClean="0">
                <a:latin typeface="Lucida Console" pitchFamily="49" charset="0"/>
              </a:rPr>
              <a:t>textColor</a:t>
            </a:r>
            <a:r>
              <a:rPr lang="en-US" sz="1400" dirty="0" smtClean="0">
                <a:latin typeface="Lucida Console" pitchFamily="49" charset="0"/>
              </a:rPr>
              <a:t>="#FFFFFFFF" </a:t>
            </a:r>
            <a:r>
              <a:rPr lang="en-US" sz="1400" dirty="0" err="1" smtClean="0">
                <a:latin typeface="Lucida Console" pitchFamily="49" charset="0"/>
              </a:rPr>
              <a:t>backgroundImage</a:t>
            </a:r>
            <a:r>
              <a:rPr lang="en-US" sz="1400" dirty="0" smtClean="0">
                <a:latin typeface="Lucida Console" pitchFamily="49" charset="0"/>
              </a:rPr>
              <a:t>="</a:t>
            </a:r>
            <a:r>
              <a:rPr lang="en-US" sz="1400" dirty="0" smtClean="0">
                <a:solidFill>
                  <a:schemeClr val="accent6">
                    <a:lumMod val="60000"/>
                    <a:lumOff val="40000"/>
                  </a:schemeClr>
                </a:solidFill>
                <a:latin typeface="Lucida Console" pitchFamily="49" charset="0"/>
              </a:rPr>
              <a:t>background.png</a:t>
            </a:r>
            <a:r>
              <a:rPr lang="en-US" sz="1400" dirty="0" smtClean="0">
                <a:latin typeface="Lucida Console" pitchFamily="49" charset="0"/>
              </a:rPr>
              <a:t>" </a:t>
            </a:r>
            <a:r>
              <a:rPr lang="en-US" sz="1400" dirty="0" err="1" smtClean="0">
                <a:latin typeface="Lucida Console" pitchFamily="49" charset="0"/>
              </a:rPr>
              <a:t>watermarkImage</a:t>
            </a:r>
            <a:r>
              <a:rPr lang="en-US" sz="1400" dirty="0" smtClean="0">
                <a:latin typeface="Lucida Console" pitchFamily="49" charset="0"/>
              </a:rPr>
              <a:t>="</a:t>
            </a:r>
            <a:r>
              <a:rPr lang="en-US" sz="1400" dirty="0" smtClean="0">
                <a:solidFill>
                  <a:schemeClr val="accent6">
                    <a:lumMod val="60000"/>
                    <a:lumOff val="40000"/>
                  </a:schemeClr>
                </a:solidFill>
                <a:latin typeface="Lucida Console" pitchFamily="49" charset="0"/>
              </a:rPr>
              <a:t>overlay.png</a:t>
            </a:r>
            <a:r>
              <a:rPr lang="en-US" sz="1400" dirty="0" smtClean="0">
                <a:latin typeface="Lucida Console" pitchFamily="49" charset="0"/>
              </a:rPr>
              <a:t>"&gt;</a:t>
            </a:r>
          </a:p>
          <a:p>
            <a:endParaRPr lang="en-US" sz="1400" dirty="0" smtClean="0">
              <a:latin typeface="Lucida Console" pitchFamily="49" charset="0"/>
            </a:endParaRPr>
          </a:p>
          <a:p>
            <a:pPr>
              <a:tabLst>
                <a:tab pos="341313" algn="l"/>
              </a:tabLst>
            </a:pPr>
            <a:r>
              <a:rPr lang="en-US" sz="1400" dirty="0" smtClean="0">
                <a:latin typeface="Lucida Console" pitchFamily="49" charset="0"/>
              </a:rPr>
              <a:t>	&lt;</a:t>
            </a:r>
            <a:r>
              <a:rPr lang="en-US" sz="1400" dirty="0" err="1" smtClean="0">
                <a:latin typeface="Lucida Console" pitchFamily="49" charset="0"/>
              </a:rPr>
              <a:t>modelInfo</a:t>
            </a:r>
            <a:r>
              <a:rPr lang="en-US" sz="1400" dirty="0" smtClean="0">
                <a:latin typeface="Lucida Console" pitchFamily="49" charset="0"/>
              </a:rPr>
              <a:t> image="</a:t>
            </a:r>
            <a:r>
              <a:rPr lang="en-US" sz="1400" dirty="0" smtClean="0">
                <a:solidFill>
                  <a:schemeClr val="accent6">
                    <a:lumMod val="60000"/>
                    <a:lumOff val="40000"/>
                  </a:schemeClr>
                </a:solidFill>
                <a:latin typeface="Lucida Console" pitchFamily="49" charset="0"/>
              </a:rPr>
              <a:t>device.png</a:t>
            </a:r>
            <a:r>
              <a:rPr lang="en-US" sz="1400" dirty="0" smtClean="0">
                <a:latin typeface="Lucida Console" pitchFamily="49" charset="0"/>
              </a:rPr>
              <a:t>" </a:t>
            </a:r>
            <a:r>
              <a:rPr lang="en-US" sz="1400" dirty="0" err="1" smtClean="0">
                <a:latin typeface="Lucida Console" pitchFamily="49" charset="0"/>
              </a:rPr>
              <a:t>launcherThumbnail</a:t>
            </a:r>
            <a:r>
              <a:rPr lang="en-US" sz="1400" dirty="0" smtClean="0">
                <a:latin typeface="Lucida Console" pitchFamily="49" charset="0"/>
              </a:rPr>
              <a:t>="</a:t>
            </a:r>
            <a:r>
              <a:rPr lang="en-US" sz="1400" dirty="0" smtClean="0">
                <a:solidFill>
                  <a:schemeClr val="accent6">
                    <a:lumMod val="60000"/>
                    <a:lumOff val="40000"/>
                  </a:schemeClr>
                </a:solidFill>
                <a:latin typeface="Lucida Console" pitchFamily="49" charset="0"/>
              </a:rPr>
              <a:t>superbar.png</a:t>
            </a:r>
            <a:r>
              <a:rPr lang="en-US" sz="1400" dirty="0" smtClean="0">
                <a:latin typeface="Lucida Console" pitchFamily="49" charset="0"/>
              </a:rPr>
              <a:t>" /&gt; </a:t>
            </a:r>
          </a:p>
          <a:p>
            <a:pPr>
              <a:tabLst>
                <a:tab pos="341313" algn="l"/>
                <a:tab pos="682625" algn="l"/>
              </a:tabLst>
            </a:pPr>
            <a:r>
              <a:rPr lang="en-US" sz="1400" dirty="0" smtClean="0">
                <a:latin typeface="Lucida Console" pitchFamily="49" charset="0"/>
              </a:rPr>
              <a:t>	&lt;logos&gt;</a:t>
            </a:r>
          </a:p>
          <a:p>
            <a:pPr>
              <a:tabLst>
                <a:tab pos="682625" algn="l"/>
              </a:tabLst>
            </a:pPr>
            <a:r>
              <a:rPr lang="en-US" sz="1400" dirty="0" smtClean="0">
                <a:latin typeface="Lucida Console" pitchFamily="49" charset="0"/>
              </a:rPr>
              <a:t>  	&lt;logo image="</a:t>
            </a:r>
            <a:r>
              <a:rPr lang="en-US" sz="1400" dirty="0" smtClean="0">
                <a:solidFill>
                  <a:schemeClr val="accent6">
                    <a:lumMod val="60000"/>
                    <a:lumOff val="40000"/>
                  </a:schemeClr>
                </a:solidFill>
                <a:latin typeface="Lucida Console" pitchFamily="49" charset="0"/>
              </a:rPr>
              <a:t>logo.png</a:t>
            </a:r>
            <a:r>
              <a:rPr lang="en-US" sz="1400" dirty="0" smtClean="0">
                <a:latin typeface="Lucida Console" pitchFamily="49" charset="0"/>
              </a:rPr>
              <a:t>" </a:t>
            </a:r>
            <a:r>
              <a:rPr lang="en-US" sz="1400" dirty="0" err="1" smtClean="0">
                <a:latin typeface="Lucida Console" pitchFamily="49" charset="0"/>
              </a:rPr>
              <a:t>url</a:t>
            </a:r>
            <a:r>
              <a:rPr lang="en-US" sz="1400" dirty="0" smtClean="0">
                <a:latin typeface="Lucida Console" pitchFamily="49" charset="0"/>
              </a:rPr>
              <a:t>="http://www.motorola.com" tooltip="1" /&gt; </a:t>
            </a:r>
          </a:p>
          <a:p>
            <a:pPr>
              <a:tabLst>
                <a:tab pos="341313" algn="l"/>
              </a:tabLst>
            </a:pPr>
            <a:r>
              <a:rPr lang="en-US" sz="1400" dirty="0" smtClean="0">
                <a:latin typeface="Lucida Console" pitchFamily="49" charset="0"/>
              </a:rPr>
              <a:t>  	&lt;/logos&gt;</a:t>
            </a:r>
          </a:p>
          <a:p>
            <a:pPr>
              <a:tabLst>
                <a:tab pos="341313" algn="l"/>
              </a:tabLst>
            </a:pPr>
            <a:endParaRPr lang="en-US" sz="1400" dirty="0" smtClean="0">
              <a:latin typeface="Lucida Console" pitchFamily="49" charset="0"/>
            </a:endParaRPr>
          </a:p>
          <a:p>
            <a:r>
              <a:rPr lang="en-US" sz="1400" dirty="0" smtClean="0">
                <a:latin typeface="Lucida Console" pitchFamily="49" charset="0"/>
              </a:rPr>
              <a:t>&lt;/header&gt;</a:t>
            </a:r>
            <a:endParaRPr lang="en-US" sz="1400" dirty="0">
              <a:latin typeface="Lucida Console" pitchFamily="49" charset="0"/>
            </a:endParaRPr>
          </a:p>
        </p:txBody>
      </p:sp>
      <p:pic>
        <p:nvPicPr>
          <p:cNvPr id="5" name="Picture 4" descr="background.png"/>
          <p:cNvPicPr>
            <a:picLocks noChangeAspect="1"/>
          </p:cNvPicPr>
          <p:nvPr/>
        </p:nvPicPr>
        <p:blipFill>
          <a:blip r:embed="rId4"/>
          <a:stretch>
            <a:fillRect/>
          </a:stretch>
        </p:blipFill>
        <p:spPr>
          <a:xfrm>
            <a:off x="6114279" y="5373836"/>
            <a:ext cx="2648721" cy="536299"/>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logo.png"/>
          <p:cNvPicPr>
            <a:picLocks noChangeAspect="1"/>
          </p:cNvPicPr>
          <p:nvPr/>
        </p:nvPicPr>
        <p:blipFill>
          <a:blip r:embed="rId5"/>
          <a:stretch>
            <a:fillRect/>
          </a:stretch>
        </p:blipFill>
        <p:spPr>
          <a:xfrm>
            <a:off x="1821443" y="5521000"/>
            <a:ext cx="1143000" cy="285750"/>
          </a:xfrm>
          <a:prstGeom prst="rect">
            <a:avLst/>
          </a:prstGeom>
        </p:spPr>
      </p:pic>
      <p:pic>
        <p:nvPicPr>
          <p:cNvPr id="8" name="Picture 7" descr="superbar.png"/>
          <p:cNvPicPr>
            <a:picLocks noChangeAspect="1"/>
          </p:cNvPicPr>
          <p:nvPr/>
        </p:nvPicPr>
        <p:blipFill>
          <a:blip r:embed="rId6" cstate="print"/>
          <a:stretch>
            <a:fillRect/>
          </a:stretch>
        </p:blipFill>
        <p:spPr>
          <a:xfrm>
            <a:off x="3444398" y="5270928"/>
            <a:ext cx="956610" cy="1028683"/>
          </a:xfrm>
          <a:prstGeom prst="rect">
            <a:avLst/>
          </a:prstGeom>
          <a:effectLst>
            <a:outerShdw blurRad="50800" dist="38100" dir="2700000" algn="tl" rotWithShape="0">
              <a:prstClr val="black">
                <a:alpha val="40000"/>
              </a:prstClr>
            </a:outerShdw>
          </a:effectLst>
        </p:spPr>
      </p:pic>
      <p:cxnSp>
        <p:nvCxnSpPr>
          <p:cNvPr id="13" name="Elbow Connector 12"/>
          <p:cNvCxnSpPr/>
          <p:nvPr/>
        </p:nvCxnSpPr>
        <p:spPr bwMode="auto">
          <a:xfrm rot="16200000" flipV="1">
            <a:off x="5067699" y="2939266"/>
            <a:ext cx="2815447" cy="1891887"/>
          </a:xfrm>
          <a:prstGeom prst="bentConnector3">
            <a:avLst>
              <a:gd name="adj1" fmla="val 99334"/>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cxnSp>
        <p:nvCxnSpPr>
          <p:cNvPr id="14" name="Elbow Connector 13"/>
          <p:cNvCxnSpPr>
            <a:stCxn id="6" idx="0"/>
          </p:cNvCxnSpPr>
          <p:nvPr/>
        </p:nvCxnSpPr>
        <p:spPr bwMode="auto">
          <a:xfrm rot="5400000" flipH="1" flipV="1">
            <a:off x="835509" y="3188177"/>
            <a:ext cx="2108802" cy="201380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cxnSp>
        <p:nvCxnSpPr>
          <p:cNvPr id="21" name="Elbow Connector 20"/>
          <p:cNvCxnSpPr/>
          <p:nvPr/>
        </p:nvCxnSpPr>
        <p:spPr bwMode="auto">
          <a:xfrm rot="5400000" flipH="1" flipV="1">
            <a:off x="1975628" y="4005282"/>
            <a:ext cx="1675254" cy="853748"/>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cxnSp>
        <p:nvCxnSpPr>
          <p:cNvPr id="23" name="Elbow Connector 22"/>
          <p:cNvCxnSpPr>
            <a:stCxn id="8" idx="0"/>
          </p:cNvCxnSpPr>
          <p:nvPr/>
        </p:nvCxnSpPr>
        <p:spPr bwMode="auto">
          <a:xfrm rot="5400000" flipH="1" flipV="1">
            <a:off x="4207139" y="2883336"/>
            <a:ext cx="2103156" cy="2672029"/>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pic>
        <p:nvPicPr>
          <p:cNvPr id="18" name="Picture 17" descr="overlay.png"/>
          <p:cNvPicPr>
            <a:picLocks noChangeAspect="1"/>
          </p:cNvPicPr>
          <p:nvPr/>
        </p:nvPicPr>
        <p:blipFill>
          <a:blip r:embed="rId7"/>
          <a:stretch>
            <a:fillRect/>
          </a:stretch>
        </p:blipFill>
        <p:spPr>
          <a:xfrm>
            <a:off x="5025098" y="5375130"/>
            <a:ext cx="885436" cy="531262"/>
          </a:xfrm>
          <a:prstGeom prst="rect">
            <a:avLst/>
          </a:prstGeom>
          <a:ln>
            <a:solidFill>
              <a:schemeClr val="tx1"/>
            </a:solidFill>
          </a:ln>
          <a:effectLst>
            <a:outerShdw blurRad="50800" dist="38100" dir="2700000" algn="tl" rotWithShape="0">
              <a:prstClr val="black">
                <a:alpha val="40000"/>
              </a:prstClr>
            </a:outerShdw>
          </a:effectLst>
        </p:spPr>
      </p:pic>
      <p:cxnSp>
        <p:nvCxnSpPr>
          <p:cNvPr id="22" name="Elbow Connector 21"/>
          <p:cNvCxnSpPr/>
          <p:nvPr/>
        </p:nvCxnSpPr>
        <p:spPr bwMode="auto">
          <a:xfrm rot="16200000" flipV="1">
            <a:off x="3144521" y="3134253"/>
            <a:ext cx="2664108" cy="1564515"/>
          </a:xfrm>
          <a:prstGeom prst="bentConnector3">
            <a:avLst>
              <a:gd name="adj1" fmla="val 100833"/>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sp>
        <p:nvSpPr>
          <p:cNvPr id="15" name="Rectangle 14"/>
          <p:cNvSpPr/>
          <p:nvPr/>
        </p:nvSpPr>
        <p:spPr>
          <a:xfrm>
            <a:off x="381000" y="1417638"/>
            <a:ext cx="1657313"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latin typeface="Trebuchet MS" pitchFamily="34" charset="0"/>
              </a:rPr>
              <a:t>Behavior.xml</a:t>
            </a:r>
            <a:endParaRPr lang="en-US" sz="20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Authoring The E8 Experience</a:t>
            </a:r>
            <a:endParaRPr lang="en-US" dirty="0"/>
          </a:p>
        </p:txBody>
      </p:sp>
      <p:sp>
        <p:nvSpPr>
          <p:cNvPr id="3" name="Content Placeholder 2"/>
          <p:cNvSpPr>
            <a:spLocks noGrp="1"/>
          </p:cNvSpPr>
          <p:nvPr>
            <p:ph idx="1"/>
          </p:nvPr>
        </p:nvSpPr>
        <p:spPr>
          <a:xfrm>
            <a:off x="3055339" y="1438009"/>
            <a:ext cx="5707661" cy="2554545"/>
          </a:xfrm>
        </p:spPr>
        <p:txBody>
          <a:bodyPr/>
          <a:lstStyle/>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Choose a device</a:t>
            </a:r>
          </a:p>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Brand the experience</a:t>
            </a:r>
          </a:p>
          <a:p>
            <a:pPr marL="514350" indent="-514350">
              <a:buFont typeface="+mj-lt"/>
              <a:buAutoNum type="arabicPeriod" startAt="3"/>
            </a:pPr>
            <a:r>
              <a:rPr lang="en-US" sz="2800" dirty="0" smtClean="0">
                <a:solidFill>
                  <a:schemeClr val="accent1"/>
                </a:solidFill>
              </a:rPr>
              <a:t>Add marketing bullets or status</a:t>
            </a:r>
          </a:p>
          <a:p>
            <a:pPr marL="514350" indent="-514350">
              <a:buFont typeface="+mj-lt"/>
              <a:buAutoNum type="arabicPeriod" startAt="3"/>
            </a:pPr>
            <a:r>
              <a:rPr lang="en-US" sz="2800" dirty="0" smtClean="0"/>
              <a:t>Select tasks</a:t>
            </a:r>
          </a:p>
          <a:p>
            <a:pPr marL="514350" indent="-514350">
              <a:buFont typeface="+mj-lt"/>
              <a:buAutoNum type="arabicPeriod" startAt="3"/>
            </a:pPr>
            <a:r>
              <a:rPr lang="en-US" sz="2800" dirty="0" smtClean="0"/>
              <a:t>Test device experience</a:t>
            </a:r>
            <a:endParaRPr lang="en-US" sz="2800" dirty="0"/>
          </a:p>
        </p:txBody>
      </p:sp>
      <p:pic>
        <p:nvPicPr>
          <p:cNvPr id="6" name="Picture 5" descr="rockr-front.png"/>
          <p:cNvPicPr>
            <a:picLocks noChangeAspect="1"/>
          </p:cNvPicPr>
          <p:nvPr/>
        </p:nvPicPr>
        <p:blipFill>
          <a:blip r:embed="rId3" cstate="print"/>
          <a:stretch>
            <a:fillRect/>
          </a:stretch>
        </p:blipFill>
        <p:spPr>
          <a:xfrm>
            <a:off x="1423155" y="1417638"/>
            <a:ext cx="990803" cy="2129424"/>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 Marketing Bullets Or Status</a:t>
            </a:r>
            <a:endParaRPr lang="en-US" dirty="0"/>
          </a:p>
        </p:txBody>
      </p:sp>
      <p:sp>
        <p:nvSpPr>
          <p:cNvPr id="8" name="TextBox 7"/>
          <p:cNvSpPr txBox="1"/>
          <p:nvPr/>
        </p:nvSpPr>
        <p:spPr>
          <a:xfrm>
            <a:off x="381000" y="5359388"/>
            <a:ext cx="8270847"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Trebuchet MS" pitchFamily="34" charset="0"/>
              </a:rPr>
              <a:t>Branding bar and taskbar may be configured to display status, or marketing bullets</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13" name="Group 12"/>
          <p:cNvGrpSpPr/>
          <p:nvPr/>
        </p:nvGrpSpPr>
        <p:grpSpPr>
          <a:xfrm>
            <a:off x="219919" y="1629391"/>
            <a:ext cx="6076156" cy="2939972"/>
            <a:chOff x="-138897" y="1180619"/>
            <a:chExt cx="7396223" cy="3578695"/>
          </a:xfrm>
          <a:effectLst>
            <a:outerShdw blurRad="76200" dir="13500000" sy="23000" kx="1200000" algn="br" rotWithShape="0">
              <a:prstClr val="black">
                <a:alpha val="20000"/>
              </a:prstClr>
            </a:outerShdw>
          </a:effectLst>
          <a:scene3d>
            <a:camera prst="perspectiveContrastingRightFacing"/>
            <a:lightRig rig="threePt" dir="t"/>
          </a:scene3d>
        </p:grpSpPr>
        <p:pic>
          <p:nvPicPr>
            <p:cNvPr id="11" name="Picture 10" descr="pic1.png"/>
            <p:cNvPicPr>
              <a:picLocks noChangeAspect="1"/>
            </p:cNvPicPr>
            <p:nvPr/>
          </p:nvPicPr>
          <p:blipFill>
            <a:blip r:embed="rId3"/>
            <a:srcRect l="4557" t="13671" r="14557" b="62869"/>
            <a:stretch>
              <a:fillRect/>
            </a:stretch>
          </p:blipFill>
          <p:spPr>
            <a:xfrm>
              <a:off x="-138896" y="1180619"/>
              <a:ext cx="7396222" cy="1608880"/>
            </a:xfrm>
            <a:prstGeom prst="rect">
              <a:avLst/>
            </a:prstGeom>
            <a:effectLst/>
          </p:spPr>
        </p:pic>
        <p:pic>
          <p:nvPicPr>
            <p:cNvPr id="12" name="Picture 11" descr="sureshot.png"/>
            <p:cNvPicPr>
              <a:picLocks noChangeAspect="1"/>
            </p:cNvPicPr>
            <p:nvPr/>
          </p:nvPicPr>
          <p:blipFill>
            <a:blip r:embed="rId4"/>
            <a:srcRect l="1090" t="10866" r="1244" b="59366"/>
            <a:stretch>
              <a:fillRect/>
            </a:stretch>
          </p:blipFill>
          <p:spPr>
            <a:xfrm>
              <a:off x="-138897" y="3038957"/>
              <a:ext cx="7384649" cy="1720357"/>
            </a:xfrm>
            <a:prstGeom prst="rect">
              <a:avLst/>
            </a:prstGeom>
          </p:spPr>
        </p:pic>
      </p:grpSp>
      <p:sp>
        <p:nvSpPr>
          <p:cNvPr id="5" name="TextBox 4"/>
          <p:cNvSpPr txBox="1"/>
          <p:nvPr/>
        </p:nvSpPr>
        <p:spPr>
          <a:xfrm>
            <a:off x="6881686" y="1958973"/>
            <a:ext cx="1261884" cy="646331"/>
          </a:xfrm>
          <a:prstGeom prst="rect">
            <a:avLst/>
          </a:prstGeom>
          <a:noFill/>
        </p:spPr>
        <p:txBody>
          <a:bodyPr wrap="none" rtlCol="0">
            <a:spAutoFit/>
          </a:bodyPr>
          <a:lstStyle/>
          <a:p>
            <a:r>
              <a:rPr lang="en-US" dirty="0" smtClean="0">
                <a:latin typeface="Trebuchet MS" pitchFamily="34" charset="0"/>
              </a:rPr>
              <a:t>Marketing </a:t>
            </a:r>
            <a:br>
              <a:rPr lang="en-US" dirty="0" smtClean="0">
                <a:latin typeface="Trebuchet MS" pitchFamily="34" charset="0"/>
              </a:rPr>
            </a:br>
            <a:r>
              <a:rPr lang="en-US" dirty="0" smtClean="0">
                <a:latin typeface="Trebuchet MS" pitchFamily="34" charset="0"/>
              </a:rPr>
              <a:t>Bullets</a:t>
            </a:r>
            <a:endParaRPr lang="en-US" dirty="0">
              <a:latin typeface="Trebuchet MS" pitchFamily="34" charset="0"/>
            </a:endParaRPr>
          </a:p>
        </p:txBody>
      </p:sp>
      <p:cxnSp>
        <p:nvCxnSpPr>
          <p:cNvPr id="6" name="Straight Connector 5"/>
          <p:cNvCxnSpPr/>
          <p:nvPr/>
        </p:nvCxnSpPr>
        <p:spPr>
          <a:xfrm>
            <a:off x="4393926" y="2260460"/>
            <a:ext cx="2446712" cy="553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72041" y="3210971"/>
            <a:ext cx="819455" cy="369332"/>
          </a:xfrm>
          <a:prstGeom prst="rect">
            <a:avLst/>
          </a:prstGeom>
          <a:noFill/>
        </p:spPr>
        <p:txBody>
          <a:bodyPr wrap="none" rtlCol="0">
            <a:spAutoFit/>
          </a:bodyPr>
          <a:lstStyle/>
          <a:p>
            <a:r>
              <a:rPr lang="en-US" dirty="0" smtClean="0">
                <a:latin typeface="Trebuchet MS" pitchFamily="34" charset="0"/>
              </a:rPr>
              <a:t>Status</a:t>
            </a:r>
            <a:endParaRPr lang="en-US" dirty="0">
              <a:latin typeface="Trebuchet MS" pitchFamily="34" charset="0"/>
            </a:endParaRPr>
          </a:p>
        </p:txBody>
      </p:sp>
      <p:cxnSp>
        <p:nvCxnSpPr>
          <p:cNvPr id="15" name="Straight Connector 14"/>
          <p:cNvCxnSpPr/>
          <p:nvPr/>
        </p:nvCxnSpPr>
        <p:spPr>
          <a:xfrm>
            <a:off x="4384281" y="3396708"/>
            <a:ext cx="2446712" cy="553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E8 Marketing Bullets</a:t>
            </a:r>
            <a:endParaRPr lang="en-US" dirty="0"/>
          </a:p>
        </p:txBody>
      </p:sp>
      <p:sp>
        <p:nvSpPr>
          <p:cNvPr id="4" name="Rectangle 4"/>
          <p:cNvSpPr>
            <a:spLocks noChangeArrowheads="1"/>
          </p:cNvSpPr>
          <p:nvPr/>
        </p:nvSpPr>
        <p:spPr bwMode="auto">
          <a:xfrm>
            <a:off x="381000" y="1910689"/>
            <a:ext cx="4296137" cy="325384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t>&lt;</a:t>
            </a:r>
            <a:r>
              <a:rPr lang="en-US" sz="1400" dirty="0" err="1" smtClean="0"/>
              <a:t>deviceBehavior</a:t>
            </a:r>
            <a:r>
              <a:rPr lang="en-US" sz="1400" dirty="0" smtClean="0"/>
              <a:t>&gt;</a:t>
            </a:r>
          </a:p>
          <a:p>
            <a:r>
              <a:rPr lang="en-US" sz="1400" dirty="0" smtClean="0"/>
              <a:t>  &lt;header </a:t>
            </a:r>
            <a:r>
              <a:rPr lang="en-US" sz="1400" dirty="0" err="1" smtClean="0"/>
              <a:t>watermarkAlign</a:t>
            </a:r>
            <a:r>
              <a:rPr lang="en-US" sz="1400" dirty="0" smtClean="0"/>
              <a:t>="right" </a:t>
            </a:r>
            <a:r>
              <a:rPr lang="en-US" sz="1400" dirty="0" err="1" smtClean="0"/>
              <a:t>backgroundColor</a:t>
            </a:r>
            <a:r>
              <a:rPr lang="en-US" sz="1400" dirty="0" smtClean="0"/>
              <a:t>="#FFFFFFFF" </a:t>
            </a:r>
            <a:r>
              <a:rPr lang="en-US" sz="1400" dirty="0" err="1" smtClean="0"/>
              <a:t>textColor</a:t>
            </a:r>
            <a:r>
              <a:rPr lang="en-US" sz="1400" dirty="0" smtClean="0"/>
              <a:t>="#FFFFFFFF" </a:t>
            </a:r>
            <a:r>
              <a:rPr lang="en-US" sz="1400" dirty="0" err="1" smtClean="0"/>
              <a:t>backgroundImage</a:t>
            </a:r>
            <a:r>
              <a:rPr lang="en-US" sz="1400" dirty="0" smtClean="0"/>
              <a:t>="background.png" </a:t>
            </a:r>
            <a:r>
              <a:rPr lang="en-US" sz="1400" dirty="0" err="1" smtClean="0"/>
              <a:t>watermarkImage</a:t>
            </a:r>
            <a:r>
              <a:rPr lang="en-US" sz="1400" dirty="0" smtClean="0"/>
              <a:t>="overlay.png"&gt;</a:t>
            </a:r>
          </a:p>
          <a:p>
            <a:r>
              <a:rPr lang="en-US" sz="1400" dirty="0" smtClean="0"/>
              <a:t>   …</a:t>
            </a:r>
          </a:p>
          <a:p>
            <a:r>
              <a:rPr lang="en-US" sz="1400" dirty="0" smtClean="0">
                <a:solidFill>
                  <a:schemeClr val="accent6">
                    <a:lumMod val="60000"/>
                    <a:lumOff val="40000"/>
                  </a:schemeClr>
                </a:solidFill>
              </a:rPr>
              <a:t>    &lt;</a:t>
            </a:r>
            <a:r>
              <a:rPr lang="en-US" sz="1400" dirty="0" err="1" smtClean="0">
                <a:solidFill>
                  <a:schemeClr val="accent6">
                    <a:lumMod val="60000"/>
                    <a:lumOff val="40000"/>
                  </a:schemeClr>
                </a:solidFill>
              </a:rPr>
              <a:t>marketingBullets</a:t>
            </a:r>
            <a:r>
              <a:rPr lang="en-US" sz="1400" dirty="0" smtClean="0">
                <a:solidFill>
                  <a:schemeClr val="accent6">
                    <a:lumMod val="60000"/>
                    <a:lumOff val="40000"/>
                  </a:schemeClr>
                </a:solidFill>
              </a:rPr>
              <a:t>&gt;</a:t>
            </a:r>
          </a:p>
          <a:p>
            <a:r>
              <a:rPr lang="en-US" sz="1400" dirty="0" smtClean="0">
                <a:solidFill>
                  <a:schemeClr val="accent6">
                    <a:lumMod val="60000"/>
                    <a:lumOff val="40000"/>
                  </a:schemeClr>
                </a:solidFill>
              </a:rPr>
              <a:t>      &lt;bullet id="2" /&gt;</a:t>
            </a:r>
          </a:p>
          <a:p>
            <a:r>
              <a:rPr lang="en-US" sz="1400" dirty="0" smtClean="0">
                <a:solidFill>
                  <a:schemeClr val="accent6">
                    <a:lumMod val="60000"/>
                    <a:lumOff val="40000"/>
                  </a:schemeClr>
                </a:solidFill>
              </a:rPr>
              <a:t>      &lt;bullet id="3" /&gt;</a:t>
            </a:r>
          </a:p>
          <a:p>
            <a:r>
              <a:rPr lang="en-US" sz="1400" dirty="0" smtClean="0">
                <a:solidFill>
                  <a:schemeClr val="accent6">
                    <a:lumMod val="60000"/>
                    <a:lumOff val="40000"/>
                  </a:schemeClr>
                </a:solidFill>
              </a:rPr>
              <a:t>      &lt;bullet id="4" /&gt;</a:t>
            </a:r>
          </a:p>
          <a:p>
            <a:r>
              <a:rPr lang="en-US" sz="1400" dirty="0" smtClean="0">
                <a:solidFill>
                  <a:schemeClr val="accent6">
                    <a:lumMod val="60000"/>
                    <a:lumOff val="40000"/>
                  </a:schemeClr>
                </a:solidFill>
              </a:rPr>
              <a:t>    &lt;/</a:t>
            </a:r>
            <a:r>
              <a:rPr lang="en-US" sz="1400" dirty="0" err="1" smtClean="0">
                <a:solidFill>
                  <a:schemeClr val="accent6">
                    <a:lumMod val="60000"/>
                    <a:lumOff val="40000"/>
                  </a:schemeClr>
                </a:solidFill>
              </a:rPr>
              <a:t>marketingBullets</a:t>
            </a:r>
            <a:r>
              <a:rPr lang="en-US" sz="1400" dirty="0" smtClean="0">
                <a:solidFill>
                  <a:schemeClr val="accent6">
                    <a:lumMod val="60000"/>
                    <a:lumOff val="40000"/>
                  </a:schemeClr>
                </a:solidFill>
              </a:rPr>
              <a:t>&gt;</a:t>
            </a:r>
          </a:p>
          <a:p>
            <a:r>
              <a:rPr lang="en-US" sz="1400" dirty="0" smtClean="0"/>
              <a:t>  &lt;/header&gt;</a:t>
            </a:r>
            <a:endParaRPr lang="en-US" sz="1400" dirty="0"/>
          </a:p>
        </p:txBody>
      </p:sp>
      <p:sp>
        <p:nvSpPr>
          <p:cNvPr id="5" name="TextBox 4"/>
          <p:cNvSpPr txBox="1"/>
          <p:nvPr/>
        </p:nvSpPr>
        <p:spPr>
          <a:xfrm>
            <a:off x="301907" y="1287014"/>
            <a:ext cx="2246384"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Behavior.xml</a:t>
            </a:r>
          </a:p>
        </p:txBody>
      </p:sp>
      <p:sp>
        <p:nvSpPr>
          <p:cNvPr id="7" name="Rectangle 4"/>
          <p:cNvSpPr>
            <a:spLocks noChangeArrowheads="1"/>
          </p:cNvSpPr>
          <p:nvPr/>
        </p:nvSpPr>
        <p:spPr bwMode="auto">
          <a:xfrm>
            <a:off x="4885481" y="1910689"/>
            <a:ext cx="3877519" cy="321776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t>&lt;?xml version="1.0" encoding="UTF-8"?&gt;</a:t>
            </a:r>
          </a:p>
          <a:p>
            <a:r>
              <a:rPr lang="en-US" sz="1400" dirty="0" smtClean="0"/>
              <a:t>&lt;</a:t>
            </a:r>
            <a:r>
              <a:rPr lang="en-US" sz="1400" dirty="0" err="1" smtClean="0"/>
              <a:t>stringTable</a:t>
            </a:r>
            <a:r>
              <a:rPr lang="en-US" sz="1400" dirty="0" smtClean="0"/>
              <a:t>&gt;</a:t>
            </a:r>
          </a:p>
          <a:p>
            <a:r>
              <a:rPr lang="en-US" sz="1400" dirty="0" smtClean="0"/>
              <a:t>  &lt;string id="1"&gt;Visit the Motorola website&lt;/string&gt;</a:t>
            </a:r>
          </a:p>
          <a:p>
            <a:r>
              <a:rPr lang="en-US" sz="1400" dirty="0" smtClean="0"/>
              <a:t>  &lt;string id="</a:t>
            </a:r>
            <a:r>
              <a:rPr lang="en-US" sz="1400" dirty="0" smtClean="0">
                <a:solidFill>
                  <a:schemeClr val="accent6">
                    <a:lumMod val="60000"/>
                    <a:lumOff val="40000"/>
                  </a:schemeClr>
                </a:solidFill>
              </a:rPr>
              <a:t>2</a:t>
            </a:r>
            <a:r>
              <a:rPr lang="en-US" sz="1400" dirty="0" smtClean="0"/>
              <a:t>"&gt;</a:t>
            </a:r>
            <a:r>
              <a:rPr lang="en-US" sz="1400" dirty="0" smtClean="0">
                <a:solidFill>
                  <a:schemeClr val="accent6">
                    <a:lumMod val="60000"/>
                    <a:lumOff val="40000"/>
                  </a:schemeClr>
                </a:solidFill>
              </a:rPr>
              <a:t>You and your music</a:t>
            </a:r>
            <a:r>
              <a:rPr lang="en-US" sz="1400" dirty="0" smtClean="0"/>
              <a:t>&lt;/string&gt;</a:t>
            </a:r>
          </a:p>
          <a:p>
            <a:r>
              <a:rPr lang="en-US" sz="1400" dirty="0" smtClean="0"/>
              <a:t>  &lt;string id="</a:t>
            </a:r>
            <a:r>
              <a:rPr lang="en-US" sz="1400" dirty="0" smtClean="0">
                <a:solidFill>
                  <a:schemeClr val="accent6">
                    <a:lumMod val="60000"/>
                    <a:lumOff val="40000"/>
                  </a:schemeClr>
                </a:solidFill>
              </a:rPr>
              <a:t>3</a:t>
            </a:r>
            <a:r>
              <a:rPr lang="en-US" sz="1400" dirty="0" smtClean="0"/>
              <a:t>"&gt;</a:t>
            </a:r>
            <a:r>
              <a:rPr lang="en-US" sz="1400" dirty="0" smtClean="0">
                <a:solidFill>
                  <a:schemeClr val="accent6">
                    <a:lumMod val="60000"/>
                    <a:lumOff val="40000"/>
                  </a:schemeClr>
                </a:solidFill>
              </a:rPr>
              <a:t>Stereo Bluetooth wireless technology (A2DP)</a:t>
            </a:r>
            <a:r>
              <a:rPr lang="en-US" sz="1400" dirty="0" smtClean="0"/>
              <a:t>&lt;/string&gt;</a:t>
            </a:r>
          </a:p>
          <a:p>
            <a:r>
              <a:rPr lang="en-US" sz="1400" dirty="0" smtClean="0"/>
              <a:t>  &lt;string id="</a:t>
            </a:r>
            <a:r>
              <a:rPr lang="en-US" sz="1400" dirty="0" smtClean="0">
                <a:solidFill>
                  <a:schemeClr val="accent6">
                    <a:lumMod val="60000"/>
                    <a:lumOff val="40000"/>
                  </a:schemeClr>
                </a:solidFill>
              </a:rPr>
              <a:t>4</a:t>
            </a:r>
            <a:r>
              <a:rPr lang="en-US" sz="1400" dirty="0" smtClean="0"/>
              <a:t>"&gt;</a:t>
            </a:r>
            <a:r>
              <a:rPr lang="en-US" sz="1400" dirty="0" smtClean="0">
                <a:solidFill>
                  <a:schemeClr val="accent6">
                    <a:lumMod val="60000"/>
                    <a:lumOff val="40000"/>
                  </a:schemeClr>
                </a:solidFill>
              </a:rPr>
              <a:t>2 Megapixel camera with 8X zoom</a:t>
            </a:r>
            <a:r>
              <a:rPr lang="en-US" sz="1400" dirty="0" smtClean="0"/>
              <a:t>&lt;/string&gt;</a:t>
            </a:r>
          </a:p>
          <a:p>
            <a:r>
              <a:rPr lang="en-US" sz="1400" dirty="0" smtClean="0"/>
              <a:t>&lt;/</a:t>
            </a:r>
            <a:r>
              <a:rPr lang="en-US" sz="1400" dirty="0" err="1" smtClean="0"/>
              <a:t>stringTable</a:t>
            </a:r>
            <a:r>
              <a:rPr lang="en-US" sz="1400" dirty="0" smtClean="0"/>
              <a:t>&gt;</a:t>
            </a:r>
            <a:endParaRPr lang="en-US" sz="1400" dirty="0"/>
          </a:p>
        </p:txBody>
      </p:sp>
      <p:sp>
        <p:nvSpPr>
          <p:cNvPr id="8" name="TextBox 7"/>
          <p:cNvSpPr txBox="1"/>
          <p:nvPr/>
        </p:nvSpPr>
        <p:spPr>
          <a:xfrm>
            <a:off x="4864261" y="1287014"/>
            <a:ext cx="2335768"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Resource.xml</a:t>
            </a:r>
          </a:p>
        </p:txBody>
      </p:sp>
      <p:cxnSp>
        <p:nvCxnSpPr>
          <p:cNvPr id="10" name="Straight Arrow Connector 9"/>
          <p:cNvCxnSpPr/>
          <p:nvPr/>
        </p:nvCxnSpPr>
        <p:spPr bwMode="auto">
          <a:xfrm flipV="1">
            <a:off x="2234879" y="3439904"/>
            <a:ext cx="2858947" cy="52086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oval" w="med" len="med"/>
            <a:tailEnd type="triangle"/>
          </a:ln>
          <a:effectLst/>
        </p:spPr>
      </p:cxnSp>
      <p:cxnSp>
        <p:nvCxnSpPr>
          <p:cNvPr id="11" name="Straight Arrow Connector 10"/>
          <p:cNvCxnSpPr/>
          <p:nvPr/>
        </p:nvCxnSpPr>
        <p:spPr bwMode="auto">
          <a:xfrm flipV="1">
            <a:off x="2234879" y="3661752"/>
            <a:ext cx="2858947" cy="52086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oval" w="med" len="med"/>
            <a:tailEnd type="triangle"/>
          </a:ln>
          <a:effectLst/>
        </p:spPr>
      </p:cxnSp>
      <p:cxnSp>
        <p:nvCxnSpPr>
          <p:cNvPr id="12" name="Straight Arrow Connector 11"/>
          <p:cNvCxnSpPr/>
          <p:nvPr/>
        </p:nvCxnSpPr>
        <p:spPr bwMode="auto">
          <a:xfrm flipV="1">
            <a:off x="2234879" y="4076512"/>
            <a:ext cx="2878238" cy="33952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oval" w="med" len="med"/>
            <a:tailEnd type="triangle"/>
          </a:ln>
          <a:effectLst/>
        </p:spPr>
      </p:cxnSp>
      <p:cxnSp>
        <p:nvCxnSpPr>
          <p:cNvPr id="14" name="Elbow Connector 22"/>
          <p:cNvCxnSpPr/>
          <p:nvPr/>
        </p:nvCxnSpPr>
        <p:spPr bwMode="auto">
          <a:xfrm rot="5400000" flipH="1" flipV="1">
            <a:off x="5789" y="4869381"/>
            <a:ext cx="1412111" cy="173616"/>
          </a:xfrm>
          <a:prstGeom prst="bentConnector3">
            <a:avLst>
              <a:gd name="adj1" fmla="val 9918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sp>
        <p:nvSpPr>
          <p:cNvPr id="21" name="TextBox 20"/>
          <p:cNvSpPr txBox="1"/>
          <p:nvPr/>
        </p:nvSpPr>
        <p:spPr>
          <a:xfrm>
            <a:off x="731838" y="5477043"/>
            <a:ext cx="3275636" cy="1015663"/>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Bullets for branding bar. </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IDs link to localized resource file</a:t>
            </a:r>
          </a:p>
        </p:txBody>
      </p:sp>
      <p:cxnSp>
        <p:nvCxnSpPr>
          <p:cNvPr id="22" name="Elbow Connector 22"/>
          <p:cNvCxnSpPr/>
          <p:nvPr/>
        </p:nvCxnSpPr>
        <p:spPr bwMode="auto">
          <a:xfrm flipV="1">
            <a:off x="5093826" y="4296432"/>
            <a:ext cx="1840375" cy="1238490"/>
          </a:xfrm>
          <a:prstGeom prst="bentConnector3">
            <a:avLst>
              <a:gd name="adj1" fmla="val 100315"/>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sp>
        <p:nvSpPr>
          <p:cNvPr id="33" name="TextBox 32"/>
          <p:cNvSpPr txBox="1"/>
          <p:nvPr/>
        </p:nvSpPr>
        <p:spPr>
          <a:xfrm>
            <a:off x="4968433" y="5617868"/>
            <a:ext cx="3275636" cy="707886"/>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Localized strings stored in separate resourc.xml file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E8 Status Providers</a:t>
            </a:r>
            <a:endParaRPr lang="en-US" dirty="0"/>
          </a:p>
        </p:txBody>
      </p:sp>
      <p:sp>
        <p:nvSpPr>
          <p:cNvPr id="6" name="Rectangle 4"/>
          <p:cNvSpPr>
            <a:spLocks noChangeArrowheads="1"/>
          </p:cNvSpPr>
          <p:nvPr/>
        </p:nvSpPr>
        <p:spPr bwMode="auto">
          <a:xfrm>
            <a:off x="520861" y="2011701"/>
            <a:ext cx="8252749" cy="272140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t>&lt;</a:t>
            </a:r>
            <a:r>
              <a:rPr lang="en-US" sz="1400" dirty="0" err="1" smtClean="0"/>
              <a:t>statusItems</a:t>
            </a:r>
            <a:r>
              <a:rPr lang="en-US" sz="1400" dirty="0" smtClean="0"/>
              <a:t> </a:t>
            </a:r>
            <a:r>
              <a:rPr lang="en-US" sz="1400" dirty="0" err="1" smtClean="0"/>
              <a:t>statusPropList</a:t>
            </a:r>
            <a:r>
              <a:rPr lang="en-US" sz="1400" dirty="0" smtClean="0"/>
              <a:t>="</a:t>
            </a:r>
            <a:r>
              <a:rPr lang="en-US" sz="1400" dirty="0" smtClean="0">
                <a:solidFill>
                  <a:schemeClr val="accent6">
                    <a:lumMod val="60000"/>
                    <a:lumOff val="40000"/>
                  </a:schemeClr>
                </a:solidFill>
              </a:rPr>
              <a:t>prop:System.Sync.State;System.Devices.BatteryStatus;System.Devices.StorageFreeSpacePercent;" </a:t>
            </a:r>
            <a:r>
              <a:rPr lang="en-US" sz="1400" dirty="0" err="1" smtClean="0">
                <a:solidFill>
                  <a:schemeClr val="accent6">
                    <a:lumMod val="60000"/>
                    <a:lumOff val="40000"/>
                  </a:schemeClr>
                </a:solidFill>
              </a:rPr>
              <a:t>statusProvider</a:t>
            </a:r>
            <a:r>
              <a:rPr lang="en-US" sz="1400" dirty="0" smtClean="0">
                <a:solidFill>
                  <a:schemeClr val="accent6">
                    <a:lumMod val="60000"/>
                    <a:lumOff val="40000"/>
                  </a:schemeClr>
                </a:solidFill>
              </a:rPr>
              <a:t>="{c2dae44d-c850-425c-b466-d8cbc1469f5d}</a:t>
            </a:r>
            <a:r>
              <a:rPr lang="en-US" sz="1400" dirty="0" smtClean="0"/>
              <a:t>"&gt;</a:t>
            </a:r>
          </a:p>
          <a:p>
            <a:r>
              <a:rPr lang="en-US" sz="1400" dirty="0" smtClean="0"/>
              <a:t>    &lt;</a:t>
            </a:r>
            <a:r>
              <a:rPr lang="en-US" sz="1400" dirty="0" err="1" smtClean="0"/>
              <a:t>statusLinks</a:t>
            </a:r>
            <a:r>
              <a:rPr lang="en-US" sz="1400" dirty="0" smtClean="0"/>
              <a:t>&gt;</a:t>
            </a:r>
          </a:p>
          <a:p>
            <a:r>
              <a:rPr lang="en-US" sz="1400" dirty="0" smtClean="0"/>
              <a:t>      &lt;</a:t>
            </a:r>
            <a:r>
              <a:rPr lang="en-US" sz="1400" dirty="0" err="1" smtClean="0"/>
              <a:t>statusLink</a:t>
            </a:r>
            <a:r>
              <a:rPr lang="en-US" sz="1400" dirty="0" smtClean="0"/>
              <a:t>&gt;</a:t>
            </a:r>
          </a:p>
          <a:p>
            <a:pPr lvl="1"/>
            <a:r>
              <a:rPr lang="en-US" sz="1400" dirty="0" smtClean="0"/>
              <a:t>&lt;</a:t>
            </a:r>
            <a:r>
              <a:rPr lang="en-US" sz="1400" dirty="0" err="1" smtClean="0"/>
              <a:t>statusLink</a:t>
            </a:r>
            <a:r>
              <a:rPr lang="en-US" sz="1400" dirty="0" smtClean="0"/>
              <a:t> </a:t>
            </a:r>
            <a:r>
              <a:rPr lang="en-US" sz="1400" dirty="0" err="1" smtClean="0"/>
              <a:t>statusProp</a:t>
            </a:r>
            <a:r>
              <a:rPr lang="en-US" sz="1400" dirty="0" smtClean="0"/>
              <a:t>=</a:t>
            </a:r>
            <a:r>
              <a:rPr lang="en-US" sz="1400" dirty="0" smtClean="0">
                <a:solidFill>
                  <a:schemeClr val="accent6">
                    <a:lumMod val="60000"/>
                    <a:lumOff val="40000"/>
                  </a:schemeClr>
                </a:solidFill>
              </a:rPr>
              <a:t>"</a:t>
            </a:r>
            <a:r>
              <a:rPr lang="en-US" sz="1400" dirty="0" err="1" smtClean="0">
                <a:solidFill>
                  <a:schemeClr val="accent6">
                    <a:lumMod val="60000"/>
                    <a:lumOff val="40000"/>
                  </a:schemeClr>
                </a:solidFill>
              </a:rPr>
              <a:t>System.Devices.StorageFreeSpacePercent</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taskId</a:t>
            </a:r>
            <a:r>
              <a:rPr lang="en-US" sz="1400" dirty="0" smtClean="0">
                <a:solidFill>
                  <a:schemeClr val="accent6">
                    <a:lumMod val="60000"/>
                    <a:lumOff val="40000"/>
                  </a:schemeClr>
                </a:solidFill>
              </a:rPr>
              <a:t>="{b7c7ce85-61f5-49aa-8173-b8e26c0453ff}"</a:t>
            </a:r>
            <a:r>
              <a:rPr lang="en-US" sz="1400" dirty="0" smtClean="0"/>
              <a:t>/&gt;</a:t>
            </a:r>
          </a:p>
          <a:p>
            <a:pPr lvl="1"/>
            <a:r>
              <a:rPr lang="en-US" sz="1400" dirty="0" smtClean="0"/>
              <a:t> &lt;</a:t>
            </a:r>
            <a:r>
              <a:rPr lang="en-US" sz="1400" dirty="0" err="1" smtClean="0"/>
              <a:t>statusLink</a:t>
            </a:r>
            <a:r>
              <a:rPr lang="en-US" sz="1400" dirty="0" smtClean="0"/>
              <a:t> </a:t>
            </a:r>
            <a:r>
              <a:rPr lang="en-US" sz="1400" dirty="0" err="1" smtClean="0"/>
              <a:t>statusProp</a:t>
            </a:r>
            <a:r>
              <a:rPr lang="en-US" sz="1400" dirty="0" smtClean="0"/>
              <a:t>=</a:t>
            </a:r>
            <a:r>
              <a:rPr lang="en-US" sz="1400" dirty="0" smtClean="0">
                <a:solidFill>
                  <a:schemeClr val="accent6">
                    <a:lumMod val="60000"/>
                    <a:lumOff val="40000"/>
                  </a:schemeClr>
                </a:solidFill>
              </a:rPr>
              <a:t>"</a:t>
            </a:r>
            <a:r>
              <a:rPr lang="en-US" sz="1400" dirty="0" err="1" smtClean="0">
                <a:solidFill>
                  <a:schemeClr val="accent6">
                    <a:lumMod val="60000"/>
                    <a:lumOff val="40000"/>
                  </a:schemeClr>
                </a:solidFill>
              </a:rPr>
              <a:t>System.Sync.State</a:t>
            </a:r>
            <a:r>
              <a:rPr lang="en-US" sz="1400" dirty="0" smtClean="0">
                <a:solidFill>
                  <a:schemeClr val="accent6">
                    <a:lumMod val="60000"/>
                    <a:lumOff val="40000"/>
                  </a:schemeClr>
                </a:solidFill>
              </a:rPr>
              <a:t>" </a:t>
            </a:r>
            <a:r>
              <a:rPr lang="en-US" sz="1400" dirty="0" err="1" smtClean="0">
                <a:solidFill>
                  <a:schemeClr val="accent6">
                    <a:lumMod val="60000"/>
                    <a:lumOff val="40000"/>
                  </a:schemeClr>
                </a:solidFill>
              </a:rPr>
              <a:t>taskId</a:t>
            </a:r>
            <a:r>
              <a:rPr lang="en-US" sz="1400" dirty="0" smtClean="0">
                <a:solidFill>
                  <a:schemeClr val="accent6">
                    <a:lumMod val="60000"/>
                    <a:lumOff val="40000"/>
                  </a:schemeClr>
                </a:solidFill>
              </a:rPr>
              <a:t>="{308fc75e-c5b7-457e-8589-89f50ac1b0eb}"</a:t>
            </a:r>
            <a:r>
              <a:rPr lang="en-US" sz="1400" dirty="0" smtClean="0"/>
              <a:t>/&gt;</a:t>
            </a:r>
          </a:p>
          <a:p>
            <a:r>
              <a:rPr lang="en-US" sz="1400" dirty="0" smtClean="0"/>
              <a:t>      &lt;/</a:t>
            </a:r>
            <a:r>
              <a:rPr lang="en-US" sz="1400" dirty="0" err="1" smtClean="0"/>
              <a:t>statusLink</a:t>
            </a:r>
            <a:r>
              <a:rPr lang="en-US" sz="1400" dirty="0" smtClean="0"/>
              <a:t>&gt;</a:t>
            </a:r>
          </a:p>
          <a:p>
            <a:r>
              <a:rPr lang="en-US" sz="1400" dirty="0" smtClean="0"/>
              <a:t>    &lt;/</a:t>
            </a:r>
            <a:r>
              <a:rPr lang="en-US" sz="1400" dirty="0" err="1" smtClean="0"/>
              <a:t>statusLinks</a:t>
            </a:r>
            <a:r>
              <a:rPr lang="en-US" sz="1400" dirty="0" smtClean="0"/>
              <a:t>&gt;</a:t>
            </a:r>
          </a:p>
          <a:p>
            <a:r>
              <a:rPr lang="en-US" sz="1400" dirty="0" smtClean="0"/>
              <a:t>  &lt;/</a:t>
            </a:r>
            <a:r>
              <a:rPr lang="en-US" sz="1400" dirty="0" err="1" smtClean="0"/>
              <a:t>statusItems</a:t>
            </a:r>
            <a:r>
              <a:rPr lang="en-US" sz="1400" dirty="0" smtClean="0"/>
              <a:t>&gt;</a:t>
            </a:r>
            <a:endParaRPr lang="en-US" sz="1400" dirty="0"/>
          </a:p>
        </p:txBody>
      </p:sp>
      <p:sp>
        <p:nvSpPr>
          <p:cNvPr id="7" name="TextBox 6"/>
          <p:cNvSpPr txBox="1"/>
          <p:nvPr/>
        </p:nvSpPr>
        <p:spPr>
          <a:xfrm>
            <a:off x="381000" y="1417638"/>
            <a:ext cx="2246384"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Behavior.xml</a:t>
            </a:r>
          </a:p>
        </p:txBody>
      </p:sp>
      <p:cxnSp>
        <p:nvCxnSpPr>
          <p:cNvPr id="8" name="Elbow Connector 22"/>
          <p:cNvCxnSpPr/>
          <p:nvPr/>
        </p:nvCxnSpPr>
        <p:spPr bwMode="auto">
          <a:xfrm rot="5400000" flipH="1" flipV="1">
            <a:off x="202561" y="3245763"/>
            <a:ext cx="2465409" cy="1666754"/>
          </a:xfrm>
          <a:prstGeom prst="bentConnector3">
            <a:avLst>
              <a:gd name="adj1" fmla="val 14789"/>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sp>
        <p:nvSpPr>
          <p:cNvPr id="14" name="TextBox 13"/>
          <p:cNvSpPr txBox="1"/>
          <p:nvPr/>
        </p:nvSpPr>
        <p:spPr>
          <a:xfrm>
            <a:off x="358815" y="5379331"/>
            <a:ext cx="2805576" cy="1015663"/>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Status property list to</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display in branding bar</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and taskbar preview</a:t>
            </a:r>
          </a:p>
        </p:txBody>
      </p:sp>
      <p:cxnSp>
        <p:nvCxnSpPr>
          <p:cNvPr id="15" name="Elbow Connector 22"/>
          <p:cNvCxnSpPr/>
          <p:nvPr/>
        </p:nvCxnSpPr>
        <p:spPr bwMode="auto">
          <a:xfrm rot="16200000" flipV="1">
            <a:off x="2777925" y="4189098"/>
            <a:ext cx="1875100" cy="486140"/>
          </a:xfrm>
          <a:prstGeom prst="bentConnector3">
            <a:avLst>
              <a:gd name="adj1" fmla="val 24074"/>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sp>
        <p:nvSpPr>
          <p:cNvPr id="19" name="TextBox 18"/>
          <p:cNvSpPr txBox="1"/>
          <p:nvPr/>
        </p:nvSpPr>
        <p:spPr>
          <a:xfrm>
            <a:off x="3728981" y="5379331"/>
            <a:ext cx="2020105" cy="1015663"/>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Click action for </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storage</a:t>
            </a:r>
            <a:r>
              <a:rPr lang="en-US" sz="2000" dirty="0" smtClean="0">
                <a:effectLst>
                  <a:outerShdw blurRad="38100" dist="38100" dir="2700000" algn="tl">
                    <a:srgbClr val="000000">
                      <a:alpha val="43137"/>
                    </a:srgbClr>
                  </a:outerShdw>
                </a:effectLst>
                <a:latin typeface="Trebuchet MS" pitchFamily="34" charset="0"/>
              </a:rPr>
              <a:t> </a:t>
            </a:r>
            <a:r>
              <a:rPr lang="en-US" sz="2000" dirty="0" smtClean="0">
                <a:solidFill>
                  <a:schemeClr val="tx1"/>
                </a:solidFill>
                <a:effectLst>
                  <a:outerShdw blurRad="38100" dist="38100" dir="2700000" algn="tl">
                    <a:srgbClr val="000000">
                      <a:alpha val="43137"/>
                    </a:srgbClr>
                  </a:outerShdw>
                </a:effectLst>
                <a:latin typeface="Trebuchet MS" pitchFamily="34" charset="0"/>
              </a:rPr>
              <a:t>space</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status</a:t>
            </a:r>
          </a:p>
        </p:txBody>
      </p:sp>
      <p:cxnSp>
        <p:nvCxnSpPr>
          <p:cNvPr id="20" name="Elbow Connector 22"/>
          <p:cNvCxnSpPr/>
          <p:nvPr/>
        </p:nvCxnSpPr>
        <p:spPr bwMode="auto">
          <a:xfrm rot="5400000" flipH="1" flipV="1">
            <a:off x="5914663" y="4177525"/>
            <a:ext cx="1493135" cy="844952"/>
          </a:xfrm>
          <a:prstGeom prst="bentConnector3">
            <a:avLst>
              <a:gd name="adj1" fmla="val 25194"/>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ysDot"/>
            <a:round/>
            <a:headEnd type="oval"/>
            <a:tailEnd type="oval"/>
          </a:ln>
          <a:effectLst>
            <a:outerShdw blurRad="50800" dist="38100" dir="2700000" algn="tl" rotWithShape="0">
              <a:prstClr val="black">
                <a:alpha val="40000"/>
              </a:prstClr>
            </a:outerShdw>
          </a:effectLst>
        </p:spPr>
      </p:cxnSp>
      <p:sp>
        <p:nvSpPr>
          <p:cNvPr id="25" name="TextBox 24"/>
          <p:cNvSpPr txBox="1"/>
          <p:nvPr/>
        </p:nvSpPr>
        <p:spPr>
          <a:xfrm>
            <a:off x="5906951" y="5379331"/>
            <a:ext cx="2020105" cy="707886"/>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Click action for </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sync status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graphicFrame>
        <p:nvGraphicFramePr>
          <p:cNvPr id="5" name="Table 4"/>
          <p:cNvGraphicFramePr>
            <a:graphicFrameLocks noGrp="1"/>
          </p:cNvGraphicFramePr>
          <p:nvPr/>
        </p:nvGraphicFramePr>
        <p:xfrm>
          <a:off x="296917" y="1135120"/>
          <a:ext cx="8525536" cy="4086904"/>
        </p:xfrm>
        <a:graphic>
          <a:graphicData uri="http://schemas.openxmlformats.org/drawingml/2006/table">
            <a:tbl>
              <a:tblPr firstRow="1" bandRow="1">
                <a:tableStyleId>{125E5076-3810-47DD-B79F-674D7AD40C01}</a:tableStyleId>
              </a:tblPr>
              <a:tblGrid>
                <a:gridCol w="571184"/>
                <a:gridCol w="3912243"/>
                <a:gridCol w="4042109"/>
              </a:tblGrid>
              <a:tr h="275566">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0" u="none" dirty="0" smtClean="0">
                        <a:solidFill>
                          <a:schemeClr val="tx1"/>
                        </a:solidFill>
                        <a:latin typeface="+mn-lt"/>
                      </a:endParaRPr>
                    </a:p>
                  </a:txBody>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0" u="none" dirty="0" smtClean="0">
                          <a:solidFill>
                            <a:schemeClr val="tx1"/>
                          </a:solidFill>
                          <a:latin typeface="Trebuchet MS" pitchFamily="34" charset="0"/>
                        </a:rPr>
                        <a:t>Status Provider</a:t>
                      </a:r>
                    </a:p>
                  </a:txBody>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75000"/>
                              <a:lumOff val="25000"/>
                            </a:schemeClr>
                          </a:solidFill>
                          <a:latin typeface="Trebuchet MS" pitchFamily="34" charset="0"/>
                        </a:rPr>
                        <a:t>Displays</a:t>
                      </a:r>
                    </a:p>
                  </a:txBody>
                  <a:tcPr/>
                </a:tc>
              </a:tr>
              <a:tr h="47597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dirty="0" err="1" smtClean="0">
                          <a:solidFill>
                            <a:schemeClr val="bg2"/>
                          </a:solidFill>
                          <a:latin typeface="Trebuchet MS" pitchFamily="34" charset="0"/>
                        </a:rPr>
                        <a:t>System.Devices.BatteryStatus</a:t>
                      </a:r>
                      <a:endParaRPr lang="en-US" sz="1600" b="1" u="none" dirty="0" smtClean="0">
                        <a:solidFill>
                          <a:schemeClr val="bg2"/>
                        </a:solidFill>
                        <a:latin typeface="Trebuchet MS" pitchFamily="34" charset="0"/>
                      </a:endParaRPr>
                    </a:p>
                  </a:txBody>
                  <a:tcPr anchor="ctr">
                    <a:solidFill>
                      <a:schemeClr val="accent6">
                        <a:lumMod val="60000"/>
                        <a:lumOff val="40000"/>
                      </a:schemeClr>
                    </a:solidFill>
                  </a:tcPr>
                </a:tc>
                <a:tc>
                  <a:txBody>
                    <a:bodyPr/>
                    <a:lstStyle/>
                    <a:p>
                      <a:r>
                        <a:rPr lang="en-US" b="0" dirty="0" smtClean="0">
                          <a:solidFill>
                            <a:schemeClr val="bg2"/>
                          </a:solidFill>
                          <a:latin typeface="Trebuchet MS" pitchFamily="34" charset="0"/>
                        </a:rPr>
                        <a:t>% Battery</a:t>
                      </a:r>
                      <a:r>
                        <a:rPr lang="en-US" b="0" baseline="0" dirty="0" smtClean="0">
                          <a:solidFill>
                            <a:schemeClr val="bg2"/>
                          </a:solidFill>
                          <a:latin typeface="Trebuchet MS" pitchFamily="34" charset="0"/>
                        </a:rPr>
                        <a:t> full</a:t>
                      </a:r>
                      <a:endParaRPr lang="en-US" b="0" dirty="0">
                        <a:solidFill>
                          <a:schemeClr val="bg2"/>
                        </a:solidFill>
                        <a:latin typeface="Trebuchet MS" pitchFamily="34" charset="0"/>
                      </a:endParaRPr>
                    </a:p>
                  </a:txBody>
                  <a:tcPr anchor="ctr">
                    <a:solidFill>
                      <a:schemeClr val="accent6">
                        <a:lumMod val="60000"/>
                        <a:lumOff val="40000"/>
                      </a:schemeClr>
                    </a:solidFill>
                  </a:tcPr>
                </a:tc>
              </a:tr>
              <a:tr h="47746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u="none" dirty="0" err="1" smtClean="0">
                          <a:solidFill>
                            <a:schemeClr val="bg2"/>
                          </a:solidFill>
                          <a:latin typeface="Trebuchet MS" pitchFamily="34" charset="0"/>
                        </a:rPr>
                        <a:t>System.Devices.StorageFreePercent</a:t>
                      </a:r>
                      <a:endParaRPr lang="en-US" sz="1600" b="1" u="none" dirty="0" smtClean="0">
                        <a:solidFill>
                          <a:schemeClr val="bg2"/>
                        </a:solidFill>
                        <a:latin typeface="Trebuchet MS" pitchFamily="34" charset="0"/>
                      </a:endParaRPr>
                    </a:p>
                  </a:txBody>
                  <a:tcPr anchor="ctr">
                    <a:solidFill>
                      <a:schemeClr val="accent6">
                        <a:lumMod val="20000"/>
                        <a:lumOff val="80000"/>
                      </a:schemeClr>
                    </a:solidFill>
                  </a:tcPr>
                </a:tc>
                <a:tc>
                  <a:txBody>
                    <a:bodyPr/>
                    <a:lstStyle/>
                    <a:p>
                      <a:r>
                        <a:rPr lang="en-US" b="0" baseline="0" dirty="0" smtClean="0">
                          <a:solidFill>
                            <a:schemeClr val="bg2"/>
                          </a:solidFill>
                          <a:latin typeface="Trebuchet MS" pitchFamily="34" charset="0"/>
                        </a:rPr>
                        <a:t>Storage % full and total storage available</a:t>
                      </a:r>
                      <a:endParaRPr lang="en-US" b="0" dirty="0">
                        <a:solidFill>
                          <a:schemeClr val="bg2"/>
                        </a:solidFill>
                        <a:latin typeface="Trebuchet MS" pitchFamily="34" charset="0"/>
                      </a:endParaRPr>
                    </a:p>
                  </a:txBody>
                  <a:tcPr anchor="ctr">
                    <a:solidFill>
                      <a:schemeClr val="accent6">
                        <a:lumMod val="20000"/>
                        <a:lumOff val="80000"/>
                      </a:schemeClr>
                    </a:solidFill>
                  </a:tcPr>
                </a:tc>
              </a:tr>
              <a:tr h="466364">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u="none" dirty="0" err="1" smtClean="0">
                          <a:solidFill>
                            <a:schemeClr val="bg2"/>
                          </a:solidFill>
                          <a:latin typeface="Trebuchet MS" pitchFamily="34" charset="0"/>
                        </a:rPr>
                        <a:t>System.Sync.State</a:t>
                      </a:r>
                      <a:endParaRPr lang="en-US" sz="1600" b="1" u="none" dirty="0" smtClean="0">
                        <a:solidFill>
                          <a:schemeClr val="bg2"/>
                        </a:solidFill>
                        <a:latin typeface="Trebuchet MS" pitchFamily="34" charset="0"/>
                      </a:endParaRPr>
                    </a:p>
                  </a:txBody>
                  <a:tcPr anchor="ctr">
                    <a:solidFill>
                      <a:schemeClr val="accent6">
                        <a:lumMod val="60000"/>
                        <a:lumOff val="40000"/>
                      </a:schemeClr>
                    </a:solidFill>
                  </a:tcPr>
                </a:tc>
                <a:tc>
                  <a:txBody>
                    <a:bodyPr/>
                    <a:lstStyle/>
                    <a:p>
                      <a:r>
                        <a:rPr lang="en-US" b="0" dirty="0" smtClean="0">
                          <a:solidFill>
                            <a:schemeClr val="bg2"/>
                          </a:solidFill>
                          <a:latin typeface="Trebuchet MS" pitchFamily="34" charset="0"/>
                        </a:rPr>
                        <a:t>Sync state</a:t>
                      </a:r>
                      <a:endParaRPr lang="en-US" b="0" dirty="0">
                        <a:solidFill>
                          <a:schemeClr val="bg2"/>
                        </a:solidFill>
                        <a:latin typeface="Trebuchet MS" pitchFamily="34" charset="0"/>
                      </a:endParaRPr>
                    </a:p>
                  </a:txBody>
                  <a:tcPr anchor="ctr">
                    <a:solidFill>
                      <a:schemeClr val="accent6">
                        <a:lumMod val="60000"/>
                        <a:lumOff val="40000"/>
                      </a:schemeClr>
                    </a:solidFill>
                  </a:tcPr>
                </a:tc>
              </a:tr>
              <a:tr h="466364">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u="none" dirty="0" err="1" smtClean="0">
                          <a:solidFill>
                            <a:schemeClr val="bg2"/>
                          </a:solidFill>
                          <a:latin typeface="Trebuchet MS" pitchFamily="34" charset="0"/>
                        </a:rPr>
                        <a:t>System.Devices.SignalStrength</a:t>
                      </a:r>
                      <a:r>
                        <a:rPr lang="en-US" sz="1600" b="1" u="none" dirty="0" smtClean="0">
                          <a:solidFill>
                            <a:schemeClr val="bg2"/>
                          </a:solidFill>
                          <a:latin typeface="Trebuchet MS" pitchFamily="34" charset="0"/>
                        </a:rPr>
                        <a:t>*</a:t>
                      </a:r>
                    </a:p>
                  </a:txBody>
                  <a:tcPr anchor="ct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latin typeface="Trebuchet MS" pitchFamily="34" charset="0"/>
                        </a:rPr>
                        <a:t>Signal strength and network</a:t>
                      </a:r>
                    </a:p>
                  </a:txBody>
                  <a:tcPr anchor="ctr">
                    <a:solidFill>
                      <a:schemeClr val="accent6">
                        <a:lumMod val="20000"/>
                        <a:lumOff val="80000"/>
                      </a:schemeClr>
                    </a:solidFill>
                  </a:tcPr>
                </a:tc>
              </a:tr>
              <a:tr h="466364">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u="none" dirty="0" err="1" smtClean="0">
                          <a:solidFill>
                            <a:schemeClr val="bg2"/>
                          </a:solidFill>
                          <a:latin typeface="Trebuchet MS" pitchFamily="34" charset="0"/>
                        </a:rPr>
                        <a:t>System.Devices.Voicemail</a:t>
                      </a:r>
                      <a:r>
                        <a:rPr lang="en-US" sz="1600" b="1" u="none" dirty="0" smtClean="0">
                          <a:solidFill>
                            <a:schemeClr val="bg2"/>
                          </a:solidFill>
                          <a:latin typeface="Trebuchet MS" pitchFamily="34" charset="0"/>
                        </a:rPr>
                        <a:t>*</a:t>
                      </a:r>
                    </a:p>
                  </a:txBody>
                  <a:tcPr anchor="ct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latin typeface="Trebuchet MS" pitchFamily="34" charset="0"/>
                        </a:rPr>
                        <a:t>Number of voicemails</a:t>
                      </a:r>
                    </a:p>
                  </a:txBody>
                  <a:tcPr anchor="ctr">
                    <a:solidFill>
                      <a:schemeClr val="accent6">
                        <a:lumMod val="60000"/>
                        <a:lumOff val="40000"/>
                      </a:schemeClr>
                    </a:solidFill>
                  </a:tcPr>
                </a:tc>
              </a:tr>
              <a:tr h="466364">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u="none" dirty="0" err="1" smtClean="0">
                          <a:solidFill>
                            <a:schemeClr val="bg2"/>
                          </a:solidFill>
                          <a:latin typeface="Trebuchet MS" pitchFamily="34" charset="0"/>
                        </a:rPr>
                        <a:t>System.Devices.MissedCalls</a:t>
                      </a:r>
                      <a:r>
                        <a:rPr lang="en-US" sz="1600" b="1" u="none" dirty="0" smtClean="0">
                          <a:solidFill>
                            <a:schemeClr val="bg2"/>
                          </a:solidFill>
                          <a:latin typeface="Trebuchet MS" pitchFamily="34" charset="0"/>
                        </a:rPr>
                        <a:t>*</a:t>
                      </a:r>
                    </a:p>
                  </a:txBody>
                  <a:tcPr anchor="ct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latin typeface="Trebuchet MS" pitchFamily="34" charset="0"/>
                        </a:rPr>
                        <a:t>Number of missed calls</a:t>
                      </a:r>
                    </a:p>
                  </a:txBody>
                  <a:tcPr anchor="ctr">
                    <a:solidFill>
                      <a:schemeClr val="accent6">
                        <a:lumMod val="20000"/>
                        <a:lumOff val="80000"/>
                      </a:schemeClr>
                    </a:solidFill>
                  </a:tcPr>
                </a:tc>
              </a:tr>
              <a:tr h="466364">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u="none" dirty="0" err="1" smtClean="0">
                          <a:solidFill>
                            <a:schemeClr val="bg2"/>
                          </a:solidFill>
                          <a:latin typeface="Trebuchet MS" pitchFamily="34" charset="0"/>
                        </a:rPr>
                        <a:t>System.Devices.NewPictures</a:t>
                      </a:r>
                      <a:r>
                        <a:rPr lang="en-US" sz="1600" b="1" u="none" dirty="0" smtClean="0">
                          <a:solidFill>
                            <a:schemeClr val="bg2"/>
                          </a:solidFill>
                          <a:latin typeface="Trebuchet MS" pitchFamily="34" charset="0"/>
                        </a:rPr>
                        <a:t>*</a:t>
                      </a:r>
                    </a:p>
                  </a:txBody>
                  <a:tcPr anchor="ct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latin typeface="Trebuchet MS" pitchFamily="34" charset="0"/>
                        </a:rPr>
                        <a:t>Number</a:t>
                      </a:r>
                      <a:r>
                        <a:rPr lang="en-US" sz="1400" b="0" baseline="0" dirty="0" smtClean="0">
                          <a:solidFill>
                            <a:schemeClr val="bg2"/>
                          </a:solidFill>
                          <a:latin typeface="Trebuchet MS" pitchFamily="34" charset="0"/>
                        </a:rPr>
                        <a:t> of new pictures on device</a:t>
                      </a:r>
                      <a:endParaRPr lang="en-US" sz="1400" b="0" dirty="0" smtClean="0">
                        <a:solidFill>
                          <a:schemeClr val="bg2"/>
                        </a:solidFill>
                        <a:latin typeface="Trebuchet MS" pitchFamily="34" charset="0"/>
                      </a:endParaRPr>
                    </a:p>
                  </a:txBody>
                  <a:tcPr anchor="ctr">
                    <a:solidFill>
                      <a:schemeClr val="accent6">
                        <a:lumMod val="60000"/>
                        <a:lumOff val="40000"/>
                      </a:schemeClr>
                    </a:solidFill>
                  </a:tcPr>
                </a:tc>
              </a:tr>
              <a:tr h="466364">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600" b="1" u="none" dirty="0" smtClean="0">
                        <a:solidFill>
                          <a:schemeClr val="bg2"/>
                        </a:solidFill>
                        <a:latin typeface="+mn-lt"/>
                      </a:endParaRP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1" u="none" dirty="0" err="1" smtClean="0">
                          <a:solidFill>
                            <a:schemeClr val="bg2"/>
                          </a:solidFill>
                          <a:latin typeface="Trebuchet MS" pitchFamily="34" charset="0"/>
                        </a:rPr>
                        <a:t>System.Devices.TextMessages</a:t>
                      </a:r>
                      <a:r>
                        <a:rPr lang="en-US" sz="1600" b="1" u="none" dirty="0" smtClean="0">
                          <a:solidFill>
                            <a:schemeClr val="bg2"/>
                          </a:solidFill>
                          <a:latin typeface="Trebuchet MS" pitchFamily="34" charset="0"/>
                        </a:rPr>
                        <a:t>*</a:t>
                      </a:r>
                    </a:p>
                  </a:txBody>
                  <a:tcPr anchor="ct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latin typeface="Trebuchet MS" pitchFamily="34" charset="0"/>
                        </a:rPr>
                        <a:t>Number</a:t>
                      </a:r>
                      <a:r>
                        <a:rPr lang="en-US" sz="1400" b="0" baseline="0" dirty="0" smtClean="0">
                          <a:solidFill>
                            <a:schemeClr val="bg2"/>
                          </a:solidFill>
                          <a:latin typeface="Trebuchet MS" pitchFamily="34" charset="0"/>
                        </a:rPr>
                        <a:t> of new text messages on device</a:t>
                      </a:r>
                      <a:endParaRPr lang="en-US" sz="1400" b="0" dirty="0" smtClean="0">
                        <a:solidFill>
                          <a:schemeClr val="bg2"/>
                        </a:solidFill>
                        <a:latin typeface="Trebuchet MS" pitchFamily="34" charset="0"/>
                      </a:endParaRPr>
                    </a:p>
                  </a:txBody>
                  <a:tcPr anchor="ctr">
                    <a:solidFill>
                      <a:schemeClr val="accent6">
                        <a:lumMod val="20000"/>
                        <a:lumOff val="80000"/>
                      </a:schemeClr>
                    </a:solidFill>
                  </a:tcPr>
                </a:tc>
              </a:tr>
            </a:tbl>
          </a:graphicData>
        </a:graphic>
      </p:graphicFrame>
      <p:sp>
        <p:nvSpPr>
          <p:cNvPr id="6" name="TextBox 5"/>
          <p:cNvSpPr txBox="1"/>
          <p:nvPr/>
        </p:nvSpPr>
        <p:spPr>
          <a:xfrm>
            <a:off x="381000" y="6067296"/>
            <a:ext cx="3856377"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 Requires Device Status Service</a:t>
            </a:r>
          </a:p>
        </p:txBody>
      </p:sp>
      <p:pic>
        <p:nvPicPr>
          <p:cNvPr id="7" name="Picture 6" descr="power.png"/>
          <p:cNvPicPr>
            <a:picLocks noChangeAspect="1"/>
          </p:cNvPicPr>
          <p:nvPr/>
        </p:nvPicPr>
        <p:blipFill>
          <a:blip r:embed="rId3"/>
          <a:stretch>
            <a:fillRect/>
          </a:stretch>
        </p:blipFill>
        <p:spPr>
          <a:xfrm>
            <a:off x="428404" y="1542467"/>
            <a:ext cx="323810" cy="323810"/>
          </a:xfrm>
          <a:prstGeom prst="rect">
            <a:avLst/>
          </a:prstGeom>
        </p:spPr>
      </p:pic>
      <p:pic>
        <p:nvPicPr>
          <p:cNvPr id="8" name="Picture 7" descr="storage.png"/>
          <p:cNvPicPr>
            <a:picLocks noChangeAspect="1"/>
          </p:cNvPicPr>
          <p:nvPr/>
        </p:nvPicPr>
        <p:blipFill>
          <a:blip r:embed="rId4"/>
          <a:stretch>
            <a:fillRect/>
          </a:stretch>
        </p:blipFill>
        <p:spPr>
          <a:xfrm>
            <a:off x="428404" y="2005454"/>
            <a:ext cx="323810" cy="323810"/>
          </a:xfrm>
          <a:prstGeom prst="rect">
            <a:avLst/>
          </a:prstGeom>
        </p:spPr>
      </p:pic>
      <p:pic>
        <p:nvPicPr>
          <p:cNvPr id="9" name="Picture 8" descr="sync.png"/>
          <p:cNvPicPr>
            <a:picLocks noChangeAspect="1"/>
          </p:cNvPicPr>
          <p:nvPr/>
        </p:nvPicPr>
        <p:blipFill>
          <a:blip r:embed="rId5"/>
          <a:stretch>
            <a:fillRect/>
          </a:stretch>
        </p:blipFill>
        <p:spPr>
          <a:xfrm>
            <a:off x="428404" y="2491588"/>
            <a:ext cx="323810" cy="323810"/>
          </a:xfrm>
          <a:prstGeom prst="rect">
            <a:avLst/>
          </a:prstGeom>
        </p:spPr>
      </p:pic>
      <p:pic>
        <p:nvPicPr>
          <p:cNvPr id="10" name="Picture 9" descr="signal.png"/>
          <p:cNvPicPr>
            <a:picLocks noChangeAspect="1"/>
          </p:cNvPicPr>
          <p:nvPr/>
        </p:nvPicPr>
        <p:blipFill>
          <a:blip r:embed="rId6"/>
          <a:stretch>
            <a:fillRect/>
          </a:stretch>
        </p:blipFill>
        <p:spPr>
          <a:xfrm>
            <a:off x="428404" y="2989301"/>
            <a:ext cx="323810" cy="323810"/>
          </a:xfrm>
          <a:prstGeom prst="rect">
            <a:avLst/>
          </a:prstGeom>
        </p:spPr>
      </p:pic>
      <p:pic>
        <p:nvPicPr>
          <p:cNvPr id="11" name="Picture 10" descr="missed_call.png"/>
          <p:cNvPicPr>
            <a:picLocks noChangeAspect="1"/>
          </p:cNvPicPr>
          <p:nvPr/>
        </p:nvPicPr>
        <p:blipFill>
          <a:blip r:embed="rId7"/>
          <a:stretch>
            <a:fillRect/>
          </a:stretch>
        </p:blipFill>
        <p:spPr>
          <a:xfrm>
            <a:off x="428404" y="3903700"/>
            <a:ext cx="323810" cy="323810"/>
          </a:xfrm>
          <a:prstGeom prst="rect">
            <a:avLst/>
          </a:prstGeom>
        </p:spPr>
      </p:pic>
      <p:pic>
        <p:nvPicPr>
          <p:cNvPr id="12" name="Picture 11" descr="voicemail.png"/>
          <p:cNvPicPr>
            <a:picLocks noChangeAspect="1"/>
          </p:cNvPicPr>
          <p:nvPr/>
        </p:nvPicPr>
        <p:blipFill>
          <a:blip r:embed="rId8"/>
          <a:stretch>
            <a:fillRect/>
          </a:stretch>
        </p:blipFill>
        <p:spPr>
          <a:xfrm>
            <a:off x="428404" y="3417564"/>
            <a:ext cx="323810" cy="323810"/>
          </a:xfrm>
          <a:prstGeom prst="rect">
            <a:avLst/>
          </a:prstGeom>
        </p:spPr>
      </p:pic>
      <p:pic>
        <p:nvPicPr>
          <p:cNvPr id="13" name="Picture 12" descr="text copy.png"/>
          <p:cNvPicPr>
            <a:picLocks noChangeAspect="1"/>
          </p:cNvPicPr>
          <p:nvPr/>
        </p:nvPicPr>
        <p:blipFill>
          <a:blip r:embed="rId9"/>
          <a:stretch>
            <a:fillRect/>
          </a:stretch>
        </p:blipFill>
        <p:spPr>
          <a:xfrm>
            <a:off x="428404" y="4864400"/>
            <a:ext cx="323810" cy="323810"/>
          </a:xfrm>
          <a:prstGeom prst="rect">
            <a:avLst/>
          </a:prstGeom>
        </p:spPr>
      </p:pic>
      <p:pic>
        <p:nvPicPr>
          <p:cNvPr id="14" name="Picture 13" descr="newphotos.png"/>
          <p:cNvPicPr>
            <a:picLocks noChangeAspect="1"/>
          </p:cNvPicPr>
          <p:nvPr/>
        </p:nvPicPr>
        <p:blipFill>
          <a:blip r:embed="rId10"/>
          <a:stretch>
            <a:fillRect/>
          </a:stretch>
        </p:blipFill>
        <p:spPr>
          <a:xfrm>
            <a:off x="428404" y="4366688"/>
            <a:ext cx="323810" cy="323810"/>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smtClean="0"/>
              <a:t>uthoring The E8 Experience</a:t>
            </a:r>
            <a:endParaRPr lang="en-US" dirty="0"/>
          </a:p>
        </p:txBody>
      </p:sp>
      <p:sp>
        <p:nvSpPr>
          <p:cNvPr id="3" name="Content Placeholder 2"/>
          <p:cNvSpPr>
            <a:spLocks noGrp="1"/>
          </p:cNvSpPr>
          <p:nvPr>
            <p:ph idx="1"/>
          </p:nvPr>
        </p:nvSpPr>
        <p:spPr>
          <a:xfrm>
            <a:off x="3055339" y="1438009"/>
            <a:ext cx="5707661" cy="2554545"/>
          </a:xfrm>
        </p:spPr>
        <p:txBody>
          <a:bodyPr/>
          <a:lstStyle/>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Choose a device</a:t>
            </a:r>
          </a:p>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Brand the experience</a:t>
            </a:r>
          </a:p>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Add status</a:t>
            </a:r>
          </a:p>
          <a:p>
            <a:pPr marL="514350" indent="-514350">
              <a:buFont typeface="+mj-lt"/>
              <a:buAutoNum type="arabicPeriod" startAt="3"/>
            </a:pPr>
            <a:r>
              <a:rPr lang="en-US" sz="2800" dirty="0" smtClean="0">
                <a:solidFill>
                  <a:schemeClr val="accent1"/>
                </a:solidFill>
              </a:rPr>
              <a:t>Select tasks</a:t>
            </a:r>
          </a:p>
          <a:p>
            <a:pPr marL="514350" indent="-514350">
              <a:buFont typeface="+mj-lt"/>
              <a:buAutoNum type="arabicPeriod" startAt="3"/>
            </a:pPr>
            <a:r>
              <a:rPr lang="en-US" sz="2800" dirty="0" smtClean="0"/>
              <a:t>Test device experience</a:t>
            </a:r>
            <a:endParaRPr lang="en-US" sz="2800" dirty="0"/>
          </a:p>
        </p:txBody>
      </p:sp>
      <p:pic>
        <p:nvPicPr>
          <p:cNvPr id="5" name="Picture 4" descr="rockr-front.png"/>
          <p:cNvPicPr>
            <a:picLocks noChangeAspect="1"/>
          </p:cNvPicPr>
          <p:nvPr/>
        </p:nvPicPr>
        <p:blipFill>
          <a:blip r:embed="rId3" cstate="print"/>
          <a:stretch>
            <a:fillRect/>
          </a:stretch>
        </p:blipFill>
        <p:spPr>
          <a:xfrm>
            <a:off x="1423155" y="1417638"/>
            <a:ext cx="990803" cy="2129424"/>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1.png"/>
          <p:cNvPicPr>
            <a:picLocks noChangeAspect="1"/>
          </p:cNvPicPr>
          <p:nvPr/>
        </p:nvPicPr>
        <p:blipFill>
          <a:blip r:embed="rId3"/>
          <a:srcRect l="4684" t="37637" r="14684" b="20169"/>
          <a:stretch>
            <a:fillRect/>
          </a:stretch>
        </p:blipFill>
        <p:spPr>
          <a:xfrm>
            <a:off x="324091" y="1402157"/>
            <a:ext cx="7373074" cy="2893671"/>
          </a:xfrm>
          <a:prstGeom prst="rect">
            <a:avLst/>
          </a:prstGeom>
          <a:effectLst>
            <a:outerShdw blurRad="76200" dir="13500000" sy="23000" kx="1200000" algn="br" rotWithShape="0">
              <a:prstClr val="black">
                <a:alpha val="20000"/>
              </a:prstClr>
            </a:outerShdw>
          </a:effectLst>
          <a:scene3d>
            <a:camera prst="perspectiveContrastingRightFacing"/>
            <a:lightRig rig="threePt" dir="t"/>
          </a:scene3d>
        </p:spPr>
      </p:pic>
      <p:sp>
        <p:nvSpPr>
          <p:cNvPr id="2" name="Title 1"/>
          <p:cNvSpPr>
            <a:spLocks noGrp="1"/>
          </p:cNvSpPr>
          <p:nvPr>
            <p:ph type="title"/>
          </p:nvPr>
        </p:nvSpPr>
        <p:spPr/>
        <p:txBody>
          <a:bodyPr/>
          <a:lstStyle/>
          <a:p>
            <a:r>
              <a:rPr lang="en-US" dirty="0" smtClean="0"/>
              <a:t>Task Model</a:t>
            </a:r>
            <a:endParaRPr lang="en-US" dirty="0"/>
          </a:p>
        </p:txBody>
      </p:sp>
      <p:sp>
        <p:nvSpPr>
          <p:cNvPr id="3" name="Content Placeholder 2"/>
          <p:cNvSpPr>
            <a:spLocks noGrp="1"/>
          </p:cNvSpPr>
          <p:nvPr>
            <p:ph idx="4294967295"/>
          </p:nvPr>
        </p:nvSpPr>
        <p:spPr>
          <a:xfrm>
            <a:off x="381000" y="5357797"/>
            <a:ext cx="8380413" cy="914400"/>
          </a:xfrm>
        </p:spPr>
        <p:txBody>
          <a:bodyPr/>
          <a:lstStyle/>
          <a:p>
            <a:pPr marL="0" indent="0">
              <a:buNone/>
            </a:pPr>
            <a:r>
              <a:rPr lang="en-US" dirty="0" smtClean="0"/>
              <a:t>Tasks launch built-in features, or custom applications, content, and websites</a:t>
            </a:r>
          </a:p>
        </p:txBody>
      </p:sp>
      <p:sp>
        <p:nvSpPr>
          <p:cNvPr id="5" name="TextBox 4"/>
          <p:cNvSpPr txBox="1"/>
          <p:nvPr/>
        </p:nvSpPr>
        <p:spPr>
          <a:xfrm>
            <a:off x="7111853" y="2374581"/>
            <a:ext cx="1685305" cy="369332"/>
          </a:xfrm>
          <a:prstGeom prst="rect">
            <a:avLst/>
          </a:prstGeom>
          <a:noFill/>
        </p:spPr>
        <p:txBody>
          <a:bodyPr wrap="square" rtlCol="0">
            <a:spAutoFit/>
          </a:bodyPr>
          <a:lstStyle/>
          <a:p>
            <a:r>
              <a:rPr lang="en-US" dirty="0" smtClean="0">
                <a:latin typeface="Trebuchet MS" pitchFamily="34" charset="0"/>
              </a:rPr>
              <a:t>Built-in Task</a:t>
            </a:r>
            <a:endParaRPr lang="en-US" dirty="0">
              <a:latin typeface="Trebuchet MS" pitchFamily="34" charset="0"/>
            </a:endParaRPr>
          </a:p>
        </p:txBody>
      </p:sp>
      <p:cxnSp>
        <p:nvCxnSpPr>
          <p:cNvPr id="6" name="Straight Arrow Connector 5"/>
          <p:cNvCxnSpPr/>
          <p:nvPr/>
        </p:nvCxnSpPr>
        <p:spPr bwMode="auto">
          <a:xfrm rot="10800000" flipV="1">
            <a:off x="2129742" y="2565863"/>
            <a:ext cx="4964400" cy="533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1">
                <a:lumMod val="75000"/>
              </a:schemeClr>
            </a:solidFill>
            <a:prstDash val="solid"/>
            <a:round/>
            <a:headEnd type="none" w="med" len="med"/>
            <a:tailEnd type="oval"/>
          </a:ln>
          <a:effectLst>
            <a:outerShdw blurRad="50800" dist="38100" dir="5400000" algn="t" rotWithShape="0">
              <a:prstClr val="black">
                <a:alpha val="40000"/>
              </a:prstClr>
            </a:outerShdw>
          </a:effectLst>
        </p:spPr>
      </p:cxnSp>
      <p:sp>
        <p:nvSpPr>
          <p:cNvPr id="9" name="TextBox 8"/>
          <p:cNvSpPr txBox="1"/>
          <p:nvPr/>
        </p:nvSpPr>
        <p:spPr>
          <a:xfrm>
            <a:off x="7122362" y="3346790"/>
            <a:ext cx="1685305" cy="369332"/>
          </a:xfrm>
          <a:prstGeom prst="rect">
            <a:avLst/>
          </a:prstGeom>
          <a:noFill/>
        </p:spPr>
        <p:txBody>
          <a:bodyPr wrap="square" rtlCol="0">
            <a:spAutoFit/>
          </a:bodyPr>
          <a:lstStyle/>
          <a:p>
            <a:r>
              <a:rPr lang="en-US" dirty="0" smtClean="0">
                <a:latin typeface="Trebuchet MS" pitchFamily="34" charset="0"/>
              </a:rPr>
              <a:t>Custom Task</a:t>
            </a:r>
            <a:endParaRPr lang="en-US" dirty="0">
              <a:latin typeface="Trebuchet MS" pitchFamily="34" charset="0"/>
            </a:endParaRPr>
          </a:p>
        </p:txBody>
      </p:sp>
      <p:cxnSp>
        <p:nvCxnSpPr>
          <p:cNvPr id="10" name="Straight Arrow Connector 9"/>
          <p:cNvCxnSpPr>
            <a:stCxn id="9" idx="1"/>
          </p:cNvCxnSpPr>
          <p:nvPr/>
        </p:nvCxnSpPr>
        <p:spPr bwMode="auto">
          <a:xfrm rot="10800000" flipV="1">
            <a:off x="2268638" y="3531456"/>
            <a:ext cx="4853724" cy="1201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1">
                <a:lumMod val="75000"/>
              </a:schemeClr>
            </a:solidFill>
            <a:prstDash val="solid"/>
            <a:round/>
            <a:headEnd type="none" w="med" len="med"/>
            <a:tailEnd type="oval"/>
          </a:ln>
          <a:effectLst>
            <a:outerShdw blurRad="50800" dist="38100" dir="5400000" algn="t"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Task Requirements</a:t>
            </a:r>
            <a:endParaRPr lang="en-US" dirty="0"/>
          </a:p>
        </p:txBody>
      </p:sp>
      <p:sp>
        <p:nvSpPr>
          <p:cNvPr id="3" name="Content Placeholder 2"/>
          <p:cNvSpPr>
            <a:spLocks noGrp="1"/>
          </p:cNvSpPr>
          <p:nvPr>
            <p:ph idx="1"/>
          </p:nvPr>
        </p:nvSpPr>
        <p:spPr>
          <a:xfrm>
            <a:off x="382588" y="1414464"/>
            <a:ext cx="8380412" cy="4059573"/>
          </a:xfrm>
        </p:spPr>
        <p:txBody>
          <a:bodyPr/>
          <a:lstStyle/>
          <a:p>
            <a:pPr marL="457200" indent="-457200"/>
            <a:r>
              <a:rPr lang="en-US" sz="3200" dirty="0" smtClean="0"/>
              <a:t>Tasks may be authored to be displayed/hidden based on system state</a:t>
            </a:r>
          </a:p>
          <a:p>
            <a:pPr marL="857250" lvl="1" indent="-400050"/>
            <a:r>
              <a:rPr lang="en-US" sz="2800" dirty="0" smtClean="0"/>
              <a:t>Software Installation status</a:t>
            </a:r>
          </a:p>
          <a:p>
            <a:pPr marL="857250" lvl="1" indent="-400050"/>
            <a:r>
              <a:rPr lang="en-US" sz="2800" dirty="0" smtClean="0"/>
              <a:t>Device presence</a:t>
            </a:r>
          </a:p>
          <a:p>
            <a:pPr marL="857250" lvl="1" indent="-400050"/>
            <a:r>
              <a:rPr lang="en-US" sz="2800" dirty="0" smtClean="0"/>
              <a:t>Device Service availability</a:t>
            </a:r>
          </a:p>
          <a:p>
            <a:pPr marL="857250" lvl="1" indent="-400050"/>
            <a:r>
              <a:rPr lang="en-US" sz="2800" dirty="0" smtClean="0"/>
              <a:t>Date/Time Range</a:t>
            </a:r>
          </a:p>
          <a:p>
            <a:pPr marL="857250" lvl="1" indent="-400050"/>
            <a:r>
              <a:rPr lang="en-US" sz="2800" dirty="0" smtClean="0"/>
              <a:t>Internet availability</a:t>
            </a:r>
          </a:p>
          <a:p>
            <a:pPr marL="857250" lvl="1" indent="-400050"/>
            <a:r>
              <a:rPr lang="en-US" sz="2800" dirty="0" smtClean="0"/>
              <a:t>More…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Built-In Tasks</a:t>
            </a:r>
            <a:endParaRPr lang="en-US" dirty="0"/>
          </a:p>
        </p:txBody>
      </p:sp>
      <p:graphicFrame>
        <p:nvGraphicFramePr>
          <p:cNvPr id="8" name="Table 7"/>
          <p:cNvGraphicFramePr>
            <a:graphicFrameLocks noGrp="1"/>
          </p:cNvGraphicFramePr>
          <p:nvPr/>
        </p:nvGraphicFramePr>
        <p:xfrm>
          <a:off x="381000" y="1135120"/>
          <a:ext cx="8382000" cy="5061564"/>
        </p:xfrm>
        <a:graphic>
          <a:graphicData uri="http://schemas.openxmlformats.org/drawingml/2006/table">
            <a:tbl>
              <a:tblPr firstRow="1" bandRow="1">
                <a:tableStyleId>{125E5076-3810-47DD-B79F-674D7AD40C01}</a:tableStyleId>
              </a:tblPr>
              <a:tblGrid>
                <a:gridCol w="2426107"/>
                <a:gridCol w="4385104"/>
                <a:gridCol w="1570789"/>
              </a:tblGrid>
              <a:tr h="36293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0" u="none" dirty="0" smtClean="0">
                          <a:solidFill>
                            <a:schemeClr val="tx1"/>
                          </a:solidFill>
                          <a:latin typeface="Trebuchet MS" pitchFamily="34" charset="0"/>
                        </a:rPr>
                        <a:t>Task</a:t>
                      </a:r>
                    </a:p>
                  </a:txBody>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75000"/>
                              <a:lumOff val="25000"/>
                            </a:schemeClr>
                          </a:solidFill>
                          <a:latin typeface="Trebuchet MS" pitchFamily="34" charset="0"/>
                        </a:rPr>
                        <a:t>User Scenario</a:t>
                      </a:r>
                    </a:p>
                  </a:txBody>
                  <a:tcPr/>
                </a:tc>
                <a:tc>
                  <a:txBody>
                    <a:bodyPr/>
                    <a:lstStyle/>
                    <a:p>
                      <a:pPr marL="0" marR="0" lvl="0" indent="0" algn="ctr" defTabSz="914158"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Trebuchet MS" pitchFamily="34" charset="0"/>
                        </a:rPr>
                        <a:t>Device Classes</a:t>
                      </a:r>
                    </a:p>
                  </a:txBody>
                  <a:tcPr/>
                </a:tc>
              </a:tr>
              <a:tr h="62688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rebuchet MS" pitchFamily="34" charset="0"/>
                        </a:rPr>
                        <a:t>Change how your device works </a:t>
                      </a:r>
                      <a:br>
                        <a:rPr lang="en-US" sz="1800" b="1" dirty="0" smtClean="0">
                          <a:solidFill>
                            <a:schemeClr val="bg2"/>
                          </a:solidFill>
                          <a:latin typeface="Trebuchet MS" pitchFamily="34" charset="0"/>
                        </a:rPr>
                      </a:br>
                      <a:r>
                        <a:rPr lang="en-US" sz="1800" b="1" dirty="0" smtClean="0">
                          <a:solidFill>
                            <a:schemeClr val="bg2"/>
                          </a:solidFill>
                          <a:latin typeface="Trebuchet MS" pitchFamily="34" charset="0"/>
                        </a:rPr>
                        <a:t>with Windows</a:t>
                      </a:r>
                      <a:endParaRPr lang="en-US" sz="1800" b="1" u="none" dirty="0" smtClean="0">
                        <a:solidFill>
                          <a:schemeClr val="bg2"/>
                        </a:solidFill>
                        <a:latin typeface="Trebuchet MS" pitchFamily="34" charset="0"/>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aseline="0" dirty="0" smtClean="0">
                          <a:solidFill>
                            <a:schemeClr val="bg2"/>
                          </a:solidFill>
                          <a:latin typeface="Trebuchet MS" pitchFamily="34" charset="0"/>
                        </a:rPr>
                        <a:t>I can change my device name and choose a task to launch on connect</a:t>
                      </a:r>
                      <a:endParaRPr lang="en-US" sz="1600" dirty="0" smtClean="0">
                        <a:solidFill>
                          <a:schemeClr val="bg2"/>
                        </a:solidFill>
                        <a:latin typeface="Trebuchet MS" pitchFamily="34" charset="0"/>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Trebuchet MS" pitchFamily="34" charset="0"/>
                      </a:endParaRPr>
                    </a:p>
                  </a:txBody>
                  <a:tcPr>
                    <a:solidFill>
                      <a:schemeClr val="accent6">
                        <a:lumMod val="60000"/>
                        <a:lumOff val="40000"/>
                      </a:schemeClr>
                    </a:solidFill>
                  </a:tcPr>
                </a:tc>
              </a:tr>
              <a:tr h="628847">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u="none" dirty="0" smtClean="0">
                          <a:solidFill>
                            <a:schemeClr val="bg2"/>
                          </a:solidFill>
                          <a:latin typeface="Trebuchet MS" pitchFamily="34" charset="0"/>
                        </a:rPr>
                        <a:t>Browse Files</a:t>
                      </a: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easily browse my device and copy </a:t>
                      </a:r>
                      <a:r>
                        <a:rPr lang="en-US" sz="1600" baseline="0" dirty="0" smtClean="0">
                          <a:solidFill>
                            <a:schemeClr val="bg2"/>
                          </a:solidFill>
                          <a:latin typeface="Trebuchet MS" pitchFamily="34" charset="0"/>
                        </a:rPr>
                        <a:t>files and folders to my device</a:t>
                      </a:r>
                      <a:endParaRPr lang="en-US" sz="1600" dirty="0" smtClean="0">
                        <a:solidFill>
                          <a:schemeClr val="bg2"/>
                        </a:solidFill>
                        <a:latin typeface="Trebuchet MS" pitchFamily="34" charset="0"/>
                      </a:endParaRPr>
                    </a:p>
                  </a:txBody>
                  <a:tcPr>
                    <a:solidFill>
                      <a:schemeClr val="accent6">
                        <a:lumMod val="20000"/>
                        <a:lumOff val="80000"/>
                      </a:schemeClr>
                    </a:solidFill>
                  </a:tcPr>
                </a:tc>
                <a:tc>
                  <a:txBody>
                    <a:bodyPr/>
                    <a:lstStyle/>
                    <a:p>
                      <a:pPr lvl="0" algn="l" rtl="0"/>
                      <a:endParaRPr lang="en-US" sz="1200" baseline="0" dirty="0" smtClean="0">
                        <a:solidFill>
                          <a:schemeClr val="bg1"/>
                        </a:solidFill>
                        <a:latin typeface="Trebuchet MS" pitchFamily="34" charset="0"/>
                      </a:endParaRPr>
                    </a:p>
                  </a:txBody>
                  <a:tcPr>
                    <a:solidFill>
                      <a:schemeClr val="accent6">
                        <a:lumMod val="20000"/>
                        <a:lumOff val="80000"/>
                      </a:schemeClr>
                    </a:solidFill>
                  </a:tcPr>
                </a:tc>
              </a:tr>
              <a:tr h="614226">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rebuchet MS" pitchFamily="34" charset="0"/>
                        </a:rPr>
                        <a:t>Download your pictures and video</a:t>
                      </a:r>
                      <a:endParaRPr lang="en-US" sz="1800" b="1" u="none" dirty="0" smtClean="0">
                        <a:solidFill>
                          <a:schemeClr val="bg2"/>
                        </a:solidFill>
                        <a:latin typeface="Trebuchet MS" pitchFamily="34" charset="0"/>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import</a:t>
                      </a:r>
                      <a:r>
                        <a:rPr lang="en-US" sz="1600" baseline="0" dirty="0" smtClean="0">
                          <a:solidFill>
                            <a:schemeClr val="bg2"/>
                          </a:solidFill>
                          <a:latin typeface="Trebuchet MS" pitchFamily="34" charset="0"/>
                        </a:rPr>
                        <a:t> pictures and videos from my device to my PC</a:t>
                      </a:r>
                      <a:endParaRPr lang="en-US" sz="1400" dirty="0" smtClean="0">
                        <a:solidFill>
                          <a:schemeClr val="bg2"/>
                        </a:solidFill>
                        <a:latin typeface="Trebuchet MS" pitchFamily="34" charset="0"/>
                      </a:endParaRPr>
                    </a:p>
                  </a:txBody>
                  <a:tcPr>
                    <a:solidFill>
                      <a:schemeClr val="accent6">
                        <a:lumMod val="60000"/>
                        <a:lumOff val="40000"/>
                      </a:schemeClr>
                    </a:solidFill>
                  </a:tcPr>
                </a:tc>
                <a:tc>
                  <a:txBody>
                    <a:bodyPr/>
                    <a:lstStyle/>
                    <a:p>
                      <a:pPr lvl="0" algn="l" rtl="0"/>
                      <a:endParaRPr lang="en-US" sz="1200" baseline="0" dirty="0" smtClean="0">
                        <a:solidFill>
                          <a:schemeClr val="bg1"/>
                        </a:solidFill>
                        <a:latin typeface="Trebuchet MS" pitchFamily="34" charset="0"/>
                      </a:endParaRPr>
                    </a:p>
                  </a:txBody>
                  <a:tcPr>
                    <a:solidFill>
                      <a:schemeClr val="accent6">
                        <a:lumMod val="60000"/>
                        <a:lumOff val="40000"/>
                      </a:schemeClr>
                    </a:solidFill>
                  </a:tcPr>
                </a:tc>
              </a:tr>
              <a:tr h="621452">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u="none" dirty="0" smtClean="0">
                          <a:solidFill>
                            <a:schemeClr val="bg2"/>
                          </a:solidFill>
                          <a:latin typeface="Trebuchet MS" pitchFamily="34" charset="0"/>
                        </a:rPr>
                        <a:t>Set up Sync (Media)</a:t>
                      </a: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a:t>
                      </a:r>
                      <a:r>
                        <a:rPr lang="en-US" sz="1600" baseline="0" dirty="0" smtClean="0">
                          <a:solidFill>
                            <a:schemeClr val="bg2"/>
                          </a:solidFill>
                          <a:latin typeface="Trebuchet MS" pitchFamily="34" charset="0"/>
                        </a:rPr>
                        <a:t>keep my music, pictures and videos up to date on my device</a:t>
                      </a:r>
                    </a:p>
                  </a:txBody>
                  <a:tcPr>
                    <a:solidFill>
                      <a:schemeClr val="accent6">
                        <a:lumMod val="20000"/>
                        <a:lumOff val="80000"/>
                      </a:schemeClr>
                    </a:solidFill>
                  </a:tcPr>
                </a:tc>
                <a:tc>
                  <a:txBody>
                    <a:bodyPr/>
                    <a:lstStyle/>
                    <a:p>
                      <a:pPr lvl="0" algn="l" rtl="0"/>
                      <a:endParaRPr lang="en-US" sz="1200" baseline="0" dirty="0" smtClean="0">
                        <a:solidFill>
                          <a:schemeClr val="bg1"/>
                        </a:solidFill>
                        <a:latin typeface="Trebuchet MS" pitchFamily="34" charset="0"/>
                      </a:endParaRPr>
                    </a:p>
                  </a:txBody>
                  <a:tcPr>
                    <a:solidFill>
                      <a:schemeClr val="accent6">
                        <a:lumMod val="20000"/>
                        <a:lumOff val="80000"/>
                      </a:schemeClr>
                    </a:solidFill>
                  </a:tcPr>
                </a:tc>
              </a:tr>
              <a:tr h="621452">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rebuchet MS" pitchFamily="34" charset="0"/>
                        </a:rPr>
                        <a:t>Manage Media on your device</a:t>
                      </a:r>
                      <a:endParaRPr lang="en-US" sz="1800" b="1" u="none" dirty="0" smtClean="0">
                        <a:solidFill>
                          <a:schemeClr val="bg2"/>
                        </a:solidFill>
                        <a:latin typeface="Trebuchet MS" pitchFamily="34" charset="0"/>
                      </a:endParaRPr>
                    </a:p>
                  </a:txBody>
                  <a:tcPr>
                    <a:solidFill>
                      <a:schemeClr val="accent6">
                        <a:lumMod val="60000"/>
                        <a:lumOff val="40000"/>
                      </a:schemeClr>
                    </a:solidFill>
                  </a:tcPr>
                </a:tc>
                <a:tc>
                  <a:txBody>
                    <a:bodyPr/>
                    <a:lstStyle/>
                    <a:p>
                      <a:pPr marL="0" marR="0" lvl="0" indent="0" algn="l" defTabSz="761940"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see all the media on my PC and device and keep them up to date</a:t>
                      </a:r>
                    </a:p>
                  </a:txBody>
                  <a:tcPr>
                    <a:solidFill>
                      <a:schemeClr val="accent6">
                        <a:lumMod val="60000"/>
                        <a:lumOff val="40000"/>
                      </a:schemeClr>
                    </a:solidFill>
                  </a:tcPr>
                </a:tc>
                <a:tc>
                  <a:txBody>
                    <a:bodyPr/>
                    <a:lstStyle/>
                    <a:p>
                      <a:pPr lvl="0" algn="l" rtl="0"/>
                      <a:endParaRPr lang="en-US" sz="1200" baseline="0" dirty="0" smtClean="0">
                        <a:solidFill>
                          <a:schemeClr val="bg1"/>
                        </a:solidFill>
                        <a:latin typeface="Trebuchet MS" pitchFamily="34" charset="0"/>
                      </a:endParaRPr>
                    </a:p>
                  </a:txBody>
                  <a:tcPr>
                    <a:solidFill>
                      <a:schemeClr val="accent6">
                        <a:lumMod val="60000"/>
                        <a:lumOff val="40000"/>
                      </a:schemeClr>
                    </a:solidFill>
                  </a:tcPr>
                </a:tc>
              </a:tr>
              <a:tr h="62688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u="none" dirty="0" smtClean="0">
                          <a:solidFill>
                            <a:schemeClr val="bg2"/>
                          </a:solidFill>
                          <a:latin typeface="Trebuchet MS" pitchFamily="34" charset="0"/>
                        </a:rPr>
                        <a:t>Set up Sync (PIM)</a:t>
                      </a: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a:t>
                      </a:r>
                      <a:r>
                        <a:rPr lang="en-US" sz="1600" baseline="0" dirty="0" smtClean="0">
                          <a:solidFill>
                            <a:schemeClr val="bg2"/>
                          </a:solidFill>
                          <a:latin typeface="Trebuchet MS" pitchFamily="34" charset="0"/>
                        </a:rPr>
                        <a:t>keep my contacts, calendar, tasks, notes up to date on my device</a:t>
                      </a: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Trebuchet MS" pitchFamily="34" charset="0"/>
                      </a:endParaRPr>
                    </a:p>
                  </a:txBody>
                  <a:tcPr>
                    <a:solidFill>
                      <a:schemeClr val="accent6">
                        <a:lumMod val="20000"/>
                        <a:lumOff val="80000"/>
                      </a:schemeClr>
                    </a:solidFill>
                  </a:tcPr>
                </a:tc>
              </a:tr>
              <a:tr h="62688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rebuchet MS" pitchFamily="34" charset="0"/>
                        </a:rPr>
                        <a:t>Set Ringtones</a:t>
                      </a:r>
                      <a:endParaRPr lang="en-US" sz="1800" b="1" u="none" dirty="0" smtClean="0">
                        <a:solidFill>
                          <a:schemeClr val="bg2"/>
                        </a:solidFill>
                        <a:latin typeface="Trebuchet MS" pitchFamily="34" charset="0"/>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create</a:t>
                      </a:r>
                      <a:r>
                        <a:rPr lang="en-US" sz="1600" baseline="0" dirty="0" smtClean="0">
                          <a:solidFill>
                            <a:schemeClr val="bg2"/>
                          </a:solidFill>
                          <a:latin typeface="Trebuchet MS" pitchFamily="34" charset="0"/>
                        </a:rPr>
                        <a:t> new ringtones for my phone and assign them to contacts</a:t>
                      </a:r>
                      <a:endParaRPr lang="en-US" sz="1600" dirty="0" smtClean="0">
                        <a:solidFill>
                          <a:schemeClr val="bg2"/>
                        </a:solidFill>
                        <a:latin typeface="Trebuchet MS" pitchFamily="34" charset="0"/>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Trebuchet MS" pitchFamily="34" charset="0"/>
                      </a:endParaRPr>
                    </a:p>
                  </a:txBody>
                  <a:tcPr>
                    <a:solidFill>
                      <a:schemeClr val="accent6">
                        <a:lumMod val="60000"/>
                        <a:lumOff val="40000"/>
                      </a:schemeClr>
                    </a:solidFill>
                  </a:tcPr>
                </a:tc>
              </a:tr>
            </a:tbl>
          </a:graphicData>
        </a:graphic>
      </p:graphicFrame>
      <p:grpSp>
        <p:nvGrpSpPr>
          <p:cNvPr id="31" name="Group 30"/>
          <p:cNvGrpSpPr/>
          <p:nvPr/>
        </p:nvGrpSpPr>
        <p:grpSpPr>
          <a:xfrm>
            <a:off x="7559307" y="1653685"/>
            <a:ext cx="1238976" cy="665047"/>
            <a:chOff x="3444498" y="2834898"/>
            <a:chExt cx="2528808" cy="1357392"/>
          </a:xfrm>
        </p:grpSpPr>
        <p:pic>
          <p:nvPicPr>
            <p:cNvPr id="32" name="Picture 31" descr="superbar.png"/>
            <p:cNvPicPr>
              <a:picLocks noChangeAspect="1"/>
            </p:cNvPicPr>
            <p:nvPr/>
          </p:nvPicPr>
          <p:blipFill>
            <a:blip r:embed="rId3" cstate="print"/>
            <a:stretch>
              <a:fillRect/>
            </a:stretch>
          </p:blipFill>
          <p:spPr>
            <a:xfrm>
              <a:off x="3444498" y="3161237"/>
              <a:ext cx="1031053" cy="1031053"/>
            </a:xfrm>
            <a:prstGeom prst="rect">
              <a:avLst/>
            </a:prstGeom>
          </p:spPr>
        </p:pic>
        <p:pic>
          <p:nvPicPr>
            <p:cNvPr id="33" name="Picture 32" descr="superbar_image.png"/>
            <p:cNvPicPr>
              <a:picLocks noChangeAspect="1"/>
            </p:cNvPicPr>
            <p:nvPr/>
          </p:nvPicPr>
          <p:blipFill>
            <a:blip r:embed="rId4" cstate="print"/>
            <a:stretch>
              <a:fillRect/>
            </a:stretch>
          </p:blipFill>
          <p:spPr>
            <a:xfrm>
              <a:off x="4572001" y="3002159"/>
              <a:ext cx="485666" cy="959340"/>
            </a:xfrm>
            <a:prstGeom prst="rect">
              <a:avLst/>
            </a:prstGeom>
          </p:spPr>
        </p:pic>
        <p:pic>
          <p:nvPicPr>
            <p:cNvPr id="39" name="Picture 38" descr="Fabrikam_front.png"/>
            <p:cNvPicPr>
              <a:picLocks noChangeAspect="1"/>
            </p:cNvPicPr>
            <p:nvPr/>
          </p:nvPicPr>
          <p:blipFill>
            <a:blip r:embed="rId5" cstate="print"/>
            <a:stretch>
              <a:fillRect/>
            </a:stretch>
          </p:blipFill>
          <p:spPr>
            <a:xfrm>
              <a:off x="4830459" y="2834898"/>
              <a:ext cx="1142847" cy="1142847"/>
            </a:xfrm>
            <a:prstGeom prst="rect">
              <a:avLst/>
            </a:prstGeom>
          </p:spPr>
        </p:pic>
      </p:grpSp>
      <p:grpSp>
        <p:nvGrpSpPr>
          <p:cNvPr id="40" name="Group 39"/>
          <p:cNvGrpSpPr/>
          <p:nvPr/>
        </p:nvGrpSpPr>
        <p:grpSpPr>
          <a:xfrm>
            <a:off x="7559307" y="2445291"/>
            <a:ext cx="1238976" cy="665047"/>
            <a:chOff x="3444498" y="2834898"/>
            <a:chExt cx="2528808" cy="1357392"/>
          </a:xfrm>
        </p:grpSpPr>
        <p:pic>
          <p:nvPicPr>
            <p:cNvPr id="41" name="Picture 40" descr="superbar.png"/>
            <p:cNvPicPr>
              <a:picLocks noChangeAspect="1"/>
            </p:cNvPicPr>
            <p:nvPr/>
          </p:nvPicPr>
          <p:blipFill>
            <a:blip r:embed="rId3" cstate="print"/>
            <a:stretch>
              <a:fillRect/>
            </a:stretch>
          </p:blipFill>
          <p:spPr>
            <a:xfrm>
              <a:off x="3444498" y="3161237"/>
              <a:ext cx="1031053" cy="1031053"/>
            </a:xfrm>
            <a:prstGeom prst="rect">
              <a:avLst/>
            </a:prstGeom>
          </p:spPr>
        </p:pic>
        <p:pic>
          <p:nvPicPr>
            <p:cNvPr id="42" name="Picture 41" descr="superbar_image.png"/>
            <p:cNvPicPr>
              <a:picLocks noChangeAspect="1"/>
            </p:cNvPicPr>
            <p:nvPr/>
          </p:nvPicPr>
          <p:blipFill>
            <a:blip r:embed="rId4" cstate="print"/>
            <a:stretch>
              <a:fillRect/>
            </a:stretch>
          </p:blipFill>
          <p:spPr>
            <a:xfrm>
              <a:off x="4572001" y="3002159"/>
              <a:ext cx="485666" cy="959340"/>
            </a:xfrm>
            <a:prstGeom prst="rect">
              <a:avLst/>
            </a:prstGeom>
          </p:spPr>
        </p:pic>
        <p:pic>
          <p:nvPicPr>
            <p:cNvPr id="43" name="Picture 42" descr="Fabrikam_front.png"/>
            <p:cNvPicPr>
              <a:picLocks noChangeAspect="1"/>
            </p:cNvPicPr>
            <p:nvPr/>
          </p:nvPicPr>
          <p:blipFill>
            <a:blip r:embed="rId5" cstate="print"/>
            <a:stretch>
              <a:fillRect/>
            </a:stretch>
          </p:blipFill>
          <p:spPr>
            <a:xfrm>
              <a:off x="4830459" y="2834898"/>
              <a:ext cx="1142847" cy="1142847"/>
            </a:xfrm>
            <a:prstGeom prst="rect">
              <a:avLst/>
            </a:prstGeom>
          </p:spPr>
        </p:pic>
      </p:grpSp>
      <p:grpSp>
        <p:nvGrpSpPr>
          <p:cNvPr id="44" name="Group 43"/>
          <p:cNvGrpSpPr/>
          <p:nvPr/>
        </p:nvGrpSpPr>
        <p:grpSpPr>
          <a:xfrm>
            <a:off x="7559307" y="3078041"/>
            <a:ext cx="1238976" cy="665047"/>
            <a:chOff x="3444498" y="2834898"/>
            <a:chExt cx="2528808" cy="1357392"/>
          </a:xfrm>
        </p:grpSpPr>
        <p:pic>
          <p:nvPicPr>
            <p:cNvPr id="45" name="Picture 44" descr="superbar.png"/>
            <p:cNvPicPr>
              <a:picLocks noChangeAspect="1"/>
            </p:cNvPicPr>
            <p:nvPr/>
          </p:nvPicPr>
          <p:blipFill>
            <a:blip r:embed="rId3" cstate="print"/>
            <a:stretch>
              <a:fillRect/>
            </a:stretch>
          </p:blipFill>
          <p:spPr>
            <a:xfrm>
              <a:off x="3444498" y="3161237"/>
              <a:ext cx="1031053" cy="1031053"/>
            </a:xfrm>
            <a:prstGeom prst="rect">
              <a:avLst/>
            </a:prstGeom>
          </p:spPr>
        </p:pic>
        <p:pic>
          <p:nvPicPr>
            <p:cNvPr id="47" name="Picture 46" descr="Fabrikam_front.png"/>
            <p:cNvPicPr>
              <a:picLocks noChangeAspect="1"/>
            </p:cNvPicPr>
            <p:nvPr/>
          </p:nvPicPr>
          <p:blipFill>
            <a:blip r:embed="rId5" cstate="print"/>
            <a:stretch>
              <a:fillRect/>
            </a:stretch>
          </p:blipFill>
          <p:spPr>
            <a:xfrm>
              <a:off x="4830459" y="2834898"/>
              <a:ext cx="1142847" cy="1142847"/>
            </a:xfrm>
            <a:prstGeom prst="rect">
              <a:avLst/>
            </a:prstGeom>
          </p:spPr>
        </p:pic>
      </p:grpSp>
      <p:grpSp>
        <p:nvGrpSpPr>
          <p:cNvPr id="48" name="Group 47"/>
          <p:cNvGrpSpPr/>
          <p:nvPr/>
        </p:nvGrpSpPr>
        <p:grpSpPr>
          <a:xfrm>
            <a:off x="8111721" y="4344537"/>
            <a:ext cx="686562" cy="559932"/>
            <a:chOff x="4572001" y="2834898"/>
            <a:chExt cx="1401305" cy="1142847"/>
          </a:xfrm>
        </p:grpSpPr>
        <p:pic>
          <p:nvPicPr>
            <p:cNvPr id="50" name="Picture 49" descr="superbar_image.png"/>
            <p:cNvPicPr>
              <a:picLocks noChangeAspect="1"/>
            </p:cNvPicPr>
            <p:nvPr/>
          </p:nvPicPr>
          <p:blipFill>
            <a:blip r:embed="rId4" cstate="print"/>
            <a:stretch>
              <a:fillRect/>
            </a:stretch>
          </p:blipFill>
          <p:spPr>
            <a:xfrm>
              <a:off x="4572001" y="3002159"/>
              <a:ext cx="485666" cy="959340"/>
            </a:xfrm>
            <a:prstGeom prst="rect">
              <a:avLst/>
            </a:prstGeom>
          </p:spPr>
        </p:pic>
        <p:pic>
          <p:nvPicPr>
            <p:cNvPr id="51" name="Picture 50" descr="Fabrikam_front.png"/>
            <p:cNvPicPr>
              <a:picLocks noChangeAspect="1"/>
            </p:cNvPicPr>
            <p:nvPr/>
          </p:nvPicPr>
          <p:blipFill>
            <a:blip r:embed="rId5" cstate="print"/>
            <a:stretch>
              <a:fillRect/>
            </a:stretch>
          </p:blipFill>
          <p:spPr>
            <a:xfrm>
              <a:off x="4830459" y="2834898"/>
              <a:ext cx="1142847" cy="1142847"/>
            </a:xfrm>
            <a:prstGeom prst="rect">
              <a:avLst/>
            </a:prstGeom>
          </p:spPr>
        </p:pic>
      </p:grpSp>
      <p:grpSp>
        <p:nvGrpSpPr>
          <p:cNvPr id="52" name="Group 51"/>
          <p:cNvGrpSpPr/>
          <p:nvPr/>
        </p:nvGrpSpPr>
        <p:grpSpPr>
          <a:xfrm>
            <a:off x="8111721" y="4975158"/>
            <a:ext cx="686562" cy="559932"/>
            <a:chOff x="4572001" y="2834898"/>
            <a:chExt cx="1401305" cy="1142847"/>
          </a:xfrm>
        </p:grpSpPr>
        <p:pic>
          <p:nvPicPr>
            <p:cNvPr id="55" name="Picture 54" descr="superbar_image.png"/>
            <p:cNvPicPr>
              <a:picLocks noChangeAspect="1"/>
            </p:cNvPicPr>
            <p:nvPr/>
          </p:nvPicPr>
          <p:blipFill>
            <a:blip r:embed="rId4" cstate="print"/>
            <a:stretch>
              <a:fillRect/>
            </a:stretch>
          </p:blipFill>
          <p:spPr>
            <a:xfrm>
              <a:off x="4572001" y="3002159"/>
              <a:ext cx="485666" cy="959340"/>
            </a:xfrm>
            <a:prstGeom prst="rect">
              <a:avLst/>
            </a:prstGeom>
          </p:spPr>
        </p:pic>
        <p:pic>
          <p:nvPicPr>
            <p:cNvPr id="56" name="Picture 55" descr="Fabrikam_front.png"/>
            <p:cNvPicPr>
              <a:picLocks noChangeAspect="1"/>
            </p:cNvPicPr>
            <p:nvPr/>
          </p:nvPicPr>
          <p:blipFill>
            <a:blip r:embed="rId5" cstate="print"/>
            <a:stretch>
              <a:fillRect/>
            </a:stretch>
          </p:blipFill>
          <p:spPr>
            <a:xfrm>
              <a:off x="4830459" y="2834898"/>
              <a:ext cx="1142847" cy="1142847"/>
            </a:xfrm>
            <a:prstGeom prst="rect">
              <a:avLst/>
            </a:prstGeom>
          </p:spPr>
        </p:pic>
      </p:grpSp>
      <p:pic>
        <p:nvPicPr>
          <p:cNvPr id="60" name="Picture 59" descr="Fabrikam_front.png"/>
          <p:cNvPicPr>
            <a:picLocks noChangeAspect="1"/>
          </p:cNvPicPr>
          <p:nvPr/>
        </p:nvPicPr>
        <p:blipFill>
          <a:blip r:embed="rId5" cstate="print"/>
          <a:stretch>
            <a:fillRect/>
          </a:stretch>
        </p:blipFill>
        <p:spPr>
          <a:xfrm>
            <a:off x="8238351" y="5601588"/>
            <a:ext cx="559932" cy="559932"/>
          </a:xfrm>
          <a:prstGeom prst="rect">
            <a:avLst/>
          </a:prstGeom>
        </p:spPr>
      </p:pic>
      <p:grpSp>
        <p:nvGrpSpPr>
          <p:cNvPr id="24" name="Group 23"/>
          <p:cNvGrpSpPr/>
          <p:nvPr/>
        </p:nvGrpSpPr>
        <p:grpSpPr>
          <a:xfrm>
            <a:off x="8121246" y="3715887"/>
            <a:ext cx="686562" cy="559932"/>
            <a:chOff x="4572001" y="2834899"/>
            <a:chExt cx="1401305" cy="1142847"/>
          </a:xfrm>
        </p:grpSpPr>
        <p:pic>
          <p:nvPicPr>
            <p:cNvPr id="25" name="Picture 24" descr="superbar_image.png"/>
            <p:cNvPicPr>
              <a:picLocks noChangeAspect="1"/>
            </p:cNvPicPr>
            <p:nvPr/>
          </p:nvPicPr>
          <p:blipFill>
            <a:blip r:embed="rId4" cstate="print"/>
            <a:stretch>
              <a:fillRect/>
            </a:stretch>
          </p:blipFill>
          <p:spPr>
            <a:xfrm>
              <a:off x="4572001" y="3002159"/>
              <a:ext cx="485666" cy="959340"/>
            </a:xfrm>
            <a:prstGeom prst="rect">
              <a:avLst/>
            </a:prstGeom>
          </p:spPr>
        </p:pic>
        <p:pic>
          <p:nvPicPr>
            <p:cNvPr id="26" name="Picture 25" descr="Fabrikam_front.png"/>
            <p:cNvPicPr>
              <a:picLocks noChangeAspect="1"/>
            </p:cNvPicPr>
            <p:nvPr/>
          </p:nvPicPr>
          <p:blipFill>
            <a:blip r:embed="rId5" cstate="print"/>
            <a:stretch>
              <a:fillRect/>
            </a:stretch>
          </p:blipFill>
          <p:spPr>
            <a:xfrm>
              <a:off x="4830459" y="2834899"/>
              <a:ext cx="1142847" cy="1142847"/>
            </a:xfrm>
            <a:prstGeom prst="rect">
              <a:avLst/>
            </a:prstGeom>
          </p:spPr>
        </p:pic>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Task Extensibility</a:t>
            </a:r>
            <a:endParaRPr lang="en-US" dirty="0"/>
          </a:p>
        </p:txBody>
      </p:sp>
      <p:graphicFrame>
        <p:nvGraphicFramePr>
          <p:cNvPr id="8" name="Table 7"/>
          <p:cNvGraphicFramePr>
            <a:graphicFrameLocks noGrp="1"/>
          </p:cNvGraphicFramePr>
          <p:nvPr/>
        </p:nvGraphicFramePr>
        <p:xfrm>
          <a:off x="381001" y="1417638"/>
          <a:ext cx="8382000" cy="2427006"/>
        </p:xfrm>
        <a:graphic>
          <a:graphicData uri="http://schemas.openxmlformats.org/drawingml/2006/table">
            <a:tbl>
              <a:tblPr firstRow="1" bandRow="1">
                <a:tableStyleId>{125E5076-3810-47DD-B79F-674D7AD40C01}</a:tableStyleId>
              </a:tblPr>
              <a:tblGrid>
                <a:gridCol w="3311518"/>
                <a:gridCol w="5070482"/>
              </a:tblGrid>
              <a:tr h="36293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0" u="none" dirty="0" smtClean="0">
                          <a:solidFill>
                            <a:schemeClr val="tx1"/>
                          </a:solidFill>
                          <a:latin typeface="Trebuchet MS" pitchFamily="34" charset="0"/>
                        </a:rPr>
                        <a:t>Task</a:t>
                      </a:r>
                    </a:p>
                  </a:txBody>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75000"/>
                              <a:lumOff val="25000"/>
                            </a:schemeClr>
                          </a:solidFill>
                          <a:latin typeface="Trebuchet MS" pitchFamily="34" charset="0"/>
                        </a:rPr>
                        <a:t>User Scenario</a:t>
                      </a:r>
                    </a:p>
                  </a:txBody>
                  <a:tcPr/>
                </a:tc>
              </a:tr>
              <a:tr h="626885">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dirty="0" smtClean="0">
                          <a:solidFill>
                            <a:schemeClr val="bg2"/>
                          </a:solidFill>
                          <a:latin typeface="Trebuchet MS" pitchFamily="34" charset="0"/>
                        </a:rPr>
                        <a:t>Partner</a:t>
                      </a:r>
                      <a:r>
                        <a:rPr lang="en-US" sz="1800" b="1" baseline="0" dirty="0" smtClean="0">
                          <a:solidFill>
                            <a:schemeClr val="bg2"/>
                          </a:solidFill>
                          <a:latin typeface="Trebuchet MS" pitchFamily="34" charset="0"/>
                        </a:rPr>
                        <a:t> </a:t>
                      </a:r>
                      <a:r>
                        <a:rPr lang="en-US" sz="1800" b="1" dirty="0" smtClean="0">
                          <a:solidFill>
                            <a:schemeClr val="bg2"/>
                          </a:solidFill>
                          <a:latin typeface="Trebuchet MS" pitchFamily="34" charset="0"/>
                        </a:rPr>
                        <a:t>Applications</a:t>
                      </a:r>
                      <a:endParaRPr lang="en-US" sz="1800" b="1" u="none" dirty="0" smtClean="0">
                        <a:solidFill>
                          <a:schemeClr val="bg2"/>
                        </a:solidFill>
                        <a:latin typeface="Trebuchet MS" pitchFamily="34" charset="0"/>
                      </a:endParaRP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aseline="0" dirty="0" smtClean="0">
                          <a:solidFill>
                            <a:schemeClr val="bg2"/>
                          </a:solidFill>
                          <a:latin typeface="Trebuchet MS" pitchFamily="34" charset="0"/>
                        </a:rPr>
                        <a:t>I can easily find and use programs for my device on my computer.</a:t>
                      </a:r>
                      <a:endParaRPr lang="en-US" sz="1600" dirty="0" smtClean="0">
                        <a:solidFill>
                          <a:schemeClr val="bg2"/>
                        </a:solidFill>
                        <a:latin typeface="Trebuchet MS" pitchFamily="34" charset="0"/>
                      </a:endParaRPr>
                    </a:p>
                  </a:txBody>
                  <a:tcPr>
                    <a:solidFill>
                      <a:schemeClr val="accent6">
                        <a:lumMod val="60000"/>
                        <a:lumOff val="40000"/>
                      </a:schemeClr>
                    </a:solidFill>
                  </a:tcPr>
                </a:tc>
              </a:tr>
              <a:tr h="628847">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u="none" dirty="0" smtClean="0">
                          <a:solidFill>
                            <a:schemeClr val="bg2"/>
                          </a:solidFill>
                          <a:latin typeface="Trebuchet MS" pitchFamily="34" charset="0"/>
                        </a:rPr>
                        <a:t>Hosted Site</a:t>
                      </a:r>
                    </a:p>
                  </a:txBody>
                  <a:tcPr>
                    <a:solidFill>
                      <a:schemeClr val="accent6">
                        <a:lumMod val="20000"/>
                        <a:lumOff val="8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find</a:t>
                      </a:r>
                      <a:r>
                        <a:rPr lang="en-US" sz="1600" baseline="0" dirty="0" smtClean="0">
                          <a:solidFill>
                            <a:schemeClr val="bg2"/>
                          </a:solidFill>
                          <a:latin typeface="Trebuchet MS" pitchFamily="34" charset="0"/>
                        </a:rPr>
                        <a:t> </a:t>
                      </a:r>
                      <a:r>
                        <a:rPr lang="en-US" sz="1600" dirty="0" smtClean="0">
                          <a:solidFill>
                            <a:schemeClr val="bg2"/>
                          </a:solidFill>
                          <a:latin typeface="Trebuchet MS" pitchFamily="34" charset="0"/>
                        </a:rPr>
                        <a:t>software installs, accessories,</a:t>
                      </a:r>
                      <a:r>
                        <a:rPr lang="en-US" sz="1600" baseline="0" dirty="0" smtClean="0">
                          <a:solidFill>
                            <a:schemeClr val="bg2"/>
                          </a:solidFill>
                          <a:latin typeface="Trebuchet MS" pitchFamily="34" charset="0"/>
                        </a:rPr>
                        <a:t> manuals, tutorials, support, and firmware updates for my device in a single place</a:t>
                      </a:r>
                      <a:endParaRPr lang="en-US" sz="1600" dirty="0" smtClean="0">
                        <a:solidFill>
                          <a:schemeClr val="bg2"/>
                        </a:solidFill>
                        <a:latin typeface="Trebuchet MS" pitchFamily="34" charset="0"/>
                      </a:endParaRPr>
                    </a:p>
                  </a:txBody>
                  <a:tcPr>
                    <a:solidFill>
                      <a:schemeClr val="accent6">
                        <a:lumMod val="20000"/>
                        <a:lumOff val="80000"/>
                      </a:schemeClr>
                    </a:solidFill>
                  </a:tcPr>
                </a:tc>
              </a:tr>
              <a:tr h="614226">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1" u="none" dirty="0" smtClean="0">
                          <a:solidFill>
                            <a:schemeClr val="bg2"/>
                          </a:solidFill>
                          <a:latin typeface="Trebuchet MS" pitchFamily="34" charset="0"/>
                        </a:rPr>
                        <a:t>Hosted Site with Device</a:t>
                      </a:r>
                    </a:p>
                  </a:txBody>
                  <a:tcPr>
                    <a:solidFill>
                      <a:schemeClr val="accent6">
                        <a:lumMod val="60000"/>
                        <a:lumOff val="40000"/>
                      </a:schemeClr>
                    </a:solidFill>
                  </a:tcP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latin typeface="Trebuchet MS" pitchFamily="34" charset="0"/>
                        </a:rPr>
                        <a:t>I can build web-based software and services for my device</a:t>
                      </a:r>
                      <a:r>
                        <a:rPr lang="en-US" sz="1600" baseline="0" dirty="0" smtClean="0">
                          <a:solidFill>
                            <a:schemeClr val="bg2"/>
                          </a:solidFill>
                          <a:latin typeface="Trebuchet MS" pitchFamily="34" charset="0"/>
                        </a:rPr>
                        <a:t> using WPD and device services</a:t>
                      </a:r>
                      <a:endParaRPr lang="en-US" sz="1400" dirty="0" smtClean="0">
                        <a:solidFill>
                          <a:schemeClr val="bg2"/>
                        </a:solidFill>
                        <a:latin typeface="Trebuchet MS" pitchFamily="34" charset="0"/>
                      </a:endParaRPr>
                    </a:p>
                  </a:txBody>
                  <a:tcPr>
                    <a:solidFill>
                      <a:schemeClr val="accent6">
                        <a:lumMod val="60000"/>
                        <a:lumOff val="4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Sync</a:t>
            </a:r>
            <a:endParaRPr lang="en-US" dirty="0"/>
          </a:p>
        </p:txBody>
      </p:sp>
      <p:sp>
        <p:nvSpPr>
          <p:cNvPr id="6" name="Content Placeholder 4"/>
          <p:cNvSpPr>
            <a:spLocks noGrp="1"/>
          </p:cNvSpPr>
          <p:nvPr>
            <p:ph idx="1"/>
          </p:nvPr>
        </p:nvSpPr>
        <p:spPr>
          <a:xfrm>
            <a:off x="382588" y="1414464"/>
            <a:ext cx="4474420" cy="2634567"/>
          </a:xfrm>
        </p:spPr>
        <p:txBody>
          <a:bodyPr/>
          <a:lstStyle/>
          <a:p>
            <a:pPr marL="342900" indent="-342900"/>
            <a:r>
              <a:rPr lang="en-US" sz="2400" dirty="0" smtClean="0"/>
              <a:t>Built-In Task</a:t>
            </a:r>
          </a:p>
          <a:p>
            <a:pPr marL="342900" indent="-342900"/>
            <a:r>
              <a:rPr lang="en-US" sz="2400" dirty="0" smtClean="0"/>
              <a:t>Manual or Automatic Sync for music, pictures, and video</a:t>
            </a:r>
          </a:p>
          <a:p>
            <a:pPr marL="342900" indent="-342900"/>
            <a:r>
              <a:rPr lang="en-US" sz="2400" dirty="0" smtClean="0"/>
              <a:t>Requires MTP Device Services or custom WPD Driver</a:t>
            </a:r>
          </a:p>
        </p:txBody>
      </p:sp>
      <p:sp>
        <p:nvSpPr>
          <p:cNvPr id="8" name="Rectangle 4"/>
          <p:cNvSpPr>
            <a:spLocks noChangeArrowheads="1"/>
          </p:cNvSpPr>
          <p:nvPr/>
        </p:nvSpPr>
        <p:spPr bwMode="auto">
          <a:xfrm>
            <a:off x="380999" y="3882019"/>
            <a:ext cx="8382001" cy="19431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spcBef>
                <a:spcPct val="20000"/>
              </a:spcBef>
            </a:pPr>
            <a:r>
              <a:rPr lang="en-US" sz="1400" dirty="0" smtClean="0"/>
              <a:t>&lt;</a:t>
            </a:r>
            <a:r>
              <a:rPr lang="en-US" sz="1400" dirty="0" err="1" smtClean="0"/>
              <a:t>taskCategoryMapping</a:t>
            </a:r>
            <a:r>
              <a:rPr lang="en-US" sz="1400" dirty="0" smtClean="0"/>
              <a:t>&gt;</a:t>
            </a:r>
          </a:p>
          <a:p>
            <a:pPr>
              <a:spcBef>
                <a:spcPct val="20000"/>
              </a:spcBef>
            </a:pPr>
            <a:r>
              <a:rPr lang="en-US" sz="1400" dirty="0" smtClean="0">
                <a:latin typeface="Lucida Console" pitchFamily="49" charset="0"/>
              </a:rPr>
              <a:t>&lt;</a:t>
            </a:r>
            <a:r>
              <a:rPr lang="en-US" sz="1400" dirty="0" err="1" smtClean="0">
                <a:latin typeface="Lucida Console" pitchFamily="49" charset="0"/>
              </a:rPr>
              <a:t>taskRef</a:t>
            </a:r>
            <a:r>
              <a:rPr lang="en-US" sz="1400" dirty="0" smtClean="0">
                <a:latin typeface="Lucida Console" pitchFamily="49" charset="0"/>
              </a:rPr>
              <a:t> </a:t>
            </a:r>
            <a:r>
              <a:rPr lang="en-US" sz="1400" dirty="0" err="1" smtClean="0">
                <a:latin typeface="Lucida Console" pitchFamily="49" charset="0"/>
              </a:rPr>
              <a:t>taskGroupGuid</a:t>
            </a:r>
            <a:r>
              <a:rPr lang="en-US" sz="1400" dirty="0" smtClean="0">
                <a:latin typeface="Lucida Console" pitchFamily="49" charset="0"/>
              </a:rPr>
              <a:t>="{8d721941-84f2-11dd-ad8b-0800200c9a66}" </a:t>
            </a:r>
            <a:r>
              <a:rPr lang="en-US" sz="1400" dirty="0" err="1" smtClean="0">
                <a:latin typeface="Lucida Console" pitchFamily="49" charset="0"/>
              </a:rPr>
              <a:t>taskId</a:t>
            </a:r>
            <a:r>
              <a:rPr lang="en-US" sz="1400" dirty="0" smtClean="0">
                <a:latin typeface="Lucida Console" pitchFamily="49" charset="0"/>
              </a:rPr>
              <a:t>="{</a:t>
            </a:r>
            <a:r>
              <a:rPr lang="en-US" sz="1400" dirty="0" smtClean="0">
                <a:solidFill>
                  <a:schemeClr val="accent1">
                    <a:lumMod val="75000"/>
                  </a:schemeClr>
                </a:solidFill>
                <a:latin typeface="Lucida Console" pitchFamily="49" charset="0"/>
              </a:rPr>
              <a:t>8d721942-84f2-11dd-ad8b-0800200c9a66</a:t>
            </a:r>
            <a:r>
              <a:rPr lang="en-US" sz="1400" dirty="0" smtClean="0">
                <a:latin typeface="Lucida Console" pitchFamily="49" charset="0"/>
              </a:rPr>
              <a:t>}" /&gt;</a:t>
            </a:r>
          </a:p>
          <a:p>
            <a:pPr>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spcBef>
                <a:spcPct val="20000"/>
              </a:spcBef>
            </a:pPr>
            <a:r>
              <a:rPr lang="en-US" sz="1400" dirty="0" smtClean="0"/>
              <a:t>&lt;/</a:t>
            </a:r>
            <a:r>
              <a:rPr lang="en-US" sz="1400" dirty="0" err="1" smtClean="0"/>
              <a:t>taskCategoryMapping</a:t>
            </a:r>
            <a:r>
              <a:rPr lang="en-US" sz="1400" dirty="0" smtClean="0"/>
              <a:t>&gt;</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p:txBody>
      </p:sp>
      <p:pic>
        <p:nvPicPr>
          <p:cNvPr id="7" name="Picture 6" descr="pic6.png"/>
          <p:cNvPicPr>
            <a:picLocks noChangeAspect="1"/>
          </p:cNvPicPr>
          <p:nvPr/>
        </p:nvPicPr>
        <p:blipFill>
          <a:blip r:embed="rId3"/>
          <a:srcRect l="4684" t="13671" r="14430" b="16287"/>
          <a:stretch>
            <a:fillRect/>
          </a:stretch>
        </p:blipFill>
        <p:spPr>
          <a:xfrm>
            <a:off x="5252020" y="1417638"/>
            <a:ext cx="3510980" cy="2280214"/>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675589" y="1545021"/>
            <a:ext cx="3358055" cy="954107"/>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91% of windows users have devices</a:t>
            </a:r>
          </a:p>
        </p:txBody>
      </p:sp>
      <p:sp>
        <p:nvSpPr>
          <p:cNvPr id="37" name="TextBox 36"/>
          <p:cNvSpPr txBox="1"/>
          <p:nvPr/>
        </p:nvSpPr>
        <p:spPr>
          <a:xfrm>
            <a:off x="5675589" y="2722185"/>
            <a:ext cx="3153103" cy="1231106"/>
          </a:xfrm>
          <a:prstGeom prst="rect">
            <a:avLst/>
          </a:prstGeom>
          <a:noFill/>
          <a:ln w="9525">
            <a:noFill/>
            <a:miter lim="800000"/>
            <a:headEnd/>
            <a:tailEnd/>
          </a:ln>
        </p:spPr>
        <p:txBody>
          <a:bodyPr wrap="square" rtlCol="0">
            <a:spAutoFit/>
          </a:bodyPr>
          <a:lstStyle/>
          <a:p>
            <a:pPr marL="382573" indent="-38257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114M Digital Cameras</a:t>
            </a:r>
          </a:p>
          <a:p>
            <a:pPr marL="382573" indent="-38257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217M Media Players</a:t>
            </a:r>
          </a:p>
          <a:p>
            <a:pPr marL="382573" indent="-382573"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1.3B Cell Phones</a:t>
            </a:r>
          </a:p>
        </p:txBody>
      </p:sp>
      <p:sp>
        <p:nvSpPr>
          <p:cNvPr id="38" name="TextBox 37"/>
          <p:cNvSpPr txBox="1"/>
          <p:nvPr/>
        </p:nvSpPr>
        <p:spPr>
          <a:xfrm>
            <a:off x="5675589" y="4178354"/>
            <a:ext cx="3436883" cy="1384995"/>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…but </a:t>
            </a:r>
            <a:r>
              <a:rPr lang="en-US" sz="2800" dirty="0" smtClean="0">
                <a:effectLst>
                  <a:outerShdw blurRad="38100" dist="38100" dir="2700000" algn="tl">
                    <a:srgbClr val="000000">
                      <a:alpha val="43137"/>
                    </a:srgbClr>
                  </a:outerShdw>
                </a:effectLst>
                <a:latin typeface="Trebuchet MS" pitchFamily="34" charset="0"/>
              </a:rPr>
              <a:t>the Windows device experience has been limited…</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3" name="Picture 22" descr="WV06AV_Caroline4.jpg"/>
          <p:cNvPicPr>
            <a:picLocks noChangeAspect="1"/>
          </p:cNvPicPr>
          <p:nvPr/>
        </p:nvPicPr>
        <p:blipFill>
          <a:blip r:embed="rId4"/>
          <a:stretch>
            <a:fillRect/>
          </a:stretch>
        </p:blipFill>
        <p:spPr>
          <a:xfrm rot="20596759">
            <a:off x="-190327" y="89887"/>
            <a:ext cx="4537697" cy="34032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19" descr="Win08_Pascal370.jpg"/>
          <p:cNvPicPr>
            <a:picLocks noChangeAspect="1"/>
          </p:cNvPicPr>
          <p:nvPr/>
        </p:nvPicPr>
        <p:blipFill>
          <a:blip r:embed="rId5"/>
          <a:stretch>
            <a:fillRect/>
          </a:stretch>
        </p:blipFill>
        <p:spPr>
          <a:xfrm rot="21003853">
            <a:off x="-326537" y="581762"/>
            <a:ext cx="4847863" cy="3234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descr="MSH08_Stephanie_01-02.jpg"/>
          <p:cNvPicPr>
            <a:picLocks noChangeAspect="1"/>
          </p:cNvPicPr>
          <p:nvPr/>
        </p:nvPicPr>
        <p:blipFill>
          <a:blip r:embed="rId6"/>
          <a:stretch>
            <a:fillRect/>
          </a:stretch>
        </p:blipFill>
        <p:spPr>
          <a:xfrm>
            <a:off x="-22965" y="955194"/>
            <a:ext cx="4532708" cy="3380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Picture 15" descr="MSH08_EmmaK_01-02.jpg"/>
          <p:cNvPicPr>
            <a:picLocks noChangeAspect="1"/>
          </p:cNvPicPr>
          <p:nvPr/>
        </p:nvPicPr>
        <p:blipFill>
          <a:blip r:embed="rId7"/>
          <a:stretch>
            <a:fillRect/>
          </a:stretch>
        </p:blipFill>
        <p:spPr>
          <a:xfrm rot="533764">
            <a:off x="-19555" y="1357136"/>
            <a:ext cx="4682786" cy="3490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17" descr="MSMB07_Terrance_01.jpg"/>
          <p:cNvPicPr>
            <a:picLocks noChangeAspect="1"/>
          </p:cNvPicPr>
          <p:nvPr/>
        </p:nvPicPr>
        <p:blipFill>
          <a:blip r:embed="rId8"/>
          <a:stretch>
            <a:fillRect/>
          </a:stretch>
        </p:blipFill>
        <p:spPr>
          <a:xfrm rot="883210">
            <a:off x="-211650" y="1740124"/>
            <a:ext cx="4901885" cy="3684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Picture 23" descr="Win08_Marco262.jpg"/>
          <p:cNvPicPr>
            <a:picLocks noChangeAspect="1"/>
          </p:cNvPicPr>
          <p:nvPr/>
        </p:nvPicPr>
        <p:blipFill>
          <a:blip r:embed="rId9"/>
          <a:stretch>
            <a:fillRect/>
          </a:stretch>
        </p:blipFill>
        <p:spPr>
          <a:xfrm rot="1095202">
            <a:off x="-304472" y="2217072"/>
            <a:ext cx="5264186" cy="3512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MSH07_Yue+Lian+Jin_01.jpg"/>
          <p:cNvPicPr>
            <a:picLocks noChangeAspect="1"/>
          </p:cNvPicPr>
          <p:nvPr/>
        </p:nvPicPr>
        <p:blipFill>
          <a:blip r:embed="rId10"/>
          <a:stretch>
            <a:fillRect/>
          </a:stretch>
        </p:blipFill>
        <p:spPr>
          <a:xfrm rot="1603369">
            <a:off x="-265392" y="2727055"/>
            <a:ext cx="5068030" cy="3808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itle 12"/>
          <p:cNvSpPr>
            <a:spLocks noGrp="1"/>
          </p:cNvSpPr>
          <p:nvPr>
            <p:ph type="title"/>
          </p:nvPr>
        </p:nvSpPr>
        <p:spPr>
          <a:xfrm>
            <a:off x="4835951" y="486304"/>
            <a:ext cx="5650567" cy="498598"/>
          </a:xfrm>
        </p:spPr>
        <p:txBody>
          <a:bodyPr/>
          <a:lstStyle/>
          <a:p>
            <a:r>
              <a:rPr sz="3600" smtClean="0"/>
              <a:t>People Love Devices</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par>
                          <p:cTn id="16" fill="hold">
                            <p:stCondLst>
                              <p:cond delay="10000"/>
                            </p:stCondLst>
                            <p:childTnLst>
                              <p:par>
                                <p:cTn id="17" presetID="10" presetClass="entr" presetSubtype="0" fill="hold" nodeType="after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14000"/>
                            </p:stCondLst>
                            <p:childTnLst>
                              <p:par>
                                <p:cTn id="21" presetID="10" presetClass="entr" presetSubtype="0" fill="hold" nodeType="after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par>
                          <p:cTn id="24" fill="hold">
                            <p:stCondLst>
                              <p:cond delay="18000"/>
                            </p:stCondLst>
                            <p:childTnLst>
                              <p:par>
                                <p:cTn id="25" presetID="10" presetClass="entr" presetSubtype="0" fill="hold" nodeType="afterEffect">
                                  <p:stCondLst>
                                    <p:cond delay="20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par>
                          <p:cTn id="28" fill="hold">
                            <p:stCondLst>
                              <p:cond delay="22000"/>
                            </p:stCondLst>
                            <p:childTnLst>
                              <p:par>
                                <p:cTn id="29" presetID="10" presetClass="entr" presetSubtype="0" fill="hold" nodeType="afterEffect">
                                  <p:stCondLst>
                                    <p:cond delay="2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E8 Product Manual</a:t>
            </a:r>
            <a:endParaRPr lang="en-US" dirty="0"/>
          </a:p>
        </p:txBody>
      </p:sp>
      <p:sp>
        <p:nvSpPr>
          <p:cNvPr id="11" name="Content Placeholder 10"/>
          <p:cNvSpPr>
            <a:spLocks noGrp="1"/>
          </p:cNvSpPr>
          <p:nvPr>
            <p:ph idx="1"/>
          </p:nvPr>
        </p:nvSpPr>
        <p:spPr>
          <a:xfrm>
            <a:off x="382587" y="1414464"/>
            <a:ext cx="4593173" cy="2054409"/>
          </a:xfrm>
        </p:spPr>
        <p:txBody>
          <a:bodyPr/>
          <a:lstStyle/>
          <a:p>
            <a:r>
              <a:rPr lang="en-US" sz="2300" dirty="0" smtClean="0"/>
              <a:t>Hosted Site Task</a:t>
            </a:r>
          </a:p>
          <a:p>
            <a:r>
              <a:rPr lang="en-US" sz="2300" dirty="0" smtClean="0"/>
              <a:t>Read product manual (PDF) online</a:t>
            </a:r>
          </a:p>
          <a:p>
            <a:r>
              <a:rPr lang="en-US" sz="2300" dirty="0" smtClean="0"/>
              <a:t>XML defines how to display file</a:t>
            </a:r>
          </a:p>
          <a:p>
            <a:r>
              <a:rPr lang="en-US" sz="2300" dirty="0" smtClean="0"/>
              <a:t>URL for file location</a:t>
            </a:r>
            <a:endParaRPr lang="en-US" sz="2300" dirty="0"/>
          </a:p>
        </p:txBody>
      </p:sp>
      <p:sp>
        <p:nvSpPr>
          <p:cNvPr id="8" name="Rectangle 4"/>
          <p:cNvSpPr>
            <a:spLocks noChangeArrowheads="1"/>
          </p:cNvSpPr>
          <p:nvPr/>
        </p:nvSpPr>
        <p:spPr bwMode="auto">
          <a:xfrm>
            <a:off x="381000" y="3808325"/>
            <a:ext cx="8382000" cy="244175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&lt;task id="{8d724052-84f2-11dd-ad8b-0800200c9a66}" </a:t>
            </a:r>
            <a:r>
              <a:rPr lang="en-US" sz="1400" dirty="0" err="1" smtClean="0">
                <a:latin typeface="Lucida Console" pitchFamily="49" charset="0"/>
              </a:rPr>
              <a:t>issueTime</a:t>
            </a:r>
            <a:r>
              <a:rPr lang="en-US" sz="1400" dirty="0" smtClean="0">
                <a:latin typeface="Lucida Console" pitchFamily="49" charset="0"/>
              </a:rPr>
              <a:t>="2008-09-10T14:37:33Z" name="15" description="16" icon="</a:t>
            </a:r>
            <a:r>
              <a:rPr lang="en-US" sz="1400" dirty="0" smtClean="0">
                <a:solidFill>
                  <a:schemeClr val="accent1">
                    <a:lumMod val="75000"/>
                  </a:schemeClr>
                </a:solidFill>
                <a:latin typeface="Lucida Console" pitchFamily="49" charset="0"/>
              </a:rPr>
              <a:t>Support.ico</a:t>
            </a:r>
            <a:r>
              <a:rPr lang="en-US" sz="1400" dirty="0" smtClean="0">
                <a:latin typeface="Lucida Console" pitchFamily="49" charset="0"/>
              </a:rPr>
              <a:t>"&gt;</a:t>
            </a:r>
          </a:p>
          <a:p>
            <a:r>
              <a:rPr lang="en-US" sz="1400" dirty="0" smtClean="0">
                <a:latin typeface="Lucida Console" pitchFamily="49" charset="0"/>
              </a:rPr>
              <a:t>  &lt;requirements /&gt; </a:t>
            </a:r>
          </a:p>
          <a:p>
            <a:r>
              <a:rPr lang="en-US" sz="1400" dirty="0" smtClean="0">
                <a:latin typeface="Lucida Console" pitchFamily="49" charset="0"/>
              </a:rPr>
              <a:t> &lt;command type=“</a:t>
            </a:r>
            <a:r>
              <a:rPr lang="en-US" sz="1400" dirty="0" err="1" smtClean="0">
                <a:solidFill>
                  <a:schemeClr val="accent1">
                    <a:lumMod val="75000"/>
                  </a:schemeClr>
                </a:solidFill>
                <a:latin typeface="Lucida Console" pitchFamily="49" charset="0"/>
              </a:rPr>
              <a:t>hostedSite</a:t>
            </a:r>
            <a:r>
              <a:rPr lang="en-US" sz="1400" dirty="0" smtClean="0">
                <a:latin typeface="Lucida Console" pitchFamily="49" charset="0"/>
              </a:rPr>
              <a:t>"&gt;</a:t>
            </a:r>
          </a:p>
          <a:p>
            <a:r>
              <a:rPr lang="en-US" sz="1400" dirty="0" smtClean="0">
                <a:latin typeface="Lucida Console" pitchFamily="49" charset="0"/>
              </a:rPr>
              <a:t>  &lt;arguments&gt;</a:t>
            </a:r>
          </a:p>
          <a:p>
            <a:r>
              <a:rPr lang="en-US" sz="1400" dirty="0" smtClean="0">
                <a:latin typeface="Lucida Console" pitchFamily="49" charset="0"/>
              </a:rPr>
              <a:t>    &lt;</a:t>
            </a:r>
            <a:r>
              <a:rPr lang="en-US" sz="1400" dirty="0" err="1" smtClean="0">
                <a:latin typeface="Lucida Console" pitchFamily="49" charset="0"/>
              </a:rPr>
              <a:t>commandLine</a:t>
            </a:r>
            <a:r>
              <a:rPr lang="en-US" sz="1400" dirty="0" smtClean="0">
                <a:latin typeface="Lucida Console" pitchFamily="49" charset="0"/>
              </a:rPr>
              <a:t>&gt;</a:t>
            </a:r>
            <a:r>
              <a:rPr lang="en-US" sz="1400" dirty="0" smtClean="0">
                <a:solidFill>
                  <a:schemeClr val="accent1">
                    <a:lumMod val="75000"/>
                  </a:schemeClr>
                </a:solidFill>
                <a:latin typeface="Lucida Console" pitchFamily="49" charset="0"/>
              </a:rPr>
              <a:t>http://www.motorola.com/Hellomoto/Master%20Lists/Product%20</a:t>
            </a:r>
            <a:br>
              <a:rPr lang="en-US" sz="1400" dirty="0" smtClean="0">
                <a:solidFill>
                  <a:schemeClr val="accent1">
                    <a:lumMod val="75000"/>
                  </a:schemeClr>
                </a:solidFill>
                <a:latin typeface="Lucida Console" pitchFamily="49" charset="0"/>
              </a:rPr>
            </a:br>
            <a:r>
              <a:rPr lang="en-US" sz="1400" dirty="0" smtClean="0">
                <a:solidFill>
                  <a:schemeClr val="accent1">
                    <a:lumMod val="75000"/>
                  </a:schemeClr>
                </a:solidFill>
                <a:latin typeface="Lucida Console" pitchFamily="49" charset="0"/>
              </a:rPr>
              <a:t>     Manuals/Static%20Files/US-EN/E8_UG_TMobile_9521A11A.pdf</a:t>
            </a:r>
            <a:r>
              <a:rPr lang="en-US" sz="1400" dirty="0" smtClean="0">
                <a:latin typeface="Lucida Console" pitchFamily="49" charset="0"/>
              </a:rPr>
              <a:t>&lt;/</a:t>
            </a:r>
            <a:r>
              <a:rPr lang="en-US" sz="1400" dirty="0" err="1" smtClean="0">
                <a:latin typeface="Lucida Console" pitchFamily="49" charset="0"/>
              </a:rPr>
              <a:t>commandLine</a:t>
            </a:r>
            <a:r>
              <a:rPr lang="en-US" sz="1400" dirty="0" smtClean="0">
                <a:latin typeface="Lucida Console" pitchFamily="49" charset="0"/>
              </a:rPr>
              <a:t>&gt; </a:t>
            </a:r>
          </a:p>
          <a:p>
            <a:r>
              <a:rPr lang="en-US" sz="1400" dirty="0" smtClean="0">
                <a:latin typeface="Lucida Console" pitchFamily="49" charset="0"/>
              </a:rPr>
              <a:t>  &lt;/arguments&gt;</a:t>
            </a:r>
          </a:p>
          <a:p>
            <a:r>
              <a:rPr lang="en-US" sz="1400" dirty="0" smtClean="0">
                <a:latin typeface="Lucida Console" pitchFamily="49" charset="0"/>
              </a:rPr>
              <a:t> &lt;/command&gt;</a:t>
            </a:r>
          </a:p>
          <a:p>
            <a:r>
              <a:rPr lang="en-US" sz="1400" dirty="0" smtClean="0">
                <a:latin typeface="Lucida Console" pitchFamily="49" charset="0"/>
              </a:rPr>
              <a:t>&lt;/task&gt;</a:t>
            </a:r>
            <a:endParaRPr lang="en-US" sz="1400" dirty="0">
              <a:latin typeface="Lucida Console" pitchFamily="49" charset="0"/>
            </a:endParaRPr>
          </a:p>
        </p:txBody>
      </p:sp>
      <p:pic>
        <p:nvPicPr>
          <p:cNvPr id="7" name="Picture 6" descr="pic3.png"/>
          <p:cNvPicPr>
            <a:picLocks noChangeAspect="1"/>
          </p:cNvPicPr>
          <p:nvPr/>
        </p:nvPicPr>
        <p:blipFill>
          <a:blip r:embed="rId3"/>
          <a:srcRect l="940" t="10641" r="940" b="1608"/>
          <a:stretch>
            <a:fillRect/>
          </a:stretch>
        </p:blipFill>
        <p:spPr>
          <a:xfrm>
            <a:off x="5270168" y="1417638"/>
            <a:ext cx="3492832" cy="2257064"/>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Live Photo Gallery</a:t>
            </a:r>
            <a:endParaRPr lang="en-US" dirty="0"/>
          </a:p>
        </p:txBody>
      </p:sp>
      <p:sp>
        <p:nvSpPr>
          <p:cNvPr id="5" name="Content Placeholder 4"/>
          <p:cNvSpPr>
            <a:spLocks noGrp="1"/>
          </p:cNvSpPr>
          <p:nvPr>
            <p:ph idx="1"/>
          </p:nvPr>
        </p:nvSpPr>
        <p:spPr>
          <a:xfrm>
            <a:off x="382588" y="1414464"/>
            <a:ext cx="4189412" cy="1637371"/>
          </a:xfrm>
        </p:spPr>
        <p:txBody>
          <a:bodyPr/>
          <a:lstStyle/>
          <a:p>
            <a:pPr marL="400050" indent="-400050"/>
            <a:r>
              <a:rPr lang="en-US" sz="2400" dirty="0" smtClean="0"/>
              <a:t>External Application</a:t>
            </a:r>
          </a:p>
          <a:p>
            <a:pPr marL="400050" indent="-400050"/>
            <a:r>
              <a:rPr lang="en-US" sz="2400" dirty="0" smtClean="0"/>
              <a:t>Shows task if application is installed</a:t>
            </a:r>
          </a:p>
          <a:p>
            <a:pPr marL="400050" indent="-400050"/>
            <a:r>
              <a:rPr lang="en-US" sz="2400" dirty="0" smtClean="0"/>
              <a:t>Click to Launch application</a:t>
            </a:r>
          </a:p>
        </p:txBody>
      </p:sp>
      <p:sp>
        <p:nvSpPr>
          <p:cNvPr id="6" name="Rectangle 4"/>
          <p:cNvSpPr>
            <a:spLocks noChangeArrowheads="1"/>
          </p:cNvSpPr>
          <p:nvPr/>
        </p:nvSpPr>
        <p:spPr bwMode="auto">
          <a:xfrm>
            <a:off x="381000" y="3858567"/>
            <a:ext cx="8382000" cy="223074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&lt;task id="{3ed9fe32-b100-4bbe-be84-206a46b62a55}" rank="0" </a:t>
            </a:r>
            <a:r>
              <a:rPr lang="en-US" sz="1400" dirty="0" err="1" smtClean="0">
                <a:latin typeface="Lucida Console" pitchFamily="49" charset="0"/>
              </a:rPr>
              <a:t>issueTime</a:t>
            </a:r>
            <a:r>
              <a:rPr lang="en-US" sz="1400" dirty="0" smtClean="0">
                <a:latin typeface="Lucida Console" pitchFamily="49" charset="0"/>
              </a:rPr>
              <a:t>="2008-08-06T13:36:23Z" name="23" description="24" icon="photoGallery.ico"&gt;</a:t>
            </a:r>
          </a:p>
          <a:p>
            <a:r>
              <a:rPr lang="en-US" sz="1400" dirty="0" smtClean="0">
                <a:latin typeface="Lucida Console" pitchFamily="49" charset="0"/>
              </a:rPr>
              <a:t>    &lt;requirements&gt;&lt;</a:t>
            </a:r>
            <a:r>
              <a:rPr lang="en-US" sz="1400" dirty="0" err="1" smtClean="0">
                <a:latin typeface="Lucida Console" pitchFamily="49" charset="0"/>
              </a:rPr>
              <a:t>registryKeyExists</a:t>
            </a:r>
            <a:r>
              <a:rPr lang="en-US" sz="1400" dirty="0" smtClean="0">
                <a:latin typeface="Lucida Console" pitchFamily="49" charset="0"/>
              </a:rPr>
              <a:t/>
            </a:r>
            <a:br>
              <a:rPr lang="en-US" sz="1400" dirty="0" smtClean="0">
                <a:latin typeface="Lucida Console" pitchFamily="49" charset="0"/>
              </a:rPr>
            </a:br>
            <a:r>
              <a:rPr lang="en-US" sz="1400" dirty="0" smtClean="0">
                <a:latin typeface="Lucida Console" pitchFamily="49" charset="0"/>
              </a:rPr>
              <a:t>     path="</a:t>
            </a:r>
            <a:r>
              <a:rPr lang="en-US" sz="1400" dirty="0" smtClean="0">
                <a:solidFill>
                  <a:schemeClr val="accent1">
                    <a:lumMod val="75000"/>
                  </a:schemeClr>
                </a:solidFill>
                <a:latin typeface="Lucida Console" pitchFamily="49" charset="0"/>
              </a:rPr>
              <a:t>HKEY_LOCAL_MACHINE\SOFTWARE\Microsoft\Windows Live\Photo Gallery</a:t>
            </a:r>
            <a:r>
              <a:rPr lang="en-US" sz="1400" dirty="0" smtClean="0">
                <a:latin typeface="Lucida Console" pitchFamily="49" charset="0"/>
              </a:rPr>
              <a:t>"   </a:t>
            </a:r>
            <a:br>
              <a:rPr lang="en-US" sz="1400" dirty="0" smtClean="0">
                <a:latin typeface="Lucida Console" pitchFamily="49" charset="0"/>
              </a:rPr>
            </a:br>
            <a:r>
              <a:rPr lang="en-US" sz="1400" dirty="0" smtClean="0">
                <a:latin typeface="Lucida Console" pitchFamily="49" charset="0"/>
              </a:rPr>
              <a:t>     invert="</a:t>
            </a:r>
            <a:r>
              <a:rPr lang="en-US" sz="1400" dirty="0" smtClean="0">
                <a:solidFill>
                  <a:schemeClr val="accent1">
                    <a:lumMod val="75000"/>
                  </a:schemeClr>
                </a:solidFill>
                <a:latin typeface="Lucida Console" pitchFamily="49" charset="0"/>
              </a:rPr>
              <a:t>false</a:t>
            </a:r>
            <a:r>
              <a:rPr lang="en-US" sz="1400" dirty="0" smtClean="0">
                <a:latin typeface="Lucida Console" pitchFamily="49" charset="0"/>
              </a:rPr>
              <a:t>"/&gt;&lt;/requirements&gt;</a:t>
            </a:r>
          </a:p>
          <a:p>
            <a:r>
              <a:rPr lang="en-US" sz="1400" dirty="0" smtClean="0">
                <a:latin typeface="Lucida Console" pitchFamily="49" charset="0"/>
              </a:rPr>
              <a:t>    &lt;command type="</a:t>
            </a:r>
            <a:r>
              <a:rPr lang="en-US" sz="1400" dirty="0" err="1" smtClean="0">
                <a:solidFill>
                  <a:schemeClr val="accent1">
                    <a:lumMod val="75000"/>
                  </a:schemeClr>
                </a:solidFill>
                <a:latin typeface="Lucida Console" pitchFamily="49" charset="0"/>
              </a:rPr>
              <a:t>ShellExecute</a:t>
            </a:r>
            <a:r>
              <a:rPr lang="en-US" sz="1400" dirty="0" smtClean="0">
                <a:latin typeface="Lucida Console" pitchFamily="49" charset="0"/>
              </a:rPr>
              <a:t>"&gt;&lt;arguments&gt;</a:t>
            </a:r>
            <a:br>
              <a:rPr lang="en-US" sz="1400" dirty="0" smtClean="0">
                <a:latin typeface="Lucida Console" pitchFamily="49" charset="0"/>
              </a:rPr>
            </a:br>
            <a:r>
              <a:rPr lang="en-US" sz="1400" dirty="0" smtClean="0">
                <a:latin typeface="Lucida Console" pitchFamily="49" charset="0"/>
              </a:rPr>
              <a:t>      &lt;</a:t>
            </a:r>
            <a:r>
              <a:rPr lang="en-US" sz="1400" dirty="0" err="1" smtClean="0">
                <a:latin typeface="Lucida Console" pitchFamily="49" charset="0"/>
              </a:rPr>
              <a:t>commandLine</a:t>
            </a:r>
            <a:r>
              <a:rPr lang="en-US" sz="1400" dirty="0" smtClean="0">
                <a:latin typeface="Lucida Console" pitchFamily="49" charset="0"/>
              </a:rPr>
              <a:t> </a:t>
            </a:r>
            <a:r>
              <a:rPr lang="en-US" sz="1400" dirty="0" err="1" smtClean="0">
                <a:latin typeface="Lucida Console" pitchFamily="49" charset="0"/>
              </a:rPr>
              <a:t>xml:space</a:t>
            </a:r>
            <a:r>
              <a:rPr lang="en-US" sz="1400" dirty="0" smtClean="0">
                <a:latin typeface="Lucida Console" pitchFamily="49" charset="0"/>
              </a:rPr>
              <a:t>="preserve"&gt;</a:t>
            </a:r>
            <a:r>
              <a:rPr lang="en-US" sz="1400" dirty="0" smtClean="0">
                <a:solidFill>
                  <a:schemeClr val="accent1">
                    <a:lumMod val="75000"/>
                  </a:schemeClr>
                </a:solidFill>
                <a:latin typeface="Lucida Console" pitchFamily="49" charset="0"/>
              </a:rPr>
              <a:t>%PROGRAMFILES%\Windows Live\Photo </a:t>
            </a:r>
            <a:br>
              <a:rPr lang="en-US" sz="1400" dirty="0" smtClean="0">
                <a:solidFill>
                  <a:schemeClr val="accent1">
                    <a:lumMod val="75000"/>
                  </a:schemeClr>
                </a:solidFill>
                <a:latin typeface="Lucida Console" pitchFamily="49" charset="0"/>
              </a:rPr>
            </a:br>
            <a:r>
              <a:rPr lang="en-US" sz="1400" dirty="0" smtClean="0">
                <a:solidFill>
                  <a:schemeClr val="accent1">
                    <a:lumMod val="75000"/>
                  </a:schemeClr>
                </a:solidFill>
                <a:latin typeface="Lucida Console" pitchFamily="49" charset="0"/>
              </a:rPr>
              <a:t>       Gallery\WLXPhotoGallery.exe</a:t>
            </a:r>
            <a:r>
              <a:rPr lang="en-US" sz="1400" dirty="0" smtClean="0">
                <a:latin typeface="Lucida Console" pitchFamily="49" charset="0"/>
              </a:rPr>
              <a:t>&lt;/</a:t>
            </a:r>
            <a:r>
              <a:rPr lang="en-US" sz="1400" dirty="0" err="1" smtClean="0">
                <a:latin typeface="Lucida Console" pitchFamily="49" charset="0"/>
              </a:rPr>
              <a:t>commandLine</a:t>
            </a:r>
            <a:r>
              <a:rPr lang="en-US" sz="1400" dirty="0" smtClean="0">
                <a:latin typeface="Lucida Console" pitchFamily="49" charset="0"/>
              </a:rPr>
              <a:t>&gt; </a:t>
            </a:r>
          </a:p>
          <a:p>
            <a:r>
              <a:rPr lang="en-US" sz="1400" dirty="0" smtClean="0">
                <a:latin typeface="Lucida Console" pitchFamily="49" charset="0"/>
              </a:rPr>
              <a:t>    &lt;/arguments&gt;&lt;/command&gt;</a:t>
            </a:r>
          </a:p>
          <a:p>
            <a:r>
              <a:rPr lang="en-US" sz="1400" dirty="0" smtClean="0">
                <a:latin typeface="Lucida Console" pitchFamily="49" charset="0"/>
              </a:rPr>
              <a:t>&lt;/task&gt;</a:t>
            </a:r>
            <a:endParaRPr lang="en-US" sz="1400" dirty="0">
              <a:latin typeface="Lucida Console" pitchFamily="49" charset="0"/>
            </a:endParaRPr>
          </a:p>
        </p:txBody>
      </p:sp>
      <p:pic>
        <p:nvPicPr>
          <p:cNvPr id="7" name="Picture 6" descr="photo gallery.png"/>
          <p:cNvPicPr>
            <a:picLocks noChangeAspect="1"/>
          </p:cNvPicPr>
          <p:nvPr/>
        </p:nvPicPr>
        <p:blipFill>
          <a:blip r:embed="rId3"/>
          <a:stretch>
            <a:fillRect/>
          </a:stretch>
        </p:blipFill>
        <p:spPr>
          <a:xfrm>
            <a:off x="5738949" y="1417638"/>
            <a:ext cx="3024051" cy="2393673"/>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Product Registration</a:t>
            </a:r>
            <a:endParaRPr lang="en-US" dirty="0"/>
          </a:p>
        </p:txBody>
      </p:sp>
      <p:sp>
        <p:nvSpPr>
          <p:cNvPr id="8" name="Content Placeholder 7"/>
          <p:cNvSpPr>
            <a:spLocks noGrp="1"/>
          </p:cNvSpPr>
          <p:nvPr>
            <p:ph idx="1"/>
          </p:nvPr>
        </p:nvSpPr>
        <p:spPr>
          <a:xfrm>
            <a:off x="382588" y="1414464"/>
            <a:ext cx="4189412" cy="2246769"/>
          </a:xfrm>
        </p:spPr>
        <p:txBody>
          <a:bodyPr/>
          <a:lstStyle/>
          <a:p>
            <a:r>
              <a:rPr lang="en-US" sz="2000" dirty="0" smtClean="0"/>
              <a:t>Hosted Site with Device</a:t>
            </a:r>
          </a:p>
          <a:p>
            <a:r>
              <a:rPr lang="en-US" sz="2000" dirty="0" smtClean="0"/>
              <a:t>Site which interacts with phone to register device and </a:t>
            </a:r>
            <a:br>
              <a:rPr lang="en-US" sz="2000" dirty="0" smtClean="0"/>
            </a:br>
            <a:r>
              <a:rPr lang="en-US" sz="2000" dirty="0" smtClean="0"/>
              <a:t>reward user</a:t>
            </a:r>
          </a:p>
          <a:p>
            <a:r>
              <a:rPr lang="en-US" sz="2000" dirty="0" smtClean="0"/>
              <a:t>Scripting support enabled via WPD Automation with Device Stage as a trusted script host</a:t>
            </a:r>
            <a:endParaRPr lang="en-US" sz="2000" dirty="0"/>
          </a:p>
        </p:txBody>
      </p:sp>
      <p:sp>
        <p:nvSpPr>
          <p:cNvPr id="7" name="Rectangle 4"/>
          <p:cNvSpPr>
            <a:spLocks noChangeArrowheads="1"/>
          </p:cNvSpPr>
          <p:nvPr/>
        </p:nvSpPr>
        <p:spPr bwMode="auto">
          <a:xfrm>
            <a:off x="381001" y="4074183"/>
            <a:ext cx="8382000" cy="213101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&lt;task id="{cf718146-9212-4bcc-ac14-c47d24852d55}"  </a:t>
            </a:r>
            <a:r>
              <a:rPr lang="en-US" sz="1400" dirty="0" err="1" smtClean="0">
                <a:latin typeface="Lucida Console" pitchFamily="49" charset="0"/>
              </a:rPr>
              <a:t>issueTime</a:t>
            </a:r>
            <a:r>
              <a:rPr lang="en-US" sz="1400" dirty="0" smtClean="0">
                <a:latin typeface="Lucida Console" pitchFamily="49" charset="0"/>
              </a:rPr>
              <a:t>="2008-08-08T14:33:25Z" name="19" description="20" icon="</a:t>
            </a:r>
            <a:r>
              <a:rPr lang="en-US" sz="1400" dirty="0" smtClean="0">
                <a:solidFill>
                  <a:schemeClr val="accent1">
                    <a:lumMod val="75000"/>
                  </a:schemeClr>
                </a:solidFill>
                <a:latin typeface="Lucida Console" pitchFamily="49" charset="0"/>
              </a:rPr>
              <a:t>Register.ico</a:t>
            </a:r>
            <a:r>
              <a:rPr lang="en-US" sz="1400" dirty="0" smtClean="0">
                <a:latin typeface="Lucida Console" pitchFamily="49" charset="0"/>
              </a:rPr>
              <a:t>"&gt;</a:t>
            </a:r>
          </a:p>
          <a:p>
            <a:r>
              <a:rPr lang="en-US" sz="1400" dirty="0" smtClean="0">
                <a:latin typeface="Lucida Console" pitchFamily="49" charset="0"/>
              </a:rPr>
              <a:t> &lt;requirements /&gt;</a:t>
            </a:r>
          </a:p>
          <a:p>
            <a:r>
              <a:rPr lang="en-US" sz="1400" dirty="0" smtClean="0">
                <a:latin typeface="Lucida Console" pitchFamily="49" charset="0"/>
              </a:rPr>
              <a:t>&lt;command type="</a:t>
            </a:r>
            <a:r>
              <a:rPr lang="en-US" sz="1400" dirty="0" err="1" smtClean="0">
                <a:solidFill>
                  <a:schemeClr val="accent1">
                    <a:lumMod val="75000"/>
                  </a:schemeClr>
                </a:solidFill>
                <a:latin typeface="Lucida Console" pitchFamily="49" charset="0"/>
              </a:rPr>
              <a:t>HostedSiteWithDevice</a:t>
            </a:r>
            <a:r>
              <a:rPr lang="en-US" sz="1400" dirty="0" smtClean="0">
                <a:latin typeface="Lucida Console" pitchFamily="49" charset="0"/>
              </a:rPr>
              <a:t>" </a:t>
            </a:r>
            <a:r>
              <a:rPr lang="en-US" sz="1400" dirty="0" err="1" smtClean="0">
                <a:latin typeface="Lucida Console" pitchFamily="49" charset="0"/>
              </a:rPr>
              <a:t>allowedDomain</a:t>
            </a:r>
            <a:r>
              <a:rPr lang="en-US" sz="1400" dirty="0" smtClean="0">
                <a:latin typeface="Lucida Console" pitchFamily="49" charset="0"/>
              </a:rPr>
              <a:t>="</a:t>
            </a:r>
            <a:r>
              <a:rPr lang="en-US" sz="1400" dirty="0" smtClean="0">
                <a:solidFill>
                  <a:schemeClr val="accent1">
                    <a:lumMod val="75000"/>
                  </a:schemeClr>
                </a:solidFill>
                <a:latin typeface="Lucida Console" pitchFamily="49" charset="0"/>
              </a:rPr>
              <a:t>contoso.org</a:t>
            </a:r>
            <a:r>
              <a:rPr lang="en-US" sz="1400" dirty="0" smtClean="0">
                <a:latin typeface="Lucida Console" pitchFamily="49" charset="0"/>
              </a:rPr>
              <a:t>"&gt;</a:t>
            </a:r>
          </a:p>
          <a:p>
            <a:r>
              <a:rPr lang="en-US" sz="1400" dirty="0" smtClean="0">
                <a:latin typeface="Lucida Console" pitchFamily="49" charset="0"/>
              </a:rPr>
              <a:t>&lt;arguments&gt; &lt;</a:t>
            </a:r>
            <a:r>
              <a:rPr lang="en-US" sz="1400" dirty="0" err="1" smtClean="0">
                <a:latin typeface="Lucida Console" pitchFamily="49" charset="0"/>
              </a:rPr>
              <a:t>commandLine</a:t>
            </a:r>
            <a:r>
              <a:rPr lang="en-US" sz="1400" dirty="0" smtClean="0">
                <a:latin typeface="Lucida Console" pitchFamily="49" charset="0"/>
              </a:rPr>
              <a:t>&gt;</a:t>
            </a:r>
            <a:r>
              <a:rPr lang="en-US" sz="1400" dirty="0" smtClean="0">
                <a:solidFill>
                  <a:schemeClr val="accent1">
                    <a:lumMod val="75000"/>
                  </a:schemeClr>
                </a:solidFill>
                <a:latin typeface="Lucida Console" pitchFamily="49" charset="0"/>
              </a:rPr>
              <a:t>https://www.contoso.org/register</a:t>
            </a:r>
            <a:r>
              <a:rPr lang="en-US" sz="1400" dirty="0" smtClean="0">
                <a:latin typeface="Lucida Console" pitchFamily="49" charset="0"/>
              </a:rPr>
              <a:t>&lt;/commandLine&gt;  &lt;/arguments&gt;</a:t>
            </a:r>
          </a:p>
          <a:p>
            <a:r>
              <a:rPr lang="en-US" sz="1400" dirty="0" smtClean="0">
                <a:latin typeface="Lucida Console" pitchFamily="49" charset="0"/>
              </a:rPr>
              <a:t>  &lt;/command&gt;</a:t>
            </a:r>
          </a:p>
          <a:p>
            <a:r>
              <a:rPr lang="en-US" sz="1400" dirty="0" smtClean="0">
                <a:latin typeface="Lucida Console" pitchFamily="49" charset="0"/>
              </a:rPr>
              <a:t>  &lt;/task&gt;</a:t>
            </a:r>
            <a:endParaRPr lang="en-US" sz="1400" dirty="0">
              <a:latin typeface="Lucida Console" pitchFamily="49" charset="0"/>
            </a:endParaRPr>
          </a:p>
        </p:txBody>
      </p:sp>
      <p:pic>
        <p:nvPicPr>
          <p:cNvPr id="9" name="Picture 8" descr="register.png"/>
          <p:cNvPicPr>
            <a:picLocks noChangeAspect="1"/>
          </p:cNvPicPr>
          <p:nvPr/>
        </p:nvPicPr>
        <p:blipFill>
          <a:blip r:embed="rId3"/>
          <a:srcRect l="882" t="9997" r="1045" b="1408"/>
          <a:stretch>
            <a:fillRect/>
          </a:stretch>
        </p:blipFill>
        <p:spPr>
          <a:xfrm>
            <a:off x="5068195" y="1417638"/>
            <a:ext cx="3694805" cy="2511706"/>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How Hosted Site With Device Works</a:t>
            </a:r>
            <a:endParaRPr lang="en-US" sz="4000" dirty="0"/>
          </a:p>
        </p:txBody>
      </p:sp>
      <p:sp>
        <p:nvSpPr>
          <p:cNvPr id="3" name="Rectangle 2"/>
          <p:cNvSpPr/>
          <p:nvPr/>
        </p:nvSpPr>
        <p:spPr>
          <a:xfrm>
            <a:off x="1676400" y="5506174"/>
            <a:ext cx="5410200" cy="79865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r>
              <a:rPr lang="en-US" sz="2400" dirty="0" smtClean="0">
                <a:solidFill>
                  <a:schemeClr val="tx1">
                    <a:lumMod val="65000"/>
                    <a:lumOff val="35000"/>
                  </a:schemeClr>
                </a:solidFill>
                <a:effectLst>
                  <a:outerShdw blurRad="50800" dist="38100" dir="5400000" algn="t" rotWithShape="0">
                    <a:prstClr val="black">
                      <a:alpha val="40000"/>
                    </a:prstClr>
                  </a:outerShdw>
                </a:effectLst>
                <a:latin typeface="Trebuchet MS" pitchFamily="34" charset="0"/>
              </a:rPr>
              <a:t>Device</a:t>
            </a:r>
            <a:endParaRPr lang="en-US" sz="2400" dirty="0">
              <a:solidFill>
                <a:schemeClr val="tx1">
                  <a:lumMod val="65000"/>
                  <a:lumOff val="35000"/>
                </a:schemeClr>
              </a:solidFill>
              <a:effectLst>
                <a:outerShdw blurRad="50800" dist="38100" dir="5400000" algn="t" rotWithShape="0">
                  <a:prstClr val="black">
                    <a:alpha val="40000"/>
                  </a:prstClr>
                </a:outerShdw>
              </a:effectLst>
              <a:latin typeface="Trebuchet MS" pitchFamily="34" charset="0"/>
            </a:endParaRPr>
          </a:p>
        </p:txBody>
      </p:sp>
      <p:sp>
        <p:nvSpPr>
          <p:cNvPr id="4" name="Rectangle 3"/>
          <p:cNvSpPr/>
          <p:nvPr/>
        </p:nvSpPr>
        <p:spPr>
          <a:xfrm>
            <a:off x="1676400" y="2716677"/>
            <a:ext cx="5410200" cy="1006996"/>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r>
              <a:rPr lang="en-US" sz="2400" dirty="0" smtClean="0">
                <a:solidFill>
                  <a:schemeClr val="tx1">
                    <a:lumMod val="65000"/>
                    <a:lumOff val="35000"/>
                  </a:schemeClr>
                </a:solidFill>
                <a:effectLst>
                  <a:outerShdw blurRad="50800" dist="38100" dir="5400000" algn="t" rotWithShape="0">
                    <a:prstClr val="black">
                      <a:alpha val="40000"/>
                    </a:prstClr>
                  </a:outerShdw>
                </a:effectLst>
                <a:latin typeface="Trebuchet MS" pitchFamily="34" charset="0"/>
              </a:rPr>
              <a:t>Device Stage™</a:t>
            </a:r>
            <a:endParaRPr lang="en-US" sz="2400" dirty="0">
              <a:solidFill>
                <a:schemeClr val="tx1">
                  <a:lumMod val="65000"/>
                  <a:lumOff val="35000"/>
                </a:schemeClr>
              </a:solidFill>
              <a:effectLst>
                <a:outerShdw blurRad="50800" dist="38100" dir="5400000" algn="t" rotWithShape="0">
                  <a:prstClr val="black">
                    <a:alpha val="40000"/>
                  </a:prstClr>
                </a:outerShdw>
              </a:effectLst>
              <a:latin typeface="Trebuchet MS" pitchFamily="34" charset="0"/>
            </a:endParaRPr>
          </a:p>
        </p:txBody>
      </p:sp>
      <p:sp>
        <p:nvSpPr>
          <p:cNvPr id="5" name="Rectangle 4"/>
          <p:cNvSpPr/>
          <p:nvPr/>
        </p:nvSpPr>
        <p:spPr>
          <a:xfrm>
            <a:off x="1734275" y="2045344"/>
            <a:ext cx="914400" cy="80058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Sync</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6" name="Rectangle 5"/>
          <p:cNvSpPr/>
          <p:nvPr/>
        </p:nvSpPr>
        <p:spPr>
          <a:xfrm>
            <a:off x="2706550" y="2045344"/>
            <a:ext cx="1066800" cy="80058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Ringtone</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10" name="Rectangle 9"/>
          <p:cNvSpPr/>
          <p:nvPr/>
        </p:nvSpPr>
        <p:spPr>
          <a:xfrm>
            <a:off x="1676400" y="3797942"/>
            <a:ext cx="5410200" cy="457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solidFill>
                  <a:schemeClr val="tx1"/>
                </a:solidFill>
                <a:effectLst>
                  <a:outerShdw blurRad="50800" dist="38100" dir="5400000" algn="t" rotWithShape="0">
                    <a:prstClr val="black">
                      <a:alpha val="40000"/>
                    </a:prstClr>
                  </a:outerShdw>
                </a:effectLst>
                <a:latin typeface="Trebuchet MS" pitchFamily="34" charset="0"/>
              </a:rPr>
              <a:t>WPD</a:t>
            </a:r>
            <a:endParaRPr lang="en-US" sz="2000" dirty="0">
              <a:solidFill>
                <a:schemeClr val="tx1"/>
              </a:solidFill>
              <a:effectLst>
                <a:outerShdw blurRad="50800" dist="38100" dir="5400000" algn="t" rotWithShape="0">
                  <a:prstClr val="black">
                    <a:alpha val="40000"/>
                  </a:prstClr>
                </a:outerShdw>
              </a:effectLst>
              <a:latin typeface="Trebuchet MS" pitchFamily="34" charset="0"/>
            </a:endParaRPr>
          </a:p>
        </p:txBody>
      </p:sp>
      <p:sp>
        <p:nvSpPr>
          <p:cNvPr id="14" name="Rectangle 13"/>
          <p:cNvSpPr/>
          <p:nvPr/>
        </p:nvSpPr>
        <p:spPr>
          <a:xfrm>
            <a:off x="5636871" y="5070191"/>
            <a:ext cx="1388962" cy="5517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effectLst>
                  <a:outerShdw blurRad="50800" dist="38100" dir="5400000" algn="t" rotWithShape="0">
                    <a:prstClr val="black">
                      <a:alpha val="40000"/>
                    </a:prstClr>
                  </a:outerShdw>
                </a:effectLst>
                <a:latin typeface="Trebuchet MS" pitchFamily="34" charset="0"/>
              </a:rPr>
              <a:t>WPD</a:t>
            </a:r>
            <a:endParaRPr lang="en-US" dirty="0">
              <a:solidFill>
                <a:schemeClr val="tx1"/>
              </a:solidFill>
              <a:effectLst>
                <a:outerShdw blurRad="50800" dist="38100" dir="5400000" algn="t" rotWithShape="0">
                  <a:prstClr val="black">
                    <a:alpha val="40000"/>
                  </a:prstClr>
                </a:outerShdw>
              </a:effectLst>
              <a:latin typeface="Trebuchet MS" pitchFamily="34" charset="0"/>
            </a:endParaRPr>
          </a:p>
        </p:txBody>
      </p:sp>
      <p:sp>
        <p:nvSpPr>
          <p:cNvPr id="16" name="Down Arrow 15"/>
          <p:cNvSpPr/>
          <p:nvPr/>
        </p:nvSpPr>
        <p:spPr>
          <a:xfrm>
            <a:off x="5953246" y="4765392"/>
            <a:ext cx="381000" cy="304800"/>
          </a:xfrm>
          <a:prstGeom prst="downArrow">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17" name="Rectangle 16"/>
          <p:cNvSpPr/>
          <p:nvPr/>
        </p:nvSpPr>
        <p:spPr>
          <a:xfrm>
            <a:off x="2072640" y="4460592"/>
            <a:ext cx="4366260" cy="3048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18" name="Down Arrow 17"/>
          <p:cNvSpPr/>
          <p:nvPr/>
        </p:nvSpPr>
        <p:spPr>
          <a:xfrm>
            <a:off x="4981937" y="4765392"/>
            <a:ext cx="381000" cy="304800"/>
          </a:xfrm>
          <a:prstGeom prst="downArrow">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19" name="Down Arrow 18"/>
          <p:cNvSpPr/>
          <p:nvPr/>
        </p:nvSpPr>
        <p:spPr>
          <a:xfrm>
            <a:off x="4191964" y="4765392"/>
            <a:ext cx="381000" cy="304800"/>
          </a:xfrm>
          <a:prstGeom prst="downArrow">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0" name="Down Arrow 19"/>
          <p:cNvSpPr/>
          <p:nvPr/>
        </p:nvSpPr>
        <p:spPr>
          <a:xfrm>
            <a:off x="3052823" y="4765392"/>
            <a:ext cx="381000" cy="304800"/>
          </a:xfrm>
          <a:prstGeom prst="downArrow">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1" name="Down Arrow 20"/>
          <p:cNvSpPr/>
          <p:nvPr/>
        </p:nvSpPr>
        <p:spPr>
          <a:xfrm>
            <a:off x="1981200" y="4765392"/>
            <a:ext cx="381000" cy="304800"/>
          </a:xfrm>
          <a:prstGeom prst="downArrow">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2" name="TextBox 21"/>
          <p:cNvSpPr txBox="1"/>
          <p:nvPr/>
        </p:nvSpPr>
        <p:spPr>
          <a:xfrm>
            <a:off x="6587925" y="4395963"/>
            <a:ext cx="1641675" cy="523220"/>
          </a:xfrm>
          <a:prstGeom prst="rect">
            <a:avLst/>
          </a:prstGeom>
          <a:noFill/>
        </p:spPr>
        <p:txBody>
          <a:bodyPr wrap="square" rtlCol="0">
            <a:spAutoFit/>
          </a:bodyPr>
          <a:lstStyle/>
          <a:p>
            <a:r>
              <a:rPr lang="en-US" sz="1400" dirty="0" smtClean="0">
                <a:solidFill>
                  <a:schemeClr val="accent1"/>
                </a:solidFill>
                <a:latin typeface="Trebuchet MS" pitchFamily="34" charset="0"/>
              </a:rPr>
              <a:t>Limited access to WPD Services</a:t>
            </a:r>
            <a:endParaRPr lang="en-US" sz="1400" dirty="0">
              <a:solidFill>
                <a:schemeClr val="accent1"/>
              </a:solidFill>
              <a:latin typeface="Trebuchet MS" pitchFamily="34" charset="0"/>
            </a:endParaRPr>
          </a:p>
        </p:txBody>
      </p:sp>
      <p:sp>
        <p:nvSpPr>
          <p:cNvPr id="24" name="Down Arrow 23"/>
          <p:cNvSpPr/>
          <p:nvPr/>
        </p:nvSpPr>
        <p:spPr>
          <a:xfrm rot="10800000">
            <a:off x="2499168" y="3445876"/>
            <a:ext cx="381000" cy="1018577"/>
          </a:xfrm>
          <a:prstGeom prst="downArrow">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28" name="Rectangle 27"/>
          <p:cNvSpPr/>
          <p:nvPr/>
        </p:nvSpPr>
        <p:spPr>
          <a:xfrm>
            <a:off x="3831225" y="2045344"/>
            <a:ext cx="1066800" cy="80058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Status</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30" name="Rectangle 29"/>
          <p:cNvSpPr/>
          <p:nvPr/>
        </p:nvSpPr>
        <p:spPr>
          <a:xfrm>
            <a:off x="4953966" y="2045344"/>
            <a:ext cx="428264" cy="79865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32" name="Rectangle 31"/>
          <p:cNvSpPr/>
          <p:nvPr/>
        </p:nvSpPr>
        <p:spPr>
          <a:xfrm>
            <a:off x="1724630" y="5079838"/>
            <a:ext cx="914400" cy="53050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Contact</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33" name="Rectangle 32"/>
          <p:cNvSpPr/>
          <p:nvPr/>
        </p:nvSpPr>
        <p:spPr>
          <a:xfrm>
            <a:off x="2696905" y="5079838"/>
            <a:ext cx="1066800" cy="53050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Ringtone</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34" name="Rectangle 33"/>
          <p:cNvSpPr/>
          <p:nvPr/>
        </p:nvSpPr>
        <p:spPr>
          <a:xfrm>
            <a:off x="3821580" y="5079838"/>
            <a:ext cx="1066800" cy="53050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Status</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35" name="Rectangle 34"/>
          <p:cNvSpPr/>
          <p:nvPr/>
        </p:nvSpPr>
        <p:spPr>
          <a:xfrm>
            <a:off x="4944321" y="5079839"/>
            <a:ext cx="428264" cy="52922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grpSp>
        <p:nvGrpSpPr>
          <p:cNvPr id="40" name="Group 39"/>
          <p:cNvGrpSpPr/>
          <p:nvPr/>
        </p:nvGrpSpPr>
        <p:grpSpPr>
          <a:xfrm>
            <a:off x="5650376" y="1108887"/>
            <a:ext cx="1699548" cy="3355560"/>
            <a:chOff x="5650376" y="984945"/>
            <a:chExt cx="1699548" cy="3355560"/>
          </a:xfrm>
        </p:grpSpPr>
        <p:sp>
          <p:nvSpPr>
            <p:cNvPr id="27" name="Down Arrow 26"/>
            <p:cNvSpPr/>
            <p:nvPr/>
          </p:nvSpPr>
          <p:spPr>
            <a:xfrm rot="10800000">
              <a:off x="6149340" y="1435259"/>
              <a:ext cx="381000" cy="2905246"/>
            </a:xfrm>
            <a:prstGeom prst="downArrow">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8" name="Rectangle 7"/>
            <p:cNvSpPr/>
            <p:nvPr/>
          </p:nvSpPr>
          <p:spPr>
            <a:xfrm>
              <a:off x="5706319" y="2826155"/>
              <a:ext cx="1296366" cy="685800"/>
            </a:xfrm>
            <a:prstGeom prst="rect">
              <a:avLst/>
            </a:prstGeom>
            <a:gradFill>
              <a:gsLst>
                <a:gs pos="0">
                  <a:schemeClr val="dk1">
                    <a:tint val="1000"/>
                  </a:schemeClr>
                </a:gs>
                <a:gs pos="68000">
                  <a:schemeClr val="tx1">
                    <a:lumMod val="75000"/>
                  </a:schemeClr>
                </a:gs>
                <a:gs pos="81000">
                  <a:schemeClr val="tx1">
                    <a:lumMod val="75000"/>
                  </a:schemeClr>
                </a:gs>
                <a:gs pos="86000">
                  <a:schemeClr val="tx1">
                    <a:lumMod val="75000"/>
                  </a:schemeClr>
                </a:gs>
                <a:gs pos="100000">
                  <a:schemeClr val="tx1">
                    <a:lumMod val="85000"/>
                  </a:schemeClr>
                </a:gs>
              </a:gsLst>
            </a:gra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solidFill>
                    <a:sysClr val="windowText" lastClr="000000"/>
                  </a:solidFill>
                  <a:latin typeface="Trebuchet MS" pitchFamily="34" charset="0"/>
                </a:rPr>
                <a:t>Internet Explorer</a:t>
              </a:r>
              <a:endParaRPr lang="en-US" sz="1600" dirty="0">
                <a:solidFill>
                  <a:sysClr val="windowText" lastClr="000000"/>
                </a:solidFill>
                <a:latin typeface="Trebuchet MS" pitchFamily="34" charset="0"/>
              </a:endParaRPr>
            </a:p>
          </p:txBody>
        </p:sp>
        <p:sp>
          <p:nvSpPr>
            <p:cNvPr id="7" name="Rectangle 6"/>
            <p:cNvSpPr/>
            <p:nvPr/>
          </p:nvSpPr>
          <p:spPr>
            <a:xfrm>
              <a:off x="5660021" y="1921402"/>
              <a:ext cx="1377387" cy="80058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Hosted Site with device</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31" name="Rectangle 30"/>
            <p:cNvSpPr/>
            <p:nvPr/>
          </p:nvSpPr>
          <p:spPr>
            <a:xfrm>
              <a:off x="5650376" y="984945"/>
              <a:ext cx="1410182" cy="42716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smtClean="0">
                  <a:solidFill>
                    <a:sysClr val="windowText" lastClr="000000"/>
                  </a:solidFill>
                  <a:effectLst>
                    <a:outerShdw blurRad="50800" dist="38100" dir="5400000" algn="t" rotWithShape="0">
                      <a:prstClr val="black">
                        <a:alpha val="40000"/>
                      </a:prstClr>
                    </a:outerShdw>
                  </a:effectLst>
                  <a:latin typeface="Trebuchet MS" pitchFamily="34" charset="0"/>
                </a:rPr>
                <a:t>Website</a:t>
              </a:r>
              <a:endParaRPr lang="en-US" sz="1600" dirty="0">
                <a:solidFill>
                  <a:sysClr val="windowText" lastClr="000000"/>
                </a:solidFill>
                <a:effectLst>
                  <a:outerShdw blurRad="50800" dist="38100" dir="5400000" algn="t" rotWithShape="0">
                    <a:prstClr val="black">
                      <a:alpha val="40000"/>
                    </a:prstClr>
                  </a:outerShdw>
                </a:effectLst>
                <a:latin typeface="Trebuchet MS" pitchFamily="34" charset="0"/>
              </a:endParaRPr>
            </a:p>
          </p:txBody>
        </p:sp>
        <p:sp>
          <p:nvSpPr>
            <p:cNvPr id="36" name="TextBox 35"/>
            <p:cNvSpPr txBox="1"/>
            <p:nvPr/>
          </p:nvSpPr>
          <p:spPr>
            <a:xfrm>
              <a:off x="6624578" y="1530752"/>
              <a:ext cx="725346" cy="307777"/>
            </a:xfrm>
            <a:prstGeom prst="rect">
              <a:avLst/>
            </a:prstGeom>
            <a:noFill/>
          </p:spPr>
          <p:txBody>
            <a:bodyPr wrap="square" rtlCol="0">
              <a:spAutoFit/>
            </a:bodyPr>
            <a:lstStyle/>
            <a:p>
              <a:r>
                <a:rPr lang="en-US" sz="1400" i="1" dirty="0" smtClean="0">
                  <a:latin typeface="Trebuchet MS" pitchFamily="34" charset="0"/>
                </a:rPr>
                <a:t>SSL</a:t>
              </a:r>
              <a:endParaRPr lang="en-US" sz="1400" i="1" dirty="0">
                <a:latin typeface="Trebuchet MS" pitchFamily="34" charset="0"/>
              </a:endParaRPr>
            </a:p>
          </p:txBody>
        </p:sp>
      </p:grpSp>
      <p:pic>
        <p:nvPicPr>
          <p:cNvPr id="37" name="Picture 36" descr="PC.png"/>
          <p:cNvPicPr>
            <a:picLocks noChangeAspect="1"/>
          </p:cNvPicPr>
          <p:nvPr/>
        </p:nvPicPr>
        <p:blipFill>
          <a:blip r:embed="rId3"/>
          <a:stretch>
            <a:fillRect/>
          </a:stretch>
        </p:blipFill>
        <p:spPr>
          <a:xfrm>
            <a:off x="390011" y="2816593"/>
            <a:ext cx="951674" cy="817545"/>
          </a:xfrm>
          <a:prstGeom prst="rect">
            <a:avLst/>
          </a:prstGeom>
          <a:effectLst>
            <a:glow rad="228600">
              <a:schemeClr val="tx1">
                <a:alpha val="40000"/>
              </a:schemeClr>
            </a:glow>
            <a:outerShdw blurRad="50800" dist="38100" algn="l" rotWithShape="0">
              <a:prstClr val="black">
                <a:alpha val="40000"/>
              </a:prstClr>
            </a:outerShdw>
          </a:effectLst>
        </p:spPr>
      </p:pic>
      <p:pic>
        <p:nvPicPr>
          <p:cNvPr id="39" name="Picture 38" descr="Fabrikam_front.png"/>
          <p:cNvPicPr>
            <a:picLocks noChangeAspect="1"/>
          </p:cNvPicPr>
          <p:nvPr/>
        </p:nvPicPr>
        <p:blipFill>
          <a:blip r:embed="rId4" cstate="print"/>
          <a:stretch>
            <a:fillRect/>
          </a:stretch>
        </p:blipFill>
        <p:spPr>
          <a:xfrm>
            <a:off x="432811" y="5254552"/>
            <a:ext cx="957674" cy="957674"/>
          </a:xfrm>
          <a:prstGeom prst="rect">
            <a:avLst/>
          </a:prstGeom>
          <a:effectLst>
            <a:glow rad="228600">
              <a:schemeClr val="tx1">
                <a:alpha val="40000"/>
              </a:schemeClr>
            </a:glow>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smtClean="0"/>
              <a:t>uthoring The E8 Experience</a:t>
            </a:r>
            <a:endParaRPr lang="en-US" dirty="0"/>
          </a:p>
        </p:txBody>
      </p:sp>
      <p:sp>
        <p:nvSpPr>
          <p:cNvPr id="3" name="Content Placeholder 2"/>
          <p:cNvSpPr>
            <a:spLocks noGrp="1"/>
          </p:cNvSpPr>
          <p:nvPr>
            <p:ph idx="1"/>
          </p:nvPr>
        </p:nvSpPr>
        <p:spPr>
          <a:xfrm>
            <a:off x="3055339" y="1438009"/>
            <a:ext cx="5707661" cy="2554545"/>
          </a:xfrm>
        </p:spPr>
        <p:txBody>
          <a:bodyPr/>
          <a:lstStyle/>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Choose a device</a:t>
            </a:r>
          </a:p>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Brand the experience</a:t>
            </a:r>
          </a:p>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Add status</a:t>
            </a:r>
          </a:p>
          <a:p>
            <a:pPr marL="514350" indent="-514350">
              <a:buClr>
                <a:schemeClr val="accent6">
                  <a:lumMod val="75000"/>
                </a:schemeClr>
              </a:buClr>
              <a:buFont typeface="Wingdings" pitchFamily="2" charset="2"/>
              <a:buChar char="ü"/>
            </a:pPr>
            <a:r>
              <a:rPr lang="en-US" sz="2800" dirty="0" smtClean="0">
                <a:solidFill>
                  <a:schemeClr val="accent6">
                    <a:lumMod val="75000"/>
                  </a:schemeClr>
                </a:solidFill>
              </a:rPr>
              <a:t>Select tasks</a:t>
            </a:r>
          </a:p>
          <a:p>
            <a:pPr marL="514350" indent="-514350">
              <a:buFont typeface="+mj-lt"/>
              <a:buAutoNum type="arabicPeriod" startAt="3"/>
            </a:pPr>
            <a:r>
              <a:rPr lang="en-US" sz="2800" dirty="0" smtClean="0">
                <a:solidFill>
                  <a:schemeClr val="accent1"/>
                </a:solidFill>
              </a:rPr>
              <a:t>Test device experience</a:t>
            </a:r>
            <a:endParaRPr lang="en-US" sz="2800" dirty="0">
              <a:solidFill>
                <a:schemeClr val="accent1"/>
              </a:solidFill>
            </a:endParaRPr>
          </a:p>
        </p:txBody>
      </p:sp>
      <p:pic>
        <p:nvPicPr>
          <p:cNvPr id="6" name="Picture 5" descr="rockr-front.png"/>
          <p:cNvPicPr>
            <a:picLocks noChangeAspect="1"/>
          </p:cNvPicPr>
          <p:nvPr/>
        </p:nvPicPr>
        <p:blipFill>
          <a:blip r:embed="rId3" cstate="print"/>
          <a:stretch>
            <a:fillRect/>
          </a:stretch>
        </p:blipFill>
        <p:spPr>
          <a:xfrm>
            <a:off x="1423155" y="1417638"/>
            <a:ext cx="990803" cy="2129424"/>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t>
            </a:r>
            <a:r>
              <a:rPr smtClean="0"/>
              <a:t>est Device Experience</a:t>
            </a:r>
            <a:endParaRPr lang="en-US" dirty="0"/>
          </a:p>
        </p:txBody>
      </p:sp>
      <p:sp>
        <p:nvSpPr>
          <p:cNvPr id="3" name="Content Placeholder 2"/>
          <p:cNvSpPr>
            <a:spLocks noGrp="1"/>
          </p:cNvSpPr>
          <p:nvPr>
            <p:ph idx="1"/>
          </p:nvPr>
        </p:nvSpPr>
        <p:spPr>
          <a:xfrm>
            <a:off x="381000" y="1417638"/>
            <a:ext cx="8380412" cy="3802579"/>
          </a:xfrm>
        </p:spPr>
        <p:txBody>
          <a:bodyPr/>
          <a:lstStyle/>
          <a:p>
            <a:pPr marL="457200" lvl="1" indent="-457200">
              <a:buFont typeface="+mj-lt"/>
              <a:buAutoNum type="arabicPeriod"/>
            </a:pPr>
            <a:r>
              <a:rPr lang="en-US" sz="3200" dirty="0" smtClean="0"/>
              <a:t>Boot Windows in Test Mode:</a:t>
            </a:r>
            <a:r>
              <a:rPr lang="en-US" sz="4000" dirty="0" smtClean="0"/>
              <a:t/>
            </a:r>
            <a:br>
              <a:rPr lang="en-US" sz="4000" dirty="0" smtClean="0"/>
            </a:br>
            <a:r>
              <a:rPr lang="en-US" sz="2800" dirty="0" err="1" smtClean="0">
                <a:latin typeface="Lucida Console" pitchFamily="49" charset="0"/>
              </a:rPr>
              <a:t>Bcdedit</a:t>
            </a:r>
            <a:r>
              <a:rPr lang="en-US" sz="2800" dirty="0" smtClean="0">
                <a:latin typeface="Lucida Console" pitchFamily="49" charset="0"/>
              </a:rPr>
              <a:t> –set </a:t>
            </a:r>
            <a:r>
              <a:rPr lang="en-US" sz="2800" dirty="0" err="1" smtClean="0">
                <a:latin typeface="Lucida Console" pitchFamily="49" charset="0"/>
              </a:rPr>
              <a:t>testsigning</a:t>
            </a:r>
            <a:r>
              <a:rPr lang="en-US" sz="2800" dirty="0" smtClean="0">
                <a:latin typeface="Lucida Console" pitchFamily="49" charset="0"/>
              </a:rPr>
              <a:t> ON</a:t>
            </a:r>
            <a:endParaRPr lang="en-US" sz="3200" dirty="0" smtClean="0"/>
          </a:p>
          <a:p>
            <a:pPr marL="457200" lvl="1" indent="-457200">
              <a:buFont typeface="+mj-lt"/>
              <a:buAutoNum type="arabicPeriod"/>
            </a:pPr>
            <a:r>
              <a:rPr lang="en-US" sz="3200" dirty="0" smtClean="0"/>
              <a:t>Create the new metadata package with CABARC</a:t>
            </a:r>
          </a:p>
          <a:p>
            <a:pPr marL="457200" lvl="1" indent="-457200">
              <a:buFont typeface="+mj-lt"/>
              <a:buAutoNum type="arabicPeriod"/>
            </a:pPr>
            <a:r>
              <a:rPr lang="en-US" sz="3200" dirty="0" smtClean="0"/>
              <a:t>Copy metadata package to:</a:t>
            </a:r>
            <a:r>
              <a:rPr lang="en-US" sz="2800" dirty="0" smtClean="0"/>
              <a:t/>
            </a:r>
            <a:br>
              <a:rPr lang="en-US" sz="2800" dirty="0" smtClean="0"/>
            </a:br>
            <a:r>
              <a:rPr lang="en-US" sz="2800" dirty="0" smtClean="0">
                <a:latin typeface="Lucida Console" pitchFamily="49" charset="0"/>
              </a:rPr>
              <a:t>%PROGRAMDATA%\Microsoft\Windows</a:t>
            </a:r>
            <a:br>
              <a:rPr lang="en-US" sz="2800" dirty="0" smtClean="0">
                <a:latin typeface="Lucida Console" pitchFamily="49" charset="0"/>
              </a:rPr>
            </a:br>
            <a:r>
              <a:rPr lang="en-US" sz="2800" dirty="0" smtClean="0">
                <a:latin typeface="Lucida Console" pitchFamily="49" charset="0"/>
              </a:rPr>
              <a:t>\</a:t>
            </a:r>
            <a:r>
              <a:rPr lang="en-US" sz="2800" dirty="0" err="1" smtClean="0">
                <a:latin typeface="Lucida Console" pitchFamily="49" charset="0"/>
              </a:rPr>
              <a:t>DeviceMetadataStore</a:t>
            </a:r>
            <a:r>
              <a:rPr lang="en-US" sz="2800" dirty="0" smtClean="0">
                <a:latin typeface="Lucida Console" pitchFamily="49" charset="0"/>
              </a:rPr>
              <a:t>\en-us</a:t>
            </a:r>
            <a:endParaRPr lang="en-US" sz="2800" dirty="0" smtClean="0"/>
          </a:p>
          <a:p>
            <a:pPr marL="457200" lvl="1" indent="-457200">
              <a:buFont typeface="+mj-lt"/>
              <a:buAutoNum type="arabicPeriod"/>
            </a:pPr>
            <a:r>
              <a:rPr lang="en-US" sz="3200" dirty="0" smtClean="0"/>
              <a:t>Plug in device, Device Stage will launch</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5" name="Content Placeholder 4"/>
          <p:cNvSpPr>
            <a:spLocks noGrp="1"/>
          </p:cNvSpPr>
          <p:nvPr>
            <p:ph idx="1"/>
          </p:nvPr>
        </p:nvSpPr>
        <p:spPr>
          <a:xfrm>
            <a:off x="382588" y="1414464"/>
            <a:ext cx="8380412" cy="4737707"/>
          </a:xfrm>
        </p:spPr>
        <p:txBody>
          <a:bodyPr/>
          <a:lstStyle/>
          <a:p>
            <a:r>
              <a:rPr lang="en-US" sz="3200" dirty="0" smtClean="0"/>
              <a:t>Device Stage provides:</a:t>
            </a:r>
          </a:p>
          <a:p>
            <a:pPr lvl="1"/>
            <a:r>
              <a:rPr lang="en-US" sz="2800" dirty="0" smtClean="0"/>
              <a:t>Great first-connect, subsequent use story</a:t>
            </a:r>
          </a:p>
          <a:p>
            <a:pPr lvl="1"/>
            <a:r>
              <a:rPr lang="en-US" sz="2800" dirty="0" smtClean="0"/>
              <a:t>Built-in tasks for key device functions</a:t>
            </a:r>
          </a:p>
          <a:p>
            <a:pPr lvl="1"/>
            <a:r>
              <a:rPr lang="en-US" sz="2800" dirty="0" smtClean="0"/>
              <a:t>Extensibility for partner applications, </a:t>
            </a:r>
            <a:br>
              <a:rPr lang="en-US" sz="2800" dirty="0" smtClean="0"/>
            </a:br>
            <a:r>
              <a:rPr lang="en-US" sz="2800" dirty="0" smtClean="0"/>
              <a:t>websites, and content</a:t>
            </a:r>
          </a:p>
          <a:p>
            <a:pPr lvl="1"/>
            <a:r>
              <a:rPr lang="en-US" sz="2800" dirty="0" smtClean="0"/>
              <a:t>Branded experience for customer connection</a:t>
            </a:r>
          </a:p>
          <a:p>
            <a:r>
              <a:rPr lang="en-US" sz="3200" dirty="0" smtClean="0"/>
              <a:t>Reduces development/deployment costs</a:t>
            </a:r>
          </a:p>
          <a:p>
            <a:r>
              <a:rPr lang="en-US" sz="3200" dirty="0" smtClean="0"/>
              <a:t>Device Experience is easy to author</a:t>
            </a:r>
          </a:p>
          <a:p>
            <a:endParaRPr lang="en-US" sz="3200" dirty="0" smtClean="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2012859"/>
          </a:xfrm>
        </p:spPr>
        <p:txBody>
          <a:bodyPr/>
          <a:lstStyle/>
          <a:p>
            <a:pPr marL="400050" indent="-400050"/>
            <a:r>
              <a:rPr lang="en-US" sz="2800" dirty="0" smtClean="0"/>
              <a:t>Review Logo requirements for WPD devices</a:t>
            </a:r>
          </a:p>
          <a:p>
            <a:pPr marL="400050" indent="-400050"/>
            <a:r>
              <a:rPr lang="en-US" sz="2800" dirty="0" smtClean="0"/>
              <a:t>Read Device Stage Documentation and Templates</a:t>
            </a:r>
          </a:p>
          <a:p>
            <a:pPr marL="400050" indent="-400050"/>
            <a:r>
              <a:rPr lang="en-US" sz="2800" dirty="0" smtClean="0"/>
              <a:t>Develop and test experiences during beta and RC</a:t>
            </a:r>
          </a:p>
          <a:p>
            <a:pPr marL="400050" indent="-400050"/>
            <a:r>
              <a:rPr lang="en-US" sz="2800" dirty="0" smtClean="0"/>
              <a:t>Engage product marketing and design teams early</a:t>
            </a:r>
          </a:p>
        </p:txBody>
      </p:sp>
      <p:pic>
        <p:nvPicPr>
          <p:cNvPr id="6" name="Content Placeholder 21" descr="pic1.png"/>
          <p:cNvPicPr>
            <a:picLocks noChangeAspect="1"/>
          </p:cNvPicPr>
          <p:nvPr/>
        </p:nvPicPr>
        <p:blipFill>
          <a:blip r:embed="rId3"/>
          <a:srcRect l="4642" t="13690" r="14378" b="16162"/>
          <a:stretch>
            <a:fillRect/>
          </a:stretch>
        </p:blipFill>
        <p:spPr bwMode="auto">
          <a:xfrm>
            <a:off x="760019" y="3869983"/>
            <a:ext cx="3169149" cy="2058938"/>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ContrastingLeftFacing"/>
            <a:lightRig rig="threePt" dir="t"/>
          </a:scene3d>
        </p:spPr>
      </p:pic>
      <p:pic>
        <p:nvPicPr>
          <p:cNvPr id="7" name="Picture 6" descr="rockr-front.png"/>
          <p:cNvPicPr>
            <a:picLocks noChangeAspect="1"/>
          </p:cNvPicPr>
          <p:nvPr/>
        </p:nvPicPr>
        <p:blipFill>
          <a:blip r:embed="rId4" cstate="print"/>
          <a:stretch>
            <a:fillRect/>
          </a:stretch>
        </p:blipFill>
        <p:spPr>
          <a:xfrm>
            <a:off x="2204455" y="5007206"/>
            <a:ext cx="629411" cy="1352724"/>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idx="1"/>
          </p:nvPr>
        </p:nvSpPr>
        <p:spPr>
          <a:xfrm>
            <a:off x="382588" y="1414464"/>
            <a:ext cx="8380412" cy="4733604"/>
          </a:xfrm>
        </p:spPr>
        <p:txBody>
          <a:bodyPr/>
          <a:lstStyle/>
          <a:p>
            <a:r>
              <a:rPr lang="en-US" sz="2400" dirty="0" smtClean="0"/>
              <a:t>CON-T531 Windows 7 Device Experience Overview</a:t>
            </a:r>
          </a:p>
          <a:p>
            <a:r>
              <a:rPr lang="en-US" sz="2400" dirty="0" smtClean="0"/>
              <a:t>CON-T532 Windows 7 Device Installation Experience</a:t>
            </a:r>
          </a:p>
          <a:p>
            <a:r>
              <a:rPr lang="en-US" sz="2400" dirty="0" smtClean="0"/>
              <a:t>CON-T533 Windows 7 Device Experience</a:t>
            </a:r>
          </a:p>
          <a:p>
            <a:pPr>
              <a:buFont typeface="Wingdings" pitchFamily="2" charset="2"/>
              <a:buChar char="Ø"/>
            </a:pPr>
            <a:r>
              <a:rPr lang="en-US" sz="2400" dirty="0" smtClean="0"/>
              <a:t>CON-T566 Authoring a Device Experience for </a:t>
            </a:r>
            <a:br>
              <a:rPr lang="en-US" sz="2400" dirty="0" smtClean="0"/>
            </a:br>
            <a:r>
              <a:rPr lang="en-US" sz="2400" dirty="0" smtClean="0"/>
              <a:t>Portable Devices</a:t>
            </a:r>
          </a:p>
          <a:p>
            <a:r>
              <a:rPr lang="en-US" sz="2400" dirty="0" smtClean="0"/>
              <a:t>CON-T567 Windows Logo Program for Portable Devices</a:t>
            </a:r>
          </a:p>
          <a:p>
            <a:r>
              <a:rPr lang="en-US" sz="2400" dirty="0" smtClean="0"/>
              <a:t>CON-T568 Windows 7 Device Services for Media Transfer Protocol</a:t>
            </a:r>
          </a:p>
          <a:p>
            <a:r>
              <a:rPr lang="en-US" sz="2400" dirty="0" smtClean="0"/>
              <a:t>CON-C648 Discussion:  Windows Portable Device </a:t>
            </a:r>
            <a:br>
              <a:rPr lang="en-US" sz="2400" dirty="0" smtClean="0"/>
            </a:br>
            <a:r>
              <a:rPr lang="en-US" sz="2400" dirty="0" smtClean="0"/>
              <a:t>Enabling Kit </a:t>
            </a:r>
          </a:p>
          <a:p>
            <a:endParaRPr lang="en-US" sz="24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816703"/>
          </a:xfrm>
        </p:spPr>
        <p:txBody>
          <a:bodyPr/>
          <a:lstStyle/>
          <a:p>
            <a:pPr marL="228600" indent="-228600"/>
            <a:r>
              <a:rPr lang="en-US" sz="1600" dirty="0" smtClean="0"/>
              <a:t>Web Resources</a:t>
            </a:r>
          </a:p>
          <a:p>
            <a:pPr marL="457200" lvl="1" indent="-228600"/>
            <a:r>
              <a:rPr lang="en-US" sz="1400" dirty="0" smtClean="0"/>
              <a:t>Specifications </a:t>
            </a:r>
          </a:p>
          <a:p>
            <a:pPr marL="571500" lvl="2" indent="-114300"/>
            <a:r>
              <a:rPr lang="en-US" sz="1200" dirty="0" smtClean="0"/>
              <a:t>Media Transfer Protocol </a:t>
            </a:r>
            <a:r>
              <a:rPr lang="en-US" sz="1200" dirty="0" smtClean="0">
                <a:hlinkClick r:id="rId3"/>
              </a:rPr>
              <a:t>http://www.usb.org/developers/devclass_docs/MTP_1.0.zip</a:t>
            </a:r>
            <a:r>
              <a:rPr lang="en-US" sz="1200" dirty="0" smtClean="0"/>
              <a:t> </a:t>
            </a:r>
          </a:p>
          <a:p>
            <a:pPr marL="571500" lvl="2" indent="-114300"/>
            <a:r>
              <a:rPr lang="en-US" sz="1200" dirty="0" smtClean="0"/>
              <a:t>MTP Device Services for Windows – See Windows Portable Device Enabling Kit</a:t>
            </a:r>
          </a:p>
          <a:p>
            <a:pPr marL="571500" lvl="2" indent="-114300"/>
            <a:r>
              <a:rPr lang="en-US" sz="1200" dirty="0" smtClean="0"/>
              <a:t>MTP Device Service – See Windows Portable Device Enabling Kit </a:t>
            </a:r>
          </a:p>
          <a:p>
            <a:pPr marL="457200" lvl="1" indent="-228600"/>
            <a:r>
              <a:rPr lang="en-US" sz="1400" dirty="0" smtClean="0"/>
              <a:t>Whitepapers</a:t>
            </a:r>
          </a:p>
          <a:p>
            <a:pPr marL="571500" lvl="2" indent="-114300"/>
            <a:r>
              <a:rPr lang="en-US" sz="1200" dirty="0" smtClean="0"/>
              <a:t>Building Devices with the Windows Portable Device Enabling Kit </a:t>
            </a:r>
            <a:r>
              <a:rPr lang="en-US" sz="1200" dirty="0" smtClean="0">
                <a:hlinkClick r:id="rId4"/>
              </a:rPr>
              <a:t>http://www.microsoft.com/whdc/device/wpd/default.mspx</a:t>
            </a:r>
            <a:r>
              <a:rPr lang="en-US" sz="1200" dirty="0" smtClean="0"/>
              <a:t> </a:t>
            </a:r>
          </a:p>
          <a:p>
            <a:pPr marL="457200" lvl="1" indent="-228600"/>
            <a:r>
              <a:rPr lang="en-US" sz="1400" dirty="0" smtClean="0"/>
              <a:t>Other Resources</a:t>
            </a:r>
          </a:p>
          <a:p>
            <a:pPr marL="571500" lvl="2" indent="-114300"/>
            <a:r>
              <a:rPr lang="en-US" sz="1200" dirty="0" err="1" smtClean="0"/>
              <a:t>PlaysForSure</a:t>
            </a:r>
            <a:r>
              <a:rPr lang="en-US" sz="1200" dirty="0" smtClean="0"/>
              <a:t> </a:t>
            </a:r>
            <a:r>
              <a:rPr lang="en-US" sz="1200" dirty="0" smtClean="0">
                <a:hlinkClick r:id="rId5"/>
              </a:rPr>
              <a:t>http://www.microsoft.com/windows/windowsmedia/forpros/consumerelectronics/p4skit/p4s_1.aspx</a:t>
            </a:r>
            <a:r>
              <a:rPr lang="en-US" sz="1200" dirty="0" smtClean="0"/>
              <a:t> </a:t>
            </a:r>
          </a:p>
          <a:p>
            <a:pPr marL="571500" lvl="2" indent="-114300"/>
            <a:r>
              <a:rPr lang="en-US" sz="1200" dirty="0" smtClean="0"/>
              <a:t>Windows Portable Device Enabling Kit </a:t>
            </a:r>
            <a:r>
              <a:rPr lang="en-US" sz="1200" dirty="0" smtClean="0">
                <a:hlinkClick r:id="rId4"/>
              </a:rPr>
              <a:t>http://www.microsoft.com/whdc/device/wpd/default.mspx</a:t>
            </a:r>
            <a:r>
              <a:rPr lang="en-US" sz="1200" dirty="0" smtClean="0"/>
              <a:t> </a:t>
            </a:r>
          </a:p>
          <a:p>
            <a:pPr marL="228600" indent="-228600"/>
            <a:r>
              <a:rPr lang="en-US" sz="1600" dirty="0" smtClean="0"/>
              <a:t>Contact Information</a:t>
            </a:r>
          </a:p>
          <a:p>
            <a:pPr marL="457200" lvl="1" indent="-228600"/>
            <a:r>
              <a:rPr lang="en-US" sz="1400" dirty="0" smtClean="0"/>
              <a:t>MTP and MTP Device Services Support</a:t>
            </a:r>
          </a:p>
          <a:p>
            <a:pPr marL="457200" lvl="1" indent="-228600"/>
            <a:r>
              <a:rPr lang="en-US" sz="1400" dirty="0" smtClean="0"/>
              <a:t>Portable Device Enabling Kit Support</a:t>
            </a:r>
          </a:p>
          <a:p>
            <a:pPr marL="457200" lvl="1" indent="-228600"/>
            <a:r>
              <a:rPr lang="en-US" sz="1400" dirty="0" smtClean="0"/>
              <a:t>Device Stage Metadata Support	</a:t>
            </a:r>
          </a:p>
        </p:txBody>
      </p:sp>
      <p:sp>
        <p:nvSpPr>
          <p:cNvPr id="4" name="TextBox 3"/>
          <p:cNvSpPr txBox="1"/>
          <p:nvPr/>
        </p:nvSpPr>
        <p:spPr>
          <a:xfrm>
            <a:off x="5398857" y="5058219"/>
            <a:ext cx="3045349" cy="584775"/>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hlinkClick r:id="rId6"/>
              </a:rPr>
              <a:t>askmtp@microsoft.com</a:t>
            </a:r>
            <a:r>
              <a:rPr lang="en-US" sz="1600" dirty="0" smtClean="0">
                <a:solidFill>
                  <a:schemeClr val="tx1"/>
                </a:solidFill>
                <a:effectLst>
                  <a:outerShdw blurRad="38100" dist="38100" dir="2700000" algn="tl">
                    <a:srgbClr val="000000">
                      <a:alpha val="43137"/>
                    </a:srgbClr>
                  </a:outerShdw>
                </a:effectLst>
                <a:latin typeface="Trebuchet MS" pitchFamily="34" charset="0"/>
              </a:rPr>
              <a:t/>
            </a:r>
            <a:br>
              <a:rPr lang="en-US" sz="1600" dirty="0" smtClean="0">
                <a:solidFill>
                  <a:schemeClr val="tx1"/>
                </a:solidFill>
                <a:effectLst>
                  <a:outerShdw blurRad="38100" dist="38100" dir="2700000" algn="tl">
                    <a:srgbClr val="000000">
                      <a:alpha val="43137"/>
                    </a:srgbClr>
                  </a:outerShdw>
                </a:effectLst>
                <a:latin typeface="Trebuchet MS" pitchFamily="34" charset="0"/>
              </a:rPr>
            </a:b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 name="TextBox 4"/>
          <p:cNvSpPr txBox="1"/>
          <p:nvPr/>
        </p:nvSpPr>
        <p:spPr>
          <a:xfrm>
            <a:off x="5400188" y="5385541"/>
            <a:ext cx="3045349" cy="584775"/>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hlinkClick r:id="rId7"/>
              </a:rPr>
              <a:t>dekhelp@microsoft.com</a:t>
            </a:r>
            <a:r>
              <a:rPr lang="en-US" sz="1600" dirty="0" smtClean="0">
                <a:solidFill>
                  <a:schemeClr val="tx1"/>
                </a:solidFill>
                <a:effectLst>
                  <a:outerShdw blurRad="38100" dist="38100" dir="2700000" algn="tl">
                    <a:srgbClr val="000000">
                      <a:alpha val="43137"/>
                    </a:srgbClr>
                  </a:outerShdw>
                </a:effectLst>
                <a:latin typeface="Trebuchet MS" pitchFamily="34" charset="0"/>
              </a:rPr>
              <a:t/>
            </a:r>
            <a:br>
              <a:rPr lang="en-US" sz="1600" dirty="0" smtClean="0">
                <a:solidFill>
                  <a:schemeClr val="tx1"/>
                </a:solidFill>
                <a:effectLst>
                  <a:outerShdw blurRad="38100" dist="38100" dir="2700000" algn="tl">
                    <a:srgbClr val="000000">
                      <a:alpha val="43137"/>
                    </a:srgbClr>
                  </a:outerShdw>
                </a:effectLst>
                <a:latin typeface="Trebuchet MS" pitchFamily="34" charset="0"/>
              </a:rPr>
            </a:b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 name="TextBox 5"/>
          <p:cNvSpPr txBox="1"/>
          <p:nvPr/>
        </p:nvSpPr>
        <p:spPr>
          <a:xfrm>
            <a:off x="5401519" y="5720814"/>
            <a:ext cx="3045349" cy="584775"/>
          </a:xfrm>
          <a:prstGeom prst="rect">
            <a:avLst/>
          </a:prstGeom>
          <a:noFill/>
        </p:spPr>
        <p:txBody>
          <a:bodyPr wrap="squar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hlinkClick r:id="rId8"/>
              </a:rPr>
              <a:t>askds@microsoft.com</a:t>
            </a:r>
            <a:r>
              <a:rPr lang="en-US" sz="1600" dirty="0" smtClean="0">
                <a:solidFill>
                  <a:schemeClr val="tx1"/>
                </a:solidFill>
                <a:effectLst>
                  <a:outerShdw blurRad="38100" dist="38100" dir="2700000" algn="tl">
                    <a:srgbClr val="000000">
                      <a:alpha val="43137"/>
                    </a:srgbClr>
                  </a:outerShdw>
                </a:effectLst>
                <a:latin typeface="Trebuchet MS" pitchFamily="34" charset="0"/>
              </a:rPr>
              <a:t/>
            </a:r>
            <a:br>
              <a:rPr lang="en-US" sz="1600" dirty="0" smtClean="0">
                <a:solidFill>
                  <a:schemeClr val="tx1"/>
                </a:solidFill>
                <a:effectLst>
                  <a:outerShdw blurRad="38100" dist="38100" dir="2700000" algn="tl">
                    <a:srgbClr val="000000">
                      <a:alpha val="43137"/>
                    </a:srgbClr>
                  </a:outerShdw>
                </a:effectLst>
                <a:latin typeface="Trebuchet MS" pitchFamily="34" charset="0"/>
              </a:rPr>
            </a:b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smtClean="0"/>
              <a:t>Great Device Experiences With Windows 7</a:t>
            </a:r>
            <a:endParaRPr lang="en-US" sz="3600" dirty="0"/>
          </a:p>
        </p:txBody>
      </p:sp>
      <p:sp>
        <p:nvSpPr>
          <p:cNvPr id="3" name="Content Placeholder 2"/>
          <p:cNvSpPr>
            <a:spLocks noGrp="1"/>
          </p:cNvSpPr>
          <p:nvPr>
            <p:ph idx="1"/>
          </p:nvPr>
        </p:nvSpPr>
        <p:spPr>
          <a:xfrm>
            <a:off x="381000" y="1151907"/>
            <a:ext cx="8380412" cy="4665893"/>
          </a:xfrm>
        </p:spPr>
        <p:txBody>
          <a:bodyPr/>
          <a:lstStyle/>
          <a:p>
            <a:pPr marL="401638" indent="-401638">
              <a:buNone/>
            </a:pPr>
            <a:r>
              <a:rPr lang="en-US" sz="2800" dirty="0" smtClean="0"/>
              <a:t>Natural experience for end users</a:t>
            </a:r>
          </a:p>
          <a:p>
            <a:pPr marL="401638" indent="-401638"/>
            <a:r>
              <a:rPr lang="en-US" sz="2400" dirty="0" smtClean="0"/>
              <a:t>No setup required</a:t>
            </a:r>
          </a:p>
          <a:p>
            <a:pPr marL="401638" indent="-401638"/>
            <a:r>
              <a:rPr lang="en-US" sz="2400" dirty="0" smtClean="0"/>
              <a:t>Easy to find and use device features and services</a:t>
            </a:r>
          </a:p>
          <a:p>
            <a:pPr marL="401638" indent="-401638"/>
            <a:r>
              <a:rPr lang="en-US" sz="2400" dirty="0" smtClean="0"/>
              <a:t>Consistent across devices, but specific to my device</a:t>
            </a:r>
            <a:br>
              <a:rPr lang="en-US" sz="2400" dirty="0" smtClean="0"/>
            </a:br>
            <a:endParaRPr lang="en-US" sz="2400" dirty="0" smtClean="0"/>
          </a:p>
          <a:p>
            <a:pPr marL="401638" indent="-401638">
              <a:buNone/>
            </a:pPr>
            <a:r>
              <a:rPr lang="en-US" sz="2800" dirty="0" smtClean="0"/>
              <a:t>Great for partners</a:t>
            </a:r>
          </a:p>
          <a:p>
            <a:pPr marL="401638" indent="-401638"/>
            <a:r>
              <a:rPr lang="en-US" sz="2400" dirty="0" smtClean="0"/>
              <a:t>Builds emotional connection and customer satisfaction</a:t>
            </a:r>
          </a:p>
          <a:p>
            <a:pPr marL="401638" indent="-401638"/>
            <a:r>
              <a:rPr lang="en-US" sz="2400" dirty="0" smtClean="0"/>
              <a:t>Drives revenue, reduces support costs</a:t>
            </a:r>
          </a:p>
          <a:p>
            <a:pPr marL="401638" indent="-401638"/>
            <a:r>
              <a:rPr lang="en-US" sz="2400" dirty="0" smtClean="0"/>
              <a:t>Easy to customize and deploy</a:t>
            </a:r>
          </a:p>
          <a:p>
            <a:pPr marL="401638" indent="-401638"/>
            <a:r>
              <a:rPr lang="en-US" sz="2400" dirty="0" smtClean="0"/>
              <a:t>Enables greater differentiation</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Device Stage™</a:t>
            </a:r>
            <a:endParaRPr lang="en-US" dirty="0"/>
          </a:p>
        </p:txBody>
      </p:sp>
      <p:sp>
        <p:nvSpPr>
          <p:cNvPr id="5" name="Subtitle 4"/>
          <p:cNvSpPr>
            <a:spLocks noGrp="1"/>
          </p:cNvSpPr>
          <p:nvPr>
            <p:ph type="subTitle" idx="1"/>
          </p:nvPr>
        </p:nvSpPr>
        <p:spPr/>
        <p:txBody>
          <a:bodyPr/>
          <a:lstStyle/>
          <a:p>
            <a:r>
              <a:rPr lang="en-US" smtClean="0"/>
              <a:t>Portable device experiences in Windows</a:t>
            </a:r>
            <a:endParaRPr lang="en-US" dirty="0"/>
          </a:p>
        </p:txBody>
      </p:sp>
      <p:sp>
        <p:nvSpPr>
          <p:cNvPr id="8" name="TextBox 7"/>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Authoring Experiences</a:t>
            </a:r>
            <a:endParaRPr lang="en-US" dirty="0"/>
          </a:p>
        </p:txBody>
      </p:sp>
      <p:sp>
        <p:nvSpPr>
          <p:cNvPr id="5" name="Subtitle 4"/>
          <p:cNvSpPr>
            <a:spLocks noGrp="1"/>
          </p:cNvSpPr>
          <p:nvPr>
            <p:ph type="subTitle" idx="1"/>
          </p:nvPr>
        </p:nvSpPr>
        <p:spPr/>
        <p:txBody>
          <a:bodyPr/>
          <a:lstStyle/>
          <a:p>
            <a:r>
              <a:rPr lang="en-US" dirty="0" smtClean="0"/>
              <a:t>Motorola E8 Case Study</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Experience Elements</a:t>
            </a:r>
            <a:endParaRPr lang="en-US" dirty="0"/>
          </a:p>
        </p:txBody>
      </p:sp>
      <p:pic>
        <p:nvPicPr>
          <p:cNvPr id="22" name="Content Placeholder 21" descr="pic1.png"/>
          <p:cNvPicPr>
            <a:picLocks noGrp="1" noChangeAspect="1"/>
          </p:cNvPicPr>
          <p:nvPr>
            <p:ph sz="half" idx="4294967295"/>
          </p:nvPr>
        </p:nvPicPr>
        <p:blipFill>
          <a:blip r:embed="rId3" cstate="print"/>
          <a:stretch>
            <a:fillRect/>
          </a:stretch>
        </p:blipFill>
        <p:spPr>
          <a:xfrm>
            <a:off x="6151425" y="2334402"/>
            <a:ext cx="2809283" cy="2106962"/>
          </a:xfrm>
          <a:effectLst>
            <a:outerShdw blurRad="76200" dir="18900000" sy="23000" kx="-1200000" algn="bl" rotWithShape="0">
              <a:prstClr val="black">
                <a:alpha val="20000"/>
              </a:prstClr>
            </a:outerShdw>
          </a:effectLst>
          <a:scene3d>
            <a:camera prst="perspectiveContrastingLeftFacing"/>
            <a:lightRig rig="threePt" dir="t"/>
          </a:scene3d>
        </p:spPr>
      </p:pic>
      <p:pic>
        <p:nvPicPr>
          <p:cNvPr id="10" name="Picture 9" descr="PC.png"/>
          <p:cNvPicPr>
            <a:picLocks noChangeAspect="1"/>
          </p:cNvPicPr>
          <p:nvPr/>
        </p:nvPicPr>
        <p:blipFill>
          <a:blip r:embed="rId4"/>
          <a:stretch>
            <a:fillRect/>
          </a:stretch>
        </p:blipFill>
        <p:spPr>
          <a:xfrm>
            <a:off x="504088" y="5135642"/>
            <a:ext cx="951674" cy="817545"/>
          </a:xfrm>
          <a:prstGeom prst="rect">
            <a:avLst/>
          </a:prstGeom>
          <a:effectLst>
            <a:outerShdw blurRad="50800" dist="38100" algn="l" rotWithShape="0">
              <a:prstClr val="black">
                <a:alpha val="40000"/>
              </a:prstClr>
            </a:outerShdw>
          </a:effectLst>
        </p:spPr>
      </p:pic>
      <p:sp>
        <p:nvSpPr>
          <p:cNvPr id="13" name="TextBox 12"/>
          <p:cNvSpPr txBox="1"/>
          <p:nvPr/>
        </p:nvSpPr>
        <p:spPr>
          <a:xfrm>
            <a:off x="2042908" y="4999176"/>
            <a:ext cx="4085899" cy="1138773"/>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latin typeface="Trebuchet MS" pitchFamily="34" charset="0"/>
              </a:rPr>
              <a:t>Windows 7</a:t>
            </a:r>
          </a:p>
          <a:p>
            <a:r>
              <a:rPr lang="en-US" sz="2000" dirty="0" smtClean="0">
                <a:effectLst>
                  <a:outerShdw blurRad="38100" dist="38100" dir="2700000" algn="tl">
                    <a:srgbClr val="000000">
                      <a:alpha val="43137"/>
                    </a:srgbClr>
                  </a:outerShdw>
                </a:effectLst>
                <a:latin typeface="Trebuchet MS" pitchFamily="34" charset="0"/>
              </a:rPr>
              <a:t>Device Stage™  features and</a:t>
            </a:r>
            <a:br>
              <a:rPr lang="en-US" sz="2000" dirty="0" smtClean="0">
                <a:effectLst>
                  <a:outerShdw blurRad="38100" dist="38100" dir="2700000" algn="tl">
                    <a:srgbClr val="000000">
                      <a:alpha val="43137"/>
                    </a:srgbClr>
                  </a:outerShdw>
                </a:effectLst>
                <a:latin typeface="Trebuchet MS" pitchFamily="34" charset="0"/>
              </a:rPr>
            </a:br>
            <a:r>
              <a:rPr lang="en-US" sz="2000" dirty="0" smtClean="0">
                <a:effectLst>
                  <a:outerShdw blurRad="38100" dist="38100" dir="2700000" algn="tl">
                    <a:srgbClr val="000000">
                      <a:alpha val="43137"/>
                    </a:srgbClr>
                  </a:outerShdw>
                </a:effectLst>
                <a:latin typeface="Trebuchet MS" pitchFamily="34" charset="0"/>
              </a:rPr>
              <a:t>built-in tasks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2042908" y="1283072"/>
            <a:ext cx="4790093" cy="1138773"/>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latin typeface="Trebuchet MS" pitchFamily="34" charset="0"/>
              </a:rPr>
              <a:t>WPD / MTP device</a:t>
            </a:r>
          </a:p>
          <a:p>
            <a:r>
              <a:rPr lang="en-US" sz="2000" dirty="0" smtClean="0">
                <a:effectLst>
                  <a:outerShdw blurRad="38100" dist="38100" dir="2700000" algn="tl">
                    <a:srgbClr val="000000">
                      <a:alpha val="43137"/>
                    </a:srgbClr>
                  </a:outerShdw>
                </a:effectLst>
                <a:latin typeface="Trebuchet MS" pitchFamily="34" charset="0"/>
              </a:rPr>
              <a:t>New, or existing devices </a:t>
            </a:r>
            <a:br>
              <a:rPr lang="en-US" sz="2000" dirty="0" smtClean="0">
                <a:effectLst>
                  <a:outerShdw blurRad="38100" dist="38100" dir="2700000" algn="tl">
                    <a:srgbClr val="000000">
                      <a:alpha val="43137"/>
                    </a:srgbClr>
                  </a:outerShdw>
                </a:effectLst>
                <a:latin typeface="Trebuchet MS" pitchFamily="34" charset="0"/>
              </a:rPr>
            </a:br>
            <a:r>
              <a:rPr lang="en-US" sz="2000" dirty="0" smtClean="0">
                <a:effectLst>
                  <a:outerShdw blurRad="38100" dist="38100" dir="2700000" algn="tl">
                    <a:srgbClr val="000000">
                      <a:alpha val="43137"/>
                    </a:srgbClr>
                  </a:outerShdw>
                </a:effectLst>
                <a:latin typeface="Trebuchet MS" pitchFamily="34" charset="0"/>
              </a:rPr>
              <a:t>that have Windows 7 logo</a:t>
            </a:r>
          </a:p>
        </p:txBody>
      </p:sp>
      <p:pic>
        <p:nvPicPr>
          <p:cNvPr id="16" name="Picture 15" descr="rockr-front.png"/>
          <p:cNvPicPr>
            <a:picLocks noChangeAspect="1"/>
          </p:cNvPicPr>
          <p:nvPr/>
        </p:nvPicPr>
        <p:blipFill>
          <a:blip r:embed="rId5" cstate="print"/>
          <a:stretch>
            <a:fillRect/>
          </a:stretch>
        </p:blipFill>
        <p:spPr>
          <a:xfrm>
            <a:off x="723481" y="1296594"/>
            <a:ext cx="536232" cy="1152465"/>
          </a:xfrm>
          <a:prstGeom prst="rect">
            <a:avLst/>
          </a:prstGeom>
        </p:spPr>
      </p:pic>
      <p:grpSp>
        <p:nvGrpSpPr>
          <p:cNvPr id="24" name="Group 23"/>
          <p:cNvGrpSpPr/>
          <p:nvPr/>
        </p:nvGrpSpPr>
        <p:grpSpPr>
          <a:xfrm>
            <a:off x="622997" y="2697385"/>
            <a:ext cx="5250103" cy="2180492"/>
            <a:chOff x="622997" y="2713055"/>
            <a:chExt cx="5250103" cy="2180492"/>
          </a:xfrm>
        </p:grpSpPr>
        <p:sp>
          <p:nvSpPr>
            <p:cNvPr id="12" name="TextBox 11"/>
            <p:cNvSpPr txBox="1"/>
            <p:nvPr/>
          </p:nvSpPr>
          <p:spPr>
            <a:xfrm>
              <a:off x="2028387" y="3279081"/>
              <a:ext cx="3844713" cy="1138773"/>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latin typeface="Trebuchet MS" pitchFamily="34" charset="0"/>
                </a:rPr>
                <a:t>Device experience XML</a:t>
              </a:r>
            </a:p>
            <a:p>
              <a:r>
                <a:rPr lang="en-US" sz="2000" dirty="0" smtClean="0">
                  <a:effectLst>
                    <a:outerShdw blurRad="38100" dist="38100" dir="2700000" algn="tl">
                      <a:srgbClr val="000000">
                        <a:alpha val="43137"/>
                      </a:srgbClr>
                    </a:outerShdw>
                  </a:effectLst>
                  <a:latin typeface="Trebuchet MS" pitchFamily="34" charset="0"/>
                </a:rPr>
                <a:t>Carried in device metadata package (branding, tasks)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Left-Right Arrow 14"/>
            <p:cNvSpPr/>
            <p:nvPr/>
          </p:nvSpPr>
          <p:spPr bwMode="auto">
            <a:xfrm rot="5400000">
              <a:off x="-90435" y="3426487"/>
              <a:ext cx="2180492" cy="753627"/>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8" name="Picture 7" descr="cabinate.png"/>
            <p:cNvPicPr>
              <a:picLocks noChangeAspect="1"/>
            </p:cNvPicPr>
            <p:nvPr/>
          </p:nvPicPr>
          <p:blipFill>
            <a:blip r:embed="rId6"/>
            <a:stretch>
              <a:fillRect/>
            </a:stretch>
          </p:blipFill>
          <p:spPr>
            <a:xfrm>
              <a:off x="630293" y="3315088"/>
              <a:ext cx="681793" cy="850554"/>
            </a:xfrm>
            <a:prstGeom prst="rect">
              <a:avLst/>
            </a:prstGeom>
            <a:effectLst>
              <a:outerShdw blurRad="50800" dist="38100" algn="l" rotWithShape="0">
                <a:prstClr val="black">
                  <a:alpha val="40000"/>
                </a:prstClr>
              </a:outerShdw>
            </a:effectLst>
          </p:spPr>
        </p:pic>
        <p:pic>
          <p:nvPicPr>
            <p:cNvPr id="20" name="Picture 19" descr="rockr-front.png"/>
            <p:cNvPicPr>
              <a:picLocks noChangeAspect="1"/>
            </p:cNvPicPr>
            <p:nvPr/>
          </p:nvPicPr>
          <p:blipFill>
            <a:blip r:embed="rId7" cstate="print"/>
            <a:stretch>
              <a:fillRect/>
            </a:stretch>
          </p:blipFill>
          <p:spPr>
            <a:xfrm>
              <a:off x="1177330" y="3642271"/>
              <a:ext cx="222200" cy="477550"/>
            </a:xfrm>
            <a:prstGeom prst="rect">
              <a:avLst/>
            </a:prstGeom>
          </p:spPr>
        </p:pic>
      </p:grpSp>
      <p:pic>
        <p:nvPicPr>
          <p:cNvPr id="25" name="Picture 24" descr="rockr-front.png"/>
          <p:cNvPicPr>
            <a:picLocks noChangeAspect="1"/>
          </p:cNvPicPr>
          <p:nvPr/>
        </p:nvPicPr>
        <p:blipFill>
          <a:blip r:embed="rId5" cstate="print"/>
          <a:stretch>
            <a:fillRect/>
          </a:stretch>
        </p:blipFill>
        <p:spPr>
          <a:xfrm>
            <a:off x="725155" y="1291944"/>
            <a:ext cx="536232" cy="1152465"/>
          </a:xfrm>
          <a:prstGeom prst="rect">
            <a:avLst/>
          </a:prstGeom>
          <a:effectLst>
            <a:glow rad="228600">
              <a:schemeClr val="accent1">
                <a:satMod val="175000"/>
                <a:alpha val="40000"/>
              </a:schemeClr>
            </a:glow>
          </a:effectLst>
        </p:spPr>
      </p:pic>
      <p:pic>
        <p:nvPicPr>
          <p:cNvPr id="26" name="Picture 25" descr="PC.png"/>
          <p:cNvPicPr>
            <a:picLocks noChangeAspect="1"/>
          </p:cNvPicPr>
          <p:nvPr/>
        </p:nvPicPr>
        <p:blipFill>
          <a:blip r:embed="rId4"/>
          <a:stretch>
            <a:fillRect/>
          </a:stretch>
        </p:blipFill>
        <p:spPr>
          <a:xfrm>
            <a:off x="505762" y="5137317"/>
            <a:ext cx="951674" cy="817545"/>
          </a:xfrm>
          <a:prstGeom prst="rect">
            <a:avLst/>
          </a:prstGeom>
          <a:effectLst>
            <a:glow rad="228600">
              <a:schemeClr val="accent1">
                <a:satMod val="175000"/>
                <a:alpha val="40000"/>
              </a:schemeClr>
            </a:glow>
            <a:outerShdw blurRad="50800" dist="38100" algn="l" rotWithShape="0">
              <a:prstClr val="black">
                <a:alpha val="40000"/>
              </a:prstClr>
            </a:outerShdw>
          </a:effectLst>
        </p:spPr>
      </p:pic>
      <p:pic>
        <p:nvPicPr>
          <p:cNvPr id="28" name="Picture 27" descr="rockr-front.png"/>
          <p:cNvPicPr>
            <a:picLocks noChangeAspect="1"/>
          </p:cNvPicPr>
          <p:nvPr/>
        </p:nvPicPr>
        <p:blipFill>
          <a:blip r:embed="rId5" cstate="print"/>
          <a:stretch>
            <a:fillRect/>
          </a:stretch>
        </p:blipFill>
        <p:spPr>
          <a:xfrm>
            <a:off x="7276583" y="3337167"/>
            <a:ext cx="738874" cy="1587981"/>
          </a:xfrm>
          <a:prstGeom prst="rect">
            <a:avLst/>
          </a:prstGeom>
          <a:effectLst>
            <a:outerShdw blurRad="76200" dir="18900000" sy="23000" kx="-1200000" algn="bl" rotWithShape="0">
              <a:prstClr val="black">
                <a:alpha val="20000"/>
              </a:prstClr>
            </a:outerShdw>
          </a:effectLst>
        </p:spPr>
      </p:pic>
      <p:sp>
        <p:nvSpPr>
          <p:cNvPr id="30" name="Right Bracket 29"/>
          <p:cNvSpPr/>
          <p:nvPr/>
        </p:nvSpPr>
        <p:spPr bwMode="auto">
          <a:xfrm>
            <a:off x="5297325" y="1334513"/>
            <a:ext cx="663191" cy="4852533"/>
          </a:xfrm>
          <a:prstGeom prst="rightBracket">
            <a:avLst>
              <a:gd name="adj" fmla="val 0"/>
            </a:avLst>
          </a:prstGeom>
          <a:noFill/>
          <a:ln w="28575"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Authoring The E8 Experience</a:t>
            </a:r>
            <a:endParaRPr lang="en-US" dirty="0"/>
          </a:p>
        </p:txBody>
      </p:sp>
      <p:sp>
        <p:nvSpPr>
          <p:cNvPr id="3" name="Content Placeholder 2"/>
          <p:cNvSpPr>
            <a:spLocks noGrp="1"/>
          </p:cNvSpPr>
          <p:nvPr>
            <p:ph idx="1"/>
          </p:nvPr>
        </p:nvSpPr>
        <p:spPr>
          <a:xfrm>
            <a:off x="2356523" y="1431717"/>
            <a:ext cx="5707661" cy="2554545"/>
          </a:xfrm>
        </p:spPr>
        <p:txBody>
          <a:bodyPr/>
          <a:lstStyle/>
          <a:p>
            <a:pPr marL="514350" indent="-514350">
              <a:buFont typeface="+mj-lt"/>
              <a:buAutoNum type="arabicPeriod"/>
            </a:pPr>
            <a:r>
              <a:rPr lang="en-US" sz="2800" dirty="0" smtClean="0">
                <a:solidFill>
                  <a:schemeClr val="accent1"/>
                </a:solidFill>
              </a:rPr>
              <a:t>Choose a device</a:t>
            </a:r>
          </a:p>
          <a:p>
            <a:pPr marL="514350" indent="-514350">
              <a:buFont typeface="+mj-lt"/>
              <a:buAutoNum type="arabicPeriod"/>
            </a:pPr>
            <a:r>
              <a:rPr lang="en-US" sz="2800" dirty="0" smtClean="0"/>
              <a:t>Brand the experience</a:t>
            </a:r>
          </a:p>
          <a:p>
            <a:pPr marL="514350" indent="-514350">
              <a:buFont typeface="+mj-lt"/>
              <a:buAutoNum type="arabicPeriod"/>
            </a:pPr>
            <a:r>
              <a:rPr lang="en-US" sz="2800" dirty="0" smtClean="0"/>
              <a:t>Add status</a:t>
            </a:r>
          </a:p>
          <a:p>
            <a:pPr marL="514350" indent="-514350">
              <a:buFont typeface="+mj-lt"/>
              <a:buAutoNum type="arabicPeriod"/>
            </a:pPr>
            <a:r>
              <a:rPr lang="en-US" sz="2800" dirty="0" smtClean="0"/>
              <a:t>Select tasks</a:t>
            </a:r>
          </a:p>
          <a:p>
            <a:pPr marL="514350" indent="-514350">
              <a:buFont typeface="+mj-lt"/>
              <a:buAutoNum type="arabicPeriod"/>
            </a:pPr>
            <a:r>
              <a:rPr lang="en-US" sz="2800" dirty="0" smtClean="0"/>
              <a:t>Test device experience</a:t>
            </a:r>
          </a:p>
        </p:txBody>
      </p:sp>
      <p:pic>
        <p:nvPicPr>
          <p:cNvPr id="4" name="Picture 3" descr="rockr-front.png"/>
          <p:cNvPicPr>
            <a:picLocks noChangeAspect="1"/>
          </p:cNvPicPr>
          <p:nvPr/>
        </p:nvPicPr>
        <p:blipFill>
          <a:blip r:embed="rId3" cstate="print"/>
          <a:stretch>
            <a:fillRect/>
          </a:stretch>
        </p:blipFill>
        <p:spPr>
          <a:xfrm>
            <a:off x="768982" y="1411346"/>
            <a:ext cx="990803" cy="2129424"/>
          </a:xfrm>
          <a:prstGeom prst="rect">
            <a:avLst/>
          </a:prstGeom>
          <a:effectLst>
            <a:outerShdw blurRad="76200" dir="18900000" sy="23000" kx="-1200000" algn="bl" rotWithShape="0">
              <a:prstClr val="black">
                <a:alpha val="20000"/>
              </a:prstClr>
            </a:outerShdw>
          </a:effectLst>
        </p:spPr>
      </p:pic>
      <p:sp>
        <p:nvSpPr>
          <p:cNvPr id="5" name="TextBox 4"/>
          <p:cNvSpPr txBox="1"/>
          <p:nvPr/>
        </p:nvSpPr>
        <p:spPr>
          <a:xfrm>
            <a:off x="2356523" y="4485348"/>
            <a:ext cx="5003321" cy="1384995"/>
          </a:xfrm>
          <a:prstGeom prst="rect">
            <a:avLst/>
          </a:prstGeom>
          <a:noFill/>
        </p:spPr>
        <p:txBody>
          <a:bodyPr wrap="square" rtlCol="0">
            <a:spAutoFit/>
          </a:bodyPr>
          <a:lstStyle/>
          <a:p>
            <a:r>
              <a:rPr lang="en-US" sz="2800" dirty="0" smtClean="0">
                <a:solidFill>
                  <a:schemeClr val="accent6">
                    <a:lumMod val="60000"/>
                    <a:lumOff val="40000"/>
                  </a:schemeClr>
                </a:solidFill>
              </a:rPr>
              <a:t>Engage the help of product marketing and design early!</a:t>
            </a:r>
            <a:endParaRPr lang="en-US" sz="2400" dirty="0" smtClean="0">
              <a:solidFill>
                <a:schemeClr val="accent6">
                  <a:lumMod val="60000"/>
                  <a:lumOff val="40000"/>
                </a:schemeClr>
              </a:solidFill>
            </a:endParaRPr>
          </a:p>
          <a:p>
            <a:endParaRPr lang="en-US" sz="2800" dirty="0" smtClean="0">
              <a:solidFill>
                <a:schemeClr val="accent6">
                  <a:lumMod val="60000"/>
                  <a:lumOff val="40000"/>
                </a:schemeClr>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Devices</a:t>
            </a:r>
            <a:endParaRPr lang="en-US" dirty="0"/>
          </a:p>
        </p:txBody>
      </p:sp>
      <p:sp>
        <p:nvSpPr>
          <p:cNvPr id="5" name="Content Placeholder 4"/>
          <p:cNvSpPr>
            <a:spLocks noGrp="1"/>
          </p:cNvSpPr>
          <p:nvPr>
            <p:ph idx="1"/>
          </p:nvPr>
        </p:nvSpPr>
        <p:spPr>
          <a:xfrm>
            <a:off x="382588" y="1414464"/>
            <a:ext cx="8380412" cy="4235006"/>
          </a:xfrm>
        </p:spPr>
        <p:txBody>
          <a:bodyPr/>
          <a:lstStyle/>
          <a:p>
            <a:pPr marL="457200" indent="-457200"/>
            <a:r>
              <a:rPr lang="en-US" sz="3200" dirty="0" smtClean="0"/>
              <a:t>Device experiences can be bound to </a:t>
            </a:r>
            <a:br>
              <a:rPr lang="en-US" sz="3200" dirty="0" smtClean="0"/>
            </a:br>
            <a:r>
              <a:rPr lang="en-US" sz="3200" dirty="0" smtClean="0"/>
              <a:t>one or more devices</a:t>
            </a:r>
          </a:p>
          <a:p>
            <a:pPr marL="457200" indent="-457200"/>
            <a:r>
              <a:rPr lang="en-US" sz="3200" dirty="0" smtClean="0"/>
              <a:t>The more specific the experience, </a:t>
            </a:r>
            <a:br>
              <a:rPr lang="en-US" sz="3200" dirty="0" smtClean="0"/>
            </a:br>
            <a:r>
              <a:rPr lang="en-US" sz="3200" dirty="0" smtClean="0"/>
              <a:t>the better</a:t>
            </a:r>
          </a:p>
          <a:p>
            <a:pPr marL="457200" indent="-457200"/>
            <a:r>
              <a:rPr lang="en-US" sz="3200" dirty="0" smtClean="0"/>
              <a:t>Experience fidelity depends on</a:t>
            </a:r>
          </a:p>
          <a:p>
            <a:pPr marL="854075" lvl="1" indent="-396875"/>
            <a:r>
              <a:rPr lang="en-US" sz="2800" dirty="0" smtClean="0"/>
              <a:t>Marketing and product strategy</a:t>
            </a:r>
          </a:p>
          <a:p>
            <a:pPr marL="854075" lvl="1" indent="-396875"/>
            <a:r>
              <a:rPr lang="en-US" sz="2800" dirty="0" smtClean="0"/>
              <a:t>Available firmware properties</a:t>
            </a:r>
          </a:p>
          <a:p>
            <a:pPr lvl="1"/>
            <a:endParaRPr lang="en-US" sz="2800"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1746</Words>
  <Application>Microsoft Office PowerPoint</Application>
  <PresentationFormat>On-screen Show (4:3)</PresentationFormat>
  <Paragraphs>383</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1_WinHEC 2008 Template_NEW_9.22.08</vt:lpstr>
      <vt:lpstr>Authoring A Device  Experience For  Portable Devices</vt:lpstr>
      <vt:lpstr>Slide 2</vt:lpstr>
      <vt:lpstr>People Love Devices</vt:lpstr>
      <vt:lpstr>Great Device Experiences With Windows 7</vt:lpstr>
      <vt:lpstr>Device Stage™</vt:lpstr>
      <vt:lpstr>Authoring Experiences</vt:lpstr>
      <vt:lpstr>Device Experience Elements</vt:lpstr>
      <vt:lpstr>Authoring The E8 Experience</vt:lpstr>
      <vt:lpstr>Choosing Devices</vt:lpstr>
      <vt:lpstr>Experience Fidelity By product line </vt:lpstr>
      <vt:lpstr>Experience Fidelity By model </vt:lpstr>
      <vt:lpstr>Experience Fidelity By model variant (e.g., color) </vt:lpstr>
      <vt:lpstr>E8 Device Fidelity</vt:lpstr>
      <vt:lpstr>Authoring The E8 Experience</vt:lpstr>
      <vt:lpstr>Brand The Experience</vt:lpstr>
      <vt:lpstr>Branding Elements</vt:lpstr>
      <vt:lpstr>Branding Bar Elements</vt:lpstr>
      <vt:lpstr>Branding The E8 Experience</vt:lpstr>
      <vt:lpstr>Authoring The E8 Experience</vt:lpstr>
      <vt:lpstr>Add Marketing Bullets Or Status</vt:lpstr>
      <vt:lpstr>E8 Marketing Bullets</vt:lpstr>
      <vt:lpstr>E8 Status Providers</vt:lpstr>
      <vt:lpstr>Status</vt:lpstr>
      <vt:lpstr>Authoring The E8 Experience</vt:lpstr>
      <vt:lpstr>Task Model</vt:lpstr>
      <vt:lpstr>Task Requirements</vt:lpstr>
      <vt:lpstr>Built-In Tasks</vt:lpstr>
      <vt:lpstr>Task Extensibility</vt:lpstr>
      <vt:lpstr>Set Up Sync</vt:lpstr>
      <vt:lpstr>E8 Product Manual</vt:lpstr>
      <vt:lpstr>Windows Live Photo Gallery</vt:lpstr>
      <vt:lpstr>Online Product Registration</vt:lpstr>
      <vt:lpstr>How Hosted Site With Device Works</vt:lpstr>
      <vt:lpstr>Authoring The E8 Experience</vt:lpstr>
      <vt:lpstr>Test Device Experience</vt:lpstr>
      <vt:lpstr>Summary</vt:lpstr>
      <vt:lpstr>Call To Action</vt:lpstr>
      <vt:lpstr>Related Sessions</vt:lpstr>
      <vt:lpstr>Additional Resources</vt:lpstr>
      <vt:lpstr>Please Complete A Session Evaluation Form Your input is important!</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2008-11-11T23:29:15Z</dcterms:created>
  <dcterms:modified xsi:type="dcterms:W3CDTF">2008-11-11T23:33:29Z</dcterms:modified>
</cp:coreProperties>
</file>