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25"/>
  </p:notesMasterIdLst>
  <p:handoutMasterIdLst>
    <p:handoutMasterId r:id="rId26"/>
  </p:handoutMasterIdLst>
  <p:sldIdLst>
    <p:sldId id="258" r:id="rId2"/>
    <p:sldId id="387" r:id="rId3"/>
    <p:sldId id="367" r:id="rId4"/>
    <p:sldId id="388" r:id="rId5"/>
    <p:sldId id="389" r:id="rId6"/>
    <p:sldId id="391" r:id="rId7"/>
    <p:sldId id="392" r:id="rId8"/>
    <p:sldId id="390" r:id="rId9"/>
    <p:sldId id="393" r:id="rId10"/>
    <p:sldId id="397" r:id="rId11"/>
    <p:sldId id="384" r:id="rId12"/>
    <p:sldId id="394" r:id="rId13"/>
    <p:sldId id="379" r:id="rId14"/>
    <p:sldId id="395" r:id="rId15"/>
    <p:sldId id="376" r:id="rId16"/>
    <p:sldId id="321" r:id="rId17"/>
    <p:sldId id="342" r:id="rId18"/>
    <p:sldId id="383" r:id="rId19"/>
    <p:sldId id="329" r:id="rId20"/>
    <p:sldId id="271" r:id="rId21"/>
    <p:sldId id="398" r:id="rId22"/>
    <p:sldId id="396" r:id="rId23"/>
    <p:sldId id="399"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930" autoAdjust="0"/>
    <p:restoredTop sz="86880" autoAdjust="0"/>
  </p:normalViewPr>
  <p:slideViewPr>
    <p:cSldViewPr snapToGrid="0" showGuides="1">
      <p:cViewPr varScale="1">
        <p:scale>
          <a:sx n="82" d="100"/>
          <a:sy n="82" d="100"/>
        </p:scale>
        <p:origin x="-354"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3:34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52A393-3CB5-4986-8795-97F9B447CDA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240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414340" y="3798890"/>
            <a:ext cx="6021387" cy="616142"/>
          </a:xfrm>
          <a:noFill/>
          <a:ln/>
        </p:spPr>
        <p:txBody>
          <a:bodyPr/>
          <a:lstStyle/>
          <a:p>
            <a:pPr eaLnBrk="1" hangingPunct="1"/>
            <a:endParaRPr lang="en-US" dirty="0" smtClean="0">
              <a:latin typeface="Arial" charset="0"/>
              <a:cs typeface="Arial" charset="0"/>
            </a:endParaRPr>
          </a:p>
        </p:txBody>
      </p:sp>
      <p:sp>
        <p:nvSpPr>
          <p:cNvPr id="54276" name="Header Placeholder 3"/>
          <p:cNvSpPr>
            <a:spLocks noGrp="1"/>
          </p:cNvSpPr>
          <p:nvPr>
            <p:ph type="hdr" sz="quarter"/>
          </p:nvPr>
        </p:nvSpPr>
        <p:spPr>
          <a:noFill/>
        </p:spPr>
        <p:txBody>
          <a:bodyPr/>
          <a:lstStyle/>
          <a:p>
            <a:r>
              <a:rPr lang="en-US" smtClean="0"/>
              <a:t>Nortel Corporate Presentation</a:t>
            </a:r>
          </a:p>
        </p:txBody>
      </p:sp>
      <p:sp>
        <p:nvSpPr>
          <p:cNvPr id="54277" name="Footer Placeholder 4"/>
          <p:cNvSpPr>
            <a:spLocks noGrp="1"/>
          </p:cNvSpPr>
          <p:nvPr>
            <p:ph type="ftr" sz="quarter" idx="4"/>
          </p:nvPr>
        </p:nvSpPr>
        <p:spPr>
          <a:xfrm>
            <a:off x="0" y="8684471"/>
            <a:ext cx="2971800" cy="457923"/>
          </a:xfrm>
          <a:prstGeom prst="rect">
            <a:avLst/>
          </a:prstGeom>
          <a:noFill/>
        </p:spPr>
        <p:txBody>
          <a:bodyPr/>
          <a:lstStyle/>
          <a:p>
            <a:r>
              <a:rPr lang="en-US"/>
              <a:t>© 2004 Nortel </a:t>
            </a:r>
          </a:p>
        </p:txBody>
      </p:sp>
      <p:sp>
        <p:nvSpPr>
          <p:cNvPr id="54278" name="Slide Number Placeholder 5"/>
          <p:cNvSpPr>
            <a:spLocks noGrp="1"/>
          </p:cNvSpPr>
          <p:nvPr>
            <p:ph type="sldNum" sz="quarter" idx="5"/>
          </p:nvPr>
        </p:nvSpPr>
        <p:spPr>
          <a:noFill/>
        </p:spPr>
        <p:txBody>
          <a:bodyPr/>
          <a:lstStyle/>
          <a:p>
            <a:fld id="{284D47F2-DC73-45DC-8F92-65DAF345C12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xfrm>
            <a:off x="414340" y="3798890"/>
            <a:ext cx="6021387" cy="616142"/>
          </a:xfrm>
          <a:noFill/>
          <a:ln/>
        </p:spPr>
        <p:txBody>
          <a:bodyPr/>
          <a:lstStyle/>
          <a:p>
            <a:pPr eaLnBrk="1" hangingPunct="1"/>
            <a:endParaRPr lang="en-US" dirty="0" smtClean="0">
              <a:latin typeface="Arial" charset="0"/>
              <a:cs typeface="Arial" charset="0"/>
            </a:endParaRPr>
          </a:p>
        </p:txBody>
      </p:sp>
      <p:sp>
        <p:nvSpPr>
          <p:cNvPr id="54276" name="Header Placeholder 3"/>
          <p:cNvSpPr>
            <a:spLocks noGrp="1"/>
          </p:cNvSpPr>
          <p:nvPr>
            <p:ph type="hdr" sz="quarter"/>
          </p:nvPr>
        </p:nvSpPr>
        <p:spPr>
          <a:noFill/>
        </p:spPr>
        <p:txBody>
          <a:bodyPr/>
          <a:lstStyle/>
          <a:p>
            <a:r>
              <a:rPr lang="en-US" smtClean="0"/>
              <a:t>Nortel Corporate Presentation</a:t>
            </a:r>
          </a:p>
        </p:txBody>
      </p:sp>
      <p:sp>
        <p:nvSpPr>
          <p:cNvPr id="54277" name="Footer Placeholder 4"/>
          <p:cNvSpPr>
            <a:spLocks noGrp="1"/>
          </p:cNvSpPr>
          <p:nvPr>
            <p:ph type="ftr" sz="quarter" idx="4"/>
          </p:nvPr>
        </p:nvSpPr>
        <p:spPr>
          <a:xfrm>
            <a:off x="0" y="8684471"/>
            <a:ext cx="2971800" cy="457923"/>
          </a:xfrm>
          <a:prstGeom prst="rect">
            <a:avLst/>
          </a:prstGeom>
          <a:noFill/>
        </p:spPr>
        <p:txBody>
          <a:bodyPr/>
          <a:lstStyle/>
          <a:p>
            <a:r>
              <a:rPr lang="en-US"/>
              <a:t>© 2004 Nortel </a:t>
            </a:r>
          </a:p>
        </p:txBody>
      </p:sp>
      <p:sp>
        <p:nvSpPr>
          <p:cNvPr id="54278" name="Slide Number Placeholder 5"/>
          <p:cNvSpPr>
            <a:spLocks noGrp="1"/>
          </p:cNvSpPr>
          <p:nvPr>
            <p:ph type="sldNum" sz="quarter" idx="5"/>
          </p:nvPr>
        </p:nvSpPr>
        <p:spPr>
          <a:noFill/>
        </p:spPr>
        <p:txBody>
          <a:bodyPr/>
          <a:lstStyle/>
          <a:p>
            <a:fld id="{284D47F2-DC73-45DC-8F92-65DAF345C12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7D3B9-CF36-47FA-9670-0440FC1C36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whdc/winlogo/"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www.microsoft.com/whdc/newsreq.mspx" TargetMode="External"/><Relationship Id="rId4" Type="http://schemas.openxmlformats.org/officeDocument/2006/relationships/hyperlink" Target="https://winqual.microsof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usb.org/developers/devclass_docs/MTP_1.0.zi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www.microsoft.com/windows/windowsmedia/forpros/consumerelectronics/p4skit/p4s_1.aspx" TargetMode="External"/><Relationship Id="rId4" Type="http://schemas.openxmlformats.org/officeDocument/2006/relationships/hyperlink" Target="http://www.microsoft.com/whdc/device/wpd/default.m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Logo Program For Portable Devices</a:t>
            </a:r>
            <a:endParaRPr lang="en-US" dirty="0"/>
          </a:p>
        </p:txBody>
      </p:sp>
      <p:sp>
        <p:nvSpPr>
          <p:cNvPr id="3" name="Subtitle 2"/>
          <p:cNvSpPr>
            <a:spLocks noGrp="1"/>
          </p:cNvSpPr>
          <p:nvPr>
            <p:ph type="subTitle" idx="1"/>
          </p:nvPr>
        </p:nvSpPr>
        <p:spPr>
          <a:xfrm>
            <a:off x="1559210" y="3871189"/>
            <a:ext cx="5866482" cy="1440394"/>
          </a:xfrm>
        </p:spPr>
        <p:txBody>
          <a:bodyPr/>
          <a:lstStyle/>
          <a:p>
            <a:r>
              <a:rPr lang="en-US" sz="2600" dirty="0" smtClean="0"/>
              <a:t>John Felkins</a:t>
            </a:r>
          </a:p>
          <a:p>
            <a:r>
              <a:rPr lang="en-US" sz="2600" dirty="0" smtClean="0"/>
              <a:t>Program Manager</a:t>
            </a:r>
          </a:p>
          <a:p>
            <a:r>
              <a:rPr lang="en-US" sz="2600" dirty="0" smtClean="0"/>
              <a:t>Microsoft Corporation</a:t>
            </a:r>
          </a:p>
          <a:p>
            <a:endParaRPr lang="en-US" sz="2600" dirty="0"/>
          </a:p>
        </p:txBody>
      </p:sp>
      <p:sp>
        <p:nvSpPr>
          <p:cNvPr id="4" name="Subtitle 2"/>
          <p:cNvSpPr txBox="1">
            <a:spLocks/>
          </p:cNvSpPr>
          <p:nvPr/>
        </p:nvSpPr>
        <p:spPr bwMode="auto">
          <a:xfrm>
            <a:off x="5182954" y="3871189"/>
            <a:ext cx="5866482" cy="14403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Robin Goldstein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Principal Lead</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26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AQs For Windows 7</a:t>
            </a:r>
            <a:endParaRPr lang="en-US" dirty="0">
              <a:latin typeface="Trebuchet MS" pitchFamily="34" charset="0"/>
            </a:endParaRPr>
          </a:p>
        </p:txBody>
      </p:sp>
      <p:cxnSp>
        <p:nvCxnSpPr>
          <p:cNvPr id="4" name="Straight Connector 3"/>
          <p:cNvCxnSpPr/>
          <p:nvPr/>
        </p:nvCxnSpPr>
        <p:spPr bwMode="auto">
          <a:xfrm rot="16200000" flipH="1">
            <a:off x="2110655" y="4008108"/>
            <a:ext cx="4988004" cy="4354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6"/>
            </a:solidFill>
            <a:prstDash val="dash"/>
            <a:round/>
            <a:headEnd type="none" w="med" len="med"/>
            <a:tailEnd type="none" w="med" len="med"/>
          </a:ln>
          <a:effectLst/>
        </p:spPr>
      </p:cxnSp>
      <p:cxnSp>
        <p:nvCxnSpPr>
          <p:cNvPr id="5" name="Straight Connector 4"/>
          <p:cNvCxnSpPr/>
          <p:nvPr/>
        </p:nvCxnSpPr>
        <p:spPr bwMode="auto">
          <a:xfrm>
            <a:off x="351691" y="3919855"/>
            <a:ext cx="8458201" cy="1323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accent6"/>
            </a:solidFill>
            <a:prstDash val="dash"/>
            <a:round/>
            <a:headEnd type="none" w="med" len="med"/>
            <a:tailEnd type="none" w="med" len="med"/>
          </a:ln>
          <a:effectLst/>
        </p:spPr>
      </p:cxnSp>
      <p:sp>
        <p:nvSpPr>
          <p:cNvPr id="6" name="Rectangle 5"/>
          <p:cNvSpPr/>
          <p:nvPr/>
        </p:nvSpPr>
        <p:spPr>
          <a:xfrm>
            <a:off x="381000" y="1415549"/>
            <a:ext cx="3463018" cy="424732"/>
          </a:xfrm>
          <a:prstGeom prst="rect">
            <a:avLst/>
          </a:prstGeom>
          <a:ln>
            <a:headEnd type="none" w="med" len="med"/>
            <a:tailEnd type="none" w="med" len="med"/>
          </a:ln>
        </p:spPr>
        <p:txBody>
          <a:bodyPr wrap="square">
            <a:spAutoFit/>
          </a:bodyPr>
          <a:lstStyle/>
          <a:p>
            <a:pPr lvl="0" defTabSz="912777" fontAlgn="base">
              <a:lnSpc>
                <a:spcPct val="90000"/>
              </a:lnSpc>
              <a:spcBef>
                <a:spcPct val="0"/>
              </a:spcBef>
              <a:spcAft>
                <a:spcPct val="0"/>
              </a:spcAft>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Media Center</a:t>
            </a:r>
            <a:endParaRPr lang="en-US" sz="2400" b="1" kern="0" dirty="0">
              <a:solidFill>
                <a:schemeClr val="accent1"/>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a:xfrm>
            <a:off x="381000" y="4022183"/>
            <a:ext cx="3463018" cy="424732"/>
          </a:xfrm>
          <a:prstGeom prst="rect">
            <a:avLst/>
          </a:prstGeom>
          <a:ln>
            <a:headEnd type="none" w="med" len="med"/>
            <a:tailEnd type="none" w="med" len="med"/>
          </a:ln>
        </p:spPr>
        <p:txBody>
          <a:bodyPr wrap="square">
            <a:spAutoFit/>
          </a:bodyPr>
          <a:lstStyle/>
          <a:p>
            <a:pPr lvl="0" defTabSz="912777" fontAlgn="base">
              <a:lnSpc>
                <a:spcPct val="90000"/>
              </a:lnSpc>
              <a:spcBef>
                <a:spcPct val="0"/>
              </a:spcBef>
              <a:spcAft>
                <a:spcPct val="0"/>
              </a:spcAft>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MultiTouch</a:t>
            </a:r>
            <a:endParaRPr lang="en-US" sz="2400" b="1" kern="0" dirty="0">
              <a:solidFill>
                <a:schemeClr val="accent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a:xfrm>
            <a:off x="4666943" y="1414034"/>
            <a:ext cx="3463018" cy="424732"/>
          </a:xfrm>
          <a:prstGeom prst="rect">
            <a:avLst/>
          </a:prstGeom>
          <a:ln>
            <a:headEnd type="none" w="med" len="med"/>
            <a:tailEnd type="none" w="med" len="med"/>
          </a:ln>
        </p:spPr>
        <p:txBody>
          <a:bodyPr wrap="square">
            <a:spAutoFit/>
          </a:bodyPr>
          <a:lstStyle/>
          <a:p>
            <a:pPr lvl="0" defTabSz="912777" fontAlgn="base">
              <a:lnSpc>
                <a:spcPct val="90000"/>
              </a:lnSpc>
              <a:spcBef>
                <a:spcPct val="0"/>
              </a:spcBef>
              <a:spcAft>
                <a:spcPct val="0"/>
              </a:spcAft>
            </a:pPr>
            <a:r>
              <a:rPr lang="en-US" sz="2400" b="1" kern="0" dirty="0" smtClean="0">
                <a:solidFill>
                  <a:schemeClr val="accent1"/>
                </a:solidFill>
                <a:effectLst>
                  <a:outerShdw blurRad="38100" dist="38100" dir="2700000" algn="tl">
                    <a:srgbClr val="000000">
                      <a:alpha val="43137"/>
                    </a:srgbClr>
                  </a:outerShdw>
                </a:effectLst>
                <a:latin typeface="Trebuchet MS" pitchFamily="34" charset="0"/>
              </a:rPr>
              <a:t>Device Stage</a:t>
            </a:r>
            <a:endParaRPr lang="en-US" sz="2400" b="1" kern="0" dirty="0">
              <a:solidFill>
                <a:schemeClr val="accent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381000" y="1935448"/>
            <a:ext cx="4261573" cy="523220"/>
          </a:xfrm>
          <a:prstGeom prst="rect">
            <a:avLst/>
          </a:prstGeom>
          <a:noFill/>
        </p:spPr>
        <p:txBody>
          <a:bodyPr wrap="square" rtlCol="0">
            <a:spAutoFit/>
          </a:bodyPr>
          <a:lstStyle/>
          <a:p>
            <a:pPr lvl="0">
              <a:defRPr/>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Manages all forms of media throughout the home with rich experience</a:t>
            </a:r>
          </a:p>
        </p:txBody>
      </p:sp>
      <p:sp>
        <p:nvSpPr>
          <p:cNvPr id="12" name="Rectangle 11"/>
          <p:cNvSpPr/>
          <p:nvPr/>
        </p:nvSpPr>
        <p:spPr>
          <a:xfrm>
            <a:off x="381000" y="4468975"/>
            <a:ext cx="2370992" cy="523220"/>
          </a:xfrm>
          <a:prstGeom prst="rect">
            <a:avLst/>
          </a:prstGeom>
          <a:noFill/>
        </p:spPr>
        <p:txBody>
          <a:bodyPr wrap="square" rtlCol="0">
            <a:spAutoFit/>
          </a:bodyPr>
          <a:lstStyle/>
          <a:p>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Distinguishes systems with </a:t>
            </a:r>
            <a:b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this distinct user interface</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16"/>
          <p:cNvSpPr/>
          <p:nvPr/>
        </p:nvSpPr>
        <p:spPr>
          <a:xfrm>
            <a:off x="4662064" y="1946891"/>
            <a:ext cx="4038159" cy="523220"/>
          </a:xfrm>
          <a:prstGeom prst="rect">
            <a:avLst/>
          </a:prstGeom>
          <a:noFill/>
        </p:spPr>
        <p:txBody>
          <a:bodyPr wrap="square" rtlCol="0">
            <a:spAutoFit/>
          </a:bodyPr>
          <a:lstStyle/>
          <a:p>
            <a:pPr lvl="0">
              <a:defRPr/>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 simplified way of connecting and </a:t>
            </a:r>
            <a:b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managing add-on devices</a:t>
            </a:r>
          </a:p>
        </p:txBody>
      </p:sp>
      <p:pic>
        <p:nvPicPr>
          <p:cNvPr id="15" name="Picture 3" descr="C:\Users\amisaify.REDMOND\Pictures\hero_mediacenter_extend.jpg"/>
          <p:cNvPicPr>
            <a:picLocks noChangeAspect="1" noChangeArrowheads="1"/>
          </p:cNvPicPr>
          <p:nvPr/>
        </p:nvPicPr>
        <p:blipFill>
          <a:blip r:embed="rId3"/>
          <a:srcRect/>
          <a:stretch>
            <a:fillRect/>
          </a:stretch>
        </p:blipFill>
        <p:spPr bwMode="auto">
          <a:xfrm>
            <a:off x="545161" y="2681270"/>
            <a:ext cx="3903751" cy="1055128"/>
          </a:xfrm>
          <a:prstGeom prst="rect">
            <a:avLst/>
          </a:prstGeom>
          <a:noFill/>
          <a:effectLst>
            <a:outerShdw blurRad="50800" dist="38100" dir="2700000" algn="tl" rotWithShape="0">
              <a:prstClr val="black">
                <a:alpha val="40000"/>
              </a:prstClr>
            </a:outerShdw>
          </a:effectLst>
        </p:spPr>
      </p:pic>
      <p:pic>
        <p:nvPicPr>
          <p:cNvPr id="16" name="Picture 4"/>
          <p:cNvPicPr>
            <a:picLocks noChangeAspect="1" noChangeArrowheads="1"/>
          </p:cNvPicPr>
          <p:nvPr/>
        </p:nvPicPr>
        <p:blipFill>
          <a:blip r:embed="rId4" cstate="print"/>
          <a:srcRect/>
          <a:stretch>
            <a:fillRect/>
          </a:stretch>
        </p:blipFill>
        <p:spPr bwMode="auto">
          <a:xfrm>
            <a:off x="2751647" y="5029200"/>
            <a:ext cx="1697265" cy="13223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Picture 6" descr="C:\Program Files (x86)\Microsoft Office\MEDIA\CAGCAT10\j0287005.wmf"/>
          <p:cNvPicPr>
            <a:picLocks noChangeAspect="1" noChangeArrowheads="1"/>
          </p:cNvPicPr>
          <p:nvPr/>
        </p:nvPicPr>
        <p:blipFill>
          <a:blip r:embed="rId5"/>
          <a:srcRect/>
          <a:stretch>
            <a:fillRect/>
          </a:stretch>
        </p:blipFill>
        <p:spPr bwMode="auto">
          <a:xfrm>
            <a:off x="7255409" y="2799211"/>
            <a:ext cx="1399309" cy="1051884"/>
          </a:xfrm>
          <a:prstGeom prst="rect">
            <a:avLst/>
          </a:prstGeom>
          <a:noFill/>
        </p:spPr>
      </p:pic>
      <p:pic>
        <p:nvPicPr>
          <p:cNvPr id="3073" name="Picture 1"/>
          <p:cNvPicPr>
            <a:picLocks noChangeAspect="1" noChangeArrowheads="1"/>
          </p:cNvPicPr>
          <p:nvPr/>
        </p:nvPicPr>
        <p:blipFill>
          <a:blip r:embed="rId6"/>
          <a:srcRect/>
          <a:stretch>
            <a:fillRect/>
          </a:stretch>
        </p:blipFill>
        <p:spPr bwMode="auto">
          <a:xfrm>
            <a:off x="6139028" y="2533309"/>
            <a:ext cx="2601180" cy="1322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 name="TextBox 17"/>
          <p:cNvSpPr txBox="1"/>
          <p:nvPr/>
        </p:nvSpPr>
        <p:spPr>
          <a:xfrm>
            <a:off x="381000" y="6105367"/>
            <a:ext cx="1786066" cy="400110"/>
          </a:xfrm>
          <a:prstGeom prst="rect">
            <a:avLst/>
          </a:prstGeom>
          <a:noFill/>
        </p:spPr>
        <p:txBody>
          <a:bodyPr wrap="none" rtlCol="0">
            <a:spAutoFit/>
          </a:bodyPr>
          <a:lstStyle/>
          <a:p>
            <a:r>
              <a:rPr lang="en-US" sz="1000" dirty="0" smtClean="0">
                <a:solidFill>
                  <a:schemeClr val="tx1"/>
                </a:solidFill>
                <a:effectLst>
                  <a:outerShdw blurRad="38100" dist="38100" dir="2700000" algn="tl">
                    <a:srgbClr val="000000">
                      <a:alpha val="43137"/>
                    </a:srgbClr>
                  </a:outerShdw>
                </a:effectLst>
                <a:latin typeface="Trebuchet MS" pitchFamily="34" charset="0"/>
              </a:rPr>
              <a:t>AQ=Additional Qualification</a:t>
            </a:r>
          </a:p>
          <a:p>
            <a:r>
              <a:rPr lang="en-US" sz="1000" dirty="0" smtClean="0">
                <a:effectLst>
                  <a:outerShdw blurRad="38100" dist="38100" dir="2700000" algn="tl">
                    <a:srgbClr val="000000">
                      <a:alpha val="43137"/>
                    </a:srgbClr>
                  </a:outerShdw>
                </a:effectLst>
                <a:latin typeface="Trebuchet MS" pitchFamily="34" charset="0"/>
              </a:rPr>
              <a:t>HD=High Definition</a:t>
            </a:r>
            <a:endParaRPr lang="en-US" sz="1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GLASS&quot;; White to Transparent Linear; Shadow; 1pt stroke;"/>
          <p:cNvSpPr/>
          <p:nvPr/>
        </p:nvSpPr>
        <p:spPr bwMode="auto">
          <a:xfrm>
            <a:off x="15827" y="1753892"/>
            <a:ext cx="7356313" cy="2907008"/>
          </a:xfrm>
          <a:prstGeom prst="roundRect">
            <a:avLst>
              <a:gd name="adj" fmla="val 0"/>
            </a:avLst>
          </a:prstGeom>
          <a:blipFill dpi="0" rotWithShape="1">
            <a:blip r:embed="rId3">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76197" tIns="38098" rIns="76197" bIns="38098" numCol="1" rtlCol="0" anchor="ctr" anchorCtr="0" compatLnSpc="1">
            <a:prstTxWarp prst="textNoShape">
              <a:avLst/>
            </a:prstTxWarp>
          </a:bodyPr>
          <a:lstStyle/>
          <a:p>
            <a:pPr defTabSz="761970"/>
            <a:endParaRPr lang="en-US" sz="1500" kern="0" dirty="0" smtClean="0">
              <a:solidFill>
                <a:sysClr val="windowText" lastClr="000000"/>
              </a:solidFill>
            </a:endParaRPr>
          </a:p>
        </p:txBody>
      </p:sp>
      <p:grpSp>
        <p:nvGrpSpPr>
          <p:cNvPr id="4" name="Group 5"/>
          <p:cNvGrpSpPr/>
          <p:nvPr/>
        </p:nvGrpSpPr>
        <p:grpSpPr>
          <a:xfrm>
            <a:off x="0" y="5074418"/>
            <a:ext cx="9144000" cy="1783583"/>
            <a:chOff x="-3" y="3748520"/>
            <a:chExt cx="9144004" cy="3109482"/>
          </a:xfrm>
        </p:grpSpPr>
        <p:pic>
          <p:nvPicPr>
            <p:cNvPr id="8" name="Picture 47" descr="glass rectangle"/>
            <p:cNvPicPr>
              <a:picLocks noChangeAspect="1" noChangeArrowheads="1"/>
            </p:cNvPicPr>
            <p:nvPr/>
          </p:nvPicPr>
          <p:blipFill>
            <a:blip r:embed="rId4"/>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7" name="Picture 47" descr="glass rectangle"/>
            <p:cNvPicPr>
              <a:picLocks noChangeAspect="1" noChangeArrowheads="1"/>
            </p:cNvPicPr>
            <p:nvPr/>
          </p:nvPicPr>
          <p:blipFill>
            <a:blip r:embed="rId4">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p:txBody>
          <a:bodyPr/>
          <a:lstStyle/>
          <a:p>
            <a:r>
              <a:rPr smtClean="0"/>
              <a:t>Device Stage</a:t>
            </a:r>
            <a:endParaRPr lang="en-US" dirty="0"/>
          </a:p>
        </p:txBody>
      </p:sp>
      <p:sp>
        <p:nvSpPr>
          <p:cNvPr id="3" name="Text Placeholder 2"/>
          <p:cNvSpPr>
            <a:spLocks noGrp="1"/>
          </p:cNvSpPr>
          <p:nvPr>
            <p:ph type="body" idx="4294967295"/>
          </p:nvPr>
        </p:nvSpPr>
        <p:spPr>
          <a:xfrm>
            <a:off x="381000" y="2041378"/>
            <a:ext cx="4537075" cy="2332037"/>
          </a:xfrm>
        </p:spPr>
        <p:txBody>
          <a:bodyPr/>
          <a:lstStyle/>
          <a:p>
            <a:r>
              <a:rPr lang="en-US" sz="2700" dirty="0" smtClean="0"/>
              <a:t>Customizable</a:t>
            </a:r>
          </a:p>
          <a:p>
            <a:r>
              <a:rPr lang="en-US" sz="2700" dirty="0" smtClean="0"/>
              <a:t>Extensible</a:t>
            </a:r>
          </a:p>
          <a:p>
            <a:r>
              <a:rPr lang="en-US" sz="2700" dirty="0" smtClean="0"/>
              <a:t>Multiple branding elements </a:t>
            </a:r>
          </a:p>
          <a:p>
            <a:r>
              <a:rPr lang="en-US" sz="2700" dirty="0" smtClean="0"/>
              <a:t>Easy to manage with XML</a:t>
            </a:r>
          </a:p>
        </p:txBody>
      </p:sp>
      <p:pic>
        <p:nvPicPr>
          <p:cNvPr id="2050" name="Picture 2"/>
          <p:cNvPicPr>
            <a:picLocks noChangeAspect="1" noChangeArrowheads="1"/>
          </p:cNvPicPr>
          <p:nvPr/>
        </p:nvPicPr>
        <p:blipFill>
          <a:blip r:embed="rId5"/>
          <a:stretch>
            <a:fillRect/>
          </a:stretch>
        </p:blipFill>
        <p:spPr bwMode="auto">
          <a:xfrm>
            <a:off x="4170161" y="1812554"/>
            <a:ext cx="4743558" cy="355766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Additional Qualification</a:t>
            </a:r>
            <a:br>
              <a:rPr lang="en-US" dirty="0" smtClean="0"/>
            </a:br>
            <a:r>
              <a:rPr lang="en-US" sz="3200" dirty="0" smtClean="0">
                <a:solidFill>
                  <a:schemeClr val="accent6">
                    <a:lumMod val="40000"/>
                    <a:lumOff val="60000"/>
                  </a:schemeClr>
                </a:solidFill>
              </a:rPr>
              <a:t>Device Stage</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369888" y="1901825"/>
            <a:ext cx="8380412" cy="4376070"/>
          </a:xfrm>
        </p:spPr>
        <p:txBody>
          <a:bodyPr/>
          <a:lstStyle/>
          <a:p>
            <a:r>
              <a:rPr lang="en-US" sz="2000" dirty="0" smtClean="0"/>
              <a:t>To qualify:  </a:t>
            </a:r>
            <a:r>
              <a:rPr lang="en-US" sz="2000" i="1" dirty="0" smtClean="0">
                <a:solidFill>
                  <a:schemeClr val="accent6">
                    <a:lumMod val="40000"/>
                    <a:lumOff val="60000"/>
                  </a:schemeClr>
                </a:solidFill>
              </a:rPr>
              <a:t>Author and certify your custom experience and submit through WinQUAL</a:t>
            </a:r>
          </a:p>
          <a:p>
            <a:r>
              <a:rPr lang="en-US" sz="2000" dirty="0" smtClean="0"/>
              <a:t>Like logo, requirements are device specific</a:t>
            </a:r>
          </a:p>
          <a:p>
            <a:pPr lvl="1"/>
            <a:r>
              <a:rPr lang="en-US" sz="2000" dirty="0" smtClean="0"/>
              <a:t>Digital Camera</a:t>
            </a:r>
          </a:p>
          <a:p>
            <a:pPr lvl="2"/>
            <a:r>
              <a:rPr lang="en-US" sz="1800" dirty="0" smtClean="0"/>
              <a:t>Must support Browse Device and Import Pictures tasks</a:t>
            </a:r>
          </a:p>
          <a:p>
            <a:pPr lvl="1"/>
            <a:r>
              <a:rPr lang="en-US" sz="2000" dirty="0" smtClean="0"/>
              <a:t>Portable Media Player</a:t>
            </a:r>
          </a:p>
          <a:p>
            <a:pPr lvl="2"/>
            <a:r>
              <a:rPr lang="en-US" sz="1800" dirty="0" smtClean="0"/>
              <a:t>Must support Browse device, Manage Media  tasks</a:t>
            </a:r>
          </a:p>
          <a:p>
            <a:pPr lvl="1"/>
            <a:r>
              <a:rPr lang="en-US" sz="2000" dirty="0" smtClean="0"/>
              <a:t>Mobile Phones</a:t>
            </a:r>
          </a:p>
          <a:p>
            <a:pPr lvl="2"/>
            <a:r>
              <a:rPr lang="en-US" sz="1800" dirty="0" smtClean="0"/>
              <a:t>Must support Browse device, Manage Media, Import Pictures, Contacts Sync*, Live Status* and Device Metadata*</a:t>
            </a:r>
          </a:p>
          <a:p>
            <a:pPr lvl="2"/>
            <a:r>
              <a:rPr lang="en-US" sz="1800" dirty="0" smtClean="0"/>
              <a:t>Optional:  Ringtone Personalization*, Device Hints*</a:t>
            </a:r>
          </a:p>
          <a:p>
            <a:pPr lvl="2"/>
            <a:endParaRPr lang="en-US" sz="1800" dirty="0" smtClean="0"/>
          </a:p>
        </p:txBody>
      </p:sp>
      <p:sp>
        <p:nvSpPr>
          <p:cNvPr id="4" name="TextBox 3"/>
          <p:cNvSpPr txBox="1"/>
          <p:nvPr/>
        </p:nvSpPr>
        <p:spPr>
          <a:xfrm>
            <a:off x="433770" y="6225926"/>
            <a:ext cx="8311868" cy="307777"/>
          </a:xfrm>
          <a:prstGeom prst="rect">
            <a:avLst/>
          </a:prstGeom>
          <a:noFill/>
        </p:spPr>
        <p:txBody>
          <a:bodyPr wrap="square" rtlCol="0">
            <a:spAutoFit/>
          </a:bodyPr>
          <a:lstStyle/>
          <a:p>
            <a:r>
              <a:rPr lang="en-US" sz="1400" dirty="0" smtClean="0">
                <a:solidFill>
                  <a:schemeClr val="accent6">
                    <a:lumMod val="60000"/>
                    <a:lumOff val="40000"/>
                  </a:schemeClr>
                </a:solidFill>
                <a:effectLst>
                  <a:outerShdw blurRad="38100" dist="38100" dir="2700000" algn="tl">
                    <a:srgbClr val="000000">
                      <a:alpha val="43137"/>
                    </a:srgbClr>
                  </a:outerShdw>
                </a:effectLst>
                <a:latin typeface="Trebuchet MS" pitchFamily="34" charset="0"/>
              </a:rPr>
              <a:t>*ATTEND CON-C568 Windows 7 Device Services for Media Transfer Protocol</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PlaysForSure </a:t>
            </a:r>
            <a:br>
              <a:rPr lang="en-US"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Transitioning</a:t>
            </a:r>
            <a:r>
              <a:rPr lang="en-US" sz="3200" dirty="0" smtClean="0">
                <a:gradFill>
                  <a:gsLst>
                    <a:gs pos="28000">
                      <a:schemeClr val="accent6">
                        <a:lumMod val="40000"/>
                        <a:lumOff val="60000"/>
                      </a:schemeClr>
                    </a:gs>
                    <a:gs pos="48000">
                      <a:schemeClr val="accent6">
                        <a:lumMod val="40000"/>
                        <a:lumOff val="60000"/>
                      </a:schemeClr>
                    </a:gs>
                  </a:gsLst>
                  <a:lin ang="5400000" scaled="1"/>
                </a:gradFill>
              </a:rPr>
              <a:t> to the Windows Logo Kit</a:t>
            </a:r>
            <a:endParaRPr lang="en-US" sz="3600" dirty="0"/>
          </a:p>
        </p:txBody>
      </p:sp>
      <p:sp>
        <p:nvSpPr>
          <p:cNvPr id="3" name="Content Placeholder 2"/>
          <p:cNvSpPr>
            <a:spLocks noGrp="1"/>
          </p:cNvSpPr>
          <p:nvPr>
            <p:ph idx="1"/>
          </p:nvPr>
        </p:nvSpPr>
        <p:spPr>
          <a:xfrm>
            <a:off x="382588" y="1901825"/>
            <a:ext cx="8380412" cy="3050066"/>
          </a:xfrm>
        </p:spPr>
        <p:txBody>
          <a:bodyPr/>
          <a:lstStyle/>
          <a:p>
            <a:r>
              <a:rPr lang="en-US" dirty="0" smtClean="0"/>
              <a:t>Switch to the Windows Logo Kit (WLK) for certification in June 2009</a:t>
            </a:r>
          </a:p>
          <a:p>
            <a:r>
              <a:rPr lang="en-US" dirty="0" smtClean="0"/>
              <a:t>Stand-alone PFS test kits will end-of-life May 2009</a:t>
            </a:r>
          </a:p>
          <a:p>
            <a:r>
              <a:rPr lang="en-US" dirty="0" smtClean="0"/>
              <a:t>PFS Logo License Agreement will end-of-life May 2009</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PlaysForSure </a:t>
            </a:r>
            <a:br>
              <a:rPr lang="en-US"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WLK Training</a:t>
            </a:r>
            <a:endParaRPr lang="en-US" sz="3600" dirty="0"/>
          </a:p>
        </p:txBody>
      </p:sp>
      <p:sp>
        <p:nvSpPr>
          <p:cNvPr id="3" name="Content Placeholder 2"/>
          <p:cNvSpPr>
            <a:spLocks noGrp="1"/>
          </p:cNvSpPr>
          <p:nvPr>
            <p:ph idx="1"/>
          </p:nvPr>
        </p:nvSpPr>
        <p:spPr>
          <a:xfrm>
            <a:off x="382588" y="1901825"/>
            <a:ext cx="8380412" cy="3805657"/>
          </a:xfrm>
        </p:spPr>
        <p:txBody>
          <a:bodyPr/>
          <a:lstStyle/>
          <a:p>
            <a:r>
              <a:rPr lang="en-US" dirty="0" smtClean="0"/>
              <a:t>Windows Logo Kit (WLK) training events will take place during 1</a:t>
            </a:r>
            <a:r>
              <a:rPr lang="en-US" baseline="30000" dirty="0" smtClean="0"/>
              <a:t>st</a:t>
            </a:r>
            <a:r>
              <a:rPr lang="en-US" dirty="0" smtClean="0"/>
              <a:t> half of 2009</a:t>
            </a:r>
          </a:p>
          <a:p>
            <a:pPr lvl="1"/>
            <a:r>
              <a:rPr lang="en-US" dirty="0" smtClean="0"/>
              <a:t>Hands on experience with the WLK</a:t>
            </a:r>
          </a:p>
          <a:p>
            <a:pPr lvl="1"/>
            <a:r>
              <a:rPr lang="en-US" dirty="0" smtClean="0"/>
              <a:t>On-site with WLK engineers and Logo team</a:t>
            </a:r>
          </a:p>
          <a:p>
            <a:pPr lvl="1"/>
            <a:r>
              <a:rPr lang="en-US" dirty="0" smtClean="0"/>
              <a:t>Information on Program updates available </a:t>
            </a:r>
          </a:p>
          <a:p>
            <a:r>
              <a:rPr lang="en-US" dirty="0" smtClean="0"/>
              <a:t>Scheduling information available soon</a:t>
            </a:r>
          </a:p>
          <a:p>
            <a:r>
              <a:rPr lang="en-US" dirty="0" smtClean="0">
                <a:solidFill>
                  <a:schemeClr val="accent6">
                    <a:lumMod val="40000"/>
                    <a:lumOff val="60000"/>
                  </a:schemeClr>
                </a:solidFill>
              </a:rPr>
              <a:t>Sign up for the WHQL Weekly Newsletter!</a:t>
            </a:r>
            <a:endParaRPr lang="en-US" dirty="0">
              <a:solidFill>
                <a:schemeClr val="accent6">
                  <a:lumMod val="40000"/>
                  <a:lumOff val="60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Shape 119809"/>
          <p:cNvSpPr>
            <a:spLocks noGrp="1" noChangeArrowheads="1"/>
          </p:cNvSpPr>
          <p:nvPr>
            <p:ph type="title"/>
          </p:nvPr>
        </p:nvSpPr>
        <p:spPr/>
        <p:txBody>
          <a:bodyPr/>
          <a:lstStyle/>
          <a:p>
            <a:r>
              <a:rPr lang="en-US" smtClean="0"/>
              <a:t>Development Kits</a:t>
            </a:r>
            <a:endParaRPr lang="en-US" dirty="0" smtClean="0"/>
          </a:p>
        </p:txBody>
      </p:sp>
      <p:sp>
        <p:nvSpPr>
          <p:cNvPr id="33798" name="Shape 119810"/>
          <p:cNvSpPr>
            <a:spLocks noGrp="1" noChangeArrowheads="1"/>
          </p:cNvSpPr>
          <p:nvPr>
            <p:ph type="body" idx="1"/>
          </p:nvPr>
        </p:nvSpPr>
        <p:spPr>
          <a:xfrm>
            <a:off x="382588" y="1417638"/>
            <a:ext cx="8380412" cy="4443268"/>
          </a:xfrm>
        </p:spPr>
        <p:txBody>
          <a:bodyPr/>
          <a:lstStyle/>
          <a:p>
            <a:r>
              <a:rPr lang="en-US" sz="1800" dirty="0" smtClean="0"/>
              <a:t>Portable Device Enabling Kit for Windows 7*</a:t>
            </a:r>
          </a:p>
          <a:p>
            <a:pPr lvl="1"/>
            <a:r>
              <a:rPr lang="en-US" sz="1600" dirty="0" smtClean="0"/>
              <a:t>ANSI C Reference design/samples for MTP devices</a:t>
            </a:r>
          </a:p>
          <a:p>
            <a:pPr lvl="1"/>
            <a:r>
              <a:rPr lang="en-US" sz="1600" dirty="0" smtClean="0"/>
              <a:t>MTP Device Simulator</a:t>
            </a:r>
          </a:p>
          <a:p>
            <a:pPr lvl="1"/>
            <a:r>
              <a:rPr lang="en-US" sz="1600" dirty="0" smtClean="0"/>
              <a:t>Tools for device and driver development</a:t>
            </a:r>
          </a:p>
          <a:p>
            <a:pPr lvl="1"/>
            <a:r>
              <a:rPr lang="en-US" sz="1600" dirty="0" smtClean="0"/>
              <a:t>Documentation and FAQs</a:t>
            </a:r>
          </a:p>
          <a:p>
            <a:pPr lvl="1"/>
            <a:r>
              <a:rPr lang="en-US" sz="1600" dirty="0" smtClean="0"/>
              <a:t>Device Experience Authoring Guidelines and Templates</a:t>
            </a:r>
            <a:endParaRPr lang="en-US" sz="1800" dirty="0" smtClean="0"/>
          </a:p>
          <a:p>
            <a:r>
              <a:rPr lang="en-US" sz="1800" dirty="0" smtClean="0"/>
              <a:t>Windows Logo Kit</a:t>
            </a:r>
          </a:p>
          <a:p>
            <a:pPr lvl="1"/>
            <a:r>
              <a:rPr lang="en-US" sz="1800" dirty="0" smtClean="0"/>
              <a:t>Test kit for the Windows Logo Program</a:t>
            </a:r>
          </a:p>
          <a:p>
            <a:r>
              <a:rPr lang="en-US" sz="1800" dirty="0" smtClean="0"/>
              <a:t>Windows Driver Kit</a:t>
            </a:r>
          </a:p>
          <a:p>
            <a:pPr lvl="1"/>
            <a:r>
              <a:rPr lang="en-US" sz="1800" dirty="0" smtClean="0"/>
              <a:t>Driver development kit for Windows</a:t>
            </a:r>
          </a:p>
          <a:p>
            <a:r>
              <a:rPr lang="en-US" sz="1800" dirty="0" smtClean="0"/>
              <a:t>Windows Platform SDK</a:t>
            </a:r>
          </a:p>
          <a:p>
            <a:pPr lvl="1"/>
            <a:r>
              <a:rPr lang="en-US" sz="1800" dirty="0" smtClean="0"/>
              <a:t>Software development kit for Windows</a:t>
            </a:r>
          </a:p>
        </p:txBody>
      </p:sp>
      <p:sp>
        <p:nvSpPr>
          <p:cNvPr id="4" name="TextBox 3"/>
          <p:cNvSpPr txBox="1"/>
          <p:nvPr/>
        </p:nvSpPr>
        <p:spPr>
          <a:xfrm>
            <a:off x="351296" y="6129728"/>
            <a:ext cx="7437600" cy="369332"/>
          </a:xfrm>
          <a:prstGeom prst="rect">
            <a:avLst/>
          </a:prstGeom>
          <a:noFill/>
        </p:spPr>
        <p:txBody>
          <a:bodyPr wrap="square" rtlCol="0">
            <a:spAutoFit/>
          </a:bodyPr>
          <a:lstStyle/>
          <a:p>
            <a:r>
              <a:rPr lang="en-US" dirty="0" smtClean="0">
                <a:solidFill>
                  <a:schemeClr val="accent6">
                    <a:lumMod val="40000"/>
                    <a:lumOff val="60000"/>
                  </a:schemeClr>
                </a:solidFill>
                <a:effectLst>
                  <a:outerShdw blurRad="38100" dist="38100" dir="2700000" algn="tl">
                    <a:srgbClr val="000000">
                      <a:alpha val="43137"/>
                    </a:srgbClr>
                  </a:outerShdw>
                </a:effectLst>
                <a:latin typeface="Trebuchet MS" pitchFamily="34" charset="0"/>
              </a:rPr>
              <a:t>*ATTEND CON-C648 Discussion:  Windows Portable Device Enabling Kit</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Call To Action</a:t>
            </a:r>
            <a:endParaRPr lang="fr-FR" dirty="0"/>
          </a:p>
        </p:txBody>
      </p:sp>
      <p:sp>
        <p:nvSpPr>
          <p:cNvPr id="2" name="Content Placeholder 1"/>
          <p:cNvSpPr>
            <a:spLocks noGrp="1"/>
          </p:cNvSpPr>
          <p:nvPr>
            <p:ph idx="1"/>
          </p:nvPr>
        </p:nvSpPr>
        <p:spPr>
          <a:xfrm>
            <a:off x="382588" y="1414464"/>
            <a:ext cx="8380412" cy="3797963"/>
          </a:xfrm>
        </p:spPr>
        <p:txBody>
          <a:bodyPr/>
          <a:lstStyle/>
          <a:p>
            <a:r>
              <a:rPr lang="en-US" sz="2800" dirty="0" smtClean="0"/>
              <a:t>Review the Windows 7 Logo Program portable device requirements and discuss your feedback with us</a:t>
            </a:r>
          </a:p>
          <a:p>
            <a:r>
              <a:rPr lang="en-US" sz="2800" dirty="0" smtClean="0"/>
              <a:t>Ensure that your devices comply with Windows Logo Program requirements in the Windows 7 timeframe to benefit from Device Stage</a:t>
            </a:r>
          </a:p>
          <a:p>
            <a:r>
              <a:rPr lang="en-US" sz="2800" dirty="0" smtClean="0"/>
              <a:t>Download and start beta testing using the WLK 1.3 which will prepare you for the launch of the Windows 7 logo program</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Related Sessions</a:t>
            </a:r>
            <a:br>
              <a:rPr lang="en-US"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Virtual Track Guide</a:t>
            </a:r>
            <a:endParaRPr lang="en-US" sz="3200" dirty="0"/>
          </a:p>
        </p:txBody>
      </p:sp>
      <p:sp>
        <p:nvSpPr>
          <p:cNvPr id="3" name="Content Placeholder 2"/>
          <p:cNvSpPr>
            <a:spLocks noGrp="1"/>
          </p:cNvSpPr>
          <p:nvPr>
            <p:ph idx="1"/>
          </p:nvPr>
        </p:nvSpPr>
        <p:spPr>
          <a:xfrm>
            <a:off x="382588" y="1901825"/>
            <a:ext cx="8380412" cy="2862322"/>
          </a:xfrm>
        </p:spPr>
        <p:txBody>
          <a:bodyPr/>
          <a:lstStyle/>
          <a:p>
            <a:r>
              <a:rPr lang="en-US" sz="2000" dirty="0" smtClean="0"/>
              <a:t>CON-T531 Windows 7 Device Experience Overview</a:t>
            </a:r>
          </a:p>
          <a:p>
            <a:r>
              <a:rPr lang="en-US" sz="2000" dirty="0" smtClean="0"/>
              <a:t>CON-T532 Windows 7 Device Installation Experience</a:t>
            </a:r>
          </a:p>
          <a:p>
            <a:r>
              <a:rPr lang="en-US" sz="2000" dirty="0" smtClean="0"/>
              <a:t>CON-T533 Windows 7 Device Experience</a:t>
            </a:r>
          </a:p>
          <a:p>
            <a:r>
              <a:rPr lang="en-US" sz="2000" dirty="0" smtClean="0"/>
              <a:t>CON-T566 Authoring a Device Experience for Portable Devices</a:t>
            </a:r>
          </a:p>
          <a:p>
            <a:r>
              <a:rPr lang="en-US" sz="2000" dirty="0" smtClean="0">
                <a:solidFill>
                  <a:schemeClr val="accent6">
                    <a:lumMod val="60000"/>
                    <a:lumOff val="40000"/>
                  </a:schemeClr>
                </a:solidFill>
              </a:rPr>
              <a:t>CON-T567 Windows Logo Program for Portable Devices – This Session</a:t>
            </a:r>
          </a:p>
          <a:p>
            <a:r>
              <a:rPr lang="en-US" sz="2000" dirty="0" smtClean="0"/>
              <a:t>CON-T568 Windows 7 Device Services for Media Transfer Protocol</a:t>
            </a:r>
          </a:p>
          <a:p>
            <a:r>
              <a:rPr lang="en-US" sz="2000" dirty="0" smtClean="0"/>
              <a:t>CON-C648 Discussion:  Windows Portable Device Enabling Kit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Additional Sessions</a:t>
            </a:r>
            <a:br>
              <a:rPr lang="en-US"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Other Key Sessions to Note</a:t>
            </a:r>
            <a:endParaRPr lang="en-US" sz="3200" dirty="0"/>
          </a:p>
        </p:txBody>
      </p:sp>
      <p:sp>
        <p:nvSpPr>
          <p:cNvPr id="5" name="Content Placeholder 4"/>
          <p:cNvSpPr>
            <a:spLocks noGrp="1"/>
          </p:cNvSpPr>
          <p:nvPr>
            <p:ph idx="1"/>
          </p:nvPr>
        </p:nvSpPr>
        <p:spPr>
          <a:xfrm>
            <a:off x="382588" y="1901825"/>
            <a:ext cx="8380412" cy="3293209"/>
          </a:xfrm>
        </p:spPr>
        <p:txBody>
          <a:bodyPr/>
          <a:lstStyle/>
          <a:p>
            <a:r>
              <a:rPr lang="en-US" sz="2000" dirty="0" smtClean="0"/>
              <a:t>COR-T536 Bluetooth and Wireless USB Support in Windows 7</a:t>
            </a:r>
          </a:p>
          <a:p>
            <a:r>
              <a:rPr lang="en-US" sz="2000" dirty="0" smtClean="0"/>
              <a:t>CON-T537 USB Technology Update and Windows Strategy</a:t>
            </a:r>
          </a:p>
          <a:p>
            <a:r>
              <a:rPr lang="en-US" sz="2000" dirty="0" smtClean="0"/>
              <a:t>CON-P578 Panel:  Wireless Personal Area Network</a:t>
            </a:r>
          </a:p>
          <a:p>
            <a:r>
              <a:rPr lang="en-US" sz="2000" dirty="0" smtClean="0">
                <a:solidFill>
                  <a:schemeClr val="accent6">
                    <a:lumMod val="40000"/>
                    <a:lumOff val="60000"/>
                  </a:schemeClr>
                </a:solidFill>
              </a:rPr>
              <a:t>COR-C623 Windows Logo Program Process and Policies</a:t>
            </a:r>
          </a:p>
          <a:p>
            <a:r>
              <a:rPr lang="en-US" sz="2000" dirty="0" smtClean="0">
                <a:solidFill>
                  <a:schemeClr val="accent6">
                    <a:lumMod val="40000"/>
                    <a:lumOff val="60000"/>
                  </a:schemeClr>
                </a:solidFill>
              </a:rPr>
              <a:t>COR-C644 What's New in the Windows Logo Program</a:t>
            </a:r>
          </a:p>
          <a:p>
            <a:r>
              <a:rPr lang="en-US" sz="2000" dirty="0" smtClean="0"/>
              <a:t>CON-C658 PC and Device IDs in Windows 7:  What You Need to Know</a:t>
            </a:r>
          </a:p>
          <a:p>
            <a:r>
              <a:rPr lang="en-US" sz="2000" dirty="0" smtClean="0"/>
              <a:t>CON-C655 Wired USB Strategy and Implementations</a:t>
            </a:r>
          </a:p>
          <a:p>
            <a:r>
              <a:rPr lang="en-US" sz="2000" dirty="0" smtClean="0"/>
              <a:t>CON-T615 Device Interfaces Overview</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1107996"/>
          </a:xfrm>
        </p:spPr>
        <p:txBody>
          <a:bodyPr/>
          <a:lstStyle/>
          <a:p>
            <a:r>
              <a:rPr lang="en-US" dirty="0" smtClean="0"/>
              <a:t>Additional R</a:t>
            </a:r>
            <a:r>
              <a:rPr smtClean="0"/>
              <a:t>esources</a:t>
            </a:r>
            <a:r>
              <a:rPr sz="4400" smtClean="0"/>
              <a:t/>
            </a:r>
            <a:br>
              <a:rPr sz="4400" smtClean="0"/>
            </a:br>
            <a:r>
              <a:rPr sz="3200" smtClean="0">
                <a:gradFill>
                  <a:gsLst>
                    <a:gs pos="28000">
                      <a:schemeClr val="accent6">
                        <a:lumMod val="40000"/>
                        <a:lumOff val="60000"/>
                      </a:schemeClr>
                    </a:gs>
                    <a:gs pos="48000">
                      <a:schemeClr val="accent6">
                        <a:lumMod val="40000"/>
                        <a:lumOff val="60000"/>
                      </a:schemeClr>
                    </a:gs>
                  </a:gsLst>
                  <a:lin ang="5400000" scaled="1"/>
                </a:gradFill>
              </a:rPr>
              <a:t>Windows Logo Program</a:t>
            </a:r>
            <a:endParaRPr lang="en-US" sz="4400" dirty="0"/>
          </a:p>
        </p:txBody>
      </p:sp>
      <p:sp>
        <p:nvSpPr>
          <p:cNvPr id="242691" name="Rectangle 3"/>
          <p:cNvSpPr>
            <a:spLocks noGrp="1" noChangeArrowheads="1"/>
          </p:cNvSpPr>
          <p:nvPr>
            <p:ph idx="1"/>
          </p:nvPr>
        </p:nvSpPr>
        <p:spPr>
          <a:xfrm>
            <a:off x="356992" y="1901825"/>
            <a:ext cx="8430016" cy="4020588"/>
          </a:xfrm>
        </p:spPr>
        <p:txBody>
          <a:bodyPr/>
          <a:lstStyle/>
          <a:p>
            <a:pPr marL="285750" indent="-285750">
              <a:spcBef>
                <a:spcPts val="833"/>
              </a:spcBef>
            </a:pPr>
            <a:r>
              <a:rPr lang="en-US" sz="2400" dirty="0" smtClean="0"/>
              <a:t>Web Resources</a:t>
            </a:r>
          </a:p>
          <a:p>
            <a:pPr lvl="1">
              <a:lnSpc>
                <a:spcPct val="100000"/>
              </a:lnSpc>
              <a:spcBef>
                <a:spcPts val="0"/>
              </a:spcBef>
            </a:pPr>
            <a:r>
              <a:rPr lang="en-US" sz="2000" dirty="0" smtClean="0"/>
              <a:t>Windows Logo Program</a:t>
            </a:r>
          </a:p>
          <a:p>
            <a:pPr lvl="2">
              <a:lnSpc>
                <a:spcPct val="100000"/>
              </a:lnSpc>
              <a:spcBef>
                <a:spcPts val="0"/>
              </a:spcBef>
              <a:buNone/>
            </a:pPr>
            <a:r>
              <a:rPr lang="en-US" sz="1700" dirty="0" smtClean="0">
                <a:solidFill>
                  <a:srgbClr val="FFC000"/>
                </a:solidFill>
                <a:hlinkClick r:id="rId3"/>
              </a:rPr>
              <a:t>http://www.microsoft.com/whdc/winlogo/</a:t>
            </a:r>
            <a:r>
              <a:rPr lang="en-US" sz="1700" dirty="0" smtClean="0">
                <a:solidFill>
                  <a:srgbClr val="FFC000"/>
                </a:solidFill>
              </a:rPr>
              <a:t> </a:t>
            </a:r>
          </a:p>
          <a:p>
            <a:pPr lvl="1">
              <a:lnSpc>
                <a:spcPct val="100000"/>
              </a:lnSpc>
              <a:spcBef>
                <a:spcPts val="0"/>
              </a:spcBef>
            </a:pPr>
            <a:r>
              <a:rPr lang="en-US" sz="2000" dirty="0" smtClean="0"/>
              <a:t>Windows Quality Online Services (WinQUAL)</a:t>
            </a:r>
          </a:p>
          <a:p>
            <a:pPr lvl="2">
              <a:lnSpc>
                <a:spcPct val="100000"/>
              </a:lnSpc>
              <a:spcBef>
                <a:spcPts val="0"/>
              </a:spcBef>
              <a:buNone/>
            </a:pPr>
            <a:r>
              <a:rPr lang="en-US" sz="1700" dirty="0" smtClean="0">
                <a:hlinkClick r:id="rId4"/>
              </a:rPr>
              <a:t>https://winqual.microsoft.com/</a:t>
            </a:r>
            <a:endParaRPr lang="en-US" sz="1700" dirty="0" smtClean="0">
              <a:solidFill>
                <a:srgbClr val="FFC000"/>
              </a:solidFill>
            </a:endParaRPr>
          </a:p>
          <a:p>
            <a:pPr marL="285750" indent="-285750">
              <a:spcBef>
                <a:spcPts val="833"/>
              </a:spcBef>
            </a:pPr>
            <a:r>
              <a:rPr lang="en-US" sz="2400" dirty="0" smtClean="0"/>
              <a:t>Newsletter</a:t>
            </a:r>
          </a:p>
          <a:p>
            <a:pPr marL="607999" lvl="1" indent="-285750">
              <a:spcBef>
                <a:spcPts val="833"/>
              </a:spcBef>
            </a:pPr>
            <a:r>
              <a:rPr lang="en-US" sz="2000" dirty="0" smtClean="0"/>
              <a:t>WHQL Weekly Newsletter </a:t>
            </a:r>
            <a:r>
              <a:rPr lang="en-US" sz="2000" dirty="0" smtClean="0">
                <a:hlinkClick r:id="rId5"/>
              </a:rPr>
              <a:t>http://www.microsoft.com/whdc/newsreq.mspx</a:t>
            </a:r>
            <a:r>
              <a:rPr lang="en-US" sz="2000" dirty="0" smtClean="0"/>
              <a:t> </a:t>
            </a:r>
          </a:p>
          <a:p>
            <a:pPr marL="285750" indent="-285750">
              <a:spcBef>
                <a:spcPts val="833"/>
              </a:spcBef>
            </a:pPr>
            <a:r>
              <a:rPr lang="en-US" sz="2400" dirty="0" smtClean="0"/>
              <a:t>Contact Information</a:t>
            </a:r>
          </a:p>
          <a:p>
            <a:pPr marL="693738" lvl="1" indent="-285750">
              <a:spcBef>
                <a:spcPts val="833"/>
              </a:spcBef>
            </a:pPr>
            <a:r>
              <a:rPr lang="en-US" sz="2000" dirty="0" smtClean="0"/>
              <a:t>Logo feedback and policy</a:t>
            </a:r>
          </a:p>
          <a:p>
            <a:pPr lvl="1">
              <a:lnSpc>
                <a:spcPct val="100000"/>
              </a:lnSpc>
              <a:spcBef>
                <a:spcPts val="0"/>
              </a:spcBef>
            </a:pPr>
            <a:r>
              <a:rPr lang="en-US" sz="2000" dirty="0" smtClean="0"/>
              <a:t>WinQUAL Web site</a:t>
            </a:r>
          </a:p>
          <a:p>
            <a:pPr lvl="1">
              <a:lnSpc>
                <a:spcPct val="100000"/>
              </a:lnSpc>
              <a:spcBef>
                <a:spcPts val="0"/>
              </a:spcBef>
            </a:pPr>
            <a:r>
              <a:rPr lang="en-US" sz="2000" dirty="0" smtClean="0"/>
              <a:t>Logo related legal agreements</a:t>
            </a:r>
          </a:p>
        </p:txBody>
      </p:sp>
      <p:sp>
        <p:nvSpPr>
          <p:cNvPr id="4" name="TextBox 3"/>
          <p:cNvSpPr txBox="1"/>
          <p:nvPr/>
        </p:nvSpPr>
        <p:spPr>
          <a:xfrm>
            <a:off x="4856384" y="4884708"/>
            <a:ext cx="3389401"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logofb</a:t>
            </a:r>
            <a:r>
              <a:rPr lang="en-US" sz="2000" dirty="0" smtClean="0">
                <a:solidFill>
                  <a:schemeClr val="tx1"/>
                </a:solidFill>
                <a:effectLst>
                  <a:outerShdw blurRad="38100" dist="38100" dir="2700000" algn="tl">
                    <a:srgbClr val="000000">
                      <a:alpha val="43137"/>
                    </a:srgbClr>
                  </a:outerShdw>
                </a:effectLst>
                <a:latin typeface="Trebuchet MS" pitchFamily="34" charset="0"/>
              </a:rPr>
              <a:t>@microsoft.com</a:t>
            </a:r>
          </a:p>
        </p:txBody>
      </p:sp>
      <p:sp>
        <p:nvSpPr>
          <p:cNvPr id="5" name="TextBox 4"/>
          <p:cNvSpPr txBox="1"/>
          <p:nvPr/>
        </p:nvSpPr>
        <p:spPr>
          <a:xfrm>
            <a:off x="4867500" y="5196128"/>
            <a:ext cx="323488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winqual</a:t>
            </a:r>
            <a:r>
              <a:rPr lang="en-US" sz="2000" dirty="0" smtClean="0">
                <a:solidFill>
                  <a:schemeClr val="tx1"/>
                </a:solidFill>
                <a:effectLst>
                  <a:outerShdw blurRad="38100" dist="38100" dir="2700000" algn="tl">
                    <a:srgbClr val="000000">
                      <a:alpha val="43137"/>
                    </a:srgbClr>
                  </a:outerShdw>
                </a:effectLst>
                <a:latin typeface="Trebuchet MS" pitchFamily="34" charset="0"/>
              </a:rPr>
              <a:t>@microsoft.com</a:t>
            </a:r>
          </a:p>
        </p:txBody>
      </p:sp>
      <p:sp>
        <p:nvSpPr>
          <p:cNvPr id="6" name="TextBox 5"/>
          <p:cNvSpPr txBox="1"/>
          <p:nvPr/>
        </p:nvSpPr>
        <p:spPr>
          <a:xfrm>
            <a:off x="4871220" y="5490260"/>
            <a:ext cx="3389401"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whqlegal</a:t>
            </a:r>
            <a:r>
              <a:rPr lang="en-US" sz="2000" dirty="0" smtClean="0">
                <a:solidFill>
                  <a:schemeClr val="tx1"/>
                </a:solidFill>
                <a:effectLst>
                  <a:outerShdw blurRad="38100" dist="38100" dir="2700000" algn="tl">
                    <a:srgbClr val="000000">
                      <a:alpha val="43137"/>
                    </a:srgbClr>
                  </a:outerShdw>
                </a:effectLst>
                <a:latin typeface="Trebuchet MS" pitchFamily="34" charset="0"/>
              </a:rPr>
              <a:t>@microsoft.com</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Session</a:t>
            </a:r>
            <a:endParaRPr lang="en-US" dirty="0"/>
          </a:p>
        </p:txBody>
      </p:sp>
      <p:sp>
        <p:nvSpPr>
          <p:cNvPr id="3" name="Content Placeholder 2"/>
          <p:cNvSpPr>
            <a:spLocks noGrp="1"/>
          </p:cNvSpPr>
          <p:nvPr>
            <p:ph idx="1"/>
          </p:nvPr>
        </p:nvSpPr>
        <p:spPr>
          <a:xfrm>
            <a:off x="382588" y="1414464"/>
            <a:ext cx="8380412" cy="4253472"/>
          </a:xfrm>
        </p:spPr>
        <p:txBody>
          <a:bodyPr/>
          <a:lstStyle/>
          <a:p>
            <a:r>
              <a:rPr lang="en-US" dirty="0" smtClean="0"/>
              <a:t>Provide an overview of Windows 7 portable devices logo programs </a:t>
            </a:r>
          </a:p>
          <a:p>
            <a:pPr lvl="1"/>
            <a:r>
              <a:rPr lang="en-US" dirty="0" smtClean="0"/>
              <a:t>Program guidelines</a:t>
            </a:r>
          </a:p>
          <a:p>
            <a:pPr lvl="1"/>
            <a:r>
              <a:rPr lang="en-US" dirty="0" smtClean="0"/>
              <a:t>Requirements</a:t>
            </a:r>
          </a:p>
          <a:p>
            <a:pPr lvl="1"/>
            <a:r>
              <a:rPr lang="en-US" dirty="0" smtClean="0"/>
              <a:t>Additional Qualifications</a:t>
            </a:r>
          </a:p>
          <a:p>
            <a:pPr lvl="1"/>
            <a:r>
              <a:rPr lang="en-US" dirty="0" err="1" smtClean="0"/>
              <a:t>PlaysForSure</a:t>
            </a:r>
            <a:r>
              <a:rPr lang="en-US" dirty="0" smtClean="0"/>
              <a:t> Transition</a:t>
            </a:r>
          </a:p>
          <a:p>
            <a:pPr lvl="1"/>
            <a:r>
              <a:rPr lang="en-US" dirty="0" smtClean="0"/>
              <a:t>Call To Action</a:t>
            </a:r>
          </a:p>
          <a:p>
            <a:pPr lvl="1"/>
            <a:r>
              <a:rPr lang="en-US" dirty="0" smtClean="0"/>
              <a:t>Additional Resources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1107996"/>
          </a:xfrm>
        </p:spPr>
        <p:txBody>
          <a:bodyPr/>
          <a:lstStyle/>
          <a:p>
            <a:r>
              <a:rPr lang="en-US" dirty="0" smtClean="0"/>
              <a:t>Additional Resources</a:t>
            </a:r>
            <a:br>
              <a:rPr lang="en-US"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Windows Portable Devices</a:t>
            </a:r>
            <a:endParaRPr lang="en-US" sz="3200" dirty="0"/>
          </a:p>
        </p:txBody>
      </p:sp>
      <p:sp>
        <p:nvSpPr>
          <p:cNvPr id="242691" name="Rectangle 3"/>
          <p:cNvSpPr>
            <a:spLocks noGrp="1" noChangeArrowheads="1"/>
          </p:cNvSpPr>
          <p:nvPr>
            <p:ph idx="1"/>
          </p:nvPr>
        </p:nvSpPr>
        <p:spPr>
          <a:xfrm>
            <a:off x="382588" y="1901825"/>
            <a:ext cx="8380412" cy="4408386"/>
          </a:xfrm>
        </p:spPr>
        <p:txBody>
          <a:bodyPr/>
          <a:lstStyle/>
          <a:p>
            <a:pPr marL="285750" indent="-285750">
              <a:spcBef>
                <a:spcPts val="833"/>
              </a:spcBef>
            </a:pPr>
            <a:r>
              <a:rPr lang="en-US" sz="1600" dirty="0" smtClean="0"/>
              <a:t>Web Resources</a:t>
            </a:r>
          </a:p>
          <a:p>
            <a:pPr marL="573088" lvl="1" indent="-287338">
              <a:spcBef>
                <a:spcPts val="833"/>
              </a:spcBef>
            </a:pPr>
            <a:r>
              <a:rPr lang="en-US" sz="1400" dirty="0" smtClean="0"/>
              <a:t>Specifications </a:t>
            </a:r>
          </a:p>
          <a:p>
            <a:pPr marL="857240" lvl="2" indent="-287338">
              <a:spcBef>
                <a:spcPts val="833"/>
              </a:spcBef>
            </a:pPr>
            <a:r>
              <a:rPr lang="en-US" sz="1200" dirty="0" smtClean="0"/>
              <a:t>Media Transfer Protocol </a:t>
            </a:r>
            <a:r>
              <a:rPr lang="en-US" sz="1200" dirty="0" smtClean="0">
                <a:hlinkClick r:id="rId3"/>
              </a:rPr>
              <a:t>http://www.usb.org/developers/devclass_docs/MTP_1.0.zip</a:t>
            </a:r>
            <a:r>
              <a:rPr lang="en-US" sz="1200" dirty="0" smtClean="0"/>
              <a:t> </a:t>
            </a:r>
          </a:p>
          <a:p>
            <a:pPr marL="857240" lvl="2" indent="-287338">
              <a:spcBef>
                <a:spcPts val="833"/>
              </a:spcBef>
            </a:pPr>
            <a:r>
              <a:rPr lang="en-US" sz="1200" dirty="0" smtClean="0"/>
              <a:t>MTP Device Services for Windows – See Windows Portable Device Enabling Kit</a:t>
            </a:r>
          </a:p>
          <a:p>
            <a:pPr marL="857240" lvl="2" indent="-287338">
              <a:spcBef>
                <a:spcPts val="833"/>
              </a:spcBef>
            </a:pPr>
            <a:r>
              <a:rPr lang="en-US" sz="1200" dirty="0" smtClean="0"/>
              <a:t>MTP Device Service – See Windows Portable Device Enabling Kit </a:t>
            </a:r>
          </a:p>
          <a:p>
            <a:pPr marL="573088" lvl="1" indent="-287338">
              <a:spcBef>
                <a:spcPts val="833"/>
              </a:spcBef>
            </a:pPr>
            <a:r>
              <a:rPr lang="en-US" sz="1400" dirty="0" smtClean="0"/>
              <a:t>Whitepapers</a:t>
            </a:r>
          </a:p>
          <a:p>
            <a:pPr marL="857240" lvl="2" indent="-287338">
              <a:spcBef>
                <a:spcPts val="833"/>
              </a:spcBef>
            </a:pPr>
            <a:r>
              <a:rPr lang="en-US" sz="1200" dirty="0" smtClean="0"/>
              <a:t>Building Devices with the Windows Portable Device Enabling Kit </a:t>
            </a:r>
            <a:r>
              <a:rPr lang="en-US" sz="1200" dirty="0" smtClean="0">
                <a:hlinkClick r:id="rId4"/>
              </a:rPr>
              <a:t>http://www.microsoft.com/whdc/device/wpd/default.mspx</a:t>
            </a:r>
            <a:r>
              <a:rPr lang="en-US" sz="1200" dirty="0" smtClean="0"/>
              <a:t> </a:t>
            </a:r>
          </a:p>
          <a:p>
            <a:pPr marL="573088" lvl="1" indent="-287338">
              <a:spcBef>
                <a:spcPts val="833"/>
              </a:spcBef>
            </a:pPr>
            <a:r>
              <a:rPr lang="en-US" sz="1400" dirty="0" smtClean="0"/>
              <a:t>Other Resources</a:t>
            </a:r>
          </a:p>
          <a:p>
            <a:pPr marL="857240" lvl="2" indent="-287338">
              <a:spcBef>
                <a:spcPts val="833"/>
              </a:spcBef>
            </a:pPr>
            <a:r>
              <a:rPr lang="en-US" sz="1200" dirty="0" smtClean="0"/>
              <a:t>PlaysForSure </a:t>
            </a:r>
            <a:r>
              <a:rPr lang="en-US" sz="1200" dirty="0" smtClean="0">
                <a:hlinkClick r:id="rId5"/>
              </a:rPr>
              <a:t>http://www.microsoft.com/windows/windowsmedia/forpros/consumerelectronics/p4skit/p4s_1.aspx</a:t>
            </a:r>
            <a:r>
              <a:rPr lang="en-US" sz="1200" dirty="0" smtClean="0"/>
              <a:t> </a:t>
            </a:r>
          </a:p>
          <a:p>
            <a:pPr marL="857240" lvl="2" indent="-287338">
              <a:spcBef>
                <a:spcPts val="833"/>
              </a:spcBef>
            </a:pPr>
            <a:r>
              <a:rPr lang="en-US" sz="1200" dirty="0" smtClean="0"/>
              <a:t>Windows Portable Device Enabling Kit </a:t>
            </a:r>
            <a:r>
              <a:rPr lang="en-US" sz="1200" dirty="0" smtClean="0">
                <a:hlinkClick r:id="rId4"/>
              </a:rPr>
              <a:t>http://www.microsoft.com/whdc/device/wpd/default.mspx</a:t>
            </a:r>
            <a:r>
              <a:rPr lang="en-US" sz="1200" dirty="0" smtClean="0"/>
              <a:t> </a:t>
            </a:r>
          </a:p>
          <a:p>
            <a:pPr marL="195276" indent="-231775">
              <a:spcBef>
                <a:spcPts val="833"/>
              </a:spcBef>
            </a:pPr>
            <a:r>
              <a:rPr lang="en-US" sz="1800" dirty="0" smtClean="0"/>
              <a:t>Contact Information</a:t>
            </a:r>
          </a:p>
          <a:p>
            <a:pPr marL="517525" lvl="1" indent="-231775">
              <a:spcBef>
                <a:spcPts val="833"/>
              </a:spcBef>
            </a:pPr>
            <a:r>
              <a:rPr lang="en-US" sz="1400" dirty="0" smtClean="0"/>
              <a:t>MTP and MTP Device Services Support</a:t>
            </a:r>
          </a:p>
          <a:p>
            <a:pPr marL="517525" lvl="1" indent="-231775">
              <a:spcBef>
                <a:spcPts val="833"/>
              </a:spcBef>
            </a:pPr>
            <a:r>
              <a:rPr lang="en-US" sz="1400" dirty="0" smtClean="0"/>
              <a:t>Portable Device Enabling Kit Support</a:t>
            </a:r>
          </a:p>
          <a:p>
            <a:pPr marL="517525" lvl="1" indent="-231775">
              <a:spcBef>
                <a:spcPts val="833"/>
              </a:spcBef>
            </a:pPr>
            <a:r>
              <a:rPr lang="en-US" sz="1400" dirty="0" smtClean="0"/>
              <a:t>Device Stage Metadata Support</a:t>
            </a:r>
            <a:r>
              <a:rPr lang="en-US" sz="1400" dirty="0"/>
              <a:t>	</a:t>
            </a:r>
            <a:endParaRPr lang="en-US" sz="1400" dirty="0" smtClean="0"/>
          </a:p>
        </p:txBody>
      </p:sp>
      <p:sp>
        <p:nvSpPr>
          <p:cNvPr id="4" name="TextBox 3"/>
          <p:cNvSpPr txBox="1"/>
          <p:nvPr/>
        </p:nvSpPr>
        <p:spPr>
          <a:xfrm>
            <a:off x="5398857" y="5308361"/>
            <a:ext cx="3045349" cy="307777"/>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askmtp@microsoft.com</a:t>
            </a:r>
          </a:p>
        </p:txBody>
      </p:sp>
      <p:sp>
        <p:nvSpPr>
          <p:cNvPr id="6" name="TextBox 5"/>
          <p:cNvSpPr txBox="1"/>
          <p:nvPr/>
        </p:nvSpPr>
        <p:spPr>
          <a:xfrm>
            <a:off x="5400188" y="5635683"/>
            <a:ext cx="3045349" cy="307777"/>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dekhelp@microsoft.com</a:t>
            </a:r>
          </a:p>
        </p:txBody>
      </p:sp>
      <p:sp>
        <p:nvSpPr>
          <p:cNvPr id="7" name="TextBox 6"/>
          <p:cNvSpPr txBox="1"/>
          <p:nvPr/>
        </p:nvSpPr>
        <p:spPr>
          <a:xfrm>
            <a:off x="5401519" y="5970956"/>
            <a:ext cx="3045349" cy="307777"/>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dxpsupp@microsoft.com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flipH="1">
            <a:off x="418673" y="1535767"/>
            <a:ext cx="8360229" cy="4883679"/>
          </a:xfrm>
          <a:prstGeom prst="roundRect">
            <a:avLst>
              <a:gd name="adj" fmla="val 5169"/>
            </a:avLst>
          </a:prstGeom>
          <a:gradFill flip="none" rotWithShape="1">
            <a:gsLst>
              <a:gs pos="0">
                <a:srgbClr val="000000">
                  <a:alpha val="0"/>
                </a:srgbClr>
              </a:gs>
              <a:gs pos="69000">
                <a:srgbClr val="000000">
                  <a:alpha val="45000"/>
                </a:srgbClr>
              </a:gs>
              <a:gs pos="100000">
                <a:srgbClr val="000000"/>
              </a:gs>
            </a:gsLst>
            <a:path path="circle">
              <a:fillToRect l="50000" t="50000" r="50000" b="50000"/>
            </a:path>
            <a:tileRect/>
          </a:gradFill>
          <a:ln w="6350">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anchor="ctr"/>
          <a:lstStyle/>
          <a:p>
            <a:pPr marL="523854" indent="-523854" algn="ctr" defTabSz="912777" eaLnBrk="0" hangingPunct="0">
              <a:lnSpc>
                <a:spcPct val="85000"/>
              </a:lnSpc>
              <a:buClr>
                <a:schemeClr val="tx2"/>
              </a:buClr>
              <a:buSzPct val="76000"/>
              <a:defRPr/>
            </a:pPr>
            <a:endParaRPr lang="en-US" sz="3000" i="1" spc="-50" dirty="0" smtClean="0"/>
          </a:p>
        </p:txBody>
      </p:sp>
      <p:sp>
        <p:nvSpPr>
          <p:cNvPr id="28" name="Rounded Rectangle 27"/>
          <p:cNvSpPr/>
          <p:nvPr/>
        </p:nvSpPr>
        <p:spPr bwMode="auto">
          <a:xfrm flipH="1">
            <a:off x="561246" y="1653118"/>
            <a:ext cx="3114429" cy="4667779"/>
          </a:xfrm>
          <a:prstGeom prst="roundRect">
            <a:avLst>
              <a:gd name="adj" fmla="val 516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indent="-523854" algn="ctr" defTabSz="914063">
              <a:spcBef>
                <a:spcPts val="2000"/>
              </a:spcBef>
              <a:buClr>
                <a:schemeClr val="tx2"/>
              </a:buClr>
              <a:buSzPct val="76000"/>
              <a:defRPr/>
            </a:pP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6" name="Rounded Rectangle 165"/>
          <p:cNvSpPr/>
          <p:nvPr/>
        </p:nvSpPr>
        <p:spPr bwMode="auto">
          <a:xfrm flipH="1">
            <a:off x="5545589" y="1659166"/>
            <a:ext cx="3114429" cy="4667779"/>
          </a:xfrm>
          <a:prstGeom prst="roundRect">
            <a:avLst>
              <a:gd name="adj" fmla="val 516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indent="-523854" algn="ctr" defTabSz="914063">
              <a:spcBef>
                <a:spcPts val="2000"/>
              </a:spcBef>
              <a:buClr>
                <a:schemeClr val="tx2"/>
              </a:buClr>
              <a:buSzPct val="76000"/>
              <a:defRPr/>
            </a:pP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123" name="Rectangle 2"/>
          <p:cNvSpPr>
            <a:spLocks noGrp="1" noChangeArrowheads="1"/>
          </p:cNvSpPr>
          <p:nvPr>
            <p:ph type="title"/>
          </p:nvPr>
        </p:nvSpPr>
        <p:spPr>
          <a:xfrm>
            <a:off x="382323" y="269204"/>
            <a:ext cx="8380677" cy="1163395"/>
          </a:xfrm>
        </p:spPr>
        <p:txBody>
          <a:bodyPr/>
          <a:lstStyle/>
          <a:p>
            <a:pPr>
              <a:defRPr/>
            </a:pPr>
            <a:r>
              <a:rPr smtClean="0"/>
              <a:t>Windows 7 Logo Program</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Simplified</a:t>
            </a:r>
            <a:endParaRPr smtClean="0"/>
          </a:p>
        </p:txBody>
      </p:sp>
      <p:sp>
        <p:nvSpPr>
          <p:cNvPr id="38" name="Content Placeholder 37"/>
          <p:cNvSpPr>
            <a:spLocks noGrp="1"/>
          </p:cNvSpPr>
          <p:nvPr>
            <p:ph sz="half" idx="1"/>
          </p:nvPr>
        </p:nvSpPr>
        <p:spPr>
          <a:xfrm>
            <a:off x="5628752" y="5840498"/>
            <a:ext cx="2928258" cy="318549"/>
          </a:xfrm>
        </p:spPr>
        <p:txBody>
          <a:bodyPr/>
          <a:lstStyle/>
          <a:p>
            <a:pPr algn="ctr">
              <a:buNone/>
            </a:pPr>
            <a:r>
              <a:rPr lang="en-US" dirty="0" smtClean="0">
                <a:solidFill>
                  <a:schemeClr val="tx1"/>
                </a:solidFill>
              </a:rPr>
              <a:t>Starting June 2009</a:t>
            </a:r>
          </a:p>
        </p:txBody>
      </p:sp>
      <p:sp>
        <p:nvSpPr>
          <p:cNvPr id="167" name="Rectangle 166"/>
          <p:cNvSpPr/>
          <p:nvPr/>
        </p:nvSpPr>
        <p:spPr>
          <a:xfrm>
            <a:off x="722273" y="1789891"/>
            <a:ext cx="2680648" cy="409140"/>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Today</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
        <p:nvSpPr>
          <p:cNvPr id="174" name="Rectangle 173"/>
          <p:cNvSpPr/>
          <p:nvPr/>
        </p:nvSpPr>
        <p:spPr>
          <a:xfrm>
            <a:off x="5780315" y="1789891"/>
            <a:ext cx="2680648" cy="409140"/>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Windows 7</a:t>
            </a:r>
          </a:p>
        </p:txBody>
      </p:sp>
      <p:pic>
        <p:nvPicPr>
          <p:cNvPr id="17" name="Picture 21" descr="p4s_drop"/>
          <p:cNvPicPr>
            <a:picLocks noChangeAspect="1" noChangeArrowheads="1"/>
          </p:cNvPicPr>
          <p:nvPr/>
        </p:nvPicPr>
        <p:blipFill>
          <a:blip r:embed="rId3" cstate="print"/>
          <a:srcRect t="9230" b="16924"/>
          <a:stretch>
            <a:fillRect/>
          </a:stretch>
        </p:blipFill>
        <p:spPr bwMode="auto">
          <a:xfrm>
            <a:off x="607040" y="2284662"/>
            <a:ext cx="1038793" cy="1042034"/>
          </a:xfrm>
          <a:prstGeom prst="rect">
            <a:avLst/>
          </a:prstGeom>
          <a:ln>
            <a:noFill/>
          </a:ln>
          <a:effectLst>
            <a:outerShdw blurRad="50800" dist="38100" dir="2700000" algn="tl" rotWithShape="0">
              <a:prstClr val="black">
                <a:alpha val="40000"/>
              </a:prstClr>
            </a:outerShdw>
          </a:effectLst>
        </p:spPr>
      </p:pic>
      <p:pic>
        <p:nvPicPr>
          <p:cNvPr id="19" name="Picture 2"/>
          <p:cNvPicPr>
            <a:picLocks noChangeAspect="1" noChangeArrowheads="1"/>
          </p:cNvPicPr>
          <p:nvPr/>
        </p:nvPicPr>
        <p:blipFill>
          <a:blip r:embed="rId4"/>
          <a:stretch>
            <a:fillRect/>
          </a:stretch>
        </p:blipFill>
        <p:spPr bwMode="auto">
          <a:xfrm>
            <a:off x="721943" y="3843653"/>
            <a:ext cx="631064" cy="914400"/>
          </a:xfrm>
          <a:prstGeom prst="rect">
            <a:avLst/>
          </a:prstGeom>
          <a:ln>
            <a:noFill/>
          </a:ln>
          <a:effectLst>
            <a:outerShdw blurRad="50800" dist="38100" dir="2700000" algn="tl" rotWithShape="0">
              <a:prstClr val="black">
                <a:alpha val="40000"/>
              </a:prstClr>
            </a:outerShdw>
          </a:effectLst>
        </p:spPr>
      </p:pic>
      <p:pic>
        <p:nvPicPr>
          <p:cNvPr id="21" name="Picture 20" descr="wVista-Works.png"/>
          <p:cNvPicPr>
            <a:picLocks noChangeAspect="1"/>
          </p:cNvPicPr>
          <p:nvPr/>
        </p:nvPicPr>
        <p:blipFill>
          <a:blip r:embed="rId5"/>
          <a:stretch>
            <a:fillRect/>
          </a:stretch>
        </p:blipFill>
        <p:spPr>
          <a:xfrm>
            <a:off x="682362" y="5395312"/>
            <a:ext cx="1493044" cy="664369"/>
          </a:xfrm>
          <a:prstGeom prst="rect">
            <a:avLst/>
          </a:prstGeom>
          <a:effectLst>
            <a:outerShdw blurRad="50800" dist="38100" dir="2700000" algn="tl" rotWithShape="0">
              <a:prstClr val="black">
                <a:alpha val="40000"/>
              </a:prstClr>
            </a:outerShdw>
          </a:effectLst>
        </p:spPr>
      </p:pic>
      <p:grpSp>
        <p:nvGrpSpPr>
          <p:cNvPr id="32" name="Group 15"/>
          <p:cNvGrpSpPr/>
          <p:nvPr/>
        </p:nvGrpSpPr>
        <p:grpSpPr>
          <a:xfrm>
            <a:off x="5636483" y="3515559"/>
            <a:ext cx="609600" cy="971671"/>
            <a:chOff x="1046922" y="3279657"/>
            <a:chExt cx="609600" cy="971671"/>
          </a:xfrm>
        </p:grpSpPr>
        <p:sp>
          <p:nvSpPr>
            <p:cNvPr id="33" name="Rounded Rectangle 32"/>
            <p:cNvSpPr/>
            <p:nvPr/>
          </p:nvSpPr>
          <p:spPr bwMode="auto">
            <a:xfrm>
              <a:off x="1046922" y="3339548"/>
              <a:ext cx="609600" cy="834887"/>
            </a:xfrm>
            <a:prstGeom prst="round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50" b="1" dirty="0" smtClean="0">
                <a:solidFill>
                  <a:schemeClr val="bg1"/>
                </a:solidFill>
                <a:latin typeface="Segoe" pitchFamily="34" charset="0"/>
              </a:endParaRPr>
            </a:p>
          </p:txBody>
        </p:sp>
        <p:sp>
          <p:nvSpPr>
            <p:cNvPr id="34" name="Rectangle 33"/>
            <p:cNvSpPr/>
            <p:nvPr/>
          </p:nvSpPr>
          <p:spPr>
            <a:xfrm rot="18577872">
              <a:off x="884751" y="3557744"/>
              <a:ext cx="971671" cy="41549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dirty="0" smtClean="0">
                  <a:ln w="50800"/>
                  <a:solidFill>
                    <a:schemeClr val="bg1">
                      <a:shade val="50000"/>
                    </a:schemeClr>
                  </a:solidFill>
                </a:rPr>
                <a:t>Artwork</a:t>
              </a:r>
            </a:p>
            <a:p>
              <a:pPr algn="ctr"/>
              <a:r>
                <a:rPr lang="en-US" sz="1050" b="1" cap="none" spc="0" dirty="0" smtClean="0">
                  <a:ln w="50800"/>
                  <a:solidFill>
                    <a:schemeClr val="bg1">
                      <a:shade val="50000"/>
                    </a:schemeClr>
                  </a:solidFill>
                  <a:effectLst/>
                </a:rPr>
                <a:t>Pending</a:t>
              </a:r>
              <a:endParaRPr lang="en-US" sz="1050" b="1" cap="none" spc="0" dirty="0">
                <a:ln w="50800"/>
                <a:solidFill>
                  <a:schemeClr val="bg1">
                    <a:shade val="50000"/>
                  </a:schemeClr>
                </a:solidFill>
                <a:effectLst/>
              </a:endParaRPr>
            </a:p>
          </p:txBody>
        </p:sp>
      </p:grpSp>
      <p:sp>
        <p:nvSpPr>
          <p:cNvPr id="45" name="Striped Right Arrow 44"/>
          <p:cNvSpPr/>
          <p:nvPr/>
        </p:nvSpPr>
        <p:spPr bwMode="auto">
          <a:xfrm>
            <a:off x="3729162" y="2313830"/>
            <a:ext cx="1725433" cy="3306611"/>
          </a:xfrm>
          <a:prstGeom prst="stripedRightArrow">
            <a:avLst>
              <a:gd name="adj1" fmla="val 92609"/>
              <a:gd name="adj2"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46" name="Group 45"/>
          <p:cNvGrpSpPr>
            <a:grpSpLocks noChangeAspect="1"/>
          </p:cNvGrpSpPr>
          <p:nvPr/>
        </p:nvGrpSpPr>
        <p:grpSpPr>
          <a:xfrm>
            <a:off x="6776031" y="3502811"/>
            <a:ext cx="1896606" cy="1018044"/>
            <a:chOff x="3444498" y="2834898"/>
            <a:chExt cx="2528808" cy="1357392"/>
          </a:xfrm>
          <a:effectLst>
            <a:outerShdw blurRad="50800" dist="38100" dir="2700000" algn="tl" rotWithShape="0">
              <a:prstClr val="black">
                <a:alpha val="40000"/>
              </a:prstClr>
            </a:outerShdw>
          </a:effectLst>
        </p:grpSpPr>
        <p:pic>
          <p:nvPicPr>
            <p:cNvPr id="47" name="Picture 46" descr="superbar.png"/>
            <p:cNvPicPr>
              <a:picLocks noChangeAspect="1"/>
            </p:cNvPicPr>
            <p:nvPr/>
          </p:nvPicPr>
          <p:blipFill>
            <a:blip r:embed="rId6" cstate="print"/>
            <a:stretch>
              <a:fillRect/>
            </a:stretch>
          </p:blipFill>
          <p:spPr>
            <a:xfrm>
              <a:off x="3444498" y="3161237"/>
              <a:ext cx="1031053" cy="1031053"/>
            </a:xfrm>
            <a:prstGeom prst="rect">
              <a:avLst/>
            </a:prstGeom>
          </p:spPr>
        </p:pic>
        <p:pic>
          <p:nvPicPr>
            <p:cNvPr id="48" name="Picture 47" descr="superbar_image.png"/>
            <p:cNvPicPr>
              <a:picLocks noChangeAspect="1"/>
            </p:cNvPicPr>
            <p:nvPr/>
          </p:nvPicPr>
          <p:blipFill>
            <a:blip r:embed="rId7" cstate="print"/>
            <a:stretch>
              <a:fillRect/>
            </a:stretch>
          </p:blipFill>
          <p:spPr>
            <a:xfrm>
              <a:off x="4572001" y="3002159"/>
              <a:ext cx="485666" cy="959340"/>
            </a:xfrm>
            <a:prstGeom prst="rect">
              <a:avLst/>
            </a:prstGeom>
          </p:spPr>
        </p:pic>
        <p:pic>
          <p:nvPicPr>
            <p:cNvPr id="50" name="Picture 49" descr="Fabrikam_front.png"/>
            <p:cNvPicPr>
              <a:picLocks noChangeAspect="1"/>
            </p:cNvPicPr>
            <p:nvPr/>
          </p:nvPicPr>
          <p:blipFill>
            <a:blip r:embed="rId8" cstate="print"/>
            <a:stretch>
              <a:fillRect/>
            </a:stretch>
          </p:blipFill>
          <p:spPr>
            <a:xfrm>
              <a:off x="4830459" y="2834898"/>
              <a:ext cx="1142847" cy="1142847"/>
            </a:xfrm>
            <a:prstGeom prst="rect">
              <a:avLst/>
            </a:prstGeom>
          </p:spPr>
        </p:pic>
      </p:grpSp>
      <p:grpSp>
        <p:nvGrpSpPr>
          <p:cNvPr id="54" name="Group 53"/>
          <p:cNvGrpSpPr>
            <a:grpSpLocks noChangeAspect="1"/>
          </p:cNvGrpSpPr>
          <p:nvPr/>
        </p:nvGrpSpPr>
        <p:grpSpPr>
          <a:xfrm>
            <a:off x="1815748" y="3822182"/>
            <a:ext cx="1896606" cy="1018043"/>
            <a:chOff x="3444498" y="2834899"/>
            <a:chExt cx="2528808" cy="1357391"/>
          </a:xfrm>
          <a:effectLst>
            <a:outerShdw blurRad="50800" dist="38100" dir="2700000" algn="tl" rotWithShape="0">
              <a:prstClr val="black">
                <a:alpha val="40000"/>
              </a:prstClr>
            </a:outerShdw>
          </a:effectLst>
        </p:grpSpPr>
        <p:pic>
          <p:nvPicPr>
            <p:cNvPr id="55" name="Picture 54" descr="superbar.png"/>
            <p:cNvPicPr>
              <a:picLocks noChangeAspect="1"/>
            </p:cNvPicPr>
            <p:nvPr/>
          </p:nvPicPr>
          <p:blipFill>
            <a:blip r:embed="rId6" cstate="print"/>
            <a:stretch>
              <a:fillRect/>
            </a:stretch>
          </p:blipFill>
          <p:spPr>
            <a:xfrm>
              <a:off x="3444498" y="3161237"/>
              <a:ext cx="1031053" cy="1031053"/>
            </a:xfrm>
            <a:prstGeom prst="rect">
              <a:avLst/>
            </a:prstGeom>
          </p:spPr>
        </p:pic>
        <p:pic>
          <p:nvPicPr>
            <p:cNvPr id="56" name="Picture 55" descr="superbar_image.png"/>
            <p:cNvPicPr>
              <a:picLocks noChangeAspect="1"/>
            </p:cNvPicPr>
            <p:nvPr/>
          </p:nvPicPr>
          <p:blipFill>
            <a:blip r:embed="rId7" cstate="print"/>
            <a:stretch>
              <a:fillRect/>
            </a:stretch>
          </p:blipFill>
          <p:spPr>
            <a:xfrm>
              <a:off x="4572001" y="3002160"/>
              <a:ext cx="485667" cy="959340"/>
            </a:xfrm>
            <a:prstGeom prst="rect">
              <a:avLst/>
            </a:prstGeom>
          </p:spPr>
        </p:pic>
        <p:pic>
          <p:nvPicPr>
            <p:cNvPr id="57" name="Picture 56" descr="Fabrikam_front.png"/>
            <p:cNvPicPr>
              <a:picLocks noChangeAspect="1"/>
            </p:cNvPicPr>
            <p:nvPr/>
          </p:nvPicPr>
          <p:blipFill>
            <a:blip r:embed="rId8" cstate="print"/>
            <a:stretch>
              <a:fillRect/>
            </a:stretch>
          </p:blipFill>
          <p:spPr>
            <a:xfrm>
              <a:off x="4830459" y="2834899"/>
              <a:ext cx="1142847" cy="1142847"/>
            </a:xfrm>
            <a:prstGeom prst="rect">
              <a:avLst/>
            </a:prstGeom>
          </p:spPr>
        </p:pic>
      </p:grpSp>
      <p:pic>
        <p:nvPicPr>
          <p:cNvPr id="58" name="Picture 57" descr="superbar.png"/>
          <p:cNvPicPr>
            <a:picLocks noChangeAspect="1"/>
          </p:cNvPicPr>
          <p:nvPr/>
        </p:nvPicPr>
        <p:blipFill>
          <a:blip r:embed="rId6" cstate="print"/>
          <a:stretch>
            <a:fillRect/>
          </a:stretch>
        </p:blipFill>
        <p:spPr>
          <a:xfrm>
            <a:off x="2214639" y="5396122"/>
            <a:ext cx="773290" cy="773290"/>
          </a:xfrm>
          <a:prstGeom prst="rect">
            <a:avLst/>
          </a:prstGeom>
          <a:effectLst>
            <a:outerShdw blurRad="50800" dist="38100" dir="2700000" algn="tl" rotWithShape="0">
              <a:prstClr val="black">
                <a:alpha val="40000"/>
              </a:prstClr>
            </a:outerShdw>
          </a:effectLst>
        </p:spPr>
      </p:pic>
      <p:pic>
        <p:nvPicPr>
          <p:cNvPr id="59" name="Picture 58" descr="Fabrikam_front.png"/>
          <p:cNvPicPr>
            <a:picLocks noChangeAspect="1"/>
          </p:cNvPicPr>
          <p:nvPr/>
        </p:nvPicPr>
        <p:blipFill>
          <a:blip r:embed="rId8" cstate="print"/>
          <a:stretch>
            <a:fillRect/>
          </a:stretch>
        </p:blipFill>
        <p:spPr>
          <a:xfrm>
            <a:off x="2856546" y="5151368"/>
            <a:ext cx="857135" cy="857135"/>
          </a:xfrm>
          <a:prstGeom prst="rect">
            <a:avLst/>
          </a:prstGeom>
          <a:effectLst>
            <a:outerShdw blurRad="50800" dist="38100" dir="2700000" algn="tl" rotWithShape="0">
              <a:prstClr val="black">
                <a:alpha val="40000"/>
              </a:prstClr>
            </a:outerShdw>
          </a:effectLst>
        </p:spPr>
      </p:pic>
      <p:pic>
        <p:nvPicPr>
          <p:cNvPr id="60" name="Picture 59" descr="superbar_image.png"/>
          <p:cNvPicPr>
            <a:picLocks noChangeAspect="1"/>
          </p:cNvPicPr>
          <p:nvPr/>
        </p:nvPicPr>
        <p:blipFill>
          <a:blip r:embed="rId7" cstate="print"/>
          <a:stretch>
            <a:fillRect/>
          </a:stretch>
        </p:blipFill>
        <p:spPr>
          <a:xfrm>
            <a:off x="2670657" y="2549583"/>
            <a:ext cx="364250" cy="719505"/>
          </a:xfrm>
          <a:prstGeom prst="rect">
            <a:avLst/>
          </a:prstGeom>
          <a:effectLst>
            <a:outerShdw blurRad="50800" dist="38100" dir="2700000" algn="tl" rotWithShape="0">
              <a:prstClr val="black">
                <a:alpha val="40000"/>
              </a:prstClr>
            </a:outerShdw>
          </a:effectLst>
        </p:spPr>
      </p:pic>
      <p:pic>
        <p:nvPicPr>
          <p:cNvPr id="61" name="Picture 60" descr="Fabrikam_front.png"/>
          <p:cNvPicPr>
            <a:picLocks noChangeAspect="1"/>
          </p:cNvPicPr>
          <p:nvPr/>
        </p:nvPicPr>
        <p:blipFill>
          <a:blip r:embed="rId8" cstate="print"/>
          <a:stretch>
            <a:fillRect/>
          </a:stretch>
        </p:blipFill>
        <p:spPr>
          <a:xfrm>
            <a:off x="2864501" y="2424137"/>
            <a:ext cx="857135" cy="857135"/>
          </a:xfrm>
          <a:prstGeom prst="rect">
            <a:avLst/>
          </a:prstGeom>
          <a:effectLst>
            <a:outerShdw blurRad="50800" dist="38100" dir="2700000" algn="tl" rotWithShape="0">
              <a:prstClr val="black">
                <a:alpha val="40000"/>
              </a:prstClr>
            </a:outerShdw>
          </a:effectLst>
        </p:spPr>
      </p:pic>
      <p:cxnSp>
        <p:nvCxnSpPr>
          <p:cNvPr id="63" name="Straight Connector 62"/>
          <p:cNvCxnSpPr/>
          <p:nvPr/>
        </p:nvCxnSpPr>
        <p:spPr bwMode="auto">
          <a:xfrm>
            <a:off x="739469" y="5033171"/>
            <a:ext cx="2719347"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rnd"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4" name="Straight Connector 63"/>
          <p:cNvCxnSpPr/>
          <p:nvPr/>
        </p:nvCxnSpPr>
        <p:spPr bwMode="auto">
          <a:xfrm>
            <a:off x="732842" y="3515797"/>
            <a:ext cx="2719347"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rnd"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500"/>
                                        <p:tgtEl>
                                          <p:spTgt spid="1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20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0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2000"/>
                                        <p:tgtEl>
                                          <p:spTgt spid="6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2000"/>
                                        <p:tgtEl>
                                          <p:spTgt spid="63"/>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2000"/>
                                        <p:tgtEl>
                                          <p:spTgt spid="58"/>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20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accel="50000" decel="5000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0-#ppt_w/2"/>
                                          </p:val>
                                        </p:tav>
                                        <p:tav tm="100000">
                                          <p:val>
                                            <p:strVal val="#ppt_x"/>
                                          </p:val>
                                        </p:tav>
                                      </p:tavLst>
                                    </p:anim>
                                    <p:anim calcmode="lin" valueType="num">
                                      <p:cBhvr additive="base">
                                        <p:cTn id="5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166"/>
                                        </p:tgtEl>
                                        <p:attrNameLst>
                                          <p:attrName>style.visibility</p:attrName>
                                        </p:attrNameLst>
                                      </p:cBhvr>
                                      <p:to>
                                        <p:strVal val="visible"/>
                                      </p:to>
                                    </p:set>
                                    <p:animEffect transition="in" filter="fade">
                                      <p:cBhvr>
                                        <p:cTn id="58" dur="2000"/>
                                        <p:tgtEl>
                                          <p:spTgt spid="1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fade">
                                      <p:cBhvr>
                                        <p:cTn id="61" dur="2000"/>
                                        <p:tgtEl>
                                          <p:spTgt spid="17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20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2000"/>
                                        <p:tgtEl>
                                          <p:spTgt spid="46"/>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animEffect transition="in" filter="fade">
                                      <p:cBhvr>
                                        <p:cTn id="73"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6" grpId="2" animBg="1"/>
      <p:bldP spid="38" grpId="0" build="p"/>
      <p:bldP spid="167" grpId="0"/>
      <p:bldP spid="174" grpId="0"/>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flipH="1">
            <a:off x="561246" y="1489179"/>
            <a:ext cx="3114429" cy="4667779"/>
          </a:xfrm>
          <a:prstGeom prst="roundRect">
            <a:avLst>
              <a:gd name="adj" fmla="val 516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indent="-523854" algn="ctr" defTabSz="914063">
              <a:spcBef>
                <a:spcPts val="2000"/>
              </a:spcBef>
              <a:buClr>
                <a:schemeClr val="tx2"/>
              </a:buClr>
              <a:buSzPct val="76000"/>
              <a:defRPr/>
            </a:pP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6" name="Rounded Rectangle 165"/>
          <p:cNvSpPr/>
          <p:nvPr/>
        </p:nvSpPr>
        <p:spPr bwMode="auto">
          <a:xfrm flipH="1">
            <a:off x="5509013" y="1476939"/>
            <a:ext cx="3114429" cy="4667779"/>
          </a:xfrm>
          <a:prstGeom prst="roundRect">
            <a:avLst>
              <a:gd name="adj" fmla="val 516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indent="-523854" algn="ctr" defTabSz="914063">
              <a:spcBef>
                <a:spcPts val="2000"/>
              </a:spcBef>
              <a:buClr>
                <a:schemeClr val="tx2"/>
              </a:buClr>
              <a:buSzPct val="76000"/>
              <a:defRPr/>
            </a:pP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123" name="Rectangle 2"/>
          <p:cNvSpPr>
            <a:spLocks noGrp="1" noChangeArrowheads="1"/>
          </p:cNvSpPr>
          <p:nvPr>
            <p:ph type="title"/>
          </p:nvPr>
        </p:nvSpPr>
        <p:spPr>
          <a:xfrm>
            <a:off x="382323" y="269204"/>
            <a:ext cx="8380677" cy="1163395"/>
          </a:xfrm>
        </p:spPr>
        <p:txBody>
          <a:bodyPr/>
          <a:lstStyle/>
          <a:p>
            <a:pPr>
              <a:defRPr/>
            </a:pPr>
            <a:r>
              <a:rPr smtClean="0"/>
              <a:t>Windows 7 Logo Program</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Guiding Principles</a:t>
            </a:r>
            <a:endParaRPr smtClean="0"/>
          </a:p>
        </p:txBody>
      </p:sp>
      <p:cxnSp>
        <p:nvCxnSpPr>
          <p:cNvPr id="63" name="Straight Connector 62"/>
          <p:cNvCxnSpPr/>
          <p:nvPr/>
        </p:nvCxnSpPr>
        <p:spPr bwMode="auto">
          <a:xfrm>
            <a:off x="739469" y="4524939"/>
            <a:ext cx="2719347"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rnd"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4" name="Straight Connector 63"/>
          <p:cNvCxnSpPr/>
          <p:nvPr/>
        </p:nvCxnSpPr>
        <p:spPr bwMode="auto">
          <a:xfrm>
            <a:off x="732842" y="3153869"/>
            <a:ext cx="2719347"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rnd"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cxnSp>
      <p:sp>
        <p:nvSpPr>
          <p:cNvPr id="32" name="Rectangle 31"/>
          <p:cNvSpPr/>
          <p:nvPr/>
        </p:nvSpPr>
        <p:spPr>
          <a:xfrm>
            <a:off x="652007" y="1982699"/>
            <a:ext cx="2973788" cy="1074136"/>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Great Experience for End Users</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
        <p:nvSpPr>
          <p:cNvPr id="35" name="Rectangle 34"/>
          <p:cNvSpPr/>
          <p:nvPr/>
        </p:nvSpPr>
        <p:spPr>
          <a:xfrm>
            <a:off x="580444" y="3378683"/>
            <a:ext cx="3053301" cy="1074136"/>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Value </a:t>
            </a:r>
          </a:p>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for device makers</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
        <p:nvSpPr>
          <p:cNvPr id="36" name="Rectangle 35"/>
          <p:cNvSpPr/>
          <p:nvPr/>
        </p:nvSpPr>
        <p:spPr>
          <a:xfrm>
            <a:off x="628153" y="4701777"/>
            <a:ext cx="2997642" cy="1074136"/>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Service enabled and customizable</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
        <p:nvSpPr>
          <p:cNvPr id="37" name="Cross 36"/>
          <p:cNvSpPr/>
          <p:nvPr/>
        </p:nvSpPr>
        <p:spPr bwMode="auto">
          <a:xfrm>
            <a:off x="3899775" y="3127901"/>
            <a:ext cx="1408516" cy="1463040"/>
          </a:xfrm>
          <a:prstGeom prst="plus">
            <a:avLst>
              <a:gd name="adj" fmla="val 40899"/>
            </a:avLst>
          </a:prstGeom>
          <a:gradFill flip="none" rotWithShape="1">
            <a:gsLst>
              <a:gs pos="10000">
                <a:schemeClr val="accent6">
                  <a:lumMod val="75000"/>
                </a:schemeClr>
              </a:gs>
              <a:gs pos="80000">
                <a:schemeClr val="accent2">
                  <a:tint val="96000"/>
                  <a:shade val="80000"/>
                  <a:satMod val="105000"/>
                </a:schemeClr>
              </a:gs>
            </a:gsLst>
            <a:lin ang="108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39" name="Straight Connector 38"/>
          <p:cNvCxnSpPr/>
          <p:nvPr/>
        </p:nvCxnSpPr>
        <p:spPr bwMode="auto">
          <a:xfrm>
            <a:off x="5719901" y="4531035"/>
            <a:ext cx="2719347"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rnd"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0" name="Straight Connector 39"/>
          <p:cNvCxnSpPr/>
          <p:nvPr/>
        </p:nvCxnSpPr>
        <p:spPr bwMode="auto">
          <a:xfrm>
            <a:off x="5713274" y="3120210"/>
            <a:ext cx="2719347"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rnd"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cxnSp>
      <p:sp>
        <p:nvSpPr>
          <p:cNvPr id="42" name="Rectangle 41"/>
          <p:cNvSpPr/>
          <p:nvPr/>
        </p:nvSpPr>
        <p:spPr>
          <a:xfrm>
            <a:off x="5557962" y="3439643"/>
            <a:ext cx="3021495" cy="741737"/>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Clearly Documented</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
        <p:nvSpPr>
          <p:cNvPr id="43" name="Rectangle 42"/>
          <p:cNvSpPr/>
          <p:nvPr/>
        </p:nvSpPr>
        <p:spPr>
          <a:xfrm>
            <a:off x="5526156" y="4746835"/>
            <a:ext cx="3045349" cy="741737"/>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Achievable, Self-testable</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
        <p:nvSpPr>
          <p:cNvPr id="44" name="Rectangle 43"/>
          <p:cNvSpPr/>
          <p:nvPr/>
        </p:nvSpPr>
        <p:spPr>
          <a:xfrm>
            <a:off x="5751473" y="2122907"/>
            <a:ext cx="2680648" cy="409339"/>
          </a:xfrm>
          <a:prstGeom prst="rect">
            <a:avLst/>
          </a:prstGeom>
        </p:spPr>
        <p:txBody>
          <a:bodyPr wrap="square" lIns="76197" tIns="38098" rIns="76197" bIns="38098">
            <a:spAutoFit/>
          </a:bodyPr>
          <a:lstStyle/>
          <a:p>
            <a:pPr algn="ctr" defTabSz="912777" eaLnBrk="0" hangingPunct="0">
              <a:lnSpc>
                <a:spcPct val="80000"/>
              </a:lnSpc>
              <a:buClr>
                <a:srgbClr val="FFFFFF"/>
              </a:buClr>
              <a:buSzPct val="76000"/>
              <a:defRPr/>
            </a:pPr>
            <a:r>
              <a:rPr lang="en-CA" sz="2700" b="1" i="1" spc="50" dirty="0" smtClean="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rPr>
              <a:t>Real Scenarios</a:t>
            </a:r>
            <a:endParaRPr lang="en-US" sz="2700" b="1" i="1" spc="50" dirty="0">
              <a:ln w="13500">
                <a:solidFill>
                  <a:schemeClr val="accent1">
                    <a:shade val="2500"/>
                    <a:alpha val="6500"/>
                  </a:schemeClr>
                </a:solidFill>
                <a:prstDash val="solid"/>
              </a:ln>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2000"/>
                                        <p:tgtEl>
                                          <p:spTgt spid="64"/>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2000"/>
                                        <p:tgtEl>
                                          <p:spTgt spid="6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2000"/>
                                        <p:tgtEl>
                                          <p:spTgt spid="166"/>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2000"/>
                                        <p:tgtEl>
                                          <p:spTgt spid="40"/>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2000"/>
                                        <p:tgtEl>
                                          <p:spTgt spid="39"/>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6" grpId="0" animBg="1"/>
      <p:bldP spid="32" grpId="0"/>
      <p:bldP spid="35" grpId="0"/>
      <p:bldP spid="36" grpId="0"/>
      <p:bldP spid="37" grpId="0" animBg="1"/>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2588" y="228600"/>
            <a:ext cx="8380412" cy="1828193"/>
          </a:xfrm>
        </p:spPr>
        <p:txBody>
          <a:bodyPr/>
          <a:lstStyle/>
          <a:p>
            <a:r>
              <a:rPr lang="en-US" dirty="0" smtClean="0"/>
              <a:t>Logo Requirements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Summary</a:t>
            </a:r>
            <a:r>
              <a:rPr lang="en-US" dirty="0" smtClean="0"/>
              <a:t/>
            </a:r>
            <a:br>
              <a:rPr lang="en-US" dirty="0" smtClean="0"/>
            </a:br>
            <a:endParaRPr lang="en-US" dirty="0"/>
          </a:p>
        </p:txBody>
      </p:sp>
      <p:sp>
        <p:nvSpPr>
          <p:cNvPr id="5" name="Text Placeholder 4"/>
          <p:cNvSpPr>
            <a:spLocks noGrp="1"/>
          </p:cNvSpPr>
          <p:nvPr>
            <p:ph type="body" idx="1"/>
          </p:nvPr>
        </p:nvSpPr>
        <p:spPr>
          <a:xfrm>
            <a:off x="382588" y="1901825"/>
            <a:ext cx="8380412" cy="3821046"/>
          </a:xfrm>
        </p:spPr>
        <p:txBody>
          <a:bodyPr/>
          <a:lstStyle/>
          <a:p>
            <a:pPr lvl="0"/>
            <a:r>
              <a:rPr lang="en-US" sz="2800" dirty="0" smtClean="0"/>
              <a:t>Core connectivity – based on MTP</a:t>
            </a:r>
          </a:p>
          <a:p>
            <a:pPr lvl="0"/>
            <a:r>
              <a:rPr lang="en-US" sz="2800" dirty="0" err="1" smtClean="0"/>
              <a:t>Codecs</a:t>
            </a:r>
            <a:r>
              <a:rPr lang="en-US" sz="2800" dirty="0" smtClean="0"/>
              <a:t> and scenarios vary by device class</a:t>
            </a:r>
          </a:p>
          <a:p>
            <a:pPr lvl="1"/>
            <a:r>
              <a:rPr lang="en-US" sz="2400" dirty="0" smtClean="0"/>
              <a:t>Portable media player – media centric</a:t>
            </a:r>
          </a:p>
          <a:p>
            <a:pPr lvl="1"/>
            <a:r>
              <a:rPr lang="en-US" sz="2400" dirty="0" smtClean="0"/>
              <a:t>Digital still camera – photo centric</a:t>
            </a:r>
          </a:p>
          <a:p>
            <a:pPr lvl="1"/>
            <a:r>
              <a:rPr lang="en-US" sz="2400" dirty="0" smtClean="0"/>
              <a:t>Mobile phone – multiple functions</a:t>
            </a:r>
          </a:p>
          <a:p>
            <a:pPr lvl="0"/>
            <a:r>
              <a:rPr lang="en-US" sz="2800" dirty="0" smtClean="0"/>
              <a:t>Optional functions are certified “if implemented”</a:t>
            </a:r>
          </a:p>
          <a:p>
            <a:pPr lvl="0"/>
            <a:r>
              <a:rPr lang="en-US" sz="2800" dirty="0" smtClean="0"/>
              <a:t>Advanced devices can opt for “additional qualification”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mtClean="0"/>
              <a:t>Logo Requirements</a:t>
            </a:r>
            <a:br>
              <a:rPr smtClean="0"/>
            </a:br>
            <a:r>
              <a:rPr sz="3200" smtClean="0">
                <a:gradFill>
                  <a:gsLst>
                    <a:gs pos="28000">
                      <a:schemeClr val="accent6">
                        <a:lumMod val="40000"/>
                        <a:lumOff val="60000"/>
                      </a:schemeClr>
                    </a:gs>
                    <a:gs pos="48000">
                      <a:schemeClr val="accent6">
                        <a:lumMod val="40000"/>
                        <a:lumOff val="60000"/>
                      </a:schemeClr>
                    </a:gs>
                  </a:gsLst>
                  <a:lin ang="5400000" scaled="1"/>
                </a:gradFill>
              </a:rPr>
              <a:t>Device Class Specifics</a:t>
            </a:r>
            <a:endParaRPr lang="en-US" dirty="0"/>
          </a:p>
        </p:txBody>
      </p:sp>
      <p:sp>
        <p:nvSpPr>
          <p:cNvPr id="4" name="Slide Number Placeholder 3"/>
          <p:cNvSpPr>
            <a:spLocks noGrp="1"/>
          </p:cNvSpPr>
          <p:nvPr>
            <p:ph type="sldNum" sz="quarter" idx="4294967295"/>
          </p:nvPr>
        </p:nvSpPr>
        <p:spPr>
          <a:xfrm>
            <a:off x="7715250" y="6497638"/>
            <a:ext cx="1428750" cy="360362"/>
          </a:xfrm>
          <a:prstGeom prst="rect">
            <a:avLst/>
          </a:prstGeom>
        </p:spPr>
        <p:txBody>
          <a:bodyPr/>
          <a:lstStyle/>
          <a:p>
            <a:fld id="{192D12FD-CAEB-4399-978A-C2FAFB71A24F}" type="slidenum">
              <a:rPr kumimoji="1" lang="ja-JP" altLang="en-US" smtClean="0"/>
              <a:pPr/>
              <a:t>6</a:t>
            </a:fld>
            <a:endParaRPr kumimoji="1" lang="ja-JP" altLang="en-US"/>
          </a:p>
        </p:txBody>
      </p:sp>
      <p:sp>
        <p:nvSpPr>
          <p:cNvPr id="7" name="TextBox 6"/>
          <p:cNvSpPr txBox="1"/>
          <p:nvPr/>
        </p:nvSpPr>
        <p:spPr>
          <a:xfrm>
            <a:off x="433770" y="6178220"/>
            <a:ext cx="8311868" cy="307777"/>
          </a:xfrm>
          <a:prstGeom prst="rect">
            <a:avLst/>
          </a:prstGeom>
          <a:noFill/>
        </p:spPr>
        <p:txBody>
          <a:bodyPr wrap="square" rtlCol="0">
            <a:spAutoFit/>
          </a:bodyPr>
          <a:lstStyle/>
          <a:p>
            <a:r>
              <a:rPr lang="en-US" sz="1400" dirty="0" smtClean="0">
                <a:solidFill>
                  <a:schemeClr val="accent6">
                    <a:lumMod val="60000"/>
                    <a:lumOff val="40000"/>
                  </a:schemeClr>
                </a:solidFill>
                <a:effectLst>
                  <a:outerShdw blurRad="38100" dist="38100" dir="2700000" algn="tl">
                    <a:srgbClr val="000000">
                      <a:alpha val="43137"/>
                    </a:srgbClr>
                  </a:outerShdw>
                </a:effectLst>
                <a:latin typeface="Trebuchet MS" pitchFamily="34" charset="0"/>
              </a:rPr>
              <a:t>*ATTEND CON-C568 Windows 7 Device Services for Media Transfer Protocol</a:t>
            </a:r>
          </a:p>
        </p:txBody>
      </p:sp>
      <p:grpSp>
        <p:nvGrpSpPr>
          <p:cNvPr id="9" name="Group 8"/>
          <p:cNvGrpSpPr/>
          <p:nvPr/>
        </p:nvGrpSpPr>
        <p:grpSpPr>
          <a:xfrm>
            <a:off x="808029" y="1644811"/>
            <a:ext cx="3564130" cy="2138478"/>
            <a:chOff x="424025" y="1"/>
            <a:chExt cx="3564130" cy="2138478"/>
          </a:xfrm>
        </p:grpSpPr>
        <p:sp>
          <p:nvSpPr>
            <p:cNvPr id="16" name="Rectangle 15"/>
            <p:cNvSpPr/>
            <p:nvPr/>
          </p:nvSpPr>
          <p:spPr>
            <a:xfrm>
              <a:off x="424025" y="1"/>
              <a:ext cx="3564130" cy="2138478"/>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ectangle 16"/>
            <p:cNvSpPr/>
            <p:nvPr/>
          </p:nvSpPr>
          <p:spPr>
            <a:xfrm>
              <a:off x="424025" y="1"/>
              <a:ext cx="3564130" cy="2138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382573" indent="-382573" defTabSz="912777" fontAlgn="base">
                <a:lnSpc>
                  <a:spcPct val="90000"/>
                </a:lnSpc>
                <a:spcBef>
                  <a:spcPts val="1167"/>
                </a:spcBef>
                <a:spcAft>
                  <a:spcPct val="0"/>
                </a:spcAft>
                <a:buClr>
                  <a:schemeClr val="tx2"/>
                </a:buClr>
                <a:buSzPct val="95000"/>
              </a:pPr>
              <a:r>
                <a:rPr lang="en-US" b="1" dirty="0" smtClean="0">
                  <a:solidFill>
                    <a:schemeClr val="bg2"/>
                  </a:solidFill>
                  <a:latin typeface="Trebuchet MS" pitchFamily="34" charset="0"/>
                </a:rPr>
                <a:t>Portable Media Player</a:t>
              </a:r>
              <a:endParaRPr lang="en-US" b="1" dirty="0">
                <a:solidFill>
                  <a:schemeClr val="bg2"/>
                </a:solidFill>
                <a:latin typeface="Trebuchet MS" pitchFamily="34" charset="0"/>
              </a:endParaRPr>
            </a:p>
            <a:p>
              <a:pPr marL="282575"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MTP 1.0 over USB; MTP over IP (IF IMPL)</a:t>
              </a:r>
            </a:p>
            <a:p>
              <a:pPr marL="282575"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Windows Shell, Windows Media Player Media Sync</a:t>
              </a:r>
            </a:p>
            <a:p>
              <a:pPr marL="282575"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Minimum of 1 natively supported format for audio and video (IF IMPL)</a:t>
              </a:r>
            </a:p>
          </p:txBody>
        </p:sp>
      </p:grpSp>
      <p:grpSp>
        <p:nvGrpSpPr>
          <p:cNvPr id="10" name="Group 9"/>
          <p:cNvGrpSpPr/>
          <p:nvPr/>
        </p:nvGrpSpPr>
        <p:grpSpPr>
          <a:xfrm>
            <a:off x="4752416" y="1647462"/>
            <a:ext cx="3564130" cy="2138478"/>
            <a:chOff x="4368412" y="2652"/>
            <a:chExt cx="3564130" cy="2138478"/>
          </a:xfrm>
        </p:grpSpPr>
        <p:sp>
          <p:nvSpPr>
            <p:cNvPr id="14" name="Rectangle 13"/>
            <p:cNvSpPr/>
            <p:nvPr/>
          </p:nvSpPr>
          <p:spPr>
            <a:xfrm>
              <a:off x="4368412" y="2652"/>
              <a:ext cx="3564130" cy="2138478"/>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Rectangle 14"/>
            <p:cNvSpPr/>
            <p:nvPr/>
          </p:nvSpPr>
          <p:spPr>
            <a:xfrm>
              <a:off x="4368412" y="2652"/>
              <a:ext cx="3564130" cy="2138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382573" lvl="0" indent="-382573" defTabSz="912777" fontAlgn="base">
                <a:lnSpc>
                  <a:spcPct val="90000"/>
                </a:lnSpc>
                <a:spcBef>
                  <a:spcPts val="1167"/>
                </a:spcBef>
                <a:spcAft>
                  <a:spcPct val="0"/>
                </a:spcAft>
                <a:buClr>
                  <a:schemeClr val="tx2"/>
                </a:buClr>
                <a:buSzPct val="95000"/>
              </a:pPr>
              <a:r>
                <a:rPr lang="en-US" b="1" dirty="0" smtClean="0">
                  <a:solidFill>
                    <a:schemeClr val="bg2"/>
                  </a:solidFill>
                  <a:latin typeface="Trebuchet MS" pitchFamily="34" charset="0"/>
                </a:rPr>
                <a:t>Digital Camera </a:t>
              </a:r>
              <a:endParaRPr lang="en-US" b="1" dirty="0">
                <a:solidFill>
                  <a:schemeClr val="bg2"/>
                </a:solidFill>
                <a:latin typeface="Trebuchet MS" pitchFamily="34" charset="0"/>
              </a:endParaRPr>
            </a:p>
            <a:p>
              <a:pPr marL="282575" lvl="1"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PTP or MTP 1.0 over USB 2.0, MTP over IP (IF IMPL)</a:t>
              </a:r>
              <a:endParaRPr lang="en-US" sz="1400" dirty="0">
                <a:solidFill>
                  <a:schemeClr val="bg2"/>
                </a:solidFill>
                <a:latin typeface="Trebuchet MS" pitchFamily="34" charset="0"/>
              </a:endParaRPr>
            </a:p>
            <a:p>
              <a:pPr marL="282575" lvl="1"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Minimum of 1 natively supported Windows 7 photo and video format (IF IMPL)</a:t>
              </a:r>
            </a:p>
          </p:txBody>
        </p:sp>
      </p:grpSp>
      <p:grpSp>
        <p:nvGrpSpPr>
          <p:cNvPr id="11" name="Group 10"/>
          <p:cNvGrpSpPr/>
          <p:nvPr/>
        </p:nvGrpSpPr>
        <p:grpSpPr>
          <a:xfrm>
            <a:off x="812448" y="4032650"/>
            <a:ext cx="7523522" cy="2138478"/>
            <a:chOff x="428444" y="2387840"/>
            <a:chExt cx="7523522" cy="2138478"/>
          </a:xfrm>
        </p:grpSpPr>
        <p:sp>
          <p:nvSpPr>
            <p:cNvPr id="12" name="Rectangle 11"/>
            <p:cNvSpPr/>
            <p:nvPr/>
          </p:nvSpPr>
          <p:spPr>
            <a:xfrm>
              <a:off x="428444" y="2387840"/>
              <a:ext cx="7523522" cy="2138478"/>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ectangle 12"/>
            <p:cNvSpPr/>
            <p:nvPr/>
          </p:nvSpPr>
          <p:spPr>
            <a:xfrm>
              <a:off x="428444" y="2387840"/>
              <a:ext cx="7523522" cy="2138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382573" lvl="0" indent="-382573" defTabSz="912777" fontAlgn="base">
                <a:lnSpc>
                  <a:spcPct val="90000"/>
                </a:lnSpc>
                <a:spcBef>
                  <a:spcPts val="1167"/>
                </a:spcBef>
                <a:spcAft>
                  <a:spcPct val="0"/>
                </a:spcAft>
                <a:buClr>
                  <a:schemeClr val="tx2"/>
                </a:buClr>
                <a:buSzPct val="95000"/>
              </a:pPr>
              <a:r>
                <a:rPr lang="en-US" b="1" dirty="0" smtClean="0">
                  <a:solidFill>
                    <a:schemeClr val="bg2"/>
                  </a:solidFill>
                  <a:latin typeface="Trebuchet MS" pitchFamily="34" charset="0"/>
                </a:rPr>
                <a:t>Mobile Phone</a:t>
              </a:r>
              <a:endParaRPr lang="en-US" b="1" dirty="0">
                <a:solidFill>
                  <a:schemeClr val="bg2"/>
                </a:solidFill>
                <a:latin typeface="Trebuchet MS" pitchFamily="34" charset="0"/>
              </a:endParaRPr>
            </a:p>
            <a:p>
              <a:pPr marL="282575" lvl="1"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MTP 1.0 over USB 2.0 Full Speed,  MTP over IP (IF IMPL) , MTP over Bluetooth (IF IMPL)</a:t>
              </a:r>
              <a:endParaRPr lang="en-US" sz="1400" dirty="0">
                <a:solidFill>
                  <a:schemeClr val="bg2"/>
                </a:solidFill>
                <a:latin typeface="Trebuchet MS" pitchFamily="34" charset="0"/>
              </a:endParaRPr>
            </a:p>
            <a:p>
              <a:pPr marL="576263" lvl="1" indent="-293688" defTabSz="912777" fontAlgn="base">
                <a:lnSpc>
                  <a:spcPct val="90000"/>
                </a:lnSpc>
                <a:spcBef>
                  <a:spcPts val="1083"/>
                </a:spcBef>
                <a:spcAft>
                  <a:spcPct val="0"/>
                </a:spcAft>
                <a:buClr>
                  <a:schemeClr val="tx2"/>
                </a:buClr>
                <a:buSzPct val="80000"/>
                <a:buBlip>
                  <a:blip r:embed="rId4"/>
                </a:buBlip>
              </a:pPr>
              <a:r>
                <a:rPr lang="en-US" sz="1400" dirty="0" smtClean="0">
                  <a:solidFill>
                    <a:schemeClr val="bg2"/>
                  </a:solidFill>
                  <a:latin typeface="Trebuchet MS" pitchFamily="34" charset="0"/>
                </a:rPr>
                <a:t>MTP Device Services for Windows* (IF IMPL)</a:t>
              </a:r>
            </a:p>
            <a:p>
              <a:pPr marL="282575" lvl="1"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Cell Modem (NDIS-RNDIS and/or BT PAN), Multi-Transport DUID (IF IMPL), Multi-Function FUID (IF IMPL), DLNA 1.5 (IF IMPL)</a:t>
              </a:r>
            </a:p>
            <a:p>
              <a:pPr marL="282575" lvl="1" indent="-282575"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latin typeface="Trebuchet MS" pitchFamily="34" charset="0"/>
                </a:rPr>
                <a:t>Minimum of 1 natively supported format for Audio, Video, and Photo (IF IMPL)</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Logo Requirements </a:t>
            </a:r>
            <a:br>
              <a:rPr lang="en-US"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Mobile Phone exceptions </a:t>
            </a:r>
          </a:p>
        </p:txBody>
      </p:sp>
      <p:sp>
        <p:nvSpPr>
          <p:cNvPr id="3" name="Content Placeholder 2"/>
          <p:cNvSpPr>
            <a:spLocks noGrp="1"/>
          </p:cNvSpPr>
          <p:nvPr>
            <p:ph idx="1"/>
          </p:nvPr>
        </p:nvSpPr>
        <p:spPr>
          <a:xfrm>
            <a:off x="382588" y="1901825"/>
            <a:ext cx="8380412" cy="3334759"/>
          </a:xfrm>
        </p:spPr>
        <p:txBody>
          <a:bodyPr/>
          <a:lstStyle/>
          <a:p>
            <a:r>
              <a:rPr lang="en-US" sz="2400" dirty="0" smtClean="0"/>
              <a:t>Multi-function certification required</a:t>
            </a:r>
          </a:p>
          <a:p>
            <a:pPr lvl="1"/>
            <a:r>
              <a:rPr lang="en-US" sz="2000" dirty="0" smtClean="0"/>
              <a:t>All compatible Windows functions to be certified</a:t>
            </a:r>
          </a:p>
          <a:p>
            <a:pPr lvl="1"/>
            <a:r>
              <a:rPr lang="en-US" sz="2000" dirty="0" smtClean="0"/>
              <a:t>May not certify as a media player, modem, or camera only</a:t>
            </a:r>
          </a:p>
          <a:p>
            <a:r>
              <a:rPr lang="en-US" sz="2400" dirty="0" smtClean="0"/>
              <a:t>Device Stage™* is a baseline feature in Windows 7 and must be supported along with these tasks:</a:t>
            </a:r>
          </a:p>
          <a:p>
            <a:pPr lvl="1"/>
            <a:r>
              <a:rPr lang="en-US" sz="2000" dirty="0" smtClean="0"/>
              <a:t>Browse device, Manage your media, Transfer pictures and videos</a:t>
            </a:r>
          </a:p>
          <a:p>
            <a:r>
              <a:rPr lang="en-US" sz="2400" dirty="0" smtClean="0"/>
              <a:t>Device Stage is only available to Mobile Phones that certify under the Mobile Phone class</a:t>
            </a:r>
          </a:p>
        </p:txBody>
      </p:sp>
      <p:sp>
        <p:nvSpPr>
          <p:cNvPr id="4" name="TextBox 3"/>
          <p:cNvSpPr txBox="1"/>
          <p:nvPr/>
        </p:nvSpPr>
        <p:spPr>
          <a:xfrm>
            <a:off x="370956" y="6051011"/>
            <a:ext cx="8311868" cy="307777"/>
          </a:xfrm>
          <a:prstGeom prst="rect">
            <a:avLst/>
          </a:prstGeom>
          <a:noFill/>
        </p:spPr>
        <p:txBody>
          <a:bodyPr wrap="square" rtlCol="0">
            <a:spAutoFit/>
          </a:bodyPr>
          <a:lstStyle/>
          <a:p>
            <a:r>
              <a:rPr lang="en-US" sz="1400" dirty="0" smtClean="0">
                <a:solidFill>
                  <a:schemeClr val="accent6">
                    <a:lumMod val="60000"/>
                    <a:lumOff val="40000"/>
                  </a:schemeClr>
                </a:solidFill>
                <a:effectLst>
                  <a:outerShdw blurRad="38100" dist="38100" dir="2700000" algn="tl">
                    <a:srgbClr val="000000">
                      <a:alpha val="43137"/>
                    </a:srgbClr>
                  </a:outerShdw>
                </a:effectLst>
                <a:latin typeface="Trebuchet MS" pitchFamily="34" charset="0"/>
              </a:rPr>
              <a:t> *REVIEW CON-C566 Authoring a Device Experience for Portable Devices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27344" y="3127248"/>
            <a:ext cx="7475408" cy="3131129"/>
            <a:chOff x="1230552" y="3698890"/>
            <a:chExt cx="6369827" cy="2206481"/>
          </a:xfrm>
          <a:effectLst>
            <a:outerShdw blurRad="50800" dist="38100" dir="2700000" algn="tl" rotWithShape="0">
              <a:prstClr val="black">
                <a:alpha val="40000"/>
              </a:prstClr>
            </a:outerShdw>
          </a:effectLst>
        </p:grpSpPr>
        <p:sp>
          <p:nvSpPr>
            <p:cNvPr id="5" name="Rounded Rectangle 4"/>
            <p:cNvSpPr/>
            <p:nvPr/>
          </p:nvSpPr>
          <p:spPr bwMode="auto">
            <a:xfrm>
              <a:off x="5649697" y="3698890"/>
              <a:ext cx="1950682" cy="220648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Core Bluetooth minus</a:t>
              </a:r>
            </a:p>
            <a:p>
              <a:pPr defTabSz="914063"/>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a:p>
              <a:pP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Bluetooth 2.0 plus EDR</a:t>
              </a:r>
            </a:p>
            <a:p>
              <a:pPr defTabSz="914063"/>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a:p>
              <a:pPr defTabSz="914063"/>
              <a:r>
                <a:rPr lang="en-US" sz="1400" dirty="0" smtClean="0">
                  <a:solidFill>
                    <a:schemeClr val="tx1"/>
                  </a:solidFill>
                  <a:effectLst>
                    <a:outerShdw blurRad="38100" dist="38100" dir="2700000" algn="tl">
                      <a:srgbClr val="000000">
                        <a:alpha val="43137"/>
                      </a:srgbClr>
                    </a:outerShdw>
                  </a:effectLst>
                  <a:latin typeface="Trebuchet MS" pitchFamily="34" charset="0"/>
                </a:rPr>
                <a:t>Device ID Profile</a:t>
              </a:r>
            </a:p>
            <a:p>
              <a:pPr defTabSz="914063"/>
              <a:endParaRPr lang="en-US" sz="1400" i="1" dirty="0" smtClean="0">
                <a:solidFill>
                  <a:schemeClr val="tx1"/>
                </a:solidFill>
                <a:effectLst>
                  <a:outerShdw blurRad="38100" dist="38100" dir="2700000" algn="tl">
                    <a:srgbClr val="000000">
                      <a:alpha val="43137"/>
                    </a:srgbClr>
                  </a:outerShdw>
                </a:effectLst>
                <a:latin typeface="Trebuchet MS" pitchFamily="34" charset="0"/>
              </a:endParaRPr>
            </a:p>
            <a:p>
              <a:pPr defTabSz="914063"/>
              <a:r>
                <a:rPr lang="en-US" sz="1400" i="1" dirty="0" smtClean="0">
                  <a:solidFill>
                    <a:schemeClr val="tx1"/>
                  </a:solidFill>
                  <a:effectLst>
                    <a:outerShdw blurRad="38100" dist="38100" dir="2700000" algn="tl">
                      <a:srgbClr val="000000">
                        <a:alpha val="43137"/>
                      </a:srgbClr>
                    </a:outerShdw>
                  </a:effectLst>
                  <a:latin typeface="Trebuchet MS" pitchFamily="34" charset="0"/>
                </a:rPr>
                <a:t>MTP over Bluetooth (IF IMPL)</a:t>
              </a:r>
            </a:p>
          </p:txBody>
        </p:sp>
        <p:sp>
          <p:nvSpPr>
            <p:cNvPr id="6" name="Rounded Rectangle 5"/>
            <p:cNvSpPr/>
            <p:nvPr/>
          </p:nvSpPr>
          <p:spPr bwMode="auto">
            <a:xfrm>
              <a:off x="3432334" y="3698891"/>
              <a:ext cx="1950681" cy="220648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t" anchorCtr="0" compatLnSpc="1">
              <a:prstTxWarp prst="textNoShape">
                <a:avLst/>
              </a:prstTxWarp>
            </a:bodyPr>
            <a:lstStyle/>
            <a:p>
              <a:pP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Core Networking plus</a:t>
              </a:r>
            </a:p>
            <a:p>
              <a:pPr defTabSz="914063">
                <a:buFont typeface="Arial" pitchFamily="34" charset="0"/>
                <a:buChar char="•"/>
              </a:pPr>
              <a:endParaRPr lang="en-US" sz="1400" dirty="0" smtClean="0">
                <a:solidFill>
                  <a:schemeClr val="bg2"/>
                </a:solidFill>
                <a:effectLst>
                  <a:outerShdw blurRad="38100" dist="38100" dir="2700000" algn="tl">
                    <a:srgbClr val="000000">
                      <a:alpha val="43137"/>
                    </a:srgbClr>
                  </a:outerShdw>
                </a:effectLst>
                <a:latin typeface="Trebuchet MS" pitchFamily="34" charset="0"/>
              </a:endParaRPr>
            </a:p>
            <a:p>
              <a:pPr defTabSz="914063"/>
              <a:r>
                <a:rPr lang="en-US" sz="1400" i="1" dirty="0" smtClean="0">
                  <a:solidFill>
                    <a:schemeClr val="tx1"/>
                  </a:solidFill>
                  <a:effectLst>
                    <a:outerShdw blurRad="38100" dist="38100" dir="2700000" algn="tl">
                      <a:srgbClr val="000000">
                        <a:alpha val="43137"/>
                      </a:srgbClr>
                    </a:outerShdw>
                  </a:effectLst>
                  <a:latin typeface="Trebuchet MS" pitchFamily="34" charset="0"/>
                </a:rPr>
                <a:t>MTP over IP (IF IMPL)</a:t>
              </a:r>
            </a:p>
            <a:p>
              <a:pPr lvl="0" defTabSz="914063"/>
              <a:endParaRPr lang="en-US" sz="1400" i="1" dirty="0" smtClean="0">
                <a:solidFill>
                  <a:schemeClr val="tx1"/>
                </a:solidFill>
                <a:effectLst>
                  <a:outerShdw blurRad="38100" dist="38100" dir="2700000" algn="tl">
                    <a:srgbClr val="000000">
                      <a:alpha val="43137"/>
                    </a:srgbClr>
                  </a:outerShdw>
                </a:effectLst>
                <a:latin typeface="Trebuchet MS" pitchFamily="34" charset="0"/>
              </a:endParaRPr>
            </a:p>
            <a:p>
              <a:pPr lvl="0" defTabSz="914063"/>
              <a:r>
                <a:rPr lang="en-US" sz="1400" i="1" dirty="0" smtClean="0">
                  <a:solidFill>
                    <a:schemeClr val="tx1"/>
                  </a:solidFill>
                  <a:effectLst>
                    <a:outerShdw blurRad="38100" dist="38100" dir="2700000" algn="tl">
                      <a:srgbClr val="000000">
                        <a:alpha val="43137"/>
                      </a:srgbClr>
                    </a:outerShdw>
                  </a:effectLst>
                  <a:latin typeface="Trebuchet MS" pitchFamily="34" charset="0"/>
                </a:rPr>
                <a:t>Windows Rally technologies (IF IMPL)</a:t>
              </a:r>
            </a:p>
            <a:p>
              <a:pPr lvl="0" defTabSz="914063"/>
              <a:endParaRPr lang="en-US" sz="1400" i="1" dirty="0" smtClean="0">
                <a:solidFill>
                  <a:schemeClr val="tx1"/>
                </a:solidFill>
                <a:effectLst>
                  <a:outerShdw blurRad="38100" dist="38100" dir="2700000" algn="tl">
                    <a:srgbClr val="000000">
                      <a:alpha val="43137"/>
                    </a:srgbClr>
                  </a:outerShdw>
                </a:effectLst>
                <a:latin typeface="Trebuchet MS" pitchFamily="34" charset="0"/>
              </a:endParaRPr>
            </a:p>
            <a:p>
              <a:pPr lvl="0" defTabSz="914063"/>
              <a:r>
                <a:rPr lang="en-US" sz="1400" i="1" dirty="0" smtClean="0">
                  <a:solidFill>
                    <a:schemeClr val="tx1"/>
                  </a:solidFill>
                  <a:effectLst>
                    <a:outerShdw blurRad="38100" dist="38100" dir="2700000" algn="tl">
                      <a:srgbClr val="000000">
                        <a:alpha val="43137"/>
                      </a:srgbClr>
                    </a:outerShdw>
                  </a:effectLst>
                  <a:latin typeface="Trebuchet MS" pitchFamily="34" charset="0"/>
                </a:rPr>
                <a:t>DLNA 1.5 Certification (IF IMPL)</a:t>
              </a:r>
            </a:p>
          </p:txBody>
        </p:sp>
        <p:sp>
          <p:nvSpPr>
            <p:cNvPr id="7" name="Rounded Rectangle 6"/>
            <p:cNvSpPr/>
            <p:nvPr/>
          </p:nvSpPr>
          <p:spPr bwMode="auto">
            <a:xfrm>
              <a:off x="1230552" y="3698891"/>
              <a:ext cx="1950680" cy="220648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lvl="0"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Core USB (2.0) plus</a:t>
              </a:r>
            </a:p>
            <a:p>
              <a:pPr lvl="0" defTabSz="914063"/>
              <a:endParaRPr lang="en-US" sz="1400" b="1" dirty="0" smtClean="0">
                <a:solidFill>
                  <a:schemeClr val="tx1"/>
                </a:solidFill>
                <a:effectLst>
                  <a:outerShdw blurRad="38100" dist="38100" dir="2700000" algn="tl">
                    <a:srgbClr val="000000">
                      <a:alpha val="43137"/>
                    </a:srgbClr>
                  </a:outerShdw>
                </a:effectLst>
                <a:latin typeface="Trebuchet MS" pitchFamily="34" charset="0"/>
              </a:endParaRPr>
            </a:p>
            <a:p>
              <a:pPr lvl="0" defTabSz="914063"/>
              <a:r>
                <a:rPr lang="en-US" sz="1400" b="1" dirty="0" smtClean="0">
                  <a:solidFill>
                    <a:schemeClr val="tx1"/>
                  </a:solidFill>
                  <a:effectLst>
                    <a:outerShdw blurRad="38100" dist="38100" dir="2700000" algn="tl">
                      <a:srgbClr val="000000">
                        <a:alpha val="43137"/>
                      </a:srgbClr>
                    </a:outerShdw>
                  </a:effectLst>
                  <a:latin typeface="Trebuchet MS" pitchFamily="34" charset="0"/>
                </a:rPr>
                <a:t>USB-IF compliance as of June 1, 2010</a:t>
              </a:r>
            </a:p>
            <a:p>
              <a:pPr lvl="0" defTabSz="914063"/>
              <a:endParaRPr lang="en-US" sz="1400" dirty="0" smtClean="0">
                <a:solidFill>
                  <a:schemeClr val="bg2"/>
                </a:solidFill>
                <a:effectLst>
                  <a:outerShdw blurRad="38100" dist="38100" dir="2700000" algn="tl">
                    <a:srgbClr val="000000">
                      <a:alpha val="43137"/>
                    </a:srgbClr>
                  </a:outerShdw>
                </a:effectLst>
                <a:latin typeface="Trebuchet MS" pitchFamily="34" charset="0"/>
              </a:endParaRPr>
            </a:p>
            <a:p>
              <a:pPr lvl="0" defTabSz="914063"/>
              <a:r>
                <a:rPr lang="en-US" sz="1400" i="1" dirty="0" smtClean="0">
                  <a:solidFill>
                    <a:schemeClr val="tx1"/>
                  </a:solidFill>
                  <a:effectLst>
                    <a:outerShdw blurRad="38100" dist="38100" dir="2700000" algn="tl">
                      <a:srgbClr val="000000">
                        <a:alpha val="43137"/>
                      </a:srgbClr>
                    </a:outerShdw>
                  </a:effectLst>
                  <a:latin typeface="Trebuchet MS" pitchFamily="34" charset="0"/>
                </a:rPr>
                <a:t>MTP 1.0 compliance</a:t>
              </a:r>
            </a:p>
            <a:p>
              <a:pPr lvl="0" defTabSz="914063"/>
              <a:endParaRPr lang="en-US" sz="1400" i="1" dirty="0" smtClean="0">
                <a:solidFill>
                  <a:schemeClr val="tx1"/>
                </a:solidFill>
                <a:effectLst>
                  <a:outerShdw blurRad="38100" dist="38100" dir="2700000" algn="tl">
                    <a:srgbClr val="000000">
                      <a:alpha val="43137"/>
                    </a:srgbClr>
                  </a:outerShdw>
                </a:effectLst>
                <a:latin typeface="Trebuchet MS" pitchFamily="34" charset="0"/>
              </a:endParaRPr>
            </a:p>
            <a:p>
              <a:pPr lvl="0" defTabSz="914063"/>
              <a:r>
                <a:rPr lang="en-US" sz="1400" i="1" dirty="0" smtClean="0">
                  <a:solidFill>
                    <a:schemeClr val="tx1"/>
                  </a:solidFill>
                  <a:effectLst>
                    <a:outerShdw blurRad="38100" dist="38100" dir="2700000" algn="tl">
                      <a:srgbClr val="000000">
                        <a:alpha val="43137"/>
                      </a:srgbClr>
                    </a:outerShdw>
                  </a:effectLst>
                  <a:latin typeface="Trebuchet MS" pitchFamily="34" charset="0"/>
                </a:rPr>
                <a:t>Support for selective suspend</a:t>
              </a:r>
            </a:p>
          </p:txBody>
        </p:sp>
      </p:grpSp>
      <p:grpSp>
        <p:nvGrpSpPr>
          <p:cNvPr id="3" name="Group 7"/>
          <p:cNvGrpSpPr/>
          <p:nvPr/>
        </p:nvGrpSpPr>
        <p:grpSpPr>
          <a:xfrm>
            <a:off x="1435608" y="1773935"/>
            <a:ext cx="6062472" cy="782831"/>
            <a:chOff x="1527048" y="2633472"/>
            <a:chExt cx="6062472" cy="1088136"/>
          </a:xfrm>
        </p:grpSpPr>
        <p:sp>
          <p:nvSpPr>
            <p:cNvPr id="9" name="Down Arrow 8"/>
            <p:cNvSpPr/>
            <p:nvPr/>
          </p:nvSpPr>
          <p:spPr bwMode="auto">
            <a:xfrm>
              <a:off x="1527048" y="2633472"/>
              <a:ext cx="868680" cy="1088136"/>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Down Arrow 9"/>
            <p:cNvSpPr/>
            <p:nvPr/>
          </p:nvSpPr>
          <p:spPr bwMode="auto">
            <a:xfrm>
              <a:off x="4160520" y="2633472"/>
              <a:ext cx="868680" cy="1088136"/>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Down Arrow 10"/>
            <p:cNvSpPr/>
            <p:nvPr/>
          </p:nvSpPr>
          <p:spPr bwMode="auto">
            <a:xfrm>
              <a:off x="6720840" y="2633472"/>
              <a:ext cx="868680" cy="1088136"/>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2" name="Title 1"/>
          <p:cNvSpPr>
            <a:spLocks noGrp="1"/>
          </p:cNvSpPr>
          <p:nvPr>
            <p:ph type="title"/>
          </p:nvPr>
        </p:nvSpPr>
        <p:spPr>
          <a:xfrm>
            <a:off x="382588" y="228600"/>
            <a:ext cx="8380412" cy="1163395"/>
          </a:xfrm>
        </p:spPr>
        <p:txBody>
          <a:bodyPr/>
          <a:lstStyle/>
          <a:p>
            <a:r>
              <a:rPr smtClean="0"/>
              <a:t>Logo Requirements</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Core Connectivity </a:t>
            </a:r>
            <a:r>
              <a:rPr lang="en-US" sz="3600" dirty="0" smtClean="0">
                <a:gradFill>
                  <a:gsLst>
                    <a:gs pos="28000">
                      <a:schemeClr val="accent6">
                        <a:lumMod val="40000"/>
                        <a:lumOff val="60000"/>
                      </a:schemeClr>
                    </a:gs>
                    <a:gs pos="48000">
                      <a:schemeClr val="accent6">
                        <a:lumMod val="40000"/>
                        <a:lumOff val="60000"/>
                      </a:schemeClr>
                    </a:gs>
                  </a:gsLst>
                  <a:lin ang="5400000" scaled="1"/>
                </a:gradFill>
              </a:rPr>
              <a:t>–</a:t>
            </a:r>
            <a:r>
              <a:rPr sz="3600" smtClean="0">
                <a:gradFill>
                  <a:gsLst>
                    <a:gs pos="28000">
                      <a:schemeClr val="accent6">
                        <a:lumMod val="40000"/>
                        <a:lumOff val="60000"/>
                      </a:schemeClr>
                    </a:gs>
                    <a:gs pos="48000">
                      <a:schemeClr val="accent6">
                        <a:lumMod val="40000"/>
                        <a:lumOff val="60000"/>
                      </a:schemeClr>
                    </a:gs>
                  </a:gsLst>
                  <a:lin ang="5400000" scaled="1"/>
                </a:gradFill>
              </a:rPr>
              <a:t> all classes</a:t>
            </a:r>
            <a:endParaRPr lang="en-US" sz="4400" dirty="0"/>
          </a:p>
        </p:txBody>
      </p:sp>
      <p:grpSp>
        <p:nvGrpSpPr>
          <p:cNvPr id="4" name="Group 12"/>
          <p:cNvGrpSpPr/>
          <p:nvPr/>
        </p:nvGrpSpPr>
        <p:grpSpPr>
          <a:xfrm>
            <a:off x="804673" y="1624977"/>
            <a:ext cx="7457119" cy="782416"/>
            <a:chOff x="1207881" y="1734705"/>
            <a:chExt cx="6354243" cy="782416"/>
          </a:xfrm>
          <a:effectLst>
            <a:outerShdw blurRad="50800" dist="38100" dir="2700000" algn="tl" rotWithShape="0">
              <a:prstClr val="black">
                <a:alpha val="40000"/>
              </a:prstClr>
            </a:outerShdw>
          </a:effectLst>
        </p:grpSpPr>
        <p:sp>
          <p:nvSpPr>
            <p:cNvPr id="14" name="Rounded Rectangle 13"/>
            <p:cNvSpPr/>
            <p:nvPr/>
          </p:nvSpPr>
          <p:spPr bwMode="auto">
            <a:xfrm>
              <a:off x="5611443" y="1734705"/>
              <a:ext cx="1950681"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Bluetooth (optional)</a:t>
              </a:r>
            </a:p>
          </p:txBody>
        </p:sp>
        <p:sp>
          <p:nvSpPr>
            <p:cNvPr id="15" name="Rounded Rectangle 14"/>
            <p:cNvSpPr/>
            <p:nvPr/>
          </p:nvSpPr>
          <p:spPr bwMode="auto">
            <a:xfrm>
              <a:off x="3409662" y="1734705"/>
              <a:ext cx="1950680" cy="78241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Wi-Fi (optional)</a:t>
              </a:r>
            </a:p>
          </p:txBody>
        </p:sp>
        <p:sp>
          <p:nvSpPr>
            <p:cNvPr id="16" name="Rounded Rectangle 15"/>
            <p:cNvSpPr/>
            <p:nvPr/>
          </p:nvSpPr>
          <p:spPr bwMode="auto">
            <a:xfrm>
              <a:off x="1207881" y="1734705"/>
              <a:ext cx="1950680" cy="782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b="1" dirty="0" smtClean="0">
                  <a:solidFill>
                    <a:schemeClr val="tx1"/>
                  </a:solidFill>
                  <a:effectLst>
                    <a:outerShdw blurRad="38100" dist="38100" dir="2700000" algn="tl">
                      <a:srgbClr val="000000">
                        <a:alpha val="43137"/>
                      </a:srgbClr>
                    </a:outerShdw>
                  </a:effectLst>
                  <a:latin typeface="Trebuchet MS" pitchFamily="34" charset="0"/>
                </a:rPr>
                <a:t>USB (required)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accel="50000" decel="50000" fill="hold" nodeType="withEffect">
                                  <p:stCondLst>
                                    <p:cond delay="0"/>
                                  </p:stCondLst>
                                  <p:childTnLst>
                                    <p:animMotion origin="layout" path="M 0.01006 0.01599 L 0.01006 0.10627 " pathEditMode="fixed" rAng="0" ptsTypes="AA">
                                      <p:cBhvr>
                                        <p:cTn id="9" dur="1000" fill="hold"/>
                                        <p:tgtEl>
                                          <p:spTgt spid="3"/>
                                        </p:tgtEl>
                                        <p:attrNameLst>
                                          <p:attrName>ppt_x</p:attrName>
                                          <p:attrName>ppt_y</p:attrName>
                                        </p:attrNameLst>
                                      </p:cBhvr>
                                      <p:rCtr x="0" y="45"/>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t>Additional Qualifications</a:t>
            </a:r>
            <a:br>
              <a:rPr lang="en-US" dirty="0" smtClean="0"/>
            </a:br>
            <a:r>
              <a:rPr sz="3200" smtClean="0">
                <a:solidFill>
                  <a:schemeClr val="accent6">
                    <a:lumMod val="40000"/>
                    <a:lumOff val="60000"/>
                  </a:schemeClr>
                </a:solidFill>
              </a:rPr>
              <a:t>Beyond the logo</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381000" y="1901825"/>
            <a:ext cx="3512756" cy="3020827"/>
          </a:xfrm>
        </p:spPr>
        <p:txBody>
          <a:bodyPr/>
          <a:lstStyle/>
          <a:p>
            <a:r>
              <a:rPr lang="en-US" sz="2300" dirty="0" smtClean="0"/>
              <a:t>Enable </a:t>
            </a:r>
            <a:r>
              <a:rPr lang="en-US" sz="2300" dirty="0" smtClean="0">
                <a:solidFill>
                  <a:schemeClr val="accent6">
                    <a:lumMod val="40000"/>
                    <a:lumOff val="60000"/>
                  </a:schemeClr>
                </a:solidFill>
              </a:rPr>
              <a:t>customers</a:t>
            </a:r>
            <a:r>
              <a:rPr lang="en-US" sz="2300" dirty="0" smtClean="0"/>
              <a:t> to find specific software, devices, or systems that enable specific experiences</a:t>
            </a:r>
          </a:p>
          <a:p>
            <a:r>
              <a:rPr lang="en-US" sz="2300" dirty="0" smtClean="0"/>
              <a:t>Enable </a:t>
            </a:r>
            <a:r>
              <a:rPr lang="en-US" sz="2300" dirty="0" smtClean="0">
                <a:solidFill>
                  <a:schemeClr val="accent6">
                    <a:lumMod val="40000"/>
                    <a:lumOff val="60000"/>
                  </a:schemeClr>
                </a:solidFill>
              </a:rPr>
              <a:t>partners</a:t>
            </a:r>
            <a:r>
              <a:rPr lang="en-US" sz="2300" dirty="0" smtClean="0"/>
              <a:t> to communicate that their device supports specific experiences</a:t>
            </a:r>
          </a:p>
        </p:txBody>
      </p:sp>
      <p:pic>
        <p:nvPicPr>
          <p:cNvPr id="6" name="Picture 1" descr="cid:image001.png@01C91CA7.C10387C0"/>
          <p:cNvPicPr>
            <a:picLocks noChangeAspect="1" noChangeArrowheads="1"/>
          </p:cNvPicPr>
          <p:nvPr/>
        </p:nvPicPr>
        <p:blipFill>
          <a:blip r:embed="rId3"/>
          <a:srcRect l="8061" t="30186" r="1224" b="628"/>
          <a:stretch>
            <a:fillRect/>
          </a:stretch>
        </p:blipFill>
        <p:spPr bwMode="auto">
          <a:xfrm>
            <a:off x="4008120" y="1901825"/>
            <a:ext cx="4754880" cy="269314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Content Placeholder 2"/>
          <p:cNvSpPr txBox="1">
            <a:spLocks/>
          </p:cNvSpPr>
          <p:nvPr/>
        </p:nvSpPr>
        <p:spPr bwMode="auto">
          <a:xfrm>
            <a:off x="381000" y="5096449"/>
            <a:ext cx="8224964" cy="7909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300" kern="0" dirty="0" smtClean="0">
                <a:solidFill>
                  <a:schemeClr val="accent6">
                    <a:lumMod val="40000"/>
                    <a:lumOff val="60000"/>
                  </a:schemeClr>
                </a:solidFill>
                <a:effectLst>
                  <a:outerShdw blurRad="38100" dist="38100" dir="2700000" algn="tl">
                    <a:srgbClr val="000000">
                      <a:alpha val="43137"/>
                    </a:srgbClr>
                  </a:outerShdw>
                </a:effectLst>
                <a:latin typeface="Trebuchet MS" pitchFamily="34" charset="0"/>
              </a:rPr>
              <a:t>Logo</a:t>
            </a:r>
            <a:r>
              <a:rPr lang="en-US" sz="23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 Compatibility with Windows 7 core scenarios</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4"/>
              </a:buBlip>
              <a:tabLst/>
              <a:defRPr/>
            </a:pPr>
            <a:r>
              <a:rPr lang="en-US" sz="2300" kern="0" noProof="0" dirty="0" smtClean="0">
                <a:solidFill>
                  <a:schemeClr val="accent6">
                    <a:lumMod val="40000"/>
                    <a:lumOff val="60000"/>
                  </a:schemeClr>
                </a:solidFill>
                <a:effectLst>
                  <a:outerShdw blurRad="38100" dist="38100" dir="2700000" algn="tl">
                    <a:srgbClr val="000000">
                      <a:alpha val="43137"/>
                    </a:srgbClr>
                  </a:outerShdw>
                </a:effectLst>
                <a:latin typeface="Trebuchet MS" pitchFamily="34" charset="0"/>
              </a:rPr>
              <a:t>Additional Qualification </a:t>
            </a:r>
            <a:r>
              <a:rPr lang="en-US" sz="2300" kern="0" noProof="0" dirty="0" smtClean="0">
                <a:effectLst>
                  <a:outerShdw blurRad="38100" dist="38100" dir="2700000" algn="tl">
                    <a:srgbClr val="000000">
                      <a:alpha val="43137"/>
                    </a:srgbClr>
                  </a:outerShdw>
                </a:effectLst>
                <a:latin typeface="Trebuchet MS" pitchFamily="34" charset="0"/>
              </a:rPr>
              <a:t>= Support for advanced scenarios</a:t>
            </a:r>
            <a:endParaRPr kumimoji="0" lang="en-US" sz="2300" b="0" u="none" strike="noStrike" kern="0" cap="none" spc="0" normalizeH="0" baseline="0" noProof="0" dirty="0" smtClean="0">
              <a:ln>
                <a:noFill/>
              </a:ln>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1435</Words>
  <Application>Microsoft Office PowerPoint</Application>
  <PresentationFormat>On-screen Show (4:3)</PresentationFormat>
  <Paragraphs>238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1_WinHEC 2008 Template_NEW_9.22.08</vt:lpstr>
      <vt:lpstr>Windows Logo Program For Portable Devices</vt:lpstr>
      <vt:lpstr>Purpose Of This Session</vt:lpstr>
      <vt:lpstr>Windows 7 Logo Program Simplified</vt:lpstr>
      <vt:lpstr>Windows 7 Logo Program Guiding Principles</vt:lpstr>
      <vt:lpstr>Logo Requirements Summary </vt:lpstr>
      <vt:lpstr>Logo Requirements Device Class Specifics</vt:lpstr>
      <vt:lpstr>Logo Requirements  Mobile Phone exceptions </vt:lpstr>
      <vt:lpstr>Logo Requirements Core Connectivity – all classes</vt:lpstr>
      <vt:lpstr>Additional Qualifications Beyond the logo</vt:lpstr>
      <vt:lpstr>AQs For Windows 7</vt:lpstr>
      <vt:lpstr>Device Stage</vt:lpstr>
      <vt:lpstr>Additional Qualification Device Stage</vt:lpstr>
      <vt:lpstr>PlaysForSure  Transitioning to the Windows Logo Kit</vt:lpstr>
      <vt:lpstr>PlaysForSure  WLK Training</vt:lpstr>
      <vt:lpstr>Development Kits</vt:lpstr>
      <vt:lpstr>Call To Action</vt:lpstr>
      <vt:lpstr>Related Sessions Virtual Track Guide</vt:lpstr>
      <vt:lpstr>Additional Sessions Other Key Sessions to Note</vt:lpstr>
      <vt:lpstr>Additional Resources Windows Logo Program</vt:lpstr>
      <vt:lpstr>Additional Resources Windows Portable Devices</vt:lpstr>
      <vt:lpstr>Please Complete A Session Evaluation Form Your input is important!</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2008-11-11T23:34:49Z</dcterms:created>
  <dcterms:modified xsi:type="dcterms:W3CDTF">2008-11-11T23:34:57Z</dcterms:modified>
</cp:coreProperties>
</file>