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6" r:id="rId31"/>
    <p:sldId id="308" r:id="rId32"/>
    <p:sldId id="303" r:id="rId33"/>
    <p:sldId id="304" r:id="rId34"/>
    <p:sldId id="305" r:id="rId35"/>
    <p:sldId id="307" r:id="rId36"/>
    <p:sldId id="272"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92" d="100"/>
          <a:sy n="92" d="100"/>
        </p:scale>
        <p:origin x="-348" y="-108"/>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3:35 PM</a:t>
            </a:fld>
            <a:endParaRPr lang="en-US"/>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3:35 PM</a:t>
            </a:fld>
            <a:endParaRPr lang="en-US"/>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3:35 PM</a:t>
            </a:fld>
            <a:endParaRPr lang="en-US"/>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3:35 PM</a:t>
            </a:fld>
            <a:endParaRPr lang="en-US"/>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3:35 PM</a:t>
            </a:fld>
            <a:endParaRPr lang="en-US"/>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mailto:dxpsupp@microsoft.com" TargetMode="External"/><Relationship Id="rId3" Type="http://schemas.openxmlformats.org/officeDocument/2006/relationships/hyperlink" Target="http://www.usb.org/developers/devclass_docs/MTP_1.0.zip" TargetMode="External"/><Relationship Id="rId7" Type="http://schemas.openxmlformats.org/officeDocument/2006/relationships/hyperlink" Target="mailto:dekhelp@microsoft.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mailto:askmtp@microsoft.com" TargetMode="External"/><Relationship Id="rId5" Type="http://schemas.openxmlformats.org/officeDocument/2006/relationships/hyperlink" Target="http://www.microsoft.com/windows/windowsmedia/forpros/consumerelectronics/p4skit/p4s_1.aspx" TargetMode="External"/><Relationship Id="rId4" Type="http://schemas.openxmlformats.org/officeDocument/2006/relationships/hyperlink" Target="http://www.microsoft.com/whdc/device/wpd/default.m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MTP 1.0:  Limitations</a:t>
            </a:r>
            <a:endParaRPr lang="en-US" dirty="0"/>
          </a:p>
        </p:txBody>
      </p:sp>
      <p:sp>
        <p:nvSpPr>
          <p:cNvPr id="3" name="Content Placeholder 2"/>
          <p:cNvSpPr>
            <a:spLocks noGrp="1"/>
          </p:cNvSpPr>
          <p:nvPr>
            <p:ph idx="1"/>
          </p:nvPr>
        </p:nvSpPr>
        <p:spPr>
          <a:xfrm>
            <a:off x="382588" y="1414464"/>
            <a:ext cx="8380412" cy="5146024"/>
          </a:xfrm>
        </p:spPr>
        <p:txBody>
          <a:bodyPr/>
          <a:lstStyle/>
          <a:p>
            <a:pPr marL="0" indent="0">
              <a:buNone/>
            </a:pPr>
            <a:r>
              <a:rPr lang="en-US" sz="2800" b="1" smtClean="0"/>
              <a:t>Very storage-centric</a:t>
            </a:r>
          </a:p>
          <a:p>
            <a:pPr marL="341313" indent="-341313"/>
            <a:r>
              <a:rPr lang="en-US" sz="2800" smtClean="0"/>
              <a:t>No method to figure out where to put content, other than application-chosen folder names (music, pictures, etc.)</a:t>
            </a:r>
          </a:p>
          <a:p>
            <a:pPr marL="341313" indent="-341313"/>
            <a:r>
              <a:rPr lang="en-US" sz="2800" smtClean="0"/>
              <a:t>Doesn’t reflect how some devices store information (in a database, not files and folders)</a:t>
            </a:r>
          </a:p>
          <a:p>
            <a:pPr>
              <a:buNone/>
            </a:pPr>
            <a:r>
              <a:rPr lang="en-US" sz="2800" b="1" smtClean="0"/>
              <a:t>Performance issues</a:t>
            </a:r>
          </a:p>
          <a:p>
            <a:pPr marL="341313" indent="-341313"/>
            <a:r>
              <a:rPr lang="en-US" sz="2800" smtClean="0"/>
              <a:t>Initiator must crawl device contents </a:t>
            </a:r>
            <a:br>
              <a:rPr lang="en-US" sz="2800" smtClean="0"/>
            </a:br>
            <a:r>
              <a:rPr lang="en-US" sz="2800" smtClean="0"/>
              <a:t>to find certain things</a:t>
            </a:r>
          </a:p>
          <a:p>
            <a:pPr marL="341313" indent="-341313"/>
            <a:r>
              <a:rPr lang="en-US" sz="2800" smtClean="0"/>
              <a:t>Responders have less control over </a:t>
            </a:r>
            <a:br>
              <a:rPr lang="en-US" sz="2800" smtClean="0"/>
            </a:br>
            <a:r>
              <a:rPr lang="en-US" sz="2800" smtClean="0"/>
              <a:t>how and where objects are stored</a:t>
            </a:r>
            <a:endParaRPr lang="en-US"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MTP Device Services</a:t>
            </a:r>
            <a:endParaRPr lang="en-US" dirty="0"/>
          </a:p>
        </p:txBody>
      </p:sp>
      <p:sp>
        <p:nvSpPr>
          <p:cNvPr id="3" name="Content Placeholder 2"/>
          <p:cNvSpPr>
            <a:spLocks noGrp="1"/>
          </p:cNvSpPr>
          <p:nvPr>
            <p:ph idx="1"/>
          </p:nvPr>
        </p:nvSpPr>
        <p:spPr>
          <a:xfrm>
            <a:off x="382588" y="1414464"/>
            <a:ext cx="8380412" cy="4105739"/>
          </a:xfrm>
        </p:spPr>
        <p:txBody>
          <a:bodyPr/>
          <a:lstStyle/>
          <a:p>
            <a:pPr marL="341313" indent="-341313"/>
            <a:r>
              <a:rPr lang="en-US" sz="2800" smtClean="0"/>
              <a:t>MTP Device Services allow richer communication between the PC and the device</a:t>
            </a:r>
          </a:p>
          <a:p>
            <a:pPr marL="341313" indent="-341313"/>
            <a:r>
              <a:rPr lang="en-US" sz="2800" smtClean="0"/>
              <a:t>The device has greater control over how </a:t>
            </a:r>
            <a:br>
              <a:rPr lang="en-US" sz="2800" smtClean="0"/>
            </a:br>
            <a:r>
              <a:rPr lang="en-US" sz="2800" smtClean="0"/>
              <a:t>and where it stores data</a:t>
            </a:r>
          </a:p>
          <a:p>
            <a:pPr marL="341313" indent="-341313"/>
            <a:r>
              <a:rPr lang="en-US" sz="2800" smtClean="0"/>
              <a:t>Eliminates opcode/propcode shortages </a:t>
            </a:r>
            <a:br>
              <a:rPr lang="en-US" sz="2800" smtClean="0"/>
            </a:br>
            <a:r>
              <a:rPr lang="en-US" sz="2800" smtClean="0"/>
              <a:t>with unlimited expandability</a:t>
            </a:r>
          </a:p>
          <a:p>
            <a:pPr marL="341313" indent="-341313"/>
            <a:r>
              <a:rPr lang="en-US" sz="2800" smtClean="0"/>
              <a:t>PCs will be able to discover and use </a:t>
            </a:r>
            <a:br>
              <a:rPr lang="en-US" sz="2800" smtClean="0"/>
            </a:br>
            <a:r>
              <a:rPr lang="en-US" sz="2800" smtClean="0"/>
              <a:t>new services more easily</a:t>
            </a:r>
          </a:p>
          <a:p>
            <a:pPr marL="341313" indent="-341313"/>
            <a:r>
              <a:rPr lang="en-US" sz="2800" smtClean="0"/>
              <a:t>Greater opportunity for IHV enhancements</a:t>
            </a:r>
            <a:endParaRPr lang="en-US" sz="28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New Concepts</a:t>
            </a:r>
            <a:endParaRPr lang="en-US" dirty="0"/>
          </a:p>
        </p:txBody>
      </p:sp>
      <p:sp>
        <p:nvSpPr>
          <p:cNvPr id="3" name="Content Placeholder 2"/>
          <p:cNvSpPr>
            <a:spLocks noGrp="1"/>
          </p:cNvSpPr>
          <p:nvPr>
            <p:ph idx="1"/>
          </p:nvPr>
        </p:nvSpPr>
        <p:spPr>
          <a:xfrm>
            <a:off x="382588" y="1414464"/>
            <a:ext cx="8380412" cy="3203954"/>
          </a:xfrm>
        </p:spPr>
        <p:txBody>
          <a:bodyPr/>
          <a:lstStyle/>
          <a:p>
            <a:r>
              <a:rPr lang="en-US" smtClean="0"/>
              <a:t>GUIDs/PKeys are now what matters. </a:t>
            </a:r>
            <a:br>
              <a:rPr lang="en-US" smtClean="0"/>
            </a:br>
            <a:r>
              <a:rPr lang="en-US" smtClean="0"/>
              <a:t>16-bit Datacodes are up to the device</a:t>
            </a:r>
          </a:p>
          <a:p>
            <a:r>
              <a:rPr lang="en-US" smtClean="0"/>
              <a:t>Methods are the new operations</a:t>
            </a:r>
          </a:p>
          <a:p>
            <a:r>
              <a:rPr lang="en-US" smtClean="0"/>
              <a:t>Bulk, bulk, and more bulk!</a:t>
            </a:r>
          </a:p>
          <a:p>
            <a:r>
              <a:rPr lang="en-US" smtClean="0"/>
              <a:t>Formats, methods, properties, etc. are now storage-specific, not device-wide</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Services:  GUIDs and PKeys</a:t>
            </a:r>
            <a:endParaRPr lang="en-US" dirty="0"/>
          </a:p>
        </p:txBody>
      </p:sp>
      <p:sp>
        <p:nvSpPr>
          <p:cNvPr id="3" name="Content Placeholder 2"/>
          <p:cNvSpPr>
            <a:spLocks noGrp="1"/>
          </p:cNvSpPr>
          <p:nvPr>
            <p:ph sz="half" idx="1"/>
          </p:nvPr>
        </p:nvSpPr>
        <p:spPr>
          <a:xfrm>
            <a:off x="382323" y="1414199"/>
            <a:ext cx="4126177" cy="3453253"/>
          </a:xfrm>
        </p:spPr>
        <p:txBody>
          <a:bodyPr/>
          <a:lstStyle/>
          <a:p>
            <a:pPr marL="0" indent="0">
              <a:buNone/>
            </a:pPr>
            <a:r>
              <a:rPr lang="en-US" b="1" smtClean="0"/>
              <a:t>MTP 1.0 – Datacodes</a:t>
            </a:r>
          </a:p>
          <a:p>
            <a:r>
              <a:rPr lang="en-US" smtClean="0"/>
              <a:t>Used 16-bit datacodes</a:t>
            </a:r>
          </a:p>
          <a:p>
            <a:r>
              <a:rPr lang="en-US" smtClean="0"/>
              <a:t>All datacodes set by the MTP Specification</a:t>
            </a:r>
          </a:p>
          <a:p>
            <a:r>
              <a:rPr lang="en-US" smtClean="0"/>
              <a:t>For new datacodes, wait </a:t>
            </a:r>
            <a:br>
              <a:rPr lang="en-US" smtClean="0"/>
            </a:br>
            <a:r>
              <a:rPr lang="en-US" smtClean="0"/>
              <a:t>for the next MTP spec or make your own from a limited vendor range. Watch out for collisions!</a:t>
            </a:r>
            <a:endParaRPr lang="en-US" dirty="0" smtClean="0"/>
          </a:p>
        </p:txBody>
      </p:sp>
      <p:sp>
        <p:nvSpPr>
          <p:cNvPr id="4" name="Content Placeholder 3"/>
          <p:cNvSpPr>
            <a:spLocks noGrp="1"/>
          </p:cNvSpPr>
          <p:nvPr>
            <p:ph sz="half" idx="2"/>
          </p:nvPr>
        </p:nvSpPr>
        <p:spPr>
          <a:xfrm>
            <a:off x="4635500" y="1414199"/>
            <a:ext cx="4127500" cy="3801041"/>
          </a:xfrm>
        </p:spPr>
        <p:txBody>
          <a:bodyPr/>
          <a:lstStyle/>
          <a:p>
            <a:pPr marL="0" indent="0">
              <a:buNone/>
            </a:pPr>
            <a:r>
              <a:rPr lang="en-US" b="1" smtClean="0"/>
              <a:t>MTP with Device Services</a:t>
            </a:r>
          </a:p>
          <a:p>
            <a:r>
              <a:rPr lang="en-US" smtClean="0"/>
              <a:t>GUIDs and Property Keys (PKeys) define the meaning</a:t>
            </a:r>
          </a:p>
          <a:p>
            <a:r>
              <a:rPr lang="en-US" smtClean="0"/>
              <a:t>16-bit datacodes used as aliases to the PKeys and GUIDs, defined by the device</a:t>
            </a:r>
          </a:p>
          <a:p>
            <a:r>
              <a:rPr lang="en-US" smtClean="0"/>
              <a:t>GUIDs and PKeys set by device service definitions</a:t>
            </a:r>
          </a:p>
          <a:p>
            <a:r>
              <a:rPr lang="en-US" smtClean="0"/>
              <a:t>GUIDs and PKeys guarantee virtually no conflicts!</a:t>
            </a:r>
            <a:endParaRPr lang="en-US" dirty="0"/>
          </a:p>
        </p:txBody>
      </p:sp>
      <p:sp>
        <p:nvSpPr>
          <p:cNvPr id="5" name="TextBox 4"/>
          <p:cNvSpPr txBox="1"/>
          <p:nvPr/>
        </p:nvSpPr>
        <p:spPr>
          <a:xfrm>
            <a:off x="381000" y="5686988"/>
            <a:ext cx="8381999"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77" fontAlgn="base">
              <a:lnSpc>
                <a:spcPct val="90000"/>
              </a:lnSpc>
              <a:spcBef>
                <a:spcPts val="1167"/>
              </a:spcBef>
              <a:spcAft>
                <a:spcPct val="0"/>
              </a:spcAft>
              <a:buClr>
                <a:schemeClr val="tx2"/>
              </a:buClr>
              <a:buSzPct val="95000"/>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 more limited </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formatcode</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en-US" sz="240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opcode</a:t>
            </a: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and propcode</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ranges. Nearly </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unlimited expandability!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Services</a:t>
            </a:r>
            <a:r>
              <a:rPr lang="en-US" smtClean="0"/>
              <a:t>:  </a:t>
            </a:r>
            <a:r>
              <a:rPr smtClean="0"/>
              <a:t>GUIDs and PKeys</a:t>
            </a:r>
            <a:endParaRPr lang="en-US" dirty="0"/>
          </a:p>
        </p:txBody>
      </p:sp>
      <p:grpSp>
        <p:nvGrpSpPr>
          <p:cNvPr id="24" name="Group 23"/>
          <p:cNvGrpSpPr/>
          <p:nvPr/>
        </p:nvGrpSpPr>
        <p:grpSpPr>
          <a:xfrm>
            <a:off x="381000" y="1417638"/>
            <a:ext cx="6241483" cy="1658072"/>
            <a:chOff x="381000" y="1417638"/>
            <a:chExt cx="6241483" cy="1658072"/>
          </a:xfrm>
        </p:grpSpPr>
        <p:grpSp>
          <p:nvGrpSpPr>
            <p:cNvPr id="21" name="Group 20"/>
            <p:cNvGrpSpPr/>
            <p:nvPr/>
          </p:nvGrpSpPr>
          <p:grpSpPr>
            <a:xfrm>
              <a:off x="390106" y="1834868"/>
              <a:ext cx="6232377" cy="1240842"/>
              <a:chOff x="648714" y="1834868"/>
              <a:chExt cx="6232377" cy="1240842"/>
            </a:xfrm>
          </p:grpSpPr>
          <p:sp>
            <p:nvSpPr>
              <p:cNvPr id="20" name="Rectangle 19"/>
              <p:cNvSpPr/>
              <p:nvPr/>
            </p:nvSpPr>
            <p:spPr bwMode="auto">
              <a:xfrm>
                <a:off x="648714" y="1834868"/>
                <a:ext cx="6232377" cy="124084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15" name="Content Placeholder 4"/>
              <p:cNvGraphicFramePr>
                <a:graphicFrameLocks/>
              </p:cNvGraphicFramePr>
              <p:nvPr/>
            </p:nvGraphicFramePr>
            <p:xfrm>
              <a:off x="731982" y="1906649"/>
              <a:ext cx="6065840" cy="1097280"/>
            </p:xfrm>
            <a:graphic>
              <a:graphicData uri="http://schemas.openxmlformats.org/drawingml/2006/table">
                <a:tbl>
                  <a:tblPr firstRow="1" bandRow="1">
                    <a:tableStyleId>{073A0DAA-6AF3-43AB-8588-CEC1D06C72B9}</a:tableStyleId>
                  </a:tblPr>
                  <a:tblGrid>
                    <a:gridCol w="3636962"/>
                    <a:gridCol w="2428878"/>
                  </a:tblGrid>
                  <a:tr h="0">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MTP 1.0</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alpha val="5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Datacode</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alpha val="50000"/>
                          </a:schemeClr>
                        </a:solidFill>
                      </a:tcPr>
                    </a:tc>
                  </a:tr>
                  <a:tr h="0">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MP3 audio format</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0x3009</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0">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Audio </a:t>
                          </a: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Bitrate</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property</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2">
                            <a:tint val="40000"/>
                            <a:alpha val="2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0xDE9A</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2">
                            <a:tint val="40000"/>
                            <a:alpha val="20000"/>
                          </a:schemeClr>
                        </a:solidFill>
                      </a:tcPr>
                    </a:tc>
                  </a:tr>
                </a:tbl>
              </a:graphicData>
            </a:graphic>
          </p:graphicFrame>
        </p:grpSp>
        <p:sp>
          <p:nvSpPr>
            <p:cNvPr id="17" name="TextBox 16"/>
            <p:cNvSpPr txBox="1"/>
            <p:nvPr/>
          </p:nvSpPr>
          <p:spPr>
            <a:xfrm>
              <a:off x="381000" y="1417638"/>
              <a:ext cx="4191000"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ts val="1167"/>
                </a:spcBef>
                <a:spcAft>
                  <a:spcPct val="0"/>
                </a:spcAft>
                <a:buClr>
                  <a:schemeClr val="tx2"/>
                </a:buClr>
                <a:buSzPct val="95000"/>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old way:</a:t>
              </a:r>
            </a:p>
          </p:txBody>
        </p:sp>
      </p:grpSp>
      <p:grpSp>
        <p:nvGrpSpPr>
          <p:cNvPr id="23" name="Group 22"/>
          <p:cNvGrpSpPr/>
          <p:nvPr/>
        </p:nvGrpSpPr>
        <p:grpSpPr>
          <a:xfrm>
            <a:off x="381000" y="3290460"/>
            <a:ext cx="8382000" cy="2768597"/>
            <a:chOff x="381000" y="3364348"/>
            <a:chExt cx="8382000" cy="2768597"/>
          </a:xfrm>
        </p:grpSpPr>
        <p:grpSp>
          <p:nvGrpSpPr>
            <p:cNvPr id="22" name="Group 21"/>
            <p:cNvGrpSpPr/>
            <p:nvPr/>
          </p:nvGrpSpPr>
          <p:grpSpPr>
            <a:xfrm>
              <a:off x="381000" y="3786909"/>
              <a:ext cx="8382000" cy="2346036"/>
              <a:chOff x="381000" y="3786909"/>
              <a:chExt cx="8382000" cy="2346036"/>
            </a:xfrm>
          </p:grpSpPr>
          <p:sp>
            <p:nvSpPr>
              <p:cNvPr id="19" name="Rectangle 18"/>
              <p:cNvSpPr/>
              <p:nvPr/>
            </p:nvSpPr>
            <p:spPr bwMode="auto">
              <a:xfrm>
                <a:off x="381000" y="3786909"/>
                <a:ext cx="8382000" cy="234603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16" name="Content Placeholder 6"/>
              <p:cNvGraphicFramePr>
                <a:graphicFrameLocks/>
              </p:cNvGraphicFramePr>
              <p:nvPr/>
            </p:nvGraphicFramePr>
            <p:xfrm>
              <a:off x="468709" y="3857761"/>
              <a:ext cx="8206582" cy="2194560"/>
            </p:xfrm>
            <a:graphic>
              <a:graphicData uri="http://schemas.openxmlformats.org/drawingml/2006/table">
                <a:tbl>
                  <a:tblPr firstRow="1" bandRow="1">
                    <a:tableStyleId>{21E4AEA4-8DFA-4A89-87EB-49C32662AFE0}</a:tableStyleId>
                  </a:tblPr>
                  <a:tblGrid>
                    <a:gridCol w="1364746"/>
                    <a:gridCol w="5541818"/>
                    <a:gridCol w="1300018"/>
                  </a:tblGrid>
                  <a:tr h="252179">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Device Services</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alpha val="5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GUID or </a:t>
                          </a: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PKey</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alpha val="5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Datacode</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alpha val="50000"/>
                          </a:schemeClr>
                        </a:solidFill>
                      </a:tcPr>
                    </a:tc>
                  </a:tr>
                  <a:tr h="295685">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MP3 audio format</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{30090000-AE6C-4804-98BA-C57B46965FE7}</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0x0001</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295685">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Audio </a:t>
                          </a: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Bitrate</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property</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pt-BR"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B324F56A-DC5D-46E5-B6DF-D2EA414888C6, 9}</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0x0002</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27432" marR="27432">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r>
                </a:tbl>
              </a:graphicData>
            </a:graphic>
          </p:graphicFrame>
        </p:grpSp>
        <p:sp>
          <p:nvSpPr>
            <p:cNvPr id="18" name="TextBox 17"/>
            <p:cNvSpPr txBox="1"/>
            <p:nvPr/>
          </p:nvSpPr>
          <p:spPr>
            <a:xfrm>
              <a:off x="381000" y="3364348"/>
              <a:ext cx="4171951" cy="33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ts val="1167"/>
                </a:spcBef>
                <a:spcAft>
                  <a:spcPct val="0"/>
                </a:spcAft>
                <a:buClr>
                  <a:schemeClr val="tx2"/>
                </a:buClr>
                <a:buSzPct val="95000"/>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new way:</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Operations for Services</a:t>
            </a:r>
            <a:endParaRPr lang="en-US" dirty="0"/>
          </a:p>
        </p:txBody>
      </p:sp>
      <p:sp>
        <p:nvSpPr>
          <p:cNvPr id="9" name="Content Placeholder 8"/>
          <p:cNvSpPr>
            <a:spLocks noGrp="1"/>
          </p:cNvSpPr>
          <p:nvPr>
            <p:ph idx="1"/>
          </p:nvPr>
        </p:nvSpPr>
        <p:spPr/>
        <p:txBody>
          <a:bodyPr/>
          <a:lstStyle/>
          <a:p>
            <a:r>
              <a:rPr lang="en-US" smtClean="0"/>
              <a:t>For Core Service Information</a:t>
            </a:r>
          </a:p>
          <a:p>
            <a:pPr lvl="1"/>
            <a:r>
              <a:rPr lang="en-US" smtClean="0"/>
              <a:t>GetServiceIDs, GetServiceInfo, GetServiceCapabilityList, GetServicePropDesc</a:t>
            </a:r>
          </a:p>
          <a:p>
            <a:r>
              <a:rPr lang="en-US" smtClean="0"/>
              <a:t>For Service Properties</a:t>
            </a:r>
          </a:p>
          <a:p>
            <a:pPr lvl="1"/>
            <a:r>
              <a:rPr lang="en-US" smtClean="0"/>
              <a:t>GetServicePropList, SetServicePropList</a:t>
            </a:r>
          </a:p>
          <a:p>
            <a:r>
              <a:rPr lang="en-US" smtClean="0"/>
              <a:t>Other Updates to MTP</a:t>
            </a:r>
          </a:p>
          <a:p>
            <a:pPr lvl="1"/>
            <a:r>
              <a:rPr lang="en-US" smtClean="0"/>
              <a:t>DeleteObjectPropList, UpdateObjectPropList</a:t>
            </a: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smtClean="0"/>
              <a:t>Operations for Services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Moving to Bulk Operations</a:t>
            </a:r>
          </a:p>
        </p:txBody>
      </p:sp>
      <p:sp>
        <p:nvSpPr>
          <p:cNvPr id="10" name="Content Placeholder 9"/>
          <p:cNvSpPr>
            <a:spLocks noGrp="1"/>
          </p:cNvSpPr>
          <p:nvPr>
            <p:ph idx="1"/>
          </p:nvPr>
        </p:nvSpPr>
        <p:spPr>
          <a:xfrm>
            <a:off x="382588" y="4027054"/>
            <a:ext cx="8380412" cy="1471172"/>
          </a:xfrm>
        </p:spPr>
        <p:txBody>
          <a:bodyPr/>
          <a:lstStyle/>
          <a:p>
            <a:r>
              <a:rPr lang="en-US" sz="2800" smtClean="0"/>
              <a:t>Fewer Transactions</a:t>
            </a:r>
          </a:p>
          <a:p>
            <a:r>
              <a:rPr lang="en-US" sz="2800" smtClean="0"/>
              <a:t>Static datasets</a:t>
            </a:r>
          </a:p>
          <a:p>
            <a:r>
              <a:rPr lang="en-US" sz="2800" smtClean="0"/>
              <a:t>Greater performance!</a:t>
            </a:r>
          </a:p>
        </p:txBody>
      </p:sp>
      <p:grpSp>
        <p:nvGrpSpPr>
          <p:cNvPr id="21" name="Group 20"/>
          <p:cNvGrpSpPr/>
          <p:nvPr/>
        </p:nvGrpSpPr>
        <p:grpSpPr>
          <a:xfrm>
            <a:off x="381000" y="1901824"/>
            <a:ext cx="8382000" cy="1838903"/>
            <a:chOff x="381000" y="1901824"/>
            <a:chExt cx="8382000" cy="1838903"/>
          </a:xfrm>
        </p:grpSpPr>
        <p:sp>
          <p:nvSpPr>
            <p:cNvPr id="19" name="Rectangle 18"/>
            <p:cNvSpPr/>
            <p:nvPr/>
          </p:nvSpPr>
          <p:spPr bwMode="auto">
            <a:xfrm>
              <a:off x="381000" y="1901824"/>
              <a:ext cx="8382000" cy="183890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11" name="Content Placeholder 3"/>
            <p:cNvGraphicFramePr>
              <a:graphicFrameLocks/>
            </p:cNvGraphicFramePr>
            <p:nvPr/>
          </p:nvGraphicFramePr>
          <p:xfrm>
            <a:off x="456476" y="1975713"/>
            <a:ext cx="8232636" cy="1682496"/>
          </p:xfrm>
          <a:graphic>
            <a:graphicData uri="http://schemas.openxmlformats.org/drawingml/2006/table">
              <a:tbl>
                <a:tblPr firstRow="1" bandRow="1">
                  <a:tableStyleId>{073A0DAA-6AF3-43AB-8588-CEC1D06C72B9}</a:tableStyleId>
                </a:tblPr>
                <a:tblGrid>
                  <a:gridCol w="4280239"/>
                  <a:gridCol w="3952397"/>
                </a:tblGrid>
                <a:tr h="217271">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MTP 1.0 Operation</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alpha val="5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Replaced By</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alpha val="50000"/>
                        </a:schemeClr>
                      </a:solidFill>
                    </a:tcPr>
                  </a:tc>
                </a:tr>
                <a:tr h="217271">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GetObjectPropDesc</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GetServiceCapabilities</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217271">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GetObjectPropsSupported</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GetServiceCapabilities</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r>
                <a:tr h="217271">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GetObjectPropVal</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GetObjectPropList</a:t>
                        </a:r>
                        <a:endParaRPr lang="en-US" sz="2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r>
              </a:tbl>
            </a:graphicData>
          </a:graphic>
        </p:graphicFrame>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Methods</a:t>
            </a:r>
            <a:endParaRPr lang="en-US" dirty="0"/>
          </a:p>
        </p:txBody>
      </p:sp>
      <p:sp>
        <p:nvSpPr>
          <p:cNvPr id="3" name="Content Placeholder 2"/>
          <p:cNvSpPr>
            <a:spLocks noGrp="1"/>
          </p:cNvSpPr>
          <p:nvPr>
            <p:ph idx="1"/>
          </p:nvPr>
        </p:nvSpPr>
        <p:spPr/>
        <p:txBody>
          <a:bodyPr/>
          <a:lstStyle/>
          <a:p>
            <a:r>
              <a:rPr lang="en-US" smtClean="0"/>
              <a:t>Replace operations</a:t>
            </a:r>
          </a:p>
          <a:p>
            <a:r>
              <a:rPr lang="en-US" smtClean="0"/>
              <a:t>Messaged-based communication model, similar to Web Services</a:t>
            </a:r>
          </a:p>
          <a:p>
            <a:r>
              <a:rPr lang="en-US" smtClean="0"/>
              <a:t>Asynchronous</a:t>
            </a:r>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Services:  The Core Ingredients</a:t>
            </a:r>
            <a:endParaRPr lang="en-US" dirty="0"/>
          </a:p>
        </p:txBody>
      </p:sp>
      <p:sp>
        <p:nvSpPr>
          <p:cNvPr id="3" name="Content Placeholder 2"/>
          <p:cNvSpPr>
            <a:spLocks noGrp="1"/>
          </p:cNvSpPr>
          <p:nvPr>
            <p:ph idx="1"/>
          </p:nvPr>
        </p:nvSpPr>
        <p:spPr>
          <a:xfrm>
            <a:off x="382588" y="1414464"/>
            <a:ext cx="8380412" cy="4595104"/>
          </a:xfrm>
        </p:spPr>
        <p:txBody>
          <a:bodyPr/>
          <a:lstStyle/>
          <a:p>
            <a:r>
              <a:rPr lang="en-US" smtClean="0"/>
              <a:t>ServiceInfo</a:t>
            </a:r>
          </a:p>
          <a:p>
            <a:pPr lvl="1"/>
            <a:r>
              <a:rPr lang="en-US" smtClean="0"/>
              <a:t>The core definition of what’s </a:t>
            </a:r>
            <a:br>
              <a:rPr lang="en-US" smtClean="0"/>
            </a:br>
            <a:r>
              <a:rPr lang="en-US" smtClean="0"/>
              <a:t>in a service and what it does</a:t>
            </a:r>
          </a:p>
          <a:p>
            <a:r>
              <a:rPr lang="en-US" smtClean="0"/>
              <a:t>ServiceProperties</a:t>
            </a:r>
          </a:p>
          <a:p>
            <a:pPr lvl="1"/>
            <a:r>
              <a:rPr lang="en-US" smtClean="0"/>
              <a:t>Properties and additional information </a:t>
            </a:r>
            <a:br>
              <a:rPr lang="en-US" smtClean="0"/>
            </a:br>
            <a:r>
              <a:rPr lang="en-US" smtClean="0"/>
              <a:t>about the service itself</a:t>
            </a:r>
          </a:p>
          <a:p>
            <a:r>
              <a:rPr lang="en-US" smtClean="0"/>
              <a:t>ServiceCapabilities</a:t>
            </a:r>
          </a:p>
          <a:p>
            <a:pPr lvl="1"/>
            <a:r>
              <a:rPr lang="en-US" smtClean="0"/>
              <a:t>Properties and capabilities of the </a:t>
            </a:r>
            <a:br>
              <a:rPr lang="en-US" smtClean="0"/>
            </a:br>
            <a:r>
              <a:rPr lang="en-US" smtClean="0"/>
              <a:t>objects and methods in a service</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smtClean="0"/>
              <a:t>Firmware Update Exercise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Firmware service ServiceInfo</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10" name="Rectangle 9"/>
          <p:cNvSpPr/>
          <p:nvPr/>
        </p:nvSpPr>
        <p:spPr bwMode="auto">
          <a:xfrm>
            <a:off x="661483" y="1901825"/>
            <a:ext cx="7821035" cy="398173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11" name="Table 10"/>
          <p:cNvGraphicFramePr>
            <a:graphicFrameLocks noGrp="1"/>
          </p:cNvGraphicFramePr>
          <p:nvPr/>
        </p:nvGraphicFramePr>
        <p:xfrm>
          <a:off x="731838" y="1968298"/>
          <a:ext cx="7680325" cy="3855720"/>
        </p:xfrm>
        <a:graphic>
          <a:graphicData uri="http://schemas.openxmlformats.org/drawingml/2006/table">
            <a:tbl>
              <a:tblPr firstRow="1" bandRow="1">
                <a:tableStyleId>{5940675A-B579-460E-94D1-54222C63F5DA}</a:tableStyleId>
              </a:tblPr>
              <a:tblGrid>
                <a:gridCol w="2482418"/>
                <a:gridCol w="5197907"/>
              </a:tblGrid>
              <a:tr h="776220">
                <a:tc>
                  <a:txBody>
                    <a:bodyPr/>
                    <a:lstStyle/>
                    <a:p>
                      <a:pPr marL="0" indent="0" algn="l" defTabSz="912777" rtl="0" eaLnBrk="1" fontAlgn="base" latinLnBrk="0" hangingPunct="1">
                        <a:lnSpc>
                          <a:spcPct val="90000"/>
                        </a:lnSpc>
                        <a:spcBef>
                          <a:spcPts val="600"/>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Service Information</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30000"/>
                      </a:schemeClr>
                    </a:solidFill>
                  </a:tcPr>
                </a:tc>
                <a:tc>
                  <a:txBody>
                    <a:bodyPr/>
                    <a:lstStyle/>
                    <a:p>
                      <a:pPr marL="176213" indent="-176213" algn="l" defTabSz="912777" rtl="0" eaLnBrk="1" fontAlgn="base" hangingPunct="1">
                        <a:lnSpc>
                          <a:spcPct val="90000"/>
                        </a:lnSpc>
                        <a:spcBef>
                          <a:spcPts val="600"/>
                        </a:spcBef>
                        <a:spcAft>
                          <a:spcPct val="0"/>
                        </a:spcAft>
                        <a:buClr>
                          <a:schemeClr val="tx2"/>
                        </a:buClr>
                        <a:buSzPct val="95000"/>
                        <a:buFontTx/>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Service </a:t>
                      </a: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GUID </a:t>
                      </a:r>
                      <a:b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80ec3a1c-7414-462e-a46e-12c42ab81f90)</a:t>
                      </a:r>
                    </a:p>
                    <a:p>
                      <a:pPr marL="176213" indent="-176213" algn="l" defTabSz="912777" rtl="0" eaLnBrk="1" fontAlgn="base" hangingPunct="1">
                        <a:lnSpc>
                          <a:spcPct val="90000"/>
                        </a:lnSpc>
                        <a:spcBef>
                          <a:spcPts val="600"/>
                        </a:spcBef>
                        <a:spcAft>
                          <a:spcPct val="0"/>
                        </a:spcAft>
                        <a:buClr>
                          <a:schemeClr val="tx2"/>
                        </a:buClr>
                        <a:buSzPct val="95000"/>
                        <a:buFontTx/>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Service Storage ID (0x50005)</a:t>
                      </a:r>
                    </a:p>
                    <a:p>
                      <a:pPr marL="176213" indent="-176213" algn="l" defTabSz="912777" rtl="0" eaLnBrk="1" fontAlgn="base" hangingPunct="1">
                        <a:lnSpc>
                          <a:spcPct val="90000"/>
                        </a:lnSpc>
                        <a:spcBef>
                          <a:spcPts val="600"/>
                        </a:spcBef>
                        <a:spcAft>
                          <a:spcPct val="0"/>
                        </a:spcAft>
                        <a:buClr>
                          <a:schemeClr val="tx2"/>
                        </a:buClr>
                        <a:buSzPct val="95000"/>
                        <a:buFontTx/>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Service Name (“</a:t>
                      </a:r>
                      <a:r>
                        <a:rPr lang="en-US" sz="20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FirmwareUpdate</a:t>
                      </a: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p>
                    <a:p>
                      <a:pPr marL="176213" indent="-176213" algn="l" defTabSz="912777" rtl="0" eaLnBrk="1" fontAlgn="base" hangingPunct="1">
                        <a:lnSpc>
                          <a:spcPct val="90000"/>
                        </a:lnSpc>
                        <a:spcBef>
                          <a:spcPts val="600"/>
                        </a:spcBef>
                        <a:spcAft>
                          <a:spcPct val="0"/>
                        </a:spcAft>
                        <a:buClr>
                          <a:schemeClr val="tx2"/>
                        </a:buClr>
                        <a:buSzPct val="95000"/>
                        <a:buFontTx/>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Service ID (0x7)</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r>
              <a:tr h="494923">
                <a:tc>
                  <a:txBody>
                    <a:bodyPr/>
                    <a:lstStyle/>
                    <a:p>
                      <a:pPr marL="0" indent="0" algn="l" defTabSz="912777" rtl="0" eaLnBrk="1" fontAlgn="base" latinLnBrk="0" hangingPunct="1">
                        <a:lnSpc>
                          <a:spcPct val="90000"/>
                        </a:lnSpc>
                        <a:spcBef>
                          <a:spcPts val="600"/>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Service Properties</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pP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CurrentFirmwareVersion</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(0x0002)</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pP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CurrentFirmwareDate</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(0x0003)</a:t>
                      </a:r>
                    </a:p>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pP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DeviceSerialNumber</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(0x0004)</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tcPr>
                </a:tc>
              </a:tr>
              <a:tr h="239254">
                <a:tc>
                  <a:txBody>
                    <a:bodyPr/>
                    <a:lstStyle/>
                    <a:p>
                      <a:pPr marL="0" indent="0" algn="l" defTabSz="912777" rtl="0" eaLnBrk="1" fontAlgn="base" latinLnBrk="0" hangingPunct="1">
                        <a:lnSpc>
                          <a:spcPct val="90000"/>
                        </a:lnSpc>
                        <a:spcBef>
                          <a:spcPts val="600"/>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Object Formats</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3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pP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DeviceFirmwareImage</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(0x0005)</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r>
              <a:tr h="239254">
                <a:tc>
                  <a:txBody>
                    <a:bodyPr/>
                    <a:lstStyle/>
                    <a:p>
                      <a:pPr marL="0" indent="0" algn="l" defTabSz="912777" rtl="0" eaLnBrk="1" fontAlgn="base" latinLnBrk="0" hangingPunct="1">
                        <a:lnSpc>
                          <a:spcPct val="90000"/>
                        </a:lnSpc>
                        <a:spcBef>
                          <a:spcPts val="600"/>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Methods</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176213" indent="-176213" algn="l" defTabSz="912777" rtl="0" eaLnBrk="1" fontAlgn="base" latinLnBrk="0" hangingPunct="1">
                        <a:lnSpc>
                          <a:spcPct val="90000"/>
                        </a:lnSpc>
                        <a:spcBef>
                          <a:spcPts val="600"/>
                        </a:spcBef>
                        <a:spcAft>
                          <a:spcPct val="0"/>
                        </a:spcAft>
                        <a:buClr>
                          <a:schemeClr val="tx2"/>
                        </a:buClr>
                        <a:buSzPct val="95000"/>
                        <a:buFontTx/>
                        <a:buBlip>
                          <a:blip r:embed="rId3"/>
                        </a:buBlip>
                      </a:pP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ApplyFirmware</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(0x0006)</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tcPr>
                </a:tc>
              </a:tr>
              <a:tr h="181616">
                <a:tc>
                  <a:txBody>
                    <a:bodyPr/>
                    <a:lstStyle/>
                    <a:p>
                      <a:pPr marL="0" indent="0" algn="l" defTabSz="912777" rtl="0" eaLnBrk="1" fontAlgn="base" latinLnBrk="0" hangingPunct="1">
                        <a:lnSpc>
                          <a:spcPct val="90000"/>
                        </a:lnSpc>
                        <a:spcBef>
                          <a:spcPts val="600"/>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Events</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30000"/>
                      </a:schemeClr>
                    </a:solidFill>
                  </a:tcPr>
                </a:tc>
                <a:tc>
                  <a:txBody>
                    <a:bodyPr/>
                    <a:lstStyle/>
                    <a:p>
                      <a:pPr marL="0" indent="0" algn="l" defTabSz="912777" rtl="0" eaLnBrk="1" fontAlgn="base" latinLnBrk="0" hangingPunct="1">
                        <a:lnSpc>
                          <a:spcPct val="90000"/>
                        </a:lnSpc>
                        <a:spcBef>
                          <a:spcPts val="600"/>
                        </a:spcBef>
                        <a:spcAft>
                          <a:spcPct val="0"/>
                        </a:spcAft>
                        <a:buClr>
                          <a:schemeClr val="tx2"/>
                        </a:buClr>
                        <a:buSzPct val="95000"/>
                        <a:buFont typeface="Arial" pitchFamily="34" charset="0"/>
                        <a:buNone/>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(none)</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lnTlToBr w="12700" cmpd="sng">
                      <a:noFill/>
                      <a:prstDash val="solid"/>
                    </a:lnTlToBr>
                    <a:lnBlToTr w="12700" cmpd="sng">
                      <a:noFill/>
                      <a:prstDash val="solid"/>
                    </a:lnBlToTr>
                    <a:solidFill>
                      <a:schemeClr val="bg2">
                        <a:alpha val="2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495794"/>
          </a:xfrm>
        </p:spPr>
        <p:txBody>
          <a:bodyPr/>
          <a:lstStyle/>
          <a:p>
            <a:r>
              <a:rPr lang="en-US" sz="4800" smtClean="0"/>
              <a:t>Windows 7 Device Services for Media Transfer Protocol</a:t>
            </a:r>
            <a:endParaRPr lang="en-US" sz="4800" dirty="0"/>
          </a:p>
        </p:txBody>
      </p:sp>
      <p:sp>
        <p:nvSpPr>
          <p:cNvPr id="3" name="Subtitle 2"/>
          <p:cNvSpPr>
            <a:spLocks noGrp="1"/>
          </p:cNvSpPr>
          <p:nvPr>
            <p:ph type="subTitle" idx="1"/>
          </p:nvPr>
        </p:nvSpPr>
        <p:spPr/>
        <p:txBody>
          <a:bodyPr/>
          <a:lstStyle/>
          <a:p>
            <a:r>
              <a:rPr lang="en-US" smtClean="0"/>
              <a:t>John Felkins</a:t>
            </a:r>
          </a:p>
          <a:p>
            <a:r>
              <a:rPr lang="en-US" smtClean="0"/>
              <a:t>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61483" y="2300434"/>
            <a:ext cx="7821035" cy="155113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228" name="Rectangle 12"/>
          <p:cNvSpPr>
            <a:spLocks noGrp="1" noChangeArrowheads="1"/>
          </p:cNvSpPr>
          <p:nvPr>
            <p:ph type="title"/>
          </p:nvPr>
        </p:nvSpPr>
        <p:spPr>
          <a:xfrm>
            <a:off x="382588" y="228600"/>
            <a:ext cx="8380412" cy="1163395"/>
          </a:xfrm>
        </p:spPr>
        <p:txBody>
          <a:bodyPr/>
          <a:lstStyle/>
          <a:p>
            <a:r>
              <a:rPr lang="en-US" smtClean="0"/>
              <a:t>Firmware Update Exercise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Firmware service ServicePropList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4" name="Table 3"/>
          <p:cNvGraphicFramePr>
            <a:graphicFrameLocks noGrp="1"/>
          </p:cNvGraphicFramePr>
          <p:nvPr/>
        </p:nvGraphicFramePr>
        <p:xfrm>
          <a:off x="731838" y="2362768"/>
          <a:ext cx="7680325" cy="1426464"/>
        </p:xfrm>
        <a:graphic>
          <a:graphicData uri="http://schemas.openxmlformats.org/drawingml/2006/table">
            <a:tbl>
              <a:tblPr firstRow="1" bandRow="1">
                <a:tableStyleId>{5940675A-B579-460E-94D1-54222C63F5DA}</a:tableStyleId>
              </a:tblPr>
              <a:tblGrid>
                <a:gridCol w="4255799"/>
                <a:gridCol w="3424526"/>
              </a:tblGrid>
              <a:tr h="0">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8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CurrentFirmwareVersion</a:t>
                      </a:r>
                      <a:endParaRPr lang="en-US" sz="28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3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8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1.15</a:t>
                      </a:r>
                      <a:endParaRPr lang="en-US" sz="28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20000"/>
                      </a:schemeClr>
                    </a:solidFill>
                  </a:tcPr>
                </a:tc>
              </a:tr>
              <a:tr h="0">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8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CurrentFirmwareDate</a:t>
                      </a:r>
                      <a:endParaRPr lang="en-US" sz="28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8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July 15th, 2008</a:t>
                      </a: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0">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8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DeviceSerialNumber</a:t>
                      </a:r>
                      <a:endParaRPr lang="en-US" sz="28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30000"/>
                      </a:schemeClr>
                    </a:solidFill>
                  </a:tcPr>
                </a:tc>
                <a:tc>
                  <a:txBody>
                    <a:bodyPr/>
                    <a:lstStyle/>
                    <a:p>
                      <a:pPr marL="0" indent="0" algn="ctr"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8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A123B456C789</a:t>
                      </a: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2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61483" y="1901826"/>
            <a:ext cx="7821035" cy="279948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228" name="Rectangle 12"/>
          <p:cNvSpPr>
            <a:spLocks noGrp="1" noChangeArrowheads="1"/>
          </p:cNvSpPr>
          <p:nvPr>
            <p:ph type="title"/>
          </p:nvPr>
        </p:nvSpPr>
        <p:spPr>
          <a:xfrm>
            <a:off x="382588" y="228600"/>
            <a:ext cx="8380412" cy="1163395"/>
          </a:xfrm>
        </p:spPr>
        <p:txBody>
          <a:bodyPr/>
          <a:lstStyle/>
          <a:p>
            <a:r>
              <a:rPr lang="en-US" smtClean="0"/>
              <a:t>Firmware Update Exercise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Firmware service CapabilitiesList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4" name="Table 3"/>
          <p:cNvGraphicFramePr>
            <a:graphicFrameLocks noGrp="1"/>
          </p:cNvGraphicFramePr>
          <p:nvPr/>
        </p:nvGraphicFramePr>
        <p:xfrm>
          <a:off x="731837" y="1960447"/>
          <a:ext cx="7680326" cy="2682240"/>
        </p:xfrm>
        <a:graphic>
          <a:graphicData uri="http://schemas.openxmlformats.org/drawingml/2006/table">
            <a:tbl>
              <a:tblPr firstRow="1" bandRow="1">
                <a:tableStyleId>{5940675A-B579-460E-94D1-54222C63F5DA}</a:tableStyleId>
              </a:tblPr>
              <a:tblGrid>
                <a:gridCol w="3840164"/>
                <a:gridCol w="3840162"/>
              </a:tblGrid>
              <a:tr h="1295401">
                <a:tc>
                  <a:txBody>
                    <a:bodyPr/>
                    <a:lstStyle/>
                    <a:p>
                      <a:pPr marL="0" indent="0" algn="l"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Format:</a:t>
                      </a:r>
                      <a:br>
                        <a:rPr lang="en-US" sz="20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20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DeviceFirmwareImage </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(0x0005)</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30000"/>
                      </a:schemeClr>
                    </a:solidFill>
                  </a:tcPr>
                </a:tc>
                <a:tc>
                  <a:txBody>
                    <a:bodyPr/>
                    <a:lstStyle/>
                    <a:p>
                      <a:pPr marL="176213" indent="-176213" algn="l" defTabSz="912777" rtl="0" eaLnBrk="1" fontAlgn="base" latinLnBrk="0" hangingPunct="1">
                        <a:lnSpc>
                          <a:spcPct val="90000"/>
                        </a:lnSpc>
                        <a:spcBef>
                          <a:spcPts val="1167"/>
                        </a:spcBef>
                        <a:spcAft>
                          <a:spcPct val="0"/>
                        </a:spcAft>
                        <a:buClr>
                          <a:schemeClr val="tx2"/>
                        </a:buClr>
                        <a:buSzPct val="95000"/>
                        <a:buFontTx/>
                        <a:buBlip>
                          <a:blip r:embed="rId3"/>
                        </a:buBlip>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Core properties (Storage, Format, Size, Name, PUOID)</a:t>
                      </a:r>
                    </a:p>
                    <a:p>
                      <a:pPr marL="176213" indent="-176213" algn="l" defTabSz="912777" rtl="0" eaLnBrk="1" fontAlgn="base" latinLnBrk="0" hangingPunct="1">
                        <a:lnSpc>
                          <a:spcPct val="90000"/>
                        </a:lnSpc>
                        <a:spcBef>
                          <a:spcPts val="1167"/>
                        </a:spcBef>
                        <a:spcAft>
                          <a:spcPct val="0"/>
                        </a:spcAft>
                        <a:buClr>
                          <a:schemeClr val="tx2"/>
                        </a:buClr>
                        <a:buSzPct val="95000"/>
                        <a:buFontTx/>
                        <a:buBlip>
                          <a:blip r:embed="rId3"/>
                        </a:buBlip>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Format-specific Properties (</a:t>
                      </a:r>
                      <a:r>
                        <a:rPr lang="en-US" sz="20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FirmwareVersion</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20000"/>
                      </a:schemeClr>
                    </a:solidFill>
                  </a:tcPr>
                </a:tc>
              </a:tr>
              <a:tr h="889248">
                <a:tc>
                  <a:txBody>
                    <a:bodyPr/>
                    <a:lstStyle/>
                    <a:p>
                      <a:pPr marL="0" indent="0" algn="l" defTabSz="912777" rtl="0" eaLnBrk="1" fontAlgn="base" latinLnBrk="0" hangingPunct="1">
                        <a:lnSpc>
                          <a:spcPct val="90000"/>
                        </a:lnSpc>
                        <a:spcBef>
                          <a:spcPts val="1167"/>
                        </a:spcBef>
                        <a:spcAft>
                          <a:spcPct val="0"/>
                        </a:spcAft>
                        <a:buClr>
                          <a:schemeClr val="tx2"/>
                        </a:buClr>
                        <a:buSzPct val="95000"/>
                        <a:buFont typeface="Arial" pitchFamily="34" charset="0"/>
                        <a:buNone/>
                      </a:pPr>
                      <a:r>
                        <a:rPr lang="en-US" sz="20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Method:  ApplyDeviceFirmware(0x0007</a:t>
                      </a: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176213" marR="0" indent="-1762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Core properties (Storage, Format, Size, Name, PUOID)</a:t>
                      </a:r>
                    </a:p>
                    <a:p>
                      <a:pPr marL="176213" marR="0" indent="-1762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lang="en-US" sz="20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Method Parameters (</a:t>
                      </a:r>
                      <a:r>
                        <a:rPr lang="en-US" sz="2000" kern="120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SourceFirmwareImage</a:t>
                      </a:r>
                      <a:r>
                        <a:rPr lang="en-US" sz="20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endParaRPr lang="en-US" sz="20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13"/>
          <p:cNvSpPr/>
          <p:nvPr/>
        </p:nvSpPr>
        <p:spPr bwMode="auto">
          <a:xfrm>
            <a:off x="4308592" y="2216728"/>
            <a:ext cx="526816" cy="545234"/>
          </a:xfrm>
          <a:prstGeom prst="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Down Arrow 14"/>
          <p:cNvSpPr/>
          <p:nvPr/>
        </p:nvSpPr>
        <p:spPr bwMode="auto">
          <a:xfrm>
            <a:off x="4308592" y="3588039"/>
            <a:ext cx="526816" cy="545234"/>
          </a:xfrm>
          <a:prstGeom prst="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Down Arrow 15"/>
          <p:cNvSpPr/>
          <p:nvPr/>
        </p:nvSpPr>
        <p:spPr bwMode="auto">
          <a:xfrm>
            <a:off x="4308592" y="4931931"/>
            <a:ext cx="526816" cy="545234"/>
          </a:xfrm>
          <a:prstGeom prst="down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 name="Title 46"/>
          <p:cNvSpPr>
            <a:spLocks noGrp="1"/>
          </p:cNvSpPr>
          <p:nvPr>
            <p:ph type="title"/>
          </p:nvPr>
        </p:nvSpPr>
        <p:spPr/>
        <p:txBody>
          <a:bodyPr/>
          <a:lstStyle/>
          <a:p>
            <a:r>
              <a:rPr lang="en-US" smtClean="0"/>
              <a:t>Enumerating Services</a:t>
            </a:r>
            <a:endParaRPr lang="en-US" dirty="0"/>
          </a:p>
        </p:txBody>
      </p:sp>
      <p:grpSp>
        <p:nvGrpSpPr>
          <p:cNvPr id="2" name="Group 16"/>
          <p:cNvGrpSpPr/>
          <p:nvPr/>
        </p:nvGrpSpPr>
        <p:grpSpPr>
          <a:xfrm>
            <a:off x="1983574" y="1343025"/>
            <a:ext cx="5185855" cy="1015093"/>
            <a:chOff x="1890712" y="1343025"/>
            <a:chExt cx="5486400" cy="1015093"/>
          </a:xfrm>
        </p:grpSpPr>
        <p:sp>
          <p:nvSpPr>
            <p:cNvPr id="37" name="Right Arrow 36"/>
            <p:cNvSpPr/>
            <p:nvPr/>
          </p:nvSpPr>
          <p:spPr bwMode="auto">
            <a:xfrm>
              <a:off x="1890712" y="1343025"/>
              <a:ext cx="5486400" cy="52387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GetServiceIDs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Left Arrow 37"/>
            <p:cNvSpPr/>
            <p:nvPr/>
          </p:nvSpPr>
          <p:spPr bwMode="auto">
            <a:xfrm>
              <a:off x="1890712" y="1834243"/>
              <a:ext cx="5486400" cy="523875"/>
            </a:xfrm>
            <a:prstGeom prst="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Response (0x1, 0x2, 0x3)</a:t>
              </a:r>
            </a:p>
          </p:txBody>
        </p:sp>
      </p:grpSp>
      <p:grpSp>
        <p:nvGrpSpPr>
          <p:cNvPr id="3" name="Group 17"/>
          <p:cNvGrpSpPr/>
          <p:nvPr/>
        </p:nvGrpSpPr>
        <p:grpSpPr>
          <a:xfrm>
            <a:off x="1983574" y="2706461"/>
            <a:ext cx="5185855" cy="1015093"/>
            <a:chOff x="1890712" y="2706461"/>
            <a:chExt cx="5486400" cy="1015093"/>
          </a:xfrm>
        </p:grpSpPr>
        <p:sp>
          <p:nvSpPr>
            <p:cNvPr id="39" name="Right Arrow 38"/>
            <p:cNvSpPr/>
            <p:nvPr/>
          </p:nvSpPr>
          <p:spPr bwMode="auto">
            <a:xfrm>
              <a:off x="1890712" y="2706461"/>
              <a:ext cx="5486400" cy="52387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GetServiceInfo</a:t>
              </a:r>
              <a:r>
                <a:rPr lang="en-US" dirty="0" smtClean="0">
                  <a:solidFill>
                    <a:schemeClr val="tx1"/>
                  </a:solidFill>
                  <a:effectLst>
                    <a:outerShdw blurRad="38100" dist="38100" dir="2700000" algn="tl">
                      <a:srgbClr val="000000">
                        <a:alpha val="43137"/>
                      </a:srgbClr>
                    </a:outerShdw>
                  </a:effectLst>
                  <a:latin typeface="Trebuchet MS" pitchFamily="34" charset="0"/>
                </a:rPr>
                <a:t> (0x1)</a:t>
              </a:r>
            </a:p>
          </p:txBody>
        </p:sp>
        <p:sp>
          <p:nvSpPr>
            <p:cNvPr id="40" name="Left Arrow 39"/>
            <p:cNvSpPr/>
            <p:nvPr/>
          </p:nvSpPr>
          <p:spPr bwMode="auto">
            <a:xfrm>
              <a:off x="1890712" y="3197679"/>
              <a:ext cx="5486400" cy="523875"/>
            </a:xfrm>
            <a:prstGeom prst="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Response (</a:t>
              </a:r>
              <a:r>
                <a:rPr lang="en-US" dirty="0" err="1" smtClean="0">
                  <a:solidFill>
                    <a:schemeClr val="tx1"/>
                  </a:solidFill>
                  <a:effectLst>
                    <a:outerShdw blurRad="38100" dist="38100" dir="2700000" algn="tl">
                      <a:srgbClr val="000000">
                        <a:alpha val="43137"/>
                      </a:srgbClr>
                    </a:outerShdw>
                  </a:effectLst>
                  <a:latin typeface="Trebuchet MS" pitchFamily="34" charset="0"/>
                </a:rPr>
                <a:t>ServiceInfo</a:t>
              </a:r>
              <a:r>
                <a:rPr lang="en-US" dirty="0" smtClean="0">
                  <a:solidFill>
                    <a:schemeClr val="tx1"/>
                  </a:solidFill>
                  <a:effectLst>
                    <a:outerShdw blurRad="38100" dist="38100" dir="2700000" algn="tl">
                      <a:srgbClr val="000000">
                        <a:alpha val="43137"/>
                      </a:srgbClr>
                    </a:outerShdw>
                  </a:effectLst>
                  <a:latin typeface="Trebuchet MS" pitchFamily="34" charset="0"/>
                </a:rPr>
                <a:t> Dataset [0x1])</a:t>
              </a:r>
            </a:p>
          </p:txBody>
        </p:sp>
      </p:grpSp>
      <p:grpSp>
        <p:nvGrpSpPr>
          <p:cNvPr id="4" name="Group 18"/>
          <p:cNvGrpSpPr/>
          <p:nvPr/>
        </p:nvGrpSpPr>
        <p:grpSpPr>
          <a:xfrm>
            <a:off x="1983574" y="4069897"/>
            <a:ext cx="5185855" cy="1005568"/>
            <a:chOff x="1890712" y="4079422"/>
            <a:chExt cx="5486400" cy="1005568"/>
          </a:xfrm>
        </p:grpSpPr>
        <p:sp>
          <p:nvSpPr>
            <p:cNvPr id="41" name="Right Arrow 40"/>
            <p:cNvSpPr/>
            <p:nvPr/>
          </p:nvSpPr>
          <p:spPr bwMode="auto">
            <a:xfrm>
              <a:off x="1890712" y="4079422"/>
              <a:ext cx="5486400" cy="52387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GetServicePropList</a:t>
              </a:r>
              <a:r>
                <a:rPr lang="en-US" dirty="0" smtClean="0">
                  <a:solidFill>
                    <a:schemeClr val="tx1"/>
                  </a:solidFill>
                  <a:effectLst>
                    <a:outerShdw blurRad="38100" dist="38100" dir="2700000" algn="tl">
                      <a:srgbClr val="000000">
                        <a:alpha val="43137"/>
                      </a:srgbClr>
                    </a:outerShdw>
                  </a:effectLst>
                  <a:latin typeface="Trebuchet MS" pitchFamily="34" charset="0"/>
                </a:rPr>
                <a:t> (0x1)</a:t>
              </a:r>
            </a:p>
          </p:txBody>
        </p:sp>
        <p:sp>
          <p:nvSpPr>
            <p:cNvPr id="42" name="Left Arrow 41"/>
            <p:cNvSpPr/>
            <p:nvPr/>
          </p:nvSpPr>
          <p:spPr bwMode="auto">
            <a:xfrm>
              <a:off x="1890712" y="4561115"/>
              <a:ext cx="5486400" cy="523875"/>
            </a:xfrm>
            <a:prstGeom prst="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Response (</a:t>
              </a:r>
              <a:r>
                <a:rPr lang="en-US" dirty="0" err="1" smtClean="0">
                  <a:solidFill>
                    <a:schemeClr val="tx1"/>
                  </a:solidFill>
                  <a:effectLst>
                    <a:outerShdw blurRad="38100" dist="38100" dir="2700000" algn="tl">
                      <a:srgbClr val="000000">
                        <a:alpha val="43137"/>
                      </a:srgbClr>
                    </a:outerShdw>
                  </a:effectLst>
                  <a:latin typeface="Trebuchet MS" pitchFamily="34" charset="0"/>
                </a:rPr>
                <a:t>ServicePropertyList</a:t>
              </a:r>
              <a:r>
                <a:rPr lang="en-US" dirty="0" smtClean="0">
                  <a:solidFill>
                    <a:schemeClr val="tx1"/>
                  </a:solidFill>
                  <a:effectLst>
                    <a:outerShdw blurRad="38100" dist="38100" dir="2700000" algn="tl">
                      <a:srgbClr val="000000">
                        <a:alpha val="43137"/>
                      </a:srgbClr>
                    </a:outerShdw>
                  </a:effectLst>
                  <a:latin typeface="Trebuchet MS" pitchFamily="34" charset="0"/>
                </a:rPr>
                <a:t> [0x1])</a:t>
              </a:r>
            </a:p>
          </p:txBody>
        </p:sp>
      </p:grpSp>
      <p:grpSp>
        <p:nvGrpSpPr>
          <p:cNvPr id="5" name="Group 19"/>
          <p:cNvGrpSpPr/>
          <p:nvPr/>
        </p:nvGrpSpPr>
        <p:grpSpPr>
          <a:xfrm>
            <a:off x="1983574" y="5423808"/>
            <a:ext cx="5185855" cy="1024617"/>
            <a:chOff x="1890712" y="5423808"/>
            <a:chExt cx="5486400" cy="1024617"/>
          </a:xfrm>
        </p:grpSpPr>
        <p:sp>
          <p:nvSpPr>
            <p:cNvPr id="43" name="Right Arrow 42"/>
            <p:cNvSpPr/>
            <p:nvPr/>
          </p:nvSpPr>
          <p:spPr bwMode="auto">
            <a:xfrm>
              <a:off x="1890712" y="5423808"/>
              <a:ext cx="5486400" cy="52387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GetServiceCapabilities</a:t>
              </a:r>
              <a:r>
                <a:rPr lang="en-US" dirty="0" smtClean="0">
                  <a:solidFill>
                    <a:schemeClr val="tx1"/>
                  </a:solidFill>
                  <a:effectLst>
                    <a:outerShdw blurRad="38100" dist="38100" dir="2700000" algn="tl">
                      <a:srgbClr val="000000">
                        <a:alpha val="43137"/>
                      </a:srgbClr>
                    </a:outerShdw>
                  </a:effectLst>
                  <a:latin typeface="Trebuchet MS" pitchFamily="34" charset="0"/>
                </a:rPr>
                <a:t>(0x1)</a:t>
              </a:r>
            </a:p>
          </p:txBody>
        </p:sp>
        <p:sp>
          <p:nvSpPr>
            <p:cNvPr id="44" name="Left Arrow 43"/>
            <p:cNvSpPr/>
            <p:nvPr/>
          </p:nvSpPr>
          <p:spPr bwMode="auto">
            <a:xfrm>
              <a:off x="1890712" y="5924550"/>
              <a:ext cx="5486400" cy="523875"/>
            </a:xfrm>
            <a:prstGeom prst="lef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Response (</a:t>
              </a:r>
              <a:r>
                <a:rPr lang="en-US" dirty="0" err="1" smtClean="0">
                  <a:solidFill>
                    <a:schemeClr val="tx1"/>
                  </a:solidFill>
                  <a:effectLst>
                    <a:outerShdw blurRad="38100" dist="38100" dir="2700000" algn="tl">
                      <a:srgbClr val="000000">
                        <a:alpha val="43137"/>
                      </a:srgbClr>
                    </a:outerShdw>
                  </a:effectLst>
                  <a:latin typeface="Trebuchet MS" pitchFamily="34" charset="0"/>
                </a:rPr>
                <a:t>CapabilityList</a:t>
              </a:r>
              <a:r>
                <a:rPr lang="en-US" dirty="0" smtClean="0">
                  <a:solidFill>
                    <a:schemeClr val="tx1"/>
                  </a:solidFill>
                  <a:effectLst>
                    <a:outerShdw blurRad="38100" dist="38100" dir="2700000" algn="tl">
                      <a:srgbClr val="000000">
                        <a:alpha val="43137"/>
                      </a:srgbClr>
                    </a:outerShdw>
                  </a:effectLst>
                  <a:latin typeface="Trebuchet MS" pitchFamily="34" charset="0"/>
                </a:rPr>
                <a:t> Dataset[0x1])</a:t>
              </a:r>
            </a:p>
          </p:txBody>
        </p:sp>
      </p:grpSp>
      <p:sp>
        <p:nvSpPr>
          <p:cNvPr id="45" name="Rounded Rectangle 44"/>
          <p:cNvSpPr/>
          <p:nvPr/>
        </p:nvSpPr>
        <p:spPr bwMode="auto">
          <a:xfrm>
            <a:off x="381000" y="1447800"/>
            <a:ext cx="1296464" cy="4572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sp>
        <p:nvSpPr>
          <p:cNvPr id="46" name="Rounded Rectangle 45"/>
          <p:cNvSpPr/>
          <p:nvPr/>
        </p:nvSpPr>
        <p:spPr bwMode="auto">
          <a:xfrm>
            <a:off x="7466536" y="1447800"/>
            <a:ext cx="1296464" cy="45720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MTP Device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Services in Windows 7</a:t>
            </a:r>
            <a:endParaRPr lang="en-US" dirty="0"/>
          </a:p>
        </p:txBody>
      </p:sp>
      <p:sp>
        <p:nvSpPr>
          <p:cNvPr id="5" name="Content Placeholder 4"/>
          <p:cNvSpPr>
            <a:spLocks noGrp="1"/>
          </p:cNvSpPr>
          <p:nvPr>
            <p:ph sz="half" idx="1"/>
          </p:nvPr>
        </p:nvSpPr>
        <p:spPr>
          <a:xfrm>
            <a:off x="382323" y="1414199"/>
            <a:ext cx="4126177" cy="2234458"/>
          </a:xfrm>
        </p:spPr>
        <p:txBody>
          <a:bodyPr/>
          <a:lstStyle/>
          <a:p>
            <a:pPr marL="369888" indent="-369888"/>
            <a:r>
              <a:rPr lang="en-US" sz="3200" smtClean="0"/>
              <a:t>Device Status</a:t>
            </a:r>
          </a:p>
          <a:p>
            <a:pPr marL="369888" indent="-369888"/>
            <a:r>
              <a:rPr lang="en-US" sz="3200" smtClean="0"/>
              <a:t>Device Metadata</a:t>
            </a:r>
          </a:p>
          <a:p>
            <a:pPr marL="369888" indent="-369888"/>
            <a:r>
              <a:rPr lang="en-US" sz="3200" smtClean="0"/>
              <a:t>Hints</a:t>
            </a:r>
          </a:p>
          <a:p>
            <a:pPr marL="369888" indent="-369888"/>
            <a:r>
              <a:rPr lang="en-US" sz="3200" smtClean="0"/>
              <a:t>Ringtones</a:t>
            </a:r>
            <a:endParaRPr lang="en-US" sz="3200" dirty="0" smtClean="0"/>
          </a:p>
        </p:txBody>
      </p:sp>
      <p:sp>
        <p:nvSpPr>
          <p:cNvPr id="6" name="Content Placeholder 5"/>
          <p:cNvSpPr>
            <a:spLocks noGrp="1"/>
          </p:cNvSpPr>
          <p:nvPr>
            <p:ph sz="half" idx="2"/>
          </p:nvPr>
        </p:nvSpPr>
        <p:spPr>
          <a:xfrm>
            <a:off x="4635500" y="1414199"/>
            <a:ext cx="4127500" cy="4921347"/>
          </a:xfrm>
        </p:spPr>
        <p:txBody>
          <a:bodyPr/>
          <a:lstStyle/>
          <a:p>
            <a:pPr marL="369888" indent="-369888"/>
            <a:r>
              <a:rPr lang="en-US" sz="3200" smtClean="0"/>
              <a:t>PIM</a:t>
            </a:r>
          </a:p>
          <a:p>
            <a:pPr marL="711200" lvl="1" indent="-341313"/>
            <a:r>
              <a:rPr lang="en-US" sz="2800" smtClean="0"/>
              <a:t>Contacts</a:t>
            </a:r>
          </a:p>
          <a:p>
            <a:pPr marL="711200" lvl="1" indent="-341313"/>
            <a:r>
              <a:rPr lang="en-US" sz="2800" smtClean="0"/>
              <a:t>Calendar</a:t>
            </a:r>
          </a:p>
          <a:p>
            <a:pPr marL="711200" lvl="1" indent="-341313"/>
            <a:r>
              <a:rPr lang="en-US" sz="2800" smtClean="0"/>
              <a:t>Tasks</a:t>
            </a:r>
          </a:p>
          <a:p>
            <a:pPr marL="711200" lvl="1" indent="-341313"/>
            <a:r>
              <a:rPr lang="en-US" sz="2800" smtClean="0"/>
              <a:t>Notes</a:t>
            </a:r>
          </a:p>
          <a:p>
            <a:pPr marL="369888" indent="-369888"/>
            <a:r>
              <a:rPr lang="en-US" sz="3200" smtClean="0"/>
              <a:t>Sync</a:t>
            </a:r>
          </a:p>
          <a:p>
            <a:pPr marL="711200" lvl="1" indent="-341313"/>
            <a:r>
              <a:rPr lang="en-US" sz="2800" smtClean="0"/>
              <a:t>Enumeration</a:t>
            </a:r>
          </a:p>
          <a:p>
            <a:pPr marL="711200" lvl="1" indent="-341313"/>
            <a:r>
              <a:rPr lang="en-US" sz="2800" smtClean="0"/>
              <a:t>Anchor</a:t>
            </a:r>
          </a:p>
          <a:p>
            <a:endParaRPr lang="en-US" sz="32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Enumerating the Status Service</a:t>
            </a:r>
            <a:endParaRPr lang="en-US" dirty="0"/>
          </a:p>
        </p:txBody>
      </p:sp>
      <p:sp>
        <p:nvSpPr>
          <p:cNvPr id="11" name="Subtitle 10"/>
          <p:cNvSpPr>
            <a:spLocks noGrp="1"/>
          </p:cNvSpPr>
          <p:nvPr>
            <p:ph type="subTitle" idx="1"/>
          </p:nvPr>
        </p:nvSpPr>
        <p:spPr/>
        <p:txBody>
          <a:bodyPr/>
          <a:lstStyle/>
          <a:p>
            <a:endParaRPr lang="en-US"/>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PIM Synchronization</a:t>
            </a:r>
            <a:endParaRPr lang="en-US" dirty="0"/>
          </a:p>
        </p:txBody>
      </p:sp>
      <p:sp>
        <p:nvSpPr>
          <p:cNvPr id="6" name="Content Placeholder 5"/>
          <p:cNvSpPr>
            <a:spLocks noGrp="1"/>
          </p:cNvSpPr>
          <p:nvPr>
            <p:ph idx="1"/>
          </p:nvPr>
        </p:nvSpPr>
        <p:spPr>
          <a:xfrm>
            <a:off x="382588" y="1414464"/>
            <a:ext cx="8380412" cy="3050066"/>
          </a:xfrm>
        </p:spPr>
        <p:txBody>
          <a:bodyPr/>
          <a:lstStyle/>
          <a:p>
            <a:r>
              <a:rPr lang="en-US" smtClean="0"/>
              <a:t>Sync with Outlook or </a:t>
            </a:r>
            <a:br>
              <a:rPr lang="en-US" smtClean="0"/>
            </a:br>
            <a:r>
              <a:rPr lang="en-US" smtClean="0"/>
              <a:t>Windows Address Book</a:t>
            </a:r>
          </a:p>
          <a:p>
            <a:r>
              <a:rPr lang="en-US" smtClean="0"/>
              <a:t>Other synchronization </a:t>
            </a:r>
            <a:br>
              <a:rPr lang="en-US" smtClean="0"/>
            </a:br>
            <a:r>
              <a:rPr lang="en-US" smtClean="0"/>
              <a:t>plugins can be developed</a:t>
            </a:r>
          </a:p>
          <a:p>
            <a:r>
              <a:rPr lang="en-US" smtClean="0"/>
              <a:t>Each PIM service is combined </a:t>
            </a:r>
            <a:br>
              <a:rPr lang="en-US" smtClean="0"/>
            </a:br>
            <a:r>
              <a:rPr lang="en-US" smtClean="0"/>
              <a:t>with a Sync service</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Services</a:t>
            </a:r>
            <a:endParaRPr lang="en-US" dirty="0"/>
          </a:p>
        </p:txBody>
      </p:sp>
      <p:sp>
        <p:nvSpPr>
          <p:cNvPr id="3" name="Content Placeholder 2"/>
          <p:cNvSpPr>
            <a:spLocks noGrp="1"/>
          </p:cNvSpPr>
          <p:nvPr>
            <p:ph idx="1"/>
          </p:nvPr>
        </p:nvSpPr>
        <p:spPr/>
        <p:txBody>
          <a:bodyPr/>
          <a:lstStyle/>
          <a:p>
            <a:r>
              <a:rPr lang="en-US" smtClean="0"/>
              <a:t>Device Status</a:t>
            </a:r>
          </a:p>
          <a:p>
            <a:r>
              <a:rPr lang="en-US" smtClean="0"/>
              <a:t>Device Metadata</a:t>
            </a:r>
          </a:p>
          <a:p>
            <a:r>
              <a:rPr lang="en-US" smtClean="0"/>
              <a:t>“Hints”</a:t>
            </a:r>
          </a:p>
          <a:p>
            <a:r>
              <a:rPr lang="en-US" smtClean="0"/>
              <a:t>Ringtones</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MTP 1.0 and Services Together</a:t>
            </a:r>
            <a:endParaRPr lang="en-US" dirty="0"/>
          </a:p>
        </p:txBody>
      </p:sp>
      <p:sp>
        <p:nvSpPr>
          <p:cNvPr id="3" name="Content Placeholder 2"/>
          <p:cNvSpPr>
            <a:spLocks noGrp="1"/>
          </p:cNvSpPr>
          <p:nvPr>
            <p:ph idx="1"/>
          </p:nvPr>
        </p:nvSpPr>
        <p:spPr>
          <a:xfrm>
            <a:off x="382588" y="1414464"/>
            <a:ext cx="8380412" cy="3507114"/>
          </a:xfrm>
        </p:spPr>
        <p:txBody>
          <a:bodyPr/>
          <a:lstStyle/>
          <a:p>
            <a:r>
              <a:rPr lang="en-US" smtClean="0"/>
              <a:t>Media (pictures, videos, music) </a:t>
            </a:r>
            <a:br>
              <a:rPr lang="en-US" smtClean="0"/>
            </a:br>
            <a:r>
              <a:rPr lang="en-US" smtClean="0"/>
              <a:t>continues to work as it does</a:t>
            </a:r>
          </a:p>
          <a:p>
            <a:r>
              <a:rPr lang="en-US" smtClean="0"/>
              <a:t>Services enable new content </a:t>
            </a:r>
            <a:br>
              <a:rPr lang="en-US" smtClean="0"/>
            </a:br>
            <a:r>
              <a:rPr lang="en-US" smtClean="0"/>
              <a:t>functionality</a:t>
            </a:r>
          </a:p>
          <a:p>
            <a:r>
              <a:rPr lang="en-US" smtClean="0"/>
              <a:t>Legacy MTP Initiators will not </a:t>
            </a:r>
            <a:br>
              <a:rPr lang="en-US" smtClean="0"/>
            </a:br>
            <a:r>
              <a:rPr lang="en-US" smtClean="0"/>
              <a:t>know about Services, backwards compatibility is maintained</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Firmware Update Exercise</a:t>
            </a:r>
            <a:br>
              <a:rPr lang="en-US" smtClean="0"/>
            </a:br>
            <a:r>
              <a:rPr lang="en-US" sz="3600" smtClean="0">
                <a:gradFill>
                  <a:gsLst>
                    <a:gs pos="28000">
                      <a:schemeClr val="accent6">
                        <a:lumMod val="40000"/>
                        <a:lumOff val="60000"/>
                      </a:schemeClr>
                    </a:gs>
                    <a:gs pos="48000">
                      <a:schemeClr val="accent6">
                        <a:lumMod val="40000"/>
                        <a:lumOff val="60000"/>
                      </a:schemeClr>
                    </a:gs>
                  </a:gsLst>
                  <a:lin ang="5400000" scaled="1"/>
                </a:gradFill>
              </a:rPr>
              <a:t>The final piece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5" name="Content Placeholder 4"/>
          <p:cNvSpPr>
            <a:spLocks noGrp="1"/>
          </p:cNvSpPr>
          <p:nvPr>
            <p:ph idx="1"/>
          </p:nvPr>
        </p:nvSpPr>
        <p:spPr>
          <a:xfrm>
            <a:off x="382588" y="1901825"/>
            <a:ext cx="8380412" cy="914096"/>
          </a:xfrm>
        </p:spPr>
        <p:txBody>
          <a:bodyPr/>
          <a:lstStyle/>
          <a:p>
            <a:r>
              <a:rPr lang="en-US" smtClean="0"/>
              <a:t>Use the WPD Automation API </a:t>
            </a:r>
            <a:br>
              <a:rPr lang="en-US" smtClean="0"/>
            </a:br>
            <a:r>
              <a:rPr lang="en-US" smtClean="0"/>
              <a:t>and web scripting in the DXP </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556332" y="5098464"/>
            <a:ext cx="5936512" cy="1215656"/>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1329595"/>
          </a:xfrm>
        </p:spPr>
        <p:txBody>
          <a:bodyPr/>
          <a:lstStyle/>
          <a:p>
            <a:r>
              <a:rPr lang="en-US" dirty="0" smtClean="0"/>
              <a:t>Device Stage™</a:t>
            </a:r>
            <a:r>
              <a:rPr lang="en-US" smtClean="0"/>
              <a:t>, </a:t>
            </a:r>
            <a:br>
              <a:rPr lang="en-US" smtClean="0"/>
            </a:br>
            <a:r>
              <a:rPr lang="en-US" smtClean="0"/>
              <a:t>Services, and </a:t>
            </a:r>
            <a:r>
              <a:rPr lang="en-US" dirty="0" smtClean="0"/>
              <a:t>the Web</a:t>
            </a:r>
            <a:endParaRPr lang="en-US" dirty="0"/>
          </a:p>
        </p:txBody>
      </p:sp>
      <p:sp>
        <p:nvSpPr>
          <p:cNvPr id="4" name="Rectangle 3"/>
          <p:cNvSpPr/>
          <p:nvPr/>
        </p:nvSpPr>
        <p:spPr>
          <a:xfrm>
            <a:off x="1570509" y="2872492"/>
            <a:ext cx="5869171" cy="1600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 Stage™</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1556332" y="2872492"/>
            <a:ext cx="914400"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SYNC</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8"/>
          <p:cNvSpPr/>
          <p:nvPr/>
        </p:nvSpPr>
        <p:spPr>
          <a:xfrm>
            <a:off x="2470731" y="2872492"/>
            <a:ext cx="1130595"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Ringtones</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a:xfrm>
            <a:off x="4664581" y="2868927"/>
            <a:ext cx="2806997" cy="30834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Internet Explorer</a:t>
            </a:r>
          </a:p>
        </p:txBody>
      </p:sp>
      <p:sp>
        <p:nvSpPr>
          <p:cNvPr id="16" name="Rectangle 15"/>
          <p:cNvSpPr/>
          <p:nvPr/>
        </p:nvSpPr>
        <p:spPr>
          <a:xfrm>
            <a:off x="1577598" y="4026125"/>
            <a:ext cx="5862084" cy="457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WPD</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ectangle 16"/>
          <p:cNvSpPr/>
          <p:nvPr/>
        </p:nvSpPr>
        <p:spPr>
          <a:xfrm>
            <a:off x="1556332" y="5098464"/>
            <a:ext cx="914400" cy="457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SYNC</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Rectangle 17"/>
          <p:cNvSpPr/>
          <p:nvPr/>
        </p:nvSpPr>
        <p:spPr>
          <a:xfrm>
            <a:off x="2470732" y="5098464"/>
            <a:ext cx="1141228" cy="457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Ringtones</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Rectangle 18"/>
          <p:cNvSpPr/>
          <p:nvPr/>
        </p:nvSpPr>
        <p:spPr>
          <a:xfrm>
            <a:off x="3590697" y="5098464"/>
            <a:ext cx="990600" cy="457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Status</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p:nvPr/>
        </p:nvSpPr>
        <p:spPr>
          <a:xfrm>
            <a:off x="4558258" y="5098464"/>
            <a:ext cx="2945218" cy="457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Firmware Update Service</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Cloud 23"/>
          <p:cNvSpPr/>
          <p:nvPr/>
        </p:nvSpPr>
        <p:spPr>
          <a:xfrm>
            <a:off x="5582529" y="1581703"/>
            <a:ext cx="2133600" cy="990600"/>
          </a:xfrm>
          <a:prstGeom prst="cloud">
            <a:avLst/>
          </a:prstGeom>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lnSpc>
                <a:spcPct val="90000"/>
              </a:lnSpc>
            </a:pPr>
            <a:r>
              <a:rPr lang="en-US"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Contoso</a:t>
            </a: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Web Service</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6" name="Rectangle 35"/>
          <p:cNvSpPr/>
          <p:nvPr/>
        </p:nvSpPr>
        <p:spPr>
          <a:xfrm>
            <a:off x="3590697" y="2872492"/>
            <a:ext cx="1066800"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Status</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a:xfrm>
            <a:off x="4625593" y="3662846"/>
            <a:ext cx="2824720" cy="343785"/>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nSpc>
                <a:spcPct val="90000"/>
              </a:lnSpc>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WPD Automation Layer</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1" name="Up-Down Arrow 30"/>
          <p:cNvSpPr/>
          <p:nvPr/>
        </p:nvSpPr>
        <p:spPr>
          <a:xfrm rot="10800000">
            <a:off x="6954306" y="2539999"/>
            <a:ext cx="381000" cy="2562009"/>
          </a:xfrm>
          <a:prstGeom prst="up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90000"/>
              </a:lnSpc>
            </a:pP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98346" y="4578888"/>
            <a:ext cx="7945289" cy="75973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1163395"/>
          </a:xfrm>
        </p:spPr>
        <p:txBody>
          <a:bodyPr/>
          <a:lstStyle/>
          <a:p>
            <a:r>
              <a:rPr lang="en-US" smtClean="0"/>
              <a:t>Related Sessions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Virtual Track Guide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4247317"/>
          </a:xfrm>
        </p:spPr>
        <p:txBody>
          <a:bodyPr/>
          <a:lstStyle/>
          <a:p>
            <a:pPr marL="285750" indent="-285750"/>
            <a:r>
              <a:rPr lang="en-US" sz="2400" smtClean="0"/>
              <a:t>CON-T531 Windows 7 Device Experience Overview</a:t>
            </a:r>
          </a:p>
          <a:p>
            <a:pPr marL="285750" indent="-285750"/>
            <a:r>
              <a:rPr lang="en-US" sz="2400" smtClean="0"/>
              <a:t>CON-T532 Windows 7 Device Installation Experience</a:t>
            </a:r>
          </a:p>
          <a:p>
            <a:pPr marL="285750" indent="-285750"/>
            <a:r>
              <a:rPr lang="en-US" sz="2400" smtClean="0"/>
              <a:t>CON-T533 Windows 7 Device Experience</a:t>
            </a:r>
          </a:p>
          <a:p>
            <a:pPr marL="285750" indent="-285750"/>
            <a:r>
              <a:rPr lang="en-US" sz="2400" smtClean="0"/>
              <a:t>CON-T566 Authoring a Device Experience </a:t>
            </a:r>
            <a:br>
              <a:rPr lang="en-US" sz="2400" smtClean="0"/>
            </a:br>
            <a:r>
              <a:rPr lang="en-US" sz="2400" smtClean="0"/>
              <a:t>for Portable Devices</a:t>
            </a:r>
          </a:p>
          <a:p>
            <a:pPr marL="285750" indent="-285750"/>
            <a:r>
              <a:rPr lang="en-US" sz="2400" smtClean="0"/>
              <a:t>CON-T567 Windows Logo Program for Portable Devices</a:t>
            </a:r>
          </a:p>
          <a:p>
            <a:pPr marL="285750" indent="-285750"/>
            <a:r>
              <a:rPr lang="en-US" sz="2400" b="1" smtClean="0"/>
              <a:t>CON-T568 Windows 7 Device Services </a:t>
            </a:r>
            <a:br>
              <a:rPr lang="en-US" sz="2400" b="1" smtClean="0"/>
            </a:br>
            <a:r>
              <a:rPr lang="en-US" sz="2400" b="1" smtClean="0"/>
              <a:t>for Media Transfer Protocol</a:t>
            </a:r>
          </a:p>
          <a:p>
            <a:pPr marL="285750" indent="-285750"/>
            <a:r>
              <a:rPr lang="en-US" sz="2400" smtClean="0"/>
              <a:t>CON-C648 Discussion:  Windows Portable Device Enabling Kit </a:t>
            </a:r>
            <a:endParaRPr lang="en-US" sz="24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Firmware Update Exercise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Web page script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4"/>
          <p:cNvSpPr>
            <a:spLocks noChangeArrowheads="1"/>
          </p:cNvSpPr>
          <p:nvPr/>
        </p:nvSpPr>
        <p:spPr bwMode="auto">
          <a:xfrm>
            <a:off x="731837" y="1901825"/>
            <a:ext cx="7680325" cy="423112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var</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FWUpdateService</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deviceObject.Services</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FirmwareUpdateGUID</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function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DownloadFirmware</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var</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oldFirmware</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FWUpdateService.GetChildrenByFormat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DeviceFirmwareImage</a:t>
            </a:r>
            <a:r>
              <a:rPr lang="en-US" sz="1400" dirty="0" smtClean="0">
                <a:solidFill>
                  <a:schemeClr val="tx2"/>
                </a:solidFill>
                <a:effectLst>
                  <a:outerShdw blurRad="38100" dist="38100" dir="2700000" algn="tl">
                    <a:srgbClr val="000000">
                      <a:alpha val="43137"/>
                    </a:srgbClr>
                  </a:outerShdw>
                </a:effectLst>
                <a:latin typeface="Lucida Console" pitchFamily="49" charset="0"/>
              </a:rPr>
              <a:t>”)[0];</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if(</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oldFirmware.Version</a:t>
            </a:r>
            <a:r>
              <a:rPr lang="en-US" sz="1400" dirty="0" smtClean="0">
                <a:solidFill>
                  <a:schemeClr val="tx2"/>
                </a:solidFill>
                <a:effectLst>
                  <a:outerShdw blurRad="38100" dist="38100" dir="2700000" algn="tl">
                    <a:srgbClr val="000000">
                      <a:alpha val="43137"/>
                    </a:srgbClr>
                  </a:outerShdw>
                </a:effectLst>
                <a:latin typeface="Lucida Console" pitchFamily="49" charset="0"/>
              </a:rPr>
              <a:t> &lt; 2.00)</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FWUpdateService.RemoveChild</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oldFirmware</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var</a:t>
            </a:r>
            <a:r>
              <a:rPr lang="en-US" sz="1400" dirty="0" smtClean="0">
                <a:solidFill>
                  <a:schemeClr val="tx2"/>
                </a:solidFill>
                <a:effectLst>
                  <a:outerShdw blurRad="38100" dist="38100" dir="2700000" algn="tl">
                    <a:srgbClr val="000000">
                      <a:alpha val="43137"/>
                    </a:srgbClr>
                  </a:outerShdw>
                </a:effectLst>
                <a:latin typeface="Lucida Console" pitchFamily="49" charset="0"/>
              </a:rPr>
              <a:t> request = new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ActiveXObject</a:t>
            </a:r>
            <a:r>
              <a:rPr lang="en-US" sz="1400" dirty="0" smtClean="0">
                <a:solidFill>
                  <a:schemeClr val="tx2"/>
                </a:solidFill>
                <a:effectLst>
                  <a:outerShdw blurRad="38100" dist="38100" dir="2700000" algn="tl">
                    <a:srgbClr val="000000">
                      <a:alpha val="43137"/>
                    </a:srgbClr>
                  </a:outerShdw>
                </a:effectLst>
                <a:latin typeface="Lucida Console" pitchFamily="49" charset="0"/>
              </a:rPr>
              <a:t>("MSXML2.XMLHTTP.3.0");</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request.open</a:t>
            </a:r>
            <a:r>
              <a:rPr lang="en-US" sz="1400" dirty="0" smtClean="0">
                <a:solidFill>
                  <a:schemeClr val="tx2"/>
                </a:solidFill>
                <a:effectLst>
                  <a:outerShdw blurRad="38100" dist="38100" dir="2700000" algn="tl">
                    <a:srgbClr val="000000">
                      <a:alpha val="43137"/>
                    </a:srgbClr>
                  </a:outerShdw>
                </a:effectLst>
                <a:latin typeface="Lucida Console" pitchFamily="49" charset="0"/>
              </a:rPr>
              <a:t>("GET", "http://contoso.com/downloadFirmware.asp", </a:t>
            </a:r>
            <a:r>
              <a:rPr lang="en-US" sz="1400" smtClean="0">
                <a:solidFill>
                  <a:schemeClr val="tx2"/>
                </a:solidFill>
                <a:effectLst>
                  <a:outerShdw blurRad="38100" dist="38100" dir="2700000" algn="tl">
                    <a:srgbClr val="000000">
                      <a:alpha val="43137"/>
                    </a:srgbClr>
                  </a:outerShdw>
                </a:effectLst>
                <a:latin typeface="Lucida Console" pitchFamily="49" charset="0"/>
              </a:rPr>
              <a:t>false); request.send</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r>
            <a:br>
              <a:rPr lang="en-US" sz="1400" dirty="0" smtClean="0">
                <a:solidFill>
                  <a:schemeClr val="tx2"/>
                </a:solidFill>
                <a:effectLst>
                  <a:outerShdw blurRad="38100" dist="38100" dir="2700000" algn="tl">
                    <a:srgbClr val="000000">
                      <a:alpha val="43137"/>
                    </a:srgbClr>
                  </a:outerShdw>
                </a:effectLst>
                <a:latin typeface="Lucida Console" pitchFamily="49" charset="0"/>
              </a:rPr>
            </a:br>
            <a:r>
              <a:rPr lang="en-US" sz="1400" dirty="0" err="1" smtClean="0">
                <a:solidFill>
                  <a:schemeClr val="tx2"/>
                </a:solidFill>
                <a:effectLst>
                  <a:outerShdw blurRad="38100" dist="38100" dir="2700000" algn="tl">
                    <a:srgbClr val="000000">
                      <a:alpha val="43137"/>
                    </a:srgbClr>
                  </a:outerShdw>
                </a:effectLst>
                <a:latin typeface="Lucida Console" pitchFamily="49" charset="0"/>
              </a:rPr>
              <a:t>var</a:t>
            </a:r>
            <a:r>
              <a:rPr lang="en-US" sz="1400" dirty="0" smtClean="0">
                <a:solidFill>
                  <a:schemeClr val="tx2"/>
                </a:solidFill>
                <a:effectLst>
                  <a:outerShdw blurRad="38100" dist="38100" dir="2700000" algn="tl">
                    <a:srgbClr val="000000">
                      <a:alpha val="43137"/>
                    </a:srgbClr>
                  </a:outerShdw>
                </a:effectLst>
                <a:latin typeface="Lucida Console" pitchFamily="49" charset="0"/>
              </a:rPr>
              <a:t> stream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request.responseStream</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var</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newFirmware</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FWUpdateService.CreateNewObject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err="1" smtClean="0">
                <a:solidFill>
                  <a:schemeClr val="tx2"/>
                </a:solidFill>
                <a:effectLst>
                  <a:outerShdw blurRad="38100" dist="38100" dir="2700000" algn="tl">
                    <a:srgbClr val="000000">
                      <a:alpha val="43137"/>
                    </a:srgbClr>
                  </a:outerShdw>
                </a:effectLst>
                <a:latin typeface="Lucida Console" pitchFamily="49" charset="0"/>
              </a:rPr>
              <a:t>DeviceFirmwareImage</a:t>
            </a:r>
            <a:r>
              <a:rPr lang="en-US" sz="1400" smtClean="0">
                <a:solidFill>
                  <a:schemeClr val="tx2"/>
                </a:solidFill>
                <a:effectLst>
                  <a:outerShdw blurRad="38100" dist="38100" dir="2700000" algn="tl">
                    <a:srgbClr val="000000">
                      <a:alpha val="43137"/>
                    </a:srgbClr>
                  </a:outerShdw>
                </a:effectLst>
                <a:latin typeface="Lucida Console" pitchFamily="49" charset="0"/>
              </a:rPr>
              <a:t>”); newFirmware.Data </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smtClean="0">
                <a:solidFill>
                  <a:schemeClr val="tx2"/>
                </a:solidFill>
                <a:effectLst>
                  <a:outerShdw blurRad="38100" dist="38100" dir="2700000" algn="tl">
                    <a:srgbClr val="000000">
                      <a:alpha val="43137"/>
                    </a:srgbClr>
                  </a:outerShdw>
                </a:effectLst>
                <a:latin typeface="Lucida Console" pitchFamily="49" charset="0"/>
              </a:rPr>
              <a:t>stream; newFirmware.Version </a:t>
            </a:r>
            <a:r>
              <a:rPr lang="en-US" sz="1400" dirty="0" smtClean="0">
                <a:solidFill>
                  <a:schemeClr val="tx2"/>
                </a:solidFill>
                <a:effectLst>
                  <a:outerShdw blurRad="38100" dist="38100" dir="2700000" algn="tl">
                    <a:srgbClr val="000000">
                      <a:alpha val="43137"/>
                    </a:srgbClr>
                  </a:outerShdw>
                </a:effectLst>
                <a:latin typeface="Lucida Console" pitchFamily="49" charset="0"/>
              </a:rPr>
              <a:t>= “2.0”; </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FWUpdateService.AddChild</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newFirmware</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smtClean="0">
                <a:solidFill>
                  <a:schemeClr val="tx2"/>
                </a:solidFill>
                <a:effectLst>
                  <a:outerShdw blurRad="38100" dist="38100" dir="2700000" algn="tl">
                    <a:srgbClr val="000000">
                      <a:alpha val="43137"/>
                    </a:srgbClr>
                  </a:outerShdw>
                </a:effectLst>
                <a:latin typeface="Lucida Console" pitchFamily="49" charset="0"/>
              </a:rPr>
              <a:t>}</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t>Firmware Update Exercise</a:t>
            </a:r>
            <a:br>
              <a:rPr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br>
            <a:r>
              <a:rPr sz="3600" smtClean="0">
                <a:gradFill>
                  <a:gsLst>
                    <a:gs pos="28000">
                      <a:srgbClr val="FFC000">
                        <a:lumMod val="40000"/>
                        <a:lumOff val="60000"/>
                      </a:srgbClr>
                    </a:gs>
                    <a:gs pos="48000">
                      <a:srgbClr val="FFC000">
                        <a:lumMod val="40000"/>
                        <a:lumOff val="60000"/>
                      </a:srgbClr>
                    </a:gs>
                  </a:gsLst>
                  <a:lin ang="5400000" scaled="1"/>
                </a:gradFill>
              </a:rPr>
              <a:t>The Result</a:t>
            </a:r>
            <a:endParaRPr lang="en-US" dirty="0">
              <a:solidFill>
                <a:srgbClr val="FF0000"/>
              </a:solidFill>
            </a:endParaRPr>
          </a:p>
        </p:txBody>
      </p:sp>
      <p:pic>
        <p:nvPicPr>
          <p:cNvPr id="1027" name="Picture 3" descr="C:\public\presentations\contoso_blank.png"/>
          <p:cNvPicPr>
            <a:picLocks noChangeAspect="1" noChangeArrowheads="1"/>
          </p:cNvPicPr>
          <p:nvPr/>
        </p:nvPicPr>
        <p:blipFill>
          <a:blip r:embed="rId3"/>
          <a:srcRect/>
          <a:stretch>
            <a:fillRect/>
          </a:stretch>
        </p:blipFill>
        <p:spPr bwMode="auto">
          <a:xfrm>
            <a:off x="1312723" y="1324305"/>
            <a:ext cx="6337223" cy="4710735"/>
          </a:xfrm>
          <a:prstGeom prst="rect">
            <a:avLst/>
          </a:prstGeom>
          <a:noFill/>
        </p:spPr>
      </p:pic>
      <p:sp>
        <p:nvSpPr>
          <p:cNvPr id="5" name="Rectangle 4"/>
          <p:cNvSpPr/>
          <p:nvPr/>
        </p:nvSpPr>
        <p:spPr bwMode="auto">
          <a:xfrm>
            <a:off x="1371600" y="2509284"/>
            <a:ext cx="6156251" cy="3285460"/>
          </a:xfrm>
          <a:prstGeom prst="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TextBox 5"/>
          <p:cNvSpPr txBox="1"/>
          <p:nvPr/>
        </p:nvSpPr>
        <p:spPr>
          <a:xfrm>
            <a:off x="1414130" y="2604977"/>
            <a:ext cx="4263656" cy="523220"/>
          </a:xfrm>
          <a:prstGeom prst="rect">
            <a:avLst/>
          </a:prstGeom>
          <a:noFill/>
        </p:spPr>
        <p:txBody>
          <a:bodyPr wrap="square" rtlCol="0">
            <a:spAutoFit/>
          </a:bodyPr>
          <a:lstStyle/>
          <a:p>
            <a:r>
              <a:rPr lang="en-US" sz="2800" dirty="0" err="1" smtClean="0">
                <a:solidFill>
                  <a:schemeClr val="bg2"/>
                </a:solidFill>
                <a:effectLst>
                  <a:outerShdw blurRad="38100" dist="38100" dir="2700000" algn="tl">
                    <a:srgbClr val="000000">
                      <a:alpha val="43137"/>
                    </a:srgbClr>
                  </a:outerShdw>
                </a:effectLst>
                <a:latin typeface="Trebuchet MS" pitchFamily="34" charset="0"/>
              </a:rPr>
              <a:t>Contoso</a:t>
            </a:r>
            <a:r>
              <a:rPr lang="en-US" sz="2800" dirty="0" smtClean="0">
                <a:solidFill>
                  <a:schemeClr val="bg2"/>
                </a:solidFill>
                <a:effectLst>
                  <a:outerShdw blurRad="38100" dist="38100" dir="2700000" algn="tl">
                    <a:srgbClr val="000000">
                      <a:alpha val="43137"/>
                    </a:srgbClr>
                  </a:outerShdw>
                </a:effectLst>
                <a:latin typeface="Trebuchet MS" pitchFamily="34" charset="0"/>
              </a:rPr>
              <a:t> Update Service</a:t>
            </a:r>
          </a:p>
        </p:txBody>
      </p:sp>
      <p:sp>
        <p:nvSpPr>
          <p:cNvPr id="7" name="TextBox 6"/>
          <p:cNvSpPr txBox="1"/>
          <p:nvPr/>
        </p:nvSpPr>
        <p:spPr>
          <a:xfrm>
            <a:off x="1552354" y="3391786"/>
            <a:ext cx="3040912" cy="584775"/>
          </a:xfrm>
          <a:prstGeom prst="rect">
            <a:avLst/>
          </a:prstGeom>
          <a:noFill/>
        </p:spPr>
        <p:txBody>
          <a:bodyPr wrap="square" rtlCol="0">
            <a:spAutoFit/>
          </a:bodyPr>
          <a:lstStyle/>
          <a:p>
            <a:r>
              <a:rPr lang="en-US" sz="1600" dirty="0" smtClean="0">
                <a:solidFill>
                  <a:schemeClr val="bg2"/>
                </a:solidFill>
                <a:effectLst>
                  <a:outerShdw blurRad="38100" dist="38100" dir="2700000" algn="tl">
                    <a:srgbClr val="000000">
                      <a:alpha val="43137"/>
                    </a:srgbClr>
                  </a:outerShdw>
                </a:effectLst>
                <a:latin typeface="Trebuchet MS" pitchFamily="34" charset="0"/>
              </a:rPr>
              <a:t>Downloading Firmware</a:t>
            </a:r>
          </a:p>
          <a:p>
            <a:r>
              <a:rPr lang="en-US" sz="1600" dirty="0" smtClean="0">
                <a:solidFill>
                  <a:schemeClr val="bg2"/>
                </a:solidFill>
                <a:effectLst>
                  <a:outerShdw blurRad="38100" dist="38100" dir="2700000" algn="tl">
                    <a:srgbClr val="000000">
                      <a:alpha val="43137"/>
                    </a:srgbClr>
                  </a:outerShdw>
                </a:effectLst>
                <a:latin typeface="Trebuchet MS" pitchFamily="34" charset="0"/>
              </a:rPr>
              <a:t>Applying Firmware</a:t>
            </a:r>
          </a:p>
        </p:txBody>
      </p:sp>
      <p:pic>
        <p:nvPicPr>
          <p:cNvPr id="1026" name="Picture 2" descr="C:\public\presentations\progress_bar_full.png"/>
          <p:cNvPicPr>
            <a:picLocks noChangeAspect="1" noChangeArrowheads="1"/>
          </p:cNvPicPr>
          <p:nvPr/>
        </p:nvPicPr>
        <p:blipFill>
          <a:blip r:embed="rId4"/>
          <a:srcRect/>
          <a:stretch>
            <a:fillRect/>
          </a:stretch>
        </p:blipFill>
        <p:spPr bwMode="auto">
          <a:xfrm>
            <a:off x="3765550" y="3490765"/>
            <a:ext cx="2424113" cy="228600"/>
          </a:xfrm>
          <a:prstGeom prst="rect">
            <a:avLst/>
          </a:prstGeom>
          <a:noFill/>
        </p:spPr>
      </p:pic>
      <p:pic>
        <p:nvPicPr>
          <p:cNvPr id="3" name="Picture 3" descr="C:\public\presentations\progress_bar_partial.png"/>
          <p:cNvPicPr>
            <a:picLocks noChangeAspect="1" noChangeArrowheads="1"/>
          </p:cNvPicPr>
          <p:nvPr/>
        </p:nvPicPr>
        <p:blipFill>
          <a:blip r:embed="rId5"/>
          <a:srcRect/>
          <a:stretch>
            <a:fillRect/>
          </a:stretch>
        </p:blipFill>
        <p:spPr bwMode="auto">
          <a:xfrm>
            <a:off x="3757760" y="3755250"/>
            <a:ext cx="2416175" cy="22860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Starting Out with Services</a:t>
            </a:r>
            <a:endParaRPr lang="en-US" dirty="0"/>
          </a:p>
        </p:txBody>
      </p:sp>
      <p:sp>
        <p:nvSpPr>
          <p:cNvPr id="3" name="Content Placeholder 2"/>
          <p:cNvSpPr>
            <a:spLocks noGrp="1"/>
          </p:cNvSpPr>
          <p:nvPr>
            <p:ph idx="1"/>
          </p:nvPr>
        </p:nvSpPr>
        <p:spPr>
          <a:xfrm>
            <a:off x="382588" y="1414464"/>
            <a:ext cx="8380412" cy="4582280"/>
          </a:xfrm>
        </p:spPr>
        <p:txBody>
          <a:bodyPr/>
          <a:lstStyle/>
          <a:p>
            <a:r>
              <a:rPr lang="en-US" smtClean="0"/>
              <a:t>Start with the Windows Status Service</a:t>
            </a:r>
          </a:p>
          <a:p>
            <a:pPr lvl="1"/>
            <a:r>
              <a:rPr lang="en-US" smtClean="0"/>
              <a:t>GetServiceIDs, GetServiceInfo, GetServicePropDesc, GetServicePropList </a:t>
            </a:r>
          </a:p>
          <a:p>
            <a:pPr lvl="1"/>
            <a:r>
              <a:rPr lang="en-US" smtClean="0"/>
              <a:t>Service only has properties, is read-only</a:t>
            </a:r>
          </a:p>
          <a:p>
            <a:pPr lvl="1"/>
            <a:r>
              <a:rPr lang="en-US" smtClean="0"/>
              <a:t>Flexible for Windows… add your own </a:t>
            </a:r>
            <a:br>
              <a:rPr lang="en-US" smtClean="0"/>
            </a:br>
            <a:r>
              <a:rPr lang="en-US" smtClean="0"/>
              <a:t>status and display in the Device Stage™</a:t>
            </a:r>
          </a:p>
          <a:p>
            <a:r>
              <a:rPr lang="en-US" smtClean="0"/>
              <a:t>Next, try a simple PIM sync service </a:t>
            </a:r>
            <a:br>
              <a:rPr lang="en-US" smtClean="0"/>
            </a:br>
            <a:r>
              <a:rPr lang="en-US" smtClean="0"/>
              <a:t>with full enumeration or anchor sync</a:t>
            </a:r>
          </a:p>
          <a:p>
            <a:pPr lvl="1"/>
            <a:r>
              <a:rPr lang="en-US" smtClean="0"/>
              <a:t>Contacts and notes are the simplest</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5031634"/>
          </a:xfrm>
        </p:spPr>
        <p:txBody>
          <a:bodyPr/>
          <a:lstStyle/>
          <a:p>
            <a:r>
              <a:rPr lang="en-US" sz="3200" smtClean="0"/>
              <a:t>Attend CON-C648 Discussion:  </a:t>
            </a:r>
            <a:br>
              <a:rPr lang="en-US" sz="3200" smtClean="0"/>
            </a:br>
            <a:r>
              <a:rPr lang="en-US" sz="3200" smtClean="0"/>
              <a:t>Windows Portable Device Enabling Kit</a:t>
            </a:r>
          </a:p>
          <a:p>
            <a:r>
              <a:rPr lang="en-US" sz="3200" smtClean="0"/>
              <a:t>Download the Device Enabling Kit</a:t>
            </a:r>
          </a:p>
          <a:p>
            <a:pPr lvl="1"/>
            <a:r>
              <a:rPr lang="en-US" sz="2800" smtClean="0"/>
              <a:t>Use the MTP Simulator</a:t>
            </a:r>
          </a:p>
          <a:p>
            <a:pPr lvl="1"/>
            <a:r>
              <a:rPr lang="en-US" sz="2800" smtClean="0"/>
              <a:t>Read the documents</a:t>
            </a:r>
          </a:p>
          <a:p>
            <a:pPr lvl="2"/>
            <a:r>
              <a:rPr lang="en-US" sz="2400" smtClean="0"/>
              <a:t>MTP Device Services Extension</a:t>
            </a:r>
          </a:p>
          <a:p>
            <a:pPr lvl="2"/>
            <a:r>
              <a:rPr lang="en-US" sz="2400" smtClean="0"/>
              <a:t>MTP Device Services for Windows 7</a:t>
            </a:r>
          </a:p>
          <a:p>
            <a:pPr lvl="1"/>
            <a:r>
              <a:rPr lang="en-US" sz="2800" smtClean="0"/>
              <a:t>Look at the reference implementation</a:t>
            </a:r>
          </a:p>
          <a:p>
            <a:r>
              <a:rPr lang="en-US" sz="3200" smtClean="0"/>
              <a:t>Implement Windows 7 Device Services </a:t>
            </a:r>
            <a:br>
              <a:rPr lang="en-US" sz="3200" smtClean="0"/>
            </a:br>
            <a:r>
              <a:rPr lang="en-US" sz="3200" smtClean="0"/>
              <a:t>as well as create your own!</a:t>
            </a:r>
            <a:endParaRPr lang="en-US" sz="32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1163395"/>
          </a:xfrm>
        </p:spPr>
        <p:txBody>
          <a:bodyPr/>
          <a:lstStyle/>
          <a:p>
            <a:r>
              <a:rPr lang="en-US" smtClean="0"/>
              <a:t>Additional Resources</a:t>
            </a:r>
            <a:br>
              <a:rPr lang="en-US" smtClean="0"/>
            </a:br>
            <a:r>
              <a:rPr lang="en-US" sz="3600" smtClean="0">
                <a:gradFill>
                  <a:gsLst>
                    <a:gs pos="28000">
                      <a:schemeClr val="accent6">
                        <a:lumMod val="40000"/>
                        <a:lumOff val="60000"/>
                      </a:schemeClr>
                    </a:gs>
                    <a:gs pos="48000">
                      <a:schemeClr val="accent6">
                        <a:lumMod val="40000"/>
                        <a:lumOff val="60000"/>
                      </a:schemeClr>
                    </a:gs>
                  </a:gsLst>
                  <a:lin ang="5400000" scaled="1"/>
                </a:gradFill>
              </a:rPr>
              <a:t>Windows portable devices</a:t>
            </a:r>
            <a:endParaRPr sz="3600" smtClean="0">
              <a:gradFill>
                <a:gsLst>
                  <a:gs pos="28000">
                    <a:schemeClr val="accent6">
                      <a:lumMod val="40000"/>
                      <a:lumOff val="60000"/>
                    </a:schemeClr>
                  </a:gs>
                  <a:gs pos="48000">
                    <a:schemeClr val="accent6">
                      <a:lumMod val="40000"/>
                      <a:lumOff val="60000"/>
                    </a:schemeClr>
                  </a:gs>
                </a:gsLst>
                <a:lin ang="5400000" scaled="1"/>
              </a:gradFill>
            </a:endParaRPr>
          </a:p>
        </p:txBody>
      </p:sp>
      <p:sp>
        <p:nvSpPr>
          <p:cNvPr id="242691" name="Rectangle 3"/>
          <p:cNvSpPr>
            <a:spLocks noGrp="1" noChangeArrowheads="1"/>
          </p:cNvSpPr>
          <p:nvPr>
            <p:ph idx="1"/>
          </p:nvPr>
        </p:nvSpPr>
        <p:spPr>
          <a:xfrm>
            <a:off x="381000" y="1901825"/>
            <a:ext cx="8382000" cy="4351961"/>
          </a:xfrm>
        </p:spPr>
        <p:txBody>
          <a:bodyPr/>
          <a:lstStyle/>
          <a:p>
            <a:pPr marL="0" indent="0">
              <a:spcBef>
                <a:spcPts val="600"/>
              </a:spcBef>
              <a:buNone/>
            </a:pPr>
            <a:r>
              <a:rPr lang="en-US" sz="1600" smtClean="0"/>
              <a:t>Web Resources</a:t>
            </a:r>
          </a:p>
          <a:p>
            <a:pPr marL="169863" indent="-169863">
              <a:spcBef>
                <a:spcPts val="600"/>
              </a:spcBef>
            </a:pPr>
            <a:r>
              <a:rPr lang="en-US" sz="1600" smtClean="0"/>
              <a:t>Specifications</a:t>
            </a:r>
          </a:p>
          <a:p>
            <a:pPr marL="341313" lvl="1" indent="-166688">
              <a:spcBef>
                <a:spcPts val="600"/>
              </a:spcBef>
            </a:pPr>
            <a:r>
              <a:rPr lang="en-US" sz="1400" smtClean="0"/>
              <a:t>Media Transfer Protocol </a:t>
            </a:r>
            <a:r>
              <a:rPr lang="en-US" sz="1400" smtClean="0">
                <a:hlinkClick r:id="rId3"/>
              </a:rPr>
              <a:t>http://www.usb.org/developers/devclass_docs/MTP_1.0.zip</a:t>
            </a:r>
            <a:r>
              <a:rPr lang="en-US" sz="1400" smtClean="0"/>
              <a:t> </a:t>
            </a:r>
          </a:p>
          <a:p>
            <a:pPr marL="341313" lvl="1" indent="-166688">
              <a:spcBef>
                <a:spcPts val="600"/>
              </a:spcBef>
            </a:pPr>
            <a:r>
              <a:rPr lang="en-US" sz="1400" smtClean="0"/>
              <a:t>MTP Device Services for Windows – See Windows Portable Device Enabling Kit</a:t>
            </a:r>
          </a:p>
          <a:p>
            <a:pPr marL="341313" lvl="1" indent="-166688">
              <a:spcBef>
                <a:spcPts val="600"/>
              </a:spcBef>
            </a:pPr>
            <a:r>
              <a:rPr lang="en-US" sz="1400" smtClean="0"/>
              <a:t>MTP Device Service Extension – See Windows Portable Device Enabling Kit </a:t>
            </a:r>
          </a:p>
          <a:p>
            <a:pPr marL="169863" indent="-169863">
              <a:spcBef>
                <a:spcPts val="600"/>
              </a:spcBef>
            </a:pPr>
            <a:r>
              <a:rPr lang="en-US" sz="1600" smtClean="0"/>
              <a:t>Whitepapers</a:t>
            </a:r>
          </a:p>
          <a:p>
            <a:pPr marL="341313" lvl="1" indent="-166688">
              <a:spcBef>
                <a:spcPts val="600"/>
              </a:spcBef>
            </a:pPr>
            <a:r>
              <a:rPr lang="en-US" sz="1400" smtClean="0"/>
              <a:t>Building Devices with the Windows Portable Device Enabling Kit </a:t>
            </a:r>
            <a:r>
              <a:rPr lang="en-US" sz="1400" smtClean="0">
                <a:hlinkClick r:id="rId4"/>
              </a:rPr>
              <a:t>http://www.microsoft.com/whdc/device/wpd/default.mspx</a:t>
            </a:r>
            <a:r>
              <a:rPr lang="en-US" sz="1400" smtClean="0"/>
              <a:t> </a:t>
            </a:r>
          </a:p>
          <a:p>
            <a:pPr marL="169863" indent="-169863">
              <a:spcBef>
                <a:spcPts val="600"/>
              </a:spcBef>
            </a:pPr>
            <a:r>
              <a:rPr lang="en-US" sz="1600" smtClean="0"/>
              <a:t>Other Resources</a:t>
            </a:r>
          </a:p>
          <a:p>
            <a:pPr marL="341313" lvl="1" indent="-166688">
              <a:spcBef>
                <a:spcPts val="600"/>
              </a:spcBef>
            </a:pPr>
            <a:r>
              <a:rPr lang="en-US" sz="1400" smtClean="0"/>
              <a:t>PlaysForSure </a:t>
            </a:r>
            <a:r>
              <a:rPr lang="en-US" sz="1400" smtClean="0">
                <a:hlinkClick r:id="rId5"/>
              </a:rPr>
              <a:t>http://www.microsoft.com/windows/windowsmedia/forpros/</a:t>
            </a:r>
            <a:br>
              <a:rPr lang="en-US" sz="1400" smtClean="0">
                <a:hlinkClick r:id="rId5"/>
              </a:rPr>
            </a:br>
            <a:r>
              <a:rPr lang="en-US" sz="1400" smtClean="0">
                <a:hlinkClick r:id="rId5"/>
              </a:rPr>
              <a:t>consumerelectronics/p4skit/p4s_1.aspx</a:t>
            </a:r>
            <a:r>
              <a:rPr lang="en-US" sz="1400" smtClean="0"/>
              <a:t> </a:t>
            </a:r>
          </a:p>
          <a:p>
            <a:pPr marL="341313" lvl="1" indent="-166688">
              <a:spcBef>
                <a:spcPts val="600"/>
              </a:spcBef>
            </a:pPr>
            <a:r>
              <a:rPr lang="en-US" sz="1400" smtClean="0"/>
              <a:t>Windows Portable Device Enabling Kit </a:t>
            </a:r>
            <a:r>
              <a:rPr lang="en-US" sz="1400" smtClean="0">
                <a:hlinkClick r:id="rId4"/>
              </a:rPr>
              <a:t>http://www.microsoft.com/whdc/device/wpd/default.mspx</a:t>
            </a:r>
            <a:endParaRPr lang="en-US" sz="1700" smtClean="0"/>
          </a:p>
          <a:p>
            <a:pPr marL="0" indent="0">
              <a:spcBef>
                <a:spcPts val="600"/>
              </a:spcBef>
              <a:buNone/>
            </a:pPr>
            <a:r>
              <a:rPr lang="en-US" sz="1700" smtClean="0"/>
              <a:t> </a:t>
            </a:r>
            <a:r>
              <a:rPr lang="en-US" sz="1800" smtClean="0"/>
              <a:t>Contact Information</a:t>
            </a:r>
          </a:p>
          <a:p>
            <a:pPr marL="169863" indent="-169863">
              <a:spcBef>
                <a:spcPts val="600"/>
              </a:spcBef>
            </a:pPr>
            <a:r>
              <a:rPr lang="en-US" sz="1600" smtClean="0"/>
              <a:t>MTP and MTP Device Services Support:  </a:t>
            </a:r>
            <a:r>
              <a:rPr lang="en-US" sz="1600" smtClean="0">
                <a:hlinkClick r:id="rId6"/>
              </a:rPr>
              <a:t>askmtp@microsoft.com</a:t>
            </a:r>
            <a:r>
              <a:rPr lang="en-US" sz="1600" smtClean="0"/>
              <a:t> </a:t>
            </a:r>
          </a:p>
          <a:p>
            <a:pPr marL="169863" indent="-169863">
              <a:spcBef>
                <a:spcPts val="600"/>
              </a:spcBef>
            </a:pPr>
            <a:r>
              <a:rPr lang="en-US" sz="1600" smtClean="0"/>
              <a:t>Portable Device Enabling Kit Support:  </a:t>
            </a:r>
            <a:r>
              <a:rPr lang="en-US" sz="1600" smtClean="0">
                <a:hlinkClick r:id="rId7"/>
              </a:rPr>
              <a:t>dekhelp@microsoft.com</a:t>
            </a:r>
            <a:r>
              <a:rPr lang="en-US" sz="1600" smtClean="0"/>
              <a:t> </a:t>
            </a:r>
          </a:p>
          <a:p>
            <a:pPr marL="169863" indent="-169863">
              <a:spcBef>
                <a:spcPts val="600"/>
              </a:spcBef>
            </a:pPr>
            <a:r>
              <a:rPr lang="en-US" sz="1600" smtClean="0"/>
              <a:t>Device Stage Metadata Support:  </a:t>
            </a:r>
            <a:r>
              <a:rPr lang="en-US" sz="1600" smtClean="0">
                <a:hlinkClick r:id="rId8"/>
              </a:rPr>
              <a:t>dxpsupp@microsoft.com</a:t>
            </a:r>
            <a:r>
              <a:rPr lang="en-US" sz="1600" smtClean="0"/>
              <a:t>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Firmware Update Exercise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The Introduction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Content Placeholder 3"/>
          <p:cNvSpPr>
            <a:spLocks noGrp="1"/>
          </p:cNvSpPr>
          <p:nvPr>
            <p:ph idx="1"/>
          </p:nvPr>
        </p:nvSpPr>
        <p:spPr>
          <a:xfrm>
            <a:off x="382588" y="1901825"/>
            <a:ext cx="8380412" cy="4118050"/>
          </a:xfrm>
        </p:spPr>
        <p:txBody>
          <a:bodyPr/>
          <a:lstStyle/>
          <a:p>
            <a:r>
              <a:rPr lang="en-US" smtClean="0"/>
              <a:t>Use a web task in Device Stage™ </a:t>
            </a:r>
            <a:br>
              <a:rPr lang="en-US" smtClean="0"/>
            </a:br>
            <a:r>
              <a:rPr lang="en-US" smtClean="0"/>
              <a:t>to check the firmware version of </a:t>
            </a:r>
            <a:br>
              <a:rPr lang="en-US" smtClean="0"/>
            </a:br>
            <a:r>
              <a:rPr lang="en-US" smtClean="0"/>
              <a:t>the Contoso CoolPhone</a:t>
            </a:r>
          </a:p>
          <a:p>
            <a:r>
              <a:rPr lang="en-US" smtClean="0"/>
              <a:t>If an update is available, the Web </a:t>
            </a:r>
            <a:br>
              <a:rPr lang="en-US" smtClean="0"/>
            </a:br>
            <a:r>
              <a:rPr lang="en-US" smtClean="0"/>
              <a:t>task is able to apply the update </a:t>
            </a:r>
            <a:br>
              <a:rPr lang="en-US" smtClean="0"/>
            </a:br>
            <a:r>
              <a:rPr lang="en-US" smtClean="0"/>
              <a:t>directly to the device</a:t>
            </a:r>
          </a:p>
          <a:p>
            <a:r>
              <a:rPr lang="en-US" smtClean="0"/>
              <a:t>No software installation necessary!</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382588" y="228600"/>
            <a:ext cx="8380412" cy="1163395"/>
          </a:xfrm>
        </p:spPr>
        <p:txBody>
          <a:bodyPr/>
          <a:lstStyle/>
          <a:p>
            <a:r>
              <a:rPr lang="en-US" smtClean="0"/>
              <a:t>Firmware Update Exercise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The ingredients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3203954"/>
          </a:xfrm>
        </p:spPr>
        <p:txBody>
          <a:bodyPr/>
          <a:lstStyle/>
          <a:p>
            <a:r>
              <a:rPr lang="en-US" smtClean="0"/>
              <a:t>Device implementation of a </a:t>
            </a:r>
            <a:br>
              <a:rPr lang="en-US" smtClean="0"/>
            </a:br>
            <a:r>
              <a:rPr lang="en-US" smtClean="0"/>
              <a:t>“Firmware Update” MTP Device Service</a:t>
            </a:r>
          </a:p>
          <a:p>
            <a:r>
              <a:rPr lang="en-US" smtClean="0"/>
              <a:t>Device Stage™ metadata with the </a:t>
            </a:r>
            <a:br>
              <a:rPr lang="en-US" smtClean="0"/>
            </a:br>
            <a:r>
              <a:rPr lang="en-US" smtClean="0"/>
              <a:t>Device Firmware Update task</a:t>
            </a:r>
          </a:p>
          <a:p>
            <a:r>
              <a:rPr lang="en-US" smtClean="0"/>
              <a:t>Website with a firmware update script</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mtClean="0"/>
              <a:t>Media Transfer Protocol</a:t>
            </a:r>
            <a:endParaRPr lang="en-US" dirty="0"/>
          </a:p>
        </p:txBody>
      </p:sp>
      <p:sp>
        <p:nvSpPr>
          <p:cNvPr id="5" name="Content Placeholder 4"/>
          <p:cNvSpPr>
            <a:spLocks noGrp="1"/>
          </p:cNvSpPr>
          <p:nvPr>
            <p:ph idx="1"/>
          </p:nvPr>
        </p:nvSpPr>
        <p:spPr>
          <a:xfrm>
            <a:off x="382588" y="1414464"/>
            <a:ext cx="8380412" cy="4271939"/>
          </a:xfrm>
        </p:spPr>
        <p:txBody>
          <a:bodyPr/>
          <a:lstStyle/>
          <a:p>
            <a:r>
              <a:rPr lang="en-US" smtClean="0"/>
              <a:t>Introduced at 2004 WinHEC</a:t>
            </a:r>
          </a:p>
          <a:p>
            <a:r>
              <a:rPr lang="en-US" smtClean="0"/>
              <a:t>Hundreds of millions of devices</a:t>
            </a:r>
          </a:p>
          <a:p>
            <a:r>
              <a:rPr lang="en-US" smtClean="0"/>
              <a:t>In Windows XP with Windows Media Player, Windows Vista, and Windows 7</a:t>
            </a:r>
          </a:p>
          <a:p>
            <a:r>
              <a:rPr lang="en-US" smtClean="0"/>
              <a:t>Mobile phones, media players, cameras, cars, stereos, Xbox 360, etc.</a:t>
            </a:r>
          </a:p>
          <a:p>
            <a:r>
              <a:rPr lang="en-US" smtClean="0"/>
              <a:t>MTP 1.0 standardized in the USB Implementers Forum</a:t>
            </a: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MTP 1.0</a:t>
            </a:r>
            <a:endParaRPr lang="en-US" dirty="0"/>
          </a:p>
        </p:txBody>
      </p:sp>
      <p:sp>
        <p:nvSpPr>
          <p:cNvPr id="3" name="Content Placeholder 2"/>
          <p:cNvSpPr>
            <a:spLocks noGrp="1"/>
          </p:cNvSpPr>
          <p:nvPr>
            <p:ph idx="1"/>
          </p:nvPr>
        </p:nvSpPr>
        <p:spPr>
          <a:xfrm>
            <a:off x="382588" y="1414464"/>
            <a:ext cx="8380412" cy="3959545"/>
          </a:xfrm>
        </p:spPr>
        <p:txBody>
          <a:bodyPr/>
          <a:lstStyle/>
          <a:p>
            <a:r>
              <a:rPr lang="en-US" smtClean="0"/>
              <a:t>Storages with objects</a:t>
            </a:r>
          </a:p>
          <a:p>
            <a:r>
              <a:rPr lang="en-US" smtClean="0"/>
              <a:t>Command and control</a:t>
            </a:r>
          </a:p>
          <a:p>
            <a:r>
              <a:rPr lang="en-US" smtClean="0"/>
              <a:t>Enumeration-based media synchronization</a:t>
            </a:r>
          </a:p>
          <a:p>
            <a:r>
              <a:rPr lang="en-US" smtClean="0"/>
              <a:t>Windows Application Support</a:t>
            </a:r>
          </a:p>
          <a:p>
            <a:pPr lvl="1"/>
            <a:r>
              <a:rPr lang="en-US" smtClean="0"/>
              <a:t>Windows Media Player</a:t>
            </a:r>
          </a:p>
          <a:p>
            <a:pPr lvl="1"/>
            <a:r>
              <a:rPr lang="en-US" smtClean="0"/>
              <a:t>Windows Photo Gallery</a:t>
            </a:r>
          </a:p>
          <a:p>
            <a:pPr lvl="1"/>
            <a:r>
              <a:rPr lang="en-US" smtClean="0"/>
              <a:t>Shell Extension/Explorer</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Worked, What Didn’t</a:t>
            </a:r>
            <a:endParaRPr lang="en-US" dirty="0"/>
          </a:p>
        </p:txBody>
      </p:sp>
      <p:sp>
        <p:nvSpPr>
          <p:cNvPr id="4" name="Content Placeholder 3"/>
          <p:cNvSpPr>
            <a:spLocks noGrp="1"/>
          </p:cNvSpPr>
          <p:nvPr>
            <p:ph sz="half" idx="1"/>
          </p:nvPr>
        </p:nvSpPr>
        <p:spPr>
          <a:xfrm>
            <a:off x="382323" y="1414199"/>
            <a:ext cx="4126177" cy="2942344"/>
          </a:xfrm>
        </p:spPr>
        <p:txBody>
          <a:bodyPr/>
          <a:lstStyle/>
          <a:p>
            <a:pPr marL="0" indent="0">
              <a:buNone/>
            </a:pPr>
            <a:r>
              <a:rPr lang="en-US" sz="2400" b="1" smtClean="0"/>
              <a:t>Great For</a:t>
            </a:r>
          </a:p>
          <a:p>
            <a:r>
              <a:rPr lang="en-US" sz="2400" smtClean="0"/>
              <a:t>Music and video synchronization</a:t>
            </a:r>
          </a:p>
          <a:p>
            <a:r>
              <a:rPr lang="en-US" sz="2400" smtClean="0"/>
              <a:t>Picture transfer</a:t>
            </a:r>
          </a:p>
          <a:p>
            <a:r>
              <a:rPr lang="en-US" sz="2400" smtClean="0"/>
              <a:t>Basic file browsing</a:t>
            </a:r>
          </a:p>
          <a:p>
            <a:r>
              <a:rPr lang="en-US" sz="2400" smtClean="0"/>
              <a:t>Devices with hard disk or flash storages</a:t>
            </a:r>
            <a:endParaRPr lang="en-US" sz="2400" dirty="0"/>
          </a:p>
        </p:txBody>
      </p:sp>
      <p:sp>
        <p:nvSpPr>
          <p:cNvPr id="5" name="Content Placeholder 4"/>
          <p:cNvSpPr>
            <a:spLocks noGrp="1"/>
          </p:cNvSpPr>
          <p:nvPr>
            <p:ph sz="half" idx="2"/>
          </p:nvPr>
        </p:nvSpPr>
        <p:spPr>
          <a:xfrm>
            <a:off x="4635500" y="1414199"/>
            <a:ext cx="4127500" cy="4271939"/>
          </a:xfrm>
        </p:spPr>
        <p:txBody>
          <a:bodyPr/>
          <a:lstStyle/>
          <a:p>
            <a:pPr marL="0" indent="0">
              <a:buNone/>
            </a:pPr>
            <a:r>
              <a:rPr lang="en-US" sz="2400" b="1" smtClean="0"/>
              <a:t>Not so great for</a:t>
            </a:r>
          </a:p>
          <a:p>
            <a:r>
              <a:rPr lang="en-US" sz="2400" smtClean="0"/>
              <a:t>Contacts, calendars, tasks, etc.</a:t>
            </a:r>
          </a:p>
          <a:p>
            <a:r>
              <a:rPr lang="en-US" sz="2400" smtClean="0"/>
              <a:t>Complex operations </a:t>
            </a:r>
            <a:br>
              <a:rPr lang="en-US" sz="2400" smtClean="0"/>
            </a:br>
            <a:r>
              <a:rPr lang="en-US" sz="2400" smtClean="0"/>
              <a:t>like SMS, email, and advanced synchronization</a:t>
            </a:r>
          </a:p>
          <a:p>
            <a:r>
              <a:rPr lang="en-US" sz="2400" smtClean="0"/>
              <a:t>Dealing with </a:t>
            </a:r>
            <a:br>
              <a:rPr lang="en-US" sz="2400" smtClean="0"/>
            </a:br>
            <a:r>
              <a:rPr lang="en-US" sz="2400" smtClean="0"/>
              <a:t>non-media files</a:t>
            </a:r>
          </a:p>
          <a:p>
            <a:r>
              <a:rPr lang="en-US" sz="2400" smtClean="0"/>
              <a:t>Devices with specialized storages (databases, </a:t>
            </a:r>
            <a:br>
              <a:rPr lang="en-US" sz="2400" smtClean="0"/>
            </a:br>
            <a:r>
              <a:rPr lang="en-US" sz="2400" smtClean="0"/>
              <a:t>SIM cards, etc.)</a:t>
            </a:r>
            <a:endParaRPr lang="en-US" sz="2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MTP 1.0:  Limitations</a:t>
            </a:r>
            <a:endParaRPr lang="en-US" dirty="0"/>
          </a:p>
        </p:txBody>
      </p:sp>
      <p:sp>
        <p:nvSpPr>
          <p:cNvPr id="3" name="Content Placeholder 2"/>
          <p:cNvSpPr>
            <a:spLocks noGrp="1"/>
          </p:cNvSpPr>
          <p:nvPr>
            <p:ph idx="1"/>
          </p:nvPr>
        </p:nvSpPr>
        <p:spPr>
          <a:xfrm>
            <a:off x="382588" y="1414464"/>
            <a:ext cx="8380412" cy="3414781"/>
          </a:xfrm>
        </p:spPr>
        <p:txBody>
          <a:bodyPr/>
          <a:lstStyle/>
          <a:p>
            <a:r>
              <a:rPr lang="en-US" smtClean="0"/>
              <a:t>Limited room for growth and new functionality</a:t>
            </a:r>
          </a:p>
          <a:p>
            <a:pPr lvl="1"/>
            <a:r>
              <a:rPr lang="en-US" smtClean="0"/>
              <a:t>Limited opcode/propcode number space</a:t>
            </a:r>
          </a:p>
          <a:p>
            <a:pPr lvl="1"/>
            <a:r>
              <a:rPr lang="en-US" smtClean="0"/>
              <a:t>Relies on new features not </a:t>
            </a:r>
            <a:br>
              <a:rPr lang="en-US" smtClean="0"/>
            </a:br>
            <a:r>
              <a:rPr lang="en-US" smtClean="0"/>
              <a:t>“colliding” with existing codes</a:t>
            </a:r>
          </a:p>
          <a:p>
            <a:pPr lvl="1"/>
            <a:r>
              <a:rPr lang="en-US" smtClean="0"/>
              <a:t>Object file formats are set by MTP Specification, not easily changeable</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1043</Words>
  <Application>Microsoft Office PowerPoint</Application>
  <PresentationFormat>On-screen Show (4:3)</PresentationFormat>
  <Paragraphs>319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WinHEC 2008 Template_NEW_9.22.08</vt:lpstr>
      <vt:lpstr>Slide 1</vt:lpstr>
      <vt:lpstr>Windows 7 Device Services for Media Transfer Protocol</vt:lpstr>
      <vt:lpstr>Related Sessions Virtual Track Guide</vt:lpstr>
      <vt:lpstr>Firmware Update Exercise The Introduction</vt:lpstr>
      <vt:lpstr>Firmware Update Exercise The ingredients</vt:lpstr>
      <vt:lpstr>Media Transfer Protocol</vt:lpstr>
      <vt:lpstr>Overview of MTP 1.0</vt:lpstr>
      <vt:lpstr>What Worked, What Didn’t</vt:lpstr>
      <vt:lpstr>MTP 1.0:  Limitations</vt:lpstr>
      <vt:lpstr>MTP 1.0:  Limitations</vt:lpstr>
      <vt:lpstr>MTP Device Services</vt:lpstr>
      <vt:lpstr>Key New Concepts</vt:lpstr>
      <vt:lpstr>Services:  GUIDs and PKeys</vt:lpstr>
      <vt:lpstr>Services:  GUIDs and PKeys</vt:lpstr>
      <vt:lpstr>Operations for Services</vt:lpstr>
      <vt:lpstr>Operations for Services Moving to Bulk Operations</vt:lpstr>
      <vt:lpstr>Methods</vt:lpstr>
      <vt:lpstr>Services:  The Core Ingredients</vt:lpstr>
      <vt:lpstr>Firmware Update Exercise Firmware service ServiceInfo</vt:lpstr>
      <vt:lpstr>Firmware Update Exercise Firmware service ServicePropList</vt:lpstr>
      <vt:lpstr>Firmware Update Exercise Firmware service CapabilitiesList</vt:lpstr>
      <vt:lpstr>Enumerating Services</vt:lpstr>
      <vt:lpstr>Services in Windows 7</vt:lpstr>
      <vt:lpstr>Enumerating the Status Service</vt:lpstr>
      <vt:lpstr>PIM Synchronization</vt:lpstr>
      <vt:lpstr>Other Services</vt:lpstr>
      <vt:lpstr>MTP 1.0 and Services Together</vt:lpstr>
      <vt:lpstr>Firmware Update Exercise The final piece</vt:lpstr>
      <vt:lpstr>Device Stage™,  Services, and the Web</vt:lpstr>
      <vt:lpstr>Firmware Update Exercise Web page script</vt:lpstr>
      <vt:lpstr>Firmware Update Exercise The Result</vt:lpstr>
      <vt:lpstr>Starting Out with Services</vt:lpstr>
      <vt:lpstr>Call To Action</vt:lpstr>
      <vt:lpstr>Additional Resources Windows portable devices</vt:lpstr>
      <vt:lpstr>Please Complete A Session Evaluation Form Your input is important!</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2008-11-11T23:35:19Z</dcterms:created>
  <dcterms:modified xsi:type="dcterms:W3CDTF">2008-11-11T23:35:37Z</dcterms:modified>
</cp:coreProperties>
</file>