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41"/>
  </p:notesMasterIdLst>
  <p:handoutMasterIdLst>
    <p:handoutMasterId r:id="rId42"/>
  </p:handoutMasterIdLst>
  <p:sldIdLst>
    <p:sldId id="406" r:id="rId2"/>
    <p:sldId id="319" r:id="rId3"/>
    <p:sldId id="450" r:id="rId4"/>
    <p:sldId id="408" r:id="rId5"/>
    <p:sldId id="414" r:id="rId6"/>
    <p:sldId id="445" r:id="rId7"/>
    <p:sldId id="415" r:id="rId8"/>
    <p:sldId id="416" r:id="rId9"/>
    <p:sldId id="417" r:id="rId10"/>
    <p:sldId id="418" r:id="rId11"/>
    <p:sldId id="420" r:id="rId12"/>
    <p:sldId id="421" r:id="rId13"/>
    <p:sldId id="356" r:id="rId14"/>
    <p:sldId id="368" r:id="rId15"/>
    <p:sldId id="422" r:id="rId16"/>
    <p:sldId id="367" r:id="rId17"/>
    <p:sldId id="364" r:id="rId18"/>
    <p:sldId id="423" r:id="rId19"/>
    <p:sldId id="424" r:id="rId20"/>
    <p:sldId id="425" r:id="rId21"/>
    <p:sldId id="444" r:id="rId22"/>
    <p:sldId id="446" r:id="rId23"/>
    <p:sldId id="370" r:id="rId24"/>
    <p:sldId id="429" r:id="rId25"/>
    <p:sldId id="430" r:id="rId26"/>
    <p:sldId id="431" r:id="rId27"/>
    <p:sldId id="432" r:id="rId28"/>
    <p:sldId id="449" r:id="rId29"/>
    <p:sldId id="434" r:id="rId30"/>
    <p:sldId id="435" r:id="rId31"/>
    <p:sldId id="436" r:id="rId32"/>
    <p:sldId id="439" r:id="rId33"/>
    <p:sldId id="447" r:id="rId34"/>
    <p:sldId id="448" r:id="rId35"/>
    <p:sldId id="443" r:id="rId36"/>
    <p:sldId id="388" r:id="rId37"/>
    <p:sldId id="452" r:id="rId38"/>
    <p:sldId id="451" r:id="rId39"/>
    <p:sldId id="453"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118" autoAdjust="0"/>
    <p:restoredTop sz="76942" autoAdjust="0"/>
  </p:normalViewPr>
  <p:slideViewPr>
    <p:cSldViewPr snapToGrid="0" showGuides="1">
      <p:cViewPr varScale="1">
        <p:scale>
          <a:sx n="73" d="100"/>
          <a:sy n="73" d="100"/>
        </p:scale>
        <p:origin x="-420" y="-102"/>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6" d="100"/>
          <a:sy n="86" d="100"/>
        </p:scale>
        <p:origin x="-311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11/21/2008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11/21/2008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11/21/2008 11:16 AM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ED0EC739-2716-4D26-9055-346F0EEC00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11/21/2008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9" r:id="rId11"/>
    <p:sldLayoutId id="2147483670" r:id="rId12"/>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5"/>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6"/>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6"/>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6"/>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7"/>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whdc/device/DeviceExperience/default.mspx"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mailto:prninfo@microsoft.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107996"/>
          </a:xfrm>
        </p:spPr>
        <p:txBody>
          <a:bodyPr/>
          <a:lstStyle/>
          <a:p>
            <a:r>
              <a:rPr sz="4000" smtClean="0"/>
              <a:t>Authoring Device Experience </a:t>
            </a:r>
            <a:r>
              <a:rPr lang="en-US" sz="4000" dirty="0" smtClean="0"/>
              <a:t>For </a:t>
            </a:r>
            <a:r>
              <a:rPr sz="4000" smtClean="0"/>
              <a:t>Multifunction </a:t>
            </a:r>
            <a:r>
              <a:rPr lang="en-US" sz="4000" dirty="0" smtClean="0"/>
              <a:t>Printers</a:t>
            </a:r>
            <a:endParaRPr lang="en-US" sz="4000" dirty="0"/>
          </a:p>
        </p:txBody>
      </p:sp>
      <p:sp>
        <p:nvSpPr>
          <p:cNvPr id="3" name="Subtitle 2"/>
          <p:cNvSpPr>
            <a:spLocks noGrp="1"/>
          </p:cNvSpPr>
          <p:nvPr>
            <p:ph type="subTitle" idx="1"/>
          </p:nvPr>
        </p:nvSpPr>
        <p:spPr>
          <a:xfrm>
            <a:off x="1850313" y="3427867"/>
            <a:ext cx="5866482" cy="1828193"/>
          </a:xfrm>
        </p:spPr>
        <p:txBody>
          <a:bodyPr/>
          <a:lstStyle/>
          <a:p>
            <a:r>
              <a:rPr lang="en-US" dirty="0" smtClean="0"/>
              <a:t>Sangeeta Ranjit</a:t>
            </a:r>
          </a:p>
          <a:p>
            <a:r>
              <a:rPr lang="en-US" dirty="0" smtClean="0"/>
              <a:t>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Experience Fidelity</a:t>
            </a:r>
            <a:br>
              <a:rPr smtClean="0"/>
            </a:br>
            <a:r>
              <a:rPr sz="3600" smtClean="0">
                <a:solidFill>
                  <a:schemeClr val="accent1"/>
                </a:solidFill>
              </a:rPr>
              <a:t>By Model</a:t>
            </a:r>
            <a:endParaRPr lang="en-US" sz="3600" dirty="0">
              <a:solidFill>
                <a:schemeClr val="accent1"/>
              </a:solidFill>
            </a:endParaRPr>
          </a:p>
        </p:txBody>
      </p:sp>
      <p:sp>
        <p:nvSpPr>
          <p:cNvPr id="12" name="Rounded Rectangle 11"/>
          <p:cNvSpPr/>
          <p:nvPr/>
        </p:nvSpPr>
        <p:spPr>
          <a:xfrm>
            <a:off x="1291645" y="1908175"/>
            <a:ext cx="1962808" cy="2940268"/>
          </a:xfrm>
          <a:prstGeom prst="roundRect">
            <a:avLst>
              <a:gd name="adj" fmla="val 6656"/>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601669" y="1908175"/>
            <a:ext cx="3999281" cy="2940268"/>
          </a:xfrm>
          <a:prstGeom prst="roundRect">
            <a:avLst>
              <a:gd name="adj" fmla="val 3922"/>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3985297" y="3990725"/>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Fabrikam x59-1</a:t>
            </a:r>
          </a:p>
        </p:txBody>
      </p:sp>
      <p:sp>
        <p:nvSpPr>
          <p:cNvPr id="25" name="TextBox 24"/>
          <p:cNvSpPr txBox="1"/>
          <p:nvPr/>
        </p:nvSpPr>
        <p:spPr>
          <a:xfrm>
            <a:off x="5917887" y="3990725"/>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Fabrikam x59-2</a:t>
            </a:r>
          </a:p>
        </p:txBody>
      </p:sp>
      <p:sp>
        <p:nvSpPr>
          <p:cNvPr id="26" name="TextBox 25"/>
          <p:cNvSpPr txBox="1"/>
          <p:nvPr/>
        </p:nvSpPr>
        <p:spPr>
          <a:xfrm>
            <a:off x="1552903" y="3990725"/>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Fabrikam x58</a:t>
            </a:r>
          </a:p>
        </p:txBody>
      </p:sp>
      <p:pic>
        <p:nvPicPr>
          <p:cNvPr id="14" name="Picture 2"/>
          <p:cNvPicPr>
            <a:picLocks noChangeAspect="1" noChangeArrowheads="1"/>
          </p:cNvPicPr>
          <p:nvPr/>
        </p:nvPicPr>
        <p:blipFill>
          <a:blip r:embed="rId3"/>
          <a:stretch>
            <a:fillRect/>
          </a:stretch>
        </p:blipFill>
        <p:spPr bwMode="auto">
          <a:xfrm>
            <a:off x="3733086" y="2106093"/>
            <a:ext cx="1666226" cy="1666226"/>
          </a:xfrm>
          <a:prstGeom prst="rect">
            <a:avLst/>
          </a:prstGeom>
          <a:noFill/>
          <a:ln w="9525">
            <a:noFill/>
            <a:miter lim="800000"/>
            <a:headEnd/>
            <a:tailEnd/>
          </a:ln>
          <a:effectLst/>
        </p:spPr>
      </p:pic>
      <p:pic>
        <p:nvPicPr>
          <p:cNvPr id="15" name="Picture 14" descr="rockr-front.png"/>
          <p:cNvPicPr>
            <a:picLocks noChangeAspect="1"/>
          </p:cNvPicPr>
          <p:nvPr/>
        </p:nvPicPr>
        <p:blipFill>
          <a:blip r:embed="rId4"/>
          <a:stretch>
            <a:fillRect/>
          </a:stretch>
        </p:blipFill>
        <p:spPr>
          <a:xfrm>
            <a:off x="5604500" y="2080239"/>
            <a:ext cx="1690288" cy="1690288"/>
          </a:xfrm>
          <a:prstGeom prst="rect">
            <a:avLst/>
          </a:prstGeom>
        </p:spPr>
      </p:pic>
      <p:pic>
        <p:nvPicPr>
          <p:cNvPr id="16" name="Picture 15" descr="rockr-front.png"/>
          <p:cNvPicPr>
            <a:picLocks noChangeAspect="1"/>
          </p:cNvPicPr>
          <p:nvPr/>
        </p:nvPicPr>
        <p:blipFill>
          <a:blip r:embed="rId5"/>
          <a:stretch>
            <a:fillRect/>
          </a:stretch>
        </p:blipFill>
        <p:spPr>
          <a:xfrm>
            <a:off x="1415141" y="2080239"/>
            <a:ext cx="1609344" cy="1609344"/>
          </a:xfrm>
          <a:prstGeom prst="rect">
            <a:avLst/>
          </a:prstGeom>
          <a:noFill/>
          <a:ln>
            <a:noFill/>
          </a:ln>
        </p:spPr>
      </p:pic>
      <p:pic>
        <p:nvPicPr>
          <p:cNvPr id="13" name="Picture 2"/>
          <p:cNvPicPr>
            <a:picLocks noChangeAspect="1" noChangeArrowheads="1"/>
          </p:cNvPicPr>
          <p:nvPr/>
        </p:nvPicPr>
        <p:blipFill>
          <a:blip r:embed="rId3"/>
          <a:stretch>
            <a:fillRect/>
          </a:stretch>
        </p:blipFill>
        <p:spPr bwMode="auto">
          <a:xfrm>
            <a:off x="3694986" y="2080239"/>
            <a:ext cx="1666226" cy="1666226"/>
          </a:xfrm>
          <a:prstGeom prst="rect">
            <a:avLst/>
          </a:prstGeom>
          <a:noFill/>
          <a:ln w="9525">
            <a:noFill/>
            <a:miter lim="800000"/>
            <a:headEnd/>
            <a:tailEnd/>
          </a:ln>
          <a:effectLst/>
        </p:spPr>
      </p:pic>
      <p:pic>
        <p:nvPicPr>
          <p:cNvPr id="18" name="Picture 17" descr="rockr-front.png"/>
          <p:cNvPicPr>
            <a:picLocks noChangeAspect="1"/>
          </p:cNvPicPr>
          <p:nvPr/>
        </p:nvPicPr>
        <p:blipFill>
          <a:blip r:embed="rId4"/>
          <a:stretch>
            <a:fillRect/>
          </a:stretch>
        </p:blipFill>
        <p:spPr>
          <a:xfrm>
            <a:off x="5566400" y="2080239"/>
            <a:ext cx="1690288" cy="1690288"/>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Device Fidelity</a:t>
            </a:r>
            <a:endParaRPr lang="en-US" dirty="0"/>
          </a:p>
        </p:txBody>
      </p:sp>
      <p:sp>
        <p:nvSpPr>
          <p:cNvPr id="4" name="Rectangle 4"/>
          <p:cNvSpPr>
            <a:spLocks noChangeArrowheads="1"/>
          </p:cNvSpPr>
          <p:nvPr/>
        </p:nvSpPr>
        <p:spPr bwMode="auto">
          <a:xfrm>
            <a:off x="449114" y="1670904"/>
            <a:ext cx="8483871" cy="386463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&lt;?xml version="1.0" encoding="utf-8" ?&gt;</a:t>
            </a:r>
          </a:p>
          <a:p>
            <a:r>
              <a:rPr lang="en-US" sz="1400" dirty="0" smtClean="0">
                <a:latin typeface="Lucida Console" pitchFamily="49" charset="0"/>
              </a:rPr>
              <a:t>&lt;PackageInfo xmlns="http://schemas.microsoft.com/windows/DeviceMetadata/PackageInfo/2007/11/"&gt;</a:t>
            </a:r>
          </a:p>
          <a:p>
            <a:r>
              <a:rPr lang="en-US" sz="1400" dirty="0" smtClean="0">
                <a:latin typeface="Lucida Console" pitchFamily="49" charset="0"/>
              </a:rPr>
              <a:t>  &lt;MetadataKey&gt;</a:t>
            </a:r>
          </a:p>
          <a:p>
            <a:r>
              <a:rPr lang="en-US" sz="1400" dirty="0" smtClean="0">
                <a:latin typeface="Lucida Console" pitchFamily="49" charset="0"/>
              </a:rPr>
              <a:t>    &lt;HardwareIDList&gt;</a:t>
            </a:r>
          </a:p>
          <a:p>
            <a:r>
              <a:rPr lang="en-US" sz="1400" dirty="0" smtClean="0">
                <a:latin typeface="Lucida Console" pitchFamily="49" charset="0"/>
              </a:rPr>
              <a:t>      &lt;HardwareID&gt;</a:t>
            </a:r>
            <a:r>
              <a:rPr lang="en-US" sz="1400" b="1" dirty="0" smtClean="0">
                <a:solidFill>
                  <a:srgbClr val="FFC000"/>
                </a:solidFill>
                <a:latin typeface="Lucida Console" pitchFamily="49" charset="0"/>
              </a:rPr>
              <a:t>SFDOID:USB\</a:t>
            </a:r>
            <a:r>
              <a:rPr lang="en-US" sz="1400" b="1" dirty="0" smtClean="0">
                <a:solidFill>
                  <a:srgbClr val="FFC000"/>
                </a:solidFill>
              </a:rPr>
              <a:t>VID_04B8&amp;PID_0844&amp;MI_00</a:t>
            </a:r>
            <a:r>
              <a:rPr lang="en-US" sz="1400" dirty="0" smtClean="0">
                <a:latin typeface="Lucida Console" pitchFamily="49" charset="0"/>
              </a:rPr>
              <a:t>&lt;/HardwareID&gt;</a:t>
            </a:r>
          </a:p>
          <a:p>
            <a:r>
              <a:rPr lang="en-US" sz="1400" dirty="0" smtClean="0">
                <a:latin typeface="Lucida Console" pitchFamily="49" charset="0"/>
              </a:rPr>
              <a:t>      &lt;HardwareID&gt;</a:t>
            </a:r>
            <a:r>
              <a:rPr lang="en-US" sz="1400" b="1" dirty="0" smtClean="0">
                <a:solidFill>
                  <a:srgbClr val="FFC000"/>
                </a:solidFill>
                <a:latin typeface="Lucida Console" pitchFamily="49" charset="0"/>
              </a:rPr>
              <a:t>DOID:USB\</a:t>
            </a:r>
            <a:r>
              <a:rPr lang="en-US" sz="1400" b="1" dirty="0" smtClean="0">
                <a:solidFill>
                  <a:srgbClr val="FFC000"/>
                </a:solidFill>
              </a:rPr>
              <a:t>VID_04B8&amp;PID_0844&amp;MI_00</a:t>
            </a:r>
            <a:r>
              <a:rPr lang="en-US" sz="1400" dirty="0" smtClean="0">
                <a:latin typeface="Lucida Console" pitchFamily="49" charset="0"/>
              </a:rPr>
              <a:t>&lt;/HardwareID&gt;</a:t>
            </a:r>
          </a:p>
          <a:p>
            <a:r>
              <a:rPr lang="en-US" sz="1400" dirty="0" smtClean="0">
                <a:latin typeface="Lucida Console" pitchFamily="49" charset="0"/>
              </a:rPr>
              <a:t>      &lt;HardwareID&gt;</a:t>
            </a:r>
            <a:r>
              <a:rPr lang="en-US" sz="1400" b="1" dirty="0" smtClean="0">
                <a:solidFill>
                  <a:srgbClr val="FFC000"/>
                </a:solidFill>
                <a:latin typeface="Lucida Console" pitchFamily="49" charset="0"/>
              </a:rPr>
              <a:t>SFDOID:USBPRINT\Fabrikam_x58_7011</a:t>
            </a:r>
            <a:r>
              <a:rPr lang="en-US" sz="1400" dirty="0" smtClean="0">
                <a:latin typeface="Lucida Console" pitchFamily="49" charset="0"/>
              </a:rPr>
              <a:t>&lt;/HardwareID&gt;</a:t>
            </a:r>
          </a:p>
          <a:p>
            <a:r>
              <a:rPr lang="en-US" sz="1400" dirty="0" smtClean="0">
                <a:latin typeface="Lucida Console" pitchFamily="49" charset="0"/>
              </a:rPr>
              <a:t>      &lt;HardwareID&gt;</a:t>
            </a:r>
            <a:r>
              <a:rPr lang="en-US" sz="1400" b="1" dirty="0" smtClean="0">
                <a:solidFill>
                  <a:srgbClr val="FFC000"/>
                </a:solidFill>
                <a:latin typeface="Lucida Console" pitchFamily="49" charset="0"/>
              </a:rPr>
              <a:t>DOID:USBPRINT\Fabrikam_x58_7011</a:t>
            </a:r>
            <a:r>
              <a:rPr lang="en-US" sz="1400" dirty="0" smtClean="0">
                <a:latin typeface="Lucida Console" pitchFamily="49" charset="0"/>
              </a:rPr>
              <a:t>&lt;/HardwareID&gt;</a:t>
            </a:r>
          </a:p>
          <a:p>
            <a:r>
              <a:rPr lang="en-US" sz="1400" dirty="0" smtClean="0">
                <a:latin typeface="Lucida Console" pitchFamily="49" charset="0"/>
              </a:rPr>
              <a:t>    &lt;/HardwareIDList&gt;</a:t>
            </a:r>
          </a:p>
          <a:p>
            <a:r>
              <a:rPr lang="en-US" sz="1400" dirty="0" smtClean="0">
                <a:latin typeface="Lucida Console" pitchFamily="49" charset="0"/>
              </a:rPr>
              <a:t>    &lt;Locale default="false"&gt;en-us&lt;/Locale&gt;</a:t>
            </a:r>
          </a:p>
          <a:p>
            <a:r>
              <a:rPr lang="en-US" sz="1400" dirty="0" smtClean="0">
                <a:latin typeface="Lucida Console" pitchFamily="49" charset="0"/>
              </a:rPr>
              <a:t>    &lt;LastModifiedDate&gt;2008-09-25T23:39:15z&lt;/LastModifiedDate&gt;</a:t>
            </a:r>
          </a:p>
          <a:p>
            <a:r>
              <a:rPr lang="en-US" sz="1400" dirty="0" smtClean="0">
                <a:latin typeface="Lucida Console" pitchFamily="49" charset="0"/>
              </a:rPr>
              <a:t>  &lt;/MetadataKey&gt;</a:t>
            </a:r>
          </a:p>
          <a:p>
            <a:r>
              <a:rPr lang="en-US" sz="1400" dirty="0" smtClean="0">
                <a:latin typeface="Lucida Console" pitchFamily="49" charset="0"/>
              </a:rPr>
              <a:t>  ...</a:t>
            </a:r>
          </a:p>
          <a:p>
            <a:r>
              <a:rPr lang="en-US" sz="1400" dirty="0" smtClean="0">
                <a:latin typeface="Lucida Console" pitchFamily="49" charset="0"/>
              </a:rPr>
              <a:t>&lt;/PackageInfo&gt;</a:t>
            </a:r>
            <a:endParaRPr lang="en-US" sz="1400" dirty="0">
              <a:latin typeface="Lucida Console" pitchFamily="49" charset="0"/>
            </a:endParaRPr>
          </a:p>
        </p:txBody>
      </p:sp>
      <p:sp>
        <p:nvSpPr>
          <p:cNvPr id="7" name="TextBox 6"/>
          <p:cNvSpPr txBox="1"/>
          <p:nvPr/>
        </p:nvSpPr>
        <p:spPr>
          <a:xfrm>
            <a:off x="3575033" y="5816472"/>
            <a:ext cx="1552028" cy="369332"/>
          </a:xfrm>
          <a:prstGeom prst="rect">
            <a:avLst/>
          </a:prstGeom>
          <a:noFill/>
        </p:spPr>
        <p:txBody>
          <a:bodyPr wrap="non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Hardware IDs</a:t>
            </a:r>
          </a:p>
        </p:txBody>
      </p:sp>
      <p:sp>
        <p:nvSpPr>
          <p:cNvPr id="9" name="TextBox 8"/>
          <p:cNvSpPr txBox="1"/>
          <p:nvPr/>
        </p:nvSpPr>
        <p:spPr>
          <a:xfrm>
            <a:off x="416689" y="1030147"/>
            <a:ext cx="2868862"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PackageInfo.XML</a:t>
            </a:r>
          </a:p>
        </p:txBody>
      </p:sp>
      <p:cxnSp>
        <p:nvCxnSpPr>
          <p:cNvPr id="14" name="Elbow Connector 208917"/>
          <p:cNvCxnSpPr>
            <a:cxnSpLocks noChangeShapeType="1"/>
          </p:cNvCxnSpPr>
          <p:nvPr/>
        </p:nvCxnSpPr>
        <p:spPr bwMode="auto">
          <a:xfrm rot="5400000">
            <a:off x="3766583" y="4924817"/>
            <a:ext cx="1671800" cy="6"/>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1775"/>
            <a:ext cx="8763000" cy="553998"/>
          </a:xfrm>
        </p:spPr>
        <p:txBody>
          <a:bodyPr/>
          <a:lstStyle/>
          <a:p>
            <a:r>
              <a:rPr sz="4000" smtClean="0"/>
              <a:t>Authoring </a:t>
            </a:r>
            <a:r>
              <a:rPr lang="en-US" sz="4000" dirty="0" smtClean="0"/>
              <a:t>The </a:t>
            </a:r>
            <a:r>
              <a:rPr sz="4000" smtClean="0"/>
              <a:t>Fabrikam x58 Experience</a:t>
            </a:r>
            <a:endParaRPr lang="en-US" sz="4000" dirty="0"/>
          </a:p>
        </p:txBody>
      </p:sp>
      <p:sp>
        <p:nvSpPr>
          <p:cNvPr id="6" name="Content Placeholder 2"/>
          <p:cNvSpPr txBox="1">
            <a:spLocks/>
          </p:cNvSpPr>
          <p:nvPr/>
        </p:nvSpPr>
        <p:spPr bwMode="auto">
          <a:xfrm>
            <a:off x="2306163" y="1417638"/>
            <a:ext cx="5707661" cy="30962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Choose a device</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2"/>
              <a:tabLst/>
              <a:defRPr/>
            </a:pPr>
            <a:r>
              <a:rPr kumimoji="0" lang="en-US" sz="2800" b="0"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Trebuchet MS" pitchFamily="34" charset="0"/>
                <a:ea typeface="+mn-ea"/>
                <a:cs typeface="+mn-cs"/>
              </a:rPr>
              <a:t>Add device information</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2"/>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Brand the experience</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2"/>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Add status</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2"/>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Select device tasks</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2"/>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Test device experience</a:t>
            </a:r>
          </a:p>
        </p:txBody>
      </p:sp>
      <p:pic>
        <p:nvPicPr>
          <p:cNvPr id="7" name="Picture 6" descr="rockr-front.png"/>
          <p:cNvPicPr>
            <a:picLocks noChangeAspect="1"/>
          </p:cNvPicPr>
          <p:nvPr/>
        </p:nvPicPr>
        <p:blipFill>
          <a:blip r:embed="rId3"/>
          <a:stretch>
            <a:fillRect/>
          </a:stretch>
        </p:blipFill>
        <p:spPr>
          <a:xfrm>
            <a:off x="358046" y="1478280"/>
            <a:ext cx="1676059" cy="1676059"/>
          </a:xfrm>
          <a:prstGeom prst="rect">
            <a:avLst/>
          </a:prstGeom>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588" y="231775"/>
            <a:ext cx="8380412" cy="663575"/>
          </a:xfrm>
        </p:spPr>
        <p:txBody>
          <a:bodyPr/>
          <a:lstStyle/>
          <a:p>
            <a:r>
              <a:rPr smtClean="0"/>
              <a:t>Device Information</a:t>
            </a:r>
            <a:endParaRPr lang="en-US" dirty="0"/>
          </a:p>
        </p:txBody>
      </p:sp>
      <p:sp>
        <p:nvSpPr>
          <p:cNvPr id="13" name="TextBox 12"/>
          <p:cNvSpPr txBox="1"/>
          <p:nvPr/>
        </p:nvSpPr>
        <p:spPr>
          <a:xfrm>
            <a:off x="1498344" y="5829988"/>
            <a:ext cx="1247775" cy="323165"/>
          </a:xfrm>
          <a:prstGeom prst="rect">
            <a:avLst/>
          </a:prstGeom>
          <a:noFill/>
        </p:spPr>
        <p:txBody>
          <a:bodyPr wrap="square" rtlCol="0">
            <a:spAutoFit/>
          </a:bodyPr>
          <a:lstStyle/>
          <a:p>
            <a:r>
              <a:rPr lang="en-US" sz="1500" dirty="0" smtClean="0">
                <a:solidFill>
                  <a:schemeClr val="tx1"/>
                </a:solidFill>
                <a:effectLst>
                  <a:outerShdw blurRad="38100" dist="38100" dir="2700000" algn="tl">
                    <a:srgbClr val="000000">
                      <a:alpha val="43137"/>
                    </a:srgbClr>
                  </a:outerShdw>
                </a:effectLst>
                <a:latin typeface="Trebuchet MS" pitchFamily="34" charset="0"/>
              </a:rPr>
              <a:t>Device icon</a:t>
            </a:r>
          </a:p>
        </p:txBody>
      </p:sp>
      <p:pic>
        <p:nvPicPr>
          <p:cNvPr id="3074" name="Picture 2"/>
          <p:cNvPicPr>
            <a:picLocks noChangeAspect="1" noChangeArrowheads="1"/>
          </p:cNvPicPr>
          <p:nvPr/>
        </p:nvPicPr>
        <p:blipFill>
          <a:blip r:embed="rId3"/>
          <a:stretch>
            <a:fillRect/>
          </a:stretch>
        </p:blipFill>
        <p:spPr bwMode="auto">
          <a:xfrm>
            <a:off x="1374157" y="1408524"/>
            <a:ext cx="6390967" cy="3997874"/>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9" name="Elbow Connector 208917"/>
          <p:cNvCxnSpPr>
            <a:cxnSpLocks noChangeShapeType="1"/>
          </p:cNvCxnSpPr>
          <p:nvPr/>
        </p:nvCxnSpPr>
        <p:spPr bwMode="auto">
          <a:xfrm rot="16200000" flipH="1">
            <a:off x="833811" y="4592089"/>
            <a:ext cx="2668772" cy="2"/>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2893235" y="5844831"/>
            <a:ext cx="1943100" cy="323165"/>
          </a:xfrm>
          <a:prstGeom prst="rect">
            <a:avLst/>
          </a:prstGeom>
          <a:noFill/>
        </p:spPr>
        <p:txBody>
          <a:bodyPr wrap="square" rtlCol="0">
            <a:spAutoFit/>
          </a:bodyPr>
          <a:lstStyle/>
          <a:p>
            <a:r>
              <a:rPr lang="en-US" sz="1500" dirty="0" smtClean="0">
                <a:solidFill>
                  <a:schemeClr val="tx1"/>
                </a:solidFill>
                <a:effectLst>
                  <a:outerShdw blurRad="38100" dist="38100" dir="2700000" algn="tl">
                    <a:srgbClr val="000000">
                      <a:alpha val="43137"/>
                    </a:srgbClr>
                  </a:outerShdw>
                </a:effectLst>
                <a:latin typeface="Trebuchet MS" pitchFamily="34" charset="0"/>
              </a:rPr>
              <a:t>Manufacturer</a:t>
            </a:r>
          </a:p>
        </p:txBody>
      </p:sp>
      <p:cxnSp>
        <p:nvCxnSpPr>
          <p:cNvPr id="23" name="Elbow Connector 208917"/>
          <p:cNvCxnSpPr>
            <a:cxnSpLocks noChangeShapeType="1"/>
          </p:cNvCxnSpPr>
          <p:nvPr/>
        </p:nvCxnSpPr>
        <p:spPr bwMode="auto">
          <a:xfrm rot="5400000">
            <a:off x="3408481" y="5501174"/>
            <a:ext cx="850601" cy="3"/>
          </a:xfrm>
          <a:prstGeom prst="bentConnector3">
            <a:avLst>
              <a:gd name="adj1" fmla="val 48604"/>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5" name="Elbow Connector 208917"/>
          <p:cNvCxnSpPr>
            <a:cxnSpLocks noChangeShapeType="1"/>
          </p:cNvCxnSpPr>
          <p:nvPr/>
        </p:nvCxnSpPr>
        <p:spPr bwMode="auto">
          <a:xfrm rot="5400000">
            <a:off x="4041172" y="5577248"/>
            <a:ext cx="696432" cy="2024"/>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26" name="Rectangle 25"/>
          <p:cNvSpPr/>
          <p:nvPr/>
        </p:nvSpPr>
        <p:spPr>
          <a:xfrm>
            <a:off x="4341239" y="5842219"/>
            <a:ext cx="691215" cy="325777"/>
          </a:xfrm>
          <a:prstGeom prst="rect">
            <a:avLst/>
          </a:prstGeom>
        </p:spPr>
        <p:txBody>
          <a:bodyPr wrap="square">
            <a:spAutoFit/>
          </a:bodyPr>
          <a:lstStyle/>
          <a:p>
            <a:pPr lvl="0"/>
            <a:r>
              <a:rPr lang="en-US" sz="1500" dirty="0" smtClean="0">
                <a:solidFill>
                  <a:srgbClr val="FFFFFF"/>
                </a:solidFill>
                <a:effectLst>
                  <a:outerShdw blurRad="38100" dist="38100" dir="2700000" algn="tl">
                    <a:srgbClr val="000000">
                      <a:alpha val="43137"/>
                    </a:srgbClr>
                  </a:outerShdw>
                </a:effectLst>
                <a:latin typeface="Trebuchet MS" pitchFamily="34" charset="0"/>
              </a:rPr>
              <a:t>Model</a:t>
            </a:r>
          </a:p>
        </p:txBody>
      </p:sp>
      <p:sp>
        <p:nvSpPr>
          <p:cNvPr id="27" name="TextBox 26"/>
          <p:cNvSpPr txBox="1"/>
          <p:nvPr/>
        </p:nvSpPr>
        <p:spPr>
          <a:xfrm>
            <a:off x="5619662" y="5844831"/>
            <a:ext cx="1085850" cy="323165"/>
          </a:xfrm>
          <a:prstGeom prst="rect">
            <a:avLst/>
          </a:prstGeom>
          <a:noFill/>
        </p:spPr>
        <p:txBody>
          <a:bodyPr wrap="square" rtlCol="0">
            <a:spAutoFit/>
          </a:bodyPr>
          <a:lstStyle/>
          <a:p>
            <a:r>
              <a:rPr lang="en-US" sz="1500" dirty="0" smtClean="0">
                <a:solidFill>
                  <a:schemeClr val="tx1"/>
                </a:solidFill>
                <a:effectLst>
                  <a:outerShdw blurRad="38100" dist="38100" dir="2700000" algn="tl">
                    <a:srgbClr val="000000">
                      <a:alpha val="43137"/>
                    </a:srgbClr>
                  </a:outerShdw>
                </a:effectLst>
                <a:latin typeface="Trebuchet MS" pitchFamily="34" charset="0"/>
              </a:rPr>
              <a:t>Category</a:t>
            </a:r>
          </a:p>
        </p:txBody>
      </p:sp>
      <p:cxnSp>
        <p:nvCxnSpPr>
          <p:cNvPr id="28" name="Elbow Connector 208917"/>
          <p:cNvCxnSpPr>
            <a:cxnSpLocks noChangeShapeType="1"/>
          </p:cNvCxnSpPr>
          <p:nvPr/>
        </p:nvCxnSpPr>
        <p:spPr bwMode="auto">
          <a:xfrm rot="5400000">
            <a:off x="5581251" y="5400509"/>
            <a:ext cx="956931" cy="1"/>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43" name="Elbow Connector 208917"/>
          <p:cNvCxnSpPr>
            <a:cxnSpLocks noChangeShapeType="1"/>
          </p:cNvCxnSpPr>
          <p:nvPr/>
        </p:nvCxnSpPr>
        <p:spPr bwMode="auto">
          <a:xfrm rot="16200000" flipH="1">
            <a:off x="1498346" y="5596867"/>
            <a:ext cx="659217" cy="1"/>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1"/>
            <a:ext cx="8380412" cy="762000"/>
          </a:xfrm>
        </p:spPr>
        <p:txBody>
          <a:bodyPr/>
          <a:lstStyle/>
          <a:p>
            <a:r>
              <a:rPr smtClean="0"/>
              <a:t>Device Information</a:t>
            </a:r>
            <a:br>
              <a:rPr smtClean="0"/>
            </a:br>
            <a:endParaRPr lang="en-US" dirty="0"/>
          </a:p>
        </p:txBody>
      </p:sp>
      <p:sp>
        <p:nvSpPr>
          <p:cNvPr id="4" name="Rectangle 4"/>
          <p:cNvSpPr>
            <a:spLocks noChangeArrowheads="1"/>
          </p:cNvSpPr>
          <p:nvPr/>
        </p:nvSpPr>
        <p:spPr bwMode="auto">
          <a:xfrm>
            <a:off x="1028975" y="1637415"/>
            <a:ext cx="6428096" cy="206823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&lt;DeviceInfo</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&lt;DeviceCategoryList&gt;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&lt;DeviceCategory&gt;</a:t>
            </a:r>
            <a:r>
              <a:rPr lang="en-US" sz="1400" b="1" u="sng" dirty="0" smtClean="0">
                <a:solidFill>
                  <a:schemeClr val="accent1">
                    <a:lumMod val="75000"/>
                  </a:schemeClr>
                </a:solidFill>
                <a:effectLst>
                  <a:outerShdw blurRad="38100" dist="38100" dir="2700000" algn="tl">
                    <a:srgbClr val="000000">
                      <a:alpha val="43137"/>
                    </a:srgbClr>
                  </a:outerShdw>
                </a:effectLst>
                <a:latin typeface="Lucida Console" pitchFamily="49" charset="0"/>
              </a:rPr>
              <a:t>PrintFax.Printer</a:t>
            </a:r>
            <a:r>
              <a:rPr lang="en-US" sz="1400" dirty="0" smtClean="0">
                <a:solidFill>
                  <a:schemeClr val="tx2"/>
                </a:solidFill>
                <a:effectLst>
                  <a:outerShdw blurRad="38100" dist="38100" dir="2700000" algn="tl">
                    <a:srgbClr val="000000">
                      <a:alpha val="43137"/>
                    </a:srgbClr>
                  </a:outerShdw>
                </a:effectLst>
                <a:latin typeface="Lucida Console" pitchFamily="49" charset="0"/>
              </a:rPr>
              <a:t>&lt;/DeviceCategory&gt;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&lt;DeviceCategory&gt;</a:t>
            </a:r>
            <a:r>
              <a:rPr lang="en-US" sz="1400" b="1" u="sng" dirty="0" smtClean="0">
                <a:solidFill>
                  <a:schemeClr val="accent6"/>
                </a:solidFill>
                <a:effectLst>
                  <a:outerShdw blurRad="38100" dist="38100" dir="2700000" algn="tl">
                    <a:srgbClr val="000000">
                      <a:alpha val="43137"/>
                    </a:srgbClr>
                  </a:outerShdw>
                </a:effectLst>
                <a:latin typeface="Lucida Console" pitchFamily="49" charset="0"/>
              </a:rPr>
              <a:t>Imaging.Scanner</a:t>
            </a:r>
            <a:r>
              <a:rPr lang="en-US" sz="1400" dirty="0" smtClean="0">
                <a:solidFill>
                  <a:schemeClr val="tx2"/>
                </a:solidFill>
                <a:effectLst>
                  <a:outerShdw blurRad="38100" dist="38100" dir="2700000" algn="tl">
                    <a:srgbClr val="000000">
                      <a:alpha val="43137"/>
                    </a:srgbClr>
                  </a:outerShdw>
                </a:effectLst>
                <a:latin typeface="Lucida Console" pitchFamily="49" charset="0"/>
              </a:rPr>
              <a:t>&lt;/DeviceCategory&gt;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&lt;/DeviceCategoryList&gt;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&lt;ModelName&gt;</a:t>
            </a:r>
            <a:r>
              <a:rPr lang="en-US" sz="1400" b="1" u="sng" dirty="0" smtClean="0">
                <a:solidFill>
                  <a:schemeClr val="accent1">
                    <a:lumMod val="75000"/>
                  </a:schemeClr>
                </a:solidFill>
                <a:effectLst>
                  <a:outerShdw blurRad="38100" dist="38100" dir="2700000" algn="tl">
                    <a:srgbClr val="000000">
                      <a:alpha val="43137"/>
                    </a:srgbClr>
                  </a:outerShdw>
                </a:effectLst>
                <a:latin typeface="Lucida Console" pitchFamily="49" charset="0"/>
              </a:rPr>
              <a:t>Fabrikam X58 All-in-One Printer</a:t>
            </a:r>
            <a:r>
              <a:rPr lang="en-US" sz="1400" dirty="0" smtClean="0">
                <a:solidFill>
                  <a:schemeClr val="tx2"/>
                </a:solidFill>
                <a:effectLst>
                  <a:outerShdw blurRad="38100" dist="38100" dir="2700000" algn="tl">
                    <a:srgbClr val="000000">
                      <a:alpha val="43137"/>
                    </a:srgbClr>
                  </a:outerShdw>
                </a:effectLst>
                <a:latin typeface="Lucida Console" pitchFamily="49" charset="0"/>
              </a:rPr>
              <a:t>&lt;/ModelName&gt;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&lt;Manufacturer&gt;</a:t>
            </a:r>
            <a:r>
              <a:rPr lang="en-US" sz="1400" b="1" u="sng" dirty="0" smtClean="0">
                <a:solidFill>
                  <a:schemeClr val="accent1">
                    <a:lumMod val="75000"/>
                  </a:schemeClr>
                </a:solidFill>
                <a:effectLst>
                  <a:outerShdw blurRad="38100" dist="38100" dir="2700000" algn="tl">
                    <a:srgbClr val="000000">
                      <a:alpha val="43137"/>
                    </a:srgbClr>
                  </a:outerShdw>
                </a:effectLst>
                <a:latin typeface="Lucida Console" pitchFamily="49" charset="0"/>
              </a:rPr>
              <a:t>Fabrikam Corporation</a:t>
            </a:r>
            <a:r>
              <a:rPr lang="en-US" sz="1400" dirty="0" smtClean="0">
                <a:solidFill>
                  <a:schemeClr val="tx2"/>
                </a:solidFill>
                <a:effectLst>
                  <a:outerShdw blurRad="38100" dist="38100" dir="2700000" algn="tl">
                    <a:srgbClr val="000000">
                      <a:alpha val="43137"/>
                    </a:srgbClr>
                  </a:outerShdw>
                </a:effectLst>
                <a:latin typeface="Lucida Console" pitchFamily="49" charset="0"/>
              </a:rPr>
              <a:t>&lt;/Manufacturer&gt;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&lt;DeviceIconFile&gt;</a:t>
            </a:r>
            <a:r>
              <a:rPr lang="en-US" sz="1400" b="1" u="sng" dirty="0" smtClean="0">
                <a:solidFill>
                  <a:schemeClr val="accent1">
                    <a:lumMod val="75000"/>
                  </a:schemeClr>
                </a:solidFill>
                <a:effectLst>
                  <a:outerShdw blurRad="38100" dist="38100" dir="2700000" algn="tl">
                    <a:srgbClr val="000000">
                      <a:alpha val="43137"/>
                    </a:srgbClr>
                  </a:outerShdw>
                </a:effectLst>
                <a:latin typeface="Lucida Console" pitchFamily="49" charset="0"/>
              </a:rPr>
              <a:t>device_icon.ico</a:t>
            </a:r>
            <a:r>
              <a:rPr lang="en-US" sz="1400" dirty="0" smtClean="0">
                <a:solidFill>
                  <a:schemeClr val="tx2"/>
                </a:solidFill>
                <a:effectLst>
                  <a:outerShdw blurRad="38100" dist="38100" dir="2700000" algn="tl">
                    <a:srgbClr val="000000">
                      <a:alpha val="43137"/>
                    </a:srgbClr>
                  </a:outerShdw>
                </a:effectLst>
                <a:latin typeface="Lucida Console" pitchFamily="49" charset="0"/>
              </a:rPr>
              <a:t>&lt;/DeviceIconFile&gt;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&lt;/DeviceInfo&gt;</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cxnSp>
        <p:nvCxnSpPr>
          <p:cNvPr id="12" name="Elbow Connector 208917"/>
          <p:cNvCxnSpPr>
            <a:cxnSpLocks noChangeShapeType="1"/>
          </p:cNvCxnSpPr>
          <p:nvPr/>
        </p:nvCxnSpPr>
        <p:spPr bwMode="auto">
          <a:xfrm rot="10800000">
            <a:off x="4997303" y="5528930"/>
            <a:ext cx="229367" cy="6750"/>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4098" name="Picture 2"/>
          <p:cNvPicPr>
            <a:picLocks noChangeAspect="1" noChangeArrowheads="1"/>
          </p:cNvPicPr>
          <p:nvPr/>
        </p:nvPicPr>
        <p:blipFill>
          <a:blip r:embed="rId3"/>
          <a:srcRect/>
          <a:stretch>
            <a:fillRect/>
          </a:stretch>
        </p:blipFill>
        <p:spPr bwMode="auto">
          <a:xfrm>
            <a:off x="246616" y="5007935"/>
            <a:ext cx="8408584" cy="967563"/>
          </a:xfrm>
          <a:prstGeom prst="rect">
            <a:avLst/>
          </a:prstGeom>
          <a:noFill/>
          <a:ln w="9525">
            <a:noFill/>
            <a:miter lim="800000"/>
            <a:headEnd/>
            <a:tailEnd/>
          </a:ln>
          <a:effectLst/>
        </p:spPr>
      </p:pic>
      <p:cxnSp>
        <p:nvCxnSpPr>
          <p:cNvPr id="16" name="Elbow Connector 208917"/>
          <p:cNvCxnSpPr>
            <a:cxnSpLocks noChangeShapeType="1"/>
          </p:cNvCxnSpPr>
          <p:nvPr/>
        </p:nvCxnSpPr>
        <p:spPr bwMode="auto">
          <a:xfrm rot="5400000" flipH="1" flipV="1">
            <a:off x="3152588" y="4286229"/>
            <a:ext cx="2121920" cy="794"/>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8" name="Elbow Connector 208917"/>
          <p:cNvCxnSpPr>
            <a:cxnSpLocks noChangeShapeType="1"/>
          </p:cNvCxnSpPr>
          <p:nvPr/>
        </p:nvCxnSpPr>
        <p:spPr bwMode="auto">
          <a:xfrm rot="5400000" flipH="1" flipV="1">
            <a:off x="3817056" y="4275222"/>
            <a:ext cx="2562614" cy="5055"/>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2" name="Elbow Connector 208917"/>
          <p:cNvCxnSpPr>
            <a:cxnSpLocks noChangeShapeType="1"/>
          </p:cNvCxnSpPr>
          <p:nvPr/>
        </p:nvCxnSpPr>
        <p:spPr bwMode="auto">
          <a:xfrm rot="10800000" flipV="1">
            <a:off x="1063256" y="3522580"/>
            <a:ext cx="2639412" cy="2038248"/>
          </a:xfrm>
          <a:prstGeom prst="bentConnector3">
            <a:avLst>
              <a:gd name="adj1" fmla="val -355"/>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1" name="Elbow Connector 208917"/>
          <p:cNvCxnSpPr>
            <a:cxnSpLocks noChangeShapeType="1"/>
          </p:cNvCxnSpPr>
          <p:nvPr/>
        </p:nvCxnSpPr>
        <p:spPr bwMode="auto">
          <a:xfrm rot="16200000" flipV="1">
            <a:off x="4429893" y="3641977"/>
            <a:ext cx="2651050" cy="610280"/>
          </a:xfrm>
          <a:prstGeom prst="bentConnector3">
            <a:avLst>
              <a:gd name="adj1" fmla="val -535"/>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1021080" y="973574"/>
            <a:ext cx="2657633" cy="523220"/>
          </a:xfrm>
          <a:prstGeom prst="rect">
            <a:avLst/>
          </a:prstGeom>
        </p:spPr>
        <p:txBody>
          <a:bodyPr wrap="square">
            <a:spAutoFit/>
          </a:bodyPr>
          <a:lstStyle/>
          <a:p>
            <a:r>
              <a:rPr lang="en-US" sz="2800" dirty="0" smtClean="0">
                <a:effectLst>
                  <a:outerShdw blurRad="38100" dist="38100" dir="2700000" algn="tl">
                    <a:srgbClr val="000000">
                      <a:alpha val="43137"/>
                    </a:srgbClr>
                  </a:outerShdw>
                </a:effectLst>
                <a:latin typeface="Trebuchet MS" pitchFamily="34" charset="0"/>
              </a:rPr>
              <a:t>DeviceInfo.XML</a:t>
            </a:r>
            <a:endParaRPr lang="en-US" sz="28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1775"/>
            <a:ext cx="8578532" cy="553998"/>
          </a:xfrm>
        </p:spPr>
        <p:txBody>
          <a:bodyPr/>
          <a:lstStyle/>
          <a:p>
            <a:r>
              <a:rPr sz="4000" smtClean="0"/>
              <a:t>Authoring </a:t>
            </a:r>
            <a:r>
              <a:rPr lang="en-US" sz="4000" dirty="0" smtClean="0"/>
              <a:t>The </a:t>
            </a:r>
            <a:r>
              <a:rPr sz="4000" smtClean="0"/>
              <a:t>Fabrikam x58 Experience</a:t>
            </a:r>
            <a:endParaRPr lang="en-US" sz="4000" dirty="0"/>
          </a:p>
        </p:txBody>
      </p:sp>
      <p:sp>
        <p:nvSpPr>
          <p:cNvPr id="7" name="Content Placeholder 2"/>
          <p:cNvSpPr txBox="1">
            <a:spLocks/>
          </p:cNvSpPr>
          <p:nvPr/>
        </p:nvSpPr>
        <p:spPr bwMode="auto">
          <a:xfrm>
            <a:off x="2306163" y="1417638"/>
            <a:ext cx="5707661" cy="30962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Choose a device</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Add device information</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3"/>
              <a:tabLst/>
              <a:defRPr/>
            </a:pPr>
            <a:r>
              <a:rPr kumimoji="0" lang="en-US" sz="2800" b="0"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Trebuchet MS" pitchFamily="34" charset="0"/>
                <a:ea typeface="+mn-ea"/>
                <a:cs typeface="+mn-cs"/>
              </a:rPr>
              <a:t>Brand the experience</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3"/>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Add status</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3"/>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Select device tasks</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3"/>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Test device experience</a:t>
            </a:r>
          </a:p>
        </p:txBody>
      </p:sp>
      <p:pic>
        <p:nvPicPr>
          <p:cNvPr id="8" name="Picture 7" descr="rockr-front.png"/>
          <p:cNvPicPr>
            <a:picLocks noChangeAspect="1"/>
          </p:cNvPicPr>
          <p:nvPr/>
        </p:nvPicPr>
        <p:blipFill>
          <a:blip r:embed="rId3"/>
          <a:stretch>
            <a:fillRect/>
          </a:stretch>
        </p:blipFill>
        <p:spPr>
          <a:xfrm>
            <a:off x="358046" y="1478280"/>
            <a:ext cx="1676059" cy="1676059"/>
          </a:xfrm>
          <a:prstGeom prst="rect">
            <a:avLst/>
          </a:prstGeom>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Branding Elements</a:t>
            </a:r>
            <a:endParaRPr lang="en-US" dirty="0"/>
          </a:p>
        </p:txBody>
      </p:sp>
      <p:sp>
        <p:nvSpPr>
          <p:cNvPr id="7" name="TextBox 6"/>
          <p:cNvSpPr txBox="1"/>
          <p:nvPr/>
        </p:nvSpPr>
        <p:spPr>
          <a:xfrm>
            <a:off x="7195681" y="2221552"/>
            <a:ext cx="1557794" cy="369332"/>
          </a:xfrm>
          <a:prstGeom prst="rect">
            <a:avLst/>
          </a:prstGeom>
          <a:noFill/>
        </p:spPr>
        <p:txBody>
          <a:bodyPr wrap="square" rtlCol="0">
            <a:spAutoFit/>
          </a:bodyPr>
          <a:lstStyle>
            <a:defPPr>
              <a:defRPr lang="en-US"/>
            </a:defPPr>
            <a:lvl1pPr marL="0" algn="l" defTabSz="914158" rtl="0" eaLnBrk="1" latinLnBrk="0" hangingPunct="1">
              <a:defRPr sz="1800" kern="1200">
                <a:solidFill>
                  <a:schemeClr val="tx1"/>
                </a:solidFill>
                <a:latin typeface="+mn-lt"/>
                <a:ea typeface="+mn-ea"/>
                <a:cs typeface="+mn-cs"/>
              </a:defRPr>
            </a:lvl1pPr>
            <a:lvl2pPr marL="457079" algn="l" defTabSz="914158" rtl="0" eaLnBrk="1" latinLnBrk="0" hangingPunct="1">
              <a:defRPr sz="1800" kern="1200">
                <a:solidFill>
                  <a:schemeClr val="tx1"/>
                </a:solidFill>
                <a:latin typeface="+mn-lt"/>
                <a:ea typeface="+mn-ea"/>
                <a:cs typeface="+mn-cs"/>
              </a:defRPr>
            </a:lvl2pPr>
            <a:lvl3pPr marL="914158" algn="l" defTabSz="914158" rtl="0" eaLnBrk="1" latinLnBrk="0" hangingPunct="1">
              <a:defRPr sz="1800" kern="1200">
                <a:solidFill>
                  <a:schemeClr val="tx1"/>
                </a:solidFill>
                <a:latin typeface="+mn-lt"/>
                <a:ea typeface="+mn-ea"/>
                <a:cs typeface="+mn-cs"/>
              </a:defRPr>
            </a:lvl3pPr>
            <a:lvl4pPr marL="1371237" algn="l" defTabSz="914158" rtl="0" eaLnBrk="1" latinLnBrk="0" hangingPunct="1">
              <a:defRPr sz="1800" kern="1200">
                <a:solidFill>
                  <a:schemeClr val="tx1"/>
                </a:solidFill>
                <a:latin typeface="+mn-lt"/>
                <a:ea typeface="+mn-ea"/>
                <a:cs typeface="+mn-cs"/>
              </a:defRPr>
            </a:lvl4pPr>
            <a:lvl5pPr marL="1828315" algn="l" defTabSz="914158" rtl="0" eaLnBrk="1" latinLnBrk="0" hangingPunct="1">
              <a:defRPr sz="1800" kern="1200">
                <a:solidFill>
                  <a:schemeClr val="tx1"/>
                </a:solidFill>
                <a:latin typeface="+mn-lt"/>
                <a:ea typeface="+mn-ea"/>
                <a:cs typeface="+mn-cs"/>
              </a:defRPr>
            </a:lvl5pPr>
            <a:lvl6pPr marL="2285394" algn="l" defTabSz="914158" rtl="0" eaLnBrk="1" latinLnBrk="0" hangingPunct="1">
              <a:defRPr sz="1800" kern="1200">
                <a:solidFill>
                  <a:schemeClr val="tx1"/>
                </a:solidFill>
                <a:latin typeface="+mn-lt"/>
                <a:ea typeface="+mn-ea"/>
                <a:cs typeface="+mn-cs"/>
              </a:defRPr>
            </a:lvl6pPr>
            <a:lvl7pPr marL="2742473" algn="l" defTabSz="914158" rtl="0" eaLnBrk="1" latinLnBrk="0" hangingPunct="1">
              <a:defRPr sz="1800" kern="1200">
                <a:solidFill>
                  <a:schemeClr val="tx1"/>
                </a:solidFill>
                <a:latin typeface="+mn-lt"/>
                <a:ea typeface="+mn-ea"/>
                <a:cs typeface="+mn-cs"/>
              </a:defRPr>
            </a:lvl7pPr>
            <a:lvl8pPr marL="3199551" algn="l" defTabSz="914158" rtl="0" eaLnBrk="1" latinLnBrk="0" hangingPunct="1">
              <a:defRPr sz="1800" kern="1200">
                <a:solidFill>
                  <a:schemeClr val="tx1"/>
                </a:solidFill>
                <a:latin typeface="+mn-lt"/>
                <a:ea typeface="+mn-ea"/>
                <a:cs typeface="+mn-cs"/>
              </a:defRPr>
            </a:lvl8pPr>
            <a:lvl9pPr marL="3656631" algn="l" defTabSz="914158" rtl="0" eaLnBrk="1" latinLnBrk="0" hangingPunct="1">
              <a:defRPr sz="18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latin typeface="Trebuchet MS" pitchFamily="34" charset="0"/>
              </a:rPr>
              <a:t>Branding Bar</a:t>
            </a:r>
            <a:endParaRPr lang="en-US" dirty="0">
              <a:effectLst>
                <a:outerShdw blurRad="38100" dist="38100" dir="2700000" algn="tl">
                  <a:srgbClr val="000000">
                    <a:alpha val="43137"/>
                  </a:srgbClr>
                </a:outerShdw>
              </a:effectLst>
              <a:latin typeface="Trebuchet MS" pitchFamily="34" charset="0"/>
            </a:endParaRPr>
          </a:p>
        </p:txBody>
      </p:sp>
      <p:pic>
        <p:nvPicPr>
          <p:cNvPr id="11" name="Picture 2"/>
          <p:cNvPicPr>
            <a:picLocks noChangeAspect="1" noChangeArrowheads="1"/>
          </p:cNvPicPr>
          <p:nvPr/>
        </p:nvPicPr>
        <p:blipFill>
          <a:blip r:embed="rId3"/>
          <a:stretch>
            <a:fillRect/>
          </a:stretch>
        </p:blipFill>
        <p:spPr bwMode="auto">
          <a:xfrm>
            <a:off x="1679748" y="1242616"/>
            <a:ext cx="5285741" cy="4276456"/>
          </a:xfrm>
          <a:prstGeom prst="rect">
            <a:avLst/>
          </a:prstGeom>
          <a:noFill/>
          <a:ln w="9525">
            <a:noFill/>
            <a:miter lim="800000"/>
            <a:headEnd/>
            <a:tailEnd/>
          </a:ln>
          <a:effectLst/>
          <a:scene3d>
            <a:camera prst="perspectiveContrastingRightFacing"/>
            <a:lightRig rig="threePt" dir="t"/>
          </a:scene3d>
        </p:spPr>
      </p:pic>
      <p:cxnSp>
        <p:nvCxnSpPr>
          <p:cNvPr id="13" name="Elbow Connector 208917"/>
          <p:cNvCxnSpPr>
            <a:cxnSpLocks noChangeShapeType="1"/>
          </p:cNvCxnSpPr>
          <p:nvPr/>
        </p:nvCxnSpPr>
        <p:spPr bwMode="auto">
          <a:xfrm flipV="1">
            <a:off x="5499392" y="2432091"/>
            <a:ext cx="1629266" cy="2348"/>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6" name="Elbow Connector 208917"/>
          <p:cNvCxnSpPr>
            <a:cxnSpLocks noChangeShapeType="1"/>
          </p:cNvCxnSpPr>
          <p:nvPr/>
        </p:nvCxnSpPr>
        <p:spPr bwMode="auto">
          <a:xfrm flipV="1">
            <a:off x="3122591" y="5857875"/>
            <a:ext cx="3901292" cy="1"/>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7178256" y="5673209"/>
            <a:ext cx="1197764" cy="369332"/>
          </a:xfrm>
          <a:prstGeom prst="rect">
            <a:avLst/>
          </a:prstGeom>
        </p:spPr>
        <p:txBody>
          <a:bodyPr wrap="none">
            <a:spAutoFit/>
          </a:bodyPr>
          <a:lstStyle/>
          <a:p>
            <a:r>
              <a:rPr lang="en-US" dirty="0" smtClean="0">
                <a:effectLst>
                  <a:outerShdw blurRad="38100" dist="38100" dir="2700000" algn="tl">
                    <a:srgbClr val="000000">
                      <a:alpha val="43137"/>
                    </a:srgbClr>
                  </a:outerShdw>
                </a:effectLst>
                <a:latin typeface="Trebuchet MS" pitchFamily="34" charset="0"/>
              </a:rPr>
              <a:t>Shell Icon</a:t>
            </a:r>
            <a:endParaRPr lang="en-US"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Branding Bar Elements</a:t>
            </a:r>
            <a:endParaRPr lang="en-US" dirty="0"/>
          </a:p>
        </p:txBody>
      </p:sp>
      <p:pic>
        <p:nvPicPr>
          <p:cNvPr id="13" name="Picture 12" descr="background.png"/>
          <p:cNvPicPr/>
          <p:nvPr/>
        </p:nvPicPr>
        <p:blipFill>
          <a:blip r:embed="rId3"/>
          <a:stretch>
            <a:fillRect/>
          </a:stretch>
        </p:blipFill>
        <p:spPr>
          <a:xfrm>
            <a:off x="421279" y="2032040"/>
            <a:ext cx="8214495" cy="1661358"/>
          </a:xfrm>
          <a:prstGeom prst="rect">
            <a:avLst/>
          </a:prstGeom>
          <a:ln>
            <a:solidFill>
              <a:schemeClr val="bg1">
                <a:lumMod val="50000"/>
              </a:schemeClr>
            </a:solidFill>
          </a:ln>
          <a:scene3d>
            <a:camera prst="isometricOffAxis1Right"/>
            <a:lightRig rig="threePt" dir="t"/>
          </a:scene3d>
        </p:spPr>
      </p:pic>
      <p:pic>
        <p:nvPicPr>
          <p:cNvPr id="14" name="Picture 13" descr="overlay.png"/>
          <p:cNvPicPr/>
          <p:nvPr/>
        </p:nvPicPr>
        <p:blipFill>
          <a:blip r:embed="rId4"/>
          <a:stretch>
            <a:fillRect/>
          </a:stretch>
        </p:blipFill>
        <p:spPr>
          <a:xfrm>
            <a:off x="836868" y="2236476"/>
            <a:ext cx="7702125" cy="1557733"/>
          </a:xfrm>
          <a:prstGeom prst="rect">
            <a:avLst/>
          </a:prstGeom>
          <a:ln>
            <a:solidFill>
              <a:schemeClr val="bg1">
                <a:lumMod val="50000"/>
              </a:schemeClr>
            </a:solidFill>
          </a:ln>
          <a:scene3d>
            <a:camera prst="isometricOffAxis1Right"/>
            <a:lightRig rig="threePt" dir="t"/>
          </a:scene3d>
        </p:spPr>
      </p:pic>
      <p:pic>
        <p:nvPicPr>
          <p:cNvPr id="12" name="Picture 11" descr="device.png"/>
          <p:cNvPicPr/>
          <p:nvPr/>
        </p:nvPicPr>
        <p:blipFill>
          <a:blip r:embed="rId5"/>
          <a:stretch>
            <a:fillRect/>
          </a:stretch>
        </p:blipFill>
        <p:spPr>
          <a:xfrm>
            <a:off x="1014598" y="2849326"/>
            <a:ext cx="2063071" cy="1547303"/>
          </a:xfrm>
          <a:prstGeom prst="rect">
            <a:avLst/>
          </a:prstGeom>
          <a:ln>
            <a:solidFill>
              <a:schemeClr val="bg1">
                <a:lumMod val="50000"/>
              </a:schemeClr>
            </a:solidFill>
          </a:ln>
          <a:scene3d>
            <a:camera prst="isometricOffAxis1Right"/>
            <a:lightRig rig="threePt" dir="t"/>
          </a:scene3d>
        </p:spPr>
      </p:pic>
      <p:pic>
        <p:nvPicPr>
          <p:cNvPr id="11" name="Picture 10" descr="logo.png"/>
          <p:cNvPicPr/>
          <p:nvPr/>
        </p:nvPicPr>
        <p:blipFill>
          <a:blip r:embed="rId6"/>
          <a:stretch>
            <a:fillRect/>
          </a:stretch>
        </p:blipFill>
        <p:spPr>
          <a:xfrm>
            <a:off x="7408540" y="2074362"/>
            <a:ext cx="1085464" cy="271366"/>
          </a:xfrm>
          <a:prstGeom prst="rect">
            <a:avLst/>
          </a:prstGeom>
          <a:ln>
            <a:solidFill>
              <a:schemeClr val="bg1">
                <a:lumMod val="50000"/>
              </a:schemeClr>
            </a:solidFill>
          </a:ln>
          <a:scene3d>
            <a:camera prst="isometricOffAxis1Right"/>
            <a:lightRig rig="threePt" dir="t"/>
          </a:scene3d>
        </p:spPr>
      </p:pic>
      <p:sp>
        <p:nvSpPr>
          <p:cNvPr id="17" name="TextBox 16"/>
          <p:cNvSpPr txBox="1"/>
          <p:nvPr/>
        </p:nvSpPr>
        <p:spPr>
          <a:xfrm>
            <a:off x="261257" y="5460463"/>
            <a:ext cx="1377300"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Trebuchet MS" pitchFamily="34" charset="0"/>
              </a:rPr>
              <a:t>Background</a:t>
            </a:r>
            <a:endParaRPr lang="en-US" dirty="0">
              <a:effectLst>
                <a:outerShdw blurRad="38100" dist="38100" dir="2700000" algn="tl">
                  <a:srgbClr val="000000">
                    <a:alpha val="43137"/>
                  </a:srgbClr>
                </a:outerShdw>
              </a:effectLst>
              <a:latin typeface="Trebuchet MS" pitchFamily="34" charset="0"/>
            </a:endParaRPr>
          </a:p>
        </p:txBody>
      </p:sp>
      <p:sp>
        <p:nvSpPr>
          <p:cNvPr id="21" name="TextBox 20"/>
          <p:cNvSpPr txBox="1"/>
          <p:nvPr/>
        </p:nvSpPr>
        <p:spPr>
          <a:xfrm>
            <a:off x="1832349" y="5197318"/>
            <a:ext cx="1599619" cy="369332"/>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Trebuchet MS" pitchFamily="34" charset="0"/>
              </a:rPr>
              <a:t>Device Image</a:t>
            </a:r>
            <a:endParaRPr lang="en-US" dirty="0">
              <a:effectLst>
                <a:outerShdw blurRad="38100" dist="38100" dir="2700000" algn="tl">
                  <a:srgbClr val="000000">
                    <a:alpha val="43137"/>
                  </a:srgbClr>
                </a:outerShdw>
              </a:effectLst>
              <a:latin typeface="Trebuchet MS" pitchFamily="34" charset="0"/>
            </a:endParaRPr>
          </a:p>
        </p:txBody>
      </p:sp>
      <p:sp>
        <p:nvSpPr>
          <p:cNvPr id="24" name="TextBox 23"/>
          <p:cNvSpPr txBox="1"/>
          <p:nvPr/>
        </p:nvSpPr>
        <p:spPr>
          <a:xfrm>
            <a:off x="5483433" y="4732317"/>
            <a:ext cx="973343"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Trebuchet MS" pitchFamily="34" charset="0"/>
              </a:rPr>
              <a:t>Overlay</a:t>
            </a:r>
            <a:endParaRPr lang="en-US" dirty="0">
              <a:effectLst>
                <a:outerShdw blurRad="38100" dist="38100" dir="2700000" algn="tl">
                  <a:srgbClr val="000000">
                    <a:alpha val="43137"/>
                  </a:srgbClr>
                </a:outerShdw>
              </a:effectLst>
              <a:latin typeface="Trebuchet MS" pitchFamily="34" charset="0"/>
            </a:endParaRPr>
          </a:p>
        </p:txBody>
      </p:sp>
      <p:sp>
        <p:nvSpPr>
          <p:cNvPr id="28" name="TextBox 27"/>
          <p:cNvSpPr txBox="1"/>
          <p:nvPr/>
        </p:nvSpPr>
        <p:spPr>
          <a:xfrm>
            <a:off x="7428757" y="3922939"/>
            <a:ext cx="926857"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Trebuchet MS" pitchFamily="34" charset="0"/>
              </a:rPr>
              <a:t>Logo(s)</a:t>
            </a:r>
            <a:endParaRPr lang="en-US" dirty="0">
              <a:effectLst>
                <a:outerShdw blurRad="38100" dist="38100" dir="2700000" algn="tl">
                  <a:srgbClr val="000000">
                    <a:alpha val="43137"/>
                  </a:srgbClr>
                </a:outerShdw>
              </a:effectLst>
              <a:latin typeface="Trebuchet MS" pitchFamily="34" charset="0"/>
            </a:endParaRPr>
          </a:p>
        </p:txBody>
      </p:sp>
      <p:pic>
        <p:nvPicPr>
          <p:cNvPr id="15" name="Picture 14" descr="logo.png"/>
          <p:cNvPicPr/>
          <p:nvPr/>
        </p:nvPicPr>
        <p:blipFill>
          <a:blip r:embed="rId7"/>
          <a:stretch>
            <a:fillRect/>
          </a:stretch>
        </p:blipFill>
        <p:spPr>
          <a:xfrm>
            <a:off x="7454615" y="2481944"/>
            <a:ext cx="1085464" cy="271365"/>
          </a:xfrm>
          <a:prstGeom prst="rect">
            <a:avLst/>
          </a:prstGeom>
          <a:ln>
            <a:solidFill>
              <a:schemeClr val="bg1">
                <a:lumMod val="50000"/>
              </a:schemeClr>
            </a:solidFill>
          </a:ln>
          <a:scene3d>
            <a:camera prst="isometricOffAxis1Right"/>
            <a:lightRig rig="threePt" dir="t"/>
          </a:scene3d>
        </p:spPr>
      </p:pic>
      <p:cxnSp>
        <p:nvCxnSpPr>
          <p:cNvPr id="31" name="Elbow Connector 208917"/>
          <p:cNvCxnSpPr>
            <a:cxnSpLocks noChangeShapeType="1"/>
          </p:cNvCxnSpPr>
          <p:nvPr/>
        </p:nvCxnSpPr>
        <p:spPr bwMode="auto">
          <a:xfrm rot="5400000">
            <a:off x="237511" y="4702621"/>
            <a:ext cx="1520046" cy="13"/>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43" name="Elbow Connector 208917"/>
          <p:cNvCxnSpPr>
            <a:cxnSpLocks noChangeShapeType="1"/>
          </p:cNvCxnSpPr>
          <p:nvPr/>
        </p:nvCxnSpPr>
        <p:spPr bwMode="auto">
          <a:xfrm rot="5400000">
            <a:off x="1934487" y="4595752"/>
            <a:ext cx="1258785" cy="1588"/>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51" name="Elbow Connector 208917"/>
          <p:cNvCxnSpPr>
            <a:cxnSpLocks noChangeShapeType="1"/>
          </p:cNvCxnSpPr>
          <p:nvPr/>
        </p:nvCxnSpPr>
        <p:spPr bwMode="auto">
          <a:xfrm rot="5400000">
            <a:off x="5229886" y="4137355"/>
            <a:ext cx="1151907" cy="2390"/>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53" name="Elbow Connector 208917"/>
          <p:cNvCxnSpPr>
            <a:cxnSpLocks noChangeShapeType="1"/>
          </p:cNvCxnSpPr>
          <p:nvPr/>
        </p:nvCxnSpPr>
        <p:spPr bwMode="auto">
          <a:xfrm rot="16200000" flipH="1">
            <a:off x="7499267" y="3342904"/>
            <a:ext cx="1078313" cy="2348"/>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1"/>
            <a:ext cx="8380412" cy="1260345"/>
          </a:xfrm>
        </p:spPr>
        <p:txBody>
          <a:bodyPr/>
          <a:lstStyle/>
          <a:p>
            <a:r>
              <a:rPr sz="4300" smtClean="0"/>
              <a:t>Branding </a:t>
            </a:r>
            <a:r>
              <a:rPr lang="en-US" sz="4300" dirty="0" smtClean="0"/>
              <a:t>The </a:t>
            </a:r>
            <a:r>
              <a:rPr sz="4300" smtClean="0"/>
              <a:t>Experience</a:t>
            </a:r>
            <a:r>
              <a:rPr smtClean="0"/>
              <a:t/>
            </a:r>
            <a:br>
              <a:rPr smtClean="0"/>
            </a:br>
            <a:endParaRPr lang="en-US" dirty="0"/>
          </a:p>
        </p:txBody>
      </p:sp>
      <p:sp>
        <p:nvSpPr>
          <p:cNvPr id="4" name="Rectangle 4"/>
          <p:cNvSpPr>
            <a:spLocks noChangeArrowheads="1"/>
          </p:cNvSpPr>
          <p:nvPr/>
        </p:nvSpPr>
        <p:spPr bwMode="auto">
          <a:xfrm>
            <a:off x="354354" y="2132467"/>
            <a:ext cx="8517503" cy="1952171"/>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&lt;header </a:t>
            </a:r>
            <a:r>
              <a:rPr lang="en-US" sz="1400" dirty="0" err="1" smtClean="0">
                <a:latin typeface="Lucida Console" pitchFamily="49" charset="0"/>
              </a:rPr>
              <a:t>watermarkAlign</a:t>
            </a:r>
            <a:r>
              <a:rPr lang="en-US" sz="1400" dirty="0" smtClean="0">
                <a:latin typeface="Lucida Console" pitchFamily="49" charset="0"/>
              </a:rPr>
              <a:t>="</a:t>
            </a:r>
            <a:r>
              <a:rPr lang="en-US" sz="1400" b="1" dirty="0" smtClean="0">
                <a:latin typeface="Lucida Console" pitchFamily="49" charset="0"/>
              </a:rPr>
              <a:t>center</a:t>
            </a:r>
            <a:r>
              <a:rPr lang="en-US" sz="1400" dirty="0" smtClean="0">
                <a:latin typeface="Lucida Console" pitchFamily="49" charset="0"/>
              </a:rPr>
              <a:t>" </a:t>
            </a:r>
            <a:r>
              <a:rPr lang="en-US" sz="1400" dirty="0" err="1" smtClean="0">
                <a:latin typeface="Lucida Console" pitchFamily="49" charset="0"/>
              </a:rPr>
              <a:t>backgroundColor</a:t>
            </a:r>
            <a:r>
              <a:rPr lang="en-US" sz="1400" dirty="0" smtClean="0">
                <a:latin typeface="Lucida Console" pitchFamily="49" charset="0"/>
              </a:rPr>
              <a:t>="</a:t>
            </a:r>
            <a:r>
              <a:rPr lang="en-US" sz="1400" b="1" dirty="0" smtClean="0">
                <a:latin typeface="Lucida Console" pitchFamily="49" charset="0"/>
              </a:rPr>
              <a:t>#FFFFFFFF</a:t>
            </a:r>
            <a:r>
              <a:rPr lang="en-US" sz="1400" dirty="0" smtClean="0">
                <a:latin typeface="Lucida Console" pitchFamily="49" charset="0"/>
              </a:rPr>
              <a:t>" </a:t>
            </a:r>
            <a:r>
              <a:rPr lang="en-US" sz="1400" dirty="0" err="1" smtClean="0">
                <a:latin typeface="Lucida Console" pitchFamily="49" charset="0"/>
              </a:rPr>
              <a:t>textColor</a:t>
            </a:r>
            <a:r>
              <a:rPr lang="en-US" sz="1400" dirty="0" smtClean="0">
                <a:latin typeface="Lucida Console" pitchFamily="49" charset="0"/>
              </a:rPr>
              <a:t>="</a:t>
            </a:r>
            <a:r>
              <a:rPr lang="en-US" sz="1400" b="1" dirty="0" smtClean="0">
                <a:latin typeface="Lucida Console" pitchFamily="49" charset="0"/>
              </a:rPr>
              <a:t>#FF000000</a:t>
            </a:r>
            <a:r>
              <a:rPr lang="en-US" sz="1400" dirty="0" smtClean="0">
                <a:latin typeface="Lucida Console" pitchFamily="49" charset="0"/>
              </a:rPr>
              <a:t>" </a:t>
            </a:r>
            <a:r>
              <a:rPr lang="en-US" sz="1400" dirty="0" err="1" smtClean="0">
                <a:latin typeface="Lucida Console" pitchFamily="49" charset="0"/>
              </a:rPr>
              <a:t>backgroundImage</a:t>
            </a:r>
            <a:r>
              <a:rPr lang="en-US" sz="1400" dirty="0" smtClean="0">
                <a:latin typeface="Lucida Console" pitchFamily="49" charset="0"/>
              </a:rPr>
              <a:t>="</a:t>
            </a:r>
            <a:r>
              <a:rPr lang="en-US" sz="1400" b="1" u="sng" dirty="0" smtClean="0">
                <a:solidFill>
                  <a:schemeClr val="accent6"/>
                </a:solidFill>
                <a:latin typeface="Lucida Console" pitchFamily="49" charset="0"/>
              </a:rPr>
              <a:t>Background.png</a:t>
            </a:r>
            <a:r>
              <a:rPr lang="en-US" sz="1400" b="1" dirty="0" smtClean="0">
                <a:solidFill>
                  <a:schemeClr val="accent6"/>
                </a:solidFill>
                <a:latin typeface="Lucida Console" pitchFamily="49" charset="0"/>
              </a:rPr>
              <a:t>" </a:t>
            </a:r>
            <a:r>
              <a:rPr lang="en-US" sz="1400" dirty="0" err="1" smtClean="0">
                <a:latin typeface="Lucida Console" pitchFamily="49" charset="0"/>
              </a:rPr>
              <a:t>watermarkImage</a:t>
            </a:r>
            <a:r>
              <a:rPr lang="en-US" sz="1400" dirty="0" smtClean="0">
                <a:latin typeface="Lucida Console" pitchFamily="49" charset="0"/>
              </a:rPr>
              <a:t>="</a:t>
            </a:r>
            <a:r>
              <a:rPr lang="en-US" sz="1400" b="1" u="sng" dirty="0" smtClean="0">
                <a:solidFill>
                  <a:schemeClr val="accent6"/>
                </a:solidFill>
                <a:latin typeface="Lucida Console" pitchFamily="49" charset="0"/>
              </a:rPr>
              <a:t>Overlay.png</a:t>
            </a:r>
            <a:r>
              <a:rPr lang="en-US" sz="1400" dirty="0" smtClean="0">
                <a:latin typeface="Lucida Console" pitchFamily="49" charset="0"/>
              </a:rPr>
              <a:t>"&gt;</a:t>
            </a:r>
          </a:p>
          <a:p>
            <a:r>
              <a:rPr lang="en-US" sz="1400" b="1" dirty="0" smtClean="0">
                <a:latin typeface="Lucida Console" pitchFamily="49" charset="0"/>
              </a:rPr>
              <a:t> </a:t>
            </a:r>
            <a:r>
              <a:rPr lang="en-US" sz="1400" dirty="0" smtClean="0">
                <a:latin typeface="Lucida Console" pitchFamily="49" charset="0"/>
              </a:rPr>
              <a:t>   &lt;</a:t>
            </a:r>
            <a:r>
              <a:rPr lang="en-US" sz="1400" dirty="0" err="1" smtClean="0">
                <a:latin typeface="Lucida Console" pitchFamily="49" charset="0"/>
              </a:rPr>
              <a:t>modelInfo</a:t>
            </a:r>
            <a:r>
              <a:rPr lang="en-US" sz="1400" dirty="0" smtClean="0">
                <a:latin typeface="Lucida Console" pitchFamily="49" charset="0"/>
              </a:rPr>
              <a:t> image=</a:t>
            </a:r>
            <a:r>
              <a:rPr lang="en-US" sz="1400" b="1" dirty="0" smtClean="0">
                <a:solidFill>
                  <a:schemeClr val="accent6"/>
                </a:solidFill>
                <a:latin typeface="Lucida Console" pitchFamily="49" charset="0"/>
              </a:rPr>
              <a:t>”</a:t>
            </a:r>
            <a:r>
              <a:rPr lang="en-US" sz="1400" b="1" u="sng" dirty="0" smtClean="0">
                <a:solidFill>
                  <a:schemeClr val="accent6"/>
                </a:solidFill>
                <a:latin typeface="Lucida Console" pitchFamily="49" charset="0"/>
              </a:rPr>
              <a:t>Device_image.png</a:t>
            </a:r>
            <a:r>
              <a:rPr lang="en-US" sz="1400" dirty="0" smtClean="0">
                <a:latin typeface="Lucida Console" pitchFamily="49" charset="0"/>
              </a:rPr>
              <a:t>“ /&gt; 	 </a:t>
            </a:r>
          </a:p>
          <a:p>
            <a:r>
              <a:rPr lang="en-US" sz="1400" dirty="0" smtClean="0">
                <a:latin typeface="Lucida Console" pitchFamily="49" charset="0"/>
              </a:rPr>
              <a:t>    &lt;logos&gt;</a:t>
            </a:r>
          </a:p>
          <a:p>
            <a:r>
              <a:rPr lang="en-US" sz="1400" b="1" dirty="0" smtClean="0">
                <a:latin typeface="Lucida Console" pitchFamily="49" charset="0"/>
              </a:rPr>
              <a:t>        </a:t>
            </a:r>
            <a:r>
              <a:rPr lang="en-US" sz="1400" dirty="0" smtClean="0">
                <a:latin typeface="Lucida Console" pitchFamily="49" charset="0"/>
              </a:rPr>
              <a:t>&lt;logo image="</a:t>
            </a:r>
            <a:r>
              <a:rPr lang="en-US" sz="1400" b="1" u="sng" dirty="0" smtClean="0">
                <a:solidFill>
                  <a:schemeClr val="accent6"/>
                </a:solidFill>
                <a:latin typeface="Lucida Console" pitchFamily="49" charset="0"/>
              </a:rPr>
              <a:t>logo.png</a:t>
            </a:r>
            <a:r>
              <a:rPr lang="en-US" sz="1400" dirty="0" smtClean="0">
                <a:latin typeface="Lucida Console" pitchFamily="49" charset="0"/>
              </a:rPr>
              <a:t>" </a:t>
            </a:r>
            <a:r>
              <a:rPr lang="en-US" sz="1400" dirty="0" err="1" smtClean="0">
                <a:latin typeface="Lucida Console" pitchFamily="49" charset="0"/>
              </a:rPr>
              <a:t>url</a:t>
            </a:r>
            <a:r>
              <a:rPr lang="en-US" sz="1400" dirty="0" smtClean="0">
                <a:latin typeface="Lucida Console" pitchFamily="49" charset="0"/>
              </a:rPr>
              <a:t>="</a:t>
            </a:r>
            <a:r>
              <a:rPr lang="en-US" sz="1400" b="1" dirty="0" smtClean="0">
                <a:latin typeface="Lucida Console" pitchFamily="49" charset="0"/>
              </a:rPr>
              <a:t>http://www.fabrikam.com/</a:t>
            </a:r>
            <a:r>
              <a:rPr lang="en-US" sz="1400" dirty="0" smtClean="0">
                <a:latin typeface="Lucida Console" pitchFamily="49" charset="0"/>
              </a:rPr>
              <a:t>" tooltip="</a:t>
            </a:r>
            <a:r>
              <a:rPr lang="en-US" sz="1400" b="1" dirty="0" smtClean="0">
                <a:latin typeface="Lucida Console" pitchFamily="49" charset="0"/>
              </a:rPr>
              <a:t>1</a:t>
            </a:r>
            <a:r>
              <a:rPr lang="en-US" sz="1400" dirty="0" smtClean="0">
                <a:latin typeface="Lucida Console" pitchFamily="49" charset="0"/>
              </a:rPr>
              <a:t>" /&gt; </a:t>
            </a:r>
          </a:p>
          <a:p>
            <a:r>
              <a:rPr lang="en-US" sz="1400" b="1" dirty="0" smtClean="0">
                <a:latin typeface="Lucida Console" pitchFamily="49" charset="0"/>
              </a:rPr>
              <a:t>   </a:t>
            </a:r>
            <a:r>
              <a:rPr lang="en-US" sz="1400" dirty="0" smtClean="0">
                <a:latin typeface="Lucida Console" pitchFamily="49" charset="0"/>
              </a:rPr>
              <a:t> &lt;/logos&gt;</a:t>
            </a:r>
            <a:r>
              <a:rPr lang="en-US" sz="1400" b="1" dirty="0" smtClean="0">
                <a:latin typeface="Lucida Console" pitchFamily="49" charset="0"/>
              </a:rPr>
              <a:t>    </a:t>
            </a:r>
            <a:endParaRPr lang="en-US" sz="1400" dirty="0" smtClean="0">
              <a:latin typeface="Lucida Console" pitchFamily="49" charset="0"/>
            </a:endParaRPr>
          </a:p>
          <a:p>
            <a:r>
              <a:rPr lang="en-US" sz="1400" dirty="0" smtClean="0">
                <a:latin typeface="Lucida Console" pitchFamily="49" charset="0"/>
              </a:rPr>
              <a:t>&lt;/header&gt;</a:t>
            </a:r>
          </a:p>
          <a:p>
            <a:endParaRPr lang="en-US" sz="1400" dirty="0">
              <a:latin typeface="Lucida Console" pitchFamily="49" charset="0"/>
            </a:endParaRPr>
          </a:p>
        </p:txBody>
      </p:sp>
      <p:cxnSp>
        <p:nvCxnSpPr>
          <p:cNvPr id="9" name="Elbow Connector 208917"/>
          <p:cNvCxnSpPr>
            <a:cxnSpLocks noChangeShapeType="1"/>
          </p:cNvCxnSpPr>
          <p:nvPr/>
        </p:nvCxnSpPr>
        <p:spPr bwMode="auto">
          <a:xfrm rot="5400000">
            <a:off x="1497587" y="3643766"/>
            <a:ext cx="1686486" cy="803"/>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1" name="Elbow Connector 208917"/>
          <p:cNvCxnSpPr>
            <a:cxnSpLocks noChangeShapeType="1"/>
          </p:cNvCxnSpPr>
          <p:nvPr/>
        </p:nvCxnSpPr>
        <p:spPr bwMode="auto">
          <a:xfrm rot="5400000">
            <a:off x="5275013" y="3521835"/>
            <a:ext cx="1819220" cy="3075"/>
          </a:xfrm>
          <a:prstGeom prst="bentConnector3">
            <a:avLst>
              <a:gd name="adj1" fmla="val 72141"/>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18" name="Elbow Connector 208917"/>
          <p:cNvCxnSpPr>
            <a:cxnSpLocks noChangeShapeType="1"/>
          </p:cNvCxnSpPr>
          <p:nvPr/>
        </p:nvCxnSpPr>
        <p:spPr bwMode="auto">
          <a:xfrm rot="5400000">
            <a:off x="2586157" y="4035655"/>
            <a:ext cx="1076887" cy="800"/>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2051" name="Picture 3"/>
          <p:cNvPicPr>
            <a:picLocks noChangeAspect="1" noChangeArrowheads="1"/>
          </p:cNvPicPr>
          <p:nvPr/>
        </p:nvPicPr>
        <p:blipFill>
          <a:blip r:embed="rId3"/>
          <a:stretch>
            <a:fillRect/>
          </a:stretch>
        </p:blipFill>
        <p:spPr bwMode="auto">
          <a:xfrm>
            <a:off x="6148688" y="4508050"/>
            <a:ext cx="2542857" cy="514286"/>
          </a:xfrm>
          <a:prstGeom prst="rect">
            <a:avLst/>
          </a:prstGeom>
          <a:noFill/>
          <a:ln w="9525">
            <a:solidFill>
              <a:schemeClr val="tx1"/>
            </a:solidFill>
            <a:miter lim="800000"/>
            <a:headEnd/>
            <a:tailEnd/>
          </a:ln>
          <a:effectLst/>
        </p:spPr>
      </p:pic>
      <p:pic>
        <p:nvPicPr>
          <p:cNvPr id="2052" name="Picture 4"/>
          <p:cNvPicPr>
            <a:picLocks noChangeAspect="1" noChangeArrowheads="1"/>
          </p:cNvPicPr>
          <p:nvPr/>
        </p:nvPicPr>
        <p:blipFill>
          <a:blip r:embed="rId4" cstate="print"/>
          <a:stretch>
            <a:fillRect/>
          </a:stretch>
        </p:blipFill>
        <p:spPr bwMode="auto">
          <a:xfrm>
            <a:off x="152186" y="4545812"/>
            <a:ext cx="2542857" cy="514286"/>
          </a:xfrm>
          <a:prstGeom prst="rect">
            <a:avLst/>
          </a:prstGeom>
          <a:noFill/>
          <a:ln w="9525">
            <a:solidFill>
              <a:schemeClr val="tx1"/>
            </a:solidFill>
            <a:miter lim="800000"/>
            <a:headEnd/>
            <a:tailEnd/>
          </a:ln>
          <a:effectLst/>
        </p:spPr>
      </p:pic>
      <p:pic>
        <p:nvPicPr>
          <p:cNvPr id="2053" name="Picture 5"/>
          <p:cNvPicPr>
            <a:picLocks noChangeAspect="1" noChangeArrowheads="1"/>
          </p:cNvPicPr>
          <p:nvPr/>
        </p:nvPicPr>
        <p:blipFill>
          <a:blip r:embed="rId5"/>
          <a:stretch>
            <a:fillRect/>
          </a:stretch>
        </p:blipFill>
        <p:spPr bwMode="auto">
          <a:xfrm>
            <a:off x="4498031" y="4487845"/>
            <a:ext cx="1277014" cy="95776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tretch>
            <a:fillRect/>
          </a:stretch>
        </p:blipFill>
        <p:spPr bwMode="auto">
          <a:xfrm>
            <a:off x="3032573" y="4659369"/>
            <a:ext cx="1323975" cy="330993"/>
          </a:xfrm>
          <a:prstGeom prst="rect">
            <a:avLst/>
          </a:prstGeom>
          <a:noFill/>
          <a:ln w="9525">
            <a:solidFill>
              <a:schemeClr val="tx1"/>
            </a:solidFill>
            <a:miter lim="800000"/>
            <a:headEnd/>
            <a:tailEnd/>
          </a:ln>
          <a:effectLst/>
        </p:spPr>
      </p:pic>
      <p:cxnSp>
        <p:nvCxnSpPr>
          <p:cNvPr id="35" name="Elbow Connector 208917"/>
          <p:cNvCxnSpPr>
            <a:cxnSpLocks noChangeShapeType="1"/>
          </p:cNvCxnSpPr>
          <p:nvPr/>
        </p:nvCxnSpPr>
        <p:spPr bwMode="auto">
          <a:xfrm rot="16200000" flipH="1">
            <a:off x="3891646" y="3676425"/>
            <a:ext cx="1317169" cy="3"/>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341464" y="1417638"/>
            <a:ext cx="2246384" cy="523220"/>
          </a:xfrm>
          <a:prstGeom prst="rect">
            <a:avLst/>
          </a:prstGeom>
        </p:spPr>
        <p:txBody>
          <a:bodyPr wrap="square">
            <a:spAutoFit/>
          </a:bodyPr>
          <a:lstStyle/>
          <a:p>
            <a:r>
              <a:rPr lang="en-US" sz="2800" dirty="0" smtClean="0">
                <a:effectLst>
                  <a:outerShdw blurRad="38100" dist="38100" dir="2700000" algn="tl">
                    <a:srgbClr val="000000">
                      <a:alpha val="43137"/>
                    </a:srgbClr>
                  </a:outerShdw>
                </a:effectLst>
                <a:latin typeface="Trebuchet MS" pitchFamily="34" charset="0"/>
              </a:rPr>
              <a:t>Behavior.xml</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1775"/>
            <a:ext cx="8488680" cy="553998"/>
          </a:xfrm>
        </p:spPr>
        <p:txBody>
          <a:bodyPr/>
          <a:lstStyle/>
          <a:p>
            <a:r>
              <a:rPr sz="4000" smtClean="0"/>
              <a:t>Authoring </a:t>
            </a:r>
            <a:r>
              <a:rPr lang="en-US" sz="4000" dirty="0" smtClean="0"/>
              <a:t>The </a:t>
            </a:r>
            <a:r>
              <a:rPr sz="4000" smtClean="0"/>
              <a:t>Fabrikam x58 Experience</a:t>
            </a:r>
            <a:endParaRPr lang="en-US" sz="4000" dirty="0"/>
          </a:p>
        </p:txBody>
      </p:sp>
      <p:sp>
        <p:nvSpPr>
          <p:cNvPr id="7" name="Content Placeholder 2"/>
          <p:cNvSpPr txBox="1">
            <a:spLocks/>
          </p:cNvSpPr>
          <p:nvPr/>
        </p:nvSpPr>
        <p:spPr bwMode="auto">
          <a:xfrm>
            <a:off x="2306163" y="1417638"/>
            <a:ext cx="5707661" cy="30962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Choose a device</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Add device information</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Brand the experience</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4"/>
              <a:tabLst/>
              <a:defRPr/>
            </a:pPr>
            <a:r>
              <a:rPr kumimoji="0" lang="en-US" sz="2800" b="0"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Trebuchet MS" pitchFamily="34" charset="0"/>
                <a:ea typeface="+mn-ea"/>
                <a:cs typeface="+mn-cs"/>
              </a:rPr>
              <a:t>Add status</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4"/>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Select device tasks</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4"/>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Test device experience</a:t>
            </a:r>
          </a:p>
        </p:txBody>
      </p:sp>
      <p:pic>
        <p:nvPicPr>
          <p:cNvPr id="8" name="Picture 7" descr="rockr-front.png"/>
          <p:cNvPicPr>
            <a:picLocks noChangeAspect="1"/>
          </p:cNvPicPr>
          <p:nvPr/>
        </p:nvPicPr>
        <p:blipFill>
          <a:blip r:embed="rId3"/>
          <a:stretch>
            <a:fillRect/>
          </a:stretch>
        </p:blipFill>
        <p:spPr>
          <a:xfrm>
            <a:off x="358046" y="1478280"/>
            <a:ext cx="1676059" cy="1676059"/>
          </a:xfrm>
          <a:prstGeom prst="rect">
            <a:avLst/>
          </a:prstGeom>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2588" y="1414464"/>
            <a:ext cx="5494337" cy="1525033"/>
          </a:xfrm>
        </p:spPr>
        <p:txBody>
          <a:bodyPr/>
          <a:lstStyle/>
          <a:p>
            <a:r>
              <a:rPr lang="en-US" dirty="0" smtClean="0"/>
              <a:t>Demo</a:t>
            </a:r>
          </a:p>
          <a:p>
            <a:r>
              <a:rPr lang="en-US" dirty="0" smtClean="0"/>
              <a:t>Case Study – Fabrikam x58 All-in-One Printer</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Add Marketing Bullets </a:t>
            </a:r>
            <a:r>
              <a:rPr lang="en-US" dirty="0" smtClean="0"/>
              <a:t>Or </a:t>
            </a:r>
            <a:r>
              <a:rPr smtClean="0"/>
              <a:t>Status</a:t>
            </a:r>
            <a:endParaRPr lang="en-US" dirty="0"/>
          </a:p>
        </p:txBody>
      </p:sp>
      <p:sp>
        <p:nvSpPr>
          <p:cNvPr id="5" name="TextBox 4"/>
          <p:cNvSpPr txBox="1"/>
          <p:nvPr/>
        </p:nvSpPr>
        <p:spPr>
          <a:xfrm>
            <a:off x="7723092" y="4798802"/>
            <a:ext cx="838691" cy="369332"/>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latin typeface="Trebuchet MS" pitchFamily="34" charset="0"/>
              </a:rPr>
              <a:t>Status</a:t>
            </a:r>
            <a:endParaRPr lang="en-US" dirty="0">
              <a:effectLst>
                <a:outerShdw blurRad="38100" dist="38100" dir="2700000" algn="tl">
                  <a:srgbClr val="000000">
                    <a:alpha val="43137"/>
                  </a:srgbClr>
                </a:outerShdw>
              </a:effectLst>
              <a:latin typeface="Trebuchet MS" pitchFamily="34" charset="0"/>
            </a:endParaRPr>
          </a:p>
        </p:txBody>
      </p:sp>
      <p:pic>
        <p:nvPicPr>
          <p:cNvPr id="19" name="Picture 2"/>
          <p:cNvPicPr>
            <a:picLocks noChangeAspect="1" noChangeArrowheads="1"/>
          </p:cNvPicPr>
          <p:nvPr/>
        </p:nvPicPr>
        <p:blipFill>
          <a:blip r:embed="rId3"/>
          <a:srcRect/>
          <a:stretch>
            <a:fillRect/>
          </a:stretch>
        </p:blipFill>
        <p:spPr bwMode="auto">
          <a:xfrm>
            <a:off x="108872" y="3459026"/>
            <a:ext cx="7953324" cy="1720851"/>
          </a:xfrm>
          <a:prstGeom prst="rect">
            <a:avLst/>
          </a:prstGeom>
          <a:noFill/>
          <a:ln w="9525">
            <a:noFill/>
            <a:miter lim="800000"/>
            <a:headEnd/>
            <a:tailEnd/>
          </a:ln>
          <a:effectLst/>
          <a:scene3d>
            <a:camera prst="isometricOffAxis1Right"/>
            <a:lightRig rig="threePt" dir="t"/>
          </a:scene3d>
        </p:spPr>
      </p:pic>
      <p:pic>
        <p:nvPicPr>
          <p:cNvPr id="20" name="Picture 3"/>
          <p:cNvPicPr>
            <a:picLocks noChangeAspect="1" noChangeArrowheads="1"/>
          </p:cNvPicPr>
          <p:nvPr/>
        </p:nvPicPr>
        <p:blipFill>
          <a:blip r:embed="rId4"/>
          <a:srcRect/>
          <a:stretch>
            <a:fillRect/>
          </a:stretch>
        </p:blipFill>
        <p:spPr bwMode="auto">
          <a:xfrm>
            <a:off x="115524" y="1628354"/>
            <a:ext cx="7947307" cy="1698114"/>
          </a:xfrm>
          <a:prstGeom prst="rect">
            <a:avLst/>
          </a:prstGeom>
          <a:noFill/>
          <a:ln w="9525">
            <a:noFill/>
            <a:miter lim="800000"/>
            <a:headEnd/>
            <a:tailEnd/>
          </a:ln>
          <a:effectLst/>
          <a:scene3d>
            <a:camera prst="isometricOffAxis1Right"/>
            <a:lightRig rig="threePt" dir="t"/>
          </a:scene3d>
        </p:spPr>
      </p:pic>
      <p:cxnSp>
        <p:nvCxnSpPr>
          <p:cNvPr id="23" name="Elbow Connector 208917"/>
          <p:cNvCxnSpPr>
            <a:cxnSpLocks noChangeShapeType="1"/>
          </p:cNvCxnSpPr>
          <p:nvPr/>
        </p:nvCxnSpPr>
        <p:spPr bwMode="auto">
          <a:xfrm flipV="1">
            <a:off x="5547926" y="4775612"/>
            <a:ext cx="2398816" cy="2"/>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3" name="Elbow Connector 208917"/>
          <p:cNvCxnSpPr>
            <a:cxnSpLocks noChangeShapeType="1"/>
          </p:cNvCxnSpPr>
          <p:nvPr/>
        </p:nvCxnSpPr>
        <p:spPr bwMode="auto">
          <a:xfrm>
            <a:off x="4232142" y="2774671"/>
            <a:ext cx="3470454" cy="314"/>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38" name="Rectangle 37"/>
          <p:cNvSpPr/>
          <p:nvPr/>
        </p:nvSpPr>
        <p:spPr>
          <a:xfrm>
            <a:off x="7752573" y="2394050"/>
            <a:ext cx="1353786" cy="646331"/>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Trebuchet MS" pitchFamily="34" charset="0"/>
              </a:rPr>
              <a:t>Marketing </a:t>
            </a:r>
            <a:br>
              <a:rPr lang="en-US" dirty="0" smtClean="0">
                <a:effectLst>
                  <a:outerShdw blurRad="38100" dist="38100" dir="2700000" algn="tl">
                    <a:srgbClr val="000000">
                      <a:alpha val="43137"/>
                    </a:srgbClr>
                  </a:outerShdw>
                </a:effectLst>
                <a:latin typeface="Trebuchet MS" pitchFamily="34" charset="0"/>
              </a:rPr>
            </a:br>
            <a:r>
              <a:rPr lang="en-US" dirty="0" smtClean="0">
                <a:effectLst>
                  <a:outerShdw blurRad="38100" dist="38100" dir="2700000" algn="tl">
                    <a:srgbClr val="000000">
                      <a:alpha val="43137"/>
                    </a:srgbClr>
                  </a:outerShdw>
                </a:effectLst>
                <a:latin typeface="Trebuchet MS" pitchFamily="34" charset="0"/>
              </a:rPr>
              <a:t>Bullets</a:t>
            </a:r>
            <a:endParaRPr lang="en-US" dirty="0">
              <a:effectLst>
                <a:outerShdw blurRad="38100" dist="38100" dir="2700000" algn="tl">
                  <a:srgbClr val="000000">
                    <a:alpha val="43137"/>
                  </a:srgbClr>
                </a:outerShdw>
              </a:effectLst>
              <a:latin typeface="Trebuchet MS" pitchFamily="34" charset="0"/>
            </a:endParaRPr>
          </a:p>
        </p:txBody>
      </p:sp>
      <p:sp>
        <p:nvSpPr>
          <p:cNvPr id="9" name="Rectangle 8"/>
          <p:cNvSpPr/>
          <p:nvPr/>
        </p:nvSpPr>
        <p:spPr>
          <a:xfrm>
            <a:off x="381000" y="5710535"/>
            <a:ext cx="6745514" cy="646331"/>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Trebuchet MS" pitchFamily="34" charset="0"/>
              </a:rPr>
              <a:t>Branding bar and taskbar may be configured to display status, or marketing bullets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Fabrikam X</a:t>
            </a:r>
            <a:r>
              <a:rPr sz="4400" smtClean="0"/>
              <a:t>58 Marketing Bullets</a:t>
            </a:r>
            <a:endParaRPr lang="en-US" dirty="0"/>
          </a:p>
        </p:txBody>
      </p:sp>
      <p:sp>
        <p:nvSpPr>
          <p:cNvPr id="13" name="Content Placeholder 12"/>
          <p:cNvSpPr>
            <a:spLocks noGrp="1"/>
          </p:cNvSpPr>
          <p:nvPr>
            <p:ph sz="half" idx="1"/>
          </p:nvPr>
        </p:nvSpPr>
        <p:spPr>
          <a:xfrm>
            <a:off x="382323" y="1414199"/>
            <a:ext cx="4126177" cy="804836"/>
          </a:xfrm>
        </p:spPr>
        <p:txBody>
          <a:bodyPr/>
          <a:lstStyle/>
          <a:p>
            <a:pPr>
              <a:buNone/>
            </a:pPr>
            <a:r>
              <a:rPr lang="en-US" sz="2400" dirty="0" smtClean="0">
                <a:solidFill>
                  <a:schemeClr val="tx1"/>
                </a:solidFill>
              </a:rPr>
              <a:t>Behavior.xml</a:t>
            </a:r>
          </a:p>
          <a:p>
            <a:endParaRPr lang="en-US" dirty="0"/>
          </a:p>
        </p:txBody>
      </p:sp>
      <p:sp>
        <p:nvSpPr>
          <p:cNvPr id="14" name="Content Placeholder 13"/>
          <p:cNvSpPr>
            <a:spLocks noGrp="1"/>
          </p:cNvSpPr>
          <p:nvPr>
            <p:ph sz="half" idx="2"/>
          </p:nvPr>
        </p:nvSpPr>
        <p:spPr>
          <a:xfrm>
            <a:off x="4696460" y="1414199"/>
            <a:ext cx="4127500" cy="804836"/>
          </a:xfrm>
        </p:spPr>
        <p:txBody>
          <a:bodyPr/>
          <a:lstStyle/>
          <a:p>
            <a:pPr>
              <a:buNone/>
            </a:pPr>
            <a:r>
              <a:rPr lang="en-US" sz="2400" dirty="0" smtClean="0">
                <a:solidFill>
                  <a:schemeClr val="tx1"/>
                </a:solidFill>
              </a:rPr>
              <a:t>Resource.xml</a:t>
            </a:r>
          </a:p>
          <a:p>
            <a:endParaRPr lang="en-US" dirty="0"/>
          </a:p>
        </p:txBody>
      </p:sp>
      <p:sp>
        <p:nvSpPr>
          <p:cNvPr id="3" name="Rectangle 2"/>
          <p:cNvSpPr/>
          <p:nvPr/>
        </p:nvSpPr>
        <p:spPr>
          <a:xfrm>
            <a:off x="2286000" y="751344"/>
            <a:ext cx="4572000" cy="369332"/>
          </a:xfrm>
          <a:prstGeom prst="rect">
            <a:avLst/>
          </a:prstGeom>
        </p:spPr>
        <p:txBody>
          <a:bodyPr>
            <a:spAutoFit/>
          </a:bodyPr>
          <a:lstStyle/>
          <a:p>
            <a:r>
              <a:rPr lang="en-US" dirty="0" smtClean="0">
                <a:latin typeface="Lucida Console" pitchFamily="49" charset="0"/>
              </a:rPr>
              <a:t> </a:t>
            </a:r>
          </a:p>
        </p:txBody>
      </p:sp>
      <p:sp>
        <p:nvSpPr>
          <p:cNvPr id="5" name="Rectangle 4"/>
          <p:cNvSpPr>
            <a:spLocks noChangeArrowheads="1"/>
          </p:cNvSpPr>
          <p:nvPr/>
        </p:nvSpPr>
        <p:spPr bwMode="auto">
          <a:xfrm>
            <a:off x="415635" y="1900051"/>
            <a:ext cx="3942609" cy="3360717"/>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a:t>
            </a:r>
            <a:r>
              <a:rPr lang="en-US" sz="1400" dirty="0" err="1" smtClean="0">
                <a:latin typeface="Lucida Console" pitchFamily="49" charset="0"/>
              </a:rPr>
              <a:t>deviceBehavior</a:t>
            </a:r>
            <a:r>
              <a:rPr lang="en-US" sz="1400" dirty="0" smtClean="0">
                <a:latin typeface="Lucida Console" pitchFamily="49" charset="0"/>
              </a:rPr>
              <a:t>&gt;</a:t>
            </a:r>
          </a:p>
          <a:p>
            <a:r>
              <a:rPr lang="en-US" sz="1400" dirty="0" smtClean="0">
                <a:latin typeface="Lucida Console" pitchFamily="49" charset="0"/>
              </a:rPr>
              <a:t>&lt;header </a:t>
            </a:r>
            <a:r>
              <a:rPr lang="en-US" sz="1400" dirty="0" err="1" smtClean="0">
                <a:latin typeface="Lucida Console" pitchFamily="49" charset="0"/>
              </a:rPr>
              <a:t>watermarkAlign</a:t>
            </a:r>
            <a:r>
              <a:rPr lang="en-US" sz="1400" dirty="0" smtClean="0">
                <a:latin typeface="Lucida Console" pitchFamily="49" charset="0"/>
              </a:rPr>
              <a:t>="</a:t>
            </a:r>
            <a:r>
              <a:rPr lang="en-US" sz="1400" b="1" dirty="0" smtClean="0">
                <a:latin typeface="Lucida Console" pitchFamily="49" charset="0"/>
              </a:rPr>
              <a:t>right</a:t>
            </a:r>
            <a:r>
              <a:rPr lang="en-US" sz="1400" dirty="0" smtClean="0">
                <a:latin typeface="Lucida Console" pitchFamily="49" charset="0"/>
              </a:rPr>
              <a:t>" </a:t>
            </a:r>
            <a:r>
              <a:rPr lang="en-US" sz="1400" dirty="0" err="1" smtClean="0">
                <a:latin typeface="Lucida Console" pitchFamily="49" charset="0"/>
              </a:rPr>
              <a:t>backgroundColor</a:t>
            </a:r>
            <a:r>
              <a:rPr lang="en-US" sz="1400" dirty="0" smtClean="0">
                <a:latin typeface="Lucida Console" pitchFamily="49" charset="0"/>
              </a:rPr>
              <a:t>="</a:t>
            </a:r>
            <a:r>
              <a:rPr lang="en-US" sz="1400" b="1" dirty="0" smtClean="0">
                <a:latin typeface="Lucida Console" pitchFamily="49" charset="0"/>
              </a:rPr>
              <a:t>#FFFFFFFF</a:t>
            </a:r>
            <a:r>
              <a:rPr lang="en-US" sz="1400" dirty="0" smtClean="0">
                <a:latin typeface="Lucida Console" pitchFamily="49" charset="0"/>
              </a:rPr>
              <a:t>" </a:t>
            </a:r>
            <a:r>
              <a:rPr lang="en-US" sz="1400" dirty="0" err="1" smtClean="0">
                <a:latin typeface="Lucida Console" pitchFamily="49" charset="0"/>
              </a:rPr>
              <a:t>textColor</a:t>
            </a:r>
            <a:r>
              <a:rPr lang="en-US" sz="1400" dirty="0" smtClean="0">
                <a:latin typeface="Lucida Console" pitchFamily="49" charset="0"/>
              </a:rPr>
              <a:t>="</a:t>
            </a:r>
            <a:r>
              <a:rPr lang="en-US" sz="1400" b="1" dirty="0" smtClean="0">
                <a:latin typeface="Lucida Console" pitchFamily="49" charset="0"/>
              </a:rPr>
              <a:t>#FF000000</a:t>
            </a:r>
            <a:r>
              <a:rPr lang="en-US" sz="1400" dirty="0" smtClean="0">
                <a:latin typeface="Lucida Console" pitchFamily="49" charset="0"/>
              </a:rPr>
              <a:t>"    </a:t>
            </a:r>
            <a:r>
              <a:rPr lang="en-US" sz="1400" dirty="0" err="1" smtClean="0">
                <a:latin typeface="Lucida Console" pitchFamily="49" charset="0"/>
              </a:rPr>
              <a:t>backgroundImage</a:t>
            </a:r>
            <a:r>
              <a:rPr lang="en-US" sz="1400" dirty="0" smtClean="0">
                <a:latin typeface="Lucida Console" pitchFamily="49" charset="0"/>
              </a:rPr>
              <a:t>="</a:t>
            </a:r>
            <a:r>
              <a:rPr lang="en-US" sz="1400" b="1" dirty="0" smtClean="0">
                <a:latin typeface="Lucida Console" pitchFamily="49" charset="0"/>
              </a:rPr>
              <a:t>background.png</a:t>
            </a:r>
            <a:r>
              <a:rPr lang="en-US" sz="1400" dirty="0" smtClean="0">
                <a:latin typeface="Lucida Console" pitchFamily="49" charset="0"/>
              </a:rPr>
              <a:t>" </a:t>
            </a:r>
            <a:r>
              <a:rPr lang="en-US" sz="1400" dirty="0" err="1" smtClean="0">
                <a:latin typeface="Lucida Console" pitchFamily="49" charset="0"/>
              </a:rPr>
              <a:t>watermarkImage</a:t>
            </a:r>
            <a:r>
              <a:rPr lang="en-US" sz="1400" dirty="0" smtClean="0">
                <a:latin typeface="Lucida Console" pitchFamily="49" charset="0"/>
              </a:rPr>
              <a:t>="</a:t>
            </a:r>
            <a:r>
              <a:rPr lang="en-US" sz="1400" b="1" dirty="0" smtClean="0">
                <a:latin typeface="Lucida Console" pitchFamily="49" charset="0"/>
              </a:rPr>
              <a:t>overlay.png</a:t>
            </a:r>
            <a:r>
              <a:rPr lang="en-US" sz="1400" dirty="0" smtClean="0">
                <a:latin typeface="Lucida Console" pitchFamily="49" charset="0"/>
              </a:rPr>
              <a:t>"&gt;</a:t>
            </a:r>
          </a:p>
          <a:p>
            <a:r>
              <a:rPr lang="en-US" sz="1400" dirty="0" smtClean="0">
                <a:latin typeface="Lucida Console" pitchFamily="49" charset="0"/>
              </a:rPr>
              <a:t>  &lt;</a:t>
            </a:r>
            <a:r>
              <a:rPr lang="en-US" sz="1400" dirty="0" err="1" smtClean="0">
                <a:latin typeface="Lucida Console" pitchFamily="49" charset="0"/>
              </a:rPr>
              <a:t>marketingBullets</a:t>
            </a:r>
            <a:r>
              <a:rPr lang="en-US" sz="1400" dirty="0" smtClean="0">
                <a:latin typeface="Lucida Console" pitchFamily="49" charset="0"/>
              </a:rPr>
              <a:t>&gt;</a:t>
            </a:r>
          </a:p>
          <a:p>
            <a:r>
              <a:rPr lang="en-US" sz="1400" b="1" dirty="0" smtClean="0">
                <a:latin typeface="Lucida Console" pitchFamily="49" charset="0"/>
              </a:rPr>
              <a:t>    </a:t>
            </a:r>
            <a:r>
              <a:rPr lang="en-US" sz="1400" dirty="0" smtClean="0">
                <a:latin typeface="Lucida Console" pitchFamily="49" charset="0"/>
              </a:rPr>
              <a:t>&lt;bullet id="</a:t>
            </a:r>
            <a:r>
              <a:rPr lang="en-US" sz="1400" b="1" u="sng" dirty="0" smtClean="0">
                <a:solidFill>
                  <a:schemeClr val="accent6"/>
                </a:solidFill>
                <a:latin typeface="Lucida Console" pitchFamily="49" charset="0"/>
              </a:rPr>
              <a:t>2</a:t>
            </a:r>
            <a:r>
              <a:rPr lang="en-US" sz="1400" dirty="0" smtClean="0">
                <a:latin typeface="Lucida Console" pitchFamily="49" charset="0"/>
              </a:rPr>
              <a:t>" /&gt; </a:t>
            </a:r>
          </a:p>
          <a:p>
            <a:r>
              <a:rPr lang="en-US" sz="1400" b="1" dirty="0" smtClean="0">
                <a:latin typeface="Lucida Console" pitchFamily="49" charset="0"/>
              </a:rPr>
              <a:t>    </a:t>
            </a:r>
            <a:r>
              <a:rPr lang="en-US" sz="1400" dirty="0" smtClean="0">
                <a:latin typeface="Lucida Console" pitchFamily="49" charset="0"/>
              </a:rPr>
              <a:t>&lt;bullet id="</a:t>
            </a:r>
            <a:r>
              <a:rPr lang="en-US" sz="1400" b="1" u="sng" dirty="0" smtClean="0">
                <a:solidFill>
                  <a:schemeClr val="accent6"/>
                </a:solidFill>
                <a:latin typeface="Lucida Console" pitchFamily="49" charset="0"/>
              </a:rPr>
              <a:t>3</a:t>
            </a:r>
            <a:r>
              <a:rPr lang="en-US" sz="1400" dirty="0" smtClean="0">
                <a:latin typeface="Lucida Console" pitchFamily="49" charset="0"/>
              </a:rPr>
              <a:t>" /&gt; </a:t>
            </a:r>
          </a:p>
          <a:p>
            <a:r>
              <a:rPr lang="en-US" sz="1400" b="1" dirty="0" smtClean="0">
                <a:latin typeface="Lucida Console" pitchFamily="49" charset="0"/>
              </a:rPr>
              <a:t> </a:t>
            </a:r>
            <a:r>
              <a:rPr lang="en-US" sz="1400" dirty="0" smtClean="0">
                <a:latin typeface="Lucida Console" pitchFamily="49" charset="0"/>
              </a:rPr>
              <a:t>   &lt;bullet id="</a:t>
            </a:r>
            <a:r>
              <a:rPr lang="en-US" sz="1400" b="1" u="sng" dirty="0" smtClean="0">
                <a:solidFill>
                  <a:schemeClr val="accent6"/>
                </a:solidFill>
                <a:latin typeface="Lucida Console" pitchFamily="49" charset="0"/>
              </a:rPr>
              <a:t>4</a:t>
            </a:r>
            <a:r>
              <a:rPr lang="en-US" sz="1400" dirty="0" smtClean="0">
                <a:latin typeface="Lucida Console" pitchFamily="49" charset="0"/>
              </a:rPr>
              <a:t>" /&gt; </a:t>
            </a:r>
          </a:p>
          <a:p>
            <a:r>
              <a:rPr lang="en-US" sz="1400" b="1" dirty="0" smtClean="0">
                <a:latin typeface="Lucida Console" pitchFamily="49" charset="0"/>
              </a:rPr>
              <a:t>  </a:t>
            </a:r>
            <a:r>
              <a:rPr lang="en-US" sz="1400" dirty="0" smtClean="0">
                <a:latin typeface="Lucida Console" pitchFamily="49" charset="0"/>
              </a:rPr>
              <a:t> &lt;/</a:t>
            </a:r>
            <a:r>
              <a:rPr lang="en-US" sz="1400" dirty="0" err="1" smtClean="0">
                <a:latin typeface="Lucida Console" pitchFamily="49" charset="0"/>
              </a:rPr>
              <a:t>marketingBullets</a:t>
            </a:r>
            <a:r>
              <a:rPr lang="en-US" sz="1400" dirty="0" smtClean="0">
                <a:latin typeface="Lucida Console" pitchFamily="49" charset="0"/>
              </a:rPr>
              <a:t>&gt;</a:t>
            </a:r>
          </a:p>
          <a:p>
            <a:r>
              <a:rPr lang="en-US" sz="1400" dirty="0" smtClean="0">
                <a:latin typeface="Lucida Console" pitchFamily="49" charset="0"/>
              </a:rPr>
              <a:t>&lt;/header&gt;</a:t>
            </a:r>
          </a:p>
          <a:p>
            <a:r>
              <a:rPr lang="en-US" sz="1400" dirty="0" smtClean="0">
                <a:latin typeface="Lucida Console" pitchFamily="49" charset="0"/>
              </a:rPr>
              <a:t>&lt;/</a:t>
            </a:r>
            <a:r>
              <a:rPr lang="en-US" sz="1400" dirty="0" err="1" smtClean="0">
                <a:latin typeface="Lucida Console" pitchFamily="49" charset="0"/>
              </a:rPr>
              <a:t>deviceBehavior</a:t>
            </a:r>
            <a:r>
              <a:rPr lang="en-US" sz="1400" dirty="0" smtClean="0">
                <a:latin typeface="Lucida Console" pitchFamily="49" charset="0"/>
              </a:rPr>
              <a:t>&gt;</a:t>
            </a:r>
          </a:p>
          <a:p>
            <a:r>
              <a:rPr lang="en-US" sz="1400" dirty="0" smtClean="0">
                <a:latin typeface="Lucida Console" pitchFamily="49" charset="0"/>
              </a:rPr>
              <a:t>  </a:t>
            </a:r>
          </a:p>
        </p:txBody>
      </p:sp>
      <p:sp>
        <p:nvSpPr>
          <p:cNvPr id="11" name="Rectangle 10"/>
          <p:cNvSpPr>
            <a:spLocks noChangeArrowheads="1"/>
          </p:cNvSpPr>
          <p:nvPr/>
        </p:nvSpPr>
        <p:spPr bwMode="auto">
          <a:xfrm>
            <a:off x="4726379" y="1940371"/>
            <a:ext cx="4263242" cy="3344147"/>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a:t>
            </a:r>
            <a:r>
              <a:rPr lang="en-US" sz="1400" dirty="0" err="1" smtClean="0">
                <a:latin typeface="Lucida Console" pitchFamily="49" charset="0"/>
              </a:rPr>
              <a:t>stringTable</a:t>
            </a:r>
            <a:r>
              <a:rPr lang="en-US" sz="1400" dirty="0" smtClean="0">
                <a:latin typeface="Lucida Console" pitchFamily="49" charset="0"/>
              </a:rPr>
              <a:t>&gt;</a:t>
            </a:r>
          </a:p>
          <a:p>
            <a:r>
              <a:rPr lang="en-US" sz="1400" dirty="0" smtClean="0">
                <a:latin typeface="Lucida Console" pitchFamily="49" charset="0"/>
              </a:rPr>
              <a:t>    &lt;string id="1"&gt;Visit the  Fabrikam website&lt;/string&gt; </a:t>
            </a:r>
          </a:p>
          <a:p>
            <a:r>
              <a:rPr lang="en-US" sz="1400" dirty="0" smtClean="0">
                <a:latin typeface="Lucida Console" pitchFamily="49" charset="0"/>
              </a:rPr>
              <a:t>    &lt;string id=</a:t>
            </a:r>
            <a:r>
              <a:rPr lang="en-US" sz="1400" b="1" dirty="0" smtClean="0">
                <a:latin typeface="Lucida Console" pitchFamily="49" charset="0"/>
              </a:rPr>
              <a:t>"</a:t>
            </a:r>
            <a:r>
              <a:rPr lang="en-US" sz="1400" b="1" dirty="0" smtClean="0">
                <a:solidFill>
                  <a:schemeClr val="accent6"/>
                </a:solidFill>
                <a:latin typeface="Lucida Console" pitchFamily="49" charset="0"/>
              </a:rPr>
              <a:t>2</a:t>
            </a:r>
            <a:r>
              <a:rPr lang="en-US" sz="1400" dirty="0" smtClean="0">
                <a:latin typeface="Lucida Console" pitchFamily="49" charset="0"/>
              </a:rPr>
              <a:t>"&gt;</a:t>
            </a:r>
            <a:r>
              <a:rPr lang="en-US" sz="1400" u="sng" dirty="0" smtClean="0">
                <a:solidFill>
                  <a:schemeClr val="accent6"/>
                </a:solidFill>
                <a:latin typeface="Lucida Console" pitchFamily="49" charset="0"/>
              </a:rPr>
              <a:t>High-resolution photos: 4800 x 1200 DPI</a:t>
            </a:r>
            <a:r>
              <a:rPr lang="en-US" sz="1400" dirty="0" smtClean="0">
                <a:latin typeface="Lucida Console" pitchFamily="49" charset="0"/>
              </a:rPr>
              <a:t>&lt;/string&gt; </a:t>
            </a:r>
          </a:p>
          <a:p>
            <a:r>
              <a:rPr lang="en-US" sz="1400" dirty="0" smtClean="0">
                <a:latin typeface="Lucida Console" pitchFamily="49" charset="0"/>
              </a:rPr>
              <a:t>    &lt;string id="</a:t>
            </a:r>
            <a:r>
              <a:rPr lang="en-US" sz="1400" b="1" dirty="0" smtClean="0">
                <a:solidFill>
                  <a:schemeClr val="accent6"/>
                </a:solidFill>
                <a:latin typeface="Lucida Console" pitchFamily="49" charset="0"/>
              </a:rPr>
              <a:t>3</a:t>
            </a:r>
            <a:r>
              <a:rPr lang="en-US" sz="1400" dirty="0" smtClean="0">
                <a:latin typeface="Lucida Console" pitchFamily="49" charset="0"/>
              </a:rPr>
              <a:t>"&gt;</a:t>
            </a:r>
            <a:r>
              <a:rPr lang="en-US" sz="1400" u="sng" dirty="0" smtClean="0">
                <a:solidFill>
                  <a:schemeClr val="accent6"/>
                </a:solidFill>
                <a:latin typeface="Lucida Console" pitchFamily="49" charset="0"/>
              </a:rPr>
              <a:t>Great-quality scans: 2400 x 4800 DPI</a:t>
            </a:r>
            <a:r>
              <a:rPr lang="en-US" sz="1400" dirty="0" smtClean="0">
                <a:latin typeface="Lucida Console" pitchFamily="49" charset="0"/>
              </a:rPr>
              <a:t>&lt;/string&gt; </a:t>
            </a:r>
          </a:p>
          <a:p>
            <a:r>
              <a:rPr lang="en-US" sz="1400" dirty="0" smtClean="0">
                <a:latin typeface="Lucida Console" pitchFamily="49" charset="0"/>
              </a:rPr>
              <a:t>    &lt;string id="</a:t>
            </a:r>
            <a:r>
              <a:rPr lang="en-US" sz="1400" b="1" dirty="0" smtClean="0">
                <a:solidFill>
                  <a:schemeClr val="accent6"/>
                </a:solidFill>
                <a:latin typeface="Lucida Console" pitchFamily="49" charset="0"/>
              </a:rPr>
              <a:t>4</a:t>
            </a:r>
            <a:r>
              <a:rPr lang="en-US" sz="1400" dirty="0" smtClean="0">
                <a:latin typeface="Lucida Console" pitchFamily="49" charset="0"/>
              </a:rPr>
              <a:t>"&gt;</a:t>
            </a:r>
            <a:r>
              <a:rPr lang="en-US" sz="1400" u="sng" dirty="0" smtClean="0">
                <a:solidFill>
                  <a:schemeClr val="accent6"/>
                </a:solidFill>
                <a:latin typeface="Lucida Console" pitchFamily="49" charset="0"/>
              </a:rPr>
              <a:t>Bluetooth, Ethernet, wireless 802.11g</a:t>
            </a:r>
            <a:r>
              <a:rPr lang="en-US" sz="1400" dirty="0" smtClean="0">
                <a:latin typeface="Lucida Console" pitchFamily="49" charset="0"/>
              </a:rPr>
              <a:t>&lt;/string&gt; </a:t>
            </a:r>
          </a:p>
          <a:p>
            <a:r>
              <a:rPr lang="en-US" sz="1400" dirty="0" smtClean="0">
                <a:latin typeface="Lucida Console" pitchFamily="49" charset="0"/>
              </a:rPr>
              <a:t>  &lt;/</a:t>
            </a:r>
            <a:r>
              <a:rPr lang="en-US" sz="1400" dirty="0" err="1" smtClean="0">
                <a:latin typeface="Lucida Console" pitchFamily="49" charset="0"/>
              </a:rPr>
              <a:t>stringTable</a:t>
            </a:r>
            <a:r>
              <a:rPr lang="en-US" sz="1400" dirty="0" smtClean="0">
                <a:latin typeface="Lucida Console" pitchFamily="49" charset="0"/>
              </a:rPr>
              <a:t>&gt;</a:t>
            </a:r>
          </a:p>
        </p:txBody>
      </p:sp>
      <p:sp>
        <p:nvSpPr>
          <p:cNvPr id="17" name="Rectangle 16"/>
          <p:cNvSpPr/>
          <p:nvPr/>
        </p:nvSpPr>
        <p:spPr>
          <a:xfrm>
            <a:off x="148441" y="5730282"/>
            <a:ext cx="4459184" cy="646767"/>
          </a:xfrm>
          <a:prstGeom prst="rect">
            <a:avLst/>
          </a:prstGeom>
        </p:spPr>
        <p:txBody>
          <a:bodyPr wrap="square">
            <a:spAutoFit/>
          </a:bodyPr>
          <a:lstStyle/>
          <a:p>
            <a:r>
              <a:rPr lang="en-US" b="1" dirty="0" smtClean="0">
                <a:effectLst>
                  <a:outerShdw blurRad="38100" dist="38100" dir="2700000" algn="tl">
                    <a:srgbClr val="000000">
                      <a:alpha val="43137"/>
                    </a:srgbClr>
                  </a:outerShdw>
                </a:effectLst>
                <a:latin typeface="Trebuchet MS" pitchFamily="34" charset="0"/>
              </a:rPr>
              <a:t>Bullets for branding bar. </a:t>
            </a:r>
            <a:br>
              <a:rPr lang="en-US" b="1" dirty="0" smtClean="0">
                <a:effectLst>
                  <a:outerShdw blurRad="38100" dist="38100" dir="2700000" algn="tl">
                    <a:srgbClr val="000000">
                      <a:alpha val="43137"/>
                    </a:srgbClr>
                  </a:outerShdw>
                </a:effectLst>
                <a:latin typeface="Trebuchet MS" pitchFamily="34" charset="0"/>
              </a:rPr>
            </a:br>
            <a:r>
              <a:rPr lang="en-US" b="1" dirty="0" smtClean="0">
                <a:effectLst>
                  <a:outerShdw blurRad="38100" dist="38100" dir="2700000" algn="tl">
                    <a:srgbClr val="000000">
                      <a:alpha val="43137"/>
                    </a:srgbClr>
                  </a:outerShdw>
                </a:effectLst>
                <a:latin typeface="Trebuchet MS" pitchFamily="34" charset="0"/>
              </a:rPr>
              <a:t>IDs link to localized resource file</a:t>
            </a:r>
          </a:p>
        </p:txBody>
      </p:sp>
      <p:sp>
        <p:nvSpPr>
          <p:cNvPr id="18" name="Rectangle 17"/>
          <p:cNvSpPr/>
          <p:nvPr/>
        </p:nvSpPr>
        <p:spPr>
          <a:xfrm>
            <a:off x="4572000" y="5541860"/>
            <a:ext cx="4572000" cy="646331"/>
          </a:xfrm>
          <a:prstGeom prst="rect">
            <a:avLst/>
          </a:prstGeom>
        </p:spPr>
        <p:txBody>
          <a:bodyPr>
            <a:spAutoFit/>
          </a:bodyPr>
          <a:lstStyle/>
          <a:p>
            <a:r>
              <a:rPr lang="en-US" b="1" dirty="0" smtClean="0">
                <a:effectLst>
                  <a:outerShdw blurRad="38100" dist="38100" dir="2700000" algn="tl">
                    <a:srgbClr val="000000">
                      <a:alpha val="43137"/>
                    </a:srgbClr>
                  </a:outerShdw>
                </a:effectLst>
                <a:latin typeface="Trebuchet MS" pitchFamily="34" charset="0"/>
              </a:rPr>
              <a:t>Localized strings stored in separate resourc.xml file</a:t>
            </a:r>
          </a:p>
        </p:txBody>
      </p:sp>
      <p:cxnSp>
        <p:nvCxnSpPr>
          <p:cNvPr id="50" name="Elbow Connector 208917"/>
          <p:cNvCxnSpPr>
            <a:cxnSpLocks noChangeShapeType="1"/>
          </p:cNvCxnSpPr>
          <p:nvPr/>
        </p:nvCxnSpPr>
        <p:spPr bwMode="auto">
          <a:xfrm rot="5400000" flipH="1" flipV="1">
            <a:off x="-282040" y="4622472"/>
            <a:ext cx="1971307" cy="279070"/>
          </a:xfrm>
          <a:prstGeom prst="bentConnector3">
            <a:avLst>
              <a:gd name="adj1" fmla="val 100602"/>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54" name="Elbow Connector 208917"/>
          <p:cNvCxnSpPr>
            <a:cxnSpLocks noChangeShapeType="1"/>
          </p:cNvCxnSpPr>
          <p:nvPr/>
        </p:nvCxnSpPr>
        <p:spPr bwMode="auto">
          <a:xfrm rot="5400000">
            <a:off x="6210004" y="4999513"/>
            <a:ext cx="1069569" cy="793"/>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0" name="Straight Connector 29"/>
          <p:cNvCxnSpPr/>
          <p:nvPr/>
        </p:nvCxnSpPr>
        <p:spPr bwMode="auto">
          <a:xfrm flipV="1">
            <a:off x="2865120" y="3291840"/>
            <a:ext cx="2438400" cy="38100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bwMode="auto">
          <a:xfrm>
            <a:off x="2865120" y="4145280"/>
            <a:ext cx="2331720"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bwMode="auto">
          <a:xfrm flipV="1">
            <a:off x="2865120" y="3718560"/>
            <a:ext cx="2407920" cy="21336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Status Providers</a:t>
            </a:r>
            <a:endParaRPr lang="en-US" dirty="0"/>
          </a:p>
        </p:txBody>
      </p:sp>
      <p:sp>
        <p:nvSpPr>
          <p:cNvPr id="6" name="Rectangle 4"/>
          <p:cNvSpPr>
            <a:spLocks noChangeArrowheads="1"/>
          </p:cNvSpPr>
          <p:nvPr/>
        </p:nvSpPr>
        <p:spPr bwMode="auto">
          <a:xfrm>
            <a:off x="141514" y="2013849"/>
            <a:ext cx="8763000" cy="2623457"/>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&lt;statusItems statusPropList="</a:t>
            </a:r>
            <a:r>
              <a:rPr lang="en-US" sz="1400" b="1" u="sng" dirty="0" err="1" smtClean="0">
                <a:solidFill>
                  <a:schemeClr val="accent6"/>
                </a:solidFill>
                <a:latin typeface="Lucida Console" pitchFamily="49" charset="0"/>
              </a:rPr>
              <a:t>prop:System.PrintStatus.ErrorStatus</a:t>
            </a:r>
            <a:r>
              <a:rPr lang="en-US" sz="1400" b="1" u="sng" dirty="0" smtClean="0">
                <a:solidFill>
                  <a:schemeClr val="accent6"/>
                </a:solidFill>
                <a:latin typeface="Lucida Console" pitchFamily="49" charset="0"/>
              </a:rPr>
              <a:t>; System.PrintStatus.WarningStatus</a:t>
            </a:r>
            <a:r>
              <a:rPr lang="en-US" sz="1400" b="1" dirty="0" smtClean="0">
                <a:latin typeface="Lucida Console" pitchFamily="49" charset="0"/>
              </a:rPr>
              <a:t>;</a:t>
            </a:r>
            <a:r>
              <a:rPr lang="en-US" sz="1400" dirty="0" smtClean="0">
                <a:latin typeface="Lucida Console" pitchFamily="49" charset="0"/>
              </a:rPr>
              <a:t>statusProvider="</a:t>
            </a:r>
            <a:r>
              <a:rPr lang="en-US" sz="1400" b="1" u="sng" dirty="0" smtClean="0">
                <a:solidFill>
                  <a:schemeClr val="accent6"/>
                </a:solidFill>
                <a:latin typeface="Lucida Console" pitchFamily="49" charset="0"/>
              </a:rPr>
              <a:t>{0520af9e-e3da-4b32-8be8-0f3e475bfc5f}</a:t>
            </a:r>
            <a:r>
              <a:rPr lang="en-US" sz="1400" dirty="0" smtClean="0">
                <a:latin typeface="Lucida Console" pitchFamily="49" charset="0"/>
              </a:rPr>
              <a:t>“&gt;</a:t>
            </a:r>
          </a:p>
          <a:p>
            <a:r>
              <a:rPr lang="en-US" sz="1400" dirty="0" smtClean="0">
                <a:latin typeface="Lucida Console" pitchFamily="49" charset="0"/>
              </a:rPr>
              <a:t> &lt;statusLinks&gt; </a:t>
            </a:r>
          </a:p>
          <a:p>
            <a:r>
              <a:rPr lang="en-US" sz="1400" dirty="0" smtClean="0">
                <a:latin typeface="Lucida Console" pitchFamily="49" charset="0"/>
              </a:rPr>
              <a:t>   &lt;statusLink statusProp="</a:t>
            </a:r>
            <a:r>
              <a:rPr lang="en-US" sz="1400" b="1" dirty="0" smtClean="0">
                <a:solidFill>
                  <a:srgbClr val="FFC000"/>
                </a:solidFill>
                <a:latin typeface="Lucida Console" pitchFamily="49" charset="0"/>
              </a:rPr>
              <a:t>System.PrintStatus.ErrorStatus</a:t>
            </a:r>
            <a:r>
              <a:rPr lang="en-US" sz="1400" dirty="0" smtClean="0">
                <a:latin typeface="Lucida Console" pitchFamily="49" charset="0"/>
              </a:rPr>
              <a:t>" taskId</a:t>
            </a:r>
            <a:r>
              <a:rPr lang="en-US" sz="1400" b="1" dirty="0" smtClean="0">
                <a:latin typeface="Lucida Console" pitchFamily="49" charset="0"/>
              </a:rPr>
              <a:t>="</a:t>
            </a:r>
            <a:r>
              <a:rPr lang="en-US" sz="1400" b="1" u="sng" dirty="0" smtClean="0">
                <a:solidFill>
                  <a:srgbClr val="FFC000"/>
                </a:solidFill>
                <a:latin typeface="Lucida Console" pitchFamily="49" charset="0"/>
              </a:rPr>
              <a:t>{16c5d1ee-</a:t>
            </a:r>
          </a:p>
          <a:p>
            <a:r>
              <a:rPr lang="en-US" sz="1400" b="1" dirty="0" smtClean="0">
                <a:solidFill>
                  <a:srgbClr val="FFC000"/>
                </a:solidFill>
                <a:latin typeface="Lucida Console" pitchFamily="49" charset="0"/>
              </a:rPr>
              <a:t>   </a:t>
            </a:r>
            <a:r>
              <a:rPr lang="en-US" sz="1400" b="1" u="sng" dirty="0" smtClean="0">
                <a:solidFill>
                  <a:srgbClr val="FFC000"/>
                </a:solidFill>
                <a:latin typeface="Lucida Console" pitchFamily="49" charset="0"/>
              </a:rPr>
              <a:t>eac2-483e-a79a-0bc83c814682}</a:t>
            </a:r>
            <a:r>
              <a:rPr lang="en-US" sz="1400" dirty="0" smtClean="0">
                <a:latin typeface="Lucida Console" pitchFamily="49" charset="0"/>
              </a:rPr>
              <a:t>" /&gt;</a:t>
            </a:r>
          </a:p>
          <a:p>
            <a:r>
              <a:rPr lang="en-US" sz="1400" dirty="0" smtClean="0">
                <a:latin typeface="Lucida Console" pitchFamily="49" charset="0"/>
              </a:rPr>
              <a:t>   &lt;statusLink statusProp="</a:t>
            </a:r>
            <a:r>
              <a:rPr lang="en-US" sz="1400" b="1" dirty="0" smtClean="0">
                <a:solidFill>
                  <a:srgbClr val="FFC000"/>
                </a:solidFill>
                <a:latin typeface="Lucida Console" pitchFamily="49" charset="0"/>
              </a:rPr>
              <a:t>System.PrintStatus.WarningStatus</a:t>
            </a:r>
            <a:r>
              <a:rPr lang="en-US" sz="1400" dirty="0" smtClean="0">
                <a:latin typeface="Lucida Console" pitchFamily="49" charset="0"/>
              </a:rPr>
              <a:t>" taskId</a:t>
            </a:r>
            <a:r>
              <a:rPr lang="en-US" sz="1400" b="1" dirty="0" smtClean="0">
                <a:latin typeface="Lucida Console" pitchFamily="49" charset="0"/>
              </a:rPr>
              <a:t>="</a:t>
            </a:r>
            <a:r>
              <a:rPr lang="en-US" sz="1400" b="1" dirty="0" smtClean="0">
                <a:solidFill>
                  <a:srgbClr val="FFC000"/>
                </a:solidFill>
                <a:latin typeface="Lucida Console" pitchFamily="49" charset="0"/>
              </a:rPr>
              <a:t>{</a:t>
            </a:r>
            <a:r>
              <a:rPr lang="en-US" sz="1400" b="1" u="sng" dirty="0" smtClean="0">
                <a:solidFill>
                  <a:srgbClr val="FFC000"/>
                </a:solidFill>
                <a:latin typeface="Lucida Console" pitchFamily="49" charset="0"/>
              </a:rPr>
              <a:t>16c5d1ee-</a:t>
            </a:r>
          </a:p>
          <a:p>
            <a:r>
              <a:rPr lang="en-US" sz="1400" b="1" dirty="0" smtClean="0">
                <a:solidFill>
                  <a:srgbClr val="FFC000"/>
                </a:solidFill>
                <a:latin typeface="Lucida Console" pitchFamily="49" charset="0"/>
              </a:rPr>
              <a:t>   </a:t>
            </a:r>
            <a:r>
              <a:rPr lang="en-US" sz="1400" b="1" u="sng" dirty="0" smtClean="0">
                <a:solidFill>
                  <a:srgbClr val="FFC000"/>
                </a:solidFill>
                <a:latin typeface="Lucida Console" pitchFamily="49" charset="0"/>
              </a:rPr>
              <a:t>eac2-483e-a79a-0bc83c814682}</a:t>
            </a:r>
            <a:r>
              <a:rPr lang="en-US" sz="1400" dirty="0" smtClean="0">
                <a:latin typeface="Lucida Console" pitchFamily="49" charset="0"/>
              </a:rPr>
              <a:t>" /&gt; </a:t>
            </a:r>
          </a:p>
          <a:p>
            <a:r>
              <a:rPr lang="en-US" sz="1400" dirty="0" smtClean="0">
                <a:latin typeface="Lucida Console" pitchFamily="49" charset="0"/>
              </a:rPr>
              <a:t> &lt;/statusLinks&gt;</a:t>
            </a:r>
          </a:p>
          <a:p>
            <a:r>
              <a:rPr lang="en-US" sz="1400" dirty="0" smtClean="0">
                <a:latin typeface="Lucida Console" pitchFamily="49" charset="0"/>
              </a:rPr>
              <a:t>&lt;/statusItems&gt;</a:t>
            </a:r>
            <a:endParaRPr lang="en-US" sz="1400" dirty="0">
              <a:latin typeface="Lucida Console" pitchFamily="49" charset="0"/>
            </a:endParaRPr>
          </a:p>
        </p:txBody>
      </p:sp>
      <p:sp>
        <p:nvSpPr>
          <p:cNvPr id="7" name="TextBox 6"/>
          <p:cNvSpPr txBox="1"/>
          <p:nvPr/>
        </p:nvSpPr>
        <p:spPr>
          <a:xfrm>
            <a:off x="152400" y="1412519"/>
            <a:ext cx="2246384"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Behavior.xml</a:t>
            </a:r>
          </a:p>
        </p:txBody>
      </p:sp>
      <p:sp>
        <p:nvSpPr>
          <p:cNvPr id="14" name="TextBox 13"/>
          <p:cNvSpPr txBox="1"/>
          <p:nvPr/>
        </p:nvSpPr>
        <p:spPr>
          <a:xfrm>
            <a:off x="1022843" y="5270477"/>
            <a:ext cx="2805576" cy="1015663"/>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Trebuchet MS" pitchFamily="34" charset="0"/>
              </a:rPr>
              <a:t>Status property list to</a:t>
            </a:r>
            <a:br>
              <a:rPr lang="en-US" sz="2000" dirty="0" smtClean="0">
                <a:effectLst>
                  <a:outerShdw blurRad="38100" dist="38100" dir="2700000" algn="tl">
                    <a:srgbClr val="000000">
                      <a:alpha val="43137"/>
                    </a:srgbClr>
                  </a:outerShdw>
                </a:effectLst>
                <a:latin typeface="Trebuchet MS" pitchFamily="34" charset="0"/>
              </a:rPr>
            </a:br>
            <a:r>
              <a:rPr lang="en-US" sz="2000" dirty="0" smtClean="0">
                <a:effectLst>
                  <a:outerShdw blurRad="38100" dist="38100" dir="2700000" algn="tl">
                    <a:srgbClr val="000000">
                      <a:alpha val="43137"/>
                    </a:srgbClr>
                  </a:outerShdw>
                </a:effectLst>
                <a:latin typeface="Trebuchet MS" pitchFamily="34" charset="0"/>
              </a:rPr>
              <a:t>display in branding bar</a:t>
            </a:r>
            <a:br>
              <a:rPr lang="en-US" sz="2000" dirty="0" smtClean="0">
                <a:effectLst>
                  <a:outerShdw blurRad="38100" dist="38100" dir="2700000" algn="tl">
                    <a:srgbClr val="000000">
                      <a:alpha val="43137"/>
                    </a:srgbClr>
                  </a:outerShdw>
                </a:effectLst>
                <a:latin typeface="Trebuchet MS" pitchFamily="34" charset="0"/>
              </a:rPr>
            </a:br>
            <a:r>
              <a:rPr lang="en-US" sz="2000" dirty="0" smtClean="0">
                <a:effectLst>
                  <a:outerShdw blurRad="38100" dist="38100" dir="2700000" algn="tl">
                    <a:srgbClr val="000000">
                      <a:alpha val="43137"/>
                    </a:srgbClr>
                  </a:outerShdw>
                </a:effectLst>
                <a:latin typeface="Trebuchet MS" pitchFamily="34" charset="0"/>
              </a:rPr>
              <a:t>and taskbar preview</a:t>
            </a:r>
          </a:p>
        </p:txBody>
      </p:sp>
      <p:sp>
        <p:nvSpPr>
          <p:cNvPr id="25" name="TextBox 24"/>
          <p:cNvSpPr txBox="1"/>
          <p:nvPr/>
        </p:nvSpPr>
        <p:spPr>
          <a:xfrm>
            <a:off x="7326085" y="5270477"/>
            <a:ext cx="1817915" cy="707886"/>
          </a:xfrm>
          <a:prstGeom prst="rect">
            <a:avLst/>
          </a:prstGeom>
          <a:noFill/>
        </p:spPr>
        <p:txBody>
          <a:bodyPr wrap="squar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Click action for </a:t>
            </a:r>
            <a:r>
              <a:rPr lang="en-US" sz="2000" dirty="0" smtClean="0">
                <a:effectLst>
                  <a:outerShdw blurRad="38100" dist="38100" dir="2700000" algn="tl">
                    <a:srgbClr val="000000">
                      <a:alpha val="43137"/>
                    </a:srgbClr>
                  </a:outerShdw>
                </a:effectLst>
                <a:latin typeface="Trebuchet MS" pitchFamily="34" charset="0"/>
              </a:rPr>
              <a:t>status</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1" name="Elbow Connector 208917"/>
          <p:cNvCxnSpPr>
            <a:cxnSpLocks noChangeShapeType="1"/>
          </p:cNvCxnSpPr>
          <p:nvPr/>
        </p:nvCxnSpPr>
        <p:spPr bwMode="auto">
          <a:xfrm rot="5400000">
            <a:off x="1103082" y="3915224"/>
            <a:ext cx="2474693" cy="0"/>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0" name="Elbow Connector 208917"/>
          <p:cNvCxnSpPr>
            <a:cxnSpLocks noChangeShapeType="1"/>
          </p:cNvCxnSpPr>
          <p:nvPr/>
        </p:nvCxnSpPr>
        <p:spPr bwMode="auto">
          <a:xfrm rot="16200000" flipH="1">
            <a:off x="7183414" y="4473202"/>
            <a:ext cx="1561942" cy="0"/>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35" name="Elbow Connector 208917"/>
          <p:cNvCxnSpPr>
            <a:cxnSpLocks noChangeShapeType="1"/>
          </p:cNvCxnSpPr>
          <p:nvPr/>
        </p:nvCxnSpPr>
        <p:spPr bwMode="auto">
          <a:xfrm rot="5400000">
            <a:off x="4474027" y="3947881"/>
            <a:ext cx="2608950" cy="3631"/>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39" name="Rectangle 38"/>
          <p:cNvSpPr/>
          <p:nvPr/>
        </p:nvSpPr>
        <p:spPr>
          <a:xfrm>
            <a:off x="4985656" y="5270477"/>
            <a:ext cx="2140858" cy="707886"/>
          </a:xfrm>
          <a:prstGeom prst="rect">
            <a:avLst/>
          </a:prstGeom>
        </p:spPr>
        <p:txBody>
          <a:bodyPr wrap="square">
            <a:spAutoFit/>
          </a:bodyPr>
          <a:lstStyle/>
          <a:p>
            <a:r>
              <a:rPr lang="en-US" sz="2000" dirty="0" smtClean="0">
                <a:effectLst>
                  <a:outerShdw blurRad="38100" dist="38100" dir="2700000" algn="tl">
                    <a:srgbClr val="000000">
                      <a:alpha val="43137"/>
                    </a:srgbClr>
                  </a:outerShdw>
                </a:effectLst>
                <a:latin typeface="Trebuchet MS" pitchFamily="34" charset="0"/>
              </a:rPr>
              <a:t>Status property interface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8775" y="228600"/>
            <a:ext cx="8785225" cy="1330325"/>
          </a:xfrm>
        </p:spPr>
        <p:txBody>
          <a:bodyPr/>
          <a:lstStyle/>
          <a:p>
            <a:r>
              <a:rPr smtClean="0"/>
              <a:t>Status</a:t>
            </a:r>
            <a:br>
              <a:rPr smtClean="0"/>
            </a:br>
            <a:endParaRPr lang="en-US" dirty="0"/>
          </a:p>
        </p:txBody>
      </p:sp>
      <p:graphicFrame>
        <p:nvGraphicFramePr>
          <p:cNvPr id="4" name="Table 3"/>
          <p:cNvGraphicFramePr>
            <a:graphicFrameLocks noGrp="1"/>
          </p:cNvGraphicFramePr>
          <p:nvPr/>
        </p:nvGraphicFramePr>
        <p:xfrm>
          <a:off x="381001" y="1417637"/>
          <a:ext cx="8382000" cy="4518706"/>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4130184"/>
                <a:gridCol w="4251816"/>
              </a:tblGrid>
              <a:tr h="389180">
                <a:tc>
                  <a:txBody>
                    <a:bodyPr/>
                    <a:lstStyle/>
                    <a:p>
                      <a:pPr marL="228600" marR="0">
                        <a:spcBef>
                          <a:spcPts val="0"/>
                        </a:spcBef>
                        <a:spcAft>
                          <a:spcPts val="800"/>
                        </a:spcAft>
                        <a:tabLst>
                          <a:tab pos="228600" algn="l"/>
                          <a:tab pos="457200" algn="l"/>
                        </a:tabLst>
                      </a:pPr>
                      <a:r>
                        <a:rPr lang="en-US" sz="1800" dirty="0">
                          <a:effectLst>
                            <a:outerShdw blurRad="38100" dist="38100" dir="2700000" algn="tl">
                              <a:srgbClr val="000000">
                                <a:alpha val="43137"/>
                              </a:srgbClr>
                            </a:outerShdw>
                          </a:effectLst>
                          <a:latin typeface="Trebuchet MS" pitchFamily="34" charset="0"/>
                        </a:rPr>
                        <a:t>Device Property</a:t>
                      </a:r>
                      <a:endParaRPr lang="en-US" sz="1800" dirty="0">
                        <a:solidFill>
                          <a:schemeClr val="bg2"/>
                        </a:solidFill>
                        <a:effectLst>
                          <a:outerShdw blurRad="38100" dist="38100" dir="2700000" algn="tl">
                            <a:srgbClr val="000000">
                              <a:alpha val="43137"/>
                            </a:srgbClr>
                          </a:outerShdw>
                        </a:effectLst>
                        <a:latin typeface="Trebuchet MS" pitchFamily="34" charset="0"/>
                        <a:ea typeface="MS Mincho"/>
                        <a:cs typeface="Arial"/>
                      </a:endParaRPr>
                    </a:p>
                  </a:txBody>
                  <a:tcPr marL="68580" marR="68580" marT="0" marB="0" anchor="ctr"/>
                </a:tc>
                <a:tc>
                  <a:txBody>
                    <a:bodyPr/>
                    <a:lstStyle/>
                    <a:p>
                      <a:pPr marL="228600" marR="0">
                        <a:spcBef>
                          <a:spcPts val="0"/>
                        </a:spcBef>
                        <a:spcAft>
                          <a:spcPts val="800"/>
                        </a:spcAft>
                        <a:tabLst>
                          <a:tab pos="228600" algn="l"/>
                          <a:tab pos="457200" algn="l"/>
                        </a:tabLst>
                      </a:pPr>
                      <a:r>
                        <a:rPr lang="en-US" sz="1800" dirty="0">
                          <a:effectLst>
                            <a:outerShdw blurRad="38100" dist="38100" dir="2700000" algn="tl">
                              <a:srgbClr val="000000">
                                <a:alpha val="43137"/>
                              </a:srgbClr>
                            </a:outerShdw>
                          </a:effectLst>
                          <a:latin typeface="Trebuchet MS" pitchFamily="34" charset="0"/>
                        </a:rPr>
                        <a:t>Description</a:t>
                      </a:r>
                      <a:endParaRPr lang="en-US" sz="1800" dirty="0">
                        <a:solidFill>
                          <a:schemeClr val="bg2"/>
                        </a:solidFill>
                        <a:effectLst>
                          <a:outerShdw blurRad="38100" dist="38100" dir="2700000" algn="tl">
                            <a:srgbClr val="000000">
                              <a:alpha val="43137"/>
                            </a:srgbClr>
                          </a:outerShdw>
                        </a:effectLst>
                        <a:latin typeface="Trebuchet MS" pitchFamily="34" charset="0"/>
                        <a:ea typeface="MS Mincho"/>
                        <a:cs typeface="Arial"/>
                      </a:endParaRPr>
                    </a:p>
                  </a:txBody>
                  <a:tcPr marL="68580" marR="68580" marT="0" marB="0" anchor="ctr"/>
                </a:tc>
              </a:tr>
              <a:tr h="389180">
                <a:tc>
                  <a:txBody>
                    <a:bodyPr/>
                    <a:lstStyle/>
                    <a:p>
                      <a:pPr marL="228600" marR="0">
                        <a:spcBef>
                          <a:spcPts val="0"/>
                        </a:spcBef>
                        <a:spcAft>
                          <a:spcPts val="800"/>
                        </a:spcAft>
                        <a:tabLst>
                          <a:tab pos="228600" algn="l"/>
                          <a:tab pos="457200" algn="l"/>
                        </a:tabLst>
                      </a:pPr>
                      <a:r>
                        <a:rPr lang="en-US" sz="1800" dirty="0">
                          <a:latin typeface="Trebuchet MS" pitchFamily="34" charset="0"/>
                        </a:rPr>
                        <a:t>System.PrintStatus.ErrorStatus </a:t>
                      </a:r>
                      <a:endParaRPr lang="en-US" sz="1800" dirty="0">
                        <a:latin typeface="Trebuchet MS" pitchFamily="34" charset="0"/>
                        <a:ea typeface="MS Mincho"/>
                        <a:cs typeface="Arial"/>
                      </a:endParaRPr>
                    </a:p>
                  </a:txBody>
                  <a:tcPr marL="68580" marR="68580" marT="0" marB="0" anchor="ctr"/>
                </a:tc>
                <a:tc>
                  <a:txBody>
                    <a:bodyPr/>
                    <a:lstStyle/>
                    <a:p>
                      <a:pPr marL="231775" marR="0" indent="0">
                        <a:spcBef>
                          <a:spcPts val="100"/>
                        </a:spcBef>
                        <a:spcAft>
                          <a:spcPts val="100"/>
                        </a:spcAft>
                        <a:tabLst/>
                      </a:pPr>
                      <a:r>
                        <a:rPr lang="en-US" sz="1800" dirty="0" smtClean="0">
                          <a:latin typeface="Trebuchet MS" pitchFamily="34" charset="0"/>
                        </a:rPr>
                        <a:t>Displays </a:t>
                      </a:r>
                      <a:r>
                        <a:rPr lang="en-US" sz="1800" dirty="0">
                          <a:latin typeface="Trebuchet MS" pitchFamily="34" charset="0"/>
                        </a:rPr>
                        <a:t>error status </a:t>
                      </a:r>
                      <a:endParaRPr lang="en-US" sz="1800" dirty="0">
                        <a:latin typeface="Trebuchet MS" pitchFamily="34" charset="0"/>
                        <a:ea typeface="MS Mincho"/>
                        <a:cs typeface="Arial"/>
                      </a:endParaRPr>
                    </a:p>
                  </a:txBody>
                  <a:tcPr marL="73152" marR="68580" marT="0" marB="0" anchor="ctr"/>
                </a:tc>
              </a:tr>
              <a:tr h="554609">
                <a:tc>
                  <a:txBody>
                    <a:bodyPr/>
                    <a:lstStyle/>
                    <a:p>
                      <a:pPr marL="228600" marR="0">
                        <a:spcBef>
                          <a:spcPts val="0"/>
                        </a:spcBef>
                        <a:spcAft>
                          <a:spcPts val="800"/>
                        </a:spcAft>
                        <a:tabLst>
                          <a:tab pos="228600" algn="l"/>
                          <a:tab pos="457200" algn="l"/>
                        </a:tabLst>
                      </a:pPr>
                      <a:r>
                        <a:rPr lang="en-US" sz="1800" dirty="0">
                          <a:latin typeface="Trebuchet MS" pitchFamily="34" charset="0"/>
                        </a:rPr>
                        <a:t>System.PrintStatus.WarningStatus</a:t>
                      </a:r>
                      <a:endParaRPr lang="en-US" sz="1800" dirty="0">
                        <a:latin typeface="Trebuchet MS" pitchFamily="34" charset="0"/>
                        <a:ea typeface="MS Mincho"/>
                        <a:cs typeface="Arial"/>
                      </a:endParaRPr>
                    </a:p>
                  </a:txBody>
                  <a:tcPr marL="68580" marR="68580" marT="0" marB="0" anchor="ctr"/>
                </a:tc>
                <a:tc>
                  <a:txBody>
                    <a:bodyPr/>
                    <a:lstStyle/>
                    <a:p>
                      <a:pPr marL="228600" marR="0">
                        <a:spcBef>
                          <a:spcPts val="0"/>
                        </a:spcBef>
                        <a:spcAft>
                          <a:spcPts val="400"/>
                        </a:spcAft>
                      </a:pPr>
                      <a:r>
                        <a:rPr lang="en-US" sz="1800" dirty="0">
                          <a:latin typeface="Trebuchet MS" pitchFamily="34" charset="0"/>
                        </a:rPr>
                        <a:t>Displays warning </a:t>
                      </a:r>
                      <a:r>
                        <a:rPr lang="en-US" sz="1800" dirty="0" smtClean="0">
                          <a:latin typeface="Trebuchet MS" pitchFamily="34" charset="0"/>
                        </a:rPr>
                        <a:t>status</a:t>
                      </a:r>
                      <a:endParaRPr lang="en-US" sz="1800" dirty="0">
                        <a:latin typeface="Trebuchet MS" pitchFamily="34" charset="0"/>
                        <a:ea typeface="Calibri"/>
                        <a:cs typeface="Times New Roman"/>
                      </a:endParaRPr>
                    </a:p>
                  </a:txBody>
                  <a:tcPr marL="68580" marR="68580" marT="0" marB="0" anchor="ctr"/>
                </a:tc>
              </a:tr>
              <a:tr h="700062">
                <a:tc>
                  <a:txBody>
                    <a:bodyPr/>
                    <a:lstStyle/>
                    <a:p>
                      <a:pPr marL="228600" marR="0">
                        <a:spcBef>
                          <a:spcPts val="0"/>
                        </a:spcBef>
                        <a:spcAft>
                          <a:spcPts val="800"/>
                        </a:spcAft>
                        <a:tabLst>
                          <a:tab pos="228600" algn="l"/>
                          <a:tab pos="457200" algn="l"/>
                        </a:tabLst>
                      </a:pPr>
                      <a:r>
                        <a:rPr lang="en-US" sz="1800" dirty="0">
                          <a:latin typeface="Trebuchet MS" pitchFamily="34" charset="0"/>
                        </a:rPr>
                        <a:t>System.PrintStatus.DocumentCount</a:t>
                      </a:r>
                      <a:endParaRPr lang="en-US" sz="1800" dirty="0">
                        <a:latin typeface="Trebuchet MS" pitchFamily="34" charset="0"/>
                        <a:ea typeface="MS Mincho"/>
                        <a:cs typeface="Arial"/>
                      </a:endParaRPr>
                    </a:p>
                  </a:txBody>
                  <a:tcPr marL="68580" marR="68580" marT="0" marB="0" anchor="ctr"/>
                </a:tc>
                <a:tc>
                  <a:txBody>
                    <a:bodyPr/>
                    <a:lstStyle/>
                    <a:p>
                      <a:pPr marL="228600" marR="0">
                        <a:spcBef>
                          <a:spcPts val="0"/>
                        </a:spcBef>
                        <a:spcAft>
                          <a:spcPts val="400"/>
                        </a:spcAft>
                      </a:pPr>
                      <a:r>
                        <a:rPr lang="en-US" sz="1800" dirty="0">
                          <a:latin typeface="Trebuchet MS" pitchFamily="34" charset="0"/>
                        </a:rPr>
                        <a:t>Displays </a:t>
                      </a:r>
                      <a:r>
                        <a:rPr lang="en-US" sz="1800" dirty="0" smtClean="0">
                          <a:latin typeface="Trebuchet MS" pitchFamily="34" charset="0"/>
                        </a:rPr>
                        <a:t>number </a:t>
                      </a:r>
                      <a:r>
                        <a:rPr lang="en-US" sz="1800" dirty="0">
                          <a:latin typeface="Trebuchet MS" pitchFamily="34" charset="0"/>
                        </a:rPr>
                        <a:t>of documents in </a:t>
                      </a:r>
                      <a:r>
                        <a:rPr lang="en-US" sz="1800" dirty="0" smtClean="0">
                          <a:latin typeface="Trebuchet MS" pitchFamily="34" charset="0"/>
                        </a:rPr>
                        <a:t>print queue</a:t>
                      </a:r>
                      <a:endParaRPr lang="en-US" sz="1800" dirty="0">
                        <a:latin typeface="Trebuchet MS" pitchFamily="34" charset="0"/>
                        <a:ea typeface="Calibri"/>
                        <a:cs typeface="Times New Roman"/>
                      </a:endParaRPr>
                    </a:p>
                  </a:txBody>
                  <a:tcPr marL="68580" marR="68580" marT="0" marB="0" anchor="ctr"/>
                </a:tc>
              </a:tr>
              <a:tr h="671210">
                <a:tc>
                  <a:txBody>
                    <a:bodyPr/>
                    <a:lstStyle/>
                    <a:p>
                      <a:pPr marL="228600" marR="0">
                        <a:spcBef>
                          <a:spcPts val="0"/>
                        </a:spcBef>
                        <a:spcAft>
                          <a:spcPts val="800"/>
                        </a:spcAft>
                        <a:tabLst>
                          <a:tab pos="228600" algn="l"/>
                          <a:tab pos="457200" algn="l"/>
                        </a:tabLst>
                      </a:pPr>
                      <a:r>
                        <a:rPr lang="en-US" sz="1800" dirty="0">
                          <a:latin typeface="Trebuchet MS" pitchFamily="34" charset="0"/>
                        </a:rPr>
                        <a:t>System.PrintStatus.InfoStatus</a:t>
                      </a:r>
                      <a:endParaRPr lang="en-US" sz="1800" dirty="0">
                        <a:latin typeface="Trebuchet MS" pitchFamily="34" charset="0"/>
                        <a:ea typeface="MS Mincho"/>
                        <a:cs typeface="Arial"/>
                      </a:endParaRPr>
                    </a:p>
                  </a:txBody>
                  <a:tcPr marL="68580" marR="68580" marT="0" marB="0" anchor="ctr"/>
                </a:tc>
                <a:tc>
                  <a:txBody>
                    <a:bodyPr/>
                    <a:lstStyle/>
                    <a:p>
                      <a:pPr marL="228600" marR="0">
                        <a:spcBef>
                          <a:spcPts val="0"/>
                        </a:spcBef>
                        <a:spcAft>
                          <a:spcPts val="400"/>
                        </a:spcAft>
                      </a:pPr>
                      <a:r>
                        <a:rPr lang="en-US" sz="1800" dirty="0">
                          <a:latin typeface="Trebuchet MS" pitchFamily="34" charset="0"/>
                        </a:rPr>
                        <a:t>Displays informational </a:t>
                      </a:r>
                      <a:r>
                        <a:rPr lang="en-US" sz="1800" dirty="0" smtClean="0">
                          <a:latin typeface="Trebuchet MS" pitchFamily="34" charset="0"/>
                        </a:rPr>
                        <a:t>status (e.g. paper jam)</a:t>
                      </a:r>
                      <a:endParaRPr lang="en-US" sz="1800" dirty="0">
                        <a:latin typeface="Trebuchet MS" pitchFamily="34" charset="0"/>
                        <a:ea typeface="Calibri"/>
                        <a:cs typeface="Times New Roman"/>
                      </a:endParaRPr>
                    </a:p>
                  </a:txBody>
                  <a:tcPr marL="68580" marR="68580" marT="0" marB="0" anchor="ctr"/>
                </a:tc>
              </a:tr>
              <a:tr h="389180">
                <a:tc>
                  <a:txBody>
                    <a:bodyPr/>
                    <a:lstStyle/>
                    <a:p>
                      <a:pPr marL="228600" marR="0">
                        <a:spcBef>
                          <a:spcPts val="0"/>
                        </a:spcBef>
                        <a:spcAft>
                          <a:spcPts val="800"/>
                        </a:spcAft>
                        <a:tabLst>
                          <a:tab pos="228600" algn="l"/>
                          <a:tab pos="457200" algn="l"/>
                        </a:tabLst>
                      </a:pPr>
                      <a:r>
                        <a:rPr lang="en-US" sz="1800" dirty="0">
                          <a:latin typeface="Trebuchet MS" pitchFamily="34" charset="0"/>
                        </a:rPr>
                        <a:t>System.PrintStatus.Preferences</a:t>
                      </a:r>
                      <a:endParaRPr lang="en-US" sz="1800" dirty="0">
                        <a:latin typeface="Trebuchet MS" pitchFamily="34" charset="0"/>
                        <a:ea typeface="MS Mincho"/>
                        <a:cs typeface="Arial"/>
                      </a:endParaRPr>
                    </a:p>
                  </a:txBody>
                  <a:tcPr marL="68580" marR="68580" marT="0" marB="0" anchor="ctr"/>
                </a:tc>
                <a:tc>
                  <a:txBody>
                    <a:bodyPr/>
                    <a:lstStyle/>
                    <a:p>
                      <a:pPr marL="228600" marR="0">
                        <a:spcBef>
                          <a:spcPts val="0"/>
                        </a:spcBef>
                        <a:spcAft>
                          <a:spcPts val="400"/>
                        </a:spcAft>
                      </a:pPr>
                      <a:r>
                        <a:rPr lang="en-US" sz="1800" dirty="0" smtClean="0">
                          <a:latin typeface="Trebuchet MS" pitchFamily="34" charset="0"/>
                        </a:rPr>
                        <a:t>Displays </a:t>
                      </a:r>
                      <a:r>
                        <a:rPr lang="en-US" sz="1800" dirty="0">
                          <a:latin typeface="Trebuchet MS" pitchFamily="34" charset="0"/>
                        </a:rPr>
                        <a:t>current print </a:t>
                      </a:r>
                      <a:r>
                        <a:rPr lang="en-US" sz="1800" dirty="0" smtClean="0">
                          <a:latin typeface="Trebuchet MS" pitchFamily="34" charset="0"/>
                        </a:rPr>
                        <a:t>preferences</a:t>
                      </a:r>
                      <a:endParaRPr lang="en-US" sz="1800" dirty="0">
                        <a:latin typeface="Trebuchet MS" pitchFamily="34" charset="0"/>
                        <a:ea typeface="Calibri"/>
                        <a:cs typeface="Times New Roman"/>
                      </a:endParaRPr>
                    </a:p>
                  </a:txBody>
                  <a:tcPr marL="68580" marR="68580" marT="0" marB="0" anchor="ctr"/>
                </a:tc>
              </a:tr>
              <a:tr h="389180">
                <a:tc>
                  <a:txBody>
                    <a:bodyPr/>
                    <a:lstStyle/>
                    <a:p>
                      <a:pPr marL="228600" marR="0">
                        <a:spcBef>
                          <a:spcPts val="0"/>
                        </a:spcBef>
                        <a:spcAft>
                          <a:spcPts val="800"/>
                        </a:spcAft>
                        <a:tabLst>
                          <a:tab pos="228600" algn="l"/>
                          <a:tab pos="457200" algn="l"/>
                        </a:tabLst>
                      </a:pPr>
                      <a:r>
                        <a:rPr lang="en-US" sz="1800">
                          <a:latin typeface="Trebuchet MS" pitchFamily="34" charset="0"/>
                        </a:rPr>
                        <a:t>System.ScanStatus.Profile</a:t>
                      </a:r>
                      <a:endParaRPr lang="en-US" sz="1800">
                        <a:latin typeface="Trebuchet MS" pitchFamily="34" charset="0"/>
                        <a:ea typeface="MS Mincho"/>
                        <a:cs typeface="Arial"/>
                      </a:endParaRPr>
                    </a:p>
                  </a:txBody>
                  <a:tcPr marL="68580" marR="68580" marT="0" marB="0" anchor="ctr"/>
                </a:tc>
                <a:tc>
                  <a:txBody>
                    <a:bodyPr/>
                    <a:lstStyle/>
                    <a:p>
                      <a:pPr marL="228600" marR="0">
                        <a:spcBef>
                          <a:spcPts val="0"/>
                        </a:spcBef>
                        <a:spcAft>
                          <a:spcPts val="400"/>
                        </a:spcAft>
                      </a:pPr>
                      <a:r>
                        <a:rPr lang="en-US" sz="1800" dirty="0">
                          <a:latin typeface="Trebuchet MS" pitchFamily="34" charset="0"/>
                        </a:rPr>
                        <a:t>Displays </a:t>
                      </a:r>
                      <a:r>
                        <a:rPr lang="en-US" sz="1800" dirty="0" smtClean="0">
                          <a:latin typeface="Trebuchet MS" pitchFamily="34" charset="0"/>
                        </a:rPr>
                        <a:t>current</a:t>
                      </a:r>
                      <a:r>
                        <a:rPr lang="en-US" sz="1800" baseline="0" dirty="0" smtClean="0">
                          <a:latin typeface="Trebuchet MS" pitchFamily="34" charset="0"/>
                        </a:rPr>
                        <a:t> </a:t>
                      </a:r>
                      <a:r>
                        <a:rPr lang="en-US" sz="1800" dirty="0" smtClean="0">
                          <a:latin typeface="Trebuchet MS" pitchFamily="34" charset="0"/>
                        </a:rPr>
                        <a:t>scan </a:t>
                      </a:r>
                      <a:r>
                        <a:rPr lang="en-US" sz="1800" dirty="0">
                          <a:latin typeface="Trebuchet MS" pitchFamily="34" charset="0"/>
                        </a:rPr>
                        <a:t>profile </a:t>
                      </a:r>
                      <a:endParaRPr lang="en-US" sz="1800" dirty="0">
                        <a:latin typeface="Trebuchet MS" pitchFamily="34" charset="0"/>
                        <a:ea typeface="Calibri"/>
                        <a:cs typeface="Times New Roman"/>
                      </a:endParaRPr>
                    </a:p>
                  </a:txBody>
                  <a:tcPr marL="68580" marR="68580" marT="0" marB="0" anchor="ctr"/>
                </a:tc>
              </a:tr>
              <a:tr h="447900">
                <a:tc>
                  <a:txBody>
                    <a:bodyPr/>
                    <a:lstStyle/>
                    <a:p>
                      <a:pPr marL="228600" marR="0">
                        <a:spcBef>
                          <a:spcPts val="0"/>
                        </a:spcBef>
                        <a:spcAft>
                          <a:spcPts val="800"/>
                        </a:spcAft>
                        <a:tabLst>
                          <a:tab pos="228600" algn="l"/>
                          <a:tab pos="457200" algn="l"/>
                        </a:tabLst>
                      </a:pPr>
                      <a:r>
                        <a:rPr lang="en-US" sz="1800">
                          <a:latin typeface="Trebuchet MS" pitchFamily="34" charset="0"/>
                        </a:rPr>
                        <a:t>System.PrintStatus.Location</a:t>
                      </a:r>
                      <a:endParaRPr lang="en-US" sz="1800">
                        <a:latin typeface="Trebuchet MS" pitchFamily="34" charset="0"/>
                        <a:ea typeface="MS Mincho"/>
                        <a:cs typeface="Arial"/>
                      </a:endParaRPr>
                    </a:p>
                  </a:txBody>
                  <a:tcPr marL="68580" marR="68580" marT="0" marB="0" anchor="ctr"/>
                </a:tc>
                <a:tc>
                  <a:txBody>
                    <a:bodyPr/>
                    <a:lstStyle/>
                    <a:p>
                      <a:pPr marL="228600" marR="0">
                        <a:spcBef>
                          <a:spcPts val="0"/>
                        </a:spcBef>
                        <a:spcAft>
                          <a:spcPts val="400"/>
                        </a:spcAft>
                      </a:pPr>
                      <a:r>
                        <a:rPr lang="en-US" sz="1800" dirty="0">
                          <a:latin typeface="Trebuchet MS" pitchFamily="34" charset="0"/>
                        </a:rPr>
                        <a:t>Displays </a:t>
                      </a:r>
                      <a:r>
                        <a:rPr lang="en-US" sz="1800" dirty="0" smtClean="0">
                          <a:latin typeface="Trebuchet MS" pitchFamily="34" charset="0"/>
                        </a:rPr>
                        <a:t> printer location</a:t>
                      </a:r>
                      <a:r>
                        <a:rPr lang="en-US" sz="1800" baseline="0" dirty="0" smtClean="0">
                          <a:latin typeface="Trebuchet MS" pitchFamily="34" charset="0"/>
                        </a:rPr>
                        <a:t> </a:t>
                      </a:r>
                      <a:endParaRPr lang="en-US" sz="1800" dirty="0">
                        <a:latin typeface="Trebuchet MS" pitchFamily="34" charset="0"/>
                        <a:ea typeface="Calibri"/>
                        <a:cs typeface="Times New Roman"/>
                      </a:endParaRPr>
                    </a:p>
                  </a:txBody>
                  <a:tcPr marL="68580" marR="68580" marT="0" marB="0" anchor="ctr"/>
                </a:tc>
              </a:tr>
              <a:tr h="588205">
                <a:tc>
                  <a:txBody>
                    <a:bodyPr/>
                    <a:lstStyle/>
                    <a:p>
                      <a:pPr marL="228600" marR="0">
                        <a:spcBef>
                          <a:spcPts val="0"/>
                        </a:spcBef>
                        <a:spcAft>
                          <a:spcPts val="800"/>
                        </a:spcAft>
                        <a:tabLst>
                          <a:tab pos="228600" algn="l"/>
                          <a:tab pos="457200" algn="l"/>
                        </a:tabLst>
                      </a:pPr>
                      <a:r>
                        <a:rPr lang="en-US" sz="1800" dirty="0">
                          <a:latin typeface="Trebuchet MS" pitchFamily="34" charset="0"/>
                        </a:rPr>
                        <a:t>System.PrintStatus.Comment</a:t>
                      </a:r>
                      <a:endParaRPr lang="en-US" sz="1800" dirty="0">
                        <a:latin typeface="Trebuchet MS" pitchFamily="34" charset="0"/>
                        <a:ea typeface="MS Mincho"/>
                        <a:cs typeface="Arial"/>
                      </a:endParaRPr>
                    </a:p>
                  </a:txBody>
                  <a:tcPr marL="68580" marR="68580" marT="0" marB="0" anchor="ctr"/>
                </a:tc>
                <a:tc>
                  <a:txBody>
                    <a:bodyPr/>
                    <a:lstStyle/>
                    <a:p>
                      <a:pPr marL="228600" marR="0">
                        <a:spcBef>
                          <a:spcPts val="0"/>
                        </a:spcBef>
                        <a:spcAft>
                          <a:spcPts val="400"/>
                        </a:spcAft>
                      </a:pPr>
                      <a:r>
                        <a:rPr lang="en-US" sz="1800" dirty="0">
                          <a:latin typeface="Trebuchet MS" pitchFamily="34" charset="0"/>
                        </a:rPr>
                        <a:t>Displays </a:t>
                      </a:r>
                      <a:r>
                        <a:rPr lang="en-US" sz="1800" dirty="0" smtClean="0">
                          <a:latin typeface="Trebuchet MS" pitchFamily="34" charset="0"/>
                        </a:rPr>
                        <a:t>printer comment</a:t>
                      </a:r>
                      <a:endParaRPr lang="en-US" sz="1800" dirty="0">
                        <a:latin typeface="Trebuchet MS" pitchFamily="34" charset="0"/>
                        <a:ea typeface="Calibri"/>
                        <a:cs typeface="Times New Roman"/>
                      </a:endParaRPr>
                    </a:p>
                  </a:txBody>
                  <a:tcPr marL="68580" marR="6858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1775"/>
            <a:ext cx="8574314" cy="1107996"/>
          </a:xfrm>
        </p:spPr>
        <p:txBody>
          <a:bodyPr/>
          <a:lstStyle/>
          <a:p>
            <a:r>
              <a:rPr sz="4000" smtClean="0">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rPr>
              <a:t>Authoring The Fabrikam x58 Experience</a:t>
            </a:r>
            <a:endParaRPr lang="en-US" dirty="0"/>
          </a:p>
        </p:txBody>
      </p:sp>
      <p:sp>
        <p:nvSpPr>
          <p:cNvPr id="6" name="Content Placeholder 2"/>
          <p:cNvSpPr txBox="1">
            <a:spLocks/>
          </p:cNvSpPr>
          <p:nvPr/>
        </p:nvSpPr>
        <p:spPr bwMode="auto">
          <a:xfrm>
            <a:off x="2306163" y="1417638"/>
            <a:ext cx="5707661" cy="30962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Choose a device</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Add device information</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Brand the experience</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Add status</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5"/>
              <a:tabLst/>
              <a:defRPr/>
            </a:pPr>
            <a:r>
              <a:rPr kumimoji="0" lang="en-US" sz="2800" b="0" i="0" u="none" strike="noStrike" kern="0" cap="none" spc="0" normalizeH="0" baseline="0" noProof="0" dirty="0" smtClean="0">
                <a:ln>
                  <a:noFill/>
                </a:ln>
                <a:solidFill>
                  <a:schemeClr val="accent1"/>
                </a:solidFill>
                <a:effectLst>
                  <a:outerShdw blurRad="38100" dist="38100" dir="2700000" algn="tl">
                    <a:srgbClr val="000000">
                      <a:alpha val="43137"/>
                    </a:srgbClr>
                  </a:outerShdw>
                </a:effectLst>
                <a:uLnTx/>
                <a:uFillTx/>
                <a:latin typeface="Trebuchet MS" pitchFamily="34" charset="0"/>
                <a:ea typeface="+mn-ea"/>
                <a:cs typeface="+mn-cs"/>
              </a:rPr>
              <a:t>Select device tasks</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5"/>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Test device experience</a:t>
            </a:r>
          </a:p>
        </p:txBody>
      </p:sp>
      <p:pic>
        <p:nvPicPr>
          <p:cNvPr id="7" name="Picture 6" descr="rockr-front.png"/>
          <p:cNvPicPr>
            <a:picLocks noChangeAspect="1"/>
          </p:cNvPicPr>
          <p:nvPr/>
        </p:nvPicPr>
        <p:blipFill>
          <a:blip r:embed="rId3"/>
          <a:stretch>
            <a:fillRect/>
          </a:stretch>
        </p:blipFill>
        <p:spPr>
          <a:xfrm>
            <a:off x="358046" y="1478280"/>
            <a:ext cx="1676059" cy="1676059"/>
          </a:xfrm>
          <a:prstGeom prst="rect">
            <a:avLst/>
          </a:prstGeom>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1775"/>
            <a:ext cx="8380412" cy="664797"/>
          </a:xfrm>
        </p:spPr>
        <p:txBody>
          <a:bodyPr/>
          <a:lstStyle/>
          <a:p>
            <a:r>
              <a:rPr smtClean="0"/>
              <a:t>Task Model</a:t>
            </a:r>
            <a:endParaRPr lang="en-US" dirty="0"/>
          </a:p>
        </p:txBody>
      </p:sp>
      <p:sp>
        <p:nvSpPr>
          <p:cNvPr id="5" name="TextBox 4"/>
          <p:cNvSpPr txBox="1"/>
          <p:nvPr/>
        </p:nvSpPr>
        <p:spPr>
          <a:xfrm>
            <a:off x="7685314" y="1249880"/>
            <a:ext cx="1306286"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Trebuchet MS" pitchFamily="34" charset="0"/>
              </a:rPr>
              <a:t>Built-in Task</a:t>
            </a:r>
            <a:endParaRPr lang="en-US" dirty="0">
              <a:effectLst>
                <a:outerShdw blurRad="38100" dist="38100" dir="2700000" algn="tl">
                  <a:srgbClr val="000000">
                    <a:alpha val="43137"/>
                  </a:srgbClr>
                </a:outerShdw>
              </a:effectLst>
              <a:latin typeface="Trebuchet MS" pitchFamily="34" charset="0"/>
            </a:endParaRPr>
          </a:p>
        </p:txBody>
      </p:sp>
      <p:sp>
        <p:nvSpPr>
          <p:cNvPr id="9" name="TextBox 8"/>
          <p:cNvSpPr txBox="1"/>
          <p:nvPr/>
        </p:nvSpPr>
        <p:spPr>
          <a:xfrm>
            <a:off x="7651961" y="1877291"/>
            <a:ext cx="1350525" cy="646331"/>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latin typeface="Trebuchet MS" pitchFamily="34" charset="0"/>
              </a:rPr>
              <a:t>Custom Task</a:t>
            </a:r>
            <a:endParaRPr lang="en-US" dirty="0">
              <a:effectLst>
                <a:outerShdw blurRad="38100" dist="38100" dir="2700000" algn="tl">
                  <a:srgbClr val="000000">
                    <a:alpha val="43137"/>
                  </a:srgbClr>
                </a:outerShdw>
              </a:effectLst>
              <a:latin typeface="Trebuchet MS" pitchFamily="34" charset="0"/>
            </a:endParaRPr>
          </a:p>
        </p:txBody>
      </p:sp>
      <p:pic>
        <p:nvPicPr>
          <p:cNvPr id="11" name="Picture 10"/>
          <p:cNvPicPr>
            <a:picLocks noChangeAspect="1" noChangeArrowheads="1"/>
          </p:cNvPicPr>
          <p:nvPr/>
        </p:nvPicPr>
        <p:blipFill>
          <a:blip r:embed="rId3"/>
          <a:srcRect/>
          <a:stretch>
            <a:fillRect/>
          </a:stretch>
        </p:blipFill>
        <p:spPr bwMode="auto">
          <a:xfrm>
            <a:off x="827882" y="1380705"/>
            <a:ext cx="8316117" cy="2647009"/>
          </a:xfrm>
          <a:prstGeom prst="rect">
            <a:avLst/>
          </a:prstGeom>
          <a:noFill/>
          <a:ln w="9525">
            <a:noFill/>
            <a:miter lim="800000"/>
            <a:headEnd/>
            <a:tailEnd/>
          </a:ln>
          <a:effectLst>
            <a:outerShdw blurRad="50800" dist="38100" dir="2700000" algn="tl" rotWithShape="0">
              <a:prstClr val="black">
                <a:alpha val="40000"/>
              </a:prstClr>
            </a:outerShdw>
          </a:effectLst>
          <a:scene3d>
            <a:camera prst="perspectiveContrastingRightFacing"/>
            <a:lightRig rig="threePt" dir="t"/>
          </a:scene3d>
        </p:spPr>
      </p:pic>
      <p:cxnSp>
        <p:nvCxnSpPr>
          <p:cNvPr id="19" name="Elbow Connector 208917"/>
          <p:cNvCxnSpPr>
            <a:cxnSpLocks noChangeShapeType="1"/>
          </p:cNvCxnSpPr>
          <p:nvPr/>
        </p:nvCxnSpPr>
        <p:spPr bwMode="auto">
          <a:xfrm flipV="1">
            <a:off x="6438406" y="1523011"/>
            <a:ext cx="1199408" cy="2"/>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2" name="Elbow Connector 208917"/>
          <p:cNvCxnSpPr>
            <a:cxnSpLocks noChangeShapeType="1"/>
          </p:cNvCxnSpPr>
          <p:nvPr/>
        </p:nvCxnSpPr>
        <p:spPr bwMode="auto">
          <a:xfrm>
            <a:off x="6663047" y="2091047"/>
            <a:ext cx="1021278" cy="1588"/>
          </a:xfrm>
          <a:prstGeom prst="bentConnector3">
            <a:avLst>
              <a:gd name="adj1" fmla="val 50000"/>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381000" y="5184116"/>
            <a:ext cx="8382000" cy="1107996"/>
          </a:xfrm>
          <a:prstGeom prst="rect">
            <a:avLst/>
          </a:prstGeom>
        </p:spPr>
        <p:txBody>
          <a:bodyPr wrap="square">
            <a:spAutoFit/>
          </a:bodyPr>
          <a:lstStyle/>
          <a:p>
            <a:r>
              <a:rPr lang="en-US" sz="3200" dirty="0" smtClean="0">
                <a:effectLst>
                  <a:outerShdw blurRad="38100" dist="38100" dir="2700000" algn="tl">
                    <a:srgbClr val="000000">
                      <a:alpha val="43137"/>
                    </a:srgbClr>
                  </a:outerShdw>
                </a:effectLst>
                <a:latin typeface="Trebuchet MS" pitchFamily="34" charset="0"/>
              </a:rPr>
              <a:t>Tasks launch built-in features, or custom applications, content, and websites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Task Requirements</a:t>
            </a:r>
            <a:endParaRPr lang="en-US" dirty="0"/>
          </a:p>
        </p:txBody>
      </p:sp>
      <p:sp>
        <p:nvSpPr>
          <p:cNvPr id="3" name="Content Placeholder 2"/>
          <p:cNvSpPr>
            <a:spLocks noGrp="1"/>
          </p:cNvSpPr>
          <p:nvPr>
            <p:ph idx="1"/>
          </p:nvPr>
        </p:nvSpPr>
        <p:spPr>
          <a:xfrm>
            <a:off x="382588" y="1414464"/>
            <a:ext cx="8380412" cy="3239861"/>
          </a:xfrm>
        </p:spPr>
        <p:txBody>
          <a:bodyPr/>
          <a:lstStyle/>
          <a:p>
            <a:r>
              <a:rPr lang="en-US" dirty="0" smtClean="0"/>
              <a:t>Tasks may be dynamic</a:t>
            </a:r>
          </a:p>
          <a:p>
            <a:pPr lvl="1"/>
            <a:r>
              <a:rPr lang="en-US" dirty="0" smtClean="0"/>
              <a:t>Software Installation status</a:t>
            </a:r>
          </a:p>
          <a:p>
            <a:pPr lvl="1"/>
            <a:r>
              <a:rPr lang="en-US" dirty="0" smtClean="0"/>
              <a:t>Device presence</a:t>
            </a:r>
          </a:p>
          <a:p>
            <a:pPr lvl="1"/>
            <a:r>
              <a:rPr lang="en-US" dirty="0" smtClean="0"/>
              <a:t>Device Service availability</a:t>
            </a:r>
          </a:p>
          <a:p>
            <a:pPr lvl="1"/>
            <a:r>
              <a:rPr lang="en-US" dirty="0" smtClean="0"/>
              <a:t>Internet availability</a:t>
            </a:r>
          </a:p>
          <a:p>
            <a:pPr lvl="1"/>
            <a:r>
              <a:rPr lang="en-US" dirty="0" smtClean="0"/>
              <a:t>More…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Built-In Tasks</a:t>
            </a:r>
            <a:endParaRPr lang="en-US" dirty="0"/>
          </a:p>
        </p:txBody>
      </p:sp>
      <p:graphicFrame>
        <p:nvGraphicFramePr>
          <p:cNvPr id="8" name="Table 7"/>
          <p:cNvGraphicFramePr>
            <a:graphicFrameLocks noGrp="1"/>
          </p:cNvGraphicFramePr>
          <p:nvPr/>
        </p:nvGraphicFramePr>
        <p:xfrm>
          <a:off x="381000" y="1396376"/>
          <a:ext cx="8381999" cy="4423852"/>
        </p:xfrm>
        <a:graphic>
          <a:graphicData uri="http://schemas.openxmlformats.org/drawingml/2006/table">
            <a:tbl>
              <a:tblPr firstRow="1" bandRow="1">
                <a:effectLst>
                  <a:outerShdw blurRad="50800" dist="38100" dir="2700000" algn="tl" rotWithShape="0">
                    <a:prstClr val="black">
                      <a:alpha val="40000"/>
                    </a:prstClr>
                  </a:outerShdw>
                </a:effectLst>
                <a:tableStyleId>{1FECB4D8-DB02-4DC6-A0A2-4F2EBAE1DC90}</a:tableStyleId>
              </a:tblPr>
              <a:tblGrid>
                <a:gridCol w="2426107"/>
                <a:gridCol w="4385104"/>
                <a:gridCol w="1570788"/>
              </a:tblGrid>
              <a:tr h="367147">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u="none" dirty="0" smtClean="0">
                          <a:effectLst>
                            <a:outerShdw blurRad="38100" dist="38100" dir="2700000" algn="tl">
                              <a:srgbClr val="000000">
                                <a:alpha val="43137"/>
                              </a:srgbClr>
                            </a:outerShdw>
                          </a:effectLst>
                          <a:latin typeface="Trebuchet MS" pitchFamily="34" charset="0"/>
                        </a:rPr>
                        <a:t>Task</a:t>
                      </a:r>
                      <a:endParaRPr lang="en-US" sz="1600" b="0" u="none" dirty="0" smtClean="0">
                        <a:solidFill>
                          <a:schemeClr val="tx1"/>
                        </a:solidFill>
                        <a:effectLst>
                          <a:outerShdw blurRad="38100" dist="38100" dir="2700000" algn="tl">
                            <a:srgbClr val="000000">
                              <a:alpha val="43137"/>
                            </a:srgbClr>
                          </a:outerShdw>
                        </a:effectLst>
                        <a:latin typeface="Trebuchet MS" pitchFamily="34" charset="0"/>
                      </a:endParaRPr>
                    </a:p>
                  </a:txBody>
                  <a:tcPr anchor="ct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latin typeface="Trebuchet MS" pitchFamily="34" charset="0"/>
                        </a:rPr>
                        <a:t>User Scenario</a:t>
                      </a:r>
                      <a:endParaRPr lang="en-US" sz="1600" b="0" dirty="0" smtClean="0">
                        <a:solidFill>
                          <a:schemeClr val="tx1">
                            <a:lumMod val="75000"/>
                            <a:lumOff val="25000"/>
                          </a:schemeClr>
                        </a:solidFill>
                        <a:effectLst>
                          <a:outerShdw blurRad="38100" dist="38100" dir="2700000" algn="tl">
                            <a:srgbClr val="000000">
                              <a:alpha val="43137"/>
                            </a:srgbClr>
                          </a:outerShdw>
                        </a:effectLst>
                        <a:latin typeface="Trebuchet MS" pitchFamily="34" charset="0"/>
                      </a:endParaRPr>
                    </a:p>
                  </a:txBody>
                  <a:tcPr anchor="ctr"/>
                </a:tc>
                <a:tc>
                  <a:txBody>
                    <a:bodyPr/>
                    <a:lstStyle/>
                    <a:p>
                      <a:pPr marL="0" marR="0" lvl="0" indent="0" algn="ctr" defTabSz="914158"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latin typeface="Trebuchet MS" pitchFamily="34" charset="0"/>
                        </a:rPr>
                        <a:t>Device Classes</a:t>
                      </a:r>
                      <a:endParaRPr lang="en-US" sz="1600" b="0" dirty="0" smtClean="0">
                        <a:solidFill>
                          <a:schemeClr val="tx1"/>
                        </a:solidFill>
                        <a:effectLst>
                          <a:outerShdw blurRad="38100" dist="38100" dir="2700000" algn="tl">
                            <a:srgbClr val="000000">
                              <a:alpha val="43137"/>
                            </a:srgbClr>
                          </a:outerShdw>
                        </a:effectLst>
                        <a:latin typeface="Trebuchet MS" pitchFamily="34" charset="0"/>
                      </a:endParaRPr>
                    </a:p>
                  </a:txBody>
                  <a:tcPr anchor="ctr"/>
                </a:tc>
              </a:tr>
              <a:tr h="634160">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See what’s printing</a:t>
                      </a:r>
                      <a:endParaRPr lang="en-US" sz="1800" b="0" u="none" dirty="0" smtClean="0">
                        <a:solidFill>
                          <a:schemeClr val="bg2"/>
                        </a:solidFill>
                        <a:latin typeface="Trebuchet MS" pitchFamily="34" charset="0"/>
                      </a:endParaRPr>
                    </a:p>
                  </a:txBody>
                  <a:tcPr anchor="ct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aseline="0" dirty="0" smtClean="0">
                          <a:latin typeface="Trebuchet MS" pitchFamily="34" charset="0"/>
                        </a:rPr>
                        <a:t>I can see the print jobs on my printer</a:t>
                      </a:r>
                      <a:endParaRPr lang="en-US" sz="1800" dirty="0" smtClean="0">
                        <a:solidFill>
                          <a:schemeClr val="bg2"/>
                        </a:solidFill>
                        <a:latin typeface="Trebuchet MS" pitchFamily="34" charset="0"/>
                      </a:endParaRPr>
                    </a:p>
                  </a:txBody>
                  <a:tcPr anchor="ct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Printer,</a:t>
                      </a:r>
                      <a:r>
                        <a:rPr lang="en-US" sz="1800" baseline="0" dirty="0" smtClean="0">
                          <a:latin typeface="Trebuchet MS" pitchFamily="34" charset="0"/>
                        </a:rPr>
                        <a:t> MFP</a:t>
                      </a:r>
                      <a:endParaRPr lang="en-US" sz="1800" b="0" dirty="0" smtClean="0">
                        <a:solidFill>
                          <a:schemeClr val="bg2"/>
                        </a:solidFill>
                        <a:latin typeface="Trebuchet MS" pitchFamily="34" charset="0"/>
                      </a:endParaRPr>
                    </a:p>
                  </a:txBody>
                  <a:tcPr anchor="ctr"/>
                </a:tc>
              </a:tr>
              <a:tr h="925012">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u="none" dirty="0" smtClean="0">
                          <a:latin typeface="Trebuchet MS" pitchFamily="34" charset="0"/>
                        </a:rPr>
                        <a:t>Customize your printer</a:t>
                      </a:r>
                      <a:endParaRPr lang="en-US" sz="1800" b="0" u="none" dirty="0" smtClean="0">
                        <a:solidFill>
                          <a:schemeClr val="bg2"/>
                        </a:solidFill>
                        <a:latin typeface="Trebuchet MS" pitchFamily="34" charset="0"/>
                      </a:endParaRPr>
                    </a:p>
                  </a:txBody>
                  <a:tcPr anchor="ct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I can c</a:t>
                      </a:r>
                      <a:r>
                        <a:rPr lang="en-US" sz="1800" u="none" dirty="0" smtClean="0">
                          <a:latin typeface="Trebuchet MS" pitchFamily="34" charset="0"/>
                        </a:rPr>
                        <a:t>hange the name, security settings, or other printer properties</a:t>
                      </a:r>
                    </a:p>
                    <a:p>
                      <a:pPr marL="0" marR="0" lvl="0" indent="0" algn="l" defTabSz="914158"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latin typeface="Trebuchet MS" pitchFamily="34" charset="0"/>
                      </a:endParaRPr>
                    </a:p>
                  </a:txBody>
                  <a:tcPr anchor="ctr"/>
                </a:tc>
                <a:tc>
                  <a:txBody>
                    <a:bodyPr/>
                    <a:lstStyle/>
                    <a:p>
                      <a:pPr lvl="0" algn="l" rtl="0"/>
                      <a:r>
                        <a:rPr lang="en-US" sz="1800" baseline="0" dirty="0" smtClean="0">
                          <a:latin typeface="Trebuchet MS" pitchFamily="34" charset="0"/>
                        </a:rPr>
                        <a:t>Printer, MFP</a:t>
                      </a:r>
                      <a:endParaRPr lang="en-US" sz="1800" baseline="0" dirty="0" smtClean="0">
                        <a:solidFill>
                          <a:schemeClr val="bg2"/>
                        </a:solidFill>
                        <a:latin typeface="Trebuchet MS" pitchFamily="34" charset="0"/>
                      </a:endParaRPr>
                    </a:p>
                  </a:txBody>
                  <a:tcPr anchor="ctr"/>
                </a:tc>
              </a:tr>
              <a:tr h="925012">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endParaRPr lang="en-US" sz="1800" u="none" dirty="0" smtClean="0">
                        <a:latin typeface="Trebuchet MS" pitchFamily="34" charset="0"/>
                      </a:endParaRPr>
                    </a:p>
                    <a:p>
                      <a:pPr marL="0" marR="0" lvl="0" indent="0" algn="l" defTabSz="914158" rtl="0" eaLnBrk="1" fontAlgn="auto" latinLnBrk="0" hangingPunct="1">
                        <a:lnSpc>
                          <a:spcPct val="100000"/>
                        </a:lnSpc>
                        <a:spcBef>
                          <a:spcPts val="0"/>
                        </a:spcBef>
                        <a:spcAft>
                          <a:spcPts val="0"/>
                        </a:spcAft>
                        <a:buClrTx/>
                        <a:buSzTx/>
                        <a:buFontTx/>
                        <a:buNone/>
                        <a:tabLst/>
                        <a:defRPr/>
                      </a:pPr>
                      <a:r>
                        <a:rPr lang="en-US" sz="1800" u="none" dirty="0" smtClean="0">
                          <a:latin typeface="Trebuchet MS" pitchFamily="34" charset="0"/>
                        </a:rPr>
                        <a:t>Adjust print options</a:t>
                      </a:r>
                      <a:endParaRPr lang="en-US" sz="1800" b="0" u="none" dirty="0" smtClean="0">
                        <a:solidFill>
                          <a:schemeClr val="bg2"/>
                        </a:solidFill>
                        <a:latin typeface="Trebuchet MS" pitchFamily="34" charset="0"/>
                      </a:endParaRPr>
                    </a:p>
                  </a:txBody>
                  <a:tcPr anchor="ct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u="none" dirty="0" smtClean="0">
                          <a:latin typeface="Trebuchet MS" pitchFamily="34" charset="0"/>
                        </a:rPr>
                        <a:t>I can change color, layout, or paper settings</a:t>
                      </a:r>
                    </a:p>
                    <a:p>
                      <a:pPr marL="0" marR="0" lvl="0" indent="0" algn="l" defTabSz="914158"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latin typeface="Trebuchet MS" pitchFamily="34" charset="0"/>
                      </a:endParaRPr>
                    </a:p>
                  </a:txBody>
                  <a:tcPr anchor="ctr"/>
                </a:tc>
                <a:tc>
                  <a:txBody>
                    <a:bodyPr/>
                    <a:lstStyle/>
                    <a:p>
                      <a:pPr lvl="0" algn="l" rtl="0"/>
                      <a:r>
                        <a:rPr lang="en-US" sz="1800" baseline="0" dirty="0" smtClean="0">
                          <a:latin typeface="Trebuchet MS" pitchFamily="34" charset="0"/>
                        </a:rPr>
                        <a:t>Printer, MFP</a:t>
                      </a:r>
                      <a:endParaRPr lang="en-US" sz="1800" baseline="0" dirty="0" smtClean="0">
                        <a:solidFill>
                          <a:schemeClr val="bg2"/>
                        </a:solidFill>
                        <a:latin typeface="Trebuchet MS" pitchFamily="34" charset="0"/>
                      </a:endParaRPr>
                    </a:p>
                  </a:txBody>
                  <a:tcPr anchor="ctr"/>
                </a:tc>
              </a:tr>
              <a:tr h="647509">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u="none" dirty="0" smtClean="0">
                          <a:latin typeface="Trebuchet MS" pitchFamily="34" charset="0"/>
                        </a:rPr>
                        <a:t>Scan a document or photo</a:t>
                      </a:r>
                      <a:endParaRPr lang="en-US" sz="1800" b="0" u="none" dirty="0" smtClean="0">
                        <a:solidFill>
                          <a:schemeClr val="bg2"/>
                        </a:solidFill>
                        <a:latin typeface="Trebuchet MS" pitchFamily="34" charset="0"/>
                      </a:endParaRPr>
                    </a:p>
                  </a:txBody>
                  <a:tcPr anchor="ct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baseline="0" dirty="0" smtClean="0">
                          <a:latin typeface="Trebuchet MS" pitchFamily="34" charset="0"/>
                        </a:rPr>
                        <a:t>I can easily scan my document or photo</a:t>
                      </a:r>
                      <a:endParaRPr lang="en-US" sz="1800" baseline="0" dirty="0" smtClean="0">
                        <a:solidFill>
                          <a:schemeClr val="bg2"/>
                        </a:solidFill>
                        <a:latin typeface="Trebuchet MS" pitchFamily="34" charset="0"/>
                      </a:endParaRPr>
                    </a:p>
                  </a:txBody>
                  <a:tcPr anchor="ctr"/>
                </a:tc>
                <a:tc>
                  <a:txBody>
                    <a:bodyPr/>
                    <a:lstStyle/>
                    <a:p>
                      <a:pPr lvl="0" algn="l" rtl="0"/>
                      <a:r>
                        <a:rPr lang="en-US" sz="1800" baseline="0" dirty="0" smtClean="0">
                          <a:latin typeface="Trebuchet MS" pitchFamily="34" charset="0"/>
                        </a:rPr>
                        <a:t>Scanner</a:t>
                      </a:r>
                      <a:endParaRPr lang="en-US" sz="1800" baseline="0" dirty="0" smtClean="0">
                        <a:solidFill>
                          <a:schemeClr val="bg2"/>
                        </a:solidFill>
                        <a:latin typeface="Trebuchet MS" pitchFamily="34" charset="0"/>
                      </a:endParaRPr>
                    </a:p>
                  </a:txBody>
                  <a:tcPr anchor="ctr"/>
                </a:tc>
              </a:tr>
              <a:tr h="925012">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u="none" dirty="0" smtClean="0">
                          <a:latin typeface="Trebuchet MS" pitchFamily="34" charset="0"/>
                        </a:rPr>
                        <a:t>Manage scan profiles</a:t>
                      </a:r>
                      <a:endParaRPr lang="en-US" sz="1800" b="0" u="none" dirty="0" smtClean="0">
                        <a:solidFill>
                          <a:schemeClr val="bg2"/>
                        </a:solidFill>
                        <a:latin typeface="Trebuchet MS" pitchFamily="34" charset="0"/>
                      </a:endParaRPr>
                    </a:p>
                  </a:txBody>
                  <a:tcPr anchor="ctr"/>
                </a:tc>
                <a:tc>
                  <a:txBody>
                    <a:bodyPr/>
                    <a:lstStyle/>
                    <a:p>
                      <a:pPr marL="0" marR="0" lvl="0" indent="0" algn="l" defTabSz="761940" rtl="0" eaLnBrk="1" fontAlgn="auto" latinLnBrk="0" hangingPunct="1">
                        <a:lnSpc>
                          <a:spcPct val="100000"/>
                        </a:lnSpc>
                        <a:spcBef>
                          <a:spcPts val="0"/>
                        </a:spcBef>
                        <a:spcAft>
                          <a:spcPts val="0"/>
                        </a:spcAft>
                        <a:buClrTx/>
                        <a:buSzTx/>
                        <a:buFontTx/>
                        <a:buNone/>
                        <a:tabLst/>
                        <a:defRPr/>
                      </a:pPr>
                      <a:r>
                        <a:rPr lang="en-US" sz="1800" u="none" dirty="0" smtClean="0">
                          <a:latin typeface="Trebuchet MS" pitchFamily="34" charset="0"/>
                        </a:rPr>
                        <a:t>I</a:t>
                      </a:r>
                      <a:r>
                        <a:rPr lang="en-US" sz="1800" u="none" baseline="0" dirty="0" smtClean="0">
                          <a:latin typeface="Trebuchet MS" pitchFamily="34" charset="0"/>
                        </a:rPr>
                        <a:t> can easily c</a:t>
                      </a:r>
                      <a:r>
                        <a:rPr lang="en-US" sz="1800" u="none" dirty="0" smtClean="0">
                          <a:latin typeface="Trebuchet MS" pitchFamily="34" charset="0"/>
                        </a:rPr>
                        <a:t>reate collections of frequently-used scan settings</a:t>
                      </a:r>
                    </a:p>
                    <a:p>
                      <a:pPr marL="0" marR="0" lvl="0" indent="0" algn="l" defTabSz="761940" rtl="0" eaLnBrk="1" fontAlgn="auto" latinLnBrk="0" hangingPunct="1">
                        <a:lnSpc>
                          <a:spcPct val="100000"/>
                        </a:lnSpc>
                        <a:spcBef>
                          <a:spcPts val="0"/>
                        </a:spcBef>
                        <a:spcAft>
                          <a:spcPts val="0"/>
                        </a:spcAft>
                        <a:buClrTx/>
                        <a:buSzTx/>
                        <a:buFontTx/>
                        <a:buNone/>
                        <a:tabLst/>
                        <a:defRPr/>
                      </a:pPr>
                      <a:endParaRPr lang="en-US" sz="1800" dirty="0" smtClean="0">
                        <a:solidFill>
                          <a:schemeClr val="bg2"/>
                        </a:solidFill>
                        <a:latin typeface="Trebuchet MS" pitchFamily="34" charset="0"/>
                      </a:endParaRPr>
                    </a:p>
                  </a:txBody>
                  <a:tcPr anchor="ctr"/>
                </a:tc>
                <a:tc>
                  <a:txBody>
                    <a:bodyPr/>
                    <a:lstStyle/>
                    <a:p>
                      <a:pPr lvl="0" algn="l" rtl="0"/>
                      <a:r>
                        <a:rPr lang="en-US" sz="1800" baseline="0" dirty="0" smtClean="0">
                          <a:latin typeface="Trebuchet MS" pitchFamily="34" charset="0"/>
                        </a:rPr>
                        <a:t>Scanner</a:t>
                      </a:r>
                      <a:endParaRPr lang="en-US" sz="1800" baseline="0" dirty="0" smtClean="0">
                        <a:solidFill>
                          <a:schemeClr val="bg2"/>
                        </a:solidFill>
                        <a:latin typeface="Trebuchet MS" pitchFamily="34" charset="0"/>
                      </a:endParaRPr>
                    </a:p>
                  </a:txBody>
                  <a:tcPr anchor="ctr"/>
                </a:tc>
              </a:tr>
            </a:tbl>
          </a:graphicData>
        </a:graphic>
      </p:graphicFrame>
      <p:sp>
        <p:nvSpPr>
          <p:cNvPr id="28" name="TextBox 27"/>
          <p:cNvSpPr txBox="1"/>
          <p:nvPr/>
        </p:nvSpPr>
        <p:spPr>
          <a:xfrm>
            <a:off x="2874994" y="6553200"/>
            <a:ext cx="3373406" cy="279895"/>
          </a:xfrm>
          <a:prstGeom prst="rect">
            <a:avLst/>
          </a:prstGeom>
          <a:noFill/>
        </p:spPr>
        <p:txBody>
          <a:bodyPr wrap="none" lIns="91416" tIns="45708" rIns="91416" bIns="45708" rtlCol="0">
            <a:spAutoFit/>
          </a:bodyPr>
          <a:lstStyle/>
          <a:p>
            <a:r>
              <a:rPr lang="en-US" sz="1200" dirty="0" smtClean="0"/>
              <a:t>MICROSOFT CONFIDENTIAL – DO NOT DISTRIBUTE</a:t>
            </a:r>
            <a:endParaRPr lang="en-US" sz="1200" dirty="0"/>
          </a:p>
        </p:txBody>
      </p:sp>
      <p:sp>
        <p:nvSpPr>
          <p:cNvPr id="27" name="Rectangle 26"/>
          <p:cNvSpPr/>
          <p:nvPr/>
        </p:nvSpPr>
        <p:spPr>
          <a:xfrm>
            <a:off x="7306028" y="2234931"/>
            <a:ext cx="184731" cy="276999"/>
          </a:xfrm>
          <a:prstGeom prst="rect">
            <a:avLst/>
          </a:prstGeom>
        </p:spPr>
        <p:txBody>
          <a:bodyPr wrap="none">
            <a:spAutoFit/>
          </a:bodyPr>
          <a:lstStyle/>
          <a:p>
            <a:pPr lvl="0" defTabSz="914158">
              <a:defRPr/>
            </a:pPr>
            <a:endParaRPr lang="en-US" sz="1200" dirty="0" smtClean="0">
              <a:solidFill>
                <a:schemeClr val="bg2"/>
              </a:solidFill>
            </a:endParaRPr>
          </a:p>
        </p:txBody>
      </p:sp>
      <p:sp>
        <p:nvSpPr>
          <p:cNvPr id="29" name="Rectangle 28"/>
          <p:cNvSpPr/>
          <p:nvPr/>
        </p:nvSpPr>
        <p:spPr>
          <a:xfrm>
            <a:off x="7399052" y="3040474"/>
            <a:ext cx="184731" cy="276999"/>
          </a:xfrm>
          <a:prstGeom prst="rect">
            <a:avLst/>
          </a:prstGeom>
        </p:spPr>
        <p:txBody>
          <a:bodyPr wrap="none">
            <a:spAutoFit/>
          </a:bodyPr>
          <a:lstStyle/>
          <a:p>
            <a:pPr lvl="0" defTabSz="914158">
              <a:defRPr/>
            </a:pPr>
            <a:endParaRPr lang="en-US" sz="1200" dirty="0" smtClean="0">
              <a:solidFill>
                <a:schemeClr val="bg2"/>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Task Extensibility</a:t>
            </a:r>
            <a:endParaRPr lang="en-US" dirty="0"/>
          </a:p>
        </p:txBody>
      </p:sp>
      <p:graphicFrame>
        <p:nvGraphicFramePr>
          <p:cNvPr id="8" name="Table 7"/>
          <p:cNvGraphicFramePr>
            <a:graphicFrameLocks noGrp="1"/>
          </p:cNvGraphicFramePr>
          <p:nvPr/>
        </p:nvGraphicFramePr>
        <p:xfrm>
          <a:off x="381001" y="1417637"/>
          <a:ext cx="8382000" cy="2385105"/>
        </p:xfrm>
        <a:graphic>
          <a:graphicData uri="http://schemas.openxmlformats.org/drawingml/2006/table">
            <a:tbl>
              <a:tblPr firstRow="1" bandRow="1">
                <a:effectLst>
                  <a:outerShdw blurRad="50800" dist="38100" dir="2700000" algn="tl" rotWithShape="0">
                    <a:prstClr val="black">
                      <a:alpha val="40000"/>
                    </a:prstClr>
                  </a:outerShdw>
                </a:effectLst>
                <a:tableStyleId>{1FECB4D8-DB02-4DC6-A0A2-4F2EBAE1DC90}</a:tableStyleId>
              </a:tblPr>
              <a:tblGrid>
                <a:gridCol w="3311518"/>
                <a:gridCol w="5070482"/>
              </a:tblGrid>
              <a:tr h="477004">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u="none" dirty="0" smtClean="0">
                          <a:effectLst>
                            <a:outerShdw blurRad="38100" dist="38100" dir="2700000" algn="tl">
                              <a:srgbClr val="000000">
                                <a:alpha val="43137"/>
                              </a:srgbClr>
                            </a:outerShdw>
                          </a:effectLst>
                          <a:latin typeface="Trebuchet MS" pitchFamily="34" charset="0"/>
                        </a:rPr>
                        <a:t>Task</a:t>
                      </a:r>
                      <a:endParaRPr lang="en-US" sz="1600" b="0" u="none" dirty="0" smtClean="0">
                        <a:solidFill>
                          <a:schemeClr val="tx1"/>
                        </a:solidFill>
                        <a:effectLst>
                          <a:outerShdw blurRad="38100" dist="38100" dir="2700000" algn="tl">
                            <a:srgbClr val="000000">
                              <a:alpha val="43137"/>
                            </a:srgbClr>
                          </a:outerShdw>
                        </a:effectLst>
                        <a:latin typeface="Trebuchet MS" pitchFamily="34" charset="0"/>
                      </a:endParaRPr>
                    </a:p>
                  </a:txBody>
                  <a:tcPr anchor="ct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dirty="0" smtClean="0">
                          <a:effectLst>
                            <a:outerShdw blurRad="38100" dist="38100" dir="2700000" algn="tl">
                              <a:srgbClr val="000000">
                                <a:alpha val="43137"/>
                              </a:srgbClr>
                            </a:outerShdw>
                          </a:effectLst>
                          <a:latin typeface="Trebuchet MS" pitchFamily="34" charset="0"/>
                        </a:rPr>
                        <a:t>User Scenario</a:t>
                      </a:r>
                      <a:endParaRPr lang="en-US" sz="1600" b="0" dirty="0" smtClean="0">
                        <a:solidFill>
                          <a:schemeClr val="tx1">
                            <a:lumMod val="75000"/>
                            <a:lumOff val="25000"/>
                          </a:schemeClr>
                        </a:solidFill>
                        <a:effectLst>
                          <a:outerShdw blurRad="38100" dist="38100" dir="2700000" algn="tl">
                            <a:srgbClr val="000000">
                              <a:alpha val="43137"/>
                            </a:srgbClr>
                          </a:outerShdw>
                        </a:effectLst>
                        <a:latin typeface="Trebuchet MS" pitchFamily="34" charset="0"/>
                      </a:endParaRPr>
                    </a:p>
                  </a:txBody>
                  <a:tcPr anchor="ctr"/>
                </a:tc>
              </a:tr>
              <a:tr h="826490">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Partner</a:t>
                      </a:r>
                      <a:r>
                        <a:rPr lang="en-US" sz="1800" baseline="0" dirty="0" smtClean="0">
                          <a:latin typeface="Trebuchet MS" pitchFamily="34" charset="0"/>
                        </a:rPr>
                        <a:t> </a:t>
                      </a:r>
                      <a:r>
                        <a:rPr lang="en-US" sz="1800" dirty="0" smtClean="0">
                          <a:latin typeface="Trebuchet MS" pitchFamily="34" charset="0"/>
                        </a:rPr>
                        <a:t>Applications</a:t>
                      </a:r>
                      <a:endParaRPr lang="en-US" sz="1800" b="1" u="none" dirty="0" smtClean="0">
                        <a:solidFill>
                          <a:schemeClr val="bg2"/>
                        </a:solidFill>
                        <a:latin typeface="Trebuchet MS" pitchFamily="34" charset="0"/>
                      </a:endParaRPr>
                    </a:p>
                  </a:txBody>
                  <a:tcPr anchor="ct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baseline="0" dirty="0" smtClean="0">
                          <a:latin typeface="Trebuchet MS" pitchFamily="34" charset="0"/>
                        </a:rPr>
                        <a:t>I can easily find and use programs for my device on my computer.</a:t>
                      </a:r>
                      <a:endParaRPr lang="en-US" sz="1600" dirty="0" smtClean="0">
                        <a:solidFill>
                          <a:schemeClr val="bg2"/>
                        </a:solidFill>
                        <a:latin typeface="Trebuchet MS" pitchFamily="34" charset="0"/>
                      </a:endParaRPr>
                    </a:p>
                  </a:txBody>
                  <a:tcPr anchor="ctr"/>
                </a:tc>
              </a:tr>
              <a:tr h="1081611">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800" u="none" dirty="0" smtClean="0">
                          <a:latin typeface="Trebuchet MS" pitchFamily="34" charset="0"/>
                        </a:rPr>
                        <a:t>Hosted Site</a:t>
                      </a:r>
                      <a:endParaRPr lang="en-US" sz="1800" b="1" u="none" dirty="0" smtClean="0">
                        <a:solidFill>
                          <a:schemeClr val="bg2"/>
                        </a:solidFill>
                        <a:latin typeface="Trebuchet MS" pitchFamily="34" charset="0"/>
                      </a:endParaRPr>
                    </a:p>
                  </a:txBody>
                  <a:tcPr anchor="ctr"/>
                </a:tc>
                <a:tc>
                  <a:txBody>
                    <a:bodyPr/>
                    <a:lstStyle/>
                    <a:p>
                      <a:pPr marL="0" marR="0" lvl="0" indent="0" algn="l" defTabSz="914158" rtl="0" eaLnBrk="1" fontAlgn="auto" latinLnBrk="0" hangingPunct="1">
                        <a:lnSpc>
                          <a:spcPct val="100000"/>
                        </a:lnSpc>
                        <a:spcBef>
                          <a:spcPts val="0"/>
                        </a:spcBef>
                        <a:spcAft>
                          <a:spcPts val="0"/>
                        </a:spcAft>
                        <a:buClrTx/>
                        <a:buSzTx/>
                        <a:buFontTx/>
                        <a:buNone/>
                        <a:tabLst/>
                        <a:defRPr/>
                      </a:pPr>
                      <a:r>
                        <a:rPr lang="en-US" sz="1600" dirty="0" smtClean="0">
                          <a:latin typeface="Trebuchet MS" pitchFamily="34" charset="0"/>
                        </a:rPr>
                        <a:t>I can present</a:t>
                      </a:r>
                      <a:r>
                        <a:rPr lang="en-US" sz="1600" baseline="0" dirty="0" smtClean="0">
                          <a:latin typeface="Trebuchet MS" pitchFamily="34" charset="0"/>
                        </a:rPr>
                        <a:t> </a:t>
                      </a:r>
                      <a:r>
                        <a:rPr lang="en-US" sz="1600" dirty="0" smtClean="0">
                          <a:latin typeface="Trebuchet MS" pitchFamily="34" charset="0"/>
                        </a:rPr>
                        <a:t>software installs, accessories,</a:t>
                      </a:r>
                      <a:r>
                        <a:rPr lang="en-US" sz="1600" baseline="0" dirty="0" smtClean="0">
                          <a:latin typeface="Trebuchet MS" pitchFamily="34" charset="0"/>
                        </a:rPr>
                        <a:t> manuals, tutorials, support, and firmware updates for my device in a single experience.</a:t>
                      </a:r>
                      <a:endParaRPr lang="en-US" sz="1600" dirty="0" smtClean="0">
                        <a:solidFill>
                          <a:schemeClr val="bg2"/>
                        </a:solidFill>
                        <a:latin typeface="Trebuchet MS" pitchFamily="34" charset="0"/>
                      </a:endParaRPr>
                    </a:p>
                  </a:txBody>
                  <a:tcPr anchor="ctr"/>
                </a:tc>
              </a:tr>
            </a:tbl>
          </a:graphicData>
        </a:graphic>
      </p:graphicFrame>
      <p:sp>
        <p:nvSpPr>
          <p:cNvPr id="28" name="TextBox 27"/>
          <p:cNvSpPr txBox="1"/>
          <p:nvPr/>
        </p:nvSpPr>
        <p:spPr>
          <a:xfrm>
            <a:off x="2874994" y="6553200"/>
            <a:ext cx="3373406" cy="279895"/>
          </a:xfrm>
          <a:prstGeom prst="rect">
            <a:avLst/>
          </a:prstGeom>
          <a:noFill/>
        </p:spPr>
        <p:txBody>
          <a:bodyPr wrap="none" lIns="91416" tIns="45708" rIns="91416" bIns="45708" rtlCol="0">
            <a:spAutoFit/>
          </a:bodyPr>
          <a:lstStyle/>
          <a:p>
            <a:r>
              <a:rPr lang="en-US" sz="1200" dirty="0" smtClean="0"/>
              <a:t>MICROSOFT CONFIDENTIAL – DO NOT DISTRIBUTE</a:t>
            </a:r>
            <a:endParaRPr lang="en-US" sz="12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See What's Printing</a:t>
            </a:r>
            <a:endParaRPr lang="en-US" dirty="0"/>
          </a:p>
        </p:txBody>
      </p:sp>
      <p:sp>
        <p:nvSpPr>
          <p:cNvPr id="6" name="Content Placeholder 4"/>
          <p:cNvSpPr>
            <a:spLocks noGrp="1"/>
          </p:cNvSpPr>
          <p:nvPr>
            <p:ph idx="1"/>
          </p:nvPr>
        </p:nvSpPr>
        <p:spPr>
          <a:xfrm>
            <a:off x="381000" y="1417638"/>
            <a:ext cx="7585755" cy="1304973"/>
          </a:xfrm>
        </p:spPr>
        <p:txBody>
          <a:bodyPr/>
          <a:lstStyle/>
          <a:p>
            <a:pPr>
              <a:buNone/>
            </a:pPr>
            <a:r>
              <a:rPr lang="en-US" sz="2400" dirty="0" smtClean="0"/>
              <a:t>Built-In Task</a:t>
            </a:r>
          </a:p>
          <a:p>
            <a:r>
              <a:rPr lang="en-US" sz="2400" dirty="0" smtClean="0"/>
              <a:t>Shows the print queue</a:t>
            </a:r>
          </a:p>
          <a:p>
            <a:r>
              <a:rPr lang="en-US" sz="2400" dirty="0" smtClean="0"/>
              <a:t>Simple XML reference to task</a:t>
            </a:r>
          </a:p>
        </p:txBody>
      </p:sp>
      <p:sp>
        <p:nvSpPr>
          <p:cNvPr id="8" name="Rectangle 4"/>
          <p:cNvSpPr>
            <a:spLocks noChangeArrowheads="1"/>
          </p:cNvSpPr>
          <p:nvPr/>
        </p:nvSpPr>
        <p:spPr bwMode="auto">
          <a:xfrm>
            <a:off x="646112" y="3289380"/>
            <a:ext cx="7834364" cy="1676024"/>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spcBef>
                <a:spcPct val="20000"/>
              </a:spcBef>
            </a:pPr>
            <a:r>
              <a:rPr lang="en-US" sz="1400" dirty="0" smtClean="0">
                <a:latin typeface="Lucida Console" pitchFamily="49" charset="0"/>
              </a:rPr>
              <a:t>&lt;taskCategoryMapping&gt;</a:t>
            </a:r>
          </a:p>
          <a:p>
            <a:pPr>
              <a:spcBef>
                <a:spcPct val="20000"/>
              </a:spcBef>
            </a:pPr>
            <a:r>
              <a:rPr lang="en-US" sz="1400" dirty="0" smtClean="0">
                <a:latin typeface="Lucida Console" pitchFamily="49" charset="0"/>
              </a:rPr>
              <a:t>  &lt;taskRef taskGroupGuid="{8d721941-84f2-11dd-ad8b-0800200c9a66}“</a:t>
            </a:r>
          </a:p>
          <a:p>
            <a:pPr>
              <a:spcBef>
                <a:spcPct val="20000"/>
              </a:spcBef>
            </a:pPr>
            <a:r>
              <a:rPr lang="en-US" sz="1400" dirty="0" smtClean="0">
                <a:latin typeface="Lucida Console" pitchFamily="49" charset="0"/>
              </a:rPr>
              <a:t>  taskId="</a:t>
            </a:r>
            <a:r>
              <a:rPr lang="en-US" sz="1400" b="1" u="sng" dirty="0" smtClean="0">
                <a:solidFill>
                  <a:srgbClr val="FFC000"/>
                </a:solidFill>
                <a:latin typeface="Lucida Console" pitchFamily="49" charset="0"/>
              </a:rPr>
              <a:t>{ec7ccfaa-8594-4376-9caf-b60c6cc9a34d}</a:t>
            </a:r>
            <a:r>
              <a:rPr lang="en-US" sz="1400" u="sng" dirty="0" smtClean="0">
                <a:solidFill>
                  <a:srgbClr val="FFC000"/>
                </a:solidFill>
                <a:latin typeface="Lucida Console" pitchFamily="49" charset="0"/>
              </a:rPr>
              <a:t>“ </a:t>
            </a:r>
            <a:r>
              <a:rPr lang="en-US" sz="1400" dirty="0" smtClean="0">
                <a:latin typeface="Lucida Console" pitchFamily="49" charset="0"/>
              </a:rPr>
              <a:t>/&gt;</a:t>
            </a:r>
          </a:p>
          <a:p>
            <a:pPr>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spcBef>
                <a:spcPct val="20000"/>
              </a:spcBef>
            </a:pPr>
            <a:r>
              <a:rPr lang="en-US" sz="1400" dirty="0" smtClean="0">
                <a:latin typeface="Lucida Console" pitchFamily="49" charset="0"/>
              </a:rPr>
              <a:t>&lt;/taskCategoryMapping&gt;</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p:txBody>
      </p:sp>
      <p:pic>
        <p:nvPicPr>
          <p:cNvPr id="1026" name="Picture 2"/>
          <p:cNvPicPr>
            <a:picLocks noChangeAspect="1" noChangeArrowheads="1"/>
          </p:cNvPicPr>
          <p:nvPr/>
        </p:nvPicPr>
        <p:blipFill>
          <a:blip r:embed="rId3"/>
          <a:srcRect/>
          <a:stretch>
            <a:fillRect/>
          </a:stretch>
        </p:blipFill>
        <p:spPr bwMode="auto">
          <a:xfrm>
            <a:off x="5120891" y="1417638"/>
            <a:ext cx="3642109" cy="12763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Great Device Experiences With Windows 7</a:t>
            </a:r>
            <a:endParaRPr lang="en-US" dirty="0"/>
          </a:p>
        </p:txBody>
      </p:sp>
      <p:sp>
        <p:nvSpPr>
          <p:cNvPr id="3" name="Content Placeholder 2"/>
          <p:cNvSpPr>
            <a:spLocks noGrp="1"/>
          </p:cNvSpPr>
          <p:nvPr>
            <p:ph idx="1"/>
          </p:nvPr>
        </p:nvSpPr>
        <p:spPr>
          <a:xfrm>
            <a:off x="382588" y="1901825"/>
            <a:ext cx="8380412" cy="4154984"/>
          </a:xfrm>
        </p:spPr>
        <p:txBody>
          <a:bodyPr/>
          <a:lstStyle/>
          <a:p>
            <a:r>
              <a:rPr lang="en-US" sz="2000" dirty="0" smtClean="0"/>
              <a:t>Natural Experience for End Users</a:t>
            </a:r>
          </a:p>
          <a:p>
            <a:r>
              <a:rPr lang="en-US" sz="2000" dirty="0" smtClean="0"/>
              <a:t>No setup required</a:t>
            </a:r>
          </a:p>
          <a:p>
            <a:r>
              <a:rPr lang="en-US" sz="2000" dirty="0" smtClean="0"/>
              <a:t>Easy to find and use device features and services</a:t>
            </a:r>
          </a:p>
          <a:p>
            <a:r>
              <a:rPr lang="en-US" sz="2000" dirty="0" smtClean="0"/>
              <a:t>Consistent across devices, but specific to my device</a:t>
            </a:r>
          </a:p>
          <a:p>
            <a:endParaRPr lang="en-US" sz="2000" dirty="0" smtClean="0"/>
          </a:p>
          <a:p>
            <a:r>
              <a:rPr lang="en-US" sz="2000" dirty="0" smtClean="0"/>
              <a:t>Great for Partners</a:t>
            </a:r>
          </a:p>
          <a:p>
            <a:r>
              <a:rPr lang="en-US" sz="2000" dirty="0" smtClean="0"/>
              <a:t>Builds emotional connection and customer satisfaction</a:t>
            </a:r>
          </a:p>
          <a:p>
            <a:r>
              <a:rPr lang="en-US" sz="2000" dirty="0" smtClean="0"/>
              <a:t>Drives revenue, reduces support costs</a:t>
            </a:r>
          </a:p>
          <a:p>
            <a:r>
              <a:rPr lang="en-US" sz="2000" dirty="0" smtClean="0"/>
              <a:t>Easy to customize and deploy</a:t>
            </a:r>
          </a:p>
          <a:p>
            <a:r>
              <a:rPr lang="en-US" sz="2000" dirty="0" smtClean="0"/>
              <a:t>Enables greater differentiation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Download</a:t>
            </a:r>
            <a:endParaRPr lang="en-US" dirty="0"/>
          </a:p>
        </p:txBody>
      </p:sp>
      <p:sp>
        <p:nvSpPr>
          <p:cNvPr id="8" name="Rectangle 4"/>
          <p:cNvSpPr>
            <a:spLocks noChangeArrowheads="1"/>
          </p:cNvSpPr>
          <p:nvPr/>
        </p:nvSpPr>
        <p:spPr bwMode="auto">
          <a:xfrm>
            <a:off x="444218" y="4124324"/>
            <a:ext cx="8239858" cy="204787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200" dirty="0" smtClean="0">
                <a:latin typeface="Lucida Console" pitchFamily="49" charset="0"/>
              </a:rPr>
              <a:t>&lt;task id=“{ef7e7556-4e2a-11dd-b28a-3c6b56d89593}" issueTime="2008-09-10T14:37:33Z" name="15" description="16" icon=“</a:t>
            </a:r>
            <a:r>
              <a:rPr lang="en-US" sz="1200" b="1" dirty="0" smtClean="0">
                <a:solidFill>
                  <a:schemeClr val="accent1">
                    <a:lumMod val="75000"/>
                  </a:schemeClr>
                </a:solidFill>
                <a:latin typeface="Lucida Console" pitchFamily="49" charset="0"/>
              </a:rPr>
              <a:t>SoftwareDownload.ic</a:t>
            </a:r>
            <a:r>
              <a:rPr lang="en-US" sz="1200" dirty="0" smtClean="0">
                <a:solidFill>
                  <a:schemeClr val="accent1">
                    <a:lumMod val="75000"/>
                  </a:schemeClr>
                </a:solidFill>
                <a:latin typeface="Lucida Console" pitchFamily="49" charset="0"/>
              </a:rPr>
              <a:t>o</a:t>
            </a:r>
            <a:r>
              <a:rPr lang="en-US" sz="1200" dirty="0" smtClean="0">
                <a:latin typeface="Lucida Console" pitchFamily="49" charset="0"/>
              </a:rPr>
              <a:t>"&gt;</a:t>
            </a:r>
          </a:p>
          <a:p>
            <a:r>
              <a:rPr lang="en-US" sz="1200" dirty="0" smtClean="0">
                <a:latin typeface="Lucida Console" pitchFamily="49" charset="0"/>
              </a:rPr>
              <a:t>  &lt;requirements /&gt; </a:t>
            </a:r>
          </a:p>
          <a:p>
            <a:r>
              <a:rPr lang="en-US" sz="1200" dirty="0" smtClean="0">
                <a:latin typeface="Lucida Console" pitchFamily="49" charset="0"/>
              </a:rPr>
              <a:t>    &lt;command type=“</a:t>
            </a:r>
            <a:r>
              <a:rPr lang="en-US" sz="1200" b="1" dirty="0" smtClean="0">
                <a:solidFill>
                  <a:schemeClr val="accent1">
                    <a:lumMod val="75000"/>
                  </a:schemeClr>
                </a:solidFill>
                <a:latin typeface="Lucida Console" pitchFamily="49" charset="0"/>
              </a:rPr>
              <a:t>HostedSite</a:t>
            </a:r>
            <a:r>
              <a:rPr lang="en-US" sz="1200" dirty="0" smtClean="0">
                <a:latin typeface="Lucida Console" pitchFamily="49" charset="0"/>
              </a:rPr>
              <a:t>"&gt;</a:t>
            </a:r>
          </a:p>
          <a:p>
            <a:r>
              <a:rPr lang="en-US" sz="1200" dirty="0" smtClean="0">
                <a:latin typeface="Lucida Console" pitchFamily="49" charset="0"/>
              </a:rPr>
              <a:t>      &lt;arguments&gt;</a:t>
            </a:r>
          </a:p>
          <a:p>
            <a:r>
              <a:rPr lang="en-US" sz="1200" dirty="0" smtClean="0">
                <a:latin typeface="Lucida Console" pitchFamily="49" charset="0"/>
              </a:rPr>
              <a:t>         &lt;commandLine&gt;</a:t>
            </a:r>
            <a:r>
              <a:rPr lang="en-US" sz="1200" b="1" dirty="0" smtClean="0">
                <a:solidFill>
                  <a:schemeClr val="accent1">
                    <a:lumMod val="75000"/>
                  </a:schemeClr>
                </a:solidFill>
                <a:latin typeface="Lucida Console" pitchFamily="49" charset="0"/>
              </a:rPr>
              <a:t>http://www.microsoft.com/whdc/xps/viewxps.mspx</a:t>
            </a:r>
            <a:r>
              <a:rPr lang="en-US" sz="1200" dirty="0" smtClean="0">
                <a:latin typeface="Lucida Console" pitchFamily="49" charset="0"/>
              </a:rPr>
              <a:t>&lt;/commandLine&gt; </a:t>
            </a:r>
          </a:p>
          <a:p>
            <a:r>
              <a:rPr lang="en-US" sz="1200" dirty="0" smtClean="0">
                <a:latin typeface="Lucida Console" pitchFamily="49" charset="0"/>
              </a:rPr>
              <a:t>      &lt;/arguments&gt;</a:t>
            </a:r>
          </a:p>
          <a:p>
            <a:r>
              <a:rPr lang="en-US" sz="1200" dirty="0" smtClean="0">
                <a:latin typeface="Lucida Console" pitchFamily="49" charset="0"/>
              </a:rPr>
              <a:t>    &lt;/command&gt;</a:t>
            </a:r>
          </a:p>
          <a:p>
            <a:r>
              <a:rPr lang="en-US" sz="1200" dirty="0" smtClean="0">
                <a:latin typeface="Lucida Console" pitchFamily="49" charset="0"/>
              </a:rPr>
              <a:t>&lt;/task&gt;</a:t>
            </a:r>
            <a:endParaRPr lang="en-US" sz="1200" dirty="0">
              <a:latin typeface="Lucida Console" pitchFamily="49" charset="0"/>
            </a:endParaRPr>
          </a:p>
        </p:txBody>
      </p:sp>
      <p:sp>
        <p:nvSpPr>
          <p:cNvPr id="9" name="Content Placeholder 4"/>
          <p:cNvSpPr txBox="1">
            <a:spLocks/>
          </p:cNvSpPr>
          <p:nvPr/>
        </p:nvSpPr>
        <p:spPr bwMode="auto">
          <a:xfrm>
            <a:off x="381000" y="1417638"/>
            <a:ext cx="4772216" cy="23021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None/>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Hosted Site Task</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Download software and applications</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XML defines how to display file (in-frame, external</a:t>
            </a:r>
            <a:r>
              <a:rPr kumimoji="0" lang="en-US" sz="24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 window), as well as URL for file location</a:t>
            </a:r>
            <a:endPar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pic>
        <p:nvPicPr>
          <p:cNvPr id="11" name="Content Placeholder 3" descr="Program Manager (33).png"/>
          <p:cNvPicPr>
            <a:picLocks noChangeAspect="1"/>
          </p:cNvPicPr>
          <p:nvPr/>
        </p:nvPicPr>
        <p:blipFill>
          <a:blip r:embed="rId4"/>
          <a:stretch>
            <a:fillRect/>
          </a:stretch>
        </p:blipFill>
        <p:spPr bwMode="auto">
          <a:xfrm>
            <a:off x="5820228" y="1417639"/>
            <a:ext cx="2942771" cy="242151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Check Ink Status</a:t>
            </a:r>
            <a:endParaRPr lang="en-US" dirty="0"/>
          </a:p>
        </p:txBody>
      </p:sp>
      <p:sp>
        <p:nvSpPr>
          <p:cNvPr id="5" name="Content Placeholder 4"/>
          <p:cNvSpPr>
            <a:spLocks noGrp="1"/>
          </p:cNvSpPr>
          <p:nvPr>
            <p:ph idx="1"/>
          </p:nvPr>
        </p:nvSpPr>
        <p:spPr>
          <a:xfrm>
            <a:off x="382588" y="1414464"/>
            <a:ext cx="5103812" cy="387798"/>
          </a:xfrm>
        </p:spPr>
        <p:txBody>
          <a:bodyPr/>
          <a:lstStyle/>
          <a:p>
            <a:pPr>
              <a:buNone/>
            </a:pPr>
            <a:r>
              <a:rPr lang="en-US" sz="2800" dirty="0" smtClean="0"/>
              <a:t>External Application</a:t>
            </a:r>
          </a:p>
        </p:txBody>
      </p:sp>
      <p:sp>
        <p:nvSpPr>
          <p:cNvPr id="6" name="Rectangle 4"/>
          <p:cNvSpPr>
            <a:spLocks noChangeArrowheads="1"/>
          </p:cNvSpPr>
          <p:nvPr/>
        </p:nvSpPr>
        <p:spPr bwMode="auto">
          <a:xfrm>
            <a:off x="571888" y="4187678"/>
            <a:ext cx="7996394" cy="186973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400" dirty="0" smtClean="0">
                <a:latin typeface="Lucida Console" pitchFamily="49" charset="0"/>
              </a:rPr>
              <a:t> &lt;task id="{6dc7d112-0329-4ef7-a9d1-1ad932c0da2e}" issueTime=“</a:t>
            </a:r>
          </a:p>
          <a:p>
            <a:r>
              <a:rPr lang="en-US" sz="1400" dirty="0" smtClean="0">
                <a:latin typeface="Lucida Console" pitchFamily="49" charset="0"/>
              </a:rPr>
              <a:t> 2008-07-09T19:55:17Z" name="10" description="11" icon="</a:t>
            </a:r>
            <a:r>
              <a:rPr lang="en-US" sz="1400" b="1" dirty="0" smtClean="0">
                <a:solidFill>
                  <a:srgbClr val="FFC000"/>
                </a:solidFill>
                <a:latin typeface="Lucida Console" pitchFamily="49" charset="0"/>
              </a:rPr>
              <a:t>inkstatus.ico</a:t>
            </a:r>
            <a:r>
              <a:rPr lang="en-US" sz="1400" dirty="0" smtClean="0">
                <a:latin typeface="Lucida Console" pitchFamily="49" charset="0"/>
              </a:rPr>
              <a:t>"&gt;</a:t>
            </a:r>
          </a:p>
          <a:p>
            <a:r>
              <a:rPr lang="en-US" sz="1400" dirty="0" smtClean="0">
                <a:latin typeface="Lucida Console" pitchFamily="49" charset="0"/>
              </a:rPr>
              <a:t>    &lt;requirements&gt;&lt;/requirements&gt;</a:t>
            </a:r>
          </a:p>
          <a:p>
            <a:r>
              <a:rPr lang="en-US" sz="1400" dirty="0" smtClean="0">
                <a:latin typeface="Lucida Console" pitchFamily="49" charset="0"/>
              </a:rPr>
              <a:t>      &lt;command type="</a:t>
            </a:r>
            <a:r>
              <a:rPr lang="en-US" sz="1400" b="1" dirty="0" smtClean="0">
                <a:solidFill>
                  <a:srgbClr val="FFC000"/>
                </a:solidFill>
                <a:latin typeface="Lucida Console" pitchFamily="49" charset="0"/>
              </a:rPr>
              <a:t>ShellExecute</a:t>
            </a:r>
            <a:r>
              <a:rPr lang="en-US" sz="1400" dirty="0" smtClean="0">
                <a:latin typeface="Lucida Console" pitchFamily="49" charset="0"/>
              </a:rPr>
              <a:t>"&gt;</a:t>
            </a:r>
          </a:p>
          <a:p>
            <a:r>
              <a:rPr lang="en-US" sz="1400" dirty="0" smtClean="0">
                <a:latin typeface="Lucida Console" pitchFamily="49" charset="0"/>
              </a:rPr>
              <a:t>        &lt;arguments&gt;&lt;commandLine&gt;</a:t>
            </a:r>
            <a:r>
              <a:rPr lang="en-US" sz="1400" b="1" dirty="0" smtClean="0">
                <a:solidFill>
                  <a:srgbClr val="FFC000"/>
                </a:solidFill>
                <a:latin typeface="Lucida Console" pitchFamily="49" charset="0"/>
              </a:rPr>
              <a:t>inkstatus.exe</a:t>
            </a:r>
            <a:r>
              <a:rPr lang="en-US" sz="1400" dirty="0" smtClean="0">
                <a:latin typeface="Lucida Console" pitchFamily="49" charset="0"/>
              </a:rPr>
              <a:t>&lt;/commandLine&gt;&lt;/arguments&gt;</a:t>
            </a:r>
          </a:p>
          <a:p>
            <a:r>
              <a:rPr lang="en-US" sz="1400" dirty="0" smtClean="0">
                <a:latin typeface="Lucida Console" pitchFamily="49" charset="0"/>
              </a:rPr>
              <a:t>      &lt;/command&gt;</a:t>
            </a:r>
          </a:p>
          <a:p>
            <a:r>
              <a:rPr lang="en-US" sz="1400" dirty="0" smtClean="0">
                <a:latin typeface="Lucida Console" pitchFamily="49" charset="0"/>
              </a:rPr>
              <a:t>    &lt;/task&gt;</a:t>
            </a:r>
            <a:endParaRPr lang="en-US" sz="1400" dirty="0">
              <a:latin typeface="Lucida Console" pitchFamily="49" charset="0"/>
            </a:endParaRPr>
          </a:p>
        </p:txBody>
      </p:sp>
      <p:sp>
        <p:nvSpPr>
          <p:cNvPr id="7" name="Rectangle 6"/>
          <p:cNvSpPr/>
          <p:nvPr/>
        </p:nvSpPr>
        <p:spPr>
          <a:xfrm>
            <a:off x="371475" y="1819085"/>
            <a:ext cx="4572000" cy="3200876"/>
          </a:xfrm>
          <a:prstGeom prst="rect">
            <a:avLst/>
          </a:prstGeom>
        </p:spPr>
        <p:txBody>
          <a:bodyPr>
            <a:spAutoFit/>
          </a:bodyPr>
          <a:lstStyle/>
          <a:p>
            <a:pPr marL="382573" lvl="0" indent="-382573" defTabSz="912777" fontAlgn="base">
              <a:lnSpc>
                <a:spcPct val="90000"/>
              </a:lnSpc>
              <a:spcBef>
                <a:spcPts val="1167"/>
              </a:spcBef>
              <a:spcAft>
                <a:spcPct val="0"/>
              </a:spcAft>
              <a:buClr>
                <a:schemeClr val="tx2"/>
              </a:buClr>
              <a:buSzPct val="95000"/>
              <a:buBlip>
                <a:blip r:embed="rId3"/>
              </a:buBlip>
              <a:defRPr/>
            </a:pP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a:t>
            </a:r>
            <a:r>
              <a:rPr lang="en-US" sz="2400" dirty="0" smtClean="0">
                <a:latin typeface="Trebuchet MS" pitchFamily="34" charset="0"/>
              </a:rPr>
              <a:t>aunch installed application</a:t>
            </a:r>
          </a:p>
          <a:p>
            <a:pPr marL="382573" indent="-382573" defTabSz="912777" fontAlgn="base">
              <a:lnSpc>
                <a:spcPct val="90000"/>
              </a:lnSpc>
              <a:spcBef>
                <a:spcPts val="1167"/>
              </a:spcBef>
              <a:spcAft>
                <a:spcPct val="0"/>
              </a:spcAft>
              <a:buClr>
                <a:schemeClr val="tx2"/>
              </a:buClr>
              <a:buSzPct val="95000"/>
              <a:buBlip>
                <a:blip r:embed="rId3"/>
              </a:buBlip>
              <a:defRPr/>
            </a:pPr>
            <a:r>
              <a:rPr lang="en-US" sz="2400" dirty="0" smtClean="0">
                <a:latin typeface="Trebuchet MS" pitchFamily="34" charset="0"/>
              </a:rPr>
              <a:t>XML checks whether application is installed and shows task</a:t>
            </a:r>
          </a:p>
          <a:p>
            <a:pPr marL="382573" lvl="0" indent="-382573" defTabSz="912777" fontAlgn="base">
              <a:lnSpc>
                <a:spcPct val="90000"/>
              </a:lnSpc>
              <a:spcBef>
                <a:spcPts val="1167"/>
              </a:spcBef>
              <a:spcAft>
                <a:spcPct val="0"/>
              </a:spcAft>
              <a:buClr>
                <a:schemeClr val="tx2"/>
              </a:buClr>
              <a:buSzPct val="95000"/>
              <a:buBlip>
                <a:blip r:embed="rId3"/>
              </a:buBlip>
              <a:defRPr/>
            </a:pPr>
            <a:r>
              <a:rPr lang="en-US" sz="2400" dirty="0" smtClean="0">
                <a:latin typeface="Trebuchet MS" pitchFamily="34" charset="0"/>
              </a:rPr>
              <a:t>Clicking task launches executable</a:t>
            </a:r>
          </a:p>
          <a:p>
            <a:pPr marL="382573" lvl="0" indent="-382573" defTabSz="912777" fontAlgn="base">
              <a:lnSpc>
                <a:spcPct val="90000"/>
              </a:lnSpc>
              <a:spcBef>
                <a:spcPts val="1167"/>
              </a:spcBef>
              <a:spcAft>
                <a:spcPct val="0"/>
              </a:spcAft>
              <a:buClr>
                <a:schemeClr val="tx2"/>
              </a:buClr>
              <a:buSzPct val="95000"/>
              <a:buBlip>
                <a:blip r:embed="rId3"/>
              </a:buBlip>
              <a:defRPr/>
            </a:pPr>
            <a:endPar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382573" lvl="0" indent="-382573" defTabSz="912777" fontAlgn="base">
              <a:lnSpc>
                <a:spcPct val="90000"/>
              </a:lnSpc>
              <a:spcBef>
                <a:spcPts val="1167"/>
              </a:spcBef>
              <a:spcAft>
                <a:spcPct val="0"/>
              </a:spcAft>
              <a:buClr>
                <a:schemeClr val="tx2"/>
              </a:buClr>
              <a:buSzPct val="95000"/>
              <a:buBlip>
                <a:blip r:embed="rId3"/>
              </a:buBlip>
              <a:defRPr/>
            </a:pPr>
            <a:endParaRPr lang="en-US"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pic>
        <p:nvPicPr>
          <p:cNvPr id="2050" name="Picture 2"/>
          <p:cNvPicPr>
            <a:picLocks noChangeAspect="1" noChangeArrowheads="1"/>
          </p:cNvPicPr>
          <p:nvPr/>
        </p:nvPicPr>
        <p:blipFill>
          <a:blip r:embed="rId4"/>
          <a:srcRect/>
          <a:stretch>
            <a:fillRect/>
          </a:stretch>
        </p:blipFill>
        <p:spPr bwMode="auto">
          <a:xfrm>
            <a:off x="5156326" y="1417638"/>
            <a:ext cx="3606674" cy="241102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0" y="231775"/>
            <a:ext cx="8574314" cy="1107996"/>
          </a:xfrm>
        </p:spPr>
        <p:txBody>
          <a:bodyPr/>
          <a:lstStyle/>
          <a:p>
            <a:r>
              <a:rPr sz="4000" smtClean="0">
                <a:gradFill flip="none" rotWithShape="1">
                  <a:gsLst>
                    <a:gs pos="0">
                      <a:srgbClr val="FFC000">
                        <a:lumMod val="20000"/>
                        <a:lumOff val="80000"/>
                      </a:srgbClr>
                    </a:gs>
                    <a:gs pos="41000">
                      <a:srgbClr val="FFC000">
                        <a:lumMod val="60000"/>
                        <a:lumOff val="40000"/>
                      </a:srgbClr>
                    </a:gs>
                    <a:gs pos="100000">
                      <a:srgbClr val="FFC000"/>
                    </a:gs>
                  </a:gsLst>
                  <a:lin ang="5400000" scaled="1"/>
                  <a:tileRect/>
                </a:gradFill>
              </a:rPr>
              <a:t>Authoring The Fabrikam x58 Experience</a:t>
            </a:r>
            <a:endParaRPr lang="en-US" dirty="0"/>
          </a:p>
        </p:txBody>
      </p:sp>
      <p:sp>
        <p:nvSpPr>
          <p:cNvPr id="9" name="Content Placeholder 2"/>
          <p:cNvSpPr txBox="1">
            <a:spLocks/>
          </p:cNvSpPr>
          <p:nvPr/>
        </p:nvSpPr>
        <p:spPr bwMode="auto">
          <a:xfrm>
            <a:off x="2306163" y="1417638"/>
            <a:ext cx="5707661" cy="30962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Choose a device</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Add device information</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Brand the experience</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Add status</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Wingdings" pitchFamily="2" charset="2"/>
              <a:buChar char="ü"/>
              <a:tabLst/>
              <a:defRPr/>
            </a:pPr>
            <a:r>
              <a:rPr kumimoji="0" lang="en-US" sz="2800" b="0" i="0" u="none" strike="noStrike" kern="0" cap="none" spc="0" normalizeH="0" baseline="0" noProof="0" dirty="0" smtClean="0">
                <a:ln>
                  <a:noFill/>
                </a:ln>
                <a:solidFill>
                  <a:schemeClr val="accent1">
                    <a:lumMod val="60000"/>
                    <a:lumOff val="40000"/>
                  </a:schemeClr>
                </a:solidFill>
                <a:effectLst>
                  <a:outerShdw blurRad="38100" dist="38100" dir="2700000" algn="tl">
                    <a:srgbClr val="000000">
                      <a:alpha val="43137"/>
                    </a:srgbClr>
                  </a:outerShdw>
                </a:effectLst>
                <a:uLnTx/>
                <a:uFillTx/>
                <a:latin typeface="Trebuchet MS" pitchFamily="34" charset="0"/>
                <a:ea typeface="+mn-ea"/>
                <a:cs typeface="+mn-cs"/>
              </a:rPr>
              <a:t>Select device tasks</a:t>
            </a:r>
          </a:p>
          <a:p>
            <a:pPr marL="514350" marR="0" lvl="0" indent="-514350" algn="l" defTabSz="912777" rtl="0" eaLnBrk="1" fontAlgn="base" latinLnBrk="0" hangingPunct="1">
              <a:lnSpc>
                <a:spcPct val="90000"/>
              </a:lnSpc>
              <a:spcBef>
                <a:spcPts val="1167"/>
              </a:spcBef>
              <a:spcAft>
                <a:spcPct val="0"/>
              </a:spcAft>
              <a:buClr>
                <a:schemeClr val="tx2"/>
              </a:buClr>
              <a:buSzPct val="95000"/>
              <a:buFont typeface="+mj-lt"/>
              <a:buAutoNum type="arabicPeriod" startAt="6"/>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Test device experience</a:t>
            </a:r>
          </a:p>
        </p:txBody>
      </p:sp>
      <p:pic>
        <p:nvPicPr>
          <p:cNvPr id="10" name="Picture 9" descr="rockr-front.png"/>
          <p:cNvPicPr>
            <a:picLocks noChangeAspect="1"/>
          </p:cNvPicPr>
          <p:nvPr/>
        </p:nvPicPr>
        <p:blipFill>
          <a:blip r:embed="rId3"/>
          <a:stretch>
            <a:fillRect/>
          </a:stretch>
        </p:blipFill>
        <p:spPr>
          <a:xfrm>
            <a:off x="358046" y="1478280"/>
            <a:ext cx="1676059" cy="1676059"/>
          </a:xfrm>
          <a:prstGeom prst="rect">
            <a:avLst/>
          </a:prstGeom>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a:r>
            <a:r>
              <a:rPr smtClean="0"/>
              <a:t>est Device Experience</a:t>
            </a:r>
            <a:endParaRPr lang="en-US" dirty="0"/>
          </a:p>
        </p:txBody>
      </p:sp>
      <p:sp>
        <p:nvSpPr>
          <p:cNvPr id="3" name="Content Placeholder 2"/>
          <p:cNvSpPr>
            <a:spLocks noGrp="1"/>
          </p:cNvSpPr>
          <p:nvPr>
            <p:ph idx="1"/>
          </p:nvPr>
        </p:nvSpPr>
        <p:spPr>
          <a:xfrm>
            <a:off x="382588" y="1414464"/>
            <a:ext cx="8380412" cy="2999283"/>
          </a:xfrm>
        </p:spPr>
        <p:txBody>
          <a:bodyPr/>
          <a:lstStyle/>
          <a:p>
            <a:pPr marL="465138" lvl="1" indent="-465138">
              <a:buFont typeface="+mj-lt"/>
              <a:buAutoNum type="arabicPeriod"/>
            </a:pPr>
            <a:r>
              <a:rPr lang="en-US" dirty="0" smtClean="0"/>
              <a:t>Boot Windows in Test Mode:</a:t>
            </a:r>
            <a:r>
              <a:rPr lang="en-US" sz="3600" dirty="0" smtClean="0"/>
              <a:t/>
            </a:r>
            <a:br>
              <a:rPr lang="en-US" sz="3600" dirty="0" smtClean="0"/>
            </a:br>
            <a:r>
              <a:rPr lang="en-US" sz="2400" dirty="0" err="1" smtClean="0">
                <a:latin typeface="Lucida Console" pitchFamily="49" charset="0"/>
              </a:rPr>
              <a:t>Bcdedit</a:t>
            </a:r>
            <a:r>
              <a:rPr lang="en-US" sz="2400" dirty="0" smtClean="0">
                <a:latin typeface="Lucida Console" pitchFamily="49" charset="0"/>
              </a:rPr>
              <a:t> –set </a:t>
            </a:r>
            <a:r>
              <a:rPr lang="en-US" sz="2400" dirty="0" err="1" smtClean="0">
                <a:latin typeface="Lucida Console" pitchFamily="49" charset="0"/>
              </a:rPr>
              <a:t>testsigning</a:t>
            </a:r>
            <a:r>
              <a:rPr lang="en-US" sz="2400" dirty="0" smtClean="0">
                <a:latin typeface="Lucida Console" pitchFamily="49" charset="0"/>
              </a:rPr>
              <a:t> ON</a:t>
            </a:r>
            <a:endParaRPr lang="en-US" dirty="0" smtClean="0"/>
          </a:p>
          <a:p>
            <a:pPr marL="465138" lvl="1" indent="-465138">
              <a:buFont typeface="+mj-lt"/>
              <a:buAutoNum type="arabicPeriod"/>
            </a:pPr>
            <a:r>
              <a:rPr lang="en-US" sz="2800" dirty="0" smtClean="0"/>
              <a:t>Create the new metadata package with CABARC</a:t>
            </a:r>
          </a:p>
          <a:p>
            <a:pPr marL="465138" lvl="1" indent="-465138">
              <a:buFont typeface="+mj-lt"/>
              <a:buAutoNum type="arabicPeriod"/>
            </a:pPr>
            <a:r>
              <a:rPr lang="en-US" sz="2800" dirty="0" smtClean="0"/>
              <a:t>Copy metadata package to:</a:t>
            </a:r>
            <a:r>
              <a:rPr lang="en-US" sz="2400" dirty="0" smtClean="0"/>
              <a:t/>
            </a:r>
            <a:br>
              <a:rPr lang="en-US" sz="2400" dirty="0" smtClean="0"/>
            </a:br>
            <a:r>
              <a:rPr lang="en-US" sz="2400" dirty="0" smtClean="0">
                <a:latin typeface="Lucida Console" pitchFamily="49" charset="0"/>
              </a:rPr>
              <a:t>%PROGRAMDATA%\Microsoft\Windows</a:t>
            </a:r>
            <a:br>
              <a:rPr lang="en-US" sz="2400" dirty="0" smtClean="0">
                <a:latin typeface="Lucida Console" pitchFamily="49" charset="0"/>
              </a:rPr>
            </a:br>
            <a:r>
              <a:rPr lang="en-US" sz="2400" dirty="0" smtClean="0">
                <a:latin typeface="Lucida Console" pitchFamily="49" charset="0"/>
              </a:rPr>
              <a:t>\</a:t>
            </a:r>
            <a:r>
              <a:rPr lang="en-US" sz="2400" dirty="0" err="1" smtClean="0">
                <a:latin typeface="Lucida Console" pitchFamily="49" charset="0"/>
              </a:rPr>
              <a:t>DeviceMetadataStore</a:t>
            </a:r>
            <a:r>
              <a:rPr lang="en-US" sz="2400" dirty="0" smtClean="0">
                <a:latin typeface="Lucida Console" pitchFamily="49" charset="0"/>
              </a:rPr>
              <a:t>\en-us</a:t>
            </a:r>
            <a:endParaRPr lang="en-US" sz="2400" dirty="0" smtClean="0"/>
          </a:p>
          <a:p>
            <a:pPr marL="465138" lvl="1" indent="-465138">
              <a:buFont typeface="+mj-lt"/>
              <a:buAutoNum type="arabicPeriod"/>
            </a:pPr>
            <a:r>
              <a:rPr lang="en-US" sz="2800" dirty="0" smtClean="0"/>
              <a:t>Plug in device and launch Devices </a:t>
            </a:r>
            <a:r>
              <a:rPr lang="en-US" sz="2800" smtClean="0"/>
              <a:t>and Printers</a:t>
            </a:r>
            <a:endParaRPr lang="en-US" sz="28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Summary</a:t>
            </a:r>
            <a:endParaRPr lang="en-US" dirty="0"/>
          </a:p>
        </p:txBody>
      </p:sp>
      <p:sp>
        <p:nvSpPr>
          <p:cNvPr id="5" name="Content Placeholder 4"/>
          <p:cNvSpPr>
            <a:spLocks noGrp="1"/>
          </p:cNvSpPr>
          <p:nvPr>
            <p:ph idx="1"/>
          </p:nvPr>
        </p:nvSpPr>
        <p:spPr>
          <a:xfrm>
            <a:off x="382587" y="1414464"/>
            <a:ext cx="8130792" cy="4737707"/>
          </a:xfrm>
        </p:spPr>
        <p:txBody>
          <a:bodyPr/>
          <a:lstStyle/>
          <a:p>
            <a:r>
              <a:rPr lang="en-US" sz="3200" dirty="0" smtClean="0"/>
              <a:t>Device Stage provides:</a:t>
            </a:r>
          </a:p>
          <a:p>
            <a:pPr lvl="1"/>
            <a:r>
              <a:rPr lang="en-US" sz="2800" dirty="0" smtClean="0"/>
              <a:t>Great device experience</a:t>
            </a:r>
          </a:p>
          <a:p>
            <a:pPr lvl="1"/>
            <a:r>
              <a:rPr lang="en-US" sz="2800" dirty="0" smtClean="0"/>
              <a:t>Built-in tasks for key device functions</a:t>
            </a:r>
          </a:p>
          <a:p>
            <a:pPr lvl="1"/>
            <a:r>
              <a:rPr lang="en-US" sz="2800" dirty="0" smtClean="0"/>
              <a:t>Extensibility for partner applications, websites and content</a:t>
            </a:r>
          </a:p>
          <a:p>
            <a:pPr lvl="1"/>
            <a:r>
              <a:rPr lang="en-US" sz="2800" dirty="0" smtClean="0"/>
              <a:t>Branded experience for customer connection</a:t>
            </a:r>
          </a:p>
          <a:p>
            <a:r>
              <a:rPr lang="en-US" sz="3200" dirty="0" smtClean="0"/>
              <a:t>Reduces development / deployment costs</a:t>
            </a:r>
          </a:p>
          <a:p>
            <a:r>
              <a:rPr lang="en-US" sz="3200" dirty="0" smtClean="0"/>
              <a:t>Easy to author</a:t>
            </a:r>
          </a:p>
          <a:p>
            <a:endParaRPr lang="en-US" sz="3200" dirty="0" smtClean="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p:txBody>
          <a:bodyPr/>
          <a:lstStyle/>
          <a:p>
            <a:r>
              <a:rPr lang="en-US" dirty="0" smtClean="0"/>
              <a:t>Review Logo requirements for print, scan, MFP devices</a:t>
            </a:r>
          </a:p>
          <a:p>
            <a:r>
              <a:rPr lang="en-US" dirty="0" smtClean="0"/>
              <a:t>Refer to device experience documentation and templates</a:t>
            </a:r>
          </a:p>
          <a:p>
            <a:r>
              <a:rPr lang="en-US" dirty="0" smtClean="0"/>
              <a:t>Develop and test experiences during beta and RC</a:t>
            </a:r>
          </a:p>
          <a:p>
            <a:r>
              <a:rPr lang="en-US" dirty="0" smtClean="0"/>
              <a:t>Engage product marketing and design teams early</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6"/>
            <a:ext cx="8380412" cy="3998018"/>
          </a:xfrm>
        </p:spPr>
        <p:txBody>
          <a:bodyPr/>
          <a:lstStyle/>
          <a:p>
            <a:pPr marL="285750" indent="-285750">
              <a:spcBef>
                <a:spcPts val="833"/>
              </a:spcBef>
            </a:pPr>
            <a:r>
              <a:rPr lang="en-US" sz="2000" dirty="0" smtClean="0"/>
              <a:t>Feature Resources</a:t>
            </a:r>
          </a:p>
          <a:p>
            <a:pPr marL="607999" lvl="1" indent="-285750">
              <a:spcBef>
                <a:spcPts val="833"/>
              </a:spcBef>
            </a:pPr>
            <a:r>
              <a:rPr lang="en-US" sz="1800" dirty="0" smtClean="0"/>
              <a:t>Whitepaper </a:t>
            </a:r>
          </a:p>
          <a:p>
            <a:pPr marL="892151" lvl="2" indent="-285750">
              <a:spcBef>
                <a:spcPts val="833"/>
              </a:spcBef>
            </a:pPr>
            <a:r>
              <a:rPr lang="en-US" sz="1800" dirty="0" smtClean="0"/>
              <a:t>Authoring Experiences for Printers, Scanners, and Multifunction Printers </a:t>
            </a:r>
            <a:r>
              <a:rPr lang="en-US" sz="1800" dirty="0" smtClean="0">
                <a:hlinkClick r:id="rId3"/>
              </a:rPr>
              <a:t>http://</a:t>
            </a:r>
            <a:r>
              <a:rPr lang="en-US" sz="1800" dirty="0" smtClean="0">
                <a:hlinkClick r:id="rId3"/>
              </a:rPr>
              <a:t>www.microsoft.com/whdc/device/DeviceExperience/default.mspx</a:t>
            </a:r>
            <a:endParaRPr lang="en-US" sz="1800" dirty="0" smtClean="0"/>
          </a:p>
          <a:p>
            <a:pPr marL="285750" indent="-285750">
              <a:spcBef>
                <a:spcPts val="833"/>
              </a:spcBef>
            </a:pPr>
            <a:r>
              <a:rPr lang="en-US" sz="2000" dirty="0" smtClean="0"/>
              <a:t>Related Sessions</a:t>
            </a:r>
          </a:p>
          <a:p>
            <a:pPr marL="517525" lvl="1" indent="-231775">
              <a:spcBef>
                <a:spcPts val="833"/>
              </a:spcBef>
            </a:pPr>
            <a:r>
              <a:rPr lang="en-US" sz="1800" dirty="0" smtClean="0"/>
              <a:t>CON-T531:  Windows 7 Device Experience Overview</a:t>
            </a:r>
          </a:p>
          <a:p>
            <a:pPr marL="517525" lvl="1" indent="-231775">
              <a:spcBef>
                <a:spcPts val="833"/>
              </a:spcBef>
            </a:pPr>
            <a:r>
              <a:rPr lang="en-US" sz="1800" dirty="0" smtClean="0"/>
              <a:t>CON-T533:  Windows 7 Device Experience, Part 1</a:t>
            </a:r>
          </a:p>
          <a:p>
            <a:pPr marL="517525" lvl="1" indent="-231775">
              <a:spcBef>
                <a:spcPts val="833"/>
              </a:spcBef>
            </a:pPr>
            <a:r>
              <a:rPr lang="en-US" sz="1800" dirty="0" smtClean="0"/>
              <a:t>CON-T534:  Windows 7 Device Experience, Part 2</a:t>
            </a:r>
          </a:p>
          <a:p>
            <a:pPr marL="517525" lvl="1" indent="-231775">
              <a:spcBef>
                <a:spcPts val="833"/>
              </a:spcBef>
            </a:pPr>
            <a:r>
              <a:rPr lang="en-US" sz="1800" dirty="0" smtClean="0"/>
              <a:t>CON-T566:  Authoring a Device Experience for Portable Devices</a:t>
            </a:r>
          </a:p>
          <a:p>
            <a:pPr marL="517525" lvl="1" indent="-231775">
              <a:spcBef>
                <a:spcPts val="833"/>
              </a:spcBef>
            </a:pPr>
            <a:r>
              <a:rPr lang="en-US" sz="1800" dirty="0" smtClean="0"/>
              <a:t>CON-T607:  Windows 7 Logo Program for Print and Document Devices</a:t>
            </a:r>
          </a:p>
          <a:p>
            <a:pPr marL="195276" indent="-231775">
              <a:spcBef>
                <a:spcPts val="833"/>
              </a:spcBef>
            </a:pPr>
            <a:r>
              <a:rPr lang="en-US" sz="2000" dirty="0" smtClean="0"/>
              <a:t>Questions?</a:t>
            </a:r>
          </a:p>
        </p:txBody>
      </p:sp>
      <p:sp>
        <p:nvSpPr>
          <p:cNvPr id="4" name="Rectangle 3"/>
          <p:cNvSpPr/>
          <p:nvPr/>
        </p:nvSpPr>
        <p:spPr>
          <a:xfrm>
            <a:off x="1940514" y="5060056"/>
            <a:ext cx="5419725" cy="369332"/>
          </a:xfrm>
          <a:prstGeom prst="rect">
            <a:avLst/>
          </a:prstGeom>
        </p:spPr>
        <p:txBody>
          <a:bodyPr wrap="square">
            <a:spAutoFit/>
          </a:bodyPr>
          <a:lstStyle/>
          <a:p>
            <a:pPr marL="607999" lvl="1" indent="-285750">
              <a:spcBef>
                <a:spcPts val="833"/>
              </a:spcBef>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t>Contact </a:t>
            </a:r>
            <a:r>
              <a:rPr lang="en-US" u="sng" dirty="0" smtClean="0">
                <a:hlinkClick r:id="rId4"/>
              </a:rPr>
              <a:t>prninfo@microsoft.com</a:t>
            </a:r>
            <a:r>
              <a:rPr lang="en-US" dirty="0" smtClean="0"/>
              <a:t> </a:t>
            </a: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t>for questions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rtl="0" eaLnBrk="0" hangingPunct="0"/>
            <a:r>
              <a:rPr lang="en-US" sz="700" kern="1200" dirty="0">
                <a:solidFill>
                  <a:srgbClr val="FFFFFF"/>
                </a:solidFill>
                <a:latin typeface="Trebuchet MS"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27" rtl="0" eaLnBrk="0" hangingPunct="0"/>
            <a:r>
              <a:rPr lang="en-US" sz="700" kern="1200" dirty="0">
                <a:solidFill>
                  <a:srgbClr val="FFFFFF"/>
                </a:solidFill>
                <a:latin typeface="Trebuchet MS"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val="FFFFFF"/>
                </a:solidFill>
                <a:latin typeface="Trebuchet MS" pitchFamily="34" charset="0"/>
                <a:ea typeface="+mn-ea"/>
                <a:cs typeface="Arial" charset="0"/>
              </a:rPr>
            </a:br>
            <a:r>
              <a:rPr lang="en-US" sz="700" kern="1200" dirty="0">
                <a:solidFill>
                  <a:srgbClr val="FFFFFF"/>
                </a:solidFill>
                <a:latin typeface="Trebuchet MS"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664797"/>
          </a:xfrm>
        </p:spPr>
        <p:txBody>
          <a:bodyPr/>
          <a:lstStyle/>
          <a:p>
            <a:r>
              <a:rPr lang="en-US" dirty="0" smtClean="0"/>
              <a:t>Device Experiences</a:t>
            </a:r>
            <a:endParaRPr lang="en-US" dirty="0"/>
          </a:p>
        </p:txBody>
      </p:sp>
      <p:sp>
        <p:nvSpPr>
          <p:cNvPr id="5" name="Subtitle 4"/>
          <p:cNvSpPr>
            <a:spLocks noGrp="1"/>
          </p:cNvSpPr>
          <p:nvPr>
            <p:ph type="subTitle" idx="1"/>
          </p:nvPr>
        </p:nvSpPr>
        <p:spPr/>
        <p:txBody>
          <a:bodyPr/>
          <a:lstStyle/>
          <a:p>
            <a:r>
              <a:rPr lang="en-US" smtClean="0"/>
              <a:t>Multifunction Printer Experiences in Windows 7</a:t>
            </a:r>
            <a:endParaRPr lang="en-US" dirty="0"/>
          </a:p>
        </p:txBody>
      </p:sp>
      <p:sp>
        <p:nvSpPr>
          <p:cNvPr id="8" name="TextBox 7"/>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Authoring Experiences</a:t>
            </a:r>
            <a:endParaRPr lang="en-US" dirty="0"/>
          </a:p>
        </p:txBody>
      </p:sp>
      <p:sp>
        <p:nvSpPr>
          <p:cNvPr id="5" name="Subtitle 4"/>
          <p:cNvSpPr>
            <a:spLocks noGrp="1"/>
          </p:cNvSpPr>
          <p:nvPr>
            <p:ph type="subTitle" idx="1"/>
          </p:nvPr>
        </p:nvSpPr>
        <p:spPr/>
        <p:txBody>
          <a:bodyPr/>
          <a:lstStyle/>
          <a:p>
            <a:r>
              <a:rPr lang="en-US" dirty="0" err="1" smtClean="0"/>
              <a:t>Fabrikam</a:t>
            </a:r>
            <a:r>
              <a:rPr lang="en-US" dirty="0" smtClean="0"/>
              <a:t> x58 All-in-One Printer</a:t>
            </a:r>
            <a:endParaRPr lang="en-US" dirty="0"/>
          </a:p>
        </p:txBody>
      </p:sp>
      <p:sp>
        <p:nvSpPr>
          <p:cNvPr id="8" name="TextBox 7"/>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case study</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Device Experience Elements</a:t>
            </a:r>
            <a:endParaRPr lang="en-US" dirty="0"/>
          </a:p>
        </p:txBody>
      </p:sp>
      <p:pic>
        <p:nvPicPr>
          <p:cNvPr id="10" name="Picture 9" descr="PC.png"/>
          <p:cNvPicPr>
            <a:picLocks noChangeAspect="1"/>
          </p:cNvPicPr>
          <p:nvPr/>
        </p:nvPicPr>
        <p:blipFill>
          <a:blip r:embed="rId3"/>
          <a:stretch>
            <a:fillRect/>
          </a:stretch>
        </p:blipFill>
        <p:spPr>
          <a:xfrm>
            <a:off x="504088" y="5040642"/>
            <a:ext cx="951674" cy="817545"/>
          </a:xfrm>
          <a:prstGeom prst="rect">
            <a:avLst/>
          </a:prstGeom>
          <a:effectLst>
            <a:outerShdw blurRad="50800" dist="38100" algn="l" rotWithShape="0">
              <a:prstClr val="black">
                <a:alpha val="40000"/>
              </a:prstClr>
            </a:outerShdw>
          </a:effectLst>
        </p:spPr>
      </p:pic>
      <p:sp>
        <p:nvSpPr>
          <p:cNvPr id="19" name="TextBox 18"/>
          <p:cNvSpPr txBox="1"/>
          <p:nvPr/>
        </p:nvSpPr>
        <p:spPr>
          <a:xfrm>
            <a:off x="1826303" y="1183317"/>
            <a:ext cx="4790093" cy="1569660"/>
          </a:xfrm>
          <a:prstGeom prst="rect">
            <a:avLst/>
          </a:prstGeom>
          <a:noFill/>
        </p:spPr>
        <p:txBody>
          <a:bodyPr wrap="square" rtlCol="0">
            <a:spAutoFit/>
          </a:bodyPr>
          <a:lstStyle/>
          <a:p>
            <a:r>
              <a:rPr lang="en-US" sz="2700" dirty="0" smtClean="0">
                <a:solidFill>
                  <a:schemeClr val="accent1"/>
                </a:solidFill>
                <a:effectLst>
                  <a:outerShdw blurRad="38100" dist="38100" dir="2700000" algn="tl">
                    <a:srgbClr val="000000">
                      <a:alpha val="43137"/>
                    </a:srgbClr>
                  </a:outerShdw>
                </a:effectLst>
                <a:latin typeface="Trebuchet MS" pitchFamily="34" charset="0"/>
              </a:rPr>
              <a:t>Print/Scan/Multifunction Printer (MFP)</a:t>
            </a:r>
          </a:p>
          <a:p>
            <a:r>
              <a:rPr lang="en-US" sz="2000" dirty="0" smtClean="0">
                <a:effectLst>
                  <a:outerShdw blurRad="38100" dist="38100" dir="2700000" algn="tl">
                    <a:srgbClr val="000000">
                      <a:alpha val="43137"/>
                    </a:srgbClr>
                  </a:outerShdw>
                </a:effectLst>
                <a:latin typeface="Trebuchet MS" pitchFamily="34" charset="0"/>
              </a:rPr>
              <a:t>New, or Existing devices </a:t>
            </a:r>
            <a:br>
              <a:rPr lang="en-US" sz="2000" dirty="0" smtClean="0">
                <a:effectLst>
                  <a:outerShdw blurRad="38100" dist="38100" dir="2700000" algn="tl">
                    <a:srgbClr val="000000">
                      <a:alpha val="43137"/>
                    </a:srgbClr>
                  </a:outerShdw>
                </a:effectLst>
                <a:latin typeface="Trebuchet MS" pitchFamily="34" charset="0"/>
              </a:rPr>
            </a:br>
            <a:endParaRPr lang="en-US" sz="2000" dirty="0" smtClean="0">
              <a:effectLst>
                <a:outerShdw blurRad="38100" dist="38100" dir="2700000" algn="tl">
                  <a:srgbClr val="000000">
                    <a:alpha val="43137"/>
                  </a:srgbClr>
                </a:outerShdw>
              </a:effectLst>
              <a:latin typeface="Trebuchet MS" pitchFamily="34" charset="0"/>
            </a:endParaRPr>
          </a:p>
        </p:txBody>
      </p:sp>
      <p:grpSp>
        <p:nvGrpSpPr>
          <p:cNvPr id="3" name="Group 23"/>
          <p:cNvGrpSpPr/>
          <p:nvPr/>
        </p:nvGrpSpPr>
        <p:grpSpPr>
          <a:xfrm>
            <a:off x="668717" y="2530175"/>
            <a:ext cx="5145228" cy="2180492"/>
            <a:chOff x="622997" y="2713055"/>
            <a:chExt cx="5145228" cy="2180492"/>
          </a:xfrm>
        </p:grpSpPr>
        <p:sp>
          <p:nvSpPr>
            <p:cNvPr id="12" name="TextBox 11"/>
            <p:cNvSpPr txBox="1"/>
            <p:nvPr/>
          </p:nvSpPr>
          <p:spPr>
            <a:xfrm>
              <a:off x="1780582" y="3279081"/>
              <a:ext cx="3987643" cy="1138773"/>
            </a:xfrm>
            <a:prstGeom prst="rect">
              <a:avLst/>
            </a:prstGeom>
            <a:noFill/>
          </p:spPr>
          <p:txBody>
            <a:bodyPr wrap="square" rtlCol="0">
              <a:spAutoFit/>
            </a:bodyPr>
            <a:lstStyle/>
            <a:p>
              <a:r>
                <a:rPr lang="en-US" sz="2800" dirty="0" smtClean="0">
                  <a:solidFill>
                    <a:schemeClr val="accent1"/>
                  </a:solidFill>
                  <a:effectLst>
                    <a:outerShdw blurRad="38100" dist="38100" dir="2700000" algn="tl">
                      <a:srgbClr val="000000">
                        <a:alpha val="43137"/>
                      </a:srgbClr>
                    </a:outerShdw>
                  </a:effectLst>
                  <a:latin typeface="Trebuchet MS" pitchFamily="34" charset="0"/>
                </a:rPr>
                <a:t>Device Experience XML</a:t>
              </a:r>
            </a:p>
            <a:p>
              <a:r>
                <a:rPr lang="en-US" sz="2000" dirty="0" smtClean="0">
                  <a:effectLst>
                    <a:outerShdw blurRad="38100" dist="38100" dir="2700000" algn="tl">
                      <a:srgbClr val="000000">
                        <a:alpha val="43137"/>
                      </a:srgbClr>
                    </a:outerShdw>
                  </a:effectLst>
                  <a:latin typeface="Trebuchet MS" pitchFamily="34" charset="0"/>
                </a:rPr>
                <a:t>Carried in device metadata package (branding, tasks)</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Left-Right Arrow 14"/>
            <p:cNvSpPr/>
            <p:nvPr/>
          </p:nvSpPr>
          <p:spPr bwMode="auto">
            <a:xfrm rot="5400000">
              <a:off x="-90435" y="3426487"/>
              <a:ext cx="2180492" cy="753627"/>
            </a:xfrm>
            <a:prstGeom prst="lef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8" name="Picture 7" descr="cabinate.png"/>
            <p:cNvPicPr>
              <a:picLocks noChangeAspect="1"/>
            </p:cNvPicPr>
            <p:nvPr/>
          </p:nvPicPr>
          <p:blipFill>
            <a:blip r:embed="rId4"/>
            <a:stretch>
              <a:fillRect/>
            </a:stretch>
          </p:blipFill>
          <p:spPr>
            <a:xfrm>
              <a:off x="630293" y="3315088"/>
              <a:ext cx="681793" cy="850554"/>
            </a:xfrm>
            <a:prstGeom prst="rect">
              <a:avLst/>
            </a:prstGeom>
            <a:effectLst>
              <a:outerShdw blurRad="50800" dist="38100" algn="l" rotWithShape="0">
                <a:prstClr val="black">
                  <a:alpha val="40000"/>
                </a:prstClr>
              </a:outerShdw>
            </a:effectLst>
          </p:spPr>
        </p:pic>
        <p:pic>
          <p:nvPicPr>
            <p:cNvPr id="20" name="Picture 19" descr="rockr-front.png"/>
            <p:cNvPicPr>
              <a:picLocks noChangeAspect="1"/>
            </p:cNvPicPr>
            <p:nvPr/>
          </p:nvPicPr>
          <p:blipFill>
            <a:blip r:embed="rId5" cstate="print"/>
            <a:stretch>
              <a:fillRect/>
            </a:stretch>
          </p:blipFill>
          <p:spPr>
            <a:xfrm>
              <a:off x="1049744" y="3749040"/>
              <a:ext cx="502186" cy="502186"/>
            </a:xfrm>
            <a:prstGeom prst="rect">
              <a:avLst/>
            </a:prstGeom>
          </p:spPr>
        </p:pic>
      </p:grpSp>
      <p:pic>
        <p:nvPicPr>
          <p:cNvPr id="25" name="Picture 24" descr="rockr-front.png"/>
          <p:cNvPicPr>
            <a:picLocks noChangeAspect="1"/>
          </p:cNvPicPr>
          <p:nvPr/>
        </p:nvPicPr>
        <p:blipFill>
          <a:blip r:embed="rId6"/>
          <a:stretch>
            <a:fillRect/>
          </a:stretch>
        </p:blipFill>
        <p:spPr>
          <a:xfrm>
            <a:off x="496555" y="1125630"/>
            <a:ext cx="1248461" cy="1248461"/>
          </a:xfrm>
          <a:prstGeom prst="rect">
            <a:avLst/>
          </a:prstGeom>
          <a:effectLst/>
        </p:spPr>
      </p:pic>
      <p:grpSp>
        <p:nvGrpSpPr>
          <p:cNvPr id="41" name="Group 40"/>
          <p:cNvGrpSpPr/>
          <p:nvPr/>
        </p:nvGrpSpPr>
        <p:grpSpPr>
          <a:xfrm>
            <a:off x="551482" y="4721296"/>
            <a:ext cx="5360720" cy="1138773"/>
            <a:chOff x="505762" y="4904176"/>
            <a:chExt cx="5360720" cy="1138773"/>
          </a:xfrm>
        </p:grpSpPr>
        <p:sp>
          <p:nvSpPr>
            <p:cNvPr id="13" name="TextBox 12"/>
            <p:cNvSpPr txBox="1"/>
            <p:nvPr/>
          </p:nvSpPr>
          <p:spPr>
            <a:xfrm>
              <a:off x="1780583" y="4904176"/>
              <a:ext cx="4085899" cy="1138773"/>
            </a:xfrm>
            <a:prstGeom prst="rect">
              <a:avLst/>
            </a:prstGeom>
            <a:noFill/>
          </p:spPr>
          <p:txBody>
            <a:bodyPr wrap="square" rtlCol="0">
              <a:spAutoFit/>
            </a:bodyPr>
            <a:lstStyle/>
            <a:p>
              <a:r>
                <a:rPr lang="en-US" sz="2800" dirty="0" smtClean="0">
                  <a:solidFill>
                    <a:schemeClr val="accent1"/>
                  </a:solidFill>
                  <a:effectLst>
                    <a:outerShdw blurRad="38100" dist="38100" dir="2700000" algn="tl">
                      <a:srgbClr val="000000">
                        <a:alpha val="43137"/>
                      </a:srgbClr>
                    </a:outerShdw>
                  </a:effectLst>
                  <a:latin typeface="Trebuchet MS" pitchFamily="34" charset="0"/>
                </a:rPr>
                <a:t>Windows 7</a:t>
              </a:r>
            </a:p>
            <a:p>
              <a:r>
                <a:rPr lang="en-US" sz="2000" dirty="0" smtClean="0">
                  <a:effectLst>
                    <a:outerShdw blurRad="38100" dist="38100" dir="2700000" algn="tl">
                      <a:srgbClr val="000000">
                        <a:alpha val="43137"/>
                      </a:srgbClr>
                    </a:outerShdw>
                  </a:effectLst>
                  <a:latin typeface="Trebuchet MS" pitchFamily="34" charset="0"/>
                </a:rPr>
                <a:t>Platform  Support</a:t>
              </a:r>
              <a:br>
                <a:rPr lang="en-US" sz="2000" dirty="0" smtClean="0">
                  <a:effectLst>
                    <a:outerShdw blurRad="38100" dist="38100" dir="2700000" algn="tl">
                      <a:srgbClr val="000000">
                        <a:alpha val="43137"/>
                      </a:srgbClr>
                    </a:outerShdw>
                  </a:effectLst>
                  <a:latin typeface="Trebuchet MS" pitchFamily="34" charset="0"/>
                </a:rPr>
              </a:br>
              <a:r>
                <a:rPr lang="en-US" sz="2000" dirty="0" smtClean="0">
                  <a:effectLst>
                    <a:outerShdw blurRad="38100" dist="38100" dir="2700000" algn="tl">
                      <a:srgbClr val="000000">
                        <a:alpha val="43137"/>
                      </a:srgbClr>
                    </a:outerShdw>
                  </a:effectLst>
                  <a:latin typeface="Trebuchet MS" pitchFamily="34" charset="0"/>
                </a:rPr>
                <a:t>Built-in Tasks</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6" name="Picture 25" descr="PC.png"/>
            <p:cNvPicPr>
              <a:picLocks noChangeAspect="1"/>
            </p:cNvPicPr>
            <p:nvPr/>
          </p:nvPicPr>
          <p:blipFill>
            <a:blip r:embed="rId3"/>
            <a:stretch>
              <a:fillRect/>
            </a:stretch>
          </p:blipFill>
          <p:spPr>
            <a:xfrm>
              <a:off x="505762" y="5042317"/>
              <a:ext cx="951674" cy="817545"/>
            </a:xfrm>
            <a:prstGeom prst="rect">
              <a:avLst/>
            </a:prstGeom>
            <a:effectLst>
              <a:outerShdw blurRad="50800" dist="38100" algn="l" rotWithShape="0">
                <a:prstClr val="black">
                  <a:alpha val="40000"/>
                </a:prstClr>
              </a:outerShdw>
            </a:effectLst>
          </p:spPr>
        </p:pic>
      </p:grpSp>
      <p:sp>
        <p:nvSpPr>
          <p:cNvPr id="30" name="Right Bracket 29"/>
          <p:cNvSpPr/>
          <p:nvPr/>
        </p:nvSpPr>
        <p:spPr bwMode="auto">
          <a:xfrm>
            <a:off x="5404831" y="1021080"/>
            <a:ext cx="663191" cy="5157651"/>
          </a:xfrm>
          <a:prstGeom prst="rightBracket">
            <a:avLst>
              <a:gd name="adj" fmla="val 0"/>
            </a:avLst>
          </a:prstGeom>
          <a:noFill/>
          <a:ln w="28575" cap="flat" cmpd="sng" algn="ctr">
            <a:solidFill>
              <a:schemeClr val="tx1"/>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2"/>
              </a:solidFill>
              <a:effectLst/>
              <a:latin typeface="Segoe Semibold" pitchFamily="34" charset="0"/>
            </a:endParaRPr>
          </a:p>
        </p:txBody>
      </p:sp>
      <p:grpSp>
        <p:nvGrpSpPr>
          <p:cNvPr id="18" name="Group 17"/>
          <p:cNvGrpSpPr/>
          <p:nvPr/>
        </p:nvGrpSpPr>
        <p:grpSpPr>
          <a:xfrm>
            <a:off x="5826675" y="1921840"/>
            <a:ext cx="3334134" cy="2813940"/>
            <a:chOff x="5649251" y="1553344"/>
            <a:chExt cx="4042396" cy="3411698"/>
          </a:xfrm>
          <a:effectLst>
            <a:outerShdw blurRad="76200" dir="18900000" sy="23000" kx="-1200000" algn="bl" rotWithShape="0">
              <a:prstClr val="black">
                <a:alpha val="20000"/>
              </a:prstClr>
            </a:outerShdw>
          </a:effectLst>
          <a:scene3d>
            <a:camera prst="perspectiveContrastingLeftFacing"/>
            <a:lightRig rig="threePt" dir="t"/>
          </a:scene3d>
        </p:grpSpPr>
        <p:pic>
          <p:nvPicPr>
            <p:cNvPr id="22" name="Picture 2"/>
            <p:cNvPicPr>
              <a:picLocks noChangeAspect="1" noChangeArrowheads="1"/>
            </p:cNvPicPr>
            <p:nvPr/>
          </p:nvPicPr>
          <p:blipFill>
            <a:blip r:embed="rId7"/>
            <a:stretch>
              <a:fillRect/>
            </a:stretch>
          </p:blipFill>
          <p:spPr bwMode="auto">
            <a:xfrm>
              <a:off x="5649251" y="1553344"/>
              <a:ext cx="3494749" cy="2186143"/>
            </a:xfrm>
            <a:prstGeom prst="rect">
              <a:avLst/>
            </a:prstGeom>
            <a:noFill/>
            <a:ln w="9525">
              <a:noFill/>
              <a:miter lim="800000"/>
              <a:headEnd/>
              <a:tailEnd/>
            </a:ln>
            <a:effectLst/>
          </p:spPr>
        </p:pic>
        <p:pic>
          <p:nvPicPr>
            <p:cNvPr id="21" name="Picture 2"/>
            <p:cNvPicPr>
              <a:picLocks noChangeAspect="1" noChangeArrowheads="1"/>
            </p:cNvPicPr>
            <p:nvPr/>
          </p:nvPicPr>
          <p:blipFill>
            <a:blip r:embed="rId8" cstate="print"/>
            <a:srcRect/>
            <a:stretch>
              <a:fillRect/>
            </a:stretch>
          </p:blipFill>
          <p:spPr bwMode="auto">
            <a:xfrm>
              <a:off x="6216017" y="2576457"/>
              <a:ext cx="3475630" cy="2388585"/>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1775"/>
            <a:ext cx="8512030" cy="553998"/>
          </a:xfrm>
        </p:spPr>
        <p:txBody>
          <a:bodyPr/>
          <a:lstStyle/>
          <a:p>
            <a:r>
              <a:rPr sz="4000" smtClean="0"/>
              <a:t>Authoring </a:t>
            </a:r>
            <a:r>
              <a:rPr lang="en-US" sz="4000" dirty="0" smtClean="0"/>
              <a:t>The </a:t>
            </a:r>
            <a:r>
              <a:rPr sz="4000" smtClean="0"/>
              <a:t>Fabrikam x58 Experience</a:t>
            </a:r>
            <a:endParaRPr lang="en-US" sz="4000" dirty="0"/>
          </a:p>
        </p:txBody>
      </p:sp>
      <p:sp>
        <p:nvSpPr>
          <p:cNvPr id="3" name="Content Placeholder 2"/>
          <p:cNvSpPr>
            <a:spLocks noGrp="1"/>
          </p:cNvSpPr>
          <p:nvPr>
            <p:ph idx="1"/>
          </p:nvPr>
        </p:nvSpPr>
        <p:spPr>
          <a:xfrm>
            <a:off x="2306163" y="1417638"/>
            <a:ext cx="5707661" cy="3096232"/>
          </a:xfrm>
        </p:spPr>
        <p:txBody>
          <a:bodyPr/>
          <a:lstStyle/>
          <a:p>
            <a:pPr marL="514350" indent="-514350">
              <a:buFont typeface="+mj-lt"/>
              <a:buAutoNum type="arabicPeriod"/>
            </a:pPr>
            <a:r>
              <a:rPr lang="en-US" sz="2800" dirty="0" smtClean="0">
                <a:solidFill>
                  <a:schemeClr val="accent1"/>
                </a:solidFill>
              </a:rPr>
              <a:t>Choose a device</a:t>
            </a:r>
          </a:p>
          <a:p>
            <a:pPr marL="514350" indent="-514350">
              <a:buFont typeface="+mj-lt"/>
              <a:buAutoNum type="arabicPeriod"/>
            </a:pPr>
            <a:r>
              <a:rPr lang="en-US" sz="2800" dirty="0" smtClean="0"/>
              <a:t>Add device information</a:t>
            </a:r>
          </a:p>
          <a:p>
            <a:pPr marL="514350" indent="-514350">
              <a:buFont typeface="+mj-lt"/>
              <a:buAutoNum type="arabicPeriod"/>
            </a:pPr>
            <a:r>
              <a:rPr lang="en-US" sz="2800" dirty="0" smtClean="0"/>
              <a:t>Brand the experience</a:t>
            </a:r>
          </a:p>
          <a:p>
            <a:pPr marL="514350" indent="-514350">
              <a:buFont typeface="+mj-lt"/>
              <a:buAutoNum type="arabicPeriod"/>
            </a:pPr>
            <a:r>
              <a:rPr lang="en-US" sz="2800" dirty="0" smtClean="0"/>
              <a:t>Add status</a:t>
            </a:r>
          </a:p>
          <a:p>
            <a:pPr marL="514350" indent="-514350">
              <a:buFont typeface="+mj-lt"/>
              <a:buAutoNum type="arabicPeriod"/>
            </a:pPr>
            <a:r>
              <a:rPr lang="en-US" sz="2800" dirty="0" smtClean="0"/>
              <a:t>Select device tasks</a:t>
            </a:r>
          </a:p>
          <a:p>
            <a:pPr marL="514350" indent="-514350">
              <a:buFont typeface="+mj-lt"/>
              <a:buAutoNum type="arabicPeriod"/>
            </a:pPr>
            <a:r>
              <a:rPr lang="en-US" sz="2800" dirty="0" smtClean="0"/>
              <a:t>Test device experience</a:t>
            </a:r>
          </a:p>
        </p:txBody>
      </p:sp>
      <p:pic>
        <p:nvPicPr>
          <p:cNvPr id="4" name="Picture 3" descr="rockr-front.png"/>
          <p:cNvPicPr>
            <a:picLocks noChangeAspect="1"/>
          </p:cNvPicPr>
          <p:nvPr/>
        </p:nvPicPr>
        <p:blipFill>
          <a:blip r:embed="rId3"/>
          <a:stretch>
            <a:fillRect/>
          </a:stretch>
        </p:blipFill>
        <p:spPr>
          <a:xfrm>
            <a:off x="358046" y="1478280"/>
            <a:ext cx="1676059" cy="1676059"/>
          </a:xfrm>
          <a:prstGeom prst="rect">
            <a:avLst/>
          </a:prstGeom>
          <a:effectLst>
            <a:outerShdw blurRad="76200" dir="18900000" sy="23000" kx="-1200000" algn="bl" rotWithShape="0">
              <a:prstClr val="black">
                <a:alpha val="20000"/>
              </a:prstClr>
            </a:outerShdw>
          </a:effectLst>
        </p:spPr>
      </p:pic>
      <p:sp>
        <p:nvSpPr>
          <p:cNvPr id="5" name="TextBox 4"/>
          <p:cNvSpPr txBox="1"/>
          <p:nvPr/>
        </p:nvSpPr>
        <p:spPr>
          <a:xfrm>
            <a:off x="2300003" y="4841607"/>
            <a:ext cx="5003321" cy="954107"/>
          </a:xfrm>
          <a:prstGeom prst="rect">
            <a:avLst/>
          </a:prstGeom>
          <a:noFill/>
        </p:spPr>
        <p:txBody>
          <a:bodyPr wrap="square" rtlCol="0">
            <a:spAutoFit/>
          </a:bodyPr>
          <a:lstStyle/>
          <a:p>
            <a:r>
              <a:rPr lang="en-US" sz="2800" dirty="0" smtClean="0">
                <a:solidFill>
                  <a:schemeClr val="accent1"/>
                </a:solidFill>
                <a:effectLst>
                  <a:outerShdw blurRad="38100" dist="38100" dir="2700000" algn="tl">
                    <a:srgbClr val="000000">
                      <a:alpha val="43137"/>
                    </a:srgbClr>
                  </a:outerShdw>
                </a:effectLst>
                <a:latin typeface="Trebuchet MS" pitchFamily="34" charset="0"/>
              </a:rPr>
              <a:t>Engage the help of product marketing and design early!</a:t>
            </a:r>
            <a:endParaRPr lang="en-US" sz="2400" dirty="0" smtClean="0">
              <a:solidFill>
                <a:schemeClr val="accent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Choosing Devices</a:t>
            </a:r>
            <a:endParaRPr lang="en-US" dirty="0"/>
          </a:p>
        </p:txBody>
      </p:sp>
      <p:sp>
        <p:nvSpPr>
          <p:cNvPr id="5" name="Content Placeholder 4"/>
          <p:cNvSpPr>
            <a:spLocks noGrp="1"/>
          </p:cNvSpPr>
          <p:nvPr>
            <p:ph idx="1"/>
          </p:nvPr>
        </p:nvSpPr>
        <p:spPr>
          <a:xfrm>
            <a:off x="382588" y="1414464"/>
            <a:ext cx="7351712" cy="3761543"/>
          </a:xfrm>
        </p:spPr>
        <p:txBody>
          <a:bodyPr/>
          <a:lstStyle/>
          <a:p>
            <a:r>
              <a:rPr lang="en-US" dirty="0" smtClean="0"/>
              <a:t>Device experiences can be bound to one or more devices</a:t>
            </a:r>
          </a:p>
          <a:p>
            <a:r>
              <a:rPr lang="en-US" dirty="0" smtClean="0"/>
              <a:t>The more specific the experience, the better</a:t>
            </a:r>
          </a:p>
          <a:p>
            <a:r>
              <a:rPr lang="en-US" dirty="0" smtClean="0"/>
              <a:t>Experience fidelity depends on</a:t>
            </a:r>
          </a:p>
          <a:p>
            <a:pPr lvl="1"/>
            <a:r>
              <a:rPr lang="en-US" sz="3200" dirty="0" smtClean="0"/>
              <a:t>Marketing and product strategy</a:t>
            </a:r>
          </a:p>
          <a:p>
            <a:pPr lvl="1"/>
            <a:r>
              <a:rPr lang="en-US" sz="3200" dirty="0" smtClean="0"/>
              <a:t>Available firmware properties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Experience </a:t>
            </a:r>
            <a:r>
              <a:rPr smtClean="0"/>
              <a:t>Fidelity</a:t>
            </a:r>
            <a:br>
              <a:rPr smtClean="0"/>
            </a:br>
            <a:r>
              <a:rPr sz="3600" smtClean="0">
                <a:solidFill>
                  <a:schemeClr val="accent1"/>
                </a:solidFill>
              </a:rPr>
              <a:t>By Product Line</a:t>
            </a:r>
            <a:endParaRPr lang="en-US" dirty="0">
              <a:solidFill>
                <a:schemeClr val="accent1"/>
              </a:solidFill>
            </a:endParaRPr>
          </a:p>
        </p:txBody>
      </p:sp>
      <p:sp>
        <p:nvSpPr>
          <p:cNvPr id="12" name="Rounded Rectangle 11"/>
          <p:cNvSpPr/>
          <p:nvPr/>
        </p:nvSpPr>
        <p:spPr>
          <a:xfrm>
            <a:off x="1461266" y="1903413"/>
            <a:ext cx="6203010" cy="2940268"/>
          </a:xfrm>
          <a:prstGeom prst="roundRect">
            <a:avLst>
              <a:gd name="adj" fmla="val 3922"/>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pic>
        <p:nvPicPr>
          <p:cNvPr id="20" name="Picture 2"/>
          <p:cNvPicPr>
            <a:picLocks noChangeAspect="1" noChangeArrowheads="1"/>
          </p:cNvPicPr>
          <p:nvPr/>
        </p:nvPicPr>
        <p:blipFill>
          <a:blip r:embed="rId3"/>
          <a:stretch>
            <a:fillRect/>
          </a:stretch>
        </p:blipFill>
        <p:spPr bwMode="auto">
          <a:xfrm>
            <a:off x="3704512" y="2200883"/>
            <a:ext cx="1666226" cy="1666226"/>
          </a:xfrm>
          <a:prstGeom prst="rect">
            <a:avLst/>
          </a:prstGeom>
          <a:noFill/>
          <a:ln w="9525">
            <a:noFill/>
            <a:miter lim="800000"/>
            <a:headEnd/>
            <a:tailEnd/>
          </a:ln>
          <a:effectLst/>
        </p:spPr>
      </p:pic>
      <p:pic>
        <p:nvPicPr>
          <p:cNvPr id="21" name="Picture 20" descr="rockr-front.png"/>
          <p:cNvPicPr>
            <a:picLocks noChangeAspect="1"/>
          </p:cNvPicPr>
          <p:nvPr/>
        </p:nvPicPr>
        <p:blipFill>
          <a:blip r:embed="rId4"/>
          <a:stretch>
            <a:fillRect/>
          </a:stretch>
        </p:blipFill>
        <p:spPr>
          <a:xfrm>
            <a:off x="5906935" y="2200883"/>
            <a:ext cx="1613377" cy="1613377"/>
          </a:xfrm>
          <a:prstGeom prst="rect">
            <a:avLst/>
          </a:prstGeom>
        </p:spPr>
      </p:pic>
      <p:sp>
        <p:nvSpPr>
          <p:cNvPr id="22" name="TextBox 21"/>
          <p:cNvSpPr txBox="1"/>
          <p:nvPr/>
        </p:nvSpPr>
        <p:spPr>
          <a:xfrm>
            <a:off x="1647825" y="4152626"/>
            <a:ext cx="1379483"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Fabrikam x58</a:t>
            </a:r>
          </a:p>
        </p:txBody>
      </p:sp>
      <p:sp>
        <p:nvSpPr>
          <p:cNvPr id="23" name="TextBox 22"/>
          <p:cNvSpPr txBox="1"/>
          <p:nvPr/>
        </p:nvSpPr>
        <p:spPr>
          <a:xfrm>
            <a:off x="3967984" y="4155253"/>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Fabrikam x59-1</a:t>
            </a:r>
          </a:p>
        </p:txBody>
      </p:sp>
      <p:sp>
        <p:nvSpPr>
          <p:cNvPr id="24" name="TextBox 23"/>
          <p:cNvSpPr txBox="1"/>
          <p:nvPr/>
        </p:nvSpPr>
        <p:spPr>
          <a:xfrm>
            <a:off x="6096328" y="4171019"/>
            <a:ext cx="1182414" cy="584775"/>
          </a:xfrm>
          <a:prstGeom prst="rect">
            <a:avLst/>
          </a:prstGeom>
          <a:noFill/>
        </p:spPr>
        <p:txBody>
          <a:bodyPr wrap="square" rtlCol="0">
            <a:spAutoFit/>
          </a:bodyPr>
          <a:lstStyle/>
          <a:p>
            <a:pPr algn="ctr"/>
            <a:r>
              <a:rPr lang="en-US" sz="1600" dirty="0" smtClean="0">
                <a:solidFill>
                  <a:schemeClr val="bg2"/>
                </a:solidFill>
                <a:effectLst>
                  <a:outerShdw blurRad="38100" dist="38100" dir="2700000" algn="tl">
                    <a:srgbClr val="000000">
                      <a:alpha val="43137"/>
                    </a:srgbClr>
                  </a:outerShdw>
                </a:effectLst>
                <a:latin typeface="Trebuchet MS" pitchFamily="34" charset="0"/>
              </a:rPr>
              <a:t>Fabrikam x59-2</a:t>
            </a:r>
          </a:p>
        </p:txBody>
      </p:sp>
      <p:sp>
        <p:nvSpPr>
          <p:cNvPr id="11" name="TextBox 10"/>
          <p:cNvSpPr txBox="1"/>
          <p:nvPr/>
        </p:nvSpPr>
        <p:spPr>
          <a:xfrm>
            <a:off x="560717" y="4855385"/>
            <a:ext cx="8022566"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rebuchet MS" pitchFamily="34" charset="0"/>
              </a:rPr>
              <a:t>Hardware IDs are used to identity the device metadata</a:t>
            </a:r>
            <a:endParaRPr lang="en-US" sz="2000" dirty="0" smtClean="0">
              <a:effectLst>
                <a:outerShdw blurRad="38100" dist="38100" dir="2700000" algn="tl">
                  <a:srgbClr val="000000">
                    <a:alpha val="43137"/>
                  </a:srgbClr>
                </a:outerShdw>
              </a:effectLst>
              <a:latin typeface="Trebuchet MS" pitchFamily="34" charset="0"/>
            </a:endParaRPr>
          </a:p>
        </p:txBody>
      </p:sp>
      <p:pic>
        <p:nvPicPr>
          <p:cNvPr id="13" name="Picture 12" descr="rockr-front.png"/>
          <p:cNvPicPr>
            <a:picLocks noChangeAspect="1"/>
          </p:cNvPicPr>
          <p:nvPr/>
        </p:nvPicPr>
        <p:blipFill>
          <a:blip r:embed="rId5"/>
          <a:stretch>
            <a:fillRect/>
          </a:stretch>
        </p:blipFill>
        <p:spPr>
          <a:xfrm>
            <a:off x="1582510" y="2200883"/>
            <a:ext cx="1598840" cy="1598840"/>
          </a:xfrm>
          <a:prstGeom prst="rect">
            <a:avLst/>
          </a:prstGeom>
          <a:noFill/>
          <a:ln>
            <a:noFill/>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1509</Words>
  <Application>Microsoft Office PowerPoint</Application>
  <PresentationFormat>On-screen Show (4:3)</PresentationFormat>
  <Paragraphs>355</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WinHEC 2008 Template_NEW_9.22.08</vt:lpstr>
      <vt:lpstr>Authoring Device Experience For Multifunction Printers</vt:lpstr>
      <vt:lpstr>Agenda</vt:lpstr>
      <vt:lpstr>Great Device Experiences With Windows 7</vt:lpstr>
      <vt:lpstr>Device Experiences</vt:lpstr>
      <vt:lpstr>Authoring Experiences</vt:lpstr>
      <vt:lpstr>Device Experience Elements</vt:lpstr>
      <vt:lpstr>Authoring The Fabrikam x58 Experience</vt:lpstr>
      <vt:lpstr>Choosing Devices</vt:lpstr>
      <vt:lpstr>Experience Fidelity By Product Line</vt:lpstr>
      <vt:lpstr>Experience Fidelity By Model</vt:lpstr>
      <vt:lpstr>Device Fidelity</vt:lpstr>
      <vt:lpstr>Authoring The Fabrikam x58 Experience</vt:lpstr>
      <vt:lpstr>Device Information</vt:lpstr>
      <vt:lpstr>Device Information </vt:lpstr>
      <vt:lpstr>Authoring The Fabrikam x58 Experience</vt:lpstr>
      <vt:lpstr>Branding Elements</vt:lpstr>
      <vt:lpstr>Branding Bar Elements</vt:lpstr>
      <vt:lpstr>Branding The Experience </vt:lpstr>
      <vt:lpstr>Authoring The Fabrikam x58 Experience</vt:lpstr>
      <vt:lpstr>Add Marketing Bullets Or Status</vt:lpstr>
      <vt:lpstr>Fabrikam X58 Marketing Bullets</vt:lpstr>
      <vt:lpstr>Status Providers</vt:lpstr>
      <vt:lpstr>Status </vt:lpstr>
      <vt:lpstr>Authoring The Fabrikam x58 Experience</vt:lpstr>
      <vt:lpstr>Task Model</vt:lpstr>
      <vt:lpstr>Task Requirements</vt:lpstr>
      <vt:lpstr>Built-In Tasks</vt:lpstr>
      <vt:lpstr>Task Extensibility</vt:lpstr>
      <vt:lpstr>See What's Printing</vt:lpstr>
      <vt:lpstr>Software Download</vt:lpstr>
      <vt:lpstr>Check Ink Status</vt:lpstr>
      <vt:lpstr>Authoring The Fabrikam x58 Experience</vt:lpstr>
      <vt:lpstr>Test Device Experience</vt:lpstr>
      <vt:lpstr>Summary</vt:lpstr>
      <vt:lpstr>Call To Action</vt:lpstr>
      <vt:lpstr>Additional Resources</vt:lpstr>
      <vt:lpstr>Please Complete A Session Evaluation Form Your input is important!</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2008-11-11T23:36:55Z</dcterms:created>
  <dcterms:modified xsi:type="dcterms:W3CDTF">2008-11-21T19:19:24Z</dcterms:modified>
  <cp:contentType/>
</cp:coreProperties>
</file>