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1" r:id="rId1"/>
  </p:sldMasterIdLst>
  <p:notesMasterIdLst>
    <p:notesMasterId r:id="rId39"/>
  </p:notesMasterIdLst>
  <p:handoutMasterIdLst>
    <p:handoutMasterId r:id="rId40"/>
  </p:handoutMasterIdLst>
  <p:sldIdLst>
    <p:sldId id="293" r:id="rId2"/>
    <p:sldId id="294" r:id="rId3"/>
    <p:sldId id="273" r:id="rId4"/>
    <p:sldId id="280" r:id="rId5"/>
    <p:sldId id="351" r:id="rId6"/>
    <p:sldId id="353" r:id="rId7"/>
    <p:sldId id="274" r:id="rId8"/>
    <p:sldId id="282" r:id="rId9"/>
    <p:sldId id="284" r:id="rId10"/>
    <p:sldId id="324" r:id="rId11"/>
    <p:sldId id="325" r:id="rId12"/>
    <p:sldId id="326" r:id="rId13"/>
    <p:sldId id="327" r:id="rId14"/>
    <p:sldId id="328" r:id="rId15"/>
    <p:sldId id="329" r:id="rId16"/>
    <p:sldId id="314" r:id="rId17"/>
    <p:sldId id="349" r:id="rId18"/>
    <p:sldId id="330" r:id="rId19"/>
    <p:sldId id="347" r:id="rId20"/>
    <p:sldId id="356" r:id="rId21"/>
    <p:sldId id="285" r:id="rId22"/>
    <p:sldId id="331" r:id="rId23"/>
    <p:sldId id="332" r:id="rId24"/>
    <p:sldId id="333" r:id="rId25"/>
    <p:sldId id="334" r:id="rId26"/>
    <p:sldId id="338" r:id="rId27"/>
    <p:sldId id="340" r:id="rId28"/>
    <p:sldId id="341" r:id="rId29"/>
    <p:sldId id="343" r:id="rId30"/>
    <p:sldId id="344" r:id="rId31"/>
    <p:sldId id="346" r:id="rId32"/>
    <p:sldId id="288" r:id="rId33"/>
    <p:sldId id="289" r:id="rId34"/>
    <p:sldId id="357" r:id="rId35"/>
    <p:sldId id="272" r:id="rId36"/>
    <p:sldId id="355" r:id="rId37"/>
    <p:sldId id="354" r:id="rId38"/>
  </p:sldIdLst>
  <p:sldSz cx="9144000" cy="6858000" type="screen4x3"/>
  <p:notesSz cx="6858000" cy="9144000"/>
  <p:custDataLst>
    <p:tags r:id="rId4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howGuides="1">
      <p:cViewPr varScale="1">
        <p:scale>
          <a:sx n="92" d="100"/>
          <a:sy n="92" d="100"/>
        </p:scale>
        <p:origin x="-348" y="-108"/>
      </p:cViewPr>
      <p:guideLst>
        <p:guide orient="horz" pos="2160"/>
        <p:guide orient="horz" pos="146"/>
        <p:guide orient="horz" pos="4178"/>
        <p:guide orient="horz" pos="893"/>
        <p:guide orient="horz" pos="1198"/>
        <p:guide orient="horz" pos="1489"/>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showGuides="1">
      <p:cViewPr varScale="1">
        <p:scale>
          <a:sx n="98" d="100"/>
          <a:sy n="98" d="100"/>
        </p:scale>
        <p:origin x="-2604" y="-10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50C7F44-AECA-4F01-B3E9-1283A36531D5}" type="datetimeFigureOut">
              <a:rPr lang="en-US" smtClean="0"/>
              <a:pPr/>
              <a:t>11/11/2008</a:t>
            </a:fld>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7C69BEF-7612-4012-8A2B-B6D3188A6C54}" type="slidenum">
              <a:rPr lang="en-US" smtClean="0"/>
              <a:pPr/>
              <a:t>‹#›</a:t>
            </a:fld>
            <a:endParaRPr lang="en-US"/>
          </a:p>
        </p:txBody>
      </p:sp>
      <p:sp>
        <p:nvSpPr>
          <p:cNvPr id="6"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t>WinHEC</a:t>
            </a:r>
            <a:r>
              <a:rPr lang="en-US" dirty="0" smtClean="0"/>
              <a:t> 2008</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11/11/2008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
        <p:nvSpPr>
          <p:cNvPr id="8" name="Footer Placeholder 5"/>
          <p:cNvSpPr txBox="1">
            <a:spLocks/>
          </p:cNvSpPr>
          <p:nvPr/>
        </p:nvSpPr>
        <p:spPr>
          <a:xfrm>
            <a:off x="0" y="8686800"/>
            <a:ext cx="6172200" cy="457200"/>
          </a:xfrm>
          <a:prstGeom prst="rect">
            <a:avLst/>
          </a:prstGeom>
        </p:spPr>
        <p:txBody>
          <a:bodyPr vert="horz" lIns="91440" tIns="45720" rIns="91440" bIns="45720" rtlCol="0" anchor="b"/>
          <a:lstStyle>
            <a:lvl1pPr algn="l">
              <a:defRPr sz="500">
                <a:latin typeface="Segoe"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 2008 Microsoft Corporation. All rights reserved. Microsoft, Windows, Windows Vista and other product names are or may be registered trademarks and/or trademarks in the U.S. and/or other countries.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br>
            <a:r>
              <a:rPr kumimoji="0" lang="en-US" sz="500" b="0" i="0" u="none" strike="noStrike" kern="1200" cap="none" spc="0" normalizeH="0" baseline="0" noProof="0" dirty="0" smtClean="0">
                <a:ln>
                  <a:noFill/>
                </a:ln>
                <a:solidFill>
                  <a:srgbClr val="000000"/>
                </a:solidFill>
                <a:effectLst/>
                <a:uLnTx/>
                <a:uFillTx/>
                <a:latin typeface="Segoe" pitchFamily="34" charset="0"/>
                <a:ea typeface="+mn-ea"/>
                <a:cs typeface="+mn-cs"/>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10</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11</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12</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13</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14</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5B71067C-5C94-40DC-84A6-C946D8626A14}" type="datetime8">
              <a:rPr lang="en-US"/>
              <a:pPr/>
              <a:t>11/11/2008 3:37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DC7E2A13-F71D-4965-8841-0EC25A56150E}" type="slidenum">
              <a:rPr lang="en-US"/>
              <a:pPr/>
              <a:t>15</a:t>
            </a:fld>
            <a:endParaRPr lang="en-US"/>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3:37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E47DA30-75A6-428C-A785-F75C93FBAE9C}"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47DA30-75A6-428C-A785-F75C93FBAE9C}"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dirty="0"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dirty="0"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dk2" tx1="lt1" bg2="dk1"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file:///\\CSR|server\%7bGUID%7d"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www.microsoft.com/xp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mailto:xpsinfo@microsoft.com" TargetMode="External"/><Relationship Id="rId4" Type="http://schemas.openxmlformats.org/officeDocument/2006/relationships/hyperlink" Target="mailto:prninfo@microsoft.com"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941796"/>
          </a:xfrm>
        </p:spPr>
        <p:txBody>
          <a:bodyPr/>
          <a:lstStyle/>
          <a:p>
            <a:r>
              <a:rPr sz="4000" smtClean="0">
                <a:latin typeface="Trebuchet MS" pitchFamily="34" charset="0"/>
              </a:rPr>
              <a:t>Print Filter Pipeline Updates</a:t>
            </a:r>
            <a:r>
              <a:rPr sz="3200" smtClean="0">
                <a:latin typeface="Trebuchet MS" pitchFamily="34" charset="0"/>
              </a:rPr>
              <a:t/>
            </a:r>
            <a:br>
              <a:rPr sz="3200" smtClean="0">
                <a:latin typeface="Trebuchet MS" pitchFamily="34" charset="0"/>
              </a:rPr>
            </a:br>
            <a:r>
              <a:rPr sz="2800" smtClean="0">
                <a:solidFill>
                  <a:schemeClr val="accent1"/>
                </a:solidFill>
                <a:latin typeface="Trebuchet MS" pitchFamily="34" charset="0"/>
              </a:rPr>
              <a:t>Optional Service Providers</a:t>
            </a:r>
            <a:endParaRPr sz="2000">
              <a:solidFill>
                <a:schemeClr val="accent1"/>
              </a:solidFill>
              <a:latin typeface="Trebuchet MS" pitchFamily="34" charset="0"/>
            </a:endParaRPr>
          </a:p>
        </p:txBody>
      </p:sp>
      <p:sp>
        <p:nvSpPr>
          <p:cNvPr id="245763" name="Rectangle 3"/>
          <p:cNvSpPr>
            <a:spLocks noGrp="1" noChangeArrowheads="1"/>
          </p:cNvSpPr>
          <p:nvPr>
            <p:ph idx="1"/>
          </p:nvPr>
        </p:nvSpPr>
        <p:spPr>
          <a:xfrm>
            <a:off x="381000" y="1901825"/>
            <a:ext cx="8410575" cy="1513748"/>
          </a:xfrm>
        </p:spPr>
        <p:txBody>
          <a:bodyPr/>
          <a:lstStyle/>
          <a:p>
            <a:r>
              <a:rPr lang="en-US" sz="2400" dirty="0" smtClean="0">
                <a:latin typeface="Trebuchet MS" pitchFamily="34" charset="0"/>
              </a:rPr>
              <a:t>New Filter Pipeline Configuration File schema element</a:t>
            </a:r>
          </a:p>
          <a:p>
            <a:r>
              <a:rPr lang="en-US" sz="2400" dirty="0" smtClean="0">
                <a:latin typeface="Trebuchet MS" pitchFamily="34" charset="0"/>
              </a:rPr>
              <a:t>Allows Filters developers to define optional services</a:t>
            </a:r>
          </a:p>
          <a:p>
            <a:pPr lvl="1"/>
            <a:r>
              <a:rPr lang="en-US" sz="2000" dirty="0" smtClean="0">
                <a:latin typeface="Trebuchet MS" pitchFamily="34" charset="0"/>
              </a:rPr>
              <a:t>Filter Pipeline Manager will not fail if </a:t>
            </a:r>
            <a:br>
              <a:rPr lang="en-US" sz="2000" dirty="0" smtClean="0">
                <a:latin typeface="Trebuchet MS" pitchFamily="34" charset="0"/>
              </a:rPr>
            </a:br>
            <a:r>
              <a:rPr lang="en-US" sz="2000" dirty="0" smtClean="0">
                <a:latin typeface="Trebuchet MS" pitchFamily="34" charset="0"/>
              </a:rPr>
              <a:t>optional service cannot be loaded</a:t>
            </a:r>
          </a:p>
        </p:txBody>
      </p:sp>
      <p:sp>
        <p:nvSpPr>
          <p:cNvPr id="245764" name="Rectangle 4"/>
          <p:cNvSpPr>
            <a:spLocks noChangeArrowheads="1"/>
          </p:cNvSpPr>
          <p:nvPr/>
        </p:nvSpPr>
        <p:spPr bwMode="auto">
          <a:xfrm>
            <a:off x="1199213" y="3687580"/>
            <a:ext cx="6828020" cy="2217920"/>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b="1" dirty="0" smtClean="0">
                <a:latin typeface="Lucida Console" pitchFamily="49" charset="0"/>
              </a:rPr>
              <a:t> &lt;Filters&gt;</a:t>
            </a:r>
          </a:p>
          <a:p>
            <a:pPr>
              <a:lnSpc>
                <a:spcPct val="85000"/>
              </a:lnSpc>
              <a:spcBef>
                <a:spcPct val="20000"/>
              </a:spcBef>
            </a:pPr>
            <a:r>
              <a:rPr lang="en-US" sz="1400" b="1" dirty="0" smtClean="0">
                <a:latin typeface="Lucida Console" pitchFamily="49" charset="0"/>
              </a:rPr>
              <a:t>   &lt;Filter </a:t>
            </a:r>
            <a:r>
              <a:rPr lang="en-US" sz="1400" b="1" dirty="0" err="1" smtClean="0">
                <a:latin typeface="Lucida Console" pitchFamily="49" charset="0"/>
              </a:rPr>
              <a:t>dll</a:t>
            </a:r>
            <a:r>
              <a:rPr lang="en-US" sz="1400" b="1" dirty="0" smtClean="0">
                <a:latin typeface="Lucida Console" pitchFamily="49" charset="0"/>
              </a:rPr>
              <a:t> = “TestPrintFilters.dll"</a:t>
            </a:r>
          </a:p>
          <a:p>
            <a:pPr>
              <a:lnSpc>
                <a:spcPct val="85000"/>
              </a:lnSpc>
              <a:spcBef>
                <a:spcPct val="20000"/>
              </a:spcBef>
            </a:pPr>
            <a:r>
              <a:rPr lang="en-US" sz="1400" b="1" dirty="0" smtClean="0">
                <a:latin typeface="Lucida Console" pitchFamily="49" charset="0"/>
              </a:rPr>
              <a:t>   …</a:t>
            </a:r>
          </a:p>
          <a:p>
            <a:pPr>
              <a:lnSpc>
                <a:spcPct val="85000"/>
              </a:lnSpc>
              <a:spcBef>
                <a:spcPct val="20000"/>
              </a:spcBef>
            </a:pPr>
            <a:r>
              <a:rPr lang="en-US" sz="1400" b="1" dirty="0" smtClean="0">
                <a:latin typeface="Lucida Console" pitchFamily="49" charset="0"/>
              </a:rPr>
              <a:t>   &lt;/Filter&gt;</a:t>
            </a:r>
          </a:p>
          <a:p>
            <a:pPr>
              <a:lnSpc>
                <a:spcPct val="85000"/>
              </a:lnSpc>
              <a:spcBef>
                <a:spcPct val="20000"/>
              </a:spcBef>
            </a:pPr>
            <a:endParaRPr lang="en-US" sz="1400" b="1" dirty="0" smtClean="0">
              <a:latin typeface="Lucida Console" pitchFamily="49" charset="0"/>
            </a:endParaRPr>
          </a:p>
          <a:p>
            <a:pPr>
              <a:lnSpc>
                <a:spcPct val="85000"/>
              </a:lnSpc>
              <a:spcBef>
                <a:spcPct val="20000"/>
              </a:spcBef>
            </a:pPr>
            <a:r>
              <a:rPr lang="en-US" sz="1400" b="1" dirty="0" smtClean="0">
                <a:latin typeface="Lucida Console" pitchFamily="49" charset="0"/>
              </a:rPr>
              <a:t>   &lt;</a:t>
            </a:r>
            <a:r>
              <a:rPr lang="en-US" sz="1400" b="1" dirty="0" err="1" smtClean="0">
                <a:latin typeface="Lucida Console" pitchFamily="49" charset="0"/>
              </a:rPr>
              <a:t>FilterServiceProvider</a:t>
            </a:r>
            <a:r>
              <a:rPr lang="en-US" sz="1400" b="1" dirty="0" smtClean="0">
                <a:latin typeface="Lucida Console" pitchFamily="49" charset="0"/>
              </a:rPr>
              <a:t> </a:t>
            </a:r>
            <a:r>
              <a:rPr lang="en-US" sz="1400" b="1" dirty="0" err="1" smtClean="0">
                <a:latin typeface="Lucida Console" pitchFamily="49" charset="0"/>
              </a:rPr>
              <a:t>dll</a:t>
            </a:r>
            <a:r>
              <a:rPr lang="en-US" sz="1400" b="1" dirty="0" smtClean="0">
                <a:latin typeface="Lucida Console" pitchFamily="49" charset="0"/>
              </a:rPr>
              <a:t>="unidrvui.dll"/&gt;</a:t>
            </a:r>
          </a:p>
          <a:p>
            <a:pPr>
              <a:lnSpc>
                <a:spcPct val="85000"/>
              </a:lnSpc>
              <a:spcBef>
                <a:spcPct val="20000"/>
              </a:spcBef>
            </a:pPr>
            <a:r>
              <a:rPr lang="en-US" sz="1400" b="1" dirty="0" smtClean="0">
                <a:latin typeface="Lucida Console" pitchFamily="49" charset="0"/>
              </a:rPr>
              <a:t>   &lt;</a:t>
            </a:r>
            <a:r>
              <a:rPr lang="en-US" sz="1400" b="1" dirty="0" err="1" smtClean="0">
                <a:solidFill>
                  <a:schemeClr val="accent6"/>
                </a:solidFill>
                <a:latin typeface="Lucida Console" pitchFamily="49" charset="0"/>
              </a:rPr>
              <a:t>OptionalFilterServiceProvider</a:t>
            </a:r>
            <a:r>
              <a:rPr lang="en-US" sz="1400" b="1" dirty="0" smtClean="0">
                <a:latin typeface="Lucida Console" pitchFamily="49" charset="0"/>
              </a:rPr>
              <a:t> </a:t>
            </a:r>
            <a:r>
              <a:rPr lang="en-US" sz="1400" b="1" dirty="0" err="1" smtClean="0">
                <a:latin typeface="Lucida Console" pitchFamily="49" charset="0"/>
              </a:rPr>
              <a:t>dll</a:t>
            </a:r>
            <a:r>
              <a:rPr lang="en-US" sz="1400" b="1" dirty="0" smtClean="0">
                <a:latin typeface="Lucida Console" pitchFamily="49" charset="0"/>
              </a:rPr>
              <a:t>=“somedll.dll"/&gt;</a:t>
            </a:r>
          </a:p>
          <a:p>
            <a:pPr>
              <a:lnSpc>
                <a:spcPct val="85000"/>
              </a:lnSpc>
              <a:spcBef>
                <a:spcPct val="20000"/>
              </a:spcBef>
            </a:pPr>
            <a:r>
              <a:rPr lang="en-US" sz="1400" b="1" dirty="0" smtClean="0">
                <a:latin typeface="Lucida Console" pitchFamily="49" charset="0"/>
              </a:rPr>
              <a:t>&lt;/Filters&gt;</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553998"/>
          </a:xfrm>
        </p:spPr>
        <p:txBody>
          <a:bodyPr/>
          <a:lstStyle/>
          <a:p>
            <a:r>
              <a:rPr sz="4000" smtClean="0">
                <a:latin typeface="Trebuchet MS" pitchFamily="34" charset="0"/>
              </a:rPr>
              <a:t>Print Filter Pipeline Updates</a:t>
            </a:r>
            <a:endParaRPr sz="400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endParaRPr>
          </a:p>
        </p:txBody>
      </p:sp>
      <p:sp>
        <p:nvSpPr>
          <p:cNvPr id="245763" name="Rectangle 3"/>
          <p:cNvSpPr>
            <a:spLocks noGrp="1" noChangeArrowheads="1"/>
          </p:cNvSpPr>
          <p:nvPr>
            <p:ph idx="1"/>
          </p:nvPr>
        </p:nvSpPr>
        <p:spPr>
          <a:xfrm>
            <a:off x="381000" y="1417638"/>
            <a:ext cx="8410575" cy="2614562"/>
          </a:xfrm>
        </p:spPr>
        <p:txBody>
          <a:bodyPr/>
          <a:lstStyle/>
          <a:p>
            <a:r>
              <a:rPr lang="en-US" sz="2400" dirty="0" smtClean="0"/>
              <a:t>New Property Bag entry</a:t>
            </a:r>
          </a:p>
          <a:p>
            <a:pPr lvl="1"/>
            <a:r>
              <a:rPr lang="en-US" sz="2400" dirty="0" smtClean="0"/>
              <a:t>XPS_FP_OUTPUT_FILE </a:t>
            </a:r>
            <a:r>
              <a:rPr lang="en-US" sz="2400" dirty="0" err="1" smtClean="0"/>
              <a:t>L"PrintOutputFileName</a:t>
            </a:r>
            <a:r>
              <a:rPr lang="en-US" sz="2400" dirty="0" smtClean="0"/>
              <a:t>"</a:t>
            </a:r>
          </a:p>
          <a:p>
            <a:r>
              <a:rPr lang="en-US" sz="2400" dirty="0" smtClean="0"/>
              <a:t>Allow bypassing of filter pipeline</a:t>
            </a:r>
          </a:p>
          <a:p>
            <a:pPr lvl="1"/>
            <a:r>
              <a:rPr lang="en-US" sz="2000" dirty="0" smtClean="0"/>
              <a:t>Intended for printer maintenance and non-printing operations</a:t>
            </a:r>
          </a:p>
          <a:p>
            <a:pPr lvl="1"/>
            <a:r>
              <a:rPr lang="en-US" sz="2000" dirty="0" smtClean="0"/>
              <a:t>“XPS_PASS” data type</a:t>
            </a:r>
          </a:p>
          <a:p>
            <a:r>
              <a:rPr lang="en-US" sz="2400" dirty="0" smtClean="0"/>
              <a:t>Enable loading dependent DLLs from drivers directory</a:t>
            </a:r>
            <a:endParaRPr lang="en-US" sz="2400" dirty="0"/>
          </a:p>
        </p:txBody>
      </p:sp>
      <p:sp>
        <p:nvSpPr>
          <p:cNvPr id="245764" name="Rectangle 4"/>
          <p:cNvSpPr>
            <a:spLocks noChangeArrowheads="1"/>
          </p:cNvSpPr>
          <p:nvPr/>
        </p:nvSpPr>
        <p:spPr bwMode="auto">
          <a:xfrm>
            <a:off x="1199213" y="4917850"/>
            <a:ext cx="6828020" cy="1183598"/>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b="1" dirty="0" err="1" smtClean="0">
                <a:latin typeface="Lucida Console" pitchFamily="49" charset="0"/>
              </a:rPr>
              <a:t>m_hModule</a:t>
            </a:r>
            <a:r>
              <a:rPr lang="en-US" sz="1400" b="1" dirty="0" smtClean="0">
                <a:latin typeface="Lucida Console" pitchFamily="49" charset="0"/>
              </a:rPr>
              <a:t> = </a:t>
            </a:r>
            <a:r>
              <a:rPr lang="en-US" sz="1400" b="1" dirty="0" err="1" smtClean="0">
                <a:latin typeface="Lucida Console" pitchFamily="49" charset="0"/>
              </a:rPr>
              <a:t>LoadLibraryEx</a:t>
            </a:r>
            <a:r>
              <a:rPr lang="en-US" sz="1400" b="1" dirty="0" smtClean="0">
                <a:latin typeface="Lucida Console" pitchFamily="49" charset="0"/>
              </a:rPr>
              <a:t>(</a:t>
            </a:r>
            <a:r>
              <a:rPr lang="en-US" sz="1400" b="1" dirty="0" err="1" smtClean="0">
                <a:latin typeface="Lucida Console" pitchFamily="49" charset="0"/>
              </a:rPr>
              <a:t>pszFile</a:t>
            </a:r>
            <a:r>
              <a:rPr lang="en-US" sz="1400" b="1" dirty="0" smtClean="0">
                <a:latin typeface="Lucida Console" pitchFamily="49" charset="0"/>
              </a:rPr>
              <a:t>, </a:t>
            </a:r>
          </a:p>
          <a:p>
            <a:pPr>
              <a:lnSpc>
                <a:spcPct val="85000"/>
              </a:lnSpc>
              <a:spcBef>
                <a:spcPct val="20000"/>
              </a:spcBef>
            </a:pPr>
            <a:r>
              <a:rPr lang="en-US" sz="1400" b="1" dirty="0" smtClean="0">
                <a:latin typeface="Lucida Console" pitchFamily="49" charset="0"/>
              </a:rPr>
              <a:t>                          NULL,</a:t>
            </a:r>
          </a:p>
          <a:p>
            <a:pPr>
              <a:lnSpc>
                <a:spcPct val="85000"/>
              </a:lnSpc>
              <a:spcBef>
                <a:spcPct val="20000"/>
              </a:spcBef>
            </a:pPr>
            <a:r>
              <a:rPr lang="en-US" sz="1400" b="1" dirty="0" smtClean="0">
                <a:latin typeface="Lucida Console" pitchFamily="49" charset="0"/>
              </a:rPr>
              <a:t>                          LOAD_WITH_ALTERED_SEARCH_PATH);</a:t>
            </a:r>
            <a:endParaRPr lang="en-US" sz="1400" b="1"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941796"/>
          </a:xfrm>
        </p:spPr>
        <p:txBody>
          <a:bodyPr/>
          <a:lstStyle/>
          <a:p>
            <a:r>
              <a:rPr sz="4000" smtClean="0">
                <a:latin typeface="Trebuchet MS" pitchFamily="34" charset="0"/>
              </a:rPr>
              <a:t>Print Filter Pipeline Updates</a:t>
            </a:r>
            <a:r>
              <a:rPr sz="3200" smtClean="0">
                <a:latin typeface="Trebuchet MS" pitchFamily="34" charset="0"/>
              </a:rPr>
              <a:t/>
            </a:r>
            <a:br>
              <a:rPr sz="3200" smtClean="0">
                <a:latin typeface="Trebuchet MS" pitchFamily="34" charset="0"/>
              </a:rPr>
            </a:br>
            <a:r>
              <a:rPr sz="2800" smtClean="0">
                <a:solidFill>
                  <a:schemeClr val="accent1"/>
                </a:solidFill>
                <a:latin typeface="Trebuchet MS" pitchFamily="34" charset="0"/>
              </a:rPr>
              <a:t>Async notifications and flushing data</a:t>
            </a:r>
            <a:endParaRPr sz="280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endParaRPr>
          </a:p>
        </p:txBody>
      </p:sp>
      <p:sp>
        <p:nvSpPr>
          <p:cNvPr id="245763" name="Rectangle 3"/>
          <p:cNvSpPr>
            <a:spLocks noGrp="1" noChangeArrowheads="1"/>
          </p:cNvSpPr>
          <p:nvPr>
            <p:ph idx="1"/>
          </p:nvPr>
        </p:nvSpPr>
        <p:spPr>
          <a:xfrm>
            <a:off x="381000" y="1901825"/>
            <a:ext cx="8410575" cy="2125710"/>
          </a:xfrm>
        </p:spPr>
        <p:txBody>
          <a:bodyPr/>
          <a:lstStyle/>
          <a:p>
            <a:r>
              <a:rPr lang="en-US" sz="2400" dirty="0" smtClean="0">
                <a:latin typeface="Trebuchet MS" pitchFamily="34" charset="0"/>
              </a:rPr>
              <a:t>Change in </a:t>
            </a:r>
            <a:r>
              <a:rPr lang="en-US" sz="2400" dirty="0" err="1" smtClean="0">
                <a:latin typeface="Trebuchet MS" pitchFamily="34" charset="0"/>
              </a:rPr>
              <a:t>async</a:t>
            </a:r>
            <a:r>
              <a:rPr lang="en-US" sz="2400" dirty="0" smtClean="0">
                <a:latin typeface="Trebuchet MS" pitchFamily="34" charset="0"/>
              </a:rPr>
              <a:t> notification behavior</a:t>
            </a:r>
          </a:p>
          <a:p>
            <a:pPr lvl="1"/>
            <a:r>
              <a:rPr lang="en-US" sz="2400" dirty="0" smtClean="0">
                <a:latin typeface="Trebuchet MS" pitchFamily="34" charset="0"/>
              </a:rPr>
              <a:t>Plug-in won’t hang if client is Windows XP or 2003</a:t>
            </a:r>
          </a:p>
          <a:p>
            <a:r>
              <a:rPr lang="en-US" sz="2400" dirty="0" smtClean="0">
                <a:latin typeface="Trebuchet MS" pitchFamily="34" charset="0"/>
              </a:rPr>
              <a:t>New interface for flushing data</a:t>
            </a:r>
          </a:p>
          <a:p>
            <a:pPr lvl="1"/>
            <a:r>
              <a:rPr lang="en-US" sz="2400" dirty="0" smtClean="0">
                <a:latin typeface="Trebuchet MS" pitchFamily="34" charset="0"/>
              </a:rPr>
              <a:t>Can be retrieved via </a:t>
            </a:r>
            <a:r>
              <a:rPr lang="en-US" sz="2400" dirty="0" err="1" smtClean="0">
                <a:latin typeface="Trebuchet MS" pitchFamily="34" charset="0"/>
              </a:rPr>
              <a:t>QueryInterface</a:t>
            </a:r>
            <a:r>
              <a:rPr lang="en-US" sz="2400" dirty="0" smtClean="0">
                <a:latin typeface="Trebuchet MS" pitchFamily="34" charset="0"/>
              </a:rPr>
              <a:t> </a:t>
            </a:r>
            <a:br>
              <a:rPr lang="en-US" sz="2400" dirty="0" smtClean="0">
                <a:latin typeface="Trebuchet MS" pitchFamily="34" charset="0"/>
              </a:rPr>
            </a:br>
            <a:r>
              <a:rPr lang="en-US" sz="2400" dirty="0" smtClean="0">
                <a:latin typeface="Trebuchet MS" pitchFamily="34" charset="0"/>
              </a:rPr>
              <a:t>from </a:t>
            </a:r>
            <a:r>
              <a:rPr lang="en-US" sz="2400" dirty="0" err="1" smtClean="0">
                <a:latin typeface="Trebuchet MS" pitchFamily="34" charset="0"/>
              </a:rPr>
              <a:t>IPrintWriteStream</a:t>
            </a:r>
            <a:endParaRPr lang="en-US" sz="2400" dirty="0" smtClean="0">
              <a:latin typeface="Trebuchet MS" pitchFamily="34" charset="0"/>
            </a:endParaRPr>
          </a:p>
        </p:txBody>
      </p:sp>
      <p:sp>
        <p:nvSpPr>
          <p:cNvPr id="5" name="Rectangle 4"/>
          <p:cNvSpPr>
            <a:spLocks noChangeArrowheads="1"/>
          </p:cNvSpPr>
          <p:nvPr/>
        </p:nvSpPr>
        <p:spPr bwMode="auto">
          <a:xfrm>
            <a:off x="1199213" y="4062334"/>
            <a:ext cx="6828020" cy="2039114"/>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b="1" dirty="0" smtClean="0">
                <a:latin typeface="Lucida Console" pitchFamily="49" charset="0"/>
              </a:rPr>
              <a:t>interface </a:t>
            </a:r>
            <a:r>
              <a:rPr lang="en-US" sz="1400" b="1" dirty="0" err="1" smtClean="0">
                <a:latin typeface="Lucida Console" pitchFamily="49" charset="0"/>
              </a:rPr>
              <a:t>IPrintWriteStreamFlush</a:t>
            </a:r>
            <a:r>
              <a:rPr lang="en-US" sz="1400" b="1" dirty="0" smtClean="0">
                <a:latin typeface="Lucida Console" pitchFamily="49" charset="0"/>
              </a:rPr>
              <a:t> : </a:t>
            </a:r>
            <a:r>
              <a:rPr lang="en-US" sz="1400" b="1" dirty="0" err="1" smtClean="0">
                <a:latin typeface="Lucida Console" pitchFamily="49" charset="0"/>
              </a:rPr>
              <a:t>IUnknown</a:t>
            </a:r>
            <a:endParaRPr lang="en-US" sz="1400" b="1" dirty="0" smtClean="0">
              <a:latin typeface="Lucida Console" pitchFamily="49" charset="0"/>
            </a:endParaRPr>
          </a:p>
          <a:p>
            <a:pPr>
              <a:lnSpc>
                <a:spcPct val="85000"/>
              </a:lnSpc>
              <a:spcBef>
                <a:spcPct val="20000"/>
              </a:spcBef>
            </a:pPr>
            <a:r>
              <a:rPr lang="en-US" sz="1400" b="1" dirty="0" smtClean="0">
                <a:latin typeface="Lucida Console" pitchFamily="49" charset="0"/>
              </a:rPr>
              <a:t>{</a:t>
            </a:r>
          </a:p>
          <a:p>
            <a:pPr>
              <a:lnSpc>
                <a:spcPct val="85000"/>
              </a:lnSpc>
              <a:spcBef>
                <a:spcPct val="20000"/>
              </a:spcBef>
            </a:pPr>
            <a:r>
              <a:rPr lang="en-US" sz="1400" b="1" dirty="0" smtClean="0">
                <a:latin typeface="Lucida Console" pitchFamily="49" charset="0"/>
              </a:rPr>
              <a:t>    HRESULT</a:t>
            </a:r>
          </a:p>
          <a:p>
            <a:pPr>
              <a:lnSpc>
                <a:spcPct val="85000"/>
              </a:lnSpc>
              <a:spcBef>
                <a:spcPct val="20000"/>
              </a:spcBef>
            </a:pPr>
            <a:r>
              <a:rPr lang="en-US" sz="1400" b="1" dirty="0" smtClean="0">
                <a:latin typeface="Lucida Console" pitchFamily="49" charset="0"/>
              </a:rPr>
              <a:t>    </a:t>
            </a:r>
            <a:r>
              <a:rPr lang="en-US" sz="1400" b="1" dirty="0" err="1" smtClean="0">
                <a:latin typeface="Lucida Console" pitchFamily="49" charset="0"/>
              </a:rPr>
              <a:t>FlushData</a:t>
            </a:r>
            <a:r>
              <a:rPr lang="en-US" sz="1400" b="1" dirty="0" smtClean="0">
                <a:latin typeface="Lucida Console" pitchFamily="49" charset="0"/>
              </a:rPr>
              <a:t>(</a:t>
            </a:r>
          </a:p>
          <a:p>
            <a:pPr>
              <a:lnSpc>
                <a:spcPct val="85000"/>
              </a:lnSpc>
              <a:spcBef>
                <a:spcPct val="20000"/>
              </a:spcBef>
            </a:pPr>
            <a:r>
              <a:rPr lang="en-US" sz="1400" b="1" dirty="0" smtClean="0">
                <a:latin typeface="Lucida Console" pitchFamily="49" charset="0"/>
              </a:rPr>
              <a:t>        void</a:t>
            </a:r>
          </a:p>
          <a:p>
            <a:pPr>
              <a:lnSpc>
                <a:spcPct val="85000"/>
              </a:lnSpc>
              <a:spcBef>
                <a:spcPct val="20000"/>
              </a:spcBef>
            </a:pPr>
            <a:r>
              <a:rPr lang="en-US" sz="1400" b="1" dirty="0" smtClean="0">
                <a:latin typeface="Lucida Console" pitchFamily="49" charset="0"/>
              </a:rPr>
              <a:t>        );</a:t>
            </a:r>
          </a:p>
          <a:p>
            <a:pPr>
              <a:lnSpc>
                <a:spcPct val="85000"/>
              </a:lnSpc>
              <a:spcBef>
                <a:spcPct val="20000"/>
              </a:spcBef>
            </a:pPr>
            <a:r>
              <a:rPr lang="en-US" sz="1400" b="1" dirty="0" smtClean="0">
                <a:latin typeface="Lucida Console" pitchFamily="49" charset="0"/>
              </a:rPr>
              <a:t>}</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941796"/>
          </a:xfrm>
        </p:spPr>
        <p:txBody>
          <a:bodyPr/>
          <a:lstStyle/>
          <a:p>
            <a:r>
              <a:rPr sz="4000" smtClean="0">
                <a:latin typeface="Trebuchet MS" pitchFamily="34" charset="0"/>
              </a:rPr>
              <a:t>Print Filter Pipeline Updates</a:t>
            </a:r>
            <a:r>
              <a:rPr sz="3200" smtClean="0">
                <a:latin typeface="Trebuchet MS" pitchFamily="34" charset="0"/>
              </a:rPr>
              <a:t/>
            </a:r>
            <a:br>
              <a:rPr sz="3200" smtClean="0">
                <a:latin typeface="Trebuchet MS" pitchFamily="34" charset="0"/>
              </a:rPr>
            </a:br>
            <a:r>
              <a:rPr sz="2800" smtClean="0">
                <a:solidFill>
                  <a:schemeClr val="accent1"/>
                </a:solidFill>
                <a:latin typeface="Trebuchet MS" pitchFamily="34" charset="0"/>
              </a:rPr>
              <a:t>Performance</a:t>
            </a:r>
            <a:endParaRPr sz="280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endParaRPr>
          </a:p>
        </p:txBody>
      </p:sp>
      <p:sp>
        <p:nvSpPr>
          <p:cNvPr id="245763" name="Rectangle 3"/>
          <p:cNvSpPr>
            <a:spLocks noGrp="1" noChangeArrowheads="1"/>
          </p:cNvSpPr>
          <p:nvPr>
            <p:ph idx="1"/>
          </p:nvPr>
        </p:nvSpPr>
        <p:spPr>
          <a:xfrm>
            <a:off x="381000" y="1901825"/>
            <a:ext cx="8410575" cy="3659463"/>
          </a:xfrm>
        </p:spPr>
        <p:txBody>
          <a:bodyPr/>
          <a:lstStyle/>
          <a:p>
            <a:r>
              <a:rPr lang="en-US" sz="2400" dirty="0" smtClean="0">
                <a:latin typeface="Trebuchet MS" pitchFamily="34" charset="0"/>
              </a:rPr>
              <a:t>Known challenges issues with certain types of documents</a:t>
            </a:r>
          </a:p>
          <a:p>
            <a:pPr lvl="1"/>
            <a:r>
              <a:rPr lang="en-US" sz="2000" dirty="0" smtClean="0">
                <a:latin typeface="Trebuchet MS" pitchFamily="34" charset="0"/>
              </a:rPr>
              <a:t>Large page or image size</a:t>
            </a:r>
          </a:p>
          <a:p>
            <a:pPr lvl="1"/>
            <a:r>
              <a:rPr lang="en-US" sz="2000" dirty="0" smtClean="0">
                <a:latin typeface="Trebuchet MS" pitchFamily="34" charset="0"/>
              </a:rPr>
              <a:t>High page counts</a:t>
            </a:r>
          </a:p>
          <a:p>
            <a:pPr lvl="1"/>
            <a:r>
              <a:rPr lang="en-US" sz="2000" dirty="0" smtClean="0">
                <a:latin typeface="Trebuchet MS" pitchFamily="34" charset="0"/>
              </a:rPr>
              <a:t>Pages with very large number of relationships</a:t>
            </a:r>
          </a:p>
          <a:p>
            <a:r>
              <a:rPr lang="en-US" sz="2400" dirty="0" smtClean="0">
                <a:latin typeface="Trebuchet MS" pitchFamily="34" charset="0"/>
              </a:rPr>
              <a:t>Continue to address challenges in Vista SP1 and now Windows 7</a:t>
            </a:r>
          </a:p>
          <a:p>
            <a:pPr lvl="1"/>
            <a:r>
              <a:rPr lang="en-US" sz="2000" dirty="0" smtClean="0">
                <a:latin typeface="Trebuchet MS" pitchFamily="34" charset="0"/>
              </a:rPr>
              <a:t>Fewer disk I/O operations</a:t>
            </a:r>
          </a:p>
          <a:p>
            <a:pPr lvl="1"/>
            <a:r>
              <a:rPr lang="en-US" sz="2000" dirty="0" smtClean="0">
                <a:latin typeface="Trebuchet MS" pitchFamily="34" charset="0"/>
              </a:rPr>
              <a:t>More efficient use of buffers and memory</a:t>
            </a:r>
          </a:p>
          <a:p>
            <a:pPr lvl="1"/>
            <a:r>
              <a:rPr lang="en-US" sz="2000" dirty="0" smtClean="0">
                <a:latin typeface="Trebuchet MS" pitchFamily="34" charset="0"/>
              </a:rPr>
              <a:t>More than 100% performance improvement in certain scenarios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941796"/>
          </a:xfrm>
        </p:spPr>
        <p:txBody>
          <a:bodyPr/>
          <a:lstStyle/>
          <a:p>
            <a:r>
              <a:rPr sz="4000" smtClean="0">
                <a:latin typeface="Trebuchet MS" pitchFamily="34" charset="0"/>
              </a:rPr>
              <a:t>Print Filter Pipeline Updates</a:t>
            </a:r>
            <a:r>
              <a:rPr sz="3200" smtClean="0">
                <a:latin typeface="Trebuchet MS" pitchFamily="34" charset="0"/>
              </a:rPr>
              <a:t/>
            </a:r>
            <a:br>
              <a:rPr sz="3200" smtClean="0">
                <a:latin typeface="Trebuchet MS" pitchFamily="34" charset="0"/>
              </a:rPr>
            </a:br>
            <a:r>
              <a:rPr sz="2800" smtClean="0">
                <a:solidFill>
                  <a:schemeClr val="accent1"/>
                </a:solidFill>
                <a:latin typeface="Trebuchet MS" pitchFamily="34" charset="0"/>
              </a:rPr>
              <a:t>D</a:t>
            </a:r>
            <a:r>
              <a:rPr lang="en-US" sz="2800" dirty="0" err="1" smtClean="0">
                <a:solidFill>
                  <a:schemeClr val="accent1"/>
                </a:solidFill>
                <a:latin typeface="Trebuchet MS" pitchFamily="34" charset="0"/>
              </a:rPr>
              <a:t>i</a:t>
            </a:r>
            <a:r>
              <a:rPr sz="2800" smtClean="0">
                <a:solidFill>
                  <a:schemeClr val="accent1"/>
                </a:solidFill>
                <a:latin typeface="Trebuchet MS" pitchFamily="34" charset="0"/>
              </a:rPr>
              <a:t>scard Control</a:t>
            </a:r>
            <a:endParaRPr sz="280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endParaRPr>
          </a:p>
        </p:txBody>
      </p:sp>
      <p:sp>
        <p:nvSpPr>
          <p:cNvPr id="245763" name="Rectangle 3"/>
          <p:cNvSpPr>
            <a:spLocks noGrp="1" noChangeArrowheads="1"/>
          </p:cNvSpPr>
          <p:nvPr>
            <p:ph idx="1"/>
          </p:nvPr>
        </p:nvSpPr>
        <p:spPr>
          <a:xfrm>
            <a:off x="381000" y="1901825"/>
            <a:ext cx="8410575" cy="1945148"/>
          </a:xfrm>
        </p:spPr>
        <p:txBody>
          <a:bodyPr/>
          <a:lstStyle/>
          <a:p>
            <a:r>
              <a:rPr lang="en-US" sz="1600" dirty="0" smtClean="0">
                <a:latin typeface="Trebuchet MS" pitchFamily="34" charset="0"/>
              </a:rPr>
              <a:t>Enable filters release processed resources for efficient memory usages</a:t>
            </a:r>
          </a:p>
          <a:p>
            <a:r>
              <a:rPr lang="en-US" sz="1600" dirty="0" smtClean="0">
                <a:latin typeface="Trebuchet MS" pitchFamily="34" charset="0"/>
              </a:rPr>
              <a:t>Microsoft XPS Document Converter (MXDC) now supports the discard control feature</a:t>
            </a:r>
          </a:p>
          <a:p>
            <a:r>
              <a:rPr lang="en-US" sz="1600" dirty="0" smtClean="0">
                <a:latin typeface="Trebuchet MS" pitchFamily="34" charset="0"/>
              </a:rPr>
              <a:t>Filters must be able to handle </a:t>
            </a:r>
            <a:r>
              <a:rPr lang="en-US" sz="1600" dirty="0" err="1" smtClean="0">
                <a:latin typeface="Trebuchet MS" pitchFamily="34" charset="0"/>
              </a:rPr>
              <a:t>IPartDiscardControl</a:t>
            </a:r>
            <a:endParaRPr lang="en-US" sz="1600" dirty="0" smtClean="0">
              <a:latin typeface="Trebuchet MS" pitchFamily="34" charset="0"/>
            </a:endParaRPr>
          </a:p>
          <a:p>
            <a:r>
              <a:rPr lang="en-US" sz="1600" dirty="0" smtClean="0">
                <a:latin typeface="Trebuchet MS" pitchFamily="34" charset="0"/>
              </a:rPr>
              <a:t>The physical location of discard data – close to sentinel page</a:t>
            </a:r>
          </a:p>
          <a:p>
            <a:r>
              <a:rPr lang="en-US" sz="1600" dirty="0" smtClean="0">
                <a:latin typeface="Trebuchet MS" pitchFamily="34" charset="0"/>
              </a:rPr>
              <a:t>Example of sequence of parts received </a:t>
            </a:r>
            <a:br>
              <a:rPr lang="en-US" sz="1600" dirty="0" smtClean="0">
                <a:latin typeface="Trebuchet MS" pitchFamily="34" charset="0"/>
              </a:rPr>
            </a:br>
            <a:r>
              <a:rPr lang="en-US" sz="1600" dirty="0" smtClean="0">
                <a:latin typeface="Trebuchet MS" pitchFamily="34" charset="0"/>
              </a:rPr>
              <a:t>by a filter when printing an XPS doc with 3 pages:</a:t>
            </a:r>
          </a:p>
        </p:txBody>
      </p:sp>
      <p:sp>
        <p:nvSpPr>
          <p:cNvPr id="245764" name="Rectangle 4"/>
          <p:cNvSpPr>
            <a:spLocks noChangeArrowheads="1"/>
          </p:cNvSpPr>
          <p:nvPr/>
        </p:nvSpPr>
        <p:spPr bwMode="auto">
          <a:xfrm>
            <a:off x="1199213" y="4069830"/>
            <a:ext cx="6828020" cy="209862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buNone/>
            </a:pPr>
            <a:r>
              <a:rPr lang="en-US" sz="1400" b="1" dirty="0" err="1" smtClean="0">
                <a:latin typeface="Lucida Console" pitchFamily="49" charset="0"/>
              </a:rPr>
              <a:t>IXpsDocument</a:t>
            </a:r>
            <a:endParaRPr lang="en-US" sz="1400" b="1" dirty="0" smtClean="0">
              <a:latin typeface="Lucida Console" pitchFamily="49" charset="0"/>
            </a:endParaRPr>
          </a:p>
          <a:p>
            <a:pPr>
              <a:buNone/>
            </a:pPr>
            <a:r>
              <a:rPr lang="en-US" sz="1400" b="1" dirty="0" err="1" smtClean="0">
                <a:latin typeface="Lucida Console" pitchFamily="49" charset="0"/>
              </a:rPr>
              <a:t>IFixedDocumentSequence</a:t>
            </a:r>
            <a:endParaRPr lang="en-US" sz="1400" b="1" dirty="0" smtClean="0">
              <a:latin typeface="Lucida Console" pitchFamily="49" charset="0"/>
            </a:endParaRPr>
          </a:p>
          <a:p>
            <a:pPr>
              <a:buNone/>
            </a:pPr>
            <a:r>
              <a:rPr lang="en-US" sz="1400" b="1" dirty="0" err="1" smtClean="0">
                <a:latin typeface="Lucida Console" pitchFamily="49" charset="0"/>
              </a:rPr>
              <a:t>IFixedDocument</a:t>
            </a:r>
            <a:endParaRPr lang="en-US" sz="1400" b="1" dirty="0" smtClean="0">
              <a:latin typeface="Lucida Console" pitchFamily="49" charset="0"/>
            </a:endParaRPr>
          </a:p>
          <a:p>
            <a:pPr>
              <a:buNone/>
            </a:pPr>
            <a:r>
              <a:rPr lang="en-US" sz="1400" b="1" dirty="0" err="1" smtClean="0">
                <a:latin typeface="Lucida Console" pitchFamily="49" charset="0"/>
              </a:rPr>
              <a:t>IFixedPage</a:t>
            </a:r>
            <a:endParaRPr lang="en-US" sz="1400" b="1" dirty="0" smtClean="0">
              <a:latin typeface="Lucida Console" pitchFamily="49" charset="0"/>
            </a:endParaRPr>
          </a:p>
          <a:p>
            <a:pPr>
              <a:buNone/>
            </a:pPr>
            <a:r>
              <a:rPr lang="en-US" sz="1400" b="1" dirty="0" err="1" smtClean="0">
                <a:latin typeface="Lucida Console" pitchFamily="49" charset="0"/>
              </a:rPr>
              <a:t>IPartDiscardControl</a:t>
            </a:r>
            <a:endParaRPr lang="en-US" sz="1400" b="1" dirty="0" smtClean="0">
              <a:latin typeface="Lucida Console" pitchFamily="49" charset="0"/>
            </a:endParaRPr>
          </a:p>
          <a:p>
            <a:pPr>
              <a:buNone/>
            </a:pPr>
            <a:r>
              <a:rPr lang="en-US" sz="1400" b="1" dirty="0" err="1" smtClean="0">
                <a:latin typeface="Lucida Console" pitchFamily="49" charset="0"/>
              </a:rPr>
              <a:t>IFixedPage</a:t>
            </a:r>
            <a:endParaRPr lang="en-US" sz="1400" b="1" dirty="0" smtClean="0">
              <a:latin typeface="Lucida Console" pitchFamily="49" charset="0"/>
            </a:endParaRPr>
          </a:p>
          <a:p>
            <a:pPr>
              <a:buNone/>
            </a:pPr>
            <a:r>
              <a:rPr lang="en-US" sz="1400" b="1" dirty="0" err="1" smtClean="0">
                <a:latin typeface="Lucida Console" pitchFamily="49" charset="0"/>
              </a:rPr>
              <a:t>IPartDiscardControl</a:t>
            </a:r>
            <a:endParaRPr lang="en-US" sz="1400" b="1" dirty="0" smtClean="0">
              <a:latin typeface="Lucida Console" pitchFamily="49" charset="0"/>
            </a:endParaRPr>
          </a:p>
          <a:p>
            <a:pPr>
              <a:buNone/>
            </a:pPr>
            <a:r>
              <a:rPr lang="en-US" sz="1400" b="1" dirty="0" err="1" smtClean="0">
                <a:latin typeface="Lucida Console" pitchFamily="49" charset="0"/>
              </a:rPr>
              <a:t>IPartDiscardControl</a:t>
            </a:r>
            <a:endParaRPr lang="en-US" sz="1400" b="1" dirty="0" smtClean="0">
              <a:latin typeface="Lucida Console" pitchFamily="49" charset="0"/>
            </a:endParaRPr>
          </a:p>
          <a:p>
            <a:pPr>
              <a:buNone/>
            </a:pPr>
            <a:r>
              <a:rPr lang="en-US" sz="1400" b="1" dirty="0" err="1" smtClean="0">
                <a:latin typeface="Lucida Console" pitchFamily="49" charset="0"/>
              </a:rPr>
              <a:t>IFixedPage</a:t>
            </a:r>
            <a:endParaRPr lang="en-US" sz="1400" b="1"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228601"/>
            <a:ext cx="8382000" cy="941796"/>
          </a:xfrm>
        </p:spPr>
        <p:txBody>
          <a:bodyPr/>
          <a:lstStyle/>
          <a:p>
            <a:r>
              <a:rPr sz="4000" smtClean="0">
                <a:latin typeface="Trebuchet MS" pitchFamily="34" charset="0"/>
              </a:rPr>
              <a:t>Print Filter Pipeline Updates</a:t>
            </a:r>
            <a:r>
              <a:rPr sz="3200" smtClean="0">
                <a:latin typeface="Trebuchet MS" pitchFamily="34" charset="0"/>
              </a:rPr>
              <a:t/>
            </a:r>
            <a:br>
              <a:rPr sz="3200" smtClean="0">
                <a:latin typeface="Trebuchet MS" pitchFamily="34" charset="0"/>
              </a:rPr>
            </a:br>
            <a:r>
              <a:rPr sz="2800" smtClean="0">
                <a:solidFill>
                  <a:schemeClr val="accent1"/>
                </a:solidFill>
                <a:latin typeface="Trebuchet MS" pitchFamily="34" charset="0"/>
              </a:rPr>
              <a:t>Obfuscated Fonts</a:t>
            </a:r>
            <a:endParaRPr sz="2800">
              <a:gradFill>
                <a:gsLst>
                  <a:gs pos="28000">
                    <a:schemeClr val="accent6">
                      <a:lumMod val="40000"/>
                      <a:lumOff val="60000"/>
                    </a:schemeClr>
                  </a:gs>
                  <a:gs pos="48000">
                    <a:schemeClr val="accent6">
                      <a:lumMod val="40000"/>
                      <a:lumOff val="60000"/>
                    </a:schemeClr>
                  </a:gs>
                </a:gsLst>
                <a:lin ang="5400000" scaled="1"/>
              </a:gradFill>
              <a:latin typeface="Trebuchet MS" pitchFamily="34" charset="0"/>
            </a:endParaRPr>
          </a:p>
        </p:txBody>
      </p:sp>
      <p:sp>
        <p:nvSpPr>
          <p:cNvPr id="245763" name="Rectangle 3"/>
          <p:cNvSpPr>
            <a:spLocks noGrp="1" noChangeArrowheads="1"/>
          </p:cNvSpPr>
          <p:nvPr>
            <p:ph idx="1"/>
          </p:nvPr>
        </p:nvSpPr>
        <p:spPr>
          <a:xfrm>
            <a:off x="381000" y="1417638"/>
            <a:ext cx="8410575" cy="4960332"/>
          </a:xfrm>
        </p:spPr>
        <p:txBody>
          <a:bodyPr/>
          <a:lstStyle/>
          <a:p>
            <a:endParaRPr lang="en-US" sz="2400" dirty="0" smtClean="0">
              <a:latin typeface="Trebuchet MS" pitchFamily="34" charset="0"/>
            </a:endParaRPr>
          </a:p>
          <a:p>
            <a:r>
              <a:rPr lang="en-US" sz="2400" dirty="0" smtClean="0">
                <a:latin typeface="Trebuchet MS" pitchFamily="34" charset="0"/>
              </a:rPr>
              <a:t>The Vista RTM WDK sample shows an unsupported method for using obfuscated fonts in the pipeline</a:t>
            </a:r>
          </a:p>
          <a:p>
            <a:r>
              <a:rPr lang="en-US" sz="2400" dirty="0" smtClean="0">
                <a:latin typeface="Trebuchet MS" pitchFamily="34" charset="0"/>
              </a:rPr>
              <a:t>Updated Method (Vista SP1 WDK and later)</a:t>
            </a:r>
          </a:p>
          <a:p>
            <a:pPr marL="779449" lvl="1" indent="-457200">
              <a:buFont typeface="+mj-lt"/>
              <a:buAutoNum type="arabicPeriod"/>
            </a:pPr>
            <a:r>
              <a:rPr lang="en-US" sz="2100" dirty="0" smtClean="0">
                <a:latin typeface="Trebuchet MS" pitchFamily="34" charset="0"/>
              </a:rPr>
              <a:t>Create the font and use a uniform resource identifier (URI) that includes "/", such as:</a:t>
            </a:r>
          </a:p>
          <a:p>
            <a:pPr marL="779449" lvl="1" indent="-457200">
              <a:buFont typeface="+mj-lt"/>
              <a:buAutoNum type="arabicPeriod"/>
            </a:pPr>
            <a:endParaRPr lang="en-US" sz="2100" dirty="0" smtClean="0">
              <a:latin typeface="Trebuchet MS" pitchFamily="34" charset="0"/>
            </a:endParaRPr>
          </a:p>
          <a:p>
            <a:pPr marL="779449" lvl="1" indent="-457200">
              <a:buFont typeface="+mj-lt"/>
              <a:buAutoNum type="arabicPeriod"/>
            </a:pPr>
            <a:r>
              <a:rPr lang="en-US" sz="2100" dirty="0" smtClean="0">
                <a:latin typeface="Trebuchet MS" pitchFamily="34" charset="0"/>
              </a:rPr>
              <a:t>Call the </a:t>
            </a:r>
            <a:r>
              <a:rPr lang="en-US" sz="2100" dirty="0" err="1" smtClean="0">
                <a:latin typeface="Trebuchet MS" pitchFamily="34" charset="0"/>
              </a:rPr>
              <a:t>SetFontOptions</a:t>
            </a:r>
            <a:r>
              <a:rPr lang="en-US" sz="2100" dirty="0" smtClean="0">
                <a:latin typeface="Trebuchet MS" pitchFamily="34" charset="0"/>
              </a:rPr>
              <a:t> method on the </a:t>
            </a:r>
            <a:r>
              <a:rPr lang="en-US" sz="2100" dirty="0" err="1" smtClean="0">
                <a:latin typeface="Trebuchet MS" pitchFamily="34" charset="0"/>
              </a:rPr>
              <a:t>IPartFont</a:t>
            </a:r>
            <a:r>
              <a:rPr lang="en-US" sz="2100" dirty="0" smtClean="0">
                <a:latin typeface="Trebuchet MS" pitchFamily="34" charset="0"/>
              </a:rPr>
              <a:t>. This method sets the appropriate content type and marks the font as obfuscated:</a:t>
            </a:r>
          </a:p>
          <a:p>
            <a:pPr marL="779449" lvl="1" indent="-457200">
              <a:buFont typeface="+mj-lt"/>
              <a:buAutoNum type="arabicPeriod"/>
            </a:pPr>
            <a:endParaRPr lang="en-US" sz="2100" dirty="0" smtClean="0">
              <a:latin typeface="Trebuchet MS" pitchFamily="34" charset="0"/>
            </a:endParaRPr>
          </a:p>
          <a:p>
            <a:pPr marL="779449" lvl="1" indent="-457200">
              <a:buFont typeface="+mj-lt"/>
              <a:buAutoNum type="arabicPeriod"/>
            </a:pPr>
            <a:r>
              <a:rPr lang="en-US" sz="2100" dirty="0" smtClean="0">
                <a:latin typeface="Trebuchet MS" pitchFamily="34" charset="0"/>
              </a:rPr>
              <a:t>Do not XOR manually the first bytes of the font data stream with the GUID which is part of the URI.</a:t>
            </a:r>
          </a:p>
        </p:txBody>
      </p:sp>
      <p:sp>
        <p:nvSpPr>
          <p:cNvPr id="5" name="Rectangle 4"/>
          <p:cNvSpPr>
            <a:spLocks noChangeArrowheads="1"/>
          </p:cNvSpPr>
          <p:nvPr/>
        </p:nvSpPr>
        <p:spPr bwMode="auto">
          <a:xfrm>
            <a:off x="1112128" y="3810238"/>
            <a:ext cx="6828020" cy="40419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L="0" lvl="2" indent="-457200"/>
            <a:r>
              <a:rPr lang="en-US" sz="1400" b="1" dirty="0" smtClean="0">
                <a:latin typeface="Lucida Console" pitchFamily="49" charset="0"/>
              </a:rPr>
              <a:t>L"/21223d92-e614-48a5-925c-c6962b6a8124.odtff"</a:t>
            </a:r>
          </a:p>
        </p:txBody>
      </p:sp>
      <p:sp>
        <p:nvSpPr>
          <p:cNvPr id="6" name="Rectangle 5"/>
          <p:cNvSpPr>
            <a:spLocks noChangeArrowheads="1"/>
          </p:cNvSpPr>
          <p:nvPr/>
        </p:nvSpPr>
        <p:spPr bwMode="auto">
          <a:xfrm>
            <a:off x="1101243" y="5203609"/>
            <a:ext cx="6828020" cy="40419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L="0" lvl="2" indent="-457200"/>
            <a:r>
              <a:rPr lang="en-US" sz="1400" b="1" dirty="0" err="1" smtClean="0">
                <a:latin typeface="Lucida Console" pitchFamily="49" charset="0"/>
              </a:rPr>
              <a:t>pFont</a:t>
            </a:r>
            <a:r>
              <a:rPr lang="en-US" sz="1400" b="1" dirty="0" smtClean="0">
                <a:latin typeface="Lucida Console" pitchFamily="49" charset="0"/>
              </a:rPr>
              <a:t>-&gt;</a:t>
            </a:r>
            <a:r>
              <a:rPr lang="en-US" sz="1400" b="1" dirty="0" err="1" smtClean="0">
                <a:latin typeface="Lucida Console" pitchFamily="49" charset="0"/>
              </a:rPr>
              <a:t>SetFontOptions</a:t>
            </a:r>
            <a:r>
              <a:rPr lang="en-US" sz="1400" b="1" dirty="0" smtClean="0">
                <a:latin typeface="Lucida Console" pitchFamily="49" charset="0"/>
              </a:rPr>
              <a:t>(</a:t>
            </a:r>
            <a:r>
              <a:rPr lang="en-US" sz="1400" b="1" dirty="0" err="1" smtClean="0">
                <a:latin typeface="Lucida Console" pitchFamily="49" charset="0"/>
              </a:rPr>
              <a:t>Font_Obfusticate</a:t>
            </a:r>
            <a:endParaRPr lang="en-US" sz="1400" b="1" dirty="0" smtClean="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588" y="228600"/>
            <a:ext cx="8380412" cy="1163395"/>
          </a:xfrm>
        </p:spPr>
        <p:txBody>
          <a:bodyPr/>
          <a:lstStyle/>
          <a:p>
            <a:r>
              <a:rPr lang="en-US" dirty="0" smtClean="0"/>
              <a:t>Print Filter Pipeline Updates</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Client-Side Rendering – GUID names</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6" name="Text Placeholder 5"/>
          <p:cNvSpPr>
            <a:spLocks noGrp="1"/>
          </p:cNvSpPr>
          <p:nvPr>
            <p:ph type="body" idx="1"/>
          </p:nvPr>
        </p:nvSpPr>
        <p:spPr>
          <a:xfrm>
            <a:off x="382588" y="1901825"/>
            <a:ext cx="8380412" cy="3935949"/>
          </a:xfrm>
        </p:spPr>
        <p:txBody>
          <a:bodyPr/>
          <a:lstStyle/>
          <a:p>
            <a:r>
              <a:rPr lang="en-US" sz="3200" dirty="0" smtClean="0"/>
              <a:t>CSR uses local printer objects</a:t>
            </a:r>
          </a:p>
          <a:p>
            <a:pPr lvl="1"/>
            <a:r>
              <a:rPr lang="en-US" sz="2800" dirty="0" smtClean="0"/>
              <a:t>CSR Object naming: </a:t>
            </a:r>
            <a:r>
              <a:rPr lang="en-US" sz="2800" dirty="0" smtClean="0">
                <a:hlinkClick r:id="rId3" action="ppaction://hlinkfile"/>
              </a:rPr>
              <a:t>\\</a:t>
            </a:r>
            <a:r>
              <a:rPr lang="en-US" sz="2800" dirty="0" err="1" smtClean="0">
                <a:hlinkClick r:id="rId3" action="ppaction://hlinkfile"/>
              </a:rPr>
              <a:t>CSR|server</a:t>
            </a:r>
            <a:r>
              <a:rPr lang="en-US" sz="2800" dirty="0" smtClean="0">
                <a:hlinkClick r:id="rId3" action="ppaction://hlinkfile"/>
              </a:rPr>
              <a:t>\{GUID}</a:t>
            </a:r>
            <a:endParaRPr lang="en-US" sz="2800" dirty="0" smtClean="0"/>
          </a:p>
          <a:p>
            <a:r>
              <a:rPr lang="en-US" sz="3200" dirty="0" smtClean="0"/>
              <a:t>To avoid performance issues, filters should</a:t>
            </a:r>
          </a:p>
          <a:p>
            <a:pPr lvl="1"/>
            <a:r>
              <a:rPr lang="en-US" sz="2800" dirty="0" smtClean="0"/>
              <a:t>Retrieve the printer connection name</a:t>
            </a:r>
          </a:p>
          <a:p>
            <a:pPr lvl="2"/>
            <a:r>
              <a:rPr lang="en-US" sz="2400" dirty="0" smtClean="0"/>
              <a:t>Get the printer handle from the property bag</a:t>
            </a:r>
          </a:p>
          <a:p>
            <a:pPr lvl="2"/>
            <a:endParaRPr lang="en-US" sz="2400" dirty="0" smtClean="0"/>
          </a:p>
          <a:p>
            <a:pPr lvl="1"/>
            <a:r>
              <a:rPr lang="en-US" sz="2800" dirty="0" smtClean="0"/>
              <a:t>Access key “</a:t>
            </a:r>
            <a:r>
              <a:rPr lang="en-US" sz="2800" dirty="0" err="1" smtClean="0"/>
              <a:t>dsspooler</a:t>
            </a:r>
            <a:r>
              <a:rPr lang="en-US" sz="2800" dirty="0" smtClean="0"/>
              <a:t>” and the value “</a:t>
            </a:r>
            <a:r>
              <a:rPr lang="en-US" sz="2800" dirty="0" err="1" smtClean="0"/>
              <a:t>UNCName</a:t>
            </a:r>
            <a:r>
              <a:rPr lang="en-US" sz="2800" dirty="0" smtClean="0"/>
              <a:t>“ in </a:t>
            </a:r>
            <a:r>
              <a:rPr lang="en-US" sz="2800" dirty="0" err="1" smtClean="0"/>
              <a:t>GetPrinterDataEx</a:t>
            </a:r>
            <a:endParaRPr lang="en-US" sz="2800" dirty="0" smtClean="0"/>
          </a:p>
        </p:txBody>
      </p:sp>
      <p:sp>
        <p:nvSpPr>
          <p:cNvPr id="4" name="Rectangle 3"/>
          <p:cNvSpPr>
            <a:spLocks noChangeArrowheads="1"/>
          </p:cNvSpPr>
          <p:nvPr/>
        </p:nvSpPr>
        <p:spPr bwMode="auto">
          <a:xfrm>
            <a:off x="1056224" y="4588667"/>
            <a:ext cx="6828020" cy="40419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L="0" lvl="2" indent="-457200"/>
            <a:r>
              <a:rPr lang="en-US" sz="1400" b="1" dirty="0" smtClean="0">
                <a:latin typeface="Lucida Console" pitchFamily="49" charset="0"/>
              </a:rPr>
              <a:t>XPS_FP_PRINTER_HANDLE</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56404" y="3228059"/>
            <a:ext cx="5873917" cy="1994392"/>
          </a:xfrm>
        </p:spPr>
        <p:txBody>
          <a:bodyPr/>
          <a:lstStyle/>
          <a:p>
            <a:r>
              <a:rPr lang="en-US" dirty="0" smtClean="0">
                <a:latin typeface="Trebuchet MS" pitchFamily="34" charset="0"/>
              </a:rPr>
              <a:t>Using The XPS </a:t>
            </a:r>
            <a:br>
              <a:rPr lang="en-US" dirty="0" smtClean="0">
                <a:latin typeface="Trebuchet MS" pitchFamily="34" charset="0"/>
              </a:rPr>
            </a:br>
            <a:r>
              <a:rPr lang="en-US" dirty="0" smtClean="0">
                <a:latin typeface="Trebuchet MS" pitchFamily="34" charset="0"/>
              </a:rPr>
              <a:t>OM From The </a:t>
            </a:r>
            <a:br>
              <a:rPr lang="en-US" dirty="0" smtClean="0">
                <a:latin typeface="Trebuchet MS" pitchFamily="34" charset="0"/>
              </a:rPr>
            </a:br>
            <a:r>
              <a:rPr lang="en-US" dirty="0" smtClean="0">
                <a:latin typeface="Trebuchet MS" pitchFamily="34" charset="0"/>
              </a:rPr>
              <a:t>Filter Pipeline</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XPS Object Model API</a:t>
            </a:r>
            <a:endParaRPr lang="en-US" dirty="0"/>
          </a:p>
        </p:txBody>
      </p:sp>
      <p:sp>
        <p:nvSpPr>
          <p:cNvPr id="5" name="Content Placeholder 4"/>
          <p:cNvSpPr>
            <a:spLocks noGrp="1"/>
          </p:cNvSpPr>
          <p:nvPr>
            <p:ph idx="1"/>
          </p:nvPr>
        </p:nvSpPr>
        <p:spPr>
          <a:xfrm>
            <a:off x="382588" y="1414464"/>
            <a:ext cx="8380412" cy="3850798"/>
          </a:xfrm>
        </p:spPr>
        <p:txBody>
          <a:bodyPr/>
          <a:lstStyle/>
          <a:p>
            <a:r>
              <a:rPr lang="en-US" dirty="0" smtClean="0"/>
              <a:t>New Win32 API to work with XPS content</a:t>
            </a:r>
          </a:p>
          <a:p>
            <a:pPr lvl="1"/>
            <a:r>
              <a:rPr lang="en-US" dirty="0" smtClean="0"/>
              <a:t>In-box component for Windows7</a:t>
            </a:r>
          </a:p>
          <a:p>
            <a:pPr lvl="1"/>
            <a:r>
              <a:rPr lang="en-US" dirty="0" smtClean="0"/>
              <a:t>COM based, COM registered API</a:t>
            </a:r>
          </a:p>
          <a:p>
            <a:r>
              <a:rPr lang="en-US" dirty="0" smtClean="0"/>
              <a:t>Enables apps to easily add support for</a:t>
            </a:r>
          </a:p>
          <a:p>
            <a:pPr lvl="1"/>
            <a:r>
              <a:rPr lang="en-US" dirty="0" smtClean="0"/>
              <a:t>Creating XPS Documents</a:t>
            </a:r>
          </a:p>
          <a:p>
            <a:pPr lvl="1"/>
            <a:r>
              <a:rPr lang="en-US" dirty="0" smtClean="0"/>
              <a:t>Reading and Writing XPS Documents</a:t>
            </a:r>
          </a:p>
          <a:p>
            <a:pPr lvl="1"/>
            <a:r>
              <a:rPr lang="en-US" dirty="0" smtClean="0"/>
              <a:t>Modifying XPS Documents</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latin typeface="Trebuchet MS" pitchFamily="34" charset="0"/>
              </a:rPr>
              <a:t>XPS Object Model</a:t>
            </a:r>
            <a:endParaRPr lang="en-US" dirty="0">
              <a:latin typeface="Trebuchet MS" pitchFamily="34" charset="0"/>
            </a:endParaRPr>
          </a:p>
        </p:txBody>
      </p:sp>
      <p:sp>
        <p:nvSpPr>
          <p:cNvPr id="3" name="Content Placeholder 2"/>
          <p:cNvSpPr>
            <a:spLocks noGrp="1"/>
          </p:cNvSpPr>
          <p:nvPr>
            <p:ph idx="1"/>
          </p:nvPr>
        </p:nvSpPr>
        <p:spPr>
          <a:xfrm>
            <a:off x="382588" y="1414464"/>
            <a:ext cx="8380412" cy="4737707"/>
          </a:xfrm>
        </p:spPr>
        <p:txBody>
          <a:bodyPr/>
          <a:lstStyle/>
          <a:p>
            <a:r>
              <a:rPr lang="en-US" sz="2400" dirty="0" smtClean="0">
                <a:latin typeface="Trebuchet MS" pitchFamily="34" charset="0"/>
              </a:rPr>
              <a:t>All objects in the XPS OM are generated by </a:t>
            </a:r>
            <a:br>
              <a:rPr lang="en-US" sz="2400" dirty="0" smtClean="0">
                <a:latin typeface="Trebuchet MS" pitchFamily="34" charset="0"/>
              </a:rPr>
            </a:br>
            <a:r>
              <a:rPr lang="en-US" sz="2400" dirty="0" smtClean="0">
                <a:latin typeface="Trebuchet MS" pitchFamily="34" charset="0"/>
              </a:rPr>
              <a:t>a single XPS COM object</a:t>
            </a:r>
          </a:p>
          <a:p>
            <a:endParaRPr lang="en-US" sz="2400" dirty="0" smtClean="0">
              <a:latin typeface="Trebuchet MS" pitchFamily="34" charset="0"/>
            </a:endParaRPr>
          </a:p>
          <a:p>
            <a:r>
              <a:rPr lang="en-US" sz="2400" dirty="0" smtClean="0">
                <a:latin typeface="Trebuchet MS" pitchFamily="34" charset="0"/>
              </a:rPr>
              <a:t>XPS OM is comprised of objects organized </a:t>
            </a:r>
            <a:br>
              <a:rPr lang="en-US" sz="2400" dirty="0" smtClean="0">
                <a:latin typeface="Trebuchet MS" pitchFamily="34" charset="0"/>
              </a:rPr>
            </a:br>
            <a:r>
              <a:rPr lang="en-US" sz="2400" dirty="0" smtClean="0">
                <a:latin typeface="Trebuchet MS" pitchFamily="34" charset="0"/>
              </a:rPr>
              <a:t>in a tree fashion</a:t>
            </a:r>
          </a:p>
          <a:p>
            <a:pPr lvl="1"/>
            <a:r>
              <a:rPr lang="en-US" sz="2000" dirty="0" err="1" smtClean="0">
                <a:solidFill>
                  <a:schemeClr val="accent6"/>
                </a:solidFill>
              </a:rPr>
              <a:t>XpsOMPackage</a:t>
            </a:r>
            <a:r>
              <a:rPr lang="en-US" sz="2000" b="1" dirty="0" smtClean="0"/>
              <a:t> - </a:t>
            </a:r>
            <a:r>
              <a:rPr lang="en-US" sz="2000" dirty="0" smtClean="0"/>
              <a:t>the root node of a whole-document XPS OM tree</a:t>
            </a:r>
            <a:endParaRPr lang="en-US" sz="2000" b="1" dirty="0" smtClean="0"/>
          </a:p>
          <a:p>
            <a:pPr lvl="1"/>
            <a:r>
              <a:rPr lang="en-US" sz="2000" dirty="0" smtClean="0">
                <a:solidFill>
                  <a:schemeClr val="accent6"/>
                </a:solidFill>
              </a:rPr>
              <a:t>Page Representation Objects </a:t>
            </a:r>
            <a:r>
              <a:rPr lang="en-US" sz="2000" b="1" dirty="0" smtClean="0"/>
              <a:t>- </a:t>
            </a:r>
            <a:r>
              <a:rPr lang="en-US" sz="2000" dirty="0" smtClean="0"/>
              <a:t>all the objects necessary to represent a single page of XPS content</a:t>
            </a:r>
            <a:endParaRPr lang="en-US" sz="2000" b="1" dirty="0" smtClean="0"/>
          </a:p>
          <a:p>
            <a:pPr lvl="1"/>
            <a:r>
              <a:rPr lang="en-US" sz="2000" dirty="0" smtClean="0">
                <a:solidFill>
                  <a:schemeClr val="accent6"/>
                </a:solidFill>
              </a:rPr>
              <a:t>Document Trunk Objects </a:t>
            </a:r>
            <a:r>
              <a:rPr lang="en-US" sz="2000" b="1" dirty="0" smtClean="0"/>
              <a:t>- </a:t>
            </a:r>
            <a:r>
              <a:rPr lang="en-US" sz="2000" dirty="0" smtClean="0"/>
              <a:t>the skeleton of the XPS payload</a:t>
            </a:r>
            <a:endParaRPr lang="en-US" sz="2000" b="1" dirty="0" smtClean="0"/>
          </a:p>
          <a:p>
            <a:pPr lvl="1"/>
            <a:r>
              <a:rPr lang="en-US" sz="2000" dirty="0" smtClean="0">
                <a:solidFill>
                  <a:schemeClr val="accent6"/>
                </a:solidFill>
              </a:rPr>
              <a:t>Optional Document Objects </a:t>
            </a:r>
            <a:r>
              <a:rPr lang="en-US" sz="2000" b="1" dirty="0" smtClean="0"/>
              <a:t>- </a:t>
            </a:r>
            <a:r>
              <a:rPr lang="en-US" sz="2000" dirty="0" smtClean="0"/>
              <a:t>provide extended </a:t>
            </a:r>
            <a:br>
              <a:rPr lang="en-US" sz="2000" dirty="0" smtClean="0"/>
            </a:br>
            <a:r>
              <a:rPr lang="en-US" sz="2000" dirty="0" smtClean="0"/>
              <a:t>functionality to the XPS OM tree</a:t>
            </a:r>
          </a:p>
          <a:p>
            <a:endParaRPr lang="en-US" sz="2800" dirty="0" smtClean="0">
              <a:latin typeface="Trebuchet MS" pitchFamily="34" charset="0"/>
            </a:endParaRPr>
          </a:p>
        </p:txBody>
      </p:sp>
      <p:sp>
        <p:nvSpPr>
          <p:cNvPr id="4" name="Rectangle 3"/>
          <p:cNvSpPr>
            <a:spLocks noChangeArrowheads="1"/>
          </p:cNvSpPr>
          <p:nvPr/>
        </p:nvSpPr>
        <p:spPr bwMode="auto">
          <a:xfrm>
            <a:off x="1025043" y="2186610"/>
            <a:ext cx="6828020" cy="404199"/>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marL="0" lvl="2" indent="-457200"/>
            <a:r>
              <a:rPr lang="en-US" sz="1400" dirty="0" err="1" smtClean="0"/>
              <a:t>IXpsOMObjectFactory</a:t>
            </a:r>
            <a:r>
              <a:rPr lang="en-US" sz="1400" dirty="0" smtClean="0"/>
              <a:t> </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360926" cy="1329595"/>
          </a:xfrm>
        </p:spPr>
        <p:txBody>
          <a:bodyPr/>
          <a:lstStyle/>
          <a:p>
            <a:r>
              <a:rPr sz="4800" smtClean="0"/>
              <a:t>XPS Print Driver Development In Windows 7</a:t>
            </a:r>
            <a:endParaRPr lang="en-US" sz="4800" dirty="0"/>
          </a:p>
        </p:txBody>
      </p:sp>
      <p:sp>
        <p:nvSpPr>
          <p:cNvPr id="3" name="Subtitle 2"/>
          <p:cNvSpPr>
            <a:spLocks noGrp="1"/>
          </p:cNvSpPr>
          <p:nvPr>
            <p:ph type="subTitle" idx="1"/>
          </p:nvPr>
        </p:nvSpPr>
        <p:spPr>
          <a:xfrm>
            <a:off x="1478681" y="3661676"/>
            <a:ext cx="3028664" cy="1107996"/>
          </a:xfrm>
        </p:spPr>
        <p:txBody>
          <a:bodyPr/>
          <a:lstStyle/>
          <a:p>
            <a:r>
              <a:rPr lang="en-US" sz="2800" smtClean="0"/>
              <a:t>Felix Maxa</a:t>
            </a:r>
          </a:p>
          <a:p>
            <a:r>
              <a:rPr lang="en-US" sz="1600" smtClean="0"/>
              <a:t>Senior Development Lead</a:t>
            </a:r>
          </a:p>
          <a:p>
            <a:r>
              <a:rPr lang="en-US" sz="1600" smtClean="0"/>
              <a:t>Microsoft Corporation</a:t>
            </a:r>
          </a:p>
          <a:p>
            <a:endParaRPr lang="en-US" sz="2000" dirty="0"/>
          </a:p>
        </p:txBody>
      </p:sp>
      <p:sp>
        <p:nvSpPr>
          <p:cNvPr id="4" name="Subtitle 2"/>
          <p:cNvSpPr txBox="1">
            <a:spLocks/>
          </p:cNvSpPr>
          <p:nvPr/>
        </p:nvSpPr>
        <p:spPr bwMode="auto">
          <a:xfrm>
            <a:off x="4642136" y="3661676"/>
            <a:ext cx="3984628" cy="113569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28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Georgi Chalakov</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Senior Software Development Engineer</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r>
              <a:rPr kumimoji="0" lang="en-US" sz="1600" b="0" i="0" u="none" strike="noStrike" kern="0" cap="none" spc="0" normalizeH="0" baseline="0" noProof="0" dirty="0" smtClean="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rPr>
              <a:t>Microsoft Corporation</a:t>
            </a:r>
          </a:p>
          <a:p>
            <a:pPr marL="0" marR="0" lvl="0" indent="0" algn="l" defTabSz="912777" rtl="0" eaLnBrk="1" fontAlgn="base" latinLnBrk="0" hangingPunct="1">
              <a:lnSpc>
                <a:spcPct val="90000"/>
              </a:lnSpc>
              <a:spcBef>
                <a:spcPct val="0"/>
              </a:spcBef>
              <a:spcAft>
                <a:spcPct val="0"/>
              </a:spcAft>
              <a:buClr>
                <a:schemeClr val="tx2"/>
              </a:buClr>
              <a:buSzPct val="95000"/>
              <a:buFont typeface="Wingdings" pitchFamily="2" charset="2"/>
              <a:buNone/>
              <a:tabLst/>
              <a:defRPr/>
            </a:pPr>
            <a:endParaRPr kumimoji="0" lang="en-US" sz="2000" b="0" i="0" u="none" strike="noStrike" kern="0" cap="none" spc="0" normalizeH="0" baseline="0" noProof="0" dirty="0">
              <a:ln>
                <a:noFill/>
              </a:ln>
              <a:gradFill>
                <a:gsLst>
                  <a:gs pos="28000">
                    <a:schemeClr val="tx1"/>
                  </a:gs>
                  <a:gs pos="48000">
                    <a:schemeClr val="tx1"/>
                  </a:gs>
                </a:gsLst>
                <a:lin ang="5400000" scaled="1"/>
              </a:gra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XPS OM Step By Step</a:t>
            </a:r>
          </a:p>
        </p:txBody>
      </p:sp>
      <p:sp>
        <p:nvSpPr>
          <p:cNvPr id="3" name="Content Placeholder 2"/>
          <p:cNvSpPr>
            <a:spLocks noGrp="1"/>
          </p:cNvSpPr>
          <p:nvPr>
            <p:ph idx="1"/>
          </p:nvPr>
        </p:nvSpPr>
        <p:spPr>
          <a:xfrm>
            <a:off x="382588" y="1414464"/>
            <a:ext cx="8380412" cy="7526163"/>
          </a:xfrm>
        </p:spPr>
        <p:txBody>
          <a:bodyPr/>
          <a:lstStyle/>
          <a:p>
            <a:pPr marL="457200" lvl="1" indent="-457200">
              <a:spcBef>
                <a:spcPts val="1167"/>
              </a:spcBef>
              <a:buSzPct val="95000"/>
              <a:buFont typeface="+mj-lt"/>
              <a:buAutoNum type="arabicPeriod"/>
            </a:pPr>
            <a:r>
              <a:rPr lang="en-US" sz="2400" dirty="0" smtClean="0"/>
              <a:t>Create IFC streams and XPS OM object</a:t>
            </a:r>
            <a:br>
              <a:rPr lang="en-US" sz="2400" dirty="0" smtClean="0"/>
            </a:br>
            <a:r>
              <a:rPr lang="en-US" sz="2400" dirty="0" smtClean="0"/>
              <a:t>	</a:t>
            </a:r>
            <a:r>
              <a:rPr lang="en-US" sz="2000" dirty="0" err="1" smtClean="0">
                <a:latin typeface="Lucida Console" pitchFamily="49" charset="0"/>
              </a:rPr>
              <a:t>IPrintPipelineFilter</a:t>
            </a:r>
            <a:r>
              <a:rPr lang="en-US" sz="2000" dirty="0" smtClean="0">
                <a:latin typeface="Lucida Console" pitchFamily="49" charset="0"/>
              </a:rPr>
              <a:t>::</a:t>
            </a:r>
            <a:r>
              <a:rPr lang="en-US" sz="2000" dirty="0" err="1" smtClean="0">
                <a:latin typeface="Lucida Console" pitchFamily="49" charset="0"/>
              </a:rPr>
              <a:t>InitializeFilter</a:t>
            </a:r>
            <a:r>
              <a:rPr lang="en-US" sz="2000" dirty="0" smtClean="0">
                <a:latin typeface="Lucida Console" pitchFamily="49" charset="0"/>
              </a:rPr>
              <a:t>()</a:t>
            </a:r>
            <a:endParaRPr lang="en-US" sz="2400" dirty="0" smtClean="0">
              <a:latin typeface="Lucida Console" pitchFamily="49" charset="0"/>
            </a:endParaRPr>
          </a:p>
          <a:p>
            <a:pPr marL="457200" lvl="1" indent="-457200">
              <a:spcBef>
                <a:spcPts val="1167"/>
              </a:spcBef>
              <a:buSzPct val="95000"/>
              <a:buFont typeface="+mj-lt"/>
              <a:buAutoNum type="arabicPeriod"/>
            </a:pPr>
            <a:r>
              <a:rPr lang="en-US" sz="2400" dirty="0" smtClean="0"/>
              <a:t>Initialize XPS OM, OPC Services, and PT handler</a:t>
            </a:r>
            <a:br>
              <a:rPr lang="en-US" sz="2400" dirty="0" smtClean="0"/>
            </a:br>
            <a:r>
              <a:rPr lang="en-US" sz="2400" dirty="0" smtClean="0"/>
              <a:t>	</a:t>
            </a:r>
            <a:r>
              <a:rPr lang="en-US" sz="2000" dirty="0" err="1" smtClean="0">
                <a:latin typeface="Lucida Console" pitchFamily="49" charset="0"/>
              </a:rPr>
              <a:t>IPrintPipelineFilter</a:t>
            </a:r>
            <a:r>
              <a:rPr lang="en-US" sz="2000" dirty="0" smtClean="0">
                <a:latin typeface="Lucida Console" pitchFamily="49" charset="0"/>
              </a:rPr>
              <a:t>::</a:t>
            </a:r>
            <a:r>
              <a:rPr lang="en-US" sz="2000" dirty="0" err="1" smtClean="0">
                <a:latin typeface="Lucida Console" pitchFamily="49" charset="0"/>
              </a:rPr>
              <a:t>StartOperation</a:t>
            </a:r>
            <a:r>
              <a:rPr lang="en-US" sz="2000" dirty="0" smtClean="0">
                <a:latin typeface="Lucida Console" pitchFamily="49" charset="0"/>
              </a:rPr>
              <a:t>()</a:t>
            </a:r>
          </a:p>
          <a:p>
            <a:pPr marL="457200" lvl="1" indent="-457200">
              <a:spcBef>
                <a:spcPts val="1167"/>
              </a:spcBef>
              <a:buSzPct val="95000"/>
              <a:buFont typeface="+mj-lt"/>
              <a:buAutoNum type="arabicPeriod"/>
            </a:pPr>
            <a:r>
              <a:rPr lang="en-US" sz="2400" dirty="0" smtClean="0"/>
              <a:t>Traverse XPS Trunk to PrintTicket and </a:t>
            </a:r>
            <a:r>
              <a:rPr lang="en-US" sz="2400" dirty="0" err="1" smtClean="0"/>
              <a:t>FixedPage</a:t>
            </a:r>
            <a:r>
              <a:rPr lang="en-US" sz="2400" dirty="0" smtClean="0"/>
              <a:t> content</a:t>
            </a:r>
            <a:br>
              <a:rPr lang="en-US" sz="2400" dirty="0" smtClean="0"/>
            </a:br>
            <a:r>
              <a:rPr lang="en-US" sz="2400" dirty="0" smtClean="0"/>
              <a:t>	</a:t>
            </a:r>
            <a:r>
              <a:rPr lang="en-US" sz="2000" dirty="0" err="1" smtClean="0">
                <a:latin typeface="Lucida Console" pitchFamily="49" charset="0"/>
              </a:rPr>
              <a:t>IPrintPipelineFilter</a:t>
            </a:r>
            <a:r>
              <a:rPr lang="en-US" sz="2000" dirty="0" smtClean="0">
                <a:latin typeface="Lucida Console" pitchFamily="49" charset="0"/>
              </a:rPr>
              <a:t>::</a:t>
            </a:r>
            <a:r>
              <a:rPr lang="en-US" sz="2000" dirty="0" err="1" smtClean="0">
                <a:latin typeface="Lucida Console" pitchFamily="49" charset="0"/>
              </a:rPr>
              <a:t>GetPart</a:t>
            </a:r>
            <a:r>
              <a:rPr lang="en-US" sz="2000" dirty="0" smtClean="0">
                <a:latin typeface="Lucida Console" pitchFamily="49" charset="0"/>
              </a:rPr>
              <a:t>()</a:t>
            </a:r>
          </a:p>
          <a:p>
            <a:pPr marL="457200" lvl="1" indent="-457200">
              <a:spcBef>
                <a:spcPts val="1167"/>
              </a:spcBef>
              <a:buSzPct val="95000"/>
              <a:buFont typeface="+mj-lt"/>
              <a:buAutoNum type="arabicPeriod"/>
            </a:pPr>
            <a:r>
              <a:rPr lang="en-US" sz="2400" dirty="0" smtClean="0"/>
              <a:t>Load </a:t>
            </a:r>
            <a:r>
              <a:rPr lang="en-US" sz="2400" dirty="0" err="1" smtClean="0"/>
              <a:t>FixedPage</a:t>
            </a:r>
            <a:r>
              <a:rPr lang="en-US" sz="2400" dirty="0" smtClean="0"/>
              <a:t> content and resource streams to XPS OM </a:t>
            </a:r>
            <a:r>
              <a:rPr lang="en-US" sz="2400" dirty="0" err="1" smtClean="0"/>
              <a:t>FixedPage</a:t>
            </a:r>
            <a:r>
              <a:rPr lang="en-US" sz="2400" dirty="0" smtClean="0"/>
              <a:t> object</a:t>
            </a:r>
            <a:br>
              <a:rPr lang="en-US" sz="2400" dirty="0" smtClean="0"/>
            </a:br>
            <a:r>
              <a:rPr lang="en-US" sz="2400" dirty="0" smtClean="0"/>
              <a:t>	</a:t>
            </a:r>
            <a:r>
              <a:rPr lang="en-US" sz="2000" dirty="0" err="1" smtClean="0">
                <a:latin typeface="Lucida Console" pitchFamily="49" charset="0"/>
              </a:rPr>
              <a:t>IXpsOMObjectFactory</a:t>
            </a:r>
            <a:r>
              <a:rPr lang="en-US" sz="2000" dirty="0" smtClean="0">
                <a:latin typeface="Lucida Console" pitchFamily="49" charset="0"/>
              </a:rPr>
              <a:t>::</a:t>
            </a:r>
            <a:r>
              <a:rPr lang="en-US" sz="2000" dirty="0" err="1" smtClean="0">
                <a:latin typeface="Lucida Console" pitchFamily="49" charset="0"/>
              </a:rPr>
              <a:t>CreatePageFromStream</a:t>
            </a:r>
            <a:r>
              <a:rPr lang="en-US" sz="2000" dirty="0" smtClean="0">
                <a:latin typeface="Lucida Console" pitchFamily="49" charset="0"/>
              </a:rPr>
              <a:t>()</a:t>
            </a:r>
          </a:p>
          <a:p>
            <a:pPr marL="457200" lvl="1" indent="-457200">
              <a:spcBef>
                <a:spcPts val="1167"/>
              </a:spcBef>
              <a:buSzPct val="95000"/>
              <a:buFont typeface="+mj-lt"/>
              <a:buAutoNum type="arabicPeriod" startAt="5"/>
            </a:pPr>
            <a:r>
              <a:rPr lang="en-US" sz="2400" dirty="0" smtClean="0"/>
              <a:t>Clean Up</a:t>
            </a:r>
            <a:br>
              <a:rPr lang="en-US" sz="2400" dirty="0" smtClean="0"/>
            </a:br>
            <a:r>
              <a:rPr lang="en-US" sz="2400" dirty="0" smtClean="0"/>
              <a:t>	</a:t>
            </a:r>
            <a:r>
              <a:rPr lang="en-US" sz="2000" dirty="0" err="1" smtClean="0">
                <a:latin typeface="Lucida Console" pitchFamily="49" charset="0"/>
              </a:rPr>
              <a:t>IPrintPipelineFilter</a:t>
            </a:r>
            <a:r>
              <a:rPr lang="en-US" sz="2000" dirty="0" smtClean="0">
                <a:latin typeface="Lucida Console" pitchFamily="49" charset="0"/>
              </a:rPr>
              <a:t>::</a:t>
            </a:r>
            <a:r>
              <a:rPr lang="en-US" sz="2000" dirty="0" err="1" smtClean="0">
                <a:latin typeface="Lucida Console" pitchFamily="49" charset="0"/>
              </a:rPr>
              <a:t>ShutDownOperation</a:t>
            </a:r>
            <a:r>
              <a:rPr lang="en-US" sz="2000" dirty="0" smtClean="0">
                <a:latin typeface="Lucida Console" pitchFamily="49" charset="0"/>
              </a:rPr>
              <a:t>()</a:t>
            </a:r>
          </a:p>
          <a:p>
            <a:endParaRPr lang="en-US" sz="2300" dirty="0" smtClean="0"/>
          </a:p>
          <a:p>
            <a:pPr lvl="1"/>
            <a:endParaRPr lang="en-US" dirty="0" smtClean="0"/>
          </a:p>
          <a:p>
            <a:pPr lvl="1"/>
            <a:endParaRPr lang="en-US" dirty="0" smtClean="0"/>
          </a:p>
          <a:p>
            <a:pPr lvl="1"/>
            <a:endParaRPr lang="en-US" dirty="0" smtClean="0"/>
          </a:p>
          <a:p>
            <a:endParaRPr lang="en-US" dirty="0" smtClean="0"/>
          </a:p>
          <a:p>
            <a:pPr lvl="1"/>
            <a:endParaRPr lang="en-US"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556404" y="3228059"/>
            <a:ext cx="5873917" cy="1329595"/>
          </a:xfrm>
        </p:spPr>
        <p:txBody>
          <a:bodyPr/>
          <a:lstStyle/>
          <a:p>
            <a:r>
              <a:rPr smtClean="0">
                <a:latin typeface="Trebuchet MS" pitchFamily="34" charset="0"/>
              </a:rPr>
              <a:t>XPS Rasterization Service</a:t>
            </a:r>
            <a:endParaRPr lang="en-US" dirty="0">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63395"/>
          </a:xfrm>
        </p:spPr>
        <p:txBody>
          <a:bodyPr/>
          <a:lstStyle/>
          <a:p>
            <a:r>
              <a:rPr lang="en-US" dirty="0" smtClean="0"/>
              <a:t>XPS </a:t>
            </a:r>
            <a:r>
              <a:rPr lang="en-US" dirty="0" err="1" smtClean="0"/>
              <a:t>Rasterization</a:t>
            </a:r>
            <a:r>
              <a:rPr lang="en-US" dirty="0" smtClean="0"/>
              <a:t> Service</a:t>
            </a:r>
            <a:br>
              <a:rPr lang="en-US" dirty="0" smtClean="0"/>
            </a:br>
            <a:r>
              <a:rPr sz="3600" smtClean="0">
                <a:gradFill>
                  <a:gsLst>
                    <a:gs pos="28000">
                      <a:schemeClr val="accent6">
                        <a:lumMod val="40000"/>
                        <a:lumOff val="60000"/>
                      </a:schemeClr>
                    </a:gs>
                    <a:gs pos="48000">
                      <a:schemeClr val="accent6">
                        <a:lumMod val="40000"/>
                        <a:lumOff val="60000"/>
                      </a:schemeClr>
                    </a:gs>
                  </a:gsLst>
                  <a:lin ang="5400000" scaled="1"/>
                </a:gradFill>
              </a:rPr>
              <a:t>What is it?</a:t>
            </a:r>
            <a:endParaRPr sz="3600">
              <a:gradFill>
                <a:gsLst>
                  <a:gs pos="28000">
                    <a:schemeClr val="accent6">
                      <a:lumMod val="40000"/>
                      <a:lumOff val="60000"/>
                    </a:schemeClr>
                  </a:gs>
                  <a:gs pos="48000">
                    <a:schemeClr val="accent6">
                      <a:lumMod val="40000"/>
                      <a:lumOff val="60000"/>
                    </a:schemeClr>
                  </a:gs>
                </a:gsLst>
                <a:lin ang="5400000" scaled="1"/>
              </a:gradFill>
            </a:endParaRPr>
          </a:p>
        </p:txBody>
      </p:sp>
      <p:sp>
        <p:nvSpPr>
          <p:cNvPr id="3" name="Content Placeholder 2"/>
          <p:cNvSpPr>
            <a:spLocks noGrp="1"/>
          </p:cNvSpPr>
          <p:nvPr>
            <p:ph idx="1"/>
          </p:nvPr>
        </p:nvSpPr>
        <p:spPr>
          <a:xfrm>
            <a:off x="381000" y="1901825"/>
            <a:ext cx="8380412" cy="4840812"/>
          </a:xfrm>
        </p:spPr>
        <p:txBody>
          <a:bodyPr/>
          <a:lstStyle/>
          <a:p>
            <a:r>
              <a:rPr lang="en-US" sz="2400" dirty="0" smtClean="0"/>
              <a:t>New service for converting XPS content </a:t>
            </a:r>
            <a:br>
              <a:rPr lang="en-US" sz="2400" dirty="0" smtClean="0"/>
            </a:br>
            <a:r>
              <a:rPr lang="en-US" sz="2400" dirty="0" smtClean="0"/>
              <a:t>to bitmaps within the Filter Pipeline</a:t>
            </a:r>
          </a:p>
          <a:p>
            <a:pPr lvl="1"/>
            <a:r>
              <a:rPr lang="en-US" sz="2000" dirty="0" smtClean="0"/>
              <a:t>In-box component in Windows 7</a:t>
            </a:r>
          </a:p>
          <a:p>
            <a:pPr lvl="1"/>
            <a:r>
              <a:rPr lang="en-US" sz="2000" dirty="0" smtClean="0"/>
              <a:t>Converts XPS Object Model to WIC bitmaps</a:t>
            </a:r>
          </a:p>
          <a:p>
            <a:r>
              <a:rPr lang="en-US" sz="2400" dirty="0" smtClean="0"/>
              <a:t>Benefits for </a:t>
            </a:r>
            <a:r>
              <a:rPr lang="en-US" sz="2400" dirty="0" err="1" smtClean="0"/>
              <a:t>XPSDrv</a:t>
            </a:r>
            <a:r>
              <a:rPr lang="en-US" sz="2400" dirty="0" smtClean="0"/>
              <a:t> filter developers</a:t>
            </a:r>
          </a:p>
          <a:p>
            <a:pPr lvl="1"/>
            <a:r>
              <a:rPr lang="en-US" sz="2000" dirty="0" smtClean="0"/>
              <a:t>Simplifies the design and reduces cost of an </a:t>
            </a:r>
            <a:r>
              <a:rPr lang="en-US" sz="2000" dirty="0" err="1" smtClean="0"/>
              <a:t>XPSDrv</a:t>
            </a:r>
            <a:r>
              <a:rPr lang="en-US" sz="2000" dirty="0" smtClean="0"/>
              <a:t> filter</a:t>
            </a:r>
          </a:p>
          <a:p>
            <a:pPr lvl="1"/>
            <a:r>
              <a:rPr lang="en-US" sz="2000" dirty="0" smtClean="0"/>
              <a:t>Enables high printing fidelity</a:t>
            </a:r>
          </a:p>
          <a:p>
            <a:pPr lvl="1"/>
            <a:r>
              <a:rPr lang="en-US" sz="2000" dirty="0" smtClean="0"/>
              <a:t>Designed for fast </a:t>
            </a:r>
            <a:r>
              <a:rPr lang="en-US" sz="2000" dirty="0" err="1" smtClean="0"/>
              <a:t>rasterization</a:t>
            </a:r>
            <a:r>
              <a:rPr lang="en-US" sz="2000" dirty="0" smtClean="0"/>
              <a:t> </a:t>
            </a:r>
          </a:p>
          <a:p>
            <a:pPr lvl="2"/>
            <a:r>
              <a:rPr lang="en-US" sz="1800" dirty="0" smtClean="0"/>
              <a:t>Direct2D and </a:t>
            </a:r>
            <a:r>
              <a:rPr lang="en-US" sz="1800" dirty="0" err="1" smtClean="0"/>
              <a:t>DirectWrite</a:t>
            </a:r>
            <a:r>
              <a:rPr lang="en-US" sz="1800" dirty="0" smtClean="0"/>
              <a:t> - next generation </a:t>
            </a:r>
            <a:br>
              <a:rPr lang="en-US" sz="1800" dirty="0" smtClean="0"/>
            </a:br>
            <a:r>
              <a:rPr lang="en-US" sz="1800" dirty="0" smtClean="0"/>
              <a:t>2D </a:t>
            </a:r>
            <a:r>
              <a:rPr lang="en-US" sz="1800" dirty="0" err="1" smtClean="0"/>
              <a:t>rasterizers</a:t>
            </a:r>
            <a:r>
              <a:rPr lang="en-US" sz="1800" dirty="0" smtClean="0"/>
              <a:t> in Windows 7</a:t>
            </a:r>
          </a:p>
          <a:p>
            <a:endParaRPr lang="en-US" sz="2400" dirty="0" smtClean="0"/>
          </a:p>
          <a:p>
            <a:endParaRPr lang="en-US" sz="2400" dirty="0"/>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dirty="0" smtClean="0">
                <a:latin typeface="Trebuchet MS" pitchFamily="34" charset="0"/>
              </a:rPr>
              <a:t>XPS </a:t>
            </a:r>
            <a:r>
              <a:rPr lang="en-US" dirty="0" err="1" smtClean="0">
                <a:latin typeface="Trebuchet MS" pitchFamily="34" charset="0"/>
              </a:rPr>
              <a:t>Rasterization</a:t>
            </a:r>
            <a:r>
              <a:rPr lang="en-US" dirty="0" smtClean="0">
                <a:latin typeface="Trebuchet MS" pitchFamily="34" charset="0"/>
              </a:rPr>
              <a:t> Service</a:t>
            </a:r>
            <a:br>
              <a:rPr lang="en-US" dirty="0" smtClean="0">
                <a:latin typeface="Trebuchet MS" pitchFamily="34" charset="0"/>
              </a:rPr>
            </a:br>
            <a:r>
              <a:rPr sz="3200" smtClean="0">
                <a:solidFill>
                  <a:schemeClr val="accent1"/>
                </a:solidFill>
                <a:latin typeface="Trebuchet MS" pitchFamily="34" charset="0"/>
              </a:rPr>
              <a:t>What are the dependencies?</a:t>
            </a:r>
            <a:endParaRPr lang="en-US" sz="3200" dirty="0">
              <a:latin typeface="Trebuchet MS" pitchFamily="34" charset="0"/>
            </a:endParaRPr>
          </a:p>
        </p:txBody>
      </p:sp>
      <p:sp>
        <p:nvSpPr>
          <p:cNvPr id="3" name="Content Placeholder 2"/>
          <p:cNvSpPr>
            <a:spLocks noGrp="1"/>
          </p:cNvSpPr>
          <p:nvPr>
            <p:ph idx="1"/>
          </p:nvPr>
        </p:nvSpPr>
        <p:spPr/>
        <p:txBody>
          <a:bodyPr/>
          <a:lstStyle/>
          <a:p>
            <a:endParaRPr lang="en-US" dirty="0" smtClean="0"/>
          </a:p>
          <a:p>
            <a:endParaRPr lang="en-US" dirty="0" smtClean="0"/>
          </a:p>
          <a:p>
            <a:pPr>
              <a:buNone/>
            </a:pPr>
            <a:endParaRPr lang="en-US" dirty="0"/>
          </a:p>
        </p:txBody>
      </p:sp>
      <p:sp>
        <p:nvSpPr>
          <p:cNvPr id="12" name="Rectangle 232"/>
          <p:cNvSpPr>
            <a:spLocks noChangeArrowheads="1"/>
          </p:cNvSpPr>
          <p:nvPr/>
        </p:nvSpPr>
        <p:spPr bwMode="auto">
          <a:xfrm>
            <a:off x="1312605" y="3738717"/>
            <a:ext cx="4454015" cy="82591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dirty="0" smtClean="0">
                <a:solidFill>
                  <a:schemeClr val="tx1"/>
                </a:solidFill>
                <a:latin typeface="Trebuchet MS" pitchFamily="34" charset="0"/>
              </a:rPr>
              <a:t>Windows Imaging Component (WIC)</a:t>
            </a:r>
            <a:endParaRPr lang="en-US" dirty="0">
              <a:solidFill>
                <a:schemeClr val="tx1"/>
              </a:solidFill>
              <a:latin typeface="Trebuchet MS" pitchFamily="34" charset="0"/>
            </a:endParaRPr>
          </a:p>
        </p:txBody>
      </p:sp>
      <p:sp>
        <p:nvSpPr>
          <p:cNvPr id="14" name="Rectangle 232"/>
          <p:cNvSpPr>
            <a:spLocks noChangeArrowheads="1"/>
          </p:cNvSpPr>
          <p:nvPr/>
        </p:nvSpPr>
        <p:spPr bwMode="auto">
          <a:xfrm>
            <a:off x="1312605" y="2735060"/>
            <a:ext cx="2222091" cy="900417"/>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Direct 2D</a:t>
            </a:r>
          </a:p>
        </p:txBody>
      </p:sp>
      <p:sp>
        <p:nvSpPr>
          <p:cNvPr id="15" name="Rectangle 232"/>
          <p:cNvSpPr>
            <a:spLocks noChangeArrowheads="1"/>
          </p:cNvSpPr>
          <p:nvPr/>
        </p:nvSpPr>
        <p:spPr bwMode="auto">
          <a:xfrm>
            <a:off x="3645308" y="2732602"/>
            <a:ext cx="2099189" cy="910249"/>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Direct Write</a:t>
            </a:r>
          </a:p>
        </p:txBody>
      </p:sp>
      <p:sp>
        <p:nvSpPr>
          <p:cNvPr id="16" name="Rectangle 229"/>
          <p:cNvSpPr>
            <a:spLocks noChangeArrowheads="1"/>
          </p:cNvSpPr>
          <p:nvPr/>
        </p:nvSpPr>
        <p:spPr bwMode="grayWhite">
          <a:xfrm>
            <a:off x="5904629" y="2724099"/>
            <a:ext cx="1771906" cy="13081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XPS Object Model API (XPSOM)</a:t>
            </a:r>
          </a:p>
        </p:txBody>
      </p:sp>
      <p:sp>
        <p:nvSpPr>
          <p:cNvPr id="17" name="Rectangle 229"/>
          <p:cNvSpPr>
            <a:spLocks noChangeArrowheads="1"/>
          </p:cNvSpPr>
          <p:nvPr/>
        </p:nvSpPr>
        <p:spPr bwMode="grayWhite">
          <a:xfrm>
            <a:off x="5904629" y="4159608"/>
            <a:ext cx="1764532" cy="1308100"/>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XPS OPC Services</a:t>
            </a:r>
          </a:p>
        </p:txBody>
      </p:sp>
      <p:sp>
        <p:nvSpPr>
          <p:cNvPr id="18" name="Rectangle 233"/>
          <p:cNvSpPr>
            <a:spLocks noChangeArrowheads="1"/>
          </p:cNvSpPr>
          <p:nvPr/>
        </p:nvSpPr>
        <p:spPr bwMode="blackWhite">
          <a:xfrm>
            <a:off x="1312605" y="2026521"/>
            <a:ext cx="6356556" cy="585787"/>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defRPr/>
            </a:pPr>
            <a:r>
              <a:rPr lang="en-US" dirty="0" smtClean="0">
                <a:gradFill>
                  <a:gsLst>
                    <a:gs pos="0">
                      <a:schemeClr val="tx1"/>
                    </a:gs>
                    <a:gs pos="50000">
                      <a:schemeClr val="tx1"/>
                    </a:gs>
                  </a:gsLst>
                  <a:lin ang="5400000" scaled="1"/>
                </a:gradFill>
                <a:effectLst>
                  <a:outerShdw blurRad="38100" dist="38100" dir="2700000" algn="tl">
                    <a:srgbClr val="000000">
                      <a:alpha val="43137"/>
                    </a:srgbClr>
                  </a:outerShdw>
                </a:effectLst>
                <a:latin typeface="Trebuchet MS" pitchFamily="34" charset="0"/>
              </a:rPr>
              <a:t>XPS Rasterization Service (XPSRas)</a:t>
            </a:r>
          </a:p>
        </p:txBody>
      </p:sp>
      <p:sp>
        <p:nvSpPr>
          <p:cNvPr id="19" name="Rectangle 232"/>
          <p:cNvSpPr>
            <a:spLocks noChangeArrowheads="1"/>
          </p:cNvSpPr>
          <p:nvPr/>
        </p:nvSpPr>
        <p:spPr bwMode="auto">
          <a:xfrm>
            <a:off x="1312605" y="4682614"/>
            <a:ext cx="4454015" cy="793954"/>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square" lIns="91432" tIns="45717" rIns="91432" bIns="45717" numCol="1" rtlCol="0" anchor="ctr" anchorCtr="0" compatLnSpc="1">
            <a:prstTxWarp prst="textNoShape">
              <a:avLst/>
            </a:prstTxWarp>
          </a:bodyPr>
          <a:lstStyle/>
          <a:p>
            <a:pPr algn="ctr"/>
            <a:r>
              <a:rPr lang="en-US" dirty="0" smtClean="0">
                <a:solidFill>
                  <a:schemeClr val="tx1"/>
                </a:solidFill>
                <a:latin typeface="Trebuchet MS" pitchFamily="34" charset="0"/>
              </a:rPr>
              <a:t>Windows Color Management System</a:t>
            </a:r>
            <a:endParaRPr lang="en-US" dirty="0">
              <a:solidFill>
                <a:schemeClr val="tx1"/>
              </a:solidFill>
              <a:latin typeface="Trebuchet MS" pitchFamily="34" charset="0"/>
            </a:endParaRPr>
          </a:p>
        </p:txBody>
      </p:sp>
      <p:grpSp>
        <p:nvGrpSpPr>
          <p:cNvPr id="25" name="Group 24"/>
          <p:cNvGrpSpPr/>
          <p:nvPr/>
        </p:nvGrpSpPr>
        <p:grpSpPr>
          <a:xfrm>
            <a:off x="3653083" y="5863474"/>
            <a:ext cx="2025045" cy="293026"/>
            <a:chOff x="5531808" y="5841352"/>
            <a:chExt cx="1772669" cy="293026"/>
          </a:xfrm>
        </p:grpSpPr>
        <p:sp>
          <p:nvSpPr>
            <p:cNvPr id="11" name="Rectangle 10"/>
            <p:cNvSpPr>
              <a:spLocks noChangeArrowheads="1"/>
            </p:cNvSpPr>
            <p:nvPr/>
          </p:nvSpPr>
          <p:spPr bwMode="blackWhite">
            <a:xfrm>
              <a:off x="5531808" y="5848048"/>
              <a:ext cx="268223" cy="274320"/>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endParaRPr lang="en-US"/>
            </a:p>
          </p:txBody>
        </p:sp>
        <p:sp>
          <p:nvSpPr>
            <p:cNvPr id="22" name="Rectangle 21"/>
            <p:cNvSpPr>
              <a:spLocks noChangeArrowheads="1"/>
            </p:cNvSpPr>
            <p:nvPr/>
          </p:nvSpPr>
          <p:spPr bwMode="auto">
            <a:xfrm>
              <a:off x="5813908" y="5841352"/>
              <a:ext cx="149056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rPr>
                <a:t>XPS Rasterization</a:t>
              </a:r>
              <a:endParaRPr lang="en-US" dirty="0"/>
            </a:p>
          </p:txBody>
        </p:sp>
      </p:grpSp>
      <p:grpSp>
        <p:nvGrpSpPr>
          <p:cNvPr id="27" name="Group 26"/>
          <p:cNvGrpSpPr/>
          <p:nvPr/>
        </p:nvGrpSpPr>
        <p:grpSpPr>
          <a:xfrm>
            <a:off x="1313272" y="5841350"/>
            <a:ext cx="2115728" cy="293026"/>
            <a:chOff x="1276491" y="5841350"/>
            <a:chExt cx="2329489" cy="293026"/>
          </a:xfrm>
        </p:grpSpPr>
        <p:sp>
          <p:nvSpPr>
            <p:cNvPr id="13" name="Rectangle 12"/>
            <p:cNvSpPr>
              <a:spLocks noChangeArrowheads="1"/>
            </p:cNvSpPr>
            <p:nvPr/>
          </p:nvSpPr>
          <p:spPr bwMode="grayWhite">
            <a:xfrm>
              <a:off x="1276491" y="5851787"/>
              <a:ext cx="268223" cy="274320"/>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vert="horz" wrap="none" lIns="91436" tIns="45718" rIns="91436" bIns="45718" anchor="ctr" compatLnSpc="1"/>
            <a:lstStyle/>
            <a:p>
              <a:endParaRPr lang="en-US"/>
            </a:p>
          </p:txBody>
        </p:sp>
        <p:sp>
          <p:nvSpPr>
            <p:cNvPr id="23" name="Rectangle 22"/>
            <p:cNvSpPr>
              <a:spLocks noChangeArrowheads="1"/>
            </p:cNvSpPr>
            <p:nvPr/>
          </p:nvSpPr>
          <p:spPr bwMode="auto">
            <a:xfrm>
              <a:off x="1543853" y="5841350"/>
              <a:ext cx="2062127"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rPr>
                <a:t>Graphics Component</a:t>
              </a:r>
              <a:endParaRPr lang="en-US" dirty="0"/>
            </a:p>
          </p:txBody>
        </p:sp>
      </p:grpSp>
      <p:grpSp>
        <p:nvGrpSpPr>
          <p:cNvPr id="26" name="Group 25"/>
          <p:cNvGrpSpPr/>
          <p:nvPr/>
        </p:nvGrpSpPr>
        <p:grpSpPr>
          <a:xfrm>
            <a:off x="5921412" y="5841203"/>
            <a:ext cx="1902695" cy="293026"/>
            <a:chOff x="3450462" y="5841203"/>
            <a:chExt cx="2094932" cy="293026"/>
          </a:xfrm>
        </p:grpSpPr>
        <p:sp>
          <p:nvSpPr>
            <p:cNvPr id="21" name="Rectangle 20"/>
            <p:cNvSpPr>
              <a:spLocks noChangeArrowheads="1"/>
            </p:cNvSpPr>
            <p:nvPr/>
          </p:nvSpPr>
          <p:spPr bwMode="auto">
            <a:xfrm>
              <a:off x="3725195" y="5841203"/>
              <a:ext cx="1820199" cy="293026"/>
            </a:xfrm>
            <a:prstGeom prst="rect">
              <a:avLst/>
            </a:prstGeom>
            <a:noFill/>
            <a:ln w="952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rPr>
                <a:t>Model Components</a:t>
              </a:r>
              <a:endParaRPr lang="en-US" dirty="0"/>
            </a:p>
          </p:txBody>
        </p:sp>
        <p:sp>
          <p:nvSpPr>
            <p:cNvPr id="24" name="Rectangle 23"/>
            <p:cNvSpPr>
              <a:spLocks noChangeArrowheads="1"/>
            </p:cNvSpPr>
            <p:nvPr/>
          </p:nvSpPr>
          <p:spPr bwMode="auto">
            <a:xfrm>
              <a:off x="3450462" y="5855424"/>
              <a:ext cx="268223" cy="27432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36" tIns="45718" rIns="91436" bIns="45718" anchor="ctr" compatLnSpc="1"/>
            <a:lstStyle/>
            <a:p>
              <a:pPr algn="ctr"/>
              <a:endParaRPr lang="en-US" sz="1500" dirty="0">
                <a:solidFill>
                  <a:schemeClr val="bg2">
                    <a:alpha val="100000"/>
                  </a:schemeClr>
                </a:solidFill>
                <a:latin typeface="Arial"/>
              </a:endParaRPr>
            </a:p>
          </p:txBody>
        </p:sp>
      </p:gr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XPS </a:t>
            </a:r>
            <a:r>
              <a:rPr lang="en-US" dirty="0" err="1" smtClean="0">
                <a:latin typeface="Trebuchet MS" pitchFamily="34" charset="0"/>
              </a:rPr>
              <a:t>Rasterization</a:t>
            </a:r>
            <a:r>
              <a:rPr lang="en-US" dirty="0" smtClean="0">
                <a:latin typeface="Trebuchet MS" pitchFamily="34" charset="0"/>
              </a:rPr>
              <a:t> Step By Step</a:t>
            </a:r>
            <a:endParaRPr lang="en-US" dirty="0">
              <a:latin typeface="Trebuchet MS" pitchFamily="34" charset="0"/>
            </a:endParaRPr>
          </a:p>
        </p:txBody>
      </p:sp>
      <p:sp>
        <p:nvSpPr>
          <p:cNvPr id="3" name="Content Placeholder 2"/>
          <p:cNvSpPr>
            <a:spLocks noGrp="1"/>
          </p:cNvSpPr>
          <p:nvPr>
            <p:ph idx="1"/>
          </p:nvPr>
        </p:nvSpPr>
        <p:spPr>
          <a:xfrm>
            <a:off x="382588" y="1414464"/>
            <a:ext cx="8380412" cy="4706117"/>
          </a:xfrm>
        </p:spPr>
        <p:txBody>
          <a:bodyPr>
            <a:normAutofit/>
          </a:bodyPr>
          <a:lstStyle/>
          <a:p>
            <a:pPr marL="457200" indent="-457200">
              <a:buFont typeface="+mj-lt"/>
              <a:buAutoNum type="arabicPeriod"/>
            </a:pPr>
            <a:r>
              <a:rPr lang="en-US" dirty="0" smtClean="0">
                <a:latin typeface="Trebuchet MS" pitchFamily="34" charset="0"/>
              </a:rPr>
              <a:t>Obtain XPS </a:t>
            </a:r>
            <a:r>
              <a:rPr lang="en-US" dirty="0" err="1" smtClean="0">
                <a:latin typeface="Trebuchet MS" pitchFamily="34" charset="0"/>
              </a:rPr>
              <a:t>Rasterization</a:t>
            </a:r>
            <a:r>
              <a:rPr lang="en-US" dirty="0" smtClean="0">
                <a:latin typeface="Trebuchet MS" pitchFamily="34" charset="0"/>
              </a:rPr>
              <a:t> interface </a:t>
            </a:r>
            <a:br>
              <a:rPr lang="en-US" dirty="0" smtClean="0">
                <a:latin typeface="Trebuchet MS" pitchFamily="34" charset="0"/>
              </a:rPr>
            </a:br>
            <a:r>
              <a:rPr lang="en-US" dirty="0" smtClean="0">
                <a:latin typeface="Trebuchet MS" pitchFamily="34" charset="0"/>
              </a:rPr>
              <a:t>from the Property Bag</a:t>
            </a:r>
          </a:p>
          <a:p>
            <a:pPr marL="457200" indent="-457200">
              <a:buFont typeface="+mj-lt"/>
              <a:buAutoNum type="arabicPeriod"/>
            </a:pPr>
            <a:r>
              <a:rPr lang="en-US" dirty="0" smtClean="0">
                <a:latin typeface="Trebuchet MS" pitchFamily="34" charset="0"/>
              </a:rPr>
              <a:t>Create XPS Rasterization Object </a:t>
            </a:r>
            <a:br>
              <a:rPr lang="en-US" dirty="0" smtClean="0">
                <a:latin typeface="Trebuchet MS" pitchFamily="34" charset="0"/>
              </a:rPr>
            </a:br>
            <a:r>
              <a:rPr lang="en-US" dirty="0" smtClean="0">
                <a:latin typeface="Trebuchet MS" pitchFamily="34" charset="0"/>
              </a:rPr>
              <a:t>for an XPS OM Fixed Page</a:t>
            </a:r>
          </a:p>
          <a:p>
            <a:pPr marL="457200" indent="-457200">
              <a:buFont typeface="+mj-lt"/>
              <a:buAutoNum type="arabicPeriod"/>
            </a:pPr>
            <a:r>
              <a:rPr lang="en-US" dirty="0" smtClean="0">
                <a:latin typeface="Trebuchet MS" pitchFamily="34" charset="0"/>
              </a:rPr>
              <a:t>Rasterize axis-aligned rectangle(s) </a:t>
            </a:r>
            <a:br>
              <a:rPr lang="en-US" dirty="0" smtClean="0">
                <a:latin typeface="Trebuchet MS" pitchFamily="34" charset="0"/>
              </a:rPr>
            </a:br>
            <a:r>
              <a:rPr lang="en-US" dirty="0" smtClean="0">
                <a:latin typeface="Trebuchet MS" pitchFamily="34" charset="0"/>
              </a:rPr>
              <a:t>from the page</a:t>
            </a:r>
          </a:p>
          <a:p>
            <a:pPr marL="457200" indent="-457200">
              <a:buFont typeface="+mj-lt"/>
              <a:buAutoNum type="arabicPeriod"/>
            </a:pPr>
            <a:r>
              <a:rPr lang="en-US" dirty="0" smtClean="0">
                <a:latin typeface="Trebuchet MS" pitchFamily="34" charset="0"/>
              </a:rPr>
              <a:t>Release XPS </a:t>
            </a:r>
            <a:r>
              <a:rPr lang="en-US" dirty="0" err="1" smtClean="0">
                <a:latin typeface="Trebuchet MS" pitchFamily="34" charset="0"/>
              </a:rPr>
              <a:t>Rasterization</a:t>
            </a:r>
            <a:r>
              <a:rPr lang="en-US" dirty="0" smtClean="0">
                <a:latin typeface="Trebuchet MS" pitchFamily="34" charset="0"/>
              </a:rPr>
              <a:t> Object</a:t>
            </a:r>
          </a:p>
          <a:p>
            <a:pPr lvl="1"/>
            <a:endParaRPr lang="en-US" dirty="0" smtClean="0"/>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1. XPS Rasterization Factory</a:t>
            </a:r>
          </a:p>
        </p:txBody>
      </p:sp>
      <p:sp>
        <p:nvSpPr>
          <p:cNvPr id="3" name="Content Placeholder 2"/>
          <p:cNvSpPr>
            <a:spLocks noGrp="1"/>
          </p:cNvSpPr>
          <p:nvPr>
            <p:ph idx="1"/>
          </p:nvPr>
        </p:nvSpPr>
        <p:spPr>
          <a:xfrm>
            <a:off x="381000" y="1417638"/>
            <a:ext cx="8380412" cy="4396399"/>
          </a:xfrm>
        </p:spPr>
        <p:txBody>
          <a:bodyPr>
            <a:normAutofit lnSpcReduction="10000"/>
          </a:bodyPr>
          <a:lstStyle/>
          <a:p>
            <a:r>
              <a:rPr lang="en-US" dirty="0" smtClean="0">
                <a:latin typeface="Trebuchet MS" pitchFamily="34" charset="0"/>
              </a:rPr>
              <a:t>The Print Filter Pipeline Manager calls </a:t>
            </a:r>
            <a:br>
              <a:rPr lang="en-US" dirty="0" smtClean="0">
                <a:latin typeface="Trebuchet MS" pitchFamily="34" charset="0"/>
              </a:rPr>
            </a:br>
            <a:r>
              <a:rPr lang="en-US" dirty="0" smtClean="0">
                <a:latin typeface="Trebuchet MS" pitchFamily="34" charset="0"/>
              </a:rPr>
              <a:t>the filter and passes the property </a:t>
            </a:r>
            <a:br>
              <a:rPr lang="en-US" dirty="0" smtClean="0">
                <a:latin typeface="Trebuchet MS" pitchFamily="34" charset="0"/>
              </a:rPr>
            </a:br>
            <a:r>
              <a:rPr lang="en-US" dirty="0" smtClean="0">
                <a:latin typeface="Trebuchet MS" pitchFamily="34" charset="0"/>
              </a:rPr>
              <a:t>bag as an input parameter</a:t>
            </a:r>
          </a:p>
          <a:p>
            <a:r>
              <a:rPr lang="en-US" dirty="0" smtClean="0">
                <a:latin typeface="Trebuchet MS" pitchFamily="34" charset="0"/>
              </a:rPr>
              <a:t>The call sequence</a:t>
            </a:r>
          </a:p>
          <a:p>
            <a:pPr marL="914400" lvl="1" indent="-514350">
              <a:buFont typeface="+mj-lt"/>
              <a:buAutoNum type="arabicPeriod"/>
            </a:pPr>
            <a:r>
              <a:rPr lang="en-US" sz="2400" dirty="0" smtClean="0">
                <a:latin typeface="Trebuchet MS" pitchFamily="34" charset="0"/>
              </a:rPr>
              <a:t>The pipeline manager calls </a:t>
            </a:r>
            <a:r>
              <a:rPr lang="en-US" sz="2400" dirty="0" err="1" smtClean="0">
                <a:latin typeface="Lucida Console" pitchFamily="49" charset="0"/>
              </a:rPr>
              <a:t>IPrintPipelineFilter</a:t>
            </a:r>
            <a:r>
              <a:rPr lang="en-US" sz="2400" dirty="0" smtClean="0">
                <a:latin typeface="Lucida Console" pitchFamily="49" charset="0"/>
              </a:rPr>
              <a:t>::</a:t>
            </a:r>
            <a:r>
              <a:rPr lang="en-US" sz="2400" dirty="0" err="1" smtClean="0">
                <a:latin typeface="Lucida Console" pitchFamily="49" charset="0"/>
              </a:rPr>
              <a:t>InitializeFilter</a:t>
            </a:r>
            <a:r>
              <a:rPr lang="en-US" sz="2400" dirty="0" smtClean="0">
                <a:latin typeface="Lucida Console" pitchFamily="49" charset="0"/>
              </a:rPr>
              <a:t>()</a:t>
            </a:r>
          </a:p>
          <a:p>
            <a:pPr marL="914400" lvl="1" indent="-514350">
              <a:buFont typeface="+mj-lt"/>
              <a:buAutoNum type="arabicPeriod"/>
            </a:pPr>
            <a:r>
              <a:rPr lang="en-US" sz="2400" dirty="0" smtClean="0">
                <a:latin typeface="Trebuchet MS" pitchFamily="34" charset="0"/>
              </a:rPr>
              <a:t>The filter calls </a:t>
            </a:r>
            <a:r>
              <a:rPr lang="en-US" sz="2400" dirty="0" err="1" smtClean="0">
                <a:latin typeface="Lucida Console" pitchFamily="49" charset="0"/>
              </a:rPr>
              <a:t>IPrintPipelinePropertyBag</a:t>
            </a:r>
            <a:r>
              <a:rPr lang="en-US" sz="2400" dirty="0" smtClean="0">
                <a:latin typeface="Lucida Console" pitchFamily="49" charset="0"/>
              </a:rPr>
              <a:t>::</a:t>
            </a:r>
            <a:r>
              <a:rPr lang="en-US" sz="2400" dirty="0" err="1" smtClean="0">
                <a:latin typeface="Lucida Console" pitchFamily="49" charset="0"/>
              </a:rPr>
              <a:t>GetProperty</a:t>
            </a:r>
            <a:endParaRPr lang="en-US" sz="2400" dirty="0" smtClean="0">
              <a:latin typeface="Lucida Console" pitchFamily="49" charset="0"/>
            </a:endParaRPr>
          </a:p>
          <a:p>
            <a:pPr marL="1314450" lvl="2" indent="-514350">
              <a:buNone/>
            </a:pPr>
            <a:r>
              <a:rPr lang="en-US" sz="2400" b="1" dirty="0" smtClean="0">
                <a:latin typeface="Trebuchet MS" pitchFamily="34" charset="0"/>
              </a:rPr>
              <a:t>	</a:t>
            </a:r>
            <a:r>
              <a:rPr lang="en-US" sz="2400" b="1" dirty="0" err="1" smtClean="0">
                <a:latin typeface="Trebuchet MS" pitchFamily="34" charset="0"/>
              </a:rPr>
              <a:t>MS_IXpsRasterizationService</a:t>
            </a:r>
            <a:endParaRPr lang="en-US" sz="2400" b="1" dirty="0" smtClean="0">
              <a:latin typeface="Trebuchet MS" pitchFamily="34" charset="0"/>
            </a:endParaRPr>
          </a:p>
          <a:p>
            <a:pPr marL="914400" lvl="1" indent="-514350">
              <a:buFont typeface="+mj-lt"/>
              <a:buAutoNum type="arabicPeriod"/>
            </a:pPr>
            <a:r>
              <a:rPr lang="en-US" sz="2400" dirty="0" smtClean="0">
                <a:latin typeface="Trebuchet MS" pitchFamily="34" charset="0"/>
              </a:rPr>
              <a:t>The filter calls </a:t>
            </a:r>
            <a:r>
              <a:rPr lang="en-US" sz="2400" dirty="0" err="1" smtClean="0">
                <a:latin typeface="Lucida Console" pitchFamily="49" charset="0"/>
              </a:rPr>
              <a:t>IUnknown</a:t>
            </a:r>
            <a:r>
              <a:rPr lang="en-US" sz="2400" dirty="0" smtClean="0">
                <a:latin typeface="Lucida Console" pitchFamily="49" charset="0"/>
              </a:rPr>
              <a:t>::</a:t>
            </a:r>
            <a:r>
              <a:rPr lang="en-US" sz="2400" dirty="0" err="1" smtClean="0">
                <a:latin typeface="Lucida Console" pitchFamily="49" charset="0"/>
              </a:rPr>
              <a:t>QueryInterface</a:t>
            </a:r>
            <a:r>
              <a:rPr lang="en-US" sz="2400" dirty="0" smtClean="0">
                <a:latin typeface="Lucida Console" pitchFamily="49" charset="0"/>
              </a:rPr>
              <a:t> </a:t>
            </a:r>
            <a:r>
              <a:rPr lang="en-US" sz="2400" dirty="0" smtClean="0">
                <a:latin typeface="Trebuchet MS" pitchFamily="34" charset="0"/>
              </a:rPr>
              <a:t>for </a:t>
            </a:r>
            <a:r>
              <a:rPr lang="en-US" sz="2400" dirty="0" err="1" smtClean="0">
                <a:latin typeface="Lucida Console" pitchFamily="49" charset="0"/>
              </a:rPr>
              <a:t>IXpsRasterizationFactory</a:t>
            </a:r>
            <a:endParaRPr lang="en-US" sz="2400" dirty="0">
              <a:latin typeface="Lucida Console" pitchFamily="49" charset="0"/>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2. XPS Rasterization Object</a:t>
            </a:r>
            <a:endParaRPr lang="en-US" dirty="0">
              <a:latin typeface="Trebuchet MS" pitchFamily="34" charset="0"/>
            </a:endParaRPr>
          </a:p>
        </p:txBody>
      </p:sp>
      <p:sp>
        <p:nvSpPr>
          <p:cNvPr id="3" name="Content Placeholder 2"/>
          <p:cNvSpPr>
            <a:spLocks noGrp="1"/>
          </p:cNvSpPr>
          <p:nvPr>
            <p:ph idx="1"/>
          </p:nvPr>
        </p:nvSpPr>
        <p:spPr>
          <a:xfrm>
            <a:off x="381000" y="1417638"/>
            <a:ext cx="8380412" cy="4815348"/>
          </a:xfrm>
        </p:spPr>
        <p:txBody>
          <a:bodyPr>
            <a:normAutofit fontScale="92500" lnSpcReduction="10000"/>
          </a:bodyPr>
          <a:lstStyle/>
          <a:p>
            <a:r>
              <a:rPr lang="en-US" dirty="0" smtClean="0">
                <a:latin typeface="Trebuchet MS" pitchFamily="34" charset="0"/>
              </a:rPr>
              <a:t>XPS Rasterization object is </a:t>
            </a:r>
            <a:br>
              <a:rPr lang="en-US" dirty="0" smtClean="0">
                <a:latin typeface="Trebuchet MS" pitchFamily="34" charset="0"/>
              </a:rPr>
            </a:br>
            <a:r>
              <a:rPr lang="en-US" dirty="0" smtClean="0">
                <a:latin typeface="Trebuchet MS" pitchFamily="34" charset="0"/>
              </a:rPr>
              <a:t>created with following parameters</a:t>
            </a:r>
          </a:p>
          <a:p>
            <a:endParaRPr lang="en-US" dirty="0" smtClean="0">
              <a:latin typeface="Trebuchet MS" pitchFamily="34" charset="0"/>
            </a:endParaRPr>
          </a:p>
          <a:p>
            <a:pPr lvl="1"/>
            <a:endParaRPr lang="en-US" dirty="0" smtClean="0">
              <a:latin typeface="Trebuchet MS" pitchFamily="34" charset="0"/>
            </a:endParaRPr>
          </a:p>
          <a:p>
            <a:endParaRPr lang="en-US" dirty="0" smtClean="0">
              <a:latin typeface="Trebuchet MS" pitchFamily="34" charset="0"/>
            </a:endParaRPr>
          </a:p>
          <a:p>
            <a:endParaRPr lang="en-US" dirty="0" smtClean="0">
              <a:latin typeface="Trebuchet MS" pitchFamily="34" charset="0"/>
            </a:endParaRPr>
          </a:p>
          <a:p>
            <a:endParaRPr lang="en-US" dirty="0" smtClean="0">
              <a:latin typeface="Trebuchet MS" pitchFamily="34" charset="0"/>
            </a:endParaRPr>
          </a:p>
          <a:p>
            <a:r>
              <a:rPr lang="en-US" dirty="0" smtClean="0">
                <a:latin typeface="Trebuchet MS" pitchFamily="34" charset="0"/>
              </a:rPr>
              <a:t>XPS Rasterization object is bound to the </a:t>
            </a:r>
            <a:br>
              <a:rPr lang="en-US" dirty="0" smtClean="0">
                <a:latin typeface="Trebuchet MS" pitchFamily="34" charset="0"/>
              </a:rPr>
            </a:br>
            <a:r>
              <a:rPr lang="en-US" dirty="0" smtClean="0">
                <a:latin typeface="Trebuchet MS" pitchFamily="34" charset="0"/>
              </a:rPr>
              <a:t>XPS OM Fixed Page and it cannot be </a:t>
            </a:r>
            <a:br>
              <a:rPr lang="en-US" dirty="0" smtClean="0">
                <a:latin typeface="Trebuchet MS" pitchFamily="34" charset="0"/>
              </a:rPr>
            </a:br>
            <a:r>
              <a:rPr lang="en-US" dirty="0" smtClean="0">
                <a:latin typeface="Trebuchet MS" pitchFamily="34" charset="0"/>
              </a:rPr>
              <a:t>reused across pages</a:t>
            </a:r>
            <a:endParaRPr lang="en-US" dirty="0"/>
          </a:p>
        </p:txBody>
      </p:sp>
      <p:sp>
        <p:nvSpPr>
          <p:cNvPr id="4" name="Rectangle 3"/>
          <p:cNvSpPr>
            <a:spLocks noChangeArrowheads="1"/>
          </p:cNvSpPr>
          <p:nvPr/>
        </p:nvSpPr>
        <p:spPr bwMode="auto">
          <a:xfrm>
            <a:off x="672807" y="2259502"/>
            <a:ext cx="7894249" cy="2507225"/>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buNone/>
            </a:pPr>
            <a:r>
              <a:rPr lang="en-US" sz="1200" dirty="0" smtClean="0">
                <a:latin typeface="Lucida Console" pitchFamily="49" charset="0"/>
                <a:cs typeface="Courier New" pitchFamily="49" charset="0"/>
              </a:rPr>
              <a:t>interface </a:t>
            </a:r>
            <a:r>
              <a:rPr lang="en-US" sz="1200" dirty="0" err="1" smtClean="0">
                <a:latin typeface="Lucida Console" pitchFamily="49" charset="0"/>
                <a:cs typeface="Courier New" pitchFamily="49" charset="0"/>
              </a:rPr>
              <a:t>IXpsRasterizationFactory</a:t>
            </a:r>
            <a:r>
              <a:rPr lang="en-US" sz="1200" dirty="0" smtClean="0">
                <a:latin typeface="Lucida Console" pitchFamily="49" charset="0"/>
                <a:cs typeface="Courier New" pitchFamily="49" charset="0"/>
              </a:rPr>
              <a:t> : </a:t>
            </a:r>
            <a:r>
              <a:rPr lang="en-US" sz="1200" dirty="0" err="1" smtClean="0">
                <a:latin typeface="Lucida Console" pitchFamily="49" charset="0"/>
                <a:cs typeface="Courier New" pitchFamily="49" charset="0"/>
              </a:rPr>
              <a:t>IUnknown</a:t>
            </a:r>
            <a:endParaRPr lang="en-US" sz="1200" dirty="0" smtClean="0">
              <a:latin typeface="Lucida Console" pitchFamily="49" charset="0"/>
              <a:cs typeface="Courier New" pitchFamily="49" charset="0"/>
            </a:endParaRPr>
          </a:p>
          <a:p>
            <a:pPr>
              <a:buNone/>
            </a:pPr>
            <a:r>
              <a:rPr lang="en-US" sz="1200" dirty="0" smtClean="0">
                <a:latin typeface="Lucida Console" pitchFamily="49" charset="0"/>
                <a:cs typeface="Courier New" pitchFamily="49" charset="0"/>
              </a:rPr>
              <a:t>{</a:t>
            </a:r>
          </a:p>
          <a:p>
            <a:pPr>
              <a:buNone/>
            </a:pPr>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helpstring</a:t>
            </a:r>
            <a:r>
              <a:rPr lang="en-US" sz="1200" dirty="0" smtClean="0">
                <a:latin typeface="Lucida Console" pitchFamily="49" charset="0"/>
                <a:cs typeface="Courier New" pitchFamily="49" charset="0"/>
              </a:rPr>
              <a:t>("Create a new instance of </a:t>
            </a:r>
            <a:r>
              <a:rPr lang="en-US" sz="1200" dirty="0" err="1" smtClean="0">
                <a:latin typeface="Lucida Console" pitchFamily="49" charset="0"/>
                <a:cs typeface="Courier New" pitchFamily="49" charset="0"/>
              </a:rPr>
              <a:t>IXpsRasterizer</a:t>
            </a:r>
            <a:r>
              <a:rPr lang="en-US" sz="1200" dirty="0" smtClean="0">
                <a:latin typeface="Lucida Console" pitchFamily="49" charset="0"/>
                <a:cs typeface="Courier New" pitchFamily="49" charset="0"/>
              </a:rPr>
              <a:t>.")]</a:t>
            </a:r>
          </a:p>
          <a:p>
            <a:pPr>
              <a:buNone/>
            </a:pPr>
            <a:endParaRPr lang="en-US" sz="1200" dirty="0" smtClean="0">
              <a:latin typeface="Lucida Console" pitchFamily="49" charset="0"/>
              <a:cs typeface="Courier New" pitchFamily="49" charset="0"/>
            </a:endParaRPr>
          </a:p>
          <a:p>
            <a:pPr>
              <a:buNone/>
            </a:pPr>
            <a:r>
              <a:rPr lang="en-US" sz="1200" dirty="0" smtClean="0">
                <a:latin typeface="Lucida Console" pitchFamily="49" charset="0"/>
                <a:cs typeface="Courier New" pitchFamily="49" charset="0"/>
              </a:rPr>
              <a:t>    HRESULT</a:t>
            </a:r>
          </a:p>
          <a:p>
            <a:pPr>
              <a:buNone/>
            </a:pPr>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CreateRasterizer</a:t>
            </a:r>
            <a:r>
              <a:rPr lang="en-US" sz="1200" dirty="0" smtClean="0">
                <a:latin typeface="Lucida Console" pitchFamily="49" charset="0"/>
                <a:cs typeface="Courier New" pitchFamily="49" charset="0"/>
              </a:rPr>
              <a:t>(</a:t>
            </a:r>
          </a:p>
          <a:p>
            <a:pPr>
              <a:buNone/>
            </a:pPr>
            <a:r>
              <a:rPr lang="en-US" sz="1200" dirty="0" smtClean="0">
                <a:latin typeface="Lucida Console" pitchFamily="49" charset="0"/>
                <a:cs typeface="Courier New" pitchFamily="49" charset="0"/>
              </a:rPr>
              <a:t>        [in]  </a:t>
            </a:r>
            <a:r>
              <a:rPr lang="en-US" sz="1200" dirty="0" err="1" smtClean="0">
                <a:latin typeface="Lucida Console" pitchFamily="49" charset="0"/>
                <a:cs typeface="Courier New" pitchFamily="49" charset="0"/>
              </a:rPr>
              <a:t>IXpsOMPage</a:t>
            </a:r>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xpsPage</a:t>
            </a:r>
            <a:r>
              <a:rPr lang="en-US" sz="1200" dirty="0" smtClean="0">
                <a:latin typeface="Lucida Console" pitchFamily="49" charset="0"/>
                <a:cs typeface="Courier New" pitchFamily="49" charset="0"/>
              </a:rPr>
              <a:t>,</a:t>
            </a:r>
          </a:p>
          <a:p>
            <a:pPr>
              <a:buNone/>
            </a:pPr>
            <a:r>
              <a:rPr lang="en-US" sz="1200" dirty="0" smtClean="0">
                <a:latin typeface="Lucida Console" pitchFamily="49" charset="0"/>
                <a:cs typeface="Courier New" pitchFamily="49" charset="0"/>
              </a:rPr>
              <a:t>        [in]  FLOAT           	DPI,</a:t>
            </a:r>
          </a:p>
          <a:p>
            <a:pPr>
              <a:buNone/>
            </a:pPr>
            <a:r>
              <a:rPr lang="en-US" sz="1200" dirty="0" smtClean="0">
                <a:latin typeface="Lucida Console" pitchFamily="49" charset="0"/>
                <a:cs typeface="Courier New" pitchFamily="49" charset="0"/>
              </a:rPr>
              <a:t>        [in]  XPSRAS_RENDERING_MODE 	</a:t>
            </a:r>
            <a:r>
              <a:rPr lang="en-US" sz="1200" dirty="0" err="1" smtClean="0">
                <a:latin typeface="Lucida Console" pitchFamily="49" charset="0"/>
                <a:cs typeface="Courier New" pitchFamily="49" charset="0"/>
              </a:rPr>
              <a:t>nonTextRenderingMode</a:t>
            </a:r>
            <a:r>
              <a:rPr lang="en-US" sz="1200" dirty="0" smtClean="0">
                <a:latin typeface="Lucida Console" pitchFamily="49" charset="0"/>
                <a:cs typeface="Courier New" pitchFamily="49" charset="0"/>
              </a:rPr>
              <a:t>,</a:t>
            </a:r>
          </a:p>
          <a:p>
            <a:pPr>
              <a:buNone/>
            </a:pPr>
            <a:r>
              <a:rPr lang="en-US" sz="1200" dirty="0" smtClean="0">
                <a:latin typeface="Lucida Console" pitchFamily="49" charset="0"/>
                <a:cs typeface="Courier New" pitchFamily="49" charset="0"/>
              </a:rPr>
              <a:t>        [in]  XPSRAS_RENDERING_MODE 	</a:t>
            </a:r>
            <a:r>
              <a:rPr lang="en-US" sz="1200" dirty="0" err="1" smtClean="0">
                <a:latin typeface="Lucida Console" pitchFamily="49" charset="0"/>
                <a:cs typeface="Courier New" pitchFamily="49" charset="0"/>
              </a:rPr>
              <a:t>textRenderingMode</a:t>
            </a:r>
            <a:r>
              <a:rPr lang="en-US" sz="1200" dirty="0" smtClean="0">
                <a:latin typeface="Lucida Console" pitchFamily="49" charset="0"/>
                <a:cs typeface="Courier New" pitchFamily="49" charset="0"/>
              </a:rPr>
              <a:t>,</a:t>
            </a:r>
          </a:p>
          <a:p>
            <a:pPr>
              <a:buNone/>
            </a:pPr>
            <a:r>
              <a:rPr lang="en-US" sz="1200" dirty="0" smtClean="0">
                <a:latin typeface="Lucida Console" pitchFamily="49" charset="0"/>
                <a:cs typeface="Courier New" pitchFamily="49" charset="0"/>
              </a:rPr>
              <a:t>        [out] </a:t>
            </a:r>
            <a:r>
              <a:rPr lang="en-US" sz="1200" dirty="0" err="1" smtClean="0">
                <a:latin typeface="Lucida Console" pitchFamily="49" charset="0"/>
                <a:cs typeface="Courier New" pitchFamily="49" charset="0"/>
              </a:rPr>
              <a:t>IXpsRasterizer</a:t>
            </a:r>
            <a:r>
              <a:rPr lang="en-US" sz="1200" dirty="0" smtClean="0">
                <a:latin typeface="Lucida Console" pitchFamily="49" charset="0"/>
                <a:cs typeface="Courier New" pitchFamily="49" charset="0"/>
              </a:rPr>
              <a:t>  	**</a:t>
            </a:r>
            <a:r>
              <a:rPr lang="en-US" sz="1200" dirty="0" err="1" smtClean="0">
                <a:latin typeface="Lucida Console" pitchFamily="49" charset="0"/>
                <a:cs typeface="Courier New" pitchFamily="49" charset="0"/>
              </a:rPr>
              <a:t>ppIXPSRasterizer</a:t>
            </a:r>
            <a:endParaRPr lang="en-US" sz="1200" dirty="0" smtClean="0">
              <a:latin typeface="Lucida Console" pitchFamily="49" charset="0"/>
              <a:cs typeface="Courier New" pitchFamily="49" charset="0"/>
            </a:endParaRPr>
          </a:p>
          <a:p>
            <a:pPr>
              <a:buNone/>
            </a:pPr>
            <a:r>
              <a:rPr lang="en-US" sz="1200" dirty="0" smtClean="0">
                <a:latin typeface="Lucida Console" pitchFamily="49" charset="0"/>
                <a:cs typeface="Courier New" pitchFamily="49" charset="0"/>
              </a:rPr>
              <a:t>        );</a:t>
            </a:r>
          </a:p>
          <a:p>
            <a:pPr>
              <a:buNone/>
            </a:pPr>
            <a:r>
              <a:rPr lang="en-US" sz="1200" dirty="0" smtClean="0">
                <a:latin typeface="Lucida Console" pitchFamily="49" charset="0"/>
                <a:cs typeface="Courier New" pitchFamily="49" charset="0"/>
              </a:rPr>
              <a:t>}</a:t>
            </a:r>
            <a:endParaRPr lang="en-US" sz="1200" dirty="0">
              <a:latin typeface="Lucida Console" pitchFamily="49" charset="0"/>
              <a:cs typeface="Courier New" pitchFamily="49" charset="0"/>
            </a:endParaRPr>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t>3. Rasterizing Axis-Aligned Rectangle</a:t>
            </a:r>
            <a:endParaRPr lang="en-US" sz="4000" dirty="0"/>
          </a:p>
        </p:txBody>
      </p:sp>
      <p:sp>
        <p:nvSpPr>
          <p:cNvPr id="3" name="Content Placeholder 2"/>
          <p:cNvSpPr>
            <a:spLocks noGrp="1"/>
          </p:cNvSpPr>
          <p:nvPr>
            <p:ph idx="1"/>
          </p:nvPr>
        </p:nvSpPr>
        <p:spPr>
          <a:xfrm>
            <a:off x="382588" y="1417638"/>
            <a:ext cx="8380412" cy="3797963"/>
          </a:xfrm>
        </p:spPr>
        <p:txBody>
          <a:bodyPr/>
          <a:lstStyle/>
          <a:p>
            <a:r>
              <a:rPr lang="en-US" sz="2800" dirty="0" smtClean="0"/>
              <a:t>XPS </a:t>
            </a:r>
            <a:r>
              <a:rPr lang="en-US" sz="2800" dirty="0" err="1" smtClean="0"/>
              <a:t>Rasterization</a:t>
            </a:r>
            <a:r>
              <a:rPr lang="en-US" sz="2800" dirty="0" smtClean="0"/>
              <a:t> object can </a:t>
            </a:r>
            <a:br>
              <a:rPr lang="en-US" sz="2800" dirty="0" smtClean="0"/>
            </a:br>
            <a:r>
              <a:rPr lang="en-US" sz="2800" dirty="0" smtClean="0"/>
              <a:t>be called many times to </a:t>
            </a:r>
            <a:br>
              <a:rPr lang="en-US" sz="2800" dirty="0" smtClean="0"/>
            </a:br>
            <a:r>
              <a:rPr lang="en-US" sz="2800" dirty="0" err="1" smtClean="0"/>
              <a:t>rasterize</a:t>
            </a:r>
            <a:r>
              <a:rPr lang="en-US" sz="2800" dirty="0" smtClean="0"/>
              <a:t> different axis-aligned </a:t>
            </a:r>
            <a:br>
              <a:rPr lang="en-US" sz="2800" dirty="0" smtClean="0"/>
            </a:br>
            <a:r>
              <a:rPr lang="en-US" sz="2800" dirty="0" smtClean="0"/>
              <a:t>rectangles from the page</a:t>
            </a:r>
          </a:p>
          <a:p>
            <a:r>
              <a:rPr lang="en-US" sz="2800" dirty="0" smtClean="0"/>
              <a:t>The rectangle is represented</a:t>
            </a:r>
            <a:br>
              <a:rPr lang="en-US" sz="2800" dirty="0" smtClean="0"/>
            </a:br>
            <a:r>
              <a:rPr lang="en-US" sz="2800" dirty="0" smtClean="0"/>
              <a:t>with integer numbers</a:t>
            </a:r>
          </a:p>
          <a:p>
            <a:r>
              <a:rPr lang="en-US" sz="2800" dirty="0" smtClean="0"/>
              <a:t>The content on the bleed box </a:t>
            </a:r>
            <a:br>
              <a:rPr lang="en-US" sz="2800" dirty="0" smtClean="0"/>
            </a:br>
            <a:r>
              <a:rPr lang="en-US" sz="2800" dirty="0" smtClean="0"/>
              <a:t>can be </a:t>
            </a:r>
            <a:r>
              <a:rPr lang="en-US" sz="2800" dirty="0" err="1" smtClean="0"/>
              <a:t>rasterized</a:t>
            </a:r>
            <a:r>
              <a:rPr lang="en-US" sz="2800" dirty="0" smtClean="0"/>
              <a:t> using a </a:t>
            </a:r>
            <a:br>
              <a:rPr lang="en-US" sz="2800" dirty="0" smtClean="0"/>
            </a:br>
            <a:r>
              <a:rPr lang="en-US" sz="2800" dirty="0" smtClean="0"/>
              <a:t>position outside the fixed page</a:t>
            </a:r>
            <a:endParaRPr lang="en-US" sz="2800" dirty="0"/>
          </a:p>
        </p:txBody>
      </p:sp>
      <p:grpSp>
        <p:nvGrpSpPr>
          <p:cNvPr id="12" name="Group 11"/>
          <p:cNvGrpSpPr/>
          <p:nvPr/>
        </p:nvGrpSpPr>
        <p:grpSpPr>
          <a:xfrm>
            <a:off x="5931309" y="1543665"/>
            <a:ext cx="2966883" cy="3522406"/>
            <a:chOff x="5356123" y="2421194"/>
            <a:chExt cx="2966883" cy="3522406"/>
          </a:xfrm>
        </p:grpSpPr>
        <p:sp>
          <p:nvSpPr>
            <p:cNvPr id="4" name="Rectangle 3"/>
            <p:cNvSpPr/>
            <p:nvPr/>
          </p:nvSpPr>
          <p:spPr>
            <a:xfrm>
              <a:off x="5420032" y="2514600"/>
              <a:ext cx="2787445" cy="3429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Bleed Box</a:t>
              </a:r>
              <a:endParaRPr lang="en-US" dirty="0"/>
            </a:p>
          </p:txBody>
        </p:sp>
        <p:sp>
          <p:nvSpPr>
            <p:cNvPr id="5" name="Rectangle 4"/>
            <p:cNvSpPr/>
            <p:nvPr/>
          </p:nvSpPr>
          <p:spPr>
            <a:xfrm>
              <a:off x="5791200" y="3048000"/>
              <a:ext cx="2057400" cy="257113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atin typeface="Trebuchet MS" pitchFamily="34" charset="0"/>
                </a:rPr>
                <a:t>Fixed Page</a:t>
              </a:r>
              <a:endParaRPr lang="en-US" dirty="0">
                <a:latin typeface="Trebuchet MS" pitchFamily="34" charset="0"/>
              </a:endParaRPr>
            </a:p>
          </p:txBody>
        </p:sp>
        <p:sp>
          <p:nvSpPr>
            <p:cNvPr id="6" name="TextBox 5"/>
            <p:cNvSpPr txBox="1"/>
            <p:nvPr/>
          </p:nvSpPr>
          <p:spPr>
            <a:xfrm>
              <a:off x="5533104" y="2816942"/>
              <a:ext cx="533400" cy="246221"/>
            </a:xfrm>
            <a:prstGeom prst="rect">
              <a:avLst/>
            </a:prstGeom>
            <a:noFill/>
          </p:spPr>
          <p:txBody>
            <a:bodyPr wrap="square" rtlCol="0">
              <a:spAutoFit/>
            </a:bodyPr>
            <a:lstStyle/>
            <a:p>
              <a:r>
                <a:rPr lang="en-US" sz="1000" dirty="0" smtClean="0">
                  <a:latin typeface="Trebuchet MS" pitchFamily="34" charset="0"/>
                </a:rPr>
                <a:t>0,0</a:t>
              </a:r>
              <a:endParaRPr lang="en-US" sz="1000" dirty="0">
                <a:latin typeface="Trebuchet MS" pitchFamily="34" charset="0"/>
              </a:endParaRPr>
            </a:p>
          </p:txBody>
        </p:sp>
        <p:sp>
          <p:nvSpPr>
            <p:cNvPr id="8" name="TextBox 7"/>
            <p:cNvSpPr txBox="1"/>
            <p:nvPr/>
          </p:nvSpPr>
          <p:spPr>
            <a:xfrm>
              <a:off x="6951406" y="2553929"/>
              <a:ext cx="1371600" cy="369332"/>
            </a:xfrm>
            <a:prstGeom prst="rect">
              <a:avLst/>
            </a:prstGeom>
            <a:noFill/>
          </p:spPr>
          <p:txBody>
            <a:bodyPr wrap="square" rtlCol="0">
              <a:spAutoFit/>
            </a:bodyPr>
            <a:lstStyle/>
            <a:p>
              <a:r>
                <a:rPr lang="en-US" dirty="0" smtClean="0">
                  <a:latin typeface="Trebuchet MS" pitchFamily="34" charset="0"/>
                </a:rPr>
                <a:t>Bleed Box</a:t>
              </a:r>
              <a:endParaRPr lang="en-US" dirty="0">
                <a:latin typeface="Trebuchet MS" pitchFamily="34" charset="0"/>
              </a:endParaRPr>
            </a:p>
          </p:txBody>
        </p:sp>
        <p:sp>
          <p:nvSpPr>
            <p:cNvPr id="10" name="TextBox 9"/>
            <p:cNvSpPr txBox="1"/>
            <p:nvPr/>
          </p:nvSpPr>
          <p:spPr>
            <a:xfrm>
              <a:off x="6629400" y="5572433"/>
              <a:ext cx="1686232" cy="369332"/>
            </a:xfrm>
            <a:prstGeom prst="rect">
              <a:avLst/>
            </a:prstGeom>
            <a:noFill/>
          </p:spPr>
          <p:txBody>
            <a:bodyPr wrap="square" rtlCol="0">
              <a:spAutoFit/>
            </a:bodyPr>
            <a:lstStyle/>
            <a:p>
              <a:r>
                <a:rPr lang="en-US" dirty="0" smtClean="0">
                  <a:latin typeface="Trebuchet MS" pitchFamily="34" charset="0"/>
                </a:rPr>
                <a:t>width, height</a:t>
              </a:r>
              <a:endParaRPr lang="en-US" dirty="0">
                <a:latin typeface="Trebuchet MS" pitchFamily="34" charset="0"/>
              </a:endParaRPr>
            </a:p>
          </p:txBody>
        </p:sp>
        <p:sp>
          <p:nvSpPr>
            <p:cNvPr id="11" name="TextBox 10"/>
            <p:cNvSpPr txBox="1"/>
            <p:nvPr/>
          </p:nvSpPr>
          <p:spPr>
            <a:xfrm>
              <a:off x="5356123" y="2421194"/>
              <a:ext cx="897194" cy="369332"/>
            </a:xfrm>
            <a:prstGeom prst="rect">
              <a:avLst/>
            </a:prstGeom>
            <a:noFill/>
          </p:spPr>
          <p:txBody>
            <a:bodyPr wrap="square" rtlCol="0">
              <a:spAutoFit/>
            </a:bodyPr>
            <a:lstStyle/>
            <a:p>
              <a:r>
                <a:rPr lang="en-US" dirty="0" smtClean="0">
                  <a:latin typeface="Trebuchet MS" pitchFamily="34" charset="0"/>
                </a:rPr>
                <a:t>-x,-y</a:t>
              </a:r>
              <a:endParaRPr lang="en-US" dirty="0">
                <a:latin typeface="Trebuchet MS" pitchFamily="34" charset="0"/>
              </a:endParaRPr>
            </a:p>
          </p:txBody>
        </p:sp>
        <p:cxnSp>
          <p:nvCxnSpPr>
            <p:cNvPr id="15" name="Straight Arrow Connector 14"/>
            <p:cNvCxnSpPr/>
            <p:nvPr/>
          </p:nvCxnSpPr>
          <p:spPr>
            <a:xfrm>
              <a:off x="5791200" y="3048000"/>
              <a:ext cx="4572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20" name="Straight Arrow Connector 19"/>
            <p:cNvCxnSpPr/>
            <p:nvPr/>
          </p:nvCxnSpPr>
          <p:spPr>
            <a:xfrm rot="5400000">
              <a:off x="5563394" y="3275806"/>
              <a:ext cx="457200" cy="158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gr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553998"/>
          </a:xfrm>
        </p:spPr>
        <p:txBody>
          <a:bodyPr/>
          <a:lstStyle/>
          <a:p>
            <a:r>
              <a:rPr lang="en-US" sz="4000" dirty="0" smtClean="0">
                <a:latin typeface="Trebuchet MS" pitchFamily="34" charset="0"/>
              </a:rPr>
              <a:t>3. Rasterizing Axis-Aligned Rectangle</a:t>
            </a:r>
            <a:endParaRPr lang="en-US" sz="4000" dirty="0">
              <a:latin typeface="Trebuchet MS" pitchFamily="34" charset="0"/>
            </a:endParaRPr>
          </a:p>
        </p:txBody>
      </p:sp>
      <p:sp>
        <p:nvSpPr>
          <p:cNvPr id="3" name="Content Placeholder 2"/>
          <p:cNvSpPr>
            <a:spLocks noGrp="1"/>
          </p:cNvSpPr>
          <p:nvPr>
            <p:ph idx="1"/>
          </p:nvPr>
        </p:nvSpPr>
        <p:spPr>
          <a:xfrm>
            <a:off x="381000" y="1417638"/>
            <a:ext cx="8229600" cy="4415350"/>
          </a:xfrm>
        </p:spPr>
        <p:txBody>
          <a:bodyPr>
            <a:normAutofit/>
          </a:bodyPr>
          <a:lstStyle/>
          <a:p>
            <a:r>
              <a:rPr lang="en-US" dirty="0" smtClean="0">
                <a:latin typeface="Trebuchet MS" pitchFamily="34" charset="0"/>
              </a:rPr>
              <a:t>The result is a new WIC bitmap</a:t>
            </a:r>
          </a:p>
          <a:p>
            <a:r>
              <a:rPr lang="en-US" dirty="0" smtClean="0">
                <a:latin typeface="Trebuchet MS" pitchFamily="34" charset="0"/>
              </a:rPr>
              <a:t>The image is initially cleared with white full transparent color</a:t>
            </a:r>
          </a:p>
          <a:p>
            <a:pPr lvl="1"/>
            <a:r>
              <a:rPr lang="en-US" dirty="0" smtClean="0">
                <a:latin typeface="Trebuchet MS" pitchFamily="34" charset="0"/>
              </a:rPr>
              <a:t>clear color:  R=1, G=1, B=1, A=0 </a:t>
            </a:r>
          </a:p>
          <a:p>
            <a:r>
              <a:rPr lang="en-US" dirty="0" smtClean="0">
                <a:latin typeface="Trebuchet MS" pitchFamily="34" charset="0"/>
              </a:rPr>
              <a:t>The image format is</a:t>
            </a:r>
          </a:p>
          <a:p>
            <a:pPr lvl="1"/>
            <a:r>
              <a:rPr lang="en-US" dirty="0" smtClean="0">
                <a:latin typeface="Lucida Console" pitchFamily="49" charset="0"/>
              </a:rPr>
              <a:t>GUID_WICPixelFormat32bppPBGRA</a:t>
            </a:r>
          </a:p>
          <a:p>
            <a:pPr lvl="1"/>
            <a:r>
              <a:rPr lang="en-US" dirty="0" smtClean="0">
                <a:latin typeface="Trebuchet MS" pitchFamily="34" charset="0"/>
              </a:rPr>
              <a:t>32bpp - 8 red, 8 green, 8 blue, 8 alpha</a:t>
            </a:r>
          </a:p>
          <a:p>
            <a:pPr lvl="1"/>
            <a:r>
              <a:rPr lang="en-US" dirty="0" smtClean="0">
                <a:latin typeface="Trebuchet MS" pitchFamily="34" charset="0"/>
              </a:rPr>
              <a:t>Pre-multiplied alpha</a:t>
            </a:r>
          </a:p>
          <a:p>
            <a:pPr lvl="1"/>
            <a:endParaRPr lang="en-US" b="1" dirty="0" smtClean="0"/>
          </a:p>
          <a:p>
            <a:pPr lvl="1"/>
            <a:endParaRPr lang="en-US" b="1" dirty="0" smtClean="0"/>
          </a:p>
          <a:p>
            <a:endParaRPr lang="en-US" dirty="0" smtClean="0"/>
          </a:p>
          <a:p>
            <a:pPr lvl="1"/>
            <a:endParaRPr lang="en-US" dirty="0" smtClean="0"/>
          </a:p>
          <a:p>
            <a:pPr lvl="1">
              <a:buNone/>
            </a:pPr>
            <a:endParaRPr lang="en-US" dirty="0" smtClean="0"/>
          </a:p>
          <a:p>
            <a:endParaRPr lang="en-US" dirty="0" smtClean="0"/>
          </a:p>
          <a:p>
            <a:endParaRPr lang="en-US" dirty="0"/>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rebuchet MS" pitchFamily="34" charset="0"/>
              </a:rPr>
              <a:t>Rasterization Cancel Interface</a:t>
            </a:r>
            <a:endParaRPr lang="en-US" dirty="0">
              <a:latin typeface="Trebuchet MS" pitchFamily="34" charset="0"/>
            </a:endParaRPr>
          </a:p>
        </p:txBody>
      </p:sp>
      <p:sp>
        <p:nvSpPr>
          <p:cNvPr id="3" name="Content Placeholder 2"/>
          <p:cNvSpPr>
            <a:spLocks noGrp="1"/>
          </p:cNvSpPr>
          <p:nvPr>
            <p:ph idx="1"/>
          </p:nvPr>
        </p:nvSpPr>
        <p:spPr>
          <a:xfrm>
            <a:off x="382588" y="2824317"/>
            <a:ext cx="8380412" cy="3296264"/>
          </a:xfrm>
        </p:spPr>
        <p:txBody>
          <a:bodyPr>
            <a:normAutofit fontScale="77500" lnSpcReduction="20000"/>
          </a:bodyPr>
          <a:lstStyle/>
          <a:p>
            <a:pPr>
              <a:buNone/>
            </a:pPr>
            <a:r>
              <a:rPr lang="en-US" sz="1200" dirty="0" smtClean="0"/>
              <a:t>		</a:t>
            </a:r>
          </a:p>
          <a:p>
            <a:r>
              <a:rPr lang="en-US" dirty="0" smtClean="0">
                <a:latin typeface="Trebuchet MS" pitchFamily="34" charset="0"/>
              </a:rPr>
              <a:t>The implementation of the interface is called frequently</a:t>
            </a:r>
          </a:p>
          <a:p>
            <a:r>
              <a:rPr lang="en-US" dirty="0" smtClean="0">
                <a:latin typeface="Trebuchet MS" pitchFamily="34" charset="0"/>
              </a:rPr>
              <a:t>Invoked from the same thread as the caller of </a:t>
            </a:r>
            <a:r>
              <a:rPr lang="en-US" dirty="0" err="1" smtClean="0">
                <a:latin typeface="Lucida Console" pitchFamily="49" charset="0"/>
              </a:rPr>
              <a:t>RasterizeRect</a:t>
            </a:r>
            <a:r>
              <a:rPr lang="en-US" dirty="0" smtClean="0">
                <a:latin typeface="Lucida Console" pitchFamily="49" charset="0"/>
              </a:rPr>
              <a:t>()</a:t>
            </a:r>
          </a:p>
          <a:p>
            <a:r>
              <a:rPr lang="en-US" dirty="0" smtClean="0">
                <a:latin typeface="Trebuchet MS" pitchFamily="34" charset="0"/>
              </a:rPr>
              <a:t>If the filter returns a failure HRESULT, the rasterization is </a:t>
            </a:r>
            <a:r>
              <a:rPr lang="en-US" dirty="0" err="1" smtClean="0">
                <a:latin typeface="Trebuchet MS" pitchFamily="34" charset="0"/>
              </a:rPr>
              <a:t>cancaled</a:t>
            </a:r>
            <a:r>
              <a:rPr lang="en-US" dirty="0" smtClean="0">
                <a:latin typeface="Trebuchet MS" pitchFamily="34" charset="0"/>
              </a:rPr>
              <a:t> and </a:t>
            </a:r>
            <a:r>
              <a:rPr lang="en-US" dirty="0" err="1" smtClean="0">
                <a:latin typeface="Lucida Console" pitchFamily="49" charset="0"/>
              </a:rPr>
              <a:t>RasterizeRect</a:t>
            </a:r>
            <a:r>
              <a:rPr lang="en-US" dirty="0" smtClean="0">
                <a:latin typeface="Lucida Console" pitchFamily="49" charset="0"/>
              </a:rPr>
              <a:t>()</a:t>
            </a:r>
            <a:r>
              <a:rPr lang="en-US" dirty="0" smtClean="0">
                <a:latin typeface="Trebuchet MS" pitchFamily="34" charset="0"/>
              </a:rPr>
              <a:t> returns </a:t>
            </a:r>
            <a:r>
              <a:rPr lang="en-US" dirty="0" smtClean="0">
                <a:effectLst/>
                <a:latin typeface="Trebuchet MS" pitchFamily="34" charset="0"/>
              </a:rPr>
              <a:t>the same HRESULT</a:t>
            </a:r>
            <a:endParaRPr lang="en-US" dirty="0" smtClean="0">
              <a:latin typeface="Trebuchet MS" pitchFamily="34" charset="0"/>
            </a:endParaRPr>
          </a:p>
          <a:p>
            <a:r>
              <a:rPr lang="en-US" dirty="0" smtClean="0">
                <a:latin typeface="Trebuchet MS" pitchFamily="34" charset="0"/>
              </a:rPr>
              <a:t>After rasterization is canceled, the rasterization object is still valid</a:t>
            </a:r>
            <a:endParaRPr lang="en-US" dirty="0">
              <a:latin typeface="Trebuchet MS" pitchFamily="34" charset="0"/>
            </a:endParaRPr>
          </a:p>
        </p:txBody>
      </p:sp>
      <p:sp>
        <p:nvSpPr>
          <p:cNvPr id="6" name="Rectangle 5"/>
          <p:cNvSpPr>
            <a:spLocks noChangeArrowheads="1"/>
          </p:cNvSpPr>
          <p:nvPr/>
        </p:nvSpPr>
        <p:spPr bwMode="auto">
          <a:xfrm>
            <a:off x="389779" y="1177415"/>
            <a:ext cx="7948678" cy="146746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buNone/>
            </a:pPr>
            <a:r>
              <a:rPr lang="en-US" sz="1400" dirty="0" smtClean="0">
                <a:latin typeface="Trebuchet MS" pitchFamily="34" charset="0"/>
              </a:rPr>
              <a:t>interface </a:t>
            </a:r>
            <a:r>
              <a:rPr lang="en-US" sz="1400" dirty="0" err="1" smtClean="0">
                <a:latin typeface="Trebuchet MS" pitchFamily="34" charset="0"/>
              </a:rPr>
              <a:t>IXpsRasterizerNotificationCallback</a:t>
            </a:r>
            <a:r>
              <a:rPr lang="en-US" sz="1400" dirty="0" smtClean="0">
                <a:latin typeface="Trebuchet MS" pitchFamily="34" charset="0"/>
              </a:rPr>
              <a:t> : </a:t>
            </a:r>
            <a:r>
              <a:rPr lang="en-US" sz="1400" dirty="0" err="1" smtClean="0">
                <a:latin typeface="Trebuchet MS" pitchFamily="34" charset="0"/>
              </a:rPr>
              <a:t>IUnknown</a:t>
            </a:r>
            <a:endParaRPr lang="en-US" sz="1400" dirty="0" smtClean="0">
              <a:latin typeface="Trebuchet MS" pitchFamily="34" charset="0"/>
            </a:endParaRPr>
          </a:p>
          <a:p>
            <a:pPr>
              <a:buNone/>
            </a:pPr>
            <a:r>
              <a:rPr lang="en-US" sz="1400" dirty="0" smtClean="0">
                <a:latin typeface="Trebuchet MS" pitchFamily="34" charset="0"/>
              </a:rPr>
              <a:t>{</a:t>
            </a:r>
          </a:p>
          <a:p>
            <a:pPr>
              <a:buNone/>
            </a:pPr>
            <a:r>
              <a:rPr lang="en-US" sz="1400" dirty="0" smtClean="0">
                <a:latin typeface="Trebuchet MS" pitchFamily="34" charset="0"/>
              </a:rPr>
              <a:t>         HRESULT Continue();</a:t>
            </a:r>
          </a:p>
          <a:p>
            <a:pPr>
              <a:buNone/>
            </a:pPr>
            <a:r>
              <a:rPr lang="en-US" sz="1400" dirty="0" smtClean="0">
                <a:latin typeface="Trebuchet MS" pitchFamily="34" charset="0"/>
              </a:rPr>
              <a:t>}</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Agenda</a:t>
            </a:r>
            <a:endParaRPr lang="en-US" dirty="0"/>
          </a:p>
        </p:txBody>
      </p:sp>
      <p:sp>
        <p:nvSpPr>
          <p:cNvPr id="3" name="Text Placeholder 2"/>
          <p:cNvSpPr>
            <a:spLocks noGrp="1"/>
          </p:cNvSpPr>
          <p:nvPr>
            <p:ph type="body" idx="1"/>
          </p:nvPr>
        </p:nvSpPr>
        <p:spPr>
          <a:xfrm>
            <a:off x="382588" y="1414464"/>
            <a:ext cx="8380412" cy="3357842"/>
          </a:xfrm>
        </p:spPr>
        <p:txBody>
          <a:bodyPr/>
          <a:lstStyle/>
          <a:p>
            <a:r>
              <a:rPr lang="en-US" dirty="0" smtClean="0"/>
              <a:t>Overview of </a:t>
            </a:r>
            <a:r>
              <a:rPr lang="en-US" dirty="0" err="1" smtClean="0"/>
              <a:t>XPSDrv</a:t>
            </a:r>
            <a:r>
              <a:rPr lang="en-US" dirty="0" smtClean="0"/>
              <a:t> Improvements</a:t>
            </a:r>
          </a:p>
          <a:p>
            <a:r>
              <a:rPr lang="en-US" dirty="0" smtClean="0"/>
              <a:t>Updates to the Filter Pipeline</a:t>
            </a:r>
          </a:p>
          <a:p>
            <a:r>
              <a:rPr lang="en-US" dirty="0" smtClean="0"/>
              <a:t>Using the XPS Object Model </a:t>
            </a:r>
            <a:br>
              <a:rPr lang="en-US" dirty="0" smtClean="0"/>
            </a:br>
            <a:r>
              <a:rPr lang="en-US" dirty="0" smtClean="0"/>
              <a:t>from the Filter Pipeline</a:t>
            </a:r>
          </a:p>
          <a:p>
            <a:r>
              <a:rPr lang="en-US" dirty="0" smtClean="0"/>
              <a:t>XPS </a:t>
            </a:r>
            <a:r>
              <a:rPr lang="en-US" dirty="0" err="1" smtClean="0"/>
              <a:t>Rasterization</a:t>
            </a:r>
            <a:r>
              <a:rPr lang="en-US" dirty="0" smtClean="0"/>
              <a:t> Service</a:t>
            </a:r>
          </a:p>
          <a:p>
            <a:r>
              <a:rPr lang="en-US" dirty="0" smtClean="0"/>
              <a:t>Call to Action</a:t>
            </a:r>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Banding, Caches, Threads</a:t>
            </a:r>
            <a:endParaRPr lang="en-US" dirty="0"/>
          </a:p>
        </p:txBody>
      </p:sp>
      <p:sp>
        <p:nvSpPr>
          <p:cNvPr id="3" name="Content Placeholder 2"/>
          <p:cNvSpPr>
            <a:spLocks noGrp="1"/>
          </p:cNvSpPr>
          <p:nvPr>
            <p:ph idx="1"/>
          </p:nvPr>
        </p:nvSpPr>
        <p:spPr>
          <a:xfrm>
            <a:off x="382588" y="1414464"/>
            <a:ext cx="8380412" cy="5795433"/>
          </a:xfrm>
        </p:spPr>
        <p:txBody>
          <a:bodyPr/>
          <a:lstStyle/>
          <a:p>
            <a:r>
              <a:rPr lang="en-US" sz="2400" dirty="0" smtClean="0"/>
              <a:t>Banding is the main scenario</a:t>
            </a:r>
          </a:p>
          <a:p>
            <a:pPr lvl="1"/>
            <a:r>
              <a:rPr lang="en-US" sz="2000" dirty="0" err="1" smtClean="0"/>
              <a:t>Rasterization</a:t>
            </a:r>
            <a:r>
              <a:rPr lang="en-US" sz="2000" dirty="0" smtClean="0"/>
              <a:t> service is optimized for calling </a:t>
            </a:r>
            <a:br>
              <a:rPr lang="en-US" sz="2000" dirty="0" smtClean="0"/>
            </a:br>
            <a:r>
              <a:rPr lang="en-US" sz="2000" dirty="0" err="1" smtClean="0"/>
              <a:t>RasterizeRect</a:t>
            </a:r>
            <a:r>
              <a:rPr lang="en-US" sz="2000" dirty="0" smtClean="0"/>
              <a:t>() for a sequence of bands.</a:t>
            </a:r>
          </a:p>
          <a:p>
            <a:pPr lvl="1"/>
            <a:r>
              <a:rPr lang="en-US" sz="2000" dirty="0" smtClean="0"/>
              <a:t>Objects outside the band are skipped </a:t>
            </a:r>
            <a:br>
              <a:rPr lang="en-US" sz="2000" dirty="0" smtClean="0"/>
            </a:br>
            <a:r>
              <a:rPr lang="en-US" sz="2000" dirty="0" smtClean="0"/>
              <a:t>early in the analysis for performance</a:t>
            </a:r>
          </a:p>
          <a:p>
            <a:r>
              <a:rPr lang="en-US" sz="2400" dirty="0" smtClean="0"/>
              <a:t>Caching for performance</a:t>
            </a:r>
          </a:p>
          <a:p>
            <a:pPr lvl="1"/>
            <a:r>
              <a:rPr lang="en-US" sz="2000" dirty="0" smtClean="0"/>
              <a:t>Resources—font/image/brush— and bounding </a:t>
            </a:r>
            <a:br>
              <a:rPr lang="en-US" sz="2000" dirty="0" smtClean="0"/>
            </a:br>
            <a:r>
              <a:rPr lang="en-US" sz="2000" dirty="0" smtClean="0"/>
              <a:t>boxes are usually maintained between calls</a:t>
            </a:r>
          </a:p>
          <a:p>
            <a:r>
              <a:rPr lang="en-US" sz="2400" dirty="0" smtClean="0"/>
              <a:t>Concurrent access rules</a:t>
            </a:r>
          </a:p>
          <a:p>
            <a:pPr lvl="1"/>
            <a:r>
              <a:rPr lang="en-US" sz="2000" dirty="0" smtClean="0"/>
              <a:t>Accessing the same </a:t>
            </a:r>
            <a:r>
              <a:rPr lang="en-US" sz="2000" dirty="0" err="1" smtClean="0"/>
              <a:t>rasterization</a:t>
            </a:r>
            <a:r>
              <a:rPr lang="en-US" sz="2000" dirty="0" smtClean="0"/>
              <a:t> object </a:t>
            </a:r>
            <a:br>
              <a:rPr lang="en-US" sz="2000" dirty="0" smtClean="0"/>
            </a:br>
            <a:r>
              <a:rPr lang="en-US" sz="2000" dirty="0" smtClean="0"/>
              <a:t>concurrently from different threads is not supported</a:t>
            </a:r>
          </a:p>
          <a:p>
            <a:pPr lvl="1"/>
            <a:r>
              <a:rPr lang="en-US" sz="2000" dirty="0" smtClean="0"/>
              <a:t>Rasterizing the same page from the different </a:t>
            </a:r>
            <a:br>
              <a:rPr lang="en-US" sz="2000" dirty="0" smtClean="0"/>
            </a:br>
            <a:r>
              <a:rPr lang="en-US" sz="2000" dirty="0" err="1" smtClean="0"/>
              <a:t>rasterization</a:t>
            </a:r>
            <a:r>
              <a:rPr lang="en-US" sz="2000" dirty="0" smtClean="0"/>
              <a:t> objects on different threads is supported</a:t>
            </a:r>
          </a:p>
          <a:p>
            <a:endParaRPr lang="en-US" sz="2400" dirty="0" smtClean="0"/>
          </a:p>
          <a:p>
            <a:pPr lvl="1"/>
            <a:endParaRPr lang="en-US" sz="2000" dirty="0"/>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Trebuchet MS" pitchFamily="34" charset="0"/>
              </a:rPr>
              <a:t>XPSRas Service Summary</a:t>
            </a:r>
            <a:endParaRPr lang="en-US" dirty="0">
              <a:latin typeface="Trebuchet MS" pitchFamily="34" charset="0"/>
            </a:endParaRPr>
          </a:p>
        </p:txBody>
      </p:sp>
      <p:sp>
        <p:nvSpPr>
          <p:cNvPr id="4" name="Content Placeholder 3"/>
          <p:cNvSpPr>
            <a:spLocks noGrp="1"/>
          </p:cNvSpPr>
          <p:nvPr>
            <p:ph idx="1"/>
          </p:nvPr>
        </p:nvSpPr>
        <p:spPr>
          <a:xfrm>
            <a:off x="382588" y="1414464"/>
            <a:ext cx="8380412" cy="4742988"/>
          </a:xfrm>
        </p:spPr>
        <p:txBody>
          <a:bodyPr>
            <a:normAutofit/>
          </a:bodyPr>
          <a:lstStyle/>
          <a:p>
            <a:r>
              <a:rPr lang="en-US" dirty="0" smtClean="0">
                <a:latin typeface="Trebuchet MS" pitchFamily="34" charset="0"/>
              </a:rPr>
              <a:t>XPS Rasterization Service is </a:t>
            </a:r>
            <a:br>
              <a:rPr lang="en-US" dirty="0" smtClean="0">
                <a:latin typeface="Trebuchet MS" pitchFamily="34" charset="0"/>
              </a:rPr>
            </a:br>
            <a:r>
              <a:rPr lang="en-US" dirty="0" smtClean="0">
                <a:latin typeface="Trebuchet MS" pitchFamily="34" charset="0"/>
              </a:rPr>
              <a:t>Windows 7 in-box component</a:t>
            </a:r>
          </a:p>
          <a:p>
            <a:r>
              <a:rPr lang="en-US" dirty="0" smtClean="0">
                <a:latin typeface="Trebuchet MS" pitchFamily="34" charset="0"/>
              </a:rPr>
              <a:t>Service is exposed via the XPS Filter Pipeline for using in </a:t>
            </a:r>
            <a:r>
              <a:rPr lang="en-US" dirty="0" err="1" smtClean="0">
                <a:latin typeface="Trebuchet MS" pitchFamily="34" charset="0"/>
              </a:rPr>
              <a:t>XPSDrv</a:t>
            </a:r>
            <a:r>
              <a:rPr lang="en-US" dirty="0" smtClean="0">
                <a:latin typeface="Trebuchet MS" pitchFamily="34" charset="0"/>
              </a:rPr>
              <a:t> print drivers</a:t>
            </a:r>
          </a:p>
          <a:p>
            <a:r>
              <a:rPr lang="en-US" dirty="0" smtClean="0">
                <a:latin typeface="Trebuchet MS" pitchFamily="34" charset="0"/>
              </a:rPr>
              <a:t>XPS Rasterization Object is bound to </a:t>
            </a:r>
            <a:br>
              <a:rPr lang="en-US" dirty="0" smtClean="0">
                <a:latin typeface="Trebuchet MS" pitchFamily="34" charset="0"/>
              </a:rPr>
            </a:br>
            <a:r>
              <a:rPr lang="en-US" dirty="0" smtClean="0">
                <a:latin typeface="Trebuchet MS" pitchFamily="34" charset="0"/>
              </a:rPr>
              <a:t>an XPS OM Fixed Page and expects </a:t>
            </a:r>
            <a:br>
              <a:rPr lang="en-US" dirty="0" smtClean="0">
                <a:latin typeface="Trebuchet MS" pitchFamily="34" charset="0"/>
              </a:rPr>
            </a:br>
            <a:r>
              <a:rPr lang="en-US" dirty="0" smtClean="0">
                <a:latin typeface="Trebuchet MS" pitchFamily="34" charset="0"/>
              </a:rPr>
              <a:t>static </a:t>
            </a:r>
            <a:r>
              <a:rPr lang="en-US" dirty="0" err="1" smtClean="0">
                <a:latin typeface="Trebuchet MS" pitchFamily="34" charset="0"/>
              </a:rPr>
              <a:t>FixedPage</a:t>
            </a:r>
            <a:r>
              <a:rPr lang="en-US" dirty="0" smtClean="0">
                <a:latin typeface="Trebuchet MS" pitchFamily="34" charset="0"/>
              </a:rPr>
              <a:t> content</a:t>
            </a:r>
          </a:p>
          <a:p>
            <a:r>
              <a:rPr lang="en-US" dirty="0" smtClean="0">
                <a:latin typeface="Trebuchet MS" pitchFamily="34" charset="0"/>
              </a:rPr>
              <a:t>Service is optimized for banding</a:t>
            </a:r>
          </a:p>
          <a:p>
            <a:r>
              <a:rPr lang="en-US" dirty="0" smtClean="0">
                <a:latin typeface="Trebuchet MS" pitchFamily="34" charset="0"/>
              </a:rPr>
              <a:t>Service outputs 32bpp WIC bitmaps</a:t>
            </a:r>
          </a:p>
          <a:p>
            <a:endParaRPr lang="en-US" dirty="0" smtClean="0"/>
          </a:p>
          <a:p>
            <a:endParaRPr lang="en-US" dirty="0" smtClean="0"/>
          </a:p>
          <a:p>
            <a:endParaRPr lang="en-US" dirty="0" smtClean="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idx="1"/>
          </p:nvPr>
        </p:nvSpPr>
        <p:spPr>
          <a:xfrm>
            <a:off x="382588" y="1414465"/>
            <a:ext cx="8380412" cy="4913653"/>
          </a:xfrm>
        </p:spPr>
        <p:txBody>
          <a:bodyPr/>
          <a:lstStyle/>
          <a:p>
            <a:r>
              <a:rPr lang="en-US" sz="3200" dirty="0" smtClean="0"/>
              <a:t>Adopt the XPS </a:t>
            </a:r>
            <a:r>
              <a:rPr lang="en-US" sz="3200" dirty="0" err="1" smtClean="0"/>
              <a:t>Rasterization</a:t>
            </a:r>
            <a:r>
              <a:rPr lang="en-US" sz="3200" dirty="0" smtClean="0"/>
              <a:t> Services </a:t>
            </a:r>
            <a:br>
              <a:rPr lang="en-US" sz="3200" dirty="0" smtClean="0"/>
            </a:br>
            <a:r>
              <a:rPr lang="en-US" sz="3200" dirty="0" smtClean="0"/>
              <a:t>for appropriate print driver models</a:t>
            </a:r>
          </a:p>
          <a:p>
            <a:pPr lvl="1"/>
            <a:r>
              <a:rPr lang="en-US" sz="2900" dirty="0" smtClean="0"/>
              <a:t>Use the WDK XPS </a:t>
            </a:r>
            <a:r>
              <a:rPr lang="en-US" sz="2900" dirty="0" err="1" smtClean="0"/>
              <a:t>Raterization</a:t>
            </a:r>
            <a:r>
              <a:rPr lang="en-US" sz="2900" dirty="0" smtClean="0"/>
              <a:t> Sample </a:t>
            </a:r>
            <a:br>
              <a:rPr lang="en-US" sz="2900" dirty="0" smtClean="0"/>
            </a:br>
            <a:r>
              <a:rPr lang="en-US" sz="2900" dirty="0" smtClean="0"/>
              <a:t>to simplify adoption</a:t>
            </a:r>
          </a:p>
          <a:p>
            <a:r>
              <a:rPr lang="en-US" sz="3200" dirty="0" smtClean="0"/>
              <a:t>Continue to provide </a:t>
            </a:r>
            <a:r>
              <a:rPr lang="en-US" sz="3200" dirty="0" err="1" smtClean="0"/>
              <a:t>XPSDrv</a:t>
            </a:r>
            <a:r>
              <a:rPr lang="en-US" sz="3200" dirty="0" smtClean="0"/>
              <a:t> print drivers</a:t>
            </a:r>
          </a:p>
          <a:p>
            <a:pPr lvl="1"/>
            <a:r>
              <a:rPr lang="en-US" sz="2900" dirty="0" smtClean="0"/>
              <a:t>Test compatibility and </a:t>
            </a:r>
            <a:br>
              <a:rPr lang="en-US" sz="2900" dirty="0" smtClean="0"/>
            </a:br>
            <a:r>
              <a:rPr lang="en-US" sz="2900" dirty="0" smtClean="0"/>
              <a:t>performance with Win7</a:t>
            </a:r>
          </a:p>
          <a:p>
            <a:r>
              <a:rPr lang="en-US" sz="3200" dirty="0" smtClean="0"/>
              <a:t>Attend the chalk talk for Q/A</a:t>
            </a:r>
          </a:p>
          <a:p>
            <a:pPr lvl="1"/>
            <a:r>
              <a:rPr lang="en-US" sz="2900" dirty="0" smtClean="0"/>
              <a:t>CON-C650: XPS </a:t>
            </a:r>
            <a:r>
              <a:rPr lang="en-US" sz="2900" dirty="0" err="1" smtClean="0"/>
              <a:t>Rasterization</a:t>
            </a:r>
            <a:r>
              <a:rPr lang="en-US" sz="2900" dirty="0" smtClean="0"/>
              <a:t> and </a:t>
            </a:r>
            <a:r>
              <a:rPr lang="en-US" sz="2900" dirty="0" err="1" smtClean="0"/>
              <a:t>XPSDrv</a:t>
            </a:r>
            <a:r>
              <a:rPr lang="en-US" sz="2900" dirty="0" smtClean="0"/>
              <a:t> Performance in Windows 7</a:t>
            </a:r>
            <a:endParaRPr lang="en-US" sz="3200"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6"/>
            <a:ext cx="8380412" cy="3870803"/>
          </a:xfrm>
        </p:spPr>
        <p:txBody>
          <a:bodyPr/>
          <a:lstStyle/>
          <a:p>
            <a:pPr marL="285750" indent="-285750">
              <a:spcBef>
                <a:spcPts val="833"/>
              </a:spcBef>
            </a:pPr>
            <a:r>
              <a:rPr lang="en-US" sz="1800" dirty="0" smtClean="0"/>
              <a:t>Feature Resources</a:t>
            </a:r>
          </a:p>
          <a:p>
            <a:pPr marL="573088" lvl="1" indent="-287338">
              <a:spcBef>
                <a:spcPts val="833"/>
              </a:spcBef>
            </a:pPr>
            <a:r>
              <a:rPr lang="en-US" sz="1600" dirty="0" smtClean="0"/>
              <a:t>XPS:  </a:t>
            </a:r>
            <a:r>
              <a:rPr lang="en-US" sz="1600" dirty="0" smtClean="0">
                <a:hlinkClick r:id="rId3"/>
              </a:rPr>
              <a:t>http://www.microsoft.com/xps</a:t>
            </a:r>
            <a:r>
              <a:rPr lang="en-US" sz="1600" dirty="0" smtClean="0"/>
              <a:t> </a:t>
            </a:r>
          </a:p>
          <a:p>
            <a:pPr marL="573088" lvl="1" indent="-287338">
              <a:spcBef>
                <a:spcPts val="833"/>
              </a:spcBef>
            </a:pPr>
            <a:r>
              <a:rPr lang="en-US" sz="1600" dirty="0" smtClean="0"/>
              <a:t>Filter Pipeline and XPS </a:t>
            </a:r>
            <a:r>
              <a:rPr lang="en-US" sz="1600" dirty="0" err="1" smtClean="0"/>
              <a:t>Rasterization</a:t>
            </a:r>
            <a:r>
              <a:rPr lang="en-US" sz="1600" dirty="0" smtClean="0"/>
              <a:t> Reference: WDK Build</a:t>
            </a:r>
          </a:p>
          <a:p>
            <a:pPr marL="573088" lvl="1" indent="-287338">
              <a:spcBef>
                <a:spcPts val="833"/>
              </a:spcBef>
            </a:pPr>
            <a:r>
              <a:rPr lang="en-US" sz="1600" dirty="0" smtClean="0"/>
              <a:t>XPS </a:t>
            </a:r>
            <a:r>
              <a:rPr lang="en-US" sz="1600" dirty="0" err="1" smtClean="0"/>
              <a:t>Rasterization</a:t>
            </a:r>
            <a:r>
              <a:rPr lang="en-US" sz="1600" dirty="0" smtClean="0"/>
              <a:t> Filter Sample: WDK Build</a:t>
            </a:r>
          </a:p>
          <a:p>
            <a:pPr marL="573088" lvl="1" indent="-287338">
              <a:spcBef>
                <a:spcPts val="833"/>
              </a:spcBef>
            </a:pPr>
            <a:r>
              <a:rPr lang="en-US" sz="1600" dirty="0" smtClean="0"/>
              <a:t>XPS OM API Reference and Samples: SDK Build</a:t>
            </a:r>
          </a:p>
          <a:p>
            <a:pPr marL="285750" indent="-285750">
              <a:spcBef>
                <a:spcPts val="833"/>
              </a:spcBef>
            </a:pPr>
            <a:r>
              <a:rPr lang="en-US" sz="1800" dirty="0" smtClean="0"/>
              <a:t>Related Sessions</a:t>
            </a:r>
          </a:p>
          <a:p>
            <a:pPr marL="517525" lvl="1" indent="-231775">
              <a:spcBef>
                <a:spcPts val="833"/>
              </a:spcBef>
            </a:pPr>
            <a:r>
              <a:rPr lang="en-US" sz="1600" dirty="0" smtClean="0"/>
              <a:t>CON-T571:  Windows 7  DXP Experiences for Multifunction Printers</a:t>
            </a:r>
          </a:p>
          <a:p>
            <a:pPr marL="517525" lvl="1" indent="-231775">
              <a:spcBef>
                <a:spcPts val="833"/>
              </a:spcBef>
            </a:pPr>
            <a:r>
              <a:rPr lang="en-US" sz="1600" dirty="0" smtClean="0"/>
              <a:t>CON-T572:  XPS Printer Driver Development in Windows 7</a:t>
            </a:r>
          </a:p>
          <a:p>
            <a:pPr marL="517525" lvl="1" indent="-231775">
              <a:spcBef>
                <a:spcPts val="833"/>
              </a:spcBef>
            </a:pPr>
            <a:r>
              <a:rPr lang="en-US" sz="1600" dirty="0" smtClean="0"/>
              <a:t>CON-T573:  Printer Installation and Print Driver Management in Windows 7</a:t>
            </a:r>
          </a:p>
          <a:p>
            <a:pPr marL="517525" lvl="1" indent="-231775">
              <a:spcBef>
                <a:spcPts val="833"/>
              </a:spcBef>
            </a:pPr>
            <a:r>
              <a:rPr lang="en-US" sz="1600" dirty="0" smtClean="0"/>
              <a:t>CON-T607:  Windows 7 Logo Program for Print and Document Devices</a:t>
            </a:r>
          </a:p>
          <a:p>
            <a:pPr marL="517525" lvl="1" indent="-231775">
              <a:spcBef>
                <a:spcPts val="833"/>
              </a:spcBef>
            </a:pPr>
            <a:r>
              <a:rPr lang="en-US" sz="1600" dirty="0" smtClean="0"/>
              <a:t>CON-T608:  Print Driver Development Tools and Print Verifier</a:t>
            </a:r>
          </a:p>
          <a:p>
            <a:pPr marL="195276" indent="-231775">
              <a:spcBef>
                <a:spcPts val="833"/>
              </a:spcBef>
            </a:pPr>
            <a:r>
              <a:rPr lang="en-US" sz="1800" dirty="0" smtClean="0"/>
              <a:t>Questions?</a:t>
            </a:r>
          </a:p>
        </p:txBody>
      </p:sp>
      <p:sp>
        <p:nvSpPr>
          <p:cNvPr id="5" name="TextBox 4"/>
          <p:cNvSpPr txBox="1"/>
          <p:nvPr/>
        </p:nvSpPr>
        <p:spPr>
          <a:xfrm>
            <a:off x="501804" y="5242863"/>
            <a:ext cx="5110373" cy="1118255"/>
          </a:xfrm>
          <a:prstGeom prst="rect">
            <a:avLst/>
          </a:prstGeom>
          <a:noFill/>
        </p:spPr>
        <p:txBody>
          <a:bodyPr wrap="none" rtlCol="0">
            <a:spAutoFit/>
          </a:bodyPr>
          <a:lstStyle/>
          <a:p>
            <a:pPr marL="607999" lvl="1" indent="-285750">
              <a:spcBef>
                <a:spcPts val="833"/>
              </a:spcBef>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Contact </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hlinkClick r:id="rId4"/>
              </a:rPr>
              <a:t>prninfo@microsoft.com</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 for print questions</a:t>
            </a:r>
          </a:p>
          <a:p>
            <a:pPr marL="607999" lvl="1" indent="-285750">
              <a:spcBef>
                <a:spcPts val="833"/>
              </a:spcBef>
            </a:pP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Contact </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hlinkClick r:id="rId5"/>
              </a:rPr>
              <a:t>xpsinfo@microsoft.com</a:t>
            </a:r>
            <a:r>
              <a:rPr lang="en-US" sz="1600" dirty="0" smtClean="0">
                <a:gradFill>
                  <a:gsLst>
                    <a:gs pos="28000">
                      <a:schemeClr val="tx1"/>
                    </a:gs>
                    <a:gs pos="48000">
                      <a:schemeClr val="tx1"/>
                    </a:gs>
                  </a:gsLst>
                  <a:lin ang="5400000" scaled="1"/>
                </a:gradFill>
                <a:effectLst>
                  <a:outerShdw blurRad="38100" dist="38100" dir="2700000" algn="tl">
                    <a:srgbClr val="000000">
                      <a:alpha val="43137"/>
                    </a:srgbClr>
                  </a:outerShdw>
                </a:effectLst>
              </a:rPr>
              <a:t> for XPS questions</a:t>
            </a:r>
          </a:p>
          <a:p>
            <a:endParaRPr lang="en-US" sz="2800" dirty="0" err="1"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4"/>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82348"/>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a:t>
            </a:r>
            <a:r>
              <a:rPr lang="en-US" sz="700" dirty="0" smtClean="0">
                <a:solidFill>
                  <a:schemeClr val="tx2"/>
                </a:solidFill>
                <a:latin typeface="Segoe" pitchFamily="34" charset="0"/>
                <a:cs typeface="Arial" charset="0"/>
              </a:rPr>
              <a:t>2008 </a:t>
            </a:r>
            <a:r>
              <a:rPr lang="en-US" sz="700" dirty="0">
                <a:solidFill>
                  <a:schemeClr val="tx2"/>
                </a:solidFill>
                <a:latin typeface="Segoe" pitchFamily="34" charset="0"/>
                <a:cs typeface="Arial" charset="0"/>
              </a:rPr>
              <a:t>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latin typeface="Trebuchet MS" pitchFamily="34" charset="0"/>
              </a:rPr>
              <a:t>Reference Slides</a:t>
            </a:r>
            <a:endParaRPr lang="en-US" dirty="0">
              <a:latin typeface="Trebuchet MS" pitchFamily="34" charset="0"/>
            </a:endParaRPr>
          </a:p>
        </p:txBody>
      </p:sp>
      <p:sp>
        <p:nvSpPr>
          <p:cNvPr id="6" name="Subtitle 5"/>
          <p:cNvSpPr>
            <a:spLocks noGrp="1"/>
          </p:cNvSpPr>
          <p:nvPr>
            <p:ph type="subTitle" idx="1"/>
          </p:nvPr>
        </p:nvSpPr>
        <p:spPr/>
        <p:txBody>
          <a:bodyPr/>
          <a:lstStyle/>
          <a:p>
            <a:endParaRPr lang="en-US"/>
          </a:p>
        </p:txBody>
      </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ChangeArrowheads="1"/>
          </p:cNvSpPr>
          <p:nvPr/>
        </p:nvSpPr>
        <p:spPr bwMode="auto">
          <a:xfrm>
            <a:off x="7056438" y="773113"/>
            <a:ext cx="1601787" cy="1978025"/>
          </a:xfrm>
          <a:prstGeom prst="rect">
            <a:avLst/>
          </a:prstGeom>
          <a:solidFill>
            <a:srgbClr val="000000">
              <a:alpha val="30000"/>
            </a:srgbClr>
          </a:solidFill>
          <a:ln w="3175" algn="ctr">
            <a:noFill/>
            <a:miter lim="800000"/>
            <a:headEnd/>
            <a:tailEnd/>
          </a:ln>
          <a:effectLst/>
        </p:spPr>
        <p:txBody>
          <a:bodyPr wrap="none" anchor="ctr"/>
          <a:lstStyle/>
          <a:p>
            <a:endParaRPr lang="en-US">
              <a:latin typeface="Trebuchet MS" pitchFamily="34" charset="0"/>
            </a:endParaRPr>
          </a:p>
        </p:txBody>
      </p:sp>
      <p:sp>
        <p:nvSpPr>
          <p:cNvPr id="330755" name="Rectangle 3"/>
          <p:cNvSpPr>
            <a:spLocks noGrp="1" noChangeArrowheads="1"/>
          </p:cNvSpPr>
          <p:nvPr>
            <p:ph type="title"/>
          </p:nvPr>
        </p:nvSpPr>
        <p:spPr>
          <a:xfrm>
            <a:off x="381000" y="228600"/>
            <a:ext cx="8393113" cy="609398"/>
          </a:xfrm>
        </p:spPr>
        <p:txBody>
          <a:bodyPr/>
          <a:lstStyle/>
          <a:p>
            <a:r>
              <a:rPr lang="en-US" sz="4400" dirty="0" err="1"/>
              <a:t>XPSDrv</a:t>
            </a:r>
            <a:r>
              <a:rPr lang="en-US" sz="4400" dirty="0"/>
              <a:t> Filter Pipeline Architecture</a:t>
            </a:r>
          </a:p>
        </p:txBody>
      </p:sp>
      <p:sp>
        <p:nvSpPr>
          <p:cNvPr id="330756" name="Rectangle 4"/>
          <p:cNvSpPr>
            <a:spLocks noChangeArrowheads="1"/>
          </p:cNvSpPr>
          <p:nvPr/>
        </p:nvSpPr>
        <p:spPr bwMode="blackWhite">
          <a:xfrm>
            <a:off x="7229475" y="1768475"/>
            <a:ext cx="276225" cy="268288"/>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pPr algn="ctr" fontAlgn="base">
              <a:spcBef>
                <a:spcPct val="0"/>
              </a:spcBef>
              <a:spcAft>
                <a:spcPct val="0"/>
              </a:spcAft>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0757" name="Rectangle 5"/>
          <p:cNvSpPr>
            <a:spLocks noChangeArrowheads="1"/>
          </p:cNvSpPr>
          <p:nvPr/>
        </p:nvSpPr>
        <p:spPr bwMode="grayWhite">
          <a:xfrm>
            <a:off x="7229475" y="2244725"/>
            <a:ext cx="276225" cy="2603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0758" name="Rectangle 6"/>
          <p:cNvSpPr>
            <a:spLocks noChangeArrowheads="1"/>
          </p:cNvSpPr>
          <p:nvPr/>
        </p:nvSpPr>
        <p:spPr bwMode="auto">
          <a:xfrm>
            <a:off x="7135813" y="830263"/>
            <a:ext cx="1333698" cy="339196"/>
          </a:xfrm>
          <a:prstGeom prst="rect">
            <a:avLst/>
          </a:prstGeom>
          <a:noFill/>
          <a:ln w="3175">
            <a:noFill/>
            <a:miter lim="800000"/>
            <a:headEnd/>
            <a:tailEnd/>
          </a:ln>
          <a:effectLst/>
        </p:spPr>
        <p:txBody>
          <a:bodyPr wrap="none" lIns="92075" tIns="46038" rIns="92075" bIns="46038">
            <a:spAutoFit/>
          </a:bodyPr>
          <a:lstStyle/>
          <a:p>
            <a:pPr algn="l"/>
            <a:r>
              <a:rPr lang="en-US" sz="1600">
                <a:solidFill>
                  <a:schemeClr val="tx1"/>
                </a:solidFill>
                <a:latin typeface="Trebuchet MS" pitchFamily="34" charset="0"/>
              </a:rPr>
              <a:t>Provided by:</a:t>
            </a:r>
          </a:p>
        </p:txBody>
      </p:sp>
      <p:sp>
        <p:nvSpPr>
          <p:cNvPr id="330759" name="Rectangle 7"/>
          <p:cNvSpPr>
            <a:spLocks noChangeArrowheads="1"/>
          </p:cNvSpPr>
          <p:nvPr/>
        </p:nvSpPr>
        <p:spPr bwMode="auto">
          <a:xfrm>
            <a:off x="7491413" y="1285875"/>
            <a:ext cx="872034" cy="293030"/>
          </a:xfrm>
          <a:prstGeom prst="rect">
            <a:avLst/>
          </a:prstGeom>
          <a:noFill/>
          <a:ln w="9525">
            <a:noFill/>
            <a:miter lim="800000"/>
            <a:headEnd/>
            <a:tailEnd/>
          </a:ln>
          <a:effectLst/>
        </p:spPr>
        <p:txBody>
          <a:bodyPr wrap="none" lIns="92075" tIns="46038" rIns="92075" bIns="46038">
            <a:spAutoFit/>
          </a:bodyPr>
          <a:lstStyle/>
          <a:p>
            <a:pPr algn="l"/>
            <a:r>
              <a:rPr lang="en-US" sz="1300">
                <a:solidFill>
                  <a:schemeClr val="tx1"/>
                </a:solidFill>
                <a:latin typeface="Trebuchet MS" pitchFamily="34" charset="0"/>
              </a:rPr>
              <a:t>Microsoft</a:t>
            </a:r>
          </a:p>
        </p:txBody>
      </p:sp>
      <p:sp>
        <p:nvSpPr>
          <p:cNvPr id="330760" name="Rectangle 8"/>
          <p:cNvSpPr>
            <a:spLocks noChangeArrowheads="1"/>
          </p:cNvSpPr>
          <p:nvPr/>
        </p:nvSpPr>
        <p:spPr bwMode="auto">
          <a:xfrm>
            <a:off x="7491413" y="1672651"/>
            <a:ext cx="891270" cy="493085"/>
          </a:xfrm>
          <a:prstGeom prst="rect">
            <a:avLst/>
          </a:prstGeom>
          <a:noFill/>
          <a:ln w="3175">
            <a:noFill/>
            <a:miter lim="800000"/>
            <a:headEnd/>
            <a:tailEnd/>
          </a:ln>
          <a:effectLst/>
        </p:spPr>
        <p:txBody>
          <a:bodyPr wrap="none" lIns="92075" tIns="46038" rIns="92075" bIns="46038">
            <a:spAutoFit/>
          </a:bodyPr>
          <a:lstStyle/>
          <a:p>
            <a:pPr algn="l"/>
            <a:r>
              <a:rPr lang="en-US" sz="1300" dirty="0" smtClean="0">
                <a:solidFill>
                  <a:schemeClr val="tx1"/>
                </a:solidFill>
                <a:latin typeface="Trebuchet MS" pitchFamily="34" charset="0"/>
              </a:rPr>
              <a:t>Software </a:t>
            </a:r>
          </a:p>
          <a:p>
            <a:pPr algn="l"/>
            <a:r>
              <a:rPr lang="en-US" sz="1300" dirty="0" smtClean="0">
                <a:solidFill>
                  <a:schemeClr val="tx1"/>
                </a:solidFill>
                <a:latin typeface="Trebuchet MS" pitchFamily="34" charset="0"/>
              </a:rPr>
              <a:t>Vendor</a:t>
            </a:r>
            <a:endParaRPr lang="en-US" sz="1300" dirty="0">
              <a:solidFill>
                <a:schemeClr val="tx1"/>
              </a:solidFill>
              <a:latin typeface="Trebuchet MS" pitchFamily="34" charset="0"/>
            </a:endParaRPr>
          </a:p>
        </p:txBody>
      </p:sp>
      <p:sp>
        <p:nvSpPr>
          <p:cNvPr id="330761" name="Rectangle 9"/>
          <p:cNvSpPr>
            <a:spLocks noChangeArrowheads="1"/>
          </p:cNvSpPr>
          <p:nvPr/>
        </p:nvSpPr>
        <p:spPr bwMode="auto">
          <a:xfrm>
            <a:off x="7491413" y="2222500"/>
            <a:ext cx="910506" cy="493085"/>
          </a:xfrm>
          <a:prstGeom prst="rect">
            <a:avLst/>
          </a:prstGeom>
          <a:noFill/>
          <a:ln w="3175">
            <a:noFill/>
            <a:miter lim="800000"/>
            <a:headEnd/>
            <a:tailEnd/>
          </a:ln>
          <a:effectLst/>
        </p:spPr>
        <p:txBody>
          <a:bodyPr wrap="none" lIns="92075" tIns="46038" rIns="92075" bIns="46038">
            <a:spAutoFit/>
          </a:bodyPr>
          <a:lstStyle/>
          <a:p>
            <a:pPr algn="l"/>
            <a:r>
              <a:rPr lang="en-US" sz="1300" dirty="0" smtClean="0">
                <a:solidFill>
                  <a:schemeClr val="tx1"/>
                </a:solidFill>
                <a:latin typeface="Trebuchet MS" pitchFamily="34" charset="0"/>
              </a:rPr>
              <a:t>Hardware</a:t>
            </a:r>
          </a:p>
          <a:p>
            <a:pPr algn="l"/>
            <a:r>
              <a:rPr lang="en-US" sz="1300" dirty="0" smtClean="0">
                <a:latin typeface="Trebuchet MS" pitchFamily="34" charset="0"/>
              </a:rPr>
              <a:t>Vendor</a:t>
            </a:r>
            <a:endParaRPr lang="en-US" sz="1300" dirty="0">
              <a:solidFill>
                <a:schemeClr val="tx1"/>
              </a:solidFill>
              <a:latin typeface="Trebuchet MS" pitchFamily="34" charset="0"/>
            </a:endParaRPr>
          </a:p>
        </p:txBody>
      </p:sp>
      <p:sp>
        <p:nvSpPr>
          <p:cNvPr id="330762" name="Rectangle 10"/>
          <p:cNvSpPr>
            <a:spLocks noChangeArrowheads="1"/>
          </p:cNvSpPr>
          <p:nvPr/>
        </p:nvSpPr>
        <p:spPr bwMode="auto">
          <a:xfrm>
            <a:off x="7229475" y="1306513"/>
            <a:ext cx="276225" cy="268287"/>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0763" name="Text Box 11"/>
          <p:cNvSpPr txBox="1">
            <a:spLocks noChangeArrowheads="1"/>
          </p:cNvSpPr>
          <p:nvPr/>
        </p:nvSpPr>
        <p:spPr bwMode="auto">
          <a:xfrm>
            <a:off x="2313712" y="2892425"/>
            <a:ext cx="946724" cy="2909888"/>
          </a:xfrm>
          <a:prstGeom prst="rect">
            <a:avLst/>
          </a:prstGeom>
          <a:noFill/>
          <a:ln w="3175" algn="ctr">
            <a:solidFill>
              <a:schemeClr val="tx1"/>
            </a:solidFill>
            <a:prstDash val="dash"/>
            <a:miter lim="800000"/>
            <a:headEnd/>
            <a:tailEnd/>
          </a:ln>
          <a:effectLst/>
        </p:spPr>
        <p:txBody>
          <a:bodyPr wrap="none" anchor="b"/>
          <a:lstStyle/>
          <a:p>
            <a:pPr algn="ctr">
              <a:spcBef>
                <a:spcPct val="50000"/>
              </a:spcBef>
            </a:pPr>
            <a:r>
              <a:rPr lang="en-US" sz="1500" dirty="0">
                <a:ln w="12700" cmpd="sng">
                  <a:solidFill>
                    <a:schemeClr val="accent6"/>
                  </a:solidFill>
                  <a:prstDash val="solid"/>
                </a:ln>
                <a:solidFill>
                  <a:schemeClr val="accent6"/>
                </a:solidFill>
                <a:effectLst>
                  <a:outerShdw blurRad="63500" dir="3600000" algn="tl" rotWithShape="0">
                    <a:srgbClr val="000000">
                      <a:alpha val="70000"/>
                    </a:srgbClr>
                  </a:outerShdw>
                </a:effectLst>
                <a:latin typeface="Trebuchet MS" pitchFamily="34" charset="0"/>
              </a:rPr>
              <a:t>Spooler </a:t>
            </a:r>
          </a:p>
          <a:p>
            <a:pPr algn="ctr">
              <a:spcBef>
                <a:spcPct val="50000"/>
              </a:spcBef>
            </a:pPr>
            <a:r>
              <a:rPr lang="en-US" sz="1500" dirty="0">
                <a:ln w="12700" cmpd="sng">
                  <a:solidFill>
                    <a:schemeClr val="accent6"/>
                  </a:solidFill>
                  <a:prstDash val="solid"/>
                </a:ln>
                <a:solidFill>
                  <a:schemeClr val="accent6"/>
                </a:solidFill>
                <a:effectLst>
                  <a:outerShdw blurRad="63500" dir="3600000" algn="tl" rotWithShape="0">
                    <a:srgbClr val="000000">
                      <a:alpha val="70000"/>
                    </a:srgbClr>
                  </a:outerShdw>
                </a:effectLst>
                <a:latin typeface="Trebuchet MS" pitchFamily="34" charset="0"/>
              </a:rPr>
              <a:t>Process</a:t>
            </a:r>
          </a:p>
        </p:txBody>
      </p:sp>
      <p:sp>
        <p:nvSpPr>
          <p:cNvPr id="330764" name="Rectangle 12"/>
          <p:cNvSpPr>
            <a:spLocks noChangeArrowheads="1"/>
          </p:cNvSpPr>
          <p:nvPr/>
        </p:nvSpPr>
        <p:spPr bwMode="blackWhite">
          <a:xfrm>
            <a:off x="600075" y="2986088"/>
            <a:ext cx="1577975" cy="1676400"/>
          </a:xfrm>
          <a:prstGeom prst="rect">
            <a:avLst/>
          </a:prstGeom>
          <a:solidFill>
            <a:srgbClr val="000000">
              <a:alpha val="30000"/>
            </a:srgbClr>
          </a:solidFill>
          <a:ln w="3175" algn="ctr">
            <a:noFill/>
            <a:miter lim="800000"/>
            <a:headEnd/>
            <a:tailEnd/>
          </a:ln>
          <a:effectLst/>
        </p:spPr>
        <p:txBody>
          <a:bodyPr wrap="none" anchor="b"/>
          <a:lstStyle/>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Version 3 </a:t>
            </a:r>
          </a:p>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Driver</a:t>
            </a:r>
          </a:p>
        </p:txBody>
      </p:sp>
      <p:sp>
        <p:nvSpPr>
          <p:cNvPr id="330765" name="Rectangle 13"/>
          <p:cNvSpPr>
            <a:spLocks noChangeArrowheads="1"/>
          </p:cNvSpPr>
          <p:nvPr/>
        </p:nvSpPr>
        <p:spPr bwMode="blackWhite">
          <a:xfrm>
            <a:off x="517525" y="1862138"/>
            <a:ext cx="1746250" cy="585787"/>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Application</a:t>
            </a:r>
            <a:endParaRPr lang="en-US"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0767" name="Rectangle 15"/>
          <p:cNvSpPr>
            <a:spLocks noChangeArrowheads="1"/>
          </p:cNvSpPr>
          <p:nvPr/>
        </p:nvSpPr>
        <p:spPr bwMode="auto">
          <a:xfrm>
            <a:off x="696912" y="3544888"/>
            <a:ext cx="1384300" cy="482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Conversion</a:t>
            </a:r>
          </a:p>
          <a:p>
            <a:pPr algn="ct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Render Module</a:t>
            </a:r>
          </a:p>
        </p:txBody>
      </p:sp>
      <p:sp>
        <p:nvSpPr>
          <p:cNvPr id="330768" name="Rectangle 16"/>
          <p:cNvSpPr>
            <a:spLocks noChangeArrowheads="1"/>
          </p:cNvSpPr>
          <p:nvPr/>
        </p:nvSpPr>
        <p:spPr bwMode="grayWhite">
          <a:xfrm>
            <a:off x="695325" y="3036888"/>
            <a:ext cx="1387475" cy="438150"/>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500" dirty="0" err="1">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Config</a:t>
            </a: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Module/</a:t>
            </a:r>
          </a:p>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Plug-in</a:t>
            </a:r>
          </a:p>
        </p:txBody>
      </p:sp>
      <p:sp>
        <p:nvSpPr>
          <p:cNvPr id="330769" name="Rectangle 17"/>
          <p:cNvSpPr>
            <a:spLocks noChangeArrowheads="1"/>
          </p:cNvSpPr>
          <p:nvPr/>
        </p:nvSpPr>
        <p:spPr bwMode="blackWhite">
          <a:xfrm>
            <a:off x="5452667" y="2998788"/>
            <a:ext cx="1640860" cy="2300287"/>
          </a:xfrm>
          <a:prstGeom prst="rect">
            <a:avLst/>
          </a:prstGeom>
          <a:solidFill>
            <a:srgbClr val="000000">
              <a:alpha val="30000"/>
            </a:srgbClr>
          </a:solidFill>
          <a:ln w="3175" algn="ctr">
            <a:noFill/>
            <a:miter lim="800000"/>
            <a:headEnd/>
            <a:tailEnd/>
          </a:ln>
          <a:effectLst/>
        </p:spPr>
        <p:txBody>
          <a:bodyPr wrap="none"/>
          <a:lstStyle/>
          <a:p>
            <a:pPr algn="l"/>
            <a:r>
              <a:rPr lang="en-US" sz="1800" dirty="0">
                <a:ln w="12700">
                  <a:solidFill>
                    <a:schemeClr val="tx1"/>
                  </a:solidFill>
                </a:ln>
                <a:solidFill>
                  <a:schemeClr val="tx1"/>
                </a:solidFill>
                <a:latin typeface="Trebuchet MS" pitchFamily="34" charset="0"/>
              </a:rPr>
              <a:t>Filter Pipeline</a:t>
            </a:r>
          </a:p>
        </p:txBody>
      </p:sp>
      <p:sp>
        <p:nvSpPr>
          <p:cNvPr id="330770" name="Rectangle 18"/>
          <p:cNvSpPr>
            <a:spLocks noChangeArrowheads="1"/>
          </p:cNvSpPr>
          <p:nvPr/>
        </p:nvSpPr>
        <p:spPr bwMode="grayWhite">
          <a:xfrm>
            <a:off x="5722542" y="3492500"/>
            <a:ext cx="1020003" cy="5857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Filter </a:t>
            </a: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1</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0771" name="Rectangle 19"/>
          <p:cNvSpPr>
            <a:spLocks noChangeArrowheads="1"/>
          </p:cNvSpPr>
          <p:nvPr/>
        </p:nvSpPr>
        <p:spPr bwMode="grayWhite">
          <a:xfrm>
            <a:off x="5722542" y="4397375"/>
            <a:ext cx="1020003" cy="5857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Filter N</a:t>
            </a:r>
          </a:p>
        </p:txBody>
      </p:sp>
      <p:cxnSp>
        <p:nvCxnSpPr>
          <p:cNvPr id="330772" name="AutoShape 20"/>
          <p:cNvCxnSpPr>
            <a:cxnSpLocks noChangeShapeType="1"/>
            <a:stCxn id="330767" idx="1"/>
            <a:endCxn id="330765" idx="1"/>
          </p:cNvCxnSpPr>
          <p:nvPr/>
        </p:nvCxnSpPr>
        <p:spPr bwMode="auto">
          <a:xfrm rot="10800000">
            <a:off x="517526" y="2155032"/>
            <a:ext cx="179387" cy="1631156"/>
          </a:xfrm>
          <a:prstGeom prst="bentConnector3">
            <a:avLst>
              <a:gd name="adj1" fmla="val 227434"/>
            </a:avLst>
          </a:prstGeom>
          <a:ln>
            <a:headEnd type="triangle" w="lg" len="lg"/>
            <a:tailEnd type="none" w="lg" len="lg"/>
          </a:ln>
        </p:spPr>
        <p:style>
          <a:lnRef idx="2">
            <a:schemeClr val="accent2"/>
          </a:lnRef>
          <a:fillRef idx="0">
            <a:schemeClr val="accent2"/>
          </a:fillRef>
          <a:effectRef idx="1">
            <a:schemeClr val="accent2"/>
          </a:effectRef>
          <a:fontRef idx="minor">
            <a:schemeClr val="tx1"/>
          </a:fontRef>
        </p:style>
      </p:cxnSp>
      <p:sp>
        <p:nvSpPr>
          <p:cNvPr id="330773" name="AutoShape 21"/>
          <p:cNvSpPr>
            <a:spLocks noChangeArrowheads="1"/>
          </p:cNvSpPr>
          <p:nvPr/>
        </p:nvSpPr>
        <p:spPr bwMode="auto">
          <a:xfrm>
            <a:off x="2423555" y="3324225"/>
            <a:ext cx="750887" cy="923925"/>
          </a:xfrm>
          <a:prstGeom prst="can">
            <a:avLst>
              <a:gd name="adj" fmla="val 30761"/>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a:t>
            </a:r>
          </a:p>
          <a:p>
            <a:pPr algn="ct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330774" name="AutoShape 22"/>
          <p:cNvCxnSpPr>
            <a:cxnSpLocks noChangeShapeType="1"/>
            <a:stCxn id="330767" idx="3"/>
            <a:endCxn id="330773" idx="2"/>
          </p:cNvCxnSpPr>
          <p:nvPr/>
        </p:nvCxnSpPr>
        <p:spPr bwMode="auto">
          <a:xfrm>
            <a:off x="2081212" y="3786188"/>
            <a:ext cx="342343" cy="1588"/>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330775" name="AutoShape 23"/>
          <p:cNvCxnSpPr>
            <a:cxnSpLocks noChangeShapeType="1"/>
            <a:stCxn id="330773" idx="4"/>
            <a:endCxn id="330777" idx="1"/>
          </p:cNvCxnSpPr>
          <p:nvPr/>
        </p:nvCxnSpPr>
        <p:spPr bwMode="auto">
          <a:xfrm flipV="1">
            <a:off x="3174442" y="3785394"/>
            <a:ext cx="304960" cy="794"/>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330776" name="AutoShape 24"/>
          <p:cNvCxnSpPr>
            <a:cxnSpLocks noChangeShapeType="1"/>
            <a:stCxn id="330773" idx="1"/>
            <a:endCxn id="330765" idx="3"/>
          </p:cNvCxnSpPr>
          <p:nvPr/>
        </p:nvCxnSpPr>
        <p:spPr bwMode="auto">
          <a:xfrm rot="16200000" flipV="1">
            <a:off x="1946791" y="2472017"/>
            <a:ext cx="1169193" cy="535224"/>
          </a:xfrm>
          <a:prstGeom prst="bentConnector2">
            <a:avLst/>
          </a:prstGeom>
          <a:ln>
            <a:headEnd type="triangle" w="lg" len="lg"/>
            <a:tailEnd type="none" w="lg" len="lg"/>
          </a:ln>
        </p:spPr>
        <p:style>
          <a:lnRef idx="2">
            <a:schemeClr val="accent2"/>
          </a:lnRef>
          <a:fillRef idx="0">
            <a:schemeClr val="accent2"/>
          </a:fillRef>
          <a:effectRef idx="1">
            <a:schemeClr val="accent2"/>
          </a:effectRef>
          <a:fontRef idx="minor">
            <a:schemeClr val="tx1"/>
          </a:fontRef>
        </p:style>
      </p:cxnSp>
      <p:sp>
        <p:nvSpPr>
          <p:cNvPr id="330777" name="Rectangle 25"/>
          <p:cNvSpPr>
            <a:spLocks noChangeArrowheads="1"/>
          </p:cNvSpPr>
          <p:nvPr/>
        </p:nvSpPr>
        <p:spPr bwMode="auto">
          <a:xfrm>
            <a:off x="3479402" y="3486150"/>
            <a:ext cx="1434344" cy="5984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Filter Pipeline</a:t>
            </a:r>
          </a:p>
          <a:p>
            <a:pPr algn="ct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Manager</a:t>
            </a:r>
          </a:p>
        </p:txBody>
      </p:sp>
      <p:cxnSp>
        <p:nvCxnSpPr>
          <p:cNvPr id="330779" name="AutoShape 27"/>
          <p:cNvCxnSpPr>
            <a:cxnSpLocks noChangeShapeType="1"/>
            <a:stCxn id="330770" idx="1"/>
            <a:endCxn id="330777" idx="3"/>
          </p:cNvCxnSpPr>
          <p:nvPr/>
        </p:nvCxnSpPr>
        <p:spPr bwMode="auto">
          <a:xfrm rot="10800000">
            <a:off x="4913746" y="3785394"/>
            <a:ext cx="808796" cy="1588"/>
          </a:xfrm>
          <a:prstGeom prst="straightConnector1">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cxnSp>
        <p:nvCxnSpPr>
          <p:cNvPr id="330780" name="AutoShape 28"/>
          <p:cNvCxnSpPr>
            <a:cxnSpLocks noChangeShapeType="1"/>
            <a:stCxn id="330771" idx="0"/>
            <a:endCxn id="330770" idx="2"/>
          </p:cNvCxnSpPr>
          <p:nvPr/>
        </p:nvCxnSpPr>
        <p:spPr bwMode="auto">
          <a:xfrm rot="5400000" flipH="1" flipV="1">
            <a:off x="6073001" y="4237832"/>
            <a:ext cx="319087" cy="1588"/>
          </a:xfrm>
          <a:prstGeom prst="straightConnector1">
            <a:avLst/>
          </a:prstGeom>
          <a:ln>
            <a:headEnd type="triangle" w="lg" len="lg"/>
            <a:tailEnd type="none" w="lg" len="lg"/>
          </a:ln>
        </p:spPr>
        <p:style>
          <a:lnRef idx="2">
            <a:schemeClr val="accent1"/>
          </a:lnRef>
          <a:fillRef idx="0">
            <a:schemeClr val="accent1"/>
          </a:fillRef>
          <a:effectRef idx="1">
            <a:schemeClr val="accent1"/>
          </a:effectRef>
          <a:fontRef idx="minor">
            <a:schemeClr val="tx1"/>
          </a:fontRef>
        </p:style>
      </p:cxnSp>
      <p:sp>
        <p:nvSpPr>
          <p:cNvPr id="330781" name="Line 29"/>
          <p:cNvSpPr>
            <a:spLocks noChangeShapeType="1"/>
          </p:cNvSpPr>
          <p:nvPr/>
        </p:nvSpPr>
        <p:spPr bwMode="auto">
          <a:xfrm flipH="1" flipV="1">
            <a:off x="4773213" y="4094163"/>
            <a:ext cx="6350" cy="333375"/>
          </a:xfrm>
          <a:prstGeom prst="line">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txBody>
          <a:bodyPr wrap="none" anchor="ctr"/>
          <a:lstStyle/>
          <a:p>
            <a:endParaRPr lang="en-US">
              <a:ln w="12700">
                <a:solidFill>
                  <a:schemeClr val="tx1"/>
                </a:solidFill>
              </a:ln>
              <a:latin typeface="Trebuchet MS" pitchFamily="34" charset="0"/>
            </a:endParaRPr>
          </a:p>
        </p:txBody>
      </p:sp>
      <p:sp>
        <p:nvSpPr>
          <p:cNvPr id="330782" name="Line 30"/>
          <p:cNvSpPr>
            <a:spLocks noChangeShapeType="1"/>
          </p:cNvSpPr>
          <p:nvPr/>
        </p:nvSpPr>
        <p:spPr bwMode="auto">
          <a:xfrm flipH="1" flipV="1">
            <a:off x="3800076" y="4094163"/>
            <a:ext cx="6350" cy="323850"/>
          </a:xfrm>
          <a:prstGeom prst="line">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txBody>
          <a:bodyPr wrap="none" anchor="ctr"/>
          <a:lstStyle/>
          <a:p>
            <a:endParaRPr lang="en-US">
              <a:ln w="12700">
                <a:solidFill>
                  <a:schemeClr val="tx1"/>
                </a:solidFill>
              </a:ln>
              <a:latin typeface="Trebuchet MS" pitchFamily="34" charset="0"/>
            </a:endParaRPr>
          </a:p>
        </p:txBody>
      </p:sp>
      <p:sp>
        <p:nvSpPr>
          <p:cNvPr id="330783" name="AutoShape 31"/>
          <p:cNvSpPr>
            <a:spLocks noChangeArrowheads="1"/>
          </p:cNvSpPr>
          <p:nvPr/>
        </p:nvSpPr>
        <p:spPr bwMode="grayWhite">
          <a:xfrm>
            <a:off x="3512738" y="4389438"/>
            <a:ext cx="623888" cy="736600"/>
          </a:xfrm>
          <a:prstGeom prst="foldedCorner">
            <a:avLst>
              <a:gd name="adj" fmla="val 12500"/>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FP</a:t>
            </a:r>
          </a:p>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Config</a:t>
            </a:r>
          </a:p>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XML</a:t>
            </a:r>
          </a:p>
        </p:txBody>
      </p:sp>
      <p:sp>
        <p:nvSpPr>
          <p:cNvPr id="330784" name="AutoShape 32"/>
          <p:cNvSpPr>
            <a:spLocks noChangeArrowheads="1"/>
          </p:cNvSpPr>
          <p:nvPr/>
        </p:nvSpPr>
        <p:spPr bwMode="auto">
          <a:xfrm>
            <a:off x="4266800" y="4418013"/>
            <a:ext cx="1071817" cy="476250"/>
          </a:xfrm>
          <a:prstGeom prst="flowChartMagneticDrum">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Property</a:t>
            </a:r>
          </a:p>
          <a:p>
            <a:pPr algn="ct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Bag</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330785" name="Text Box 33"/>
          <p:cNvSpPr txBox="1">
            <a:spLocks noChangeArrowheads="1"/>
          </p:cNvSpPr>
          <p:nvPr/>
        </p:nvSpPr>
        <p:spPr bwMode="auto">
          <a:xfrm>
            <a:off x="3306618" y="2897188"/>
            <a:ext cx="5470670" cy="2913062"/>
          </a:xfrm>
          <a:prstGeom prst="rect">
            <a:avLst/>
          </a:prstGeom>
          <a:noFill/>
          <a:ln w="3175" algn="ctr">
            <a:solidFill>
              <a:schemeClr val="tx1"/>
            </a:solidFill>
            <a:prstDash val="dash"/>
            <a:miter lim="800000"/>
            <a:headEnd/>
            <a:tailEnd/>
          </a:ln>
          <a:effectLst/>
        </p:spPr>
        <p:txBody>
          <a:bodyPr wrap="none" anchor="b"/>
          <a:lstStyle/>
          <a:p>
            <a:pPr>
              <a:spcBef>
                <a:spcPct val="50000"/>
              </a:spcBef>
            </a:pPr>
            <a:r>
              <a:rPr lang="en-US" sz="1500" dirty="0">
                <a:ln w="12700" cmpd="sng">
                  <a:solidFill>
                    <a:schemeClr val="accent6"/>
                  </a:solidFill>
                  <a:prstDash val="solid"/>
                </a:ln>
                <a:solidFill>
                  <a:schemeClr val="accent6"/>
                </a:solidFill>
                <a:effectLst>
                  <a:outerShdw blurRad="63500" dir="3600000" algn="tl" rotWithShape="0">
                    <a:srgbClr val="000000">
                      <a:alpha val="70000"/>
                    </a:srgbClr>
                  </a:outerShdw>
                </a:effectLst>
                <a:latin typeface="Trebuchet MS" pitchFamily="34" charset="0"/>
              </a:rPr>
              <a:t>Filter Pipeline Process</a:t>
            </a:r>
          </a:p>
        </p:txBody>
      </p:sp>
      <p:sp>
        <p:nvSpPr>
          <p:cNvPr id="330786" name="Text Box 34"/>
          <p:cNvSpPr txBox="1">
            <a:spLocks noChangeArrowheads="1"/>
          </p:cNvSpPr>
          <p:nvPr/>
        </p:nvSpPr>
        <p:spPr bwMode="auto">
          <a:xfrm>
            <a:off x="463550" y="2892425"/>
            <a:ext cx="1773238" cy="2913063"/>
          </a:xfrm>
          <a:prstGeom prst="rect">
            <a:avLst/>
          </a:prstGeom>
          <a:noFill/>
          <a:ln w="3175" algn="ctr">
            <a:solidFill>
              <a:schemeClr val="tx1"/>
            </a:solidFill>
            <a:prstDash val="dash"/>
            <a:miter lim="800000"/>
            <a:headEnd/>
            <a:tailEnd/>
          </a:ln>
          <a:effectLst/>
        </p:spPr>
        <p:txBody>
          <a:bodyPr wrap="none" anchor="b"/>
          <a:lstStyle/>
          <a:p>
            <a:pPr algn="ctr">
              <a:spcBef>
                <a:spcPct val="50000"/>
              </a:spcBef>
            </a:pPr>
            <a:r>
              <a:rPr lang="en-US" sz="1500" dirty="0">
                <a:ln w="12700" cmpd="sng">
                  <a:solidFill>
                    <a:schemeClr val="accent6"/>
                  </a:solidFill>
                  <a:prstDash val="solid"/>
                </a:ln>
                <a:solidFill>
                  <a:schemeClr val="accent6"/>
                </a:solidFill>
                <a:effectLst>
                  <a:outerShdw blurRad="63500" dir="3600000" algn="tl" rotWithShape="0">
                    <a:srgbClr val="000000">
                      <a:alpha val="70000"/>
                    </a:srgbClr>
                  </a:outerShdw>
                </a:effectLst>
                <a:latin typeface="Trebuchet MS" pitchFamily="34" charset="0"/>
              </a:rPr>
              <a:t>Application </a:t>
            </a:r>
          </a:p>
          <a:p>
            <a:pPr algn="ctr">
              <a:spcBef>
                <a:spcPct val="50000"/>
              </a:spcBef>
            </a:pPr>
            <a:r>
              <a:rPr lang="en-US" sz="1500" dirty="0">
                <a:ln w="12700" cmpd="sng">
                  <a:solidFill>
                    <a:schemeClr val="accent6"/>
                  </a:solidFill>
                  <a:prstDash val="solid"/>
                </a:ln>
                <a:solidFill>
                  <a:schemeClr val="accent6"/>
                </a:solidFill>
                <a:effectLst>
                  <a:outerShdw blurRad="63500" dir="3600000" algn="tl" rotWithShape="0">
                    <a:srgbClr val="000000">
                      <a:alpha val="70000"/>
                    </a:srgbClr>
                  </a:outerShdw>
                </a:effectLst>
                <a:latin typeface="Trebuchet MS" pitchFamily="34" charset="0"/>
              </a:rPr>
              <a:t>Process</a:t>
            </a:r>
          </a:p>
        </p:txBody>
      </p:sp>
      <p:sp>
        <p:nvSpPr>
          <p:cNvPr id="43" name="Rectangle 25"/>
          <p:cNvSpPr>
            <a:spLocks noChangeArrowheads="1"/>
          </p:cNvSpPr>
          <p:nvPr/>
        </p:nvSpPr>
        <p:spPr bwMode="auto">
          <a:xfrm>
            <a:off x="7146238" y="3943358"/>
            <a:ext cx="1434344" cy="5984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 </a:t>
            </a:r>
            <a:r>
              <a:rPr lang="en-US" sz="1500" dirty="0" err="1"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Ras</a:t>
            </a: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Svc</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44" name="Rectangle 25"/>
          <p:cNvSpPr>
            <a:spLocks noChangeArrowheads="1"/>
          </p:cNvSpPr>
          <p:nvPr/>
        </p:nvSpPr>
        <p:spPr bwMode="auto">
          <a:xfrm>
            <a:off x="7146238" y="3102855"/>
            <a:ext cx="1434344" cy="598488"/>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 OM API</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cxnSp>
        <p:nvCxnSpPr>
          <p:cNvPr id="47" name="AutoShape 27"/>
          <p:cNvCxnSpPr>
            <a:cxnSpLocks noChangeShapeType="1"/>
            <a:endCxn id="330784" idx="0"/>
          </p:cNvCxnSpPr>
          <p:nvPr/>
        </p:nvCxnSpPr>
        <p:spPr bwMode="auto">
          <a:xfrm rot="10800000" flipV="1">
            <a:off x="4802710" y="3833091"/>
            <a:ext cx="896127" cy="584922"/>
          </a:xfrm>
          <a:prstGeom prst="straightConnector1">
            <a:avLst/>
          </a:prstGeom>
          <a:ln>
            <a:prstDash val="dash"/>
            <a:headEnd type="triangle" w="lg" len="lg"/>
            <a:tailEnd type="triangle" w="lg" len="lg"/>
          </a:ln>
        </p:spPr>
        <p:style>
          <a:lnRef idx="2">
            <a:schemeClr val="accent3"/>
          </a:lnRef>
          <a:fillRef idx="0">
            <a:schemeClr val="accent3"/>
          </a:fillRef>
          <a:effectRef idx="1">
            <a:schemeClr val="accent3"/>
          </a:effectRef>
          <a:fontRef idx="minor">
            <a:schemeClr val="tx1"/>
          </a:fontRef>
        </p:style>
      </p:cxnSp>
      <p:cxnSp>
        <p:nvCxnSpPr>
          <p:cNvPr id="50" name="AutoShape 28"/>
          <p:cNvCxnSpPr>
            <a:cxnSpLocks noChangeShapeType="1"/>
            <a:endCxn id="330771" idx="2"/>
          </p:cNvCxnSpPr>
          <p:nvPr/>
        </p:nvCxnSpPr>
        <p:spPr bwMode="auto">
          <a:xfrm rot="16200000" flipV="1">
            <a:off x="5760254" y="5455454"/>
            <a:ext cx="955819" cy="11238"/>
          </a:xfrm>
          <a:prstGeom prst="straightConnector1">
            <a:avLst/>
          </a:prstGeom>
          <a:ln>
            <a:headEnd type="triangle" w="lg" len="lg"/>
            <a:tailEnd type="none" w="lg" len="lg"/>
          </a:ln>
        </p:spPr>
        <p:style>
          <a:lnRef idx="2">
            <a:schemeClr val="accent1"/>
          </a:lnRef>
          <a:fillRef idx="0">
            <a:schemeClr val="accent1"/>
          </a:fillRef>
          <a:effectRef idx="1">
            <a:schemeClr val="accent1"/>
          </a:effectRef>
          <a:fontRef idx="minor">
            <a:schemeClr val="tx1"/>
          </a:fontRef>
        </p:style>
      </p:cxnSp>
      <p:cxnSp>
        <p:nvCxnSpPr>
          <p:cNvPr id="53" name="AutoShape 27"/>
          <p:cNvCxnSpPr>
            <a:cxnSpLocks noChangeShapeType="1"/>
            <a:stCxn id="44" idx="1"/>
            <a:endCxn id="330770" idx="3"/>
          </p:cNvCxnSpPr>
          <p:nvPr/>
        </p:nvCxnSpPr>
        <p:spPr bwMode="auto">
          <a:xfrm rot="10800000" flipV="1">
            <a:off x="6742546" y="3402098"/>
            <a:ext cx="403693" cy="383295"/>
          </a:xfrm>
          <a:prstGeom prst="straightConnector1">
            <a:avLst/>
          </a:prstGeom>
          <a:ln>
            <a:prstDash val="dash"/>
            <a:headEnd type="triangle" w="lg" len="lg"/>
            <a:tailEnd type="triangle" w="lg" len="lg"/>
          </a:ln>
        </p:spPr>
        <p:style>
          <a:lnRef idx="2">
            <a:schemeClr val="accent3"/>
          </a:lnRef>
          <a:fillRef idx="0">
            <a:schemeClr val="accent3"/>
          </a:fillRef>
          <a:effectRef idx="1">
            <a:schemeClr val="accent3"/>
          </a:effectRef>
          <a:fontRef idx="minor">
            <a:schemeClr val="tx1"/>
          </a:fontRef>
        </p:style>
      </p:cxnSp>
      <p:cxnSp>
        <p:nvCxnSpPr>
          <p:cNvPr id="56" name="AutoShape 27"/>
          <p:cNvCxnSpPr>
            <a:cxnSpLocks noChangeShapeType="1"/>
            <a:stCxn id="43" idx="1"/>
            <a:endCxn id="330770" idx="3"/>
          </p:cNvCxnSpPr>
          <p:nvPr/>
        </p:nvCxnSpPr>
        <p:spPr bwMode="auto">
          <a:xfrm rot="10800000">
            <a:off x="6742546" y="3785394"/>
            <a:ext cx="403693" cy="457208"/>
          </a:xfrm>
          <a:prstGeom prst="straightConnector1">
            <a:avLst/>
          </a:prstGeom>
          <a:ln>
            <a:prstDash val="dash"/>
            <a:headEnd type="triangle" w="lg" len="lg"/>
            <a:tailEnd type="triangle" w="lg" len="lg"/>
          </a:ln>
        </p:spPr>
        <p:style>
          <a:lnRef idx="2">
            <a:schemeClr val="accent3"/>
          </a:lnRef>
          <a:fillRef idx="0">
            <a:schemeClr val="accent3"/>
          </a:fillRef>
          <a:effectRef idx="1">
            <a:schemeClr val="accent3"/>
          </a:effectRef>
          <a:fontRef idx="minor">
            <a:schemeClr val="tx1"/>
          </a:fontRef>
        </p:style>
      </p:cxnSp>
      <p:sp>
        <p:nvSpPr>
          <p:cNvPr id="46" name="Rectangle 45"/>
          <p:cNvSpPr/>
          <p:nvPr/>
        </p:nvSpPr>
        <p:spPr>
          <a:xfrm>
            <a:off x="2291470" y="2045204"/>
            <a:ext cx="381079" cy="214973"/>
          </a:xfrm>
          <a:prstGeom prst="rect">
            <a:avLst/>
          </a:prstGeom>
          <a:blipFill rotWithShape="0">
            <a:blip r:embed="rId3"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48" name="Rectangle 47"/>
          <p:cNvSpPr/>
          <p:nvPr/>
        </p:nvSpPr>
        <p:spPr>
          <a:xfrm>
            <a:off x="2541842" y="3863117"/>
            <a:ext cx="381079" cy="214973"/>
          </a:xfrm>
          <a:prstGeom prst="rect">
            <a:avLst/>
          </a:prstGeom>
          <a:blipFill rotWithShape="0">
            <a:blip r:embed="rId3"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329595"/>
          </a:xfrm>
        </p:spPr>
        <p:txBody>
          <a:bodyPr/>
          <a:lstStyle/>
          <a:p>
            <a:r>
              <a:rPr lang="en-US" dirty="0" smtClean="0"/>
              <a:t>Overview Of </a:t>
            </a:r>
            <a:r>
              <a:rPr lang="en-US" dirty="0" err="1" smtClean="0"/>
              <a:t>XPSDrv</a:t>
            </a:r>
            <a:r>
              <a:rPr lang="en-US" dirty="0" smtClean="0"/>
              <a:t> Improvements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08897"/>
          <p:cNvSpPr>
            <a:spLocks noChangeArrowheads="1"/>
          </p:cNvSpPr>
          <p:nvPr/>
        </p:nvSpPr>
        <p:spPr bwMode="auto">
          <a:xfrm rot="10800000" flipH="1">
            <a:off x="437919" y="1154540"/>
            <a:ext cx="1769572" cy="2854042"/>
          </a:xfrm>
          <a:prstGeom prst="rect">
            <a:avLst/>
          </a:prstGeom>
          <a:noFill/>
          <a:ln w="3175" cap="flat" cmpd="sng" algn="ctr">
            <a:solidFill>
              <a:srgbClr val="FFFFFF"/>
            </a:solidFill>
            <a:prstDash val="dash"/>
            <a:miter lim="800000"/>
            <a:headEnd type="none" w="med" len="med"/>
            <a:tailEnd type="none" w="med" len="med"/>
          </a:ln>
          <a:effectLst/>
        </p:spPr>
        <p:txBody>
          <a:bodyPr vert="eaVert" wrap="none" lIns="91436" tIns="45718" rIns="91436" bIns="45718" anchor="t" compatLnSpc="1"/>
          <a:lstStyle/>
          <a:p>
            <a:pPr algn="ctr" fontAlgn="base">
              <a:spcBef>
                <a:spcPct val="0"/>
              </a:spcBef>
              <a:spcAft>
                <a:spcPct val="0"/>
              </a:spcAft>
            </a:pPr>
            <a:r>
              <a:rPr lang="en-US" dirty="0" smtClean="0">
                <a:ln w="12700">
                  <a:solidFill>
                    <a:schemeClr val="accent1"/>
                  </a:solidFill>
                </a:ln>
                <a:solidFill>
                  <a:schemeClr val="accent1"/>
                </a:solidFill>
                <a:latin typeface="Trebuchet MS" pitchFamily="34" charset="0"/>
              </a:rPr>
              <a:t>GDI Print Path</a:t>
            </a:r>
            <a:endParaRPr lang="en-US" sz="1600" dirty="0">
              <a:ln w="12700">
                <a:solidFill>
                  <a:schemeClr val="accent1"/>
                </a:solidFill>
              </a:ln>
              <a:solidFill>
                <a:schemeClr val="accent1"/>
              </a:solidFill>
              <a:latin typeface="Trebuchet MS" pitchFamily="34" charset="0"/>
            </a:endParaRPr>
          </a:p>
        </p:txBody>
      </p:sp>
      <p:sp>
        <p:nvSpPr>
          <p:cNvPr id="208899" name="Title 208898"/>
          <p:cNvSpPr>
            <a:spLocks noGrp="1" noChangeArrowheads="1"/>
          </p:cNvSpPr>
          <p:nvPr>
            <p:ph type="title"/>
          </p:nvPr>
        </p:nvSpPr>
        <p:spPr>
          <a:xfrm>
            <a:off x="382588" y="228600"/>
            <a:ext cx="8380412" cy="609398"/>
          </a:xfrm>
        </p:spPr>
        <p:txBody>
          <a:bodyPr/>
          <a:lstStyle/>
          <a:p>
            <a:r>
              <a:rPr lang="en-US" sz="4400" dirty="0" smtClean="0"/>
              <a:t>Windows Vista Print Architecture</a:t>
            </a:r>
            <a:endParaRPr lang="en-US" sz="4400" dirty="0"/>
          </a:p>
        </p:txBody>
      </p:sp>
      <p:sp>
        <p:nvSpPr>
          <p:cNvPr id="208900" name="Rectangle 208899"/>
          <p:cNvSpPr>
            <a:spLocks noChangeArrowheads="1"/>
          </p:cNvSpPr>
          <p:nvPr/>
        </p:nvSpPr>
        <p:spPr bwMode="blackWhite">
          <a:xfrm>
            <a:off x="893585" y="1394691"/>
            <a:ext cx="1032092" cy="46874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Win32 App</a:t>
            </a:r>
          </a:p>
        </p:txBody>
      </p:sp>
      <p:sp>
        <p:nvSpPr>
          <p:cNvPr id="208904" name="Rectangle 208903"/>
          <p:cNvSpPr>
            <a:spLocks noChangeArrowheads="1"/>
          </p:cNvSpPr>
          <p:nvPr/>
        </p:nvSpPr>
        <p:spPr bwMode="grayWhite">
          <a:xfrm>
            <a:off x="665026" y="5530968"/>
            <a:ext cx="1489211" cy="47128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Existing PDL</a:t>
            </a:r>
          </a:p>
          <a:p>
            <a:pPr algn="ctr" fontAlgn="base">
              <a:spcBef>
                <a:spcPct val="0"/>
              </a:spcBef>
              <a:spcAft>
                <a:spcPct val="0"/>
              </a:spcAft>
            </a:pP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Device</a:t>
            </a:r>
          </a:p>
        </p:txBody>
      </p:sp>
      <p:cxnSp>
        <p:nvCxnSpPr>
          <p:cNvPr id="208910" name="Straight Arrow Connector 208909"/>
          <p:cNvCxnSpPr>
            <a:cxnSpLocks noChangeShapeType="1"/>
            <a:stCxn id="208900" idx="2"/>
            <a:endCxn id="208921" idx="1"/>
          </p:cNvCxnSpPr>
          <p:nvPr/>
        </p:nvCxnSpPr>
        <p:spPr bwMode="auto">
          <a:xfrm rot="16200000" flipH="1">
            <a:off x="1027890" y="2245172"/>
            <a:ext cx="763483" cy="1"/>
          </a:xfrm>
          <a:prstGeom prst="straightConnector1">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208911" name="Straight Arrow Connector 208910"/>
          <p:cNvCxnSpPr>
            <a:cxnSpLocks noChangeShapeType="1"/>
            <a:stCxn id="208921" idx="3"/>
            <a:endCxn id="50" idx="0"/>
          </p:cNvCxnSpPr>
          <p:nvPr/>
        </p:nvCxnSpPr>
        <p:spPr bwMode="auto">
          <a:xfrm rot="5400000">
            <a:off x="1279940" y="3245358"/>
            <a:ext cx="259385" cy="1"/>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912" name="Shape 208911"/>
          <p:cNvCxnSpPr>
            <a:cxnSpLocks noChangeShapeType="1"/>
            <a:stCxn id="50" idx="2"/>
            <a:endCxn id="208904" idx="0"/>
          </p:cNvCxnSpPr>
          <p:nvPr/>
        </p:nvCxnSpPr>
        <p:spPr bwMode="auto">
          <a:xfrm rot="16200000" flipH="1">
            <a:off x="566043" y="4687379"/>
            <a:ext cx="1687176" cy="1"/>
          </a:xfrm>
          <a:prstGeom prst="bentConnector3">
            <a:avLst>
              <a:gd name="adj1" fmla="val 50000"/>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cxnSp>
        <p:nvCxnSpPr>
          <p:cNvPr id="208916" name="Elbow Connector 208915"/>
          <p:cNvCxnSpPr>
            <a:cxnSpLocks noChangeShapeType="1"/>
            <a:stCxn id="208900" idx="3"/>
            <a:endCxn id="78" idx="3"/>
          </p:cNvCxnSpPr>
          <p:nvPr/>
        </p:nvCxnSpPr>
        <p:spPr bwMode="auto">
          <a:xfrm>
            <a:off x="1925677" y="1629062"/>
            <a:ext cx="577377" cy="1981517"/>
          </a:xfrm>
          <a:prstGeom prst="bentConnector3">
            <a:avLst>
              <a:gd name="adj1" fmla="val 50000"/>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208917" name="Elbow Connector 208916"/>
          <p:cNvCxnSpPr>
            <a:cxnSpLocks noChangeShapeType="1"/>
            <a:stCxn id="78" idx="1"/>
          </p:cNvCxnSpPr>
          <p:nvPr/>
        </p:nvCxnSpPr>
        <p:spPr bwMode="auto">
          <a:xfrm flipV="1">
            <a:off x="3605639" y="3609421"/>
            <a:ext cx="1102017" cy="1158"/>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920" name="Elbow Connector 208919"/>
          <p:cNvCxnSpPr>
            <a:cxnSpLocks noChangeShapeType="1"/>
            <a:stCxn id="70" idx="1"/>
            <a:endCxn id="208921" idx="4"/>
          </p:cNvCxnSpPr>
          <p:nvPr/>
        </p:nvCxnSpPr>
        <p:spPr bwMode="auto">
          <a:xfrm rot="10800000" flipV="1">
            <a:off x="1670970" y="2194639"/>
            <a:ext cx="821779" cy="676651"/>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08921" name="Can 208920"/>
          <p:cNvSpPr>
            <a:spLocks noChangeArrowheads="1"/>
          </p:cNvSpPr>
          <p:nvPr/>
        </p:nvSpPr>
        <p:spPr bwMode="auto">
          <a:xfrm>
            <a:off x="1148294" y="2626915"/>
            <a:ext cx="522675" cy="488751"/>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EMF</a:t>
            </a:r>
          </a:p>
        </p:txBody>
      </p:sp>
      <p:sp>
        <p:nvSpPr>
          <p:cNvPr id="208925" name="Rectangle 208924"/>
          <p:cNvSpPr>
            <a:spLocks noChangeArrowheads="1"/>
          </p:cNvSpPr>
          <p:nvPr/>
        </p:nvSpPr>
        <p:spPr bwMode="blackWhite">
          <a:xfrm>
            <a:off x="7145358" y="2852013"/>
            <a:ext cx="268223" cy="2605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endParaRPr lang="en-US"/>
          </a:p>
        </p:txBody>
      </p:sp>
      <p:sp>
        <p:nvSpPr>
          <p:cNvPr id="208926" name="Rectangle 208925"/>
          <p:cNvSpPr>
            <a:spLocks noChangeArrowheads="1"/>
          </p:cNvSpPr>
          <p:nvPr/>
        </p:nvSpPr>
        <p:spPr bwMode="grayWhite">
          <a:xfrm>
            <a:off x="7140236" y="3300298"/>
            <a:ext cx="268223" cy="25280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endParaRPr lang="en-US"/>
          </a:p>
        </p:txBody>
      </p:sp>
      <p:sp>
        <p:nvSpPr>
          <p:cNvPr id="208927" name="Rectangle 208926"/>
          <p:cNvSpPr>
            <a:spLocks noChangeArrowheads="1"/>
          </p:cNvSpPr>
          <p:nvPr/>
        </p:nvSpPr>
        <p:spPr bwMode="auto">
          <a:xfrm>
            <a:off x="6624177" y="1895860"/>
            <a:ext cx="1232793" cy="308415"/>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400" dirty="0">
                <a:solidFill>
                  <a:schemeClr val="tx1">
                    <a:alpha val="100000"/>
                  </a:schemeClr>
                </a:solidFill>
                <a:effectLst>
                  <a:outerShdw blurRad="38100" dist="38100" dir="2700000" algn="tl">
                    <a:srgbClr val="000000">
                      <a:alpha val="43137"/>
                    </a:srgbClr>
                  </a:outerShdw>
                </a:effectLst>
                <a:latin typeface="Trebuchet MS" pitchFamily="34" charset="0"/>
              </a:rPr>
              <a:t>Provided by:</a:t>
            </a:r>
            <a:endParaRPr lang="en-US" dirty="0">
              <a:latin typeface="Trebuchet MS" pitchFamily="34" charset="0"/>
            </a:endParaRPr>
          </a:p>
        </p:txBody>
      </p:sp>
      <p:sp>
        <p:nvSpPr>
          <p:cNvPr id="208928" name="Rectangle 208927"/>
          <p:cNvSpPr>
            <a:spLocks noChangeArrowheads="1"/>
          </p:cNvSpPr>
          <p:nvPr/>
        </p:nvSpPr>
        <p:spPr bwMode="auto">
          <a:xfrm>
            <a:off x="7427818" y="2363788"/>
            <a:ext cx="912141" cy="293026"/>
          </a:xfrm>
          <a:prstGeom prst="rect">
            <a:avLst/>
          </a:prstGeom>
          <a:noFill/>
          <a:ln w="952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a:solidFill>
                  <a:schemeClr val="tx1">
                    <a:alpha val="100000"/>
                  </a:schemeClr>
                </a:solidFill>
                <a:effectLst>
                  <a:outerShdw blurRad="38100" dist="38100" dir="2700000" algn="tl">
                    <a:srgbClr val="000000">
                      <a:alpha val="43137"/>
                    </a:srgbClr>
                  </a:outerShdw>
                </a:effectLst>
                <a:latin typeface="Trebuchet MS" pitchFamily="34" charset="0"/>
              </a:rPr>
              <a:t>Microsoft</a:t>
            </a:r>
            <a:endParaRPr lang="en-US" dirty="0">
              <a:latin typeface="Trebuchet MS" pitchFamily="34" charset="0"/>
            </a:endParaRPr>
          </a:p>
        </p:txBody>
      </p:sp>
      <p:sp>
        <p:nvSpPr>
          <p:cNvPr id="208929" name="Rectangle 208928"/>
          <p:cNvSpPr>
            <a:spLocks noChangeArrowheads="1"/>
          </p:cNvSpPr>
          <p:nvPr/>
        </p:nvSpPr>
        <p:spPr bwMode="auto">
          <a:xfrm>
            <a:off x="7434842" y="2837941"/>
            <a:ext cx="149056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Software Vendor</a:t>
            </a:r>
            <a:endParaRPr lang="en-US" dirty="0">
              <a:latin typeface="Trebuchet MS" pitchFamily="34" charset="0"/>
            </a:endParaRPr>
          </a:p>
        </p:txBody>
      </p:sp>
      <p:sp>
        <p:nvSpPr>
          <p:cNvPr id="208930" name="Rectangle 208929"/>
          <p:cNvSpPr>
            <a:spLocks noChangeArrowheads="1"/>
          </p:cNvSpPr>
          <p:nvPr/>
        </p:nvSpPr>
        <p:spPr bwMode="auto">
          <a:xfrm>
            <a:off x="7429721" y="3282487"/>
            <a:ext cx="154504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Hardware Vendor</a:t>
            </a:r>
            <a:endParaRPr lang="en-US" dirty="0">
              <a:latin typeface="Trebuchet MS" pitchFamily="34" charset="0"/>
            </a:endParaRPr>
          </a:p>
        </p:txBody>
      </p:sp>
      <p:sp>
        <p:nvSpPr>
          <p:cNvPr id="208931" name="Rectangle 208930"/>
          <p:cNvSpPr>
            <a:spLocks noChangeArrowheads="1"/>
          </p:cNvSpPr>
          <p:nvPr/>
        </p:nvSpPr>
        <p:spPr bwMode="auto">
          <a:xfrm>
            <a:off x="7138334" y="2378009"/>
            <a:ext cx="268223" cy="26051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endParaRPr lang="en-US" sz="1500" dirty="0">
              <a:solidFill>
                <a:schemeClr val="bg2">
                  <a:alpha val="100000"/>
                </a:schemeClr>
              </a:solidFill>
              <a:latin typeface="Arial"/>
            </a:endParaRPr>
          </a:p>
        </p:txBody>
      </p:sp>
      <p:pic>
        <p:nvPicPr>
          <p:cNvPr id="42" name="Rectangle 642086"/>
          <p:cNvPicPr>
            <a:picLocks noChangeAspect="1" noChangeArrowheads="1"/>
          </p:cNvPicPr>
          <p:nvPr/>
        </p:nvPicPr>
        <p:blipFill>
          <a:blip r:embed="rId3"/>
          <a:srcRect/>
          <a:stretch>
            <a:fillRect/>
          </a:stretch>
        </p:blipFill>
        <p:spPr bwMode="auto">
          <a:xfrm>
            <a:off x="1866717" y="5431941"/>
            <a:ext cx="761508" cy="880205"/>
          </a:xfrm>
          <a:prstGeom prst="rect">
            <a:avLst/>
          </a:prstGeom>
          <a:noFill/>
          <a:ln w="9525" cap="flat" cmpd="sng" algn="ctr">
            <a:noFill/>
            <a:prstDash val="solid"/>
            <a:miter lim="800000"/>
            <a:headEnd type="none" w="med" len="med"/>
            <a:tailEnd type="none" w="med" len="med"/>
          </a:ln>
          <a:effectLst/>
        </p:spPr>
      </p:pic>
      <p:sp>
        <p:nvSpPr>
          <p:cNvPr id="208903" name="Rectangle 208902"/>
          <p:cNvSpPr>
            <a:spLocks noChangeArrowheads="1"/>
          </p:cNvSpPr>
          <p:nvPr/>
        </p:nvSpPr>
        <p:spPr bwMode="grayWhite">
          <a:xfrm>
            <a:off x="4212677" y="4405894"/>
            <a:ext cx="1788101" cy="5688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err="1">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XPSDrv</a:t>
            </a: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Driver</a:t>
            </a:r>
          </a:p>
        </p:txBody>
      </p:sp>
      <p:sp>
        <p:nvSpPr>
          <p:cNvPr id="208905" name="Rectangle 208904"/>
          <p:cNvSpPr>
            <a:spLocks noChangeArrowheads="1"/>
          </p:cNvSpPr>
          <p:nvPr/>
        </p:nvSpPr>
        <p:spPr bwMode="grayWhite">
          <a:xfrm>
            <a:off x="4212677" y="5411568"/>
            <a:ext cx="1788101" cy="5688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 Device</a:t>
            </a:r>
          </a:p>
        </p:txBody>
      </p:sp>
      <p:cxnSp>
        <p:nvCxnSpPr>
          <p:cNvPr id="208914" name="Shape 208913"/>
          <p:cNvCxnSpPr>
            <a:cxnSpLocks noChangeShapeType="1"/>
            <a:stCxn id="208903" idx="2"/>
            <a:endCxn id="208905" idx="0"/>
          </p:cNvCxnSpPr>
          <p:nvPr/>
        </p:nvCxnSpPr>
        <p:spPr bwMode="auto">
          <a:xfrm rot="5400000">
            <a:off x="4888300" y="5193140"/>
            <a:ext cx="436856" cy="1588"/>
          </a:xfrm>
          <a:prstGeom prst="bentConnector3">
            <a:avLst>
              <a:gd name="adj1" fmla="val 50000"/>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cxnSp>
        <p:nvCxnSpPr>
          <p:cNvPr id="208915" name="Elbow Connector 208914"/>
          <p:cNvCxnSpPr>
            <a:cxnSpLocks noChangeShapeType="1"/>
            <a:stCxn id="208903" idx="1"/>
            <a:endCxn id="208904" idx="0"/>
          </p:cNvCxnSpPr>
          <p:nvPr/>
        </p:nvCxnSpPr>
        <p:spPr bwMode="auto">
          <a:xfrm rot="10800000" flipV="1">
            <a:off x="1409633" y="4690302"/>
            <a:ext cx="2803045" cy="840665"/>
          </a:xfrm>
          <a:prstGeom prst="bentConnector2">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pic>
        <p:nvPicPr>
          <p:cNvPr id="43" name="Rectangle 642086"/>
          <p:cNvPicPr>
            <a:picLocks noChangeAspect="1" noChangeArrowheads="1"/>
          </p:cNvPicPr>
          <p:nvPr/>
        </p:nvPicPr>
        <p:blipFill>
          <a:blip r:embed="rId3"/>
          <a:srcRect/>
          <a:stretch>
            <a:fillRect/>
          </a:stretch>
        </p:blipFill>
        <p:spPr bwMode="auto">
          <a:xfrm>
            <a:off x="3763508" y="5412073"/>
            <a:ext cx="757566" cy="880205"/>
          </a:xfrm>
          <a:prstGeom prst="rect">
            <a:avLst/>
          </a:prstGeom>
          <a:noFill/>
          <a:ln w="9525" cap="flat" cmpd="sng" algn="ctr">
            <a:noFill/>
            <a:prstDash val="solid"/>
            <a:miter lim="800000"/>
            <a:headEnd type="none" w="med" len="med"/>
            <a:tailEnd type="none" w="med" len="med"/>
          </a:ln>
          <a:effectLst/>
        </p:spPr>
      </p:pic>
      <p:cxnSp>
        <p:nvCxnSpPr>
          <p:cNvPr id="45" name="Elbow Connector 44"/>
          <p:cNvCxnSpPr>
            <a:cxnSpLocks noChangeShapeType="1"/>
          </p:cNvCxnSpPr>
          <p:nvPr/>
        </p:nvCxnSpPr>
        <p:spPr bwMode="auto">
          <a:xfrm rot="5400000">
            <a:off x="4359277" y="2486859"/>
            <a:ext cx="1494902" cy="1"/>
          </a:xfrm>
          <a:prstGeom prst="bentConnector3">
            <a:avLst>
              <a:gd name="adj1" fmla="val 50000"/>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sp>
        <p:nvSpPr>
          <p:cNvPr id="50" name="Rectangle 49"/>
          <p:cNvSpPr>
            <a:spLocks noChangeArrowheads="1"/>
          </p:cNvSpPr>
          <p:nvPr/>
        </p:nvSpPr>
        <p:spPr bwMode="blackWhite">
          <a:xfrm>
            <a:off x="893585" y="3375051"/>
            <a:ext cx="1032092" cy="46874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GDI/DDI</a:t>
            </a:r>
          </a:p>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Driver</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70" name="Flowchart: Display 69"/>
          <p:cNvSpPr/>
          <p:nvPr/>
        </p:nvSpPr>
        <p:spPr bwMode="auto">
          <a:xfrm>
            <a:off x="2492748" y="1946230"/>
            <a:ext cx="1089800" cy="496820"/>
          </a:xfrm>
          <a:prstGeom prst="flowChartDisp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 to GDI</a:t>
            </a: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(.NET)</a:t>
            </a:r>
            <a:endPar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p:txBody>
      </p:sp>
      <p:sp>
        <p:nvSpPr>
          <p:cNvPr id="83" name="Rectangle 82"/>
          <p:cNvSpPr>
            <a:spLocks noChangeArrowheads="1"/>
          </p:cNvSpPr>
          <p:nvPr/>
        </p:nvSpPr>
        <p:spPr bwMode="auto">
          <a:xfrm rot="10800000" flipH="1">
            <a:off x="4060370" y="1020608"/>
            <a:ext cx="2166259" cy="4281061"/>
          </a:xfrm>
          <a:prstGeom prst="rect">
            <a:avLst/>
          </a:prstGeom>
          <a:noFill/>
          <a:ln w="12700" cap="flat" cmpd="sng" algn="ctr">
            <a:solidFill>
              <a:srgbClr val="FFFFFF"/>
            </a:solidFill>
            <a:prstDash val="dash"/>
            <a:miter lim="800000"/>
            <a:headEnd type="none" w="med" len="med"/>
            <a:tailEnd type="none" w="med" len="med"/>
          </a:ln>
          <a:effectLst/>
        </p:spPr>
        <p:txBody>
          <a:bodyPr vert="vert270" wrap="none" lIns="91436" tIns="45718" rIns="91436" bIns="45718" anchor="t" compatLnSpc="1"/>
          <a:lstStyle/>
          <a:p>
            <a:pPr algn="ctr" fontAlgn="base">
              <a:spcBef>
                <a:spcPct val="0"/>
              </a:spcBef>
              <a:spcAft>
                <a:spcPct val="0"/>
              </a:spcAft>
            </a:pPr>
            <a:r>
              <a:rPr lang="en-US" sz="2400" dirty="0" smtClean="0">
                <a:ln w="3175">
                  <a:solidFill>
                    <a:schemeClr val="tx1"/>
                  </a:solidFill>
                </a:ln>
                <a:solidFill>
                  <a:schemeClr val="tx1">
                    <a:alpha val="100000"/>
                  </a:schemeClr>
                </a:solidFill>
                <a:latin typeface="Trebuchet MS" pitchFamily="34" charset="0"/>
              </a:rPr>
              <a:t>XPS Print Path</a:t>
            </a:r>
            <a:endParaRPr lang="en-US" sz="2000" dirty="0">
              <a:ln w="3175">
                <a:solidFill>
                  <a:schemeClr val="tx1"/>
                </a:solidFill>
              </a:ln>
              <a:latin typeface="Trebuchet MS" pitchFamily="34" charset="0"/>
            </a:endParaRPr>
          </a:p>
        </p:txBody>
      </p:sp>
      <p:cxnSp>
        <p:nvCxnSpPr>
          <p:cNvPr id="77" name="Elbow Connector 70"/>
          <p:cNvCxnSpPr>
            <a:cxnSpLocks noChangeShapeType="1"/>
            <a:endCxn id="208903" idx="0"/>
          </p:cNvCxnSpPr>
          <p:nvPr/>
        </p:nvCxnSpPr>
        <p:spPr bwMode="auto">
          <a:xfrm rot="16200000" flipH="1">
            <a:off x="4896046" y="4195212"/>
            <a:ext cx="421362" cy="1"/>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nvGrpSpPr>
          <p:cNvPr id="84" name="Group 83"/>
          <p:cNvGrpSpPr/>
          <p:nvPr/>
        </p:nvGrpSpPr>
        <p:grpSpPr>
          <a:xfrm>
            <a:off x="4707656" y="3234310"/>
            <a:ext cx="798142" cy="750222"/>
            <a:chOff x="5803564" y="3659834"/>
            <a:chExt cx="637950" cy="599648"/>
          </a:xfrm>
        </p:grpSpPr>
        <p:sp>
          <p:nvSpPr>
            <p:cNvPr id="208922" name="Can 208921"/>
            <p:cNvSpPr>
              <a:spLocks noChangeArrowheads="1"/>
            </p:cNvSpPr>
            <p:nvPr/>
          </p:nvSpPr>
          <p:spPr bwMode="auto">
            <a:xfrm>
              <a:off x="5803564" y="3659834"/>
              <a:ext cx="637950" cy="599648"/>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a:t>
              </a:r>
            </a:p>
            <a:p>
              <a:pPr algn="ctr" fontAlgn="base">
                <a:spcBef>
                  <a:spcPct val="0"/>
                </a:spcBef>
                <a:spcAft>
                  <a:spcPct val="0"/>
                </a:spcAft>
              </a:pP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81" name="Rectangle 80"/>
            <p:cNvSpPr/>
            <p:nvPr/>
          </p:nvSpPr>
          <p:spPr>
            <a:xfrm>
              <a:off x="5890412" y="3983851"/>
              <a:ext cx="381079" cy="214973"/>
            </a:xfrm>
            <a:prstGeom prst="rect">
              <a:avLst/>
            </a:prstGeom>
            <a:blipFill rotWithShape="0">
              <a:blip r:embed="rId4"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cxnSp>
        <p:nvCxnSpPr>
          <p:cNvPr id="93" name="Elbow Connector 92"/>
          <p:cNvCxnSpPr>
            <a:cxnSpLocks noChangeShapeType="1"/>
            <a:stCxn id="208901" idx="1"/>
            <a:endCxn id="70" idx="0"/>
          </p:cNvCxnSpPr>
          <p:nvPr/>
        </p:nvCxnSpPr>
        <p:spPr bwMode="auto">
          <a:xfrm rot="10800000" flipV="1">
            <a:off x="3037649" y="1454998"/>
            <a:ext cx="1175029" cy="491231"/>
          </a:xfrm>
          <a:prstGeom prst="bentConnector2">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sp>
        <p:nvSpPr>
          <p:cNvPr id="78" name="Flowchart: Display 77"/>
          <p:cNvSpPr/>
          <p:nvPr/>
        </p:nvSpPr>
        <p:spPr bwMode="auto">
          <a:xfrm flipH="1">
            <a:off x="2503054" y="3352800"/>
            <a:ext cx="1102585" cy="515558"/>
          </a:xfrm>
          <a:prstGeom prst="flowChartDisp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GDI to XPS</a:t>
            </a: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(Win32)</a:t>
            </a:r>
          </a:p>
        </p:txBody>
      </p:sp>
      <p:sp>
        <p:nvSpPr>
          <p:cNvPr id="96" name="Rectangle 95"/>
          <p:cNvSpPr/>
          <p:nvPr/>
        </p:nvSpPr>
        <p:spPr>
          <a:xfrm>
            <a:off x="3615953" y="3518154"/>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7" name="Rectangle 96"/>
          <p:cNvSpPr/>
          <p:nvPr/>
        </p:nvSpPr>
        <p:spPr>
          <a:xfrm>
            <a:off x="4879691" y="5050654"/>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nvGrpSpPr>
          <p:cNvPr id="109" name="Group 108"/>
          <p:cNvGrpSpPr/>
          <p:nvPr/>
        </p:nvGrpSpPr>
        <p:grpSpPr>
          <a:xfrm>
            <a:off x="4212677" y="1170589"/>
            <a:ext cx="1788101" cy="839216"/>
            <a:chOff x="4041862" y="1170589"/>
            <a:chExt cx="1788101" cy="839216"/>
          </a:xfrm>
        </p:grpSpPr>
        <p:sp>
          <p:nvSpPr>
            <p:cNvPr id="208901" name="Rectangle 208900"/>
            <p:cNvSpPr>
              <a:spLocks noChangeArrowheads="1"/>
            </p:cNvSpPr>
            <p:nvPr/>
          </p:nvSpPr>
          <p:spPr bwMode="blackWhite">
            <a:xfrm>
              <a:off x="4041862" y="1170589"/>
              <a:ext cx="1788101" cy="5688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.NET 3.0 App</a:t>
              </a:r>
            </a:p>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(WPF)</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108" name="Rectangle 107"/>
            <p:cNvSpPr/>
            <p:nvPr/>
          </p:nvSpPr>
          <p:spPr>
            <a:xfrm>
              <a:off x="4689684" y="1794832"/>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grpId="0" nodeType="withEffect">
                                  <p:stCondLst>
                                    <p:cond delay="0"/>
                                  </p:stCondLst>
                                  <p:childTnLst>
                                    <p:set>
                                      <p:cBhvr rctx="PPT">
                                        <p:cTn id="6" dur="indefinite"/>
                                        <p:tgtEl>
                                          <p:spTgt spid="208900"/>
                                        </p:tgtEl>
                                        <p:attrNameLst>
                                          <p:attrName>style.opacity</p:attrName>
                                        </p:attrNameLst>
                                      </p:cBhvr>
                                      <p:to>
                                        <p:strVal val="0.75"/>
                                      </p:to>
                                    </p:set>
                                    <p:animEffect filter="image" prLst="opacity: 0.75">
                                      <p:cBhvr rctx="IE">
                                        <p:cTn id="7" dur="indefinite"/>
                                        <p:tgtEl>
                                          <p:spTgt spid="208900"/>
                                        </p:tgtEl>
                                      </p:cBhvr>
                                    </p:animEffect>
                                  </p:childTnLst>
                                </p:cTn>
                              </p:par>
                              <p:par>
                                <p:cTn id="8" presetID="9" presetClass="emph" presetSubtype="0" grpId="0" nodeType="withEffect">
                                  <p:stCondLst>
                                    <p:cond delay="0"/>
                                  </p:stCondLst>
                                  <p:childTnLst>
                                    <p:set>
                                      <p:cBhvr rctx="PPT">
                                        <p:cTn id="9" dur="indefinite"/>
                                        <p:tgtEl>
                                          <p:spTgt spid="208904"/>
                                        </p:tgtEl>
                                        <p:attrNameLst>
                                          <p:attrName>style.opacity</p:attrName>
                                        </p:attrNameLst>
                                      </p:cBhvr>
                                      <p:to>
                                        <p:strVal val="0.75"/>
                                      </p:to>
                                    </p:set>
                                    <p:animEffect filter="image" prLst="opacity: 0.75">
                                      <p:cBhvr rctx="IE">
                                        <p:cTn id="10" dur="indefinite"/>
                                        <p:tgtEl>
                                          <p:spTgt spid="208904"/>
                                        </p:tgtEl>
                                      </p:cBhvr>
                                    </p:animEffect>
                                  </p:childTnLst>
                                </p:cTn>
                              </p:par>
                              <p:par>
                                <p:cTn id="11" presetID="9" presetClass="emph" presetSubtype="0" nodeType="withEffect">
                                  <p:stCondLst>
                                    <p:cond delay="0"/>
                                  </p:stCondLst>
                                  <p:childTnLst>
                                    <p:set>
                                      <p:cBhvr rctx="PPT">
                                        <p:cTn id="12" dur="indefinite"/>
                                        <p:tgtEl>
                                          <p:spTgt spid="208910"/>
                                        </p:tgtEl>
                                        <p:attrNameLst>
                                          <p:attrName>style.opacity</p:attrName>
                                        </p:attrNameLst>
                                      </p:cBhvr>
                                      <p:to>
                                        <p:strVal val="0.75"/>
                                      </p:to>
                                    </p:set>
                                    <p:animEffect filter="image" prLst="opacity: 0.75">
                                      <p:cBhvr rctx="IE">
                                        <p:cTn id="13" dur="indefinite"/>
                                        <p:tgtEl>
                                          <p:spTgt spid="208910"/>
                                        </p:tgtEl>
                                      </p:cBhvr>
                                    </p:animEffect>
                                  </p:childTnLst>
                                </p:cTn>
                              </p:par>
                              <p:par>
                                <p:cTn id="14" presetID="9" presetClass="emph" presetSubtype="0" nodeType="withEffect">
                                  <p:stCondLst>
                                    <p:cond delay="0"/>
                                  </p:stCondLst>
                                  <p:childTnLst>
                                    <p:set>
                                      <p:cBhvr rctx="PPT">
                                        <p:cTn id="15" dur="indefinite"/>
                                        <p:tgtEl>
                                          <p:spTgt spid="208911"/>
                                        </p:tgtEl>
                                        <p:attrNameLst>
                                          <p:attrName>style.opacity</p:attrName>
                                        </p:attrNameLst>
                                      </p:cBhvr>
                                      <p:to>
                                        <p:strVal val="0.75"/>
                                      </p:to>
                                    </p:set>
                                    <p:animEffect filter="image" prLst="opacity: 0.75">
                                      <p:cBhvr rctx="IE">
                                        <p:cTn id="16" dur="indefinite"/>
                                        <p:tgtEl>
                                          <p:spTgt spid="208911"/>
                                        </p:tgtEl>
                                      </p:cBhvr>
                                    </p:animEffect>
                                  </p:childTnLst>
                                </p:cTn>
                              </p:par>
                              <p:par>
                                <p:cTn id="17" presetID="9" presetClass="emph" presetSubtype="0" nodeType="withEffect">
                                  <p:stCondLst>
                                    <p:cond delay="0"/>
                                  </p:stCondLst>
                                  <p:childTnLst>
                                    <p:set>
                                      <p:cBhvr rctx="PPT">
                                        <p:cTn id="18" dur="indefinite"/>
                                        <p:tgtEl>
                                          <p:spTgt spid="208912"/>
                                        </p:tgtEl>
                                        <p:attrNameLst>
                                          <p:attrName>style.opacity</p:attrName>
                                        </p:attrNameLst>
                                      </p:cBhvr>
                                      <p:to>
                                        <p:strVal val="0.75"/>
                                      </p:to>
                                    </p:set>
                                    <p:animEffect filter="image" prLst="opacity: 0.75">
                                      <p:cBhvr rctx="IE">
                                        <p:cTn id="19" dur="indefinite"/>
                                        <p:tgtEl>
                                          <p:spTgt spid="208912"/>
                                        </p:tgtEl>
                                      </p:cBhvr>
                                    </p:animEffect>
                                  </p:childTnLst>
                                </p:cTn>
                              </p:par>
                              <p:par>
                                <p:cTn id="20" presetID="9" presetClass="emph" presetSubtype="0" nodeType="withEffect">
                                  <p:stCondLst>
                                    <p:cond delay="0"/>
                                  </p:stCondLst>
                                  <p:childTnLst>
                                    <p:set>
                                      <p:cBhvr rctx="PPT">
                                        <p:cTn id="21" dur="indefinite"/>
                                        <p:tgtEl>
                                          <p:spTgt spid="208916"/>
                                        </p:tgtEl>
                                        <p:attrNameLst>
                                          <p:attrName>style.opacity</p:attrName>
                                        </p:attrNameLst>
                                      </p:cBhvr>
                                      <p:to>
                                        <p:strVal val="0.75"/>
                                      </p:to>
                                    </p:set>
                                    <p:animEffect filter="image" prLst="opacity: 0.75">
                                      <p:cBhvr rctx="IE">
                                        <p:cTn id="22" dur="indefinite"/>
                                        <p:tgtEl>
                                          <p:spTgt spid="208916"/>
                                        </p:tgtEl>
                                      </p:cBhvr>
                                    </p:animEffect>
                                  </p:childTnLst>
                                </p:cTn>
                              </p:par>
                              <p:par>
                                <p:cTn id="23" presetID="9" presetClass="emph" presetSubtype="0" nodeType="withEffect">
                                  <p:stCondLst>
                                    <p:cond delay="0"/>
                                  </p:stCondLst>
                                  <p:childTnLst>
                                    <p:set>
                                      <p:cBhvr rctx="PPT">
                                        <p:cTn id="24" dur="indefinite"/>
                                        <p:tgtEl>
                                          <p:spTgt spid="208920"/>
                                        </p:tgtEl>
                                        <p:attrNameLst>
                                          <p:attrName>style.opacity</p:attrName>
                                        </p:attrNameLst>
                                      </p:cBhvr>
                                      <p:to>
                                        <p:strVal val="0.75"/>
                                      </p:to>
                                    </p:set>
                                    <p:animEffect filter="image" prLst="opacity: 0.75">
                                      <p:cBhvr rctx="IE">
                                        <p:cTn id="25" dur="indefinite"/>
                                        <p:tgtEl>
                                          <p:spTgt spid="208920"/>
                                        </p:tgtEl>
                                      </p:cBhvr>
                                    </p:animEffect>
                                  </p:childTnLst>
                                </p:cTn>
                              </p:par>
                              <p:par>
                                <p:cTn id="26" presetID="9" presetClass="emph" presetSubtype="0" grpId="0" nodeType="withEffect">
                                  <p:stCondLst>
                                    <p:cond delay="0"/>
                                  </p:stCondLst>
                                  <p:childTnLst>
                                    <p:set>
                                      <p:cBhvr rctx="PPT">
                                        <p:cTn id="27" dur="indefinite"/>
                                        <p:tgtEl>
                                          <p:spTgt spid="208921"/>
                                        </p:tgtEl>
                                        <p:attrNameLst>
                                          <p:attrName>style.opacity</p:attrName>
                                        </p:attrNameLst>
                                      </p:cBhvr>
                                      <p:to>
                                        <p:strVal val="0.75"/>
                                      </p:to>
                                    </p:set>
                                    <p:animEffect filter="image" prLst="opacity: 0.75">
                                      <p:cBhvr rctx="IE">
                                        <p:cTn id="28" dur="indefinite"/>
                                        <p:tgtEl>
                                          <p:spTgt spid="208921"/>
                                        </p:tgtEl>
                                      </p:cBhvr>
                                    </p:animEffect>
                                  </p:childTnLst>
                                </p:cTn>
                              </p:par>
                              <p:par>
                                <p:cTn id="29" presetID="9" presetClass="emph" presetSubtype="0" nodeType="withEffect">
                                  <p:stCondLst>
                                    <p:cond delay="0"/>
                                  </p:stCondLst>
                                  <p:childTnLst>
                                    <p:set>
                                      <p:cBhvr rctx="PPT">
                                        <p:cTn id="30" dur="indefinite"/>
                                        <p:tgtEl>
                                          <p:spTgt spid="42"/>
                                        </p:tgtEl>
                                        <p:attrNameLst>
                                          <p:attrName>style.opacity</p:attrName>
                                        </p:attrNameLst>
                                      </p:cBhvr>
                                      <p:to>
                                        <p:strVal val="0.75"/>
                                      </p:to>
                                    </p:set>
                                    <p:animEffect filter="image" prLst="opacity: 0.75">
                                      <p:cBhvr rctx="IE">
                                        <p:cTn id="31" dur="indefinite"/>
                                        <p:tgtEl>
                                          <p:spTgt spid="42"/>
                                        </p:tgtEl>
                                      </p:cBhvr>
                                    </p:animEffect>
                                  </p:childTnLst>
                                </p:cTn>
                              </p:par>
                              <p:par>
                                <p:cTn id="32" presetID="9" presetClass="emph" presetSubtype="0" grpId="0" nodeType="withEffect">
                                  <p:stCondLst>
                                    <p:cond delay="0"/>
                                  </p:stCondLst>
                                  <p:childTnLst>
                                    <p:set>
                                      <p:cBhvr rctx="PPT">
                                        <p:cTn id="33" dur="indefinite"/>
                                        <p:tgtEl>
                                          <p:spTgt spid="50"/>
                                        </p:tgtEl>
                                        <p:attrNameLst>
                                          <p:attrName>style.opacity</p:attrName>
                                        </p:attrNameLst>
                                      </p:cBhvr>
                                      <p:to>
                                        <p:strVal val="0.75"/>
                                      </p:to>
                                    </p:set>
                                    <p:animEffect filter="image" prLst="opacity: 0.75">
                                      <p:cBhvr rctx="IE">
                                        <p:cTn id="34" dur="indefinite"/>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0" grpId="0" animBg="1"/>
      <p:bldP spid="208904" grpId="0" animBg="1"/>
      <p:bldP spid="208921" grpId="0" animBg="1"/>
      <p:bldP spid="5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8898" name="Rectangle 208897"/>
          <p:cNvSpPr>
            <a:spLocks noChangeArrowheads="1"/>
          </p:cNvSpPr>
          <p:nvPr/>
        </p:nvSpPr>
        <p:spPr bwMode="auto">
          <a:xfrm rot="10800000" flipH="1">
            <a:off x="437919" y="1154540"/>
            <a:ext cx="1769572" cy="2854042"/>
          </a:xfrm>
          <a:prstGeom prst="rect">
            <a:avLst/>
          </a:prstGeom>
          <a:noFill/>
          <a:ln w="3175" cap="flat" cmpd="sng" algn="ctr">
            <a:solidFill>
              <a:srgbClr val="FFFFFF"/>
            </a:solidFill>
            <a:prstDash val="dash"/>
            <a:miter lim="800000"/>
            <a:headEnd type="none" w="med" len="med"/>
            <a:tailEnd type="none" w="med" len="med"/>
          </a:ln>
          <a:effectLst/>
        </p:spPr>
        <p:txBody>
          <a:bodyPr vert="eaVert" wrap="none" lIns="91436" tIns="45718" rIns="91436" bIns="45718" anchor="t" compatLnSpc="1"/>
          <a:lstStyle/>
          <a:p>
            <a:pPr algn="ctr" fontAlgn="base">
              <a:spcBef>
                <a:spcPct val="0"/>
              </a:spcBef>
              <a:spcAft>
                <a:spcPct val="0"/>
              </a:spcAft>
            </a:pPr>
            <a:r>
              <a:rPr lang="en-US" dirty="0" smtClean="0">
                <a:ln w="12700">
                  <a:solidFill>
                    <a:schemeClr val="accent1"/>
                  </a:solidFill>
                </a:ln>
                <a:solidFill>
                  <a:schemeClr val="accent1"/>
                </a:solidFill>
                <a:latin typeface="Trebuchet MS" pitchFamily="34" charset="0"/>
              </a:rPr>
              <a:t>GDI Print Path</a:t>
            </a:r>
            <a:endParaRPr lang="en-US" sz="1600" dirty="0">
              <a:ln w="12700">
                <a:solidFill>
                  <a:schemeClr val="accent1"/>
                </a:solidFill>
              </a:ln>
              <a:solidFill>
                <a:schemeClr val="accent1"/>
              </a:solidFill>
              <a:latin typeface="Trebuchet MS" pitchFamily="34" charset="0"/>
            </a:endParaRPr>
          </a:p>
        </p:txBody>
      </p:sp>
      <p:sp>
        <p:nvSpPr>
          <p:cNvPr id="208899" name="Title 208898"/>
          <p:cNvSpPr>
            <a:spLocks noGrp="1" noChangeArrowheads="1"/>
          </p:cNvSpPr>
          <p:nvPr>
            <p:ph type="title"/>
          </p:nvPr>
        </p:nvSpPr>
        <p:spPr>
          <a:xfrm>
            <a:off x="382588" y="228600"/>
            <a:ext cx="8380412" cy="553998"/>
          </a:xfrm>
        </p:spPr>
        <p:txBody>
          <a:bodyPr/>
          <a:lstStyle/>
          <a:p>
            <a:r>
              <a:rPr lang="en-US" sz="4000" dirty="0" smtClean="0"/>
              <a:t>Windows 7 Print Architecture Changes</a:t>
            </a:r>
            <a:endParaRPr lang="en-US" sz="4000" dirty="0"/>
          </a:p>
        </p:txBody>
      </p:sp>
      <p:sp>
        <p:nvSpPr>
          <p:cNvPr id="208900" name="Rectangle 208899"/>
          <p:cNvSpPr>
            <a:spLocks noChangeArrowheads="1"/>
          </p:cNvSpPr>
          <p:nvPr/>
        </p:nvSpPr>
        <p:spPr bwMode="blackWhite">
          <a:xfrm>
            <a:off x="893585" y="1394691"/>
            <a:ext cx="1032092" cy="468741"/>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Win32 App</a:t>
            </a:r>
          </a:p>
        </p:txBody>
      </p:sp>
      <p:sp>
        <p:nvSpPr>
          <p:cNvPr id="208904" name="Rectangle 208903"/>
          <p:cNvSpPr>
            <a:spLocks noChangeArrowheads="1"/>
          </p:cNvSpPr>
          <p:nvPr/>
        </p:nvSpPr>
        <p:spPr bwMode="grayWhite">
          <a:xfrm>
            <a:off x="665026" y="5530968"/>
            <a:ext cx="1489211" cy="471285"/>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Existing PDL</a:t>
            </a:r>
          </a:p>
          <a:p>
            <a:pPr algn="ctr" fontAlgn="base">
              <a:spcBef>
                <a:spcPct val="0"/>
              </a:spcBef>
              <a:spcAft>
                <a:spcPct val="0"/>
              </a:spcAft>
            </a:pPr>
            <a:r>
              <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Device</a:t>
            </a:r>
          </a:p>
        </p:txBody>
      </p:sp>
      <p:cxnSp>
        <p:nvCxnSpPr>
          <p:cNvPr id="208910" name="Straight Arrow Connector 208909"/>
          <p:cNvCxnSpPr>
            <a:cxnSpLocks noChangeShapeType="1"/>
            <a:stCxn id="208900" idx="2"/>
            <a:endCxn id="208921" idx="1"/>
          </p:cNvCxnSpPr>
          <p:nvPr/>
        </p:nvCxnSpPr>
        <p:spPr bwMode="auto">
          <a:xfrm rot="16200000" flipH="1">
            <a:off x="1027890" y="2245172"/>
            <a:ext cx="763483" cy="1"/>
          </a:xfrm>
          <a:prstGeom prst="straightConnector1">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208911" name="Straight Arrow Connector 208910"/>
          <p:cNvCxnSpPr>
            <a:cxnSpLocks noChangeShapeType="1"/>
            <a:stCxn id="208921" idx="3"/>
            <a:endCxn id="50" idx="0"/>
          </p:cNvCxnSpPr>
          <p:nvPr/>
        </p:nvCxnSpPr>
        <p:spPr bwMode="auto">
          <a:xfrm rot="5400000">
            <a:off x="1279940" y="3245358"/>
            <a:ext cx="259385" cy="1"/>
          </a:xfrm>
          <a:prstGeom prst="straightConnector1">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912" name="Shape 208911"/>
          <p:cNvCxnSpPr>
            <a:cxnSpLocks noChangeShapeType="1"/>
            <a:stCxn id="50" idx="2"/>
            <a:endCxn id="208904" idx="0"/>
          </p:cNvCxnSpPr>
          <p:nvPr/>
        </p:nvCxnSpPr>
        <p:spPr bwMode="auto">
          <a:xfrm rot="16200000" flipH="1">
            <a:off x="566043" y="4687379"/>
            <a:ext cx="1687176" cy="1"/>
          </a:xfrm>
          <a:prstGeom prst="bentConnector3">
            <a:avLst>
              <a:gd name="adj1" fmla="val 50000"/>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cxnSp>
        <p:nvCxnSpPr>
          <p:cNvPr id="208916" name="Elbow Connector 208915"/>
          <p:cNvCxnSpPr>
            <a:cxnSpLocks noChangeShapeType="1"/>
            <a:stCxn id="208900" idx="3"/>
            <a:endCxn id="78" idx="3"/>
          </p:cNvCxnSpPr>
          <p:nvPr/>
        </p:nvCxnSpPr>
        <p:spPr bwMode="auto">
          <a:xfrm>
            <a:off x="1925677" y="1629062"/>
            <a:ext cx="577377" cy="1981517"/>
          </a:xfrm>
          <a:prstGeom prst="bentConnector3">
            <a:avLst>
              <a:gd name="adj1" fmla="val 50000"/>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208917" name="Elbow Connector 208916"/>
          <p:cNvCxnSpPr>
            <a:cxnSpLocks noChangeShapeType="1"/>
            <a:stCxn id="78" idx="1"/>
          </p:cNvCxnSpPr>
          <p:nvPr/>
        </p:nvCxnSpPr>
        <p:spPr bwMode="auto">
          <a:xfrm flipV="1">
            <a:off x="3605639" y="3609421"/>
            <a:ext cx="1102017" cy="1158"/>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208920" name="Elbow Connector 208919"/>
          <p:cNvCxnSpPr>
            <a:cxnSpLocks noChangeShapeType="1"/>
            <a:stCxn id="70" idx="1"/>
            <a:endCxn id="208921" idx="4"/>
          </p:cNvCxnSpPr>
          <p:nvPr/>
        </p:nvCxnSpPr>
        <p:spPr bwMode="auto">
          <a:xfrm rot="10800000" flipV="1">
            <a:off x="1670970" y="2194639"/>
            <a:ext cx="821779" cy="676651"/>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sp>
        <p:nvSpPr>
          <p:cNvPr id="208921" name="Can 208920"/>
          <p:cNvSpPr>
            <a:spLocks noChangeArrowheads="1"/>
          </p:cNvSpPr>
          <p:nvPr/>
        </p:nvSpPr>
        <p:spPr bwMode="auto">
          <a:xfrm>
            <a:off x="1148294" y="2626915"/>
            <a:ext cx="522675" cy="488751"/>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EMF</a:t>
            </a:r>
          </a:p>
        </p:txBody>
      </p:sp>
      <p:sp>
        <p:nvSpPr>
          <p:cNvPr id="208925" name="Rectangle 208924"/>
          <p:cNvSpPr>
            <a:spLocks noChangeArrowheads="1"/>
          </p:cNvSpPr>
          <p:nvPr/>
        </p:nvSpPr>
        <p:spPr bwMode="blackWhite">
          <a:xfrm>
            <a:off x="7301860" y="5823926"/>
            <a:ext cx="268223" cy="260516"/>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91436" tIns="45718" rIns="91436" bIns="45718" anchor="ctr" compatLnSpc="1"/>
          <a:lstStyle/>
          <a:p>
            <a:endParaRPr lang="en-US">
              <a:latin typeface="Trebuchet MS" pitchFamily="34" charset="0"/>
            </a:endParaRPr>
          </a:p>
        </p:txBody>
      </p:sp>
      <p:sp>
        <p:nvSpPr>
          <p:cNvPr id="208926" name="Rectangle 208925"/>
          <p:cNvSpPr>
            <a:spLocks noChangeArrowheads="1"/>
          </p:cNvSpPr>
          <p:nvPr/>
        </p:nvSpPr>
        <p:spPr bwMode="grayWhite">
          <a:xfrm>
            <a:off x="7288589" y="6184126"/>
            <a:ext cx="268223" cy="25280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endParaRPr lang="en-US">
              <a:latin typeface="Trebuchet MS" pitchFamily="34" charset="0"/>
            </a:endParaRPr>
          </a:p>
        </p:txBody>
      </p:sp>
      <p:sp>
        <p:nvSpPr>
          <p:cNvPr id="208927" name="Rectangle 208926"/>
          <p:cNvSpPr>
            <a:spLocks noChangeArrowheads="1"/>
          </p:cNvSpPr>
          <p:nvPr/>
        </p:nvSpPr>
        <p:spPr bwMode="auto">
          <a:xfrm>
            <a:off x="6169693" y="5400785"/>
            <a:ext cx="1232793" cy="308415"/>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400" dirty="0">
                <a:solidFill>
                  <a:schemeClr val="tx1">
                    <a:alpha val="100000"/>
                  </a:schemeClr>
                </a:solidFill>
                <a:effectLst>
                  <a:outerShdw blurRad="38100" dist="38100" dir="2700000" algn="tl">
                    <a:srgbClr val="000000">
                      <a:alpha val="43137"/>
                    </a:srgbClr>
                  </a:outerShdw>
                </a:effectLst>
                <a:latin typeface="Trebuchet MS" pitchFamily="34" charset="0"/>
              </a:rPr>
              <a:t>Provided by:</a:t>
            </a:r>
            <a:endParaRPr lang="en-US" dirty="0">
              <a:latin typeface="Trebuchet MS" pitchFamily="34" charset="0"/>
            </a:endParaRPr>
          </a:p>
        </p:txBody>
      </p:sp>
      <p:sp>
        <p:nvSpPr>
          <p:cNvPr id="208928" name="Rectangle 208927"/>
          <p:cNvSpPr>
            <a:spLocks noChangeArrowheads="1"/>
          </p:cNvSpPr>
          <p:nvPr/>
        </p:nvSpPr>
        <p:spPr bwMode="auto">
          <a:xfrm>
            <a:off x="7587393" y="5429998"/>
            <a:ext cx="912141" cy="293026"/>
          </a:xfrm>
          <a:prstGeom prst="rect">
            <a:avLst/>
          </a:prstGeom>
          <a:noFill/>
          <a:ln w="952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a:solidFill>
                  <a:schemeClr val="tx1">
                    <a:alpha val="100000"/>
                  </a:schemeClr>
                </a:solidFill>
                <a:effectLst>
                  <a:outerShdw blurRad="38100" dist="38100" dir="2700000" algn="tl">
                    <a:srgbClr val="000000">
                      <a:alpha val="43137"/>
                    </a:srgbClr>
                  </a:outerShdw>
                </a:effectLst>
                <a:latin typeface="Trebuchet MS" pitchFamily="34" charset="0"/>
              </a:rPr>
              <a:t>Microsoft</a:t>
            </a:r>
            <a:endParaRPr lang="en-US" dirty="0">
              <a:latin typeface="Trebuchet MS" pitchFamily="34" charset="0"/>
            </a:endParaRPr>
          </a:p>
        </p:txBody>
      </p:sp>
      <p:sp>
        <p:nvSpPr>
          <p:cNvPr id="208929" name="Rectangle 208928"/>
          <p:cNvSpPr>
            <a:spLocks noChangeArrowheads="1"/>
          </p:cNvSpPr>
          <p:nvPr/>
        </p:nvSpPr>
        <p:spPr bwMode="auto">
          <a:xfrm>
            <a:off x="7591344" y="5809854"/>
            <a:ext cx="149056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Software Vendor</a:t>
            </a:r>
            <a:endParaRPr lang="en-US" dirty="0">
              <a:latin typeface="Trebuchet MS" pitchFamily="34" charset="0"/>
            </a:endParaRPr>
          </a:p>
        </p:txBody>
      </p:sp>
      <p:sp>
        <p:nvSpPr>
          <p:cNvPr id="208930" name="Rectangle 208929"/>
          <p:cNvSpPr>
            <a:spLocks noChangeArrowheads="1"/>
          </p:cNvSpPr>
          <p:nvPr/>
        </p:nvSpPr>
        <p:spPr bwMode="auto">
          <a:xfrm>
            <a:off x="7578074" y="6166315"/>
            <a:ext cx="1545049" cy="293026"/>
          </a:xfrm>
          <a:prstGeom prst="rect">
            <a:avLst/>
          </a:prstGeom>
          <a:noFill/>
          <a:ln w="3175" cap="flat" cmpd="sng" algn="ctr">
            <a:noFill/>
            <a:prstDash val="solid"/>
            <a:miter lim="800000"/>
            <a:headEnd type="none" w="med" len="med"/>
            <a:tailEnd type="none" w="med" len="med"/>
          </a:ln>
          <a:effectLst/>
        </p:spPr>
        <p:txBody>
          <a:bodyPr vert="horz" wrap="square" lIns="92071" tIns="46036" rIns="92071" bIns="46036" anchor="t" compatLnSpc="1">
            <a:spAutoFit/>
          </a:bodyPr>
          <a:lstStyle/>
          <a:p>
            <a:pPr algn="l" fontAlgn="base">
              <a:spcBef>
                <a:spcPct val="0"/>
              </a:spcBef>
              <a:spcAft>
                <a:spcPct val="0"/>
              </a:spcAft>
            </a:pPr>
            <a:r>
              <a:rPr lang="en-US" sz="1300" dirty="0" smtClean="0">
                <a:solidFill>
                  <a:schemeClr val="tx1">
                    <a:alpha val="100000"/>
                  </a:schemeClr>
                </a:solidFill>
                <a:effectLst>
                  <a:outerShdw blurRad="38100" dist="38100" dir="2700000" algn="tl">
                    <a:srgbClr val="000000">
                      <a:alpha val="43137"/>
                    </a:srgbClr>
                  </a:outerShdw>
                </a:effectLst>
                <a:latin typeface="Trebuchet MS" pitchFamily="34" charset="0"/>
              </a:rPr>
              <a:t>Hardware Vendor</a:t>
            </a:r>
            <a:endParaRPr lang="en-US" dirty="0">
              <a:latin typeface="Trebuchet MS" pitchFamily="34" charset="0"/>
            </a:endParaRPr>
          </a:p>
        </p:txBody>
      </p:sp>
      <p:sp>
        <p:nvSpPr>
          <p:cNvPr id="208931" name="Rectangle 208930"/>
          <p:cNvSpPr>
            <a:spLocks noChangeArrowheads="1"/>
          </p:cNvSpPr>
          <p:nvPr/>
        </p:nvSpPr>
        <p:spPr bwMode="auto">
          <a:xfrm>
            <a:off x="7297909" y="5444219"/>
            <a:ext cx="268223" cy="260515"/>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91436" tIns="45718" rIns="91436" bIns="45718" anchor="ctr" compatLnSpc="1"/>
          <a:lstStyle/>
          <a:p>
            <a:pPr algn="ctr"/>
            <a:endParaRPr lang="en-US" sz="1500" dirty="0">
              <a:solidFill>
                <a:schemeClr val="bg2">
                  <a:alpha val="100000"/>
                </a:schemeClr>
              </a:solidFill>
              <a:latin typeface="Trebuchet MS" pitchFamily="34" charset="0"/>
            </a:endParaRPr>
          </a:p>
        </p:txBody>
      </p:sp>
      <p:pic>
        <p:nvPicPr>
          <p:cNvPr id="42" name="Rectangle 642086"/>
          <p:cNvPicPr>
            <a:picLocks noChangeAspect="1" noChangeArrowheads="1"/>
          </p:cNvPicPr>
          <p:nvPr/>
        </p:nvPicPr>
        <p:blipFill>
          <a:blip r:embed="rId3"/>
          <a:srcRect/>
          <a:stretch>
            <a:fillRect/>
          </a:stretch>
        </p:blipFill>
        <p:spPr bwMode="auto">
          <a:xfrm>
            <a:off x="1866717" y="5431941"/>
            <a:ext cx="761508" cy="880205"/>
          </a:xfrm>
          <a:prstGeom prst="rect">
            <a:avLst/>
          </a:prstGeom>
          <a:noFill/>
          <a:ln w="9525" cap="flat" cmpd="sng" algn="ctr">
            <a:noFill/>
            <a:prstDash val="solid"/>
            <a:miter lim="800000"/>
            <a:headEnd type="none" w="med" len="med"/>
            <a:tailEnd type="none" w="med" len="med"/>
          </a:ln>
          <a:effectLst/>
        </p:spPr>
      </p:pic>
      <p:sp>
        <p:nvSpPr>
          <p:cNvPr id="208903" name="Rectangle 208902"/>
          <p:cNvSpPr>
            <a:spLocks noChangeArrowheads="1"/>
          </p:cNvSpPr>
          <p:nvPr/>
        </p:nvSpPr>
        <p:spPr bwMode="grayWhite">
          <a:xfrm>
            <a:off x="4212677" y="4405894"/>
            <a:ext cx="1788101" cy="5688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err="1">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XPSDrv</a:t>
            </a: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 Driver</a:t>
            </a:r>
          </a:p>
        </p:txBody>
      </p:sp>
      <p:sp>
        <p:nvSpPr>
          <p:cNvPr id="208905" name="Rectangle 208904"/>
          <p:cNvSpPr>
            <a:spLocks noChangeArrowheads="1"/>
          </p:cNvSpPr>
          <p:nvPr/>
        </p:nvSpPr>
        <p:spPr bwMode="grayWhite">
          <a:xfrm>
            <a:off x="4212677" y="5411568"/>
            <a:ext cx="1788101" cy="56881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XPS Device</a:t>
            </a:r>
          </a:p>
        </p:txBody>
      </p:sp>
      <p:cxnSp>
        <p:nvCxnSpPr>
          <p:cNvPr id="208914" name="Shape 208913"/>
          <p:cNvCxnSpPr>
            <a:cxnSpLocks noChangeShapeType="1"/>
            <a:stCxn id="208903" idx="2"/>
            <a:endCxn id="208905" idx="0"/>
          </p:cNvCxnSpPr>
          <p:nvPr/>
        </p:nvCxnSpPr>
        <p:spPr bwMode="auto">
          <a:xfrm rot="5400000">
            <a:off x="4888300" y="5193140"/>
            <a:ext cx="436856" cy="1588"/>
          </a:xfrm>
          <a:prstGeom prst="bentConnector3">
            <a:avLst>
              <a:gd name="adj1" fmla="val 50000"/>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cxnSp>
        <p:nvCxnSpPr>
          <p:cNvPr id="208915" name="Elbow Connector 208914"/>
          <p:cNvCxnSpPr>
            <a:cxnSpLocks noChangeShapeType="1"/>
            <a:stCxn id="208903" idx="1"/>
            <a:endCxn id="208904" idx="0"/>
          </p:cNvCxnSpPr>
          <p:nvPr/>
        </p:nvCxnSpPr>
        <p:spPr bwMode="auto">
          <a:xfrm rot="10800000" flipV="1">
            <a:off x="1409633" y="4690302"/>
            <a:ext cx="2803045" cy="840665"/>
          </a:xfrm>
          <a:prstGeom prst="bentConnector2">
            <a:avLst/>
          </a:prstGeom>
          <a:ln>
            <a:headEnd type="none" w="med" len="med"/>
            <a:tailEnd type="triangle" w="lg" len="lg"/>
          </a:ln>
        </p:spPr>
        <p:style>
          <a:lnRef idx="2">
            <a:schemeClr val="accent3"/>
          </a:lnRef>
          <a:fillRef idx="0">
            <a:schemeClr val="accent3"/>
          </a:fillRef>
          <a:effectRef idx="1">
            <a:schemeClr val="accent3"/>
          </a:effectRef>
          <a:fontRef idx="minor">
            <a:schemeClr val="tx1"/>
          </a:fontRef>
        </p:style>
      </p:cxnSp>
      <p:pic>
        <p:nvPicPr>
          <p:cNvPr id="43" name="Rectangle 642086"/>
          <p:cNvPicPr>
            <a:picLocks noChangeAspect="1" noChangeArrowheads="1"/>
          </p:cNvPicPr>
          <p:nvPr/>
        </p:nvPicPr>
        <p:blipFill>
          <a:blip r:embed="rId3"/>
          <a:srcRect/>
          <a:stretch>
            <a:fillRect/>
          </a:stretch>
        </p:blipFill>
        <p:spPr bwMode="auto">
          <a:xfrm>
            <a:off x="3763508" y="5412073"/>
            <a:ext cx="757566" cy="880205"/>
          </a:xfrm>
          <a:prstGeom prst="rect">
            <a:avLst/>
          </a:prstGeom>
          <a:noFill/>
          <a:ln w="9525" cap="flat" cmpd="sng" algn="ctr">
            <a:noFill/>
            <a:prstDash val="solid"/>
            <a:miter lim="800000"/>
            <a:headEnd type="none" w="med" len="med"/>
            <a:tailEnd type="none" w="med" len="med"/>
          </a:ln>
          <a:effectLst/>
        </p:spPr>
      </p:pic>
      <p:cxnSp>
        <p:nvCxnSpPr>
          <p:cNvPr id="45" name="Elbow Connector 44"/>
          <p:cNvCxnSpPr>
            <a:cxnSpLocks noChangeShapeType="1"/>
          </p:cNvCxnSpPr>
          <p:nvPr/>
        </p:nvCxnSpPr>
        <p:spPr bwMode="auto">
          <a:xfrm rot="5400000">
            <a:off x="4359277" y="2486859"/>
            <a:ext cx="1494902" cy="1"/>
          </a:xfrm>
          <a:prstGeom prst="bentConnector3">
            <a:avLst>
              <a:gd name="adj1" fmla="val 50000"/>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sp>
        <p:nvSpPr>
          <p:cNvPr id="50" name="Rectangle 49"/>
          <p:cNvSpPr>
            <a:spLocks noChangeArrowheads="1"/>
          </p:cNvSpPr>
          <p:nvPr/>
        </p:nvSpPr>
        <p:spPr bwMode="blackWhite">
          <a:xfrm>
            <a:off x="893585" y="3375051"/>
            <a:ext cx="1032092" cy="468741"/>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vert="horz" wrap="none" lIns="91436" tIns="45718" rIns="91436" bIns="45718" anchor="ctr" compatLnSpc="1"/>
          <a:lstStyle/>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GDI/DDI</a:t>
            </a:r>
          </a:p>
          <a:p>
            <a:pPr algn="ctr" fontAlgn="base">
              <a:spcBef>
                <a:spcPct val="0"/>
              </a:spcBef>
              <a:spcAft>
                <a:spcPct val="0"/>
              </a:spcAft>
            </a:pPr>
            <a:r>
              <a:rPr lang="en-US" sz="14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Driver</a:t>
            </a:r>
            <a:endParaRPr lang="en-US" sz="14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70" name="Flowchart: Display 69"/>
          <p:cNvSpPr/>
          <p:nvPr/>
        </p:nvSpPr>
        <p:spPr bwMode="auto">
          <a:xfrm>
            <a:off x="2492748" y="1946230"/>
            <a:ext cx="1089800" cy="496820"/>
          </a:xfrm>
          <a:prstGeom prst="flowChartDisp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 to GDI</a:t>
            </a: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(.NET)</a:t>
            </a:r>
            <a:endPar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p:txBody>
      </p:sp>
      <p:sp>
        <p:nvSpPr>
          <p:cNvPr id="83" name="Rectangle 82"/>
          <p:cNvSpPr>
            <a:spLocks noChangeArrowheads="1"/>
          </p:cNvSpPr>
          <p:nvPr/>
        </p:nvSpPr>
        <p:spPr bwMode="auto">
          <a:xfrm rot="10800000" flipH="1">
            <a:off x="4060370" y="1020609"/>
            <a:ext cx="4539355" cy="4281061"/>
          </a:xfrm>
          <a:prstGeom prst="rect">
            <a:avLst/>
          </a:prstGeom>
          <a:noFill/>
          <a:ln w="12700" cap="flat" cmpd="sng" algn="ctr">
            <a:solidFill>
              <a:srgbClr val="FFFFFF"/>
            </a:solidFill>
            <a:prstDash val="dash"/>
            <a:miter lim="800000"/>
            <a:headEnd type="none" w="med" len="med"/>
            <a:tailEnd type="none" w="med" len="med"/>
          </a:ln>
          <a:effectLst/>
        </p:spPr>
        <p:txBody>
          <a:bodyPr vert="vert270" wrap="none" lIns="91436" tIns="45718" rIns="91436" bIns="45718" anchor="t" compatLnSpc="1"/>
          <a:lstStyle/>
          <a:p>
            <a:pPr algn="ctr" fontAlgn="base">
              <a:spcBef>
                <a:spcPct val="0"/>
              </a:spcBef>
              <a:spcAft>
                <a:spcPct val="0"/>
              </a:spcAft>
            </a:pPr>
            <a:r>
              <a:rPr lang="en-US" sz="2400" dirty="0" smtClean="0">
                <a:ln w="3175">
                  <a:solidFill>
                    <a:schemeClr val="tx1"/>
                  </a:solidFill>
                </a:ln>
                <a:solidFill>
                  <a:schemeClr val="tx1">
                    <a:alpha val="100000"/>
                  </a:schemeClr>
                </a:solidFill>
                <a:latin typeface="Trebuchet MS" pitchFamily="34" charset="0"/>
              </a:rPr>
              <a:t>XPS Print Path</a:t>
            </a:r>
            <a:endParaRPr lang="en-US" sz="2000" dirty="0">
              <a:ln w="3175">
                <a:solidFill>
                  <a:schemeClr val="tx1"/>
                </a:solidFill>
              </a:ln>
              <a:latin typeface="Trebuchet MS" pitchFamily="34" charset="0"/>
            </a:endParaRPr>
          </a:p>
        </p:txBody>
      </p:sp>
      <p:sp>
        <p:nvSpPr>
          <p:cNvPr id="46" name="Rectangle 45"/>
          <p:cNvSpPr>
            <a:spLocks noChangeArrowheads="1"/>
          </p:cNvSpPr>
          <p:nvPr/>
        </p:nvSpPr>
        <p:spPr bwMode="auto">
          <a:xfrm>
            <a:off x="6261759" y="2586191"/>
            <a:ext cx="1793753" cy="57019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 Print API</a:t>
            </a: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(Win32)</a:t>
            </a:r>
            <a:endPar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p:txBody>
      </p:sp>
      <p:cxnSp>
        <p:nvCxnSpPr>
          <p:cNvPr id="52" name="Elbow Connector 44"/>
          <p:cNvCxnSpPr>
            <a:cxnSpLocks noChangeShapeType="1"/>
            <a:endCxn id="46" idx="0"/>
          </p:cNvCxnSpPr>
          <p:nvPr/>
        </p:nvCxnSpPr>
        <p:spPr bwMode="auto">
          <a:xfrm rot="16200000" flipH="1">
            <a:off x="6721465" y="2149020"/>
            <a:ext cx="858328" cy="16014"/>
          </a:xfrm>
          <a:prstGeom prst="straightConnector1">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cxnSp>
        <p:nvCxnSpPr>
          <p:cNvPr id="59" name="Elbow Connector 58"/>
          <p:cNvCxnSpPr>
            <a:cxnSpLocks noChangeShapeType="1"/>
            <a:stCxn id="46" idx="1"/>
            <a:endCxn id="122" idx="3"/>
          </p:cNvCxnSpPr>
          <p:nvPr/>
        </p:nvCxnSpPr>
        <p:spPr bwMode="auto">
          <a:xfrm rot="10800000" flipV="1">
            <a:off x="3582549" y="2871290"/>
            <a:ext cx="2679211" cy="2221"/>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71" name="Elbow Connector 70"/>
          <p:cNvCxnSpPr>
            <a:cxnSpLocks noChangeShapeType="1"/>
            <a:stCxn id="46" idx="2"/>
          </p:cNvCxnSpPr>
          <p:nvPr/>
        </p:nvCxnSpPr>
        <p:spPr bwMode="auto">
          <a:xfrm rot="5400000">
            <a:off x="6105702" y="2556486"/>
            <a:ext cx="453031" cy="1652838"/>
          </a:xfrm>
          <a:prstGeom prst="bentConnector2">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cxnSp>
        <p:nvCxnSpPr>
          <p:cNvPr id="77" name="Elbow Connector 70"/>
          <p:cNvCxnSpPr>
            <a:cxnSpLocks noChangeShapeType="1"/>
            <a:endCxn id="208903" idx="0"/>
          </p:cNvCxnSpPr>
          <p:nvPr/>
        </p:nvCxnSpPr>
        <p:spPr bwMode="auto">
          <a:xfrm rot="16200000" flipH="1">
            <a:off x="4896046" y="4195212"/>
            <a:ext cx="421362" cy="1"/>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nvGrpSpPr>
          <p:cNvPr id="2" name="Group 83"/>
          <p:cNvGrpSpPr/>
          <p:nvPr/>
        </p:nvGrpSpPr>
        <p:grpSpPr>
          <a:xfrm>
            <a:off x="4707656" y="3234310"/>
            <a:ext cx="798142" cy="750222"/>
            <a:chOff x="5803564" y="3659834"/>
            <a:chExt cx="637950" cy="599648"/>
          </a:xfrm>
        </p:grpSpPr>
        <p:sp>
          <p:nvSpPr>
            <p:cNvPr id="208922" name="Can 208921"/>
            <p:cNvSpPr>
              <a:spLocks noChangeArrowheads="1"/>
            </p:cNvSpPr>
            <p:nvPr/>
          </p:nvSpPr>
          <p:spPr bwMode="auto">
            <a:xfrm>
              <a:off x="5803564" y="3659834"/>
              <a:ext cx="637950" cy="599648"/>
            </a:xfrm>
            <a:prstGeom prst="can">
              <a:avLst>
                <a:gd name="adj" fmla="val 25000"/>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a:t>
              </a:r>
            </a:p>
            <a:p>
              <a:pPr algn="ctr" fontAlgn="base">
                <a:spcBef>
                  <a:spcPct val="0"/>
                </a:spcBef>
                <a:spcAft>
                  <a:spcPct val="0"/>
                </a:spcAft>
              </a:pPr>
              <a:endPar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p:txBody>
        </p:sp>
        <p:sp>
          <p:nvSpPr>
            <p:cNvPr id="81" name="Rectangle 80"/>
            <p:cNvSpPr/>
            <p:nvPr/>
          </p:nvSpPr>
          <p:spPr>
            <a:xfrm>
              <a:off x="5890412" y="3983851"/>
              <a:ext cx="381079" cy="214973"/>
            </a:xfrm>
            <a:prstGeom prst="rect">
              <a:avLst/>
            </a:prstGeom>
            <a:blipFill rotWithShape="0">
              <a:blip r:embed="rId4"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cxnSp>
        <p:nvCxnSpPr>
          <p:cNvPr id="93" name="Elbow Connector 92"/>
          <p:cNvCxnSpPr>
            <a:cxnSpLocks noChangeShapeType="1"/>
            <a:stCxn id="208901" idx="1"/>
            <a:endCxn id="70" idx="0"/>
          </p:cNvCxnSpPr>
          <p:nvPr/>
        </p:nvCxnSpPr>
        <p:spPr bwMode="auto">
          <a:xfrm rot="10800000" flipV="1">
            <a:off x="3037649" y="1454998"/>
            <a:ext cx="1175029" cy="491231"/>
          </a:xfrm>
          <a:prstGeom prst="bentConnector2">
            <a:avLst/>
          </a:prstGeom>
          <a:ln>
            <a:headEnd type="none" w="med" len="med"/>
            <a:tailEnd type="triangle" w="lg" len="lg"/>
          </a:ln>
        </p:spPr>
        <p:style>
          <a:lnRef idx="2">
            <a:schemeClr val="accent2"/>
          </a:lnRef>
          <a:fillRef idx="0">
            <a:schemeClr val="accent2"/>
          </a:fillRef>
          <a:effectRef idx="1">
            <a:schemeClr val="accent2"/>
          </a:effectRef>
          <a:fontRef idx="minor">
            <a:schemeClr val="tx1"/>
          </a:fontRef>
        </p:style>
      </p:cxnSp>
      <p:sp>
        <p:nvSpPr>
          <p:cNvPr id="78" name="Flowchart: Display 77"/>
          <p:cNvSpPr/>
          <p:nvPr/>
        </p:nvSpPr>
        <p:spPr bwMode="auto">
          <a:xfrm flipH="1">
            <a:off x="2503054" y="3352800"/>
            <a:ext cx="1102585" cy="515558"/>
          </a:xfrm>
          <a:prstGeom prst="flowChartDisp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GDI to XPS</a:t>
            </a: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(Win32)</a:t>
            </a:r>
          </a:p>
        </p:txBody>
      </p:sp>
      <p:sp>
        <p:nvSpPr>
          <p:cNvPr id="96" name="Rectangle 95"/>
          <p:cNvSpPr/>
          <p:nvPr/>
        </p:nvSpPr>
        <p:spPr>
          <a:xfrm>
            <a:off x="3615953" y="3518154"/>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97" name="Rectangle 96"/>
          <p:cNvSpPr/>
          <p:nvPr/>
        </p:nvSpPr>
        <p:spPr>
          <a:xfrm>
            <a:off x="4879691" y="5050654"/>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cxnSp>
        <p:nvCxnSpPr>
          <p:cNvPr id="99" name="Elbow Connector 98"/>
          <p:cNvCxnSpPr>
            <a:cxnSpLocks noChangeShapeType="1"/>
            <a:stCxn id="122" idx="1"/>
            <a:endCxn id="208921" idx="4"/>
          </p:cNvCxnSpPr>
          <p:nvPr/>
        </p:nvCxnSpPr>
        <p:spPr bwMode="auto">
          <a:xfrm rot="10800000">
            <a:off x="1670970" y="2871292"/>
            <a:ext cx="821779" cy="2221"/>
          </a:xfrm>
          <a:prstGeom prst="bentConnector3">
            <a:avLst>
              <a:gd name="adj1" fmla="val 50000"/>
            </a:avLst>
          </a:prstGeom>
          <a:ln>
            <a:headEnd type="none" w="med" len="med"/>
            <a:tailEnd type="triangle" w="lg" len="lg"/>
          </a:ln>
        </p:spPr>
        <p:style>
          <a:lnRef idx="2">
            <a:schemeClr val="accent1"/>
          </a:lnRef>
          <a:fillRef idx="0">
            <a:schemeClr val="accent1"/>
          </a:fillRef>
          <a:effectRef idx="1">
            <a:schemeClr val="accent1"/>
          </a:effectRef>
          <a:fontRef idx="minor">
            <a:schemeClr val="tx1"/>
          </a:fontRef>
        </p:style>
      </p:cxnSp>
      <p:grpSp>
        <p:nvGrpSpPr>
          <p:cNvPr id="3" name="Group 108"/>
          <p:cNvGrpSpPr/>
          <p:nvPr/>
        </p:nvGrpSpPr>
        <p:grpSpPr>
          <a:xfrm>
            <a:off x="4212677" y="1170589"/>
            <a:ext cx="1788101" cy="839216"/>
            <a:chOff x="4041862" y="1170589"/>
            <a:chExt cx="1788101" cy="839216"/>
          </a:xfrm>
        </p:grpSpPr>
        <p:sp>
          <p:nvSpPr>
            <p:cNvPr id="208901" name="Rectangle 208900"/>
            <p:cNvSpPr>
              <a:spLocks noChangeArrowheads="1"/>
            </p:cNvSpPr>
            <p:nvPr/>
          </p:nvSpPr>
          <p:spPr bwMode="blackWhite">
            <a:xfrm>
              <a:off x="4041862" y="1170589"/>
              <a:ext cx="1788101" cy="5688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.NET 3.0 App</a:t>
              </a:r>
            </a:p>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(WPF)</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108" name="Rectangle 107"/>
            <p:cNvSpPr/>
            <p:nvPr/>
          </p:nvSpPr>
          <p:spPr>
            <a:xfrm>
              <a:off x="4689684" y="1794832"/>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grpSp>
        <p:nvGrpSpPr>
          <p:cNvPr id="4" name="Group 110"/>
          <p:cNvGrpSpPr/>
          <p:nvPr/>
        </p:nvGrpSpPr>
        <p:grpSpPr>
          <a:xfrm>
            <a:off x="6248571" y="1159044"/>
            <a:ext cx="1788101" cy="841525"/>
            <a:chOff x="6183255" y="1159044"/>
            <a:chExt cx="1788101" cy="841525"/>
          </a:xfrm>
        </p:grpSpPr>
        <p:sp>
          <p:nvSpPr>
            <p:cNvPr id="41" name="Rectangle 40"/>
            <p:cNvSpPr>
              <a:spLocks noChangeArrowheads="1"/>
            </p:cNvSpPr>
            <p:nvPr/>
          </p:nvSpPr>
          <p:spPr bwMode="blackWhite">
            <a:xfrm>
              <a:off x="6183255" y="1159044"/>
              <a:ext cx="1788101" cy="568819"/>
            </a:xfrm>
            <a:prstGeom prst="rect">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500" dirty="0" smtClean="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rPr>
                <a:t>Win32 XPS App</a:t>
              </a:r>
              <a:endParaRPr lang="en-US" sz="1500" dirty="0">
                <a:ln w="12700" cmpd="sng">
                  <a:solidFill>
                    <a:srgbClr val="FFFFFF"/>
                  </a:solidFill>
                  <a:prstDash val="solid"/>
                </a:ln>
                <a:solidFill>
                  <a:srgbClr val="FFFFFF"/>
                </a:solidFill>
                <a:effectLst>
                  <a:outerShdw blurRad="63500" dir="3600000" algn="tl" rotWithShape="0">
                    <a:srgbClr val="000000">
                      <a:alpha val="70000"/>
                    </a:srgbClr>
                  </a:outerShdw>
                </a:effectLst>
                <a:latin typeface="Trebuchet MS" pitchFamily="34" charset="0"/>
              </a:endParaRPr>
            </a:p>
          </p:txBody>
        </p:sp>
        <p:sp>
          <p:nvSpPr>
            <p:cNvPr id="110" name="Rectangle 109"/>
            <p:cNvSpPr/>
            <p:nvPr/>
          </p:nvSpPr>
          <p:spPr>
            <a:xfrm>
              <a:off x="6860229" y="1785596"/>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grpSp>
      <p:sp>
        <p:nvSpPr>
          <p:cNvPr id="122" name="Flowchart: Display 121"/>
          <p:cNvSpPr/>
          <p:nvPr/>
        </p:nvSpPr>
        <p:spPr bwMode="auto">
          <a:xfrm>
            <a:off x="2492748" y="2625102"/>
            <a:ext cx="1089800" cy="496820"/>
          </a:xfrm>
          <a:prstGeom prst="flowChartDisplay">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 to GDI</a:t>
            </a: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(Win32)</a:t>
            </a:r>
            <a:endPar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p:txBody>
      </p:sp>
      <p:sp>
        <p:nvSpPr>
          <p:cNvPr id="133" name="Rectangle 132"/>
          <p:cNvSpPr>
            <a:spLocks noChangeArrowheads="1"/>
          </p:cNvSpPr>
          <p:nvPr/>
        </p:nvSpPr>
        <p:spPr bwMode="auto">
          <a:xfrm>
            <a:off x="6377214" y="4405204"/>
            <a:ext cx="1793753" cy="570199"/>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none" lIns="109728" tIns="54864" rIns="109728" bIns="54864" anchor="ctr" compatLnSpc="1"/>
          <a:lstStyle/>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XPS </a:t>
            </a:r>
            <a:r>
              <a:rPr lang="en-US" sz="1400" dirty="0" err="1"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Rasterization</a:t>
            </a:r>
            <a:endPar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a:p>
            <a:pPr algn="ctr" fontAlgn="base">
              <a:spcBef>
                <a:spcPct val="0"/>
              </a:spcBef>
              <a:spcAft>
                <a:spcPct val="0"/>
              </a:spcAft>
            </a:pPr>
            <a:r>
              <a:rPr lang="en-US" sz="1400" dirty="0" smtClean="0">
                <a:ln w="12700" cmpd="sng">
                  <a:noFill/>
                  <a:prstDash val="solid"/>
                </a:ln>
                <a:solidFill>
                  <a:schemeClr val="bg2"/>
                </a:solidFill>
                <a:effectLst>
                  <a:outerShdw blurRad="63500" dir="3600000" algn="tl" rotWithShape="0">
                    <a:srgbClr val="000000">
                      <a:alpha val="70000"/>
                    </a:srgbClr>
                  </a:outerShdw>
                </a:effectLst>
                <a:latin typeface="Trebuchet MS" pitchFamily="34" charset="0"/>
              </a:rPr>
              <a:t>Svc (Win32)</a:t>
            </a:r>
            <a:endParaRPr lang="en-US" sz="1400" dirty="0">
              <a:ln w="12700" cmpd="sng">
                <a:noFill/>
                <a:prstDash val="solid"/>
              </a:ln>
              <a:solidFill>
                <a:schemeClr val="bg2"/>
              </a:solidFill>
              <a:effectLst>
                <a:outerShdw blurRad="63500" dir="3600000" algn="tl" rotWithShape="0">
                  <a:srgbClr val="000000">
                    <a:alpha val="70000"/>
                  </a:srgbClr>
                </a:outerShdw>
              </a:effectLst>
              <a:latin typeface="Trebuchet MS" pitchFamily="34" charset="0"/>
            </a:endParaRPr>
          </a:p>
        </p:txBody>
      </p:sp>
      <p:cxnSp>
        <p:nvCxnSpPr>
          <p:cNvPr id="134" name="Elbow Connector 70"/>
          <p:cNvCxnSpPr>
            <a:cxnSpLocks noChangeShapeType="1"/>
            <a:stCxn id="133" idx="1"/>
            <a:endCxn id="208903" idx="3"/>
          </p:cNvCxnSpPr>
          <p:nvPr/>
        </p:nvCxnSpPr>
        <p:spPr bwMode="auto">
          <a:xfrm rot="10800000">
            <a:off x="6000778" y="4690304"/>
            <a:ext cx="376436" cy="1"/>
          </a:xfrm>
          <a:prstGeom prst="bentConnector3">
            <a:avLst>
              <a:gd name="adj1" fmla="val 50000"/>
            </a:avLst>
          </a:prstGeom>
          <a:ln>
            <a:headEnd type="triangle" w="lg" len="lg"/>
            <a:tailEnd type="triangle" w="lg" len="lg"/>
          </a:ln>
        </p:spPr>
        <p:style>
          <a:lnRef idx="2">
            <a:schemeClr val="accent1"/>
          </a:lnRef>
          <a:fillRef idx="0">
            <a:schemeClr val="accent1"/>
          </a:fillRef>
          <a:effectRef idx="1">
            <a:schemeClr val="accent1"/>
          </a:effectRef>
          <a:fontRef idx="minor">
            <a:schemeClr val="tx1"/>
          </a:fontRef>
        </p:style>
      </p:cxnSp>
      <p:sp>
        <p:nvSpPr>
          <p:cNvPr id="142" name="Rectangle 141"/>
          <p:cNvSpPr/>
          <p:nvPr/>
        </p:nvSpPr>
        <p:spPr>
          <a:xfrm>
            <a:off x="5716898" y="2767039"/>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3" name="Rectangle 142"/>
          <p:cNvSpPr/>
          <p:nvPr/>
        </p:nvSpPr>
        <p:spPr>
          <a:xfrm>
            <a:off x="6903440" y="3256897"/>
            <a:ext cx="381079" cy="214973"/>
          </a:xfrm>
          <a:prstGeom prst="rect">
            <a:avLst/>
          </a:prstGeom>
          <a:blipFill rotWithShape="0">
            <a:blip r:embed="rId5" cstate="print"/>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208900"/>
                                        </p:tgtEl>
                                        <p:attrNameLst>
                                          <p:attrName>style.opacity</p:attrName>
                                        </p:attrNameLst>
                                      </p:cBhvr>
                                      <p:to>
                                        <p:strVal val="0.25"/>
                                      </p:to>
                                    </p:set>
                                    <p:animEffect filter="image" prLst="opacity: 0.25">
                                      <p:cBhvr rctx="IE">
                                        <p:cTn id="7" dur="indefinite"/>
                                        <p:tgtEl>
                                          <p:spTgt spid="208900"/>
                                        </p:tgtEl>
                                      </p:cBhvr>
                                    </p:animEffect>
                                  </p:childTnLst>
                                </p:cTn>
                              </p:par>
                              <p:par>
                                <p:cTn id="8" presetID="9" presetClass="emph" presetSubtype="0" grpId="0" nodeType="withEffect">
                                  <p:stCondLst>
                                    <p:cond delay="0"/>
                                  </p:stCondLst>
                                  <p:childTnLst>
                                    <p:set>
                                      <p:cBhvr rctx="PPT">
                                        <p:cTn id="9" dur="indefinite"/>
                                        <p:tgtEl>
                                          <p:spTgt spid="208921"/>
                                        </p:tgtEl>
                                        <p:attrNameLst>
                                          <p:attrName>style.opacity</p:attrName>
                                        </p:attrNameLst>
                                      </p:cBhvr>
                                      <p:to>
                                        <p:strVal val="0.25"/>
                                      </p:to>
                                    </p:set>
                                    <p:animEffect filter="image" prLst="opacity: 0.25">
                                      <p:cBhvr rctx="IE">
                                        <p:cTn id="10" dur="indefinite"/>
                                        <p:tgtEl>
                                          <p:spTgt spid="208921"/>
                                        </p:tgtEl>
                                      </p:cBhvr>
                                    </p:animEffect>
                                  </p:childTnLst>
                                </p:cTn>
                              </p:par>
                              <p:par>
                                <p:cTn id="11" presetID="9" presetClass="emph" presetSubtype="0" grpId="0" nodeType="withEffect">
                                  <p:stCondLst>
                                    <p:cond delay="0"/>
                                  </p:stCondLst>
                                  <p:childTnLst>
                                    <p:set>
                                      <p:cBhvr rctx="PPT">
                                        <p:cTn id="12" dur="indefinite"/>
                                        <p:tgtEl>
                                          <p:spTgt spid="50"/>
                                        </p:tgtEl>
                                        <p:attrNameLst>
                                          <p:attrName>style.opacity</p:attrName>
                                        </p:attrNameLst>
                                      </p:cBhvr>
                                      <p:to>
                                        <p:strVal val="0.25"/>
                                      </p:to>
                                    </p:set>
                                    <p:animEffect filter="image" prLst="opacity: 0.25">
                                      <p:cBhvr rctx="IE">
                                        <p:cTn id="13" dur="indefinite"/>
                                        <p:tgtEl>
                                          <p:spTgt spid="50"/>
                                        </p:tgtEl>
                                      </p:cBhvr>
                                    </p:animEffect>
                                  </p:childTnLst>
                                </p:cTn>
                              </p:par>
                              <p:par>
                                <p:cTn id="14" presetID="9" presetClass="emph" presetSubtype="0" grpId="0" nodeType="withEffect">
                                  <p:stCondLst>
                                    <p:cond delay="0"/>
                                  </p:stCondLst>
                                  <p:childTnLst>
                                    <p:set>
                                      <p:cBhvr rctx="PPT">
                                        <p:cTn id="15" dur="indefinite"/>
                                        <p:tgtEl>
                                          <p:spTgt spid="208904"/>
                                        </p:tgtEl>
                                        <p:attrNameLst>
                                          <p:attrName>style.opacity</p:attrName>
                                        </p:attrNameLst>
                                      </p:cBhvr>
                                      <p:to>
                                        <p:strVal val="0.25"/>
                                      </p:to>
                                    </p:set>
                                    <p:animEffect filter="image" prLst="opacity: 0.25">
                                      <p:cBhvr rctx="IE">
                                        <p:cTn id="16" dur="indefinite"/>
                                        <p:tgtEl>
                                          <p:spTgt spid="208904"/>
                                        </p:tgtEl>
                                      </p:cBhvr>
                                    </p:animEffect>
                                  </p:childTnLst>
                                </p:cTn>
                              </p:par>
                              <p:par>
                                <p:cTn id="17" presetID="9" presetClass="emph" presetSubtype="0" nodeType="withEffect">
                                  <p:stCondLst>
                                    <p:cond delay="0"/>
                                  </p:stCondLst>
                                  <p:childTnLst>
                                    <p:set>
                                      <p:cBhvr rctx="PPT">
                                        <p:cTn id="18" dur="indefinite"/>
                                        <p:tgtEl>
                                          <p:spTgt spid="42"/>
                                        </p:tgtEl>
                                        <p:attrNameLst>
                                          <p:attrName>style.opacity</p:attrName>
                                        </p:attrNameLst>
                                      </p:cBhvr>
                                      <p:to>
                                        <p:strVal val="0.25"/>
                                      </p:to>
                                    </p:set>
                                    <p:animEffect filter="image" prLst="opacity: 0.25">
                                      <p:cBhvr rctx="IE">
                                        <p:cTn id="19" dur="indefinite"/>
                                        <p:tgtEl>
                                          <p:spTgt spid="42"/>
                                        </p:tgtEl>
                                      </p:cBhvr>
                                    </p:animEffect>
                                  </p:childTnLst>
                                </p:cTn>
                              </p:par>
                              <p:par>
                                <p:cTn id="20" presetID="9" presetClass="emph" presetSubtype="0" nodeType="withEffect">
                                  <p:stCondLst>
                                    <p:cond delay="0"/>
                                  </p:stCondLst>
                                  <p:childTnLst>
                                    <p:set>
                                      <p:cBhvr rctx="PPT">
                                        <p:cTn id="21" dur="indefinite"/>
                                        <p:tgtEl>
                                          <p:spTgt spid="208915"/>
                                        </p:tgtEl>
                                        <p:attrNameLst>
                                          <p:attrName>style.opacity</p:attrName>
                                        </p:attrNameLst>
                                      </p:cBhvr>
                                      <p:to>
                                        <p:strVal val="0.25"/>
                                      </p:to>
                                    </p:set>
                                    <p:animEffect filter="image" prLst="opacity: 0.25">
                                      <p:cBhvr rctx="IE">
                                        <p:cTn id="22" dur="indefinite"/>
                                        <p:tgtEl>
                                          <p:spTgt spid="208915"/>
                                        </p:tgtEl>
                                      </p:cBhvr>
                                    </p:animEffect>
                                  </p:childTnLst>
                                </p:cTn>
                              </p:par>
                              <p:par>
                                <p:cTn id="23" presetID="9" presetClass="emph" presetSubtype="0" nodeType="withEffect">
                                  <p:stCondLst>
                                    <p:cond delay="0"/>
                                  </p:stCondLst>
                                  <p:childTnLst>
                                    <p:set>
                                      <p:cBhvr rctx="PPT">
                                        <p:cTn id="24" dur="indefinite"/>
                                        <p:tgtEl>
                                          <p:spTgt spid="208912"/>
                                        </p:tgtEl>
                                        <p:attrNameLst>
                                          <p:attrName>style.opacity</p:attrName>
                                        </p:attrNameLst>
                                      </p:cBhvr>
                                      <p:to>
                                        <p:strVal val="0.25"/>
                                      </p:to>
                                    </p:set>
                                    <p:animEffect filter="image" prLst="opacity: 0.25">
                                      <p:cBhvr rctx="IE">
                                        <p:cTn id="25" dur="indefinite"/>
                                        <p:tgtEl>
                                          <p:spTgt spid="208912"/>
                                        </p:tgtEl>
                                      </p:cBhvr>
                                    </p:animEffect>
                                  </p:childTnLst>
                                </p:cTn>
                              </p:par>
                              <p:par>
                                <p:cTn id="26" presetID="9" presetClass="emph" presetSubtype="0" nodeType="withEffect">
                                  <p:stCondLst>
                                    <p:cond delay="0"/>
                                  </p:stCondLst>
                                  <p:childTnLst>
                                    <p:set>
                                      <p:cBhvr rctx="PPT">
                                        <p:cTn id="27" dur="indefinite"/>
                                        <p:tgtEl>
                                          <p:spTgt spid="208911"/>
                                        </p:tgtEl>
                                        <p:attrNameLst>
                                          <p:attrName>style.opacity</p:attrName>
                                        </p:attrNameLst>
                                      </p:cBhvr>
                                      <p:to>
                                        <p:strVal val="0.25"/>
                                      </p:to>
                                    </p:set>
                                    <p:animEffect filter="image" prLst="opacity: 0.25">
                                      <p:cBhvr rctx="IE">
                                        <p:cTn id="28" dur="indefinite"/>
                                        <p:tgtEl>
                                          <p:spTgt spid="208911"/>
                                        </p:tgtEl>
                                      </p:cBhvr>
                                    </p:animEffect>
                                  </p:childTnLst>
                                </p:cTn>
                              </p:par>
                              <p:par>
                                <p:cTn id="29" presetID="9" presetClass="emph" presetSubtype="0" nodeType="withEffect">
                                  <p:stCondLst>
                                    <p:cond delay="0"/>
                                  </p:stCondLst>
                                  <p:childTnLst>
                                    <p:set>
                                      <p:cBhvr rctx="PPT">
                                        <p:cTn id="30" dur="indefinite"/>
                                        <p:tgtEl>
                                          <p:spTgt spid="208910"/>
                                        </p:tgtEl>
                                        <p:attrNameLst>
                                          <p:attrName>style.opacity</p:attrName>
                                        </p:attrNameLst>
                                      </p:cBhvr>
                                      <p:to>
                                        <p:strVal val="0.25"/>
                                      </p:to>
                                    </p:set>
                                    <p:animEffect filter="image" prLst="opacity: 0.25">
                                      <p:cBhvr rctx="IE">
                                        <p:cTn id="31" dur="indefinite"/>
                                        <p:tgtEl>
                                          <p:spTgt spid="208910"/>
                                        </p:tgtEl>
                                      </p:cBhvr>
                                    </p:animEffect>
                                  </p:childTnLst>
                                </p:cTn>
                              </p:par>
                              <p:par>
                                <p:cTn id="32" presetID="9" presetClass="emph" presetSubtype="0" grpId="0" nodeType="withEffect">
                                  <p:stCondLst>
                                    <p:cond delay="0"/>
                                  </p:stCondLst>
                                  <p:childTnLst>
                                    <p:set>
                                      <p:cBhvr rctx="PPT">
                                        <p:cTn id="33" dur="indefinite"/>
                                        <p:tgtEl>
                                          <p:spTgt spid="70"/>
                                        </p:tgtEl>
                                        <p:attrNameLst>
                                          <p:attrName>style.opacity</p:attrName>
                                        </p:attrNameLst>
                                      </p:cBhvr>
                                      <p:to>
                                        <p:strVal val="0.25"/>
                                      </p:to>
                                    </p:set>
                                    <p:animEffect filter="image" prLst="opacity: 0.25">
                                      <p:cBhvr rctx="IE">
                                        <p:cTn id="34" dur="indefinite"/>
                                        <p:tgtEl>
                                          <p:spTgt spid="70"/>
                                        </p:tgtEl>
                                      </p:cBhvr>
                                    </p:animEffect>
                                  </p:childTnLst>
                                </p:cTn>
                              </p:par>
                              <p:par>
                                <p:cTn id="35" presetID="9" presetClass="emph" presetSubtype="0" nodeType="withEffect">
                                  <p:stCondLst>
                                    <p:cond delay="0"/>
                                  </p:stCondLst>
                                  <p:childTnLst>
                                    <p:set>
                                      <p:cBhvr rctx="PPT">
                                        <p:cTn id="36" dur="indefinite"/>
                                        <p:tgtEl>
                                          <p:spTgt spid="208920"/>
                                        </p:tgtEl>
                                        <p:attrNameLst>
                                          <p:attrName>style.opacity</p:attrName>
                                        </p:attrNameLst>
                                      </p:cBhvr>
                                      <p:to>
                                        <p:strVal val="0.25"/>
                                      </p:to>
                                    </p:set>
                                    <p:animEffect filter="image" prLst="opacity: 0.25">
                                      <p:cBhvr rctx="IE">
                                        <p:cTn id="37" dur="indefinite"/>
                                        <p:tgtEl>
                                          <p:spTgt spid="208920"/>
                                        </p:tgtEl>
                                      </p:cBhvr>
                                    </p:animEffect>
                                  </p:childTnLst>
                                </p:cTn>
                              </p:par>
                              <p:par>
                                <p:cTn id="38" presetID="9" presetClass="emph" presetSubtype="0" nodeType="withEffect">
                                  <p:stCondLst>
                                    <p:cond delay="0"/>
                                  </p:stCondLst>
                                  <p:childTnLst>
                                    <p:set>
                                      <p:cBhvr rctx="PPT">
                                        <p:cTn id="39" dur="indefinite"/>
                                        <p:tgtEl>
                                          <p:spTgt spid="93"/>
                                        </p:tgtEl>
                                        <p:attrNameLst>
                                          <p:attrName>style.opacity</p:attrName>
                                        </p:attrNameLst>
                                      </p:cBhvr>
                                      <p:to>
                                        <p:strVal val="0.25"/>
                                      </p:to>
                                    </p:set>
                                    <p:animEffect filter="image" prLst="opacity: 0.25">
                                      <p:cBhvr rctx="IE">
                                        <p:cTn id="40" dur="indefinite"/>
                                        <p:tgtEl>
                                          <p:spTgt spid="93"/>
                                        </p:tgtEl>
                                      </p:cBhvr>
                                    </p:animEffect>
                                  </p:childTnLst>
                                </p:cTn>
                              </p:par>
                              <p:par>
                                <p:cTn id="41" presetID="9" presetClass="emph" presetSubtype="0" nodeType="withEffect">
                                  <p:stCondLst>
                                    <p:cond delay="0"/>
                                  </p:stCondLst>
                                  <p:childTnLst>
                                    <p:set>
                                      <p:cBhvr rctx="PPT">
                                        <p:cTn id="42" dur="indefinite"/>
                                        <p:tgtEl>
                                          <p:spTgt spid="3"/>
                                        </p:tgtEl>
                                        <p:attrNameLst>
                                          <p:attrName>style.opacity</p:attrName>
                                        </p:attrNameLst>
                                      </p:cBhvr>
                                      <p:to>
                                        <p:strVal val="0.25"/>
                                      </p:to>
                                    </p:set>
                                    <p:animEffect filter="image" prLst="opacity: 0.25">
                                      <p:cBhvr rctx="IE">
                                        <p:cTn id="43" dur="indefinite"/>
                                        <p:tgtEl>
                                          <p:spTgt spid="3"/>
                                        </p:tgtEl>
                                      </p:cBhvr>
                                    </p:animEffect>
                                  </p:childTnLst>
                                </p:cTn>
                              </p:par>
                              <p:par>
                                <p:cTn id="44" presetID="9" presetClass="emph" presetSubtype="0" nodeType="withEffect">
                                  <p:stCondLst>
                                    <p:cond delay="0"/>
                                  </p:stCondLst>
                                  <p:childTnLst>
                                    <p:set>
                                      <p:cBhvr rctx="PPT">
                                        <p:cTn id="45" dur="indefinite"/>
                                        <p:tgtEl>
                                          <p:spTgt spid="99"/>
                                        </p:tgtEl>
                                        <p:attrNameLst>
                                          <p:attrName>style.opacity</p:attrName>
                                        </p:attrNameLst>
                                      </p:cBhvr>
                                      <p:to>
                                        <p:strVal val="0.25"/>
                                      </p:to>
                                    </p:set>
                                    <p:animEffect filter="image" prLst="opacity: 0.25">
                                      <p:cBhvr rctx="IE">
                                        <p:cTn id="46" dur="indefinite"/>
                                        <p:tgtEl>
                                          <p:spTgt spid="99"/>
                                        </p:tgtEl>
                                      </p:cBhvr>
                                    </p:animEffect>
                                  </p:childTnLst>
                                </p:cTn>
                              </p:par>
                              <p:par>
                                <p:cTn id="47" presetID="9" presetClass="emph" presetSubtype="0" nodeType="withEffect">
                                  <p:stCondLst>
                                    <p:cond delay="0"/>
                                  </p:stCondLst>
                                  <p:childTnLst>
                                    <p:set>
                                      <p:cBhvr rctx="PPT">
                                        <p:cTn id="48" dur="indefinite"/>
                                        <p:tgtEl>
                                          <p:spTgt spid="208916"/>
                                        </p:tgtEl>
                                        <p:attrNameLst>
                                          <p:attrName>style.opacity</p:attrName>
                                        </p:attrNameLst>
                                      </p:cBhvr>
                                      <p:to>
                                        <p:strVal val="0.25"/>
                                      </p:to>
                                    </p:set>
                                    <p:animEffect filter="image" prLst="opacity: 0.25">
                                      <p:cBhvr rctx="IE">
                                        <p:cTn id="49" dur="indefinite"/>
                                        <p:tgtEl>
                                          <p:spTgt spid="208916"/>
                                        </p:tgtEl>
                                      </p:cBhvr>
                                    </p:animEffect>
                                  </p:childTnLst>
                                </p:cTn>
                              </p:par>
                              <p:par>
                                <p:cTn id="50" presetID="9" presetClass="emph" presetSubtype="0" grpId="0" nodeType="withEffect">
                                  <p:stCondLst>
                                    <p:cond delay="0"/>
                                  </p:stCondLst>
                                  <p:childTnLst>
                                    <p:set>
                                      <p:cBhvr rctx="PPT">
                                        <p:cTn id="51" dur="indefinite"/>
                                        <p:tgtEl>
                                          <p:spTgt spid="208898"/>
                                        </p:tgtEl>
                                        <p:attrNameLst>
                                          <p:attrName>style.opacity</p:attrName>
                                        </p:attrNameLst>
                                      </p:cBhvr>
                                      <p:to>
                                        <p:strVal val="0.25"/>
                                      </p:to>
                                    </p:set>
                                    <p:animEffect filter="image" prLst="opacity: 0.25">
                                      <p:cBhvr rctx="IE">
                                        <p:cTn id="52" dur="indefinite"/>
                                        <p:tgtEl>
                                          <p:spTgt spid="208898"/>
                                        </p:tgtEl>
                                      </p:cBhvr>
                                    </p:animEffect>
                                  </p:childTnLst>
                                </p:cTn>
                              </p:par>
                              <p:par>
                                <p:cTn id="53" presetID="9" presetClass="emph" presetSubtype="0" nodeType="withEffect">
                                  <p:stCondLst>
                                    <p:cond delay="0"/>
                                  </p:stCondLst>
                                  <p:childTnLst>
                                    <p:set>
                                      <p:cBhvr rctx="PPT">
                                        <p:cTn id="54" dur="indefinite"/>
                                        <p:tgtEl>
                                          <p:spTgt spid="45"/>
                                        </p:tgtEl>
                                        <p:attrNameLst>
                                          <p:attrName>style.opacity</p:attrName>
                                        </p:attrNameLst>
                                      </p:cBhvr>
                                      <p:to>
                                        <p:strVal val="0.25"/>
                                      </p:to>
                                    </p:set>
                                    <p:animEffect filter="image" prLst="opacity: 0.25">
                                      <p:cBhvr rctx="IE">
                                        <p:cTn id="55" dur="indefinite"/>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898" grpId="0" animBg="1"/>
      <p:bldP spid="208900" grpId="0" animBg="1"/>
      <p:bldP spid="208904" grpId="0" animBg="1"/>
      <p:bldP spid="208921" grpId="0" animBg="1"/>
      <p:bldP spid="50"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smtClean="0"/>
              <a:t>Motivation </a:t>
            </a:r>
            <a:endParaRPr lang="en-US" dirty="0"/>
          </a:p>
        </p:txBody>
      </p:sp>
      <p:sp>
        <p:nvSpPr>
          <p:cNvPr id="3" name="Text Placeholder 2"/>
          <p:cNvSpPr>
            <a:spLocks noGrp="1"/>
          </p:cNvSpPr>
          <p:nvPr>
            <p:ph type="body" idx="1"/>
          </p:nvPr>
        </p:nvSpPr>
        <p:spPr>
          <a:xfrm>
            <a:off x="382588" y="1414464"/>
            <a:ext cx="8380412" cy="5537926"/>
          </a:xfrm>
        </p:spPr>
        <p:txBody>
          <a:bodyPr/>
          <a:lstStyle/>
          <a:p>
            <a:r>
              <a:rPr lang="en-US" sz="3200" dirty="0" smtClean="0"/>
              <a:t>Continue modernization of Windows Printing through XPS investments</a:t>
            </a:r>
          </a:p>
          <a:p>
            <a:pPr lvl="1"/>
            <a:r>
              <a:rPr lang="en-US" sz="2800" dirty="0" smtClean="0"/>
              <a:t>Broaden support for Win32 application developers – </a:t>
            </a:r>
            <a:r>
              <a:rPr lang="en-US" sz="2800" dirty="0" smtClean="0">
                <a:solidFill>
                  <a:schemeClr val="accent2"/>
                </a:solidFill>
              </a:rPr>
              <a:t>XPS Print API</a:t>
            </a:r>
          </a:p>
          <a:p>
            <a:pPr lvl="1"/>
            <a:r>
              <a:rPr lang="en-US" sz="2800" dirty="0" smtClean="0"/>
              <a:t>Ensure complete fidelity for compatibility support – </a:t>
            </a:r>
            <a:r>
              <a:rPr lang="en-US" sz="2800" dirty="0" smtClean="0">
                <a:solidFill>
                  <a:schemeClr val="accent2"/>
                </a:solidFill>
              </a:rPr>
              <a:t>GDI to XPS Conversion Render Module</a:t>
            </a:r>
          </a:p>
          <a:p>
            <a:pPr lvl="1"/>
            <a:r>
              <a:rPr lang="en-US" sz="2800" dirty="0" smtClean="0"/>
              <a:t>Reduce adoption costs for hardware developers – </a:t>
            </a:r>
            <a:r>
              <a:rPr lang="en-US" sz="2800" dirty="0" smtClean="0">
                <a:solidFill>
                  <a:schemeClr val="accent2"/>
                </a:solidFill>
              </a:rPr>
              <a:t>XPS Rasterization Service</a:t>
            </a:r>
          </a:p>
          <a:p>
            <a:pPr lvl="1"/>
            <a:r>
              <a:rPr lang="en-US" sz="2800" dirty="0" smtClean="0"/>
              <a:t>Enhance printing performance and functionality to further differentiate XPS – </a:t>
            </a:r>
            <a:r>
              <a:rPr lang="en-US" sz="2800" dirty="0" smtClean="0">
                <a:solidFill>
                  <a:schemeClr val="accent2"/>
                </a:solidFill>
              </a:rPr>
              <a:t>Filter Pipeline Updates</a:t>
            </a:r>
          </a:p>
          <a:p>
            <a:endParaRPr lang="en-US" sz="3200"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t>Filter Pipeline Updates</a:t>
            </a:r>
            <a:endParaRPr lang="en-US"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2588" y="228600"/>
            <a:ext cx="8380412" cy="553998"/>
          </a:xfrm>
        </p:spPr>
        <p:txBody>
          <a:bodyPr/>
          <a:lstStyle/>
          <a:p>
            <a:r>
              <a:rPr lang="en-US" sz="4000" dirty="0" smtClean="0"/>
              <a:t>Plug-In Execution Context</a:t>
            </a:r>
            <a:endParaRPr lang="en-US" sz="4000" dirty="0"/>
          </a:p>
        </p:txBody>
      </p:sp>
      <p:sp>
        <p:nvSpPr>
          <p:cNvPr id="6" name="Text Placeholder 5"/>
          <p:cNvSpPr>
            <a:spLocks noGrp="1"/>
          </p:cNvSpPr>
          <p:nvPr>
            <p:ph type="body" idx="1"/>
          </p:nvPr>
        </p:nvSpPr>
        <p:spPr>
          <a:xfrm>
            <a:off x="382588" y="1414464"/>
            <a:ext cx="8380412" cy="775597"/>
          </a:xfrm>
        </p:spPr>
        <p:txBody>
          <a:bodyPr/>
          <a:lstStyle/>
          <a:p>
            <a:r>
              <a:rPr lang="en-US" sz="2800" dirty="0" smtClean="0"/>
              <a:t>Enables print driver plug-ins to determine their process context at runtime</a:t>
            </a:r>
            <a:endParaRPr lang="en-US" sz="2800" dirty="0"/>
          </a:p>
        </p:txBody>
      </p:sp>
      <p:sp>
        <p:nvSpPr>
          <p:cNvPr id="7" name="Rectangle 4"/>
          <p:cNvSpPr>
            <a:spLocks noChangeArrowheads="1"/>
          </p:cNvSpPr>
          <p:nvPr/>
        </p:nvSpPr>
        <p:spPr bwMode="auto">
          <a:xfrm>
            <a:off x="714708" y="2405743"/>
            <a:ext cx="7580205" cy="3791082"/>
          </a:xfrm>
          <a:prstGeom prst="rect">
            <a:avLst/>
          </a:prstGeom>
          <a:gradFill flip="none" rotWithShape="1">
            <a:gsLst>
              <a:gs pos="0">
                <a:srgbClr val="808080">
                  <a:shade val="30000"/>
                  <a:satMod val="115000"/>
                </a:srgbClr>
              </a:gs>
              <a:gs pos="50000">
                <a:srgbClr val="808080">
                  <a:shade val="67500"/>
                  <a:satMod val="115000"/>
                </a:srgbClr>
              </a:gs>
              <a:gs pos="100000">
                <a:srgbClr val="808080">
                  <a:shade val="100000"/>
                  <a:satMod val="115000"/>
                </a:srgbClr>
              </a:gs>
            </a:gsLst>
            <a:lin ang="10800000" scaled="1"/>
            <a:tileRect/>
          </a:gradFill>
          <a:ln w="12700" cap="flat" cmpd="sng" algn="ctr">
            <a:noFill/>
            <a:prstDash val="solid"/>
            <a:round/>
            <a:headEnd type="none" w="med" len="med"/>
            <a:tailEnd type="none" w="med" len="med"/>
          </a:ln>
          <a:effectLst>
            <a:outerShdw blurRad="63500" dist="76200" dir="5280000" sx="102000" sy="102000" algn="ctr" rotWithShape="0">
              <a:prstClr val="black">
                <a:alpha val="40000"/>
              </a:prstClr>
            </a:outerShdw>
          </a:effectLst>
        </p:spPr>
        <p:txBody>
          <a:bodyPr lIns="182880" tIns="45717" rIns="91432" bIns="45717" anchor="ctr"/>
          <a:lstStyle/>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typedef</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enum</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PRINT_EXECUTION_CONTEXT_APPLICATION = 0,</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PRINT_EXECUTION_CONTEXT_SPOOLER_SERVICE = 1,</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PRINT_EXECUTION_CONTEXT_ISOLATION_HOST = 2,</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PRINT_EXECUTION_CONTEXT_FILTER_PIPELINE = 3,</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PRINT_EXECUTION_CONTEXT_WOW64 = 4</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a:t>
            </a:r>
          </a:p>
          <a:p>
            <a:pPr>
              <a:lnSpc>
                <a:spcPct val="85000"/>
              </a:lnSpc>
              <a:spcBef>
                <a:spcPct val="20000"/>
              </a:spcBef>
            </a:pPr>
            <a:endParaRPr lang="en-US" sz="6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typedef</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struct</a:t>
            </a: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PRINT_EXECUTION_CONTEXT context;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DWORD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clientAppPID</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PRINT_EXECUTION_DATA;</a:t>
            </a:r>
          </a:p>
          <a:p>
            <a:pPr>
              <a:lnSpc>
                <a:spcPct val="85000"/>
              </a:lnSpc>
              <a:spcBef>
                <a:spcPct val="20000"/>
              </a:spcBef>
            </a:pPr>
            <a:endParaRPr lang="en-US" sz="8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BOOL WINAPI</a:t>
            </a:r>
          </a:p>
          <a:p>
            <a:pPr>
              <a:lnSpc>
                <a:spcPct val="85000"/>
              </a:lnSpc>
              <a:spcBef>
                <a:spcPct val="20000"/>
              </a:spcBef>
            </a:pPr>
            <a:r>
              <a:rPr lang="en-US" sz="1400" dirty="0" err="1" smtClean="0">
                <a:solidFill>
                  <a:schemeClr val="tx2"/>
                </a:solidFill>
                <a:effectLst>
                  <a:outerShdw blurRad="38100" dist="38100" dir="2700000" algn="tl">
                    <a:srgbClr val="000000">
                      <a:alpha val="43137"/>
                    </a:srgbClr>
                  </a:outerShdw>
                </a:effectLst>
                <a:latin typeface="Lucida Console" pitchFamily="49" charset="0"/>
              </a:rPr>
              <a:t>GetPrintExecutionData</a:t>
            </a:r>
            <a:r>
              <a:rPr lang="en-US" sz="1400" dirty="0" smtClean="0">
                <a:solidFill>
                  <a:schemeClr val="tx2"/>
                </a:solidFill>
                <a:effectLst>
                  <a:outerShdw blurRad="38100" dist="38100" dir="2700000" algn="tl">
                    <a:srgbClr val="000000">
                      <a:alpha val="43137"/>
                    </a:srgbClr>
                  </a:outerShdw>
                </a:effectLst>
                <a:latin typeface="Lucida Console" pitchFamily="49" charset="0"/>
              </a:rPr>
              <a:t>(</a:t>
            </a: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__out PRINT_EXECUTION_DATA *</a:t>
            </a:r>
            <a:r>
              <a:rPr lang="en-US" sz="1400" dirty="0" err="1" smtClean="0">
                <a:solidFill>
                  <a:schemeClr val="tx2"/>
                </a:solidFill>
                <a:effectLst>
                  <a:outerShdw blurRad="38100" dist="38100" dir="2700000" algn="tl">
                    <a:srgbClr val="000000">
                      <a:alpha val="43137"/>
                    </a:srgbClr>
                  </a:outerShdw>
                </a:effectLst>
                <a:latin typeface="Lucida Console" pitchFamily="49" charset="0"/>
              </a:rPr>
              <a:t>pData</a:t>
            </a:r>
            <a:endParaRPr lang="en-US" sz="1400" dirty="0" smtClean="0">
              <a:solidFill>
                <a:schemeClr val="tx2"/>
              </a:solidFill>
              <a:effectLst>
                <a:outerShdw blurRad="38100" dist="38100" dir="2700000" algn="tl">
                  <a:srgbClr val="000000">
                    <a:alpha val="43137"/>
                  </a:srgbClr>
                </a:outerShdw>
              </a:effectLst>
              <a:latin typeface="Lucida Console" pitchFamily="49" charset="0"/>
            </a:endParaRPr>
          </a:p>
          <a:p>
            <a:pPr>
              <a:lnSpc>
                <a:spcPct val="85000"/>
              </a:lnSpc>
              <a:spcBef>
                <a:spcPct val="20000"/>
              </a:spcBef>
            </a:pPr>
            <a:r>
              <a:rPr lang="en-US" sz="1400" dirty="0" smtClean="0">
                <a:solidFill>
                  <a:schemeClr val="tx2"/>
                </a:solidFill>
                <a:effectLst>
                  <a:outerShdw blurRad="38100" dist="38100" dir="2700000" algn="tl">
                    <a:srgbClr val="000000">
                      <a:alpha val="43137"/>
                    </a:srgbClr>
                  </a:outerShdw>
                </a:effectLst>
                <a:latin typeface="Lucida Console" pitchFamily="49" charset="0"/>
              </a:rPr>
              <a:t>    );</a:t>
            </a:r>
            <a:endParaRPr lang="en-US" sz="14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1_5-10070">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2125</Words>
  <Application>Microsoft Office PowerPoint</Application>
  <PresentationFormat>On-screen Show (4:3)</PresentationFormat>
  <Paragraphs>429</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1_5-10070</vt:lpstr>
      <vt:lpstr>Slide 1</vt:lpstr>
      <vt:lpstr>XPS Print Driver Development In Windows 7</vt:lpstr>
      <vt:lpstr>Agenda</vt:lpstr>
      <vt:lpstr>Overview Of XPSDrv Improvements</vt:lpstr>
      <vt:lpstr>Windows Vista Print Architecture</vt:lpstr>
      <vt:lpstr>Windows 7 Print Architecture Changes</vt:lpstr>
      <vt:lpstr>Motivation </vt:lpstr>
      <vt:lpstr>Filter Pipeline Updates</vt:lpstr>
      <vt:lpstr>Plug-In Execution Context</vt:lpstr>
      <vt:lpstr>Print Filter Pipeline Updates Optional Service Providers</vt:lpstr>
      <vt:lpstr>Print Filter Pipeline Updates</vt:lpstr>
      <vt:lpstr>Print Filter Pipeline Updates Async notifications and flushing data</vt:lpstr>
      <vt:lpstr>Print Filter Pipeline Updates Performance</vt:lpstr>
      <vt:lpstr>Print Filter Pipeline Updates Discard Control</vt:lpstr>
      <vt:lpstr>Print Filter Pipeline Updates Obfuscated Fonts</vt:lpstr>
      <vt:lpstr>Print Filter Pipeline Updates Client-Side Rendering – GUID names</vt:lpstr>
      <vt:lpstr>Using The XPS  OM From The  Filter Pipeline</vt:lpstr>
      <vt:lpstr>XPS Object Model API</vt:lpstr>
      <vt:lpstr>XPS Object Model</vt:lpstr>
      <vt:lpstr>Using The XPS OM Step By Step</vt:lpstr>
      <vt:lpstr>XPS Rasterization Service</vt:lpstr>
      <vt:lpstr>XPS Rasterization Service What is it?</vt:lpstr>
      <vt:lpstr>XPS Rasterization Service What are the dependencies?</vt:lpstr>
      <vt:lpstr>XPS Rasterization Step By Step</vt:lpstr>
      <vt:lpstr>1. XPS Rasterization Factory</vt:lpstr>
      <vt:lpstr>2. XPS Rasterization Object</vt:lpstr>
      <vt:lpstr>3. Rasterizing Axis-Aligned Rectangle</vt:lpstr>
      <vt:lpstr>3. Rasterizing Axis-Aligned Rectangle</vt:lpstr>
      <vt:lpstr>Rasterization Cancel Interface</vt:lpstr>
      <vt:lpstr>Banding, Caches, Threads</vt:lpstr>
      <vt:lpstr>XPSRas Service Summary</vt:lpstr>
      <vt:lpstr>Call To Action</vt:lpstr>
      <vt:lpstr>Additional Resources</vt:lpstr>
      <vt:lpstr>Please Complete A Session Evaluation Form Your input is important!</vt:lpstr>
      <vt:lpstr>Slide 35</vt:lpstr>
      <vt:lpstr>Reference Slides</vt:lpstr>
      <vt:lpstr>XPSDrv Filter Pipeline Architecture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2008-11-11T23:37:21Z</dcterms:created>
  <dcterms:modified xsi:type="dcterms:W3CDTF">2008-11-11T23:37:31Z</dcterms:modified>
  <cp:contentType/>
</cp:coreProperties>
</file>