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1"/>
  </p:notesMasterIdLst>
  <p:handoutMasterIdLst>
    <p:handoutMasterId r:id="rId52"/>
  </p:handoutMasterIdLst>
  <p:sldIdLst>
    <p:sldId id="257" r:id="rId2"/>
    <p:sldId id="258" r:id="rId3"/>
    <p:sldId id="285" r:id="rId4"/>
    <p:sldId id="360" r:id="rId5"/>
    <p:sldId id="361" r:id="rId6"/>
    <p:sldId id="362" r:id="rId7"/>
    <p:sldId id="381" r:id="rId8"/>
    <p:sldId id="382" r:id="rId9"/>
    <p:sldId id="383" r:id="rId10"/>
    <p:sldId id="443" r:id="rId11"/>
    <p:sldId id="392" r:id="rId12"/>
    <p:sldId id="446" r:id="rId13"/>
    <p:sldId id="445" r:id="rId14"/>
    <p:sldId id="370" r:id="rId15"/>
    <p:sldId id="371" r:id="rId16"/>
    <p:sldId id="366" r:id="rId17"/>
    <p:sldId id="397" r:id="rId18"/>
    <p:sldId id="395" r:id="rId19"/>
    <p:sldId id="396" r:id="rId20"/>
    <p:sldId id="367" r:id="rId21"/>
    <p:sldId id="398" r:id="rId22"/>
    <p:sldId id="404" r:id="rId23"/>
    <p:sldId id="434" r:id="rId24"/>
    <p:sldId id="435" r:id="rId25"/>
    <p:sldId id="436" r:id="rId26"/>
    <p:sldId id="437" r:id="rId27"/>
    <p:sldId id="408" r:id="rId28"/>
    <p:sldId id="409" r:id="rId29"/>
    <p:sldId id="410"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38" r:id="rId44"/>
    <p:sldId id="442" r:id="rId45"/>
    <p:sldId id="444" r:id="rId46"/>
    <p:sldId id="425" r:id="rId47"/>
    <p:sldId id="426" r:id="rId48"/>
    <p:sldId id="447" r:id="rId49"/>
    <p:sldId id="427"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3" autoAdjust="0"/>
    <p:restoredTop sz="85500" autoAdjust="0"/>
  </p:normalViewPr>
  <p:slideViewPr>
    <p:cSldViewPr snapToGrid="0" showGuides="1">
      <p:cViewPr varScale="1">
        <p:scale>
          <a:sx n="98" d="100"/>
          <a:sy n="98" d="100"/>
        </p:scale>
        <p:origin x="-228" y="-96"/>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92" y="37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3:38 PM</a:t>
            </a:fld>
            <a:endParaRPr lang="en-US"/>
          </a:p>
        </p:txBody>
      </p:sp>
      <p:sp>
        <p:nvSpPr>
          <p:cNvPr id="6" name="Rectangle 6"/>
          <p:cNvSpPr>
            <a:spLocks noGrp="1" noChangeArrowheads="1"/>
          </p:cNvSpPr>
          <p:nvPr>
            <p:ph type="ftr" sz="quarter" idx="4"/>
          </p:nvPr>
        </p:nvSpPr>
        <p:spPr>
          <a:xfrm>
            <a:off x="1" y="8684926"/>
            <a:ext cx="2972421" cy="457513"/>
          </a:xfrm>
          <a:prstGeom prst="rect">
            <a:avLst/>
          </a:prstGeom>
          <a:ln/>
        </p:spPr>
        <p:txBody>
          <a:bodyPr lIns="89730" tIns="44865" rIns="89730" bIns="44865"/>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3:38 PM</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bwMode="auto">
          <a:noFill/>
          <a:ln>
            <a:miter lim="800000"/>
            <a:headEnd/>
            <a:tailEnd/>
          </a:ln>
        </p:spPr>
        <p:txBody>
          <a:bodyPr/>
          <a:lstStyle/>
          <a:p>
            <a:fld id="{7F150329-44F3-4683-AAEE-959348EBD7E5}" type="datetime8">
              <a:rPr lang="en-US" altLang="ja-JP"/>
              <a:pPr/>
              <a:t>11/11/2008 3:38 PM</a:t>
            </a:fld>
            <a:endParaRPr lang="en-US" altLang="ja-JP"/>
          </a:p>
        </p:txBody>
      </p:sp>
      <p:sp>
        <p:nvSpPr>
          <p:cNvPr id="23554" name="Rectangle 6"/>
          <p:cNvSpPr>
            <a:spLocks noGrp="1" noChangeArrowheads="1"/>
          </p:cNvSpPr>
          <p:nvPr>
            <p:ph type="ftr" sz="quarter" idx="4294967295"/>
          </p:nvPr>
        </p:nvSpPr>
        <p:spPr bwMode="auto">
          <a:xfrm>
            <a:off x="0" y="8685213"/>
            <a:ext cx="6281738" cy="457200"/>
          </a:xfrm>
          <a:prstGeom prst="rect">
            <a:avLst/>
          </a:prstGeom>
          <a:noFill/>
          <a:ln>
            <a:miter lim="800000"/>
            <a:headEnd/>
            <a:tailEnd/>
          </a:ln>
        </p:spPr>
        <p:txBody>
          <a:bodyPr/>
          <a:lstStyle/>
          <a:p>
            <a:r>
              <a:rPr kumimoji="0" lang="en-US" altLang="ja-JP">
                <a:latin typeface="Trebuchet MS" pitchFamily="34" charset="0"/>
              </a:rPr>
              <a:t>© 2006 Microsoft Corporation. All rights reserved. Microsoft, Windows, Windows Vista and other product names are or may be registered trademarks and/or trademarks in the U.S. and/or other countries.</a:t>
            </a:r>
          </a:p>
          <a:p>
            <a:r>
              <a:rPr kumimoji="0" lang="en-US" altLang="ja-JP">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altLang="ja-JP">
                <a:latin typeface="Trebuchet MS" pitchFamily="34" charset="0"/>
              </a:rPr>
            </a:br>
            <a:r>
              <a:rPr kumimoji="0" lang="en-US" altLang="ja-JP">
                <a:latin typeface="Trebuchet MS" pitchFamily="34" charset="0"/>
              </a:rPr>
              <a:t>MICROSOFT MAKES NO WARRANTIES, EXPRESS, IMPLIED OR STATUTORY, AS TO THE INFORMATION IN THIS PRESENTATION.</a:t>
            </a:r>
          </a:p>
        </p:txBody>
      </p:sp>
      <p:sp>
        <p:nvSpPr>
          <p:cNvPr id="23555" name="Rectangle 7"/>
          <p:cNvSpPr>
            <a:spLocks noGrp="1" noChangeArrowheads="1"/>
          </p:cNvSpPr>
          <p:nvPr>
            <p:ph type="sldNum" sz="quarter" idx="5"/>
          </p:nvPr>
        </p:nvSpPr>
        <p:spPr bwMode="auto">
          <a:noFill/>
          <a:ln>
            <a:miter lim="800000"/>
            <a:headEnd/>
            <a:tailEnd/>
          </a:ln>
        </p:spPr>
        <p:txBody>
          <a:bodyPr/>
          <a:lstStyle/>
          <a:p>
            <a:fld id="{972C004A-9F1A-4062-AB03-B6E49D1E4036}" type="slidenum">
              <a:rPr lang="en-US" altLang="ja-JP"/>
              <a:pPr/>
              <a:t>44</a:t>
            </a:fld>
            <a:endParaRPr lang="en-US" altLang="ja-JP"/>
          </a:p>
        </p:txBody>
      </p:sp>
      <p:sp>
        <p:nvSpPr>
          <p:cNvPr id="235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3:38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45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37B04C9-3716-4DFD-863A-DAA6F08C5355}" type="datetime8">
              <a:rPr lang="en-US"/>
              <a:pPr/>
              <a:t>11/11/2008 3:38 PM</a:t>
            </a:fld>
            <a:endParaRPr lang="en-US"/>
          </a:p>
        </p:txBody>
      </p:sp>
      <p:sp>
        <p:nvSpPr>
          <p:cNvPr id="6" name="Rectangle 6"/>
          <p:cNvSpPr>
            <a:spLocks noGrp="1" noChangeArrowheads="1"/>
          </p:cNvSpPr>
          <p:nvPr>
            <p:ph type="ftr" sz="quarter" idx="4"/>
          </p:nvPr>
        </p:nvSpPr>
        <p:spPr>
          <a:xfrm>
            <a:off x="1" y="8684926"/>
            <a:ext cx="2972421" cy="457513"/>
          </a:xfrm>
          <a:prstGeom prst="rect">
            <a:avLst/>
          </a:prstGeom>
          <a:ln/>
        </p:spPr>
        <p:txBody>
          <a:bodyPr lIns="89730" tIns="44865" rIns="89730" bIns="44865"/>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B87162-4646-4798-9949-EF7FE34EBADA}" type="slidenum">
              <a:rPr lang="en-US"/>
              <a:pPr/>
              <a:t>5</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3:38 PM</a:t>
            </a:fld>
            <a:endParaRPr lang="en-US"/>
          </a:p>
        </p:txBody>
      </p:sp>
      <p:sp>
        <p:nvSpPr>
          <p:cNvPr id="6" name="Rectangle 6"/>
          <p:cNvSpPr>
            <a:spLocks noGrp="1" noChangeArrowheads="1"/>
          </p:cNvSpPr>
          <p:nvPr>
            <p:ph type="ftr" sz="quarter" idx="4"/>
          </p:nvPr>
        </p:nvSpPr>
        <p:spPr>
          <a:xfrm>
            <a:off x="1" y="8684926"/>
            <a:ext cx="2972421" cy="457513"/>
          </a:xfrm>
          <a:prstGeom prst="rect">
            <a:avLst/>
          </a:prstGeom>
          <a:ln/>
        </p:spPr>
        <p:txBody>
          <a:bodyPr lIns="89730" tIns="44865" rIns="89730" bIns="44865"/>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3:38 PM</a:t>
            </a:fld>
            <a:endParaRPr lang="en-US"/>
          </a:p>
        </p:txBody>
      </p:sp>
      <p:sp>
        <p:nvSpPr>
          <p:cNvPr id="6" name="Rectangle 6"/>
          <p:cNvSpPr>
            <a:spLocks noGrp="1" noChangeArrowheads="1"/>
          </p:cNvSpPr>
          <p:nvPr>
            <p:ph type="ftr" sz="quarter" idx="4"/>
          </p:nvPr>
        </p:nvSpPr>
        <p:spPr>
          <a:xfrm>
            <a:off x="1" y="8684926"/>
            <a:ext cx="2972421" cy="457513"/>
          </a:xfrm>
          <a:prstGeom prst="rect">
            <a:avLst/>
          </a:prstGeom>
          <a:ln/>
        </p:spPr>
        <p:txBody>
          <a:bodyPr lIns="89730" tIns="44865" rIns="89730" bIns="44865"/>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3:38 PM</a:t>
            </a:fld>
            <a:endParaRPr lang="en-US"/>
          </a:p>
        </p:txBody>
      </p:sp>
      <p:sp>
        <p:nvSpPr>
          <p:cNvPr id="6" name="Rectangle 6"/>
          <p:cNvSpPr>
            <a:spLocks noGrp="1" noChangeArrowheads="1"/>
          </p:cNvSpPr>
          <p:nvPr>
            <p:ph type="ftr" sz="quarter" idx="4"/>
          </p:nvPr>
        </p:nvSpPr>
        <p:spPr>
          <a:xfrm>
            <a:off x="1" y="8684926"/>
            <a:ext cx="2972421" cy="457513"/>
          </a:xfrm>
          <a:prstGeom prst="rect">
            <a:avLst/>
          </a:prstGeom>
          <a:ln/>
        </p:spPr>
        <p:txBody>
          <a:bodyPr lIns="89730" tIns="44865" rIns="89730" bIns="44865"/>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3:38 PM</a:t>
            </a:fld>
            <a:endParaRPr lang="en-US"/>
          </a:p>
        </p:txBody>
      </p:sp>
      <p:sp>
        <p:nvSpPr>
          <p:cNvPr id="6" name="Rectangle 6"/>
          <p:cNvSpPr>
            <a:spLocks noGrp="1" noChangeArrowheads="1"/>
          </p:cNvSpPr>
          <p:nvPr>
            <p:ph type="ftr" sz="quarter" idx="4"/>
          </p:nvPr>
        </p:nvSpPr>
        <p:spPr>
          <a:xfrm>
            <a:off x="1" y="8684926"/>
            <a:ext cx="2972421" cy="457513"/>
          </a:xfrm>
          <a:prstGeom prst="rect">
            <a:avLst/>
          </a:prstGeom>
          <a:ln/>
        </p:spPr>
        <p:txBody>
          <a:bodyPr lIns="89730" tIns="44865" rIns="89730" bIns="44865"/>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914096"/>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64797"/>
          </a:xfrm>
        </p:spPr>
        <p:txBody>
          <a:bodyPr/>
          <a:lstStyle>
            <a:lvl1pPr algn="l" rtl="0" fontAlgn="base">
              <a:lnSpc>
                <a:spcPct val="90000"/>
              </a:lnSpc>
              <a:spcBef>
                <a:spcPct val="0"/>
              </a:spcBef>
              <a:spcAft>
                <a:spcPct val="0"/>
              </a:spcAft>
              <a:defRPr lang="en-US" sz="48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886397"/>
          </a:xfrm>
        </p:spPr>
        <p:txBody>
          <a:bodyPr lIns="0" tIns="0" rIns="0" bIns="0" anchor="t"/>
          <a:lstStyle>
            <a:lvl1pPr marL="0" indent="0">
              <a:spcBef>
                <a:spcPct val="0"/>
              </a:spcBef>
              <a:buFont typeface="Wingdings" pitchFamily="2" charset="2"/>
              <a:buNone/>
              <a:defRPr sz="3200">
                <a:solidFill>
                  <a:schemeClr val="tx2"/>
                </a:solidFill>
                <a:latin typeface="Trebuchet MS" pitchFamily="34" charset="0"/>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64797"/>
          </a:xfrm>
        </p:spPr>
        <p:txBody>
          <a:bodyPr/>
          <a:lstStyle>
            <a:lvl1pPr algn="l" rtl="0" fontAlgn="base">
              <a:lnSpc>
                <a:spcPct val="90000"/>
              </a:lnSpc>
              <a:spcBef>
                <a:spcPct val="0"/>
              </a:spcBef>
              <a:spcAft>
                <a:spcPct val="0"/>
              </a:spcAft>
              <a:defRPr lang="en-US" sz="48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gif"/><Relationship Id="rId18" Type="http://schemas.openxmlformats.org/officeDocument/2006/relationships/image" Target="../media/image45.jpeg"/><Relationship Id="rId26" Type="http://schemas.openxmlformats.org/officeDocument/2006/relationships/image" Target="../media/image53.gif"/><Relationship Id="rId3" Type="http://schemas.openxmlformats.org/officeDocument/2006/relationships/image" Target="../media/image30.gif"/><Relationship Id="rId21" Type="http://schemas.openxmlformats.org/officeDocument/2006/relationships/image" Target="../media/image48.jpeg"/><Relationship Id="rId7" Type="http://schemas.openxmlformats.org/officeDocument/2006/relationships/image" Target="../media/image34.gif"/><Relationship Id="rId12" Type="http://schemas.openxmlformats.org/officeDocument/2006/relationships/image" Target="../media/image39.gif"/><Relationship Id="rId17" Type="http://schemas.openxmlformats.org/officeDocument/2006/relationships/image" Target="../media/image44.gif"/><Relationship Id="rId25" Type="http://schemas.openxmlformats.org/officeDocument/2006/relationships/image" Target="../media/image52.gif"/><Relationship Id="rId2" Type="http://schemas.openxmlformats.org/officeDocument/2006/relationships/notesSlide" Target="../notesSlides/notesSlide13.xml"/><Relationship Id="rId16" Type="http://schemas.openxmlformats.org/officeDocument/2006/relationships/image" Target="../media/image43.jpeg"/><Relationship Id="rId20" Type="http://schemas.openxmlformats.org/officeDocument/2006/relationships/image" Target="../media/image47.gif"/><Relationship Id="rId29" Type="http://schemas.openxmlformats.org/officeDocument/2006/relationships/image" Target="../media/image56.gif"/><Relationship Id="rId1" Type="http://schemas.openxmlformats.org/officeDocument/2006/relationships/slideLayout" Target="../slideLayouts/slideLayout3.xml"/><Relationship Id="rId6" Type="http://schemas.openxmlformats.org/officeDocument/2006/relationships/image" Target="../media/image33.jpeg"/><Relationship Id="rId11" Type="http://schemas.openxmlformats.org/officeDocument/2006/relationships/image" Target="../media/image38.gif"/><Relationship Id="rId24" Type="http://schemas.openxmlformats.org/officeDocument/2006/relationships/image" Target="../media/image51.gif"/><Relationship Id="rId5" Type="http://schemas.openxmlformats.org/officeDocument/2006/relationships/image" Target="../media/image32.gif"/><Relationship Id="rId15" Type="http://schemas.openxmlformats.org/officeDocument/2006/relationships/image" Target="../media/image42.gif"/><Relationship Id="rId23" Type="http://schemas.openxmlformats.org/officeDocument/2006/relationships/image" Target="../media/image50.gif"/><Relationship Id="rId28" Type="http://schemas.openxmlformats.org/officeDocument/2006/relationships/image" Target="../media/image55.gif"/><Relationship Id="rId10" Type="http://schemas.openxmlformats.org/officeDocument/2006/relationships/image" Target="../media/image37.gif"/><Relationship Id="rId19" Type="http://schemas.openxmlformats.org/officeDocument/2006/relationships/image" Target="../media/image46.gif"/><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gif"/><Relationship Id="rId22" Type="http://schemas.openxmlformats.org/officeDocument/2006/relationships/image" Target="../media/image49.gif"/><Relationship Id="rId27" Type="http://schemas.openxmlformats.org/officeDocument/2006/relationships/image" Target="../media/image54.gif"/></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3.png"/><Relationship Id="rId7"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hyperlink" Target="http://bb.watch.impress.co.jp/cda/parts/image_for_link/80042-21778-1-1.html" TargetMode="External"/><Relationship Id="rId3" Type="http://schemas.openxmlformats.org/officeDocument/2006/relationships/image" Target="../media/image78.jpe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86.jpeg"/><Relationship Id="rId5" Type="http://schemas.openxmlformats.org/officeDocument/2006/relationships/image" Target="../media/image80.png"/><Relationship Id="rId15" Type="http://schemas.openxmlformats.org/officeDocument/2006/relationships/image" Target="../media/image88.pn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jpeg"/></Relationships>
</file>

<file path=ppt/slides/_rels/slide3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7.jpeg"/><Relationship Id="rId7" Type="http://schemas.openxmlformats.org/officeDocument/2006/relationships/image" Target="../media/image104.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98.jpeg"/><Relationship Id="rId9" Type="http://schemas.openxmlformats.org/officeDocument/2006/relationships/image" Target="../media/image106.png"/></Relationships>
</file>

<file path=ppt/slides/_rels/slide3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7.jpeg"/><Relationship Id="rId7" Type="http://schemas.openxmlformats.org/officeDocument/2006/relationships/image" Target="../media/image11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11.jpe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3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hyperlink" Target="http://www.iodata.jp/index.htm" TargetMode="External"/><Relationship Id="rId7" Type="http://schemas.openxmlformats.org/officeDocument/2006/relationships/image" Target="../media/image124.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23.png"/><Relationship Id="rId5" Type="http://schemas.openxmlformats.org/officeDocument/2006/relationships/image" Target="../media/image122.wmf"/><Relationship Id="rId4" Type="http://schemas.openxmlformats.org/officeDocument/2006/relationships/image" Target="../media/image121.png"/><Relationship Id="rId9" Type="http://schemas.openxmlformats.org/officeDocument/2006/relationships/image" Target="../media/image126.jpeg"/></Relationships>
</file>

<file path=ppt/slides/_rels/slide4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28.jpeg"/><Relationship Id="rId4" Type="http://schemas.openxmlformats.org/officeDocument/2006/relationships/image" Target="../media/image127.jpeg"/></Relationships>
</file>

<file path=ppt/slides/_rels/slide46.xml.rels><?xml version="1.0" encoding="UTF-8" standalone="yes"?>
<Relationships xmlns="http://schemas.openxmlformats.org/package/2006/relationships"><Relationship Id="rId8" Type="http://schemas.openxmlformats.org/officeDocument/2006/relationships/hyperlink" Target="http://www.dlna.org/" TargetMode="External"/><Relationship Id="rId3" Type="http://schemas.openxmlformats.org/officeDocument/2006/relationships/hyperlink" Target="http://go.microsoft.com/fwlink/?LinkId=131088" TargetMode="External"/><Relationship Id="rId7" Type="http://schemas.openxmlformats.org/officeDocument/2006/relationships/hyperlink" Target="http://www.microsoft.com/whdc/winlogo/default.msp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upnp.org/standardizeddcps/mediaserver.asp" TargetMode="External"/><Relationship Id="rId5" Type="http://schemas.openxmlformats.org/officeDocument/2006/relationships/hyperlink" Target="http://go.microsoft.com/fwlink/?LinkId=87957" TargetMode="External"/><Relationship Id="rId4" Type="http://schemas.openxmlformats.org/officeDocument/2006/relationships/hyperlink" Target="http://go.microsoft.com/fwlink/?LinkId=131089"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NMDInfo@Microsof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hyperlink" Target="http://bb.watch.impress.co.jp/cda/parts/image_for_link/80042-21778-1-1.html" TargetMode="External"/><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Arrow Connector 53"/>
          <p:cNvCxnSpPr/>
          <p:nvPr/>
        </p:nvCxnSpPr>
        <p:spPr bwMode="auto">
          <a:xfrm>
            <a:off x="2103120" y="4271554"/>
            <a:ext cx="3905794" cy="1588"/>
          </a:xfrm>
          <a:prstGeom prst="straightConnector1">
            <a:avLst/>
          </a:prstGeom>
          <a:noFill/>
          <a:ln w="19050">
            <a:prstDash val="solid"/>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73" name="Flowchart: Process 72"/>
          <p:cNvSpPr/>
          <p:nvPr/>
        </p:nvSpPr>
        <p:spPr bwMode="auto">
          <a:xfrm>
            <a:off x="2586446" y="4467505"/>
            <a:ext cx="1815737" cy="1136469"/>
          </a:xfrm>
          <a:prstGeom prst="flowChartProcess">
            <a:avLst/>
          </a:prstGeom>
          <a:ln w="285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310699" y="1406344"/>
            <a:ext cx="3046455"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shares media library</a:t>
            </a:r>
          </a:p>
        </p:txBody>
      </p:sp>
      <p:sp>
        <p:nvSpPr>
          <p:cNvPr id="31" name="TextBox 30"/>
          <p:cNvSpPr txBox="1"/>
          <p:nvPr/>
        </p:nvSpPr>
        <p:spPr>
          <a:xfrm>
            <a:off x="483324" y="5003074"/>
            <a:ext cx="194636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Segoe" pitchFamily="34" charset="0"/>
              </a:rPr>
              <a:t>WMV</a:t>
            </a:r>
          </a:p>
          <a:p>
            <a:r>
              <a:rPr lang="en-US" sz="2000" dirty="0" smtClean="0">
                <a:solidFill>
                  <a:schemeClr val="tx1"/>
                </a:solidFill>
                <a:effectLst>
                  <a:outerShdw blurRad="38100" dist="38100" dir="2700000" algn="tl">
                    <a:srgbClr val="000000">
                      <a:alpha val="43137"/>
                    </a:srgbClr>
                  </a:outerShdw>
                </a:effectLst>
                <a:latin typeface="Segoe" pitchFamily="34" charset="0"/>
              </a:rPr>
              <a:t>MP4</a:t>
            </a:r>
          </a:p>
          <a:p>
            <a:r>
              <a:rPr lang="en-US" sz="2000" dirty="0" smtClean="0">
                <a:solidFill>
                  <a:schemeClr val="tx1"/>
                </a:solidFill>
                <a:effectLst>
                  <a:outerShdw blurRad="38100" dist="38100" dir="2700000" algn="tl">
                    <a:srgbClr val="000000">
                      <a:alpha val="43137"/>
                    </a:srgbClr>
                  </a:outerShdw>
                </a:effectLst>
                <a:latin typeface="Segoe" pitchFamily="34" charset="0"/>
              </a:rPr>
              <a:t>WMA</a:t>
            </a:r>
          </a:p>
          <a:p>
            <a:r>
              <a:rPr lang="en-US" sz="2000" dirty="0" smtClean="0">
                <a:solidFill>
                  <a:schemeClr val="tx1"/>
                </a:solidFill>
                <a:effectLst>
                  <a:outerShdw blurRad="38100" dist="38100" dir="2700000" algn="tl">
                    <a:srgbClr val="000000">
                      <a:alpha val="43137"/>
                    </a:srgbClr>
                  </a:outerShdw>
                </a:effectLst>
                <a:latin typeface="Segoe" pitchFamily="34" charset="0"/>
              </a:rPr>
              <a:t>M4A</a:t>
            </a:r>
          </a:p>
        </p:txBody>
      </p:sp>
      <p:pic>
        <p:nvPicPr>
          <p:cNvPr id="2052" name="Picture 4" descr="D:\dvd\Artwork_Imagery\Icons - Illustrations\_MSN ICONS\MSN icon movie music video entertainment.png"/>
          <p:cNvPicPr>
            <a:picLocks noChangeAspect="1" noChangeArrowheads="1"/>
          </p:cNvPicPr>
          <p:nvPr/>
        </p:nvPicPr>
        <p:blipFill>
          <a:blip r:embed="rId3" cstate="print"/>
          <a:srcRect/>
          <a:stretch>
            <a:fillRect/>
          </a:stretch>
        </p:blipFill>
        <p:spPr bwMode="auto">
          <a:xfrm>
            <a:off x="1454602" y="4993778"/>
            <a:ext cx="724832" cy="1184955"/>
          </a:xfrm>
          <a:prstGeom prst="rect">
            <a:avLst/>
          </a:prstGeom>
          <a:noFill/>
        </p:spPr>
      </p:pic>
      <p:pic>
        <p:nvPicPr>
          <p:cNvPr id="2064" name="Picture 16" descr="D:\dvd\Artwork_Imagery\Icons - Illustrations\_eHOME ICONS\home theater tv speakers audio entertainment system.png"/>
          <p:cNvPicPr>
            <a:picLocks noChangeAspect="1" noChangeArrowheads="1"/>
          </p:cNvPicPr>
          <p:nvPr/>
        </p:nvPicPr>
        <p:blipFill>
          <a:blip r:embed="rId4" cstate="print"/>
          <a:srcRect/>
          <a:stretch>
            <a:fillRect/>
          </a:stretch>
        </p:blipFill>
        <p:spPr bwMode="auto">
          <a:xfrm flipH="1">
            <a:off x="6191798" y="3362323"/>
            <a:ext cx="2521129" cy="1472504"/>
          </a:xfrm>
          <a:prstGeom prst="rect">
            <a:avLst/>
          </a:prstGeom>
          <a:noFill/>
        </p:spPr>
      </p:pic>
      <p:pic>
        <p:nvPicPr>
          <p:cNvPr id="2065" name="Picture 17" descr="D:\dvd\Artwork_Imagery\Icons - Illustrations\_eHOME ICONS\kitchen pc computer speakers music.png"/>
          <p:cNvPicPr>
            <a:picLocks noChangeAspect="1" noChangeArrowheads="1"/>
          </p:cNvPicPr>
          <p:nvPr/>
        </p:nvPicPr>
        <p:blipFill>
          <a:blip r:embed="rId5"/>
          <a:srcRect/>
          <a:stretch>
            <a:fillRect/>
          </a:stretch>
        </p:blipFill>
        <p:spPr bwMode="auto">
          <a:xfrm>
            <a:off x="675623" y="3426912"/>
            <a:ext cx="1624582" cy="1432472"/>
          </a:xfrm>
          <a:prstGeom prst="rect">
            <a:avLst/>
          </a:prstGeom>
          <a:noFill/>
        </p:spPr>
      </p:pic>
      <p:sp>
        <p:nvSpPr>
          <p:cNvPr id="42" name="TextBox 41"/>
          <p:cNvSpPr txBox="1"/>
          <p:nvPr/>
        </p:nvSpPr>
        <p:spPr>
          <a:xfrm>
            <a:off x="6592390" y="5011783"/>
            <a:ext cx="194636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Segoe" pitchFamily="34" charset="0"/>
              </a:rPr>
              <a:t>MPEG2</a:t>
            </a:r>
          </a:p>
          <a:p>
            <a:r>
              <a:rPr lang="en-US" sz="2000" dirty="0" smtClean="0">
                <a:solidFill>
                  <a:schemeClr val="tx1"/>
                </a:solidFill>
                <a:effectLst>
                  <a:outerShdw blurRad="38100" dist="38100" dir="2700000" algn="tl">
                    <a:srgbClr val="000000">
                      <a:alpha val="43137"/>
                    </a:srgbClr>
                  </a:outerShdw>
                </a:effectLst>
                <a:latin typeface="Segoe" pitchFamily="34" charset="0"/>
              </a:rPr>
              <a:t>MP3</a:t>
            </a:r>
          </a:p>
          <a:p>
            <a:r>
              <a:rPr lang="en-US" sz="2000" dirty="0" smtClean="0">
                <a:solidFill>
                  <a:schemeClr val="tx1"/>
                </a:solidFill>
                <a:effectLst>
                  <a:outerShdw blurRad="38100" dist="38100" dir="2700000" algn="tl">
                    <a:srgbClr val="000000">
                      <a:alpha val="43137"/>
                    </a:srgbClr>
                  </a:outerShdw>
                </a:effectLst>
                <a:latin typeface="Segoe" pitchFamily="34" charset="0"/>
              </a:rPr>
              <a:t>LPCM</a:t>
            </a:r>
          </a:p>
        </p:txBody>
      </p:sp>
      <p:pic>
        <p:nvPicPr>
          <p:cNvPr id="43" name="Picture 4" descr="D:\dvd\Artwork_Imagery\Icons - Illustrations\_MSN ICONS\MSN icon movie music video entertainment.png"/>
          <p:cNvPicPr>
            <a:picLocks noChangeAspect="1" noChangeArrowheads="1"/>
          </p:cNvPicPr>
          <p:nvPr/>
        </p:nvPicPr>
        <p:blipFill>
          <a:blip r:embed="rId3" cstate="print"/>
          <a:srcRect/>
          <a:stretch>
            <a:fillRect/>
          </a:stretch>
        </p:blipFill>
        <p:spPr bwMode="auto">
          <a:xfrm>
            <a:off x="7746550" y="5002487"/>
            <a:ext cx="724832" cy="1184955"/>
          </a:xfrm>
          <a:prstGeom prst="rect">
            <a:avLst/>
          </a:prstGeom>
          <a:noFill/>
        </p:spPr>
      </p:pic>
      <p:sp>
        <p:nvSpPr>
          <p:cNvPr id="44" name="TextBox 43"/>
          <p:cNvSpPr txBox="1"/>
          <p:nvPr/>
        </p:nvSpPr>
        <p:spPr>
          <a:xfrm>
            <a:off x="5675181" y="1101542"/>
            <a:ext cx="2865862"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Home theater system only supports MPEG-2 video, MP3 audio, and LPCM audio</a:t>
            </a:r>
          </a:p>
        </p:txBody>
      </p:sp>
      <p:sp>
        <p:nvSpPr>
          <p:cNvPr id="64" name="TextBox 63"/>
          <p:cNvSpPr txBox="1"/>
          <p:nvPr/>
        </p:nvSpPr>
        <p:spPr>
          <a:xfrm>
            <a:off x="5659810" y="1088217"/>
            <a:ext cx="2865862"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From home theater, user chooses a video to play from the Windows shared media library</a:t>
            </a:r>
          </a:p>
        </p:txBody>
      </p:sp>
      <p:sp>
        <p:nvSpPr>
          <p:cNvPr id="65" name="TextBox 64"/>
          <p:cNvSpPr txBox="1"/>
          <p:nvPr/>
        </p:nvSpPr>
        <p:spPr>
          <a:xfrm>
            <a:off x="288930" y="1395593"/>
            <a:ext cx="3068224" cy="584775"/>
          </a:xfrm>
          <a:prstGeom prst="rect">
            <a:avLst/>
          </a:prstGeom>
          <a:ln w="28575">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exposes native file format </a:t>
            </a:r>
            <a:r>
              <a:rPr lang="en-US" sz="1600" u="sng" dirty="0" smtClean="0">
                <a:solidFill>
                  <a:schemeClr val="tx1"/>
                </a:solidFill>
                <a:effectLst>
                  <a:outerShdw blurRad="38100" dist="38100" dir="2700000" algn="tl">
                    <a:srgbClr val="000000">
                      <a:alpha val="43137"/>
                    </a:srgbClr>
                  </a:outerShdw>
                </a:effectLst>
                <a:latin typeface="Segoe" pitchFamily="34" charset="0"/>
              </a:rPr>
              <a:t>and</a:t>
            </a:r>
            <a:r>
              <a:rPr lang="en-US" sz="1600" dirty="0" smtClean="0">
                <a:solidFill>
                  <a:schemeClr val="tx1"/>
                </a:solidFill>
                <a:effectLst>
                  <a:outerShdw blurRad="38100" dist="38100" dir="2700000" algn="tl">
                    <a:srgbClr val="000000">
                      <a:alpha val="43137"/>
                    </a:srgbClr>
                  </a:outerShdw>
                </a:effectLst>
                <a:latin typeface="Segoe" pitchFamily="34" charset="0"/>
              </a:rPr>
              <a:t> </a:t>
            </a:r>
            <a:r>
              <a:rPr lang="en-US" sz="1600" dirty="0" err="1" smtClean="0">
                <a:solidFill>
                  <a:schemeClr val="tx1"/>
                </a:solidFill>
                <a:effectLst>
                  <a:outerShdw blurRad="38100" dist="38100" dir="2700000" algn="tl">
                    <a:srgbClr val="000000">
                      <a:alpha val="43137"/>
                    </a:srgbClr>
                  </a:outerShdw>
                </a:effectLst>
                <a:latin typeface="Segoe" pitchFamily="34" charset="0"/>
              </a:rPr>
              <a:t>transcoded</a:t>
            </a:r>
            <a:r>
              <a:rPr lang="en-US" sz="1600" dirty="0" smtClean="0">
                <a:solidFill>
                  <a:schemeClr val="tx1"/>
                </a:solidFill>
                <a:effectLst>
                  <a:outerShdw blurRad="38100" dist="38100" dir="2700000" algn="tl">
                    <a:srgbClr val="000000">
                      <a:alpha val="43137"/>
                    </a:srgbClr>
                  </a:outerShdw>
                </a:effectLst>
                <a:latin typeface="Segoe" pitchFamily="34" charset="0"/>
              </a:rPr>
              <a:t> formats </a:t>
            </a:r>
          </a:p>
        </p:txBody>
      </p:sp>
      <p:sp>
        <p:nvSpPr>
          <p:cNvPr id="67" name="Rectangle 66"/>
          <p:cNvSpPr/>
          <p:nvPr/>
        </p:nvSpPr>
        <p:spPr>
          <a:xfrm>
            <a:off x="2648688" y="4550628"/>
            <a:ext cx="1805745" cy="923330"/>
          </a:xfrm>
          <a:prstGeom prst="rect">
            <a:avLst/>
          </a:prstGeom>
        </p:spPr>
        <p:txBody>
          <a:bodyPr wrap="square">
            <a:spAutoFit/>
          </a:bodyPr>
          <a:lstStyle/>
          <a:p>
            <a:r>
              <a:rPr lang="en-US" dirty="0" smtClean="0"/>
              <a:t>&lt;res MP4&gt;</a:t>
            </a:r>
          </a:p>
          <a:p>
            <a:r>
              <a:rPr lang="en-US" dirty="0" smtClean="0"/>
              <a:t>&lt;res MPEG2&gt;</a:t>
            </a:r>
          </a:p>
          <a:p>
            <a:r>
              <a:rPr lang="en-US" dirty="0" smtClean="0"/>
              <a:t>&lt;res WMV&gt;</a:t>
            </a:r>
            <a:endParaRPr lang="en-US" dirty="0"/>
          </a:p>
        </p:txBody>
      </p:sp>
      <p:pic>
        <p:nvPicPr>
          <p:cNvPr id="2068" name="Picture 20" descr="D:\dvd\Artwork_Imagery\Shapes\Arrows\Curved\loop process arrows.png"/>
          <p:cNvPicPr>
            <a:picLocks noChangeAspect="1" noChangeArrowheads="1"/>
          </p:cNvPicPr>
          <p:nvPr/>
        </p:nvPicPr>
        <p:blipFill>
          <a:blip r:embed="rId6"/>
          <a:srcRect/>
          <a:stretch>
            <a:fillRect/>
          </a:stretch>
        </p:blipFill>
        <p:spPr bwMode="auto">
          <a:xfrm>
            <a:off x="3621042" y="3563847"/>
            <a:ext cx="1773918" cy="1065841"/>
          </a:xfrm>
          <a:prstGeom prst="rect">
            <a:avLst/>
          </a:prstGeom>
          <a:noFill/>
        </p:spPr>
      </p:pic>
      <p:sp>
        <p:nvSpPr>
          <p:cNvPr id="98" name="TextBox 97"/>
          <p:cNvSpPr txBox="1"/>
          <p:nvPr/>
        </p:nvSpPr>
        <p:spPr>
          <a:xfrm>
            <a:off x="3197595" y="4776580"/>
            <a:ext cx="2865862"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a:t>
            </a:r>
            <a:r>
              <a:rPr lang="en-US" sz="1600" dirty="0" err="1" smtClean="0">
                <a:solidFill>
                  <a:schemeClr val="tx1"/>
                </a:solidFill>
                <a:effectLst>
                  <a:outerShdw blurRad="38100" dist="38100" dir="2700000" algn="tl">
                    <a:srgbClr val="000000">
                      <a:alpha val="43137"/>
                    </a:srgbClr>
                  </a:outerShdw>
                </a:effectLst>
                <a:latin typeface="Segoe" pitchFamily="34" charset="0"/>
              </a:rPr>
              <a:t>transcodes</a:t>
            </a:r>
            <a:r>
              <a:rPr lang="en-US" sz="1600" dirty="0" smtClean="0">
                <a:solidFill>
                  <a:schemeClr val="tx1"/>
                </a:solidFill>
                <a:effectLst>
                  <a:outerShdw blurRad="38100" dist="38100" dir="2700000" algn="tl">
                    <a:srgbClr val="000000">
                      <a:alpha val="43137"/>
                    </a:srgbClr>
                  </a:outerShdw>
                </a:effectLst>
                <a:latin typeface="Segoe" pitchFamily="34" charset="0"/>
              </a:rPr>
              <a:t> from MP4 to MPEG-2</a:t>
            </a:r>
          </a:p>
        </p:txBody>
      </p:sp>
      <p:sp>
        <p:nvSpPr>
          <p:cNvPr id="99" name="Down Arrow 98"/>
          <p:cNvSpPr/>
          <p:nvPr/>
        </p:nvSpPr>
        <p:spPr bwMode="auto">
          <a:xfrm rot="14498480">
            <a:off x="2276982" y="3325485"/>
            <a:ext cx="325221" cy="2880801"/>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4" name="Flowchart: Alternate Process 73"/>
          <p:cNvSpPr/>
          <p:nvPr/>
        </p:nvSpPr>
        <p:spPr bwMode="auto">
          <a:xfrm>
            <a:off x="418012" y="5381897"/>
            <a:ext cx="862148" cy="326572"/>
          </a:xfrm>
          <a:prstGeom prst="flowChartAlternateProcess">
            <a:avLst/>
          </a:prstGeom>
          <a:ln w="285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MP4</a:t>
            </a:r>
          </a:p>
        </p:txBody>
      </p:sp>
      <p:sp>
        <p:nvSpPr>
          <p:cNvPr id="100" name="Down Arrow 99"/>
          <p:cNvSpPr/>
          <p:nvPr/>
        </p:nvSpPr>
        <p:spPr bwMode="auto">
          <a:xfrm rot="16200000">
            <a:off x="5510748" y="3532691"/>
            <a:ext cx="325221" cy="723361"/>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1" name="TextBox 100"/>
          <p:cNvSpPr txBox="1"/>
          <p:nvPr/>
        </p:nvSpPr>
        <p:spPr>
          <a:xfrm>
            <a:off x="5661246" y="1611714"/>
            <a:ext cx="286586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Home theater chooses MPEG-2 RES element</a:t>
            </a:r>
          </a:p>
        </p:txBody>
      </p:sp>
      <p:cxnSp>
        <p:nvCxnSpPr>
          <p:cNvPr id="29" name="Straight Arrow Connector 28"/>
          <p:cNvCxnSpPr/>
          <p:nvPr/>
        </p:nvCxnSpPr>
        <p:spPr bwMode="auto">
          <a:xfrm flipV="1">
            <a:off x="4572000" y="4271555"/>
            <a:ext cx="1436914" cy="653142"/>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pic>
        <p:nvPicPr>
          <p:cNvPr id="35" name="Picture 2" descr="D:\dvd\Artwork_Imagery\Icons - Illustrations\_WINDOWS VISTA ICONS\Video movie film.png"/>
          <p:cNvPicPr>
            <a:picLocks noChangeAspect="1" noChangeArrowheads="1"/>
          </p:cNvPicPr>
          <p:nvPr/>
        </p:nvPicPr>
        <p:blipFill>
          <a:blip r:embed="rId7" cstate="print"/>
          <a:srcRect/>
          <a:stretch>
            <a:fillRect/>
          </a:stretch>
        </p:blipFill>
        <p:spPr bwMode="auto">
          <a:xfrm>
            <a:off x="5338621" y="3626532"/>
            <a:ext cx="514395" cy="514395"/>
          </a:xfrm>
          <a:prstGeom prst="rect">
            <a:avLst/>
          </a:prstGeom>
          <a:noFill/>
        </p:spPr>
      </p:pic>
      <p:sp>
        <p:nvSpPr>
          <p:cNvPr id="25" name="Title 24"/>
          <p:cNvSpPr>
            <a:spLocks noGrp="1"/>
          </p:cNvSpPr>
          <p:nvPr>
            <p:ph type="title"/>
          </p:nvPr>
        </p:nvSpPr>
        <p:spPr>
          <a:xfrm>
            <a:off x="382588" y="228600"/>
            <a:ext cx="8380412" cy="1052596"/>
          </a:xfrm>
        </p:spPr>
        <p:txBody>
          <a:bodyPr/>
          <a:lstStyle/>
          <a:p>
            <a:pPr lvl="0"/>
            <a:r>
              <a:rPr lang="en-US" sz="4400" dirty="0" smtClean="0"/>
              <a:t>Windows 7 Experience</a:t>
            </a:r>
            <a:br>
              <a:rPr lang="en-US" sz="4400" dirty="0" smtClean="0"/>
            </a:br>
            <a:r>
              <a:rPr lang="en-US" sz="3200" dirty="0" err="1" smtClean="0">
                <a:solidFill>
                  <a:schemeClr val="accent1"/>
                </a:solidFill>
              </a:rPr>
              <a:t>Transcoding</a:t>
            </a:r>
            <a:endParaRPr lang="en-US" sz="4400"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up)">
                                      <p:cBhvr>
                                        <p:cTn id="29" dur="500"/>
                                        <p:tgtEl>
                                          <p:spTgt spid="64"/>
                                        </p:tgtEl>
                                      </p:cBhvr>
                                    </p:animEffect>
                                  </p:childTnLst>
                                </p:cTn>
                              </p:par>
                              <p:par>
                                <p:cTn id="30" presetID="3" presetClass="exit" presetSubtype="10" fill="hold" grpId="1" nodeType="withEffect">
                                  <p:stCondLst>
                                    <p:cond delay="0"/>
                                  </p:stCondLst>
                                  <p:childTnLst>
                                    <p:animEffect transition="out" filter="blinds(horizontal)">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par>
                                <p:cTn id="33" presetID="22" presetClass="entr" presetSubtype="2"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righ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left)">
                                      <p:cBhvr>
                                        <p:cTn id="43" dur="500"/>
                                        <p:tgtEl>
                                          <p:spTgt spid="7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64"/>
                                        </p:tgtEl>
                                      </p:cBhvr>
                                    </p:animEffect>
                                    <p:set>
                                      <p:cBhvr>
                                        <p:cTn id="54" dur="1" fill="hold">
                                          <p:stCondLst>
                                            <p:cond delay="499"/>
                                          </p:stCondLst>
                                        </p:cTn>
                                        <p:tgtEl>
                                          <p:spTgt spid="64"/>
                                        </p:tgtEl>
                                        <p:attrNameLst>
                                          <p:attrName>style.visibility</p:attrName>
                                        </p:attrNameLst>
                                      </p:cBhvr>
                                      <p:to>
                                        <p:strVal val="hidden"/>
                                      </p:to>
                                    </p:set>
                                  </p:childTnLst>
                                </p:cTn>
                              </p:par>
                              <p:par>
                                <p:cTn id="55" presetID="22" presetClass="entr" presetSubtype="1"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wipe(up)">
                                      <p:cBhvr>
                                        <p:cTn id="57" dur="500"/>
                                        <p:tgtEl>
                                          <p:spTgt spid="101"/>
                                        </p:tgtEl>
                                      </p:cBhvr>
                                    </p:animEffect>
                                  </p:childTnLst>
                                </p:cTn>
                              </p:par>
                              <p:par>
                                <p:cTn id="58" presetID="22" presetClass="entr" presetSubtype="1"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up)">
                                      <p:cBhvr>
                                        <p:cTn id="60" dur="500"/>
                                        <p:tgtEl>
                                          <p:spTgt spid="29"/>
                                        </p:tgtEl>
                                      </p:cBhvr>
                                    </p:animEffect>
                                  </p:childTnLst>
                                </p:cTn>
                              </p:par>
                              <p:par>
                                <p:cTn id="61" presetID="22" presetClass="exit" presetSubtype="2" fill="hold" nodeType="withEffect">
                                  <p:stCondLst>
                                    <p:cond delay="0"/>
                                  </p:stCondLst>
                                  <p:childTnLst>
                                    <p:animEffect transition="out" filter="wipe(right)">
                                      <p:cBhvr>
                                        <p:cTn id="62" dur="500"/>
                                        <p:tgtEl>
                                          <p:spTgt spid="54"/>
                                        </p:tgtEl>
                                      </p:cBhvr>
                                    </p:animEffect>
                                    <p:set>
                                      <p:cBhvr>
                                        <p:cTn id="63" dur="1" fill="hold">
                                          <p:stCondLst>
                                            <p:cond delay="499"/>
                                          </p:stCondLst>
                                        </p:cTn>
                                        <p:tgtEl>
                                          <p:spTgt spid="5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7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67"/>
                                        </p:tgtEl>
                                        <p:attrNameLst>
                                          <p:attrName>style.visibility</p:attrName>
                                        </p:attrNameLst>
                                      </p:cBhvr>
                                      <p:to>
                                        <p:strVal val="hidden"/>
                                      </p:to>
                                    </p:set>
                                  </p:childTnLst>
                                </p:cTn>
                              </p:par>
                              <p:par>
                                <p:cTn id="70" presetID="22" presetClass="entr" presetSubtype="4"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down)">
                                      <p:cBhvr>
                                        <p:cTn id="72" dur="500"/>
                                        <p:tgtEl>
                                          <p:spTgt spid="98"/>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10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9"/>
                                        </p:tgtEl>
                                        <p:attrNameLst>
                                          <p:attrName>style.visibility</p:attrName>
                                        </p:attrNameLst>
                                      </p:cBhvr>
                                      <p:to>
                                        <p:strVal val="hidden"/>
                                      </p:to>
                                    </p:set>
                                  </p:childTnLst>
                                </p:cTn>
                              </p:par>
                              <p:par>
                                <p:cTn id="77" presetID="22" presetClass="entr" presetSubtype="4"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wipe(down)">
                                      <p:cBhvr>
                                        <p:cTn id="79" dur="500"/>
                                        <p:tgtEl>
                                          <p:spTgt spid="99"/>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2068"/>
                                        </p:tgtEl>
                                        <p:attrNameLst>
                                          <p:attrName>style.visibility</p:attrName>
                                        </p:attrNameLst>
                                      </p:cBhvr>
                                      <p:to>
                                        <p:strVal val="visible"/>
                                      </p:to>
                                    </p:set>
                                    <p:animEffect transition="in" filter="wipe(left)">
                                      <p:cBhvr>
                                        <p:cTn id="83" dur="500"/>
                                        <p:tgtEl>
                                          <p:spTgt spid="2068"/>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wipe(left)">
                                      <p:cBhvr>
                                        <p:cTn id="87" dur="500"/>
                                        <p:tgtEl>
                                          <p:spTgt spid="100"/>
                                        </p:tgtEl>
                                      </p:cBhvr>
                                    </p:animEffect>
                                  </p:childTnLst>
                                </p:cTn>
                              </p:par>
                              <p:par>
                                <p:cTn id="88" presetID="22" presetClass="entr" presetSubtype="8"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left)">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11" grpId="0" animBg="1"/>
      <p:bldP spid="31" grpId="0" animBg="1"/>
      <p:bldP spid="42" grpId="0" animBg="1"/>
      <p:bldP spid="44" grpId="0" animBg="1"/>
      <p:bldP spid="44" grpId="1" animBg="1"/>
      <p:bldP spid="64" grpId="0" animBg="1"/>
      <p:bldP spid="64" grpId="1" animBg="1"/>
      <p:bldP spid="65" grpId="0" animBg="1"/>
      <p:bldP spid="67" grpId="0"/>
      <p:bldP spid="67" grpId="1"/>
      <p:bldP spid="98" grpId="0" animBg="1"/>
      <p:bldP spid="99" grpId="0" animBg="1"/>
      <p:bldP spid="74" grpId="0" animBg="1"/>
      <p:bldP spid="100" grpId="0" animBg="1"/>
      <p:bldP spid="101" grpId="0" animBg="1"/>
      <p:bldP spid="10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Windows 7 </a:t>
            </a:r>
            <a:br>
              <a:rPr lang="en-US" dirty="0" smtClean="0"/>
            </a:br>
            <a:r>
              <a:rPr lang="en-US" dirty="0" smtClean="0"/>
              <a:t>Sharing Features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demo</a:t>
            </a:r>
            <a:endParaRPr lang="en-US" sz="10000" b="1" spc="-3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1993" y="3228059"/>
            <a:ext cx="5873917" cy="664797"/>
          </a:xfrm>
        </p:spPr>
        <p:txBody>
          <a:bodyPr/>
          <a:lstStyle/>
          <a:p>
            <a:r>
              <a:rPr lang="en-US" dirty="0" smtClean="0"/>
              <a:t>Featured </a:t>
            </a:r>
            <a:r>
              <a:rPr smtClean="0"/>
              <a:t>Speakers</a:t>
            </a:r>
            <a:endParaRPr lang="en-US" dirty="0"/>
          </a:p>
        </p:txBody>
      </p:sp>
      <p:sp>
        <p:nvSpPr>
          <p:cNvPr id="5" name="Subtitle 4"/>
          <p:cNvSpPr>
            <a:spLocks noGrp="1"/>
          </p:cNvSpPr>
          <p:nvPr>
            <p:ph type="subTitle" idx="1"/>
          </p:nvPr>
        </p:nvSpPr>
        <p:spPr>
          <a:xfrm>
            <a:off x="1641994" y="4103936"/>
            <a:ext cx="5970561" cy="1163395"/>
          </a:xfrm>
        </p:spPr>
        <p:txBody>
          <a:bodyPr/>
          <a:lstStyle/>
          <a:p>
            <a:r>
              <a:rPr lang="en-US" sz="2800" dirty="0" smtClean="0"/>
              <a:t>Scott </a:t>
            </a:r>
            <a:r>
              <a:rPr lang="en-US" sz="2800" dirty="0" err="1" smtClean="0"/>
              <a:t>Smyers</a:t>
            </a:r>
            <a:endParaRPr lang="en-US" sz="2800" dirty="0" smtClean="0"/>
          </a:p>
          <a:p>
            <a:r>
              <a:rPr lang="en-US" sz="2800" dirty="0" smtClean="0"/>
              <a:t>Chair, DLNA</a:t>
            </a:r>
          </a:p>
          <a:p>
            <a:r>
              <a:rPr lang="en-US" sz="2800" dirty="0" smtClean="0"/>
              <a:t>Sony Electronics, Inc.</a:t>
            </a:r>
          </a:p>
        </p:txBody>
      </p:sp>
      <p:sp>
        <p:nvSpPr>
          <p:cNvPr id="6" name="TextBox 5"/>
          <p:cNvSpPr txBox="1"/>
          <p:nvPr/>
        </p:nvSpPr>
        <p:spPr>
          <a:xfrm>
            <a:off x="1470421" y="1318485"/>
            <a:ext cx="6203157" cy="1846659"/>
          </a:xfrm>
          <a:prstGeom prst="rect">
            <a:avLst/>
          </a:prstGeom>
          <a:noFill/>
        </p:spPr>
        <p:txBody>
          <a:bodyPr wrap="square" lIns="0" tIns="0" rIns="0" bIns="0" rtlCol="0">
            <a:spAutoFit/>
          </a:bodyPr>
          <a:lstStyle/>
          <a:p>
            <a:r>
              <a:rPr lang="en-US" sz="6000" b="1" spc="-300" dirty="0" smtClean="0">
                <a:effectLst>
                  <a:outerShdw blurRad="38100" dist="38100" dir="2700000" algn="tl">
                    <a:srgbClr val="000000">
                      <a:alpha val="43137"/>
                    </a:srgbClr>
                  </a:outerShdw>
                </a:effectLst>
              </a:rPr>
              <a:t>Digital Living Network Alliance</a:t>
            </a:r>
            <a:endParaRPr lang="en-US" sz="6000" b="1" spc="-300" dirty="0">
              <a:effectLst>
                <a:outerShdw blurRad="38100" dist="38100" dir="2700000" algn="tl">
                  <a:srgbClr val="000000">
                    <a:alpha val="43137"/>
                  </a:srgbClr>
                </a:outerShdw>
              </a:effectLst>
            </a:endParaRPr>
          </a:p>
        </p:txBody>
      </p:sp>
      <p:sp>
        <p:nvSpPr>
          <p:cNvPr id="7" name="Subtitle 4"/>
          <p:cNvSpPr txBox="1">
            <a:spLocks/>
          </p:cNvSpPr>
          <p:nvPr/>
        </p:nvSpPr>
        <p:spPr bwMode="auto">
          <a:xfrm>
            <a:off x="5199963" y="4113115"/>
            <a:ext cx="3503364"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8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Pat</a:t>
            </a:r>
            <a:r>
              <a:rPr kumimoji="0" lang="en-US" sz="2800" b="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 </a:t>
            </a:r>
            <a:r>
              <a:rPr kumimoji="0" lang="en-US" sz="2800" b="0" i="0" u="none" strike="noStrike" kern="0" cap="none" spc="0" normalizeH="0" noProof="0" dirty="0" err="1"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Griffis</a:t>
            </a:r>
            <a:endParaRPr kumimoji="0" lang="en-US" sz="2800" b="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800" kern="0" baseline="0" dirty="0" smtClean="0">
                <a:solidFill>
                  <a:schemeClr val="tx2"/>
                </a:solidFill>
                <a:effectLst>
                  <a:outerShdw blurRad="38100" dist="38100" dir="2700000" algn="tl">
                    <a:srgbClr val="000000">
                      <a:alpha val="43137"/>
                    </a:srgbClr>
                  </a:outerShdw>
                </a:effectLst>
                <a:latin typeface="Trebuchet MS" pitchFamily="34" charset="0"/>
              </a:rPr>
              <a:t>Co-Chair,</a:t>
            </a:r>
            <a:r>
              <a:rPr lang="en-US" sz="2800" kern="0" dirty="0" smtClean="0">
                <a:solidFill>
                  <a:schemeClr val="tx2"/>
                </a:solidFill>
                <a:effectLst>
                  <a:outerShdw blurRad="38100" dist="38100" dir="2700000" algn="tl">
                    <a:srgbClr val="000000">
                      <a:alpha val="43137"/>
                    </a:srgbClr>
                  </a:outerShdw>
                </a:effectLst>
                <a:latin typeface="Trebuchet MS" pitchFamily="34" charset="0"/>
              </a:rPr>
              <a:t> DLNA</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8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Microsoft</a:t>
            </a:r>
            <a:r>
              <a:rPr kumimoji="0" lang="en-US" sz="2800" b="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 Corporation</a:t>
            </a:r>
            <a:endParaRPr kumimoji="0" lang="en-US" sz="28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5512525" y="692331"/>
            <a:ext cx="3357154" cy="547333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2588" y="228600"/>
            <a:ext cx="8380412" cy="553998"/>
          </a:xfrm>
        </p:spPr>
        <p:txBody>
          <a:bodyPr/>
          <a:lstStyle/>
          <a:p>
            <a:r>
              <a:rPr lang="en-US" sz="4000" dirty="0" smtClean="0"/>
              <a:t>Introduction To DLNA</a:t>
            </a:r>
            <a:endParaRPr lang="en-US" sz="4000" dirty="0"/>
          </a:p>
        </p:txBody>
      </p:sp>
      <p:sp>
        <p:nvSpPr>
          <p:cNvPr id="4" name="Content Placeholder 2"/>
          <p:cNvSpPr>
            <a:spLocks noGrp="1"/>
          </p:cNvSpPr>
          <p:nvPr>
            <p:ph idx="1"/>
          </p:nvPr>
        </p:nvSpPr>
        <p:spPr>
          <a:xfrm>
            <a:off x="382588" y="1414464"/>
            <a:ext cx="4637281" cy="4742837"/>
          </a:xfrm>
        </p:spPr>
        <p:txBody>
          <a:bodyPr/>
          <a:lstStyle/>
          <a:p>
            <a:pPr marL="344488" indent="-344488"/>
            <a:r>
              <a:rPr lang="en-US" sz="2000" dirty="0" smtClean="0"/>
              <a:t>Industry consortium</a:t>
            </a:r>
          </a:p>
          <a:p>
            <a:pPr marL="625475" lvl="1" indent="-280988"/>
            <a:r>
              <a:rPr lang="en-US" sz="1800" dirty="0" smtClean="0"/>
              <a:t>250+ companies</a:t>
            </a:r>
          </a:p>
          <a:p>
            <a:pPr marL="625475" lvl="1" indent="-280988"/>
            <a:r>
              <a:rPr lang="en-US" sz="1800" dirty="0" smtClean="0"/>
              <a:t>Consumer Electronics</a:t>
            </a:r>
          </a:p>
          <a:p>
            <a:pPr marL="625475" lvl="1" indent="-280988"/>
            <a:r>
              <a:rPr lang="en-US" sz="1800" dirty="0" smtClean="0"/>
              <a:t>Computing Industry</a:t>
            </a:r>
          </a:p>
          <a:p>
            <a:pPr marL="625475" lvl="1" indent="-280988"/>
            <a:r>
              <a:rPr lang="en-US" sz="1800" dirty="0" smtClean="0"/>
              <a:t>Mobile Devices</a:t>
            </a:r>
          </a:p>
          <a:p>
            <a:pPr marL="625475" lvl="1" indent="-280988"/>
            <a:r>
              <a:rPr lang="en-US" sz="1800" dirty="0" smtClean="0"/>
              <a:t>Content distributors</a:t>
            </a:r>
          </a:p>
          <a:p>
            <a:pPr lvl="1"/>
            <a:endParaRPr lang="en-US" sz="1800" dirty="0" smtClean="0"/>
          </a:p>
          <a:p>
            <a:pPr marL="344488" indent="-344488"/>
            <a:r>
              <a:rPr lang="en-US" sz="2000" dirty="0" smtClean="0"/>
              <a:t>Goal:  Establish an ecosystem of compatible products for networked media devices</a:t>
            </a:r>
          </a:p>
          <a:p>
            <a:pPr marL="344488" indent="-344488"/>
            <a:endParaRPr lang="en-US" sz="2000" dirty="0" smtClean="0"/>
          </a:p>
          <a:p>
            <a:pPr marL="344488" indent="-344488"/>
            <a:r>
              <a:rPr lang="en-US" sz="2000" dirty="0" smtClean="0"/>
              <a:t>Develops standards-based specifications:  “DLNA Guidelines”</a:t>
            </a:r>
          </a:p>
        </p:txBody>
      </p:sp>
      <p:pic>
        <p:nvPicPr>
          <p:cNvPr id="7" name="Picture 2" descr="C:\ZWORKDIR\HOMENET\Presentations\DLNA-Tutorial\Logos\access.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42268" y="1484521"/>
            <a:ext cx="1019175" cy="476250"/>
          </a:xfrm>
          <a:prstGeom prst="rect">
            <a:avLst/>
          </a:prstGeom>
          <a:noFill/>
        </p:spPr>
      </p:pic>
      <p:pic>
        <p:nvPicPr>
          <p:cNvPr id="8" name="Picture 3" descr="C:\ZWORKDIR\HOMENET\Presentations\DLNA-Tutorial\Logos\amd.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42983" y="1524911"/>
            <a:ext cx="1019175" cy="476250"/>
          </a:xfrm>
          <a:prstGeom prst="rect">
            <a:avLst/>
          </a:prstGeom>
          <a:noFill/>
        </p:spPr>
      </p:pic>
      <p:pic>
        <p:nvPicPr>
          <p:cNvPr id="9" name="Picture 4" descr="C:\ZWORKDIR\HOMENET\Presentations\DLNA-Tutorial\Logos\awox.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83270" y="2568675"/>
            <a:ext cx="1019175" cy="476250"/>
          </a:xfrm>
          <a:prstGeom prst="rect">
            <a:avLst/>
          </a:prstGeom>
          <a:noFill/>
        </p:spPr>
      </p:pic>
      <p:pic>
        <p:nvPicPr>
          <p:cNvPr id="10" name="Picture 5" descr="C:\ZWORKDIR\HOMENET\Presentations\DLNA-Tutorial\Logos\broadcom.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95675" y="1964391"/>
            <a:ext cx="1019175" cy="476250"/>
          </a:xfrm>
          <a:prstGeom prst="rect">
            <a:avLst/>
          </a:prstGeom>
          <a:noFill/>
        </p:spPr>
      </p:pic>
      <p:pic>
        <p:nvPicPr>
          <p:cNvPr id="11" name="Picture 6" descr="C:\ZWORKDIR\HOMENET\Presentations\DLNA-Tutorial\Logos\cisco.gif"/>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755387" y="1941354"/>
            <a:ext cx="1019175" cy="476250"/>
          </a:xfrm>
          <a:prstGeom prst="rect">
            <a:avLst/>
          </a:prstGeom>
          <a:noFill/>
        </p:spPr>
      </p:pic>
      <p:pic>
        <p:nvPicPr>
          <p:cNvPr id="12" name="Picture 7" descr="C:\ZWORKDIR\HOMENET\Presentations\DLNA-Tutorial\Logos\comcast.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737666" y="2591712"/>
            <a:ext cx="1019175" cy="476250"/>
          </a:xfrm>
          <a:prstGeom prst="rect">
            <a:avLst/>
          </a:prstGeom>
          <a:noFill/>
        </p:spPr>
      </p:pic>
      <p:pic>
        <p:nvPicPr>
          <p:cNvPr id="13" name="Picture 8" descr="C:\ZWORKDIR\HOMENET\Presentations\DLNA-Tutorial\Logos\DigiOn_logo.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720484" y="3146377"/>
            <a:ext cx="1019175" cy="476250"/>
          </a:xfrm>
          <a:prstGeom prst="rect">
            <a:avLst/>
          </a:prstGeom>
          <a:noFill/>
        </p:spPr>
      </p:pic>
      <p:pic>
        <p:nvPicPr>
          <p:cNvPr id="14" name="Picture 9" descr="C:\ZWORKDIR\HOMENET\Presentations\DLNA-Tutorial\Logos\hp.gif"/>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755387" y="3112707"/>
            <a:ext cx="1019175" cy="476250"/>
          </a:xfrm>
          <a:prstGeom prst="rect">
            <a:avLst/>
          </a:prstGeom>
          <a:noFill/>
        </p:spPr>
      </p:pic>
      <p:pic>
        <p:nvPicPr>
          <p:cNvPr id="15" name="Picture 10" descr="C:\ZWORKDIR\HOMENET\Presentations\DLNA-Tutorial\Logos\huawei.gif"/>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789596" y="3600032"/>
            <a:ext cx="1019175" cy="476250"/>
          </a:xfrm>
          <a:prstGeom prst="rect">
            <a:avLst/>
          </a:prstGeom>
          <a:noFill/>
        </p:spPr>
      </p:pic>
      <p:pic>
        <p:nvPicPr>
          <p:cNvPr id="16" name="Picture 11" descr="C:\ZWORKDIR\HOMENET\Presentations\DLNA-Tutorial\Logos\ibm.gif"/>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794373" y="3580539"/>
            <a:ext cx="1019175" cy="476250"/>
          </a:xfrm>
          <a:prstGeom prst="rect">
            <a:avLst/>
          </a:prstGeom>
          <a:noFill/>
        </p:spPr>
      </p:pic>
      <p:pic>
        <p:nvPicPr>
          <p:cNvPr id="17" name="Picture 12" descr="C:\ZWORKDIR\HOMENET\Presentations\DLNA-Tutorial\Logos\intel.gif"/>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6766559" y="4165330"/>
            <a:ext cx="1019175" cy="476250"/>
          </a:xfrm>
          <a:prstGeom prst="rect">
            <a:avLst/>
          </a:prstGeom>
          <a:noFill/>
        </p:spPr>
      </p:pic>
      <p:pic>
        <p:nvPicPr>
          <p:cNvPr id="18" name="Picture 13" descr="C:\ZWORKDIR\HOMENET\Presentations\DLNA-Tutorial\Logos\kenwood.gif"/>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7757158" y="4144066"/>
            <a:ext cx="1019175" cy="476250"/>
          </a:xfrm>
          <a:prstGeom prst="rect">
            <a:avLst/>
          </a:prstGeom>
          <a:noFill/>
        </p:spPr>
      </p:pic>
      <p:pic>
        <p:nvPicPr>
          <p:cNvPr id="19" name="Picture 14" descr="C:\ZWORKDIR\HOMENET\Presentations\DLNA-Tutorial\Logos\lenovo.gif"/>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784279" y="4652655"/>
            <a:ext cx="1019175" cy="476250"/>
          </a:xfrm>
          <a:prstGeom prst="rect">
            <a:avLst/>
          </a:prstGeom>
          <a:noFill/>
        </p:spPr>
      </p:pic>
      <p:pic>
        <p:nvPicPr>
          <p:cNvPr id="20" name="Picture 15" descr="C:\ZWORKDIR\HOMENET\Presentations\DLNA-Tutorial\Logos\LG-Electronics.jpg"/>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7766020" y="4620759"/>
            <a:ext cx="1019175" cy="476250"/>
          </a:xfrm>
          <a:prstGeom prst="rect">
            <a:avLst/>
          </a:prstGeom>
          <a:noFill/>
        </p:spPr>
      </p:pic>
      <p:pic>
        <p:nvPicPr>
          <p:cNvPr id="21" name="Picture 16" descr="C:\ZWORKDIR\HOMENET\Presentations\DLNA-Tutorial\Logos\microsoft.gif"/>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775420" y="5501488"/>
            <a:ext cx="1019175" cy="476250"/>
          </a:xfrm>
          <a:prstGeom prst="rect">
            <a:avLst/>
          </a:prstGeom>
          <a:noFill/>
        </p:spPr>
      </p:pic>
      <p:pic>
        <p:nvPicPr>
          <p:cNvPr id="22" name="Picture 17" descr="C:\ZWORKDIR\HOMENET\Presentations\DLNA-Tutorial\Logos\MVSN_Logo_107x50.jpg"/>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6789596" y="5099223"/>
            <a:ext cx="1040725" cy="487363"/>
          </a:xfrm>
          <a:prstGeom prst="rect">
            <a:avLst/>
          </a:prstGeom>
          <a:noFill/>
        </p:spPr>
      </p:pic>
      <p:pic>
        <p:nvPicPr>
          <p:cNvPr id="23" name="Picture 18" descr="C:\ZWORKDIR\HOMENET\Presentations\DLNA-Tutorial\Logos\motorola.gif"/>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7820955" y="5076187"/>
            <a:ext cx="1019175" cy="476250"/>
          </a:xfrm>
          <a:prstGeom prst="rect">
            <a:avLst/>
          </a:prstGeom>
          <a:noFill/>
        </p:spPr>
      </p:pic>
      <p:pic>
        <p:nvPicPr>
          <p:cNvPr id="24" name="Picture 19" descr="C:\ZWORKDIR\HOMENET\Presentations\DLNA-Tutorial\Logos\nokia.gif"/>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7810322" y="5512121"/>
            <a:ext cx="1019175" cy="476250"/>
          </a:xfrm>
          <a:prstGeom prst="rect">
            <a:avLst/>
          </a:prstGeom>
          <a:noFill/>
        </p:spPr>
      </p:pic>
      <p:pic>
        <p:nvPicPr>
          <p:cNvPr id="25" name="Picture 20" descr="C:\ZWORKDIR\HOMENET\Presentations\DLNA-Tutorial\Logos\nxp_logo.jpg"/>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5616471" y="1990972"/>
            <a:ext cx="1019175" cy="476250"/>
          </a:xfrm>
          <a:prstGeom prst="rect">
            <a:avLst/>
          </a:prstGeom>
          <a:noFill/>
        </p:spPr>
      </p:pic>
      <p:pic>
        <p:nvPicPr>
          <p:cNvPr id="26" name="Picture 21" descr="C:\ZWORKDIR\HOMENET\Presentations\DLNA-Tutorial\Logos\panasonic.gif"/>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5694443" y="5170106"/>
            <a:ext cx="1019175" cy="476250"/>
          </a:xfrm>
          <a:prstGeom prst="rect">
            <a:avLst/>
          </a:prstGeom>
          <a:noFill/>
        </p:spPr>
      </p:pic>
      <p:pic>
        <p:nvPicPr>
          <p:cNvPr id="27" name="Picture 22" descr="C:\ZWORKDIR\HOMENET\Presentations\DLNA-Tutorial\Logos\philips.gif"/>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5705075" y="4626075"/>
            <a:ext cx="1019175" cy="476250"/>
          </a:xfrm>
          <a:prstGeom prst="rect">
            <a:avLst/>
          </a:prstGeom>
          <a:noFill/>
        </p:spPr>
      </p:pic>
      <p:pic>
        <p:nvPicPr>
          <p:cNvPr id="28" name="Picture 23" descr="C:\ZWORKDIR\HOMENET\Presentations\DLNA-Tutorial\Logos\pioneer.gif"/>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5563308" y="1546177"/>
            <a:ext cx="1019175" cy="476250"/>
          </a:xfrm>
          <a:prstGeom prst="rect">
            <a:avLst/>
          </a:prstGeom>
          <a:noFill/>
        </p:spPr>
      </p:pic>
      <p:pic>
        <p:nvPicPr>
          <p:cNvPr id="29" name="Picture 24" descr="C:\ZWORKDIR\HOMENET\Presentations\DLNA-Tutorial\Logos\samsung.gif"/>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5598751" y="3151694"/>
            <a:ext cx="1019175" cy="476250"/>
          </a:xfrm>
          <a:prstGeom prst="rect">
            <a:avLst/>
          </a:prstGeom>
          <a:noFill/>
        </p:spPr>
      </p:pic>
      <p:pic>
        <p:nvPicPr>
          <p:cNvPr id="30" name="Picture 25" descr="C:\ZWORKDIR\HOMENET\Presentations\DLNA-Tutorial\Logos\sharp.gif"/>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5664317" y="2554497"/>
            <a:ext cx="1019175" cy="476250"/>
          </a:xfrm>
          <a:prstGeom prst="rect">
            <a:avLst/>
          </a:prstGeom>
          <a:noFill/>
        </p:spPr>
      </p:pic>
      <p:pic>
        <p:nvPicPr>
          <p:cNvPr id="31" name="Picture 26" descr="C:\ZWORKDIR\HOMENET\Presentations\DLNA-Tutorial\Logos\sony.gif"/>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a:off x="5744061" y="4140522"/>
            <a:ext cx="1019175" cy="476250"/>
          </a:xfrm>
          <a:prstGeom prst="rect">
            <a:avLst/>
          </a:prstGeom>
          <a:noFill/>
        </p:spPr>
      </p:pic>
      <p:pic>
        <p:nvPicPr>
          <p:cNvPr id="32" name="Picture 27" descr="C:\ZWORKDIR\HOMENET\Presentations\DLNA-Tutorial\Logos\toshiba.gif"/>
          <p:cNvPicPr>
            <a:picLocks noChangeAspect="1" noChangeArrowheads="1"/>
          </p:cNvPicPr>
          <p:nvPr/>
        </p:nvPicPr>
        <p:blipFill>
          <a:blip r:embed="rId28">
            <a:clrChange>
              <a:clrFrom>
                <a:srgbClr val="FFFFFF"/>
              </a:clrFrom>
              <a:clrTo>
                <a:srgbClr val="FFFFFF">
                  <a:alpha val="0"/>
                </a:srgbClr>
              </a:clrTo>
            </a:clrChange>
          </a:blip>
          <a:srcRect/>
          <a:stretch>
            <a:fillRect/>
          </a:stretch>
        </p:blipFill>
        <p:spPr bwMode="auto">
          <a:xfrm>
            <a:off x="5641280" y="3608894"/>
            <a:ext cx="1019175" cy="476250"/>
          </a:xfrm>
          <a:prstGeom prst="rect">
            <a:avLst/>
          </a:prstGeom>
          <a:noFill/>
        </p:spPr>
      </p:pic>
      <p:pic>
        <p:nvPicPr>
          <p:cNvPr id="35" name="Picture 34" descr="dlna-logo.gif"/>
          <p:cNvPicPr>
            <a:picLocks noChangeAspect="1"/>
          </p:cNvPicPr>
          <p:nvPr/>
        </p:nvPicPr>
        <p:blipFill>
          <a:blip r:embed="rId29">
            <a:clrChange>
              <a:clrFrom>
                <a:srgbClr val="FFFFFF"/>
              </a:clrFrom>
              <a:clrTo>
                <a:srgbClr val="FFFFFF">
                  <a:alpha val="0"/>
                </a:srgbClr>
              </a:clrTo>
            </a:clrChange>
          </a:blip>
          <a:stretch>
            <a:fillRect/>
          </a:stretch>
        </p:blipFill>
        <p:spPr>
          <a:xfrm>
            <a:off x="6169450" y="770390"/>
            <a:ext cx="2095500" cy="70485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Windows 7 Sharing Features</a:t>
            </a:r>
            <a:br>
              <a:rPr lang="en-US" sz="4000" dirty="0" smtClean="0"/>
            </a:br>
            <a:r>
              <a:rPr lang="en-US" sz="2800" dirty="0" smtClean="0">
                <a:solidFill>
                  <a:schemeClr val="accent1"/>
                </a:solidFill>
              </a:rPr>
              <a:t>Digital Media Server</a:t>
            </a:r>
            <a:endParaRPr lang="en-US" sz="4000" dirty="0">
              <a:solidFill>
                <a:schemeClr val="accent1"/>
              </a:solidFill>
            </a:endParaRPr>
          </a:p>
        </p:txBody>
      </p:sp>
      <p:sp>
        <p:nvSpPr>
          <p:cNvPr id="3" name="Content Placeholder 2"/>
          <p:cNvSpPr>
            <a:spLocks noGrp="1"/>
          </p:cNvSpPr>
          <p:nvPr>
            <p:ph idx="1"/>
          </p:nvPr>
        </p:nvSpPr>
        <p:spPr>
          <a:xfrm>
            <a:off x="382588" y="1901825"/>
            <a:ext cx="8380412" cy="1458348"/>
          </a:xfrm>
        </p:spPr>
        <p:txBody>
          <a:bodyPr/>
          <a:lstStyle/>
          <a:p>
            <a:r>
              <a:rPr lang="en-US" sz="2800" dirty="0" smtClean="0"/>
              <a:t>Windows 7 adds DLNA 1.5 DMS support</a:t>
            </a:r>
          </a:p>
          <a:p>
            <a:r>
              <a:rPr lang="en-US" sz="2800" dirty="0" smtClean="0"/>
              <a:t>Device may access shared media libraries</a:t>
            </a:r>
          </a:p>
          <a:p>
            <a:pPr marL="796925" lvl="1" indent="-409575"/>
            <a:r>
              <a:rPr lang="en-US" sz="2400" dirty="0" smtClean="0"/>
              <a:t>Music, Pictures, Videos, and Recorded TV*</a:t>
            </a:r>
          </a:p>
        </p:txBody>
      </p:sp>
      <p:sp>
        <p:nvSpPr>
          <p:cNvPr id="4" name="TextBox 3"/>
          <p:cNvSpPr txBox="1"/>
          <p:nvPr/>
        </p:nvSpPr>
        <p:spPr>
          <a:xfrm>
            <a:off x="-13065" y="6557551"/>
            <a:ext cx="2478564" cy="307777"/>
          </a:xfrm>
          <a:prstGeom prst="rect">
            <a:avLst/>
          </a:prstGeom>
          <a:noFill/>
        </p:spPr>
        <p:txBody>
          <a:bodyPr wrap="none" rtlCol="0">
            <a:spAutoFit/>
          </a:bodyPr>
          <a:lstStyle/>
          <a:p>
            <a:r>
              <a:rPr lang="en-US" sz="1400" b="1" dirty="0" smtClean="0">
                <a:solidFill>
                  <a:schemeClr val="tx1"/>
                </a:solidFill>
                <a:effectLst>
                  <a:outerShdw blurRad="38100" dist="38100" dir="2700000" algn="tl">
                    <a:srgbClr val="000000">
                      <a:alpha val="43137"/>
                    </a:srgbClr>
                  </a:outerShdw>
                </a:effectLst>
                <a:latin typeface="Segoe" pitchFamily="34" charset="0"/>
              </a:rPr>
              <a:t>* Only </a:t>
            </a:r>
            <a:r>
              <a:rPr lang="en-US" sz="1400" b="1" dirty="0" smtClean="0">
                <a:effectLst>
                  <a:outerShdw blurRad="38100" dist="38100" dir="2700000" algn="tl">
                    <a:srgbClr val="000000">
                      <a:alpha val="43137"/>
                    </a:srgbClr>
                  </a:outerShdw>
                </a:effectLst>
                <a:latin typeface="Segoe" pitchFamily="34" charset="0"/>
              </a:rPr>
              <a:t>u</a:t>
            </a:r>
            <a:r>
              <a:rPr lang="en-US" sz="1400" b="1" dirty="0" smtClean="0">
                <a:solidFill>
                  <a:schemeClr val="tx1"/>
                </a:solidFill>
                <a:effectLst>
                  <a:outerShdw blurRad="38100" dist="38100" dir="2700000" algn="tl">
                    <a:srgbClr val="000000">
                      <a:alpha val="43137"/>
                    </a:srgbClr>
                  </a:outerShdw>
                </a:effectLst>
                <a:latin typeface="Segoe" pitchFamily="34" charset="0"/>
              </a:rPr>
              <a:t>nprotected content</a:t>
            </a:r>
          </a:p>
        </p:txBody>
      </p:sp>
      <p:pic>
        <p:nvPicPr>
          <p:cNvPr id="5" name="Picture 4" descr="Windows7_Libraries.png"/>
          <p:cNvPicPr>
            <a:picLocks noChangeAspect="1"/>
          </p:cNvPicPr>
          <p:nvPr/>
        </p:nvPicPr>
        <p:blipFill>
          <a:blip r:embed="rId3"/>
          <a:stretch>
            <a:fillRect/>
          </a:stretch>
        </p:blipFill>
        <p:spPr>
          <a:xfrm>
            <a:off x="248185" y="3545236"/>
            <a:ext cx="4127872" cy="2615230"/>
          </a:xfrm>
          <a:prstGeom prst="rect">
            <a:avLst/>
          </a:prstGeom>
        </p:spPr>
      </p:pic>
      <p:pic>
        <p:nvPicPr>
          <p:cNvPr id="7" name="Picture 6" descr="wmp12_other_libraries.png"/>
          <p:cNvPicPr>
            <a:picLocks noChangeAspect="1"/>
          </p:cNvPicPr>
          <p:nvPr/>
        </p:nvPicPr>
        <p:blipFill>
          <a:blip r:embed="rId4"/>
          <a:stretch>
            <a:fillRect/>
          </a:stretch>
        </p:blipFill>
        <p:spPr>
          <a:xfrm>
            <a:off x="4473719" y="3775169"/>
            <a:ext cx="4350544" cy="2390502"/>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Windows 7 Sharing Features</a:t>
            </a:r>
            <a:br>
              <a:rPr lang="en-US" sz="4000" dirty="0" smtClean="0"/>
            </a:br>
            <a:r>
              <a:rPr lang="en-US" sz="2800" dirty="0" smtClean="0">
                <a:solidFill>
                  <a:schemeClr val="accent1"/>
                </a:solidFill>
              </a:rPr>
              <a:t>Digital Media Server</a:t>
            </a:r>
            <a:endParaRPr lang="en-US" sz="4000" dirty="0">
              <a:solidFill>
                <a:schemeClr val="accent1"/>
              </a:solidFill>
            </a:endParaRPr>
          </a:p>
        </p:txBody>
      </p:sp>
      <p:sp>
        <p:nvSpPr>
          <p:cNvPr id="3" name="Content Placeholder 2"/>
          <p:cNvSpPr>
            <a:spLocks noGrp="1"/>
          </p:cNvSpPr>
          <p:nvPr>
            <p:ph idx="1"/>
          </p:nvPr>
        </p:nvSpPr>
        <p:spPr>
          <a:xfrm>
            <a:off x="382588" y="1901825"/>
            <a:ext cx="8380412" cy="2369879"/>
          </a:xfrm>
        </p:spPr>
        <p:txBody>
          <a:bodyPr/>
          <a:lstStyle/>
          <a:p>
            <a:r>
              <a:rPr lang="en-US" dirty="0" smtClean="0"/>
              <a:t>Device experience enhancements:</a:t>
            </a:r>
          </a:p>
          <a:p>
            <a:pPr lvl="1"/>
            <a:r>
              <a:rPr lang="en-US" dirty="0" smtClean="0"/>
              <a:t>Album art</a:t>
            </a:r>
          </a:p>
          <a:p>
            <a:pPr lvl="1"/>
            <a:r>
              <a:rPr lang="en-US" dirty="0" smtClean="0"/>
              <a:t>Video and image thumbnails</a:t>
            </a:r>
          </a:p>
          <a:p>
            <a:pPr lvl="1"/>
            <a:r>
              <a:rPr lang="en-US" dirty="0" smtClean="0"/>
              <a:t>Rich metadata</a:t>
            </a:r>
          </a:p>
          <a:p>
            <a:pPr lvl="1"/>
            <a:r>
              <a:rPr lang="en-US" dirty="0" smtClean="0"/>
              <a:t>Search and Browse </a:t>
            </a:r>
          </a:p>
          <a:p>
            <a:pPr lvl="1"/>
            <a:r>
              <a:rPr lang="en-US" dirty="0" smtClean="0"/>
              <a:t>Metadata update (ratings)</a:t>
            </a:r>
          </a:p>
          <a:p>
            <a:pPr lvl="1"/>
            <a:r>
              <a:rPr lang="en-US" dirty="0" err="1" smtClean="0"/>
              <a:t>Transcode</a:t>
            </a:r>
            <a:r>
              <a:rPr lang="en-US" dirty="0" smtClean="0"/>
              <a:t> (format/</a:t>
            </a:r>
            <a:r>
              <a:rPr lang="en-US" dirty="0" err="1" smtClean="0"/>
              <a:t>bitrate</a:t>
            </a:r>
            <a:r>
              <a:rPr lang="en-US" dirty="0" smtClean="0"/>
              <a:t>), and multiple RES elements</a:t>
            </a:r>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Windows 7 Sharing Features</a:t>
            </a:r>
            <a:br>
              <a:rPr lang="en-US" sz="4000" dirty="0" smtClean="0"/>
            </a:br>
            <a:r>
              <a:rPr lang="en-US" sz="2800" dirty="0" smtClean="0">
                <a:solidFill>
                  <a:schemeClr val="accent1"/>
                </a:solidFill>
              </a:rPr>
              <a:t>Digital Media Player &amp; Renderer</a:t>
            </a:r>
            <a:endParaRPr lang="en-US" sz="4000" dirty="0">
              <a:solidFill>
                <a:schemeClr val="accent1"/>
              </a:solidFill>
            </a:endParaRPr>
          </a:p>
        </p:txBody>
      </p:sp>
      <p:sp>
        <p:nvSpPr>
          <p:cNvPr id="5" name="Content Placeholder 2"/>
          <p:cNvSpPr>
            <a:spLocks noGrp="1"/>
          </p:cNvSpPr>
          <p:nvPr>
            <p:ph idx="1"/>
          </p:nvPr>
        </p:nvSpPr>
        <p:spPr>
          <a:xfrm>
            <a:off x="382588" y="1901825"/>
            <a:ext cx="8380412" cy="3850798"/>
          </a:xfrm>
        </p:spPr>
        <p:txBody>
          <a:bodyPr/>
          <a:lstStyle/>
          <a:p>
            <a:r>
              <a:rPr lang="en-US" dirty="0" smtClean="0"/>
              <a:t>Support for DLNA DMP and DMR</a:t>
            </a:r>
          </a:p>
          <a:p>
            <a:r>
              <a:rPr lang="en-US" dirty="0" smtClean="0"/>
              <a:t>Windows Media Player features</a:t>
            </a:r>
          </a:p>
          <a:p>
            <a:pPr lvl="1"/>
            <a:r>
              <a:rPr lang="en-US" dirty="0" smtClean="0"/>
              <a:t>Browsing libraries on by default</a:t>
            </a:r>
          </a:p>
          <a:p>
            <a:pPr lvl="1"/>
            <a:r>
              <a:rPr lang="en-US" dirty="0" smtClean="0"/>
              <a:t>Server is primary node in player library</a:t>
            </a:r>
          </a:p>
          <a:p>
            <a:pPr lvl="1"/>
            <a:r>
              <a:rPr lang="en-US" dirty="0" smtClean="0"/>
              <a:t>Library queries exposed as pivots</a:t>
            </a:r>
          </a:p>
          <a:p>
            <a:pPr lvl="1"/>
            <a:r>
              <a:rPr lang="en-US" dirty="0" smtClean="0"/>
              <a:t>Album art</a:t>
            </a:r>
          </a:p>
          <a:p>
            <a:pPr lvl="1"/>
            <a:r>
              <a:rPr lang="en-US" dirty="0" smtClean="0"/>
              <a:t>Video and image thumbnails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Windows 7 Sharing Features</a:t>
            </a:r>
            <a:br>
              <a:rPr lang="en-US" sz="4000" dirty="0" smtClean="0"/>
            </a:br>
            <a:r>
              <a:rPr lang="en-US" sz="2800" dirty="0" smtClean="0">
                <a:solidFill>
                  <a:schemeClr val="accent1"/>
                </a:solidFill>
              </a:rPr>
              <a:t>Digital Media Player &amp; Renderer</a:t>
            </a:r>
            <a:endParaRPr lang="en-US" sz="4000" dirty="0">
              <a:solidFill>
                <a:schemeClr val="accent1"/>
              </a:solidFill>
            </a:endParaRPr>
          </a:p>
        </p:txBody>
      </p:sp>
      <p:sp>
        <p:nvSpPr>
          <p:cNvPr id="5" name="Content Placeholder 2"/>
          <p:cNvSpPr>
            <a:spLocks noGrp="1"/>
          </p:cNvSpPr>
          <p:nvPr>
            <p:ph idx="1"/>
          </p:nvPr>
        </p:nvSpPr>
        <p:spPr>
          <a:xfrm>
            <a:off x="382588" y="1901825"/>
            <a:ext cx="8380412" cy="4725909"/>
          </a:xfrm>
        </p:spPr>
        <p:txBody>
          <a:bodyPr/>
          <a:lstStyle/>
          <a:p>
            <a:r>
              <a:rPr lang="en-US" sz="3200" dirty="0" smtClean="0"/>
              <a:t>Windows Media Player features</a:t>
            </a:r>
          </a:p>
          <a:p>
            <a:pPr lvl="1"/>
            <a:r>
              <a:rPr lang="en-US" sz="2800" dirty="0" smtClean="0"/>
              <a:t>Enhanced metadata</a:t>
            </a:r>
          </a:p>
          <a:p>
            <a:pPr lvl="1"/>
            <a:r>
              <a:rPr lang="en-US" sz="2800" dirty="0" smtClean="0"/>
              <a:t>Search and browse</a:t>
            </a:r>
          </a:p>
          <a:p>
            <a:pPr lvl="1"/>
            <a:r>
              <a:rPr lang="en-US" sz="2800" dirty="0" smtClean="0"/>
              <a:t>Enables device control of Windows Media Player</a:t>
            </a:r>
          </a:p>
          <a:p>
            <a:pPr lvl="1"/>
            <a:r>
              <a:rPr lang="en-US" sz="2800" dirty="0" smtClean="0"/>
              <a:t>Improved codec support</a:t>
            </a:r>
          </a:p>
          <a:p>
            <a:r>
              <a:rPr lang="en-US" sz="3200" dirty="0" smtClean="0"/>
              <a:t>Windows Media Center features</a:t>
            </a:r>
          </a:p>
          <a:p>
            <a:pPr lvl="1"/>
            <a:r>
              <a:rPr lang="en-US" sz="2800" dirty="0" smtClean="0"/>
              <a:t>Automatic discovery of DLNA DMS from PC and Extenders</a:t>
            </a:r>
          </a:p>
          <a:p>
            <a:pPr lvl="1"/>
            <a:endParaRPr 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830997"/>
          </a:xfrm>
        </p:spPr>
        <p:txBody>
          <a:bodyPr/>
          <a:lstStyle/>
          <a:p>
            <a:r>
              <a:rPr lang="en-US" sz="3600" dirty="0" smtClean="0"/>
              <a:t>Windows 7 Sharing Features</a:t>
            </a:r>
            <a:br>
              <a:rPr lang="en-US" sz="3600" dirty="0" smtClean="0"/>
            </a:br>
            <a:r>
              <a:rPr lang="en-US" sz="2400" dirty="0" smtClean="0">
                <a:solidFill>
                  <a:schemeClr val="accent1"/>
                </a:solidFill>
              </a:rPr>
              <a:t>Digital Media Player &amp; Renderer</a:t>
            </a:r>
            <a:endParaRPr lang="en-US" sz="3600" dirty="0">
              <a:solidFill>
                <a:schemeClr val="accent1"/>
              </a:solidFill>
            </a:endParaRPr>
          </a:p>
        </p:txBody>
      </p:sp>
      <p:pic>
        <p:nvPicPr>
          <p:cNvPr id="6" name="Picture 5" descr="MediaCenterSharedPivot.png"/>
          <p:cNvPicPr>
            <a:picLocks noChangeAspect="1"/>
          </p:cNvPicPr>
          <p:nvPr/>
        </p:nvPicPr>
        <p:blipFill>
          <a:blip r:embed="rId3"/>
          <a:stretch>
            <a:fillRect/>
          </a:stretch>
        </p:blipFill>
        <p:spPr>
          <a:xfrm>
            <a:off x="297167" y="1397278"/>
            <a:ext cx="4068658" cy="2404012"/>
          </a:xfrm>
          <a:prstGeom prst="rect">
            <a:avLst/>
          </a:prstGeom>
        </p:spPr>
      </p:pic>
      <p:pic>
        <p:nvPicPr>
          <p:cNvPr id="7" name="Picture 6" descr="wmp12_Erica_SharedLibrary.png"/>
          <p:cNvPicPr>
            <a:picLocks noChangeAspect="1"/>
          </p:cNvPicPr>
          <p:nvPr/>
        </p:nvPicPr>
        <p:blipFill>
          <a:blip r:embed="rId4" cstate="print"/>
          <a:stretch>
            <a:fillRect/>
          </a:stretch>
        </p:blipFill>
        <p:spPr>
          <a:xfrm>
            <a:off x="294203" y="3879668"/>
            <a:ext cx="3904322" cy="2389612"/>
          </a:xfrm>
          <a:prstGeom prst="rect">
            <a:avLst/>
          </a:prstGeom>
        </p:spPr>
      </p:pic>
      <p:pic>
        <p:nvPicPr>
          <p:cNvPr id="4" name="Picture 3" descr="MediaCenterSharedLibrary.png"/>
          <p:cNvPicPr>
            <a:picLocks noChangeAspect="1"/>
          </p:cNvPicPr>
          <p:nvPr/>
        </p:nvPicPr>
        <p:blipFill>
          <a:blip r:embed="rId5"/>
          <a:stretch>
            <a:fillRect/>
          </a:stretch>
        </p:blipFill>
        <p:spPr>
          <a:xfrm>
            <a:off x="4728800" y="1394267"/>
            <a:ext cx="4101694" cy="2423530"/>
          </a:xfrm>
          <a:prstGeom prst="rect">
            <a:avLst/>
          </a:prstGeom>
        </p:spPr>
      </p:pic>
      <p:cxnSp>
        <p:nvCxnSpPr>
          <p:cNvPr id="10" name="Straight Arrow Connector 9"/>
          <p:cNvCxnSpPr/>
          <p:nvPr/>
        </p:nvCxnSpPr>
        <p:spPr bwMode="auto">
          <a:xfrm>
            <a:off x="1698171" y="2664823"/>
            <a:ext cx="292608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sp>
        <p:nvSpPr>
          <p:cNvPr id="11" name="TextBox 10"/>
          <p:cNvSpPr txBox="1"/>
          <p:nvPr/>
        </p:nvSpPr>
        <p:spPr>
          <a:xfrm>
            <a:off x="1724293" y="2664816"/>
            <a:ext cx="2095445"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Segoe" pitchFamily="34" charset="0"/>
              </a:rPr>
              <a:t>B</a:t>
            </a:r>
            <a:r>
              <a:rPr lang="en-US" sz="2000" dirty="0" smtClean="0">
                <a:solidFill>
                  <a:schemeClr val="tx1"/>
                </a:solidFill>
                <a:effectLst>
                  <a:outerShdw blurRad="38100" dist="38100" dir="2700000" algn="tl">
                    <a:srgbClr val="000000">
                      <a:alpha val="43137"/>
                    </a:srgbClr>
                  </a:outerShdw>
                </a:effectLst>
                <a:latin typeface="Segoe" pitchFamily="34" charset="0"/>
              </a:rPr>
              <a:t>rowsing a DMS</a:t>
            </a:r>
          </a:p>
        </p:txBody>
      </p:sp>
      <p:cxnSp>
        <p:nvCxnSpPr>
          <p:cNvPr id="13" name="Straight Arrow Connector 12"/>
          <p:cNvCxnSpPr/>
          <p:nvPr/>
        </p:nvCxnSpPr>
        <p:spPr bwMode="auto">
          <a:xfrm rot="5400000">
            <a:off x="-26126" y="3500846"/>
            <a:ext cx="2560320" cy="8882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15" name="Straight Arrow Connector 14"/>
          <p:cNvCxnSpPr/>
          <p:nvPr/>
        </p:nvCxnSpPr>
        <p:spPr bwMode="auto">
          <a:xfrm rot="5400000">
            <a:off x="365763" y="4323804"/>
            <a:ext cx="1358537" cy="47026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bg2"/>
            </a:solidFill>
            <a:prstDash val="solid"/>
            <a:round/>
            <a:headEnd type="none" w="med" len="med"/>
            <a:tailEnd type="triangle" w="med" len="med"/>
          </a:ln>
          <a:effectLst/>
        </p:spPr>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830997"/>
          </a:xfrm>
        </p:spPr>
        <p:txBody>
          <a:bodyPr/>
          <a:lstStyle/>
          <a:p>
            <a:r>
              <a:rPr lang="en-US" sz="3600" dirty="0" smtClean="0"/>
              <a:t>Windows 7 Sharing Features</a:t>
            </a:r>
            <a:br>
              <a:rPr lang="en-US" sz="3600" dirty="0" smtClean="0"/>
            </a:br>
            <a:r>
              <a:rPr lang="en-US" sz="2400" dirty="0" smtClean="0">
                <a:solidFill>
                  <a:schemeClr val="accent1"/>
                </a:solidFill>
              </a:rPr>
              <a:t>Digital Media Player &amp; Renderer</a:t>
            </a:r>
            <a:endParaRPr lang="en-US" sz="3600" dirty="0">
              <a:solidFill>
                <a:schemeClr val="accent1"/>
              </a:solidFill>
            </a:endParaRPr>
          </a:p>
        </p:txBody>
      </p:sp>
      <p:sp>
        <p:nvSpPr>
          <p:cNvPr id="28" name="Content Placeholder 2"/>
          <p:cNvSpPr>
            <a:spLocks noGrp="1"/>
          </p:cNvSpPr>
          <p:nvPr>
            <p:ph idx="4294967295"/>
          </p:nvPr>
        </p:nvSpPr>
        <p:spPr>
          <a:xfrm>
            <a:off x="4706938" y="3849688"/>
            <a:ext cx="4217987" cy="1815882"/>
          </a:xfrm>
        </p:spPr>
        <p:txBody>
          <a:bodyPr/>
          <a:lstStyle/>
          <a:p>
            <a:pPr marL="400050" indent="-400050"/>
            <a:r>
              <a:rPr lang="en-US" sz="2400" dirty="0" smtClean="0"/>
              <a:t>Play To menu from Windows Explorer </a:t>
            </a:r>
            <a:br>
              <a:rPr lang="en-US" sz="2400" dirty="0" smtClean="0"/>
            </a:br>
            <a:r>
              <a:rPr lang="en-US" sz="2400" dirty="0" smtClean="0"/>
              <a:t>&amp; Media Player</a:t>
            </a:r>
          </a:p>
          <a:p>
            <a:pPr marL="400050" indent="-400050"/>
            <a:r>
              <a:rPr lang="en-US" sz="2400" dirty="0" smtClean="0"/>
              <a:t>Works with DLNA 1.5 compliant DMS and DMR</a:t>
            </a:r>
          </a:p>
        </p:txBody>
      </p:sp>
      <p:pic>
        <p:nvPicPr>
          <p:cNvPr id="8" name="Picture 7" descr="wmp12_ReceiveMedia.png"/>
          <p:cNvPicPr>
            <a:picLocks noChangeAspect="1"/>
          </p:cNvPicPr>
          <p:nvPr/>
        </p:nvPicPr>
        <p:blipFill>
          <a:blip r:embed="rId3"/>
          <a:stretch>
            <a:fillRect/>
          </a:stretch>
        </p:blipFill>
        <p:spPr>
          <a:xfrm>
            <a:off x="91432" y="1386253"/>
            <a:ext cx="4598134" cy="2387322"/>
          </a:xfrm>
          <a:prstGeom prst="rect">
            <a:avLst/>
          </a:prstGeom>
        </p:spPr>
      </p:pic>
      <p:sp>
        <p:nvSpPr>
          <p:cNvPr id="21" name="TextBox 20"/>
          <p:cNvSpPr txBox="1"/>
          <p:nvPr/>
        </p:nvSpPr>
        <p:spPr>
          <a:xfrm>
            <a:off x="2007343" y="2712709"/>
            <a:ext cx="2337499" cy="707886"/>
          </a:xfrm>
          <a:prstGeom prst="rect">
            <a:avLst/>
          </a:prstGeom>
          <a:noFill/>
        </p:spPr>
        <p:txBody>
          <a:bodyPr wrap="none" rtlCol="0">
            <a:spAutoFit/>
          </a:bodyPr>
          <a:lstStyle/>
          <a:p>
            <a:r>
              <a:rPr lang="en-US" sz="2000" dirty="0" smtClean="0">
                <a:solidFill>
                  <a:schemeClr val="bg2"/>
                </a:solidFill>
                <a:effectLst>
                  <a:outerShdw blurRad="38100" dist="38100" dir="2700000" algn="tl">
                    <a:srgbClr val="000000">
                      <a:alpha val="43137"/>
                    </a:srgbClr>
                  </a:outerShdw>
                </a:effectLst>
                <a:latin typeface="Segoe" pitchFamily="34" charset="0"/>
              </a:rPr>
              <a:t>Enable Player as a</a:t>
            </a:r>
          </a:p>
          <a:p>
            <a:r>
              <a:rPr lang="en-US" sz="2000" dirty="0" smtClean="0">
                <a:solidFill>
                  <a:schemeClr val="bg2"/>
                </a:solidFill>
                <a:effectLst>
                  <a:outerShdw blurRad="38100" dist="38100" dir="2700000" algn="tl">
                    <a:srgbClr val="000000">
                      <a:alpha val="43137"/>
                    </a:srgbClr>
                  </a:outerShdw>
                </a:effectLst>
                <a:latin typeface="Segoe" pitchFamily="34" charset="0"/>
              </a:rPr>
              <a:t>DMR</a:t>
            </a:r>
          </a:p>
        </p:txBody>
      </p:sp>
      <p:cxnSp>
        <p:nvCxnSpPr>
          <p:cNvPr id="25" name="Straight Arrow Connector 24"/>
          <p:cNvCxnSpPr/>
          <p:nvPr/>
        </p:nvCxnSpPr>
        <p:spPr bwMode="auto">
          <a:xfrm rot="16200000" flipV="1">
            <a:off x="1410785" y="2181495"/>
            <a:ext cx="731520" cy="47026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bg2"/>
            </a:solidFill>
            <a:prstDash val="solid"/>
            <a:round/>
            <a:headEnd type="none" w="med" len="med"/>
            <a:tailEnd type="triangle" w="med" len="med"/>
          </a:ln>
          <a:effectLst/>
        </p:spPr>
      </p:cxnSp>
      <p:pic>
        <p:nvPicPr>
          <p:cNvPr id="14" name="Picture 13" descr="WindowsExplorer_Video_PlayTo.png"/>
          <p:cNvPicPr>
            <a:picLocks noChangeAspect="1"/>
          </p:cNvPicPr>
          <p:nvPr/>
        </p:nvPicPr>
        <p:blipFill>
          <a:blip r:embed="rId4"/>
          <a:stretch>
            <a:fillRect/>
          </a:stretch>
        </p:blipFill>
        <p:spPr>
          <a:xfrm>
            <a:off x="116482" y="3840475"/>
            <a:ext cx="4312808" cy="2364382"/>
          </a:xfrm>
          <a:prstGeom prst="rect">
            <a:avLst/>
          </a:prstGeom>
        </p:spPr>
      </p:pic>
      <p:pic>
        <p:nvPicPr>
          <p:cNvPr id="17" name="Picture 16" descr="wmp12_playTo.png"/>
          <p:cNvPicPr>
            <a:picLocks noChangeAspect="1"/>
          </p:cNvPicPr>
          <p:nvPr/>
        </p:nvPicPr>
        <p:blipFill>
          <a:blip r:embed="rId5"/>
          <a:stretch>
            <a:fillRect/>
          </a:stretch>
        </p:blipFill>
        <p:spPr>
          <a:xfrm>
            <a:off x="4767943" y="1415639"/>
            <a:ext cx="4283720" cy="2353782"/>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367" y="1229769"/>
            <a:ext cx="7142634" cy="2243691"/>
          </a:xfrm>
        </p:spPr>
        <p:txBody>
          <a:bodyPr/>
          <a:lstStyle/>
          <a:p>
            <a:r>
              <a:rPr lang="en-US" i="1" dirty="0" smtClean="0"/>
              <a:t>Windows Logo </a:t>
            </a:r>
            <a:br>
              <a:rPr lang="en-US" i="1" dirty="0" smtClean="0"/>
            </a:br>
            <a:r>
              <a:rPr lang="en-US" i="1" dirty="0" smtClean="0"/>
              <a:t>Program for Network Media Devices</a:t>
            </a:r>
            <a:endParaRPr lang="en-US" i="1" dirty="0"/>
          </a:p>
        </p:txBody>
      </p:sp>
      <p:sp>
        <p:nvSpPr>
          <p:cNvPr id="3" name="Subtitle 2"/>
          <p:cNvSpPr>
            <a:spLocks noGrp="1"/>
          </p:cNvSpPr>
          <p:nvPr>
            <p:ph type="subTitle" idx="1"/>
          </p:nvPr>
        </p:nvSpPr>
        <p:spPr>
          <a:xfrm>
            <a:off x="1867993" y="3885268"/>
            <a:ext cx="7498081" cy="1329595"/>
          </a:xfrm>
        </p:spPr>
        <p:txBody>
          <a:bodyPr lIns="91440" rIns="0" numCol="2" spcCol="274320"/>
          <a:lstStyle/>
          <a:p>
            <a:r>
              <a:rPr lang="en-US" sz="2400" dirty="0" smtClean="0"/>
              <a:t>Kevin Larkin &amp; Gabe Frost</a:t>
            </a:r>
          </a:p>
          <a:p>
            <a:r>
              <a:rPr lang="en-US" sz="2400" dirty="0" smtClean="0"/>
              <a:t>Senior Program Managers</a:t>
            </a:r>
          </a:p>
          <a:p>
            <a:r>
              <a:rPr lang="en-US" sz="2400" dirty="0" smtClean="0"/>
              <a:t>Microsoft Corporation</a:t>
            </a:r>
          </a:p>
          <a:p>
            <a:endParaRPr lang="en-US" sz="2400" dirty="0" smtClean="0"/>
          </a:p>
          <a:p>
            <a:r>
              <a:rPr lang="en-US" sz="2400" dirty="0" smtClean="0"/>
              <a:t>Featured Partners:</a:t>
            </a:r>
          </a:p>
          <a:p>
            <a:r>
              <a:rPr lang="en-US" sz="2400" dirty="0" err="1" smtClean="0"/>
              <a:t>DigiOn</a:t>
            </a:r>
            <a:r>
              <a:rPr lang="en-US" sz="2400" dirty="0" smtClean="0"/>
              <a:t>, Inc.</a:t>
            </a:r>
          </a:p>
          <a:p>
            <a:r>
              <a:rPr lang="en-US" sz="2400" dirty="0" smtClean="0"/>
              <a:t>I-O Data Device, Inc.</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551194"/>
          </a:xfrm>
        </p:spPr>
        <p:txBody>
          <a:bodyPr/>
          <a:lstStyle/>
          <a:p>
            <a:r>
              <a:rPr lang="en-US" sz="4000" dirty="0" smtClean="0"/>
              <a:t>Windows 7 Sharing Features</a:t>
            </a:r>
            <a:br>
              <a:rPr lang="en-US" sz="4000" dirty="0" smtClean="0"/>
            </a:br>
            <a:r>
              <a:rPr lang="en-US" sz="2800" dirty="0" smtClean="0">
                <a:solidFill>
                  <a:schemeClr val="accent1"/>
                </a:solidFill>
              </a:rPr>
              <a:t>Digital Media Controllers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382588" y="1901825"/>
            <a:ext cx="8380412" cy="3555845"/>
          </a:xfrm>
        </p:spPr>
        <p:txBody>
          <a:bodyPr/>
          <a:lstStyle/>
          <a:p>
            <a:r>
              <a:rPr lang="en-US" dirty="0" smtClean="0"/>
              <a:t>Windows 7 includes a DLNA </a:t>
            </a:r>
            <a:br>
              <a:rPr lang="en-US" dirty="0" smtClean="0"/>
            </a:br>
            <a:r>
              <a:rPr lang="en-US" dirty="0" smtClean="0"/>
              <a:t>compliant Digital Media Controller</a:t>
            </a:r>
          </a:p>
          <a:p>
            <a:r>
              <a:rPr lang="en-US" dirty="0" smtClean="0"/>
              <a:t>Windows Play To experience</a:t>
            </a:r>
          </a:p>
          <a:p>
            <a:pPr lvl="1"/>
            <a:r>
              <a:rPr lang="en-US" dirty="0" smtClean="0"/>
              <a:t>Automatic device authorization </a:t>
            </a:r>
            <a:br>
              <a:rPr lang="en-US" dirty="0" smtClean="0"/>
            </a:br>
            <a:r>
              <a:rPr lang="en-US" dirty="0" smtClean="0"/>
              <a:t>through Play To context menu</a:t>
            </a:r>
          </a:p>
          <a:p>
            <a:pPr lvl="1"/>
            <a:r>
              <a:rPr lang="en-US" dirty="0" smtClean="0"/>
              <a:t>Play To enabled for all media types:</a:t>
            </a:r>
          </a:p>
          <a:p>
            <a:pPr lvl="2"/>
            <a:r>
              <a:rPr lang="en-US" dirty="0" smtClean="0"/>
              <a:t>Music, Pictures, Videos, Recorded TV*</a:t>
            </a:r>
          </a:p>
        </p:txBody>
      </p:sp>
      <p:sp>
        <p:nvSpPr>
          <p:cNvPr id="4" name="TextBox 3"/>
          <p:cNvSpPr txBox="1"/>
          <p:nvPr/>
        </p:nvSpPr>
        <p:spPr>
          <a:xfrm>
            <a:off x="-13065" y="6557551"/>
            <a:ext cx="2478564" cy="307777"/>
          </a:xfrm>
          <a:prstGeom prst="rect">
            <a:avLst/>
          </a:prstGeom>
          <a:noFill/>
        </p:spPr>
        <p:txBody>
          <a:bodyPr wrap="none" rtlCol="0">
            <a:spAutoFit/>
          </a:bodyPr>
          <a:lstStyle/>
          <a:p>
            <a:r>
              <a:rPr lang="en-US" sz="1400" b="1" dirty="0" smtClean="0">
                <a:solidFill>
                  <a:schemeClr val="tx1"/>
                </a:solidFill>
                <a:effectLst>
                  <a:outerShdw blurRad="38100" dist="38100" dir="2700000" algn="tl">
                    <a:srgbClr val="000000">
                      <a:alpha val="43137"/>
                    </a:srgbClr>
                  </a:outerShdw>
                </a:effectLst>
                <a:latin typeface="Segoe" pitchFamily="34" charset="0"/>
              </a:rPr>
              <a:t>* Only </a:t>
            </a:r>
            <a:r>
              <a:rPr lang="en-US" sz="1400" b="1" dirty="0" smtClean="0">
                <a:effectLst>
                  <a:outerShdw blurRad="38100" dist="38100" dir="2700000" algn="tl">
                    <a:srgbClr val="000000">
                      <a:alpha val="43137"/>
                    </a:srgbClr>
                  </a:outerShdw>
                </a:effectLst>
                <a:latin typeface="Segoe" pitchFamily="34" charset="0"/>
              </a:rPr>
              <a:t>u</a:t>
            </a:r>
            <a:r>
              <a:rPr lang="en-US" sz="1400" b="1" dirty="0" smtClean="0">
                <a:solidFill>
                  <a:schemeClr val="tx1"/>
                </a:solidFill>
                <a:effectLst>
                  <a:outerShdw blurRad="38100" dist="38100" dir="2700000" algn="tl">
                    <a:srgbClr val="000000">
                      <a:alpha val="43137"/>
                    </a:srgbClr>
                  </a:outerShdw>
                </a:effectLst>
                <a:latin typeface="Segoe" pitchFamily="34" charset="0"/>
              </a:rPr>
              <a:t>nprotected content</a:t>
            </a:r>
          </a:p>
        </p:txBody>
      </p:sp>
      <p:pic>
        <p:nvPicPr>
          <p:cNvPr id="1026" name="Picture 1" descr="http://cache.gawker.com/assets/images/gizmodo/2008/10/Win7_Play_To.jpg"/>
          <p:cNvPicPr>
            <a:picLocks noChangeAspect="1" noChangeArrowheads="1"/>
          </p:cNvPicPr>
          <p:nvPr/>
        </p:nvPicPr>
        <p:blipFill>
          <a:blip r:embed="rId3"/>
          <a:srcRect/>
          <a:stretch>
            <a:fillRect/>
          </a:stretch>
        </p:blipFill>
        <p:spPr bwMode="auto">
          <a:xfrm>
            <a:off x="7379599" y="1949984"/>
            <a:ext cx="1514304" cy="18111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Logo Program</a:t>
            </a:r>
            <a:endParaRPr lang="en-US" dirty="0"/>
          </a:p>
        </p:txBody>
      </p:sp>
      <p:sp>
        <p:nvSpPr>
          <p:cNvPr id="23" name="Right Brace 22"/>
          <p:cNvSpPr/>
          <p:nvPr/>
        </p:nvSpPr>
        <p:spPr>
          <a:xfrm>
            <a:off x="6803365" y="5042818"/>
            <a:ext cx="228600" cy="68580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24" name="TextBox 23"/>
          <p:cNvSpPr txBox="1"/>
          <p:nvPr/>
        </p:nvSpPr>
        <p:spPr>
          <a:xfrm>
            <a:off x="7142672" y="5057850"/>
            <a:ext cx="1639019" cy="646327"/>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DLNA Device Profiles</a:t>
            </a:r>
            <a:endParaRPr lang="en-US" dirty="0">
              <a:effectLst>
                <a:outerShdw blurRad="50800" dist="38100" dir="2700000" algn="tl" rotWithShape="0">
                  <a:prstClr val="black">
                    <a:alpha val="40000"/>
                  </a:prstClr>
                </a:outerShdw>
              </a:effectLst>
            </a:endParaRPr>
          </a:p>
        </p:txBody>
      </p:sp>
      <p:sp>
        <p:nvSpPr>
          <p:cNvPr id="25" name="Right Brace 24"/>
          <p:cNvSpPr/>
          <p:nvPr/>
        </p:nvSpPr>
        <p:spPr>
          <a:xfrm>
            <a:off x="6806241" y="3278285"/>
            <a:ext cx="267419" cy="1000664"/>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26" name="TextBox 25"/>
          <p:cNvSpPr txBox="1"/>
          <p:nvPr/>
        </p:nvSpPr>
        <p:spPr>
          <a:xfrm>
            <a:off x="7142672" y="3297137"/>
            <a:ext cx="1759789" cy="938718"/>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Microsoft proprietary technologies</a:t>
            </a:r>
            <a:endParaRPr lang="en-US" dirty="0">
              <a:effectLst>
                <a:outerShdw blurRad="50800" dist="38100" dir="2700000" algn="tl" rotWithShape="0">
                  <a:prstClr val="black">
                    <a:alpha val="40000"/>
                  </a:prstClr>
                </a:outerShdw>
              </a:effectLst>
            </a:endParaRPr>
          </a:p>
        </p:txBody>
      </p:sp>
      <p:sp>
        <p:nvSpPr>
          <p:cNvPr id="27" name="Right Brace 26"/>
          <p:cNvSpPr/>
          <p:nvPr/>
        </p:nvSpPr>
        <p:spPr>
          <a:xfrm flipV="1">
            <a:off x="6786113" y="2217234"/>
            <a:ext cx="235788" cy="422696"/>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28" name="TextBox 27"/>
          <p:cNvSpPr txBox="1"/>
          <p:nvPr/>
        </p:nvSpPr>
        <p:spPr>
          <a:xfrm>
            <a:off x="7142672" y="2107997"/>
            <a:ext cx="1676400" cy="646327"/>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Platform and Certification</a:t>
            </a:r>
            <a:endParaRPr lang="en-US" dirty="0">
              <a:effectLst>
                <a:outerShdw blurRad="50800" dist="38100" dir="2700000" algn="tl" rotWithShape="0">
                  <a:prstClr val="black">
                    <a:alpha val="40000"/>
                  </a:prstClr>
                </a:outerShdw>
              </a:effectLst>
            </a:endParaRPr>
          </a:p>
        </p:txBody>
      </p:sp>
      <p:sp>
        <p:nvSpPr>
          <p:cNvPr id="29" name="Right Brace 28"/>
          <p:cNvSpPr/>
          <p:nvPr/>
        </p:nvSpPr>
        <p:spPr>
          <a:xfrm>
            <a:off x="6803365" y="2764497"/>
            <a:ext cx="228600" cy="470656"/>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30" name="TextBox 29"/>
          <p:cNvSpPr txBox="1"/>
          <p:nvPr/>
        </p:nvSpPr>
        <p:spPr>
          <a:xfrm>
            <a:off x="7142672" y="2671339"/>
            <a:ext cx="1955800" cy="656590"/>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NMD Functional Requirements</a:t>
            </a:r>
            <a:endParaRPr lang="en-US" dirty="0">
              <a:effectLst>
                <a:outerShdw blurRad="50800" dist="38100" dir="2700000" algn="tl" rotWithShape="0">
                  <a:prstClr val="black">
                    <a:alpha val="40000"/>
                  </a:prstClr>
                </a:outerShdw>
              </a:effectLst>
            </a:endParaRPr>
          </a:p>
        </p:txBody>
      </p:sp>
      <p:sp>
        <p:nvSpPr>
          <p:cNvPr id="31" name="Rectangle 30"/>
          <p:cNvSpPr/>
          <p:nvPr/>
        </p:nvSpPr>
        <p:spPr>
          <a:xfrm>
            <a:off x="353682" y="2821084"/>
            <a:ext cx="2924355" cy="914400"/>
          </a:xfrm>
          <a:prstGeom prst="rect">
            <a:avLst/>
          </a:prstGeom>
          <a:gradFill>
            <a:gsLst>
              <a:gs pos="0">
                <a:srgbClr val="C00000"/>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Windows 7 Logo Program</a:t>
            </a:r>
            <a:endParaRPr lang="en-US" dirty="0">
              <a:effectLst>
                <a:outerShdw blurRad="38100" dist="38100" dir="2700000" algn="tl">
                  <a:srgbClr val="000000">
                    <a:alpha val="43137"/>
                  </a:srgbClr>
                </a:outerShdw>
              </a:effectLst>
            </a:endParaRPr>
          </a:p>
        </p:txBody>
      </p:sp>
      <p:sp>
        <p:nvSpPr>
          <p:cNvPr id="32" name="Rectangle 31"/>
          <p:cNvSpPr/>
          <p:nvPr/>
        </p:nvSpPr>
        <p:spPr>
          <a:xfrm>
            <a:off x="4584508" y="5042818"/>
            <a:ext cx="1988820"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Digital Media Controller</a:t>
            </a:r>
            <a:endParaRPr lang="en-US" dirty="0">
              <a:effectLst>
                <a:outerShdw blurRad="38100" dist="38100" dir="2700000" algn="tl">
                  <a:srgbClr val="000000">
                    <a:alpha val="43137"/>
                  </a:srgbClr>
                </a:outerShdw>
              </a:effectLst>
            </a:endParaRPr>
          </a:p>
        </p:txBody>
      </p:sp>
      <p:sp>
        <p:nvSpPr>
          <p:cNvPr id="33" name="Rectangle 32"/>
          <p:cNvSpPr/>
          <p:nvPr/>
        </p:nvSpPr>
        <p:spPr>
          <a:xfrm>
            <a:off x="359433" y="3864880"/>
            <a:ext cx="6282905" cy="434055"/>
          </a:xfrm>
          <a:prstGeom prst="rect">
            <a:avLst/>
          </a:prstGeom>
          <a:gradFill>
            <a:gsLst>
              <a:gs pos="0">
                <a:srgbClr val="5E9EFF"/>
              </a:gs>
              <a:gs pos="39999">
                <a:srgbClr val="85C2FF"/>
              </a:gs>
              <a:gs pos="70000">
                <a:srgbClr val="C4D6EB"/>
              </a:gs>
              <a:gs pos="100000">
                <a:srgbClr val="FFEBFA"/>
              </a:gs>
            </a:gsLst>
            <a:lin ang="16200000" scaled="0"/>
          </a:gradFill>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Device Specific / Rally</a:t>
            </a:r>
            <a:endParaRPr lang="en-US" dirty="0">
              <a:effectLst>
                <a:outerShdw blurRad="38100" dist="38100" dir="2700000" algn="tl">
                  <a:srgbClr val="000000">
                    <a:alpha val="43137"/>
                  </a:srgbClr>
                </a:outerShdw>
              </a:effectLst>
            </a:endParaRPr>
          </a:p>
        </p:txBody>
      </p:sp>
      <p:sp>
        <p:nvSpPr>
          <p:cNvPr id="34" name="Rectangle 33"/>
          <p:cNvSpPr/>
          <p:nvPr/>
        </p:nvSpPr>
        <p:spPr>
          <a:xfrm>
            <a:off x="5451895" y="3286911"/>
            <a:ext cx="1216324" cy="439947"/>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WMDRM</a:t>
            </a:r>
            <a:endParaRPr lang="en-US" dirty="0">
              <a:effectLst>
                <a:outerShdw blurRad="38100" dist="38100" dir="2700000" algn="tl">
                  <a:srgbClr val="000000">
                    <a:alpha val="43137"/>
                  </a:srgbClr>
                </a:outerShdw>
              </a:effectLst>
            </a:endParaRPr>
          </a:p>
        </p:txBody>
      </p:sp>
      <p:sp>
        <p:nvSpPr>
          <p:cNvPr id="35" name="Rectangle 34"/>
          <p:cNvSpPr/>
          <p:nvPr/>
        </p:nvSpPr>
        <p:spPr>
          <a:xfrm>
            <a:off x="3391995" y="3278285"/>
            <a:ext cx="1947755" cy="448573"/>
          </a:xfrm>
          <a:prstGeom prst="rect">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Windows Media</a:t>
            </a:r>
            <a:endParaRPr lang="en-US" dirty="0">
              <a:effectLst>
                <a:outerShdw blurRad="38100" dist="38100" dir="2700000" algn="tl">
                  <a:srgbClr val="000000">
                    <a:alpha val="43137"/>
                  </a:srgbClr>
                </a:outerShdw>
              </a:effectLst>
            </a:endParaRPr>
          </a:p>
        </p:txBody>
      </p:sp>
      <p:sp>
        <p:nvSpPr>
          <p:cNvPr id="36" name="Rectangle 35"/>
          <p:cNvSpPr/>
          <p:nvPr/>
        </p:nvSpPr>
        <p:spPr>
          <a:xfrm>
            <a:off x="363907" y="2217236"/>
            <a:ext cx="6269806" cy="439949"/>
          </a:xfrm>
          <a:prstGeom prst="rect">
            <a:avLst/>
          </a:prstGeom>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a:r>
              <a:rPr lang="en-US" dirty="0" smtClean="0"/>
              <a:t>NMD General Device Function Tests</a:t>
            </a:r>
            <a:endParaRPr lang="en-US" dirty="0"/>
          </a:p>
        </p:txBody>
      </p:sp>
      <p:sp>
        <p:nvSpPr>
          <p:cNvPr id="37" name="Rectangle 36"/>
          <p:cNvSpPr/>
          <p:nvPr/>
        </p:nvSpPr>
        <p:spPr>
          <a:xfrm>
            <a:off x="2458528" y="5042818"/>
            <a:ext cx="1988820"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Digital Media Server</a:t>
            </a:r>
            <a:endParaRPr lang="en-US" dirty="0">
              <a:effectLst>
                <a:outerShdw blurRad="38100" dist="38100" dir="2700000" algn="tl">
                  <a:srgbClr val="000000">
                    <a:alpha val="43137"/>
                  </a:srgbClr>
                </a:outerShdw>
              </a:effectLst>
            </a:endParaRPr>
          </a:p>
        </p:txBody>
      </p:sp>
      <p:sp>
        <p:nvSpPr>
          <p:cNvPr id="38" name="Rectangle 37"/>
          <p:cNvSpPr/>
          <p:nvPr/>
        </p:nvSpPr>
        <p:spPr>
          <a:xfrm>
            <a:off x="332548" y="5042818"/>
            <a:ext cx="1988820"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Digital Media Receiver</a:t>
            </a:r>
            <a:endParaRPr lang="en-US" dirty="0">
              <a:effectLst>
                <a:outerShdw blurRad="38100" dist="38100" dir="2700000" algn="tl">
                  <a:srgbClr val="000000">
                    <a:alpha val="43137"/>
                  </a:srgbClr>
                </a:outerShdw>
              </a:effectLst>
            </a:endParaRPr>
          </a:p>
        </p:txBody>
      </p:sp>
      <p:pic>
        <p:nvPicPr>
          <p:cNvPr id="39" name="Picture 65" descr="gaming"/>
          <p:cNvPicPr>
            <a:picLocks noChangeAspect="1" noChangeArrowheads="1"/>
          </p:cNvPicPr>
          <p:nvPr/>
        </p:nvPicPr>
        <p:blipFill>
          <a:blip r:embed="rId3" cstate="print"/>
          <a:srcRect/>
          <a:stretch>
            <a:fillRect/>
          </a:stretch>
        </p:blipFill>
        <p:spPr bwMode="auto">
          <a:xfrm>
            <a:off x="370121" y="5227081"/>
            <a:ext cx="510201" cy="466596"/>
          </a:xfrm>
          <a:prstGeom prst="rect">
            <a:avLst/>
          </a:prstGeom>
          <a:noFill/>
          <a:ln w="9525">
            <a:noFill/>
            <a:miter lim="800000"/>
            <a:headEnd/>
            <a:tailEnd/>
          </a:ln>
        </p:spPr>
      </p:pic>
      <p:pic>
        <p:nvPicPr>
          <p:cNvPr id="40" name="Picture 2" descr="D:\Clip_Installer\DVD_ART\Artwork_Imagery\HARDWARE_IMAGERY\Illustration - Misc Hardware\Windows Vista Illustration Icons\Pocket PC.png"/>
          <p:cNvPicPr>
            <a:picLocks noChangeAspect="1" noChangeArrowheads="1"/>
          </p:cNvPicPr>
          <p:nvPr/>
        </p:nvPicPr>
        <p:blipFill>
          <a:blip r:embed="rId4" cstate="print"/>
          <a:srcRect/>
          <a:stretch>
            <a:fillRect/>
          </a:stretch>
        </p:blipFill>
        <p:spPr bwMode="auto">
          <a:xfrm>
            <a:off x="4660190" y="5305494"/>
            <a:ext cx="294761" cy="368821"/>
          </a:xfrm>
          <a:prstGeom prst="rect">
            <a:avLst/>
          </a:prstGeom>
          <a:noFill/>
        </p:spPr>
      </p:pic>
      <p:pic>
        <p:nvPicPr>
          <p:cNvPr id="41" name="Picture 3" descr="D:\Clip_Installer\DVD_ART\Artwork_Imagery\HARDWARE_IMAGERY\Illustration - Misc Hardware\Windows Vista Illustration Icons\Hard Drive.png"/>
          <p:cNvPicPr>
            <a:picLocks noChangeAspect="1" noChangeArrowheads="1"/>
          </p:cNvPicPr>
          <p:nvPr/>
        </p:nvPicPr>
        <p:blipFill>
          <a:blip r:embed="rId5" cstate="print"/>
          <a:srcRect/>
          <a:stretch>
            <a:fillRect/>
          </a:stretch>
        </p:blipFill>
        <p:spPr bwMode="auto">
          <a:xfrm>
            <a:off x="2501990" y="5127744"/>
            <a:ext cx="593830" cy="593830"/>
          </a:xfrm>
          <a:prstGeom prst="rect">
            <a:avLst/>
          </a:prstGeom>
          <a:noFill/>
        </p:spPr>
      </p:pic>
      <p:sp>
        <p:nvSpPr>
          <p:cNvPr id="42" name="Rectangle 41"/>
          <p:cNvSpPr/>
          <p:nvPr/>
        </p:nvSpPr>
        <p:spPr>
          <a:xfrm>
            <a:off x="347933" y="4416970"/>
            <a:ext cx="6285780" cy="465827"/>
          </a:xfrm>
          <a:prstGeom prst="rect">
            <a:avLst/>
          </a:prstGeom>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en-US" dirty="0" smtClean="0">
                <a:effectLst>
                  <a:outerShdw blurRad="38100" dist="38100" dir="2700000" algn="tl">
                    <a:srgbClr val="000000">
                      <a:alpha val="43137"/>
                    </a:srgbClr>
                  </a:outerShdw>
                </a:effectLst>
              </a:rPr>
              <a:t>DLNA Certification and Specifications</a:t>
            </a:r>
            <a:endParaRPr lang="en-US" dirty="0">
              <a:effectLst>
                <a:outerShdw blurRad="38100" dist="38100" dir="2700000" algn="tl">
                  <a:srgbClr val="000000">
                    <a:alpha val="43137"/>
                  </a:srgbClr>
                </a:outerShdw>
              </a:effectLst>
            </a:endParaRPr>
          </a:p>
        </p:txBody>
      </p:sp>
      <p:sp>
        <p:nvSpPr>
          <p:cNvPr id="43" name="Right Brace 42"/>
          <p:cNvSpPr/>
          <p:nvPr/>
        </p:nvSpPr>
        <p:spPr>
          <a:xfrm>
            <a:off x="6834996" y="4396125"/>
            <a:ext cx="228600" cy="42672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44" name="TextBox 43"/>
          <p:cNvSpPr txBox="1"/>
          <p:nvPr/>
        </p:nvSpPr>
        <p:spPr>
          <a:xfrm>
            <a:off x="7142672" y="4419084"/>
            <a:ext cx="1483744" cy="369328"/>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DLNA </a:t>
            </a:r>
            <a:endParaRPr lang="en-US" dirty="0">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447040" y="2069969"/>
            <a:ext cx="2557850" cy="3501970"/>
            <a:chOff x="2429626" y="2145102"/>
            <a:chExt cx="2018655" cy="3856007"/>
          </a:xfrm>
        </p:grpSpPr>
        <p:sp>
          <p:nvSpPr>
            <p:cNvPr id="11" name="Rounded Rectangle 10"/>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2" name="Rounded Rectangle 11"/>
            <p:cNvSpPr/>
            <p:nvPr/>
          </p:nvSpPr>
          <p:spPr bwMode="auto">
            <a:xfrm>
              <a:off x="2478515" y="2196860"/>
              <a:ext cx="1918080" cy="3752491"/>
            </a:xfrm>
            <a:prstGeom prst="roundRect">
              <a:avLst>
                <a:gd name="adj" fmla="val 7034"/>
              </a:avLst>
            </a:prstGeom>
            <a:gradFill flip="none" rotWithShape="1">
              <a:gsLst>
                <a:gs pos="0">
                  <a:srgbClr val="FDF559"/>
                </a:gs>
                <a:gs pos="46000">
                  <a:srgbClr val="FEB21A"/>
                </a:gs>
                <a:gs pos="100000">
                  <a:srgbClr val="D26900"/>
                </a:gs>
              </a:gsLst>
              <a:path path="circle">
                <a:fillToRect l="50000" t="50000" r="50000" b="50000"/>
              </a:path>
              <a:tileRect/>
            </a:gradFill>
            <a:ln w="19050" cap="flat" cmpd="sng" algn="ctr">
              <a:noFill/>
              <a:prstDash val="solid"/>
              <a:round/>
              <a:headEnd type="none" w="med" len="med"/>
              <a:tailEnd type="none" w="med" len="med"/>
            </a:ln>
            <a:effectLst>
              <a:innerShdw blurRad="406400">
                <a:srgbClr val="FDF559"/>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3" name="Group 12"/>
          <p:cNvGrpSpPr/>
          <p:nvPr/>
        </p:nvGrpSpPr>
        <p:grpSpPr>
          <a:xfrm>
            <a:off x="3277880" y="2062781"/>
            <a:ext cx="2557850" cy="3501970"/>
            <a:chOff x="2429626" y="2145102"/>
            <a:chExt cx="2018655" cy="3856007"/>
          </a:xfrm>
        </p:grpSpPr>
        <p:sp>
          <p:nvSpPr>
            <p:cNvPr id="16" name="Rounded Rectangle 15"/>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7" name="Rounded Rectangle 16"/>
            <p:cNvSpPr/>
            <p:nvPr/>
          </p:nvSpPr>
          <p:spPr bwMode="auto">
            <a:xfrm>
              <a:off x="2478515" y="2196860"/>
              <a:ext cx="1918080" cy="3752491"/>
            </a:xfrm>
            <a:prstGeom prst="roundRect">
              <a:avLst>
                <a:gd name="adj" fmla="val 7034"/>
              </a:avLst>
            </a:prstGeom>
            <a:gradFill flip="none" rotWithShape="1">
              <a:gsLst>
                <a:gs pos="0">
                  <a:srgbClr val="FC8CE7"/>
                </a:gs>
                <a:gs pos="46000">
                  <a:srgbClr val="E527F9"/>
                </a:gs>
                <a:gs pos="100000">
                  <a:srgbClr val="7C02B2"/>
                </a:gs>
              </a:gsLst>
              <a:path path="circle">
                <a:fillToRect l="50000" t="50000" r="50000" b="50000"/>
              </a:path>
              <a:tileRect/>
            </a:gradFill>
            <a:ln w="19050" cap="flat" cmpd="sng" algn="ctr">
              <a:noFill/>
              <a:prstDash val="solid"/>
              <a:round/>
              <a:headEnd type="none" w="med" len="med"/>
              <a:tailEnd type="none" w="med" len="med"/>
            </a:ln>
            <a:effectLst>
              <a:innerShdw blurRad="406400">
                <a:srgbClr val="FC8CE7"/>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4" name="Group 12"/>
          <p:cNvGrpSpPr/>
          <p:nvPr/>
        </p:nvGrpSpPr>
        <p:grpSpPr>
          <a:xfrm>
            <a:off x="6118880" y="2055592"/>
            <a:ext cx="2557850" cy="3501970"/>
            <a:chOff x="2429626" y="2145102"/>
            <a:chExt cx="2018655" cy="3856007"/>
          </a:xfrm>
        </p:grpSpPr>
        <p:sp>
          <p:nvSpPr>
            <p:cNvPr id="19" name="Rounded Rectangle 18"/>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20" name="Rounded Rectangle 19"/>
            <p:cNvSpPr/>
            <p:nvPr/>
          </p:nvSpPr>
          <p:spPr bwMode="auto">
            <a:xfrm>
              <a:off x="2478515" y="2196860"/>
              <a:ext cx="1918080" cy="3752491"/>
            </a:xfrm>
            <a:prstGeom prst="roundRect">
              <a:avLst>
                <a:gd name="adj" fmla="val 7034"/>
              </a:avLst>
            </a:prstGeom>
            <a:gradFill flip="none" rotWithShape="1">
              <a:gsLst>
                <a:gs pos="0">
                  <a:srgbClr val="7DFFF0"/>
                </a:gs>
                <a:gs pos="46000">
                  <a:srgbClr val="00B0F0"/>
                </a:gs>
                <a:gs pos="100000">
                  <a:srgbClr val="002060"/>
                </a:gs>
              </a:gsLst>
              <a:path path="circle">
                <a:fillToRect l="50000" t="50000" r="50000" b="50000"/>
              </a:path>
              <a:tileRect/>
            </a:gradFill>
            <a:ln w="19050" cap="flat" cmpd="sng" algn="ctr">
              <a:noFill/>
              <a:prstDash val="solid"/>
              <a:round/>
              <a:headEnd type="none" w="med" len="med"/>
              <a:tailEnd type="none" w="med" len="med"/>
            </a:ln>
            <a:effectLst>
              <a:innerShdw blurRad="406400">
                <a:srgbClr val="7DFFF0"/>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pic>
        <p:nvPicPr>
          <p:cNvPr id="27" name="Picture 65" descr="gaming"/>
          <p:cNvPicPr>
            <a:picLocks noChangeAspect="1" noChangeArrowheads="1"/>
          </p:cNvPicPr>
          <p:nvPr/>
        </p:nvPicPr>
        <p:blipFill>
          <a:blip r:embed="rId3"/>
          <a:srcRect/>
          <a:stretch>
            <a:fillRect/>
          </a:stretch>
        </p:blipFill>
        <p:spPr bwMode="auto">
          <a:xfrm>
            <a:off x="749686" y="2151148"/>
            <a:ext cx="888882" cy="812912"/>
          </a:xfrm>
          <a:prstGeom prst="rect">
            <a:avLst/>
          </a:prstGeom>
          <a:noFill/>
          <a:ln w="9525">
            <a:noFill/>
            <a:miter lim="800000"/>
            <a:headEnd/>
            <a:tailEnd/>
          </a:ln>
        </p:spPr>
      </p:pic>
      <p:sp>
        <p:nvSpPr>
          <p:cNvPr id="34" name="TextBox 33"/>
          <p:cNvSpPr txBox="1"/>
          <p:nvPr/>
        </p:nvSpPr>
        <p:spPr>
          <a:xfrm>
            <a:off x="1639017" y="2110355"/>
            <a:ext cx="1056737" cy="528350"/>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Trebuchet MS" pitchFamily="34" charset="0"/>
              </a:rPr>
              <a:t>DMR</a:t>
            </a:r>
            <a:endParaRPr lang="en-US" sz="28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Trebuchet MS" pitchFamily="34" charset="0"/>
            </a:endParaRPr>
          </a:p>
        </p:txBody>
      </p:sp>
      <p:sp>
        <p:nvSpPr>
          <p:cNvPr id="29" name="Title 28"/>
          <p:cNvSpPr>
            <a:spLocks noGrp="1"/>
          </p:cNvSpPr>
          <p:nvPr>
            <p:ph type="title"/>
          </p:nvPr>
        </p:nvSpPr>
        <p:spPr>
          <a:xfrm>
            <a:off x="382588" y="228600"/>
            <a:ext cx="8380412" cy="1052596"/>
          </a:xfrm>
        </p:spPr>
        <p:txBody>
          <a:bodyPr/>
          <a:lstStyle/>
          <a:p>
            <a:r>
              <a:rPr lang="pt-BR" sz="4400" dirty="0" smtClean="0"/>
              <a:t>Windows 7 Logo Program</a:t>
            </a:r>
            <a:br>
              <a:rPr lang="pt-BR" sz="4400" dirty="0" smtClean="0"/>
            </a:br>
            <a:r>
              <a:rPr lang="pt-BR" sz="3200" dirty="0" smtClean="0">
                <a:solidFill>
                  <a:schemeClr val="accent1"/>
                </a:solidFill>
              </a:rPr>
              <a:t>2009 Network Media Devices</a:t>
            </a:r>
            <a:endParaRPr lang="pt-BR" sz="4400" dirty="0">
              <a:solidFill>
                <a:schemeClr val="accent1"/>
              </a:solidFill>
            </a:endParaRPr>
          </a:p>
        </p:txBody>
      </p:sp>
      <p:sp>
        <p:nvSpPr>
          <p:cNvPr id="31" name="TextBox 30"/>
          <p:cNvSpPr txBox="1"/>
          <p:nvPr/>
        </p:nvSpPr>
        <p:spPr>
          <a:xfrm>
            <a:off x="4363529" y="2129527"/>
            <a:ext cx="1006415" cy="528350"/>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Trebuchet MS" pitchFamily="34" charset="0"/>
              </a:rPr>
              <a:t>DMS</a:t>
            </a:r>
            <a:endParaRPr lang="en-US" sz="28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Trebuchet MS" pitchFamily="34" charset="0"/>
            </a:endParaRPr>
          </a:p>
        </p:txBody>
      </p:sp>
      <p:sp>
        <p:nvSpPr>
          <p:cNvPr id="59" name="TextBox 58"/>
          <p:cNvSpPr txBox="1"/>
          <p:nvPr/>
        </p:nvSpPr>
        <p:spPr>
          <a:xfrm>
            <a:off x="7071166" y="2127133"/>
            <a:ext cx="1020793" cy="528350"/>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Trebuchet MS" pitchFamily="34" charset="0"/>
              </a:rPr>
              <a:t>DMC</a:t>
            </a:r>
            <a:endParaRPr lang="en-US" sz="28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Trebuchet MS" pitchFamily="34" charset="0"/>
            </a:endParaRPr>
          </a:p>
        </p:txBody>
      </p:sp>
      <p:sp>
        <p:nvSpPr>
          <p:cNvPr id="37" name="TextBox 36"/>
          <p:cNvSpPr txBox="1"/>
          <p:nvPr/>
        </p:nvSpPr>
        <p:spPr>
          <a:xfrm>
            <a:off x="578490" y="3277326"/>
            <a:ext cx="2440014" cy="1000270"/>
          </a:xfrm>
          <a:prstGeom prst="rect">
            <a:avLst/>
          </a:prstGeom>
          <a:noFill/>
        </p:spPr>
        <p:txBody>
          <a:bodyPr wrap="square" lIns="76197" tIns="38098" rIns="76197" bIns="38098" rtlCol="0">
            <a:spAutoFit/>
          </a:bodyPr>
          <a:lstStyle/>
          <a:p>
            <a:r>
              <a:rPr lang="en-US" sz="1200" dirty="0" smtClean="0">
                <a:solidFill>
                  <a:schemeClr val="bg1"/>
                </a:solidFill>
                <a:latin typeface="Trebuchet MS" pitchFamily="34" charset="0"/>
              </a:rPr>
              <a:t>LLTD</a:t>
            </a:r>
          </a:p>
          <a:p>
            <a:r>
              <a:rPr lang="en-US" sz="1200" dirty="0" smtClean="0">
                <a:solidFill>
                  <a:schemeClr val="bg1"/>
                </a:solidFill>
                <a:latin typeface="Trebuchet MS" pitchFamily="34" charset="0"/>
              </a:rPr>
              <a:t>Wi-Fi supports 802.11a&amp;g with N</a:t>
            </a:r>
          </a:p>
          <a:p>
            <a:r>
              <a:rPr lang="en-US" sz="1200" dirty="0" smtClean="0">
                <a:solidFill>
                  <a:schemeClr val="bg1"/>
                </a:solidFill>
                <a:latin typeface="Trebuchet MS" pitchFamily="34" charset="0"/>
              </a:rPr>
              <a:t>DLNA 1.5 compliant</a:t>
            </a:r>
          </a:p>
          <a:p>
            <a:r>
              <a:rPr lang="en-US" sz="1200" dirty="0" smtClean="0">
                <a:solidFill>
                  <a:schemeClr val="bg1"/>
                </a:solidFill>
                <a:latin typeface="Trebuchet MS" pitchFamily="34" charset="0"/>
              </a:rPr>
              <a:t>MSFT extensions</a:t>
            </a:r>
          </a:p>
          <a:p>
            <a:r>
              <a:rPr lang="en-US" sz="1200" dirty="0" smtClean="0">
                <a:solidFill>
                  <a:schemeClr val="bg1"/>
                </a:solidFill>
                <a:latin typeface="Trebuchet MS" pitchFamily="34" charset="0"/>
              </a:rPr>
              <a:t>Wi-Fi supports WCN 2.0</a:t>
            </a:r>
            <a:endParaRPr lang="en-US" sz="1200" dirty="0">
              <a:solidFill>
                <a:schemeClr val="bg1"/>
              </a:solidFill>
              <a:latin typeface="Trebuchet MS" pitchFamily="34" charset="0"/>
            </a:endParaRPr>
          </a:p>
        </p:txBody>
      </p:sp>
      <p:sp>
        <p:nvSpPr>
          <p:cNvPr id="40" name="TextBox 39"/>
          <p:cNvSpPr txBox="1"/>
          <p:nvPr/>
        </p:nvSpPr>
        <p:spPr>
          <a:xfrm>
            <a:off x="3431458" y="3272380"/>
            <a:ext cx="2418736" cy="1000270"/>
          </a:xfrm>
          <a:prstGeom prst="rect">
            <a:avLst/>
          </a:prstGeom>
          <a:noFill/>
        </p:spPr>
        <p:txBody>
          <a:bodyPr wrap="square" lIns="76197" tIns="38098" rIns="76197" bIns="38098" rtlCol="0">
            <a:spAutoFit/>
          </a:bodyPr>
          <a:lstStyle/>
          <a:p>
            <a:r>
              <a:rPr lang="en-US" sz="1200" dirty="0" smtClean="0">
                <a:solidFill>
                  <a:schemeClr val="bg1"/>
                </a:solidFill>
                <a:latin typeface="Trebuchet MS" pitchFamily="34" charset="0"/>
              </a:rPr>
              <a:t>LLTD</a:t>
            </a:r>
          </a:p>
          <a:p>
            <a:r>
              <a:rPr lang="en-US" sz="1200" dirty="0" smtClean="0">
                <a:solidFill>
                  <a:schemeClr val="bg1"/>
                </a:solidFill>
                <a:latin typeface="Trebuchet MS" pitchFamily="34" charset="0"/>
              </a:rPr>
              <a:t>Wi-Fi supports 802.11a&amp;g with N</a:t>
            </a:r>
          </a:p>
          <a:p>
            <a:r>
              <a:rPr lang="en-US" sz="1200" dirty="0" smtClean="0">
                <a:solidFill>
                  <a:schemeClr val="bg1"/>
                </a:solidFill>
                <a:latin typeface="Trebuchet MS" pitchFamily="34" charset="0"/>
              </a:rPr>
              <a:t>DLNA 1.5 compliant</a:t>
            </a:r>
          </a:p>
          <a:p>
            <a:r>
              <a:rPr lang="en-US" sz="1200" dirty="0" smtClean="0">
                <a:solidFill>
                  <a:schemeClr val="bg1"/>
                </a:solidFill>
                <a:latin typeface="Trebuchet MS" pitchFamily="34" charset="0"/>
              </a:rPr>
              <a:t>MSFT extensions</a:t>
            </a:r>
          </a:p>
          <a:p>
            <a:r>
              <a:rPr lang="en-US" sz="1200" dirty="0" smtClean="0">
                <a:solidFill>
                  <a:schemeClr val="bg1"/>
                </a:solidFill>
                <a:latin typeface="Trebuchet MS" pitchFamily="34" charset="0"/>
              </a:rPr>
              <a:t>Wi-Fi supports WCN 2.0</a:t>
            </a:r>
            <a:endParaRPr lang="en-US" sz="1200" dirty="0">
              <a:solidFill>
                <a:schemeClr val="bg1"/>
              </a:solidFill>
              <a:latin typeface="Trebuchet MS" pitchFamily="34" charset="0"/>
            </a:endParaRPr>
          </a:p>
        </p:txBody>
      </p:sp>
      <p:sp>
        <p:nvSpPr>
          <p:cNvPr id="45" name="TextBox 44"/>
          <p:cNvSpPr txBox="1"/>
          <p:nvPr/>
        </p:nvSpPr>
        <p:spPr>
          <a:xfrm>
            <a:off x="6153413" y="3291551"/>
            <a:ext cx="2415396" cy="815604"/>
          </a:xfrm>
          <a:prstGeom prst="rect">
            <a:avLst/>
          </a:prstGeom>
          <a:noFill/>
        </p:spPr>
        <p:txBody>
          <a:bodyPr wrap="square" lIns="76197" tIns="38098" rIns="76197" bIns="38098" rtlCol="0">
            <a:spAutoFit/>
          </a:bodyPr>
          <a:lstStyle/>
          <a:p>
            <a:r>
              <a:rPr lang="en-US" sz="1200" dirty="0" smtClean="0">
                <a:solidFill>
                  <a:schemeClr val="bg1"/>
                </a:solidFill>
                <a:latin typeface="Trebuchet MS" pitchFamily="34" charset="0"/>
              </a:rPr>
              <a:t>DLNA 1.5 compliant</a:t>
            </a:r>
          </a:p>
          <a:p>
            <a:r>
              <a:rPr lang="en-US" sz="1200" dirty="0" smtClean="0">
                <a:solidFill>
                  <a:schemeClr val="bg1"/>
                </a:solidFill>
                <a:latin typeface="Trebuchet MS" pitchFamily="34" charset="0"/>
              </a:rPr>
              <a:t>MSFT extensions</a:t>
            </a:r>
          </a:p>
          <a:p>
            <a:r>
              <a:rPr lang="en-US" sz="1200" dirty="0" smtClean="0">
                <a:solidFill>
                  <a:schemeClr val="bg1"/>
                </a:solidFill>
                <a:latin typeface="Trebuchet MS" pitchFamily="34" charset="0"/>
              </a:rPr>
              <a:t>Wi-Fi supports WCN 2.0</a:t>
            </a:r>
          </a:p>
          <a:p>
            <a:endParaRPr lang="en-US" sz="1200" dirty="0" smtClean="0">
              <a:solidFill>
                <a:schemeClr val="bg1"/>
              </a:solidFill>
              <a:latin typeface="Trebuchet MS" pitchFamily="34" charset="0"/>
            </a:endParaRPr>
          </a:p>
        </p:txBody>
      </p:sp>
      <p:pic>
        <p:nvPicPr>
          <p:cNvPr id="1026" name="Picture 2" descr="D:\Clip_Installer\DVD_ART\Artwork_Imagery\HARDWARE_IMAGERY\Illustration - Misc Hardware\Windows Vista Illustration Icons\Pocket PC.png"/>
          <p:cNvPicPr>
            <a:picLocks noChangeAspect="1" noChangeArrowheads="1"/>
          </p:cNvPicPr>
          <p:nvPr/>
        </p:nvPicPr>
        <p:blipFill>
          <a:blip r:embed="rId4" cstate="print"/>
          <a:srcRect/>
          <a:stretch>
            <a:fillRect/>
          </a:stretch>
        </p:blipFill>
        <p:spPr bwMode="auto">
          <a:xfrm>
            <a:off x="6583880" y="2185483"/>
            <a:ext cx="580736" cy="726649"/>
          </a:xfrm>
          <a:prstGeom prst="rect">
            <a:avLst/>
          </a:prstGeom>
          <a:noFill/>
        </p:spPr>
      </p:pic>
      <p:pic>
        <p:nvPicPr>
          <p:cNvPr id="1027" name="Picture 3" descr="D:\Clip_Installer\DVD_ART\Artwork_Imagery\HARDWARE_IMAGERY\Illustration - Misc Hardware\Windows Vista Illustration Icons\Hard Drive.png"/>
          <p:cNvPicPr>
            <a:picLocks noChangeAspect="1" noChangeArrowheads="1"/>
          </p:cNvPicPr>
          <p:nvPr/>
        </p:nvPicPr>
        <p:blipFill>
          <a:blip r:embed="rId5" cstate="print"/>
          <a:srcRect/>
          <a:stretch>
            <a:fillRect/>
          </a:stretch>
        </p:blipFill>
        <p:spPr bwMode="auto">
          <a:xfrm>
            <a:off x="3606170" y="1870654"/>
            <a:ext cx="821856" cy="82185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ventsql\dvd\Online_ART\DVD_ART34\Artwork_Imagery\Icons - Illustrations\Buildings\digital home house rooms connected.png"/>
          <p:cNvPicPr>
            <a:picLocks noChangeAspect="1" noChangeArrowheads="1"/>
          </p:cNvPicPr>
          <p:nvPr/>
        </p:nvPicPr>
        <p:blipFill>
          <a:blip r:embed="rId3"/>
          <a:srcRect/>
          <a:stretch>
            <a:fillRect/>
          </a:stretch>
        </p:blipFill>
        <p:spPr bwMode="auto">
          <a:xfrm>
            <a:off x="4419995" y="2032751"/>
            <a:ext cx="5298538" cy="3685218"/>
          </a:xfrm>
          <a:prstGeom prst="rect">
            <a:avLst/>
          </a:prstGeom>
          <a:noFill/>
        </p:spPr>
      </p:pic>
      <p:cxnSp>
        <p:nvCxnSpPr>
          <p:cNvPr id="19" name="Straight Connector 18"/>
          <p:cNvCxnSpPr/>
          <p:nvPr/>
        </p:nvCxnSpPr>
        <p:spPr bwMode="auto">
          <a:xfrm flipV="1">
            <a:off x="1413933" y="5122333"/>
            <a:ext cx="3251200" cy="25400"/>
          </a:xfrm>
          <a:prstGeom prst="line">
            <a:avLst/>
          </a:prstGeom>
          <a:noFill/>
          <a:ln w="9525" cap="flat" cmpd="sng" algn="ctr">
            <a:prstDash val="solid"/>
            <a:round/>
            <a:headEnd type="none" w="med" len="med"/>
            <a:tailEnd type="none" w="med" len="med"/>
          </a:ln>
          <a:effectLst/>
        </p:spPr>
      </p:cxnSp>
      <p:sp>
        <p:nvSpPr>
          <p:cNvPr id="8" name="Title 7"/>
          <p:cNvSpPr>
            <a:spLocks noGrp="1"/>
          </p:cNvSpPr>
          <p:nvPr>
            <p:ph type="title"/>
          </p:nvPr>
        </p:nvSpPr>
        <p:spPr>
          <a:xfrm>
            <a:off x="382588" y="228600"/>
            <a:ext cx="8380412" cy="1052596"/>
          </a:xfrm>
        </p:spPr>
        <p:txBody>
          <a:bodyPr/>
          <a:lstStyle/>
          <a:p>
            <a:pPr lvl="0"/>
            <a:r>
              <a:rPr lang="en-US" sz="4400" dirty="0" smtClean="0"/>
              <a:t>2009 Logo Requirement </a:t>
            </a:r>
            <a:br>
              <a:rPr lang="en-US" sz="4400" dirty="0" smtClean="0"/>
            </a:br>
            <a:r>
              <a:rPr lang="en-US" sz="3200" dirty="0" smtClean="0">
                <a:solidFill>
                  <a:schemeClr val="accent1"/>
                </a:solidFill>
              </a:rPr>
              <a:t>Common to all devices</a:t>
            </a:r>
            <a:endParaRPr lang="en-US" sz="4400" dirty="0"/>
          </a:p>
        </p:txBody>
      </p:sp>
      <p:sp>
        <p:nvSpPr>
          <p:cNvPr id="22" name="Content Placeholder 21"/>
          <p:cNvSpPr>
            <a:spLocks noGrp="1"/>
          </p:cNvSpPr>
          <p:nvPr>
            <p:ph idx="1"/>
          </p:nvPr>
        </p:nvSpPr>
        <p:spPr>
          <a:xfrm>
            <a:off x="381000" y="1901825"/>
            <a:ext cx="3971925" cy="3578928"/>
          </a:xfrm>
        </p:spPr>
        <p:txBody>
          <a:bodyPr/>
          <a:lstStyle/>
          <a:p>
            <a:r>
              <a:rPr lang="en-US" sz="3200" dirty="0" smtClean="0"/>
              <a:t>All devices must be DLNA 1.5 certified</a:t>
            </a:r>
          </a:p>
          <a:p>
            <a:r>
              <a:rPr lang="en-US" sz="3200" dirty="0" smtClean="0"/>
              <a:t>Guarantees a baseline experience</a:t>
            </a:r>
          </a:p>
          <a:p>
            <a:pPr lvl="1"/>
            <a:endParaRPr lang="en-US" sz="2800" dirty="0" smtClean="0"/>
          </a:p>
          <a:p>
            <a:endParaRPr lang="en-US" sz="3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ventsql\dvd\Online_ART\DVD_ART34\Artwork_Imagery\Icons - Illustrations\Buildings\digital home house rooms connected.png"/>
          <p:cNvPicPr>
            <a:picLocks noChangeAspect="1" noChangeArrowheads="1"/>
          </p:cNvPicPr>
          <p:nvPr/>
        </p:nvPicPr>
        <p:blipFill>
          <a:blip r:embed="rId3"/>
          <a:srcRect/>
          <a:stretch>
            <a:fillRect/>
          </a:stretch>
        </p:blipFill>
        <p:spPr bwMode="auto">
          <a:xfrm>
            <a:off x="4419995" y="2032751"/>
            <a:ext cx="5298538" cy="3685218"/>
          </a:xfrm>
          <a:prstGeom prst="rect">
            <a:avLst/>
          </a:prstGeom>
          <a:noFill/>
        </p:spPr>
      </p:pic>
      <p:sp>
        <p:nvSpPr>
          <p:cNvPr id="6" name="Oval 5"/>
          <p:cNvSpPr/>
          <p:nvPr/>
        </p:nvSpPr>
        <p:spPr bwMode="auto">
          <a:xfrm>
            <a:off x="6254078" y="4184397"/>
            <a:ext cx="716738" cy="720114"/>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 name="Straight Arrow Connector 6"/>
          <p:cNvCxnSpPr/>
          <p:nvPr/>
        </p:nvCxnSpPr>
        <p:spPr bwMode="auto">
          <a:xfrm rot="10800000">
            <a:off x="7172697" y="4548250"/>
            <a:ext cx="975303" cy="96301"/>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9" name="Straight Arrow Connector 8"/>
          <p:cNvCxnSpPr/>
          <p:nvPr/>
        </p:nvCxnSpPr>
        <p:spPr bwMode="auto">
          <a:xfrm rot="10800000" flipV="1">
            <a:off x="6997345" y="3574472"/>
            <a:ext cx="935373" cy="646417"/>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10" name="Straight Arrow Connector 9"/>
          <p:cNvCxnSpPr/>
          <p:nvPr/>
        </p:nvCxnSpPr>
        <p:spPr bwMode="auto">
          <a:xfrm rot="16200000" flipH="1">
            <a:off x="6001704" y="3519759"/>
            <a:ext cx="694637" cy="364819"/>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11" name="Straight Arrow Connector 10"/>
          <p:cNvCxnSpPr/>
          <p:nvPr/>
        </p:nvCxnSpPr>
        <p:spPr bwMode="auto">
          <a:xfrm>
            <a:off x="5747657" y="4286992"/>
            <a:ext cx="415637" cy="106878"/>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28" name="Title 27"/>
          <p:cNvSpPr>
            <a:spLocks noGrp="1"/>
          </p:cNvSpPr>
          <p:nvPr>
            <p:ph type="title"/>
          </p:nvPr>
        </p:nvSpPr>
        <p:spPr>
          <a:xfrm>
            <a:off x="382588" y="228600"/>
            <a:ext cx="8380412" cy="1717393"/>
          </a:xfrm>
        </p:spPr>
        <p:txBody>
          <a:bodyPr/>
          <a:lstStyle/>
          <a:p>
            <a:pPr lvl="0"/>
            <a:r>
              <a:rPr lang="en-US" sz="4400" dirty="0" smtClean="0"/>
              <a:t>2009 Logo Requirement </a:t>
            </a:r>
            <a:br>
              <a:rPr lang="en-US" sz="4400" dirty="0" smtClean="0"/>
            </a:br>
            <a:r>
              <a:rPr lang="en-US" sz="3200" dirty="0" smtClean="0">
                <a:solidFill>
                  <a:schemeClr val="accent1"/>
                </a:solidFill>
              </a:rPr>
              <a:t>Common to all devices</a:t>
            </a:r>
            <a:r>
              <a:rPr lang="en-US" sz="4400" dirty="0" smtClean="0"/>
              <a:t/>
            </a:r>
            <a:br>
              <a:rPr lang="en-US" sz="4400" dirty="0" smtClean="0"/>
            </a:br>
            <a:endParaRPr lang="en-US" sz="4400" dirty="0"/>
          </a:p>
        </p:txBody>
      </p:sp>
      <p:sp>
        <p:nvSpPr>
          <p:cNvPr id="3" name="Content Placeholder 2"/>
          <p:cNvSpPr>
            <a:spLocks noGrp="1"/>
          </p:cNvSpPr>
          <p:nvPr>
            <p:ph idx="1"/>
          </p:nvPr>
        </p:nvSpPr>
        <p:spPr>
          <a:xfrm>
            <a:off x="382588" y="1901825"/>
            <a:ext cx="4189412" cy="3857979"/>
          </a:xfrm>
        </p:spPr>
        <p:txBody>
          <a:bodyPr/>
          <a:lstStyle/>
          <a:p>
            <a:r>
              <a:rPr lang="en-US" sz="2800" dirty="0" smtClean="0"/>
              <a:t>Wake On LAN (</a:t>
            </a:r>
            <a:r>
              <a:rPr lang="en-US" sz="2800" dirty="0" err="1" smtClean="0"/>
              <a:t>WoL</a:t>
            </a:r>
            <a:r>
              <a:rPr lang="en-US" sz="2800" dirty="0" smtClean="0"/>
              <a:t>) support</a:t>
            </a:r>
          </a:p>
          <a:p>
            <a:pPr lvl="1"/>
            <a:r>
              <a:rPr lang="en-US" sz="2400" dirty="0" smtClean="0"/>
              <a:t>Devices must support </a:t>
            </a:r>
            <a:r>
              <a:rPr lang="en-US" sz="2400" dirty="0" err="1" smtClean="0"/>
              <a:t>WoL</a:t>
            </a:r>
            <a:r>
              <a:rPr lang="en-US" sz="2400" dirty="0" smtClean="0"/>
              <a:t> either by sending </a:t>
            </a:r>
            <a:br>
              <a:rPr lang="en-US" sz="2400" dirty="0" smtClean="0"/>
            </a:br>
            <a:r>
              <a:rPr lang="en-US" sz="2400" dirty="0" smtClean="0"/>
              <a:t>or responding to Magic Packets as appropriate</a:t>
            </a:r>
          </a:p>
          <a:p>
            <a:pPr lvl="1"/>
            <a:r>
              <a:rPr lang="en-US" sz="2400" dirty="0" smtClean="0"/>
              <a:t>DMC must wake </a:t>
            </a:r>
            <a:br>
              <a:rPr lang="en-US" sz="2400" dirty="0" smtClean="0"/>
            </a:br>
            <a:r>
              <a:rPr lang="en-US" sz="2400" dirty="0" smtClean="0"/>
              <a:t>sleeping devices</a:t>
            </a:r>
          </a:p>
          <a:p>
            <a:pPr lvl="1"/>
            <a:r>
              <a:rPr lang="en-US" sz="2400" dirty="0" smtClean="0"/>
              <a:t>DMS should wake within 20 seconds</a:t>
            </a:r>
          </a:p>
        </p:txBody>
      </p:sp>
      <p:cxnSp>
        <p:nvCxnSpPr>
          <p:cNvPr id="14" name="Straight Arrow Connector 13"/>
          <p:cNvCxnSpPr/>
          <p:nvPr/>
        </p:nvCxnSpPr>
        <p:spPr bwMode="auto">
          <a:xfrm rot="10800000" flipV="1">
            <a:off x="7149746" y="3645725"/>
            <a:ext cx="1507366" cy="727564"/>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19" name="TextBox 18"/>
          <p:cNvSpPr txBox="1"/>
          <p:nvPr/>
        </p:nvSpPr>
        <p:spPr>
          <a:xfrm rot="20076224">
            <a:off x="5795160" y="2575611"/>
            <a:ext cx="855024" cy="369332"/>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Segoe" pitchFamily="34" charset="0"/>
              </a:rPr>
              <a:t>Z </a:t>
            </a:r>
            <a:r>
              <a:rPr lang="en-US" sz="1600" dirty="0" err="1" smtClean="0">
                <a:solidFill>
                  <a:schemeClr val="tx1"/>
                </a:solidFill>
                <a:effectLst>
                  <a:outerShdw blurRad="38100" dist="38100" dir="2700000" algn="tl">
                    <a:srgbClr val="000000">
                      <a:alpha val="43137"/>
                    </a:srgbClr>
                  </a:outerShdw>
                </a:effectLst>
                <a:latin typeface="Segoe" pitchFamily="34" charset="0"/>
              </a:rPr>
              <a:t>Z</a:t>
            </a:r>
            <a:r>
              <a:rPr lang="en-US" sz="1600" dirty="0" smtClean="0">
                <a:solidFill>
                  <a:schemeClr val="tx1"/>
                </a:solidFill>
                <a:effectLst>
                  <a:outerShdw blurRad="38100" dist="38100" dir="2700000" algn="tl">
                    <a:srgbClr val="000000">
                      <a:alpha val="43137"/>
                    </a:srgbClr>
                  </a:outerShdw>
                </a:effectLst>
                <a:latin typeface="Segoe" pitchFamily="34" charset="0"/>
              </a:rPr>
              <a:t> </a:t>
            </a:r>
            <a:r>
              <a:rPr lang="en-US" dirty="0" err="1" smtClean="0">
                <a:solidFill>
                  <a:schemeClr val="tx1"/>
                </a:solidFill>
                <a:effectLst>
                  <a:outerShdw blurRad="38100" dist="38100" dir="2700000" algn="tl">
                    <a:srgbClr val="000000">
                      <a:alpha val="43137"/>
                    </a:srgbClr>
                  </a:outerShdw>
                </a:effectLst>
                <a:latin typeface="Segoe" pitchFamily="34" charset="0"/>
              </a:rPr>
              <a:t>Z</a:t>
            </a:r>
            <a:endParaRPr lang="en-US" sz="12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rot="20076224">
            <a:off x="8251090" y="2977393"/>
            <a:ext cx="855024" cy="369332"/>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Segoe" pitchFamily="34" charset="0"/>
              </a:rPr>
              <a:t>Z </a:t>
            </a:r>
            <a:r>
              <a:rPr lang="en-US" sz="1600" dirty="0" err="1" smtClean="0">
                <a:solidFill>
                  <a:schemeClr val="tx1"/>
                </a:solidFill>
                <a:effectLst>
                  <a:outerShdw blurRad="38100" dist="38100" dir="2700000" algn="tl">
                    <a:srgbClr val="000000">
                      <a:alpha val="43137"/>
                    </a:srgbClr>
                  </a:outerShdw>
                </a:effectLst>
                <a:latin typeface="Segoe" pitchFamily="34" charset="0"/>
              </a:rPr>
              <a:t>Z</a:t>
            </a:r>
            <a:r>
              <a:rPr lang="en-US" sz="1600" dirty="0" smtClean="0">
                <a:solidFill>
                  <a:schemeClr val="tx1"/>
                </a:solidFill>
                <a:effectLst>
                  <a:outerShdw blurRad="38100" dist="38100" dir="2700000" algn="tl">
                    <a:srgbClr val="000000">
                      <a:alpha val="43137"/>
                    </a:srgbClr>
                  </a:outerShdw>
                </a:effectLst>
                <a:latin typeface="Segoe" pitchFamily="34" charset="0"/>
              </a:rPr>
              <a:t> </a:t>
            </a:r>
            <a:r>
              <a:rPr lang="en-US" dirty="0" err="1" smtClean="0">
                <a:solidFill>
                  <a:schemeClr val="tx1"/>
                </a:solidFill>
                <a:effectLst>
                  <a:outerShdw blurRad="38100" dist="38100" dir="2700000" algn="tl">
                    <a:srgbClr val="000000">
                      <a:alpha val="43137"/>
                    </a:srgbClr>
                  </a:outerShdw>
                </a:effectLst>
                <a:latin typeface="Segoe" pitchFamily="34" charset="0"/>
              </a:rPr>
              <a:t>Z</a:t>
            </a:r>
            <a:endParaRPr lang="en-US" sz="12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rot="20076224">
            <a:off x="8251091" y="4034297"/>
            <a:ext cx="855024" cy="369332"/>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Segoe" pitchFamily="34" charset="0"/>
              </a:rPr>
              <a:t>Z </a:t>
            </a:r>
            <a:r>
              <a:rPr lang="en-US" sz="1600" dirty="0" err="1" smtClean="0">
                <a:solidFill>
                  <a:schemeClr val="tx1"/>
                </a:solidFill>
                <a:effectLst>
                  <a:outerShdw blurRad="38100" dist="38100" dir="2700000" algn="tl">
                    <a:srgbClr val="000000">
                      <a:alpha val="43137"/>
                    </a:srgbClr>
                  </a:outerShdw>
                </a:effectLst>
                <a:latin typeface="Segoe" pitchFamily="34" charset="0"/>
              </a:rPr>
              <a:t>Z</a:t>
            </a:r>
            <a:r>
              <a:rPr lang="en-US" sz="1600" dirty="0" smtClean="0">
                <a:solidFill>
                  <a:schemeClr val="tx1"/>
                </a:solidFill>
                <a:effectLst>
                  <a:outerShdw blurRad="38100" dist="38100" dir="2700000" algn="tl">
                    <a:srgbClr val="000000">
                      <a:alpha val="43137"/>
                    </a:srgbClr>
                  </a:outerShdw>
                </a:effectLst>
                <a:latin typeface="Segoe" pitchFamily="34" charset="0"/>
              </a:rPr>
              <a:t> </a:t>
            </a:r>
            <a:r>
              <a:rPr lang="en-US" dirty="0" err="1" smtClean="0">
                <a:solidFill>
                  <a:schemeClr val="tx1"/>
                </a:solidFill>
                <a:effectLst>
                  <a:outerShdw blurRad="38100" dist="38100" dir="2700000" algn="tl">
                    <a:srgbClr val="000000">
                      <a:alpha val="43137"/>
                    </a:srgbClr>
                  </a:outerShdw>
                </a:effectLst>
                <a:latin typeface="Segoe" pitchFamily="34" charset="0"/>
              </a:rPr>
              <a:t>Z</a:t>
            </a:r>
            <a:endParaRPr lang="en-US" sz="12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rot="18859035">
            <a:off x="4914407" y="3666162"/>
            <a:ext cx="855024" cy="369332"/>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Segoe" pitchFamily="34" charset="0"/>
              </a:rPr>
              <a:t>Z </a:t>
            </a:r>
            <a:r>
              <a:rPr lang="en-US" sz="1600" dirty="0" err="1" smtClean="0">
                <a:solidFill>
                  <a:schemeClr val="tx1"/>
                </a:solidFill>
                <a:effectLst>
                  <a:outerShdw blurRad="38100" dist="38100" dir="2700000" algn="tl">
                    <a:srgbClr val="000000">
                      <a:alpha val="43137"/>
                    </a:srgbClr>
                  </a:outerShdw>
                </a:effectLst>
                <a:latin typeface="Segoe" pitchFamily="34" charset="0"/>
              </a:rPr>
              <a:t>Z</a:t>
            </a:r>
            <a:r>
              <a:rPr lang="en-US" sz="1600" dirty="0" smtClean="0">
                <a:solidFill>
                  <a:schemeClr val="tx1"/>
                </a:solidFill>
                <a:effectLst>
                  <a:outerShdw blurRad="38100" dist="38100" dir="2700000" algn="tl">
                    <a:srgbClr val="000000">
                      <a:alpha val="43137"/>
                    </a:srgbClr>
                  </a:outerShdw>
                </a:effectLst>
                <a:latin typeface="Segoe" pitchFamily="34" charset="0"/>
              </a:rPr>
              <a:t> </a:t>
            </a:r>
            <a:r>
              <a:rPr lang="en-US" dirty="0" err="1" smtClean="0">
                <a:solidFill>
                  <a:schemeClr val="tx1"/>
                </a:solidFill>
                <a:effectLst>
                  <a:outerShdw blurRad="38100" dist="38100" dir="2700000" algn="tl">
                    <a:srgbClr val="000000">
                      <a:alpha val="43137"/>
                    </a:srgbClr>
                  </a:outerShdw>
                </a:effectLst>
                <a:latin typeface="Segoe" pitchFamily="34" charset="0"/>
              </a:rPr>
              <a:t>Z</a:t>
            </a:r>
            <a:endParaRPr lang="en-US" sz="12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3" name="Picture 19" descr="C:\Users\kevinla.REDMOND\AppData\Local\Microsoft\Windows\Temporary Internet Files\Content.IE5\25JP0446\MCj04242140000[1].wmf"/>
          <p:cNvPicPr>
            <a:picLocks noChangeAspect="1" noChangeArrowheads="1"/>
          </p:cNvPicPr>
          <p:nvPr/>
        </p:nvPicPr>
        <p:blipFill>
          <a:blip r:embed="rId4"/>
          <a:srcRect/>
          <a:stretch>
            <a:fillRect/>
          </a:stretch>
        </p:blipFill>
        <p:spPr bwMode="auto">
          <a:xfrm>
            <a:off x="7015331" y="1662422"/>
            <a:ext cx="658258" cy="911225"/>
          </a:xfrm>
          <a:prstGeom prst="rect">
            <a:avLst/>
          </a:prstGeom>
          <a:noFill/>
        </p:spPr>
      </p:pic>
      <p:pic>
        <p:nvPicPr>
          <p:cNvPr id="24" name="Picture 4" descr="C:\Users\kevinla.REDMOND\AppData\Local\Microsoft\Windows\Temporary Internet Files\Content.IE5\775LSA4C\MCj04325480000[1].png"/>
          <p:cNvPicPr>
            <a:picLocks noChangeAspect="1" noChangeArrowheads="1"/>
          </p:cNvPicPr>
          <p:nvPr/>
        </p:nvPicPr>
        <p:blipFill>
          <a:blip r:embed="rId5" cstate="print"/>
          <a:srcRect/>
          <a:stretch>
            <a:fillRect/>
          </a:stretch>
        </p:blipFill>
        <p:spPr bwMode="auto">
          <a:xfrm>
            <a:off x="5767098" y="4001985"/>
            <a:ext cx="329870" cy="296884"/>
          </a:xfrm>
          <a:prstGeom prst="rect">
            <a:avLst/>
          </a:prstGeom>
          <a:noFill/>
        </p:spPr>
      </p:pic>
      <p:pic>
        <p:nvPicPr>
          <p:cNvPr id="25" name="Picture 4" descr="C:\Users\kevinla.REDMOND\AppData\Local\Microsoft\Windows\Temporary Internet Files\Content.IE5\775LSA4C\MCj04325480000[1].png"/>
          <p:cNvPicPr>
            <a:picLocks noChangeAspect="1" noChangeArrowheads="1"/>
          </p:cNvPicPr>
          <p:nvPr/>
        </p:nvPicPr>
        <p:blipFill>
          <a:blip r:embed="rId6" cstate="print"/>
          <a:srcRect/>
          <a:stretch>
            <a:fillRect/>
          </a:stretch>
        </p:blipFill>
        <p:spPr bwMode="auto">
          <a:xfrm>
            <a:off x="5563238" y="4052115"/>
            <a:ext cx="245579" cy="221022"/>
          </a:xfrm>
          <a:prstGeom prst="rect">
            <a:avLst/>
          </a:prstGeom>
          <a:noFill/>
        </p:spPr>
      </p:pic>
      <p:pic>
        <p:nvPicPr>
          <p:cNvPr id="26" name="Picture 4" descr="C:\Users\kevinla.REDMOND\AppData\Local\Microsoft\Windows\Temporary Internet Files\Content.IE5\775LSA4C\MCj04325480000[1].png"/>
          <p:cNvPicPr>
            <a:picLocks noChangeAspect="1" noChangeArrowheads="1"/>
          </p:cNvPicPr>
          <p:nvPr/>
        </p:nvPicPr>
        <p:blipFill>
          <a:blip r:embed="rId7" cstate="print"/>
          <a:srcRect/>
          <a:stretch>
            <a:fillRect/>
          </a:stretch>
        </p:blipFill>
        <p:spPr bwMode="auto">
          <a:xfrm>
            <a:off x="6087733" y="3930417"/>
            <a:ext cx="396195" cy="356577"/>
          </a:xfrm>
          <a:prstGeom prst="rect">
            <a:avLst/>
          </a:prstGeom>
          <a:noFill/>
        </p:spPr>
      </p:pic>
      <p:pic>
        <p:nvPicPr>
          <p:cNvPr id="27" name="Picture 4" descr="C:\Users\kevinla.REDMOND\AppData\Local\Microsoft\Windows\Temporary Internet Files\Content.IE5\775LSA4C\MCj04325480000[1].png"/>
          <p:cNvPicPr>
            <a:picLocks noChangeAspect="1" noChangeArrowheads="1"/>
          </p:cNvPicPr>
          <p:nvPr/>
        </p:nvPicPr>
        <p:blipFill>
          <a:blip r:embed="rId8"/>
          <a:srcRect/>
          <a:stretch>
            <a:fillRect/>
          </a:stretch>
        </p:blipFill>
        <p:spPr bwMode="auto">
          <a:xfrm>
            <a:off x="6412676" y="3796344"/>
            <a:ext cx="556160" cy="50054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3000"/>
                            </p:stCondLst>
                            <p:childTnLst>
                              <p:par>
                                <p:cTn id="37" presetID="9"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linds(horizontal)">
                                      <p:cBhvr>
                                        <p:cTn id="44" dur="500"/>
                                        <p:tgtEl>
                                          <p:spTgt spid="3">
                                            <p:txEl>
                                              <p:pRg st="3" end="3"/>
                                            </p:txEl>
                                          </p:spTgt>
                                        </p:tgtEl>
                                      </p:cBhvr>
                                    </p:animEffect>
                                  </p:childTnLst>
                                </p:cTn>
                              </p:par>
                              <p:par>
                                <p:cTn id="45" presetID="9" presetClass="exit" presetSubtype="0" fill="hold" grpId="1" nodeType="withEffect">
                                  <p:stCondLst>
                                    <p:cond delay="0"/>
                                  </p:stCondLst>
                                  <p:childTnLst>
                                    <p:animEffect transition="out" filter="dissolv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9" presetClass="exit" presetSubtype="0" fill="hold" grpId="0" nodeType="withEffect">
                                  <p:stCondLst>
                                    <p:cond delay="0"/>
                                  </p:stCondLst>
                                  <p:childTnLst>
                                    <p:animEffect transition="out" filter="dissolv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9" presetClass="exit" presetSubtype="0" fill="hold" grpId="0" nodeType="withEffect">
                                  <p:stCondLst>
                                    <p:cond delay="0"/>
                                  </p:stCondLst>
                                  <p:childTnLst>
                                    <p:animEffect transition="out" filter="dissolv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par>
                                <p:cTn id="69" presetID="9" presetClass="exit" presetSubtype="0" fill="hold" grpId="0" nodeType="withEffect">
                                  <p:stCondLst>
                                    <p:cond delay="0"/>
                                  </p:stCondLst>
                                  <p:childTnLst>
                                    <p:animEffect transition="out" filter="dissolv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9" presetClass="exit" presetSubtype="0" fill="hold" grpId="0" nodeType="withEffect">
                                  <p:stCondLst>
                                    <p:cond delay="0"/>
                                  </p:stCondLst>
                                  <p:childTnLst>
                                    <p:animEffect transition="out" filter="dissolv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par>
                          <p:cTn id="78" fill="hold">
                            <p:stCondLst>
                              <p:cond delay="500"/>
                            </p:stCondLst>
                            <p:childTnLst>
                              <p:par>
                                <p:cTn id="79" presetID="9" presetClass="entr" presetSubtype="0"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par>
                          <p:cTn id="82" fill="hold">
                            <p:stCondLst>
                              <p:cond delay="1000"/>
                            </p:stCondLst>
                            <p:childTnLst>
                              <p:par>
                                <p:cTn id="83" presetID="9" presetClass="entr" presetSubtype="0"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dissolve">
                                      <p:cBhvr>
                                        <p:cTn id="85" dur="500"/>
                                        <p:tgtEl>
                                          <p:spTgt spid="25"/>
                                        </p:tgtEl>
                                      </p:cBhvr>
                                    </p:animEffect>
                                  </p:childTnLst>
                                </p:cTn>
                              </p:par>
                            </p:childTnLst>
                          </p:cTn>
                        </p:par>
                        <p:par>
                          <p:cTn id="86" fill="hold">
                            <p:stCondLst>
                              <p:cond delay="1500"/>
                            </p:stCondLst>
                            <p:childTnLst>
                              <p:par>
                                <p:cTn id="87" presetID="9" presetClass="entr" presetSubtype="0"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dissolve">
                                      <p:cBhvr>
                                        <p:cTn id="89" dur="500"/>
                                        <p:tgtEl>
                                          <p:spTgt spid="26"/>
                                        </p:tgtEl>
                                      </p:cBhvr>
                                    </p:animEffect>
                                  </p:childTnLst>
                                </p:cTn>
                              </p:par>
                            </p:childTnLst>
                          </p:cTn>
                        </p:par>
                        <p:par>
                          <p:cTn id="90" fill="hold">
                            <p:stCondLst>
                              <p:cond delay="2000"/>
                            </p:stCondLst>
                            <p:childTnLst>
                              <p:par>
                                <p:cTn id="91" presetID="9" presetClass="entr" presetSubtype="0"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dissolve">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build="p"/>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1052596"/>
          </a:xfrm>
        </p:spPr>
        <p:txBody>
          <a:bodyPr/>
          <a:lstStyle/>
          <a:p>
            <a:pPr lvl="0"/>
            <a:r>
              <a:rPr lang="en-US" sz="4400" dirty="0" smtClean="0"/>
              <a:t>2009 Logo Requirement </a:t>
            </a:r>
            <a:br>
              <a:rPr lang="en-US" sz="4400" dirty="0" smtClean="0"/>
            </a:br>
            <a:r>
              <a:rPr lang="en-US" sz="3200" dirty="0" smtClean="0">
                <a:solidFill>
                  <a:schemeClr val="accent1"/>
                </a:solidFill>
              </a:rPr>
              <a:t>Common to all devices</a:t>
            </a:r>
            <a:endParaRPr lang="en-US" sz="4400" dirty="0"/>
          </a:p>
        </p:txBody>
      </p:sp>
      <p:sp>
        <p:nvSpPr>
          <p:cNvPr id="3" name="Content Placeholder 2"/>
          <p:cNvSpPr>
            <a:spLocks noGrp="1"/>
          </p:cNvSpPr>
          <p:nvPr>
            <p:ph idx="1"/>
          </p:nvPr>
        </p:nvSpPr>
        <p:spPr>
          <a:xfrm>
            <a:off x="381000" y="1901825"/>
            <a:ext cx="8380412" cy="750462"/>
          </a:xfrm>
        </p:spPr>
        <p:txBody>
          <a:bodyPr/>
          <a:lstStyle/>
          <a:p>
            <a:r>
              <a:rPr lang="en-US" sz="2400" dirty="0" smtClean="0"/>
              <a:t>DMS must declare support for resume from low power</a:t>
            </a:r>
          </a:p>
          <a:p>
            <a:pPr marL="738188" lvl="1" indent="-350838"/>
            <a:r>
              <a:rPr lang="en-US" sz="2000" dirty="0" smtClean="0"/>
              <a:t>DDD of DMS that supports low power mode</a:t>
            </a:r>
            <a:endParaRPr lang="en-US" sz="2000" dirty="0"/>
          </a:p>
        </p:txBody>
      </p:sp>
      <p:sp>
        <p:nvSpPr>
          <p:cNvPr id="4" name="Rectangle 4"/>
          <p:cNvSpPr>
            <a:spLocks noChangeArrowheads="1"/>
          </p:cNvSpPr>
          <p:nvPr/>
        </p:nvSpPr>
        <p:spPr bwMode="auto">
          <a:xfrm>
            <a:off x="451262" y="4959099"/>
            <a:ext cx="8182099" cy="138826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600" dirty="0" smtClean="0"/>
              <a:t>&lt;</a:t>
            </a:r>
            <a:r>
              <a:rPr lang="en-US" sz="1600" dirty="0" err="1" smtClean="0"/>
              <a:t>microsoft:X_magicPacketWakeSupported</a:t>
            </a:r>
            <a:r>
              <a:rPr lang="en-US" sz="1600" dirty="0" smtClean="0"/>
              <a:t> </a:t>
            </a:r>
            <a:r>
              <a:rPr lang="en-US" sz="1600" dirty="0" err="1" smtClean="0"/>
              <a:t>xmlns:microsoft</a:t>
            </a:r>
            <a:r>
              <a:rPr lang="en-US" sz="1600" dirty="0" smtClean="0"/>
              <a:t>="urn:schemas-microsoft-com:WMPNSS-1-0"&gt;</a:t>
            </a:r>
          </a:p>
          <a:p>
            <a:r>
              <a:rPr lang="en-US" sz="1600" dirty="0" smtClean="0"/>
              <a:t>   0</a:t>
            </a:r>
          </a:p>
          <a:p>
            <a:r>
              <a:rPr lang="en-US" sz="1600" dirty="0" smtClean="0"/>
              <a:t>&lt;/ </a:t>
            </a:r>
            <a:r>
              <a:rPr lang="en-US" sz="1600" dirty="0" err="1" smtClean="0"/>
              <a:t>microsoft:X_magicPacketWakeSupported</a:t>
            </a:r>
            <a:r>
              <a:rPr lang="en-US" sz="1600" dirty="0" smtClean="0"/>
              <a:t>&gt;</a:t>
            </a:r>
            <a:endParaRPr lang="en-US" sz="1600" dirty="0"/>
          </a:p>
        </p:txBody>
      </p:sp>
      <p:sp>
        <p:nvSpPr>
          <p:cNvPr id="5" name="Rectangle 4"/>
          <p:cNvSpPr>
            <a:spLocks noChangeArrowheads="1"/>
          </p:cNvSpPr>
          <p:nvPr/>
        </p:nvSpPr>
        <p:spPr bwMode="auto">
          <a:xfrm>
            <a:off x="439387" y="2720222"/>
            <a:ext cx="8182098" cy="137836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600" dirty="0" smtClean="0"/>
              <a:t>&lt;</a:t>
            </a:r>
            <a:r>
              <a:rPr lang="en-US" sz="1600" dirty="0" err="1" smtClean="0"/>
              <a:t>microsoft:X_magicPacketWakeSupported</a:t>
            </a:r>
            <a:r>
              <a:rPr lang="en-US" sz="1600" dirty="0" smtClean="0"/>
              <a:t> </a:t>
            </a:r>
            <a:r>
              <a:rPr lang="en-US" sz="1600" dirty="0" err="1" smtClean="0"/>
              <a:t>xmlns:microsoft</a:t>
            </a:r>
            <a:r>
              <a:rPr lang="en-US" sz="1600" dirty="0" smtClean="0"/>
              <a:t>="urn:schemas-microsoft-com:WMPNSS-1-0"&gt;</a:t>
            </a:r>
          </a:p>
          <a:p>
            <a:r>
              <a:rPr lang="en-US" sz="1600" dirty="0" smtClean="0"/>
              <a:t>   1</a:t>
            </a:r>
          </a:p>
          <a:p>
            <a:r>
              <a:rPr lang="en-US" sz="1600" dirty="0" smtClean="0"/>
              <a:t>&lt;/ </a:t>
            </a:r>
            <a:r>
              <a:rPr lang="en-US" sz="1600" dirty="0" err="1" smtClean="0"/>
              <a:t>microsoft:X_magicPacketWakeSupported</a:t>
            </a:r>
            <a:r>
              <a:rPr lang="en-US" sz="1600" dirty="0" smtClean="0"/>
              <a:t>&gt;</a:t>
            </a:r>
            <a:endParaRPr lang="en-US" sz="1600" dirty="0"/>
          </a:p>
        </p:txBody>
      </p:sp>
      <p:sp>
        <p:nvSpPr>
          <p:cNvPr id="6" name="Content Placeholder 2"/>
          <p:cNvSpPr txBox="1">
            <a:spLocks/>
          </p:cNvSpPr>
          <p:nvPr/>
        </p:nvSpPr>
        <p:spPr bwMode="auto">
          <a:xfrm>
            <a:off x="421180" y="4025434"/>
            <a:ext cx="8380412" cy="875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endParaRPr>
          </a:p>
          <a:p>
            <a:pPr marL="703263" lvl="1" indent="-361950" defTabSz="912777" fontAlgn="base">
              <a:lnSpc>
                <a:spcPct val="90000"/>
              </a:lnSpc>
              <a:spcBef>
                <a:spcPts val="1083"/>
              </a:spcBef>
              <a:spcAft>
                <a:spcPct val="0"/>
              </a:spcAft>
              <a:buClr>
                <a:schemeClr val="tx2"/>
              </a:buClr>
              <a:buSzPct val="80000"/>
              <a:buBlip>
                <a:blip r:embed="rId4"/>
              </a:buBlip>
            </a:pPr>
            <a:r>
              <a:rPr lang="en-US" sz="2000" dirty="0" smtClean="0"/>
              <a:t>DDD of DMS with no low power mode</a:t>
            </a: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717393"/>
          </a:xfrm>
        </p:spPr>
        <p:txBody>
          <a:bodyPr/>
          <a:lstStyle/>
          <a:p>
            <a:pPr lvl="0"/>
            <a:r>
              <a:rPr lang="en-US" sz="4400" dirty="0" smtClean="0"/>
              <a:t>2009 Logo Requirement </a:t>
            </a:r>
            <a:br>
              <a:rPr lang="en-US" sz="4400" dirty="0" smtClean="0"/>
            </a:br>
            <a:r>
              <a:rPr lang="en-US" sz="3200" dirty="0" smtClean="0">
                <a:solidFill>
                  <a:schemeClr val="accent1"/>
                </a:solidFill>
              </a:rPr>
              <a:t>Common to all devices</a:t>
            </a:r>
            <a:r>
              <a:rPr lang="en-US" sz="4400" dirty="0" smtClean="0"/>
              <a:t/>
            </a:r>
            <a:br>
              <a:rPr lang="en-US" sz="4400" dirty="0" smtClean="0"/>
            </a:br>
            <a:endParaRPr lang="en-US" sz="4400" dirty="0"/>
          </a:p>
        </p:txBody>
      </p:sp>
      <p:sp>
        <p:nvSpPr>
          <p:cNvPr id="3" name="Content Placeholder 2"/>
          <p:cNvSpPr>
            <a:spLocks noGrp="1"/>
          </p:cNvSpPr>
          <p:nvPr>
            <p:ph idx="1"/>
          </p:nvPr>
        </p:nvSpPr>
        <p:spPr>
          <a:xfrm>
            <a:off x="382588" y="1901825"/>
            <a:ext cx="8380412" cy="1483483"/>
          </a:xfrm>
        </p:spPr>
        <p:txBody>
          <a:bodyPr/>
          <a:lstStyle/>
          <a:p>
            <a:r>
              <a:rPr lang="en-US" sz="3200" dirty="0" smtClean="0"/>
              <a:t>Device needs to declare support for </a:t>
            </a:r>
            <a:br>
              <a:rPr lang="en-US" sz="3200" dirty="0" smtClean="0"/>
            </a:br>
            <a:r>
              <a:rPr lang="en-US" sz="3200" dirty="0" smtClean="0"/>
              <a:t>waking a sleeping DMS via Magic Packet</a:t>
            </a:r>
          </a:p>
          <a:p>
            <a:r>
              <a:rPr lang="en-US" sz="3200" dirty="0" smtClean="0"/>
              <a:t>Applies to DMC and DMR with MSCP</a:t>
            </a:r>
            <a:endParaRPr lang="en-US" sz="3200" dirty="0"/>
          </a:p>
        </p:txBody>
      </p:sp>
      <p:sp>
        <p:nvSpPr>
          <p:cNvPr id="5" name="Rectangle 4"/>
          <p:cNvSpPr>
            <a:spLocks noChangeArrowheads="1"/>
          </p:cNvSpPr>
          <p:nvPr/>
        </p:nvSpPr>
        <p:spPr bwMode="auto">
          <a:xfrm>
            <a:off x="439387" y="3642974"/>
            <a:ext cx="8182098" cy="137836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600" dirty="0" smtClean="0"/>
              <a:t>&lt;</a:t>
            </a:r>
            <a:r>
              <a:rPr lang="en-US" sz="1600" dirty="0" err="1" smtClean="0"/>
              <a:t>microsoft:X_magicPacketSendSupported</a:t>
            </a:r>
            <a:r>
              <a:rPr lang="en-US" sz="1600" dirty="0" smtClean="0"/>
              <a:t> </a:t>
            </a:r>
            <a:r>
              <a:rPr lang="en-US" sz="1600" dirty="0" err="1" smtClean="0"/>
              <a:t>xmlns:microsoft</a:t>
            </a:r>
            <a:r>
              <a:rPr lang="en-US" sz="1600" dirty="0" smtClean="0"/>
              <a:t>="urn:schemas-microsoft-com:WMPNSS-1-0"&gt;</a:t>
            </a:r>
          </a:p>
          <a:p>
            <a:r>
              <a:rPr lang="en-US" sz="1600" dirty="0" smtClean="0"/>
              <a:t>   1</a:t>
            </a:r>
          </a:p>
          <a:p>
            <a:r>
              <a:rPr lang="en-US" sz="1600" dirty="0" smtClean="0"/>
              <a:t>&lt;/ </a:t>
            </a:r>
            <a:r>
              <a:rPr lang="en-US" sz="1600" dirty="0" err="1" smtClean="0"/>
              <a:t>microsoft:X_magicPacketSendSupported</a:t>
            </a:r>
            <a:r>
              <a:rPr lang="en-US" sz="1600" dirty="0" smtClean="0"/>
              <a:t>&gt;</a:t>
            </a:r>
            <a:endParaRPr lang="en-US" sz="16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Common requirements to all DMS &amp; DMR</a:t>
            </a:r>
            <a:endParaRPr lang="en-US" sz="4400" dirty="0">
              <a:solidFill>
                <a:schemeClr val="accent1"/>
              </a:solidFill>
            </a:endParaRPr>
          </a:p>
        </p:txBody>
      </p:sp>
      <p:sp>
        <p:nvSpPr>
          <p:cNvPr id="3" name="Content Placeholder 2"/>
          <p:cNvSpPr>
            <a:spLocks noGrp="1"/>
          </p:cNvSpPr>
          <p:nvPr>
            <p:ph idx="1"/>
          </p:nvPr>
        </p:nvSpPr>
        <p:spPr>
          <a:xfrm>
            <a:off x="382588" y="1901825"/>
            <a:ext cx="8380412" cy="2369879"/>
          </a:xfrm>
        </p:spPr>
        <p:txBody>
          <a:bodyPr/>
          <a:lstStyle/>
          <a:p>
            <a:r>
              <a:rPr lang="en-US" dirty="0" smtClean="0"/>
              <a:t>All devices must support Rally Technologies</a:t>
            </a:r>
          </a:p>
          <a:p>
            <a:pPr lvl="2"/>
            <a:r>
              <a:rPr lang="en-US" dirty="0" smtClean="0"/>
              <a:t>Wi-Fi Protected Setup (WCN 2.0)</a:t>
            </a:r>
          </a:p>
          <a:p>
            <a:pPr lvl="2"/>
            <a:r>
              <a:rPr lang="en-US" dirty="0" smtClean="0"/>
              <a:t>Link Layer Topology Discovery (LLTD)</a:t>
            </a:r>
          </a:p>
          <a:p>
            <a:pPr lvl="1"/>
            <a:endParaRPr lang="en-US" dirty="0" smtClean="0"/>
          </a:p>
          <a:p>
            <a:pPr lvl="1"/>
            <a:endParaRPr lang="en-US" dirty="0"/>
          </a:p>
        </p:txBody>
      </p:sp>
      <p:sp>
        <p:nvSpPr>
          <p:cNvPr id="5" name="Content Placeholder 2"/>
          <p:cNvSpPr txBox="1">
            <a:spLocks/>
          </p:cNvSpPr>
          <p:nvPr/>
        </p:nvSpPr>
        <p:spPr bwMode="auto">
          <a:xfrm>
            <a:off x="424973" y="2693100"/>
            <a:ext cx="7596079" cy="997196"/>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3"/>
              </a:buBlip>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3"/>
              </a:buBlip>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Common requirements to all DMS &amp; DMR</a:t>
            </a:r>
            <a:endParaRPr lang="en-US" sz="3200" dirty="0">
              <a:solidFill>
                <a:schemeClr val="accent1"/>
              </a:solidFill>
            </a:endParaRPr>
          </a:p>
        </p:txBody>
      </p:sp>
      <p:sp>
        <p:nvSpPr>
          <p:cNvPr id="3" name="Content Placeholder 2"/>
          <p:cNvSpPr>
            <a:spLocks noGrp="1"/>
          </p:cNvSpPr>
          <p:nvPr>
            <p:ph idx="1"/>
          </p:nvPr>
        </p:nvSpPr>
        <p:spPr>
          <a:xfrm>
            <a:off x="382588" y="1901825"/>
            <a:ext cx="8380412" cy="1163395"/>
          </a:xfrm>
        </p:spPr>
        <p:txBody>
          <a:bodyPr/>
          <a:lstStyle/>
          <a:p>
            <a:r>
              <a:rPr lang="en-US" sz="2800" dirty="0" smtClean="0"/>
              <a:t>UPnP device description document (DDD) </a:t>
            </a:r>
            <a:br>
              <a:rPr lang="en-US" sz="2800" dirty="0" smtClean="0"/>
            </a:br>
            <a:r>
              <a:rPr lang="en-US" sz="2800" dirty="0" smtClean="0"/>
              <a:t>must contain metadata that Windows uses </a:t>
            </a:r>
            <a:br>
              <a:rPr lang="en-US" sz="2800" dirty="0" smtClean="0"/>
            </a:br>
            <a:r>
              <a:rPr lang="en-US" sz="2800" dirty="0" smtClean="0"/>
              <a:t>for discovery and configuration</a:t>
            </a:r>
            <a:endParaRPr lang="en-US" sz="2800" dirty="0"/>
          </a:p>
        </p:txBody>
      </p:sp>
      <p:sp>
        <p:nvSpPr>
          <p:cNvPr id="4" name="Rectangle 4"/>
          <p:cNvSpPr>
            <a:spLocks noChangeArrowheads="1"/>
          </p:cNvSpPr>
          <p:nvPr/>
        </p:nvSpPr>
        <p:spPr bwMode="auto">
          <a:xfrm>
            <a:off x="522514" y="3182587"/>
            <a:ext cx="8120041" cy="284458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dirty="0" smtClean="0"/>
              <a:t>&lt;device&gt;</a:t>
            </a:r>
          </a:p>
          <a:p>
            <a:r>
              <a:rPr lang="en-US" dirty="0" smtClean="0"/>
              <a:t>   &lt;</a:t>
            </a:r>
            <a:r>
              <a:rPr lang="en-US" dirty="0" err="1" smtClean="0"/>
              <a:t>pnpx:X_compatibleId</a:t>
            </a:r>
            <a:endParaRPr lang="en-US" dirty="0" smtClean="0"/>
          </a:p>
          <a:p>
            <a:r>
              <a:rPr lang="en-US" dirty="0" smtClean="0"/>
              <a:t>   </a:t>
            </a:r>
            <a:r>
              <a:rPr lang="en-US" dirty="0" err="1" smtClean="0"/>
              <a:t>xmlns:pnpx</a:t>
            </a:r>
            <a:r>
              <a:rPr lang="en-US" dirty="0" smtClean="0"/>
              <a:t>="http://schemas.microsoft.com/windows/pnpx/2005/11"&gt;</a:t>
            </a:r>
          </a:p>
          <a:p>
            <a:r>
              <a:rPr lang="en-US" dirty="0" smtClean="0"/>
              <a:t>      MS_DigitalMediaDeviceClass_V001</a:t>
            </a:r>
          </a:p>
          <a:p>
            <a:r>
              <a:rPr lang="en-US" dirty="0" smtClean="0"/>
              <a:t>   &lt;/</a:t>
            </a:r>
            <a:r>
              <a:rPr lang="en-US" dirty="0" err="1" smtClean="0"/>
              <a:t>pnpx:X_compatibleId</a:t>
            </a:r>
            <a:r>
              <a:rPr lang="en-US" dirty="0" smtClean="0"/>
              <a:t>&gt;</a:t>
            </a:r>
          </a:p>
          <a:p>
            <a:r>
              <a:rPr lang="en-US" dirty="0" smtClean="0"/>
              <a:t>   &lt;</a:t>
            </a:r>
            <a:r>
              <a:rPr lang="en-US" dirty="0" err="1" smtClean="0"/>
              <a:t>pnpx:X_deviceCategory</a:t>
            </a:r>
            <a:endParaRPr lang="en-US" dirty="0" smtClean="0"/>
          </a:p>
          <a:p>
            <a:r>
              <a:rPr lang="en-US" dirty="0" smtClean="0"/>
              <a:t>   </a:t>
            </a:r>
            <a:r>
              <a:rPr lang="en-US" dirty="0" err="1" smtClean="0"/>
              <a:t>xmlns:pnpx</a:t>
            </a:r>
            <a:r>
              <a:rPr lang="en-US" dirty="0" smtClean="0"/>
              <a:t>="http://schemas.microsoft.com/windows/pnpx/2005/11"&gt;</a:t>
            </a:r>
          </a:p>
          <a:p>
            <a:r>
              <a:rPr lang="en-US" dirty="0" smtClean="0"/>
              <a:t>      MediaDevice.DMR</a:t>
            </a:r>
          </a:p>
          <a:p>
            <a:r>
              <a:rPr lang="en-US" dirty="0" smtClean="0"/>
              <a:t>   &lt;/</a:t>
            </a:r>
            <a:r>
              <a:rPr lang="en-US" dirty="0" err="1" smtClean="0"/>
              <a:t>pnpx:X_deviceCategory</a:t>
            </a:r>
            <a:r>
              <a:rPr lang="en-US" dirty="0" smtClean="0"/>
              <a:t>&gt;</a:t>
            </a:r>
          </a:p>
          <a:p>
            <a:r>
              <a:rPr lang="en-US" dirty="0" smtClean="0"/>
              <a:t>&lt;/device&gt;</a:t>
            </a:r>
            <a:endParaRPr lang="en-US"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roth\private\ncd\Bluewire\Ceremony Graphics\Devices\Device Center Shell.png"/>
          <p:cNvPicPr>
            <a:picLocks noChangeAspect="1" noChangeArrowheads="1"/>
          </p:cNvPicPr>
          <p:nvPr/>
        </p:nvPicPr>
        <p:blipFill>
          <a:blip r:embed="rId3"/>
          <a:stretch>
            <a:fillRect/>
          </a:stretch>
        </p:blipFill>
        <p:spPr bwMode="auto">
          <a:xfrm>
            <a:off x="2552218" y="1711971"/>
            <a:ext cx="4191000" cy="2679768"/>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5" name="Picture 12" descr="\\RATCAT\Users\Roland\Device Center\Art\Devices\Dell-15lcd.png"/>
          <p:cNvPicPr>
            <a:picLocks noChangeAspect="1" noChangeArrowheads="1"/>
          </p:cNvPicPr>
          <p:nvPr/>
        </p:nvPicPr>
        <p:blipFill>
          <a:blip r:embed="rId4" cstate="print"/>
          <a:srcRect/>
          <a:stretch>
            <a:fillRect/>
          </a:stretch>
        </p:blipFill>
        <p:spPr bwMode="auto">
          <a:xfrm>
            <a:off x="4914770" y="2433094"/>
            <a:ext cx="492663" cy="520824"/>
          </a:xfrm>
          <a:prstGeom prst="rect">
            <a:avLst/>
          </a:prstGeom>
          <a:noFill/>
          <a:ln w="9525">
            <a:noFill/>
            <a:miter lim="800000"/>
            <a:headEnd/>
            <a:tailEnd/>
          </a:ln>
          <a:effectLst/>
        </p:spPr>
      </p:pic>
      <p:sp>
        <p:nvSpPr>
          <p:cNvPr id="6" name="TextBox 5"/>
          <p:cNvSpPr txBox="1"/>
          <p:nvPr/>
        </p:nvSpPr>
        <p:spPr>
          <a:xfrm>
            <a:off x="4809594" y="3012437"/>
            <a:ext cx="866823"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Dell SE198FWP</a:t>
            </a:r>
            <a:endParaRPr lang="en-US" sz="900" dirty="0">
              <a:solidFill>
                <a:schemeClr val="bg1"/>
              </a:solidFill>
              <a:latin typeface="Segoe UI" pitchFamily="34" charset="0"/>
              <a:cs typeface="Segoe UI" pitchFamily="34" charset="0"/>
            </a:endParaRPr>
          </a:p>
        </p:txBody>
      </p:sp>
      <p:pic>
        <p:nvPicPr>
          <p:cNvPr id="9" name="Picture 8" descr="C:\Users\Roland\Pictures\Devices\final\mx1000.png"/>
          <p:cNvPicPr>
            <a:picLocks noChangeAspect="1" noChangeArrowheads="1"/>
          </p:cNvPicPr>
          <p:nvPr/>
        </p:nvPicPr>
        <p:blipFill>
          <a:blip r:embed="rId5" cstate="print"/>
          <a:srcRect/>
          <a:stretch>
            <a:fillRect/>
          </a:stretch>
        </p:blipFill>
        <p:spPr bwMode="auto">
          <a:xfrm>
            <a:off x="4092743" y="2406761"/>
            <a:ext cx="573853" cy="606655"/>
          </a:xfrm>
          <a:prstGeom prst="rect">
            <a:avLst/>
          </a:prstGeom>
          <a:noFill/>
          <a:ln w="9525">
            <a:noFill/>
            <a:miter lim="800000"/>
            <a:headEnd/>
            <a:tailEnd/>
          </a:ln>
          <a:effectLst/>
        </p:spPr>
      </p:pic>
      <p:sp>
        <p:nvSpPr>
          <p:cNvPr id="10" name="TextBox 9"/>
          <p:cNvSpPr txBox="1"/>
          <p:nvPr/>
        </p:nvSpPr>
        <p:spPr>
          <a:xfrm>
            <a:off x="4112117" y="3012437"/>
            <a:ext cx="697478"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Logitech MX1000</a:t>
            </a:r>
            <a:endParaRPr lang="en-US" sz="900" dirty="0">
              <a:solidFill>
                <a:schemeClr val="bg1"/>
              </a:solidFill>
              <a:latin typeface="Segoe UI" pitchFamily="34" charset="0"/>
              <a:cs typeface="Segoe UI" pitchFamily="34" charset="0"/>
            </a:endParaRPr>
          </a:p>
        </p:txBody>
      </p:sp>
      <p:pic>
        <p:nvPicPr>
          <p:cNvPr id="11" name="Picture 5" descr="C:\Users\Roland\Pictures\Devices\final\dinovo.png"/>
          <p:cNvPicPr>
            <a:picLocks noChangeAspect="1" noChangeArrowheads="1"/>
          </p:cNvPicPr>
          <p:nvPr/>
        </p:nvPicPr>
        <p:blipFill>
          <a:blip r:embed="rId6" cstate="print"/>
          <a:srcRect/>
          <a:stretch>
            <a:fillRect/>
          </a:stretch>
        </p:blipFill>
        <p:spPr bwMode="auto">
          <a:xfrm>
            <a:off x="3403380" y="2421192"/>
            <a:ext cx="559277" cy="591247"/>
          </a:xfrm>
          <a:prstGeom prst="rect">
            <a:avLst/>
          </a:prstGeom>
          <a:noFill/>
          <a:ln w="9525">
            <a:noFill/>
            <a:miter lim="800000"/>
            <a:headEnd/>
            <a:tailEnd/>
          </a:ln>
          <a:effectLst/>
        </p:spPr>
      </p:pic>
      <p:sp>
        <p:nvSpPr>
          <p:cNvPr id="12" name="TextBox 11"/>
          <p:cNvSpPr txBox="1"/>
          <p:nvPr/>
        </p:nvSpPr>
        <p:spPr>
          <a:xfrm>
            <a:off x="3364819" y="3012437"/>
            <a:ext cx="697478" cy="369332"/>
          </a:xfrm>
          <a:prstGeom prst="rect">
            <a:avLst/>
          </a:prstGeom>
          <a:noFill/>
        </p:spPr>
        <p:txBody>
          <a:bodyPr wrap="square" rtlCol="0">
            <a:spAutoFit/>
          </a:bodyPr>
          <a:lstStyle/>
          <a:p>
            <a:pPr algn="ctr"/>
            <a:r>
              <a:rPr lang="en-US" sz="900" dirty="0" smtClean="0">
                <a:solidFill>
                  <a:schemeClr val="bg1"/>
                </a:solidFill>
                <a:cs typeface="Segoe UI" pitchFamily="34" charset="0"/>
              </a:rPr>
              <a:t>Logitech </a:t>
            </a:r>
            <a:r>
              <a:rPr lang="en-US" sz="900" dirty="0" err="1" smtClean="0">
                <a:solidFill>
                  <a:schemeClr val="bg1"/>
                </a:solidFill>
                <a:cs typeface="Segoe UI" pitchFamily="34" charset="0"/>
              </a:rPr>
              <a:t>d</a:t>
            </a:r>
            <a:r>
              <a:rPr lang="en-US" sz="900" dirty="0" err="1" smtClean="0">
                <a:solidFill>
                  <a:schemeClr val="bg1"/>
                </a:solidFill>
                <a:latin typeface="Segoe UI" pitchFamily="34" charset="0"/>
                <a:cs typeface="Segoe UI" pitchFamily="34" charset="0"/>
              </a:rPr>
              <a:t>iNovo</a:t>
            </a:r>
            <a:endParaRPr lang="en-US" sz="900" dirty="0">
              <a:solidFill>
                <a:schemeClr val="bg1"/>
              </a:solidFill>
              <a:latin typeface="Segoe UI" pitchFamily="34" charset="0"/>
              <a:cs typeface="Segoe UI" pitchFamily="34" charset="0"/>
            </a:endParaRPr>
          </a:p>
        </p:txBody>
      </p:sp>
      <p:pic>
        <p:nvPicPr>
          <p:cNvPr id="13" name="Picture 12" descr="\\RATCAT\Users\Roland\Device Center\Art\Devices\DellDimension.png"/>
          <p:cNvPicPr>
            <a:picLocks noChangeAspect="1" noChangeArrowheads="1"/>
          </p:cNvPicPr>
          <p:nvPr/>
        </p:nvPicPr>
        <p:blipFill>
          <a:blip r:embed="rId7"/>
          <a:stretch>
            <a:fillRect/>
          </a:stretch>
        </p:blipFill>
        <p:spPr bwMode="auto">
          <a:xfrm>
            <a:off x="2801317" y="2402254"/>
            <a:ext cx="426793" cy="629124"/>
          </a:xfrm>
          <a:prstGeom prst="rect">
            <a:avLst/>
          </a:prstGeom>
          <a:noFill/>
          <a:ln w="9525">
            <a:noFill/>
            <a:miter lim="800000"/>
            <a:headEnd/>
            <a:tailEnd/>
          </a:ln>
          <a:effectLst/>
        </p:spPr>
      </p:pic>
      <p:sp>
        <p:nvSpPr>
          <p:cNvPr id="14" name="TextBox 13"/>
          <p:cNvSpPr txBox="1"/>
          <p:nvPr/>
        </p:nvSpPr>
        <p:spPr>
          <a:xfrm>
            <a:off x="2667341" y="3010893"/>
            <a:ext cx="697478" cy="230832"/>
          </a:xfrm>
          <a:prstGeom prst="rect">
            <a:avLst/>
          </a:prstGeom>
          <a:noFill/>
        </p:spPr>
        <p:txBody>
          <a:bodyPr wrap="square" rtlCol="0">
            <a:spAutoFit/>
          </a:bodyPr>
          <a:lstStyle/>
          <a:p>
            <a:pPr algn="ctr"/>
            <a:r>
              <a:rPr lang="en-US" sz="900" dirty="0" smtClean="0">
                <a:solidFill>
                  <a:schemeClr val="bg1"/>
                </a:solidFill>
                <a:cs typeface="Segoe UI" pitchFamily="34" charset="0"/>
              </a:rPr>
              <a:t>Dell XPS</a:t>
            </a:r>
            <a:endParaRPr lang="en-US" sz="900" dirty="0">
              <a:solidFill>
                <a:schemeClr val="bg1"/>
              </a:solidFill>
              <a:latin typeface="Segoe UI" pitchFamily="34" charset="0"/>
              <a:cs typeface="Segoe UI" pitchFamily="34" charset="0"/>
            </a:endParaRPr>
          </a:p>
        </p:txBody>
      </p:sp>
      <p:grpSp>
        <p:nvGrpSpPr>
          <p:cNvPr id="2" name="Ceremony: Step 4 (Completion)"/>
          <p:cNvGrpSpPr/>
          <p:nvPr/>
        </p:nvGrpSpPr>
        <p:grpSpPr>
          <a:xfrm>
            <a:off x="6400318" y="4263012"/>
            <a:ext cx="2551176" cy="2150124"/>
            <a:chOff x="6324600" y="4114800"/>
            <a:chExt cx="2551176" cy="2150124"/>
          </a:xfrm>
          <a:effectLst/>
        </p:grpSpPr>
        <p:pic>
          <p:nvPicPr>
            <p:cNvPr id="16" name="Picture 15" descr="C:\Users\droth\AppData\Local\Microsoft\Windows\Temporary Internet Files\Content.Word\finish.png"/>
            <p:cNvPicPr/>
            <p:nvPr/>
          </p:nvPicPr>
          <p:blipFill>
            <a:blip r:embed="rId8"/>
            <a:stretch>
              <a:fillRect/>
            </a:stretch>
          </p:blipFill>
          <p:spPr bwMode="auto">
            <a:xfrm>
              <a:off x="6324600" y="4298964"/>
              <a:ext cx="2551176" cy="1965960"/>
            </a:xfrm>
            <a:prstGeom prst="rect">
              <a:avLst/>
            </a:prstGeom>
            <a:noFill/>
            <a:ln w="9525">
              <a:noFill/>
              <a:miter lim="800000"/>
              <a:headEnd/>
              <a:tailEnd/>
            </a:ln>
            <a:effectLst>
              <a:outerShdw blurRad="177800" dist="266700" dir="2700000" algn="tl" rotWithShape="0">
                <a:prstClr val="black">
                  <a:alpha val="40000"/>
                </a:prstClr>
              </a:outerShdw>
            </a:effectLst>
          </p:spPr>
        </p:pic>
        <p:grpSp>
          <p:nvGrpSpPr>
            <p:cNvPr id="3" name="Group 27"/>
            <p:cNvGrpSpPr/>
            <p:nvPr/>
          </p:nvGrpSpPr>
          <p:grpSpPr>
            <a:xfrm>
              <a:off x="6403748" y="4114800"/>
              <a:ext cx="1480851" cy="304800"/>
              <a:chOff x="6403748" y="4114800"/>
              <a:chExt cx="1480851" cy="304800"/>
            </a:xfrm>
          </p:grpSpPr>
          <p:sp>
            <p:nvSpPr>
              <p:cNvPr id="18" name="Rectangle 17"/>
              <p:cNvSpPr/>
              <p:nvPr/>
            </p:nvSpPr>
            <p:spPr>
              <a:xfrm>
                <a:off x="6665399" y="4191000"/>
                <a:ext cx="1219200" cy="228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Completion</a:t>
                </a:r>
                <a:endParaRPr lang="en-US" sz="1200" dirty="0"/>
              </a:p>
            </p:txBody>
          </p:sp>
          <p:sp>
            <p:nvSpPr>
              <p:cNvPr id="19" name="Oval 18"/>
              <p:cNvSpPr/>
              <p:nvPr/>
            </p:nvSpPr>
            <p:spPr>
              <a:xfrm>
                <a:off x="6403748" y="4114800"/>
                <a:ext cx="304800" cy="3048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grpSp>
      </p:grpSp>
      <p:grpSp>
        <p:nvGrpSpPr>
          <p:cNvPr id="8" name="Group 24"/>
          <p:cNvGrpSpPr/>
          <p:nvPr/>
        </p:nvGrpSpPr>
        <p:grpSpPr>
          <a:xfrm>
            <a:off x="2601415" y="1509875"/>
            <a:ext cx="1473146" cy="304800"/>
            <a:chOff x="2068497" y="1017104"/>
            <a:chExt cx="1473146" cy="304800"/>
          </a:xfrm>
        </p:grpSpPr>
        <p:sp>
          <p:nvSpPr>
            <p:cNvPr id="21" name="Rectangle 20"/>
            <p:cNvSpPr/>
            <p:nvPr/>
          </p:nvSpPr>
          <p:spPr>
            <a:xfrm>
              <a:off x="2322443" y="1093304"/>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solidFill>
                    <a:schemeClr val="tx1"/>
                  </a:solidFill>
                </a:rPr>
                <a:t>Device Gallery</a:t>
              </a:r>
              <a:endParaRPr lang="en-US" sz="1200" dirty="0">
                <a:solidFill>
                  <a:schemeClr val="tx1"/>
                </a:solidFill>
              </a:endParaRPr>
            </a:p>
          </p:txBody>
        </p:sp>
        <p:sp>
          <p:nvSpPr>
            <p:cNvPr id="22" name="Oval 21"/>
            <p:cNvSpPr/>
            <p:nvPr/>
          </p:nvSpPr>
          <p:spPr>
            <a:xfrm>
              <a:off x="2068497" y="1017104"/>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grpSp>
      <p:pic>
        <p:nvPicPr>
          <p:cNvPr id="23" name="Arrow Step 3 --&gt; 4" descr="C:\Program Files\Microsoft Resource DVD Artwork\DVD_ART\Artwork_Imagery\Shapes and Graphics\Arrows - arrow\Straight\arrow 0 blue arrow 2.png"/>
          <p:cNvPicPr>
            <a:picLocks noChangeAspect="1" noChangeArrowheads="1"/>
          </p:cNvPicPr>
          <p:nvPr/>
        </p:nvPicPr>
        <p:blipFill>
          <a:blip r:embed="rId9"/>
          <a:srcRect/>
          <a:stretch>
            <a:fillRect/>
          </a:stretch>
        </p:blipFill>
        <p:spPr bwMode="auto">
          <a:xfrm>
            <a:off x="5866918" y="5492280"/>
            <a:ext cx="1011237" cy="828132"/>
          </a:xfrm>
          <a:prstGeom prst="rect">
            <a:avLst/>
          </a:prstGeom>
          <a:noFill/>
        </p:spPr>
      </p:pic>
      <p:grpSp>
        <p:nvGrpSpPr>
          <p:cNvPr id="15" name="Ceremony Step 3"/>
          <p:cNvGrpSpPr/>
          <p:nvPr/>
        </p:nvGrpSpPr>
        <p:grpSpPr>
          <a:xfrm>
            <a:off x="3428518" y="4263012"/>
            <a:ext cx="2548542" cy="2213756"/>
            <a:chOff x="3352800" y="4114800"/>
            <a:chExt cx="2548542" cy="2213756"/>
          </a:xfrm>
        </p:grpSpPr>
        <p:pic>
          <p:nvPicPr>
            <p:cNvPr id="25" name="Picture 24"/>
            <p:cNvPicPr/>
            <p:nvPr/>
          </p:nvPicPr>
          <p:blipFill>
            <a:blip r:embed="rId10"/>
            <a:stretch>
              <a:fillRect/>
            </a:stretch>
          </p:blipFill>
          <p:spPr bwMode="auto">
            <a:xfrm>
              <a:off x="3352800" y="4358493"/>
              <a:ext cx="2548542" cy="197006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pic>
        <p:grpSp>
          <p:nvGrpSpPr>
            <p:cNvPr id="17" name="Group 26"/>
            <p:cNvGrpSpPr/>
            <p:nvPr/>
          </p:nvGrpSpPr>
          <p:grpSpPr>
            <a:xfrm>
              <a:off x="3435650" y="4114800"/>
              <a:ext cx="1447800" cy="304800"/>
              <a:chOff x="3435650" y="4114800"/>
              <a:chExt cx="1447800" cy="304800"/>
            </a:xfrm>
          </p:grpSpPr>
          <p:sp>
            <p:nvSpPr>
              <p:cNvPr id="27" name="Rectangle 22"/>
              <p:cNvSpPr/>
              <p:nvPr/>
            </p:nvSpPr>
            <p:spPr>
              <a:xfrm>
                <a:off x="3664250" y="4191000"/>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Ceremony</a:t>
                </a:r>
                <a:endParaRPr lang="en-US" sz="1200" dirty="0"/>
              </a:p>
            </p:txBody>
          </p:sp>
          <p:sp>
            <p:nvSpPr>
              <p:cNvPr id="28" name="Oval 27"/>
              <p:cNvSpPr/>
              <p:nvPr/>
            </p:nvSpPr>
            <p:spPr>
              <a:xfrm>
                <a:off x="3435650" y="4114800"/>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grpSp>
      </p:grpSp>
      <p:grpSp>
        <p:nvGrpSpPr>
          <p:cNvPr id="20" name="Ceremony: Sept 2 Discovery"/>
          <p:cNvGrpSpPr/>
          <p:nvPr/>
        </p:nvGrpSpPr>
        <p:grpSpPr>
          <a:xfrm>
            <a:off x="228118" y="4263012"/>
            <a:ext cx="2551176" cy="2212650"/>
            <a:chOff x="152400" y="4114800"/>
            <a:chExt cx="2551176" cy="2212650"/>
          </a:xfrm>
        </p:grpSpPr>
        <p:pic>
          <p:nvPicPr>
            <p:cNvPr id="30" name="Picture 3"/>
            <p:cNvPicPr/>
            <p:nvPr/>
          </p:nvPicPr>
          <p:blipFill>
            <a:blip r:embed="rId11"/>
            <a:stretch>
              <a:fillRect/>
            </a:stretch>
          </p:blipFill>
          <p:spPr bwMode="auto">
            <a:xfrm>
              <a:off x="152400" y="4358524"/>
              <a:ext cx="2551176" cy="196892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pic>
        <p:grpSp>
          <p:nvGrpSpPr>
            <p:cNvPr id="24" name="Group 25"/>
            <p:cNvGrpSpPr/>
            <p:nvPr/>
          </p:nvGrpSpPr>
          <p:grpSpPr>
            <a:xfrm>
              <a:off x="198786" y="4114800"/>
              <a:ext cx="1447800" cy="304800"/>
              <a:chOff x="198786" y="4114800"/>
              <a:chExt cx="1447800" cy="304800"/>
            </a:xfrm>
          </p:grpSpPr>
          <p:sp>
            <p:nvSpPr>
              <p:cNvPr id="32" name="Rectangle 31"/>
              <p:cNvSpPr/>
              <p:nvPr/>
            </p:nvSpPr>
            <p:spPr>
              <a:xfrm>
                <a:off x="427386" y="4191000"/>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Discovery</a:t>
                </a:r>
                <a:endParaRPr lang="en-US" sz="1200" dirty="0"/>
              </a:p>
            </p:txBody>
          </p:sp>
          <p:sp>
            <p:nvSpPr>
              <p:cNvPr id="33" name="Oval 32"/>
              <p:cNvSpPr/>
              <p:nvPr/>
            </p:nvSpPr>
            <p:spPr>
              <a:xfrm>
                <a:off x="198786" y="4114800"/>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grpSp>
      </p:grpSp>
      <p:pic>
        <p:nvPicPr>
          <p:cNvPr id="34" name="Arrow: Step 2 --&gt; 3" descr="C:\Program Files\Microsoft Resource DVD Artwork\DVD_ART\Artwork_Imagery\Shapes and Graphics\Arrows - arrow\Straight\arrow 0 blue arrow 2.png"/>
          <p:cNvPicPr>
            <a:picLocks noChangeAspect="1" noChangeArrowheads="1"/>
          </p:cNvPicPr>
          <p:nvPr/>
        </p:nvPicPr>
        <p:blipFill>
          <a:blip r:embed="rId9"/>
          <a:srcRect/>
          <a:stretch>
            <a:fillRect/>
          </a:stretch>
        </p:blipFill>
        <p:spPr bwMode="auto">
          <a:xfrm>
            <a:off x="2666518" y="5492280"/>
            <a:ext cx="1011237" cy="828132"/>
          </a:xfrm>
          <a:prstGeom prst="rect">
            <a:avLst/>
          </a:prstGeom>
          <a:noFill/>
        </p:spPr>
      </p:pic>
      <p:pic>
        <p:nvPicPr>
          <p:cNvPr id="35" name="Picture 5" descr="C:\Program Files\Microsoft Resource DVD Artwork\DVD_ART\Artwork_Imagery\Shapes and Graphics\Arrows - arrow\Curved\arrow 0 blue arrow curved 1.png"/>
          <p:cNvPicPr>
            <a:picLocks noChangeAspect="1" noChangeArrowheads="1"/>
          </p:cNvPicPr>
          <p:nvPr/>
        </p:nvPicPr>
        <p:blipFill>
          <a:blip r:embed="rId12"/>
          <a:srcRect/>
          <a:stretch>
            <a:fillRect/>
          </a:stretch>
        </p:blipFill>
        <p:spPr bwMode="auto">
          <a:xfrm flipV="1">
            <a:off x="1263401" y="2878802"/>
            <a:ext cx="1600200" cy="2165094"/>
          </a:xfrm>
          <a:prstGeom prst="rect">
            <a:avLst/>
          </a:prstGeom>
          <a:noFill/>
          <a:ln w="9525">
            <a:noFill/>
            <a:miter lim="800000"/>
            <a:headEnd/>
            <a:tailEnd/>
          </a:ln>
          <a:effectLst>
            <a:outerShdw blurRad="177800" dist="266700" dir="2700000" algn="tl" rotWithShape="0">
              <a:prstClr val="black">
                <a:alpha val="40000"/>
              </a:prstClr>
            </a:outerShdw>
          </a:effectLst>
        </p:spPr>
      </p:pic>
      <p:sp>
        <p:nvSpPr>
          <p:cNvPr id="38" name="TextBox 37"/>
          <p:cNvSpPr txBox="1"/>
          <p:nvPr/>
        </p:nvSpPr>
        <p:spPr>
          <a:xfrm>
            <a:off x="5638318" y="3013905"/>
            <a:ext cx="609600" cy="369332"/>
          </a:xfrm>
          <a:prstGeom prst="rect">
            <a:avLst/>
          </a:prstGeom>
          <a:noFill/>
        </p:spPr>
        <p:txBody>
          <a:bodyPr wrap="square" rtlCol="0">
            <a:spAutoFit/>
          </a:bodyPr>
          <a:lstStyle/>
          <a:p>
            <a:pPr algn="ctr"/>
            <a:r>
              <a:rPr lang="en-US" sz="900" dirty="0" err="1" smtClean="0">
                <a:solidFill>
                  <a:schemeClr val="bg1"/>
                </a:solidFill>
                <a:latin typeface="Segoe UI" pitchFamily="34" charset="0"/>
                <a:cs typeface="Segoe UI" pitchFamily="34" charset="0"/>
              </a:rPr>
              <a:t>Digion</a:t>
            </a:r>
            <a:endParaRPr lang="en-US" sz="900" dirty="0" smtClean="0">
              <a:solidFill>
                <a:schemeClr val="bg1"/>
              </a:solidFill>
              <a:latin typeface="Segoe UI" pitchFamily="34" charset="0"/>
              <a:cs typeface="Segoe UI" pitchFamily="34" charset="0"/>
            </a:endParaRPr>
          </a:p>
          <a:p>
            <a:pPr algn="ctr"/>
            <a:r>
              <a:rPr lang="en-US" sz="900" dirty="0" smtClean="0">
                <a:solidFill>
                  <a:schemeClr val="bg1"/>
                </a:solidFill>
                <a:latin typeface="Segoe UI" pitchFamily="34" charset="0"/>
                <a:cs typeface="Segoe UI" pitchFamily="34" charset="0"/>
              </a:rPr>
              <a:t>Server </a:t>
            </a:r>
            <a:endParaRPr lang="en-US" sz="900" dirty="0">
              <a:solidFill>
                <a:schemeClr val="bg1"/>
              </a:solidFill>
              <a:latin typeface="Segoe UI" pitchFamily="34" charset="0"/>
              <a:cs typeface="Segoe UI" pitchFamily="34" charset="0"/>
            </a:endParaRPr>
          </a:p>
        </p:txBody>
      </p:sp>
      <p:pic>
        <p:nvPicPr>
          <p:cNvPr id="39" name="Picture 5" descr="C:\Program Files\Microsoft Resource DVD Artwork\DVD_ART\Artwork_Imagery\Shapes and Graphics\Arrows - arrow\Curved\arrow 0 blue arrow curved 1.png"/>
          <p:cNvPicPr>
            <a:picLocks noChangeAspect="1" noChangeArrowheads="1"/>
          </p:cNvPicPr>
          <p:nvPr/>
        </p:nvPicPr>
        <p:blipFill>
          <a:blip r:embed="rId12"/>
          <a:srcRect/>
          <a:stretch>
            <a:fillRect/>
          </a:stretch>
        </p:blipFill>
        <p:spPr bwMode="auto">
          <a:xfrm rot="5400000" flipV="1">
            <a:off x="6175538" y="2603943"/>
            <a:ext cx="2018410" cy="2127036"/>
          </a:xfrm>
          <a:prstGeom prst="rect">
            <a:avLst/>
          </a:prstGeom>
          <a:noFill/>
          <a:effectLst>
            <a:outerShdw blurRad="50800" dist="12700" dir="2700000" algn="tl" rotWithShape="0">
              <a:prstClr val="black">
                <a:alpha val="40000"/>
              </a:prstClr>
            </a:outerShdw>
          </a:effectLst>
        </p:spPr>
      </p:pic>
      <p:pic>
        <p:nvPicPr>
          <p:cNvPr id="41" name="Picture 2" descr="http://bb.watch.impress.co.jp/cda/static/image/2008/03/03/iodata-s.jpg">
            <a:hlinkClick r:id="rId13"/>
          </p:cNvPr>
          <p:cNvPicPr>
            <a:picLocks noChangeAspect="1" noChangeArrowheads="1"/>
          </p:cNvPicPr>
          <p:nvPr/>
        </p:nvPicPr>
        <p:blipFill>
          <a:blip r:embed="rId14"/>
          <a:srcRect/>
          <a:stretch>
            <a:fillRect/>
          </a:stretch>
        </p:blipFill>
        <p:spPr bwMode="auto">
          <a:xfrm>
            <a:off x="5516507" y="2421722"/>
            <a:ext cx="832777" cy="624582"/>
          </a:xfrm>
          <a:prstGeom prst="rect">
            <a:avLst/>
          </a:prstGeom>
          <a:noFill/>
        </p:spPr>
      </p:pic>
      <p:sp>
        <p:nvSpPr>
          <p:cNvPr id="43" name="Rounded Rectangle 42"/>
          <p:cNvSpPr/>
          <p:nvPr/>
        </p:nvSpPr>
        <p:spPr bwMode="auto">
          <a:xfrm>
            <a:off x="7147775" y="5808372"/>
            <a:ext cx="895081" cy="135228"/>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Flowchart: Process 43"/>
          <p:cNvSpPr/>
          <p:nvPr/>
        </p:nvSpPr>
        <p:spPr bwMode="auto">
          <a:xfrm>
            <a:off x="1319344" y="5773781"/>
            <a:ext cx="796837" cy="248195"/>
          </a:xfrm>
          <a:prstGeom prst="flowChartProcess">
            <a:avLst/>
          </a:prstGeom>
          <a:solidFill>
            <a:schemeClr val="tx1"/>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ndParaRPr>
          </a:p>
        </p:txBody>
      </p:sp>
      <p:pic>
        <p:nvPicPr>
          <p:cNvPr id="40" name="Picture 39" descr="DMS.png"/>
          <p:cNvPicPr>
            <a:picLocks noChangeAspect="1"/>
          </p:cNvPicPr>
          <p:nvPr/>
        </p:nvPicPr>
        <p:blipFill>
          <a:blip r:embed="rId15" cstate="print"/>
          <a:stretch>
            <a:fillRect/>
          </a:stretch>
        </p:blipFill>
        <p:spPr>
          <a:xfrm>
            <a:off x="1358533" y="5782002"/>
            <a:ext cx="209008" cy="231756"/>
          </a:xfrm>
          <a:prstGeom prst="rect">
            <a:avLst/>
          </a:prstGeom>
        </p:spPr>
      </p:pic>
      <p:sp>
        <p:nvSpPr>
          <p:cNvPr id="45" name="Title 1"/>
          <p:cNvSpPr>
            <a:spLocks noGrp="1"/>
          </p:cNvSpPr>
          <p:nvPr>
            <p:ph type="title"/>
          </p:nvPr>
        </p:nvSpPr>
        <p:spPr>
          <a:xfrm>
            <a:off x="382588" y="228600"/>
            <a:ext cx="8380412" cy="1052596"/>
          </a:xfrm>
        </p:spPr>
        <p:txBody>
          <a:bodyPr/>
          <a:lstStyle/>
          <a:p>
            <a:r>
              <a:rPr lang="fr-FR" sz="4400" dirty="0" smtClean="0"/>
              <a:t>2009 Logo </a:t>
            </a:r>
            <a:r>
              <a:rPr lang="fr-FR" sz="4400" dirty="0" err="1" smtClean="0"/>
              <a:t>Requirement</a:t>
            </a:r>
            <a:r>
              <a:rPr lang="fr-FR" sz="4400" dirty="0" smtClean="0"/>
              <a:t> </a:t>
            </a:r>
            <a:br>
              <a:rPr lang="fr-FR" sz="4400" dirty="0" smtClean="0"/>
            </a:br>
            <a:r>
              <a:rPr lang="fr-FR" sz="3200" dirty="0" err="1" smtClean="0">
                <a:solidFill>
                  <a:schemeClr val="accent1"/>
                </a:solidFill>
              </a:rPr>
              <a:t>Device</a:t>
            </a:r>
            <a:r>
              <a:rPr lang="fr-FR" sz="3200" dirty="0" smtClean="0">
                <a:solidFill>
                  <a:schemeClr val="accent1"/>
                </a:solidFill>
              </a:rPr>
              <a:t> installation </a:t>
            </a:r>
            <a:r>
              <a:rPr lang="fr-FR" sz="3200" dirty="0" err="1" smtClean="0">
                <a:solidFill>
                  <a:schemeClr val="accent1"/>
                </a:solidFill>
              </a:rPr>
              <a:t>experience</a:t>
            </a:r>
            <a:endParaRPr lang="fr-FR" sz="4400"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10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dissolv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right)">
                                      <p:cBhvr>
                                        <p:cTn id="39" dur="1000"/>
                                        <p:tgtEl>
                                          <p:spTgt spid="39"/>
                                        </p:tgtEl>
                                      </p:cBhvr>
                                    </p:animEffect>
                                  </p:childTnLst>
                                </p:cTn>
                              </p:par>
                              <p:par>
                                <p:cTn id="40" presetID="55"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1000" fill="hold"/>
                                        <p:tgtEl>
                                          <p:spTgt spid="41"/>
                                        </p:tgtEl>
                                        <p:attrNameLst>
                                          <p:attrName>ppt_w</p:attrName>
                                        </p:attrNameLst>
                                      </p:cBhvr>
                                      <p:tavLst>
                                        <p:tav tm="0">
                                          <p:val>
                                            <p:strVal val="#ppt_w*0.70"/>
                                          </p:val>
                                        </p:tav>
                                        <p:tav tm="100000">
                                          <p:val>
                                            <p:strVal val="#ppt_w"/>
                                          </p:val>
                                        </p:tav>
                                      </p:tavLst>
                                    </p:anim>
                                    <p:anim calcmode="lin" valueType="num">
                                      <p:cBhvr>
                                        <p:cTn id="43" dur="1000" fill="hold"/>
                                        <p:tgtEl>
                                          <p:spTgt spid="41"/>
                                        </p:tgtEl>
                                        <p:attrNameLst>
                                          <p:attrName>ppt_h</p:attrName>
                                        </p:attrNameLst>
                                      </p:cBhvr>
                                      <p:tavLst>
                                        <p:tav tm="0">
                                          <p:val>
                                            <p:strVal val="#ppt_h"/>
                                          </p:val>
                                        </p:tav>
                                        <p:tav tm="100000">
                                          <p:val>
                                            <p:strVal val="#ppt_h"/>
                                          </p:val>
                                        </p:tav>
                                      </p:tavLst>
                                    </p:anim>
                                    <p:animEffect transition="in" filter="fade">
                                      <p:cBhvr>
                                        <p:cTn id="44" dur="1000"/>
                                        <p:tgtEl>
                                          <p:spTgt spid="4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strVal val="#ppt_w*0.70"/>
                                          </p:val>
                                        </p:tav>
                                        <p:tav tm="100000">
                                          <p:val>
                                            <p:strVal val="#ppt_w"/>
                                          </p:val>
                                        </p:tav>
                                      </p:tavLst>
                                    </p:anim>
                                    <p:anim calcmode="lin" valueType="num">
                                      <p:cBhvr>
                                        <p:cTn id="48" dur="1000" fill="hold"/>
                                        <p:tgtEl>
                                          <p:spTgt spid="38"/>
                                        </p:tgtEl>
                                        <p:attrNameLst>
                                          <p:attrName>ppt_h</p:attrName>
                                        </p:attrNameLst>
                                      </p:cBhvr>
                                      <p:tavLst>
                                        <p:tav tm="0">
                                          <p:val>
                                            <p:strVal val="#ppt_h"/>
                                          </p:val>
                                        </p:tav>
                                        <p:tav tm="100000">
                                          <p:val>
                                            <p:strVal val="#ppt_h"/>
                                          </p:val>
                                        </p:tav>
                                      </p:tavLst>
                                    </p:anim>
                                    <p:animEffect transition="in" filter="fade">
                                      <p:cBhvr>
                                        <p:cTn id="4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515350" cy="664797"/>
          </a:xfrm>
        </p:spPr>
        <p:txBody>
          <a:bodyPr/>
          <a:lstStyle/>
          <a:p>
            <a:r>
              <a:rPr lang="en-US" dirty="0" smtClean="0"/>
              <a:t>Goals</a:t>
            </a:r>
            <a:endParaRPr lang="en-US" dirty="0"/>
          </a:p>
        </p:txBody>
      </p:sp>
      <p:sp>
        <p:nvSpPr>
          <p:cNvPr id="3" name="Content Placeholder 2"/>
          <p:cNvSpPr>
            <a:spLocks noGrp="1"/>
          </p:cNvSpPr>
          <p:nvPr>
            <p:ph idx="1"/>
          </p:nvPr>
        </p:nvSpPr>
        <p:spPr>
          <a:xfrm>
            <a:off x="381000" y="1417638"/>
            <a:ext cx="8443913" cy="3661002"/>
          </a:xfrm>
        </p:spPr>
        <p:txBody>
          <a:bodyPr/>
          <a:lstStyle/>
          <a:p>
            <a:r>
              <a:rPr lang="en-US" dirty="0" smtClean="0"/>
              <a:t>Understand Windows 7 media sharing technologies and features</a:t>
            </a:r>
          </a:p>
          <a:p>
            <a:r>
              <a:rPr lang="en-US" dirty="0" smtClean="0"/>
              <a:t>Clarify value in Windows 7 Logo program for Network Media Devices (NMD)</a:t>
            </a:r>
          </a:p>
          <a:p>
            <a:r>
              <a:rPr lang="en-US" dirty="0" smtClean="0"/>
              <a:t>Expedite development of devices that meet Windows 7 logo requirements</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Common requirements to all DMS &amp; DMR</a:t>
            </a:r>
            <a:endParaRPr lang="en-US" sz="4400" dirty="0">
              <a:solidFill>
                <a:schemeClr val="accent1"/>
              </a:solidFill>
            </a:endParaRPr>
          </a:p>
        </p:txBody>
      </p:sp>
      <p:sp>
        <p:nvSpPr>
          <p:cNvPr id="9" name="Content Placeholder 8"/>
          <p:cNvSpPr>
            <a:spLocks noGrp="1"/>
          </p:cNvSpPr>
          <p:nvPr>
            <p:ph idx="1"/>
          </p:nvPr>
        </p:nvSpPr>
        <p:spPr>
          <a:xfrm>
            <a:off x="382588" y="1901825"/>
            <a:ext cx="3043658" cy="4573560"/>
          </a:xfrm>
        </p:spPr>
        <p:txBody>
          <a:bodyPr/>
          <a:lstStyle/>
          <a:p>
            <a:r>
              <a:rPr lang="en-US" sz="2800" dirty="0" smtClean="0"/>
              <a:t>All devices must allow the user to rename the device to a friendly name</a:t>
            </a:r>
          </a:p>
          <a:p>
            <a:r>
              <a:rPr lang="en-US" sz="2800" dirty="0" smtClean="0"/>
              <a:t>One common location to rename your device through windows</a:t>
            </a:r>
          </a:p>
          <a:p>
            <a:endParaRPr lang="en-US" sz="2800" dirty="0"/>
          </a:p>
        </p:txBody>
      </p:sp>
      <p:pic>
        <p:nvPicPr>
          <p:cNvPr id="4" name="Picture 3"/>
          <p:cNvPicPr>
            <a:picLocks noChangeAspect="1" noChangeArrowheads="1"/>
          </p:cNvPicPr>
          <p:nvPr/>
        </p:nvPicPr>
        <p:blipFill>
          <a:blip r:embed="rId3"/>
          <a:srcRect/>
          <a:stretch>
            <a:fillRect/>
          </a:stretch>
        </p:blipFill>
        <p:spPr bwMode="auto">
          <a:xfrm>
            <a:off x="4365659" y="2141970"/>
            <a:ext cx="3952875" cy="3362325"/>
          </a:xfrm>
          <a:prstGeom prst="rect">
            <a:avLst/>
          </a:prstGeom>
          <a:noFill/>
          <a:ln w="9525">
            <a:noFill/>
            <a:miter lim="800000"/>
            <a:headEnd/>
            <a:tailEnd/>
          </a:ln>
          <a:effectLst/>
        </p:spPr>
      </p:pic>
      <p:sp>
        <p:nvSpPr>
          <p:cNvPr id="5" name="Content Placeholder 2"/>
          <p:cNvSpPr txBox="1">
            <a:spLocks/>
          </p:cNvSpPr>
          <p:nvPr/>
        </p:nvSpPr>
        <p:spPr bwMode="auto">
          <a:xfrm>
            <a:off x="-906063" y="2355850"/>
            <a:ext cx="3921431" cy="997196"/>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pic>
        <p:nvPicPr>
          <p:cNvPr id="10" name="Picture 9" descr="MediaSharingCPL.png"/>
          <p:cNvPicPr>
            <a:picLocks noChangeAspect="1"/>
          </p:cNvPicPr>
          <p:nvPr/>
        </p:nvPicPr>
        <p:blipFill>
          <a:blip r:embed="rId5"/>
          <a:stretch>
            <a:fillRect/>
          </a:stretch>
        </p:blipFill>
        <p:spPr>
          <a:xfrm>
            <a:off x="3375053" y="2297007"/>
            <a:ext cx="5522684" cy="3541922"/>
          </a:xfrm>
          <a:prstGeom prst="rect">
            <a:avLst/>
          </a:prstGeom>
        </p:spPr>
      </p:pic>
      <p:pic>
        <p:nvPicPr>
          <p:cNvPr id="6" name="Picture 2"/>
          <p:cNvPicPr>
            <a:picLocks noChangeAspect="1" noChangeArrowheads="1"/>
          </p:cNvPicPr>
          <p:nvPr/>
        </p:nvPicPr>
        <p:blipFill>
          <a:blip r:embed="rId6"/>
          <a:srcRect/>
          <a:stretch>
            <a:fillRect/>
          </a:stretch>
        </p:blipFill>
        <p:spPr bwMode="auto">
          <a:xfrm>
            <a:off x="3579623" y="1725614"/>
            <a:ext cx="5086350" cy="4267200"/>
          </a:xfrm>
          <a:prstGeom prst="rect">
            <a:avLst/>
          </a:prstGeom>
          <a:noFill/>
          <a:ln w="9525">
            <a:noFill/>
            <a:miter lim="800000"/>
            <a:headEnd/>
            <a:tailEnd/>
          </a:ln>
          <a:effectLst/>
        </p:spPr>
      </p:pic>
      <p:pic>
        <p:nvPicPr>
          <p:cNvPr id="7" name="Picture 4"/>
          <p:cNvPicPr>
            <a:picLocks noChangeAspect="1" noChangeArrowheads="1"/>
          </p:cNvPicPr>
          <p:nvPr/>
        </p:nvPicPr>
        <p:blipFill>
          <a:blip r:embed="rId7"/>
          <a:srcRect/>
          <a:stretch>
            <a:fillRect/>
          </a:stretch>
        </p:blipFill>
        <p:spPr bwMode="auto">
          <a:xfrm>
            <a:off x="4379131" y="2141262"/>
            <a:ext cx="3924300" cy="31813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Common requirements to all DMS &amp; DMR</a:t>
            </a:r>
            <a:endParaRPr lang="en-US" sz="3200" dirty="0">
              <a:solidFill>
                <a:schemeClr val="accent1"/>
              </a:solidFill>
            </a:endParaRPr>
          </a:p>
        </p:txBody>
      </p:sp>
      <p:sp>
        <p:nvSpPr>
          <p:cNvPr id="3" name="Content Placeholder 2"/>
          <p:cNvSpPr>
            <a:spLocks noGrp="1"/>
          </p:cNvSpPr>
          <p:nvPr>
            <p:ph idx="1"/>
          </p:nvPr>
        </p:nvSpPr>
        <p:spPr>
          <a:xfrm>
            <a:off x="382588" y="1901825"/>
            <a:ext cx="8380412" cy="914096"/>
          </a:xfrm>
        </p:spPr>
        <p:txBody>
          <a:bodyPr/>
          <a:lstStyle/>
          <a:p>
            <a:r>
              <a:rPr lang="en-US" dirty="0" smtClean="0"/>
              <a:t>All devices must support </a:t>
            </a:r>
            <a:br>
              <a:rPr lang="en-US" dirty="0" smtClean="0"/>
            </a:br>
            <a:r>
              <a:rPr lang="en-US" dirty="0" smtClean="0"/>
              <a:t>common metadata</a:t>
            </a:r>
            <a:endParaRPr lang="en-US" dirty="0"/>
          </a:p>
        </p:txBody>
      </p:sp>
      <p:pic>
        <p:nvPicPr>
          <p:cNvPr id="3074" name="Picture 2"/>
          <p:cNvPicPr>
            <a:picLocks noChangeAspect="1" noChangeArrowheads="1"/>
          </p:cNvPicPr>
          <p:nvPr/>
        </p:nvPicPr>
        <p:blipFill>
          <a:blip r:embed="rId3"/>
          <a:srcRect/>
          <a:stretch>
            <a:fillRect/>
          </a:stretch>
        </p:blipFill>
        <p:spPr bwMode="auto">
          <a:xfrm>
            <a:off x="781403" y="3344865"/>
            <a:ext cx="5391150" cy="2809875"/>
          </a:xfrm>
          <a:prstGeom prst="rect">
            <a:avLst/>
          </a:prstGeom>
          <a:noFill/>
          <a:ln w="9525">
            <a:noFill/>
            <a:miter lim="800000"/>
            <a:headEnd/>
            <a:tailEnd/>
          </a:ln>
          <a:effectLst/>
        </p:spPr>
      </p:pic>
      <p:sp>
        <p:nvSpPr>
          <p:cNvPr id="9" name="Rounded Rectangle 8"/>
          <p:cNvSpPr/>
          <p:nvPr/>
        </p:nvSpPr>
        <p:spPr bwMode="auto">
          <a:xfrm>
            <a:off x="6669741" y="3307977"/>
            <a:ext cx="2084293" cy="65890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Music metadata</a:t>
            </a:r>
          </a:p>
        </p:txBody>
      </p:sp>
      <p:cxnSp>
        <p:nvCxnSpPr>
          <p:cNvPr id="11" name="Straight Arrow Connector 10"/>
          <p:cNvCxnSpPr/>
          <p:nvPr/>
        </p:nvCxnSpPr>
        <p:spPr bwMode="auto">
          <a:xfrm rot="10800000" flipV="1">
            <a:off x="2918015" y="3644153"/>
            <a:ext cx="3671045" cy="874058"/>
          </a:xfrm>
          <a:prstGeom prst="straightConnector1">
            <a:avLst/>
          </a:prstGeom>
          <a:ln w="38100">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bwMode="auto">
          <a:xfrm rot="10800000" flipV="1">
            <a:off x="3671047" y="3671047"/>
            <a:ext cx="2864224" cy="1089212"/>
          </a:xfrm>
          <a:prstGeom prst="straightConnector1">
            <a:avLst/>
          </a:prstGeom>
          <a:ln w="38100">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bwMode="auto">
          <a:xfrm rot="10800000" flipV="1">
            <a:off x="4442017" y="3684493"/>
            <a:ext cx="2093255" cy="1295399"/>
          </a:xfrm>
          <a:prstGeom prst="straightConnector1">
            <a:avLst/>
          </a:prstGeom>
          <a:ln w="38100">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Common requirements to all DMS &amp; DMR</a:t>
            </a:r>
            <a:endParaRPr lang="en-US" sz="4400" dirty="0">
              <a:solidFill>
                <a:schemeClr val="accent1"/>
              </a:solidFill>
            </a:endParaRPr>
          </a:p>
        </p:txBody>
      </p:sp>
      <p:sp>
        <p:nvSpPr>
          <p:cNvPr id="3" name="Content Placeholder 2"/>
          <p:cNvSpPr>
            <a:spLocks noGrp="1"/>
          </p:cNvSpPr>
          <p:nvPr>
            <p:ph idx="1"/>
          </p:nvPr>
        </p:nvSpPr>
        <p:spPr>
          <a:xfrm>
            <a:off x="382588" y="1901825"/>
            <a:ext cx="8380412" cy="3706143"/>
          </a:xfrm>
        </p:spPr>
        <p:txBody>
          <a:bodyPr/>
          <a:lstStyle/>
          <a:p>
            <a:r>
              <a:rPr lang="en-US" dirty="0" smtClean="0"/>
              <a:t>All devices must support basic </a:t>
            </a:r>
            <a:br>
              <a:rPr lang="en-US" dirty="0" smtClean="0"/>
            </a:br>
            <a:r>
              <a:rPr lang="en-US" dirty="0" smtClean="0"/>
              <a:t>transport support</a:t>
            </a:r>
          </a:p>
          <a:p>
            <a:r>
              <a:rPr lang="en-US" dirty="0" smtClean="0"/>
              <a:t>DLNA requires play and stop</a:t>
            </a:r>
          </a:p>
          <a:p>
            <a:r>
              <a:rPr lang="en-US" dirty="0" smtClean="0"/>
              <a:t>Windows Logo additionally requires </a:t>
            </a:r>
            <a:br>
              <a:rPr lang="en-US" dirty="0" smtClean="0"/>
            </a:br>
            <a:r>
              <a:rPr lang="en-US" dirty="0" smtClean="0"/>
              <a:t>pause and seek</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DMR only</a:t>
            </a:r>
            <a:endParaRPr lang="en-US" sz="4400" dirty="0">
              <a:solidFill>
                <a:schemeClr val="accent1"/>
              </a:solidFill>
            </a:endParaRPr>
          </a:p>
        </p:txBody>
      </p:sp>
      <p:sp>
        <p:nvSpPr>
          <p:cNvPr id="3" name="Content Placeholder 2"/>
          <p:cNvSpPr>
            <a:spLocks noGrp="1"/>
          </p:cNvSpPr>
          <p:nvPr>
            <p:ph idx="1"/>
          </p:nvPr>
        </p:nvSpPr>
        <p:spPr>
          <a:xfrm>
            <a:off x="382588" y="1901825"/>
            <a:ext cx="8380412" cy="1556323"/>
          </a:xfrm>
        </p:spPr>
        <p:txBody>
          <a:bodyPr/>
          <a:lstStyle/>
          <a:p>
            <a:r>
              <a:rPr lang="en-US" sz="3200" dirty="0" smtClean="0"/>
              <a:t>All DMRs must support volume control</a:t>
            </a:r>
          </a:p>
          <a:p>
            <a:pPr lvl="1"/>
            <a:endParaRPr lang="en-US" dirty="0" smtClean="0"/>
          </a:p>
          <a:p>
            <a:pPr lvl="1"/>
            <a:endParaRPr lang="en-US" dirty="0"/>
          </a:p>
        </p:txBody>
      </p:sp>
      <p:pic>
        <p:nvPicPr>
          <p:cNvPr id="4098" name="Picture 2" descr="D:\dvd\Artwork_Imagery\Icons - Illustrations\_WINDOWS VISTA ICONS\Speaker sound audio.png"/>
          <p:cNvPicPr>
            <a:picLocks noChangeAspect="1" noChangeArrowheads="1"/>
          </p:cNvPicPr>
          <p:nvPr/>
        </p:nvPicPr>
        <p:blipFill>
          <a:blip r:embed="rId3"/>
          <a:srcRect/>
          <a:stretch>
            <a:fillRect/>
          </a:stretch>
        </p:blipFill>
        <p:spPr bwMode="auto">
          <a:xfrm>
            <a:off x="6658788" y="2688100"/>
            <a:ext cx="2171700" cy="2343150"/>
          </a:xfrm>
          <a:prstGeom prst="rect">
            <a:avLst/>
          </a:prstGeom>
          <a:noFill/>
        </p:spPr>
      </p:pic>
      <p:pic>
        <p:nvPicPr>
          <p:cNvPr id="4100" name="Picture 4" descr="D:\dvd\Artwork_Imagery\Icons - Illustrations\communication towers satellites\sound or wireless waves.png"/>
          <p:cNvPicPr>
            <a:picLocks noChangeAspect="1" noChangeArrowheads="1"/>
          </p:cNvPicPr>
          <p:nvPr/>
        </p:nvPicPr>
        <p:blipFill>
          <a:blip r:embed="rId4"/>
          <a:srcRect/>
          <a:stretch>
            <a:fillRect/>
          </a:stretch>
        </p:blipFill>
        <p:spPr bwMode="auto">
          <a:xfrm rot="16200000">
            <a:off x="4863044" y="2710792"/>
            <a:ext cx="2262188" cy="2030412"/>
          </a:xfrm>
          <a:prstGeom prst="rect">
            <a:avLst/>
          </a:prstGeom>
          <a:noFill/>
        </p:spPr>
      </p:pic>
      <p:pic>
        <p:nvPicPr>
          <p:cNvPr id="4102" name="Picture 6"/>
          <p:cNvPicPr>
            <a:picLocks noChangeAspect="1" noChangeArrowheads="1"/>
          </p:cNvPicPr>
          <p:nvPr/>
        </p:nvPicPr>
        <p:blipFill>
          <a:blip r:embed="rId5"/>
          <a:srcRect/>
          <a:stretch>
            <a:fillRect/>
          </a:stretch>
        </p:blipFill>
        <p:spPr bwMode="auto">
          <a:xfrm>
            <a:off x="599208" y="2598079"/>
            <a:ext cx="2800350" cy="3409950"/>
          </a:xfrm>
          <a:prstGeom prst="rect">
            <a:avLst/>
          </a:prstGeom>
          <a:noFill/>
          <a:ln w="9525">
            <a:noFill/>
            <a:miter lim="800000"/>
            <a:headEnd/>
            <a:tailEnd/>
          </a:ln>
          <a:effectLst/>
        </p:spPr>
      </p:pic>
      <p:sp>
        <p:nvSpPr>
          <p:cNvPr id="11" name="Striped Right Arrow 10"/>
          <p:cNvSpPr/>
          <p:nvPr/>
        </p:nvSpPr>
        <p:spPr bwMode="auto">
          <a:xfrm rot="20240629">
            <a:off x="3434775" y="4787907"/>
            <a:ext cx="2266227" cy="304800"/>
          </a:xfrm>
          <a:prstGeom prst="strip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2467788" y="5124445"/>
            <a:ext cx="1019175" cy="94297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97724" y="2845761"/>
            <a:ext cx="7806267" cy="3124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8"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DMR only</a:t>
            </a:r>
            <a:endParaRPr lang="en-US" sz="4400" dirty="0">
              <a:solidFill>
                <a:schemeClr val="accent1"/>
              </a:solidFill>
            </a:endParaRPr>
          </a:p>
        </p:txBody>
      </p:sp>
      <p:sp>
        <p:nvSpPr>
          <p:cNvPr id="3" name="Content Placeholder 2"/>
          <p:cNvSpPr>
            <a:spLocks noGrp="1"/>
          </p:cNvSpPr>
          <p:nvPr>
            <p:ph idx="1"/>
          </p:nvPr>
        </p:nvSpPr>
        <p:spPr>
          <a:xfrm>
            <a:off x="381000" y="1901825"/>
            <a:ext cx="8380412" cy="914096"/>
          </a:xfrm>
        </p:spPr>
        <p:txBody>
          <a:bodyPr/>
          <a:lstStyle/>
          <a:p>
            <a:r>
              <a:rPr lang="en-US" sz="3200" dirty="0" smtClean="0"/>
              <a:t>DMRs must use best supported </a:t>
            </a:r>
            <a:br>
              <a:rPr lang="en-US" sz="3200" dirty="0" smtClean="0"/>
            </a:br>
            <a:r>
              <a:rPr lang="en-US" sz="3200" dirty="0" smtClean="0"/>
              <a:t>RES element</a:t>
            </a:r>
            <a:endParaRPr lang="en-US" sz="3200" dirty="0"/>
          </a:p>
        </p:txBody>
      </p:sp>
      <p:pic>
        <p:nvPicPr>
          <p:cNvPr id="4" name="Picture 6" descr="http://www.beststuff.com/images/articles/110404a.jpg"/>
          <p:cNvPicPr>
            <a:picLocks noChangeAspect="1" noChangeArrowheads="1"/>
          </p:cNvPicPr>
          <p:nvPr/>
        </p:nvPicPr>
        <p:blipFill>
          <a:blip r:embed="rId3" cstate="print"/>
          <a:srcRect/>
          <a:stretch>
            <a:fillRect/>
          </a:stretch>
        </p:blipFill>
        <p:spPr bwMode="auto">
          <a:xfrm>
            <a:off x="914878" y="3496234"/>
            <a:ext cx="1579559" cy="1579559"/>
          </a:xfrm>
          <a:prstGeom prst="rect">
            <a:avLst/>
          </a:prstGeom>
          <a:noFill/>
          <a:ln w="9525">
            <a:noFill/>
            <a:miter lim="800000"/>
            <a:headEnd/>
            <a:tailEnd/>
          </a:ln>
          <a:effectLst/>
        </p:spPr>
      </p:pic>
      <p:sp>
        <p:nvSpPr>
          <p:cNvPr id="6" name="TextBox 5"/>
          <p:cNvSpPr txBox="1"/>
          <p:nvPr/>
        </p:nvSpPr>
        <p:spPr>
          <a:xfrm>
            <a:off x="2351645" y="3447994"/>
            <a:ext cx="1270000" cy="1569660"/>
          </a:xfrm>
          <a:prstGeom prst="rect">
            <a:avLst/>
          </a:prstGeom>
          <a:noFill/>
        </p:spPr>
        <p:txBody>
          <a:bodyPr wrap="square" rtlCol="0">
            <a:spAutoFit/>
          </a:bodyPr>
          <a:lstStyle/>
          <a:p>
            <a:r>
              <a:rPr lang="en-US" sz="9600" dirty="0" smtClean="0">
                <a:solidFill>
                  <a:schemeClr val="bg1"/>
                </a:solidFill>
                <a:latin typeface="Bell MT" pitchFamily="18" charset="0"/>
                <a:cs typeface="Arial" pitchFamily="34" charset="0"/>
              </a:rPr>
              <a:t>{</a:t>
            </a:r>
            <a:endParaRPr lang="en-US" sz="9600" dirty="0">
              <a:solidFill>
                <a:schemeClr val="bg1"/>
              </a:solidFill>
              <a:latin typeface="Bell MT" pitchFamily="18" charset="0"/>
              <a:cs typeface="Arial" pitchFamily="34" charset="0"/>
            </a:endParaRPr>
          </a:p>
        </p:txBody>
      </p:sp>
      <p:sp>
        <p:nvSpPr>
          <p:cNvPr id="7" name="TextBox 6"/>
          <p:cNvSpPr txBox="1"/>
          <p:nvPr/>
        </p:nvSpPr>
        <p:spPr>
          <a:xfrm>
            <a:off x="3064933" y="3409620"/>
            <a:ext cx="2112709" cy="1477328"/>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&lt;res DIVX&gt;</a:t>
            </a:r>
          </a:p>
          <a:p>
            <a:r>
              <a:rPr lang="en-US" dirty="0" smtClean="0">
                <a:solidFill>
                  <a:schemeClr val="bg1"/>
                </a:solidFill>
              </a:rPr>
              <a:t>&lt;res MPEG2 &gt;</a:t>
            </a:r>
          </a:p>
          <a:p>
            <a:r>
              <a:rPr lang="en-US" dirty="0" smtClean="0">
                <a:solidFill>
                  <a:schemeClr val="bg1"/>
                </a:solidFill>
              </a:rPr>
              <a:t>&lt;res WMV &gt;</a:t>
            </a:r>
          </a:p>
          <a:p>
            <a:r>
              <a:rPr lang="en-US" dirty="0" smtClean="0">
                <a:solidFill>
                  <a:schemeClr val="bg1"/>
                </a:solidFill>
              </a:rPr>
              <a:t>&lt;res WMV Small &gt;</a:t>
            </a:r>
          </a:p>
        </p:txBody>
      </p:sp>
      <p:pic>
        <p:nvPicPr>
          <p:cNvPr id="8" name="Picture 14" descr="http://ak.buy.com/db_assets/prod_lrg_images/312/207390312.jpg"/>
          <p:cNvPicPr>
            <a:picLocks noChangeAspect="1" noChangeArrowheads="1"/>
          </p:cNvPicPr>
          <p:nvPr/>
        </p:nvPicPr>
        <p:blipFill>
          <a:blip r:embed="rId4"/>
          <a:srcRect/>
          <a:stretch>
            <a:fillRect/>
          </a:stretch>
        </p:blipFill>
        <p:spPr bwMode="auto">
          <a:xfrm>
            <a:off x="6093566" y="3321544"/>
            <a:ext cx="1860247" cy="1860247"/>
          </a:xfrm>
          <a:prstGeom prst="rect">
            <a:avLst/>
          </a:prstGeom>
          <a:noFill/>
        </p:spPr>
      </p:pic>
      <p:sp>
        <p:nvSpPr>
          <p:cNvPr id="23" name="TextBox 22"/>
          <p:cNvSpPr txBox="1"/>
          <p:nvPr/>
        </p:nvSpPr>
        <p:spPr>
          <a:xfrm>
            <a:off x="6668545" y="4958579"/>
            <a:ext cx="863600" cy="954107"/>
          </a:xfrm>
          <a:prstGeom prst="rect">
            <a:avLst/>
          </a:prstGeom>
          <a:noFill/>
        </p:spPr>
        <p:txBody>
          <a:bodyPr wrap="square" rtlCol="0">
            <a:spAutoFit/>
          </a:bodyPr>
          <a:lstStyle/>
          <a:p>
            <a:r>
              <a:rPr lang="en-US" sz="1400" dirty="0" smtClean="0">
                <a:solidFill>
                  <a:schemeClr val="bg1"/>
                </a:solidFill>
              </a:rPr>
              <a:t>WMA</a:t>
            </a:r>
          </a:p>
          <a:p>
            <a:r>
              <a:rPr lang="en-US" sz="1400" dirty="0" smtClean="0">
                <a:solidFill>
                  <a:schemeClr val="bg1"/>
                </a:solidFill>
              </a:rPr>
              <a:t>WMV</a:t>
            </a:r>
          </a:p>
          <a:p>
            <a:r>
              <a:rPr lang="en-US" sz="1400" dirty="0" smtClean="0">
                <a:solidFill>
                  <a:schemeClr val="bg1"/>
                </a:solidFill>
              </a:rPr>
              <a:t>MPEG2</a:t>
            </a:r>
          </a:p>
          <a:p>
            <a:r>
              <a:rPr lang="en-US" sz="1400" dirty="0" smtClean="0">
                <a:solidFill>
                  <a:schemeClr val="bg1"/>
                </a:solidFill>
              </a:rPr>
              <a:t>LPCM</a:t>
            </a:r>
            <a:endParaRPr lang="en-US" sz="1400" dirty="0">
              <a:solidFill>
                <a:schemeClr val="bg1"/>
              </a:solidFill>
            </a:endParaRPr>
          </a:p>
        </p:txBody>
      </p:sp>
      <p:pic>
        <p:nvPicPr>
          <p:cNvPr id="1026" name="Picture 2" descr="D:\dvd\Artwork_Imagery\Icons - Illustrations\_WINDOWS VISTA ICONS\Video movie Files.png"/>
          <p:cNvPicPr>
            <a:picLocks noChangeAspect="1" noChangeArrowheads="1"/>
          </p:cNvPicPr>
          <p:nvPr/>
        </p:nvPicPr>
        <p:blipFill>
          <a:blip r:embed="rId5"/>
          <a:srcRect/>
          <a:stretch>
            <a:fillRect/>
          </a:stretch>
        </p:blipFill>
        <p:spPr bwMode="auto">
          <a:xfrm>
            <a:off x="728704" y="4924639"/>
            <a:ext cx="993424" cy="993424"/>
          </a:xfrm>
          <a:prstGeom prst="rect">
            <a:avLst/>
          </a:prstGeom>
          <a:noFill/>
        </p:spPr>
      </p:pic>
      <p:sp>
        <p:nvSpPr>
          <p:cNvPr id="15" name="TextBox 14"/>
          <p:cNvSpPr txBox="1"/>
          <p:nvPr/>
        </p:nvSpPr>
        <p:spPr>
          <a:xfrm>
            <a:off x="1318161" y="5526177"/>
            <a:ext cx="1389412" cy="369332"/>
          </a:xfrm>
          <a:prstGeom prst="rect">
            <a:avLst/>
          </a:prstGeom>
          <a:noFill/>
        </p:spPr>
        <p:txBody>
          <a:bodyPr wrap="square" rtlCol="0">
            <a:spAutoFit/>
          </a:bodyPr>
          <a:lstStyle/>
          <a:p>
            <a:r>
              <a:rPr lang="en-US" dirty="0" smtClean="0">
                <a:solidFill>
                  <a:schemeClr val="bg1"/>
                </a:solidFill>
              </a:rPr>
              <a:t>.</a:t>
            </a:r>
            <a:r>
              <a:rPr lang="en-US" dirty="0" err="1" smtClean="0">
                <a:solidFill>
                  <a:schemeClr val="bg1"/>
                </a:solidFill>
              </a:rPr>
              <a:t>DiVX</a:t>
            </a:r>
          </a:p>
        </p:txBody>
      </p:sp>
      <p:cxnSp>
        <p:nvCxnSpPr>
          <p:cNvPr id="17" name="Straight Arrow Connector 16"/>
          <p:cNvCxnSpPr/>
          <p:nvPr/>
        </p:nvCxnSpPr>
        <p:spPr bwMode="auto">
          <a:xfrm rot="10800000" flipV="1">
            <a:off x="4524499" y="3863629"/>
            <a:ext cx="1496293" cy="1"/>
          </a:xfrm>
          <a:prstGeom prst="straightConnector1">
            <a:avLst/>
          </a:prstGeom>
          <a:ln>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pic>
        <p:nvPicPr>
          <p:cNvPr id="1027" name="Picture 3" descr="D:\dvd\Artwork_Imagery\Icons - Illustrations\_WINDOWS VISTA ICONS\Do Not Enter stop.png"/>
          <p:cNvPicPr>
            <a:picLocks noChangeAspect="1" noChangeArrowheads="1"/>
          </p:cNvPicPr>
          <p:nvPr/>
        </p:nvPicPr>
        <p:blipFill>
          <a:blip r:embed="rId6" cstate="print"/>
          <a:srcRect/>
          <a:stretch>
            <a:fillRect/>
          </a:stretch>
        </p:blipFill>
        <p:spPr bwMode="auto">
          <a:xfrm>
            <a:off x="5179024" y="3721127"/>
            <a:ext cx="260212" cy="261257"/>
          </a:xfrm>
          <a:prstGeom prst="rect">
            <a:avLst/>
          </a:prstGeom>
          <a:noFill/>
        </p:spPr>
      </p:pic>
      <p:cxnSp>
        <p:nvCxnSpPr>
          <p:cNvPr id="22" name="Straight Arrow Connector 21"/>
          <p:cNvCxnSpPr/>
          <p:nvPr/>
        </p:nvCxnSpPr>
        <p:spPr bwMode="auto">
          <a:xfrm rot="10800000">
            <a:off x="4781007" y="4122514"/>
            <a:ext cx="1262749" cy="8707"/>
          </a:xfrm>
          <a:prstGeom prst="straightConnector1">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1028" name="Picture 4" descr="D:\dvd\Artwork_Imagery\Icons - Illustrations\_WINDOWS VISTA ICONS\Complete check checkmark okay good.png"/>
          <p:cNvPicPr>
            <a:picLocks noChangeAspect="1" noChangeArrowheads="1"/>
          </p:cNvPicPr>
          <p:nvPr/>
        </p:nvPicPr>
        <p:blipFill>
          <a:blip r:embed="rId7" cstate="print"/>
          <a:srcRect/>
          <a:stretch>
            <a:fillRect/>
          </a:stretch>
        </p:blipFill>
        <p:spPr bwMode="auto">
          <a:xfrm>
            <a:off x="5186218" y="4050853"/>
            <a:ext cx="275916" cy="27591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3" presetClass="entr" presetSubtype="10"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linds(horizontal)">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linds(horizontal)">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09600" y="2734733"/>
            <a:ext cx="7806267" cy="3124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5" name="Title 1"/>
          <p:cNvSpPr>
            <a:spLocks noGrp="1"/>
          </p:cNvSpPr>
          <p:nvPr>
            <p:ph type="title"/>
          </p:nvPr>
        </p:nvSpPr>
        <p:spPr>
          <a:xfrm>
            <a:off x="382588" y="228600"/>
            <a:ext cx="8380412" cy="1052596"/>
          </a:xfrm>
        </p:spPr>
        <p:txBody>
          <a:bodyPr/>
          <a:lstStyle/>
          <a:p>
            <a:r>
              <a:rPr lang="en-US" sz="4400" dirty="0" smtClean="0"/>
              <a:t>2009 Logo Requirement</a:t>
            </a:r>
            <a:br>
              <a:rPr lang="en-US" sz="4400" dirty="0" smtClean="0"/>
            </a:br>
            <a:r>
              <a:rPr lang="en-US" sz="3200" dirty="0" smtClean="0">
                <a:solidFill>
                  <a:schemeClr val="accent1"/>
                </a:solidFill>
              </a:rPr>
              <a:t>DMR only</a:t>
            </a:r>
            <a:endParaRPr lang="en-US" sz="4400" dirty="0">
              <a:solidFill>
                <a:schemeClr val="accent1"/>
              </a:solidFill>
            </a:endParaRPr>
          </a:p>
        </p:txBody>
      </p:sp>
      <p:sp>
        <p:nvSpPr>
          <p:cNvPr id="3" name="Content Placeholder 2"/>
          <p:cNvSpPr>
            <a:spLocks noGrp="1"/>
          </p:cNvSpPr>
          <p:nvPr>
            <p:ph idx="1"/>
          </p:nvPr>
        </p:nvSpPr>
        <p:spPr>
          <a:xfrm>
            <a:off x="381000" y="1901825"/>
            <a:ext cx="8380412" cy="443198"/>
          </a:xfrm>
        </p:spPr>
        <p:txBody>
          <a:bodyPr/>
          <a:lstStyle/>
          <a:p>
            <a:r>
              <a:rPr lang="en-US" sz="3200" dirty="0" smtClean="0"/>
              <a:t>DMRs should support WMDRM-ND</a:t>
            </a:r>
            <a:endParaRPr lang="en-US" sz="3200" dirty="0"/>
          </a:p>
        </p:txBody>
      </p:sp>
      <p:pic>
        <p:nvPicPr>
          <p:cNvPr id="4" name="Picture 6" descr="http://www.beststuff.com/images/articles/110404a.jpg"/>
          <p:cNvPicPr>
            <a:picLocks noChangeAspect="1" noChangeArrowheads="1"/>
          </p:cNvPicPr>
          <p:nvPr/>
        </p:nvPicPr>
        <p:blipFill>
          <a:blip r:embed="rId3" cstate="print"/>
          <a:srcRect/>
          <a:stretch>
            <a:fillRect/>
          </a:stretch>
        </p:blipFill>
        <p:spPr bwMode="auto">
          <a:xfrm>
            <a:off x="4325407" y="3314174"/>
            <a:ext cx="1579559" cy="1579559"/>
          </a:xfrm>
          <a:prstGeom prst="rect">
            <a:avLst/>
          </a:prstGeom>
          <a:noFill/>
          <a:ln w="9525">
            <a:noFill/>
            <a:miter lim="800000"/>
            <a:headEnd/>
            <a:tailEnd/>
          </a:ln>
          <a:effectLst/>
        </p:spPr>
      </p:pic>
      <p:pic>
        <p:nvPicPr>
          <p:cNvPr id="8" name="Picture 14" descr="http://ak.buy.com/db_assets/prod_lrg_images/312/207390312.jpg"/>
          <p:cNvPicPr>
            <a:picLocks noChangeAspect="1" noChangeArrowheads="1"/>
          </p:cNvPicPr>
          <p:nvPr/>
        </p:nvPicPr>
        <p:blipFill>
          <a:blip r:embed="rId4"/>
          <a:srcRect/>
          <a:stretch>
            <a:fillRect/>
          </a:stretch>
        </p:blipFill>
        <p:spPr bwMode="auto">
          <a:xfrm>
            <a:off x="6945841" y="3039534"/>
            <a:ext cx="1024466" cy="1024466"/>
          </a:xfrm>
          <a:prstGeom prst="rect">
            <a:avLst/>
          </a:prstGeom>
          <a:noFill/>
        </p:spPr>
      </p:pic>
      <p:pic>
        <p:nvPicPr>
          <p:cNvPr id="142340" name="Picture 4" descr="http://images.windowsmedia.com/svcswitch/movielink_logo_108x108.png"/>
          <p:cNvPicPr>
            <a:picLocks noChangeAspect="1" noChangeArrowheads="1"/>
          </p:cNvPicPr>
          <p:nvPr/>
        </p:nvPicPr>
        <p:blipFill>
          <a:blip r:embed="rId5"/>
          <a:srcRect/>
          <a:stretch>
            <a:fillRect/>
          </a:stretch>
        </p:blipFill>
        <p:spPr bwMode="auto">
          <a:xfrm>
            <a:off x="1782234" y="3690408"/>
            <a:ext cx="1028700" cy="1028700"/>
          </a:xfrm>
          <a:prstGeom prst="rect">
            <a:avLst/>
          </a:prstGeom>
          <a:noFill/>
        </p:spPr>
      </p:pic>
      <p:pic>
        <p:nvPicPr>
          <p:cNvPr id="142338" name="Picture 2" descr="http://images.windowsmedia.com/svcswitch/Napster_Tile_Image_108x108.png"/>
          <p:cNvPicPr>
            <a:picLocks noChangeAspect="1" noChangeArrowheads="1"/>
          </p:cNvPicPr>
          <p:nvPr/>
        </p:nvPicPr>
        <p:blipFill>
          <a:blip r:embed="rId6"/>
          <a:srcRect/>
          <a:stretch>
            <a:fillRect/>
          </a:stretch>
        </p:blipFill>
        <p:spPr bwMode="auto">
          <a:xfrm>
            <a:off x="740834" y="2928408"/>
            <a:ext cx="1028700" cy="1028700"/>
          </a:xfrm>
          <a:prstGeom prst="rect">
            <a:avLst/>
          </a:prstGeom>
          <a:noFill/>
        </p:spPr>
      </p:pic>
      <p:pic>
        <p:nvPicPr>
          <p:cNvPr id="142344" name="Picture 8" descr="http://www.onlinereporter.com/Charts/tor429/SonosBundle.jpg"/>
          <p:cNvPicPr>
            <a:picLocks noChangeAspect="1" noChangeArrowheads="1"/>
          </p:cNvPicPr>
          <p:nvPr/>
        </p:nvPicPr>
        <p:blipFill>
          <a:blip r:embed="rId7" cstate="print"/>
          <a:srcRect/>
          <a:stretch>
            <a:fillRect/>
          </a:stretch>
        </p:blipFill>
        <p:spPr bwMode="auto">
          <a:xfrm>
            <a:off x="6607174" y="4334934"/>
            <a:ext cx="1732492" cy="1154994"/>
          </a:xfrm>
          <a:prstGeom prst="rect">
            <a:avLst/>
          </a:prstGeom>
          <a:noFill/>
        </p:spPr>
      </p:pic>
      <p:pic>
        <p:nvPicPr>
          <p:cNvPr id="14338" name="Picture 2" descr="http://images.windowsmedia.com/svcswitch/VirginMega_fr_music_Type1_108x108_v2.png"/>
          <p:cNvPicPr>
            <a:picLocks noChangeAspect="1" noChangeArrowheads="1"/>
          </p:cNvPicPr>
          <p:nvPr/>
        </p:nvPicPr>
        <p:blipFill>
          <a:blip r:embed="rId8"/>
          <a:srcRect/>
          <a:stretch>
            <a:fillRect/>
          </a:stretch>
        </p:blipFill>
        <p:spPr bwMode="auto">
          <a:xfrm>
            <a:off x="1020234" y="4621741"/>
            <a:ext cx="1028700" cy="1028700"/>
          </a:xfrm>
          <a:prstGeom prst="rect">
            <a:avLst/>
          </a:prstGeom>
          <a:noFill/>
        </p:spPr>
      </p:pic>
      <p:pic>
        <p:nvPicPr>
          <p:cNvPr id="14343" name="Picture 7" descr="\\eventsql\dvd\Online_ART\DVD_ART34\Artwork_Imagery\Shapes\Arrows\Curved\three arrows.png"/>
          <p:cNvPicPr>
            <a:picLocks noChangeAspect="1" noChangeArrowheads="1"/>
          </p:cNvPicPr>
          <p:nvPr/>
        </p:nvPicPr>
        <p:blipFill>
          <a:blip r:embed="rId9"/>
          <a:srcRect/>
          <a:stretch>
            <a:fillRect/>
          </a:stretch>
        </p:blipFill>
        <p:spPr bwMode="auto">
          <a:xfrm>
            <a:off x="5264151" y="3753378"/>
            <a:ext cx="2152708" cy="1766887"/>
          </a:xfrm>
          <a:prstGeom prst="rect">
            <a:avLst/>
          </a:prstGeom>
          <a:noFill/>
        </p:spPr>
      </p:pic>
      <p:pic>
        <p:nvPicPr>
          <p:cNvPr id="1027" name="Picture 3"/>
          <p:cNvPicPr>
            <a:picLocks noChangeAspect="1" noChangeArrowheads="1"/>
          </p:cNvPicPr>
          <p:nvPr/>
        </p:nvPicPr>
        <p:blipFill>
          <a:blip r:embed="rId10"/>
          <a:srcRect/>
          <a:stretch>
            <a:fillRect/>
          </a:stretch>
        </p:blipFill>
        <p:spPr bwMode="auto">
          <a:xfrm>
            <a:off x="806224" y="2946763"/>
            <a:ext cx="2741185" cy="2735579"/>
          </a:xfrm>
          <a:prstGeom prst="rect">
            <a:avLst/>
          </a:prstGeom>
          <a:noFill/>
          <a:ln w="9525">
            <a:noFill/>
            <a:miter lim="800000"/>
            <a:headEnd/>
            <a:tailEnd/>
          </a:ln>
          <a:effectLst/>
        </p:spPr>
      </p:pic>
      <p:pic>
        <p:nvPicPr>
          <p:cNvPr id="14339" name="Picture 3" descr="\\eventsql\dvd\Online_ART\DVD_ART34\Artwork_Imagery\Shapes\Arrows\Curved\3 blue Arrows in funnel gradients.png"/>
          <p:cNvPicPr>
            <a:picLocks noChangeAspect="1" noChangeArrowheads="1"/>
          </p:cNvPicPr>
          <p:nvPr/>
        </p:nvPicPr>
        <p:blipFill>
          <a:blip r:embed="rId11"/>
          <a:srcRect/>
          <a:stretch>
            <a:fillRect/>
          </a:stretch>
        </p:blipFill>
        <p:spPr bwMode="auto">
          <a:xfrm rot="16200000">
            <a:off x="2607129" y="3545475"/>
            <a:ext cx="2547258" cy="1230085"/>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09600" y="3022599"/>
            <a:ext cx="7806267" cy="3124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4"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DMR only</a:t>
            </a:r>
            <a:endParaRPr lang="en-US" sz="4400" dirty="0">
              <a:solidFill>
                <a:schemeClr val="accent1"/>
              </a:solidFill>
            </a:endParaRPr>
          </a:p>
        </p:txBody>
      </p:sp>
      <p:sp>
        <p:nvSpPr>
          <p:cNvPr id="3" name="Content Placeholder 2"/>
          <p:cNvSpPr>
            <a:spLocks noGrp="1"/>
          </p:cNvSpPr>
          <p:nvPr>
            <p:ph idx="1"/>
          </p:nvPr>
        </p:nvSpPr>
        <p:spPr>
          <a:xfrm>
            <a:off x="382588" y="1901825"/>
            <a:ext cx="8380412" cy="914096"/>
          </a:xfrm>
        </p:spPr>
        <p:txBody>
          <a:bodyPr/>
          <a:lstStyle/>
          <a:p>
            <a:r>
              <a:rPr lang="en-US" sz="3200" dirty="0" smtClean="0"/>
              <a:t>DMR must support metadata </a:t>
            </a:r>
            <a:br>
              <a:rPr lang="en-US" sz="3200" dirty="0" smtClean="0"/>
            </a:br>
            <a:r>
              <a:rPr lang="en-US" sz="3200" dirty="0" smtClean="0"/>
              <a:t>Update Object </a:t>
            </a:r>
            <a:endParaRPr lang="en-US" sz="3200" dirty="0"/>
          </a:p>
        </p:txBody>
      </p:sp>
      <p:pic>
        <p:nvPicPr>
          <p:cNvPr id="4" name="Picture 6" descr="http://www.beststuff.com/images/articles/110404a.jpg"/>
          <p:cNvPicPr>
            <a:picLocks noChangeAspect="1" noChangeArrowheads="1"/>
          </p:cNvPicPr>
          <p:nvPr/>
        </p:nvPicPr>
        <p:blipFill>
          <a:blip r:embed="rId3" cstate="print"/>
          <a:srcRect/>
          <a:stretch>
            <a:fillRect/>
          </a:stretch>
        </p:blipFill>
        <p:spPr bwMode="auto">
          <a:xfrm>
            <a:off x="4029072" y="3788308"/>
            <a:ext cx="1579559" cy="1579559"/>
          </a:xfrm>
          <a:prstGeom prst="rect">
            <a:avLst/>
          </a:prstGeom>
          <a:noFill/>
          <a:ln w="9525">
            <a:noFill/>
            <a:miter lim="800000"/>
            <a:headEnd/>
            <a:tailEnd/>
          </a:ln>
          <a:effectLst/>
        </p:spPr>
      </p:pic>
      <p:pic>
        <p:nvPicPr>
          <p:cNvPr id="12289" name="Picture 1" descr="\\eventsql\dvd\Online_ART\DVD_ART34\Artwork_Imagery\Shapes\Arrows\Black 20 percent opaque\arrow 4.png"/>
          <p:cNvPicPr>
            <a:picLocks noChangeAspect="1" noChangeArrowheads="1"/>
          </p:cNvPicPr>
          <p:nvPr/>
        </p:nvPicPr>
        <p:blipFill>
          <a:blip r:embed="rId4" cstate="print"/>
          <a:srcRect/>
          <a:stretch>
            <a:fillRect/>
          </a:stretch>
        </p:blipFill>
        <p:spPr bwMode="auto">
          <a:xfrm rot="5400000">
            <a:off x="5607369" y="4054925"/>
            <a:ext cx="490537" cy="778322"/>
          </a:xfrm>
          <a:prstGeom prst="rect">
            <a:avLst/>
          </a:prstGeom>
          <a:noFill/>
        </p:spPr>
      </p:pic>
      <p:pic>
        <p:nvPicPr>
          <p:cNvPr id="12290" name="Picture 2" descr="\\eventsql\dvd\Online_ART\DVD_ART34\Artwork_Imagery\Shapes\Arrows\Black 20 percent opaque\curved arrow 3.png"/>
          <p:cNvPicPr>
            <a:picLocks noChangeAspect="1" noChangeArrowheads="1"/>
          </p:cNvPicPr>
          <p:nvPr/>
        </p:nvPicPr>
        <p:blipFill>
          <a:blip r:embed="rId5" cstate="print"/>
          <a:srcRect/>
          <a:stretch>
            <a:fillRect/>
          </a:stretch>
        </p:blipFill>
        <p:spPr bwMode="auto">
          <a:xfrm rot="18032369">
            <a:off x="5539847" y="4967400"/>
            <a:ext cx="742420" cy="832267"/>
          </a:xfrm>
          <a:prstGeom prst="rect">
            <a:avLst/>
          </a:prstGeom>
          <a:noFill/>
        </p:spPr>
      </p:pic>
      <p:pic>
        <p:nvPicPr>
          <p:cNvPr id="2052" name="Picture 4"/>
          <p:cNvPicPr>
            <a:picLocks noChangeAspect="1" noChangeArrowheads="1"/>
          </p:cNvPicPr>
          <p:nvPr/>
        </p:nvPicPr>
        <p:blipFill>
          <a:blip r:embed="rId6" cstate="print"/>
          <a:srcRect/>
          <a:stretch>
            <a:fillRect/>
          </a:stretch>
        </p:blipFill>
        <p:spPr bwMode="auto">
          <a:xfrm>
            <a:off x="6348408" y="3814354"/>
            <a:ext cx="1902101" cy="1353456"/>
          </a:xfrm>
          <a:prstGeom prst="rect">
            <a:avLst/>
          </a:prstGeom>
          <a:noFill/>
          <a:ln w="9525">
            <a:noFill/>
            <a:miter lim="800000"/>
            <a:headEnd/>
            <a:tailEnd/>
          </a:ln>
          <a:effectLst/>
        </p:spPr>
      </p:pic>
      <p:pic>
        <p:nvPicPr>
          <p:cNvPr id="2056" name="Picture 8" descr="D:\dvd\Artwork_Imagery\Shapes\Stars Starbursts\Vivid Stars\Vivid Blue star.png"/>
          <p:cNvPicPr>
            <a:picLocks noChangeAspect="1" noChangeArrowheads="1"/>
          </p:cNvPicPr>
          <p:nvPr/>
        </p:nvPicPr>
        <p:blipFill>
          <a:blip r:embed="rId7" cstate="print"/>
          <a:srcRect/>
          <a:stretch>
            <a:fillRect/>
          </a:stretch>
        </p:blipFill>
        <p:spPr bwMode="auto">
          <a:xfrm>
            <a:off x="6656933" y="4959713"/>
            <a:ext cx="254599" cy="243659"/>
          </a:xfrm>
          <a:prstGeom prst="rect">
            <a:avLst/>
          </a:prstGeom>
          <a:noFill/>
        </p:spPr>
      </p:pic>
      <p:pic>
        <p:nvPicPr>
          <p:cNvPr id="20" name="Picture 8" descr="D:\dvd\Artwork_Imagery\Shapes\Stars Starbursts\Vivid Stars\Vivid Blue star.png"/>
          <p:cNvPicPr>
            <a:picLocks noChangeAspect="1" noChangeArrowheads="1"/>
          </p:cNvPicPr>
          <p:nvPr/>
        </p:nvPicPr>
        <p:blipFill>
          <a:blip r:embed="rId7" cstate="print"/>
          <a:srcRect/>
          <a:stretch>
            <a:fillRect/>
          </a:stretch>
        </p:blipFill>
        <p:spPr bwMode="auto">
          <a:xfrm>
            <a:off x="6913834" y="4968421"/>
            <a:ext cx="254599" cy="243659"/>
          </a:xfrm>
          <a:prstGeom prst="rect">
            <a:avLst/>
          </a:prstGeom>
          <a:noFill/>
        </p:spPr>
      </p:pic>
      <p:pic>
        <p:nvPicPr>
          <p:cNvPr id="21" name="Picture 8" descr="D:\dvd\Artwork_Imagery\Shapes\Stars Starbursts\Vivid Stars\Vivid Blue star.png"/>
          <p:cNvPicPr>
            <a:picLocks noChangeAspect="1" noChangeArrowheads="1"/>
          </p:cNvPicPr>
          <p:nvPr/>
        </p:nvPicPr>
        <p:blipFill>
          <a:blip r:embed="rId7" cstate="print"/>
          <a:srcRect/>
          <a:stretch>
            <a:fillRect/>
          </a:stretch>
        </p:blipFill>
        <p:spPr bwMode="auto">
          <a:xfrm>
            <a:off x="7170738" y="4964067"/>
            <a:ext cx="254599" cy="243659"/>
          </a:xfrm>
          <a:prstGeom prst="rect">
            <a:avLst/>
          </a:prstGeom>
          <a:noFill/>
        </p:spPr>
      </p:pic>
      <p:pic>
        <p:nvPicPr>
          <p:cNvPr id="22" name="Picture 8" descr="D:\dvd\Artwork_Imagery\Shapes\Stars Starbursts\Vivid Stars\Vivid Blue star.png"/>
          <p:cNvPicPr>
            <a:picLocks noChangeAspect="1" noChangeArrowheads="1"/>
          </p:cNvPicPr>
          <p:nvPr/>
        </p:nvPicPr>
        <p:blipFill>
          <a:blip r:embed="rId7" cstate="print"/>
          <a:srcRect/>
          <a:stretch>
            <a:fillRect/>
          </a:stretch>
        </p:blipFill>
        <p:spPr bwMode="auto">
          <a:xfrm>
            <a:off x="7427641" y="4972775"/>
            <a:ext cx="254599" cy="243659"/>
          </a:xfrm>
          <a:prstGeom prst="rect">
            <a:avLst/>
          </a:prstGeom>
          <a:noFill/>
        </p:spPr>
      </p:pic>
      <p:pic>
        <p:nvPicPr>
          <p:cNvPr id="23" name="Picture 8" descr="D:\dvd\Artwork_Imagery\Shapes\Stars Starbursts\Vivid Stars\Vivid Blue star.png"/>
          <p:cNvPicPr>
            <a:picLocks noChangeAspect="1" noChangeArrowheads="1"/>
          </p:cNvPicPr>
          <p:nvPr/>
        </p:nvPicPr>
        <p:blipFill>
          <a:blip r:embed="rId7" cstate="print"/>
          <a:srcRect/>
          <a:stretch>
            <a:fillRect/>
          </a:stretch>
        </p:blipFill>
        <p:spPr bwMode="auto">
          <a:xfrm>
            <a:off x="7684545" y="4968421"/>
            <a:ext cx="254599" cy="243659"/>
          </a:xfrm>
          <a:prstGeom prst="rect">
            <a:avLst/>
          </a:prstGeom>
          <a:noFill/>
        </p:spPr>
      </p:pic>
      <p:pic>
        <p:nvPicPr>
          <p:cNvPr id="2057" name="Picture 9" descr="D:\dvd\Artwork_Imagery\Shapes\Stars Starbursts\Vivid Stars\Vivid yellow star.png"/>
          <p:cNvPicPr>
            <a:picLocks noChangeAspect="1" noChangeArrowheads="1"/>
          </p:cNvPicPr>
          <p:nvPr/>
        </p:nvPicPr>
        <p:blipFill>
          <a:blip r:embed="rId8" cstate="print"/>
          <a:srcRect/>
          <a:stretch>
            <a:fillRect/>
          </a:stretch>
        </p:blipFill>
        <p:spPr bwMode="auto">
          <a:xfrm>
            <a:off x="6618833" y="4933998"/>
            <a:ext cx="299667" cy="286791"/>
          </a:xfrm>
          <a:prstGeom prst="rect">
            <a:avLst/>
          </a:prstGeom>
          <a:noFill/>
        </p:spPr>
      </p:pic>
      <p:pic>
        <p:nvPicPr>
          <p:cNvPr id="25" name="Picture 9" descr="D:\dvd\Artwork_Imagery\Shapes\Stars Starbursts\Vivid Stars\Vivid yellow star.png"/>
          <p:cNvPicPr>
            <a:picLocks noChangeAspect="1" noChangeArrowheads="1"/>
          </p:cNvPicPr>
          <p:nvPr/>
        </p:nvPicPr>
        <p:blipFill>
          <a:blip r:embed="rId8" cstate="print"/>
          <a:srcRect/>
          <a:stretch>
            <a:fillRect/>
          </a:stretch>
        </p:blipFill>
        <p:spPr bwMode="auto">
          <a:xfrm>
            <a:off x="6888798" y="4942707"/>
            <a:ext cx="299667" cy="286791"/>
          </a:xfrm>
          <a:prstGeom prst="rect">
            <a:avLst/>
          </a:prstGeom>
          <a:noFill/>
        </p:spPr>
      </p:pic>
      <p:pic>
        <p:nvPicPr>
          <p:cNvPr id="26" name="Picture 9" descr="D:\dvd\Artwork_Imagery\Shapes\Stars Starbursts\Vivid Stars\Vivid yellow star.png"/>
          <p:cNvPicPr>
            <a:picLocks noChangeAspect="1" noChangeArrowheads="1"/>
          </p:cNvPicPr>
          <p:nvPr/>
        </p:nvPicPr>
        <p:blipFill>
          <a:blip r:embed="rId8" cstate="print"/>
          <a:srcRect/>
          <a:stretch>
            <a:fillRect/>
          </a:stretch>
        </p:blipFill>
        <p:spPr bwMode="auto">
          <a:xfrm>
            <a:off x="7145702" y="4925289"/>
            <a:ext cx="299667" cy="286791"/>
          </a:xfrm>
          <a:prstGeom prst="rect">
            <a:avLst/>
          </a:prstGeom>
          <a:noFill/>
        </p:spPr>
      </p:pic>
      <p:pic>
        <p:nvPicPr>
          <p:cNvPr id="2058" name="Picture 10"/>
          <p:cNvPicPr>
            <a:picLocks noChangeAspect="1" noChangeArrowheads="1"/>
          </p:cNvPicPr>
          <p:nvPr/>
        </p:nvPicPr>
        <p:blipFill>
          <a:blip r:embed="rId9"/>
          <a:srcRect/>
          <a:stretch>
            <a:fillRect/>
          </a:stretch>
        </p:blipFill>
        <p:spPr bwMode="auto">
          <a:xfrm>
            <a:off x="780098" y="3574051"/>
            <a:ext cx="3125439" cy="1873159"/>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0"/>
          <a:srcRect/>
          <a:stretch>
            <a:fillRect/>
          </a:stretch>
        </p:blipFill>
        <p:spPr bwMode="auto">
          <a:xfrm>
            <a:off x="2197008" y="4857342"/>
            <a:ext cx="1128420" cy="26329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wipe(down)">
                                      <p:cBhvr>
                                        <p:cTn id="7" dur="500"/>
                                        <p:tgtEl>
                                          <p:spTgt spid="2057"/>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dissolve">
                                      <p:cBhvr>
                                        <p:cTn id="18" dur="500"/>
                                        <p:tgtEl>
                                          <p:spTgt spid="122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wipe(down)">
                                      <p:cBhvr>
                                        <p:cTn id="23"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DMS only</a:t>
            </a:r>
            <a:endParaRPr lang="en-US" sz="4400" dirty="0">
              <a:solidFill>
                <a:schemeClr val="accent1"/>
              </a:solidFill>
            </a:endParaRPr>
          </a:p>
        </p:txBody>
      </p:sp>
      <p:sp>
        <p:nvSpPr>
          <p:cNvPr id="3" name="Content Placeholder 2"/>
          <p:cNvSpPr>
            <a:spLocks noGrp="1"/>
          </p:cNvSpPr>
          <p:nvPr>
            <p:ph idx="1"/>
          </p:nvPr>
        </p:nvSpPr>
        <p:spPr>
          <a:xfrm>
            <a:off x="381000" y="1901825"/>
            <a:ext cx="8380412" cy="1054135"/>
          </a:xfrm>
        </p:spPr>
        <p:txBody>
          <a:bodyPr/>
          <a:lstStyle/>
          <a:p>
            <a:r>
              <a:rPr lang="en-US" sz="3200" dirty="0" smtClean="0"/>
              <a:t>DMS must not display album art as photos</a:t>
            </a:r>
          </a:p>
          <a:p>
            <a:endParaRPr lang="en-US" dirty="0"/>
          </a:p>
        </p:txBody>
      </p:sp>
      <p:pic>
        <p:nvPicPr>
          <p:cNvPr id="144386" name="Picture 2"/>
          <p:cNvPicPr>
            <a:picLocks noChangeAspect="1" noChangeArrowheads="1"/>
          </p:cNvPicPr>
          <p:nvPr/>
        </p:nvPicPr>
        <p:blipFill>
          <a:blip r:embed="rId3"/>
          <a:srcRect/>
          <a:stretch>
            <a:fillRect/>
          </a:stretch>
        </p:blipFill>
        <p:spPr bwMode="auto">
          <a:xfrm>
            <a:off x="2188264" y="2538407"/>
            <a:ext cx="4741336" cy="3727282"/>
          </a:xfrm>
          <a:prstGeom prst="rect">
            <a:avLst/>
          </a:prstGeom>
          <a:noFill/>
          <a:ln w="9525">
            <a:noFill/>
            <a:miter lim="800000"/>
            <a:headEnd/>
            <a:tailEnd/>
          </a:ln>
          <a:effectLst/>
        </p:spPr>
      </p:pic>
      <p:sp>
        <p:nvSpPr>
          <p:cNvPr id="5" name="Rounded Rectangle 4"/>
          <p:cNvSpPr/>
          <p:nvPr/>
        </p:nvSpPr>
        <p:spPr bwMode="auto">
          <a:xfrm>
            <a:off x="3161931" y="4385371"/>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6" name="Rounded Rectangle 5"/>
          <p:cNvSpPr/>
          <p:nvPr/>
        </p:nvSpPr>
        <p:spPr bwMode="auto">
          <a:xfrm>
            <a:off x="4101731" y="4376904"/>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7" name="Rounded Rectangle 6"/>
          <p:cNvSpPr/>
          <p:nvPr/>
        </p:nvSpPr>
        <p:spPr bwMode="auto">
          <a:xfrm>
            <a:off x="5066932" y="4376905"/>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8" name="Rounded Rectangle 7"/>
          <p:cNvSpPr/>
          <p:nvPr/>
        </p:nvSpPr>
        <p:spPr bwMode="auto">
          <a:xfrm>
            <a:off x="6015198" y="4351504"/>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0" name="Rounded Rectangle 9"/>
          <p:cNvSpPr/>
          <p:nvPr/>
        </p:nvSpPr>
        <p:spPr bwMode="auto">
          <a:xfrm>
            <a:off x="3161931" y="5333638"/>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1" name="Rounded Rectangle 10"/>
          <p:cNvSpPr/>
          <p:nvPr/>
        </p:nvSpPr>
        <p:spPr bwMode="auto">
          <a:xfrm>
            <a:off x="4101731" y="5325171"/>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2" name="Rounded Rectangle 11"/>
          <p:cNvSpPr/>
          <p:nvPr/>
        </p:nvSpPr>
        <p:spPr bwMode="auto">
          <a:xfrm>
            <a:off x="5066932" y="5325172"/>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3" name="Rounded Rectangle 12"/>
          <p:cNvSpPr/>
          <p:nvPr/>
        </p:nvSpPr>
        <p:spPr bwMode="auto">
          <a:xfrm>
            <a:off x="6015198" y="5299771"/>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DMS only</a:t>
            </a:r>
            <a:endParaRPr lang="en-US" sz="4400" dirty="0">
              <a:solidFill>
                <a:schemeClr val="accent1"/>
              </a:solidFill>
            </a:endParaRPr>
          </a:p>
        </p:txBody>
      </p:sp>
      <p:sp>
        <p:nvSpPr>
          <p:cNvPr id="3" name="Content Placeholder 2"/>
          <p:cNvSpPr>
            <a:spLocks noGrp="1"/>
          </p:cNvSpPr>
          <p:nvPr>
            <p:ph idx="1"/>
          </p:nvPr>
        </p:nvSpPr>
        <p:spPr>
          <a:xfrm>
            <a:off x="381000" y="1901825"/>
            <a:ext cx="8380412" cy="1054135"/>
          </a:xfrm>
        </p:spPr>
        <p:txBody>
          <a:bodyPr/>
          <a:lstStyle/>
          <a:p>
            <a:r>
              <a:rPr lang="en-US" sz="3200" dirty="0" smtClean="0"/>
              <a:t>DMS must provide album art when available</a:t>
            </a:r>
          </a:p>
          <a:p>
            <a:endParaRPr lang="en-US" sz="3200" dirty="0"/>
          </a:p>
        </p:txBody>
      </p:sp>
      <p:pic>
        <p:nvPicPr>
          <p:cNvPr id="143362" name="Picture 2"/>
          <p:cNvPicPr>
            <a:picLocks noChangeAspect="1" noChangeArrowheads="1"/>
          </p:cNvPicPr>
          <p:nvPr/>
        </p:nvPicPr>
        <p:blipFill>
          <a:blip r:embed="rId3"/>
          <a:srcRect/>
          <a:stretch>
            <a:fillRect/>
          </a:stretch>
        </p:blipFill>
        <p:spPr bwMode="auto">
          <a:xfrm>
            <a:off x="2124737" y="2694513"/>
            <a:ext cx="4886889" cy="3484219"/>
          </a:xfrm>
          <a:prstGeom prst="rect">
            <a:avLst/>
          </a:prstGeom>
          <a:noFill/>
          <a:ln w="9525">
            <a:noFill/>
            <a:miter lim="800000"/>
            <a:headEnd/>
            <a:tailEnd/>
          </a:ln>
          <a:effectLst/>
        </p:spPr>
      </p:pic>
      <p:pic>
        <p:nvPicPr>
          <p:cNvPr id="143363" name="Picture 3"/>
          <p:cNvPicPr>
            <a:picLocks noChangeAspect="1" noChangeArrowheads="1"/>
          </p:cNvPicPr>
          <p:nvPr/>
        </p:nvPicPr>
        <p:blipFill>
          <a:blip r:embed="rId4"/>
          <a:srcRect/>
          <a:stretch>
            <a:fillRect/>
          </a:stretch>
        </p:blipFill>
        <p:spPr bwMode="auto">
          <a:xfrm>
            <a:off x="2129334" y="2697036"/>
            <a:ext cx="4878444" cy="344250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ssolve">
                                      <p:cBhvr>
                                        <p:cTn id="7" dur="500"/>
                                        <p:tgtEl>
                                          <p:spTgt spid="143363"/>
                                        </p:tgtEl>
                                      </p:cBhvr>
                                    </p:animEffect>
                                  </p:childTnLst>
                                </p:cTn>
                              </p:par>
                              <p:par>
                                <p:cTn id="8" presetID="9" presetClass="exit" presetSubtype="0" fill="hold" nodeType="withEffect">
                                  <p:stCondLst>
                                    <p:cond delay="0"/>
                                  </p:stCondLst>
                                  <p:childTnLst>
                                    <p:animEffect transition="out" filter="dissolve">
                                      <p:cBhvr>
                                        <p:cTn id="9" dur="500"/>
                                        <p:tgtEl>
                                          <p:spTgt spid="143362"/>
                                        </p:tgtEl>
                                      </p:cBhvr>
                                    </p:animEffect>
                                    <p:set>
                                      <p:cBhvr>
                                        <p:cTn id="10" dur="1" fill="hold">
                                          <p:stCondLst>
                                            <p:cond delay="499"/>
                                          </p:stCondLst>
                                        </p:cTn>
                                        <p:tgtEl>
                                          <p:spTgt spid="143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2588" y="228600"/>
            <a:ext cx="8380412" cy="1052596"/>
          </a:xfrm>
        </p:spPr>
        <p:txBody>
          <a:bodyPr/>
          <a:lstStyle/>
          <a:p>
            <a:r>
              <a:rPr lang="en-US" sz="4400" dirty="0" smtClean="0"/>
              <a:t>2009 Logo Requirement </a:t>
            </a:r>
            <a:br>
              <a:rPr lang="en-US" sz="4400" dirty="0" smtClean="0"/>
            </a:br>
            <a:r>
              <a:rPr lang="en-US" sz="3200" dirty="0" smtClean="0">
                <a:solidFill>
                  <a:schemeClr val="accent1"/>
                </a:solidFill>
              </a:rPr>
              <a:t>DMS only</a:t>
            </a:r>
            <a:endParaRPr lang="en-US" sz="4400" dirty="0">
              <a:solidFill>
                <a:schemeClr val="accent1"/>
              </a:solidFill>
            </a:endParaRPr>
          </a:p>
        </p:txBody>
      </p:sp>
      <p:sp>
        <p:nvSpPr>
          <p:cNvPr id="3" name="Content Placeholder 2"/>
          <p:cNvSpPr>
            <a:spLocks noGrp="1"/>
          </p:cNvSpPr>
          <p:nvPr>
            <p:ph idx="1"/>
          </p:nvPr>
        </p:nvSpPr>
        <p:spPr>
          <a:xfrm>
            <a:off x="382588" y="1901825"/>
            <a:ext cx="8380412" cy="1497333"/>
          </a:xfrm>
        </p:spPr>
        <p:txBody>
          <a:bodyPr/>
          <a:lstStyle/>
          <a:p>
            <a:r>
              <a:rPr lang="en-US" sz="3200" dirty="0" smtClean="0"/>
              <a:t>DMR must provide video thumbnails </a:t>
            </a:r>
            <a:br>
              <a:rPr lang="en-US" sz="3200" dirty="0" smtClean="0"/>
            </a:br>
            <a:r>
              <a:rPr lang="en-US" sz="3200" dirty="0" smtClean="0"/>
              <a:t>when available</a:t>
            </a:r>
          </a:p>
          <a:p>
            <a:endParaRPr lang="en-US" sz="3200" dirty="0"/>
          </a:p>
        </p:txBody>
      </p:sp>
      <p:pic>
        <p:nvPicPr>
          <p:cNvPr id="145411" name="Picture 3"/>
          <p:cNvPicPr>
            <a:picLocks noChangeAspect="1" noChangeArrowheads="1"/>
          </p:cNvPicPr>
          <p:nvPr/>
        </p:nvPicPr>
        <p:blipFill>
          <a:blip r:embed="rId3"/>
          <a:srcRect/>
          <a:stretch>
            <a:fillRect/>
          </a:stretch>
        </p:blipFill>
        <p:spPr bwMode="auto">
          <a:xfrm>
            <a:off x="1588816" y="2820638"/>
            <a:ext cx="5543504" cy="3623974"/>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4"/>
          <a:srcRect/>
          <a:stretch>
            <a:fillRect/>
          </a:stretch>
        </p:blipFill>
        <p:spPr bwMode="auto">
          <a:xfrm>
            <a:off x="1485984" y="2830596"/>
            <a:ext cx="6191355" cy="335536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dissolve">
                                      <p:cBhvr>
                                        <p:cTn id="7" dur="1000"/>
                                        <p:tgtEl>
                                          <p:spTgt spid="145412"/>
                                        </p:tgtEl>
                                      </p:cBhvr>
                                    </p:animEffect>
                                  </p:childTnLst>
                                </p:cTn>
                              </p:par>
                              <p:par>
                                <p:cTn id="8" presetID="9" presetClass="exit" presetSubtype="0" fill="hold" nodeType="withEffect">
                                  <p:stCondLst>
                                    <p:cond delay="0"/>
                                  </p:stCondLst>
                                  <p:childTnLst>
                                    <p:animEffect transition="out" filter="dissolve">
                                      <p:cBhvr>
                                        <p:cTn id="9" dur="2000"/>
                                        <p:tgtEl>
                                          <p:spTgt spid="145411"/>
                                        </p:tgtEl>
                                      </p:cBhvr>
                                    </p:animEffect>
                                    <p:set>
                                      <p:cBhvr>
                                        <p:cTn id="10" dur="1" fill="hold">
                                          <p:stCondLst>
                                            <p:cond delay="1999"/>
                                          </p:stCondLst>
                                        </p:cTn>
                                        <p:tgtEl>
                                          <p:spTgt spid="145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a:xfrm>
            <a:off x="382588" y="1414465"/>
            <a:ext cx="8380412" cy="3357842"/>
          </a:xfrm>
        </p:spPr>
        <p:txBody>
          <a:bodyPr/>
          <a:lstStyle/>
          <a:p>
            <a:r>
              <a:rPr lang="en-US" dirty="0" smtClean="0"/>
              <a:t>Windows 7 media sharing features</a:t>
            </a:r>
          </a:p>
          <a:p>
            <a:r>
              <a:rPr lang="en-US" dirty="0" smtClean="0"/>
              <a:t>Windows 7 feature demonstration</a:t>
            </a:r>
          </a:p>
          <a:p>
            <a:r>
              <a:rPr lang="en-US" dirty="0" smtClean="0"/>
              <a:t>Windows 7 logo requirements for </a:t>
            </a:r>
            <a:br>
              <a:rPr lang="en-US" dirty="0" smtClean="0"/>
            </a:br>
            <a:r>
              <a:rPr lang="en-US" dirty="0" smtClean="0"/>
              <a:t>network media devices</a:t>
            </a:r>
          </a:p>
          <a:p>
            <a:r>
              <a:rPr lang="en-US" dirty="0" smtClean="0"/>
              <a:t>Featured Partners</a:t>
            </a:r>
          </a:p>
          <a:p>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2009 Logo Requirement Overview</a:t>
            </a:r>
            <a:endParaRPr lang="en-US" sz="4400" dirty="0"/>
          </a:p>
        </p:txBody>
      </p:sp>
      <p:sp>
        <p:nvSpPr>
          <p:cNvPr id="3" name="Content Placeholder 2"/>
          <p:cNvSpPr>
            <a:spLocks noGrp="1"/>
          </p:cNvSpPr>
          <p:nvPr>
            <p:ph idx="1"/>
          </p:nvPr>
        </p:nvSpPr>
        <p:spPr>
          <a:xfrm>
            <a:off x="381000" y="1417638"/>
            <a:ext cx="8380412" cy="2369879"/>
          </a:xfrm>
        </p:spPr>
        <p:txBody>
          <a:bodyPr/>
          <a:lstStyle/>
          <a:p>
            <a:r>
              <a:rPr lang="en-US" dirty="0" smtClean="0"/>
              <a:t>Key Windows 7 Logo Program benefits</a:t>
            </a:r>
          </a:p>
          <a:p>
            <a:pPr lvl="1"/>
            <a:r>
              <a:rPr lang="en-US" dirty="0" smtClean="0"/>
              <a:t>Windows </a:t>
            </a:r>
            <a:r>
              <a:rPr lang="en-US" dirty="0" err="1" smtClean="0"/>
              <a:t>transcode</a:t>
            </a:r>
            <a:r>
              <a:rPr lang="en-US" dirty="0" smtClean="0"/>
              <a:t> support saves you money</a:t>
            </a:r>
          </a:p>
          <a:p>
            <a:pPr lvl="1"/>
            <a:r>
              <a:rPr lang="en-US" dirty="0" smtClean="0"/>
              <a:t>Moving towards “green” devices with </a:t>
            </a:r>
            <a:r>
              <a:rPr lang="en-US" dirty="0" err="1" smtClean="0"/>
              <a:t>WoL</a:t>
            </a:r>
            <a:endParaRPr lang="en-US" dirty="0" smtClean="0"/>
          </a:p>
          <a:p>
            <a:pPr lvl="1"/>
            <a:r>
              <a:rPr lang="en-US" dirty="0" smtClean="0"/>
              <a:t>Plenty of room for differentiation!</a:t>
            </a:r>
          </a:p>
          <a:p>
            <a:pPr lvl="1"/>
            <a:r>
              <a:rPr lang="en-US" dirty="0" smtClean="0"/>
              <a:t>Decreased customer support</a:t>
            </a:r>
          </a:p>
          <a:p>
            <a:pPr lvl="1"/>
            <a:r>
              <a:rPr lang="en-US" dirty="0" smtClean="0"/>
              <a:t>Best user experience</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Commitment To You</a:t>
            </a:r>
            <a:endParaRPr lang="en-US" dirty="0"/>
          </a:p>
        </p:txBody>
      </p:sp>
      <p:sp>
        <p:nvSpPr>
          <p:cNvPr id="3" name="Content Placeholder 2"/>
          <p:cNvSpPr>
            <a:spLocks noGrp="1"/>
          </p:cNvSpPr>
          <p:nvPr>
            <p:ph idx="1"/>
          </p:nvPr>
        </p:nvSpPr>
        <p:spPr>
          <a:xfrm>
            <a:off x="382588" y="1414464"/>
            <a:ext cx="7880063" cy="4105739"/>
          </a:xfrm>
        </p:spPr>
        <p:txBody>
          <a:bodyPr/>
          <a:lstStyle/>
          <a:p>
            <a:r>
              <a:rPr lang="en-US" sz="2800" dirty="0" smtClean="0"/>
              <a:t>Windows 7 will seamlessly work with your DLNA compliant devices</a:t>
            </a:r>
          </a:p>
          <a:p>
            <a:r>
              <a:rPr lang="en-US" sz="2800" dirty="0" smtClean="0"/>
              <a:t>Windows 7 will make configuring your device straight forward and simple</a:t>
            </a:r>
          </a:p>
          <a:p>
            <a:r>
              <a:rPr lang="en-US" sz="2800" dirty="0" smtClean="0"/>
              <a:t>Windows 7 will make sharing content in the home painless</a:t>
            </a:r>
          </a:p>
          <a:p>
            <a:r>
              <a:rPr lang="en-US" sz="2800" dirty="0" smtClean="0"/>
              <a:t>Windows 7 will save you money by providing </a:t>
            </a:r>
            <a:r>
              <a:rPr lang="en-US" sz="2800" dirty="0" err="1" smtClean="0"/>
              <a:t>transcoding</a:t>
            </a:r>
            <a:r>
              <a:rPr lang="en-US" sz="2800" dirty="0" smtClean="0"/>
              <a:t> to standards</a:t>
            </a:r>
          </a:p>
          <a:p>
            <a:endParaRPr lang="en-US" sz="28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Content Placeholder 2"/>
          <p:cNvSpPr>
            <a:spLocks noGrp="1"/>
          </p:cNvSpPr>
          <p:nvPr>
            <p:ph idx="1"/>
          </p:nvPr>
        </p:nvSpPr>
        <p:spPr>
          <a:xfrm>
            <a:off x="382588" y="1414464"/>
            <a:ext cx="8380412" cy="3343992"/>
          </a:xfrm>
        </p:spPr>
        <p:txBody>
          <a:bodyPr/>
          <a:lstStyle/>
          <a:p>
            <a:r>
              <a:rPr lang="en-US" sz="3200" dirty="0" smtClean="0"/>
              <a:t>Create DLNA 1.5 compliant devices</a:t>
            </a:r>
          </a:p>
          <a:p>
            <a:r>
              <a:rPr lang="en-US" sz="3200" dirty="0" smtClean="0"/>
              <a:t>Investigate differentiating options</a:t>
            </a:r>
          </a:p>
          <a:p>
            <a:r>
              <a:rPr lang="en-US" sz="3200" dirty="0" smtClean="0"/>
              <a:t>If you are developing a DMP, make sure it is a certified DMR as well</a:t>
            </a:r>
          </a:p>
          <a:p>
            <a:r>
              <a:rPr lang="en-US" sz="3200" dirty="0" smtClean="0"/>
              <a:t>Deliver Windows 7 </a:t>
            </a:r>
            <a:r>
              <a:rPr lang="en-US" sz="3200" dirty="0" err="1" smtClean="0"/>
              <a:t>logo’d</a:t>
            </a:r>
            <a:r>
              <a:rPr lang="en-US" sz="3200" dirty="0" smtClean="0"/>
              <a:t> devices in 2009</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1993" y="3228059"/>
            <a:ext cx="5873917" cy="664797"/>
          </a:xfrm>
        </p:spPr>
        <p:txBody>
          <a:bodyPr/>
          <a:lstStyle/>
          <a:p>
            <a:r>
              <a:rPr lang="en-US" dirty="0" smtClean="0"/>
              <a:t>Featured Partners</a:t>
            </a:r>
            <a:endParaRPr lang="en-US" dirty="0"/>
          </a:p>
        </p:txBody>
      </p:sp>
      <p:sp>
        <p:nvSpPr>
          <p:cNvPr id="5" name="Subtitle 4"/>
          <p:cNvSpPr>
            <a:spLocks noGrp="1"/>
          </p:cNvSpPr>
          <p:nvPr>
            <p:ph type="subTitle" idx="1"/>
          </p:nvPr>
        </p:nvSpPr>
        <p:spPr>
          <a:xfrm>
            <a:off x="1641994" y="4103936"/>
            <a:ext cx="5970561" cy="1163395"/>
          </a:xfrm>
        </p:spPr>
        <p:txBody>
          <a:bodyPr/>
          <a:lstStyle/>
          <a:p>
            <a:r>
              <a:rPr lang="en-US" sz="2800" dirty="0" err="1" smtClean="0"/>
              <a:t>Yoshi</a:t>
            </a:r>
            <a:r>
              <a:rPr lang="en-US" sz="2800" dirty="0" smtClean="0"/>
              <a:t> Hirano</a:t>
            </a:r>
          </a:p>
          <a:p>
            <a:r>
              <a:rPr lang="en-US" sz="2800" dirty="0" smtClean="0"/>
              <a:t>General Manager</a:t>
            </a:r>
          </a:p>
          <a:p>
            <a:r>
              <a:rPr lang="en-US" sz="2800" dirty="0" smtClean="0"/>
              <a:t>I-O Data Device, Inc.</a:t>
            </a:r>
          </a:p>
        </p:txBody>
      </p:sp>
      <p:sp>
        <p:nvSpPr>
          <p:cNvPr id="6" name="TextBox 5"/>
          <p:cNvSpPr txBox="1"/>
          <p:nvPr/>
        </p:nvSpPr>
        <p:spPr>
          <a:xfrm>
            <a:off x="1470421" y="1318485"/>
            <a:ext cx="6203157" cy="1846659"/>
          </a:xfrm>
          <a:prstGeom prst="rect">
            <a:avLst/>
          </a:prstGeom>
          <a:noFill/>
        </p:spPr>
        <p:txBody>
          <a:bodyPr wrap="square" lIns="0" tIns="0" rIns="0" bIns="0" rtlCol="0">
            <a:spAutoFit/>
          </a:bodyPr>
          <a:lstStyle/>
          <a:p>
            <a:r>
              <a:rPr lang="en-US" sz="6000" b="1" spc="-300" dirty="0" smtClean="0">
                <a:effectLst>
                  <a:outerShdw blurRad="38100" dist="38100" dir="2700000" algn="tl">
                    <a:srgbClr val="000000">
                      <a:alpha val="43137"/>
                    </a:srgbClr>
                  </a:outerShdw>
                </a:effectLst>
              </a:rPr>
              <a:t>I-O DATA</a:t>
            </a:r>
          </a:p>
          <a:p>
            <a:r>
              <a:rPr lang="en-US" sz="6000" b="1" spc="-300" dirty="0" err="1" smtClean="0">
                <a:effectLst>
                  <a:outerShdw blurRad="38100" dist="38100" dir="2700000" algn="tl">
                    <a:srgbClr val="000000">
                      <a:alpha val="43137"/>
                    </a:srgbClr>
                  </a:outerShdw>
                </a:effectLst>
              </a:rPr>
              <a:t>DigiOn</a:t>
            </a:r>
            <a:endParaRPr lang="en-US" sz="6000" b="1" spc="-300" dirty="0">
              <a:effectLst>
                <a:outerShdw blurRad="38100" dist="38100" dir="2700000" algn="tl">
                  <a:srgbClr val="000000">
                    <a:alpha val="43137"/>
                  </a:srgbClr>
                </a:outerShdw>
              </a:effectLst>
            </a:endParaRPr>
          </a:p>
        </p:txBody>
      </p:sp>
      <p:sp>
        <p:nvSpPr>
          <p:cNvPr id="7" name="Subtitle 4"/>
          <p:cNvSpPr txBox="1">
            <a:spLocks/>
          </p:cNvSpPr>
          <p:nvPr/>
        </p:nvSpPr>
        <p:spPr bwMode="auto">
          <a:xfrm>
            <a:off x="5166912" y="4113115"/>
            <a:ext cx="3503364"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800" b="0" i="0"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Hiro</a:t>
            </a:r>
            <a:r>
              <a:rPr kumimoji="0" lang="en-US" sz="28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 Someya</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800" kern="0" noProof="0" dirty="0" smtClean="0">
                <a:solidFill>
                  <a:schemeClr val="tx2"/>
                </a:solidFill>
                <a:effectLst>
                  <a:outerShdw blurRad="38100" dist="38100" dir="2700000" algn="tl">
                    <a:srgbClr val="000000">
                      <a:alpha val="43137"/>
                    </a:srgbClr>
                  </a:outerShdw>
                </a:effectLst>
                <a:latin typeface="Trebuchet MS" pitchFamily="34" charset="0"/>
              </a:rPr>
              <a:t>Director of Marketing</a:t>
            </a:r>
            <a:endParaRPr kumimoji="0" lang="en-US" sz="28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800" b="0" i="0"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DigiOn</a:t>
            </a:r>
            <a:r>
              <a:rPr kumimoji="0" lang="en-US" sz="28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rebuchet MS" pitchFamily="34" charset="0"/>
                <a:ea typeface="+mn-ea"/>
                <a:cs typeface="+mn-cs"/>
              </a:rPr>
              <a:t>, Inc.</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052596"/>
          </a:xfrm>
        </p:spPr>
        <p:txBody>
          <a:bodyPr/>
          <a:lstStyle/>
          <a:p>
            <a:r>
              <a:rPr lang="en-US" sz="4400" dirty="0" smtClean="0"/>
              <a:t>Product Line And Using Tools </a:t>
            </a:r>
            <a:r>
              <a:rPr lang="en-US" sz="3200" dirty="0" smtClean="0">
                <a:solidFill>
                  <a:schemeClr val="accent1"/>
                </a:solidFill>
              </a:rPr>
              <a:t>Demonstrating devices</a:t>
            </a:r>
            <a:endParaRPr lang="en-US" sz="4400" dirty="0">
              <a:solidFill>
                <a:schemeClr val="accent1"/>
              </a:solidFill>
            </a:endParaRPr>
          </a:p>
        </p:txBody>
      </p:sp>
      <p:sp>
        <p:nvSpPr>
          <p:cNvPr id="245763" name="Rectangle 3"/>
          <p:cNvSpPr>
            <a:spLocks noGrp="1" noChangeArrowheads="1"/>
          </p:cNvSpPr>
          <p:nvPr>
            <p:ph idx="1"/>
          </p:nvPr>
        </p:nvSpPr>
        <p:spPr>
          <a:xfrm>
            <a:off x="382588" y="1901825"/>
            <a:ext cx="8380412" cy="1471172"/>
          </a:xfrm>
        </p:spPr>
        <p:txBody>
          <a:bodyPr/>
          <a:lstStyle/>
          <a:p>
            <a:r>
              <a:rPr lang="en-US" sz="2800" dirty="0" smtClean="0"/>
              <a:t>DMR:  AV-LS500W VPR Set Top Box</a:t>
            </a:r>
          </a:p>
          <a:p>
            <a:r>
              <a:rPr lang="en-US" sz="2800" dirty="0" smtClean="0"/>
              <a:t>DMS:  LANDISK Home (HDL-4)</a:t>
            </a:r>
          </a:p>
          <a:p>
            <a:r>
              <a:rPr lang="en-US" sz="2800" dirty="0" smtClean="0"/>
              <a:t>Firmware:  </a:t>
            </a:r>
            <a:r>
              <a:rPr lang="en-US" sz="2800" dirty="0" err="1" smtClean="0"/>
              <a:t>DigiOn</a:t>
            </a:r>
            <a:r>
              <a:rPr lang="en-US" sz="2800" dirty="0" smtClean="0"/>
              <a:t> </a:t>
            </a:r>
            <a:r>
              <a:rPr lang="en-US" sz="2800" dirty="0" err="1" smtClean="0"/>
              <a:t>DiXiM</a:t>
            </a:r>
            <a:r>
              <a:rPr lang="en-US" sz="2800" dirty="0" smtClean="0"/>
              <a:t> SDK new version</a:t>
            </a:r>
          </a:p>
        </p:txBody>
      </p:sp>
      <p:pic>
        <p:nvPicPr>
          <p:cNvPr id="22531" name="Picture 2" descr="I-O DATA">
            <a:hlinkClick r:id="rId3"/>
          </p:cNvPr>
          <p:cNvPicPr>
            <a:picLocks noChangeAspect="1" noChangeArrowheads="1"/>
          </p:cNvPicPr>
          <p:nvPr/>
        </p:nvPicPr>
        <p:blipFill>
          <a:blip r:embed="rId4"/>
          <a:srcRect/>
          <a:stretch>
            <a:fillRect/>
          </a:stretch>
        </p:blipFill>
        <p:spPr bwMode="auto">
          <a:xfrm>
            <a:off x="425450" y="6069013"/>
            <a:ext cx="1371600" cy="295275"/>
          </a:xfrm>
          <a:prstGeom prst="rect">
            <a:avLst/>
          </a:prstGeom>
          <a:noFill/>
          <a:ln w="9525">
            <a:noFill/>
            <a:miter lim="800000"/>
            <a:headEnd/>
            <a:tailEnd/>
          </a:ln>
        </p:spPr>
      </p:pic>
      <p:grpSp>
        <p:nvGrpSpPr>
          <p:cNvPr id="2" name="グループ化 12"/>
          <p:cNvGrpSpPr>
            <a:grpSpLocks/>
          </p:cNvGrpSpPr>
          <p:nvPr/>
        </p:nvGrpSpPr>
        <p:grpSpPr bwMode="auto">
          <a:xfrm>
            <a:off x="584200" y="3657600"/>
            <a:ext cx="7989888" cy="2278063"/>
            <a:chOff x="584615" y="3657599"/>
            <a:chExt cx="7989757" cy="2278505"/>
          </a:xfrm>
        </p:grpSpPr>
        <p:sp>
          <p:nvSpPr>
            <p:cNvPr id="11" name="正方形/長方形 10"/>
            <p:cNvSpPr/>
            <p:nvPr/>
          </p:nvSpPr>
          <p:spPr bwMode="auto">
            <a:xfrm>
              <a:off x="584615" y="3657599"/>
              <a:ext cx="7989757" cy="2278505"/>
            </a:xfrm>
            <a:prstGeom prst="rect">
              <a:avLst/>
            </a:prstGeom>
            <a:solidFill>
              <a:schemeClr val="tx1"/>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2813"/>
              <a:endParaRPr lang="ja-JP" altLang="en-US">
                <a:solidFill>
                  <a:schemeClr val="tx1"/>
                </a:solidFill>
                <a:effectLst>
                  <a:outerShdw blurRad="38100" dist="38100" dir="2700000" algn="tl">
                    <a:srgbClr val="000000"/>
                  </a:outerShdw>
                </a:effectLst>
                <a:latin typeface="Trebuchet MS" pitchFamily="34" charset="0"/>
                <a:ea typeface="MS PGothic" pitchFamily="34" charset="-128"/>
              </a:endParaRPr>
            </a:p>
          </p:txBody>
        </p:sp>
        <p:pic>
          <p:nvPicPr>
            <p:cNvPr id="22536" name="Picture 64"/>
            <p:cNvPicPr>
              <a:picLocks noChangeAspect="1" noChangeArrowheads="1"/>
            </p:cNvPicPr>
            <p:nvPr/>
          </p:nvPicPr>
          <p:blipFill>
            <a:blip r:embed="rId5"/>
            <a:srcRect/>
            <a:stretch>
              <a:fillRect/>
            </a:stretch>
          </p:blipFill>
          <p:spPr bwMode="auto">
            <a:xfrm>
              <a:off x="859671" y="4227227"/>
              <a:ext cx="2230377" cy="1319134"/>
            </a:xfrm>
            <a:prstGeom prst="rect">
              <a:avLst/>
            </a:prstGeom>
            <a:noFill/>
            <a:ln w="9525">
              <a:noFill/>
              <a:miter lim="800000"/>
              <a:headEnd/>
              <a:tailEnd/>
            </a:ln>
          </p:spPr>
        </p:pic>
        <p:pic>
          <p:nvPicPr>
            <p:cNvPr id="22537" name="Picture 96"/>
            <p:cNvPicPr>
              <a:picLocks noChangeAspect="1" noChangeArrowheads="1"/>
            </p:cNvPicPr>
            <p:nvPr/>
          </p:nvPicPr>
          <p:blipFill>
            <a:blip r:embed="rId6"/>
            <a:srcRect/>
            <a:stretch>
              <a:fillRect/>
            </a:stretch>
          </p:blipFill>
          <p:spPr bwMode="auto">
            <a:xfrm>
              <a:off x="2893169" y="3762532"/>
              <a:ext cx="2893034" cy="2171856"/>
            </a:xfrm>
            <a:prstGeom prst="rect">
              <a:avLst/>
            </a:prstGeom>
            <a:noFill/>
            <a:ln w="9525">
              <a:noFill/>
              <a:miter lim="800000"/>
              <a:headEnd/>
              <a:tailEnd/>
            </a:ln>
          </p:spPr>
        </p:pic>
        <p:grpSp>
          <p:nvGrpSpPr>
            <p:cNvPr id="3" name="グループ化 9"/>
            <p:cNvGrpSpPr>
              <a:grpSpLocks/>
            </p:cNvGrpSpPr>
            <p:nvPr/>
          </p:nvGrpSpPr>
          <p:grpSpPr bwMode="auto">
            <a:xfrm>
              <a:off x="5988805" y="3852475"/>
              <a:ext cx="2315746" cy="1896333"/>
              <a:chOff x="6613733" y="3610964"/>
              <a:chExt cx="2900363" cy="2182813"/>
            </a:xfrm>
          </p:grpSpPr>
          <p:pic>
            <p:nvPicPr>
              <p:cNvPr id="22539" name="Picture 3" descr="C:\Users\someya\Pictures\DigiOn_Products\HAK\図2.jpg"/>
              <p:cNvPicPr>
                <a:picLocks noChangeAspect="1" noChangeArrowheads="1"/>
              </p:cNvPicPr>
              <p:nvPr/>
            </p:nvPicPr>
            <p:blipFill>
              <a:blip r:embed="rId7"/>
              <a:srcRect/>
              <a:stretch>
                <a:fillRect/>
              </a:stretch>
            </p:blipFill>
            <p:spPr bwMode="auto">
              <a:xfrm>
                <a:off x="6613733" y="3610964"/>
                <a:ext cx="2900363" cy="2182813"/>
              </a:xfrm>
              <a:prstGeom prst="rect">
                <a:avLst/>
              </a:prstGeom>
              <a:noFill/>
              <a:ln w="9525">
                <a:noFill/>
                <a:miter lim="800000"/>
                <a:headEnd/>
                <a:tailEnd/>
              </a:ln>
            </p:spPr>
          </p:pic>
          <p:pic>
            <p:nvPicPr>
              <p:cNvPr id="22540" name="Picture 671" descr="dx_logo01"/>
              <p:cNvPicPr>
                <a:picLocks noChangeAspect="1" noChangeArrowheads="1"/>
              </p:cNvPicPr>
              <p:nvPr/>
            </p:nvPicPr>
            <p:blipFill>
              <a:blip r:embed="rId8"/>
              <a:srcRect/>
              <a:stretch>
                <a:fillRect/>
              </a:stretch>
            </p:blipFill>
            <p:spPr bwMode="auto">
              <a:xfrm>
                <a:off x="6694809" y="3699278"/>
                <a:ext cx="866773" cy="655420"/>
              </a:xfrm>
              <a:prstGeom prst="rect">
                <a:avLst/>
              </a:prstGeom>
              <a:noFill/>
              <a:ln w="9525">
                <a:noFill/>
                <a:miter lim="800000"/>
                <a:headEnd/>
                <a:tailEnd/>
              </a:ln>
            </p:spPr>
          </p:pic>
        </p:grpSp>
      </p:grpSp>
      <p:pic>
        <p:nvPicPr>
          <p:cNvPr id="12" name="Picture 3" descr="C:\Users\someya\Pictures\DigiOn_Products\Logo_DigiOn\digion_logo 1099x423.jpg"/>
          <p:cNvPicPr>
            <a:picLocks noChangeAspect="1" noChangeArrowheads="1"/>
          </p:cNvPicPr>
          <p:nvPr/>
        </p:nvPicPr>
        <p:blipFill>
          <a:blip r:embed="rId9" cstate="print"/>
          <a:srcRect/>
          <a:stretch>
            <a:fillRect/>
          </a:stretch>
        </p:blipFill>
        <p:spPr bwMode="auto">
          <a:xfrm>
            <a:off x="7458420" y="5404713"/>
            <a:ext cx="797796" cy="307066"/>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63395"/>
          </a:xfrm>
        </p:spPr>
        <p:txBody>
          <a:bodyPr/>
          <a:lstStyle/>
          <a:p>
            <a:r>
              <a:rPr dirty="0" smtClean="0"/>
              <a:t>DigiOn's DiXiM </a:t>
            </a:r>
            <a:r>
              <a:rPr lang="en-US" dirty="0" smtClean="0"/>
              <a:t>SDK New Package</a:t>
            </a:r>
            <a:br>
              <a:rPr lang="en-US" dirty="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Supporting Windows 7 Logo Requirement</a:t>
            </a:r>
            <a:endParaRPr sz="3600" dirty="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2" y="1905001"/>
            <a:ext cx="8410575" cy="2831544"/>
          </a:xfrm>
        </p:spPr>
        <p:txBody>
          <a:bodyPr/>
          <a:lstStyle/>
          <a:p>
            <a:pPr marL="403225" indent="-403225"/>
            <a:r>
              <a:rPr lang="en-US" sz="3200" dirty="0" smtClean="0"/>
              <a:t>Quality Proven Home Network SDK</a:t>
            </a:r>
          </a:p>
          <a:p>
            <a:pPr marL="403225" indent="-403225"/>
            <a:r>
              <a:rPr lang="en-US" sz="3200" dirty="0" smtClean="0"/>
              <a:t>Newly Featured Windows 7 Logo </a:t>
            </a:r>
            <a:r>
              <a:rPr lang="en-US" sz="3200" dirty="0" err="1" smtClean="0"/>
              <a:t>Req’ts</a:t>
            </a:r>
            <a:endParaRPr lang="en-US" sz="3200" dirty="0" smtClean="0"/>
          </a:p>
          <a:p>
            <a:pPr marL="403225" indent="-403225"/>
            <a:r>
              <a:rPr lang="en-US" sz="3200" dirty="0" smtClean="0"/>
              <a:t>Available on Nov. 28</a:t>
            </a:r>
            <a:r>
              <a:rPr lang="en-US" sz="3200" baseline="30000" dirty="0" smtClean="0"/>
              <a:t>th</a:t>
            </a:r>
            <a:r>
              <a:rPr lang="en-US" sz="3200" dirty="0" smtClean="0"/>
              <a:t>, 2008</a:t>
            </a:r>
          </a:p>
          <a:p>
            <a:pPr marL="403225" indent="-403225"/>
            <a:r>
              <a:rPr lang="en-US" sz="3200" dirty="0" smtClean="0"/>
              <a:t>DMR/DMS Testing Device – Option Available</a:t>
            </a:r>
          </a:p>
          <a:p>
            <a:pPr marL="403225" indent="-403225"/>
            <a:r>
              <a:rPr lang="en-US" sz="3200" dirty="0" smtClean="0"/>
              <a:t>Additional information : www.digion.com</a:t>
            </a:r>
          </a:p>
        </p:txBody>
      </p:sp>
      <p:grpSp>
        <p:nvGrpSpPr>
          <p:cNvPr id="2" name="グループ化 9"/>
          <p:cNvGrpSpPr/>
          <p:nvPr/>
        </p:nvGrpSpPr>
        <p:grpSpPr>
          <a:xfrm>
            <a:off x="5205549" y="5036459"/>
            <a:ext cx="1769260" cy="1124972"/>
            <a:chOff x="6613733" y="3610964"/>
            <a:chExt cx="2900363" cy="2182813"/>
          </a:xfrm>
        </p:grpSpPr>
        <p:pic>
          <p:nvPicPr>
            <p:cNvPr id="21507" name="Picture 3" descr="C:\Users\someya\Pictures\DigiOn_Products\HAK\図2.jpg"/>
            <p:cNvPicPr>
              <a:picLocks noChangeAspect="1" noChangeArrowheads="1"/>
            </p:cNvPicPr>
            <p:nvPr/>
          </p:nvPicPr>
          <p:blipFill>
            <a:blip r:embed="rId3"/>
            <a:srcRect/>
            <a:stretch>
              <a:fillRect/>
            </a:stretch>
          </p:blipFill>
          <p:spPr bwMode="auto">
            <a:xfrm>
              <a:off x="6613733" y="3610964"/>
              <a:ext cx="2900363" cy="2182813"/>
            </a:xfrm>
            <a:prstGeom prst="rect">
              <a:avLst/>
            </a:prstGeom>
            <a:noFill/>
          </p:spPr>
        </p:pic>
        <p:pic>
          <p:nvPicPr>
            <p:cNvPr id="8" name="Picture 671" descr="dx_logo01"/>
            <p:cNvPicPr>
              <a:picLocks noChangeAspect="1" noChangeArrowheads="1"/>
            </p:cNvPicPr>
            <p:nvPr/>
          </p:nvPicPr>
          <p:blipFill>
            <a:blip r:embed="rId4" cstate="print"/>
            <a:srcRect/>
            <a:stretch>
              <a:fillRect/>
            </a:stretch>
          </p:blipFill>
          <p:spPr bwMode="auto">
            <a:xfrm>
              <a:off x="6694809" y="3699278"/>
              <a:ext cx="866773" cy="655420"/>
            </a:xfrm>
            <a:prstGeom prst="rect">
              <a:avLst/>
            </a:prstGeom>
            <a:noFill/>
            <a:ln w="9525">
              <a:noFill/>
              <a:miter lim="800000"/>
              <a:headEnd/>
              <a:tailEnd/>
            </a:ln>
          </p:spPr>
        </p:pic>
      </p:grpSp>
      <p:pic>
        <p:nvPicPr>
          <p:cNvPr id="9" name="Picture 3" descr="C:\Users\someya\Pictures\DigiOn_Products\Logo_DigiOn\digion_logo 1099x423.jpg"/>
          <p:cNvPicPr>
            <a:picLocks noChangeAspect="1" noChangeArrowheads="1"/>
          </p:cNvPicPr>
          <p:nvPr/>
        </p:nvPicPr>
        <p:blipFill>
          <a:blip r:embed="rId5" cstate="print"/>
          <a:srcRect/>
          <a:stretch>
            <a:fillRect/>
          </a:stretch>
        </p:blipFill>
        <p:spPr bwMode="auto">
          <a:xfrm>
            <a:off x="1618940" y="5051684"/>
            <a:ext cx="2803947" cy="1079226"/>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1000" y="1417638"/>
            <a:ext cx="8380412" cy="4959306"/>
          </a:xfrm>
        </p:spPr>
        <p:txBody>
          <a:bodyPr/>
          <a:lstStyle/>
          <a:p>
            <a:pPr marL="285750" indent="-285750">
              <a:spcBef>
                <a:spcPts val="833"/>
              </a:spcBef>
              <a:buNone/>
            </a:pPr>
            <a:r>
              <a:rPr lang="en-US" sz="2000" dirty="0" smtClean="0"/>
              <a:t>Web Resources:</a:t>
            </a:r>
          </a:p>
          <a:p>
            <a:pPr marL="250839" indent="-287338">
              <a:spcBef>
                <a:spcPts val="833"/>
              </a:spcBef>
            </a:pPr>
            <a:r>
              <a:rPr lang="en-US" sz="1800" dirty="0" smtClean="0"/>
              <a:t>Windows Hardware Developer Central</a:t>
            </a:r>
          </a:p>
          <a:p>
            <a:pPr marL="573088" lvl="1" indent="-287338">
              <a:spcBef>
                <a:spcPts val="833"/>
              </a:spcBef>
            </a:pPr>
            <a:r>
              <a:rPr lang="en-US" sz="1600" dirty="0" smtClean="0">
                <a:hlinkClick r:id="rId3"/>
              </a:rPr>
              <a:t>http://www.microsoft.com/whdc </a:t>
            </a:r>
          </a:p>
          <a:p>
            <a:pPr marL="250839" indent="-287338">
              <a:spcBef>
                <a:spcPts val="833"/>
              </a:spcBef>
            </a:pPr>
            <a:r>
              <a:rPr lang="en-US" sz="1800" dirty="0" smtClean="0"/>
              <a:t>Whitepapers: </a:t>
            </a:r>
          </a:p>
          <a:p>
            <a:pPr marL="573088" lvl="1" indent="-287338">
              <a:spcBef>
                <a:spcPts val="833"/>
              </a:spcBef>
            </a:pPr>
            <a:r>
              <a:rPr lang="en-US" sz="1600" dirty="0" smtClean="0"/>
              <a:t>Design Guidelines and Considerations for Building Windows Certified Network Media Devices:  </a:t>
            </a:r>
            <a:r>
              <a:rPr lang="en-US" sz="1600" dirty="0" smtClean="0">
                <a:hlinkClick r:id="rId3"/>
              </a:rPr>
              <a:t>http://go.microsoft.com/fwlink/?LinkId=131088</a:t>
            </a:r>
            <a:endParaRPr lang="en-US" sz="1600" dirty="0" smtClean="0"/>
          </a:p>
          <a:p>
            <a:pPr marL="573088" lvl="1" indent="-287338">
              <a:spcBef>
                <a:spcPts val="833"/>
              </a:spcBef>
            </a:pPr>
            <a:r>
              <a:rPr lang="en-US" sz="1600" dirty="0" smtClean="0"/>
              <a:t>Connected Digital Picture Frames: Analysis and Specifications</a:t>
            </a:r>
            <a:br>
              <a:rPr lang="en-US" sz="1600" dirty="0" smtClean="0"/>
            </a:br>
            <a:r>
              <a:rPr lang="en-US" sz="1600" dirty="0" smtClean="0">
                <a:hlinkClick r:id="rId4"/>
              </a:rPr>
              <a:t>http://go.microsoft.com/fwlink/?LinkId=131089</a:t>
            </a:r>
            <a:endParaRPr lang="en-US" sz="1600" dirty="0" smtClean="0"/>
          </a:p>
          <a:p>
            <a:pPr marL="250839" indent="-287338">
              <a:spcBef>
                <a:spcPts val="833"/>
              </a:spcBef>
            </a:pPr>
            <a:r>
              <a:rPr lang="en-US" sz="1800" dirty="0" smtClean="0"/>
              <a:t>Other Resources:</a:t>
            </a:r>
          </a:p>
          <a:p>
            <a:pPr marL="573088" lvl="1" indent="-287338">
              <a:spcBef>
                <a:spcPts val="833"/>
              </a:spcBef>
            </a:pPr>
            <a:r>
              <a:rPr lang="en-US" sz="1600" dirty="0" smtClean="0"/>
              <a:t>“Building a Network Device Compatible with Microsoft Windows Media Player 11”:</a:t>
            </a:r>
            <a:br>
              <a:rPr lang="en-US" sz="1600" dirty="0" smtClean="0"/>
            </a:br>
            <a:r>
              <a:rPr lang="en-US" sz="1600" dirty="0" smtClean="0">
                <a:hlinkClick r:id="rId5"/>
              </a:rPr>
              <a:t>http://go.microsoft.com/fwlink/?LinkId=87957</a:t>
            </a:r>
            <a:r>
              <a:rPr lang="en-US" sz="1600" dirty="0" smtClean="0"/>
              <a:t> </a:t>
            </a:r>
          </a:p>
          <a:p>
            <a:pPr marL="573088" lvl="1" indent="-287338">
              <a:spcBef>
                <a:spcPts val="833"/>
              </a:spcBef>
            </a:pPr>
            <a:r>
              <a:rPr lang="en-US" sz="1600" dirty="0" smtClean="0"/>
              <a:t>UPnP </a:t>
            </a:r>
            <a:r>
              <a:rPr lang="en-US" sz="1600" dirty="0" err="1" smtClean="0"/>
              <a:t>MediaServer</a:t>
            </a:r>
            <a:r>
              <a:rPr lang="en-US" sz="1600" dirty="0" smtClean="0"/>
              <a:t> Media Controller and </a:t>
            </a:r>
            <a:r>
              <a:rPr lang="en-US" sz="1600" dirty="0" err="1" smtClean="0"/>
              <a:t>MediaRenderer</a:t>
            </a:r>
            <a:r>
              <a:rPr lang="en-US" sz="1600" dirty="0" smtClean="0"/>
              <a:t>-related specifications:  </a:t>
            </a:r>
            <a:r>
              <a:rPr lang="en-US" sz="1600" dirty="0" smtClean="0">
                <a:hlinkClick r:id="rId6"/>
              </a:rPr>
              <a:t>http://www.upnp.org/standardizeddcps/mediaserver.asp</a:t>
            </a:r>
            <a:endParaRPr lang="en-US" sz="1600" dirty="0" smtClean="0"/>
          </a:p>
          <a:p>
            <a:pPr marL="573088" lvl="1" indent="-287338">
              <a:spcBef>
                <a:spcPts val="833"/>
              </a:spcBef>
            </a:pPr>
            <a:r>
              <a:rPr lang="en-US" sz="1600" dirty="0" smtClean="0"/>
              <a:t>Windows Logo Requirements: </a:t>
            </a:r>
            <a:br>
              <a:rPr lang="en-US" sz="1600" dirty="0" smtClean="0"/>
            </a:br>
            <a:r>
              <a:rPr lang="en-US" sz="1600" dirty="0" smtClean="0">
                <a:hlinkClick r:id="rId7"/>
              </a:rPr>
              <a:t>http://www.microsoft.com/whdc/winlogo/default.mspx</a:t>
            </a:r>
            <a:endParaRPr lang="en-US" sz="1600" dirty="0" smtClean="0"/>
          </a:p>
          <a:p>
            <a:pPr marL="573088" lvl="1" indent="-287338">
              <a:spcBef>
                <a:spcPts val="833"/>
              </a:spcBef>
            </a:pPr>
            <a:r>
              <a:rPr lang="en-US" sz="1600" dirty="0" smtClean="0"/>
              <a:t>DLNA Information:</a:t>
            </a:r>
            <a:br>
              <a:rPr lang="en-US" sz="1600" dirty="0" smtClean="0"/>
            </a:br>
            <a:r>
              <a:rPr lang="en-US" sz="1600" dirty="0" smtClean="0">
                <a:hlinkClick r:id="rId8"/>
              </a:rPr>
              <a:t>http://www.dlna.org</a:t>
            </a:r>
            <a:endParaRPr lang="en-US" sz="16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4"/>
            <a:ext cx="8380412" cy="2512996"/>
          </a:xfrm>
        </p:spPr>
        <p:txBody>
          <a:bodyPr/>
          <a:lstStyle/>
          <a:p>
            <a:pPr marL="285750" indent="-285750">
              <a:spcBef>
                <a:spcPts val="833"/>
              </a:spcBef>
            </a:pPr>
            <a:r>
              <a:rPr lang="en-US" sz="1800" dirty="0" smtClean="0"/>
              <a:t>Related Technical Sessions</a:t>
            </a:r>
          </a:p>
          <a:p>
            <a:pPr marL="517525" lvl="1" indent="-231775">
              <a:spcBef>
                <a:spcPts val="833"/>
              </a:spcBef>
            </a:pPr>
            <a:r>
              <a:rPr lang="en-US" sz="1600" i="1" dirty="0" smtClean="0"/>
              <a:t>Building Digital Picture Frames using Microsoft Technologies </a:t>
            </a:r>
          </a:p>
          <a:p>
            <a:pPr marL="517525" lvl="1" indent="-231775">
              <a:spcBef>
                <a:spcPts val="833"/>
              </a:spcBef>
            </a:pPr>
            <a:r>
              <a:rPr lang="en-US" sz="1600" i="1" dirty="0" smtClean="0"/>
              <a:t>Unifying the Wireless and Network Device Installation Experience in Windows 7</a:t>
            </a:r>
          </a:p>
          <a:p>
            <a:pPr marL="195276" indent="-231775">
              <a:spcBef>
                <a:spcPts val="833"/>
              </a:spcBef>
            </a:pPr>
            <a:r>
              <a:rPr lang="en-US" sz="2100" dirty="0" smtClean="0"/>
              <a:t>Related Chalk Talks on Friday</a:t>
            </a:r>
          </a:p>
          <a:p>
            <a:pPr marL="517525" lvl="1" indent="-231775">
              <a:spcBef>
                <a:spcPts val="833"/>
              </a:spcBef>
            </a:pPr>
            <a:r>
              <a:rPr lang="en-US" sz="1600" i="1" dirty="0" smtClean="0"/>
              <a:t>Chalk Talk:  Windows Connect Now for Wireless Devices </a:t>
            </a:r>
          </a:p>
          <a:p>
            <a:pPr marL="517525" lvl="1" indent="-231775">
              <a:spcBef>
                <a:spcPts val="833"/>
              </a:spcBef>
            </a:pPr>
            <a:r>
              <a:rPr lang="en-US" sz="1600" i="1" dirty="0" smtClean="0"/>
              <a:t>Windows</a:t>
            </a:r>
            <a:r>
              <a:rPr lang="en-US" sz="1600" dirty="0" smtClean="0"/>
              <a:t> </a:t>
            </a:r>
            <a:r>
              <a:rPr lang="en-US" sz="1600" i="1" dirty="0" smtClean="0"/>
              <a:t>7 Logo Program and Design Considerations for Network </a:t>
            </a:r>
            <a:br>
              <a:rPr lang="en-US" sz="1600" i="1" dirty="0" smtClean="0"/>
            </a:br>
            <a:r>
              <a:rPr lang="en-US" sz="1600" i="1" dirty="0" smtClean="0"/>
              <a:t>Infrastructure Devices</a:t>
            </a:r>
            <a:endParaRPr lang="en-US" sz="1600" dirty="0" smtClean="0"/>
          </a:p>
          <a:p>
            <a:pPr marL="285750" indent="-285750">
              <a:spcBef>
                <a:spcPts val="833"/>
              </a:spcBef>
            </a:pPr>
            <a:r>
              <a:rPr lang="en-US" sz="1800" dirty="0" smtClean="0"/>
              <a:t>Contact Info:  </a:t>
            </a:r>
            <a:r>
              <a:rPr lang="en-US" sz="1800" dirty="0" smtClean="0">
                <a:hlinkClick r:id="rId3"/>
              </a:rPr>
              <a:t>NMDInfo@Microsoft.com</a:t>
            </a:r>
            <a:endParaRPr lang="en-US" sz="16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0" name="Picture 10" descr="XP icon my videos"/>
          <p:cNvPicPr>
            <a:picLocks noChangeAspect="1" noChangeArrowheads="1"/>
          </p:cNvPicPr>
          <p:nvPr/>
        </p:nvPicPr>
        <p:blipFill>
          <a:blip r:embed="rId3"/>
          <a:srcRect/>
          <a:stretch>
            <a:fillRect/>
          </a:stretch>
        </p:blipFill>
        <p:spPr bwMode="auto">
          <a:xfrm>
            <a:off x="1414463" y="2962275"/>
            <a:ext cx="860425" cy="866775"/>
          </a:xfrm>
          <a:prstGeom prst="rect">
            <a:avLst/>
          </a:prstGeom>
          <a:noFill/>
        </p:spPr>
      </p:pic>
      <p:sp>
        <p:nvSpPr>
          <p:cNvPr id="256011" name="Rectangle 11"/>
          <p:cNvSpPr>
            <a:spLocks noChangeArrowheads="1"/>
          </p:cNvSpPr>
          <p:nvPr/>
        </p:nvSpPr>
        <p:spPr bwMode="auto">
          <a:xfrm>
            <a:off x="377825" y="4629567"/>
            <a:ext cx="2409825" cy="1369606"/>
          </a:xfrm>
          <a:prstGeom prst="rect">
            <a:avLst/>
          </a:prstGeom>
          <a:noFill/>
          <a:ln w="9525">
            <a:noFill/>
            <a:miter lim="800000"/>
            <a:headEnd/>
            <a:tailEnd/>
          </a:ln>
          <a:effectLst/>
        </p:spPr>
        <p:txBody>
          <a:bodyPr>
            <a:spAutoFit/>
          </a:bodyPr>
          <a:lstStyle/>
          <a:p>
            <a:pPr>
              <a:lnSpc>
                <a:spcPct val="85000"/>
              </a:lnSpc>
              <a:spcBef>
                <a:spcPct val="25000"/>
              </a:spcBef>
              <a:buClr>
                <a:schemeClr val="tx2"/>
              </a:buClr>
              <a:buSzPct val="95000"/>
            </a:pPr>
            <a:r>
              <a:rPr lang="en-US" sz="2000" dirty="0" smtClean="0">
                <a:effectLst>
                  <a:outerShdw blurRad="38100" dist="38100" dir="2700000" algn="tl">
                    <a:srgbClr val="000000"/>
                  </a:outerShdw>
                </a:effectLst>
              </a:rPr>
              <a:t>Pictures</a:t>
            </a:r>
          </a:p>
          <a:p>
            <a:pPr>
              <a:lnSpc>
                <a:spcPct val="85000"/>
              </a:lnSpc>
              <a:spcBef>
                <a:spcPct val="25000"/>
              </a:spcBef>
              <a:buClr>
                <a:schemeClr val="tx2"/>
              </a:buClr>
              <a:buSzPct val="95000"/>
            </a:pPr>
            <a:r>
              <a:rPr lang="en-US" sz="2000" dirty="0" smtClean="0">
                <a:effectLst>
                  <a:outerShdw blurRad="38100" dist="38100" dir="2700000" algn="tl">
                    <a:srgbClr val="000000"/>
                  </a:outerShdw>
                </a:effectLst>
              </a:rPr>
              <a:t>Music</a:t>
            </a:r>
          </a:p>
          <a:p>
            <a:pPr>
              <a:lnSpc>
                <a:spcPct val="85000"/>
              </a:lnSpc>
              <a:spcBef>
                <a:spcPct val="25000"/>
              </a:spcBef>
              <a:buClr>
                <a:schemeClr val="tx2"/>
              </a:buClr>
              <a:buSzPct val="95000"/>
            </a:pPr>
            <a:r>
              <a:rPr lang="en-US" sz="2000" dirty="0" smtClean="0">
                <a:effectLst>
                  <a:outerShdw blurRad="38100" dist="38100" dir="2700000" algn="tl">
                    <a:srgbClr val="000000"/>
                  </a:outerShdw>
                </a:effectLst>
              </a:rPr>
              <a:t>Videos </a:t>
            </a:r>
          </a:p>
          <a:p>
            <a:pPr>
              <a:lnSpc>
                <a:spcPct val="85000"/>
              </a:lnSpc>
              <a:spcBef>
                <a:spcPct val="25000"/>
              </a:spcBef>
              <a:buClr>
                <a:schemeClr val="tx2"/>
              </a:buClr>
              <a:buSzPct val="95000"/>
              <a:buFont typeface="Wingdings" pitchFamily="2" charset="2"/>
              <a:buNone/>
            </a:pPr>
            <a:r>
              <a:rPr lang="en-US" sz="2000" b="0" dirty="0" smtClean="0">
                <a:effectLst>
                  <a:outerShdw blurRad="38100" dist="38100" dir="2700000" algn="tl">
                    <a:srgbClr val="000000"/>
                  </a:outerShdw>
                </a:effectLst>
              </a:rPr>
              <a:t>Recorded TV</a:t>
            </a:r>
            <a:endParaRPr lang="en-US" sz="2000" b="0" dirty="0">
              <a:effectLst>
                <a:outerShdw blurRad="38100" dist="38100" dir="2700000" algn="tl">
                  <a:srgbClr val="000000"/>
                </a:outerShdw>
              </a:effectLst>
            </a:endParaRPr>
          </a:p>
        </p:txBody>
      </p:sp>
      <p:sp>
        <p:nvSpPr>
          <p:cNvPr id="256012" name="Rectangle 12"/>
          <p:cNvSpPr>
            <a:spLocks noChangeArrowheads="1"/>
          </p:cNvSpPr>
          <p:nvPr/>
        </p:nvSpPr>
        <p:spPr bwMode="auto">
          <a:xfrm>
            <a:off x="6061166" y="4629567"/>
            <a:ext cx="3058770" cy="1712777"/>
          </a:xfrm>
          <a:prstGeom prst="rect">
            <a:avLst/>
          </a:prstGeom>
          <a:noFill/>
          <a:ln w="9525">
            <a:noFill/>
            <a:miter lim="800000"/>
            <a:headEnd/>
            <a:tailEnd/>
          </a:ln>
          <a:effectLst/>
        </p:spPr>
        <p:txBody>
          <a:bodyPr wrap="square">
            <a:spAutoFit/>
          </a:bodyPr>
          <a:lstStyle/>
          <a:p>
            <a:pPr marL="347663" indent="-347663">
              <a:lnSpc>
                <a:spcPct val="85000"/>
              </a:lnSpc>
              <a:spcBef>
                <a:spcPct val="25000"/>
              </a:spcBef>
              <a:buClr>
                <a:schemeClr val="tx2"/>
              </a:buClr>
              <a:buSzPct val="95000"/>
              <a:buFont typeface="Wingdings" pitchFamily="2" charset="2"/>
              <a:buNone/>
            </a:pPr>
            <a:r>
              <a:rPr lang="en-US" b="0" dirty="0" smtClean="0">
                <a:effectLst>
                  <a:outerShdw blurRad="38100" dist="38100" dir="2700000" algn="tl">
                    <a:srgbClr val="000000"/>
                  </a:outerShdw>
                </a:effectLst>
              </a:rPr>
              <a:t>Extenders for Media Center</a:t>
            </a:r>
          </a:p>
          <a:p>
            <a:pPr marL="347663" indent="-347663">
              <a:lnSpc>
                <a:spcPct val="85000"/>
              </a:lnSpc>
              <a:spcBef>
                <a:spcPct val="25000"/>
              </a:spcBef>
              <a:buClr>
                <a:schemeClr val="tx2"/>
              </a:buClr>
              <a:buSzPct val="95000"/>
            </a:pPr>
            <a:r>
              <a:rPr lang="en-US" dirty="0" smtClean="0">
                <a:effectLst>
                  <a:outerShdw blurRad="38100" dist="38100" dir="2700000" algn="tl">
                    <a:srgbClr val="000000"/>
                  </a:outerShdw>
                </a:effectLst>
              </a:rPr>
              <a:t>Windows Home Server</a:t>
            </a:r>
          </a:p>
          <a:p>
            <a:pPr marL="347663" indent="-347663">
              <a:lnSpc>
                <a:spcPct val="85000"/>
              </a:lnSpc>
              <a:spcBef>
                <a:spcPct val="25000"/>
              </a:spcBef>
              <a:buClr>
                <a:schemeClr val="tx2"/>
              </a:buClr>
              <a:buSzPct val="95000"/>
            </a:pPr>
            <a:r>
              <a:rPr lang="en-US" dirty="0" smtClean="0">
                <a:effectLst>
                  <a:outerShdw blurRad="38100" dist="38100" dir="2700000" algn="tl">
                    <a:srgbClr val="000000"/>
                  </a:outerShdw>
                </a:effectLst>
              </a:rPr>
              <a:t>Xbox 360</a:t>
            </a:r>
          </a:p>
          <a:p>
            <a:pPr marL="347663" indent="-347663">
              <a:lnSpc>
                <a:spcPct val="85000"/>
              </a:lnSpc>
              <a:spcBef>
                <a:spcPct val="25000"/>
              </a:spcBef>
              <a:buClr>
                <a:schemeClr val="tx2"/>
              </a:buClr>
              <a:buSzPct val="95000"/>
            </a:pPr>
            <a:r>
              <a:rPr lang="en-US" dirty="0" smtClean="0">
                <a:effectLst>
                  <a:outerShdw blurRad="38100" dist="38100" dir="2700000" algn="tl">
                    <a:srgbClr val="000000"/>
                  </a:outerShdw>
                </a:effectLst>
              </a:rPr>
              <a:t>DLNA Media Servers, Renderers, and Controllers</a:t>
            </a:r>
          </a:p>
        </p:txBody>
      </p:sp>
      <p:pic>
        <p:nvPicPr>
          <p:cNvPr id="256013" name="Picture 13" descr="Panasonic wide screen plasma HDTV soccer game angle"/>
          <p:cNvPicPr>
            <a:picLocks noChangeAspect="1" noChangeArrowheads="1"/>
          </p:cNvPicPr>
          <p:nvPr/>
        </p:nvPicPr>
        <p:blipFill>
          <a:blip r:embed="rId4"/>
          <a:srcRect/>
          <a:stretch>
            <a:fillRect/>
          </a:stretch>
        </p:blipFill>
        <p:spPr bwMode="auto">
          <a:xfrm>
            <a:off x="234950" y="1735138"/>
            <a:ext cx="1552575" cy="1371600"/>
          </a:xfrm>
          <a:prstGeom prst="rect">
            <a:avLst/>
          </a:prstGeom>
          <a:noFill/>
        </p:spPr>
      </p:pic>
      <p:pic>
        <p:nvPicPr>
          <p:cNvPr id="256016" name="Picture 16" descr="Xbox 360 console and controller"/>
          <p:cNvPicPr>
            <a:picLocks noChangeAspect="1" noChangeArrowheads="1"/>
          </p:cNvPicPr>
          <p:nvPr/>
        </p:nvPicPr>
        <p:blipFill>
          <a:blip r:embed="rId5"/>
          <a:srcRect/>
          <a:stretch>
            <a:fillRect/>
          </a:stretch>
        </p:blipFill>
        <p:spPr bwMode="auto">
          <a:xfrm>
            <a:off x="6181270" y="2908029"/>
            <a:ext cx="1020763" cy="1082675"/>
          </a:xfrm>
          <a:prstGeom prst="rect">
            <a:avLst/>
          </a:prstGeom>
          <a:noFill/>
        </p:spPr>
      </p:pic>
      <p:pic>
        <p:nvPicPr>
          <p:cNvPr id="256017" name="Picture 17" descr="digitrex tv"/>
          <p:cNvPicPr>
            <a:picLocks noChangeAspect="1" noChangeArrowheads="1"/>
          </p:cNvPicPr>
          <p:nvPr/>
        </p:nvPicPr>
        <p:blipFill>
          <a:blip r:embed="rId6"/>
          <a:srcRect/>
          <a:stretch>
            <a:fillRect/>
          </a:stretch>
        </p:blipFill>
        <p:spPr bwMode="auto">
          <a:xfrm>
            <a:off x="5897563" y="1617663"/>
            <a:ext cx="1601787" cy="1074737"/>
          </a:xfrm>
          <a:prstGeom prst="rect">
            <a:avLst/>
          </a:prstGeom>
          <a:noFill/>
        </p:spPr>
      </p:pic>
      <p:pic>
        <p:nvPicPr>
          <p:cNvPr id="256020" name="Picture 20" descr="Sony MiniDV Digital video CamCorder"/>
          <p:cNvPicPr>
            <a:picLocks noChangeAspect="1" noChangeArrowheads="1"/>
          </p:cNvPicPr>
          <p:nvPr/>
        </p:nvPicPr>
        <p:blipFill>
          <a:blip r:embed="rId7"/>
          <a:srcRect/>
          <a:stretch>
            <a:fillRect/>
          </a:stretch>
        </p:blipFill>
        <p:spPr bwMode="auto">
          <a:xfrm>
            <a:off x="1536700" y="1757363"/>
            <a:ext cx="1223963" cy="784225"/>
          </a:xfrm>
          <a:prstGeom prst="rect">
            <a:avLst/>
          </a:prstGeom>
          <a:noFill/>
        </p:spPr>
      </p:pic>
      <p:pic>
        <p:nvPicPr>
          <p:cNvPr id="256021" name="Picture 21" descr="XP icon cd music"/>
          <p:cNvPicPr>
            <a:picLocks noChangeAspect="1" noChangeArrowheads="1"/>
          </p:cNvPicPr>
          <p:nvPr/>
        </p:nvPicPr>
        <p:blipFill>
          <a:blip r:embed="rId8"/>
          <a:srcRect/>
          <a:stretch>
            <a:fillRect/>
          </a:stretch>
        </p:blipFill>
        <p:spPr bwMode="auto">
          <a:xfrm>
            <a:off x="2230438" y="2620963"/>
            <a:ext cx="738187" cy="723900"/>
          </a:xfrm>
          <a:prstGeom prst="rect">
            <a:avLst/>
          </a:prstGeom>
          <a:noFill/>
        </p:spPr>
      </p:pic>
      <p:pic>
        <p:nvPicPr>
          <p:cNvPr id="256027" name="Picture 27" descr="alienware bobsled Media Center extender"/>
          <p:cNvPicPr>
            <a:picLocks noChangeAspect="1" noChangeArrowheads="1"/>
          </p:cNvPicPr>
          <p:nvPr/>
        </p:nvPicPr>
        <p:blipFill>
          <a:blip r:embed="rId9"/>
          <a:srcRect/>
          <a:stretch>
            <a:fillRect/>
          </a:stretch>
        </p:blipFill>
        <p:spPr bwMode="auto">
          <a:xfrm>
            <a:off x="7293026" y="1723155"/>
            <a:ext cx="1418354" cy="655338"/>
          </a:xfrm>
          <a:prstGeom prst="rect">
            <a:avLst/>
          </a:prstGeom>
          <a:noFill/>
        </p:spPr>
      </p:pic>
      <p:sp>
        <p:nvSpPr>
          <p:cNvPr id="30" name="Title 1"/>
          <p:cNvSpPr>
            <a:spLocks noGrp="1"/>
          </p:cNvSpPr>
          <p:nvPr>
            <p:ph type="title"/>
          </p:nvPr>
        </p:nvSpPr>
        <p:spPr>
          <a:xfrm>
            <a:off x="382588" y="228600"/>
            <a:ext cx="8380412" cy="1107996"/>
          </a:xfrm>
        </p:spPr>
        <p:txBody>
          <a:bodyPr/>
          <a:lstStyle/>
          <a:p>
            <a:r>
              <a:rPr sz="4000" smtClean="0"/>
              <a:t>Windows 7 Uniquely Suited </a:t>
            </a:r>
            <a:br>
              <a:rPr sz="4000" smtClean="0"/>
            </a:br>
            <a:r>
              <a:rPr sz="4000" smtClean="0"/>
              <a:t>For Home Entertainment</a:t>
            </a:r>
            <a:endParaRPr lang="en-US" sz="4000" dirty="0"/>
          </a:p>
        </p:txBody>
      </p:sp>
      <p:sp>
        <p:nvSpPr>
          <p:cNvPr id="31" name="Title 1"/>
          <p:cNvSpPr txBox="1">
            <a:spLocks/>
          </p:cNvSpPr>
          <p:nvPr/>
        </p:nvSpPr>
        <p:spPr bwMode="auto">
          <a:xfrm>
            <a:off x="457200" y="4002504"/>
            <a:ext cx="2286000" cy="692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5000" b="1"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content</a:t>
            </a:r>
            <a:endParaRPr kumimoji="0" lang="en-US" sz="5000" b="1"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
        <p:nvSpPr>
          <p:cNvPr id="32" name="Title 1"/>
          <p:cNvSpPr txBox="1">
            <a:spLocks/>
          </p:cNvSpPr>
          <p:nvPr/>
        </p:nvSpPr>
        <p:spPr bwMode="auto">
          <a:xfrm>
            <a:off x="6133469" y="4002504"/>
            <a:ext cx="2286000" cy="692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5000" b="1" i="0" u="none" strike="noStrike" kern="0" cap="none" spc="-125" normalizeH="0" baseline="0" noProof="0" dirty="0" smtClean="0">
                <a:ln w="3175">
                  <a:noFill/>
                </a:ln>
                <a:gradFill flip="none" rotWithShape="1">
                  <a:gsLst>
                    <a:gs pos="28000">
                      <a:schemeClr val="tx1">
                        <a:lumMod val="95000"/>
                      </a:schemeClr>
                    </a:gs>
                    <a:gs pos="52000">
                      <a:schemeClr val="accent4">
                        <a:lumMod val="20000"/>
                        <a:lumOff val="80000"/>
                      </a:schemeClr>
                    </a:gs>
                    <a:gs pos="68000">
                      <a:schemeClr val="bg1">
                        <a:lumMod val="60000"/>
                        <a:lumOff val="40000"/>
                      </a:schemeClr>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devices</a:t>
            </a:r>
            <a:endParaRPr kumimoji="0" lang="en-US" sz="5000" b="1" i="0" u="none" strike="noStrike" kern="0" cap="none" spc="-125" normalizeH="0" baseline="0" noProof="0" dirty="0">
              <a:ln w="3175">
                <a:noFill/>
              </a:ln>
              <a:gradFill flip="none" rotWithShape="1">
                <a:gsLst>
                  <a:gs pos="28000">
                    <a:schemeClr val="tx1">
                      <a:lumMod val="95000"/>
                    </a:schemeClr>
                  </a:gs>
                  <a:gs pos="52000">
                    <a:schemeClr val="accent4">
                      <a:lumMod val="20000"/>
                      <a:lumOff val="80000"/>
                    </a:schemeClr>
                  </a:gs>
                  <a:gs pos="68000">
                    <a:schemeClr val="bg1">
                      <a:lumMod val="60000"/>
                      <a:lumOff val="40000"/>
                    </a:schemeClr>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grpSp>
        <p:nvGrpSpPr>
          <p:cNvPr id="3" name="Group 28"/>
          <p:cNvGrpSpPr/>
          <p:nvPr/>
        </p:nvGrpSpPr>
        <p:grpSpPr>
          <a:xfrm>
            <a:off x="2895600" y="2109788"/>
            <a:ext cx="3262313" cy="3262312"/>
            <a:chOff x="2940050" y="2109788"/>
            <a:chExt cx="3262313" cy="3262312"/>
          </a:xfrm>
        </p:grpSpPr>
        <p:pic>
          <p:nvPicPr>
            <p:cNvPr id="256002" name="Picture 2" descr="Gel - Gel3 circles clear"/>
            <p:cNvPicPr>
              <a:picLocks noChangeAspect="1" noChangeArrowheads="1"/>
            </p:cNvPicPr>
            <p:nvPr/>
          </p:nvPicPr>
          <p:blipFill>
            <a:blip r:embed="rId10"/>
            <a:srcRect/>
            <a:stretch>
              <a:fillRect/>
            </a:stretch>
          </p:blipFill>
          <p:spPr bwMode="auto">
            <a:xfrm>
              <a:off x="2940050" y="2109788"/>
              <a:ext cx="3262313" cy="3262312"/>
            </a:xfrm>
            <a:prstGeom prst="rect">
              <a:avLst/>
            </a:prstGeom>
            <a:noFill/>
          </p:spPr>
        </p:pic>
        <p:grpSp>
          <p:nvGrpSpPr>
            <p:cNvPr id="4" name="Group 34"/>
            <p:cNvGrpSpPr>
              <a:grpSpLocks/>
            </p:cNvGrpSpPr>
            <p:nvPr/>
          </p:nvGrpSpPr>
          <p:grpSpPr bwMode="auto">
            <a:xfrm>
              <a:off x="3048794" y="2971800"/>
              <a:ext cx="3044825" cy="2217738"/>
              <a:chOff x="1921" y="1880"/>
              <a:chExt cx="1918" cy="1397"/>
            </a:xfrm>
          </p:grpSpPr>
          <p:pic>
            <p:nvPicPr>
              <p:cNvPr id="256035" name="Picture 35" descr="Gateway Tower Media Center PC"/>
              <p:cNvPicPr>
                <a:picLocks noChangeAspect="1" noChangeArrowheads="1"/>
              </p:cNvPicPr>
              <p:nvPr/>
            </p:nvPicPr>
            <p:blipFill>
              <a:blip r:embed="rId11"/>
              <a:srcRect/>
              <a:stretch>
                <a:fillRect/>
              </a:stretch>
            </p:blipFill>
            <p:spPr bwMode="auto">
              <a:xfrm>
                <a:off x="1921" y="1880"/>
                <a:ext cx="1918" cy="1397"/>
              </a:xfrm>
              <a:prstGeom prst="rect">
                <a:avLst/>
              </a:prstGeom>
              <a:noFill/>
            </p:spPr>
          </p:pic>
          <p:pic>
            <p:nvPicPr>
              <p:cNvPr id="256036" name="Picture 36"/>
              <p:cNvPicPr>
                <a:picLocks noChangeArrowheads="1"/>
              </p:cNvPicPr>
              <p:nvPr/>
            </p:nvPicPr>
            <p:blipFill>
              <a:blip r:embed="rId12" cstate="print"/>
              <a:srcRect/>
              <a:stretch>
                <a:fillRect/>
              </a:stretch>
            </p:blipFill>
            <p:spPr bwMode="auto">
              <a:xfrm>
                <a:off x="2452" y="1946"/>
                <a:ext cx="1307" cy="743"/>
              </a:xfrm>
              <a:prstGeom prst="rect">
                <a:avLst/>
              </a:prstGeom>
              <a:noFill/>
              <a:ln w="9525">
                <a:noFill/>
                <a:miter lim="800000"/>
                <a:headEnd/>
                <a:tailEnd/>
              </a:ln>
            </p:spPr>
          </p:pic>
        </p:grpSp>
      </p:grpSp>
      <p:pic>
        <p:nvPicPr>
          <p:cNvPr id="20" name="Picture 19" descr="mce_zoom.jpg"/>
          <p:cNvPicPr>
            <a:picLocks noChangeAspect="1"/>
          </p:cNvPicPr>
          <p:nvPr/>
        </p:nvPicPr>
        <p:blipFill>
          <a:blip r:embed="rId13"/>
          <a:stretch>
            <a:fillRect/>
          </a:stretch>
        </p:blipFill>
        <p:spPr>
          <a:xfrm>
            <a:off x="3814354" y="3075230"/>
            <a:ext cx="2142308" cy="1201206"/>
          </a:xfrm>
          <a:prstGeom prst="rect">
            <a:avLst/>
          </a:prstGeom>
        </p:spPr>
      </p:pic>
      <p:pic>
        <p:nvPicPr>
          <p:cNvPr id="22" name="Picture 4" descr="D-Link Medialounge DSM-520"/>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002348" y="1789835"/>
            <a:ext cx="2282825" cy="1121121"/>
          </a:xfrm>
          <a:prstGeom prst="rect">
            <a:avLst/>
          </a:prstGeom>
          <a:noFill/>
        </p:spPr>
      </p:pic>
      <p:pic>
        <p:nvPicPr>
          <p:cNvPr id="24" name="Picture 2" descr="http://bb.watch.impress.co.jp/cda/static/image/2008/03/03/iodata-s.jpg">
            <a:hlinkClick r:id="rId15"/>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4933147" y="4677624"/>
            <a:ext cx="1232526" cy="924394"/>
          </a:xfrm>
          <a:prstGeom prst="rect">
            <a:avLst/>
          </a:prstGeom>
          <a:noFill/>
        </p:spPr>
      </p:pic>
      <p:pic>
        <p:nvPicPr>
          <p:cNvPr id="1026" name="Picture 2" descr="\\eventsql\dvd\Online_ART\DVD_ART34\Artwork_Imagery\Hardware Photos\OEM HW\Windows Mobile devices (cell phone, pda)\Smartphone cell phones\Nokia N96 silverlight for phone.png"/>
          <p:cNvPicPr>
            <a:picLocks noChangeAspect="1" noChangeArrowheads="1"/>
          </p:cNvPicPr>
          <p:nvPr/>
        </p:nvPicPr>
        <p:blipFill>
          <a:blip r:embed="rId17" cstate="print"/>
          <a:srcRect/>
          <a:stretch>
            <a:fillRect/>
          </a:stretch>
        </p:blipFill>
        <p:spPr bwMode="auto">
          <a:xfrm flipH="1">
            <a:off x="6848260" y="2795451"/>
            <a:ext cx="385238" cy="718458"/>
          </a:xfrm>
          <a:prstGeom prst="rect">
            <a:avLst/>
          </a:prstGeom>
          <a:noFill/>
        </p:spPr>
      </p:pic>
      <p:pic>
        <p:nvPicPr>
          <p:cNvPr id="1027" name="Picture 3" descr="\\eventsql\dvd\Online_ART\DVD_ART34\Artwork_Imagery\Hardware Photos\OEM HW\Digital Picture Frame\Samsung SPF-72H Digital Picture Frame ang.png"/>
          <p:cNvPicPr>
            <a:picLocks noChangeAspect="1" noChangeArrowheads="1"/>
          </p:cNvPicPr>
          <p:nvPr/>
        </p:nvPicPr>
        <p:blipFill>
          <a:blip r:embed="rId18" cstate="print"/>
          <a:srcRect/>
          <a:stretch>
            <a:fillRect/>
          </a:stretch>
        </p:blipFill>
        <p:spPr bwMode="auto">
          <a:xfrm>
            <a:off x="7485016" y="2688570"/>
            <a:ext cx="1175658" cy="1088974"/>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052596"/>
          </a:xfrm>
        </p:spPr>
        <p:txBody>
          <a:bodyPr/>
          <a:lstStyle/>
          <a:p>
            <a:pPr lvl="0"/>
            <a:r>
              <a:rPr lang="en-US" sz="4400" dirty="0" smtClean="0"/>
              <a:t>Media Sharing In Windows 7</a:t>
            </a:r>
            <a:br>
              <a:rPr lang="en-US" sz="4400" dirty="0" smtClean="0"/>
            </a:br>
            <a:r>
              <a:rPr lang="en-US" sz="3200" dirty="0" smtClean="0">
                <a:solidFill>
                  <a:schemeClr val="accent1"/>
                </a:solidFill>
              </a:rPr>
              <a:t>Guiding Principles</a:t>
            </a:r>
            <a:endParaRPr lang="en-US" sz="4400" dirty="0">
              <a:solidFill>
                <a:schemeClr val="accent1"/>
              </a:solidFill>
            </a:endParaRPr>
          </a:p>
        </p:txBody>
      </p:sp>
      <p:sp>
        <p:nvSpPr>
          <p:cNvPr id="9229" name="Rectangle 13"/>
          <p:cNvSpPr>
            <a:spLocks noGrp="1" noChangeArrowheads="1"/>
          </p:cNvSpPr>
          <p:nvPr>
            <p:ph type="body" idx="4294967295"/>
          </p:nvPr>
        </p:nvSpPr>
        <p:spPr>
          <a:xfrm>
            <a:off x="2819400" y="2000177"/>
            <a:ext cx="6324600" cy="387798"/>
          </a:xfrm>
        </p:spPr>
        <p:txBody>
          <a:bodyPr/>
          <a:lstStyle/>
          <a:p>
            <a:pPr>
              <a:buNone/>
            </a:pPr>
            <a:r>
              <a:rPr lang="en-US" sz="2800" dirty="0" smtClean="0"/>
              <a:t>Simple, intuitive, and easy to use </a:t>
            </a:r>
          </a:p>
        </p:txBody>
      </p:sp>
      <p:sp>
        <p:nvSpPr>
          <p:cNvPr id="4" name="Rounded Rectangle 3"/>
          <p:cNvSpPr/>
          <p:nvPr/>
        </p:nvSpPr>
        <p:spPr bwMode="auto">
          <a:xfrm>
            <a:off x="457200" y="1752600"/>
            <a:ext cx="2201333" cy="882953"/>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b="1" dirty="0" smtClean="0">
                <a:solidFill>
                  <a:srgbClr val="FFFFFF"/>
                </a:solidFill>
                <a:effectLst>
                  <a:outerShdw blurRad="38100" dist="38100" dir="2700000" algn="tl">
                    <a:srgbClr val="000000">
                      <a:alpha val="43137"/>
                    </a:srgbClr>
                  </a:outerShdw>
                </a:effectLst>
                <a:latin typeface="Segoe" pitchFamily="34" charset="0"/>
              </a:rPr>
              <a:t>Just Works</a:t>
            </a:r>
          </a:p>
        </p:txBody>
      </p:sp>
      <p:sp>
        <p:nvSpPr>
          <p:cNvPr id="5" name="Rounded Rectangle 4"/>
          <p:cNvSpPr/>
          <p:nvPr/>
        </p:nvSpPr>
        <p:spPr bwMode="auto">
          <a:xfrm>
            <a:off x="457200" y="2853846"/>
            <a:ext cx="2201333" cy="882953"/>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b="1" dirty="0" smtClean="0">
                <a:solidFill>
                  <a:srgbClr val="FFFFFF"/>
                </a:solidFill>
                <a:effectLst>
                  <a:outerShdw blurRad="38100" dist="38100" dir="2700000" algn="tl">
                    <a:srgbClr val="000000">
                      <a:alpha val="43137"/>
                    </a:srgbClr>
                  </a:outerShdw>
                </a:effectLst>
                <a:latin typeface="Segoe" pitchFamily="34" charset="0"/>
              </a:rPr>
              <a:t>Enabling the Best Devices</a:t>
            </a:r>
          </a:p>
        </p:txBody>
      </p:sp>
      <p:sp>
        <p:nvSpPr>
          <p:cNvPr id="6" name="Rounded Rectangle 5"/>
          <p:cNvSpPr/>
          <p:nvPr/>
        </p:nvSpPr>
        <p:spPr bwMode="auto">
          <a:xfrm>
            <a:off x="457200" y="3975252"/>
            <a:ext cx="2201333" cy="882953"/>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b="1" dirty="0" smtClean="0">
                <a:solidFill>
                  <a:srgbClr val="FFFFFF"/>
                </a:solidFill>
                <a:effectLst>
                  <a:outerShdw blurRad="38100" dist="38100" dir="2700000" algn="tl">
                    <a:srgbClr val="000000">
                      <a:alpha val="43137"/>
                    </a:srgbClr>
                  </a:outerShdw>
                </a:effectLst>
                <a:latin typeface="Segoe" pitchFamily="34" charset="0"/>
              </a:rPr>
              <a:t>My Media Anywhere</a:t>
            </a:r>
          </a:p>
        </p:txBody>
      </p:sp>
      <p:sp>
        <p:nvSpPr>
          <p:cNvPr id="7" name="Rounded Rectangle 6"/>
          <p:cNvSpPr/>
          <p:nvPr/>
        </p:nvSpPr>
        <p:spPr bwMode="auto">
          <a:xfrm>
            <a:off x="443552" y="5092224"/>
            <a:ext cx="2201333" cy="882953"/>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b="1" dirty="0" smtClean="0">
                <a:solidFill>
                  <a:srgbClr val="FFFFFF"/>
                </a:solidFill>
                <a:effectLst>
                  <a:outerShdw blurRad="38100" dist="38100" dir="2700000" algn="tl">
                    <a:srgbClr val="000000">
                      <a:alpha val="43137"/>
                    </a:srgbClr>
                  </a:outerShdw>
                </a:effectLst>
                <a:latin typeface="Segoe" pitchFamily="34" charset="0"/>
              </a:rPr>
              <a:t>High Fidelity</a:t>
            </a:r>
          </a:p>
        </p:txBody>
      </p:sp>
      <p:sp>
        <p:nvSpPr>
          <p:cNvPr id="8" name="Rectangle 13"/>
          <p:cNvSpPr txBox="1">
            <a:spLocks noChangeArrowheads="1"/>
          </p:cNvSpPr>
          <p:nvPr/>
        </p:nvSpPr>
        <p:spPr bwMode="auto">
          <a:xfrm>
            <a:off x="2819400" y="3101423"/>
            <a:ext cx="6324600"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indent="-382573" defTabSz="912777" fontAlgn="base">
              <a:lnSpc>
                <a:spcPct val="90000"/>
              </a:lnSpc>
              <a:spcBef>
                <a:spcPts val="1167"/>
              </a:spcBef>
              <a:spcAft>
                <a:spcPct val="0"/>
              </a:spcAft>
              <a:buClr>
                <a:schemeClr val="tx2"/>
              </a:buClr>
              <a:buSzPct val="95000"/>
              <a:defRPr/>
            </a:pPr>
            <a:r>
              <a:rPr lang="en-US" sz="2800" kern="0" dirty="0" smtClean="0">
                <a:effectLst>
                  <a:outerShdw blurRad="38100" dist="38100" dir="2700000" algn="tl">
                    <a:srgbClr val="000000">
                      <a:alpha val="43137"/>
                    </a:srgbClr>
                  </a:outerShdw>
                </a:effectLst>
              </a:rPr>
              <a:t>Platform for Network Media Devices</a:t>
            </a:r>
          </a:p>
        </p:txBody>
      </p:sp>
      <p:sp>
        <p:nvSpPr>
          <p:cNvPr id="9" name="Rectangle 13"/>
          <p:cNvSpPr txBox="1">
            <a:spLocks noChangeArrowheads="1"/>
          </p:cNvSpPr>
          <p:nvPr/>
        </p:nvSpPr>
        <p:spPr bwMode="auto">
          <a:xfrm>
            <a:off x="2819400" y="4028930"/>
            <a:ext cx="6324600" cy="7755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l" defTabSz="912777" rtl="0" eaLnBrk="1" fontAlgn="base" latinLnBrk="0" hangingPunct="1">
              <a:lnSpc>
                <a:spcPct val="90000"/>
              </a:lnSpc>
              <a:spcBef>
                <a:spcPts val="1167"/>
              </a:spcBef>
              <a:spcAft>
                <a:spcPct val="0"/>
              </a:spcAft>
              <a:buClr>
                <a:schemeClr val="tx2"/>
              </a:buClr>
              <a:buSzPct val="95000"/>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Access to your</a:t>
            </a:r>
            <a:r>
              <a:rPr kumimoji="0" lang="en-US" sz="2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media on any device in the home</a:t>
            </a: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0" name="Rectangle 13"/>
          <p:cNvSpPr txBox="1">
            <a:spLocks noChangeArrowheads="1"/>
          </p:cNvSpPr>
          <p:nvPr/>
        </p:nvSpPr>
        <p:spPr bwMode="auto">
          <a:xfrm>
            <a:off x="2819400" y="5145902"/>
            <a:ext cx="6324600" cy="7755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l" defTabSz="912777" rtl="0" eaLnBrk="1" fontAlgn="base" latinLnBrk="0" hangingPunct="1">
              <a:lnSpc>
                <a:spcPct val="90000"/>
              </a:lnSpc>
              <a:spcBef>
                <a:spcPts val="1167"/>
              </a:spcBef>
              <a:spcAft>
                <a:spcPct val="0"/>
              </a:spcAft>
              <a:buClr>
                <a:schemeClr val="tx2"/>
              </a:buClr>
              <a:buSzPct val="95000"/>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Embrace media standards and implement with</a:t>
            </a:r>
            <a:r>
              <a:rPr kumimoji="0" lang="en-US" sz="2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the highest quality</a:t>
            </a: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eventsql\dvd\Online_ART\DVD_ART34\Artwork_Imagery\Icons - Illustrations\Buildings\digital home house rooms connected.png"/>
          <p:cNvPicPr>
            <a:picLocks noChangeAspect="1" noChangeArrowheads="1"/>
          </p:cNvPicPr>
          <p:nvPr/>
        </p:nvPicPr>
        <p:blipFill>
          <a:blip r:embed="rId3"/>
          <a:srcRect/>
          <a:stretch>
            <a:fillRect/>
          </a:stretch>
        </p:blipFill>
        <p:spPr bwMode="auto">
          <a:xfrm>
            <a:off x="-260069" y="620404"/>
            <a:ext cx="8968298" cy="6237596"/>
          </a:xfrm>
          <a:prstGeom prst="rect">
            <a:avLst/>
          </a:prstGeom>
          <a:noFill/>
        </p:spPr>
      </p:pic>
      <p:sp>
        <p:nvSpPr>
          <p:cNvPr id="8" name="Oval 7"/>
          <p:cNvSpPr/>
          <p:nvPr/>
        </p:nvSpPr>
        <p:spPr bwMode="auto">
          <a:xfrm>
            <a:off x="6052477" y="4302141"/>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4841254" y="5779373"/>
            <a:ext cx="286586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shares media libraries</a:t>
            </a:r>
          </a:p>
        </p:txBody>
      </p:sp>
      <p:sp>
        <p:nvSpPr>
          <p:cNvPr id="10" name="TextBox 9"/>
          <p:cNvSpPr txBox="1"/>
          <p:nvPr/>
        </p:nvSpPr>
        <p:spPr>
          <a:xfrm>
            <a:off x="252764" y="5469707"/>
            <a:ext cx="2865862"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Digital TV accesses photos</a:t>
            </a:r>
          </a:p>
        </p:txBody>
      </p:sp>
      <p:sp>
        <p:nvSpPr>
          <p:cNvPr id="11" name="TextBox 10"/>
          <p:cNvSpPr txBox="1"/>
          <p:nvPr/>
        </p:nvSpPr>
        <p:spPr>
          <a:xfrm>
            <a:off x="5355771" y="1077952"/>
            <a:ext cx="318606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laptop accesses music</a:t>
            </a:r>
          </a:p>
        </p:txBody>
      </p:sp>
      <p:sp>
        <p:nvSpPr>
          <p:cNvPr id="12" name="TextBox 11"/>
          <p:cNvSpPr txBox="1"/>
          <p:nvPr/>
        </p:nvSpPr>
        <p:spPr>
          <a:xfrm>
            <a:off x="3232369" y="1829860"/>
            <a:ext cx="2865862"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Xbox 360 accesses videos</a:t>
            </a:r>
          </a:p>
        </p:txBody>
      </p:sp>
      <p:sp>
        <p:nvSpPr>
          <p:cNvPr id="13" name="Oval 12"/>
          <p:cNvSpPr/>
          <p:nvPr/>
        </p:nvSpPr>
        <p:spPr bwMode="auto">
          <a:xfrm>
            <a:off x="1501697" y="1713572"/>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5" name="Straight Arrow Connector 14"/>
          <p:cNvCxnSpPr/>
          <p:nvPr/>
        </p:nvCxnSpPr>
        <p:spPr bwMode="auto">
          <a:xfrm>
            <a:off x="3044283" y="3122341"/>
            <a:ext cx="2974132" cy="1549412"/>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23" name="Oval 22"/>
          <p:cNvSpPr/>
          <p:nvPr/>
        </p:nvSpPr>
        <p:spPr bwMode="auto">
          <a:xfrm>
            <a:off x="622103" y="3720319"/>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bwMode="auto">
          <a:xfrm>
            <a:off x="2394065" y="4688378"/>
            <a:ext cx="3474720" cy="299258"/>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28" name="Oval 27"/>
          <p:cNvSpPr/>
          <p:nvPr/>
        </p:nvSpPr>
        <p:spPr bwMode="auto">
          <a:xfrm>
            <a:off x="6178249" y="2193614"/>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9" name="Straight Arrow Connector 28"/>
          <p:cNvCxnSpPr/>
          <p:nvPr/>
        </p:nvCxnSpPr>
        <p:spPr bwMode="auto">
          <a:xfrm rot="5400000">
            <a:off x="6793628" y="4049271"/>
            <a:ext cx="223027" cy="11149"/>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18" name="Straight Arrow Connector 17"/>
          <p:cNvCxnSpPr/>
          <p:nvPr/>
        </p:nvCxnSpPr>
        <p:spPr bwMode="auto">
          <a:xfrm rot="10800000">
            <a:off x="3200402" y="3017523"/>
            <a:ext cx="2899952" cy="1541415"/>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22" name="Straight Arrow Connector 21"/>
          <p:cNvCxnSpPr/>
          <p:nvPr/>
        </p:nvCxnSpPr>
        <p:spPr bwMode="auto">
          <a:xfrm rot="10800000">
            <a:off x="2416632" y="4519750"/>
            <a:ext cx="3461655" cy="326571"/>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27" name="Straight Arrow Connector 26"/>
          <p:cNvCxnSpPr/>
          <p:nvPr/>
        </p:nvCxnSpPr>
        <p:spPr bwMode="auto">
          <a:xfrm rot="5400000" flipH="1" flipV="1">
            <a:off x="6884921" y="4088674"/>
            <a:ext cx="260462" cy="796"/>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19" name="Title 18"/>
          <p:cNvSpPr>
            <a:spLocks noGrp="1"/>
          </p:cNvSpPr>
          <p:nvPr>
            <p:ph type="title"/>
          </p:nvPr>
        </p:nvSpPr>
        <p:spPr>
          <a:xfrm>
            <a:off x="382588" y="228600"/>
            <a:ext cx="8380412" cy="1495794"/>
          </a:xfrm>
        </p:spPr>
        <p:txBody>
          <a:bodyPr/>
          <a:lstStyle/>
          <a:p>
            <a:pPr lvl="0"/>
            <a:r>
              <a:rPr lang="es-ES" sz="4000" dirty="0" smtClean="0"/>
              <a:t>Windows 7 </a:t>
            </a:r>
            <a:r>
              <a:rPr lang="es-ES" sz="4000" dirty="0" err="1" smtClean="0"/>
              <a:t>Experience</a:t>
            </a:r>
            <a:r>
              <a:rPr lang="es-ES" sz="4000" dirty="0" smtClean="0"/>
              <a:t/>
            </a:r>
            <a:br>
              <a:rPr lang="es-ES" sz="4000" dirty="0" smtClean="0"/>
            </a:br>
            <a:r>
              <a:rPr lang="es-ES" sz="2800" dirty="0" smtClean="0">
                <a:solidFill>
                  <a:schemeClr val="accent1"/>
                </a:solidFill>
              </a:rPr>
              <a:t>Digital Media Server (DMS)</a:t>
            </a:r>
            <a:r>
              <a:rPr lang="es-ES" sz="4000" dirty="0" smtClean="0"/>
              <a:t/>
            </a:r>
            <a:br>
              <a:rPr lang="es-ES" sz="4000" dirty="0" smtClean="0"/>
            </a:br>
            <a:endParaRPr lang="es-E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descr="\\eventsql\dvd\Online_ART\DVD_ART34\Artwork_Imagery\Icons - Illustrations\Buildings\digital home house rooms connected.png"/>
          <p:cNvPicPr>
            <a:picLocks noChangeAspect="1" noChangeArrowheads="1"/>
          </p:cNvPicPr>
          <p:nvPr/>
        </p:nvPicPr>
        <p:blipFill>
          <a:blip r:embed="rId3"/>
          <a:srcRect/>
          <a:stretch>
            <a:fillRect/>
          </a:stretch>
        </p:blipFill>
        <p:spPr bwMode="auto">
          <a:xfrm>
            <a:off x="-260069" y="620404"/>
            <a:ext cx="8968298" cy="6237596"/>
          </a:xfrm>
          <a:prstGeom prst="rect">
            <a:avLst/>
          </a:prstGeom>
          <a:noFill/>
        </p:spPr>
      </p:pic>
      <p:sp>
        <p:nvSpPr>
          <p:cNvPr id="8" name="Oval 7"/>
          <p:cNvSpPr/>
          <p:nvPr/>
        </p:nvSpPr>
        <p:spPr bwMode="auto">
          <a:xfrm>
            <a:off x="6052477" y="4302141"/>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5539524" y="1074369"/>
            <a:ext cx="313896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laptop executes Play To Digital Media Renderer</a:t>
            </a:r>
          </a:p>
        </p:txBody>
      </p:sp>
      <p:sp>
        <p:nvSpPr>
          <p:cNvPr id="11" name="TextBox 10"/>
          <p:cNvSpPr txBox="1"/>
          <p:nvPr/>
        </p:nvSpPr>
        <p:spPr>
          <a:xfrm>
            <a:off x="5675971" y="1077952"/>
            <a:ext cx="2865862"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laptop browses server for photos, music and video</a:t>
            </a:r>
          </a:p>
        </p:txBody>
      </p:sp>
      <p:sp>
        <p:nvSpPr>
          <p:cNvPr id="12" name="TextBox 11"/>
          <p:cNvSpPr txBox="1"/>
          <p:nvPr/>
        </p:nvSpPr>
        <p:spPr>
          <a:xfrm>
            <a:off x="5684623" y="1080656"/>
            <a:ext cx="2827610" cy="598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laptop discovers devices in the home</a:t>
            </a:r>
          </a:p>
        </p:txBody>
      </p:sp>
      <p:sp>
        <p:nvSpPr>
          <p:cNvPr id="13" name="Oval 12"/>
          <p:cNvSpPr/>
          <p:nvPr/>
        </p:nvSpPr>
        <p:spPr bwMode="auto">
          <a:xfrm>
            <a:off x="1501697" y="1713572"/>
            <a:ext cx="1572322" cy="1605775"/>
          </a:xfrm>
          <a:prstGeom prst="ellipse">
            <a:avLst/>
          </a:prstGeom>
          <a:no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5" name="Straight Arrow Connector 14"/>
          <p:cNvCxnSpPr/>
          <p:nvPr/>
        </p:nvCxnSpPr>
        <p:spPr bwMode="auto">
          <a:xfrm flipV="1">
            <a:off x="2427316" y="3391593"/>
            <a:ext cx="3640975" cy="931026"/>
          </a:xfrm>
          <a:prstGeom prst="straightConnector1">
            <a:avLst/>
          </a:prstGeom>
          <a:ln>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3" name="Oval 22"/>
          <p:cNvSpPr/>
          <p:nvPr/>
        </p:nvSpPr>
        <p:spPr bwMode="auto">
          <a:xfrm>
            <a:off x="622103" y="3720319"/>
            <a:ext cx="1572322" cy="1605775"/>
          </a:xfrm>
          <a:prstGeom prst="ellipse">
            <a:avLst/>
          </a:prstGeom>
          <a:no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bwMode="auto">
          <a:xfrm>
            <a:off x="3358342" y="2660073"/>
            <a:ext cx="2643447" cy="332509"/>
          </a:xfrm>
          <a:prstGeom prst="straightConnector1">
            <a:avLst/>
          </a:prstGeom>
          <a:ln>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8" name="Oval 27"/>
          <p:cNvSpPr/>
          <p:nvPr/>
        </p:nvSpPr>
        <p:spPr bwMode="auto">
          <a:xfrm>
            <a:off x="6178249" y="2193614"/>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9" name="Straight Arrow Connector 28"/>
          <p:cNvCxnSpPr/>
          <p:nvPr/>
        </p:nvCxnSpPr>
        <p:spPr bwMode="auto">
          <a:xfrm rot="5400000">
            <a:off x="6799817" y="4056612"/>
            <a:ext cx="315879" cy="16624"/>
          </a:xfrm>
          <a:prstGeom prst="straightConnector1">
            <a:avLst/>
          </a:prstGeom>
          <a:noFill/>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cxnSp>
      <p:cxnSp>
        <p:nvCxnSpPr>
          <p:cNvPr id="49" name="Straight Arrow Connector 48"/>
          <p:cNvCxnSpPr/>
          <p:nvPr/>
        </p:nvCxnSpPr>
        <p:spPr bwMode="auto">
          <a:xfrm>
            <a:off x="2363586" y="4923907"/>
            <a:ext cx="3455323" cy="163483"/>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53" name="Straight Arrow Connector 52"/>
          <p:cNvCxnSpPr/>
          <p:nvPr/>
        </p:nvCxnSpPr>
        <p:spPr bwMode="auto">
          <a:xfrm rot="10800000">
            <a:off x="2427317" y="4804756"/>
            <a:ext cx="3424846" cy="166259"/>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56" name="Straight Arrow Connector 55"/>
          <p:cNvCxnSpPr/>
          <p:nvPr/>
        </p:nvCxnSpPr>
        <p:spPr bwMode="auto">
          <a:xfrm flipV="1">
            <a:off x="2449484" y="3507971"/>
            <a:ext cx="3668683" cy="969819"/>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58" name="TextBox 57"/>
          <p:cNvSpPr txBox="1"/>
          <p:nvPr/>
        </p:nvSpPr>
        <p:spPr>
          <a:xfrm>
            <a:off x="1635313" y="5732267"/>
            <a:ext cx="313896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Digital Media Renderer streams requested media from server</a:t>
            </a:r>
          </a:p>
        </p:txBody>
      </p:sp>
      <p:sp>
        <p:nvSpPr>
          <p:cNvPr id="18" name="TextBox 17"/>
          <p:cNvSpPr txBox="1"/>
          <p:nvPr/>
        </p:nvSpPr>
        <p:spPr>
          <a:xfrm>
            <a:off x="4932695" y="5674869"/>
            <a:ext cx="286586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shares media libraries</a:t>
            </a:r>
          </a:p>
        </p:txBody>
      </p:sp>
      <p:sp>
        <p:nvSpPr>
          <p:cNvPr id="20" name="Title 19"/>
          <p:cNvSpPr>
            <a:spLocks noGrp="1"/>
          </p:cNvSpPr>
          <p:nvPr>
            <p:ph type="title"/>
          </p:nvPr>
        </p:nvSpPr>
        <p:spPr>
          <a:xfrm>
            <a:off x="382588" y="228600"/>
            <a:ext cx="8380412" cy="941796"/>
          </a:xfrm>
        </p:spPr>
        <p:txBody>
          <a:bodyPr/>
          <a:lstStyle/>
          <a:p>
            <a:pPr lvl="0"/>
            <a:r>
              <a:rPr lang="es-ES" sz="4000" dirty="0" smtClean="0"/>
              <a:t>Windows 7 </a:t>
            </a:r>
            <a:r>
              <a:rPr lang="es-ES" sz="4000" dirty="0" err="1" smtClean="0"/>
              <a:t>Experience</a:t>
            </a:r>
            <a:r>
              <a:rPr lang="es-ES" sz="4000" dirty="0" smtClean="0"/>
              <a:t> </a:t>
            </a:r>
            <a:br>
              <a:rPr lang="es-ES" sz="4000" dirty="0" smtClean="0"/>
            </a:br>
            <a:r>
              <a:rPr lang="es-ES" sz="2800" dirty="0" smtClean="0">
                <a:solidFill>
                  <a:schemeClr val="accent1"/>
                </a:solidFill>
              </a:rPr>
              <a:t>Digital Media </a:t>
            </a:r>
            <a:r>
              <a:rPr lang="es-ES" sz="2800" dirty="0" err="1" smtClean="0">
                <a:solidFill>
                  <a:schemeClr val="accent1"/>
                </a:solidFill>
              </a:rPr>
              <a:t>Controller</a:t>
            </a:r>
            <a:r>
              <a:rPr lang="es-ES" sz="2800" dirty="0" smtClean="0">
                <a:solidFill>
                  <a:schemeClr val="accent1"/>
                </a:solidFill>
              </a:rPr>
              <a:t> (DMC)</a:t>
            </a:r>
            <a:endParaRPr lang="es-ES" sz="4000"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9" presetClass="exit" presetSubtype="0" fill="hold" grpId="1" nodeType="with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par>
                                <p:cTn id="54" presetID="9" presetClass="exit" presetSubtype="0" fill="hold" grpId="1" nodeType="withEffect">
                                  <p:stCondLst>
                                    <p:cond delay="0"/>
                                  </p:stCondLst>
                                  <p:childTnLst>
                                    <p:animEffect transition="out" filter="dissolv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1000"/>
                            </p:stCondLst>
                            <p:childTnLst>
                              <p:par>
                                <p:cTn id="71" presetID="22" presetClass="entr" presetSubtype="2"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right)">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1" grpId="1" animBg="1"/>
      <p:bldP spid="12" grpId="0" animBg="1"/>
      <p:bldP spid="12" grpId="1" animBg="1"/>
      <p:bldP spid="13" grpId="0" animBg="1"/>
      <p:bldP spid="23" grpId="0" animBg="1"/>
      <p:bldP spid="28" grpId="0" animBg="1"/>
      <p:bldP spid="5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eventsql\dvd\Online_ART\DVD_ART34\Artwork_Imagery\Icons - Illustrations\Buildings\digital home house rooms connected.png"/>
          <p:cNvPicPr>
            <a:picLocks noChangeAspect="1" noChangeArrowheads="1"/>
          </p:cNvPicPr>
          <p:nvPr/>
        </p:nvPicPr>
        <p:blipFill>
          <a:blip r:embed="rId3"/>
          <a:srcRect/>
          <a:stretch>
            <a:fillRect/>
          </a:stretch>
        </p:blipFill>
        <p:spPr bwMode="auto">
          <a:xfrm>
            <a:off x="-260069" y="620404"/>
            <a:ext cx="8968298" cy="6237596"/>
          </a:xfrm>
          <a:prstGeom prst="rect">
            <a:avLst/>
          </a:prstGeom>
          <a:noFill/>
        </p:spPr>
      </p:pic>
      <p:sp>
        <p:nvSpPr>
          <p:cNvPr id="8" name="Oval 7"/>
          <p:cNvSpPr/>
          <p:nvPr/>
        </p:nvSpPr>
        <p:spPr bwMode="auto">
          <a:xfrm>
            <a:off x="6052477" y="4302141"/>
            <a:ext cx="1572322" cy="1605775"/>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5539524" y="1087432"/>
            <a:ext cx="313896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Cell phone executes Play to media renderer</a:t>
            </a:r>
          </a:p>
        </p:txBody>
      </p:sp>
      <p:sp>
        <p:nvSpPr>
          <p:cNvPr id="11" name="TextBox 10"/>
          <p:cNvSpPr txBox="1"/>
          <p:nvPr/>
        </p:nvSpPr>
        <p:spPr>
          <a:xfrm>
            <a:off x="571956" y="1387902"/>
            <a:ext cx="2865862" cy="58477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User browses server using cell phone</a:t>
            </a:r>
          </a:p>
        </p:txBody>
      </p:sp>
      <p:sp>
        <p:nvSpPr>
          <p:cNvPr id="12" name="TextBox 11"/>
          <p:cNvSpPr txBox="1"/>
          <p:nvPr/>
        </p:nvSpPr>
        <p:spPr>
          <a:xfrm>
            <a:off x="5684623" y="1080656"/>
            <a:ext cx="2827610" cy="598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Cell Phone discovers devices in the home</a:t>
            </a:r>
          </a:p>
        </p:txBody>
      </p:sp>
      <p:sp>
        <p:nvSpPr>
          <p:cNvPr id="13" name="Oval 12"/>
          <p:cNvSpPr/>
          <p:nvPr/>
        </p:nvSpPr>
        <p:spPr bwMode="auto">
          <a:xfrm>
            <a:off x="1501697" y="1713572"/>
            <a:ext cx="1572322" cy="1605775"/>
          </a:xfrm>
          <a:prstGeom prst="ellipse">
            <a:avLst/>
          </a:prstGeom>
          <a:no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5" name="Straight Arrow Connector 14"/>
          <p:cNvCxnSpPr/>
          <p:nvPr/>
        </p:nvCxnSpPr>
        <p:spPr bwMode="auto">
          <a:xfrm>
            <a:off x="2272937" y="4650377"/>
            <a:ext cx="248194" cy="65314"/>
          </a:xfrm>
          <a:prstGeom prst="straightConnector1">
            <a:avLst/>
          </a:prstGeom>
          <a:ln>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3" name="Oval 22"/>
          <p:cNvSpPr/>
          <p:nvPr/>
        </p:nvSpPr>
        <p:spPr bwMode="auto">
          <a:xfrm>
            <a:off x="622103" y="3720319"/>
            <a:ext cx="1572322" cy="1605775"/>
          </a:xfrm>
          <a:prstGeom prst="ellipse">
            <a:avLst/>
          </a:prstGeom>
          <a:no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bwMode="auto">
          <a:xfrm rot="16200000" flipH="1">
            <a:off x="2473628" y="3544785"/>
            <a:ext cx="792088" cy="452450"/>
          </a:xfrm>
          <a:prstGeom prst="straightConnector1">
            <a:avLst/>
          </a:prstGeom>
          <a:ln>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8" name="Oval 27"/>
          <p:cNvSpPr/>
          <p:nvPr/>
        </p:nvSpPr>
        <p:spPr bwMode="auto">
          <a:xfrm>
            <a:off x="2637027" y="4288422"/>
            <a:ext cx="1203453" cy="1297732"/>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9" name="Straight Arrow Connector 28"/>
          <p:cNvCxnSpPr/>
          <p:nvPr/>
        </p:nvCxnSpPr>
        <p:spPr bwMode="auto">
          <a:xfrm>
            <a:off x="4056611" y="4788135"/>
            <a:ext cx="1845425" cy="116374"/>
          </a:xfrm>
          <a:prstGeom prst="straightConnector1">
            <a:avLst/>
          </a:prstGeom>
          <a:noFill/>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cxnSp>
      <p:cxnSp>
        <p:nvCxnSpPr>
          <p:cNvPr id="49" name="Straight Arrow Connector 48"/>
          <p:cNvCxnSpPr/>
          <p:nvPr/>
        </p:nvCxnSpPr>
        <p:spPr bwMode="auto">
          <a:xfrm rot="16200000" flipH="1">
            <a:off x="6812280" y="4029893"/>
            <a:ext cx="300444" cy="1"/>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53" name="Straight Arrow Connector 52"/>
          <p:cNvCxnSpPr/>
          <p:nvPr/>
        </p:nvCxnSpPr>
        <p:spPr bwMode="auto">
          <a:xfrm rot="16200000" flipV="1">
            <a:off x="6694716" y="4029891"/>
            <a:ext cx="300444" cy="2"/>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cxnSp>
        <p:nvCxnSpPr>
          <p:cNvPr id="56" name="Straight Arrow Connector 55"/>
          <p:cNvCxnSpPr/>
          <p:nvPr/>
        </p:nvCxnSpPr>
        <p:spPr bwMode="auto">
          <a:xfrm rot="10800000" flipV="1">
            <a:off x="3971111" y="3670663"/>
            <a:ext cx="2233746" cy="849086"/>
          </a:xfrm>
          <a:prstGeom prst="straightConnector1">
            <a:avLst/>
          </a:prstGeom>
          <a:noFill/>
          <a:ln w="19050">
            <a:headEnd type="triangle" w="med" len="med"/>
            <a:tailEnd type="none" w="med" len="med"/>
          </a:ln>
        </p:spPr>
        <p:style>
          <a:lnRef idx="1">
            <a:schemeClr val="accent2"/>
          </a:lnRef>
          <a:fillRef idx="3">
            <a:schemeClr val="accent2"/>
          </a:fillRef>
          <a:effectRef idx="2">
            <a:schemeClr val="accent2"/>
          </a:effectRef>
          <a:fontRef idx="minor">
            <a:schemeClr val="lt1"/>
          </a:fontRef>
        </p:style>
      </p:cxnSp>
      <p:sp>
        <p:nvSpPr>
          <p:cNvPr id="58" name="TextBox 57"/>
          <p:cNvSpPr txBox="1"/>
          <p:nvPr/>
        </p:nvSpPr>
        <p:spPr>
          <a:xfrm>
            <a:off x="3150621" y="1957060"/>
            <a:ext cx="313896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Digital Media Renderer streams requested media from server</a:t>
            </a:r>
          </a:p>
        </p:txBody>
      </p:sp>
      <p:sp>
        <p:nvSpPr>
          <p:cNvPr id="27" name="Oval 26"/>
          <p:cNvSpPr/>
          <p:nvPr/>
        </p:nvSpPr>
        <p:spPr bwMode="auto">
          <a:xfrm>
            <a:off x="6159595" y="2181855"/>
            <a:ext cx="1572322" cy="1605775"/>
          </a:xfrm>
          <a:prstGeom prst="ellipse">
            <a:avLst/>
          </a:prstGeom>
          <a:no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0" name="Straight Arrow Connector 29"/>
          <p:cNvCxnSpPr/>
          <p:nvPr/>
        </p:nvCxnSpPr>
        <p:spPr bwMode="auto">
          <a:xfrm rot="10800000" flipV="1">
            <a:off x="3879669" y="3524594"/>
            <a:ext cx="2255126" cy="838400"/>
          </a:xfrm>
          <a:prstGeom prst="straightConnector1">
            <a:avLst/>
          </a:prstGeom>
          <a:ln>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4841254" y="5779373"/>
            <a:ext cx="286586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Segoe" pitchFamily="34" charset="0"/>
              </a:rPr>
              <a:t>Windows 7 shares  media libraries</a:t>
            </a:r>
          </a:p>
        </p:txBody>
      </p:sp>
      <p:pic>
        <p:nvPicPr>
          <p:cNvPr id="25" name="Picture 18" descr="http://www.cameraphonesplaza.com/wp-content/uploads/2008/01/nokia-n95-8gb-worlds-first-dlna-certified-cell-phon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6537" y="4083431"/>
            <a:ext cx="412382" cy="841262"/>
          </a:xfrm>
          <a:prstGeom prst="rect">
            <a:avLst/>
          </a:prstGeom>
        </p:spPr>
      </p:pic>
      <p:sp>
        <p:nvSpPr>
          <p:cNvPr id="26" name="Title 25"/>
          <p:cNvSpPr>
            <a:spLocks noGrp="1"/>
          </p:cNvSpPr>
          <p:nvPr>
            <p:ph type="title"/>
          </p:nvPr>
        </p:nvSpPr>
        <p:spPr>
          <a:xfrm>
            <a:off x="382588" y="228600"/>
            <a:ext cx="8380412" cy="941796"/>
          </a:xfrm>
        </p:spPr>
        <p:txBody>
          <a:bodyPr/>
          <a:lstStyle/>
          <a:p>
            <a:pPr lvl="0"/>
            <a:r>
              <a:rPr lang="es-ES" sz="4000" dirty="0" smtClean="0"/>
              <a:t>Windows 7 </a:t>
            </a:r>
            <a:r>
              <a:rPr lang="es-ES" sz="4000" dirty="0" err="1" smtClean="0"/>
              <a:t>Experience</a:t>
            </a:r>
            <a:r>
              <a:rPr lang="es-ES" sz="4000" dirty="0" smtClean="0"/>
              <a:t> </a:t>
            </a:r>
            <a:br>
              <a:rPr lang="es-ES" sz="4000" dirty="0" smtClean="0"/>
            </a:br>
            <a:r>
              <a:rPr lang="es-ES" sz="2800" dirty="0" smtClean="0">
                <a:solidFill>
                  <a:schemeClr val="accent1"/>
                </a:solidFill>
              </a:rPr>
              <a:t>Digital Media </a:t>
            </a:r>
            <a:r>
              <a:rPr lang="es-ES" sz="2800" dirty="0" err="1" smtClean="0">
                <a:solidFill>
                  <a:schemeClr val="accent1"/>
                </a:solidFill>
              </a:rPr>
              <a:t>Renderer</a:t>
            </a:r>
            <a:r>
              <a:rPr lang="es-ES" sz="2800" dirty="0" smtClean="0">
                <a:solidFill>
                  <a:schemeClr val="accent1"/>
                </a:solidFill>
              </a:rPr>
              <a:t> (DMR)</a:t>
            </a:r>
            <a:endParaRPr lang="es-ES" sz="4000"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9" presetClass="exit" presetSubtype="0" fill="hold" grpId="1" nodeType="withEffect">
                                  <p:stCondLst>
                                    <p:cond delay="0"/>
                                  </p:stCondLst>
                                  <p:childTnLst>
                                    <p:animEffect transition="out" filter="dissolv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childTnLst>
                          </p:cTn>
                        </p:par>
                        <p:par>
                          <p:cTn id="53" fill="hold">
                            <p:stCondLst>
                              <p:cond delay="3000"/>
                            </p:stCondLst>
                            <p:childTnLst>
                              <p:par>
                                <p:cTn id="54" presetID="22" presetClass="entr" presetSubtype="4"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par>
                          <p:cTn id="57" fill="hold">
                            <p:stCondLst>
                              <p:cond delay="3500"/>
                            </p:stCondLst>
                            <p:childTnLst>
                              <p:par>
                                <p:cTn id="58" presetID="22" presetClass="entr" presetSubtype="8" fill="hold" grpId="1"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up)">
                                      <p:cBhvr>
                                        <p:cTn id="65" dur="500"/>
                                        <p:tgtEl>
                                          <p:spTgt spid="9"/>
                                        </p:tgtEl>
                                      </p:cBhvr>
                                    </p:animEffect>
                                  </p:childTnLst>
                                </p:cTn>
                              </p:par>
                              <p:par>
                                <p:cTn id="66" presetID="9" presetClass="exit" presetSubtype="0" fill="hold" grpId="1" nodeType="withEffect">
                                  <p:stCondLst>
                                    <p:cond delay="0"/>
                                  </p:stCondLst>
                                  <p:childTnLst>
                                    <p:animEffect transition="out" filter="dissolv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down)">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500"/>
                                        <p:tgtEl>
                                          <p:spTgt spid="58"/>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left)">
                                      <p:cBhvr>
                                        <p:cTn id="81" dur="1000"/>
                                        <p:tgtEl>
                                          <p:spTgt spid="53"/>
                                        </p:tgtEl>
                                      </p:cBhvr>
                                    </p:animEffect>
                                  </p:childTnLst>
                                </p:cTn>
                              </p:par>
                            </p:childTnLst>
                          </p:cTn>
                        </p:par>
                        <p:par>
                          <p:cTn id="82" fill="hold">
                            <p:stCondLst>
                              <p:cond delay="1500"/>
                            </p:stCondLst>
                            <p:childTnLst>
                              <p:par>
                                <p:cTn id="83" presetID="22" presetClass="entr" presetSubtype="2" fill="hold"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1" grpId="1" animBg="1"/>
      <p:bldP spid="12" grpId="0" animBg="1"/>
      <p:bldP spid="12" grpId="1" animBg="1"/>
      <p:bldP spid="13" grpId="0" animBg="1"/>
      <p:bldP spid="23" grpId="0" animBg="1"/>
      <p:bldP spid="28" grpId="0" animBg="1"/>
      <p:bldP spid="58" grpId="0" animBg="1"/>
      <p:bldP spid="27" grpId="1"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2860</Words>
  <Application>Microsoft Office PowerPoint</Application>
  <PresentationFormat>On-screen Show (4:3)</PresentationFormat>
  <Paragraphs>421</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5-10070</vt:lpstr>
      <vt:lpstr>Slide 1</vt:lpstr>
      <vt:lpstr>Windows Logo  Program for Network Media Devices</vt:lpstr>
      <vt:lpstr>Goals</vt:lpstr>
      <vt:lpstr>Agenda</vt:lpstr>
      <vt:lpstr>Windows 7 Uniquely Suited  For Home Entertainment</vt:lpstr>
      <vt:lpstr>Media Sharing In Windows 7 Guiding Principles</vt:lpstr>
      <vt:lpstr>Windows 7 Experience Digital Media Server (DMS) </vt:lpstr>
      <vt:lpstr>Windows 7 Experience  Digital Media Controller (DMC)</vt:lpstr>
      <vt:lpstr>Windows 7 Experience  Digital Media Renderer (DMR)</vt:lpstr>
      <vt:lpstr>Windows 7 Experience Transcoding</vt:lpstr>
      <vt:lpstr>Windows 7  Sharing Features</vt:lpstr>
      <vt:lpstr>Featured Speakers</vt:lpstr>
      <vt:lpstr>Introduction To DLNA</vt:lpstr>
      <vt:lpstr>Windows 7 Sharing Features Digital Media Server</vt:lpstr>
      <vt:lpstr>Windows 7 Sharing Features Digital Media Server</vt:lpstr>
      <vt:lpstr>Windows 7 Sharing Features Digital Media Player &amp; Renderer</vt:lpstr>
      <vt:lpstr>Windows 7 Sharing Features Digital Media Player &amp; Renderer</vt:lpstr>
      <vt:lpstr>Windows 7 Sharing Features Digital Media Player &amp; Renderer</vt:lpstr>
      <vt:lpstr>Windows 7 Sharing Features Digital Media Player &amp; Renderer</vt:lpstr>
      <vt:lpstr>Windows 7 Sharing Features Digital Media Controllers </vt:lpstr>
      <vt:lpstr>Windows 7 Logo Program</vt:lpstr>
      <vt:lpstr>Windows 7 Logo Program 2009 Network Media Devices</vt:lpstr>
      <vt:lpstr>2009 Logo Requirement  Common to all devices</vt:lpstr>
      <vt:lpstr>2009 Logo Requirement  Common to all devices </vt:lpstr>
      <vt:lpstr>2009 Logo Requirement  Common to all devices</vt:lpstr>
      <vt:lpstr>2009 Logo Requirement  Common to all devices </vt:lpstr>
      <vt:lpstr>2009 Logo Requirement  Common requirements to all DMS &amp; DMR</vt:lpstr>
      <vt:lpstr>2009 Logo Requirement  Common requirements to all DMS &amp; DMR</vt:lpstr>
      <vt:lpstr>2009 Logo Requirement  Device installation experience</vt:lpstr>
      <vt:lpstr>2009 Logo Requirement  Common requirements to all DMS &amp; DMR</vt:lpstr>
      <vt:lpstr>2009 Logo Requirement  Common requirements to all DMS &amp; DMR</vt:lpstr>
      <vt:lpstr>2009 Logo Requirement  Common requirements to all DMS &amp; DMR</vt:lpstr>
      <vt:lpstr>2009 Logo Requirement  DMR only</vt:lpstr>
      <vt:lpstr>2009 Logo Requirement  DMR only</vt:lpstr>
      <vt:lpstr>2009 Logo Requirement DMR only</vt:lpstr>
      <vt:lpstr>2009 Logo Requirement  DMR only</vt:lpstr>
      <vt:lpstr>2009 Logo Requirement  DMS only</vt:lpstr>
      <vt:lpstr>2009 Logo Requirement  DMS only</vt:lpstr>
      <vt:lpstr>2009 Logo Requirement  DMS only</vt:lpstr>
      <vt:lpstr>2009 Logo Requirement Overview</vt:lpstr>
      <vt:lpstr>Our Commitment To You</vt:lpstr>
      <vt:lpstr>Call To Action</vt:lpstr>
      <vt:lpstr>Featured Partners</vt:lpstr>
      <vt:lpstr>Product Line And Using Tools Demonstrating devices</vt:lpstr>
      <vt:lpstr>DigiOn's DiXiM SDK New Package Supporting Windows 7 Logo Requirement</vt:lpstr>
      <vt:lpstr>Additional Resources</vt:lpstr>
      <vt:lpstr>Additional Resources</vt:lpstr>
      <vt:lpstr>Please Complete A Session Evaluation Form Your input is important!</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2008-11-11T23:38:23Z</dcterms:created>
  <dcterms:modified xsi:type="dcterms:W3CDTF">2008-11-11T23:39:34Z</dcterms:modified>
  <cp:contentType/>
</cp:coreProperties>
</file>