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1"/>
  </p:notesMasterIdLst>
  <p:handoutMasterIdLst>
    <p:handoutMasterId r:id="rId32"/>
  </p:handoutMasterIdLst>
  <p:sldIdLst>
    <p:sldId id="257" r:id="rId2"/>
    <p:sldId id="258" r:id="rId3"/>
    <p:sldId id="311" r:id="rId4"/>
    <p:sldId id="308" r:id="rId5"/>
    <p:sldId id="307" r:id="rId6"/>
    <p:sldId id="282" r:id="rId7"/>
    <p:sldId id="284" r:id="rId8"/>
    <p:sldId id="293" r:id="rId9"/>
    <p:sldId id="294" r:id="rId10"/>
    <p:sldId id="295" r:id="rId11"/>
    <p:sldId id="285" r:id="rId12"/>
    <p:sldId id="286" r:id="rId13"/>
    <p:sldId id="287" r:id="rId14"/>
    <p:sldId id="288" r:id="rId15"/>
    <p:sldId id="289" r:id="rId16"/>
    <p:sldId id="290" r:id="rId17"/>
    <p:sldId id="310" r:id="rId18"/>
    <p:sldId id="291" r:id="rId19"/>
    <p:sldId id="298" r:id="rId20"/>
    <p:sldId id="297" r:id="rId21"/>
    <p:sldId id="300" r:id="rId22"/>
    <p:sldId id="301" r:id="rId23"/>
    <p:sldId id="302" r:id="rId24"/>
    <p:sldId id="303" r:id="rId25"/>
    <p:sldId id="304" r:id="rId26"/>
    <p:sldId id="292" r:id="rId27"/>
    <p:sldId id="306" r:id="rId28"/>
    <p:sldId id="312" r:id="rId29"/>
    <p:sldId id="279"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593" autoAdjust="0"/>
  </p:normalViewPr>
  <p:slideViewPr>
    <p:cSldViewPr snapToGrid="0" showGuides="1">
      <p:cViewPr>
        <p:scale>
          <a:sx n="69" d="100"/>
          <a:sy n="69" d="100"/>
        </p:scale>
        <p:origin x="-1008" y="-696"/>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3:41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3:41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0.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3.xml"/><Relationship Id="rId7"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png"/><Relationship Id="rId10" Type="http://schemas.openxmlformats.org/officeDocument/2006/relationships/image" Target="../media/image34.png"/><Relationship Id="rId4" Type="http://schemas.openxmlformats.org/officeDocument/2006/relationships/image" Target="../media/image1.jpe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3" Type="http://schemas.openxmlformats.org/officeDocument/2006/relationships/notesSlide" Target="../notesSlides/notesSlide16.xml"/><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jpeg"/><Relationship Id="rId9" Type="http://schemas.openxmlformats.org/officeDocument/2006/relationships/image" Target="../media/image36.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1.png"/><Relationship Id="rId18" Type="http://schemas.openxmlformats.org/officeDocument/2006/relationships/image" Target="../media/image52.png"/><Relationship Id="rId3" Type="http://schemas.openxmlformats.org/officeDocument/2006/relationships/notesSlide" Target="../notesSlides/notesSlide21.xml"/><Relationship Id="rId7" Type="http://schemas.openxmlformats.org/officeDocument/2006/relationships/image" Target="../media/image48.png"/><Relationship Id="rId12" Type="http://schemas.openxmlformats.org/officeDocument/2006/relationships/image" Target="../media/image40.png"/><Relationship Id="rId17" Type="http://schemas.openxmlformats.org/officeDocument/2006/relationships/image" Target="../media/image51.png"/><Relationship Id="rId2" Type="http://schemas.openxmlformats.org/officeDocument/2006/relationships/slideLayout" Target="../slideLayouts/slideLayout5.xml"/><Relationship Id="rId16" Type="http://schemas.openxmlformats.org/officeDocument/2006/relationships/image" Target="../media/image50.jpeg"/><Relationship Id="rId20" Type="http://schemas.openxmlformats.org/officeDocument/2006/relationships/image" Target="../media/image54.png"/><Relationship Id="rId1" Type="http://schemas.openxmlformats.org/officeDocument/2006/relationships/tags" Target="../tags/tag8.xml"/><Relationship Id="rId6" Type="http://schemas.openxmlformats.org/officeDocument/2006/relationships/image" Target="../media/image22.png"/><Relationship Id="rId11" Type="http://schemas.openxmlformats.org/officeDocument/2006/relationships/image" Target="../media/image39.png"/><Relationship Id="rId5" Type="http://schemas.openxmlformats.org/officeDocument/2006/relationships/image" Target="../media/image47.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37.jpeg"/><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22.png"/><Relationship Id="rId12"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0.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To Launch </a:t>
            </a:r>
            <a:endParaRPr lang="en-US" dirty="0"/>
          </a:p>
        </p:txBody>
      </p:sp>
      <p:grpSp>
        <p:nvGrpSpPr>
          <p:cNvPr id="22" name="Control Panel"/>
          <p:cNvGrpSpPr/>
          <p:nvPr/>
        </p:nvGrpSpPr>
        <p:grpSpPr>
          <a:xfrm>
            <a:off x="4014216" y="2567766"/>
            <a:ext cx="4370832" cy="1722468"/>
            <a:chOff x="4014216" y="2567766"/>
            <a:chExt cx="4370832" cy="1722468"/>
          </a:xfrm>
        </p:grpSpPr>
        <p:pic>
          <p:nvPicPr>
            <p:cNvPr id="13" name="Picture 3"/>
            <p:cNvPicPr>
              <a:picLocks noChangeAspect="1" noChangeArrowheads="1"/>
            </p:cNvPicPr>
            <p:nvPr/>
          </p:nvPicPr>
          <p:blipFill>
            <a:blip r:embed="rId4"/>
            <a:srcRect/>
            <a:stretch>
              <a:fillRect/>
            </a:stretch>
          </p:blipFill>
          <p:spPr bwMode="auto">
            <a:xfrm>
              <a:off x="4304828" y="2567766"/>
              <a:ext cx="4080220" cy="1722468"/>
            </a:xfrm>
            <a:prstGeom prst="rect">
              <a:avLst/>
            </a:prstGeom>
            <a:noFill/>
            <a:ln w="9525">
              <a:noFill/>
              <a:miter lim="800000"/>
              <a:headEnd/>
              <a:tailEnd/>
            </a:ln>
            <a:effectLst>
              <a:outerShdw blurRad="76200" dist="190500" dir="2700000" algn="tl" rotWithShape="0">
                <a:prstClr val="black">
                  <a:alpha val="40000"/>
                </a:prstClr>
              </a:outerShdw>
            </a:effectLst>
          </p:spPr>
        </p:pic>
        <p:sp>
          <p:nvSpPr>
            <p:cNvPr id="9" name="Oval 8"/>
            <p:cNvSpPr/>
            <p:nvPr/>
          </p:nvSpPr>
          <p:spPr bwMode="auto">
            <a:xfrm>
              <a:off x="4014216" y="2837561"/>
              <a:ext cx="1673352" cy="832485"/>
            </a:xfrm>
            <a:prstGeom prst="ellipse">
              <a:avLst/>
            </a:prstGeom>
            <a:gradFill>
              <a:gsLst>
                <a:gs pos="15000">
                  <a:schemeClr val="accent2">
                    <a:tint val="73000"/>
                    <a:satMod val="150000"/>
                    <a:alpha val="91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2700000" scaled="1"/>
            </a:gradFill>
            <a:ln>
              <a:headEnd type="none" w="med" len="med"/>
              <a:tailEnd type="none" w="med" len="med"/>
            </a:ln>
            <a:effectLst>
              <a:glow rad="70000">
                <a:schemeClr val="accent2">
                  <a:tint val="30000"/>
                  <a:shade val="95000"/>
                  <a:satMod val="300000"/>
                  <a:alpha val="50000"/>
                </a:schemeClr>
              </a:glow>
              <a:outerShdw blurRad="50800" dist="241300" dir="2700000" algn="tl" rotWithShape="0">
                <a:prstClr val="black">
                  <a:alpha val="40000"/>
                </a:prstClr>
              </a:outerShdw>
            </a:effectLst>
            <a:scene3d>
              <a:camera prst="perspectiveContrastingRightFacing" fov="5100000">
                <a:rot lat="115148" lon="19768585" rev="1160658"/>
              </a:camera>
              <a:lightRig rig="soft" dir="t"/>
            </a:scene3d>
            <a:sp3d>
              <a:bevelT prst="relaxedInset"/>
              <a:bevelB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Control Panel</a:t>
              </a:r>
            </a:p>
          </p:txBody>
        </p:sp>
      </p:grpSp>
      <p:grpSp>
        <p:nvGrpSpPr>
          <p:cNvPr id="21" name="Device Center"/>
          <p:cNvGrpSpPr/>
          <p:nvPr/>
        </p:nvGrpSpPr>
        <p:grpSpPr>
          <a:xfrm>
            <a:off x="131064" y="2350008"/>
            <a:ext cx="3792505" cy="1838968"/>
            <a:chOff x="5541264" y="3267710"/>
            <a:chExt cx="3792505" cy="1838968"/>
          </a:xfrm>
        </p:grpSpPr>
        <p:pic>
          <p:nvPicPr>
            <p:cNvPr id="14" name="Picture 4"/>
            <p:cNvPicPr>
              <a:picLocks noChangeAspect="1" noChangeArrowheads="1"/>
            </p:cNvPicPr>
            <p:nvPr/>
          </p:nvPicPr>
          <p:blipFill>
            <a:blip r:embed="rId5"/>
            <a:srcRect/>
            <a:stretch>
              <a:fillRect/>
            </a:stretch>
          </p:blipFill>
          <p:spPr bwMode="auto">
            <a:xfrm>
              <a:off x="5845212" y="3267710"/>
              <a:ext cx="3488557" cy="1838968"/>
            </a:xfrm>
            <a:prstGeom prst="rect">
              <a:avLst/>
            </a:prstGeom>
            <a:noFill/>
            <a:ln w="9525">
              <a:noFill/>
              <a:miter lim="800000"/>
              <a:headEnd/>
              <a:tailEnd/>
            </a:ln>
            <a:effectLst>
              <a:outerShdw blurRad="76200" dist="190500" dir="2700000" algn="tl" rotWithShape="0">
                <a:prstClr val="black">
                  <a:alpha val="40000"/>
                </a:prstClr>
              </a:outerShdw>
            </a:effectLst>
          </p:spPr>
        </p:pic>
        <p:sp>
          <p:nvSpPr>
            <p:cNvPr id="11" name="Oval 10"/>
            <p:cNvSpPr/>
            <p:nvPr/>
          </p:nvSpPr>
          <p:spPr bwMode="auto">
            <a:xfrm>
              <a:off x="5541264" y="4023423"/>
              <a:ext cx="1804416" cy="957453"/>
            </a:xfrm>
            <a:prstGeom prst="ellipse">
              <a:avLst/>
            </a:prstGeom>
            <a:gradFill>
              <a:gsLst>
                <a:gs pos="15000">
                  <a:schemeClr val="accent2">
                    <a:tint val="73000"/>
                    <a:satMod val="150000"/>
                    <a:alpha val="91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2700000" scaled="1"/>
            </a:gradFill>
            <a:ln>
              <a:headEnd type="none" w="med" len="med"/>
              <a:tailEnd type="none" w="med" len="med"/>
            </a:ln>
            <a:effectLst>
              <a:glow rad="70000">
                <a:schemeClr val="accent2">
                  <a:tint val="30000"/>
                  <a:shade val="95000"/>
                  <a:satMod val="300000"/>
                  <a:alpha val="50000"/>
                </a:schemeClr>
              </a:glow>
              <a:outerShdw blurRad="50800" dist="241300" dir="2700000" algn="tl" rotWithShape="0">
                <a:prstClr val="black">
                  <a:alpha val="40000"/>
                </a:prstClr>
              </a:outerShdw>
            </a:effectLst>
            <a:scene3d>
              <a:camera prst="perspectiveContrastingRightFacing" fov="5100000">
                <a:rot lat="115148" lon="19768585" rev="1160658"/>
              </a:camera>
              <a:lightRig rig="soft" dir="t"/>
            </a:scene3d>
            <a:sp3d>
              <a:bevelT prst="relaxedInset"/>
              <a:bevelB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Devices &amp; Printers</a:t>
              </a:r>
            </a:p>
          </p:txBody>
        </p:sp>
      </p:grpSp>
      <p:grpSp>
        <p:nvGrpSpPr>
          <p:cNvPr id="20" name="DevicePairingWizard.exe"/>
          <p:cNvGrpSpPr/>
          <p:nvPr/>
        </p:nvGrpSpPr>
        <p:grpSpPr>
          <a:xfrm>
            <a:off x="136969" y="4367530"/>
            <a:ext cx="3529775" cy="1908540"/>
            <a:chOff x="4261104" y="4270328"/>
            <a:chExt cx="3529775" cy="1908540"/>
          </a:xfrm>
        </p:grpSpPr>
        <p:pic>
          <p:nvPicPr>
            <p:cNvPr id="1030" name="Picture 6"/>
            <p:cNvPicPr>
              <a:picLocks noChangeAspect="1" noChangeArrowheads="1"/>
            </p:cNvPicPr>
            <p:nvPr/>
          </p:nvPicPr>
          <p:blipFill>
            <a:blip r:embed="rId6"/>
            <a:srcRect/>
            <a:stretch>
              <a:fillRect/>
            </a:stretch>
          </p:blipFill>
          <p:spPr bwMode="auto">
            <a:xfrm>
              <a:off x="4315968" y="4270328"/>
              <a:ext cx="3474911" cy="1908540"/>
            </a:xfrm>
            <a:prstGeom prst="rect">
              <a:avLst/>
            </a:prstGeom>
            <a:noFill/>
            <a:ln w="9525">
              <a:noFill/>
              <a:miter lim="800000"/>
              <a:headEnd/>
              <a:tailEnd/>
            </a:ln>
            <a:effectLst>
              <a:outerShdw blurRad="76200" dist="190500" dir="2700000" algn="tl" rotWithShape="0">
                <a:prstClr val="black">
                  <a:alpha val="40000"/>
                </a:prstClr>
              </a:outerShdw>
            </a:effectLst>
          </p:spPr>
        </p:pic>
        <p:sp>
          <p:nvSpPr>
            <p:cNvPr id="17" name="Oval 16"/>
            <p:cNvSpPr/>
            <p:nvPr/>
          </p:nvSpPr>
          <p:spPr bwMode="auto">
            <a:xfrm>
              <a:off x="4261104" y="4867338"/>
              <a:ext cx="2121408" cy="957453"/>
            </a:xfrm>
            <a:prstGeom prst="ellipse">
              <a:avLst/>
            </a:prstGeom>
            <a:gradFill>
              <a:gsLst>
                <a:gs pos="15000">
                  <a:schemeClr val="accent2">
                    <a:tint val="73000"/>
                    <a:satMod val="150000"/>
                    <a:alpha val="91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2700000" scaled="1"/>
            </a:gradFill>
            <a:ln>
              <a:headEnd type="none" w="med" len="med"/>
              <a:tailEnd type="none" w="med" len="med"/>
            </a:ln>
            <a:effectLst>
              <a:glow rad="70000">
                <a:schemeClr val="accent2">
                  <a:tint val="30000"/>
                  <a:shade val="95000"/>
                  <a:satMod val="300000"/>
                  <a:alpha val="50000"/>
                </a:schemeClr>
              </a:glow>
              <a:outerShdw blurRad="50800" dist="241300" dir="2700000" algn="tl" rotWithShape="0">
                <a:prstClr val="black">
                  <a:alpha val="40000"/>
                </a:prstClr>
              </a:outerShdw>
            </a:effectLst>
            <a:scene3d>
              <a:camera prst="perspectiveContrastingRightFacing" fov="5100000">
                <a:rot lat="115148" lon="19768585" rev="1160658"/>
              </a:camera>
              <a:lightRig rig="soft" dir="t"/>
            </a:scene3d>
            <a:sp3d>
              <a:bevelT prst="relaxedInset"/>
              <a:bevelB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Device Pairing Wizard Exe</a:t>
              </a:r>
            </a:p>
          </p:txBody>
        </p:sp>
      </p:grpSp>
      <p:grpSp>
        <p:nvGrpSpPr>
          <p:cNvPr id="19" name="Search"/>
          <p:cNvGrpSpPr/>
          <p:nvPr/>
        </p:nvGrpSpPr>
        <p:grpSpPr>
          <a:xfrm>
            <a:off x="4882896" y="650875"/>
            <a:ext cx="2883348" cy="1533525"/>
            <a:chOff x="0" y="5099050"/>
            <a:chExt cx="2883348" cy="1533525"/>
          </a:xfrm>
        </p:grpSpPr>
        <p:pic>
          <p:nvPicPr>
            <p:cNvPr id="1028" name="Picture 4"/>
            <p:cNvPicPr>
              <a:picLocks noChangeAspect="1" noChangeArrowheads="1"/>
            </p:cNvPicPr>
            <p:nvPr/>
          </p:nvPicPr>
          <p:blipFill>
            <a:blip r:embed="rId7"/>
            <a:stretch>
              <a:fillRect/>
            </a:stretch>
          </p:blipFill>
          <p:spPr bwMode="auto">
            <a:xfrm>
              <a:off x="1359468" y="5099050"/>
              <a:ext cx="1523880" cy="1533525"/>
            </a:xfrm>
            <a:prstGeom prst="rect">
              <a:avLst/>
            </a:prstGeom>
            <a:noFill/>
            <a:ln w="9525">
              <a:noFill/>
              <a:miter lim="800000"/>
              <a:headEnd/>
              <a:tailEnd/>
            </a:ln>
            <a:effectLst>
              <a:outerShdw blurRad="76200" dist="190500" dir="2700000" algn="tl" rotWithShape="0">
                <a:prstClr val="black">
                  <a:alpha val="40000"/>
                </a:prstClr>
              </a:outerShdw>
            </a:effectLst>
          </p:spPr>
        </p:pic>
        <p:sp>
          <p:nvSpPr>
            <p:cNvPr id="10" name="Oval 9"/>
            <p:cNvSpPr/>
            <p:nvPr/>
          </p:nvSpPr>
          <p:spPr bwMode="auto">
            <a:xfrm>
              <a:off x="0" y="5528691"/>
              <a:ext cx="1673352" cy="832485"/>
            </a:xfrm>
            <a:prstGeom prst="ellipse">
              <a:avLst/>
            </a:prstGeom>
            <a:gradFill>
              <a:gsLst>
                <a:gs pos="15000">
                  <a:schemeClr val="accent2">
                    <a:tint val="73000"/>
                    <a:satMod val="150000"/>
                    <a:alpha val="91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2700000" scaled="1"/>
            </a:gradFill>
            <a:ln>
              <a:headEnd type="none" w="med" len="med"/>
              <a:tailEnd type="none" w="med" len="med"/>
            </a:ln>
            <a:effectLst>
              <a:glow rad="70000">
                <a:schemeClr val="accent2">
                  <a:tint val="30000"/>
                  <a:shade val="95000"/>
                  <a:satMod val="300000"/>
                  <a:alpha val="50000"/>
                </a:schemeClr>
              </a:glow>
              <a:outerShdw blurRad="50800" dist="241300" dir="2700000" algn="tl" rotWithShape="0">
                <a:prstClr val="black">
                  <a:alpha val="40000"/>
                </a:prstClr>
              </a:outerShdw>
            </a:effectLst>
            <a:scene3d>
              <a:camera prst="perspectiveContrastingRightFacing" fov="5100000">
                <a:rot lat="115148" lon="19768585" rev="1160658"/>
              </a:camera>
              <a:lightRig rig="soft" dir="t"/>
            </a:scene3d>
            <a:sp3d>
              <a:bevelT prst="relaxedInset"/>
              <a:bevelB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Search</a:t>
              </a:r>
            </a:p>
          </p:txBody>
        </p:sp>
      </p:grpSp>
      <p:grpSp>
        <p:nvGrpSpPr>
          <p:cNvPr id="32" name="Network Explorer"/>
          <p:cNvGrpSpPr/>
          <p:nvPr/>
        </p:nvGrpSpPr>
        <p:grpSpPr>
          <a:xfrm>
            <a:off x="4046374" y="4415284"/>
            <a:ext cx="5043470" cy="1939796"/>
            <a:chOff x="4046374" y="4415284"/>
            <a:chExt cx="5043470" cy="1939796"/>
          </a:xfrm>
        </p:grpSpPr>
        <p:grpSp>
          <p:nvGrpSpPr>
            <p:cNvPr id="31" name="Group 30"/>
            <p:cNvGrpSpPr/>
            <p:nvPr/>
          </p:nvGrpSpPr>
          <p:grpSpPr>
            <a:xfrm>
              <a:off x="4046374" y="4415284"/>
              <a:ext cx="5043470" cy="1939796"/>
              <a:chOff x="4576726" y="4607308"/>
              <a:chExt cx="7677150" cy="2952750"/>
            </a:xfrm>
          </p:grpSpPr>
          <p:pic>
            <p:nvPicPr>
              <p:cNvPr id="1026" name="Picture 2"/>
              <p:cNvPicPr>
                <a:picLocks noChangeAspect="1" noChangeArrowheads="1"/>
              </p:cNvPicPr>
              <p:nvPr/>
            </p:nvPicPr>
            <p:blipFill>
              <a:blip r:embed="rId8"/>
              <a:stretch>
                <a:fillRect/>
              </a:stretch>
            </p:blipFill>
            <p:spPr bwMode="auto">
              <a:xfrm>
                <a:off x="4576726" y="4607308"/>
                <a:ext cx="7677150" cy="2952750"/>
              </a:xfrm>
              <a:prstGeom prst="rect">
                <a:avLst/>
              </a:prstGeom>
              <a:noFill/>
              <a:ln w="9525">
                <a:noFill/>
                <a:miter lim="800000"/>
                <a:headEnd/>
                <a:tailEnd/>
              </a:ln>
              <a:effectLst>
                <a:outerShdw blurRad="76200" dist="190500" dir="2700000" algn="tl" rotWithShape="0">
                  <a:prstClr val="black">
                    <a:alpha val="40000"/>
                  </a:prstClr>
                </a:outerShdw>
              </a:effectLst>
            </p:spPr>
          </p:pic>
          <p:pic>
            <p:nvPicPr>
              <p:cNvPr id="1032" name="Picture 8"/>
              <p:cNvPicPr>
                <a:picLocks noChangeAspect="1" noChangeArrowheads="1"/>
              </p:cNvPicPr>
              <p:nvPr/>
            </p:nvPicPr>
            <p:blipFill>
              <a:blip r:embed="rId9"/>
              <a:srcRect/>
              <a:stretch>
                <a:fillRect/>
              </a:stretch>
            </p:blipFill>
            <p:spPr bwMode="auto">
              <a:xfrm>
                <a:off x="9299258" y="5257991"/>
                <a:ext cx="1152525" cy="219075"/>
              </a:xfrm>
              <a:prstGeom prst="rect">
                <a:avLst/>
              </a:prstGeom>
              <a:noFill/>
              <a:ln w="9525">
                <a:noFill/>
                <a:miter lim="800000"/>
                <a:headEnd/>
                <a:tailEnd/>
              </a:ln>
              <a:effectLst/>
            </p:spPr>
          </p:pic>
        </p:grpSp>
        <p:sp>
          <p:nvSpPr>
            <p:cNvPr id="16" name="Oval 15"/>
            <p:cNvSpPr/>
            <p:nvPr/>
          </p:nvSpPr>
          <p:spPr bwMode="auto">
            <a:xfrm>
              <a:off x="4229775" y="4506309"/>
              <a:ext cx="1548166" cy="757099"/>
            </a:xfrm>
            <a:prstGeom prst="ellipse">
              <a:avLst/>
            </a:prstGeom>
            <a:gradFill>
              <a:gsLst>
                <a:gs pos="15000">
                  <a:schemeClr val="accent2">
                    <a:tint val="73000"/>
                    <a:satMod val="150000"/>
                    <a:alpha val="91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2700000" scaled="1"/>
            </a:gradFill>
            <a:ln>
              <a:headEnd type="none" w="med" len="med"/>
              <a:tailEnd type="none" w="med" len="med"/>
            </a:ln>
            <a:effectLst>
              <a:glow rad="70000">
                <a:schemeClr val="accent2">
                  <a:tint val="30000"/>
                  <a:shade val="95000"/>
                  <a:satMod val="300000"/>
                  <a:alpha val="50000"/>
                </a:schemeClr>
              </a:glow>
              <a:outerShdw blurRad="50800" dist="241300" dir="2700000" algn="tl" rotWithShape="0">
                <a:prstClr val="black">
                  <a:alpha val="40000"/>
                </a:prstClr>
              </a:outerShdw>
            </a:effectLst>
            <a:scene3d>
              <a:camera prst="perspectiveContrastingRightFacing" fov="5100000">
                <a:rot lat="115148" lon="19768585" rev="1160658"/>
              </a:camera>
              <a:lightRig rig="soft" dir="t"/>
            </a:scene3d>
            <a:sp3d>
              <a:bevelT prst="relaxedInset"/>
              <a:bevelB prst="relaxedInse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Network Explorer</a:t>
              </a:r>
            </a:p>
          </p:txBody>
        </p:sp>
      </p:grpSp>
      <p:sp>
        <p:nvSpPr>
          <p:cNvPr id="23" name="Highlight: Search"/>
          <p:cNvSpPr/>
          <p:nvPr/>
        </p:nvSpPr>
        <p:spPr bwMode="auto">
          <a:xfrm>
            <a:off x="6254496" y="959231"/>
            <a:ext cx="1179576" cy="393192"/>
          </a:xfrm>
          <a:prstGeom prst="ellipse">
            <a:avLst/>
          </a:prstGeom>
          <a:noFill/>
          <a:ln w="28575">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 name="Highlight: Control Panel"/>
          <p:cNvSpPr/>
          <p:nvPr/>
        </p:nvSpPr>
        <p:spPr bwMode="auto">
          <a:xfrm>
            <a:off x="5638800" y="3017520"/>
            <a:ext cx="2572512" cy="521208"/>
          </a:xfrm>
          <a:prstGeom prst="ellipse">
            <a:avLst/>
          </a:prstGeom>
          <a:noFill/>
          <a:ln w="28575">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 name="Highlight: Device Center"/>
          <p:cNvSpPr/>
          <p:nvPr/>
        </p:nvSpPr>
        <p:spPr bwMode="auto">
          <a:xfrm>
            <a:off x="298704" y="2587752"/>
            <a:ext cx="816864" cy="289560"/>
          </a:xfrm>
          <a:prstGeom prst="ellipse">
            <a:avLst/>
          </a:prstGeom>
          <a:noFill/>
          <a:ln w="28575">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Highlight: DevicePairingWizard.exe"/>
          <p:cNvSpPr/>
          <p:nvPr/>
        </p:nvSpPr>
        <p:spPr bwMode="auto">
          <a:xfrm>
            <a:off x="2334768" y="5093208"/>
            <a:ext cx="1231392" cy="1051560"/>
          </a:xfrm>
          <a:prstGeom prst="ellipse">
            <a:avLst/>
          </a:prstGeom>
          <a:noFill/>
          <a:ln w="28575">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 name="Highlight: NetExp ContextMenu"/>
          <p:cNvSpPr/>
          <p:nvPr/>
        </p:nvSpPr>
        <p:spPr bwMode="auto">
          <a:xfrm>
            <a:off x="4837176" y="5532120"/>
            <a:ext cx="1048512" cy="298704"/>
          </a:xfrm>
          <a:prstGeom prst="ellipse">
            <a:avLst/>
          </a:prstGeom>
          <a:noFill/>
          <a:ln w="28575">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Highlight: NetExp CommandBar"/>
          <p:cNvSpPr/>
          <p:nvPr/>
        </p:nvSpPr>
        <p:spPr bwMode="auto">
          <a:xfrm>
            <a:off x="6973824" y="4779264"/>
            <a:ext cx="1048512" cy="298704"/>
          </a:xfrm>
          <a:prstGeom prst="ellipse">
            <a:avLst/>
          </a:prstGeom>
          <a:noFill/>
          <a:ln w="28575">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heel(1)">
                                      <p:cBhvr>
                                        <p:cTn id="24" dur="500"/>
                                        <p:tgtEl>
                                          <p:spTgt spid="33"/>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heel(1)">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500"/>
                            </p:stCondLst>
                            <p:childTnLst>
                              <p:par>
                                <p:cTn id="37" presetID="21"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heel(1)">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500"/>
                            </p:stCondLst>
                            <p:childTnLst>
                              <p:par>
                                <p:cTn id="46" presetID="21" presetClass="entr" presetSubtype="1"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heel(1)">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00"/>
                            </p:stCondLst>
                            <p:childTnLst>
                              <p:par>
                                <p:cTn id="57" presetID="21"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09398"/>
          </a:xfrm>
        </p:spPr>
        <p:txBody>
          <a:bodyPr/>
          <a:lstStyle/>
          <a:p>
            <a:r>
              <a:rPr lang="en-US" sz="4400" dirty="0" smtClean="0"/>
              <a:t>How Add A Device Wizard Works</a:t>
            </a:r>
            <a:endParaRPr lang="en-US" sz="4400" dirty="0"/>
          </a:p>
        </p:txBody>
      </p:sp>
      <p:sp>
        <p:nvSpPr>
          <p:cNvPr id="8" name="Content Placeholder 7"/>
          <p:cNvSpPr>
            <a:spLocks noGrp="1"/>
          </p:cNvSpPr>
          <p:nvPr>
            <p:ph idx="1"/>
          </p:nvPr>
        </p:nvSpPr>
        <p:spPr>
          <a:xfrm>
            <a:off x="382588" y="1414464"/>
            <a:ext cx="8380412" cy="4367349"/>
          </a:xfrm>
        </p:spPr>
        <p:txBody>
          <a:bodyPr/>
          <a:lstStyle/>
          <a:p>
            <a:pPr marL="401638" indent="-401638"/>
            <a:r>
              <a:rPr lang="en-US" sz="2800" dirty="0" smtClean="0"/>
              <a:t>Wizard with 3 phases:</a:t>
            </a:r>
          </a:p>
          <a:p>
            <a:pPr marL="803275" lvl="1" indent="-401638"/>
            <a:r>
              <a:rPr lang="en-US" sz="2400" dirty="0" smtClean="0"/>
              <a:t>Discovery</a:t>
            </a:r>
          </a:p>
          <a:p>
            <a:pPr marL="803275" lvl="1" indent="-401638"/>
            <a:r>
              <a:rPr lang="en-US" sz="2400" dirty="0" smtClean="0"/>
              <a:t>Ceremony</a:t>
            </a:r>
          </a:p>
          <a:p>
            <a:pPr marL="803275" lvl="1" indent="-401638"/>
            <a:r>
              <a:rPr lang="en-US" sz="2400" dirty="0" smtClean="0"/>
              <a:t>Completion</a:t>
            </a:r>
          </a:p>
          <a:p>
            <a:pPr marL="401638" indent="-401638"/>
            <a:r>
              <a:rPr lang="en-US" sz="2800" dirty="0" smtClean="0"/>
              <a:t>Post wizard</a:t>
            </a:r>
          </a:p>
          <a:p>
            <a:pPr marL="803275" lvl="1" indent="-401638"/>
            <a:r>
              <a:rPr lang="en-US" sz="2400" dirty="0" smtClean="0"/>
              <a:t>NCD Devices: PnP-X device presence detection</a:t>
            </a:r>
          </a:p>
          <a:p>
            <a:pPr marL="803275" lvl="1" indent="-401638"/>
            <a:r>
              <a:rPr lang="en-US" sz="2400" dirty="0" smtClean="0"/>
              <a:t>PnP driver loading</a:t>
            </a:r>
          </a:p>
          <a:p>
            <a:pPr marL="401638" indent="-401638"/>
            <a:r>
              <a:rPr lang="en-US" sz="2800" dirty="0" smtClean="0"/>
              <a:t>Management</a:t>
            </a:r>
          </a:p>
          <a:p>
            <a:pPr marL="803275" lvl="1" indent="-401638"/>
            <a:r>
              <a:rPr lang="en-US" sz="2400" dirty="0" smtClean="0"/>
              <a:t>Devices and Printers</a:t>
            </a:r>
            <a:endParaRPr lang="en-US" sz="2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09398"/>
          </a:xfrm>
        </p:spPr>
        <p:txBody>
          <a:bodyPr/>
          <a:lstStyle/>
          <a:p>
            <a:r>
              <a:rPr lang="en-US" sz="4400" dirty="0" smtClean="0"/>
              <a:t>Add Device Wizard:  Discovery</a:t>
            </a:r>
            <a:endParaRPr lang="en-US" sz="4400" dirty="0"/>
          </a:p>
        </p:txBody>
      </p:sp>
      <p:sp>
        <p:nvSpPr>
          <p:cNvPr id="8" name="Content Placeholder 7"/>
          <p:cNvSpPr>
            <a:spLocks noGrp="1"/>
          </p:cNvSpPr>
          <p:nvPr>
            <p:ph idx="1"/>
          </p:nvPr>
        </p:nvSpPr>
        <p:spPr>
          <a:xfrm>
            <a:off x="382588" y="1414464"/>
            <a:ext cx="8380412" cy="1678921"/>
          </a:xfrm>
        </p:spPr>
        <p:txBody>
          <a:bodyPr/>
          <a:lstStyle/>
          <a:p>
            <a:r>
              <a:rPr lang="en-US" dirty="0" smtClean="0"/>
              <a:t>Displays all </a:t>
            </a:r>
            <a:r>
              <a:rPr lang="en-US" dirty="0" err="1" smtClean="0"/>
              <a:t>pairable</a:t>
            </a:r>
            <a:r>
              <a:rPr lang="en-US" dirty="0" smtClean="0"/>
              <a:t> devices</a:t>
            </a:r>
          </a:p>
          <a:p>
            <a:r>
              <a:rPr lang="en-US" dirty="0" smtClean="0"/>
              <a:t>Continuously updates</a:t>
            </a:r>
          </a:p>
          <a:p>
            <a:r>
              <a:rPr lang="en-US" dirty="0" smtClean="0"/>
              <a:t>Shell </a:t>
            </a:r>
            <a:r>
              <a:rPr lang="en-US" dirty="0" err="1" smtClean="0"/>
              <a:t>datasource</a:t>
            </a:r>
            <a:r>
              <a:rPr lang="en-US" dirty="0" smtClean="0"/>
              <a:t> – context menu options</a:t>
            </a:r>
            <a:endParaRPr lang="en-US" dirty="0"/>
          </a:p>
        </p:txBody>
      </p:sp>
      <p:pic>
        <p:nvPicPr>
          <p:cNvPr id="2051" name="Picture 3"/>
          <p:cNvPicPr>
            <a:picLocks noChangeAspect="1" noChangeArrowheads="1"/>
          </p:cNvPicPr>
          <p:nvPr/>
        </p:nvPicPr>
        <p:blipFill>
          <a:blip r:embed="rId3"/>
          <a:stretch>
            <a:fillRect/>
          </a:stretch>
        </p:blipFill>
        <p:spPr bwMode="auto">
          <a:xfrm>
            <a:off x="1620078" y="3124210"/>
            <a:ext cx="4680502" cy="3570000"/>
          </a:xfrm>
          <a:prstGeom prst="rect">
            <a:avLst/>
          </a:prstGeom>
          <a:noFill/>
          <a:ln w="9525">
            <a:noFill/>
            <a:miter lim="800000"/>
            <a:headEnd/>
            <a:tailEnd/>
          </a:ln>
          <a:effectLst>
            <a:outerShdw blurRad="177800" dist="2667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Add Device Wizard:  Ceremony</a:t>
            </a:r>
            <a:endParaRPr lang="en-US" dirty="0"/>
          </a:p>
        </p:txBody>
      </p:sp>
      <p:sp>
        <p:nvSpPr>
          <p:cNvPr id="18" name="Content Placeholder 17"/>
          <p:cNvSpPr>
            <a:spLocks noGrp="1"/>
          </p:cNvSpPr>
          <p:nvPr>
            <p:ph idx="1"/>
          </p:nvPr>
        </p:nvSpPr>
        <p:spPr/>
        <p:txBody>
          <a:bodyPr/>
          <a:lstStyle/>
          <a:p>
            <a:r>
              <a:rPr lang="en-US" dirty="0" smtClean="0"/>
              <a:t>Walks through pairing steps</a:t>
            </a:r>
          </a:p>
          <a:p>
            <a:r>
              <a:rPr lang="en-US" dirty="0" smtClean="0"/>
              <a:t>Simple to use</a:t>
            </a:r>
          </a:p>
          <a:p>
            <a:r>
              <a:rPr lang="en-US" dirty="0" smtClean="0"/>
              <a:t>Consistent across technologies</a:t>
            </a:r>
          </a:p>
          <a:p>
            <a:endParaRPr lang="en-US" dirty="0"/>
          </a:p>
        </p:txBody>
      </p:sp>
      <p:sp>
        <p:nvSpPr>
          <p:cNvPr id="10" name="Ceremony Names"/>
          <p:cNvSpPr txBox="1">
            <a:spLocks/>
          </p:cNvSpPr>
          <p:nvPr/>
        </p:nvSpPr>
        <p:spPr bwMode="auto">
          <a:xfrm>
            <a:off x="392941" y="3412693"/>
            <a:ext cx="3752926" cy="290079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382573" indent="-382573" defTabSz="912777" fontAlgn="base">
              <a:lnSpc>
                <a:spcPct val="90000"/>
              </a:lnSpc>
              <a:spcBef>
                <a:spcPts val="1167"/>
              </a:spcBef>
              <a:spcAft>
                <a:spcPct val="0"/>
              </a:spcAft>
              <a:buClr>
                <a:schemeClr val="tx2"/>
              </a:buClr>
              <a:buSzPct val="95000"/>
              <a:buBlip>
                <a:blip r:embed="rId5"/>
              </a:buBlip>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Just works</a:t>
            </a:r>
          </a:p>
          <a:p>
            <a:pPr marL="382573" indent="-382573" defTabSz="912777" fontAlgn="base">
              <a:lnSpc>
                <a:spcPct val="90000"/>
              </a:lnSpc>
              <a:spcBef>
                <a:spcPts val="1167"/>
              </a:spcBef>
              <a:spcAft>
                <a:spcPct val="0"/>
              </a:spcAft>
              <a:buClr>
                <a:schemeClr val="tx2"/>
              </a:buClr>
              <a:buSzPct val="95000"/>
              <a:buBlip>
                <a:blip r:embed="rId5"/>
              </a:buBlip>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PIN Display</a:t>
            </a:r>
          </a:p>
          <a:p>
            <a:pPr marL="382573" indent="-382573" defTabSz="912777" fontAlgn="base">
              <a:lnSpc>
                <a:spcPct val="90000"/>
              </a:lnSpc>
              <a:spcBef>
                <a:spcPts val="1167"/>
              </a:spcBef>
              <a:spcAft>
                <a:spcPct val="0"/>
              </a:spcAft>
              <a:buClr>
                <a:schemeClr val="tx2"/>
              </a:buClr>
              <a:buSzPct val="95000"/>
              <a:buBlip>
                <a:blip r:embed="rId5"/>
              </a:buBlip>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PIN Entry</a:t>
            </a:r>
          </a:p>
          <a:p>
            <a:pPr marL="382573" indent="-382573" defTabSz="912777" fontAlgn="base">
              <a:lnSpc>
                <a:spcPct val="90000"/>
              </a:lnSpc>
              <a:spcBef>
                <a:spcPts val="1167"/>
              </a:spcBef>
              <a:spcAft>
                <a:spcPct val="0"/>
              </a:spcAft>
              <a:buClr>
                <a:schemeClr val="tx2"/>
              </a:buClr>
              <a:buSzPct val="95000"/>
              <a:buBlip>
                <a:blip r:embed="rId5"/>
              </a:buBlip>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Numeric Compare</a:t>
            </a:r>
          </a:p>
          <a:p>
            <a:pPr marL="382573" indent="-382573" defTabSz="912777" fontAlgn="base">
              <a:lnSpc>
                <a:spcPct val="90000"/>
              </a:lnSpc>
              <a:spcBef>
                <a:spcPts val="1167"/>
              </a:spcBef>
              <a:spcAft>
                <a:spcPct val="0"/>
              </a:spcAft>
              <a:buClr>
                <a:schemeClr val="tx2"/>
              </a:buClr>
              <a:buSzPct val="95000"/>
              <a:buBlip>
                <a:blip r:embed="rId5"/>
              </a:buBlip>
            </a:pPr>
            <a:r>
              <a:rPr lang="en-US" sz="33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WiFi</a:t>
            </a: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Provisioning</a:t>
            </a:r>
          </a:p>
        </p:txBody>
      </p:sp>
      <p:pic>
        <p:nvPicPr>
          <p:cNvPr id="1026" name="Ceremony: Just Works"/>
          <p:cNvPicPr>
            <a:picLocks noChangeAspect="1" noChangeArrowheads="1"/>
          </p:cNvPicPr>
          <p:nvPr/>
        </p:nvPicPr>
        <p:blipFill>
          <a:blip r:embed="rId6"/>
          <a:stretch>
            <a:fillRect/>
          </a:stretch>
        </p:blipFill>
        <p:spPr bwMode="auto">
          <a:xfrm>
            <a:off x="4433455" y="3245939"/>
            <a:ext cx="4471552" cy="3406897"/>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1029" name="Ceremony: PIN Display"/>
          <p:cNvPicPr>
            <a:picLocks noChangeAspect="1" noChangeArrowheads="1"/>
          </p:cNvPicPr>
          <p:nvPr/>
        </p:nvPicPr>
        <p:blipFill>
          <a:blip r:embed="rId7"/>
          <a:stretch>
            <a:fillRect/>
          </a:stretch>
        </p:blipFill>
        <p:spPr bwMode="auto">
          <a:xfrm>
            <a:off x="4433455" y="3197661"/>
            <a:ext cx="4490601" cy="3428539"/>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1030" name="Ceremony: PIN Entry"/>
          <p:cNvPicPr>
            <a:picLocks noChangeAspect="1" noChangeArrowheads="1"/>
          </p:cNvPicPr>
          <p:nvPr/>
        </p:nvPicPr>
        <p:blipFill>
          <a:blip r:embed="rId8"/>
          <a:stretch>
            <a:fillRect/>
          </a:stretch>
        </p:blipFill>
        <p:spPr bwMode="auto">
          <a:xfrm>
            <a:off x="4464449" y="3217727"/>
            <a:ext cx="4441604" cy="3392795"/>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1027" name="Ceremony: Numeric Compare"/>
          <p:cNvPicPr>
            <a:picLocks noChangeAspect="1" noChangeArrowheads="1"/>
          </p:cNvPicPr>
          <p:nvPr/>
        </p:nvPicPr>
        <p:blipFill>
          <a:blip r:embed="rId9"/>
          <a:stretch>
            <a:fillRect/>
          </a:stretch>
        </p:blipFill>
        <p:spPr bwMode="auto">
          <a:xfrm>
            <a:off x="4433456" y="3213341"/>
            <a:ext cx="4488870" cy="3430984"/>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1028" name="Ceremony: WCN Profile"/>
          <p:cNvPicPr>
            <a:picLocks noChangeAspect="1" noChangeArrowheads="1"/>
          </p:cNvPicPr>
          <p:nvPr/>
        </p:nvPicPr>
        <p:blipFill>
          <a:blip r:embed="rId10"/>
          <a:stretch>
            <a:fillRect/>
          </a:stretch>
        </p:blipFill>
        <p:spPr bwMode="auto">
          <a:xfrm>
            <a:off x="4429351" y="3263097"/>
            <a:ext cx="4465266" cy="3407516"/>
          </a:xfrm>
          <a:prstGeom prst="rect">
            <a:avLst/>
          </a:prstGeom>
          <a:noFill/>
          <a:ln w="9525">
            <a:noFill/>
            <a:miter lim="800000"/>
            <a:headEnd/>
            <a:tailEnd/>
          </a:ln>
          <a:effectLst>
            <a:outerShdw blurRad="177800" dist="266700" dir="2700000" algn="tl" rotWithShape="0">
              <a:prstClr val="black">
                <a:alpha val="40000"/>
              </a:prstClr>
            </a:outerShdw>
          </a:effectLst>
        </p:spPr>
      </p:pic>
    </p:spTree>
    <p:custDataLst>
      <p:tags r:id="rId1"/>
    </p:custDataLst>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1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slide(fromBottom)">
                                      <p:cBhvr>
                                        <p:cTn id="15" dur="10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1000"/>
                                        <p:tgtEl>
                                          <p:spTgt spid="1029"/>
                                        </p:tgtEl>
                                      </p:cBhvr>
                                    </p:animEffect>
                                  </p:childTnLst>
                                </p:cTn>
                              </p:par>
                            </p:childTnLst>
                          </p:cTn>
                        </p:par>
                        <p:par>
                          <p:cTn id="19" fill="hold">
                            <p:stCondLst>
                              <p:cond delay="1000"/>
                            </p:stCondLst>
                            <p:childTnLst>
                              <p:par>
                                <p:cTn id="20" presetID="10" presetClass="exit" presetSubtype="0" fill="hold" nodeType="afterEffect">
                                  <p:stCondLst>
                                    <p:cond delay="0"/>
                                  </p:stCondLst>
                                  <p:childTnLst>
                                    <p:animEffect transition="out" filter="fade">
                                      <p:cBhvr>
                                        <p:cTn id="21" dur="1000"/>
                                        <p:tgtEl>
                                          <p:spTgt spid="1026"/>
                                        </p:tgtEl>
                                      </p:cBhvr>
                                    </p:animEffect>
                                    <p:set>
                                      <p:cBhvr>
                                        <p:cTn id="22" dur="1" fill="hold">
                                          <p:stCondLst>
                                            <p:cond delay="9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slide(fromBottom)">
                                      <p:cBhvr>
                                        <p:cTn id="27" dur="1000"/>
                                        <p:tgtEl>
                                          <p:spTgt spid="10">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1000"/>
                                        <p:tgtEl>
                                          <p:spTgt spid="1030"/>
                                        </p:tgtEl>
                                      </p:cBhvr>
                                    </p:animEffect>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1000"/>
                                        <p:tgtEl>
                                          <p:spTgt spid="1029"/>
                                        </p:tgtEl>
                                      </p:cBhvr>
                                    </p:animEffect>
                                    <p:set>
                                      <p:cBhvr>
                                        <p:cTn id="34" dur="1" fill="hold">
                                          <p:stCondLst>
                                            <p:cond delay="999"/>
                                          </p:stCondLst>
                                        </p:cTn>
                                        <p:tgtEl>
                                          <p:spTgt spid="10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slide(fromBottom)">
                                      <p:cBhvr>
                                        <p:cTn id="39" dur="1000"/>
                                        <p:tgtEl>
                                          <p:spTgt spid="10">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fade">
                                      <p:cBhvr>
                                        <p:cTn id="42" dur="1000"/>
                                        <p:tgtEl>
                                          <p:spTgt spid="1027"/>
                                        </p:tgtEl>
                                      </p:cBhvr>
                                    </p:animEffect>
                                  </p:childTnLst>
                                </p:cTn>
                              </p:par>
                            </p:childTnLst>
                          </p:cTn>
                        </p:par>
                        <p:par>
                          <p:cTn id="43" fill="hold">
                            <p:stCondLst>
                              <p:cond delay="1000"/>
                            </p:stCondLst>
                            <p:childTnLst>
                              <p:par>
                                <p:cTn id="44" presetID="10" presetClass="exit" presetSubtype="0" fill="hold" nodeType="afterEffect">
                                  <p:stCondLst>
                                    <p:cond delay="0"/>
                                  </p:stCondLst>
                                  <p:childTnLst>
                                    <p:animEffect transition="out" filter="fade">
                                      <p:cBhvr>
                                        <p:cTn id="45" dur="1000"/>
                                        <p:tgtEl>
                                          <p:spTgt spid="1030"/>
                                        </p:tgtEl>
                                      </p:cBhvr>
                                    </p:animEffect>
                                    <p:set>
                                      <p:cBhvr>
                                        <p:cTn id="46" dur="1" fill="hold">
                                          <p:stCondLst>
                                            <p:cond delay="999"/>
                                          </p:stCondLst>
                                        </p:cTn>
                                        <p:tgtEl>
                                          <p:spTgt spid="10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slide(fromBottom)">
                                      <p:cBhvr>
                                        <p:cTn id="51" dur="1000"/>
                                        <p:tgtEl>
                                          <p:spTgt spid="10">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1000"/>
                                        <p:tgtEl>
                                          <p:spTgt spid="1028"/>
                                        </p:tgtEl>
                                      </p:cBhvr>
                                    </p:animEffect>
                                  </p:childTnLst>
                                </p:cTn>
                              </p:par>
                            </p:childTnLst>
                          </p:cTn>
                        </p:par>
                        <p:par>
                          <p:cTn id="55" fill="hold">
                            <p:stCondLst>
                              <p:cond delay="1000"/>
                            </p:stCondLst>
                            <p:childTnLst>
                              <p:par>
                                <p:cTn id="56" presetID="10" presetClass="exit" presetSubtype="0" fill="hold" nodeType="afterEffect">
                                  <p:stCondLst>
                                    <p:cond delay="0"/>
                                  </p:stCondLst>
                                  <p:childTnLst>
                                    <p:animEffect transition="out" filter="fade">
                                      <p:cBhvr>
                                        <p:cTn id="57" dur="1000"/>
                                        <p:tgtEl>
                                          <p:spTgt spid="1027"/>
                                        </p:tgtEl>
                                      </p:cBhvr>
                                    </p:animEffect>
                                    <p:set>
                                      <p:cBhvr>
                                        <p:cTn id="58"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09398"/>
          </a:xfrm>
        </p:spPr>
        <p:txBody>
          <a:bodyPr/>
          <a:lstStyle/>
          <a:p>
            <a:r>
              <a:rPr lang="en-US" sz="4400" dirty="0" smtClean="0"/>
              <a:t>Add Device Wizard:  Completion</a:t>
            </a:r>
            <a:endParaRPr lang="en-US" sz="4400" dirty="0"/>
          </a:p>
        </p:txBody>
      </p:sp>
      <p:sp>
        <p:nvSpPr>
          <p:cNvPr id="8" name="Content Placeholder 7"/>
          <p:cNvSpPr>
            <a:spLocks noGrp="1"/>
          </p:cNvSpPr>
          <p:nvPr>
            <p:ph idx="1"/>
          </p:nvPr>
        </p:nvSpPr>
        <p:spPr/>
        <p:txBody>
          <a:bodyPr/>
          <a:lstStyle/>
          <a:p>
            <a:r>
              <a:rPr lang="en-US" smtClean="0"/>
              <a:t>Indicates pairing success or failure</a:t>
            </a:r>
          </a:p>
          <a:p>
            <a:r>
              <a:rPr lang="en-US" smtClean="0"/>
              <a:t>Failure lists mitigation steps</a:t>
            </a:r>
            <a:endParaRPr lang="en-US" dirty="0"/>
          </a:p>
        </p:txBody>
      </p:sp>
      <p:pic>
        <p:nvPicPr>
          <p:cNvPr id="4" name="Picture 4"/>
          <p:cNvPicPr>
            <a:picLocks noChangeAspect="1" noChangeArrowheads="1"/>
          </p:cNvPicPr>
          <p:nvPr/>
        </p:nvPicPr>
        <p:blipFill>
          <a:blip r:embed="rId4"/>
          <a:stretch>
            <a:fillRect/>
          </a:stretch>
        </p:blipFill>
        <p:spPr bwMode="auto">
          <a:xfrm>
            <a:off x="4572001" y="2762393"/>
            <a:ext cx="4191000" cy="3196638"/>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5" name="Picture 4" descr="Pairing_success.png"/>
          <p:cNvPicPr>
            <a:picLocks noChangeAspect="1"/>
          </p:cNvPicPr>
          <p:nvPr/>
        </p:nvPicPr>
        <p:blipFill>
          <a:blip r:embed="rId5"/>
          <a:stretch>
            <a:fillRect/>
          </a:stretch>
        </p:blipFill>
        <p:spPr>
          <a:xfrm>
            <a:off x="191820" y="2772103"/>
            <a:ext cx="4175978" cy="3185180"/>
          </a:xfrm>
          <a:prstGeom prst="rect">
            <a:avLst/>
          </a:prstGeom>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09398"/>
          </a:xfrm>
        </p:spPr>
        <p:txBody>
          <a:bodyPr/>
          <a:lstStyle/>
          <a:p>
            <a:r>
              <a:rPr lang="en-US" sz="4400" dirty="0" smtClean="0"/>
              <a:t>Add Device Wizard:  Post Pairing</a:t>
            </a:r>
            <a:endParaRPr lang="en-US" sz="4400" dirty="0"/>
          </a:p>
        </p:txBody>
      </p:sp>
      <p:sp>
        <p:nvSpPr>
          <p:cNvPr id="8" name="Content Placeholder 7"/>
          <p:cNvSpPr>
            <a:spLocks noGrp="1"/>
          </p:cNvSpPr>
          <p:nvPr>
            <p:ph idx="1"/>
          </p:nvPr>
        </p:nvSpPr>
        <p:spPr/>
        <p:txBody>
          <a:bodyPr/>
          <a:lstStyle/>
          <a:p>
            <a:r>
              <a:rPr lang="en-US" dirty="0" smtClean="0"/>
              <a:t>Bluetooth/Wireless USB</a:t>
            </a:r>
          </a:p>
          <a:p>
            <a:pPr lvl="1"/>
            <a:r>
              <a:rPr lang="en-US" dirty="0" smtClean="0"/>
              <a:t>PnP loads drivers</a:t>
            </a:r>
          </a:p>
          <a:p>
            <a:r>
              <a:rPr lang="en-US" dirty="0" smtClean="0"/>
              <a:t>WSD/UPnP/</a:t>
            </a:r>
            <a:r>
              <a:rPr lang="en-US" dirty="0" err="1" smtClean="0"/>
              <a:t>WiFi</a:t>
            </a:r>
            <a:endParaRPr lang="en-US" dirty="0" smtClean="0"/>
          </a:p>
          <a:p>
            <a:pPr lvl="1"/>
            <a:r>
              <a:rPr lang="en-US" dirty="0" smtClean="0"/>
              <a:t>PnP-X detects device presence</a:t>
            </a:r>
          </a:p>
          <a:p>
            <a:pPr lvl="1"/>
            <a:r>
              <a:rPr lang="en-US" dirty="0" smtClean="0"/>
              <a:t>PnP loads drivers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Unified Pairing UX Flow</a:t>
            </a:r>
            <a:endParaRPr lang="en-US" dirty="0"/>
          </a:p>
        </p:txBody>
      </p:sp>
      <p:pic>
        <p:nvPicPr>
          <p:cNvPr id="4" name="Picture 6" descr="\\droth\private\ncd\Bluewire\Ceremony Graphics\Devices\Device Center Shell.png"/>
          <p:cNvPicPr>
            <a:picLocks noChangeAspect="1" noChangeArrowheads="1"/>
          </p:cNvPicPr>
          <p:nvPr/>
        </p:nvPicPr>
        <p:blipFill>
          <a:blip r:embed="rId4"/>
          <a:stretch>
            <a:fillRect/>
          </a:stretch>
        </p:blipFill>
        <p:spPr bwMode="auto">
          <a:xfrm>
            <a:off x="2476500" y="1278834"/>
            <a:ext cx="4191000" cy="2679768"/>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5" name="Picture 12" descr="\\RATCAT\Users\Roland\Device Center\Art\Devices\Dell-15lcd.png"/>
          <p:cNvPicPr>
            <a:picLocks noChangeAspect="1" noChangeArrowheads="1"/>
          </p:cNvPicPr>
          <p:nvPr/>
        </p:nvPicPr>
        <p:blipFill>
          <a:blip r:embed="rId5" cstate="print"/>
          <a:srcRect/>
          <a:stretch>
            <a:fillRect/>
          </a:stretch>
        </p:blipFill>
        <p:spPr bwMode="auto">
          <a:xfrm>
            <a:off x="4839052" y="1999957"/>
            <a:ext cx="492663" cy="520824"/>
          </a:xfrm>
          <a:prstGeom prst="rect">
            <a:avLst/>
          </a:prstGeom>
          <a:noFill/>
          <a:ln w="9525">
            <a:noFill/>
            <a:miter lim="800000"/>
            <a:headEnd/>
            <a:tailEnd/>
          </a:ln>
          <a:effectLst/>
        </p:spPr>
      </p:pic>
      <p:sp>
        <p:nvSpPr>
          <p:cNvPr id="6" name="TextBox 5"/>
          <p:cNvSpPr txBox="1"/>
          <p:nvPr/>
        </p:nvSpPr>
        <p:spPr>
          <a:xfrm>
            <a:off x="4733876" y="2579300"/>
            <a:ext cx="866823" cy="369332"/>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Dell SE198FWP</a:t>
            </a:r>
            <a:endParaRPr lang="en-US" sz="900" dirty="0">
              <a:solidFill>
                <a:schemeClr val="bg1"/>
              </a:solidFill>
              <a:latin typeface="Segoe UI" pitchFamily="34" charset="0"/>
              <a:cs typeface="Segoe UI" pitchFamily="34" charset="0"/>
            </a:endParaRPr>
          </a:p>
        </p:txBody>
      </p:sp>
      <p:pic>
        <p:nvPicPr>
          <p:cNvPr id="9" name="Picture 8" descr="C:\Users\Roland\Pictures\Devices\final\mx1000.png"/>
          <p:cNvPicPr>
            <a:picLocks noChangeAspect="1" noChangeArrowheads="1"/>
          </p:cNvPicPr>
          <p:nvPr/>
        </p:nvPicPr>
        <p:blipFill>
          <a:blip r:embed="rId6" cstate="print"/>
          <a:srcRect/>
          <a:stretch>
            <a:fillRect/>
          </a:stretch>
        </p:blipFill>
        <p:spPr bwMode="auto">
          <a:xfrm>
            <a:off x="4017025" y="1973624"/>
            <a:ext cx="573853" cy="606655"/>
          </a:xfrm>
          <a:prstGeom prst="rect">
            <a:avLst/>
          </a:prstGeom>
          <a:noFill/>
          <a:ln w="9525">
            <a:noFill/>
            <a:miter lim="800000"/>
            <a:headEnd/>
            <a:tailEnd/>
          </a:ln>
          <a:effectLst/>
        </p:spPr>
      </p:pic>
      <p:sp>
        <p:nvSpPr>
          <p:cNvPr id="10" name="TextBox 9"/>
          <p:cNvSpPr txBox="1"/>
          <p:nvPr/>
        </p:nvSpPr>
        <p:spPr>
          <a:xfrm>
            <a:off x="4036399" y="2579300"/>
            <a:ext cx="697478" cy="369332"/>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Logitech MX1000</a:t>
            </a:r>
            <a:endParaRPr lang="en-US" sz="900" dirty="0">
              <a:solidFill>
                <a:schemeClr val="bg1"/>
              </a:solidFill>
              <a:latin typeface="Segoe UI" pitchFamily="34" charset="0"/>
              <a:cs typeface="Segoe UI" pitchFamily="34" charset="0"/>
            </a:endParaRPr>
          </a:p>
        </p:txBody>
      </p:sp>
      <p:pic>
        <p:nvPicPr>
          <p:cNvPr id="11" name="Picture 5" descr="C:\Users\Roland\Pictures\Devices\final\dinovo.png"/>
          <p:cNvPicPr>
            <a:picLocks noChangeAspect="1" noChangeArrowheads="1"/>
          </p:cNvPicPr>
          <p:nvPr/>
        </p:nvPicPr>
        <p:blipFill>
          <a:blip r:embed="rId7" cstate="print"/>
          <a:srcRect/>
          <a:stretch>
            <a:fillRect/>
          </a:stretch>
        </p:blipFill>
        <p:spPr bwMode="auto">
          <a:xfrm>
            <a:off x="3327662" y="1988055"/>
            <a:ext cx="559277" cy="591247"/>
          </a:xfrm>
          <a:prstGeom prst="rect">
            <a:avLst/>
          </a:prstGeom>
          <a:noFill/>
          <a:ln w="9525">
            <a:noFill/>
            <a:miter lim="800000"/>
            <a:headEnd/>
            <a:tailEnd/>
          </a:ln>
          <a:effectLst/>
        </p:spPr>
      </p:pic>
      <p:sp>
        <p:nvSpPr>
          <p:cNvPr id="12" name="TextBox 11"/>
          <p:cNvSpPr txBox="1"/>
          <p:nvPr/>
        </p:nvSpPr>
        <p:spPr>
          <a:xfrm>
            <a:off x="3289101" y="2579300"/>
            <a:ext cx="697478" cy="369332"/>
          </a:xfrm>
          <a:prstGeom prst="rect">
            <a:avLst/>
          </a:prstGeom>
          <a:noFill/>
        </p:spPr>
        <p:txBody>
          <a:bodyPr wrap="square" rtlCol="0">
            <a:spAutoFit/>
          </a:bodyPr>
          <a:lstStyle/>
          <a:p>
            <a:pPr algn="ctr"/>
            <a:r>
              <a:rPr lang="en-US" sz="900" dirty="0" smtClean="0">
                <a:solidFill>
                  <a:schemeClr val="bg1"/>
                </a:solidFill>
                <a:cs typeface="Segoe UI" pitchFamily="34" charset="0"/>
              </a:rPr>
              <a:t>Logitech </a:t>
            </a:r>
            <a:r>
              <a:rPr lang="en-US" sz="900" dirty="0" err="1" smtClean="0">
                <a:solidFill>
                  <a:schemeClr val="bg1"/>
                </a:solidFill>
                <a:cs typeface="Segoe UI" pitchFamily="34" charset="0"/>
              </a:rPr>
              <a:t>d</a:t>
            </a:r>
            <a:r>
              <a:rPr lang="en-US" sz="900" dirty="0" err="1" smtClean="0">
                <a:solidFill>
                  <a:schemeClr val="bg1"/>
                </a:solidFill>
                <a:latin typeface="Segoe UI" pitchFamily="34" charset="0"/>
                <a:cs typeface="Segoe UI" pitchFamily="34" charset="0"/>
              </a:rPr>
              <a:t>iNovo</a:t>
            </a:r>
            <a:endParaRPr lang="en-US" sz="900" dirty="0">
              <a:solidFill>
                <a:schemeClr val="bg1"/>
              </a:solidFill>
              <a:latin typeface="Segoe UI" pitchFamily="34" charset="0"/>
              <a:cs typeface="Segoe UI" pitchFamily="34" charset="0"/>
            </a:endParaRPr>
          </a:p>
        </p:txBody>
      </p:sp>
      <p:pic>
        <p:nvPicPr>
          <p:cNvPr id="13" name="Picture 12" descr="\\RATCAT\Users\Roland\Device Center\Art\Devices\DellDimension.png"/>
          <p:cNvPicPr>
            <a:picLocks noChangeAspect="1" noChangeArrowheads="1"/>
          </p:cNvPicPr>
          <p:nvPr/>
        </p:nvPicPr>
        <p:blipFill>
          <a:blip r:embed="rId8"/>
          <a:stretch>
            <a:fillRect/>
          </a:stretch>
        </p:blipFill>
        <p:spPr bwMode="auto">
          <a:xfrm>
            <a:off x="2725599" y="1969117"/>
            <a:ext cx="426793" cy="629124"/>
          </a:xfrm>
          <a:prstGeom prst="rect">
            <a:avLst/>
          </a:prstGeom>
          <a:noFill/>
          <a:ln w="9525">
            <a:noFill/>
            <a:miter lim="800000"/>
            <a:headEnd/>
            <a:tailEnd/>
          </a:ln>
          <a:effectLst/>
        </p:spPr>
      </p:pic>
      <p:sp>
        <p:nvSpPr>
          <p:cNvPr id="14" name="TextBox 13"/>
          <p:cNvSpPr txBox="1"/>
          <p:nvPr/>
        </p:nvSpPr>
        <p:spPr>
          <a:xfrm>
            <a:off x="2591623" y="2577756"/>
            <a:ext cx="697478" cy="230832"/>
          </a:xfrm>
          <a:prstGeom prst="rect">
            <a:avLst/>
          </a:prstGeom>
          <a:noFill/>
        </p:spPr>
        <p:txBody>
          <a:bodyPr wrap="square" rtlCol="0">
            <a:spAutoFit/>
          </a:bodyPr>
          <a:lstStyle/>
          <a:p>
            <a:pPr algn="ctr"/>
            <a:r>
              <a:rPr lang="en-US" sz="900" dirty="0" smtClean="0">
                <a:solidFill>
                  <a:schemeClr val="bg1"/>
                </a:solidFill>
                <a:cs typeface="Segoe UI" pitchFamily="34" charset="0"/>
              </a:rPr>
              <a:t>Dell XPS</a:t>
            </a:r>
            <a:endParaRPr lang="en-US" sz="900" dirty="0">
              <a:solidFill>
                <a:schemeClr val="bg1"/>
              </a:solidFill>
              <a:latin typeface="Segoe UI" pitchFamily="34" charset="0"/>
              <a:cs typeface="Segoe UI" pitchFamily="34" charset="0"/>
            </a:endParaRPr>
          </a:p>
        </p:txBody>
      </p:sp>
      <p:grpSp>
        <p:nvGrpSpPr>
          <p:cNvPr id="15" name="Ceremony: Step 4 (Completion)"/>
          <p:cNvGrpSpPr/>
          <p:nvPr/>
        </p:nvGrpSpPr>
        <p:grpSpPr>
          <a:xfrm>
            <a:off x="6324600" y="3892935"/>
            <a:ext cx="2551176" cy="2140084"/>
            <a:chOff x="6324600" y="4114800"/>
            <a:chExt cx="2551176" cy="2140084"/>
          </a:xfrm>
        </p:grpSpPr>
        <p:pic>
          <p:nvPicPr>
            <p:cNvPr id="16" name="Picture 15" descr="C:\Users\droth\AppData\Local\Microsoft\Windows\Temporary Internet Files\Content.Word\finish.png"/>
            <p:cNvPicPr/>
            <p:nvPr/>
          </p:nvPicPr>
          <p:blipFill>
            <a:blip r:embed="rId9"/>
            <a:stretch>
              <a:fillRect/>
            </a:stretch>
          </p:blipFill>
          <p:spPr bwMode="auto">
            <a:xfrm>
              <a:off x="6324600" y="4309003"/>
              <a:ext cx="2551176" cy="1945881"/>
            </a:xfrm>
            <a:prstGeom prst="rect">
              <a:avLst/>
            </a:prstGeom>
            <a:noFill/>
            <a:ln w="9525">
              <a:noFill/>
              <a:miter lim="800000"/>
              <a:headEnd/>
              <a:tailEnd/>
            </a:ln>
            <a:effectLst>
              <a:outerShdw blurRad="177800" dist="266700" dir="2700000" algn="tl" rotWithShape="0">
                <a:prstClr val="black">
                  <a:alpha val="40000"/>
                </a:prstClr>
              </a:outerShdw>
            </a:effectLst>
          </p:spPr>
        </p:pic>
        <p:grpSp>
          <p:nvGrpSpPr>
            <p:cNvPr id="17" name="Group 27"/>
            <p:cNvGrpSpPr/>
            <p:nvPr/>
          </p:nvGrpSpPr>
          <p:grpSpPr>
            <a:xfrm>
              <a:off x="6403748" y="4114800"/>
              <a:ext cx="1480851" cy="304800"/>
              <a:chOff x="6403748" y="4114800"/>
              <a:chExt cx="1480851" cy="304800"/>
            </a:xfrm>
          </p:grpSpPr>
          <p:sp>
            <p:nvSpPr>
              <p:cNvPr id="18" name="Rectangle 17"/>
              <p:cNvSpPr/>
              <p:nvPr/>
            </p:nvSpPr>
            <p:spPr>
              <a:xfrm>
                <a:off x="6665399" y="4191000"/>
                <a:ext cx="12192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Completion</a:t>
                </a:r>
                <a:endParaRPr lang="en-US" sz="1200" dirty="0"/>
              </a:p>
            </p:txBody>
          </p:sp>
          <p:sp>
            <p:nvSpPr>
              <p:cNvPr id="19" name="Oval 18"/>
              <p:cNvSpPr/>
              <p:nvPr/>
            </p:nvSpPr>
            <p:spPr>
              <a:xfrm>
                <a:off x="6403748" y="4114800"/>
                <a:ext cx="3048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grpSp>
      </p:grpSp>
      <p:grpSp>
        <p:nvGrpSpPr>
          <p:cNvPr id="20" name="Group 24"/>
          <p:cNvGrpSpPr/>
          <p:nvPr/>
        </p:nvGrpSpPr>
        <p:grpSpPr>
          <a:xfrm>
            <a:off x="2525697" y="1076738"/>
            <a:ext cx="1846606" cy="304800"/>
            <a:chOff x="2068497" y="1017104"/>
            <a:chExt cx="1473146" cy="304800"/>
          </a:xfrm>
        </p:grpSpPr>
        <p:sp>
          <p:nvSpPr>
            <p:cNvPr id="21" name="Rectangle 20"/>
            <p:cNvSpPr/>
            <p:nvPr/>
          </p:nvSpPr>
          <p:spPr>
            <a:xfrm>
              <a:off x="2322443" y="1093304"/>
              <a:ext cx="12192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solidFill>
                    <a:schemeClr val="tx1"/>
                  </a:solidFill>
                </a:rPr>
                <a:t>Devices &amp; Printers</a:t>
              </a:r>
              <a:endParaRPr lang="en-US" sz="1200" dirty="0">
                <a:solidFill>
                  <a:schemeClr val="tx1"/>
                </a:solidFill>
              </a:endParaRPr>
            </a:p>
          </p:txBody>
        </p:sp>
        <p:sp>
          <p:nvSpPr>
            <p:cNvPr id="22" name="Oval 21"/>
            <p:cNvSpPr/>
            <p:nvPr/>
          </p:nvSpPr>
          <p:spPr>
            <a:xfrm>
              <a:off x="2068497" y="1017104"/>
              <a:ext cx="3048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grpSp>
      <p:pic>
        <p:nvPicPr>
          <p:cNvPr id="23" name="Arrow Step 3 --&gt; 4" descr="C:\Program Files\Microsoft Resource DVD Artwork\DVD_ART\Artwork_Imagery\Shapes and Graphics\Arrows - arrow\Straight\arrow 0 blue arrow 2.png"/>
          <p:cNvPicPr>
            <a:picLocks noChangeAspect="1" noChangeArrowheads="1"/>
          </p:cNvPicPr>
          <p:nvPr/>
        </p:nvPicPr>
        <p:blipFill>
          <a:blip r:embed="rId10"/>
          <a:srcRect/>
          <a:stretch>
            <a:fillRect/>
          </a:stretch>
        </p:blipFill>
        <p:spPr bwMode="auto">
          <a:xfrm>
            <a:off x="5791200" y="5059143"/>
            <a:ext cx="1011237" cy="828132"/>
          </a:xfrm>
          <a:prstGeom prst="rect">
            <a:avLst/>
          </a:prstGeom>
          <a:noFill/>
        </p:spPr>
      </p:pic>
      <p:grpSp>
        <p:nvGrpSpPr>
          <p:cNvPr id="24" name="Ceremony Step 3"/>
          <p:cNvGrpSpPr/>
          <p:nvPr/>
        </p:nvGrpSpPr>
        <p:grpSpPr>
          <a:xfrm>
            <a:off x="3352800" y="3829875"/>
            <a:ext cx="2548542" cy="2201620"/>
            <a:chOff x="3352800" y="4114800"/>
            <a:chExt cx="2548542" cy="2201620"/>
          </a:xfrm>
        </p:grpSpPr>
        <p:pic>
          <p:nvPicPr>
            <p:cNvPr id="25" name="Picture 24"/>
            <p:cNvPicPr/>
            <p:nvPr/>
          </p:nvPicPr>
          <p:blipFill>
            <a:blip r:embed="rId11"/>
            <a:stretch>
              <a:fillRect/>
            </a:stretch>
          </p:blipFill>
          <p:spPr bwMode="auto">
            <a:xfrm>
              <a:off x="3352800" y="4370629"/>
              <a:ext cx="2548542" cy="1945791"/>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pic>
        <p:grpSp>
          <p:nvGrpSpPr>
            <p:cNvPr id="26" name="Group 26"/>
            <p:cNvGrpSpPr/>
            <p:nvPr/>
          </p:nvGrpSpPr>
          <p:grpSpPr>
            <a:xfrm>
              <a:off x="3435650" y="4114800"/>
              <a:ext cx="1447800" cy="304800"/>
              <a:chOff x="3435650" y="4114800"/>
              <a:chExt cx="1447800" cy="304800"/>
            </a:xfrm>
          </p:grpSpPr>
          <p:sp>
            <p:nvSpPr>
              <p:cNvPr id="27" name="Rectangle 22"/>
              <p:cNvSpPr/>
              <p:nvPr/>
            </p:nvSpPr>
            <p:spPr>
              <a:xfrm>
                <a:off x="3664250" y="4191000"/>
                <a:ext cx="12192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Ceremony</a:t>
                </a:r>
                <a:endParaRPr lang="en-US" sz="1200" dirty="0"/>
              </a:p>
            </p:txBody>
          </p:sp>
          <p:sp>
            <p:nvSpPr>
              <p:cNvPr id="28" name="Oval 27"/>
              <p:cNvSpPr/>
              <p:nvPr/>
            </p:nvSpPr>
            <p:spPr>
              <a:xfrm>
                <a:off x="3435650" y="4114800"/>
                <a:ext cx="3048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grpSp>
      </p:grpSp>
      <p:grpSp>
        <p:nvGrpSpPr>
          <p:cNvPr id="29" name="Ceremony: Sept 2 Discovery"/>
          <p:cNvGrpSpPr/>
          <p:nvPr/>
        </p:nvGrpSpPr>
        <p:grpSpPr>
          <a:xfrm>
            <a:off x="152400" y="3829875"/>
            <a:ext cx="2551176" cy="2201127"/>
            <a:chOff x="152400" y="4114800"/>
            <a:chExt cx="2551176" cy="2201127"/>
          </a:xfrm>
        </p:grpSpPr>
        <p:pic>
          <p:nvPicPr>
            <p:cNvPr id="30" name="Picture 3"/>
            <p:cNvPicPr/>
            <p:nvPr/>
          </p:nvPicPr>
          <p:blipFill>
            <a:blip r:embed="rId12"/>
            <a:stretch>
              <a:fillRect/>
            </a:stretch>
          </p:blipFill>
          <p:spPr bwMode="auto">
            <a:xfrm>
              <a:off x="152400" y="4370046"/>
              <a:ext cx="2551176" cy="1945881"/>
            </a:xfrm>
            <a:prstGeom prst="rect">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pic>
        <p:grpSp>
          <p:nvGrpSpPr>
            <p:cNvPr id="31" name="Group 25"/>
            <p:cNvGrpSpPr/>
            <p:nvPr/>
          </p:nvGrpSpPr>
          <p:grpSpPr>
            <a:xfrm>
              <a:off x="198786" y="4114800"/>
              <a:ext cx="1447800" cy="304800"/>
              <a:chOff x="198786" y="4114800"/>
              <a:chExt cx="1447800" cy="304800"/>
            </a:xfrm>
          </p:grpSpPr>
          <p:sp>
            <p:nvSpPr>
              <p:cNvPr id="32" name="Rectangle 31"/>
              <p:cNvSpPr/>
              <p:nvPr/>
            </p:nvSpPr>
            <p:spPr>
              <a:xfrm>
                <a:off x="427386" y="4191000"/>
                <a:ext cx="12192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Discovery</a:t>
                </a:r>
                <a:endParaRPr lang="en-US" sz="1200" dirty="0"/>
              </a:p>
            </p:txBody>
          </p:sp>
          <p:sp>
            <p:nvSpPr>
              <p:cNvPr id="33" name="Oval 32"/>
              <p:cNvSpPr/>
              <p:nvPr/>
            </p:nvSpPr>
            <p:spPr>
              <a:xfrm>
                <a:off x="198786" y="4114800"/>
                <a:ext cx="304800" cy="304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grpSp>
      </p:grpSp>
      <p:pic>
        <p:nvPicPr>
          <p:cNvPr id="34" name="Arrow: Step 2 --&gt; 3" descr="C:\Program Files\Microsoft Resource DVD Artwork\DVD_ART\Artwork_Imagery\Shapes and Graphics\Arrows - arrow\Straight\arrow 0 blue arrow 2.png"/>
          <p:cNvPicPr>
            <a:picLocks noChangeAspect="1" noChangeArrowheads="1"/>
          </p:cNvPicPr>
          <p:nvPr/>
        </p:nvPicPr>
        <p:blipFill>
          <a:blip r:embed="rId10"/>
          <a:srcRect/>
          <a:stretch>
            <a:fillRect/>
          </a:stretch>
        </p:blipFill>
        <p:spPr bwMode="auto">
          <a:xfrm>
            <a:off x="2590800" y="5059143"/>
            <a:ext cx="1011237" cy="828132"/>
          </a:xfrm>
          <a:prstGeom prst="rect">
            <a:avLst/>
          </a:prstGeom>
          <a:noFill/>
        </p:spPr>
      </p:pic>
      <p:pic>
        <p:nvPicPr>
          <p:cNvPr id="35" name="Picture 5" descr="C:\Program Files\Microsoft Resource DVD Artwork\DVD_ART\Artwork_Imagery\Shapes and Graphics\Arrows - arrow\Curved\arrow 0 blue arrow curved 1.png"/>
          <p:cNvPicPr>
            <a:picLocks noChangeAspect="1" noChangeArrowheads="1"/>
          </p:cNvPicPr>
          <p:nvPr/>
        </p:nvPicPr>
        <p:blipFill>
          <a:blip r:embed="rId13"/>
          <a:srcRect/>
          <a:stretch>
            <a:fillRect/>
          </a:stretch>
        </p:blipFill>
        <p:spPr bwMode="auto">
          <a:xfrm flipV="1">
            <a:off x="1187683" y="2445665"/>
            <a:ext cx="1600200" cy="2165094"/>
          </a:xfrm>
          <a:prstGeom prst="rect">
            <a:avLst/>
          </a:prstGeom>
          <a:noFill/>
          <a:ln w="9525">
            <a:noFill/>
            <a:miter lim="800000"/>
            <a:headEnd/>
            <a:tailEnd/>
          </a:ln>
          <a:effectLst>
            <a:outerShdw blurRad="177800" dist="266700" dir="2700000" algn="tl" rotWithShape="0">
              <a:prstClr val="black">
                <a:alpha val="40000"/>
              </a:prstClr>
            </a:outerShdw>
          </a:effectLst>
        </p:spPr>
      </p:pic>
      <p:grpSp>
        <p:nvGrpSpPr>
          <p:cNvPr id="36" name="FI: Cellphone"/>
          <p:cNvGrpSpPr/>
          <p:nvPr/>
        </p:nvGrpSpPr>
        <p:grpSpPr>
          <a:xfrm>
            <a:off x="5562600" y="2007783"/>
            <a:ext cx="609600" cy="942318"/>
            <a:chOff x="1899101" y="525644"/>
            <a:chExt cx="656807" cy="1015290"/>
          </a:xfrm>
        </p:grpSpPr>
        <p:pic>
          <p:nvPicPr>
            <p:cNvPr id="37" name="TMobile Dash (1)"/>
            <p:cNvPicPr>
              <a:picLocks noChangeAspect="1" noChangeArrowheads="1"/>
            </p:cNvPicPr>
            <p:nvPr/>
          </p:nvPicPr>
          <p:blipFill>
            <a:blip r:embed="rId14" cstate="print"/>
            <a:srcRect/>
            <a:stretch>
              <a:fillRect/>
            </a:stretch>
          </p:blipFill>
          <p:spPr bwMode="auto">
            <a:xfrm>
              <a:off x="2050301" y="525644"/>
              <a:ext cx="362868" cy="631073"/>
            </a:xfrm>
            <a:prstGeom prst="rect">
              <a:avLst/>
            </a:prstGeom>
            <a:noFill/>
            <a:ln w="9525">
              <a:noFill/>
              <a:miter lim="800000"/>
              <a:headEnd/>
              <a:tailEnd/>
            </a:ln>
            <a:effectLst/>
          </p:spPr>
        </p:pic>
        <p:sp>
          <p:nvSpPr>
            <p:cNvPr id="38" name="TextBox 37"/>
            <p:cNvSpPr txBox="1"/>
            <p:nvPr/>
          </p:nvSpPr>
          <p:spPr>
            <a:xfrm>
              <a:off x="1899101" y="1143001"/>
              <a:ext cx="656807" cy="397933"/>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Dave’s Phone</a:t>
              </a:r>
              <a:endParaRPr lang="en-US" sz="900" dirty="0">
                <a:solidFill>
                  <a:schemeClr val="bg1"/>
                </a:solidFill>
                <a:latin typeface="Segoe UI" pitchFamily="34" charset="0"/>
                <a:cs typeface="Segoe UI" pitchFamily="34" charset="0"/>
              </a:endParaRPr>
            </a:p>
          </p:txBody>
        </p:sp>
      </p:grpSp>
      <p:pic>
        <p:nvPicPr>
          <p:cNvPr id="39" name="Picture 5" descr="C:\Program Files\Microsoft Resource DVD Artwork\DVD_ART\Artwork_Imagery\Shapes and Graphics\Arrows - arrow\Curved\arrow 0 blue arrow curved 1.png"/>
          <p:cNvPicPr>
            <a:picLocks noChangeAspect="1" noChangeArrowheads="1"/>
          </p:cNvPicPr>
          <p:nvPr/>
        </p:nvPicPr>
        <p:blipFill>
          <a:blip r:embed="rId13"/>
          <a:srcRect/>
          <a:stretch>
            <a:fillRect/>
          </a:stretch>
        </p:blipFill>
        <p:spPr bwMode="auto">
          <a:xfrm rot="5400000" flipV="1">
            <a:off x="6099820" y="2170806"/>
            <a:ext cx="2018410" cy="2127036"/>
          </a:xfrm>
          <a:prstGeom prst="rect">
            <a:avLst/>
          </a:prstGeom>
          <a:noFill/>
          <a:effectLst>
            <a:outerShdw blurRad="50800" dist="12700" dir="2700000" algn="tl" rotWithShape="0">
              <a:prstClr val="black">
                <a:alpha val="40000"/>
              </a:prstClr>
            </a:outerShdw>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10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right)">
                                      <p:cBhvr>
                                        <p:cTn id="31" dur="1000"/>
                                        <p:tgtEl>
                                          <p:spTgt spid="39"/>
                                        </p:tgtEl>
                                      </p:cBhvr>
                                    </p:animEffect>
                                  </p:childTnLst>
                                </p:cTn>
                              </p:par>
                            </p:childTnLst>
                          </p:cTn>
                        </p:par>
                        <p:par>
                          <p:cTn id="32" fill="hold">
                            <p:stCondLst>
                              <p:cond delay="1000"/>
                            </p:stCondLst>
                            <p:childTnLst>
                              <p:par>
                                <p:cTn id="33" presetID="23" presetClass="entr" presetSubtype="16"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 Management</a:t>
            </a:r>
            <a:endParaRPr lang="en-US" dirty="0"/>
          </a:p>
        </p:txBody>
      </p:sp>
      <p:sp>
        <p:nvSpPr>
          <p:cNvPr id="3" name="Content Placeholder 2"/>
          <p:cNvSpPr>
            <a:spLocks noGrp="1"/>
          </p:cNvSpPr>
          <p:nvPr>
            <p:ph idx="1"/>
          </p:nvPr>
        </p:nvSpPr>
        <p:spPr>
          <a:xfrm>
            <a:off x="382588" y="1414464"/>
            <a:ext cx="8380412" cy="4701800"/>
          </a:xfrm>
        </p:spPr>
        <p:txBody>
          <a:bodyPr/>
          <a:lstStyle/>
          <a:p>
            <a:r>
              <a:rPr lang="en-US" sz="3200" dirty="0" smtClean="0"/>
              <a:t>Managed in “Devices and Printers”</a:t>
            </a:r>
          </a:p>
          <a:p>
            <a:r>
              <a:rPr lang="en-US" sz="3200" dirty="0" smtClean="0"/>
              <a:t>Remove/</a:t>
            </a:r>
            <a:r>
              <a:rPr lang="en-US" sz="3200" dirty="0" err="1" smtClean="0"/>
              <a:t>Unpair</a:t>
            </a:r>
            <a:r>
              <a:rPr lang="en-US" sz="3200" dirty="0" smtClean="0"/>
              <a:t> device</a:t>
            </a:r>
          </a:p>
          <a:p>
            <a:r>
              <a:rPr lang="en-US" sz="3200" dirty="0" smtClean="0"/>
              <a:t>Support for metadata</a:t>
            </a:r>
          </a:p>
          <a:p>
            <a:pPr lvl="1"/>
            <a:r>
              <a:rPr lang="en-US" sz="2800" dirty="0" smtClean="0"/>
              <a:t>Photorealistic icon graphic</a:t>
            </a:r>
          </a:p>
          <a:p>
            <a:pPr lvl="1"/>
            <a:r>
              <a:rPr lang="en-US" sz="2800" dirty="0" smtClean="0"/>
              <a:t>Make/Model/Description/etc</a:t>
            </a:r>
          </a:p>
          <a:p>
            <a:pPr lvl="1"/>
            <a:r>
              <a:rPr lang="en-US" sz="2800" dirty="0" smtClean="0"/>
              <a:t>Device must support hardware/</a:t>
            </a:r>
            <a:r>
              <a:rPr lang="en-US" sz="2800" dirty="0" err="1" smtClean="0"/>
              <a:t>compat</a:t>
            </a:r>
            <a:r>
              <a:rPr lang="en-US" sz="2800" dirty="0" smtClean="0"/>
              <a:t> ID</a:t>
            </a:r>
          </a:p>
          <a:p>
            <a:pPr lvl="2"/>
            <a:r>
              <a:rPr lang="en-US" sz="2400" dirty="0" smtClean="0"/>
              <a:t>Bluetooth:  </a:t>
            </a:r>
            <a:r>
              <a:rPr lang="en-US" sz="2400" dirty="0" err="1" smtClean="0"/>
              <a:t>DeviceID</a:t>
            </a:r>
            <a:r>
              <a:rPr lang="en-US" sz="2400" dirty="0" smtClean="0"/>
              <a:t> profile</a:t>
            </a:r>
          </a:p>
          <a:p>
            <a:pPr lvl="2"/>
            <a:r>
              <a:rPr lang="en-US" sz="2400" dirty="0" smtClean="0"/>
              <a:t>UPnP/WSD:  PnP-X</a:t>
            </a:r>
          </a:p>
          <a:p>
            <a:pPr lvl="1"/>
            <a:r>
              <a:rPr lang="en-US" sz="2800" dirty="0" err="1" smtClean="0"/>
              <a:t>WiFi</a:t>
            </a:r>
            <a:r>
              <a:rPr lang="en-US" sz="2800" dirty="0" smtClean="0"/>
              <a:t> provision-only devices not applicable</a:t>
            </a:r>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09398"/>
          </a:xfrm>
        </p:spPr>
        <p:txBody>
          <a:bodyPr/>
          <a:lstStyle/>
          <a:p>
            <a:r>
              <a:rPr lang="en-US" sz="4400" dirty="0" smtClean="0"/>
              <a:t>Add Device Wizard Extensibility</a:t>
            </a:r>
            <a:endParaRPr lang="en-US" sz="4400" dirty="0"/>
          </a:p>
        </p:txBody>
      </p:sp>
      <p:sp>
        <p:nvSpPr>
          <p:cNvPr id="8" name="Content Placeholder 7"/>
          <p:cNvSpPr>
            <a:spLocks noGrp="1"/>
          </p:cNvSpPr>
          <p:nvPr>
            <p:ph idx="1"/>
          </p:nvPr>
        </p:nvSpPr>
        <p:spPr/>
        <p:txBody>
          <a:bodyPr/>
          <a:lstStyle/>
          <a:p>
            <a:r>
              <a:rPr lang="en-US" dirty="0" smtClean="0"/>
              <a:t>Wizard Discovery screen</a:t>
            </a:r>
          </a:p>
          <a:p>
            <a:pPr lvl="1"/>
            <a:r>
              <a:rPr lang="en-US" dirty="0" smtClean="0"/>
              <a:t>Context menu</a:t>
            </a:r>
          </a:p>
          <a:p>
            <a:pPr lvl="1"/>
            <a:r>
              <a:rPr lang="en-US" dirty="0" smtClean="0"/>
              <a:t>Property page sheet</a:t>
            </a:r>
          </a:p>
          <a:p>
            <a:r>
              <a:rPr lang="en-US" dirty="0" smtClean="0"/>
              <a:t>Devices and Printers</a:t>
            </a:r>
          </a:p>
          <a:p>
            <a:pPr lvl="1"/>
            <a:r>
              <a:rPr lang="en-US" dirty="0" smtClean="0"/>
              <a:t>Context menu</a:t>
            </a:r>
          </a:p>
          <a:p>
            <a:pPr lvl="1"/>
            <a:r>
              <a:rPr lang="en-US" dirty="0" smtClean="0"/>
              <a:t>Property page sheet</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Pairing a device</a:t>
            </a:r>
            <a:endParaRPr lang="en-US" dirty="0"/>
          </a:p>
        </p:txBody>
      </p:sp>
      <p:sp>
        <p:nvSpPr>
          <p:cNvPr id="7" name="Subtitle 6"/>
          <p:cNvSpPr>
            <a:spLocks noGrp="1"/>
          </p:cNvSpPr>
          <p:nvPr>
            <p:ph type="subTitle" idx="1"/>
          </p:nvPr>
        </p:nvSpPr>
        <p:spPr/>
        <p:txBody>
          <a:bodyPr/>
          <a:lstStyle/>
          <a:p>
            <a:r>
              <a:rPr lang="en-US" smtClean="0"/>
              <a:t> </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061" y="1455844"/>
            <a:ext cx="7142634" cy="1828193"/>
          </a:xfrm>
        </p:spPr>
        <p:txBody>
          <a:bodyPr/>
          <a:lstStyle/>
          <a:p>
            <a:r>
              <a:rPr lang="en-US" sz="4400" dirty="0" smtClean="0"/>
              <a:t>Unifying the Wireless and Network Device Installation Experience in Windows 7</a:t>
            </a:r>
            <a:endParaRPr lang="en-US" sz="4400" dirty="0"/>
          </a:p>
        </p:txBody>
      </p:sp>
      <p:sp>
        <p:nvSpPr>
          <p:cNvPr id="3" name="Subtitle 2"/>
          <p:cNvSpPr>
            <a:spLocks noGrp="1"/>
          </p:cNvSpPr>
          <p:nvPr>
            <p:ph type="subTitle" idx="1"/>
          </p:nvPr>
        </p:nvSpPr>
        <p:spPr/>
        <p:txBody>
          <a:bodyPr/>
          <a:lstStyle/>
          <a:p>
            <a:r>
              <a:rPr lang="en-US" dirty="0" smtClean="0"/>
              <a:t>Dave Roth</a:t>
            </a:r>
          </a:p>
          <a:p>
            <a:r>
              <a:rPr lang="en-US" dirty="0" smtClean="0"/>
              <a:t>Senior 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Pairing</a:t>
            </a:r>
            <a:endParaRPr lang="en-US" dirty="0"/>
          </a:p>
        </p:txBody>
      </p:sp>
      <p:sp>
        <p:nvSpPr>
          <p:cNvPr id="3" name="Content Placeholder 2"/>
          <p:cNvSpPr>
            <a:spLocks noGrp="1"/>
          </p:cNvSpPr>
          <p:nvPr>
            <p:ph idx="1"/>
          </p:nvPr>
        </p:nvSpPr>
        <p:spPr>
          <a:xfrm>
            <a:off x="382588" y="1414464"/>
            <a:ext cx="8380412" cy="4502258"/>
          </a:xfrm>
        </p:spPr>
        <p:txBody>
          <a:bodyPr/>
          <a:lstStyle/>
          <a:p>
            <a:r>
              <a:rPr lang="en-US" sz="3200" dirty="0" err="1" smtClean="0"/>
              <a:t>WiFi</a:t>
            </a:r>
            <a:r>
              <a:rPr lang="en-US" sz="3200" dirty="0" smtClean="0"/>
              <a:t> provisioning + device pairing</a:t>
            </a:r>
          </a:p>
          <a:p>
            <a:pPr lvl="1"/>
            <a:r>
              <a:rPr lang="en-US" sz="2800" dirty="0" smtClean="0"/>
              <a:t>UX Parity between network and </a:t>
            </a:r>
            <a:r>
              <a:rPr lang="en-US" sz="2800" dirty="0" err="1" smtClean="0"/>
              <a:t>WiFi</a:t>
            </a:r>
            <a:r>
              <a:rPr lang="en-US" sz="2800" dirty="0" smtClean="0"/>
              <a:t> devices</a:t>
            </a:r>
          </a:p>
          <a:p>
            <a:pPr lvl="1"/>
            <a:r>
              <a:rPr lang="en-US" sz="2800" dirty="0" smtClean="0"/>
              <a:t>User not imposed with </a:t>
            </a:r>
            <a:r>
              <a:rPr lang="en-US" sz="2800" dirty="0" err="1" smtClean="0"/>
              <a:t>WiFi</a:t>
            </a:r>
            <a:r>
              <a:rPr lang="en-US" sz="2800" dirty="0" smtClean="0"/>
              <a:t> nuances</a:t>
            </a:r>
          </a:p>
          <a:p>
            <a:r>
              <a:rPr lang="en-US" sz="3200" dirty="0" smtClean="0"/>
              <a:t>Intuitive configuration</a:t>
            </a:r>
          </a:p>
          <a:p>
            <a:r>
              <a:rPr lang="en-US" sz="3200" dirty="0" smtClean="0"/>
              <a:t>Prevents need for multiple wizard passes</a:t>
            </a:r>
          </a:p>
          <a:p>
            <a:r>
              <a:rPr lang="en-US" sz="3200" dirty="0" smtClean="0"/>
              <a:t>Out of box end to end install</a:t>
            </a:r>
          </a:p>
          <a:p>
            <a:pPr lvl="1"/>
            <a:r>
              <a:rPr lang="en-US" sz="2800" dirty="0" smtClean="0"/>
              <a:t>No install CD needed</a:t>
            </a:r>
          </a:p>
          <a:p>
            <a:pPr lvl="1"/>
            <a:r>
              <a:rPr lang="en-US" sz="2800" dirty="0" smtClean="0"/>
              <a:t>Fetch drivers from Windows Update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Association DB" descr="C:\Program Files\Microsoft Resource DVD Artwork\DVD_ART\Artwork_Imagery\HARDWARE_IMAGERY\Illustration - Misc Hardware\XML Icons\Database blue.png"/>
          <p:cNvPicPr>
            <a:picLocks noChangeAspect="1" noChangeArrowheads="1"/>
          </p:cNvPicPr>
          <p:nvPr/>
        </p:nvPicPr>
        <p:blipFill>
          <a:blip r:embed="rId4"/>
          <a:srcRect/>
          <a:stretch>
            <a:fillRect/>
          </a:stretch>
        </p:blipFill>
        <p:spPr bwMode="auto">
          <a:xfrm>
            <a:off x="8075706" y="4625263"/>
            <a:ext cx="883743" cy="1064780"/>
          </a:xfrm>
          <a:prstGeom prst="rect">
            <a:avLst/>
          </a:prstGeom>
          <a:noFill/>
        </p:spPr>
      </p:pic>
      <p:sp>
        <p:nvSpPr>
          <p:cNvPr id="2" name="Title 1"/>
          <p:cNvSpPr>
            <a:spLocks noGrp="1"/>
          </p:cNvSpPr>
          <p:nvPr>
            <p:ph type="title"/>
          </p:nvPr>
        </p:nvSpPr>
        <p:spPr/>
        <p:txBody>
          <a:bodyPr/>
          <a:lstStyle/>
          <a:p>
            <a:r>
              <a:rPr lang="en-US" dirty="0" smtClean="0"/>
              <a:t>Vertical Pairing Flow</a:t>
            </a:r>
            <a:endParaRPr lang="en-US" dirty="0"/>
          </a:p>
        </p:txBody>
      </p:sp>
      <p:sp>
        <p:nvSpPr>
          <p:cNvPr id="43" name="Text"/>
          <p:cNvSpPr>
            <a:spLocks noGrp="1"/>
          </p:cNvSpPr>
          <p:nvPr>
            <p:ph idx="4294967295"/>
          </p:nvPr>
        </p:nvSpPr>
        <p:spPr>
          <a:xfrm>
            <a:off x="381000" y="1136650"/>
            <a:ext cx="3846513" cy="2668423"/>
          </a:xfrm>
        </p:spPr>
        <p:txBody>
          <a:bodyPr/>
          <a:lstStyle/>
          <a:p>
            <a:pPr marL="290513" indent="-290513">
              <a:buFont typeface="+mj-lt"/>
              <a:buAutoNum type="arabicPeriod"/>
            </a:pPr>
            <a:r>
              <a:rPr lang="en-US" sz="1800" dirty="0" smtClean="0"/>
              <a:t>Discovery</a:t>
            </a:r>
          </a:p>
          <a:p>
            <a:pPr marL="290513" indent="-290513">
              <a:buFont typeface="+mj-lt"/>
              <a:buAutoNum type="arabicPeriod"/>
            </a:pPr>
            <a:r>
              <a:rPr lang="en-US" sz="1800" dirty="0" smtClean="0"/>
              <a:t>Ceremony</a:t>
            </a:r>
          </a:p>
          <a:p>
            <a:pPr marL="290513" indent="-290513">
              <a:buFont typeface="+mj-lt"/>
              <a:buAutoNum type="arabicPeriod"/>
            </a:pPr>
            <a:r>
              <a:rPr lang="en-US" sz="1800" dirty="0" err="1" smtClean="0"/>
              <a:t>WiFi</a:t>
            </a:r>
            <a:r>
              <a:rPr lang="en-US" sz="1800" dirty="0" smtClean="0"/>
              <a:t> provisioning</a:t>
            </a:r>
          </a:p>
          <a:p>
            <a:pPr marL="290513" indent="-290513">
              <a:buFont typeface="+mj-lt"/>
              <a:buAutoNum type="arabicPeriod"/>
            </a:pPr>
            <a:r>
              <a:rPr lang="en-US" sz="1800" dirty="0" smtClean="0"/>
              <a:t>PnP-X pairing</a:t>
            </a:r>
          </a:p>
          <a:p>
            <a:pPr marL="290513" indent="-290513">
              <a:buFont typeface="+mj-lt"/>
              <a:buAutoNum type="arabicPeriod"/>
            </a:pPr>
            <a:r>
              <a:rPr lang="en-US" sz="1800" dirty="0" smtClean="0"/>
              <a:t>Online presence detection</a:t>
            </a:r>
          </a:p>
          <a:p>
            <a:pPr marL="290513" indent="-290513">
              <a:buFont typeface="+mj-lt"/>
              <a:buAutoNum type="arabicPeriod"/>
            </a:pPr>
            <a:r>
              <a:rPr lang="en-US" sz="1800" dirty="0" smtClean="0"/>
              <a:t>Driver loading</a:t>
            </a:r>
          </a:p>
          <a:p>
            <a:pPr marL="290513" indent="-290513">
              <a:buFont typeface="+mj-lt"/>
              <a:buAutoNum type="arabicPeriod"/>
            </a:pPr>
            <a:r>
              <a:rPr lang="en-US" sz="1800" dirty="0" smtClean="0"/>
              <a:t>Devices and Printers update</a:t>
            </a:r>
          </a:p>
        </p:txBody>
      </p:sp>
      <p:pic>
        <p:nvPicPr>
          <p:cNvPr id="1027" name="Radio Waves (printer)" descr="C:\Program Files\Microsoft Resource DVD Artwork\DVD_ART\Artwork_Imagery\Shapes and Graphics\communication towers satellites\radio waves wireless signals.png"/>
          <p:cNvPicPr>
            <a:picLocks noChangeAspect="1" noChangeArrowheads="1"/>
          </p:cNvPicPr>
          <p:nvPr/>
        </p:nvPicPr>
        <p:blipFill>
          <a:blip r:embed="rId5"/>
          <a:srcRect l="52556"/>
          <a:stretch>
            <a:fillRect/>
          </a:stretch>
        </p:blipFill>
        <p:spPr bwMode="auto">
          <a:xfrm rot="18515738">
            <a:off x="2493695" y="4101232"/>
            <a:ext cx="1275871" cy="1856386"/>
          </a:xfrm>
          <a:prstGeom prst="rect">
            <a:avLst/>
          </a:prstGeom>
          <a:noFill/>
        </p:spPr>
      </p:pic>
      <p:grpSp>
        <p:nvGrpSpPr>
          <p:cNvPr id="16" name="Device Layers"/>
          <p:cNvGrpSpPr/>
          <p:nvPr/>
        </p:nvGrpSpPr>
        <p:grpSpPr>
          <a:xfrm>
            <a:off x="183273" y="3930554"/>
            <a:ext cx="1672161" cy="2070748"/>
            <a:chOff x="5722938" y="763201"/>
            <a:chExt cx="1920735" cy="1260906"/>
          </a:xfrm>
        </p:grpSpPr>
        <p:sp>
          <p:nvSpPr>
            <p:cNvPr id="14" name="Device Block"/>
            <p:cNvSpPr>
              <a:spLocks noChangeArrowheads="1"/>
            </p:cNvSpPr>
            <p:nvPr/>
          </p:nvSpPr>
          <p:spPr bwMode="auto">
            <a:xfrm>
              <a:off x="5722938" y="763201"/>
              <a:ext cx="1920735" cy="126090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WiFi Radio"/>
            <p:cNvSpPr>
              <a:spLocks noChangeArrowheads="1"/>
            </p:cNvSpPr>
            <p:nvPr/>
          </p:nvSpPr>
          <p:spPr bwMode="grayWhite">
            <a:xfrm>
              <a:off x="5889727" y="1621410"/>
              <a:ext cx="1580715" cy="37075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WiFi</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Radio</a:t>
              </a:r>
            </a:p>
          </p:txBody>
        </p:sp>
        <p:sp>
          <p:nvSpPr>
            <p:cNvPr id="46" name="DPWS Host"/>
            <p:cNvSpPr>
              <a:spLocks noChangeArrowheads="1"/>
            </p:cNvSpPr>
            <p:nvPr/>
          </p:nvSpPr>
          <p:spPr bwMode="invGray">
            <a:xfrm>
              <a:off x="5850455" y="796512"/>
              <a:ext cx="1678119" cy="63618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DPWS Host</a:t>
              </a:r>
            </a:p>
          </p:txBody>
        </p:sp>
        <p:sp>
          <p:nvSpPr>
            <p:cNvPr id="13" name="WS-Print"/>
            <p:cNvSpPr>
              <a:spLocks noChangeArrowheads="1"/>
            </p:cNvSpPr>
            <p:nvPr/>
          </p:nvSpPr>
          <p:spPr bwMode="invGray">
            <a:xfrm>
              <a:off x="6767988" y="1070647"/>
              <a:ext cx="708717" cy="28009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WS-Print</a:t>
              </a:r>
            </a:p>
          </p:txBody>
        </p:sp>
        <p:sp>
          <p:nvSpPr>
            <p:cNvPr id="15" name="WS-Scan"/>
            <p:cNvSpPr>
              <a:spLocks noChangeArrowheads="1"/>
            </p:cNvSpPr>
            <p:nvPr/>
          </p:nvSpPr>
          <p:spPr bwMode="invGray">
            <a:xfrm>
              <a:off x="5950057" y="1064687"/>
              <a:ext cx="688652" cy="292016"/>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WS-Scan</a:t>
              </a:r>
            </a:p>
          </p:txBody>
        </p:sp>
      </p:grpSp>
      <p:sp>
        <p:nvSpPr>
          <p:cNvPr id="18" name="WS-Print UUID"/>
          <p:cNvSpPr>
            <a:spLocks noChangeArrowheads="1"/>
          </p:cNvSpPr>
          <p:nvPr/>
        </p:nvSpPr>
        <p:spPr bwMode="blackWhite">
          <a:xfrm>
            <a:off x="731838" y="4077655"/>
            <a:ext cx="578728" cy="15831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UUID</a:t>
            </a:r>
          </a:p>
        </p:txBody>
      </p:sp>
      <p:pic>
        <p:nvPicPr>
          <p:cNvPr id="4099" name="Printer" descr="C:\Users\droth\AppData\Local\Microsoft\Windows\Temporary Internet Files\Content.IE5\KEUIP8AD\MCj04326610000[1].png"/>
          <p:cNvPicPr>
            <a:picLocks noChangeAspect="1" noChangeArrowheads="1"/>
          </p:cNvPicPr>
          <p:nvPr/>
        </p:nvPicPr>
        <p:blipFill>
          <a:blip r:embed="rId6"/>
          <a:srcRect/>
          <a:stretch>
            <a:fillRect/>
          </a:stretch>
        </p:blipFill>
        <p:spPr bwMode="auto">
          <a:xfrm>
            <a:off x="1688422" y="4779135"/>
            <a:ext cx="1714500" cy="1714500"/>
          </a:xfrm>
          <a:prstGeom prst="rect">
            <a:avLst/>
          </a:prstGeom>
          <a:noFill/>
        </p:spPr>
      </p:pic>
      <p:pic>
        <p:nvPicPr>
          <p:cNvPr id="4100" name="Access Point" descr="C:\Users\droth\AppData\Local\Microsoft\Windows\Temporary Internet Files\Content.IE5\H0FDDBJ8\MCj04325670000[1].png"/>
          <p:cNvPicPr>
            <a:picLocks noChangeAspect="1" noChangeArrowheads="1"/>
          </p:cNvPicPr>
          <p:nvPr/>
        </p:nvPicPr>
        <p:blipFill>
          <a:blip r:embed="rId7"/>
          <a:srcRect/>
          <a:stretch>
            <a:fillRect/>
          </a:stretch>
        </p:blipFill>
        <p:spPr bwMode="auto">
          <a:xfrm>
            <a:off x="4407166" y="3385660"/>
            <a:ext cx="1828572" cy="1828572"/>
          </a:xfrm>
          <a:prstGeom prst="rect">
            <a:avLst/>
          </a:prstGeom>
          <a:noFill/>
        </p:spPr>
      </p:pic>
      <p:pic>
        <p:nvPicPr>
          <p:cNvPr id="1030" name="Printer WiFi Connection" descr="C:\Program Files\Microsoft Resource DVD Artwork\DVD_ART\Artwork_Imagery\HARDWARE_IMAGERY\Illustration - Misc Hardware\XML Icons\commlink communication link.png"/>
          <p:cNvPicPr>
            <a:picLocks noChangeAspect="1" noChangeArrowheads="1"/>
          </p:cNvPicPr>
          <p:nvPr/>
        </p:nvPicPr>
        <p:blipFill>
          <a:blip r:embed="rId8"/>
          <a:srcRect/>
          <a:stretch>
            <a:fillRect/>
          </a:stretch>
        </p:blipFill>
        <p:spPr bwMode="auto">
          <a:xfrm rot="19468636" flipV="1">
            <a:off x="2771093" y="4439150"/>
            <a:ext cx="2357164" cy="377607"/>
          </a:xfrm>
          <a:prstGeom prst="rect">
            <a:avLst/>
          </a:prstGeom>
          <a:noFill/>
          <a:effectLst>
            <a:outerShdw dist="76200" dir="2700000" algn="tl" rotWithShape="0">
              <a:prstClr val="black">
                <a:alpha val="40000"/>
              </a:prstClr>
            </a:outerShdw>
          </a:effectLst>
        </p:spPr>
      </p:pic>
      <p:grpSp>
        <p:nvGrpSpPr>
          <p:cNvPr id="50" name="Device Center"/>
          <p:cNvGrpSpPr/>
          <p:nvPr/>
        </p:nvGrpSpPr>
        <p:grpSpPr>
          <a:xfrm>
            <a:off x="4766562" y="1074647"/>
            <a:ext cx="4191000" cy="2679768"/>
            <a:chOff x="4766562" y="1074647"/>
            <a:chExt cx="4191000" cy="2679768"/>
          </a:xfrm>
        </p:grpSpPr>
        <p:pic>
          <p:nvPicPr>
            <p:cNvPr id="32" name="Picture 6" descr="\\droth\private\ncd\Bluewire\Ceremony Graphics\Devices\Device Center Shell.png"/>
            <p:cNvPicPr>
              <a:picLocks noChangeAspect="1" noChangeArrowheads="1"/>
            </p:cNvPicPr>
            <p:nvPr/>
          </p:nvPicPr>
          <p:blipFill>
            <a:blip r:embed="rId9"/>
            <a:stretch>
              <a:fillRect/>
            </a:stretch>
          </p:blipFill>
          <p:spPr bwMode="auto">
            <a:xfrm>
              <a:off x="4766562" y="1074647"/>
              <a:ext cx="4191000" cy="2679768"/>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33" name="Picture 12" descr="\\RATCAT\Users\Roland\Device Center\Art\Devices\Dell-15lcd.png"/>
            <p:cNvPicPr>
              <a:picLocks noChangeAspect="1" noChangeArrowheads="1"/>
            </p:cNvPicPr>
            <p:nvPr/>
          </p:nvPicPr>
          <p:blipFill>
            <a:blip r:embed="rId10" cstate="print"/>
            <a:srcRect/>
            <a:stretch>
              <a:fillRect/>
            </a:stretch>
          </p:blipFill>
          <p:spPr bwMode="auto">
            <a:xfrm>
              <a:off x="7129114" y="1866792"/>
              <a:ext cx="492663" cy="520824"/>
            </a:xfrm>
            <a:prstGeom prst="rect">
              <a:avLst/>
            </a:prstGeom>
            <a:noFill/>
            <a:ln w="9525">
              <a:noFill/>
              <a:miter lim="800000"/>
              <a:headEnd/>
              <a:tailEnd/>
            </a:ln>
            <a:effectLst/>
          </p:spPr>
        </p:pic>
        <p:sp>
          <p:nvSpPr>
            <p:cNvPr id="34" name="TextBox 33"/>
            <p:cNvSpPr txBox="1"/>
            <p:nvPr/>
          </p:nvSpPr>
          <p:spPr>
            <a:xfrm>
              <a:off x="7023938" y="2446135"/>
              <a:ext cx="866823" cy="369332"/>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Dell SE198FWP</a:t>
              </a:r>
              <a:endParaRPr lang="en-US" sz="900" dirty="0">
                <a:solidFill>
                  <a:schemeClr val="bg1"/>
                </a:solidFill>
                <a:latin typeface="Segoe UI" pitchFamily="34" charset="0"/>
                <a:cs typeface="Segoe UI" pitchFamily="34" charset="0"/>
              </a:endParaRPr>
            </a:p>
          </p:txBody>
        </p:sp>
        <p:pic>
          <p:nvPicPr>
            <p:cNvPr id="35" name="Picture 34" descr="C:\Users\Roland\Pictures\Devices\final\mx1000.png"/>
            <p:cNvPicPr>
              <a:picLocks noChangeAspect="1" noChangeArrowheads="1"/>
            </p:cNvPicPr>
            <p:nvPr/>
          </p:nvPicPr>
          <p:blipFill>
            <a:blip r:embed="rId11" cstate="print"/>
            <a:srcRect/>
            <a:stretch>
              <a:fillRect/>
            </a:stretch>
          </p:blipFill>
          <p:spPr bwMode="auto">
            <a:xfrm>
              <a:off x="6307087" y="1840459"/>
              <a:ext cx="573853" cy="606655"/>
            </a:xfrm>
            <a:prstGeom prst="rect">
              <a:avLst/>
            </a:prstGeom>
            <a:noFill/>
            <a:ln w="9525">
              <a:noFill/>
              <a:miter lim="800000"/>
              <a:headEnd/>
              <a:tailEnd/>
            </a:ln>
            <a:effectLst/>
          </p:spPr>
        </p:pic>
        <p:sp>
          <p:nvSpPr>
            <p:cNvPr id="36" name="TextBox 35"/>
            <p:cNvSpPr txBox="1"/>
            <p:nvPr/>
          </p:nvSpPr>
          <p:spPr>
            <a:xfrm>
              <a:off x="6326461" y="2446135"/>
              <a:ext cx="697478" cy="369332"/>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Logitech MX1000</a:t>
              </a:r>
              <a:endParaRPr lang="en-US" sz="900" dirty="0">
                <a:solidFill>
                  <a:schemeClr val="bg1"/>
                </a:solidFill>
                <a:latin typeface="Segoe UI" pitchFamily="34" charset="0"/>
                <a:cs typeface="Segoe UI" pitchFamily="34" charset="0"/>
              </a:endParaRPr>
            </a:p>
          </p:txBody>
        </p:sp>
        <p:pic>
          <p:nvPicPr>
            <p:cNvPr id="37" name="Picture 5" descr="C:\Users\Roland\Pictures\Devices\final\dinovo.png"/>
            <p:cNvPicPr>
              <a:picLocks noChangeAspect="1" noChangeArrowheads="1"/>
            </p:cNvPicPr>
            <p:nvPr/>
          </p:nvPicPr>
          <p:blipFill>
            <a:blip r:embed="rId12" cstate="print"/>
            <a:srcRect/>
            <a:stretch>
              <a:fillRect/>
            </a:stretch>
          </p:blipFill>
          <p:spPr bwMode="auto">
            <a:xfrm>
              <a:off x="5617724" y="1854890"/>
              <a:ext cx="559277" cy="591247"/>
            </a:xfrm>
            <a:prstGeom prst="rect">
              <a:avLst/>
            </a:prstGeom>
            <a:noFill/>
            <a:ln w="9525">
              <a:noFill/>
              <a:miter lim="800000"/>
              <a:headEnd/>
              <a:tailEnd/>
            </a:ln>
            <a:effectLst/>
          </p:spPr>
        </p:pic>
        <p:sp>
          <p:nvSpPr>
            <p:cNvPr id="38" name="TextBox 37"/>
            <p:cNvSpPr txBox="1"/>
            <p:nvPr/>
          </p:nvSpPr>
          <p:spPr>
            <a:xfrm>
              <a:off x="5579163" y="2446135"/>
              <a:ext cx="697478" cy="369332"/>
            </a:xfrm>
            <a:prstGeom prst="rect">
              <a:avLst/>
            </a:prstGeom>
            <a:noFill/>
          </p:spPr>
          <p:txBody>
            <a:bodyPr wrap="square" rtlCol="0">
              <a:spAutoFit/>
            </a:bodyPr>
            <a:lstStyle/>
            <a:p>
              <a:pPr algn="ctr"/>
              <a:r>
                <a:rPr lang="en-US" sz="900" dirty="0" smtClean="0">
                  <a:solidFill>
                    <a:schemeClr val="bg1"/>
                  </a:solidFill>
                  <a:cs typeface="Segoe UI" pitchFamily="34" charset="0"/>
                </a:rPr>
                <a:t>Logitech </a:t>
              </a:r>
              <a:r>
                <a:rPr lang="en-US" sz="900" dirty="0" err="1" smtClean="0">
                  <a:solidFill>
                    <a:schemeClr val="bg1"/>
                  </a:solidFill>
                  <a:cs typeface="Segoe UI" pitchFamily="34" charset="0"/>
                </a:rPr>
                <a:t>d</a:t>
              </a:r>
              <a:r>
                <a:rPr lang="en-US" sz="900" dirty="0" err="1" smtClean="0">
                  <a:solidFill>
                    <a:schemeClr val="bg1"/>
                  </a:solidFill>
                  <a:latin typeface="Segoe UI" pitchFamily="34" charset="0"/>
                  <a:cs typeface="Segoe UI" pitchFamily="34" charset="0"/>
                </a:rPr>
                <a:t>iNovo</a:t>
              </a:r>
              <a:endParaRPr lang="en-US" sz="900" dirty="0">
                <a:solidFill>
                  <a:schemeClr val="bg1"/>
                </a:solidFill>
                <a:latin typeface="Segoe UI" pitchFamily="34" charset="0"/>
                <a:cs typeface="Segoe UI" pitchFamily="34" charset="0"/>
              </a:endParaRPr>
            </a:p>
          </p:txBody>
        </p:sp>
        <p:pic>
          <p:nvPicPr>
            <p:cNvPr id="39" name="Picture 38" descr="\\RATCAT\Users\Roland\Device Center\Art\Devices\DellDimension.png"/>
            <p:cNvPicPr>
              <a:picLocks noChangeAspect="1" noChangeArrowheads="1"/>
            </p:cNvPicPr>
            <p:nvPr/>
          </p:nvPicPr>
          <p:blipFill>
            <a:blip r:embed="rId13"/>
            <a:stretch>
              <a:fillRect/>
            </a:stretch>
          </p:blipFill>
          <p:spPr bwMode="auto">
            <a:xfrm>
              <a:off x="5015661" y="1835952"/>
              <a:ext cx="426793" cy="629124"/>
            </a:xfrm>
            <a:prstGeom prst="rect">
              <a:avLst/>
            </a:prstGeom>
            <a:noFill/>
            <a:ln w="9525">
              <a:noFill/>
              <a:miter lim="800000"/>
              <a:headEnd/>
              <a:tailEnd/>
            </a:ln>
            <a:effectLst/>
          </p:spPr>
        </p:pic>
        <p:sp>
          <p:nvSpPr>
            <p:cNvPr id="40" name="TextBox 39"/>
            <p:cNvSpPr txBox="1"/>
            <p:nvPr/>
          </p:nvSpPr>
          <p:spPr>
            <a:xfrm>
              <a:off x="4881685" y="2444591"/>
              <a:ext cx="697478" cy="230832"/>
            </a:xfrm>
            <a:prstGeom prst="rect">
              <a:avLst/>
            </a:prstGeom>
            <a:noFill/>
          </p:spPr>
          <p:txBody>
            <a:bodyPr wrap="square" rtlCol="0">
              <a:spAutoFit/>
            </a:bodyPr>
            <a:lstStyle/>
            <a:p>
              <a:pPr algn="ctr"/>
              <a:r>
                <a:rPr lang="en-US" sz="900" dirty="0" smtClean="0">
                  <a:solidFill>
                    <a:schemeClr val="bg1"/>
                  </a:solidFill>
                  <a:cs typeface="Segoe UI" pitchFamily="34" charset="0"/>
                </a:rPr>
                <a:t>Dell XPS</a:t>
              </a:r>
              <a:endParaRPr lang="en-US" sz="900" dirty="0">
                <a:solidFill>
                  <a:schemeClr val="bg1"/>
                </a:solidFill>
                <a:latin typeface="Segoe UI" pitchFamily="34" charset="0"/>
                <a:cs typeface="Segoe UI" pitchFamily="34" charset="0"/>
              </a:endParaRPr>
            </a:p>
          </p:txBody>
        </p:sp>
      </p:grpSp>
      <p:sp>
        <p:nvSpPr>
          <p:cNvPr id="53" name="E2E Connection"/>
          <p:cNvSpPr/>
          <p:nvPr/>
        </p:nvSpPr>
        <p:spPr bwMode="auto">
          <a:xfrm>
            <a:off x="2858609" y="4390009"/>
            <a:ext cx="4279037" cy="696896"/>
          </a:xfrm>
          <a:custGeom>
            <a:avLst/>
            <a:gdLst>
              <a:gd name="connsiteX0" fmla="*/ 4412202 w 4412202"/>
              <a:gd name="connsiteY0" fmla="*/ 892206 h 1078637"/>
              <a:gd name="connsiteX1" fmla="*/ 2494625 w 4412202"/>
              <a:gd name="connsiteY1" fmla="*/ 31072 h 1078637"/>
              <a:gd name="connsiteX2" fmla="*/ 0 w 4412202"/>
              <a:gd name="connsiteY2" fmla="*/ 1078637 h 1078637"/>
            </a:gdLst>
            <a:ahLst/>
            <a:cxnLst>
              <a:cxn ang="0">
                <a:pos x="connsiteX0" y="connsiteY0"/>
              </a:cxn>
              <a:cxn ang="0">
                <a:pos x="connsiteX1" y="connsiteY1"/>
              </a:cxn>
              <a:cxn ang="0">
                <a:pos x="connsiteX2" y="connsiteY2"/>
              </a:cxn>
            </a:cxnLst>
            <a:rect l="l" t="t" r="r" b="b"/>
            <a:pathLst>
              <a:path w="4412202" h="1078637">
                <a:moveTo>
                  <a:pt x="4412202" y="892206"/>
                </a:moveTo>
                <a:cubicBezTo>
                  <a:pt x="3821097" y="446103"/>
                  <a:pt x="3229992" y="0"/>
                  <a:pt x="2494625" y="31072"/>
                </a:cubicBezTo>
                <a:cubicBezTo>
                  <a:pt x="1759258" y="62144"/>
                  <a:pt x="879629" y="570390"/>
                  <a:pt x="0" y="1078637"/>
                </a:cubicBezTo>
              </a:path>
            </a:pathLst>
          </a:custGeom>
          <a:ln>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grpSp>
        <p:nvGrpSpPr>
          <p:cNvPr id="49" name="Printer Icon"/>
          <p:cNvGrpSpPr/>
          <p:nvPr/>
        </p:nvGrpSpPr>
        <p:grpSpPr>
          <a:xfrm>
            <a:off x="7779977" y="1784216"/>
            <a:ext cx="724823" cy="1032719"/>
            <a:chOff x="7966415" y="1784216"/>
            <a:chExt cx="724823" cy="1032719"/>
          </a:xfrm>
        </p:grpSpPr>
        <p:sp>
          <p:nvSpPr>
            <p:cNvPr id="47" name="Text"/>
            <p:cNvSpPr txBox="1"/>
            <p:nvPr/>
          </p:nvSpPr>
          <p:spPr>
            <a:xfrm>
              <a:off x="8039100" y="2447603"/>
              <a:ext cx="609600" cy="369332"/>
            </a:xfrm>
            <a:prstGeom prst="rect">
              <a:avLst/>
            </a:prstGeom>
            <a:noFill/>
          </p:spPr>
          <p:txBody>
            <a:bodyPr wrap="square" rtlCol="0">
              <a:spAutoFit/>
            </a:bodyPr>
            <a:lstStyle/>
            <a:p>
              <a:pPr algn="ctr"/>
              <a:r>
                <a:rPr lang="en-US" sz="900" dirty="0" smtClean="0">
                  <a:solidFill>
                    <a:schemeClr val="bg1"/>
                  </a:solidFill>
                  <a:latin typeface="Segoe UI" pitchFamily="34" charset="0"/>
                  <a:cs typeface="Segoe UI" pitchFamily="34" charset="0"/>
                </a:rPr>
                <a:t>Dave’s Printer</a:t>
              </a:r>
              <a:endParaRPr lang="en-US" sz="900" dirty="0">
                <a:solidFill>
                  <a:schemeClr val="bg1"/>
                </a:solidFill>
                <a:latin typeface="Segoe UI" pitchFamily="34" charset="0"/>
                <a:cs typeface="Segoe UI" pitchFamily="34" charset="0"/>
              </a:endParaRPr>
            </a:p>
          </p:txBody>
        </p:sp>
        <p:pic>
          <p:nvPicPr>
            <p:cNvPr id="48" name="Printer" descr="C:\Users\droth\AppData\Local\Microsoft\Windows\Temporary Internet Files\Content.IE5\KEUIP8AD\MCj04326610000[1].png"/>
            <p:cNvPicPr>
              <a:picLocks noChangeAspect="1" noChangeArrowheads="1"/>
            </p:cNvPicPr>
            <p:nvPr/>
          </p:nvPicPr>
          <p:blipFill>
            <a:blip r:embed="rId6"/>
            <a:srcRect/>
            <a:stretch>
              <a:fillRect/>
            </a:stretch>
          </p:blipFill>
          <p:spPr bwMode="auto">
            <a:xfrm>
              <a:off x="7966415" y="1784216"/>
              <a:ext cx="724823" cy="724823"/>
            </a:xfrm>
            <a:prstGeom prst="rect">
              <a:avLst/>
            </a:prstGeom>
            <a:noFill/>
          </p:spPr>
        </p:pic>
      </p:grpSp>
      <p:pic>
        <p:nvPicPr>
          <p:cNvPr id="44" name="Notebook" descr="C:\Program Files\Microsoft Resource DVD Artwork\DVD_ART\Artwork_Imagery\HARDWARE_IMAGERY\Illustration - Misc Hardware\XML Icons\laptop notebook portable Computer.png"/>
          <p:cNvPicPr>
            <a:picLocks noChangeAspect="1" noChangeArrowheads="1"/>
          </p:cNvPicPr>
          <p:nvPr/>
        </p:nvPicPr>
        <p:blipFill>
          <a:blip r:embed="rId14"/>
          <a:srcRect/>
          <a:stretch>
            <a:fillRect/>
          </a:stretch>
        </p:blipFill>
        <p:spPr bwMode="auto">
          <a:xfrm>
            <a:off x="6041941" y="4038599"/>
            <a:ext cx="2122346" cy="2013507"/>
          </a:xfrm>
          <a:prstGeom prst="rect">
            <a:avLst/>
          </a:prstGeom>
          <a:noFill/>
        </p:spPr>
      </p:pic>
      <p:sp>
        <p:nvSpPr>
          <p:cNvPr id="17" name="Vendor Extension"/>
          <p:cNvSpPr>
            <a:spLocks noChangeArrowheads="1"/>
          </p:cNvSpPr>
          <p:nvPr/>
        </p:nvSpPr>
        <p:spPr bwMode="blackWhite">
          <a:xfrm>
            <a:off x="387458" y="5734975"/>
            <a:ext cx="1263788" cy="177554"/>
          </a:xfrm>
          <a:prstGeom prst="rect">
            <a:avLst/>
          </a:prstGeom>
          <a:ln>
            <a:headEnd type="none" w="med" len="med"/>
            <a:tailEnd type="none" w="med" len="med"/>
          </a:ln>
          <a:effectLst>
            <a:glow rad="70000">
              <a:schemeClr val="accent2">
                <a:tint val="30000"/>
                <a:shade val="95000"/>
                <a:satMod val="300000"/>
                <a:alpha val="50000"/>
              </a:schemeClr>
            </a:glow>
            <a:outerShdw blurRad="12700" dist="76200" dir="276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VE {WSD-UUID}</a:t>
            </a:r>
          </a:p>
        </p:txBody>
      </p:sp>
      <p:sp>
        <p:nvSpPr>
          <p:cNvPr id="30" name="DPWS Message"/>
          <p:cNvSpPr/>
          <p:nvPr/>
        </p:nvSpPr>
        <p:spPr bwMode="auto">
          <a:xfrm>
            <a:off x="651440" y="4922115"/>
            <a:ext cx="752711" cy="34382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Hello!</a:t>
            </a:r>
          </a:p>
        </p:txBody>
      </p:sp>
      <p:pic>
        <p:nvPicPr>
          <p:cNvPr id="1029" name="Assoc DB Arrow" descr="C:\Program Files\Microsoft Resource DVD Artwork\DVD_ART\Artwork_Imagery\Shapes and Graphics\Arrows - arrow\Straight\arrow 0 blue arrow 2.png"/>
          <p:cNvPicPr>
            <a:picLocks noChangeAspect="1" noChangeArrowheads="1"/>
          </p:cNvPicPr>
          <p:nvPr/>
        </p:nvPicPr>
        <p:blipFill>
          <a:blip r:embed="rId15"/>
          <a:srcRect/>
          <a:stretch>
            <a:fillRect/>
          </a:stretch>
        </p:blipFill>
        <p:spPr bwMode="auto">
          <a:xfrm>
            <a:off x="6829426" y="4292307"/>
            <a:ext cx="1844058" cy="1895475"/>
          </a:xfrm>
          <a:prstGeom prst="rect">
            <a:avLst/>
          </a:prstGeom>
          <a:noFill/>
        </p:spPr>
      </p:pic>
      <p:grpSp>
        <p:nvGrpSpPr>
          <p:cNvPr id="22" name="Assoc DB Entries"/>
          <p:cNvGrpSpPr/>
          <p:nvPr/>
        </p:nvGrpSpPr>
        <p:grpSpPr>
          <a:xfrm>
            <a:off x="7004275" y="5073593"/>
            <a:ext cx="580208" cy="352148"/>
            <a:chOff x="7004282" y="3173767"/>
            <a:chExt cx="580208" cy="352148"/>
          </a:xfrm>
        </p:grpSpPr>
        <p:sp>
          <p:nvSpPr>
            <p:cNvPr id="20" name="WS-Print UUID"/>
            <p:cNvSpPr>
              <a:spLocks noChangeArrowheads="1"/>
            </p:cNvSpPr>
            <p:nvPr/>
          </p:nvSpPr>
          <p:spPr bwMode="blackWhite">
            <a:xfrm>
              <a:off x="7004282" y="3367596"/>
              <a:ext cx="578728" cy="15831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UUID</a:t>
              </a:r>
            </a:p>
          </p:txBody>
        </p:sp>
        <p:sp>
          <p:nvSpPr>
            <p:cNvPr id="21" name="WS-Scan UUID"/>
            <p:cNvSpPr>
              <a:spLocks noChangeArrowheads="1"/>
            </p:cNvSpPr>
            <p:nvPr/>
          </p:nvSpPr>
          <p:spPr bwMode="blackWhite">
            <a:xfrm>
              <a:off x="7005762" y="3173767"/>
              <a:ext cx="578728" cy="15831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UUID</a:t>
              </a:r>
            </a:p>
          </p:txBody>
        </p:sp>
      </p:grpSp>
      <p:sp>
        <p:nvSpPr>
          <p:cNvPr id="24" name="WiFi Settings"/>
          <p:cNvSpPr/>
          <p:nvPr/>
        </p:nvSpPr>
        <p:spPr bwMode="auto">
          <a:xfrm>
            <a:off x="6802186" y="5044922"/>
            <a:ext cx="752711" cy="34382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WiFi</a:t>
            </a:r>
            <a:r>
              <a:rPr lang="en-US" sz="1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Settings</a:t>
            </a:r>
          </a:p>
        </p:txBody>
      </p:sp>
      <p:pic>
        <p:nvPicPr>
          <p:cNvPr id="1033" name="BW: Discovery"/>
          <p:cNvPicPr>
            <a:picLocks noChangeAspect="1" noChangeArrowheads="1"/>
          </p:cNvPicPr>
          <p:nvPr/>
        </p:nvPicPr>
        <p:blipFill>
          <a:blip r:embed="rId16"/>
          <a:stretch>
            <a:fillRect/>
          </a:stretch>
        </p:blipFill>
        <p:spPr bwMode="auto">
          <a:xfrm>
            <a:off x="5286836" y="970372"/>
            <a:ext cx="3644099" cy="2772931"/>
          </a:xfrm>
          <a:prstGeom prst="rect">
            <a:avLst/>
          </a:prstGeom>
          <a:noFill/>
          <a:ln w="9525">
            <a:noFill/>
            <a:miter lim="800000"/>
            <a:headEnd/>
            <a:tailEnd/>
          </a:ln>
          <a:effectLst/>
        </p:spPr>
      </p:pic>
      <p:pic>
        <p:nvPicPr>
          <p:cNvPr id="1034" name="BW: Discovery Printer icon"/>
          <p:cNvPicPr>
            <a:picLocks noChangeAspect="1" noChangeArrowheads="1"/>
          </p:cNvPicPr>
          <p:nvPr/>
        </p:nvPicPr>
        <p:blipFill>
          <a:blip r:embed="rId17"/>
          <a:srcRect/>
          <a:stretch>
            <a:fillRect/>
          </a:stretch>
        </p:blipFill>
        <p:spPr bwMode="auto">
          <a:xfrm>
            <a:off x="6840615" y="2476870"/>
            <a:ext cx="1397863" cy="349466"/>
          </a:xfrm>
          <a:prstGeom prst="rect">
            <a:avLst/>
          </a:prstGeom>
          <a:noFill/>
          <a:ln w="9525">
            <a:noFill/>
            <a:miter lim="800000"/>
            <a:headEnd/>
            <a:tailEnd/>
          </a:ln>
          <a:effectLst/>
        </p:spPr>
      </p:pic>
      <p:pic>
        <p:nvPicPr>
          <p:cNvPr id="55" name="BW: PIN Entry"/>
          <p:cNvPicPr>
            <a:picLocks noChangeAspect="1" noChangeArrowheads="1"/>
          </p:cNvPicPr>
          <p:nvPr/>
        </p:nvPicPr>
        <p:blipFill>
          <a:blip r:embed="rId18"/>
          <a:stretch>
            <a:fillRect/>
          </a:stretch>
        </p:blipFill>
        <p:spPr bwMode="auto">
          <a:xfrm>
            <a:off x="5353235" y="991076"/>
            <a:ext cx="3609369" cy="2757077"/>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56" name="BW: WCN Profile"/>
          <p:cNvPicPr>
            <a:picLocks noChangeAspect="1" noChangeArrowheads="1"/>
          </p:cNvPicPr>
          <p:nvPr/>
        </p:nvPicPr>
        <p:blipFill>
          <a:blip r:embed="rId19"/>
          <a:stretch>
            <a:fillRect/>
          </a:stretch>
        </p:blipFill>
        <p:spPr bwMode="auto">
          <a:xfrm>
            <a:off x="5308848" y="989083"/>
            <a:ext cx="3648722" cy="2784397"/>
          </a:xfrm>
          <a:prstGeom prst="rect">
            <a:avLst/>
          </a:prstGeom>
          <a:noFill/>
          <a:ln w="9525">
            <a:noFill/>
            <a:miter lim="800000"/>
            <a:headEnd/>
            <a:tailEnd/>
          </a:ln>
          <a:effectLst>
            <a:outerShdw blurRad="177800" dist="266700" dir="2700000" algn="tl" rotWithShape="0">
              <a:prstClr val="black">
                <a:alpha val="40000"/>
              </a:prstClr>
            </a:outerShdw>
          </a:effectLst>
        </p:spPr>
      </p:pic>
      <p:pic>
        <p:nvPicPr>
          <p:cNvPr id="45" name="Notebook WiFi Connection" descr="C:\Program Files\Microsoft Resource DVD Artwork\DVD_ART\Artwork_Imagery\HARDWARE_IMAGERY\Illustration - Misc Hardware\XML Icons\commlink communication link.png"/>
          <p:cNvPicPr>
            <a:picLocks noChangeAspect="1" noChangeArrowheads="1"/>
          </p:cNvPicPr>
          <p:nvPr/>
        </p:nvPicPr>
        <p:blipFill>
          <a:blip r:embed="rId20" cstate="print"/>
          <a:srcRect/>
          <a:stretch>
            <a:fillRect/>
          </a:stretch>
        </p:blipFill>
        <p:spPr bwMode="auto">
          <a:xfrm rot="12539953">
            <a:off x="5827144" y="4191695"/>
            <a:ext cx="1567198" cy="287468"/>
          </a:xfrm>
          <a:prstGeom prst="rect">
            <a:avLst/>
          </a:prstGeom>
          <a:noFill/>
          <a:effectLst>
            <a:outerShdw dist="76200" dir="2700000" algn="tl" rotWithShape="0">
              <a:prstClr val="black">
                <a:alpha val="40000"/>
              </a:prstClr>
            </a:outerShdw>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slide(fromLeft)">
                                      <p:cBhvr>
                                        <p:cTn id="12" dur="500"/>
                                        <p:tgtEl>
                                          <p:spTgt spid="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repeatCount="indefinite"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out)">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2"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0" presetClass="path" presetSubtype="0" accel="50000" decel="50000" fill="hold" grpId="0" nodeType="withEffect">
                                  <p:stCondLst>
                                    <p:cond delay="0"/>
                                  </p:stCondLst>
                                  <p:childTnLst>
                                    <p:animMotion origin="layout" path="M -0.00156 0.0007 L -0.00573 0.24567 " pathEditMode="relative" rAng="0" ptsTypes="AA">
                                      <p:cBhvr>
                                        <p:cTn id="39" dur="2000" fill="hold"/>
                                        <p:tgtEl>
                                          <p:spTgt spid="18"/>
                                        </p:tgtEl>
                                        <p:attrNameLst>
                                          <p:attrName>ppt_x</p:attrName>
                                          <p:attrName>ppt_y</p:attrName>
                                        </p:attrNameLst>
                                      </p:cBhvr>
                                      <p:rCtr x="-2" y="122"/>
                                    </p:animMotion>
                                  </p:childTnLst>
                                </p:cTn>
                              </p:par>
                            </p:childTnLst>
                          </p:cTn>
                        </p:par>
                        <p:par>
                          <p:cTn id="40" fill="hold">
                            <p:stCondLst>
                              <p:cond delay="2000"/>
                            </p:stCondLst>
                            <p:childTnLst>
                              <p:par>
                                <p:cTn id="41" presetID="10" presetClass="entr" presetSubtype="0" fill="hold" grpId="1"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2500"/>
                            </p:stCondLst>
                            <p:childTnLst>
                              <p:par>
                                <p:cTn id="45" presetID="10" presetClass="exit" presetSubtype="0" fill="hold" grpId="1" nodeType="afterEffect">
                                  <p:stCondLst>
                                    <p:cond delay="0"/>
                                  </p:stCondLst>
                                  <p:childTnLst>
                                    <p:animEffect transition="out" filter="fade">
                                      <p:cBhvr>
                                        <p:cTn id="46" dur="2000"/>
                                        <p:tgtEl>
                                          <p:spTgt spid="18"/>
                                        </p:tgtEl>
                                      </p:cBhvr>
                                    </p:animEffect>
                                    <p:set>
                                      <p:cBhvr>
                                        <p:cTn id="47" dur="1" fill="hold">
                                          <p:stCondLst>
                                            <p:cond delay="19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0.00555 0.00277 L -0.00555 0.07009 L 0.08039 0.07009 L 0.42032 -0.19269 L 0.4448 -0.2068 L 0.48108 -0.2068 L 0.5066 -0.19778 L 0.67796 -0.09692 " pathEditMode="relative" rAng="0" ptsTypes="AAAAAAAA">
                                      <p:cBhvr>
                                        <p:cTn id="51" dur="3000" fill="hold"/>
                                        <p:tgtEl>
                                          <p:spTgt spid="17"/>
                                        </p:tgtEl>
                                        <p:attrNameLst>
                                          <p:attrName>ppt_x</p:attrName>
                                          <p:attrName>ppt_y</p:attrName>
                                        </p:attrNameLst>
                                      </p:cBhvr>
                                      <p:rCtr x="342" y="-71"/>
                                    </p:animMotion>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xit" presetSubtype="0" fill="hold" grpId="2" nodeType="withEffect">
                                  <p:stCondLst>
                                    <p:cond delay="0"/>
                                  </p:stCondLst>
                                  <p:childTnLst>
                                    <p:animEffect transition="out" filter="fade">
                                      <p:cBhvr>
                                        <p:cTn id="57" dur="2000"/>
                                        <p:tgtEl>
                                          <p:spTgt spid="17"/>
                                        </p:tgtEl>
                                      </p:cBhvr>
                                    </p:animEffect>
                                    <p:set>
                                      <p:cBhvr>
                                        <p:cTn id="58" dur="1" fill="hold">
                                          <p:stCondLst>
                                            <p:cond delay="19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 calcmode="lin" valueType="num">
                                      <p:cBhvr>
                                        <p:cTn id="63" dur="1000" fill="hold"/>
                                        <p:tgtEl>
                                          <p:spTgt spid="1034"/>
                                        </p:tgtEl>
                                        <p:attrNameLst>
                                          <p:attrName>ppt_w</p:attrName>
                                        </p:attrNameLst>
                                      </p:cBhvr>
                                      <p:tavLst>
                                        <p:tav tm="0">
                                          <p:val>
                                            <p:fltVal val="0"/>
                                          </p:val>
                                        </p:tav>
                                        <p:tav tm="100000">
                                          <p:val>
                                            <p:strVal val="#ppt_w"/>
                                          </p:val>
                                        </p:tav>
                                      </p:tavLst>
                                    </p:anim>
                                    <p:anim calcmode="lin" valueType="num">
                                      <p:cBhvr>
                                        <p:cTn id="64" dur="1000" fill="hold"/>
                                        <p:tgtEl>
                                          <p:spTgt spid="1034"/>
                                        </p:tgtEl>
                                        <p:attrNameLst>
                                          <p:attrName>ppt_h</p:attrName>
                                        </p:attrNameLst>
                                      </p:cBhvr>
                                      <p:tavLst>
                                        <p:tav tm="0">
                                          <p:val>
                                            <p:fltVal val="0"/>
                                          </p:val>
                                        </p:tav>
                                        <p:tav tm="100000">
                                          <p:val>
                                            <p:strVal val="#ppt_h"/>
                                          </p:val>
                                        </p:tav>
                                      </p:tavLst>
                                    </p:anim>
                                  </p:childTnLst>
                                </p:cTn>
                              </p:par>
                            </p:childTnLst>
                          </p:cTn>
                        </p:par>
                        <p:par>
                          <p:cTn id="65" fill="hold">
                            <p:stCondLst>
                              <p:cond delay="1000"/>
                            </p:stCondLst>
                            <p:childTnLst>
                              <p:par>
                                <p:cTn id="66" presetID="6" presetClass="emph" presetSubtype="0" autoRev="1" fill="hold" nodeType="afterEffect">
                                  <p:stCondLst>
                                    <p:cond delay="0"/>
                                  </p:stCondLst>
                                  <p:childTnLst>
                                    <p:animScale>
                                      <p:cBhvr>
                                        <p:cTn id="67" dur="500" fill="hold"/>
                                        <p:tgtEl>
                                          <p:spTgt spid="1034"/>
                                        </p:tgtEl>
                                      </p:cBhvr>
                                      <p:by x="150000" y="150000"/>
                                    </p:animScale>
                                  </p:childTnLst>
                                </p:cTn>
                              </p:par>
                            </p:childTnLst>
                          </p:cTn>
                        </p:par>
                      </p:childTnLst>
                    </p:cTn>
                  </p:par>
                  <p:par>
                    <p:cTn id="68" fill="hold">
                      <p:stCondLst>
                        <p:cond delay="indefinite"/>
                      </p:stCondLst>
                      <p:childTnLst>
                        <p:par>
                          <p:cTn id="69" fill="hold">
                            <p:stCondLst>
                              <p:cond delay="0"/>
                            </p:stCondLst>
                            <p:childTnLst>
                              <p:par>
                                <p:cTn id="70" presetID="12" presetClass="entr" presetSubtype="8" fill="hold" grpId="0" nodeType="clickEffect">
                                  <p:stCondLst>
                                    <p:cond delay="0"/>
                                  </p:stCondLst>
                                  <p:childTnLst>
                                    <p:set>
                                      <p:cBhvr>
                                        <p:cTn id="71" dur="1" fill="hold">
                                          <p:stCondLst>
                                            <p:cond delay="0"/>
                                          </p:stCondLst>
                                        </p:cTn>
                                        <p:tgtEl>
                                          <p:spTgt spid="43">
                                            <p:txEl>
                                              <p:pRg st="1" end="1"/>
                                            </p:txEl>
                                          </p:spTgt>
                                        </p:tgtEl>
                                        <p:attrNameLst>
                                          <p:attrName>style.visibility</p:attrName>
                                        </p:attrNameLst>
                                      </p:cBhvr>
                                      <p:to>
                                        <p:strVal val="visible"/>
                                      </p:to>
                                    </p:set>
                                    <p:animEffect transition="in" filter="slide(fromLeft)">
                                      <p:cBhvr>
                                        <p:cTn id="72" dur="500"/>
                                        <p:tgtEl>
                                          <p:spTgt spid="4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500"/>
                            </p:stCondLst>
                            <p:childTnLst>
                              <p:par>
                                <p:cTn id="79" presetID="10" presetClass="exit" presetSubtype="0" fill="hold" nodeType="afterEffect">
                                  <p:stCondLst>
                                    <p:cond delay="0"/>
                                  </p:stCondLst>
                                  <p:childTnLst>
                                    <p:animEffect transition="out" filter="fade">
                                      <p:cBhvr>
                                        <p:cTn id="80" dur="2000"/>
                                        <p:tgtEl>
                                          <p:spTgt spid="1033"/>
                                        </p:tgtEl>
                                      </p:cBhvr>
                                    </p:animEffect>
                                    <p:set>
                                      <p:cBhvr>
                                        <p:cTn id="81" dur="1" fill="hold">
                                          <p:stCondLst>
                                            <p:cond delay="1999"/>
                                          </p:stCondLst>
                                        </p:cTn>
                                        <p:tgtEl>
                                          <p:spTgt spid="1033"/>
                                        </p:tgtEl>
                                        <p:attrNameLst>
                                          <p:attrName>style.visibility</p:attrName>
                                        </p:attrNameLst>
                                      </p:cBhvr>
                                      <p:to>
                                        <p:strVal val="hidden"/>
                                      </p:to>
                                    </p:set>
                                  </p:childTnLst>
                                </p:cTn>
                              </p:par>
                            </p:childTnLst>
                          </p:cTn>
                        </p:par>
                        <p:par>
                          <p:cTn id="82" fill="hold">
                            <p:stCondLst>
                              <p:cond delay="2500"/>
                            </p:stCondLst>
                            <p:childTnLst>
                              <p:par>
                                <p:cTn id="83" presetID="10" presetClass="exit" presetSubtype="0" fill="hold" nodeType="afterEffect">
                                  <p:stCondLst>
                                    <p:cond delay="0"/>
                                  </p:stCondLst>
                                  <p:childTnLst>
                                    <p:animEffect transition="out" filter="fade">
                                      <p:cBhvr>
                                        <p:cTn id="84" dur="2000"/>
                                        <p:tgtEl>
                                          <p:spTgt spid="1034"/>
                                        </p:tgtEl>
                                      </p:cBhvr>
                                    </p:animEffect>
                                    <p:set>
                                      <p:cBhvr>
                                        <p:cTn id="85" dur="1" fill="hold">
                                          <p:stCondLst>
                                            <p:cond delay="1999"/>
                                          </p:stCondLst>
                                        </p:cTn>
                                        <p:tgtEl>
                                          <p:spTgt spid="103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1000"/>
                                        <p:tgtEl>
                                          <p:spTgt spid="56"/>
                                        </p:tgtEl>
                                      </p:cBhvr>
                                    </p:animEffec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500"/>
                                        <p:tgtEl>
                                          <p:spTgt spid="55"/>
                                        </p:tgtEl>
                                      </p:cBhvr>
                                    </p:animEffect>
                                    <p:set>
                                      <p:cBhvr>
                                        <p:cTn id="94" dur="1" fill="hold">
                                          <p:stCondLst>
                                            <p:cond delay="499"/>
                                          </p:stCondLst>
                                        </p:cTn>
                                        <p:tgtEl>
                                          <p:spTgt spid="5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2" presetClass="entr" presetSubtype="8" fill="hold" grpId="0" nodeType="clickEffect">
                                  <p:stCondLst>
                                    <p:cond delay="0"/>
                                  </p:stCondLst>
                                  <p:childTnLst>
                                    <p:set>
                                      <p:cBhvr>
                                        <p:cTn id="98" dur="1" fill="hold">
                                          <p:stCondLst>
                                            <p:cond delay="0"/>
                                          </p:stCondLst>
                                        </p:cTn>
                                        <p:tgtEl>
                                          <p:spTgt spid="43">
                                            <p:txEl>
                                              <p:pRg st="2" end="2"/>
                                            </p:txEl>
                                          </p:spTgt>
                                        </p:tgtEl>
                                        <p:attrNameLst>
                                          <p:attrName>style.visibility</p:attrName>
                                        </p:attrNameLst>
                                      </p:cBhvr>
                                      <p:to>
                                        <p:strVal val="visible"/>
                                      </p:to>
                                    </p:set>
                                    <p:animEffect transition="in" filter="slide(fromLeft)">
                                      <p:cBhvr>
                                        <p:cTn id="99" dur="500"/>
                                        <p:tgtEl>
                                          <p:spTgt spid="43">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2"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10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grpId="0" nodeType="clickEffect">
                                  <p:stCondLst>
                                    <p:cond delay="0"/>
                                  </p:stCondLst>
                                  <p:childTnLst>
                                    <p:animMotion origin="layout" path="M 5.55556E-7 1.85185E-6 L -0.18351 -0.12292 L -0.22135 -0.1294 L -0.60399 0.15416 L -0.68056 0.15416 L -0.68038 0.04213 " pathEditMode="relative" rAng="0" ptsTypes="AAAAAA">
                                      <p:cBhvr>
                                        <p:cTn id="108" dur="3000" fill="hold"/>
                                        <p:tgtEl>
                                          <p:spTgt spid="24"/>
                                        </p:tgtEl>
                                        <p:attrNameLst>
                                          <p:attrName>ppt_x</p:attrName>
                                          <p:attrName>ppt_y</p:attrName>
                                        </p:attrNameLst>
                                      </p:cBhvr>
                                      <p:rCtr x="-340" y="12"/>
                                    </p:animMotion>
                                  </p:childTnLst>
                                </p:cTn>
                              </p:par>
                            </p:childTnLst>
                          </p:cTn>
                        </p:par>
                        <p:par>
                          <p:cTn id="109" fill="hold">
                            <p:stCondLst>
                              <p:cond delay="3000"/>
                            </p:stCondLst>
                            <p:childTnLst>
                              <p:par>
                                <p:cTn id="110" presetID="10" presetClass="exit" presetSubtype="0" fill="hold" grpId="1" nodeType="afterEffect">
                                  <p:stCondLst>
                                    <p:cond delay="0"/>
                                  </p:stCondLst>
                                  <p:childTnLst>
                                    <p:animEffect transition="out" filter="fade">
                                      <p:cBhvr>
                                        <p:cTn id="111" dur="500"/>
                                        <p:tgtEl>
                                          <p:spTgt spid="24"/>
                                        </p:tgtEl>
                                      </p:cBhvr>
                                    </p:animEffect>
                                    <p:set>
                                      <p:cBhvr>
                                        <p:cTn id="112" dur="1" fill="hold">
                                          <p:stCondLst>
                                            <p:cond delay="499"/>
                                          </p:stCondLst>
                                        </p:cTn>
                                        <p:tgtEl>
                                          <p:spTgt spid="24"/>
                                        </p:tgtEl>
                                        <p:attrNameLst>
                                          <p:attrName>style.visibility</p:attrName>
                                        </p:attrNameLst>
                                      </p:cBhvr>
                                      <p:to>
                                        <p:strVal val="hidden"/>
                                      </p:to>
                                    </p:set>
                                  </p:childTnLst>
                                </p:cTn>
                              </p:par>
                            </p:childTnLst>
                          </p:cTn>
                        </p:par>
                        <p:par>
                          <p:cTn id="113" fill="hold">
                            <p:stCondLst>
                              <p:cond delay="3500"/>
                            </p:stCondLst>
                            <p:childTnLst>
                              <p:par>
                                <p:cTn id="114" presetID="10" presetClass="exit" presetSubtype="0" fill="hold" nodeType="afterEffect">
                                  <p:stCondLst>
                                    <p:cond delay="0"/>
                                  </p:stCondLst>
                                  <p:childTnLst>
                                    <p:animEffect transition="out" filter="fade">
                                      <p:cBhvr>
                                        <p:cTn id="115" dur="500"/>
                                        <p:tgtEl>
                                          <p:spTgt spid="1027"/>
                                        </p:tgtEl>
                                      </p:cBhvr>
                                    </p:animEffect>
                                    <p:set>
                                      <p:cBhvr>
                                        <p:cTn id="116" dur="1" fill="hold">
                                          <p:stCondLst>
                                            <p:cond delay="499"/>
                                          </p:stCondLst>
                                        </p:cTn>
                                        <p:tgtEl>
                                          <p:spTgt spid="102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2" presetClass="entr" presetSubtype="8" fill="hold" grpId="0" nodeType="clickEffect">
                                  <p:stCondLst>
                                    <p:cond delay="0"/>
                                  </p:stCondLst>
                                  <p:childTnLst>
                                    <p:set>
                                      <p:cBhvr>
                                        <p:cTn id="120" dur="1" fill="hold">
                                          <p:stCondLst>
                                            <p:cond delay="0"/>
                                          </p:stCondLst>
                                        </p:cTn>
                                        <p:tgtEl>
                                          <p:spTgt spid="43">
                                            <p:txEl>
                                              <p:pRg st="3" end="3"/>
                                            </p:txEl>
                                          </p:spTgt>
                                        </p:tgtEl>
                                        <p:attrNameLst>
                                          <p:attrName>style.visibility</p:attrName>
                                        </p:attrNameLst>
                                      </p:cBhvr>
                                      <p:to>
                                        <p:strVal val="visible"/>
                                      </p:to>
                                    </p:set>
                                    <p:animEffect transition="in" filter="slide(fromLeft)">
                                      <p:cBhvr>
                                        <p:cTn id="121" dur="500"/>
                                        <p:tgtEl>
                                          <p:spTgt spid="43">
                                            <p:txEl>
                                              <p:pRg st="3" end="3"/>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028"/>
                                        </p:tgtEl>
                                        <p:attrNameLst>
                                          <p:attrName>style.visibility</p:attrName>
                                        </p:attrNameLst>
                                      </p:cBhvr>
                                      <p:to>
                                        <p:strVal val="visible"/>
                                      </p:to>
                                    </p:set>
                                    <p:animEffect transition="in" filter="fade">
                                      <p:cBhvr>
                                        <p:cTn id="126" dur="1000"/>
                                        <p:tgtEl>
                                          <p:spTgt spid="1028"/>
                                        </p:tgtEl>
                                      </p:cBhvr>
                                    </p:animEffect>
                                  </p:childTnLst>
                                </p:cTn>
                              </p:par>
                            </p:childTnLst>
                          </p:cTn>
                        </p:par>
                      </p:childTnLst>
                    </p:cTn>
                  </p:par>
                  <p:par>
                    <p:cTn id="127" fill="hold">
                      <p:stCondLst>
                        <p:cond delay="indefinite"/>
                      </p:stCondLst>
                      <p:childTnLst>
                        <p:par>
                          <p:cTn id="128" fill="hold">
                            <p:stCondLst>
                              <p:cond delay="0"/>
                            </p:stCondLst>
                            <p:childTnLst>
                              <p:par>
                                <p:cTn id="129" presetID="17" presetClass="entr" presetSubtype="8" fill="hold" nodeType="clickEffect">
                                  <p:stCondLst>
                                    <p:cond delay="0"/>
                                  </p:stCondLst>
                                  <p:childTnLst>
                                    <p:set>
                                      <p:cBhvr>
                                        <p:cTn id="130" dur="1" fill="hold">
                                          <p:stCondLst>
                                            <p:cond delay="0"/>
                                          </p:stCondLst>
                                        </p:cTn>
                                        <p:tgtEl>
                                          <p:spTgt spid="1029"/>
                                        </p:tgtEl>
                                        <p:attrNameLst>
                                          <p:attrName>style.visibility</p:attrName>
                                        </p:attrNameLst>
                                      </p:cBhvr>
                                      <p:to>
                                        <p:strVal val="visible"/>
                                      </p:to>
                                    </p:set>
                                    <p:anim calcmode="lin" valueType="num">
                                      <p:cBhvr>
                                        <p:cTn id="131" dur="500" fill="hold"/>
                                        <p:tgtEl>
                                          <p:spTgt spid="1029"/>
                                        </p:tgtEl>
                                        <p:attrNameLst>
                                          <p:attrName>ppt_x</p:attrName>
                                        </p:attrNameLst>
                                      </p:cBhvr>
                                      <p:tavLst>
                                        <p:tav tm="0">
                                          <p:val>
                                            <p:strVal val="#ppt_x-#ppt_w/2"/>
                                          </p:val>
                                        </p:tav>
                                        <p:tav tm="100000">
                                          <p:val>
                                            <p:strVal val="#ppt_x"/>
                                          </p:val>
                                        </p:tav>
                                      </p:tavLst>
                                    </p:anim>
                                    <p:anim calcmode="lin" valueType="num">
                                      <p:cBhvr>
                                        <p:cTn id="132" dur="500" fill="hold"/>
                                        <p:tgtEl>
                                          <p:spTgt spid="1029"/>
                                        </p:tgtEl>
                                        <p:attrNameLst>
                                          <p:attrName>ppt_y</p:attrName>
                                        </p:attrNameLst>
                                      </p:cBhvr>
                                      <p:tavLst>
                                        <p:tav tm="0">
                                          <p:val>
                                            <p:strVal val="#ppt_y"/>
                                          </p:val>
                                        </p:tav>
                                        <p:tav tm="100000">
                                          <p:val>
                                            <p:strVal val="#ppt_y"/>
                                          </p:val>
                                        </p:tav>
                                      </p:tavLst>
                                    </p:anim>
                                    <p:anim calcmode="lin" valueType="num">
                                      <p:cBhvr>
                                        <p:cTn id="133" dur="500" fill="hold"/>
                                        <p:tgtEl>
                                          <p:spTgt spid="1029"/>
                                        </p:tgtEl>
                                        <p:attrNameLst>
                                          <p:attrName>ppt_w</p:attrName>
                                        </p:attrNameLst>
                                      </p:cBhvr>
                                      <p:tavLst>
                                        <p:tav tm="0">
                                          <p:val>
                                            <p:fltVal val="0"/>
                                          </p:val>
                                        </p:tav>
                                        <p:tav tm="100000">
                                          <p:val>
                                            <p:strVal val="#ppt_w"/>
                                          </p:val>
                                        </p:tav>
                                      </p:tavLst>
                                    </p:anim>
                                    <p:anim calcmode="lin" valueType="num">
                                      <p:cBhvr>
                                        <p:cTn id="134" dur="500" fill="hold"/>
                                        <p:tgtEl>
                                          <p:spTgt spid="1029"/>
                                        </p:tgtEl>
                                        <p:attrNameLst>
                                          <p:attrName>ppt_h</p:attrName>
                                        </p:attrNameLst>
                                      </p:cBhvr>
                                      <p:tavLst>
                                        <p:tav tm="0">
                                          <p:val>
                                            <p:strVal val="#ppt_h"/>
                                          </p:val>
                                        </p:tav>
                                        <p:tav tm="100000">
                                          <p:val>
                                            <p:strVal val="#ppt_h"/>
                                          </p:val>
                                        </p:tav>
                                      </p:tavLst>
                                    </p:anim>
                                  </p:childTnLst>
                                </p:cTn>
                              </p:par>
                            </p:childTnLst>
                          </p:cTn>
                        </p:par>
                        <p:par>
                          <p:cTn id="135" fill="hold">
                            <p:stCondLst>
                              <p:cond delay="500"/>
                            </p:stCondLst>
                            <p:childTnLst>
                              <p:par>
                                <p:cTn id="136" presetID="63" presetClass="path" presetSubtype="0" accel="50000" decel="50000" fill="hold" nodeType="afterEffect">
                                  <p:stCondLst>
                                    <p:cond delay="0"/>
                                  </p:stCondLst>
                                  <p:childTnLst>
                                    <p:animMotion origin="layout" path="M -0.00104 0.00046 L 0.12865 0.00046 " pathEditMode="relative" rAng="0" ptsTypes="AA">
                                      <p:cBhvr>
                                        <p:cTn id="137" dur="2000" fill="hold"/>
                                        <p:tgtEl>
                                          <p:spTgt spid="22"/>
                                        </p:tgtEl>
                                        <p:attrNameLst>
                                          <p:attrName>ppt_x</p:attrName>
                                          <p:attrName>ppt_y</p:attrName>
                                        </p:attrNameLst>
                                      </p:cBhvr>
                                      <p:rCtr x="65" y="0"/>
                                    </p:animMotion>
                                  </p:childTnLst>
                                </p:cTn>
                              </p:par>
                            </p:childTnLst>
                          </p:cTn>
                        </p:par>
                        <p:par>
                          <p:cTn id="138" fill="hold">
                            <p:stCondLst>
                              <p:cond delay="2500"/>
                            </p:stCondLst>
                            <p:childTnLst>
                              <p:par>
                                <p:cTn id="139" presetID="22" presetClass="exit" presetSubtype="8" fill="hold" nodeType="afterEffect">
                                  <p:stCondLst>
                                    <p:cond delay="0"/>
                                  </p:stCondLst>
                                  <p:childTnLst>
                                    <p:animEffect transition="out" filter="wipe(left)">
                                      <p:cBhvr>
                                        <p:cTn id="140" dur="500"/>
                                        <p:tgtEl>
                                          <p:spTgt spid="1029"/>
                                        </p:tgtEl>
                                      </p:cBhvr>
                                    </p:animEffect>
                                    <p:set>
                                      <p:cBhvr>
                                        <p:cTn id="141" dur="1" fill="hold">
                                          <p:stCondLst>
                                            <p:cond delay="499"/>
                                          </p:stCondLst>
                                        </p:cTn>
                                        <p:tgtEl>
                                          <p:spTgt spid="102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2000"/>
                                        <p:tgtEl>
                                          <p:spTgt spid="56"/>
                                        </p:tgtEl>
                                      </p:cBhvr>
                                    </p:animEffect>
                                    <p:set>
                                      <p:cBhvr>
                                        <p:cTn id="146" dur="1" fill="hold">
                                          <p:stCondLst>
                                            <p:cond delay="1999"/>
                                          </p:stCondLst>
                                        </p:cTn>
                                        <p:tgtEl>
                                          <p:spTgt spid="5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43">
                                            <p:txEl>
                                              <p:pRg st="4" end="4"/>
                                            </p:txEl>
                                          </p:spTgt>
                                        </p:tgtEl>
                                        <p:attrNameLst>
                                          <p:attrName>style.visibility</p:attrName>
                                        </p:attrNameLst>
                                      </p:cBhvr>
                                      <p:to>
                                        <p:strVal val="visible"/>
                                      </p:to>
                                    </p:set>
                                    <p:animEffect transition="in" filter="slide(fromLeft)">
                                      <p:cBhvr>
                                        <p:cTn id="151" dur="500"/>
                                        <p:tgtEl>
                                          <p:spTgt spid="43">
                                            <p:txEl>
                                              <p:pRg st="4" end="4"/>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nodeType="clickEffect">
                                  <p:stCondLst>
                                    <p:cond delay="0"/>
                                  </p:stCondLst>
                                  <p:childTnLst>
                                    <p:set>
                                      <p:cBhvr>
                                        <p:cTn id="155" dur="1" fill="hold">
                                          <p:stCondLst>
                                            <p:cond delay="0"/>
                                          </p:stCondLst>
                                        </p:cTn>
                                        <p:tgtEl>
                                          <p:spTgt spid="1030"/>
                                        </p:tgtEl>
                                        <p:attrNameLst>
                                          <p:attrName>style.visibility</p:attrName>
                                        </p:attrNameLst>
                                      </p:cBhvr>
                                      <p:to>
                                        <p:strVal val="visible"/>
                                      </p:to>
                                    </p:set>
                                    <p:animEffect transition="in" filter="wipe(down)">
                                      <p:cBhvr>
                                        <p:cTn id="156" dur="500"/>
                                        <p:tgtEl>
                                          <p:spTgt spid="103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fade">
                                      <p:cBhvr>
                                        <p:cTn id="161" dur="1000"/>
                                        <p:tgtEl>
                                          <p:spTgt spid="30"/>
                                        </p:tgtEl>
                                      </p:cBhvr>
                                    </p:animEffect>
                                  </p:childTnLst>
                                </p:cTn>
                              </p:par>
                            </p:childTnLst>
                          </p:cTn>
                        </p:par>
                        <p:par>
                          <p:cTn id="162" fill="hold">
                            <p:stCondLst>
                              <p:cond delay="1000"/>
                            </p:stCondLst>
                            <p:childTnLst>
                              <p:par>
                                <p:cTn id="163" presetID="0" presetClass="path" presetSubtype="0" accel="50000" decel="50000" fill="hold" grpId="1" nodeType="afterEffect">
                                  <p:stCondLst>
                                    <p:cond delay="0"/>
                                  </p:stCondLst>
                                  <p:childTnLst>
                                    <p:animMotion origin="layout" path="M 0 0 L -0.00208 0.16424 L 0.08629 0.16424 L 0.43004 -0.10016 L 0.47657 -0.1152 L 0.50469 -0.10617 L 0.66112 0.01411 " pathEditMode="relative" ptsTypes="AAAAAAA">
                                      <p:cBhvr>
                                        <p:cTn id="164" dur="3000" fill="hold"/>
                                        <p:tgtEl>
                                          <p:spTgt spid="30"/>
                                        </p:tgtEl>
                                        <p:attrNameLst>
                                          <p:attrName>ppt_x</p:attrName>
                                          <p:attrName>ppt_y</p:attrName>
                                        </p:attrNameLst>
                                      </p:cBhvr>
                                    </p:animMotion>
                                  </p:childTnLst>
                                </p:cTn>
                              </p:par>
                            </p:childTnLst>
                          </p:cTn>
                        </p:par>
                        <p:par>
                          <p:cTn id="165" fill="hold">
                            <p:stCondLst>
                              <p:cond delay="4000"/>
                            </p:stCondLst>
                            <p:childTnLst>
                              <p:par>
                                <p:cTn id="166" presetID="10" presetClass="exit" presetSubtype="0" fill="hold" grpId="2" nodeType="afterEffect">
                                  <p:stCondLst>
                                    <p:cond delay="0"/>
                                  </p:stCondLst>
                                  <p:childTnLst>
                                    <p:animEffect transition="out" filter="fade">
                                      <p:cBhvr>
                                        <p:cTn id="167" dur="2000"/>
                                        <p:tgtEl>
                                          <p:spTgt spid="30"/>
                                        </p:tgtEl>
                                      </p:cBhvr>
                                    </p:animEffect>
                                    <p:set>
                                      <p:cBhvr>
                                        <p:cTn id="168" dur="1" fill="hold">
                                          <p:stCondLst>
                                            <p:cond delay="1999"/>
                                          </p:stCondLst>
                                        </p:cTn>
                                        <p:tgtEl>
                                          <p:spTgt spid="30"/>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6" presetClass="emph" presetSubtype="0" autoRev="1" fill="hold" nodeType="clickEffect">
                                  <p:stCondLst>
                                    <p:cond delay="0"/>
                                  </p:stCondLst>
                                  <p:childTnLst>
                                    <p:animScale>
                                      <p:cBhvr>
                                        <p:cTn id="172" dur="500" fill="hold"/>
                                        <p:tgtEl>
                                          <p:spTgt spid="22"/>
                                        </p:tgtEl>
                                      </p:cBhvr>
                                      <p:by x="150000" y="150000"/>
                                    </p:animScale>
                                  </p:childTnLst>
                                </p:cTn>
                              </p:par>
                            </p:childTnLst>
                          </p:cTn>
                        </p:par>
                      </p:childTnLst>
                    </p:cTn>
                  </p:par>
                  <p:par>
                    <p:cTn id="173" fill="hold">
                      <p:stCondLst>
                        <p:cond delay="indefinite"/>
                      </p:stCondLst>
                      <p:childTnLst>
                        <p:par>
                          <p:cTn id="174" fill="hold">
                            <p:stCondLst>
                              <p:cond delay="0"/>
                            </p:stCondLst>
                            <p:childTnLst>
                              <p:par>
                                <p:cTn id="175" presetID="12" presetClass="entr" presetSubtype="8" fill="hold" grpId="0" nodeType="clickEffect">
                                  <p:stCondLst>
                                    <p:cond delay="0"/>
                                  </p:stCondLst>
                                  <p:childTnLst>
                                    <p:set>
                                      <p:cBhvr>
                                        <p:cTn id="176" dur="1" fill="hold">
                                          <p:stCondLst>
                                            <p:cond delay="0"/>
                                          </p:stCondLst>
                                        </p:cTn>
                                        <p:tgtEl>
                                          <p:spTgt spid="43">
                                            <p:txEl>
                                              <p:pRg st="5" end="5"/>
                                            </p:txEl>
                                          </p:spTgt>
                                        </p:tgtEl>
                                        <p:attrNameLst>
                                          <p:attrName>style.visibility</p:attrName>
                                        </p:attrNameLst>
                                      </p:cBhvr>
                                      <p:to>
                                        <p:strVal val="visible"/>
                                      </p:to>
                                    </p:set>
                                    <p:animEffect transition="in" filter="slide(fromLeft)">
                                      <p:cBhvr>
                                        <p:cTn id="177" dur="500"/>
                                        <p:tgtEl>
                                          <p:spTgt spid="43">
                                            <p:txEl>
                                              <p:pRg st="5" end="5"/>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2" fill="hold" grpId="0" nodeType="click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wipe(right)">
                                      <p:cBhvr>
                                        <p:cTn id="182" dur="1000"/>
                                        <p:tgtEl>
                                          <p:spTgt spid="53"/>
                                        </p:tgtEl>
                                      </p:cBhvr>
                                    </p:animEffect>
                                  </p:childTnLst>
                                </p:cTn>
                              </p:par>
                            </p:childTnLst>
                          </p:cTn>
                        </p:par>
                      </p:childTnLst>
                    </p:cTn>
                  </p:par>
                  <p:par>
                    <p:cTn id="183" fill="hold">
                      <p:stCondLst>
                        <p:cond delay="indefinite"/>
                      </p:stCondLst>
                      <p:childTnLst>
                        <p:par>
                          <p:cTn id="184" fill="hold">
                            <p:stCondLst>
                              <p:cond delay="0"/>
                            </p:stCondLst>
                            <p:childTnLst>
                              <p:par>
                                <p:cTn id="185" presetID="12" presetClass="entr" presetSubtype="8" fill="hold" grpId="0" nodeType="clickEffect">
                                  <p:stCondLst>
                                    <p:cond delay="0"/>
                                  </p:stCondLst>
                                  <p:childTnLst>
                                    <p:set>
                                      <p:cBhvr>
                                        <p:cTn id="186" dur="1" fill="hold">
                                          <p:stCondLst>
                                            <p:cond delay="0"/>
                                          </p:stCondLst>
                                        </p:cTn>
                                        <p:tgtEl>
                                          <p:spTgt spid="43">
                                            <p:txEl>
                                              <p:pRg st="6" end="6"/>
                                            </p:txEl>
                                          </p:spTgt>
                                        </p:tgtEl>
                                        <p:attrNameLst>
                                          <p:attrName>style.visibility</p:attrName>
                                        </p:attrNameLst>
                                      </p:cBhvr>
                                      <p:to>
                                        <p:strVal val="visible"/>
                                      </p:to>
                                    </p:set>
                                    <p:animEffect transition="in" filter="slide(fromLeft)">
                                      <p:cBhvr>
                                        <p:cTn id="187" dur="500"/>
                                        <p:tgtEl>
                                          <p:spTgt spid="43">
                                            <p:txEl>
                                              <p:pRg st="6" end="6"/>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49"/>
                                        </p:tgtEl>
                                        <p:attrNameLst>
                                          <p:attrName>style.visibility</p:attrName>
                                        </p:attrNameLst>
                                      </p:cBhvr>
                                      <p:to>
                                        <p:strVal val="visible"/>
                                      </p:to>
                                    </p:set>
                                    <p:animEffect transition="in" filter="fade">
                                      <p:cBhvr>
                                        <p:cTn id="19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P spid="18" grpId="0" uiExpand="1" animBg="1"/>
      <p:bldP spid="18" grpId="1" uiExpand="1" animBg="1"/>
      <p:bldP spid="18" grpId="2" uiExpand="1" animBg="1"/>
      <p:bldP spid="53" grpId="0" uiExpand="1" animBg="1"/>
      <p:bldP spid="17" grpId="0" uiExpand="1" animBg="1"/>
      <p:bldP spid="17" grpId="1" uiExpand="1" animBg="1"/>
      <p:bldP spid="17" grpId="2" uiExpand="1" animBg="1"/>
      <p:bldP spid="30" grpId="0" uiExpand="1" animBg="1"/>
      <p:bldP spid="30" grpId="1" uiExpand="1" animBg="1"/>
      <p:bldP spid="30" grpId="2" animBg="1"/>
      <p:bldP spid="24" grpId="0" uiExpand="1" animBg="1"/>
      <p:bldP spid="24" grpId="1" uiExpand="1" animBg="1"/>
      <p:bldP spid="24" grpId="2"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Vertical Pairing Requirements</a:t>
            </a:r>
            <a:endParaRPr lang="en-US" dirty="0"/>
          </a:p>
        </p:txBody>
      </p:sp>
      <p:sp>
        <p:nvSpPr>
          <p:cNvPr id="3" name="Content Placeholder 2"/>
          <p:cNvSpPr>
            <a:spLocks noGrp="1"/>
          </p:cNvSpPr>
          <p:nvPr>
            <p:ph idx="1"/>
          </p:nvPr>
        </p:nvSpPr>
        <p:spPr>
          <a:xfrm>
            <a:off x="382588" y="1414464"/>
            <a:ext cx="8380412" cy="4852098"/>
          </a:xfrm>
        </p:spPr>
        <p:txBody>
          <a:bodyPr/>
          <a:lstStyle/>
          <a:p>
            <a:r>
              <a:rPr lang="en-US" sz="3200" dirty="0" smtClean="0"/>
              <a:t>WCN-NET</a:t>
            </a:r>
          </a:p>
          <a:p>
            <a:pPr lvl="1"/>
            <a:r>
              <a:rPr lang="en-US" sz="2900" dirty="0" err="1" smtClean="0"/>
              <a:t>WiFi</a:t>
            </a:r>
            <a:r>
              <a:rPr lang="en-US" sz="2900" dirty="0" smtClean="0"/>
              <a:t> Protected Setup (WPS)</a:t>
            </a:r>
          </a:p>
          <a:p>
            <a:pPr lvl="1"/>
            <a:r>
              <a:rPr lang="en-US" sz="2900" dirty="0" smtClean="0"/>
              <a:t>If no net detected boot into WPS</a:t>
            </a:r>
          </a:p>
          <a:p>
            <a:r>
              <a:rPr lang="en-US" sz="3200" dirty="0" smtClean="0"/>
              <a:t>Protocols</a:t>
            </a:r>
          </a:p>
          <a:p>
            <a:pPr lvl="1"/>
            <a:r>
              <a:rPr lang="en-US" sz="2900" dirty="0" smtClean="0"/>
              <a:t>Implement UPnP and/or WSD per specs</a:t>
            </a:r>
          </a:p>
          <a:p>
            <a:r>
              <a:rPr lang="en-US" sz="3200" dirty="0" smtClean="0"/>
              <a:t>PnP-X support</a:t>
            </a:r>
          </a:p>
          <a:p>
            <a:pPr lvl="1"/>
            <a:r>
              <a:rPr lang="en-US" sz="2800" dirty="0" smtClean="0"/>
              <a:t>Container ID</a:t>
            </a:r>
          </a:p>
          <a:p>
            <a:pPr lvl="1"/>
            <a:r>
              <a:rPr lang="en-US" sz="2800" dirty="0" smtClean="0"/>
              <a:t>Device Drivers</a:t>
            </a:r>
          </a:p>
          <a:p>
            <a:pPr lvl="1"/>
            <a:r>
              <a:rPr lang="en-US" sz="2800" dirty="0" err="1" smtClean="0"/>
              <a:t>Coinstallers</a:t>
            </a:r>
            <a:endParaRPr lang="en-US" sz="28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VP Requirement:  WCN-NET</a:t>
            </a:r>
            <a:endParaRPr lang="en-US" dirty="0"/>
          </a:p>
        </p:txBody>
      </p:sp>
      <p:sp>
        <p:nvSpPr>
          <p:cNvPr id="3" name="Content Placeholder 2"/>
          <p:cNvSpPr>
            <a:spLocks noGrp="1"/>
          </p:cNvSpPr>
          <p:nvPr>
            <p:ph idx="1"/>
          </p:nvPr>
        </p:nvSpPr>
        <p:spPr>
          <a:xfrm>
            <a:off x="382588" y="1414464"/>
            <a:ext cx="8380412" cy="4077014"/>
          </a:xfrm>
        </p:spPr>
        <p:txBody>
          <a:bodyPr/>
          <a:lstStyle/>
          <a:p>
            <a:r>
              <a:rPr lang="en-US" sz="3200" dirty="0" smtClean="0"/>
              <a:t>Support </a:t>
            </a:r>
            <a:r>
              <a:rPr lang="en-US" sz="3200" dirty="0" err="1" smtClean="0"/>
              <a:t>WiFi</a:t>
            </a:r>
            <a:r>
              <a:rPr lang="en-US" sz="3200" dirty="0" smtClean="0"/>
              <a:t> Protected Setup (WPS)</a:t>
            </a:r>
          </a:p>
          <a:p>
            <a:r>
              <a:rPr lang="en-US" sz="2800" dirty="0" smtClean="0"/>
              <a:t>Vertical Pairing Vendor Extension</a:t>
            </a:r>
          </a:p>
          <a:p>
            <a:pPr lvl="1"/>
            <a:r>
              <a:rPr lang="en-US" sz="2800" dirty="0" smtClean="0"/>
              <a:t>Specify supported protocols</a:t>
            </a:r>
          </a:p>
          <a:p>
            <a:pPr lvl="2"/>
            <a:r>
              <a:rPr lang="en-US" sz="2500" dirty="0" smtClean="0"/>
              <a:t>UPnP and/or WSD</a:t>
            </a:r>
          </a:p>
          <a:p>
            <a:pPr lvl="1"/>
            <a:r>
              <a:rPr lang="en-US" sz="2800" dirty="0" smtClean="0"/>
              <a:t>Specify service UUIDs</a:t>
            </a:r>
            <a:endParaRPr lang="en-US" sz="2500" dirty="0" smtClean="0"/>
          </a:p>
          <a:p>
            <a:pPr lvl="2"/>
            <a:r>
              <a:rPr lang="en-US" sz="2500" dirty="0" smtClean="0"/>
              <a:t>WSD UUID scheme prefix: “</a:t>
            </a:r>
            <a:r>
              <a:rPr lang="en-US" sz="2500" dirty="0" err="1" smtClean="0"/>
              <a:t>urn:uuid</a:t>
            </a:r>
            <a:r>
              <a:rPr lang="en-US" sz="2500" dirty="0" smtClean="0"/>
              <a:t>:”</a:t>
            </a:r>
          </a:p>
          <a:p>
            <a:pPr lvl="1"/>
            <a:r>
              <a:rPr lang="en-US" sz="2800" dirty="0" smtClean="0"/>
              <a:t>UUID must be lowercase</a:t>
            </a:r>
            <a:endParaRPr lang="en-US" dirty="0" smtClean="0"/>
          </a:p>
          <a:p>
            <a:pPr lvl="1"/>
            <a:r>
              <a:rPr lang="en-US" dirty="0" smtClean="0"/>
              <a:t>Sent for M1 messages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VP Requirement:  PnP-X</a:t>
            </a:r>
            <a:endParaRPr lang="en-US" dirty="0"/>
          </a:p>
        </p:txBody>
      </p:sp>
      <p:sp>
        <p:nvSpPr>
          <p:cNvPr id="3" name="Content Placeholder 2"/>
          <p:cNvSpPr>
            <a:spLocks noGrp="1"/>
          </p:cNvSpPr>
          <p:nvPr>
            <p:ph idx="1"/>
          </p:nvPr>
        </p:nvSpPr>
        <p:spPr>
          <a:xfrm>
            <a:off x="382588" y="1414464"/>
            <a:ext cx="8380412" cy="2817694"/>
          </a:xfrm>
        </p:spPr>
        <p:txBody>
          <a:bodyPr/>
          <a:lstStyle/>
          <a:p>
            <a:r>
              <a:rPr lang="en-US" sz="3200" dirty="0" smtClean="0"/>
              <a:t>Rally devices must support PnP-X</a:t>
            </a:r>
          </a:p>
          <a:p>
            <a:r>
              <a:rPr lang="en-US" sz="3200" dirty="0" smtClean="0"/>
              <a:t>Multifunction device must use </a:t>
            </a:r>
            <a:r>
              <a:rPr lang="en-US" sz="3200" dirty="0" err="1" smtClean="0"/>
              <a:t>ContainerID</a:t>
            </a:r>
            <a:endParaRPr lang="en-US" sz="3200" dirty="0" smtClean="0"/>
          </a:p>
          <a:p>
            <a:r>
              <a:rPr lang="en-US" sz="3200" dirty="0" smtClean="0"/>
              <a:t>Must support a driver</a:t>
            </a:r>
          </a:p>
          <a:p>
            <a:pPr lvl="1"/>
            <a:r>
              <a:rPr lang="en-US" sz="2900" dirty="0" smtClean="0"/>
              <a:t>Can be inbox PnP-X “dummy” driver</a:t>
            </a:r>
          </a:p>
          <a:p>
            <a:r>
              <a:rPr lang="en-US" sz="3100" dirty="0" smtClean="0"/>
              <a:t>Supports </a:t>
            </a:r>
            <a:r>
              <a:rPr lang="en-US" sz="3100" dirty="0" err="1" smtClean="0"/>
              <a:t>coinstallers</a:t>
            </a:r>
            <a:endParaRPr lang="en-US" sz="31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VP Requirement:  Drivers</a:t>
            </a:r>
            <a:endParaRPr lang="en-US" dirty="0"/>
          </a:p>
        </p:txBody>
      </p:sp>
      <p:sp>
        <p:nvSpPr>
          <p:cNvPr id="3" name="Content Placeholder 2"/>
          <p:cNvSpPr>
            <a:spLocks noGrp="1"/>
          </p:cNvSpPr>
          <p:nvPr>
            <p:ph idx="1"/>
          </p:nvPr>
        </p:nvSpPr>
        <p:spPr>
          <a:xfrm>
            <a:off x="382588" y="1414464"/>
            <a:ext cx="8380412" cy="4810548"/>
          </a:xfrm>
        </p:spPr>
        <p:txBody>
          <a:bodyPr/>
          <a:lstStyle/>
          <a:p>
            <a:r>
              <a:rPr lang="en-US" sz="3200" dirty="0" smtClean="0"/>
              <a:t>Must support driver</a:t>
            </a:r>
          </a:p>
          <a:p>
            <a:pPr lvl="1"/>
            <a:r>
              <a:rPr lang="en-US" sz="2800" dirty="0" smtClean="0"/>
              <a:t>Inbox “dummy” driver</a:t>
            </a:r>
          </a:p>
          <a:p>
            <a:pPr lvl="1"/>
            <a:r>
              <a:rPr lang="en-US" sz="2800" dirty="0" smtClean="0"/>
              <a:t>Inbox class driver</a:t>
            </a:r>
          </a:p>
          <a:p>
            <a:pPr lvl="1"/>
            <a:r>
              <a:rPr lang="en-US" sz="2800" dirty="0" smtClean="0"/>
              <a:t>Device specific driver</a:t>
            </a:r>
          </a:p>
          <a:p>
            <a:pPr lvl="1"/>
            <a:r>
              <a:rPr lang="en-US" sz="2800" dirty="0" smtClean="0"/>
              <a:t>Can be available via WU</a:t>
            </a:r>
          </a:p>
          <a:p>
            <a:r>
              <a:rPr lang="en-US" sz="3200" dirty="0" smtClean="0"/>
              <a:t>Supports </a:t>
            </a:r>
            <a:r>
              <a:rPr lang="en-US" sz="3200" dirty="0" err="1" smtClean="0"/>
              <a:t>coinstallers</a:t>
            </a:r>
            <a:endParaRPr lang="en-US" sz="3200" dirty="0" smtClean="0"/>
          </a:p>
          <a:p>
            <a:r>
              <a:rPr lang="en-US" sz="3200" dirty="0" smtClean="0"/>
              <a:t>Post install UI supported</a:t>
            </a:r>
          </a:p>
          <a:p>
            <a:pPr lvl="1"/>
            <a:r>
              <a:rPr lang="en-US" sz="2800" dirty="0" smtClean="0"/>
              <a:t>Elevated:  Finish install actions</a:t>
            </a:r>
          </a:p>
          <a:p>
            <a:pPr lvl="1"/>
            <a:r>
              <a:rPr lang="en-US" sz="2800" dirty="0" smtClean="0"/>
              <a:t>Non elevated:  </a:t>
            </a:r>
            <a:r>
              <a:rPr lang="en-US" sz="2800" dirty="0" err="1" smtClean="0"/>
              <a:t>Autoplay</a:t>
            </a:r>
            <a:r>
              <a:rPr lang="en-US" sz="2800" dirty="0" smtClean="0"/>
              <a:t> handlers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Call To Action</a:t>
            </a:r>
            <a:endParaRPr lang="en-US" dirty="0"/>
          </a:p>
        </p:txBody>
      </p:sp>
      <p:sp>
        <p:nvSpPr>
          <p:cNvPr id="8" name="Content Placeholder 7"/>
          <p:cNvSpPr>
            <a:spLocks noGrp="1"/>
          </p:cNvSpPr>
          <p:nvPr>
            <p:ph idx="1"/>
          </p:nvPr>
        </p:nvSpPr>
        <p:spPr>
          <a:xfrm>
            <a:off x="382588" y="1262059"/>
            <a:ext cx="8380412" cy="5257337"/>
          </a:xfrm>
        </p:spPr>
        <p:txBody>
          <a:bodyPr/>
          <a:lstStyle/>
          <a:p>
            <a:r>
              <a:rPr lang="en-US" sz="3200" dirty="0" smtClean="0"/>
              <a:t>Network Devices</a:t>
            </a:r>
          </a:p>
          <a:p>
            <a:pPr lvl="1"/>
            <a:r>
              <a:rPr lang="en-US" sz="2800" dirty="0" smtClean="0"/>
              <a:t>Implement PnP-X support</a:t>
            </a:r>
          </a:p>
          <a:p>
            <a:pPr lvl="1"/>
            <a:r>
              <a:rPr lang="en-US" sz="2800" dirty="0" err="1" smtClean="0"/>
              <a:t>WiFi</a:t>
            </a:r>
            <a:r>
              <a:rPr lang="en-US" sz="2800" dirty="0" smtClean="0"/>
              <a:t> devices</a:t>
            </a:r>
          </a:p>
          <a:p>
            <a:pPr lvl="2"/>
            <a:r>
              <a:rPr lang="en-US" sz="2400" dirty="0" smtClean="0"/>
              <a:t>Add WPS</a:t>
            </a:r>
          </a:p>
          <a:p>
            <a:pPr lvl="2"/>
            <a:r>
              <a:rPr lang="en-US" sz="2400" dirty="0" smtClean="0"/>
              <a:t>Support Vertical Pairing Vendor Extension</a:t>
            </a:r>
            <a:endParaRPr lang="en-US" dirty="0" smtClean="0"/>
          </a:p>
          <a:p>
            <a:r>
              <a:rPr lang="en-US" sz="3200" dirty="0" smtClean="0"/>
              <a:t>Bluetooth devices</a:t>
            </a:r>
          </a:p>
          <a:p>
            <a:pPr lvl="1"/>
            <a:r>
              <a:rPr lang="en-US" sz="2800" dirty="0" smtClean="0"/>
              <a:t>Add </a:t>
            </a:r>
            <a:r>
              <a:rPr lang="en-US" sz="2800" dirty="0" err="1" smtClean="0"/>
              <a:t>DeviceID</a:t>
            </a:r>
            <a:r>
              <a:rPr lang="en-US" sz="2800" dirty="0" smtClean="0"/>
              <a:t> Profile</a:t>
            </a:r>
          </a:p>
          <a:p>
            <a:r>
              <a:rPr lang="en-US" sz="3200" dirty="0" smtClean="0"/>
              <a:t>Enable out of box Rally Experience</a:t>
            </a:r>
          </a:p>
          <a:p>
            <a:pPr lvl="1"/>
            <a:r>
              <a:rPr lang="en-US" sz="2800" dirty="0" smtClean="0"/>
              <a:t>Drivers Inbox or on Windows Updates</a:t>
            </a:r>
          </a:p>
          <a:p>
            <a:r>
              <a:rPr lang="en-US" sz="3100" dirty="0" smtClean="0"/>
              <a:t>Create Devices and Printers metadata</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WinHEC Sessions</a:t>
            </a:r>
            <a:endParaRPr lang="en-US" dirty="0"/>
          </a:p>
        </p:txBody>
      </p:sp>
      <p:sp>
        <p:nvSpPr>
          <p:cNvPr id="3" name="Content Placeholder 2"/>
          <p:cNvSpPr>
            <a:spLocks noGrp="1"/>
          </p:cNvSpPr>
          <p:nvPr>
            <p:ph idx="1"/>
          </p:nvPr>
        </p:nvSpPr>
        <p:spPr>
          <a:xfrm>
            <a:off x="382588" y="1414464"/>
            <a:ext cx="8380412" cy="4120615"/>
          </a:xfrm>
        </p:spPr>
        <p:txBody>
          <a:bodyPr/>
          <a:lstStyle/>
          <a:p>
            <a:pPr marL="346075" indent="-346075"/>
            <a:r>
              <a:rPr lang="en-US" sz="2000" dirty="0" smtClean="0"/>
              <a:t>WCN-NET</a:t>
            </a:r>
          </a:p>
          <a:p>
            <a:pPr marL="623888" lvl="1" indent="-277813"/>
            <a:r>
              <a:rPr lang="en-US" sz="1800" dirty="0" smtClean="0"/>
              <a:t>CON-C653	Windows Connect Now for Wireless Devices</a:t>
            </a:r>
          </a:p>
          <a:p>
            <a:pPr marL="623888" lvl="1" indent="-277813"/>
            <a:r>
              <a:rPr lang="en-US" sz="1800" dirty="0" smtClean="0"/>
              <a:t>CON-C654 	Windows 7 Logo Program and Design Considerations for Network Infrastructure Devices </a:t>
            </a:r>
          </a:p>
          <a:p>
            <a:pPr marL="346075" indent="-346075"/>
            <a:r>
              <a:rPr lang="en-US" sz="2000" dirty="0" smtClean="0"/>
              <a:t>Device Experiences</a:t>
            </a:r>
          </a:p>
          <a:p>
            <a:pPr marL="623888" lvl="1" indent="-277813"/>
            <a:r>
              <a:rPr lang="en-US" sz="1800" dirty="0" smtClean="0"/>
              <a:t>CON-T532	Windows 7 Device Experience Part 1</a:t>
            </a:r>
          </a:p>
          <a:p>
            <a:pPr marL="623888" lvl="1" indent="-277813"/>
            <a:r>
              <a:rPr lang="en-US" sz="1800" dirty="0" smtClean="0"/>
              <a:t>CON-T533	Windows 7 Device Experience Part 2</a:t>
            </a:r>
          </a:p>
          <a:p>
            <a:pPr marL="623888" lvl="1" indent="-277813"/>
            <a:r>
              <a:rPr lang="en-US" sz="1800" dirty="0" smtClean="0"/>
              <a:t>CON-C649 	Discussion:  Device Center, </a:t>
            </a:r>
            <a:r>
              <a:rPr lang="en-US" sz="1800" dirty="0" err="1" smtClean="0"/>
              <a:t>Bluewire</a:t>
            </a:r>
            <a:r>
              <a:rPr lang="en-US" sz="1800" dirty="0" smtClean="0"/>
              <a:t>, and Device Installation</a:t>
            </a:r>
          </a:p>
          <a:p>
            <a:pPr marL="346075" indent="-346075"/>
            <a:r>
              <a:rPr lang="en-US" sz="2000" dirty="0" smtClean="0"/>
              <a:t>Bluetooth/WUSB</a:t>
            </a:r>
          </a:p>
          <a:p>
            <a:pPr marL="623888" lvl="1" indent="-277813"/>
            <a:r>
              <a:rPr lang="en-US" sz="1800" dirty="0" smtClean="0"/>
              <a:t>CON-T536	Bluetooth and Wireless USB Support in Windows 7</a:t>
            </a:r>
          </a:p>
          <a:p>
            <a:pPr marL="623888" lvl="1" indent="-277813"/>
            <a:r>
              <a:rPr lang="en-US" sz="1800" dirty="0" smtClean="0"/>
              <a:t>CON-C656	Discussion:  1394, Wireless USB and Bluetooth</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09398"/>
          </a:xfrm>
        </p:spPr>
        <p:txBody>
          <a:bodyPr/>
          <a:lstStyle/>
          <a:p>
            <a:r>
              <a:rPr sz="4400" smtClean="0"/>
              <a:t>Wireless And Network Devices</a:t>
            </a:r>
            <a:endParaRPr lang="en-US" sz="4400" dirty="0"/>
          </a:p>
        </p:txBody>
      </p:sp>
      <p:sp>
        <p:nvSpPr>
          <p:cNvPr id="8" name="Content Placeholder 7"/>
          <p:cNvSpPr>
            <a:spLocks noGrp="1"/>
          </p:cNvSpPr>
          <p:nvPr>
            <p:ph idx="1"/>
          </p:nvPr>
        </p:nvSpPr>
        <p:spPr>
          <a:xfrm>
            <a:off x="382588" y="1414464"/>
            <a:ext cx="8380412" cy="4786951"/>
          </a:xfrm>
        </p:spPr>
        <p:txBody>
          <a:bodyPr/>
          <a:lstStyle/>
          <a:p>
            <a:pPr marL="457200" indent="-457200"/>
            <a:r>
              <a:rPr lang="en-US" sz="3200" dirty="0" smtClean="0"/>
              <a:t>Various technologies:</a:t>
            </a:r>
          </a:p>
          <a:p>
            <a:pPr marL="987425" lvl="1" indent="-128588">
              <a:buNone/>
              <a:tabLst>
                <a:tab pos="4176713" algn="l"/>
                <a:tab pos="4572000" algn="l"/>
              </a:tabLst>
            </a:pPr>
            <a:r>
              <a:rPr lang="en-US" u="sng" dirty="0" smtClean="0"/>
              <a:t>Wireless devices</a:t>
            </a:r>
            <a:r>
              <a:rPr lang="en-US" dirty="0" smtClean="0"/>
              <a:t>	</a:t>
            </a:r>
            <a:r>
              <a:rPr lang="en-US" u="sng" dirty="0" smtClean="0"/>
              <a:t>Network devices</a:t>
            </a:r>
          </a:p>
          <a:p>
            <a:pPr marL="987425" lvl="2" indent="-128588">
              <a:buNone/>
              <a:tabLst>
                <a:tab pos="4176713" algn="l"/>
                <a:tab pos="4572000" algn="l"/>
              </a:tabLst>
            </a:pPr>
            <a:r>
              <a:rPr lang="en-US" dirty="0" smtClean="0"/>
              <a:t>Bluetooth	WSD</a:t>
            </a:r>
          </a:p>
          <a:p>
            <a:pPr marL="987425" lvl="2" indent="-128588">
              <a:buNone/>
              <a:tabLst>
                <a:tab pos="4176713" algn="l"/>
                <a:tab pos="4572000" algn="l"/>
              </a:tabLst>
            </a:pPr>
            <a:r>
              <a:rPr lang="en-US" dirty="0" smtClean="0"/>
              <a:t>Wireless USB	UPnP</a:t>
            </a:r>
          </a:p>
          <a:p>
            <a:pPr marL="987425" lvl="2" indent="-128588">
              <a:buNone/>
              <a:tabLst>
                <a:tab pos="4176713" algn="l"/>
                <a:tab pos="4572000" algn="l"/>
              </a:tabLst>
            </a:pPr>
            <a:r>
              <a:rPr lang="en-US" dirty="0" err="1" smtClean="0"/>
              <a:t>WiFi</a:t>
            </a:r>
            <a:endParaRPr lang="en-US" dirty="0" smtClean="0"/>
          </a:p>
          <a:p>
            <a:pPr marL="457200" indent="-457200"/>
            <a:r>
              <a:rPr lang="en-US" sz="3200" dirty="0" smtClean="0"/>
              <a:t>Customers:</a:t>
            </a:r>
          </a:p>
          <a:p>
            <a:pPr marL="858838" lvl="1" indent="-401638"/>
            <a:r>
              <a:rPr lang="en-US" sz="2800" dirty="0" smtClean="0"/>
              <a:t>Love device innovations</a:t>
            </a:r>
          </a:p>
          <a:p>
            <a:pPr marL="858838" lvl="1" indent="-401638"/>
            <a:r>
              <a:rPr lang="en-US" sz="2800" dirty="0" smtClean="0"/>
              <a:t>Purchase as part of package</a:t>
            </a:r>
          </a:p>
          <a:p>
            <a:pPr marL="858838" lvl="1" indent="-401638"/>
            <a:r>
              <a:rPr lang="en-US" sz="2800" dirty="0" smtClean="0"/>
              <a:t>Purchase after market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1218795"/>
          </a:xfrm>
        </p:spPr>
        <p:txBody>
          <a:bodyPr/>
          <a:lstStyle/>
          <a:p>
            <a:r>
              <a:rPr lang="en-US" sz="4400" dirty="0" smtClean="0"/>
              <a:t>Wireless And Network </a:t>
            </a:r>
            <a:br>
              <a:rPr lang="en-US" sz="4400" dirty="0" smtClean="0"/>
            </a:br>
            <a:r>
              <a:rPr lang="en-US" sz="4400" dirty="0" smtClean="0"/>
              <a:t>Device Installation</a:t>
            </a:r>
            <a:endParaRPr lang="en-US" sz="4400" dirty="0"/>
          </a:p>
        </p:txBody>
      </p:sp>
      <p:sp>
        <p:nvSpPr>
          <p:cNvPr id="8" name="Content Placeholder 7"/>
          <p:cNvSpPr>
            <a:spLocks noGrp="1"/>
          </p:cNvSpPr>
          <p:nvPr>
            <p:ph idx="1"/>
          </p:nvPr>
        </p:nvSpPr>
        <p:spPr>
          <a:xfrm>
            <a:off x="381000" y="1901825"/>
            <a:ext cx="8380412" cy="4281685"/>
          </a:xfrm>
        </p:spPr>
        <p:txBody>
          <a:bodyPr/>
          <a:lstStyle/>
          <a:p>
            <a:pPr marL="457200" indent="-457200"/>
            <a:r>
              <a:rPr lang="en-US" sz="3200" dirty="0" smtClean="0"/>
              <a:t>Concepts are complex</a:t>
            </a:r>
          </a:p>
          <a:p>
            <a:pPr marL="457200" indent="-457200"/>
            <a:r>
              <a:rPr lang="en-US" sz="3200" dirty="0" smtClean="0"/>
              <a:t>“Unrelated” technologies</a:t>
            </a:r>
          </a:p>
          <a:p>
            <a:pPr marL="858838" lvl="1" indent="-401638"/>
            <a:r>
              <a:rPr lang="en-US" sz="2800" dirty="0" smtClean="0"/>
              <a:t>Scattered across Windows</a:t>
            </a:r>
          </a:p>
          <a:p>
            <a:pPr marL="858838" lvl="1" indent="-401638"/>
            <a:r>
              <a:rPr lang="en-US" sz="2800" dirty="0" smtClean="0"/>
              <a:t>Install requirements unique per tech</a:t>
            </a:r>
          </a:p>
          <a:p>
            <a:pPr marL="858838" lvl="1" indent="-401638"/>
            <a:r>
              <a:rPr lang="en-US" sz="2800" dirty="0" smtClean="0"/>
              <a:t>Technical specific challenges</a:t>
            </a:r>
          </a:p>
          <a:p>
            <a:pPr marL="457200" indent="-457200"/>
            <a:r>
              <a:rPr lang="en-US" sz="3200" dirty="0" smtClean="0"/>
              <a:t>Impact:</a:t>
            </a:r>
          </a:p>
          <a:p>
            <a:pPr marL="858838" lvl="1" indent="-401638"/>
            <a:r>
              <a:rPr lang="en-US" sz="2800" dirty="0" smtClean="0"/>
              <a:t>Customer:  Difficult to install/frustration</a:t>
            </a:r>
          </a:p>
          <a:p>
            <a:pPr marL="858838" lvl="1" indent="-401638"/>
            <a:r>
              <a:rPr lang="en-US" sz="2800" dirty="0" smtClean="0"/>
              <a:t>Industry:  </a:t>
            </a:r>
            <a:r>
              <a:rPr lang="en-US" sz="2500" dirty="0" smtClean="0"/>
              <a:t>Slow adoption / returns / support calls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Problems With Installation</a:t>
            </a:r>
            <a:endParaRPr lang="en-US" dirty="0"/>
          </a:p>
        </p:txBody>
      </p:sp>
      <p:sp>
        <p:nvSpPr>
          <p:cNvPr id="8" name="Text"/>
          <p:cNvSpPr>
            <a:spLocks noGrp="1"/>
          </p:cNvSpPr>
          <p:nvPr>
            <p:ph idx="1"/>
          </p:nvPr>
        </p:nvSpPr>
        <p:spPr>
          <a:xfrm>
            <a:off x="382588" y="1414464"/>
            <a:ext cx="8380412" cy="4570482"/>
          </a:xfrm>
        </p:spPr>
        <p:txBody>
          <a:bodyPr/>
          <a:lstStyle/>
          <a:p>
            <a:r>
              <a:rPr lang="en-US" dirty="0" smtClean="0"/>
              <a:t>Concept of “Pairing” too complex</a:t>
            </a:r>
          </a:p>
          <a:p>
            <a:r>
              <a:rPr lang="en-US" dirty="0" smtClean="0"/>
              <a:t>Too many technologies</a:t>
            </a:r>
          </a:p>
          <a:p>
            <a:r>
              <a:rPr lang="en-US" dirty="0" smtClean="0"/>
              <a:t>Vendors implement differently</a:t>
            </a:r>
          </a:p>
          <a:p>
            <a:r>
              <a:rPr lang="en-US" dirty="0" smtClean="0"/>
              <a:t>No generic Windows solution</a:t>
            </a:r>
          </a:p>
          <a:p>
            <a:r>
              <a:rPr lang="en-US" dirty="0" smtClean="0"/>
              <a:t>Net result</a:t>
            </a:r>
          </a:p>
          <a:p>
            <a:pPr lvl="1"/>
            <a:r>
              <a:rPr lang="en-US" dirty="0" smtClean="0"/>
              <a:t>High rate of returns</a:t>
            </a:r>
          </a:p>
          <a:p>
            <a:pPr lvl="1"/>
            <a:r>
              <a:rPr lang="en-US" dirty="0" smtClean="0"/>
              <a:t>High customer service calls</a:t>
            </a:r>
          </a:p>
          <a:p>
            <a:pPr lvl="1"/>
            <a:r>
              <a:rPr lang="en-US" dirty="0" smtClean="0"/>
              <a:t>Slow adoption of technology</a:t>
            </a:r>
          </a:p>
        </p:txBody>
      </p:sp>
      <p:grpSp>
        <p:nvGrpSpPr>
          <p:cNvPr id="32" name="Confused Dude"/>
          <p:cNvGrpSpPr/>
          <p:nvPr/>
        </p:nvGrpSpPr>
        <p:grpSpPr>
          <a:xfrm>
            <a:off x="6833243" y="1454365"/>
            <a:ext cx="2059286" cy="4256173"/>
            <a:chOff x="3904692" y="1269013"/>
            <a:chExt cx="2059286" cy="4256173"/>
          </a:xfrm>
        </p:grpSpPr>
        <p:grpSp>
          <p:nvGrpSpPr>
            <p:cNvPr id="33" name="Group 4"/>
            <p:cNvGrpSpPr>
              <a:grpSpLocks noChangeAspect="1"/>
            </p:cNvGrpSpPr>
            <p:nvPr/>
          </p:nvGrpSpPr>
          <p:grpSpPr bwMode="auto">
            <a:xfrm flipH="1">
              <a:off x="3904692" y="1529449"/>
              <a:ext cx="2036762" cy="3995737"/>
              <a:chOff x="2483" y="979"/>
              <a:chExt cx="1283" cy="2517"/>
            </a:xfrm>
          </p:grpSpPr>
          <p:sp>
            <p:nvSpPr>
              <p:cNvPr id="46" name="Body"/>
              <p:cNvSpPr>
                <a:spLocks noChangeAspect="1" noChangeArrowheads="1" noTextEdit="1"/>
              </p:cNvSpPr>
              <p:nvPr/>
            </p:nvSpPr>
            <p:spPr bwMode="auto">
              <a:xfrm>
                <a:off x="2483" y="979"/>
                <a:ext cx="1283" cy="25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7" name="Dude"/>
              <p:cNvGrpSpPr>
                <a:grpSpLocks/>
              </p:cNvGrpSpPr>
              <p:nvPr/>
            </p:nvGrpSpPr>
            <p:grpSpPr bwMode="auto">
              <a:xfrm>
                <a:off x="2485" y="1174"/>
                <a:ext cx="1280" cy="2322"/>
                <a:chOff x="2485" y="1174"/>
                <a:chExt cx="1280" cy="2322"/>
              </a:xfrm>
            </p:grpSpPr>
            <p:sp>
              <p:nvSpPr>
                <p:cNvPr id="48" name="Head"/>
                <p:cNvSpPr>
                  <a:spLocks/>
                </p:cNvSpPr>
                <p:nvPr/>
              </p:nvSpPr>
              <p:spPr bwMode="auto">
                <a:xfrm>
                  <a:off x="2893" y="1304"/>
                  <a:ext cx="501" cy="507"/>
                </a:xfrm>
                <a:custGeom>
                  <a:avLst/>
                  <a:gdLst/>
                  <a:ahLst/>
                  <a:cxnLst>
                    <a:cxn ang="0">
                      <a:pos x="261" y="117"/>
                    </a:cxn>
                    <a:cxn ang="0">
                      <a:pos x="217" y="65"/>
                    </a:cxn>
                    <a:cxn ang="0">
                      <a:pos x="156" y="26"/>
                    </a:cxn>
                    <a:cxn ang="0">
                      <a:pos x="101" y="0"/>
                    </a:cxn>
                    <a:cxn ang="0">
                      <a:pos x="57" y="7"/>
                    </a:cxn>
                    <a:cxn ang="0">
                      <a:pos x="25" y="36"/>
                    </a:cxn>
                    <a:cxn ang="0">
                      <a:pos x="0" y="124"/>
                    </a:cxn>
                    <a:cxn ang="0">
                      <a:pos x="10" y="225"/>
                    </a:cxn>
                    <a:cxn ang="0">
                      <a:pos x="36" y="322"/>
                    </a:cxn>
                    <a:cxn ang="0">
                      <a:pos x="65" y="397"/>
                    </a:cxn>
                    <a:cxn ang="0">
                      <a:pos x="120" y="475"/>
                    </a:cxn>
                    <a:cxn ang="0">
                      <a:pos x="167" y="507"/>
                    </a:cxn>
                    <a:cxn ang="0">
                      <a:pos x="232" y="507"/>
                    </a:cxn>
                    <a:cxn ang="0">
                      <a:pos x="297" y="485"/>
                    </a:cxn>
                    <a:cxn ang="0">
                      <a:pos x="330" y="429"/>
                    </a:cxn>
                    <a:cxn ang="0">
                      <a:pos x="348" y="358"/>
                    </a:cxn>
                    <a:cxn ang="0">
                      <a:pos x="341" y="270"/>
                    </a:cxn>
                    <a:cxn ang="0">
                      <a:pos x="494" y="280"/>
                    </a:cxn>
                    <a:cxn ang="0">
                      <a:pos x="501" y="241"/>
                    </a:cxn>
                    <a:cxn ang="0">
                      <a:pos x="327" y="225"/>
                    </a:cxn>
                    <a:cxn ang="0">
                      <a:pos x="283" y="134"/>
                    </a:cxn>
                    <a:cxn ang="0">
                      <a:pos x="261" y="117"/>
                    </a:cxn>
                  </a:cxnLst>
                  <a:rect l="0" t="0" r="r" b="b"/>
                  <a:pathLst>
                    <a:path w="501" h="507">
                      <a:moveTo>
                        <a:pt x="261" y="117"/>
                      </a:moveTo>
                      <a:lnTo>
                        <a:pt x="217" y="65"/>
                      </a:lnTo>
                      <a:lnTo>
                        <a:pt x="156" y="26"/>
                      </a:lnTo>
                      <a:lnTo>
                        <a:pt x="101" y="0"/>
                      </a:lnTo>
                      <a:lnTo>
                        <a:pt x="57" y="7"/>
                      </a:lnTo>
                      <a:lnTo>
                        <a:pt x="25" y="36"/>
                      </a:lnTo>
                      <a:lnTo>
                        <a:pt x="0" y="124"/>
                      </a:lnTo>
                      <a:lnTo>
                        <a:pt x="10" y="225"/>
                      </a:lnTo>
                      <a:lnTo>
                        <a:pt x="36" y="322"/>
                      </a:lnTo>
                      <a:lnTo>
                        <a:pt x="65" y="397"/>
                      </a:lnTo>
                      <a:lnTo>
                        <a:pt x="120" y="475"/>
                      </a:lnTo>
                      <a:lnTo>
                        <a:pt x="167" y="507"/>
                      </a:lnTo>
                      <a:lnTo>
                        <a:pt x="232" y="507"/>
                      </a:lnTo>
                      <a:lnTo>
                        <a:pt x="297" y="485"/>
                      </a:lnTo>
                      <a:lnTo>
                        <a:pt x="330" y="429"/>
                      </a:lnTo>
                      <a:lnTo>
                        <a:pt x="348" y="358"/>
                      </a:lnTo>
                      <a:lnTo>
                        <a:pt x="341" y="270"/>
                      </a:lnTo>
                      <a:lnTo>
                        <a:pt x="494" y="280"/>
                      </a:lnTo>
                      <a:lnTo>
                        <a:pt x="501" y="241"/>
                      </a:lnTo>
                      <a:lnTo>
                        <a:pt x="327" y="225"/>
                      </a:lnTo>
                      <a:lnTo>
                        <a:pt x="283" y="134"/>
                      </a:lnTo>
                      <a:lnTo>
                        <a:pt x="261"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Arm Right"/>
                <p:cNvSpPr>
                  <a:spLocks/>
                </p:cNvSpPr>
                <p:nvPr/>
              </p:nvSpPr>
              <p:spPr bwMode="auto">
                <a:xfrm>
                  <a:off x="2485" y="1174"/>
                  <a:ext cx="577" cy="813"/>
                </a:xfrm>
                <a:custGeom>
                  <a:avLst/>
                  <a:gdLst/>
                  <a:ahLst/>
                  <a:cxnLst>
                    <a:cxn ang="0">
                      <a:pos x="337" y="19"/>
                    </a:cxn>
                    <a:cxn ang="0">
                      <a:pos x="409" y="0"/>
                    </a:cxn>
                    <a:cxn ang="0">
                      <a:pos x="467" y="3"/>
                    </a:cxn>
                    <a:cxn ang="0">
                      <a:pos x="511" y="32"/>
                    </a:cxn>
                    <a:cxn ang="0">
                      <a:pos x="541" y="78"/>
                    </a:cxn>
                    <a:cxn ang="0">
                      <a:pos x="530" y="126"/>
                    </a:cxn>
                    <a:cxn ang="0">
                      <a:pos x="489" y="126"/>
                    </a:cxn>
                    <a:cxn ang="0">
                      <a:pos x="500" y="87"/>
                    </a:cxn>
                    <a:cxn ang="0">
                      <a:pos x="467" y="52"/>
                    </a:cxn>
                    <a:cxn ang="0">
                      <a:pos x="436" y="39"/>
                    </a:cxn>
                    <a:cxn ang="0">
                      <a:pos x="381" y="52"/>
                    </a:cxn>
                    <a:cxn ang="0">
                      <a:pos x="403" y="91"/>
                    </a:cxn>
                    <a:cxn ang="0">
                      <a:pos x="409" y="126"/>
                    </a:cxn>
                    <a:cxn ang="0">
                      <a:pos x="403" y="156"/>
                    </a:cxn>
                    <a:cxn ang="0">
                      <a:pos x="348" y="169"/>
                    </a:cxn>
                    <a:cxn ang="0">
                      <a:pos x="290" y="159"/>
                    </a:cxn>
                    <a:cxn ang="0">
                      <a:pos x="279" y="136"/>
                    </a:cxn>
                    <a:cxn ang="0">
                      <a:pos x="217" y="198"/>
                    </a:cxn>
                    <a:cxn ang="0">
                      <a:pos x="181" y="266"/>
                    </a:cxn>
                    <a:cxn ang="0">
                      <a:pos x="131" y="354"/>
                    </a:cxn>
                    <a:cxn ang="0">
                      <a:pos x="98" y="432"/>
                    </a:cxn>
                    <a:cxn ang="0">
                      <a:pos x="84" y="507"/>
                    </a:cxn>
                    <a:cxn ang="0">
                      <a:pos x="94" y="546"/>
                    </a:cxn>
                    <a:cxn ang="0">
                      <a:pos x="153" y="595"/>
                    </a:cxn>
                    <a:cxn ang="0">
                      <a:pos x="272" y="637"/>
                    </a:cxn>
                    <a:cxn ang="0">
                      <a:pos x="337" y="656"/>
                    </a:cxn>
                    <a:cxn ang="0">
                      <a:pos x="403" y="666"/>
                    </a:cxn>
                    <a:cxn ang="0">
                      <a:pos x="500" y="702"/>
                    </a:cxn>
                    <a:cxn ang="0">
                      <a:pos x="573" y="725"/>
                    </a:cxn>
                    <a:cxn ang="0">
                      <a:pos x="577" y="770"/>
                    </a:cxn>
                    <a:cxn ang="0">
                      <a:pos x="541" y="803"/>
                    </a:cxn>
                    <a:cxn ang="0">
                      <a:pos x="497" y="813"/>
                    </a:cxn>
                    <a:cxn ang="0">
                      <a:pos x="431" y="783"/>
                    </a:cxn>
                    <a:cxn ang="0">
                      <a:pos x="279" y="712"/>
                    </a:cxn>
                    <a:cxn ang="0">
                      <a:pos x="153" y="663"/>
                    </a:cxn>
                    <a:cxn ang="0">
                      <a:pos x="65" y="608"/>
                    </a:cxn>
                    <a:cxn ang="0">
                      <a:pos x="7" y="559"/>
                    </a:cxn>
                    <a:cxn ang="0">
                      <a:pos x="0" y="500"/>
                    </a:cxn>
                    <a:cxn ang="0">
                      <a:pos x="32" y="422"/>
                    </a:cxn>
                    <a:cxn ang="0">
                      <a:pos x="98" y="305"/>
                    </a:cxn>
                    <a:cxn ang="0">
                      <a:pos x="159" y="208"/>
                    </a:cxn>
                    <a:cxn ang="0">
                      <a:pos x="236" y="107"/>
                    </a:cxn>
                    <a:cxn ang="0">
                      <a:pos x="294" y="48"/>
                    </a:cxn>
                    <a:cxn ang="0">
                      <a:pos x="366" y="19"/>
                    </a:cxn>
                    <a:cxn ang="0">
                      <a:pos x="337" y="19"/>
                    </a:cxn>
                  </a:cxnLst>
                  <a:rect l="0" t="0" r="r" b="b"/>
                  <a:pathLst>
                    <a:path w="577" h="813">
                      <a:moveTo>
                        <a:pt x="337" y="19"/>
                      </a:moveTo>
                      <a:lnTo>
                        <a:pt x="409" y="0"/>
                      </a:lnTo>
                      <a:lnTo>
                        <a:pt x="467" y="3"/>
                      </a:lnTo>
                      <a:lnTo>
                        <a:pt x="511" y="32"/>
                      </a:lnTo>
                      <a:lnTo>
                        <a:pt x="541" y="78"/>
                      </a:lnTo>
                      <a:lnTo>
                        <a:pt x="530" y="126"/>
                      </a:lnTo>
                      <a:lnTo>
                        <a:pt x="489" y="126"/>
                      </a:lnTo>
                      <a:lnTo>
                        <a:pt x="500" y="87"/>
                      </a:lnTo>
                      <a:lnTo>
                        <a:pt x="467" y="52"/>
                      </a:lnTo>
                      <a:lnTo>
                        <a:pt x="436" y="39"/>
                      </a:lnTo>
                      <a:lnTo>
                        <a:pt x="381" y="52"/>
                      </a:lnTo>
                      <a:lnTo>
                        <a:pt x="403" y="91"/>
                      </a:lnTo>
                      <a:lnTo>
                        <a:pt x="409" y="126"/>
                      </a:lnTo>
                      <a:lnTo>
                        <a:pt x="403" y="156"/>
                      </a:lnTo>
                      <a:lnTo>
                        <a:pt x="348" y="169"/>
                      </a:lnTo>
                      <a:lnTo>
                        <a:pt x="290" y="159"/>
                      </a:lnTo>
                      <a:lnTo>
                        <a:pt x="279" y="136"/>
                      </a:lnTo>
                      <a:lnTo>
                        <a:pt x="217" y="198"/>
                      </a:lnTo>
                      <a:lnTo>
                        <a:pt x="181" y="266"/>
                      </a:lnTo>
                      <a:lnTo>
                        <a:pt x="131" y="354"/>
                      </a:lnTo>
                      <a:lnTo>
                        <a:pt x="98" y="432"/>
                      </a:lnTo>
                      <a:lnTo>
                        <a:pt x="84" y="507"/>
                      </a:lnTo>
                      <a:lnTo>
                        <a:pt x="94" y="546"/>
                      </a:lnTo>
                      <a:lnTo>
                        <a:pt x="153" y="595"/>
                      </a:lnTo>
                      <a:lnTo>
                        <a:pt x="272" y="637"/>
                      </a:lnTo>
                      <a:lnTo>
                        <a:pt x="337" y="656"/>
                      </a:lnTo>
                      <a:lnTo>
                        <a:pt x="403" y="666"/>
                      </a:lnTo>
                      <a:lnTo>
                        <a:pt x="500" y="702"/>
                      </a:lnTo>
                      <a:lnTo>
                        <a:pt x="573" y="725"/>
                      </a:lnTo>
                      <a:lnTo>
                        <a:pt x="577" y="770"/>
                      </a:lnTo>
                      <a:lnTo>
                        <a:pt x="541" y="803"/>
                      </a:lnTo>
                      <a:lnTo>
                        <a:pt x="497" y="813"/>
                      </a:lnTo>
                      <a:lnTo>
                        <a:pt x="431" y="783"/>
                      </a:lnTo>
                      <a:lnTo>
                        <a:pt x="279" y="712"/>
                      </a:lnTo>
                      <a:lnTo>
                        <a:pt x="153" y="663"/>
                      </a:lnTo>
                      <a:lnTo>
                        <a:pt x="65" y="608"/>
                      </a:lnTo>
                      <a:lnTo>
                        <a:pt x="7" y="559"/>
                      </a:lnTo>
                      <a:lnTo>
                        <a:pt x="0" y="500"/>
                      </a:lnTo>
                      <a:lnTo>
                        <a:pt x="32" y="422"/>
                      </a:lnTo>
                      <a:lnTo>
                        <a:pt x="98" y="305"/>
                      </a:lnTo>
                      <a:lnTo>
                        <a:pt x="159" y="208"/>
                      </a:lnTo>
                      <a:lnTo>
                        <a:pt x="236" y="107"/>
                      </a:lnTo>
                      <a:lnTo>
                        <a:pt x="294" y="48"/>
                      </a:lnTo>
                      <a:lnTo>
                        <a:pt x="366" y="19"/>
                      </a:lnTo>
                      <a:lnTo>
                        <a:pt x="337"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Torso"/>
                <p:cNvSpPr>
                  <a:spLocks/>
                </p:cNvSpPr>
                <p:nvPr/>
              </p:nvSpPr>
              <p:spPr bwMode="auto">
                <a:xfrm>
                  <a:off x="3029" y="1848"/>
                  <a:ext cx="302" cy="763"/>
                </a:xfrm>
                <a:custGeom>
                  <a:avLst/>
                  <a:gdLst/>
                  <a:ahLst/>
                  <a:cxnLst>
                    <a:cxn ang="0">
                      <a:pos x="19" y="59"/>
                    </a:cxn>
                    <a:cxn ang="0">
                      <a:pos x="30" y="20"/>
                    </a:cxn>
                    <a:cxn ang="0">
                      <a:pos x="77" y="0"/>
                    </a:cxn>
                    <a:cxn ang="0">
                      <a:pos x="120" y="0"/>
                    </a:cxn>
                    <a:cxn ang="0">
                      <a:pos x="174" y="29"/>
                    </a:cxn>
                    <a:cxn ang="0">
                      <a:pos x="226" y="98"/>
                    </a:cxn>
                    <a:cxn ang="0">
                      <a:pos x="262" y="169"/>
                    </a:cxn>
                    <a:cxn ang="0">
                      <a:pos x="280" y="266"/>
                    </a:cxn>
                    <a:cxn ang="0">
                      <a:pos x="295" y="380"/>
                    </a:cxn>
                    <a:cxn ang="0">
                      <a:pos x="302" y="490"/>
                    </a:cxn>
                    <a:cxn ang="0">
                      <a:pos x="302" y="633"/>
                    </a:cxn>
                    <a:cxn ang="0">
                      <a:pos x="280" y="721"/>
                    </a:cxn>
                    <a:cxn ang="0">
                      <a:pos x="240" y="753"/>
                    </a:cxn>
                    <a:cxn ang="0">
                      <a:pos x="171" y="763"/>
                    </a:cxn>
                    <a:cxn ang="0">
                      <a:pos x="99" y="760"/>
                    </a:cxn>
                    <a:cxn ang="0">
                      <a:pos x="62" y="721"/>
                    </a:cxn>
                    <a:cxn ang="0">
                      <a:pos x="41" y="653"/>
                    </a:cxn>
                    <a:cxn ang="0">
                      <a:pos x="22" y="585"/>
                    </a:cxn>
                    <a:cxn ang="0">
                      <a:pos x="8" y="461"/>
                    </a:cxn>
                    <a:cxn ang="0">
                      <a:pos x="0" y="322"/>
                    </a:cxn>
                    <a:cxn ang="0">
                      <a:pos x="0" y="159"/>
                    </a:cxn>
                    <a:cxn ang="0">
                      <a:pos x="19" y="88"/>
                    </a:cxn>
                    <a:cxn ang="0">
                      <a:pos x="19" y="59"/>
                    </a:cxn>
                  </a:cxnLst>
                  <a:rect l="0" t="0" r="r" b="b"/>
                  <a:pathLst>
                    <a:path w="302" h="763">
                      <a:moveTo>
                        <a:pt x="19" y="59"/>
                      </a:moveTo>
                      <a:lnTo>
                        <a:pt x="30" y="20"/>
                      </a:lnTo>
                      <a:lnTo>
                        <a:pt x="77" y="0"/>
                      </a:lnTo>
                      <a:lnTo>
                        <a:pt x="120" y="0"/>
                      </a:lnTo>
                      <a:lnTo>
                        <a:pt x="174" y="29"/>
                      </a:lnTo>
                      <a:lnTo>
                        <a:pt x="226" y="98"/>
                      </a:lnTo>
                      <a:lnTo>
                        <a:pt x="262" y="169"/>
                      </a:lnTo>
                      <a:lnTo>
                        <a:pt x="280" y="266"/>
                      </a:lnTo>
                      <a:lnTo>
                        <a:pt x="295" y="380"/>
                      </a:lnTo>
                      <a:lnTo>
                        <a:pt x="302" y="490"/>
                      </a:lnTo>
                      <a:lnTo>
                        <a:pt x="302" y="633"/>
                      </a:lnTo>
                      <a:lnTo>
                        <a:pt x="280" y="721"/>
                      </a:lnTo>
                      <a:lnTo>
                        <a:pt x="240" y="753"/>
                      </a:lnTo>
                      <a:lnTo>
                        <a:pt x="171" y="763"/>
                      </a:lnTo>
                      <a:lnTo>
                        <a:pt x="99" y="760"/>
                      </a:lnTo>
                      <a:lnTo>
                        <a:pt x="62" y="721"/>
                      </a:lnTo>
                      <a:lnTo>
                        <a:pt x="41" y="653"/>
                      </a:lnTo>
                      <a:lnTo>
                        <a:pt x="22" y="585"/>
                      </a:lnTo>
                      <a:lnTo>
                        <a:pt x="8" y="461"/>
                      </a:lnTo>
                      <a:lnTo>
                        <a:pt x="0" y="322"/>
                      </a:lnTo>
                      <a:lnTo>
                        <a:pt x="0" y="159"/>
                      </a:lnTo>
                      <a:lnTo>
                        <a:pt x="19" y="88"/>
                      </a:lnTo>
                      <a:lnTo>
                        <a:pt x="19"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Arm Left"/>
                <p:cNvSpPr>
                  <a:spLocks/>
                </p:cNvSpPr>
                <p:nvPr/>
              </p:nvSpPr>
              <p:spPr bwMode="auto">
                <a:xfrm>
                  <a:off x="3168" y="1869"/>
                  <a:ext cx="461" cy="586"/>
                </a:xfrm>
                <a:custGeom>
                  <a:avLst/>
                  <a:gdLst/>
                  <a:ahLst/>
                  <a:cxnLst>
                    <a:cxn ang="0">
                      <a:pos x="26" y="0"/>
                    </a:cxn>
                    <a:cxn ang="0">
                      <a:pos x="120" y="10"/>
                    </a:cxn>
                    <a:cxn ang="0">
                      <a:pos x="217" y="26"/>
                    </a:cxn>
                    <a:cxn ang="0">
                      <a:pos x="319" y="78"/>
                    </a:cxn>
                    <a:cxn ang="0">
                      <a:pos x="392" y="117"/>
                    </a:cxn>
                    <a:cxn ang="0">
                      <a:pos x="439" y="173"/>
                    </a:cxn>
                    <a:cxn ang="0">
                      <a:pos x="461" y="205"/>
                    </a:cxn>
                    <a:cxn ang="0">
                      <a:pos x="417" y="300"/>
                    </a:cxn>
                    <a:cxn ang="0">
                      <a:pos x="348" y="358"/>
                    </a:cxn>
                    <a:cxn ang="0">
                      <a:pos x="265" y="400"/>
                    </a:cxn>
                    <a:cxn ang="0">
                      <a:pos x="221" y="426"/>
                    </a:cxn>
                    <a:cxn ang="0">
                      <a:pos x="145" y="439"/>
                    </a:cxn>
                    <a:cxn ang="0">
                      <a:pos x="142" y="465"/>
                    </a:cxn>
                    <a:cxn ang="0">
                      <a:pos x="200" y="488"/>
                    </a:cxn>
                    <a:cxn ang="0">
                      <a:pos x="283" y="508"/>
                    </a:cxn>
                    <a:cxn ang="0">
                      <a:pos x="362" y="547"/>
                    </a:cxn>
                    <a:cxn ang="0">
                      <a:pos x="330" y="576"/>
                    </a:cxn>
                    <a:cxn ang="0">
                      <a:pos x="298" y="586"/>
                    </a:cxn>
                    <a:cxn ang="0">
                      <a:pos x="250" y="543"/>
                    </a:cxn>
                    <a:cxn ang="0">
                      <a:pos x="178" y="517"/>
                    </a:cxn>
                    <a:cxn ang="0">
                      <a:pos x="120" y="498"/>
                    </a:cxn>
                    <a:cxn ang="0">
                      <a:pos x="120" y="459"/>
                    </a:cxn>
                    <a:cxn ang="0">
                      <a:pos x="131" y="417"/>
                    </a:cxn>
                    <a:cxn ang="0">
                      <a:pos x="167" y="400"/>
                    </a:cxn>
                    <a:cxn ang="0">
                      <a:pos x="283" y="358"/>
                    </a:cxn>
                    <a:cxn ang="0">
                      <a:pos x="348" y="293"/>
                    </a:cxn>
                    <a:cxn ang="0">
                      <a:pos x="395" y="225"/>
                    </a:cxn>
                    <a:cxn ang="0">
                      <a:pos x="384" y="192"/>
                    </a:cxn>
                    <a:cxn ang="0">
                      <a:pos x="348" y="153"/>
                    </a:cxn>
                    <a:cxn ang="0">
                      <a:pos x="261" y="98"/>
                    </a:cxn>
                    <a:cxn ang="0">
                      <a:pos x="156" y="78"/>
                    </a:cxn>
                    <a:cxn ang="0">
                      <a:pos x="87" y="75"/>
                    </a:cxn>
                    <a:cxn ang="0">
                      <a:pos x="26" y="75"/>
                    </a:cxn>
                    <a:cxn ang="0">
                      <a:pos x="0" y="39"/>
                    </a:cxn>
                    <a:cxn ang="0">
                      <a:pos x="26" y="0"/>
                    </a:cxn>
                  </a:cxnLst>
                  <a:rect l="0" t="0" r="r" b="b"/>
                  <a:pathLst>
                    <a:path w="461" h="586">
                      <a:moveTo>
                        <a:pt x="26" y="0"/>
                      </a:moveTo>
                      <a:lnTo>
                        <a:pt x="120" y="10"/>
                      </a:lnTo>
                      <a:lnTo>
                        <a:pt x="217" y="26"/>
                      </a:lnTo>
                      <a:lnTo>
                        <a:pt x="319" y="78"/>
                      </a:lnTo>
                      <a:lnTo>
                        <a:pt x="392" y="117"/>
                      </a:lnTo>
                      <a:lnTo>
                        <a:pt x="439" y="173"/>
                      </a:lnTo>
                      <a:lnTo>
                        <a:pt x="461" y="205"/>
                      </a:lnTo>
                      <a:lnTo>
                        <a:pt x="417" y="300"/>
                      </a:lnTo>
                      <a:lnTo>
                        <a:pt x="348" y="358"/>
                      </a:lnTo>
                      <a:lnTo>
                        <a:pt x="265" y="400"/>
                      </a:lnTo>
                      <a:lnTo>
                        <a:pt x="221" y="426"/>
                      </a:lnTo>
                      <a:lnTo>
                        <a:pt x="145" y="439"/>
                      </a:lnTo>
                      <a:lnTo>
                        <a:pt x="142" y="465"/>
                      </a:lnTo>
                      <a:lnTo>
                        <a:pt x="200" y="488"/>
                      </a:lnTo>
                      <a:lnTo>
                        <a:pt x="283" y="508"/>
                      </a:lnTo>
                      <a:lnTo>
                        <a:pt x="362" y="547"/>
                      </a:lnTo>
                      <a:lnTo>
                        <a:pt x="330" y="576"/>
                      </a:lnTo>
                      <a:lnTo>
                        <a:pt x="298" y="586"/>
                      </a:lnTo>
                      <a:lnTo>
                        <a:pt x="250" y="543"/>
                      </a:lnTo>
                      <a:lnTo>
                        <a:pt x="178" y="517"/>
                      </a:lnTo>
                      <a:lnTo>
                        <a:pt x="120" y="498"/>
                      </a:lnTo>
                      <a:lnTo>
                        <a:pt x="120" y="459"/>
                      </a:lnTo>
                      <a:lnTo>
                        <a:pt x="131" y="417"/>
                      </a:lnTo>
                      <a:lnTo>
                        <a:pt x="167" y="400"/>
                      </a:lnTo>
                      <a:lnTo>
                        <a:pt x="283" y="358"/>
                      </a:lnTo>
                      <a:lnTo>
                        <a:pt x="348" y="293"/>
                      </a:lnTo>
                      <a:lnTo>
                        <a:pt x="395" y="225"/>
                      </a:lnTo>
                      <a:lnTo>
                        <a:pt x="384" y="192"/>
                      </a:lnTo>
                      <a:lnTo>
                        <a:pt x="348" y="153"/>
                      </a:lnTo>
                      <a:lnTo>
                        <a:pt x="261" y="98"/>
                      </a:lnTo>
                      <a:lnTo>
                        <a:pt x="156" y="78"/>
                      </a:lnTo>
                      <a:lnTo>
                        <a:pt x="87" y="75"/>
                      </a:lnTo>
                      <a:lnTo>
                        <a:pt x="26" y="75"/>
                      </a:lnTo>
                      <a:lnTo>
                        <a:pt x="0" y="39"/>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eg Left"/>
                <p:cNvSpPr>
                  <a:spLocks/>
                </p:cNvSpPr>
                <p:nvPr/>
              </p:nvSpPr>
              <p:spPr bwMode="auto">
                <a:xfrm>
                  <a:off x="3205" y="2533"/>
                  <a:ext cx="560" cy="947"/>
                </a:xfrm>
                <a:custGeom>
                  <a:avLst/>
                  <a:gdLst/>
                  <a:ahLst/>
                  <a:cxnLst>
                    <a:cxn ang="0">
                      <a:pos x="64" y="0"/>
                    </a:cxn>
                    <a:cxn ang="0">
                      <a:pos x="14" y="0"/>
                    </a:cxn>
                    <a:cxn ang="0">
                      <a:pos x="0" y="68"/>
                    </a:cxn>
                    <a:cxn ang="0">
                      <a:pos x="36" y="108"/>
                    </a:cxn>
                    <a:cxn ang="0">
                      <a:pos x="152" y="202"/>
                    </a:cxn>
                    <a:cxn ang="0">
                      <a:pos x="254" y="322"/>
                    </a:cxn>
                    <a:cxn ang="0">
                      <a:pos x="320" y="446"/>
                    </a:cxn>
                    <a:cxn ang="0">
                      <a:pos x="330" y="527"/>
                    </a:cxn>
                    <a:cxn ang="0">
                      <a:pos x="326" y="586"/>
                    </a:cxn>
                    <a:cxn ang="0">
                      <a:pos x="298" y="719"/>
                    </a:cxn>
                    <a:cxn ang="0">
                      <a:pos x="261" y="827"/>
                    </a:cxn>
                    <a:cxn ang="0">
                      <a:pos x="229" y="889"/>
                    </a:cxn>
                    <a:cxn ang="0">
                      <a:pos x="221" y="928"/>
                    </a:cxn>
                    <a:cxn ang="0">
                      <a:pos x="254" y="928"/>
                    </a:cxn>
                    <a:cxn ang="0">
                      <a:pos x="304" y="915"/>
                    </a:cxn>
                    <a:cxn ang="0">
                      <a:pos x="320" y="918"/>
                    </a:cxn>
                    <a:cxn ang="0">
                      <a:pos x="425" y="924"/>
                    </a:cxn>
                    <a:cxn ang="0">
                      <a:pos x="505" y="947"/>
                    </a:cxn>
                    <a:cxn ang="0">
                      <a:pos x="534" y="934"/>
                    </a:cxn>
                    <a:cxn ang="0">
                      <a:pos x="560" y="885"/>
                    </a:cxn>
                    <a:cxn ang="0">
                      <a:pos x="534" y="859"/>
                    </a:cxn>
                    <a:cxn ang="0">
                      <a:pos x="414" y="856"/>
                    </a:cxn>
                    <a:cxn ang="0">
                      <a:pos x="330" y="866"/>
                    </a:cxn>
                    <a:cxn ang="0">
                      <a:pos x="287" y="885"/>
                    </a:cxn>
                    <a:cxn ang="0">
                      <a:pos x="293" y="840"/>
                    </a:cxn>
                    <a:cxn ang="0">
                      <a:pos x="337" y="771"/>
                    </a:cxn>
                    <a:cxn ang="0">
                      <a:pos x="373" y="664"/>
                    </a:cxn>
                    <a:cxn ang="0">
                      <a:pos x="403" y="573"/>
                    </a:cxn>
                    <a:cxn ang="0">
                      <a:pos x="381" y="469"/>
                    </a:cxn>
                    <a:cxn ang="0">
                      <a:pos x="348" y="358"/>
                    </a:cxn>
                    <a:cxn ang="0">
                      <a:pos x="282" y="231"/>
                    </a:cxn>
                    <a:cxn ang="0">
                      <a:pos x="188" y="114"/>
                    </a:cxn>
                    <a:cxn ang="0">
                      <a:pos x="108" y="29"/>
                    </a:cxn>
                    <a:cxn ang="0">
                      <a:pos x="64" y="0"/>
                    </a:cxn>
                  </a:cxnLst>
                  <a:rect l="0" t="0" r="r" b="b"/>
                  <a:pathLst>
                    <a:path w="560" h="947">
                      <a:moveTo>
                        <a:pt x="64" y="0"/>
                      </a:moveTo>
                      <a:lnTo>
                        <a:pt x="14" y="0"/>
                      </a:lnTo>
                      <a:lnTo>
                        <a:pt x="0" y="68"/>
                      </a:lnTo>
                      <a:lnTo>
                        <a:pt x="36" y="108"/>
                      </a:lnTo>
                      <a:lnTo>
                        <a:pt x="152" y="202"/>
                      </a:lnTo>
                      <a:lnTo>
                        <a:pt x="254" y="322"/>
                      </a:lnTo>
                      <a:lnTo>
                        <a:pt x="320" y="446"/>
                      </a:lnTo>
                      <a:lnTo>
                        <a:pt x="330" y="527"/>
                      </a:lnTo>
                      <a:lnTo>
                        <a:pt x="326" y="586"/>
                      </a:lnTo>
                      <a:lnTo>
                        <a:pt x="298" y="719"/>
                      </a:lnTo>
                      <a:lnTo>
                        <a:pt x="261" y="827"/>
                      </a:lnTo>
                      <a:lnTo>
                        <a:pt x="229" y="889"/>
                      </a:lnTo>
                      <a:lnTo>
                        <a:pt x="221" y="928"/>
                      </a:lnTo>
                      <a:lnTo>
                        <a:pt x="254" y="928"/>
                      </a:lnTo>
                      <a:lnTo>
                        <a:pt x="304" y="915"/>
                      </a:lnTo>
                      <a:lnTo>
                        <a:pt x="320" y="918"/>
                      </a:lnTo>
                      <a:lnTo>
                        <a:pt x="425" y="924"/>
                      </a:lnTo>
                      <a:lnTo>
                        <a:pt x="505" y="947"/>
                      </a:lnTo>
                      <a:lnTo>
                        <a:pt x="534" y="934"/>
                      </a:lnTo>
                      <a:lnTo>
                        <a:pt x="560" y="885"/>
                      </a:lnTo>
                      <a:lnTo>
                        <a:pt x="534" y="859"/>
                      </a:lnTo>
                      <a:lnTo>
                        <a:pt x="414" y="856"/>
                      </a:lnTo>
                      <a:lnTo>
                        <a:pt x="330" y="866"/>
                      </a:lnTo>
                      <a:lnTo>
                        <a:pt x="287" y="885"/>
                      </a:lnTo>
                      <a:lnTo>
                        <a:pt x="293" y="840"/>
                      </a:lnTo>
                      <a:lnTo>
                        <a:pt x="337" y="771"/>
                      </a:lnTo>
                      <a:lnTo>
                        <a:pt x="373" y="664"/>
                      </a:lnTo>
                      <a:lnTo>
                        <a:pt x="403" y="573"/>
                      </a:lnTo>
                      <a:lnTo>
                        <a:pt x="381" y="469"/>
                      </a:lnTo>
                      <a:lnTo>
                        <a:pt x="348" y="358"/>
                      </a:lnTo>
                      <a:lnTo>
                        <a:pt x="282" y="231"/>
                      </a:lnTo>
                      <a:lnTo>
                        <a:pt x="188" y="114"/>
                      </a:lnTo>
                      <a:lnTo>
                        <a:pt x="108" y="29"/>
                      </a:lnTo>
                      <a:lnTo>
                        <a:pt x="6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eg Right"/>
                <p:cNvSpPr>
                  <a:spLocks/>
                </p:cNvSpPr>
                <p:nvPr/>
              </p:nvSpPr>
              <p:spPr bwMode="auto">
                <a:xfrm>
                  <a:off x="2853" y="2531"/>
                  <a:ext cx="377" cy="965"/>
                </a:xfrm>
                <a:custGeom>
                  <a:avLst/>
                  <a:gdLst/>
                  <a:ahLst/>
                  <a:cxnLst>
                    <a:cxn ang="0">
                      <a:pos x="261" y="0"/>
                    </a:cxn>
                    <a:cxn ang="0">
                      <a:pos x="213" y="91"/>
                    </a:cxn>
                    <a:cxn ang="0">
                      <a:pos x="180" y="224"/>
                    </a:cxn>
                    <a:cxn ang="0">
                      <a:pos x="141" y="371"/>
                    </a:cxn>
                    <a:cxn ang="0">
                      <a:pos x="105" y="520"/>
                    </a:cxn>
                    <a:cxn ang="0">
                      <a:pos x="105" y="575"/>
                    </a:cxn>
                    <a:cxn ang="0">
                      <a:pos x="141" y="673"/>
                    </a:cxn>
                    <a:cxn ang="0">
                      <a:pos x="191" y="725"/>
                    </a:cxn>
                    <a:cxn ang="0">
                      <a:pos x="239" y="790"/>
                    </a:cxn>
                    <a:cxn ang="0">
                      <a:pos x="272" y="838"/>
                    </a:cxn>
                    <a:cxn ang="0">
                      <a:pos x="257" y="861"/>
                    </a:cxn>
                    <a:cxn ang="0">
                      <a:pos x="174" y="871"/>
                    </a:cxn>
                    <a:cxn ang="0">
                      <a:pos x="39" y="890"/>
                    </a:cxn>
                    <a:cxn ang="0">
                      <a:pos x="0" y="920"/>
                    </a:cxn>
                    <a:cxn ang="0">
                      <a:pos x="32" y="946"/>
                    </a:cxn>
                    <a:cxn ang="0">
                      <a:pos x="108" y="965"/>
                    </a:cxn>
                    <a:cxn ang="0">
                      <a:pos x="196" y="926"/>
                    </a:cxn>
                    <a:cxn ang="0">
                      <a:pos x="261" y="900"/>
                    </a:cxn>
                    <a:cxn ang="0">
                      <a:pos x="344" y="890"/>
                    </a:cxn>
                    <a:cxn ang="0">
                      <a:pos x="377" y="881"/>
                    </a:cxn>
                    <a:cxn ang="0">
                      <a:pos x="366" y="848"/>
                    </a:cxn>
                    <a:cxn ang="0">
                      <a:pos x="272" y="764"/>
                    </a:cxn>
                    <a:cxn ang="0">
                      <a:pos x="217" y="676"/>
                    </a:cxn>
                    <a:cxn ang="0">
                      <a:pos x="170" y="617"/>
                    </a:cxn>
                    <a:cxn ang="0">
                      <a:pos x="163" y="559"/>
                    </a:cxn>
                    <a:cxn ang="0">
                      <a:pos x="185" y="462"/>
                    </a:cxn>
                    <a:cxn ang="0">
                      <a:pos x="235" y="361"/>
                    </a:cxn>
                    <a:cxn ang="0">
                      <a:pos x="290" y="189"/>
                    </a:cxn>
                    <a:cxn ang="0">
                      <a:pos x="337" y="88"/>
                    </a:cxn>
                    <a:cxn ang="0">
                      <a:pos x="333" y="29"/>
                    </a:cxn>
                    <a:cxn ang="0">
                      <a:pos x="290" y="0"/>
                    </a:cxn>
                    <a:cxn ang="0">
                      <a:pos x="261" y="0"/>
                    </a:cxn>
                  </a:cxnLst>
                  <a:rect l="0" t="0" r="r" b="b"/>
                  <a:pathLst>
                    <a:path w="377" h="965">
                      <a:moveTo>
                        <a:pt x="261" y="0"/>
                      </a:moveTo>
                      <a:lnTo>
                        <a:pt x="213" y="91"/>
                      </a:lnTo>
                      <a:lnTo>
                        <a:pt x="180" y="224"/>
                      </a:lnTo>
                      <a:lnTo>
                        <a:pt x="141" y="371"/>
                      </a:lnTo>
                      <a:lnTo>
                        <a:pt x="105" y="520"/>
                      </a:lnTo>
                      <a:lnTo>
                        <a:pt x="105" y="575"/>
                      </a:lnTo>
                      <a:lnTo>
                        <a:pt x="141" y="673"/>
                      </a:lnTo>
                      <a:lnTo>
                        <a:pt x="191" y="725"/>
                      </a:lnTo>
                      <a:lnTo>
                        <a:pt x="239" y="790"/>
                      </a:lnTo>
                      <a:lnTo>
                        <a:pt x="272" y="838"/>
                      </a:lnTo>
                      <a:lnTo>
                        <a:pt x="257" y="861"/>
                      </a:lnTo>
                      <a:lnTo>
                        <a:pt x="174" y="871"/>
                      </a:lnTo>
                      <a:lnTo>
                        <a:pt x="39" y="890"/>
                      </a:lnTo>
                      <a:lnTo>
                        <a:pt x="0" y="920"/>
                      </a:lnTo>
                      <a:lnTo>
                        <a:pt x="32" y="946"/>
                      </a:lnTo>
                      <a:lnTo>
                        <a:pt x="108" y="965"/>
                      </a:lnTo>
                      <a:lnTo>
                        <a:pt x="196" y="926"/>
                      </a:lnTo>
                      <a:lnTo>
                        <a:pt x="261" y="900"/>
                      </a:lnTo>
                      <a:lnTo>
                        <a:pt x="344" y="890"/>
                      </a:lnTo>
                      <a:lnTo>
                        <a:pt x="377" y="881"/>
                      </a:lnTo>
                      <a:lnTo>
                        <a:pt x="366" y="848"/>
                      </a:lnTo>
                      <a:lnTo>
                        <a:pt x="272" y="764"/>
                      </a:lnTo>
                      <a:lnTo>
                        <a:pt x="217" y="676"/>
                      </a:lnTo>
                      <a:lnTo>
                        <a:pt x="170" y="617"/>
                      </a:lnTo>
                      <a:lnTo>
                        <a:pt x="163" y="559"/>
                      </a:lnTo>
                      <a:lnTo>
                        <a:pt x="185" y="462"/>
                      </a:lnTo>
                      <a:lnTo>
                        <a:pt x="235" y="361"/>
                      </a:lnTo>
                      <a:lnTo>
                        <a:pt x="290" y="189"/>
                      </a:lnTo>
                      <a:lnTo>
                        <a:pt x="337" y="88"/>
                      </a:lnTo>
                      <a:lnTo>
                        <a:pt x="333" y="29"/>
                      </a:lnTo>
                      <a:lnTo>
                        <a:pt x="290" y="0"/>
                      </a:lnTo>
                      <a:lnTo>
                        <a:pt x="2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 name="Question Mark 4"/>
            <p:cNvGrpSpPr/>
            <p:nvPr/>
          </p:nvGrpSpPr>
          <p:grpSpPr>
            <a:xfrm>
              <a:off x="5597266" y="1516148"/>
              <a:ext cx="366712" cy="440080"/>
              <a:chOff x="5745548" y="960094"/>
              <a:chExt cx="366712" cy="440080"/>
            </a:xfrm>
          </p:grpSpPr>
          <p:sp>
            <p:nvSpPr>
              <p:cNvPr id="44" name="Freeform 12"/>
              <p:cNvSpPr>
                <a:spLocks/>
              </p:cNvSpPr>
              <p:nvPr/>
            </p:nvSpPr>
            <p:spPr bwMode="auto">
              <a:xfrm>
                <a:off x="5816985" y="960094"/>
                <a:ext cx="295275" cy="314325"/>
              </a:xfrm>
              <a:custGeom>
                <a:avLst/>
                <a:gdLst/>
                <a:ahLst/>
                <a:cxnLst>
                  <a:cxn ang="0">
                    <a:pos x="22" y="9"/>
                  </a:cxn>
                  <a:cxn ang="0">
                    <a:pos x="72" y="0"/>
                  </a:cxn>
                  <a:cxn ang="0">
                    <a:pos x="121" y="3"/>
                  </a:cxn>
                  <a:cxn ang="0">
                    <a:pos x="165" y="22"/>
                  </a:cxn>
                  <a:cxn ang="0">
                    <a:pos x="186" y="58"/>
                  </a:cxn>
                  <a:cxn ang="0">
                    <a:pos x="186" y="87"/>
                  </a:cxn>
                  <a:cxn ang="0">
                    <a:pos x="165" y="126"/>
                  </a:cxn>
                  <a:cxn ang="0">
                    <a:pos x="127" y="149"/>
                  </a:cxn>
                  <a:cxn ang="0">
                    <a:pos x="72" y="149"/>
                  </a:cxn>
                  <a:cxn ang="0">
                    <a:pos x="40" y="168"/>
                  </a:cxn>
                  <a:cxn ang="0">
                    <a:pos x="29" y="198"/>
                  </a:cxn>
                  <a:cxn ang="0">
                    <a:pos x="0" y="188"/>
                  </a:cxn>
                  <a:cxn ang="0">
                    <a:pos x="11" y="149"/>
                  </a:cxn>
                  <a:cxn ang="0">
                    <a:pos x="50" y="126"/>
                  </a:cxn>
                  <a:cxn ang="0">
                    <a:pos x="116" y="120"/>
                  </a:cxn>
                  <a:cxn ang="0">
                    <a:pos x="143" y="97"/>
                  </a:cxn>
                  <a:cxn ang="0">
                    <a:pos x="149" y="61"/>
                  </a:cxn>
                  <a:cxn ang="0">
                    <a:pos x="121" y="29"/>
                  </a:cxn>
                  <a:cxn ang="0">
                    <a:pos x="77" y="29"/>
                  </a:cxn>
                  <a:cxn ang="0">
                    <a:pos x="29" y="39"/>
                  </a:cxn>
                  <a:cxn ang="0">
                    <a:pos x="11" y="29"/>
                  </a:cxn>
                  <a:cxn ang="0">
                    <a:pos x="22" y="9"/>
                  </a:cxn>
                </a:cxnLst>
                <a:rect l="0" t="0" r="r" b="b"/>
                <a:pathLst>
                  <a:path w="186" h="198">
                    <a:moveTo>
                      <a:pt x="22" y="9"/>
                    </a:moveTo>
                    <a:lnTo>
                      <a:pt x="72" y="0"/>
                    </a:lnTo>
                    <a:lnTo>
                      <a:pt x="121" y="3"/>
                    </a:lnTo>
                    <a:lnTo>
                      <a:pt x="165" y="22"/>
                    </a:lnTo>
                    <a:lnTo>
                      <a:pt x="186" y="58"/>
                    </a:lnTo>
                    <a:lnTo>
                      <a:pt x="186" y="87"/>
                    </a:lnTo>
                    <a:lnTo>
                      <a:pt x="165" y="126"/>
                    </a:lnTo>
                    <a:lnTo>
                      <a:pt x="127" y="149"/>
                    </a:lnTo>
                    <a:lnTo>
                      <a:pt x="72" y="149"/>
                    </a:lnTo>
                    <a:lnTo>
                      <a:pt x="40" y="168"/>
                    </a:lnTo>
                    <a:lnTo>
                      <a:pt x="29" y="198"/>
                    </a:lnTo>
                    <a:lnTo>
                      <a:pt x="0" y="188"/>
                    </a:lnTo>
                    <a:lnTo>
                      <a:pt x="11" y="149"/>
                    </a:lnTo>
                    <a:lnTo>
                      <a:pt x="50" y="126"/>
                    </a:lnTo>
                    <a:lnTo>
                      <a:pt x="116" y="120"/>
                    </a:lnTo>
                    <a:lnTo>
                      <a:pt x="143" y="97"/>
                    </a:lnTo>
                    <a:lnTo>
                      <a:pt x="149" y="61"/>
                    </a:lnTo>
                    <a:lnTo>
                      <a:pt x="121" y="29"/>
                    </a:lnTo>
                    <a:lnTo>
                      <a:pt x="77" y="29"/>
                    </a:lnTo>
                    <a:lnTo>
                      <a:pt x="29" y="39"/>
                    </a:lnTo>
                    <a:lnTo>
                      <a:pt x="11" y="29"/>
                    </a:lnTo>
                    <a:lnTo>
                      <a:pt x="22"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
              <p:cNvSpPr>
                <a:spLocks/>
              </p:cNvSpPr>
              <p:nvPr/>
            </p:nvSpPr>
            <p:spPr bwMode="auto">
              <a:xfrm>
                <a:off x="5745548" y="1314449"/>
                <a:ext cx="92075" cy="85725"/>
              </a:xfrm>
              <a:custGeom>
                <a:avLst/>
                <a:gdLst/>
                <a:ahLst/>
                <a:cxnLst>
                  <a:cxn ang="0">
                    <a:pos x="58" y="3"/>
                  </a:cxn>
                  <a:cxn ang="0">
                    <a:pos x="29" y="0"/>
                  </a:cxn>
                  <a:cxn ang="0">
                    <a:pos x="9" y="20"/>
                  </a:cxn>
                  <a:cxn ang="0">
                    <a:pos x="0" y="51"/>
                  </a:cxn>
                  <a:cxn ang="0">
                    <a:pos x="29" y="54"/>
                  </a:cxn>
                  <a:cxn ang="0">
                    <a:pos x="53" y="40"/>
                  </a:cxn>
                  <a:cxn ang="0">
                    <a:pos x="58" y="3"/>
                  </a:cxn>
                </a:cxnLst>
                <a:rect l="0" t="0" r="r" b="b"/>
                <a:pathLst>
                  <a:path w="58" h="54">
                    <a:moveTo>
                      <a:pt x="58" y="3"/>
                    </a:moveTo>
                    <a:lnTo>
                      <a:pt x="29" y="0"/>
                    </a:lnTo>
                    <a:lnTo>
                      <a:pt x="9" y="20"/>
                    </a:lnTo>
                    <a:lnTo>
                      <a:pt x="0" y="51"/>
                    </a:lnTo>
                    <a:lnTo>
                      <a:pt x="29" y="54"/>
                    </a:lnTo>
                    <a:lnTo>
                      <a:pt x="53" y="40"/>
                    </a:lnTo>
                    <a:lnTo>
                      <a:pt x="5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Question Mark 3"/>
            <p:cNvGrpSpPr/>
            <p:nvPr/>
          </p:nvGrpSpPr>
          <p:grpSpPr>
            <a:xfrm rot="19714902">
              <a:off x="4476920" y="1347271"/>
              <a:ext cx="366712" cy="452437"/>
              <a:chOff x="5745548" y="960094"/>
              <a:chExt cx="366712" cy="452437"/>
            </a:xfrm>
          </p:grpSpPr>
          <p:sp>
            <p:nvSpPr>
              <p:cNvPr id="42" name="Freeform 12"/>
              <p:cNvSpPr>
                <a:spLocks/>
              </p:cNvSpPr>
              <p:nvPr/>
            </p:nvSpPr>
            <p:spPr bwMode="auto">
              <a:xfrm>
                <a:off x="5816985" y="960094"/>
                <a:ext cx="295275" cy="314325"/>
              </a:xfrm>
              <a:custGeom>
                <a:avLst/>
                <a:gdLst/>
                <a:ahLst/>
                <a:cxnLst>
                  <a:cxn ang="0">
                    <a:pos x="22" y="9"/>
                  </a:cxn>
                  <a:cxn ang="0">
                    <a:pos x="72" y="0"/>
                  </a:cxn>
                  <a:cxn ang="0">
                    <a:pos x="121" y="3"/>
                  </a:cxn>
                  <a:cxn ang="0">
                    <a:pos x="165" y="22"/>
                  </a:cxn>
                  <a:cxn ang="0">
                    <a:pos x="186" y="58"/>
                  </a:cxn>
                  <a:cxn ang="0">
                    <a:pos x="186" y="87"/>
                  </a:cxn>
                  <a:cxn ang="0">
                    <a:pos x="165" y="126"/>
                  </a:cxn>
                  <a:cxn ang="0">
                    <a:pos x="127" y="149"/>
                  </a:cxn>
                  <a:cxn ang="0">
                    <a:pos x="72" y="149"/>
                  </a:cxn>
                  <a:cxn ang="0">
                    <a:pos x="40" y="168"/>
                  </a:cxn>
                  <a:cxn ang="0">
                    <a:pos x="29" y="198"/>
                  </a:cxn>
                  <a:cxn ang="0">
                    <a:pos x="0" y="188"/>
                  </a:cxn>
                  <a:cxn ang="0">
                    <a:pos x="11" y="149"/>
                  </a:cxn>
                  <a:cxn ang="0">
                    <a:pos x="50" y="126"/>
                  </a:cxn>
                  <a:cxn ang="0">
                    <a:pos x="116" y="120"/>
                  </a:cxn>
                  <a:cxn ang="0">
                    <a:pos x="143" y="97"/>
                  </a:cxn>
                  <a:cxn ang="0">
                    <a:pos x="149" y="61"/>
                  </a:cxn>
                  <a:cxn ang="0">
                    <a:pos x="121" y="29"/>
                  </a:cxn>
                  <a:cxn ang="0">
                    <a:pos x="77" y="29"/>
                  </a:cxn>
                  <a:cxn ang="0">
                    <a:pos x="29" y="39"/>
                  </a:cxn>
                  <a:cxn ang="0">
                    <a:pos x="11" y="29"/>
                  </a:cxn>
                  <a:cxn ang="0">
                    <a:pos x="22" y="9"/>
                  </a:cxn>
                </a:cxnLst>
                <a:rect l="0" t="0" r="r" b="b"/>
                <a:pathLst>
                  <a:path w="186" h="198">
                    <a:moveTo>
                      <a:pt x="22" y="9"/>
                    </a:moveTo>
                    <a:lnTo>
                      <a:pt x="72" y="0"/>
                    </a:lnTo>
                    <a:lnTo>
                      <a:pt x="121" y="3"/>
                    </a:lnTo>
                    <a:lnTo>
                      <a:pt x="165" y="22"/>
                    </a:lnTo>
                    <a:lnTo>
                      <a:pt x="186" y="58"/>
                    </a:lnTo>
                    <a:lnTo>
                      <a:pt x="186" y="87"/>
                    </a:lnTo>
                    <a:lnTo>
                      <a:pt x="165" y="126"/>
                    </a:lnTo>
                    <a:lnTo>
                      <a:pt x="127" y="149"/>
                    </a:lnTo>
                    <a:lnTo>
                      <a:pt x="72" y="149"/>
                    </a:lnTo>
                    <a:lnTo>
                      <a:pt x="40" y="168"/>
                    </a:lnTo>
                    <a:lnTo>
                      <a:pt x="29" y="198"/>
                    </a:lnTo>
                    <a:lnTo>
                      <a:pt x="0" y="188"/>
                    </a:lnTo>
                    <a:lnTo>
                      <a:pt x="11" y="149"/>
                    </a:lnTo>
                    <a:lnTo>
                      <a:pt x="50" y="126"/>
                    </a:lnTo>
                    <a:lnTo>
                      <a:pt x="116" y="120"/>
                    </a:lnTo>
                    <a:lnTo>
                      <a:pt x="143" y="97"/>
                    </a:lnTo>
                    <a:lnTo>
                      <a:pt x="149" y="61"/>
                    </a:lnTo>
                    <a:lnTo>
                      <a:pt x="121" y="29"/>
                    </a:lnTo>
                    <a:lnTo>
                      <a:pt x="77" y="29"/>
                    </a:lnTo>
                    <a:lnTo>
                      <a:pt x="29" y="39"/>
                    </a:lnTo>
                    <a:lnTo>
                      <a:pt x="11" y="29"/>
                    </a:lnTo>
                    <a:lnTo>
                      <a:pt x="22"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5745548" y="1326806"/>
                <a:ext cx="92075" cy="85725"/>
              </a:xfrm>
              <a:custGeom>
                <a:avLst/>
                <a:gdLst/>
                <a:ahLst/>
                <a:cxnLst>
                  <a:cxn ang="0">
                    <a:pos x="58" y="3"/>
                  </a:cxn>
                  <a:cxn ang="0">
                    <a:pos x="29" y="0"/>
                  </a:cxn>
                  <a:cxn ang="0">
                    <a:pos x="9" y="20"/>
                  </a:cxn>
                  <a:cxn ang="0">
                    <a:pos x="0" y="51"/>
                  </a:cxn>
                  <a:cxn ang="0">
                    <a:pos x="29" y="54"/>
                  </a:cxn>
                  <a:cxn ang="0">
                    <a:pos x="53" y="40"/>
                  </a:cxn>
                  <a:cxn ang="0">
                    <a:pos x="58" y="3"/>
                  </a:cxn>
                </a:cxnLst>
                <a:rect l="0" t="0" r="r" b="b"/>
                <a:pathLst>
                  <a:path w="58" h="54">
                    <a:moveTo>
                      <a:pt x="58" y="3"/>
                    </a:moveTo>
                    <a:lnTo>
                      <a:pt x="29" y="0"/>
                    </a:lnTo>
                    <a:lnTo>
                      <a:pt x="9" y="20"/>
                    </a:lnTo>
                    <a:lnTo>
                      <a:pt x="0" y="51"/>
                    </a:lnTo>
                    <a:lnTo>
                      <a:pt x="29" y="54"/>
                    </a:lnTo>
                    <a:lnTo>
                      <a:pt x="53" y="40"/>
                    </a:lnTo>
                    <a:lnTo>
                      <a:pt x="5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Question Mark 2"/>
            <p:cNvGrpSpPr/>
            <p:nvPr/>
          </p:nvGrpSpPr>
          <p:grpSpPr>
            <a:xfrm rot="17937594">
              <a:off x="4060910" y="1870375"/>
              <a:ext cx="366712" cy="452437"/>
              <a:chOff x="5745548" y="960094"/>
              <a:chExt cx="366712" cy="452437"/>
            </a:xfrm>
          </p:grpSpPr>
          <p:sp>
            <p:nvSpPr>
              <p:cNvPr id="40" name="Freeform 12"/>
              <p:cNvSpPr>
                <a:spLocks/>
              </p:cNvSpPr>
              <p:nvPr/>
            </p:nvSpPr>
            <p:spPr bwMode="auto">
              <a:xfrm>
                <a:off x="5816985" y="960094"/>
                <a:ext cx="295275" cy="314325"/>
              </a:xfrm>
              <a:custGeom>
                <a:avLst/>
                <a:gdLst/>
                <a:ahLst/>
                <a:cxnLst>
                  <a:cxn ang="0">
                    <a:pos x="22" y="9"/>
                  </a:cxn>
                  <a:cxn ang="0">
                    <a:pos x="72" y="0"/>
                  </a:cxn>
                  <a:cxn ang="0">
                    <a:pos x="121" y="3"/>
                  </a:cxn>
                  <a:cxn ang="0">
                    <a:pos x="165" y="22"/>
                  </a:cxn>
                  <a:cxn ang="0">
                    <a:pos x="186" y="58"/>
                  </a:cxn>
                  <a:cxn ang="0">
                    <a:pos x="186" y="87"/>
                  </a:cxn>
                  <a:cxn ang="0">
                    <a:pos x="165" y="126"/>
                  </a:cxn>
                  <a:cxn ang="0">
                    <a:pos x="127" y="149"/>
                  </a:cxn>
                  <a:cxn ang="0">
                    <a:pos x="72" y="149"/>
                  </a:cxn>
                  <a:cxn ang="0">
                    <a:pos x="40" y="168"/>
                  </a:cxn>
                  <a:cxn ang="0">
                    <a:pos x="29" y="198"/>
                  </a:cxn>
                  <a:cxn ang="0">
                    <a:pos x="0" y="188"/>
                  </a:cxn>
                  <a:cxn ang="0">
                    <a:pos x="11" y="149"/>
                  </a:cxn>
                  <a:cxn ang="0">
                    <a:pos x="50" y="126"/>
                  </a:cxn>
                  <a:cxn ang="0">
                    <a:pos x="116" y="120"/>
                  </a:cxn>
                  <a:cxn ang="0">
                    <a:pos x="143" y="97"/>
                  </a:cxn>
                  <a:cxn ang="0">
                    <a:pos x="149" y="61"/>
                  </a:cxn>
                  <a:cxn ang="0">
                    <a:pos x="121" y="29"/>
                  </a:cxn>
                  <a:cxn ang="0">
                    <a:pos x="77" y="29"/>
                  </a:cxn>
                  <a:cxn ang="0">
                    <a:pos x="29" y="39"/>
                  </a:cxn>
                  <a:cxn ang="0">
                    <a:pos x="11" y="29"/>
                  </a:cxn>
                  <a:cxn ang="0">
                    <a:pos x="22" y="9"/>
                  </a:cxn>
                </a:cxnLst>
                <a:rect l="0" t="0" r="r" b="b"/>
                <a:pathLst>
                  <a:path w="186" h="198">
                    <a:moveTo>
                      <a:pt x="22" y="9"/>
                    </a:moveTo>
                    <a:lnTo>
                      <a:pt x="72" y="0"/>
                    </a:lnTo>
                    <a:lnTo>
                      <a:pt x="121" y="3"/>
                    </a:lnTo>
                    <a:lnTo>
                      <a:pt x="165" y="22"/>
                    </a:lnTo>
                    <a:lnTo>
                      <a:pt x="186" y="58"/>
                    </a:lnTo>
                    <a:lnTo>
                      <a:pt x="186" y="87"/>
                    </a:lnTo>
                    <a:lnTo>
                      <a:pt x="165" y="126"/>
                    </a:lnTo>
                    <a:lnTo>
                      <a:pt x="127" y="149"/>
                    </a:lnTo>
                    <a:lnTo>
                      <a:pt x="72" y="149"/>
                    </a:lnTo>
                    <a:lnTo>
                      <a:pt x="40" y="168"/>
                    </a:lnTo>
                    <a:lnTo>
                      <a:pt x="29" y="198"/>
                    </a:lnTo>
                    <a:lnTo>
                      <a:pt x="0" y="188"/>
                    </a:lnTo>
                    <a:lnTo>
                      <a:pt x="11" y="149"/>
                    </a:lnTo>
                    <a:lnTo>
                      <a:pt x="50" y="126"/>
                    </a:lnTo>
                    <a:lnTo>
                      <a:pt x="116" y="120"/>
                    </a:lnTo>
                    <a:lnTo>
                      <a:pt x="143" y="97"/>
                    </a:lnTo>
                    <a:lnTo>
                      <a:pt x="149" y="61"/>
                    </a:lnTo>
                    <a:lnTo>
                      <a:pt x="121" y="29"/>
                    </a:lnTo>
                    <a:lnTo>
                      <a:pt x="77" y="29"/>
                    </a:lnTo>
                    <a:lnTo>
                      <a:pt x="29" y="39"/>
                    </a:lnTo>
                    <a:lnTo>
                      <a:pt x="11" y="29"/>
                    </a:lnTo>
                    <a:lnTo>
                      <a:pt x="22"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p:cNvSpPr>
              <p:nvPr/>
            </p:nvSpPr>
            <p:spPr bwMode="auto">
              <a:xfrm>
                <a:off x="5745548" y="1326806"/>
                <a:ext cx="92075" cy="85725"/>
              </a:xfrm>
              <a:custGeom>
                <a:avLst/>
                <a:gdLst/>
                <a:ahLst/>
                <a:cxnLst>
                  <a:cxn ang="0">
                    <a:pos x="58" y="3"/>
                  </a:cxn>
                  <a:cxn ang="0">
                    <a:pos x="29" y="0"/>
                  </a:cxn>
                  <a:cxn ang="0">
                    <a:pos x="9" y="20"/>
                  </a:cxn>
                  <a:cxn ang="0">
                    <a:pos x="0" y="51"/>
                  </a:cxn>
                  <a:cxn ang="0">
                    <a:pos x="29" y="54"/>
                  </a:cxn>
                  <a:cxn ang="0">
                    <a:pos x="53" y="40"/>
                  </a:cxn>
                  <a:cxn ang="0">
                    <a:pos x="58" y="3"/>
                  </a:cxn>
                </a:cxnLst>
                <a:rect l="0" t="0" r="r" b="b"/>
                <a:pathLst>
                  <a:path w="58" h="54">
                    <a:moveTo>
                      <a:pt x="58" y="3"/>
                    </a:moveTo>
                    <a:lnTo>
                      <a:pt x="29" y="0"/>
                    </a:lnTo>
                    <a:lnTo>
                      <a:pt x="9" y="20"/>
                    </a:lnTo>
                    <a:lnTo>
                      <a:pt x="0" y="51"/>
                    </a:lnTo>
                    <a:lnTo>
                      <a:pt x="29" y="54"/>
                    </a:lnTo>
                    <a:lnTo>
                      <a:pt x="53" y="40"/>
                    </a:lnTo>
                    <a:lnTo>
                      <a:pt x="5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Question Mark"/>
            <p:cNvGrpSpPr/>
            <p:nvPr/>
          </p:nvGrpSpPr>
          <p:grpSpPr>
            <a:xfrm rot="20564023">
              <a:off x="5214207" y="1269013"/>
              <a:ext cx="366712" cy="452437"/>
              <a:chOff x="5745548" y="960094"/>
              <a:chExt cx="366712" cy="452437"/>
            </a:xfrm>
          </p:grpSpPr>
          <p:sp>
            <p:nvSpPr>
              <p:cNvPr id="38" name="Freeform 12"/>
              <p:cNvSpPr>
                <a:spLocks/>
              </p:cNvSpPr>
              <p:nvPr/>
            </p:nvSpPr>
            <p:spPr bwMode="auto">
              <a:xfrm>
                <a:off x="5816985" y="960094"/>
                <a:ext cx="295275" cy="314325"/>
              </a:xfrm>
              <a:custGeom>
                <a:avLst/>
                <a:gdLst/>
                <a:ahLst/>
                <a:cxnLst>
                  <a:cxn ang="0">
                    <a:pos x="22" y="9"/>
                  </a:cxn>
                  <a:cxn ang="0">
                    <a:pos x="72" y="0"/>
                  </a:cxn>
                  <a:cxn ang="0">
                    <a:pos x="121" y="3"/>
                  </a:cxn>
                  <a:cxn ang="0">
                    <a:pos x="165" y="22"/>
                  </a:cxn>
                  <a:cxn ang="0">
                    <a:pos x="186" y="58"/>
                  </a:cxn>
                  <a:cxn ang="0">
                    <a:pos x="186" y="87"/>
                  </a:cxn>
                  <a:cxn ang="0">
                    <a:pos x="165" y="126"/>
                  </a:cxn>
                  <a:cxn ang="0">
                    <a:pos x="127" y="149"/>
                  </a:cxn>
                  <a:cxn ang="0">
                    <a:pos x="72" y="149"/>
                  </a:cxn>
                  <a:cxn ang="0">
                    <a:pos x="40" y="168"/>
                  </a:cxn>
                  <a:cxn ang="0">
                    <a:pos x="29" y="198"/>
                  </a:cxn>
                  <a:cxn ang="0">
                    <a:pos x="0" y="188"/>
                  </a:cxn>
                  <a:cxn ang="0">
                    <a:pos x="11" y="149"/>
                  </a:cxn>
                  <a:cxn ang="0">
                    <a:pos x="50" y="126"/>
                  </a:cxn>
                  <a:cxn ang="0">
                    <a:pos x="116" y="120"/>
                  </a:cxn>
                  <a:cxn ang="0">
                    <a:pos x="143" y="97"/>
                  </a:cxn>
                  <a:cxn ang="0">
                    <a:pos x="149" y="61"/>
                  </a:cxn>
                  <a:cxn ang="0">
                    <a:pos x="121" y="29"/>
                  </a:cxn>
                  <a:cxn ang="0">
                    <a:pos x="77" y="29"/>
                  </a:cxn>
                  <a:cxn ang="0">
                    <a:pos x="29" y="39"/>
                  </a:cxn>
                  <a:cxn ang="0">
                    <a:pos x="11" y="29"/>
                  </a:cxn>
                  <a:cxn ang="0">
                    <a:pos x="22" y="9"/>
                  </a:cxn>
                </a:cxnLst>
                <a:rect l="0" t="0" r="r" b="b"/>
                <a:pathLst>
                  <a:path w="186" h="198">
                    <a:moveTo>
                      <a:pt x="22" y="9"/>
                    </a:moveTo>
                    <a:lnTo>
                      <a:pt x="72" y="0"/>
                    </a:lnTo>
                    <a:lnTo>
                      <a:pt x="121" y="3"/>
                    </a:lnTo>
                    <a:lnTo>
                      <a:pt x="165" y="22"/>
                    </a:lnTo>
                    <a:lnTo>
                      <a:pt x="186" y="58"/>
                    </a:lnTo>
                    <a:lnTo>
                      <a:pt x="186" y="87"/>
                    </a:lnTo>
                    <a:lnTo>
                      <a:pt x="165" y="126"/>
                    </a:lnTo>
                    <a:lnTo>
                      <a:pt x="127" y="149"/>
                    </a:lnTo>
                    <a:lnTo>
                      <a:pt x="72" y="149"/>
                    </a:lnTo>
                    <a:lnTo>
                      <a:pt x="40" y="168"/>
                    </a:lnTo>
                    <a:lnTo>
                      <a:pt x="29" y="198"/>
                    </a:lnTo>
                    <a:lnTo>
                      <a:pt x="0" y="188"/>
                    </a:lnTo>
                    <a:lnTo>
                      <a:pt x="11" y="149"/>
                    </a:lnTo>
                    <a:lnTo>
                      <a:pt x="50" y="126"/>
                    </a:lnTo>
                    <a:lnTo>
                      <a:pt x="116" y="120"/>
                    </a:lnTo>
                    <a:lnTo>
                      <a:pt x="143" y="97"/>
                    </a:lnTo>
                    <a:lnTo>
                      <a:pt x="149" y="61"/>
                    </a:lnTo>
                    <a:lnTo>
                      <a:pt x="121" y="29"/>
                    </a:lnTo>
                    <a:lnTo>
                      <a:pt x="77" y="29"/>
                    </a:lnTo>
                    <a:lnTo>
                      <a:pt x="29" y="39"/>
                    </a:lnTo>
                    <a:lnTo>
                      <a:pt x="11" y="29"/>
                    </a:lnTo>
                    <a:lnTo>
                      <a:pt x="22"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5745548" y="1326806"/>
                <a:ext cx="92075" cy="85725"/>
              </a:xfrm>
              <a:custGeom>
                <a:avLst/>
                <a:gdLst/>
                <a:ahLst/>
                <a:cxnLst>
                  <a:cxn ang="0">
                    <a:pos x="58" y="3"/>
                  </a:cxn>
                  <a:cxn ang="0">
                    <a:pos x="29" y="0"/>
                  </a:cxn>
                  <a:cxn ang="0">
                    <a:pos x="9" y="20"/>
                  </a:cxn>
                  <a:cxn ang="0">
                    <a:pos x="0" y="51"/>
                  </a:cxn>
                  <a:cxn ang="0">
                    <a:pos x="29" y="54"/>
                  </a:cxn>
                  <a:cxn ang="0">
                    <a:pos x="53" y="40"/>
                  </a:cxn>
                  <a:cxn ang="0">
                    <a:pos x="58" y="3"/>
                  </a:cxn>
                </a:cxnLst>
                <a:rect l="0" t="0" r="r" b="b"/>
                <a:pathLst>
                  <a:path w="58" h="54">
                    <a:moveTo>
                      <a:pt x="58" y="3"/>
                    </a:moveTo>
                    <a:lnTo>
                      <a:pt x="29" y="0"/>
                    </a:lnTo>
                    <a:lnTo>
                      <a:pt x="9" y="20"/>
                    </a:lnTo>
                    <a:lnTo>
                      <a:pt x="0" y="51"/>
                    </a:lnTo>
                    <a:lnTo>
                      <a:pt x="29" y="54"/>
                    </a:lnTo>
                    <a:lnTo>
                      <a:pt x="53" y="40"/>
                    </a:lnTo>
                    <a:lnTo>
                      <a:pt x="5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050" name="WiFi" descr="C:\Program Files\Microsoft Resource DVD Artwork\DVD_ART\BoxShots_Logos\WiFi\wifi.png"/>
          <p:cNvPicPr>
            <a:picLocks noChangeAspect="1" noChangeArrowheads="1"/>
          </p:cNvPicPr>
          <p:nvPr/>
        </p:nvPicPr>
        <p:blipFill>
          <a:blip r:embed="rId4"/>
          <a:srcRect/>
          <a:stretch>
            <a:fillRect/>
          </a:stretch>
        </p:blipFill>
        <p:spPr bwMode="auto">
          <a:xfrm>
            <a:off x="7705981" y="1728916"/>
            <a:ext cx="800100" cy="533400"/>
          </a:xfrm>
          <a:prstGeom prst="rect">
            <a:avLst/>
          </a:prstGeom>
          <a:noFill/>
        </p:spPr>
      </p:pic>
      <p:grpSp>
        <p:nvGrpSpPr>
          <p:cNvPr id="19" name="Bluetooth"/>
          <p:cNvGrpSpPr/>
          <p:nvPr/>
        </p:nvGrpSpPr>
        <p:grpSpPr>
          <a:xfrm>
            <a:off x="6697365" y="3089194"/>
            <a:ext cx="503096" cy="704335"/>
            <a:chOff x="6166021" y="4263081"/>
            <a:chExt cx="617837" cy="864973"/>
          </a:xfrm>
        </p:grpSpPr>
        <p:sp>
          <p:nvSpPr>
            <p:cNvPr id="18" name="White background"/>
            <p:cNvSpPr/>
            <p:nvPr/>
          </p:nvSpPr>
          <p:spPr bwMode="auto">
            <a:xfrm>
              <a:off x="6277235" y="4349578"/>
              <a:ext cx="432486" cy="654910"/>
            </a:xfrm>
            <a:prstGeom prst="ellipse">
              <a:avLst/>
            </a:prstGeom>
            <a:solidFill>
              <a:schemeClr val="tx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52" name="Bluetooth logo" descr="C:\Program Files\Microsoft Resource DVD Artwork\DVD_ART\BoxShots_Logos\Internet standards logos\bluetooth.png"/>
            <p:cNvPicPr>
              <a:picLocks noChangeAspect="1" noChangeArrowheads="1"/>
            </p:cNvPicPr>
            <p:nvPr/>
          </p:nvPicPr>
          <p:blipFill>
            <a:blip r:embed="rId5"/>
            <a:srcRect l="32283" t="47621" r="60396" b="34848"/>
            <a:stretch>
              <a:fillRect/>
            </a:stretch>
          </p:blipFill>
          <p:spPr bwMode="auto">
            <a:xfrm>
              <a:off x="6166021" y="4263081"/>
              <a:ext cx="617837" cy="864973"/>
            </a:xfrm>
            <a:prstGeom prst="rect">
              <a:avLst/>
            </a:prstGeom>
            <a:noFill/>
          </p:spPr>
        </p:pic>
      </p:grpSp>
      <p:pic>
        <p:nvPicPr>
          <p:cNvPr id="2054" name="UPnP" descr="C:\Program Files\Microsoft Resource DVD Artwork\DVD_ART\BoxShots_Logos\Internet standards logos\UPnP.png"/>
          <p:cNvPicPr>
            <a:picLocks noChangeAspect="1" noChangeArrowheads="1"/>
          </p:cNvPicPr>
          <p:nvPr/>
        </p:nvPicPr>
        <p:blipFill>
          <a:blip r:embed="rId6" cstate="print"/>
          <a:srcRect/>
          <a:stretch>
            <a:fillRect/>
          </a:stretch>
        </p:blipFill>
        <p:spPr bwMode="auto">
          <a:xfrm>
            <a:off x="7235126" y="2833880"/>
            <a:ext cx="1031532" cy="603085"/>
          </a:xfrm>
          <a:prstGeom prst="rect">
            <a:avLst/>
          </a:prstGeom>
          <a:noFill/>
        </p:spPr>
      </p:pic>
      <p:pic>
        <p:nvPicPr>
          <p:cNvPr id="2056" name="Web Services" descr="C:\Program Files\Microsoft Resource DVD Artwork\DVD_ART\BoxShots_Logos\WSI\WSI logo.png"/>
          <p:cNvPicPr>
            <a:picLocks noChangeAspect="1" noChangeArrowheads="1"/>
          </p:cNvPicPr>
          <p:nvPr/>
        </p:nvPicPr>
        <p:blipFill>
          <a:blip r:embed="rId7"/>
          <a:srcRect/>
          <a:stretch>
            <a:fillRect/>
          </a:stretch>
        </p:blipFill>
        <p:spPr bwMode="auto">
          <a:xfrm>
            <a:off x="6296410" y="3896502"/>
            <a:ext cx="1154713" cy="453075"/>
          </a:xfrm>
          <a:prstGeom prst="rect">
            <a:avLst/>
          </a:prstGeom>
          <a:noFill/>
        </p:spPr>
      </p:pic>
      <p:pic>
        <p:nvPicPr>
          <p:cNvPr id="2076" name="WUSB"/>
          <p:cNvPicPr>
            <a:picLocks noChangeAspect="1" noChangeArrowheads="1"/>
          </p:cNvPicPr>
          <p:nvPr/>
        </p:nvPicPr>
        <p:blipFill>
          <a:blip r:embed="rId8" cstate="print"/>
          <a:srcRect/>
          <a:stretch>
            <a:fillRect/>
          </a:stretch>
        </p:blipFill>
        <p:spPr bwMode="auto">
          <a:xfrm>
            <a:off x="7900086" y="4575305"/>
            <a:ext cx="1070920" cy="565105"/>
          </a:xfrm>
          <a:prstGeom prst="rect">
            <a:avLst/>
          </a:prstGeom>
          <a:noFill/>
          <a:ln w="9525">
            <a:noFill/>
            <a:miter lim="800000"/>
            <a:headEnd/>
            <a:tailEnd/>
          </a:ln>
          <a:effectLst>
            <a:outerShdw blurRad="63500" sx="102000" sy="102000" algn="ctr" rotWithShape="0">
              <a:schemeClr val="tx1">
                <a:alpha val="40000"/>
              </a:schemeClr>
            </a:outerShdw>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76"/>
                                        </p:tgtEl>
                                        <p:attrNameLst>
                                          <p:attrName>style.visibility</p:attrName>
                                        </p:attrNameLst>
                                      </p:cBhvr>
                                      <p:to>
                                        <p:strVal val="visible"/>
                                      </p:to>
                                    </p:set>
                                    <p:animEffect transition="in" filter="fade">
                                      <p:cBhvr>
                                        <p:cTn id="13" dur="2000"/>
                                        <p:tgtEl>
                                          <p:spTgt spid="2076"/>
                                        </p:tgtEl>
                                      </p:cBhvr>
                                    </p:animEffec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2000"/>
                                        <p:tgtEl>
                                          <p:spTgt spid="2054"/>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2000"/>
                                        <p:tgtEl>
                                          <p:spTgt spid="2050"/>
                                        </p:tgtEl>
                                      </p:cBhvr>
                                    </p:animEffect>
                                  </p:childTnLst>
                                </p:cTn>
                              </p:par>
                              <p:par>
                                <p:cTn id="20" presetID="12" presetClass="path" presetSubtype="0" repeatCount="indefinite" fill="hold" nodeType="withEffect">
                                  <p:stCondLst>
                                    <p:cond delay="0"/>
                                  </p:stCondLst>
                                  <p:childTnLst>
                                    <p:animMotion origin="layout" path="M -0.15886 0.05949 C -0.12882 0.0088 -0.08386 -0.02315 -0.03386 -0.02315 C 0.01614 -0.02315 0.06111 0.0088 0.09114 0.05949 C 0.06111 0.11019 0.01614 0.14213 -0.03386 0.14213 C -0.08386 0.14213 -0.12882 0.11019 -0.15886 0.05949 Z " pathEditMode="relative" rAng="0" ptsTypes="fffff">
                                      <p:cBhvr>
                                        <p:cTn id="21" dur="5000" spd="-100000" fill="hold"/>
                                        <p:tgtEl>
                                          <p:spTgt spid="2050"/>
                                        </p:tgtEl>
                                        <p:attrNameLst>
                                          <p:attrName>ppt_x</p:attrName>
                                          <p:attrName>ppt_y</p:attrName>
                                        </p:attrNameLst>
                                      </p:cBhvr>
                                      <p:rCtr x="125" y="0"/>
                                    </p:animMotion>
                                  </p:childTnLst>
                                </p:cTn>
                              </p:par>
                              <p:par>
                                <p:cTn id="22" presetID="10" presetClass="path" presetSubtype="0" repeatCount="indefinite" fill="hold" nodeType="withEffect">
                                  <p:stCondLst>
                                    <p:cond delay="0"/>
                                  </p:stCondLst>
                                  <p:childTnLst>
                                    <p:animMotion origin="layout" path="M -0.03229 -0.15138 L 0.03368 -0.21666 L 0.12847 -0.21666 L 0.19479 -0.15138 L 0.19479 -0.05787 L 0.12847 0.00834 L 0.03368 0.00834 L -0.03229 -0.05787 L -0.03229 -0.15138 Z " pathEditMode="relative" rAng="0" ptsTypes="FFFFFFFFF">
                                      <p:cBhvr>
                                        <p:cTn id="23" dur="2000" fill="hold"/>
                                        <p:tgtEl>
                                          <p:spTgt spid="19"/>
                                        </p:tgtEl>
                                        <p:attrNameLst>
                                          <p:attrName>ppt_x</p:attrName>
                                          <p:attrName>ppt_y</p:attrName>
                                        </p:attrNameLst>
                                      </p:cBhvr>
                                      <p:rCtr x="114" y="47"/>
                                    </p:animMotion>
                                  </p:childTnLst>
                                </p:cTn>
                              </p:par>
                              <p:par>
                                <p:cTn id="24" presetID="31" presetClass="path" presetSubtype="0" repeatCount="indefinite" fill="hold" nodeType="withEffect">
                                  <p:stCondLst>
                                    <p:cond delay="0"/>
                                  </p:stCondLst>
                                  <p:childTnLst>
                                    <p:animMotion origin="layout" path="M -0.00157 2.59259E-6 C 3.88889E-6 -0.00394 0.00694 -0.04537 0.02482 -0.0426 C 0.05191 -0.03866 0.06267 -0.00926 0.08767 -0.03866 C 0.10329 -0.05602 0.12187 -0.1 0.13541 -0.09861 C 0.16614 -0.09722 0.17239 -0.05209 0.17239 -0.01065 C 0.17326 0.04791 0.13333 0.09722 0.08472 0.10278 C 0.03559 0.10671 -0.00504 0.04398 -0.00157 2.59259E-6 Z " pathEditMode="relative" rAng="0" ptsTypes="fffffff">
                                      <p:cBhvr>
                                        <p:cTn id="25" dur="1000" fill="hold"/>
                                        <p:tgtEl>
                                          <p:spTgt spid="2056"/>
                                        </p:tgtEl>
                                        <p:attrNameLst>
                                          <p:attrName>ppt_x</p:attrName>
                                          <p:attrName>ppt_y</p:attrName>
                                        </p:attrNameLst>
                                      </p:cBhvr>
                                      <p:rCtr x="86" y="3"/>
                                    </p:animMotion>
                                  </p:childTnLst>
                                </p:cTn>
                              </p:par>
                              <p:par>
                                <p:cTn id="26" presetID="22" presetClass="path" presetSubtype="0" repeatCount="indefinite" fill="hold" nodeType="withEffect">
                                  <p:stCondLst>
                                    <p:cond delay="0"/>
                                  </p:stCondLst>
                                  <p:endCondLst>
                                    <p:cond evt="onNext" delay="0">
                                      <p:tgtEl>
                                        <p:sldTgt/>
                                      </p:tgtEl>
                                    </p:cond>
                                  </p:endCondLst>
                                  <p:childTnLst>
                                    <p:animMotion origin="layout" path="M 0 0  C 0.033 0  0.06 0.036  0.06 0.08  C 0.06 0.132  0.03 0.15067  0.012 0.15867  L -0.012 0.16667  C -0.03 0.17467  -0.06 0.19467  -0.06 0.25333  C -0.06 0.29067  -0.033 0.33333  0 0.33333  C 0.033 0.33333  0.06 0.29067  0.06 0.25333  C 0.06 0.19467  0.03 0.17467  0.012 0.16667  L -0.012 0.15867  C -0.03 0.15067  -0.06 0.132  -0.06 0.08  C -0.06 0.036  -0.033 0  0 0  Z" pathEditMode="relative" ptsTypes="">
                                      <p:cBhvr>
                                        <p:cTn id="27" dur="2000" fill="hold"/>
                                        <p:tgtEl>
                                          <p:spTgt spid="2054"/>
                                        </p:tgtEl>
                                        <p:attrNameLst>
                                          <p:attrName>ppt_x</p:attrName>
                                          <p:attrName>ppt_y</p:attrName>
                                        </p:attrNameLst>
                                      </p:cBhvr>
                                    </p:animMotion>
                                  </p:childTnLst>
                                </p:cTn>
                              </p:par>
                              <p:par>
                                <p:cTn id="28" presetID="1" presetClass="path" presetSubtype="0" repeatCount="indefinite" fill="hold" nodeType="withEffect">
                                  <p:stCondLst>
                                    <p:cond delay="0"/>
                                  </p:stCondLst>
                                  <p:childTnLst>
                                    <p:animMotion origin="layout" path="M -0.11841 -0.35856 C -0.04948 -0.35856 0.00659 -0.28379 0.00659 -0.19189 C 0.00659 -0.1 -0.04948 -0.02523 -0.11841 -0.02523 C -0.18733 -0.02523 -0.24341 -0.1 -0.24341 -0.19189 C -0.24341 -0.28379 -0.18733 -0.35856 -0.11841 -0.35856 Z " pathEditMode="relative" rAng="0" ptsTypes="fffff">
                                      <p:cBhvr>
                                        <p:cTn id="29" dur="3000" fill="hold"/>
                                        <p:tgtEl>
                                          <p:spTgt spid="2076"/>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09398"/>
          </a:xfrm>
        </p:spPr>
        <p:txBody>
          <a:bodyPr/>
          <a:lstStyle/>
          <a:p>
            <a:r>
              <a:rPr lang="en-US" sz="4400" dirty="0" smtClean="0"/>
              <a:t>Solution:  "Add A Device" Wizard</a:t>
            </a:r>
            <a:endParaRPr lang="en-US" sz="4400" dirty="0"/>
          </a:p>
        </p:txBody>
      </p:sp>
      <p:sp>
        <p:nvSpPr>
          <p:cNvPr id="8" name="Content Placeholder 7"/>
          <p:cNvSpPr>
            <a:spLocks noGrp="1"/>
          </p:cNvSpPr>
          <p:nvPr>
            <p:ph idx="1"/>
          </p:nvPr>
        </p:nvSpPr>
        <p:spPr>
          <a:xfrm>
            <a:off x="382588" y="1414464"/>
            <a:ext cx="8380412" cy="4810548"/>
          </a:xfrm>
        </p:spPr>
        <p:txBody>
          <a:bodyPr/>
          <a:lstStyle/>
          <a:p>
            <a:pPr marL="457200" indent="-457200"/>
            <a:r>
              <a:rPr lang="en-US" sz="3200" dirty="0" smtClean="0"/>
              <a:t>Unified solution:  One size fits all</a:t>
            </a:r>
            <a:endParaRPr lang="en-US" sz="2900" dirty="0" smtClean="0"/>
          </a:p>
          <a:p>
            <a:pPr marL="858838" lvl="1" indent="-401638"/>
            <a:r>
              <a:rPr lang="en-US" sz="2800" dirty="0" smtClean="0"/>
              <a:t>Inbox wizard</a:t>
            </a:r>
          </a:p>
          <a:p>
            <a:pPr marL="858838" lvl="1" indent="-401638"/>
            <a:r>
              <a:rPr lang="en-US" sz="2800" dirty="0" smtClean="0"/>
              <a:t>Simple steps to discover/pair devices</a:t>
            </a:r>
          </a:p>
          <a:p>
            <a:pPr marL="457200" indent="-457200"/>
            <a:r>
              <a:rPr lang="en-US" sz="3200" dirty="0" smtClean="0"/>
              <a:t>Abstracts technology</a:t>
            </a:r>
          </a:p>
          <a:p>
            <a:pPr marL="858838" lvl="1" indent="-401638"/>
            <a:r>
              <a:rPr lang="en-US" sz="2800" dirty="0" smtClean="0"/>
              <a:t>Install “devices” not “technologies”</a:t>
            </a:r>
          </a:p>
          <a:p>
            <a:pPr marL="858838" lvl="1" indent="-401638"/>
            <a:r>
              <a:rPr lang="en-US" sz="2800" dirty="0" smtClean="0"/>
              <a:t>No tech-specific terminology</a:t>
            </a:r>
          </a:p>
          <a:p>
            <a:pPr marL="457200" indent="-457200"/>
            <a:r>
              <a:rPr lang="en-US" sz="3200" dirty="0" smtClean="0"/>
              <a:t>Enables end to end Rally Experience</a:t>
            </a:r>
          </a:p>
          <a:p>
            <a:pPr marL="858838" lvl="1" indent="-401638"/>
            <a:r>
              <a:rPr lang="en-US" sz="2800" dirty="0" smtClean="0"/>
              <a:t>Device install with no </a:t>
            </a:r>
            <a:r>
              <a:rPr lang="en-US" sz="2800" dirty="0" err="1" smtClean="0"/>
              <a:t>CDRom</a:t>
            </a:r>
            <a:endParaRPr lang="en-US" sz="2800" dirty="0" smtClean="0"/>
          </a:p>
          <a:p>
            <a:pPr marL="858838" lvl="1" indent="-401638"/>
            <a:r>
              <a:rPr lang="en-US" sz="2800" dirty="0" smtClean="0"/>
              <a:t>Inbox drivers or Windows Update</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Scenario:  Device Pairing</a:t>
            </a:r>
            <a:endParaRPr lang="en-US" dirty="0"/>
          </a:p>
        </p:txBody>
      </p:sp>
      <p:sp>
        <p:nvSpPr>
          <p:cNvPr id="12" name="Content Placeholder 11"/>
          <p:cNvSpPr>
            <a:spLocks noGrp="1"/>
          </p:cNvSpPr>
          <p:nvPr>
            <p:ph sz="half" idx="1"/>
          </p:nvPr>
        </p:nvSpPr>
        <p:spPr>
          <a:xfrm>
            <a:off x="382323" y="1414199"/>
            <a:ext cx="4126177" cy="2054409"/>
          </a:xfrm>
        </p:spPr>
        <p:txBody>
          <a:bodyPr/>
          <a:lstStyle/>
          <a:p>
            <a:r>
              <a:rPr lang="en-US" dirty="0" smtClean="0"/>
              <a:t>Goal:  Pair PC to a device</a:t>
            </a:r>
          </a:p>
          <a:p>
            <a:r>
              <a:rPr lang="en-US" dirty="0" smtClean="0"/>
              <a:t>Discover devices</a:t>
            </a:r>
          </a:p>
          <a:p>
            <a:r>
              <a:rPr lang="en-US" dirty="0" smtClean="0"/>
              <a:t>Associate/pair device </a:t>
            </a:r>
            <a:br>
              <a:rPr lang="en-US" dirty="0" smtClean="0"/>
            </a:br>
            <a:r>
              <a:rPr lang="en-US" dirty="0" smtClean="0"/>
              <a:t>with PC</a:t>
            </a:r>
          </a:p>
          <a:p>
            <a:endParaRPr lang="en-US" dirty="0"/>
          </a:p>
        </p:txBody>
      </p:sp>
      <p:sp>
        <p:nvSpPr>
          <p:cNvPr id="13" name="Content Placeholder 12"/>
          <p:cNvSpPr>
            <a:spLocks noGrp="1"/>
          </p:cNvSpPr>
          <p:nvPr>
            <p:ph sz="half" idx="2"/>
          </p:nvPr>
        </p:nvSpPr>
        <p:spPr>
          <a:xfrm>
            <a:off x="4635500" y="1414199"/>
            <a:ext cx="4127500" cy="1572738"/>
          </a:xfrm>
        </p:spPr>
        <p:txBody>
          <a:bodyPr/>
          <a:lstStyle/>
          <a:p>
            <a:r>
              <a:rPr lang="en-US" dirty="0" smtClean="0"/>
              <a:t>Multiple technologies</a:t>
            </a:r>
          </a:p>
          <a:p>
            <a:pPr lvl="1"/>
            <a:r>
              <a:rPr lang="en-US" dirty="0" smtClean="0"/>
              <a:t>Bluetooth</a:t>
            </a:r>
          </a:p>
          <a:p>
            <a:pPr lvl="1"/>
            <a:r>
              <a:rPr lang="en-US" dirty="0" smtClean="0"/>
              <a:t>Wireless USB</a:t>
            </a:r>
          </a:p>
          <a:p>
            <a:pPr lvl="1"/>
            <a:r>
              <a:rPr lang="en-US" dirty="0" smtClean="0"/>
              <a:t>Rally Experience (UPnP/WSD)</a:t>
            </a:r>
          </a:p>
        </p:txBody>
      </p:sp>
      <p:grpSp>
        <p:nvGrpSpPr>
          <p:cNvPr id="4" name="Group 14"/>
          <p:cNvGrpSpPr/>
          <p:nvPr/>
        </p:nvGrpSpPr>
        <p:grpSpPr>
          <a:xfrm>
            <a:off x="797626" y="4496154"/>
            <a:ext cx="762000" cy="1323792"/>
            <a:chOff x="762000" y="3733800"/>
            <a:chExt cx="762000" cy="1323792"/>
          </a:xfrm>
        </p:grpSpPr>
        <p:pic>
          <p:nvPicPr>
            <p:cNvPr id="5" name="Picture 2" descr="C:\Program Files\Microsoft Resource DVD Artwork\DVD_ART\Artwork_Imagery\HARDWARE_IMAGERY\Illustration - Misc Hardware\XML Icons\Mobile cell Phone.png"/>
            <p:cNvPicPr>
              <a:picLocks noChangeAspect="1" noChangeArrowheads="1"/>
            </p:cNvPicPr>
            <p:nvPr/>
          </p:nvPicPr>
          <p:blipFill>
            <a:blip r:embed="rId3" cstate="print"/>
            <a:srcRect/>
            <a:stretch>
              <a:fillRect/>
            </a:stretch>
          </p:blipFill>
          <p:spPr bwMode="auto">
            <a:xfrm rot="20237791" flipH="1">
              <a:off x="1006529" y="3938989"/>
              <a:ext cx="472299" cy="1118603"/>
            </a:xfrm>
            <a:prstGeom prst="rect">
              <a:avLst/>
            </a:prstGeom>
            <a:noFill/>
          </p:spPr>
        </p:pic>
        <p:pic>
          <p:nvPicPr>
            <p:cNvPr id="6" name="Picture 2" descr="C:\Program Files\Microsoft Resource DVD Artwork\DVD_ART\Artwork_Imagery\Shapes and Graphics\communication towers satellites\radio waves wireless signals.png"/>
            <p:cNvPicPr>
              <a:picLocks noChangeAspect="1" noChangeArrowheads="1"/>
            </p:cNvPicPr>
            <p:nvPr/>
          </p:nvPicPr>
          <p:blipFill>
            <a:blip r:embed="rId4" cstate="print"/>
            <a:srcRect/>
            <a:stretch>
              <a:fillRect/>
            </a:stretch>
          </p:blipFill>
          <p:spPr bwMode="auto">
            <a:xfrm flipV="1">
              <a:off x="762000" y="3733800"/>
              <a:ext cx="762000" cy="488340"/>
            </a:xfrm>
            <a:prstGeom prst="rect">
              <a:avLst/>
            </a:prstGeom>
            <a:noFill/>
          </p:spPr>
        </p:pic>
      </p:grpSp>
      <p:pic>
        <p:nvPicPr>
          <p:cNvPr id="10" name="Picture 6" descr="C:\Program Files\Microsoft Resource DVD Artwork\DVD_ART\Artwork_Imagery\Shapes and Graphics\Arrows - arrow\Curved\arrow 0 gold  arrow curved double headed 1.png"/>
          <p:cNvPicPr>
            <a:picLocks noChangeAspect="1" noChangeArrowheads="1"/>
          </p:cNvPicPr>
          <p:nvPr/>
        </p:nvPicPr>
        <p:blipFill>
          <a:blip r:embed="rId5"/>
          <a:srcRect/>
          <a:stretch>
            <a:fillRect/>
          </a:stretch>
        </p:blipFill>
        <p:spPr bwMode="auto">
          <a:xfrm rot="18189882">
            <a:off x="2244535" y="3168691"/>
            <a:ext cx="3913087" cy="4299910"/>
          </a:xfrm>
          <a:prstGeom prst="rect">
            <a:avLst/>
          </a:prstGeom>
          <a:noFill/>
        </p:spPr>
      </p:pic>
      <p:pic>
        <p:nvPicPr>
          <p:cNvPr id="14" name="Picture 2" descr="C:\Program Files\Microsoft Resource DVD Artwork\DVD_ART\Artwork_Imagery\HARDWARE_IMAGERY\Illustration - Misc Hardware\XML Icons\laptop notebook portable Computer.png"/>
          <p:cNvPicPr>
            <a:picLocks noChangeAspect="1" noChangeArrowheads="1"/>
          </p:cNvPicPr>
          <p:nvPr/>
        </p:nvPicPr>
        <p:blipFill>
          <a:blip r:embed="rId6"/>
          <a:srcRect/>
          <a:stretch>
            <a:fillRect/>
          </a:stretch>
        </p:blipFill>
        <p:spPr bwMode="auto">
          <a:xfrm>
            <a:off x="6662428" y="4418486"/>
            <a:ext cx="1676029" cy="159007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smtClean="0"/>
              <a:t>Scenario:  WiFi Provisioning</a:t>
            </a:r>
            <a:endParaRPr lang="en-US" dirty="0"/>
          </a:p>
        </p:txBody>
      </p:sp>
      <p:sp>
        <p:nvSpPr>
          <p:cNvPr id="19" name="Content Placeholder 18"/>
          <p:cNvSpPr>
            <a:spLocks noGrp="1"/>
          </p:cNvSpPr>
          <p:nvPr>
            <p:ph sz="half" idx="1"/>
          </p:nvPr>
        </p:nvSpPr>
        <p:spPr>
          <a:xfrm>
            <a:off x="382323" y="1414199"/>
            <a:ext cx="4126177" cy="1428083"/>
          </a:xfrm>
        </p:spPr>
        <p:txBody>
          <a:bodyPr/>
          <a:lstStyle/>
          <a:p>
            <a:r>
              <a:rPr lang="en-US" dirty="0" smtClean="0"/>
              <a:t>Goal:  Configure device to use </a:t>
            </a:r>
            <a:r>
              <a:rPr lang="en-US" dirty="0" err="1" smtClean="0"/>
              <a:t>WiFi</a:t>
            </a:r>
            <a:r>
              <a:rPr lang="en-US" dirty="0" smtClean="0"/>
              <a:t> network</a:t>
            </a:r>
          </a:p>
          <a:p>
            <a:r>
              <a:rPr lang="en-US" dirty="0" smtClean="0"/>
              <a:t>Discover </a:t>
            </a:r>
            <a:r>
              <a:rPr lang="en-US" dirty="0" err="1" smtClean="0"/>
              <a:t>unprovisioned</a:t>
            </a:r>
            <a:r>
              <a:rPr lang="en-US" dirty="0" smtClean="0"/>
              <a:t> </a:t>
            </a:r>
            <a:br>
              <a:rPr lang="en-US" dirty="0" smtClean="0"/>
            </a:br>
            <a:r>
              <a:rPr lang="en-US" dirty="0" err="1" smtClean="0"/>
              <a:t>WiFi</a:t>
            </a:r>
            <a:r>
              <a:rPr lang="en-US" dirty="0" smtClean="0"/>
              <a:t> devices</a:t>
            </a:r>
          </a:p>
        </p:txBody>
      </p:sp>
      <p:sp>
        <p:nvSpPr>
          <p:cNvPr id="20" name="Content Placeholder 19"/>
          <p:cNvSpPr>
            <a:spLocks noGrp="1"/>
          </p:cNvSpPr>
          <p:nvPr>
            <p:ph sz="half" idx="2"/>
          </p:nvPr>
        </p:nvSpPr>
        <p:spPr>
          <a:xfrm>
            <a:off x="4635500" y="1414199"/>
            <a:ext cx="4127500" cy="1581972"/>
          </a:xfrm>
        </p:spPr>
        <p:txBody>
          <a:bodyPr/>
          <a:lstStyle/>
          <a:p>
            <a:r>
              <a:rPr lang="en-US" dirty="0" smtClean="0"/>
              <a:t>Provision with </a:t>
            </a:r>
            <a:r>
              <a:rPr lang="en-US" dirty="0" err="1" smtClean="0"/>
              <a:t>WiFi</a:t>
            </a:r>
            <a:r>
              <a:rPr lang="en-US" dirty="0" smtClean="0"/>
              <a:t> </a:t>
            </a:r>
            <a:br>
              <a:rPr lang="en-US" dirty="0" smtClean="0"/>
            </a:br>
            <a:r>
              <a:rPr lang="en-US" dirty="0" smtClean="0"/>
              <a:t>network profile</a:t>
            </a:r>
          </a:p>
          <a:p>
            <a:r>
              <a:rPr lang="en-US" dirty="0" smtClean="0"/>
              <a:t>Any WPS device</a:t>
            </a:r>
          </a:p>
          <a:p>
            <a:r>
              <a:rPr lang="en-US" dirty="0" smtClean="0"/>
              <a:t>Access Point, Printer, etc</a:t>
            </a:r>
          </a:p>
        </p:txBody>
      </p:sp>
      <p:pic>
        <p:nvPicPr>
          <p:cNvPr id="4" name="Cloud" descr="C:\Program Files\Microsoft Resource DVD Artwork\DVD_ART\Artwork_Imagery\Shapes and Graphics\Internet Cloud\cloud illustration icon.png"/>
          <p:cNvPicPr>
            <a:picLocks noChangeAspect="1" noChangeArrowheads="1"/>
          </p:cNvPicPr>
          <p:nvPr/>
        </p:nvPicPr>
        <p:blipFill>
          <a:blip r:embed="rId4"/>
          <a:srcRect/>
          <a:stretch>
            <a:fillRect/>
          </a:stretch>
        </p:blipFill>
        <p:spPr bwMode="auto">
          <a:xfrm>
            <a:off x="0" y="3955774"/>
            <a:ext cx="9144000" cy="2902226"/>
          </a:xfrm>
          <a:prstGeom prst="rect">
            <a:avLst/>
          </a:prstGeom>
          <a:noFill/>
        </p:spPr>
      </p:pic>
      <p:pic>
        <p:nvPicPr>
          <p:cNvPr id="11" name="EAP Provisioning" descr="C:\Program Files\Microsoft Resource DVD Artwork\DVD_ART\Artwork_Imagery\Shapes and Graphics\Arrows - arrow\Curved\double headed arrow2.png"/>
          <p:cNvPicPr>
            <a:picLocks noChangeAspect="1" noChangeArrowheads="1"/>
          </p:cNvPicPr>
          <p:nvPr/>
        </p:nvPicPr>
        <p:blipFill>
          <a:blip r:embed="rId5" cstate="print"/>
          <a:srcRect r="14827"/>
          <a:stretch>
            <a:fillRect/>
          </a:stretch>
        </p:blipFill>
        <p:spPr bwMode="auto">
          <a:xfrm rot="2752016">
            <a:off x="1512734" y="3638486"/>
            <a:ext cx="2388652" cy="1055964"/>
          </a:xfrm>
          <a:prstGeom prst="rect">
            <a:avLst/>
          </a:prstGeom>
          <a:noFill/>
        </p:spPr>
      </p:pic>
      <p:grpSp>
        <p:nvGrpSpPr>
          <p:cNvPr id="13" name="WiFi Router"/>
          <p:cNvGrpSpPr/>
          <p:nvPr/>
        </p:nvGrpSpPr>
        <p:grpSpPr>
          <a:xfrm>
            <a:off x="3700749" y="4669353"/>
            <a:ext cx="762919" cy="1204734"/>
            <a:chOff x="3700749" y="3733800"/>
            <a:chExt cx="762919" cy="1204734"/>
          </a:xfrm>
        </p:grpSpPr>
        <p:pic>
          <p:nvPicPr>
            <p:cNvPr id="14" name="Radio Waves" descr="C:\Program Files\Microsoft Resource DVD Artwork\DVD_ART\Artwork_Imagery\Shapes and Graphics\communication towers satellites\radio waves wireless signals.png"/>
            <p:cNvPicPr>
              <a:picLocks noChangeAspect="1" noChangeArrowheads="1"/>
            </p:cNvPicPr>
            <p:nvPr/>
          </p:nvPicPr>
          <p:blipFill>
            <a:blip r:embed="rId6" cstate="print"/>
            <a:srcRect/>
            <a:stretch>
              <a:fillRect/>
            </a:stretch>
          </p:blipFill>
          <p:spPr bwMode="auto">
            <a:xfrm flipV="1">
              <a:off x="3700749" y="3733800"/>
              <a:ext cx="762000" cy="488340"/>
            </a:xfrm>
            <a:prstGeom prst="rect">
              <a:avLst/>
            </a:prstGeom>
            <a:noFill/>
          </p:spPr>
        </p:pic>
        <p:grpSp>
          <p:nvGrpSpPr>
            <p:cNvPr id="15" name="WiFi Router Device"/>
            <p:cNvGrpSpPr/>
            <p:nvPr/>
          </p:nvGrpSpPr>
          <p:grpSpPr>
            <a:xfrm>
              <a:off x="3737857" y="3886200"/>
              <a:ext cx="725811" cy="1052334"/>
              <a:chOff x="3737857" y="3886200"/>
              <a:chExt cx="725811" cy="1052334"/>
            </a:xfrm>
          </p:grpSpPr>
          <p:pic>
            <p:nvPicPr>
              <p:cNvPr id="16" name="Router" descr="C:\Program Files\Microsoft Resource DVD Artwork\DVD_ART\Artwork_Imagery\HARDWARE_IMAGERY\Illustration - Misc Hardware\XML Icons\router.png"/>
              <p:cNvPicPr>
                <a:picLocks noChangeAspect="1" noChangeArrowheads="1"/>
              </p:cNvPicPr>
              <p:nvPr/>
            </p:nvPicPr>
            <p:blipFill>
              <a:blip r:embed="rId7" cstate="print"/>
              <a:srcRect/>
              <a:stretch>
                <a:fillRect/>
              </a:stretch>
            </p:blipFill>
            <p:spPr bwMode="auto">
              <a:xfrm>
                <a:off x="3737857" y="4332384"/>
                <a:ext cx="725811" cy="606150"/>
              </a:xfrm>
              <a:prstGeom prst="rect">
                <a:avLst/>
              </a:prstGeom>
              <a:noFill/>
            </p:spPr>
          </p:pic>
          <p:pic>
            <p:nvPicPr>
              <p:cNvPr id="17" name="Antenna" descr="C:\Program Files\Microsoft Resource DVD Artwork\DVD_ART\Artwork_Imagery\HARDWARE_IMAGERY\Illustration - Misc Hardware\XML Icons\wireless access.png"/>
              <p:cNvPicPr>
                <a:picLocks noChangeAspect="1" noChangeArrowheads="1"/>
              </p:cNvPicPr>
              <p:nvPr/>
            </p:nvPicPr>
            <p:blipFill>
              <a:blip r:embed="rId8" cstate="print"/>
              <a:srcRect/>
              <a:stretch>
                <a:fillRect/>
              </a:stretch>
            </p:blipFill>
            <p:spPr bwMode="auto">
              <a:xfrm>
                <a:off x="3962400" y="3886200"/>
                <a:ext cx="242888" cy="721174"/>
              </a:xfrm>
              <a:prstGeom prst="rect">
                <a:avLst/>
              </a:prstGeom>
              <a:noFill/>
            </p:spPr>
          </p:pic>
        </p:grpSp>
      </p:grpSp>
      <p:pic>
        <p:nvPicPr>
          <p:cNvPr id="1026" name="Picture 2" descr="C:\Program Files\Microsoft Resource DVD Artwork\DVD_ART\Artwork_Imagery\HARDWARE_IMAGERY\Illustration - Misc Hardware\XML Icons\laptop notebook portable Computer.png"/>
          <p:cNvPicPr>
            <a:picLocks noChangeAspect="1" noChangeArrowheads="1"/>
          </p:cNvPicPr>
          <p:nvPr/>
        </p:nvPicPr>
        <p:blipFill>
          <a:blip r:embed="rId9"/>
          <a:srcRect/>
          <a:stretch>
            <a:fillRect/>
          </a:stretch>
        </p:blipFill>
        <p:spPr bwMode="auto">
          <a:xfrm>
            <a:off x="6662428" y="4418486"/>
            <a:ext cx="1676029" cy="1590078"/>
          </a:xfrm>
          <a:prstGeom prst="rect">
            <a:avLst/>
          </a:prstGeom>
          <a:noFill/>
        </p:spPr>
      </p:pic>
      <p:pic>
        <p:nvPicPr>
          <p:cNvPr id="10" name="Profile Push" descr="C:\Program Files\Microsoft Resource DVD Artwork\DVD_ART\Artwork_Imagery\Shapes and Graphics\Arrows - arrow\Straight\arrow 0 gold  arrow 7.png"/>
          <p:cNvPicPr>
            <a:picLocks noChangeAspect="1" noChangeArrowheads="1"/>
          </p:cNvPicPr>
          <p:nvPr/>
        </p:nvPicPr>
        <p:blipFill>
          <a:blip r:embed="rId10"/>
          <a:srcRect/>
          <a:stretch>
            <a:fillRect/>
          </a:stretch>
        </p:blipFill>
        <p:spPr bwMode="auto">
          <a:xfrm rot="10800000" flipV="1">
            <a:off x="4343400" y="5355153"/>
            <a:ext cx="2590800" cy="439138"/>
          </a:xfrm>
          <a:prstGeom prst="rect">
            <a:avLst/>
          </a:prstGeom>
          <a:noFill/>
        </p:spPr>
      </p:pic>
      <p:grpSp>
        <p:nvGrpSpPr>
          <p:cNvPr id="27" name="Printer"/>
          <p:cNvGrpSpPr/>
          <p:nvPr/>
        </p:nvGrpSpPr>
        <p:grpSpPr>
          <a:xfrm>
            <a:off x="332610" y="3403961"/>
            <a:ext cx="1197804" cy="1451407"/>
            <a:chOff x="2775559" y="2707925"/>
            <a:chExt cx="1197804" cy="1451407"/>
          </a:xfrm>
        </p:grpSpPr>
        <p:pic>
          <p:nvPicPr>
            <p:cNvPr id="28" name="Phone Radio Waves" descr="C:\Program Files\Microsoft Resource DVD Artwork\DVD_ART\Artwork_Imagery\Shapes and Graphics\communication towers satellites\radio waves wireless signals.png"/>
            <p:cNvPicPr>
              <a:picLocks noChangeAspect="1" noChangeArrowheads="1"/>
            </p:cNvPicPr>
            <p:nvPr/>
          </p:nvPicPr>
          <p:blipFill>
            <a:blip r:embed="rId6" cstate="print"/>
            <a:srcRect/>
            <a:stretch>
              <a:fillRect/>
            </a:stretch>
          </p:blipFill>
          <p:spPr bwMode="auto">
            <a:xfrm flipV="1">
              <a:off x="3211363" y="2707925"/>
              <a:ext cx="762000" cy="488340"/>
            </a:xfrm>
            <a:prstGeom prst="rect">
              <a:avLst/>
            </a:prstGeom>
            <a:noFill/>
          </p:spPr>
        </p:pic>
        <p:pic>
          <p:nvPicPr>
            <p:cNvPr id="29" name="Antenna" descr="C:\Program Files\Microsoft Resource DVD Artwork\DVD_ART\Artwork_Imagery\HARDWARE_IMAGERY\Illustration - Misc Hardware\XML Icons\wireless access.png"/>
            <p:cNvPicPr>
              <a:picLocks noChangeAspect="1" noChangeArrowheads="1"/>
            </p:cNvPicPr>
            <p:nvPr/>
          </p:nvPicPr>
          <p:blipFill>
            <a:blip r:embed="rId8" cstate="print"/>
            <a:srcRect/>
            <a:stretch>
              <a:fillRect/>
            </a:stretch>
          </p:blipFill>
          <p:spPr bwMode="auto">
            <a:xfrm>
              <a:off x="3473356" y="2886046"/>
              <a:ext cx="242888" cy="721174"/>
            </a:xfrm>
            <a:prstGeom prst="rect">
              <a:avLst/>
            </a:prstGeom>
            <a:noFill/>
          </p:spPr>
        </p:pic>
        <p:pic>
          <p:nvPicPr>
            <p:cNvPr id="30" name="Printer" descr="C:\Users\droth\AppData\Local\Microsoft\Windows\Temporary Internet Files\Content.IE5\KEUIP8AD\MCj04326610000[1].png"/>
            <p:cNvPicPr>
              <a:picLocks noChangeAspect="1" noChangeArrowheads="1"/>
            </p:cNvPicPr>
            <p:nvPr/>
          </p:nvPicPr>
          <p:blipFill>
            <a:blip r:embed="rId11"/>
            <a:srcRect/>
            <a:stretch>
              <a:fillRect/>
            </a:stretch>
          </p:blipFill>
          <p:spPr bwMode="auto">
            <a:xfrm>
              <a:off x="2775559" y="2972803"/>
              <a:ext cx="1186529" cy="1186529"/>
            </a:xfrm>
            <a:prstGeom prst="rect">
              <a:avLst/>
            </a:prstGeom>
            <a:noFill/>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000"/>
                                        <p:tgtEl>
                                          <p:spTgt spid="11"/>
                                        </p:tgtEl>
                                      </p:cBhvr>
                                    </p:animEffect>
                                  </p:childTnLst>
                                </p:cTn>
                              </p:par>
                              <p:par>
                                <p:cTn id="12" presetID="10" presetClass="exit" presetSubtype="0" fill="hold" nodeType="withEffect">
                                  <p:stCondLst>
                                    <p:cond delay="0"/>
                                  </p:stCondLst>
                                  <p:childTnLst>
                                    <p:animEffect transition="out" filter="fade">
                                      <p:cBhvr>
                                        <p:cTn id="13" dur="1000"/>
                                        <p:tgtEl>
                                          <p:spTgt spid="10"/>
                                        </p:tgtEl>
                                      </p:cBhvr>
                                    </p:animEffect>
                                    <p:set>
                                      <p:cBhvr>
                                        <p:cTn id="14" dur="1" fill="hold">
                                          <p:stCondLst>
                                            <p:cond delay="999"/>
                                          </p:stCondLst>
                                        </p:cTn>
                                        <p:tgtEl>
                                          <p:spTgt spid="10"/>
                                        </p:tgtEl>
                                        <p:attrNameLst>
                                          <p:attrName>style.visibility</p:attrName>
                                        </p:attrNameLst>
                                      </p:cBhvr>
                                      <p:to>
                                        <p:strVal val="hidden"/>
                                      </p:to>
                                    </p:set>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nodeType="clickEffect">
                                  <p:stCondLst>
                                    <p:cond delay="0"/>
                                  </p:stCondLst>
                                  <p:childTnLst>
                                    <p:animMotion origin="layout" path="M 2.77778E-7 3.63552E-6 L 0.10677 0.21161 " pathEditMode="relative" rAng="0" ptsTypes="AA">
                                      <p:cBhvr>
                                        <p:cTn id="22" dur="2000" fill="hold"/>
                                        <p:tgtEl>
                                          <p:spTgt spid="27"/>
                                        </p:tgtEl>
                                        <p:attrNameLst>
                                          <p:attrName>ppt_x</p:attrName>
                                          <p:attrName>ppt_y</p:attrName>
                                        </p:attrNameLst>
                                      </p:cBhvr>
                                      <p:rCtr x="53" y="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descr="C:\Program Files\Microsoft Resource DVD Artwork\DVD_ART\Artwork_Imagery\Shapes and Graphics\Internet Cloud\cloud illustration icon.png"/>
          <p:cNvPicPr>
            <a:picLocks noChangeAspect="1" noChangeArrowheads="1"/>
          </p:cNvPicPr>
          <p:nvPr/>
        </p:nvPicPr>
        <p:blipFill>
          <a:blip r:embed="rId4"/>
          <a:srcRect/>
          <a:stretch>
            <a:fillRect/>
          </a:stretch>
        </p:blipFill>
        <p:spPr bwMode="auto">
          <a:xfrm>
            <a:off x="0" y="3955774"/>
            <a:ext cx="9144000" cy="2902226"/>
          </a:xfrm>
          <a:prstGeom prst="rect">
            <a:avLst/>
          </a:prstGeom>
          <a:noFill/>
        </p:spPr>
      </p:pic>
      <p:sp>
        <p:nvSpPr>
          <p:cNvPr id="7" name="Title 6"/>
          <p:cNvSpPr>
            <a:spLocks noGrp="1"/>
          </p:cNvSpPr>
          <p:nvPr>
            <p:ph type="title"/>
          </p:nvPr>
        </p:nvSpPr>
        <p:spPr/>
        <p:txBody>
          <a:bodyPr/>
          <a:lstStyle/>
          <a:p>
            <a:r>
              <a:rPr lang="en-US" dirty="0" smtClean="0"/>
              <a:t>Scenario:  Vertical Pairing</a:t>
            </a:r>
            <a:endParaRPr lang="en-US" dirty="0"/>
          </a:p>
        </p:txBody>
      </p:sp>
      <p:sp>
        <p:nvSpPr>
          <p:cNvPr id="19" name="Content Placeholder 18"/>
          <p:cNvSpPr>
            <a:spLocks noGrp="1"/>
          </p:cNvSpPr>
          <p:nvPr>
            <p:ph sz="half" idx="1"/>
          </p:nvPr>
        </p:nvSpPr>
        <p:spPr>
          <a:xfrm>
            <a:off x="382323" y="1414199"/>
            <a:ext cx="4126177" cy="1900520"/>
          </a:xfrm>
        </p:spPr>
        <p:txBody>
          <a:bodyPr/>
          <a:lstStyle/>
          <a:p>
            <a:r>
              <a:rPr lang="en-US" dirty="0" smtClean="0"/>
              <a:t>Goal:  Pair </a:t>
            </a:r>
            <a:r>
              <a:rPr lang="en-US" dirty="0" err="1" smtClean="0"/>
              <a:t>WiFi</a:t>
            </a:r>
            <a:r>
              <a:rPr lang="en-US" dirty="0" smtClean="0"/>
              <a:t> device </a:t>
            </a:r>
            <a:br>
              <a:rPr lang="en-US" dirty="0" smtClean="0"/>
            </a:br>
            <a:r>
              <a:rPr lang="en-US" dirty="0" smtClean="0"/>
              <a:t>with PC</a:t>
            </a:r>
          </a:p>
          <a:p>
            <a:r>
              <a:rPr lang="en-US" dirty="0" smtClean="0"/>
              <a:t>Discover </a:t>
            </a:r>
            <a:r>
              <a:rPr lang="en-US" dirty="0" err="1" smtClean="0"/>
              <a:t>unprovisioned</a:t>
            </a:r>
            <a:r>
              <a:rPr lang="en-US" dirty="0" smtClean="0"/>
              <a:t> </a:t>
            </a:r>
            <a:br>
              <a:rPr lang="en-US" dirty="0" smtClean="0"/>
            </a:br>
            <a:r>
              <a:rPr lang="en-US" dirty="0" err="1" smtClean="0"/>
              <a:t>WiFi</a:t>
            </a:r>
            <a:r>
              <a:rPr lang="en-US" dirty="0" smtClean="0"/>
              <a:t> device</a:t>
            </a:r>
          </a:p>
          <a:p>
            <a:endParaRPr lang="en-US" dirty="0"/>
          </a:p>
        </p:txBody>
      </p:sp>
      <p:sp>
        <p:nvSpPr>
          <p:cNvPr id="20" name="Content Placeholder 19"/>
          <p:cNvSpPr>
            <a:spLocks noGrp="1"/>
          </p:cNvSpPr>
          <p:nvPr>
            <p:ph sz="half" idx="2"/>
          </p:nvPr>
        </p:nvSpPr>
        <p:spPr>
          <a:xfrm>
            <a:off x="4635500" y="1414199"/>
            <a:ext cx="4127500" cy="1581972"/>
          </a:xfrm>
        </p:spPr>
        <p:txBody>
          <a:bodyPr/>
          <a:lstStyle/>
          <a:p>
            <a:r>
              <a:rPr lang="en-US" dirty="0" smtClean="0"/>
              <a:t>Provision device with </a:t>
            </a:r>
            <a:br>
              <a:rPr lang="en-US" dirty="0" smtClean="0"/>
            </a:br>
            <a:r>
              <a:rPr lang="en-US" dirty="0" err="1" smtClean="0"/>
              <a:t>WiFi</a:t>
            </a:r>
            <a:r>
              <a:rPr lang="en-US" dirty="0" smtClean="0"/>
              <a:t> settings</a:t>
            </a:r>
          </a:p>
          <a:p>
            <a:r>
              <a:rPr lang="en-US" dirty="0" smtClean="0"/>
              <a:t>Pair PC with device</a:t>
            </a:r>
          </a:p>
          <a:p>
            <a:r>
              <a:rPr lang="en-US" dirty="0" smtClean="0"/>
              <a:t>Enables “Rally Experience”</a:t>
            </a:r>
            <a:endParaRPr lang="en-US" dirty="0"/>
          </a:p>
        </p:txBody>
      </p:sp>
      <p:grpSp>
        <p:nvGrpSpPr>
          <p:cNvPr id="24" name="Printer"/>
          <p:cNvGrpSpPr/>
          <p:nvPr/>
        </p:nvGrpSpPr>
        <p:grpSpPr>
          <a:xfrm>
            <a:off x="332610" y="3403961"/>
            <a:ext cx="1197804" cy="1451407"/>
            <a:chOff x="2775559" y="2707925"/>
            <a:chExt cx="1197804" cy="1451407"/>
          </a:xfrm>
        </p:grpSpPr>
        <p:pic>
          <p:nvPicPr>
            <p:cNvPr id="25" name="Phone Radio Waves" descr="C:\Program Files\Microsoft Resource DVD Artwork\DVD_ART\Artwork_Imagery\Shapes and Graphics\communication towers satellites\radio waves wireless signals.png"/>
            <p:cNvPicPr>
              <a:picLocks noChangeAspect="1" noChangeArrowheads="1"/>
            </p:cNvPicPr>
            <p:nvPr/>
          </p:nvPicPr>
          <p:blipFill>
            <a:blip r:embed="rId5" cstate="print"/>
            <a:srcRect/>
            <a:stretch>
              <a:fillRect/>
            </a:stretch>
          </p:blipFill>
          <p:spPr bwMode="auto">
            <a:xfrm flipV="1">
              <a:off x="3211363" y="2707925"/>
              <a:ext cx="762000" cy="488340"/>
            </a:xfrm>
            <a:prstGeom prst="rect">
              <a:avLst/>
            </a:prstGeom>
            <a:noFill/>
          </p:spPr>
        </p:pic>
        <p:pic>
          <p:nvPicPr>
            <p:cNvPr id="26" name="Antenna" descr="C:\Program Files\Microsoft Resource DVD Artwork\DVD_ART\Artwork_Imagery\HARDWARE_IMAGERY\Illustration - Misc Hardware\XML Icons\wireless access.png"/>
            <p:cNvPicPr>
              <a:picLocks noChangeAspect="1" noChangeArrowheads="1"/>
            </p:cNvPicPr>
            <p:nvPr/>
          </p:nvPicPr>
          <p:blipFill>
            <a:blip r:embed="rId6" cstate="print"/>
            <a:srcRect/>
            <a:stretch>
              <a:fillRect/>
            </a:stretch>
          </p:blipFill>
          <p:spPr bwMode="auto">
            <a:xfrm>
              <a:off x="3473356" y="2886046"/>
              <a:ext cx="242888" cy="721174"/>
            </a:xfrm>
            <a:prstGeom prst="rect">
              <a:avLst/>
            </a:prstGeom>
            <a:noFill/>
          </p:spPr>
        </p:pic>
        <p:pic>
          <p:nvPicPr>
            <p:cNvPr id="27" name="Printer" descr="C:\Users\droth\AppData\Local\Microsoft\Windows\Temporary Internet Files\Content.IE5\KEUIP8AD\MCj04326610000[1].png"/>
            <p:cNvPicPr>
              <a:picLocks noChangeAspect="1" noChangeArrowheads="1"/>
            </p:cNvPicPr>
            <p:nvPr/>
          </p:nvPicPr>
          <p:blipFill>
            <a:blip r:embed="rId7"/>
            <a:srcRect/>
            <a:stretch>
              <a:fillRect/>
            </a:stretch>
          </p:blipFill>
          <p:spPr bwMode="auto">
            <a:xfrm>
              <a:off x="2775559" y="2972803"/>
              <a:ext cx="1186529" cy="1186529"/>
            </a:xfrm>
            <a:prstGeom prst="rect">
              <a:avLst/>
            </a:prstGeom>
            <a:noFill/>
          </p:spPr>
        </p:pic>
      </p:grpSp>
      <p:pic>
        <p:nvPicPr>
          <p:cNvPr id="12" name="Paired Arrow" descr="C:\Program Files\Microsoft Resource DVD Artwork\DVD_ART\Artwork_Imagery\Shapes and Graphics\Arrows - arrow\Curved\arrow 0 gold  arrow curved double headed 1.png"/>
          <p:cNvPicPr>
            <a:picLocks noChangeAspect="1" noChangeArrowheads="1"/>
          </p:cNvPicPr>
          <p:nvPr/>
        </p:nvPicPr>
        <p:blipFill>
          <a:blip r:embed="rId8"/>
          <a:srcRect/>
          <a:stretch>
            <a:fillRect/>
          </a:stretch>
        </p:blipFill>
        <p:spPr bwMode="auto">
          <a:xfrm rot="18189882">
            <a:off x="2710809" y="3739128"/>
            <a:ext cx="3451145" cy="3465798"/>
          </a:xfrm>
          <a:prstGeom prst="rect">
            <a:avLst/>
          </a:prstGeom>
          <a:noFill/>
        </p:spPr>
      </p:pic>
      <p:grpSp>
        <p:nvGrpSpPr>
          <p:cNvPr id="14" name="WiFi Router"/>
          <p:cNvGrpSpPr/>
          <p:nvPr/>
        </p:nvGrpSpPr>
        <p:grpSpPr>
          <a:xfrm>
            <a:off x="3700749" y="4669352"/>
            <a:ext cx="762919" cy="1204734"/>
            <a:chOff x="3700749" y="3733800"/>
            <a:chExt cx="762919" cy="1204734"/>
          </a:xfrm>
        </p:grpSpPr>
        <p:pic>
          <p:nvPicPr>
            <p:cNvPr id="15" name="Radio Waves" descr="C:\Program Files\Microsoft Resource DVD Artwork\DVD_ART\Artwork_Imagery\Shapes and Graphics\communication towers satellites\radio waves wireless signals.png"/>
            <p:cNvPicPr>
              <a:picLocks noChangeAspect="1" noChangeArrowheads="1"/>
            </p:cNvPicPr>
            <p:nvPr/>
          </p:nvPicPr>
          <p:blipFill>
            <a:blip r:embed="rId5" cstate="print"/>
            <a:srcRect/>
            <a:stretch>
              <a:fillRect/>
            </a:stretch>
          </p:blipFill>
          <p:spPr bwMode="auto">
            <a:xfrm flipV="1">
              <a:off x="3700749" y="3733800"/>
              <a:ext cx="762000" cy="488340"/>
            </a:xfrm>
            <a:prstGeom prst="rect">
              <a:avLst/>
            </a:prstGeom>
            <a:noFill/>
          </p:spPr>
        </p:pic>
        <p:grpSp>
          <p:nvGrpSpPr>
            <p:cNvPr id="16" name="WiFi Router Device"/>
            <p:cNvGrpSpPr/>
            <p:nvPr/>
          </p:nvGrpSpPr>
          <p:grpSpPr>
            <a:xfrm>
              <a:off x="3737857" y="3886200"/>
              <a:ext cx="725811" cy="1052334"/>
              <a:chOff x="3737857" y="3886200"/>
              <a:chExt cx="725811" cy="1052334"/>
            </a:xfrm>
          </p:grpSpPr>
          <p:pic>
            <p:nvPicPr>
              <p:cNvPr id="17" name="Router" descr="C:\Program Files\Microsoft Resource DVD Artwork\DVD_ART\Artwork_Imagery\HARDWARE_IMAGERY\Illustration - Misc Hardware\XML Icons\router.png"/>
              <p:cNvPicPr>
                <a:picLocks noChangeAspect="1" noChangeArrowheads="1"/>
              </p:cNvPicPr>
              <p:nvPr/>
            </p:nvPicPr>
            <p:blipFill>
              <a:blip r:embed="rId9" cstate="print"/>
              <a:srcRect/>
              <a:stretch>
                <a:fillRect/>
              </a:stretch>
            </p:blipFill>
            <p:spPr bwMode="auto">
              <a:xfrm>
                <a:off x="3737857" y="4332384"/>
                <a:ext cx="725811" cy="606150"/>
              </a:xfrm>
              <a:prstGeom prst="rect">
                <a:avLst/>
              </a:prstGeom>
              <a:noFill/>
            </p:spPr>
          </p:pic>
          <p:pic>
            <p:nvPicPr>
              <p:cNvPr id="18" name="Antenna" descr="C:\Program Files\Microsoft Resource DVD Artwork\DVD_ART\Artwork_Imagery\HARDWARE_IMAGERY\Illustration - Misc Hardware\XML Icons\wireless access.png"/>
              <p:cNvPicPr>
                <a:picLocks noChangeAspect="1" noChangeArrowheads="1"/>
              </p:cNvPicPr>
              <p:nvPr/>
            </p:nvPicPr>
            <p:blipFill>
              <a:blip r:embed="rId6" cstate="print"/>
              <a:srcRect/>
              <a:stretch>
                <a:fillRect/>
              </a:stretch>
            </p:blipFill>
            <p:spPr bwMode="auto">
              <a:xfrm>
                <a:off x="3962400" y="3886200"/>
                <a:ext cx="242888" cy="721174"/>
              </a:xfrm>
              <a:prstGeom prst="rect">
                <a:avLst/>
              </a:prstGeom>
              <a:noFill/>
            </p:spPr>
          </p:pic>
        </p:grpSp>
      </p:grpSp>
      <p:pic>
        <p:nvPicPr>
          <p:cNvPr id="22" name="Notebook" descr="C:\Program Files\Microsoft Resource DVD Artwork\DVD_ART\Artwork_Imagery\HARDWARE_IMAGERY\Illustration - Misc Hardware\XML Icons\laptop notebook portable Computer.png"/>
          <p:cNvPicPr>
            <a:picLocks noChangeAspect="1" noChangeArrowheads="1"/>
          </p:cNvPicPr>
          <p:nvPr/>
        </p:nvPicPr>
        <p:blipFill>
          <a:blip r:embed="rId10"/>
          <a:srcRect/>
          <a:stretch>
            <a:fillRect/>
          </a:stretch>
        </p:blipFill>
        <p:spPr bwMode="auto">
          <a:xfrm>
            <a:off x="6662428" y="4418486"/>
            <a:ext cx="1676029" cy="1590078"/>
          </a:xfrm>
          <a:prstGeom prst="rect">
            <a:avLst/>
          </a:prstGeom>
          <a:noFill/>
        </p:spPr>
      </p:pic>
      <p:pic>
        <p:nvPicPr>
          <p:cNvPr id="13" name="Profile Push" descr="C:\Program Files\Microsoft Resource DVD Artwork\DVD_ART\Artwork_Imagery\Shapes and Graphics\Arrows - arrow\Straight\arrow 0 gold  arrow 7.png"/>
          <p:cNvPicPr>
            <a:picLocks noChangeAspect="1" noChangeArrowheads="1"/>
          </p:cNvPicPr>
          <p:nvPr/>
        </p:nvPicPr>
        <p:blipFill>
          <a:blip r:embed="rId11"/>
          <a:srcRect/>
          <a:stretch>
            <a:fillRect/>
          </a:stretch>
        </p:blipFill>
        <p:spPr bwMode="auto">
          <a:xfrm rot="10800000" flipV="1">
            <a:off x="4343400" y="5355152"/>
            <a:ext cx="2590800" cy="439138"/>
          </a:xfrm>
          <a:prstGeom prst="rect">
            <a:avLst/>
          </a:prstGeom>
          <a:noFill/>
        </p:spPr>
      </p:pic>
      <p:pic>
        <p:nvPicPr>
          <p:cNvPr id="23" name="EAP Provisioning" descr="C:\Program Files\Microsoft Resource DVD Artwork\DVD_ART\Artwork_Imagery\Shapes and Graphics\Arrows - arrow\Curved\double headed arrow2.png"/>
          <p:cNvPicPr>
            <a:picLocks noChangeAspect="1" noChangeArrowheads="1"/>
          </p:cNvPicPr>
          <p:nvPr/>
        </p:nvPicPr>
        <p:blipFill>
          <a:blip r:embed="rId12" cstate="print"/>
          <a:srcRect r="14827"/>
          <a:stretch>
            <a:fillRect/>
          </a:stretch>
        </p:blipFill>
        <p:spPr bwMode="auto">
          <a:xfrm rot="2752016">
            <a:off x="1512734" y="3638486"/>
            <a:ext cx="2388652" cy="1055964"/>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000"/>
                                        <p:tgtEl>
                                          <p:spTgt spid="13"/>
                                        </p:tgtEl>
                                      </p:cBhvr>
                                    </p:animEffect>
                                  </p:childTnLst>
                                </p:cTn>
                              </p:par>
                              <p:par>
                                <p:cTn id="8" presetID="10" presetClass="exit" presetSubtype="0" fill="hold" nodeType="withEffect">
                                  <p:stCondLst>
                                    <p:cond delay="0"/>
                                  </p:stCondLst>
                                  <p:childTnLst>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1000"/>
                                        <p:tgtEl>
                                          <p:spTgt spid="23"/>
                                        </p:tgtEl>
                                      </p:cBhvr>
                                    </p:animEffect>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1000"/>
                                        <p:tgtEl>
                                          <p:spTgt spid="23"/>
                                        </p:tgtEl>
                                      </p:cBhvr>
                                    </p:animEffect>
                                    <p:set>
                                      <p:cBhvr>
                                        <p:cTn id="18" dur="1" fill="hold">
                                          <p:stCondLst>
                                            <p:cond delay="999"/>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nodeType="clickEffect">
                                  <p:stCondLst>
                                    <p:cond delay="0"/>
                                  </p:stCondLst>
                                  <p:childTnLst>
                                    <p:animMotion origin="layout" path="M 2.77778E-7 3.63552E-6 L 0.10677 0.21161 " pathEditMode="relative" rAng="0" ptsTypes="AA">
                                      <p:cBhvr>
                                        <p:cTn id="22" dur="2000" fill="hold"/>
                                        <p:tgtEl>
                                          <p:spTgt spid="24"/>
                                        </p:tgtEl>
                                        <p:attrNameLst>
                                          <p:attrName>ppt_x</p:attrName>
                                          <p:attrName>ppt_y</p:attrName>
                                        </p:attrNameLst>
                                      </p:cBhvr>
                                      <p:rCtr x="53" y="106"/>
                                    </p:animMotion>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iterate type="lt">
                                    <p:tmPct val="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92.8"/>
</p:tagLst>
</file>

<file path=ppt/tags/tag3.xml><?xml version="1.0" encoding="utf-8"?>
<p:tagLst xmlns:a="http://schemas.openxmlformats.org/drawingml/2006/main" xmlns:r="http://schemas.openxmlformats.org/officeDocument/2006/relationships" xmlns:p="http://schemas.openxmlformats.org/presentationml/2006/main">
  <p:tag name="TIMING" val="|5.6|6.1"/>
</p:tagLst>
</file>

<file path=ppt/tags/tag4.xml><?xml version="1.0" encoding="utf-8"?>
<p:tagLst xmlns:a="http://schemas.openxmlformats.org/drawingml/2006/main" xmlns:r="http://schemas.openxmlformats.org/officeDocument/2006/relationships" xmlns:p="http://schemas.openxmlformats.org/presentationml/2006/main">
  <p:tag name="TIMING" val="|69.5|3.8|2.8"/>
</p:tagLst>
</file>

<file path=ppt/tags/tag5.xml><?xml version="1.0" encoding="utf-8"?>
<p:tagLst xmlns:a="http://schemas.openxmlformats.org/drawingml/2006/main" xmlns:r="http://schemas.openxmlformats.org/officeDocument/2006/relationships" xmlns:p="http://schemas.openxmlformats.org/presentationml/2006/main">
  <p:tag name="TIMING" val="|27.1|39.8|4.5|15.1|10.6|10.5|4.3|10.9|10.8|4.3|33.1"/>
</p:tagLst>
</file>

<file path=ppt/tags/tag6.xml><?xml version="1.0" encoding="utf-8"?>
<p:tagLst xmlns:a="http://schemas.openxmlformats.org/drawingml/2006/main" xmlns:r="http://schemas.openxmlformats.org/officeDocument/2006/relationships" xmlns:p="http://schemas.openxmlformats.org/presentationml/2006/main">
  <p:tag name="TIMING" val="|66.6|48.4|12.2|9.3|32"/>
</p:tagLst>
</file>

<file path=ppt/tags/tag7.xml><?xml version="1.0" encoding="utf-8"?>
<p:tagLst xmlns:a="http://schemas.openxmlformats.org/drawingml/2006/main" xmlns:r="http://schemas.openxmlformats.org/officeDocument/2006/relationships" xmlns:p="http://schemas.openxmlformats.org/presentationml/2006/main">
  <p:tag name="TIMING" val="|14.8|10.1|10.9|5.9"/>
</p:tagLst>
</file>

<file path=ppt/tags/tag8.xml><?xml version="1.0" encoding="utf-8"?>
<p:tagLst xmlns:a="http://schemas.openxmlformats.org/drawingml/2006/main" xmlns:r="http://schemas.openxmlformats.org/officeDocument/2006/relationships" xmlns:p="http://schemas.openxmlformats.org/presentationml/2006/main">
  <p:tag name="TIMING" val="|17.6|5.1|2.9|5.9|3.5|3.1|7.9|19.7|1.9|5|17.5|6.7|9.9|5.6|3.3|4.4|6.4|8.6|8.1|2.3|6.3|3.3|2.1|5.3|3|1.5|4.4|2.8"/>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1134</Words>
  <Application>Microsoft Office PowerPoint</Application>
  <PresentationFormat>On-screen Show (4:3)</PresentationFormat>
  <Paragraphs>272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WinHEC 2008 Template_NEW_9.22.08</vt:lpstr>
      <vt:lpstr>Slide 1</vt:lpstr>
      <vt:lpstr>Unifying the Wireless and Network Device Installation Experience in Windows 7</vt:lpstr>
      <vt:lpstr>Wireless And Network Devices</vt:lpstr>
      <vt:lpstr>Wireless And Network  Device Installation</vt:lpstr>
      <vt:lpstr>Problems With Installation</vt:lpstr>
      <vt:lpstr>Solution:  "Add A Device" Wizard</vt:lpstr>
      <vt:lpstr>Scenario:  Device Pairing</vt:lpstr>
      <vt:lpstr>Scenario:  WiFi Provisioning</vt:lpstr>
      <vt:lpstr>Scenario:  Vertical Pairing</vt:lpstr>
      <vt:lpstr>How To Launch </vt:lpstr>
      <vt:lpstr>How Add A Device Wizard Works</vt:lpstr>
      <vt:lpstr>Add Device Wizard:  Discovery</vt:lpstr>
      <vt:lpstr>Add Device Wizard:  Ceremony</vt:lpstr>
      <vt:lpstr>Add Device Wizard:  Completion</vt:lpstr>
      <vt:lpstr>Add Device Wizard:  Post Pairing</vt:lpstr>
      <vt:lpstr>Unified Pairing UX Flow</vt:lpstr>
      <vt:lpstr>Device Management</vt:lpstr>
      <vt:lpstr>Add Device Wizard Extensibility</vt:lpstr>
      <vt:lpstr>Pairing a device</vt:lpstr>
      <vt:lpstr>Vertical Pairing</vt:lpstr>
      <vt:lpstr>Vertical Pairing Flow</vt:lpstr>
      <vt:lpstr>Vertical Pairing Requirements</vt:lpstr>
      <vt:lpstr>VP Requirement:  WCN-NET</vt:lpstr>
      <vt:lpstr>VP Requirement:  PnP-X</vt:lpstr>
      <vt:lpstr>VP Requirement:  Drivers</vt:lpstr>
      <vt:lpstr>Call To Action</vt:lpstr>
      <vt:lpstr>WinHEC Sessions</vt:lpstr>
      <vt:lpstr>Please Complete A Session Evaluation Form Your input is important!</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2008-11-11T23:41:14Z</dcterms:created>
  <dcterms:modified xsi:type="dcterms:W3CDTF">2008-11-11T23:41:19Z</dcterms:modified>
</cp:coreProperties>
</file>