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32"/>
  </p:notesMasterIdLst>
  <p:handoutMasterIdLst>
    <p:handoutMasterId r:id="rId33"/>
  </p:handoutMasterIdLst>
  <p:sldIdLst>
    <p:sldId id="277" r:id="rId2"/>
    <p:sldId id="278" r:id="rId3"/>
    <p:sldId id="279" r:id="rId4"/>
    <p:sldId id="280" r:id="rId5"/>
    <p:sldId id="304"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3" r:id="rId26"/>
    <p:sldId id="301" r:id="rId27"/>
    <p:sldId id="302" r:id="rId28"/>
    <p:sldId id="305" r:id="rId29"/>
    <p:sldId id="272" r:id="rId30"/>
    <p:sldId id="306"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2" d="100"/>
          <a:sy n="92" d="100"/>
        </p:scale>
        <p:origin x="-348" y="-10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104" d="100"/>
          <a:sy n="104" d="100"/>
        </p:scale>
        <p:origin x="-351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3:43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mailto:prninfo@microsoft.com" TargetMode="External"/><Relationship Id="rId3" Type="http://schemas.openxmlformats.org/officeDocument/2006/relationships/hyperlink" Target="http://blogs.msdn.com/PrintVerifier" TargetMode="External"/><Relationship Id="rId7" Type="http://schemas.openxmlformats.org/officeDocument/2006/relationships/hyperlink" Target="http://www.msdn.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microsoft.com/xps" TargetMode="External"/><Relationship Id="rId5" Type="http://schemas.openxmlformats.org/officeDocument/2006/relationships/hyperlink" Target="http://www.microsoft.com/whdc/device/print/default.mspx" TargetMode="External"/><Relationship Id="rId4" Type="http://schemas.openxmlformats.org/officeDocument/2006/relationships/hyperlink" Target="http://www.microsoft.com/downloads/details.aspx?FamilyID=bd02c19c-1250-433c-8c1b-2619bd93b3a2&amp;DisplayLang=en" TargetMode="External"/><Relationship Id="rId9" Type="http://schemas.openxmlformats.org/officeDocument/2006/relationships/hyperlink" Target="mailto:xpsinfo@microsof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Print Driver Development Tools And Print Verifier</a:t>
            </a:r>
            <a:endParaRPr lang="en-US" sz="4800" dirty="0"/>
          </a:p>
        </p:txBody>
      </p:sp>
      <p:sp>
        <p:nvSpPr>
          <p:cNvPr id="3" name="Subtitle 2"/>
          <p:cNvSpPr>
            <a:spLocks noGrp="1"/>
          </p:cNvSpPr>
          <p:nvPr>
            <p:ph type="subTitle" idx="1"/>
          </p:nvPr>
        </p:nvSpPr>
        <p:spPr>
          <a:xfrm>
            <a:off x="2734826" y="3650133"/>
            <a:ext cx="5866482" cy="1814343"/>
          </a:xfrm>
        </p:spPr>
        <p:txBody>
          <a:bodyPr/>
          <a:lstStyle/>
          <a:p>
            <a:r>
              <a:rPr lang="en-US" sz="3200" dirty="0" smtClean="0"/>
              <a:t>Ashwin Needamangala</a:t>
            </a:r>
          </a:p>
          <a:p>
            <a:r>
              <a:rPr lang="en-US" sz="3200" dirty="0" smtClean="0"/>
              <a:t>Senior Test Development Lead</a:t>
            </a:r>
          </a:p>
          <a:p>
            <a:r>
              <a:rPr lang="en-US" sz="3200" dirty="0" smtClean="0"/>
              <a:t>Microsoft Corporation</a:t>
            </a:r>
          </a:p>
          <a:p>
            <a:endParaRPr 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Typical Workflow</a:t>
            </a:r>
            <a:endParaRPr lang="en-US" dirty="0"/>
          </a:p>
        </p:txBody>
      </p:sp>
      <p:grpSp>
        <p:nvGrpSpPr>
          <p:cNvPr id="3" name="Group 13"/>
          <p:cNvGrpSpPr/>
          <p:nvPr/>
        </p:nvGrpSpPr>
        <p:grpSpPr>
          <a:xfrm>
            <a:off x="2545597" y="1426255"/>
            <a:ext cx="4052807" cy="4037295"/>
            <a:chOff x="2545597" y="1286359"/>
            <a:chExt cx="4052807" cy="4037295"/>
          </a:xfrm>
        </p:grpSpPr>
        <p:sp>
          <p:nvSpPr>
            <p:cNvPr id="7" name="Rectangle 6"/>
            <p:cNvSpPr/>
            <p:nvPr/>
          </p:nvSpPr>
          <p:spPr bwMode="auto">
            <a:xfrm>
              <a:off x="2545597" y="1286359"/>
              <a:ext cx="4052807" cy="5579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Enable Print Verifier</a:t>
              </a:r>
            </a:p>
          </p:txBody>
        </p:sp>
        <p:sp>
          <p:nvSpPr>
            <p:cNvPr id="9" name="Rectangle 8"/>
            <p:cNvSpPr/>
            <p:nvPr/>
          </p:nvSpPr>
          <p:spPr bwMode="auto">
            <a:xfrm>
              <a:off x="2545597" y="2151667"/>
              <a:ext cx="4052807" cy="5579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Start Testing</a:t>
              </a:r>
            </a:p>
          </p:txBody>
        </p:sp>
        <p:sp>
          <p:nvSpPr>
            <p:cNvPr id="10" name="Rectangle 9"/>
            <p:cNvSpPr/>
            <p:nvPr/>
          </p:nvSpPr>
          <p:spPr bwMode="auto">
            <a:xfrm>
              <a:off x="2545597" y="3047986"/>
              <a:ext cx="4052807" cy="5579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Violation Detected</a:t>
              </a:r>
            </a:p>
          </p:txBody>
        </p:sp>
        <p:sp>
          <p:nvSpPr>
            <p:cNvPr id="11" name="Rectangle 10"/>
            <p:cNvSpPr/>
            <p:nvPr/>
          </p:nvSpPr>
          <p:spPr bwMode="auto">
            <a:xfrm>
              <a:off x="2545597" y="3897810"/>
              <a:ext cx="4052807" cy="5579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Verifier Stop  </a:t>
              </a:r>
              <a:r>
                <a:rPr lang="en-US" dirty="0" smtClean="0">
                  <a:solidFill>
                    <a:schemeClr val="tx1"/>
                  </a:solidFill>
                  <a:effectLst>
                    <a:outerShdw blurRad="38100" dist="38100" dir="2700000" algn="tl">
                      <a:srgbClr val="000000">
                        <a:alpha val="43137"/>
                      </a:srgbClr>
                    </a:outerShdw>
                  </a:effectLst>
                  <a:latin typeface="Trebuchet MS" pitchFamily="34" charset="0"/>
                  <a:sym typeface="Wingdings"/>
                </a:rPr>
                <a:t>  </a:t>
              </a:r>
              <a:r>
                <a:rPr lang="en-US" dirty="0" smtClean="0">
                  <a:solidFill>
                    <a:schemeClr val="tx1"/>
                  </a:solidFill>
                  <a:effectLst>
                    <a:outerShdw blurRad="38100" dist="38100" dir="2700000" algn="tl">
                      <a:srgbClr val="000000">
                        <a:alpha val="43137"/>
                      </a:srgbClr>
                    </a:outerShdw>
                  </a:effectLst>
                  <a:latin typeface="Trebuchet MS" pitchFamily="34" charset="0"/>
                </a:rPr>
                <a:t>Debug Break</a:t>
              </a:r>
            </a:p>
          </p:txBody>
        </p:sp>
        <p:sp>
          <p:nvSpPr>
            <p:cNvPr id="13" name="Rectangle 12"/>
            <p:cNvSpPr/>
            <p:nvPr/>
          </p:nvSpPr>
          <p:spPr bwMode="auto">
            <a:xfrm>
              <a:off x="2545597" y="4765715"/>
              <a:ext cx="4052807" cy="5579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Refer Stop Code Documentation</a:t>
              </a:r>
            </a:p>
          </p:txBody>
        </p:sp>
      </p:grpSp>
      <p:sp>
        <p:nvSpPr>
          <p:cNvPr id="15" name="Down Arrow 14"/>
          <p:cNvSpPr/>
          <p:nvPr/>
        </p:nvSpPr>
        <p:spPr bwMode="auto">
          <a:xfrm>
            <a:off x="4448014" y="2007434"/>
            <a:ext cx="247973" cy="263471"/>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4448014" y="2872742"/>
            <a:ext cx="247973" cy="263471"/>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Down Arrow 16"/>
          <p:cNvSpPr/>
          <p:nvPr/>
        </p:nvSpPr>
        <p:spPr bwMode="auto">
          <a:xfrm>
            <a:off x="4448014" y="3763877"/>
            <a:ext cx="247973" cy="263471"/>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a:off x="4448014" y="4616267"/>
            <a:ext cx="247973" cy="263471"/>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Known Limitations</a:t>
            </a:r>
            <a:endParaRPr lang="en-US" dirty="0"/>
          </a:p>
        </p:txBody>
      </p:sp>
      <p:sp>
        <p:nvSpPr>
          <p:cNvPr id="3" name="Content Placeholder 2"/>
          <p:cNvSpPr>
            <a:spLocks noGrp="1"/>
          </p:cNvSpPr>
          <p:nvPr>
            <p:ph idx="1"/>
          </p:nvPr>
        </p:nvSpPr>
        <p:spPr>
          <a:xfrm>
            <a:off x="382588" y="1414464"/>
            <a:ext cx="8380412" cy="2538644"/>
          </a:xfrm>
        </p:spPr>
        <p:txBody>
          <a:bodyPr/>
          <a:lstStyle/>
          <a:p>
            <a:pPr marL="461963" indent="-461963"/>
            <a:r>
              <a:rPr lang="en-US" dirty="0" smtClean="0"/>
              <a:t>System processes (</a:t>
            </a:r>
            <a:r>
              <a:rPr lang="en-US" dirty="0" err="1" smtClean="0"/>
              <a:t>csrss</a:t>
            </a:r>
            <a:r>
              <a:rPr lang="en-US" dirty="0" smtClean="0"/>
              <a:t>, </a:t>
            </a:r>
            <a:r>
              <a:rPr lang="en-US" dirty="0" err="1" smtClean="0"/>
              <a:t>lsass</a:t>
            </a:r>
            <a:r>
              <a:rPr lang="en-US" dirty="0" smtClean="0"/>
              <a:t>)</a:t>
            </a:r>
            <a:br>
              <a:rPr lang="en-US" dirty="0" smtClean="0"/>
            </a:br>
            <a:r>
              <a:rPr lang="en-US" dirty="0" smtClean="0"/>
              <a:t>not supported</a:t>
            </a:r>
          </a:p>
          <a:p>
            <a:pPr marL="461963" indent="-461963"/>
            <a:r>
              <a:rPr lang="en-US" dirty="0" smtClean="0"/>
              <a:t>Designed to verify native applications, </a:t>
            </a:r>
            <a:br>
              <a:rPr lang="en-US" dirty="0" smtClean="0"/>
            </a:br>
            <a:r>
              <a:rPr lang="en-US" dirty="0" smtClean="0"/>
              <a:t>not .NET applications</a:t>
            </a:r>
          </a:p>
          <a:p>
            <a:pPr marL="914400" lvl="1" indent="-452438"/>
            <a:r>
              <a:rPr lang="en-US" dirty="0" smtClean="0"/>
              <a:t>It works, but provides limited value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Settings</a:t>
            </a:r>
            <a:endParaRPr lang="en-US" dirty="0"/>
          </a:p>
        </p:txBody>
      </p:sp>
      <p:sp>
        <p:nvSpPr>
          <p:cNvPr id="3" name="Content Placeholder 2"/>
          <p:cNvSpPr>
            <a:spLocks noGrp="1"/>
          </p:cNvSpPr>
          <p:nvPr>
            <p:ph idx="1"/>
          </p:nvPr>
        </p:nvSpPr>
        <p:spPr>
          <a:xfrm>
            <a:off x="382588" y="1414464"/>
            <a:ext cx="8380412" cy="4472506"/>
          </a:xfrm>
        </p:spPr>
        <p:txBody>
          <a:bodyPr/>
          <a:lstStyle/>
          <a:p>
            <a:pPr marL="461963" indent="-461963"/>
            <a:r>
              <a:rPr lang="en-US" sz="2800" dirty="0" smtClean="0"/>
              <a:t>Enable Basics, Print Driver and </a:t>
            </a:r>
            <a:br>
              <a:rPr lang="en-US" sz="2800" dirty="0" smtClean="0"/>
            </a:br>
            <a:r>
              <a:rPr lang="en-US" sz="2800" dirty="0" smtClean="0"/>
              <a:t>Print API layers for</a:t>
            </a:r>
          </a:p>
          <a:p>
            <a:pPr marL="854075" lvl="1" indent="-392113"/>
            <a:r>
              <a:rPr lang="en-US" sz="2400" dirty="0" smtClean="0"/>
              <a:t>Spoolsv.exe </a:t>
            </a:r>
            <a:br>
              <a:rPr lang="en-US" sz="2400" dirty="0" smtClean="0"/>
            </a:br>
            <a:r>
              <a:rPr lang="en-US" sz="2400" dirty="0" smtClean="0"/>
              <a:t>(core print spooler service)</a:t>
            </a:r>
          </a:p>
          <a:p>
            <a:pPr marL="854075" lvl="1" indent="-392113"/>
            <a:r>
              <a:rPr lang="en-US" sz="2400" dirty="0" smtClean="0"/>
              <a:t>PrintIsolationHost.exe</a:t>
            </a:r>
            <a:br>
              <a:rPr lang="en-US" sz="2400" dirty="0" smtClean="0"/>
            </a:br>
            <a:r>
              <a:rPr lang="en-US" sz="2400" dirty="0" smtClean="0"/>
              <a:t>(driver isolation process)</a:t>
            </a:r>
          </a:p>
          <a:p>
            <a:pPr marL="854075" lvl="1" indent="-392113"/>
            <a:r>
              <a:rPr lang="en-US" sz="2400" dirty="0" smtClean="0"/>
              <a:t>PrintFilterPipelineSvc.exe </a:t>
            </a:r>
            <a:br>
              <a:rPr lang="en-US" sz="2400" dirty="0" smtClean="0"/>
            </a:br>
            <a:r>
              <a:rPr lang="en-US" sz="2400" dirty="0" smtClean="0"/>
              <a:t>(filter pipeline process)</a:t>
            </a:r>
          </a:p>
          <a:p>
            <a:pPr marL="854075" lvl="1" indent="-392113"/>
            <a:r>
              <a:rPr lang="en-US" sz="2400" dirty="0" smtClean="0"/>
              <a:t>Splwow64.exe </a:t>
            </a:r>
            <a:br>
              <a:rPr lang="en-US" sz="2400" dirty="0" smtClean="0"/>
            </a:br>
            <a:r>
              <a:rPr lang="en-US" sz="2400" dirty="0" smtClean="0"/>
              <a:t>(</a:t>
            </a:r>
            <a:r>
              <a:rPr lang="en-US" sz="2400" dirty="0" err="1" smtClean="0"/>
              <a:t>thunk</a:t>
            </a:r>
            <a:r>
              <a:rPr lang="en-US" sz="2400" dirty="0" smtClean="0"/>
              <a:t> process for WoW64 printing)</a:t>
            </a:r>
          </a:p>
          <a:p>
            <a:pPr marL="854075" lvl="1" indent="-392113"/>
            <a:r>
              <a:rPr lang="en-US" sz="2400" dirty="0" smtClean="0"/>
              <a:t>All test .EXEs you have</a:t>
            </a:r>
            <a:endParaRPr lang="en-US"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Print Verifier Demo</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a:t>
            </a:r>
            <a:endParaRPr lang="en-US" dirty="0"/>
          </a:p>
        </p:txBody>
      </p:sp>
      <p:sp>
        <p:nvSpPr>
          <p:cNvPr id="3" name="Content Placeholder 2"/>
          <p:cNvSpPr>
            <a:spLocks noGrp="1"/>
          </p:cNvSpPr>
          <p:nvPr>
            <p:ph idx="1"/>
          </p:nvPr>
        </p:nvSpPr>
        <p:spPr>
          <a:xfrm>
            <a:off x="382588" y="1414464"/>
            <a:ext cx="8380412" cy="4118050"/>
          </a:xfrm>
        </p:spPr>
        <p:txBody>
          <a:bodyPr/>
          <a:lstStyle/>
          <a:p>
            <a:pPr marL="461963" indent="-461963"/>
            <a:r>
              <a:rPr lang="en-US" dirty="0" smtClean="0"/>
              <a:t>Individual layers under “Printing” </a:t>
            </a:r>
            <a:br>
              <a:rPr lang="en-US" dirty="0" smtClean="0"/>
            </a:br>
            <a:r>
              <a:rPr lang="en-US" dirty="0" smtClean="0"/>
              <a:t>can be disabled</a:t>
            </a:r>
          </a:p>
          <a:p>
            <a:pPr marL="461963" indent="-461963"/>
            <a:r>
              <a:rPr lang="en-US" dirty="0" smtClean="0"/>
              <a:t>Individual stops can be downgraded</a:t>
            </a:r>
            <a:br>
              <a:rPr lang="en-US" dirty="0" smtClean="0"/>
            </a:br>
            <a:r>
              <a:rPr lang="en-US" dirty="0" smtClean="0"/>
              <a:t>or disabled</a:t>
            </a:r>
          </a:p>
          <a:p>
            <a:pPr marL="461963" indent="-461963"/>
            <a:r>
              <a:rPr lang="en-US" dirty="0" smtClean="0"/>
              <a:t>Print Ticket verification (</a:t>
            </a:r>
            <a:r>
              <a:rPr lang="en-US" dirty="0" err="1" smtClean="0"/>
              <a:t>PTConform</a:t>
            </a:r>
            <a:r>
              <a:rPr lang="en-US" dirty="0" smtClean="0"/>
              <a:t>) </a:t>
            </a:r>
            <a:br>
              <a:rPr lang="en-US" dirty="0" smtClean="0"/>
            </a:br>
            <a:r>
              <a:rPr lang="en-US" dirty="0" smtClean="0"/>
              <a:t>can be turned off</a:t>
            </a:r>
          </a:p>
          <a:p>
            <a:pPr marL="461963" indent="-461963"/>
            <a:r>
              <a:rPr lang="en-US" dirty="0" smtClean="0"/>
              <a:t>All off the above available from both App Verifier UI as well as command line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Features</a:t>
            </a:r>
            <a:endParaRPr lang="en-US" dirty="0"/>
          </a:p>
        </p:txBody>
      </p:sp>
      <p:sp>
        <p:nvSpPr>
          <p:cNvPr id="3" name="Content Placeholder 2"/>
          <p:cNvSpPr>
            <a:spLocks noGrp="1"/>
          </p:cNvSpPr>
          <p:nvPr>
            <p:ph idx="1"/>
          </p:nvPr>
        </p:nvSpPr>
        <p:spPr>
          <a:xfrm>
            <a:off x="382588" y="1414464"/>
            <a:ext cx="8380412" cy="4487895"/>
          </a:xfrm>
        </p:spPr>
        <p:txBody>
          <a:bodyPr/>
          <a:lstStyle/>
          <a:p>
            <a:pPr marL="460375" indent="-460375"/>
            <a:r>
              <a:rPr lang="en-US" sz="3200" dirty="0" smtClean="0"/>
              <a:t>Fault injection</a:t>
            </a:r>
          </a:p>
          <a:p>
            <a:pPr marL="854075" lvl="1" indent="-392113"/>
            <a:r>
              <a:rPr lang="en-US" sz="2800" dirty="0" smtClean="0"/>
              <a:t>Available in both Print API and Print </a:t>
            </a:r>
            <a:br>
              <a:rPr lang="en-US" sz="2800" dirty="0" smtClean="0"/>
            </a:br>
            <a:r>
              <a:rPr lang="en-US" sz="2800" dirty="0" smtClean="0"/>
              <a:t>Driver layers</a:t>
            </a:r>
          </a:p>
          <a:p>
            <a:pPr marL="854075" lvl="1" indent="-392113"/>
            <a:r>
              <a:rPr lang="en-US" sz="2800" dirty="0" err="1" smtClean="0"/>
              <a:t>FaultRate</a:t>
            </a:r>
            <a:r>
              <a:rPr lang="en-US" sz="2800" dirty="0" smtClean="0"/>
              <a:t> property controls rate of </a:t>
            </a:r>
            <a:br>
              <a:rPr lang="en-US" sz="2800" dirty="0" smtClean="0"/>
            </a:br>
            <a:r>
              <a:rPr lang="en-US" sz="2800" dirty="0" smtClean="0"/>
              <a:t>fault injection</a:t>
            </a:r>
          </a:p>
          <a:p>
            <a:pPr marL="460375" indent="-460375"/>
            <a:r>
              <a:rPr lang="en-US" sz="3200" dirty="0" smtClean="0"/>
              <a:t>Logging</a:t>
            </a:r>
          </a:p>
          <a:p>
            <a:pPr marL="854075" lvl="1" indent="-392113"/>
            <a:r>
              <a:rPr lang="en-US" sz="2800" dirty="0" smtClean="0"/>
              <a:t>Log is generated for every verifier stop</a:t>
            </a:r>
          </a:p>
          <a:p>
            <a:pPr marL="854075" lvl="1" indent="-392113"/>
            <a:r>
              <a:rPr lang="en-US" sz="2800" dirty="0" smtClean="0"/>
              <a:t>Command line support to export logs to XML</a:t>
            </a:r>
          </a:p>
          <a:p>
            <a:pPr marL="854075" lvl="1" indent="-392113"/>
            <a:r>
              <a:rPr lang="en-US" sz="2800" dirty="0" smtClean="0"/>
              <a:t>App Verifier UI has a link to Log Viewer</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Verifier Fault Detection</a:t>
            </a:r>
            <a:endParaRPr lang="en-US" dirty="0"/>
          </a:p>
        </p:txBody>
      </p:sp>
      <p:sp>
        <p:nvSpPr>
          <p:cNvPr id="3" name="Content Placeholder 2"/>
          <p:cNvSpPr>
            <a:spLocks noGrp="1"/>
          </p:cNvSpPr>
          <p:nvPr>
            <p:ph idx="1"/>
          </p:nvPr>
        </p:nvSpPr>
        <p:spPr>
          <a:xfrm>
            <a:off x="382588" y="1414464"/>
            <a:ext cx="8380412" cy="4681794"/>
          </a:xfrm>
        </p:spPr>
        <p:txBody>
          <a:bodyPr/>
          <a:lstStyle/>
          <a:p>
            <a:pPr marL="461963" indent="-461963"/>
            <a:r>
              <a:rPr lang="en-US" dirty="0" smtClean="0"/>
              <a:t>Print resource tracking</a:t>
            </a:r>
          </a:p>
          <a:p>
            <a:pPr marL="914400" lvl="1" indent="-452438"/>
            <a:r>
              <a:rPr lang="en-US" dirty="0" smtClean="0"/>
              <a:t>Printer handles, printer change notification handles, PRINTER_NOTIFY_INFO, spool file handles, HPTPROVIDER handles</a:t>
            </a:r>
          </a:p>
          <a:p>
            <a:pPr marL="461963" indent="-461963"/>
            <a:r>
              <a:rPr lang="en-US" dirty="0" smtClean="0"/>
              <a:t>Will issue a stop if the verified code is</a:t>
            </a:r>
          </a:p>
          <a:p>
            <a:pPr marL="914400" lvl="1" indent="-452438"/>
            <a:r>
              <a:rPr lang="en-US" dirty="0" smtClean="0"/>
              <a:t>Leaking any of the above print resources</a:t>
            </a:r>
          </a:p>
          <a:p>
            <a:pPr marL="914400" lvl="1" indent="-452438"/>
            <a:r>
              <a:rPr lang="en-US" dirty="0" smtClean="0"/>
              <a:t>Using already closed handles</a:t>
            </a:r>
          </a:p>
          <a:p>
            <a:pPr marL="914400" lvl="1" indent="-452438"/>
            <a:r>
              <a:rPr lang="en-US" dirty="0" smtClean="0"/>
              <a:t>Using unknown/un-initialized handles</a:t>
            </a:r>
          </a:p>
          <a:p>
            <a:pPr marL="914400" lvl="1" indent="-452438"/>
            <a:r>
              <a:rPr lang="en-US" dirty="0" smtClean="0"/>
              <a:t>Using handles in a thread-unsafe manner</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Verifier Fault Detection</a:t>
            </a:r>
            <a:endParaRPr lang="en-US" dirty="0"/>
          </a:p>
        </p:txBody>
      </p:sp>
      <p:sp>
        <p:nvSpPr>
          <p:cNvPr id="3" name="Content Placeholder 2"/>
          <p:cNvSpPr>
            <a:spLocks noGrp="1"/>
          </p:cNvSpPr>
          <p:nvPr>
            <p:ph idx="1"/>
          </p:nvPr>
        </p:nvSpPr>
        <p:spPr>
          <a:xfrm>
            <a:off x="382588" y="1414464"/>
            <a:ext cx="8380412" cy="4921347"/>
          </a:xfrm>
        </p:spPr>
        <p:txBody>
          <a:bodyPr/>
          <a:lstStyle/>
          <a:p>
            <a:pPr marL="461963" indent="-461963"/>
            <a:r>
              <a:rPr lang="en-US" sz="2800" dirty="0" smtClean="0"/>
              <a:t>Invalid </a:t>
            </a:r>
            <a:r>
              <a:rPr lang="en-US" sz="2800" dirty="0" err="1" smtClean="0"/>
              <a:t>PrintTicket</a:t>
            </a:r>
            <a:r>
              <a:rPr lang="en-US" sz="2800" dirty="0" smtClean="0"/>
              <a:t> or </a:t>
            </a:r>
            <a:r>
              <a:rPr lang="en-US" sz="2800" dirty="0" err="1" smtClean="0"/>
              <a:t>PrintCapabilities</a:t>
            </a:r>
            <a:r>
              <a:rPr lang="en-US" sz="2800" dirty="0" smtClean="0"/>
              <a:t> objects crossing interface boundaries</a:t>
            </a:r>
          </a:p>
          <a:p>
            <a:pPr marL="854075" lvl="1" indent="-392113"/>
            <a:r>
              <a:rPr lang="en-US" sz="2400" dirty="0" smtClean="0"/>
              <a:t>Application passing bad </a:t>
            </a:r>
            <a:r>
              <a:rPr lang="en-US" sz="2400" dirty="0" err="1" smtClean="0"/>
              <a:t>PrintTicket</a:t>
            </a:r>
            <a:endParaRPr lang="en-US" sz="2400" dirty="0" smtClean="0"/>
          </a:p>
          <a:p>
            <a:pPr marL="854075" lvl="1" indent="-392113"/>
            <a:r>
              <a:rPr lang="en-US" sz="2400" dirty="0" smtClean="0"/>
              <a:t>Driver/filter returning bad </a:t>
            </a:r>
            <a:r>
              <a:rPr lang="en-US" sz="2400" dirty="0" err="1" smtClean="0"/>
              <a:t>PrintTicket</a:t>
            </a:r>
            <a:endParaRPr lang="en-US" sz="2400" dirty="0" smtClean="0"/>
          </a:p>
          <a:p>
            <a:pPr marL="461963" indent="-461963"/>
            <a:r>
              <a:rPr lang="en-US" sz="2800" dirty="0" smtClean="0"/>
              <a:t>Incorrect interface reference counting</a:t>
            </a:r>
          </a:p>
          <a:p>
            <a:pPr marL="854075" lvl="1" indent="-392113"/>
            <a:r>
              <a:rPr lang="en-US" sz="2400" dirty="0" smtClean="0"/>
              <a:t>XPS filters, plug-ins</a:t>
            </a:r>
          </a:p>
          <a:p>
            <a:pPr marL="461963" indent="-461963"/>
            <a:r>
              <a:rPr lang="en-US" sz="2800" dirty="0" smtClean="0"/>
              <a:t>XPS filter making illegal call to the pipeline</a:t>
            </a:r>
          </a:p>
          <a:p>
            <a:pPr marL="854075" lvl="1" indent="-392113"/>
            <a:r>
              <a:rPr lang="en-US" sz="2400" dirty="0" smtClean="0"/>
              <a:t>Example</a:t>
            </a:r>
          </a:p>
          <a:p>
            <a:pPr marL="1255713" lvl="2" indent="-401638"/>
            <a:r>
              <a:rPr lang="en-US" sz="2400" dirty="0" smtClean="0"/>
              <a:t>Two </a:t>
            </a:r>
            <a:r>
              <a:rPr lang="en-US" sz="2400" dirty="0" err="1" smtClean="0"/>
              <a:t>IPrintWriteStream</a:t>
            </a:r>
            <a:r>
              <a:rPr lang="en-US" sz="2400" dirty="0" smtClean="0"/>
              <a:t>:  Close calls</a:t>
            </a:r>
          </a:p>
          <a:p>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Verifier Fault Detection</a:t>
            </a:r>
            <a:endParaRPr lang="en-US" dirty="0"/>
          </a:p>
        </p:txBody>
      </p:sp>
      <p:sp>
        <p:nvSpPr>
          <p:cNvPr id="3" name="Content Placeholder 2"/>
          <p:cNvSpPr>
            <a:spLocks noGrp="1"/>
          </p:cNvSpPr>
          <p:nvPr>
            <p:ph idx="1"/>
          </p:nvPr>
        </p:nvSpPr>
        <p:spPr>
          <a:xfrm>
            <a:off x="382588" y="1414464"/>
            <a:ext cx="8380412" cy="4604337"/>
          </a:xfrm>
        </p:spPr>
        <p:txBody>
          <a:bodyPr/>
          <a:lstStyle/>
          <a:p>
            <a:pPr marL="461963" indent="-461963"/>
            <a:r>
              <a:rPr lang="en-US" sz="3200" dirty="0" smtClean="0"/>
              <a:t>Incorrect implementation of </a:t>
            </a:r>
            <a:r>
              <a:rPr lang="en-US" sz="3200" dirty="0" err="1" smtClean="0"/>
              <a:t>AsyncNotification</a:t>
            </a:r>
            <a:r>
              <a:rPr lang="en-US" sz="3200" dirty="0" smtClean="0"/>
              <a:t> interfaces</a:t>
            </a:r>
          </a:p>
          <a:p>
            <a:pPr marL="461963" indent="-461963"/>
            <a:r>
              <a:rPr lang="en-US" sz="3200" dirty="0" smtClean="0"/>
              <a:t>XPS filter changing/removing common property from the property bag</a:t>
            </a:r>
          </a:p>
          <a:p>
            <a:pPr marL="461963" indent="-461963"/>
            <a:r>
              <a:rPr lang="en-US" sz="3200" dirty="0" smtClean="0"/>
              <a:t>XPS filter calling pipeline interface </a:t>
            </a:r>
            <a:br>
              <a:rPr lang="en-US" sz="3200" dirty="0" smtClean="0"/>
            </a:br>
            <a:r>
              <a:rPr lang="en-US" sz="3200" dirty="0" smtClean="0"/>
              <a:t>out of order</a:t>
            </a:r>
          </a:p>
          <a:p>
            <a:pPr marL="461963" indent="-461963"/>
            <a:r>
              <a:rPr lang="en-US" sz="3200" dirty="0" smtClean="0"/>
              <a:t>Drivers/Filters causing </a:t>
            </a:r>
            <a:br>
              <a:rPr lang="en-US" sz="3200" dirty="0" smtClean="0"/>
            </a:br>
            <a:r>
              <a:rPr lang="en-US" sz="3200" dirty="0" smtClean="0"/>
              <a:t>structured exceptions</a:t>
            </a:r>
          </a:p>
          <a:p>
            <a:pPr marL="461963" indent="-461963"/>
            <a:r>
              <a:rPr lang="en-US" sz="3200" dirty="0" smtClean="0"/>
              <a:t>Changing the security context in plug-in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Verifier Fault Detection</a:t>
            </a:r>
            <a:endParaRPr lang="en-US" dirty="0"/>
          </a:p>
        </p:txBody>
      </p:sp>
      <p:sp>
        <p:nvSpPr>
          <p:cNvPr id="3" name="Content Placeholder 2"/>
          <p:cNvSpPr>
            <a:spLocks noGrp="1"/>
          </p:cNvSpPr>
          <p:nvPr>
            <p:ph idx="1"/>
          </p:nvPr>
        </p:nvSpPr>
        <p:spPr>
          <a:xfrm>
            <a:off x="382588" y="1414464"/>
            <a:ext cx="8380412" cy="3203954"/>
          </a:xfrm>
        </p:spPr>
        <p:txBody>
          <a:bodyPr/>
          <a:lstStyle/>
          <a:p>
            <a:pPr marL="461963" indent="-461963"/>
            <a:r>
              <a:rPr lang="en-US" dirty="0" smtClean="0"/>
              <a:t>Bad DEVMODE buffer passed</a:t>
            </a:r>
          </a:p>
          <a:p>
            <a:pPr marL="461963" indent="-461963"/>
            <a:r>
              <a:rPr lang="en-US" dirty="0" smtClean="0"/>
              <a:t>Illegal API call made in </a:t>
            </a:r>
            <a:r>
              <a:rPr lang="en-US" dirty="0" err="1" smtClean="0"/>
              <a:t>DllMain</a:t>
            </a:r>
            <a:endParaRPr lang="en-US" dirty="0" smtClean="0"/>
          </a:p>
          <a:p>
            <a:pPr marL="461963" indent="-461963"/>
            <a:r>
              <a:rPr lang="en-US" dirty="0" smtClean="0"/>
              <a:t>Driver/Filter calling </a:t>
            </a:r>
            <a:r>
              <a:rPr lang="en-US" dirty="0" err="1" smtClean="0"/>
              <a:t>ExitThread</a:t>
            </a:r>
            <a:r>
              <a:rPr lang="en-US" dirty="0" smtClean="0"/>
              <a:t>/</a:t>
            </a:r>
            <a:r>
              <a:rPr lang="en-US" dirty="0" err="1" smtClean="0"/>
              <a:t>TerminateThread</a:t>
            </a:r>
            <a:endParaRPr lang="en-US" dirty="0" smtClean="0"/>
          </a:p>
          <a:p>
            <a:pPr marL="461963" indent="-461963"/>
            <a:r>
              <a:rPr lang="en-US" dirty="0" smtClean="0"/>
              <a:t>Slow expensive operations performed </a:t>
            </a:r>
            <a:br>
              <a:rPr lang="en-US" dirty="0" smtClean="0"/>
            </a:br>
            <a:r>
              <a:rPr lang="en-US" dirty="0" smtClean="0"/>
              <a:t>by UI threads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Content Placeholder 4"/>
          <p:cNvSpPr>
            <a:spLocks noGrp="1"/>
          </p:cNvSpPr>
          <p:nvPr>
            <p:ph idx="1"/>
          </p:nvPr>
        </p:nvSpPr>
        <p:spPr>
          <a:xfrm>
            <a:off x="382588" y="1414464"/>
            <a:ext cx="8380412" cy="4122667"/>
          </a:xfrm>
        </p:spPr>
        <p:txBody>
          <a:bodyPr/>
          <a:lstStyle/>
          <a:p>
            <a:pPr marL="457200" indent="-457200"/>
            <a:r>
              <a:rPr lang="en-US" dirty="0" smtClean="0"/>
              <a:t>Driver Quality Challenges</a:t>
            </a:r>
          </a:p>
          <a:p>
            <a:pPr marL="457200" indent="-457200"/>
            <a:r>
              <a:rPr lang="en-US" dirty="0" smtClean="0"/>
              <a:t>Print Driver Development Tools</a:t>
            </a:r>
          </a:p>
          <a:p>
            <a:pPr marL="457200" indent="-457200"/>
            <a:r>
              <a:rPr lang="en-US" dirty="0" smtClean="0"/>
              <a:t>Introduction to Print Verifier</a:t>
            </a:r>
          </a:p>
          <a:p>
            <a:pPr marL="457200" indent="-457200"/>
            <a:r>
              <a:rPr lang="en-US" dirty="0" smtClean="0"/>
              <a:t>Using Print Verifier</a:t>
            </a:r>
          </a:p>
          <a:p>
            <a:pPr marL="457200" indent="-457200"/>
            <a:r>
              <a:rPr lang="en-US" dirty="0" smtClean="0"/>
              <a:t>Print Verifier Demonstration</a:t>
            </a:r>
          </a:p>
          <a:p>
            <a:pPr marL="457200" indent="-457200"/>
            <a:r>
              <a:rPr lang="en-US" dirty="0" smtClean="0"/>
              <a:t>Other important tools</a:t>
            </a:r>
          </a:p>
          <a:p>
            <a:pPr marL="457200" indent="-457200"/>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Future Improvements</a:t>
            </a:r>
            <a:endParaRPr lang="en-US" dirty="0"/>
          </a:p>
        </p:txBody>
      </p:sp>
      <p:sp>
        <p:nvSpPr>
          <p:cNvPr id="5" name="Content Placeholder 4"/>
          <p:cNvSpPr>
            <a:spLocks noGrp="1"/>
          </p:cNvSpPr>
          <p:nvPr>
            <p:ph idx="1"/>
          </p:nvPr>
        </p:nvSpPr>
        <p:spPr>
          <a:xfrm>
            <a:off x="382588" y="1414464"/>
            <a:ext cx="8380412" cy="3239861"/>
          </a:xfrm>
        </p:spPr>
        <p:txBody>
          <a:bodyPr/>
          <a:lstStyle/>
          <a:p>
            <a:pPr marL="461963" indent="-461963"/>
            <a:r>
              <a:rPr lang="en-US" dirty="0" smtClean="0"/>
              <a:t>Considering additional support for</a:t>
            </a:r>
          </a:p>
          <a:p>
            <a:pPr marL="914400" lvl="1" indent="-452438"/>
            <a:r>
              <a:rPr lang="en-US" dirty="0" smtClean="0"/>
              <a:t>Print processors</a:t>
            </a:r>
          </a:p>
          <a:p>
            <a:pPr marL="914400" lvl="1" indent="-452438"/>
            <a:r>
              <a:rPr lang="en-US" dirty="0" smtClean="0"/>
              <a:t>Port monitors</a:t>
            </a:r>
          </a:p>
          <a:p>
            <a:pPr marL="914400" lvl="1" indent="-452438"/>
            <a:r>
              <a:rPr lang="en-US" dirty="0" smtClean="0"/>
              <a:t>Language monitors</a:t>
            </a:r>
          </a:p>
          <a:p>
            <a:pPr marL="914400" lvl="1" indent="-452438"/>
            <a:r>
              <a:rPr lang="en-US" dirty="0" smtClean="0"/>
              <a:t>Monolithic drivers</a:t>
            </a:r>
          </a:p>
          <a:p>
            <a:pPr marL="914400" lvl="1" indent="-452438"/>
            <a:r>
              <a:rPr lang="en-US" dirty="0" smtClean="0"/>
              <a:t>Verifying drivers accessing registry</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Tools</a:t>
            </a:r>
            <a:endParaRPr lang="en-US" dirty="0"/>
          </a:p>
        </p:txBody>
      </p:sp>
      <p:sp>
        <p:nvSpPr>
          <p:cNvPr id="3" name="Content Placeholder 2"/>
          <p:cNvSpPr>
            <a:spLocks noGrp="1"/>
          </p:cNvSpPr>
          <p:nvPr>
            <p:ph idx="1"/>
          </p:nvPr>
        </p:nvSpPr>
        <p:spPr>
          <a:xfrm>
            <a:off x="382588" y="1414464"/>
            <a:ext cx="8380412" cy="3929794"/>
          </a:xfrm>
        </p:spPr>
        <p:txBody>
          <a:bodyPr/>
          <a:lstStyle/>
          <a:p>
            <a:pPr marL="461963" indent="-461963"/>
            <a:r>
              <a:rPr lang="en-US" dirty="0" err="1" smtClean="0"/>
              <a:t>IsXps</a:t>
            </a:r>
            <a:endParaRPr lang="en-US" dirty="0" smtClean="0"/>
          </a:p>
          <a:p>
            <a:pPr marL="914400" lvl="1" indent="-452438"/>
            <a:r>
              <a:rPr lang="en-US" dirty="0" smtClean="0"/>
              <a:t>OPC and XPS conformance validation tool</a:t>
            </a:r>
          </a:p>
          <a:p>
            <a:pPr marL="914400" lvl="1" indent="-452438"/>
            <a:r>
              <a:rPr lang="en-US" dirty="0" smtClean="0"/>
              <a:t>Easy-to-use command line interface</a:t>
            </a:r>
          </a:p>
          <a:p>
            <a:pPr marL="914400" lvl="1" indent="-452438"/>
            <a:r>
              <a:rPr lang="en-US" dirty="0" smtClean="0"/>
              <a:t>Detailed error information helps quickly isolate bugs</a:t>
            </a:r>
          </a:p>
          <a:p>
            <a:pPr marL="914400" lvl="1" indent="-452438"/>
            <a:r>
              <a:rPr lang="en-US" dirty="0" smtClean="0"/>
              <a:t>Ships in the Windows Driver Kit (WDK), Windows Logo Kit (WLK) and the Software Development Kit (SDK)</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Other Important Tools</a:t>
            </a:r>
            <a:endParaRPr lang="en-US" dirty="0"/>
          </a:p>
        </p:txBody>
      </p:sp>
      <p:sp>
        <p:nvSpPr>
          <p:cNvPr id="3" name="Content Placeholder 2"/>
          <p:cNvSpPr>
            <a:spLocks noGrp="1"/>
          </p:cNvSpPr>
          <p:nvPr>
            <p:ph idx="1"/>
          </p:nvPr>
        </p:nvSpPr>
        <p:spPr>
          <a:xfrm>
            <a:off x="382588" y="1414464"/>
            <a:ext cx="8380412" cy="3514295"/>
          </a:xfrm>
        </p:spPr>
        <p:txBody>
          <a:bodyPr/>
          <a:lstStyle/>
          <a:p>
            <a:pPr marL="461963" indent="-461963"/>
            <a:r>
              <a:rPr lang="en-US" dirty="0" err="1" smtClean="0"/>
              <a:t>PTConform</a:t>
            </a:r>
            <a:endParaRPr lang="en-US" dirty="0" smtClean="0"/>
          </a:p>
          <a:p>
            <a:pPr marL="914400" lvl="1" indent="-452438"/>
            <a:r>
              <a:rPr lang="en-US" dirty="0" err="1" smtClean="0"/>
              <a:t>PrintSchema</a:t>
            </a:r>
            <a:r>
              <a:rPr lang="en-US" dirty="0" smtClean="0"/>
              <a:t> conformance validation tool</a:t>
            </a:r>
          </a:p>
          <a:p>
            <a:pPr marL="914400" lvl="1" indent="-452438"/>
            <a:r>
              <a:rPr lang="en-US" dirty="0" smtClean="0"/>
              <a:t>Easy-to-use command line interface with detailed error information</a:t>
            </a:r>
          </a:p>
          <a:p>
            <a:pPr marL="914400" lvl="1" indent="-452438"/>
            <a:r>
              <a:rPr lang="en-US" dirty="0" smtClean="0"/>
              <a:t>Ships in the WDK, WLK and SDK</a:t>
            </a:r>
          </a:p>
          <a:p>
            <a:pPr marL="914400" lvl="1" indent="-452438"/>
            <a:r>
              <a:rPr lang="en-US" dirty="0" smtClean="0"/>
              <a:t>Integrated into Print Verifier for runtime </a:t>
            </a:r>
            <a:r>
              <a:rPr lang="en-US" dirty="0" err="1" smtClean="0"/>
              <a:t>PrintSchema</a:t>
            </a:r>
            <a:r>
              <a:rPr lang="en-US" dirty="0" smtClean="0"/>
              <a:t> conformance verification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Other Important Tools</a:t>
            </a:r>
            <a:endParaRPr lang="en-US" dirty="0"/>
          </a:p>
        </p:txBody>
      </p:sp>
      <p:sp>
        <p:nvSpPr>
          <p:cNvPr id="3" name="Content Placeholder 2"/>
          <p:cNvSpPr>
            <a:spLocks noGrp="1"/>
          </p:cNvSpPr>
          <p:nvPr>
            <p:ph idx="1"/>
          </p:nvPr>
        </p:nvSpPr>
        <p:spPr>
          <a:xfrm>
            <a:off x="382588" y="1414464"/>
            <a:ext cx="8380412" cy="4681794"/>
          </a:xfrm>
        </p:spPr>
        <p:txBody>
          <a:bodyPr/>
          <a:lstStyle/>
          <a:p>
            <a:pPr marL="461963" indent="-461963"/>
            <a:r>
              <a:rPr lang="en-US" dirty="0" err="1" smtClean="0"/>
              <a:t>LooksGood</a:t>
            </a:r>
            <a:endParaRPr lang="en-US" dirty="0" smtClean="0"/>
          </a:p>
          <a:p>
            <a:pPr marL="914400" lvl="1" indent="-452438"/>
            <a:r>
              <a:rPr lang="en-US" dirty="0" smtClean="0"/>
              <a:t>Automated rendering verification tool</a:t>
            </a:r>
          </a:p>
          <a:p>
            <a:pPr marL="914400" lvl="1" indent="-452438"/>
            <a:r>
              <a:rPr lang="en-US" dirty="0" smtClean="0"/>
              <a:t>Uses Windows Presentation Foundation </a:t>
            </a:r>
            <a:br>
              <a:rPr lang="en-US" dirty="0" smtClean="0"/>
            </a:br>
            <a:r>
              <a:rPr lang="en-US" dirty="0" smtClean="0"/>
              <a:t>to render XPS to TIFF</a:t>
            </a:r>
          </a:p>
          <a:p>
            <a:pPr marL="914400" lvl="1" indent="-452438"/>
            <a:r>
              <a:rPr lang="en-US" dirty="0" smtClean="0"/>
              <a:t>Ships in the WDK and WLK</a:t>
            </a:r>
          </a:p>
          <a:p>
            <a:pPr marL="461963" indent="-461963"/>
            <a:r>
              <a:rPr lang="en-US" dirty="0" err="1" smtClean="0"/>
              <a:t>INFGate</a:t>
            </a:r>
            <a:endParaRPr lang="en-US" dirty="0" smtClean="0"/>
          </a:p>
          <a:p>
            <a:pPr marL="914400" lvl="1" indent="-452438"/>
            <a:r>
              <a:rPr lang="en-US" dirty="0" smtClean="0"/>
              <a:t>Syntax checker for INF files of print </a:t>
            </a:r>
            <a:br>
              <a:rPr lang="en-US" dirty="0" smtClean="0"/>
            </a:br>
            <a:r>
              <a:rPr lang="en-US" dirty="0" smtClean="0"/>
              <a:t>and imaging drivers</a:t>
            </a:r>
          </a:p>
          <a:p>
            <a:pPr marL="914400" lvl="1" indent="-452438"/>
            <a:r>
              <a:rPr lang="en-US" dirty="0" smtClean="0"/>
              <a:t>Ships in the WDK and WLK</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Tools</a:t>
            </a:r>
            <a:endParaRPr lang="en-US" dirty="0"/>
          </a:p>
        </p:txBody>
      </p:sp>
      <p:sp>
        <p:nvSpPr>
          <p:cNvPr id="3" name="Content Placeholder 2"/>
          <p:cNvSpPr>
            <a:spLocks noGrp="1"/>
          </p:cNvSpPr>
          <p:nvPr>
            <p:ph idx="1"/>
          </p:nvPr>
        </p:nvSpPr>
        <p:spPr>
          <a:xfrm>
            <a:off x="382588" y="1414464"/>
            <a:ext cx="8380412" cy="2957733"/>
          </a:xfrm>
        </p:spPr>
        <p:txBody>
          <a:bodyPr/>
          <a:lstStyle/>
          <a:p>
            <a:pPr marL="461963" indent="-461963"/>
            <a:r>
              <a:rPr lang="en-US" dirty="0" smtClean="0"/>
              <a:t>XPS Content Library</a:t>
            </a:r>
          </a:p>
          <a:p>
            <a:pPr marL="914400" lvl="1" indent="-452438"/>
            <a:r>
              <a:rPr lang="en-US" dirty="0" smtClean="0"/>
              <a:t>Conformant XPS content from </a:t>
            </a:r>
            <a:br>
              <a:rPr lang="en-US" dirty="0" smtClean="0"/>
            </a:br>
            <a:r>
              <a:rPr lang="en-US" dirty="0" smtClean="0"/>
              <a:t>diverse producers</a:t>
            </a:r>
          </a:p>
          <a:p>
            <a:pPr marL="914400" lvl="1" indent="-452438"/>
            <a:r>
              <a:rPr lang="en-US" dirty="0" smtClean="0"/>
              <a:t>Non-conformant or invalid XPS content (Violate-One)</a:t>
            </a:r>
          </a:p>
          <a:p>
            <a:pPr marL="914400" lvl="1" indent="-452438"/>
            <a:r>
              <a:rPr lang="en-US" dirty="0" smtClean="0"/>
              <a:t>Corrupted XPS content</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Distribution Vehicles</a:t>
            </a:r>
            <a:endParaRPr lang="en-US" dirty="0"/>
          </a:p>
        </p:txBody>
      </p:sp>
      <p:graphicFrame>
        <p:nvGraphicFramePr>
          <p:cNvPr id="4" name="Content Placeholder 3"/>
          <p:cNvGraphicFramePr>
            <a:graphicFrameLocks noGrp="1"/>
          </p:cNvGraphicFramePr>
          <p:nvPr>
            <p:ph idx="1"/>
          </p:nvPr>
        </p:nvGraphicFramePr>
        <p:xfrm>
          <a:off x="380999" y="1430502"/>
          <a:ext cx="8382000" cy="274828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endParaRPr lang="en-US" dirty="0">
                        <a:latin typeface="Trebuchet MS" pitchFamily="34" charset="0"/>
                      </a:endParaRPr>
                    </a:p>
                  </a:txBody>
                  <a:tcPr>
                    <a:solidFill>
                      <a:schemeClr val="accent4"/>
                    </a:solidFill>
                  </a:tcPr>
                </a:tc>
                <a:tc>
                  <a:txBody>
                    <a:bodyPr/>
                    <a:lstStyle/>
                    <a:p>
                      <a:pPr algn="ctr"/>
                      <a:r>
                        <a:rPr lang="en-US" dirty="0" smtClean="0">
                          <a:latin typeface="Trebuchet MS" pitchFamily="34" charset="0"/>
                        </a:rPr>
                        <a:t>WDK</a:t>
                      </a:r>
                      <a:endParaRPr lang="en-US" dirty="0">
                        <a:latin typeface="Trebuchet MS" pitchFamily="34" charset="0"/>
                      </a:endParaRPr>
                    </a:p>
                  </a:txBody>
                  <a:tcPr>
                    <a:solidFill>
                      <a:schemeClr val="accent4"/>
                    </a:solidFill>
                  </a:tcPr>
                </a:tc>
                <a:tc>
                  <a:txBody>
                    <a:bodyPr/>
                    <a:lstStyle/>
                    <a:p>
                      <a:pPr algn="ctr"/>
                      <a:r>
                        <a:rPr lang="en-US" dirty="0" smtClean="0">
                          <a:latin typeface="Trebuchet MS" pitchFamily="34" charset="0"/>
                        </a:rPr>
                        <a:t>WLK</a:t>
                      </a:r>
                      <a:endParaRPr lang="en-US" dirty="0">
                        <a:latin typeface="Trebuchet MS" pitchFamily="34" charset="0"/>
                      </a:endParaRPr>
                    </a:p>
                  </a:txBody>
                  <a:tcPr>
                    <a:solidFill>
                      <a:schemeClr val="accent4"/>
                    </a:solidFill>
                  </a:tcPr>
                </a:tc>
                <a:tc>
                  <a:txBody>
                    <a:bodyPr/>
                    <a:lstStyle/>
                    <a:p>
                      <a:pPr algn="ctr"/>
                      <a:r>
                        <a:rPr lang="en-US" dirty="0" smtClean="0">
                          <a:latin typeface="Trebuchet MS" pitchFamily="34" charset="0"/>
                        </a:rPr>
                        <a:t>SDK</a:t>
                      </a:r>
                      <a:endParaRPr lang="en-US" dirty="0">
                        <a:latin typeface="Trebuchet MS" pitchFamily="34" charset="0"/>
                      </a:endParaRPr>
                    </a:p>
                  </a:txBody>
                  <a:tcPr>
                    <a:solidFill>
                      <a:schemeClr val="accent4"/>
                    </a:solidFill>
                  </a:tcPr>
                </a:tc>
              </a:tr>
              <a:tr h="370840">
                <a:tc>
                  <a:txBody>
                    <a:bodyPr/>
                    <a:lstStyle/>
                    <a:p>
                      <a:pPr algn="l"/>
                      <a:r>
                        <a:rPr lang="en-US" dirty="0" err="1" smtClean="0">
                          <a:latin typeface="Trebuchet MS" pitchFamily="34" charset="0"/>
                        </a:rPr>
                        <a:t>IsXps</a:t>
                      </a:r>
                      <a:endParaRPr lang="en-US" dirty="0">
                        <a:latin typeface="Trebuchet MS" pitchFamily="34" charset="0"/>
                      </a:endParaRPr>
                    </a:p>
                  </a:txBody>
                  <a:tcPr>
                    <a:solidFill>
                      <a:schemeClr val="accent4">
                        <a:lumMod val="40000"/>
                        <a:lumOff val="60000"/>
                      </a:schemeClr>
                    </a:solidFill>
                  </a:tcPr>
                </a:tc>
                <a:tc>
                  <a:txBody>
                    <a:bodyPr/>
                    <a:lstStyle/>
                    <a:p>
                      <a:pPr algn="ctr"/>
                      <a:r>
                        <a:rPr lang="en-US" sz="2000" dirty="0" smtClean="0">
                          <a:latin typeface="Trebuchet MS" pitchFamily="34" charset="0"/>
                          <a:sym typeface="Wingdings"/>
                        </a:rPr>
                        <a:t></a:t>
                      </a:r>
                      <a:endParaRPr lang="en-US" sz="2000" dirty="0">
                        <a:latin typeface="Trebuchet MS" pitchFamily="34" charset="0"/>
                      </a:endParaRPr>
                    </a:p>
                  </a:txBody>
                  <a:tcPr>
                    <a:solidFill>
                      <a:schemeClr val="accent4">
                        <a:lumMod val="40000"/>
                        <a:lumOff val="60000"/>
                      </a:schemeClr>
                    </a:solidFill>
                  </a:tcPr>
                </a:tc>
                <a:tc>
                  <a:txBody>
                    <a:bodyPr/>
                    <a:lstStyle/>
                    <a:p>
                      <a:pPr algn="ctr"/>
                      <a:r>
                        <a:rPr lang="en-US" sz="1800" dirty="0" smtClean="0">
                          <a:latin typeface="Trebuchet MS" pitchFamily="34" charset="0"/>
                          <a:sym typeface="Wingdings"/>
                        </a:rPr>
                        <a:t></a:t>
                      </a:r>
                      <a:endParaRPr lang="en-US" dirty="0">
                        <a:latin typeface="Trebuchet MS" pitchFamily="34" charset="0"/>
                      </a:endParaRPr>
                    </a:p>
                  </a:txBody>
                  <a:tcPr>
                    <a:solidFill>
                      <a:schemeClr val="accent4">
                        <a:lumMod val="40000"/>
                        <a:lumOff val="60000"/>
                      </a:schemeClr>
                    </a:solidFill>
                  </a:tcPr>
                </a:tc>
                <a:tc>
                  <a:txBody>
                    <a:bodyPr/>
                    <a:lstStyle/>
                    <a:p>
                      <a:pPr algn="ctr"/>
                      <a:r>
                        <a:rPr lang="en-US" sz="1800" dirty="0" smtClean="0">
                          <a:latin typeface="Trebuchet MS" pitchFamily="34" charset="0"/>
                          <a:sym typeface="Wingdings"/>
                        </a:rPr>
                        <a:t></a:t>
                      </a:r>
                      <a:endParaRPr lang="en-US" dirty="0">
                        <a:latin typeface="Trebuchet MS" pitchFamily="34" charset="0"/>
                      </a:endParaRPr>
                    </a:p>
                  </a:txBody>
                  <a:tcPr>
                    <a:solidFill>
                      <a:schemeClr val="accent4">
                        <a:lumMod val="40000"/>
                        <a:lumOff val="60000"/>
                      </a:schemeClr>
                    </a:solidFill>
                  </a:tcPr>
                </a:tc>
              </a:tr>
              <a:tr h="370840">
                <a:tc>
                  <a:txBody>
                    <a:bodyPr/>
                    <a:lstStyle/>
                    <a:p>
                      <a:pPr algn="l"/>
                      <a:r>
                        <a:rPr lang="en-US" dirty="0" err="1" smtClean="0">
                          <a:latin typeface="Trebuchet MS" pitchFamily="34" charset="0"/>
                        </a:rPr>
                        <a:t>PTConform</a:t>
                      </a: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r>
              <a:tr h="370840">
                <a:tc>
                  <a:txBody>
                    <a:bodyPr/>
                    <a:lstStyle/>
                    <a:p>
                      <a:pPr algn="l"/>
                      <a:r>
                        <a:rPr lang="en-US" dirty="0" err="1" smtClean="0">
                          <a:latin typeface="Trebuchet MS" pitchFamily="34" charset="0"/>
                        </a:rPr>
                        <a:t>LooksGood</a:t>
                      </a:r>
                      <a:endParaRPr lang="en-US" dirty="0">
                        <a:latin typeface="Trebuchet MS" pitchFamily="34" charset="0"/>
                      </a:endParaRPr>
                    </a:p>
                  </a:txBody>
                  <a:tcPr>
                    <a:solidFill>
                      <a:schemeClr val="accent4">
                        <a:lumMod val="40000"/>
                        <a:lumOff val="6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40000"/>
                        <a:lumOff val="6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40000"/>
                        <a:lumOff val="60000"/>
                      </a:schemeClr>
                    </a:solidFill>
                  </a:tcPr>
                </a:tc>
                <a:tc>
                  <a:txBody>
                    <a:bodyPr/>
                    <a:lstStyle/>
                    <a:p>
                      <a:pPr algn="ctr"/>
                      <a:endParaRPr lang="en-US" dirty="0">
                        <a:latin typeface="Trebuchet MS" pitchFamily="34" charset="0"/>
                      </a:endParaRPr>
                    </a:p>
                  </a:txBody>
                  <a:tcPr>
                    <a:solidFill>
                      <a:schemeClr val="accent4">
                        <a:lumMod val="40000"/>
                        <a:lumOff val="60000"/>
                      </a:schemeClr>
                    </a:solidFill>
                  </a:tcPr>
                </a:tc>
              </a:tr>
              <a:tr h="370840">
                <a:tc>
                  <a:txBody>
                    <a:bodyPr/>
                    <a:lstStyle/>
                    <a:p>
                      <a:pPr algn="l"/>
                      <a:r>
                        <a:rPr lang="en-US" dirty="0" err="1" smtClean="0">
                          <a:latin typeface="Trebuchet MS" pitchFamily="34" charset="0"/>
                        </a:rPr>
                        <a:t>INFGate</a:t>
                      </a: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c>
                  <a:txBody>
                    <a:bodyPr/>
                    <a:lstStyle/>
                    <a:p>
                      <a:pPr algn="ctr"/>
                      <a:endParaRPr lang="en-US" dirty="0">
                        <a:latin typeface="Trebuchet MS" pitchFamily="34" charset="0"/>
                      </a:endParaRPr>
                    </a:p>
                  </a:txBody>
                  <a:tcPr>
                    <a:solidFill>
                      <a:schemeClr val="accent4">
                        <a:lumMod val="20000"/>
                        <a:lumOff val="80000"/>
                      </a:schemeClr>
                    </a:solidFill>
                  </a:tcPr>
                </a:tc>
              </a:tr>
              <a:tr h="370840">
                <a:tc>
                  <a:txBody>
                    <a:bodyPr/>
                    <a:lstStyle/>
                    <a:p>
                      <a:pPr algn="l"/>
                      <a:r>
                        <a:rPr lang="en-US" dirty="0" smtClean="0">
                          <a:latin typeface="Trebuchet MS" pitchFamily="34" charset="0"/>
                        </a:rPr>
                        <a:t>WLK Tests</a:t>
                      </a:r>
                      <a:endParaRPr lang="en-US" dirty="0">
                        <a:latin typeface="Trebuchet MS" pitchFamily="34" charset="0"/>
                      </a:endParaRPr>
                    </a:p>
                  </a:txBody>
                  <a:tcPr>
                    <a:solidFill>
                      <a:schemeClr val="accent4">
                        <a:lumMod val="40000"/>
                        <a:lumOff val="60000"/>
                      </a:schemeClr>
                    </a:solidFill>
                  </a:tcPr>
                </a:tc>
                <a:tc>
                  <a:txBody>
                    <a:bodyPr/>
                    <a:lstStyle/>
                    <a:p>
                      <a:pPr algn="ctr"/>
                      <a:endParaRPr lang="en-US" dirty="0">
                        <a:latin typeface="Trebuchet MS" pitchFamily="34" charset="0"/>
                      </a:endParaRPr>
                    </a:p>
                  </a:txBody>
                  <a:tcPr>
                    <a:solidFill>
                      <a:schemeClr val="accent4">
                        <a:lumMod val="40000"/>
                        <a:lumOff val="6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40000"/>
                        <a:lumOff val="60000"/>
                      </a:schemeClr>
                    </a:solidFill>
                  </a:tcPr>
                </a:tc>
                <a:tc>
                  <a:txBody>
                    <a:bodyPr/>
                    <a:lstStyle/>
                    <a:p>
                      <a:pPr algn="ctr"/>
                      <a:endParaRPr lang="en-US" dirty="0">
                        <a:latin typeface="Trebuchet MS" pitchFamily="34" charset="0"/>
                      </a:endParaRPr>
                    </a:p>
                  </a:txBody>
                  <a:tcPr>
                    <a:solidFill>
                      <a:schemeClr val="accent4">
                        <a:lumMod val="40000"/>
                        <a:lumOff val="60000"/>
                      </a:schemeClr>
                    </a:solidFill>
                  </a:tcPr>
                </a:tc>
              </a:tr>
              <a:tr h="370840">
                <a:tc>
                  <a:txBody>
                    <a:bodyPr/>
                    <a:lstStyle/>
                    <a:p>
                      <a:pPr algn="l"/>
                      <a:r>
                        <a:rPr lang="en-US" dirty="0" smtClean="0">
                          <a:latin typeface="Trebuchet MS" pitchFamily="34" charset="0"/>
                        </a:rPr>
                        <a:t>XPS Content Library</a:t>
                      </a:r>
                      <a:endParaRPr lang="en-US" dirty="0">
                        <a:latin typeface="Trebuchet MS" pitchFamily="34" charset="0"/>
                      </a:endParaRPr>
                    </a:p>
                  </a:txBody>
                  <a:tcPr>
                    <a:solidFill>
                      <a:schemeClr val="accent4">
                        <a:lumMod val="20000"/>
                        <a:lumOff val="80000"/>
                      </a:schemeClr>
                    </a:solidFill>
                  </a:tcPr>
                </a:tc>
                <a:tc>
                  <a:txBody>
                    <a:bodyPr/>
                    <a:lstStyle/>
                    <a:p>
                      <a:pPr algn="ctr"/>
                      <a:endParaRPr lang="en-US" dirty="0">
                        <a:latin typeface="Trebuchet MS" pitchFamily="34" charset="0"/>
                      </a:endParaRPr>
                    </a:p>
                  </a:txBody>
                  <a:tcPr>
                    <a:solidFill>
                      <a:schemeClr val="accent4">
                        <a:lumMod val="20000"/>
                        <a:lumOff val="80000"/>
                      </a:schemeClr>
                    </a:solidFill>
                  </a:tcPr>
                </a:tc>
                <a:tc>
                  <a:txBody>
                    <a:bodyPr/>
                    <a:lstStyle/>
                    <a:p>
                      <a:pPr algn="ctr"/>
                      <a:r>
                        <a:rPr lang="en-US" sz="2000" dirty="0" smtClean="0">
                          <a:latin typeface="Trebuchet MS" pitchFamily="34" charset="0"/>
                          <a:sym typeface="Wingdings"/>
                        </a:rPr>
                        <a:t></a:t>
                      </a:r>
                      <a:endParaRPr lang="en-US" dirty="0">
                        <a:latin typeface="Trebuchet MS" pitchFamily="34" charset="0"/>
                      </a:endParaRPr>
                    </a:p>
                  </a:txBody>
                  <a:tcPr>
                    <a:solidFill>
                      <a:schemeClr val="accent4">
                        <a:lumMod val="20000"/>
                        <a:lumOff val="80000"/>
                      </a:schemeClr>
                    </a:solidFill>
                  </a:tcPr>
                </a:tc>
                <a:tc>
                  <a:txBody>
                    <a:bodyPr/>
                    <a:lstStyle/>
                    <a:p>
                      <a:pPr algn="ctr"/>
                      <a:endParaRPr lang="en-US" dirty="0">
                        <a:latin typeface="Trebuchet MS" pitchFamily="34" charset="0"/>
                      </a:endParaRPr>
                    </a:p>
                  </a:txBody>
                  <a:tcPr>
                    <a:solidFill>
                      <a:schemeClr val="accent4">
                        <a:lumMod val="20000"/>
                        <a:lumOff val="80000"/>
                      </a:schemeClr>
                    </a:solidFill>
                  </a:tcPr>
                </a:tc>
              </a:tr>
            </a:tbl>
          </a:graphicData>
        </a:graphic>
      </p:graphicFrame>
      <p:sp>
        <p:nvSpPr>
          <p:cNvPr id="5" name="TextBox 4"/>
          <p:cNvSpPr txBox="1"/>
          <p:nvPr/>
        </p:nvSpPr>
        <p:spPr>
          <a:xfrm>
            <a:off x="381000" y="4778231"/>
            <a:ext cx="3505200" cy="738664"/>
          </a:xfrm>
          <a:prstGeom prst="rect">
            <a:avLst/>
          </a:prstGeom>
          <a:noFill/>
        </p:spPr>
        <p:txBody>
          <a:bodyPr wrap="square" rtlCol="0">
            <a:spAutoFit/>
          </a:bodyPr>
          <a:lstStyle/>
          <a:p>
            <a:r>
              <a:rPr lang="en-US" sz="1400" dirty="0" smtClean="0">
                <a:latin typeface="Trebuchet MS" pitchFamily="34" charset="0"/>
              </a:rPr>
              <a:t>WDK = Windows Driver Kit</a:t>
            </a:r>
          </a:p>
          <a:p>
            <a:r>
              <a:rPr lang="en-US" sz="1400" dirty="0" smtClean="0">
                <a:latin typeface="Trebuchet MS" pitchFamily="34" charset="0"/>
              </a:rPr>
              <a:t>WLK = Windows Logo Kit</a:t>
            </a:r>
          </a:p>
          <a:p>
            <a:r>
              <a:rPr lang="en-US" sz="1400" dirty="0" smtClean="0">
                <a:latin typeface="Trebuchet MS" pitchFamily="34" charset="0"/>
              </a:rPr>
              <a:t>SDK = Software Development Kit</a:t>
            </a:r>
            <a:endParaRPr lang="en-US" sz="1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5439438"/>
          </a:xfrm>
        </p:spPr>
        <p:txBody>
          <a:bodyPr/>
          <a:lstStyle/>
          <a:p>
            <a:pPr marL="461963" indent="-461963"/>
            <a:r>
              <a:rPr lang="en-US" dirty="0" smtClean="0"/>
              <a:t>Push quality assurance upstream</a:t>
            </a:r>
          </a:p>
          <a:p>
            <a:pPr marL="461963" indent="-461963"/>
            <a:r>
              <a:rPr lang="en-US" dirty="0" smtClean="0"/>
              <a:t>Get familiar with Application Verifier </a:t>
            </a:r>
            <a:br>
              <a:rPr lang="en-US" dirty="0" smtClean="0"/>
            </a:br>
            <a:r>
              <a:rPr lang="en-US" dirty="0" smtClean="0"/>
              <a:t>and Print Verifier</a:t>
            </a:r>
          </a:p>
          <a:p>
            <a:pPr marL="461963" indent="-461963"/>
            <a:r>
              <a:rPr lang="en-US" dirty="0" smtClean="0"/>
              <a:t>Integrate Print Verifier into your development and test environments</a:t>
            </a:r>
          </a:p>
          <a:p>
            <a:pPr marL="461963" indent="-461963"/>
            <a:r>
              <a:rPr lang="en-US" dirty="0" smtClean="0"/>
              <a:t>Visit the Print Verifier blog</a:t>
            </a:r>
          </a:p>
          <a:p>
            <a:pPr marL="461963" indent="-461963"/>
            <a:r>
              <a:rPr lang="en-US" dirty="0" smtClean="0"/>
              <a:t>Post questions to Print Verifier newsgroup</a:t>
            </a:r>
          </a:p>
          <a:p>
            <a:pPr marL="914400" lvl="1" indent="-452438"/>
            <a:r>
              <a:rPr lang="en-US" dirty="0" smtClean="0"/>
              <a:t>Feature requests more than welcome!</a:t>
            </a:r>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1000" y="1417638"/>
            <a:ext cx="8380412" cy="4722318"/>
          </a:xfrm>
        </p:spPr>
        <p:txBody>
          <a:bodyPr/>
          <a:lstStyle/>
          <a:p>
            <a:pPr marL="231775" indent="-231775"/>
            <a:r>
              <a:rPr lang="en-US" sz="1400" dirty="0" smtClean="0"/>
              <a:t>Web Resources</a:t>
            </a:r>
          </a:p>
          <a:p>
            <a:pPr marL="341313" lvl="1" indent="-109538"/>
            <a:r>
              <a:rPr lang="en-US" sz="1200" dirty="0" smtClean="0"/>
              <a:t>Blog</a:t>
            </a:r>
            <a:br>
              <a:rPr lang="en-US" sz="1200" dirty="0" smtClean="0"/>
            </a:br>
            <a:r>
              <a:rPr lang="en-US" sz="1200" dirty="0" smtClean="0">
                <a:hlinkClick r:id="rId3"/>
              </a:rPr>
              <a:t>http://blogs.msdn.com/PrintVerifier</a:t>
            </a:r>
            <a:endParaRPr lang="en-US" sz="1200" dirty="0" smtClean="0"/>
          </a:p>
          <a:p>
            <a:pPr marL="341313" lvl="1" indent="-109538"/>
            <a:r>
              <a:rPr lang="en-US" sz="1200" dirty="0" smtClean="0"/>
              <a:t>Download </a:t>
            </a:r>
            <a:r>
              <a:rPr lang="en-US" sz="1200" dirty="0" err="1" smtClean="0"/>
              <a:t>AppVerifier</a:t>
            </a:r>
            <a:r>
              <a:rPr lang="en-US" sz="1200" dirty="0" smtClean="0"/>
              <a:t> </a:t>
            </a:r>
            <a:br>
              <a:rPr lang="en-US" sz="1200" dirty="0" smtClean="0"/>
            </a:br>
            <a:r>
              <a:rPr lang="en-US" sz="1200" dirty="0" smtClean="0">
                <a:hlinkClick r:id="rId4"/>
              </a:rPr>
              <a:t>http://www.microsoft.com/downloads/details.aspx?FamilyID=bd02c19c-1250-433c-8c1b-2619bd93b3a2&amp;DisplayLang=en</a:t>
            </a:r>
            <a:endParaRPr lang="en-US" sz="1200" dirty="0" smtClean="0"/>
          </a:p>
          <a:p>
            <a:pPr marL="341313" lvl="1" indent="-109538"/>
            <a:r>
              <a:rPr lang="en-US" sz="1200" dirty="0" smtClean="0"/>
              <a:t>WHDC for Print Devices </a:t>
            </a:r>
            <a:br>
              <a:rPr lang="en-US" sz="1200" dirty="0" smtClean="0"/>
            </a:br>
            <a:r>
              <a:rPr lang="en-US" sz="1200" dirty="0" smtClean="0">
                <a:hlinkClick r:id="rId5"/>
              </a:rPr>
              <a:t>http://www.microsoft.com/whdc/device/print/default.mspx</a:t>
            </a:r>
            <a:endParaRPr lang="en-US" sz="1200" dirty="0" smtClean="0"/>
          </a:p>
          <a:p>
            <a:pPr marL="341313" lvl="1" indent="-109538"/>
            <a:r>
              <a:rPr lang="en-US" sz="1200" dirty="0" smtClean="0"/>
              <a:t>XPS</a:t>
            </a:r>
            <a:br>
              <a:rPr lang="en-US" sz="1200" dirty="0" smtClean="0"/>
            </a:br>
            <a:r>
              <a:rPr lang="en-US" sz="1200" dirty="0" smtClean="0">
                <a:hlinkClick r:id="rId6"/>
              </a:rPr>
              <a:t>http://www.microsoft.com/xps</a:t>
            </a:r>
            <a:endParaRPr lang="en-US" sz="1200" dirty="0" smtClean="0"/>
          </a:p>
          <a:p>
            <a:pPr marL="341313" lvl="1" indent="-109538"/>
            <a:r>
              <a:rPr lang="en-US" sz="1200" dirty="0" smtClean="0"/>
              <a:t>Newsgroup:  Microsoft.public.win32.programmer.tools on</a:t>
            </a:r>
            <a:br>
              <a:rPr lang="en-US" sz="1200" dirty="0" smtClean="0"/>
            </a:br>
            <a:r>
              <a:rPr lang="en-US" sz="1200" dirty="0" smtClean="0">
                <a:hlinkClick r:id="rId7"/>
              </a:rPr>
              <a:t>http://www.msdn.com</a:t>
            </a:r>
            <a:endParaRPr lang="en-US" sz="1200" dirty="0" smtClean="0"/>
          </a:p>
          <a:p>
            <a:pPr marL="341313" lvl="1" indent="-109538"/>
            <a:r>
              <a:rPr lang="en-US" sz="1200" dirty="0" smtClean="0"/>
              <a:t>Printing questions:  </a:t>
            </a:r>
            <a:r>
              <a:rPr lang="en-US" sz="1200" dirty="0" smtClean="0">
                <a:latin typeface="Segoe" pitchFamily="34" charset="0"/>
                <a:hlinkClick r:id="rId8"/>
              </a:rPr>
              <a:t>prninfo@microsoft.com</a:t>
            </a:r>
            <a:endParaRPr lang="en-US" sz="1200" dirty="0" smtClean="0">
              <a:solidFill>
                <a:schemeClr val="tx1"/>
              </a:solidFill>
              <a:latin typeface="Segoe" pitchFamily="34" charset="0"/>
            </a:endParaRPr>
          </a:p>
          <a:p>
            <a:pPr marL="341313" lvl="1" indent="-109538"/>
            <a:r>
              <a:rPr lang="en-US" sz="1200" dirty="0" smtClean="0"/>
              <a:t>XPS questions:  </a:t>
            </a:r>
            <a:r>
              <a:rPr lang="en-US" sz="1200" dirty="0" smtClean="0">
                <a:solidFill>
                  <a:schemeClr val="tx1"/>
                </a:solidFill>
                <a:latin typeface="Segoe" pitchFamily="34" charset="0"/>
                <a:hlinkClick r:id="rId9"/>
              </a:rPr>
              <a:t>xpsinfo@microsoft.com</a:t>
            </a:r>
            <a:endParaRPr lang="en-US" sz="1200" dirty="0" smtClean="0">
              <a:solidFill>
                <a:schemeClr val="tx1"/>
              </a:solidFill>
              <a:latin typeface="Segoe" pitchFamily="34" charset="0"/>
            </a:endParaRPr>
          </a:p>
          <a:p>
            <a:pPr marL="231775" indent="-231775"/>
            <a:r>
              <a:rPr lang="en-US" sz="1400" dirty="0" smtClean="0"/>
              <a:t>Related Sessions</a:t>
            </a:r>
          </a:p>
          <a:p>
            <a:pPr marL="341313" lvl="1" indent="-109538"/>
            <a:r>
              <a:rPr lang="en-US" sz="1200" dirty="0" smtClean="0"/>
              <a:t>CON-T572:  XPS Printer Driver Development in Windows 7</a:t>
            </a:r>
          </a:p>
          <a:p>
            <a:pPr marL="341313" lvl="1" indent="-109538"/>
            <a:r>
              <a:rPr lang="en-US" sz="1200" dirty="0" smtClean="0"/>
              <a:t>CON-T607:  Windows 7 Logo Program for Print and Document Devices</a:t>
            </a:r>
          </a:p>
          <a:p>
            <a:pPr marL="341313" lvl="1" indent="-109538"/>
            <a:r>
              <a:rPr lang="en-US" sz="1200" dirty="0" smtClean="0"/>
              <a:t>CON-C652:  Chalk Talk - Windows 7 Logo Program for Print, Scan, and Fax</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Quality Challenges</a:t>
            </a:r>
            <a:endParaRPr lang="en-US" dirty="0"/>
          </a:p>
        </p:txBody>
      </p:sp>
      <p:sp>
        <p:nvSpPr>
          <p:cNvPr id="3" name="Content Placeholder 2"/>
          <p:cNvSpPr>
            <a:spLocks noGrp="1"/>
          </p:cNvSpPr>
          <p:nvPr>
            <p:ph idx="1"/>
          </p:nvPr>
        </p:nvSpPr>
        <p:spPr>
          <a:xfrm>
            <a:off x="382588" y="1414464"/>
            <a:ext cx="8380412" cy="3661002"/>
          </a:xfrm>
        </p:spPr>
        <p:txBody>
          <a:bodyPr/>
          <a:lstStyle/>
          <a:p>
            <a:pPr marL="461963" indent="-461963"/>
            <a:r>
              <a:rPr lang="en-US" dirty="0" smtClean="0"/>
              <a:t>Print driver problems difficult</a:t>
            </a:r>
            <a:br>
              <a:rPr lang="en-US" dirty="0" smtClean="0"/>
            </a:br>
            <a:r>
              <a:rPr lang="en-US" dirty="0" smtClean="0"/>
              <a:t>to troubleshoot</a:t>
            </a:r>
          </a:p>
          <a:p>
            <a:pPr marL="461963" indent="-461963"/>
            <a:r>
              <a:rPr lang="en-US" dirty="0" smtClean="0"/>
              <a:t>No native support for resource tracking </a:t>
            </a:r>
            <a:br>
              <a:rPr lang="en-US" dirty="0" smtClean="0"/>
            </a:br>
            <a:r>
              <a:rPr lang="en-US" dirty="0" smtClean="0"/>
              <a:t>in print subsystem</a:t>
            </a:r>
          </a:p>
          <a:p>
            <a:pPr marL="461963" indent="-461963"/>
            <a:r>
              <a:rPr lang="en-US" dirty="0" smtClean="0"/>
              <a:t>No print-specific tools allowing extended runtime checks</a:t>
            </a:r>
          </a:p>
          <a:p>
            <a:pPr marL="461963" indent="-461963"/>
            <a:r>
              <a:rPr lang="en-US" dirty="0" smtClean="0"/>
              <a:t>High downstream bug discovery rate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Driver Development Tools</a:t>
            </a:r>
            <a:endParaRPr lang="en-US" dirty="0"/>
          </a:p>
        </p:txBody>
      </p:sp>
      <p:sp>
        <p:nvSpPr>
          <p:cNvPr id="3" name="Content Placeholder 2"/>
          <p:cNvSpPr>
            <a:spLocks noGrp="1"/>
          </p:cNvSpPr>
          <p:nvPr>
            <p:ph idx="1"/>
          </p:nvPr>
        </p:nvSpPr>
        <p:spPr>
          <a:xfrm>
            <a:off x="382588" y="1414464"/>
            <a:ext cx="8380412" cy="3511731"/>
          </a:xfrm>
        </p:spPr>
        <p:txBody>
          <a:bodyPr/>
          <a:lstStyle/>
          <a:p>
            <a:pPr marL="461963" indent="-461963"/>
            <a:r>
              <a:rPr lang="en-US" dirty="0" smtClean="0"/>
              <a:t>Print Verifier</a:t>
            </a:r>
          </a:p>
          <a:p>
            <a:pPr marL="461963" indent="-461963"/>
            <a:r>
              <a:rPr lang="en-US" dirty="0" err="1" smtClean="0"/>
              <a:t>IsXps</a:t>
            </a:r>
            <a:endParaRPr lang="en-US" dirty="0" smtClean="0"/>
          </a:p>
          <a:p>
            <a:pPr marL="461963" indent="-461963"/>
            <a:r>
              <a:rPr lang="en-US" dirty="0" err="1" smtClean="0"/>
              <a:t>PTConform</a:t>
            </a:r>
            <a:endParaRPr lang="en-US" dirty="0" smtClean="0"/>
          </a:p>
          <a:p>
            <a:pPr marL="461963" indent="-461963"/>
            <a:r>
              <a:rPr lang="en-US" dirty="0" err="1" smtClean="0"/>
              <a:t>LooksGood</a:t>
            </a:r>
            <a:endParaRPr lang="en-US" dirty="0" smtClean="0"/>
          </a:p>
          <a:p>
            <a:pPr marL="461963" indent="-461963"/>
            <a:r>
              <a:rPr lang="en-US" dirty="0" err="1" smtClean="0"/>
              <a:t>INFGate</a:t>
            </a:r>
            <a:endParaRPr lang="en-US" dirty="0" smtClean="0"/>
          </a:p>
          <a:p>
            <a:pPr marL="461963" indent="-461963"/>
            <a:r>
              <a:rPr lang="en-US" dirty="0" smtClean="0"/>
              <a:t>XPS Content Library</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Verifier</a:t>
            </a:r>
            <a:endParaRPr lang="en-US" dirty="0"/>
          </a:p>
        </p:txBody>
      </p:sp>
      <p:sp>
        <p:nvSpPr>
          <p:cNvPr id="3" name="Content Placeholder 2"/>
          <p:cNvSpPr>
            <a:spLocks noGrp="1"/>
          </p:cNvSpPr>
          <p:nvPr>
            <p:ph idx="1"/>
          </p:nvPr>
        </p:nvSpPr>
        <p:spPr>
          <a:xfrm>
            <a:off x="382588" y="1414464"/>
            <a:ext cx="8380412" cy="3511731"/>
          </a:xfrm>
        </p:spPr>
        <p:txBody>
          <a:bodyPr/>
          <a:lstStyle/>
          <a:p>
            <a:pPr marL="461963" indent="-461963"/>
            <a:r>
              <a:rPr lang="en-US" dirty="0" smtClean="0"/>
              <a:t>Runtime verification tool</a:t>
            </a:r>
          </a:p>
          <a:p>
            <a:pPr marL="461963" indent="-461963"/>
            <a:r>
              <a:rPr lang="en-US" dirty="0" smtClean="0"/>
              <a:t>Catches violations in the act</a:t>
            </a:r>
          </a:p>
          <a:p>
            <a:pPr marL="461963" indent="-461963"/>
            <a:r>
              <a:rPr lang="en-US" dirty="0" smtClean="0"/>
              <a:t>Flags errors via debugger breaks</a:t>
            </a:r>
          </a:p>
          <a:p>
            <a:pPr marL="461963" indent="-461963"/>
            <a:r>
              <a:rPr lang="en-US" dirty="0" smtClean="0"/>
              <a:t>Supports both </a:t>
            </a:r>
            <a:r>
              <a:rPr lang="en-US" dirty="0" err="1" smtClean="0"/>
              <a:t>XPSDrv</a:t>
            </a:r>
            <a:r>
              <a:rPr lang="en-US" dirty="0" smtClean="0"/>
              <a:t> and GDI drivers</a:t>
            </a:r>
          </a:p>
          <a:p>
            <a:pPr marL="461963" indent="-461963"/>
            <a:r>
              <a:rPr lang="en-US" dirty="0" smtClean="0"/>
              <a:t>Ships as part of Application Verifier</a:t>
            </a:r>
          </a:p>
          <a:p>
            <a:pPr marL="461963" indent="-461963"/>
            <a:r>
              <a:rPr lang="en-US" dirty="0" smtClean="0"/>
              <a:t>Enabled in next release of WLK</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High Level Architecture</a:t>
            </a:r>
            <a:endParaRPr lang="en-US" dirty="0"/>
          </a:p>
        </p:txBody>
      </p:sp>
      <p:sp>
        <p:nvSpPr>
          <p:cNvPr id="4" name="Rectangle 233"/>
          <p:cNvSpPr>
            <a:spLocks noChangeArrowheads="1"/>
          </p:cNvSpPr>
          <p:nvPr/>
        </p:nvSpPr>
        <p:spPr bwMode="blackWhite">
          <a:xfrm>
            <a:off x="891712" y="1712230"/>
            <a:ext cx="5634340"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auto">
              <a:spcBef>
                <a:spcPts val="0"/>
              </a:spcBef>
              <a:spcAft>
                <a:spcPts val="0"/>
              </a:spcAft>
              <a:defRPr/>
            </a:pPr>
            <a:r>
              <a:rPr lang="en-US" dirty="0">
                <a:effectLst>
                  <a:outerShdw blurRad="38100" dist="38100" dir="2700000" algn="tl">
                    <a:srgbClr val="000000">
                      <a:alpha val="43137"/>
                    </a:srgbClr>
                  </a:outerShdw>
                </a:effectLst>
                <a:latin typeface="Trebuchet MS" pitchFamily="34" charset="0"/>
              </a:rPr>
              <a:t>Applications</a:t>
            </a:r>
          </a:p>
        </p:txBody>
      </p:sp>
      <p:sp>
        <p:nvSpPr>
          <p:cNvPr id="5" name="AutoShape 222"/>
          <p:cNvSpPr>
            <a:spLocks noChangeArrowheads="1"/>
          </p:cNvSpPr>
          <p:nvPr/>
        </p:nvSpPr>
        <p:spPr bwMode="auto">
          <a:xfrm>
            <a:off x="889482" y="3777400"/>
            <a:ext cx="5638800" cy="626517"/>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defRPr/>
            </a:pPr>
            <a:r>
              <a:rPr lang="en-US" dirty="0">
                <a:solidFill>
                  <a:srgbClr val="FFFFFF"/>
                </a:solidFill>
                <a:effectLst>
                  <a:outerShdw blurRad="38100" dist="38100" dir="2700000" algn="tl">
                    <a:srgbClr val="000000">
                      <a:alpha val="43137"/>
                    </a:srgbClr>
                  </a:outerShdw>
                </a:effectLst>
                <a:latin typeface="Trebuchet MS" pitchFamily="34" charset="0"/>
              </a:rPr>
              <a:t>Core Print Driver (</a:t>
            </a:r>
            <a:r>
              <a:rPr lang="en-US" dirty="0" err="1">
                <a:solidFill>
                  <a:srgbClr val="FFFFFF"/>
                </a:solidFill>
                <a:effectLst>
                  <a:outerShdw blurRad="38100" dist="38100" dir="2700000" algn="tl">
                    <a:srgbClr val="000000">
                      <a:alpha val="43137"/>
                    </a:srgbClr>
                  </a:outerShdw>
                </a:effectLst>
                <a:latin typeface="Trebuchet MS" pitchFamily="34" charset="0"/>
              </a:rPr>
              <a:t>unidrv</a:t>
            </a:r>
            <a:r>
              <a:rPr lang="en-US" dirty="0">
                <a:solidFill>
                  <a:srgbClr val="FFFFFF"/>
                </a:solidFill>
                <a:effectLst>
                  <a:outerShdw blurRad="38100" dist="38100" dir="2700000" algn="tl">
                    <a:srgbClr val="000000">
                      <a:alpha val="43137"/>
                    </a:srgbClr>
                  </a:outerShdw>
                </a:effectLst>
                <a:latin typeface="Trebuchet MS" pitchFamily="34" charset="0"/>
              </a:rPr>
              <a:t>, </a:t>
            </a:r>
            <a:r>
              <a:rPr lang="en-US" dirty="0" err="1">
                <a:solidFill>
                  <a:srgbClr val="FFFFFF"/>
                </a:solidFill>
                <a:effectLst>
                  <a:outerShdw blurRad="38100" dist="38100" dir="2700000" algn="tl">
                    <a:srgbClr val="000000">
                      <a:alpha val="43137"/>
                    </a:srgbClr>
                  </a:outerShdw>
                </a:effectLst>
                <a:latin typeface="Trebuchet MS" pitchFamily="34" charset="0"/>
              </a:rPr>
              <a:t>pscript</a:t>
            </a:r>
            <a:r>
              <a:rPr lang="en-US" dirty="0">
                <a:solidFill>
                  <a:srgbClr val="FFFFFF"/>
                </a:solidFill>
                <a:effectLst>
                  <a:outerShdw blurRad="38100" dist="38100" dir="2700000" algn="tl">
                    <a:srgbClr val="000000">
                      <a:alpha val="43137"/>
                    </a:srgbClr>
                  </a:outerShdw>
                </a:effectLst>
                <a:latin typeface="Trebuchet MS" pitchFamily="34" charset="0"/>
              </a:rPr>
              <a:t>, </a:t>
            </a:r>
            <a:r>
              <a:rPr lang="en-US" dirty="0" err="1">
                <a:solidFill>
                  <a:srgbClr val="FFFFFF"/>
                </a:solidFill>
                <a:effectLst>
                  <a:outerShdw blurRad="38100" dist="38100" dir="2700000" algn="tl">
                    <a:srgbClr val="000000">
                      <a:alpha val="43137"/>
                    </a:srgbClr>
                  </a:outerShdw>
                </a:effectLst>
                <a:latin typeface="Trebuchet MS" pitchFamily="34" charset="0"/>
              </a:rPr>
              <a:t>XPSDrv</a:t>
            </a:r>
            <a:r>
              <a:rPr lang="en-US" dirty="0">
                <a:solidFill>
                  <a:srgbClr val="FFFFFF"/>
                </a:solidFill>
                <a:effectLst>
                  <a:outerShdw blurRad="38100" dist="38100" dir="2700000" algn="tl">
                    <a:srgbClr val="000000">
                      <a:alpha val="43137"/>
                    </a:srgbClr>
                  </a:outerShdw>
                </a:effectLst>
                <a:latin typeface="Trebuchet MS" pitchFamily="34" charset="0"/>
              </a:rPr>
              <a:t>)</a:t>
            </a:r>
          </a:p>
        </p:txBody>
      </p:sp>
      <p:sp>
        <p:nvSpPr>
          <p:cNvPr id="6" name="Rectangle 231"/>
          <p:cNvSpPr>
            <a:spLocks noChangeArrowheads="1"/>
          </p:cNvSpPr>
          <p:nvPr/>
        </p:nvSpPr>
        <p:spPr bwMode="grayWhite">
          <a:xfrm>
            <a:off x="889482" y="5113003"/>
            <a:ext cx="5638800" cy="533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chemeClr val="tx1"/>
                </a:solidFill>
                <a:effectLst>
                  <a:outerShdw blurRad="38100" dist="38100" dir="2700000" algn="tl">
                    <a:srgbClr val="000000">
                      <a:alpha val="43137"/>
                    </a:srgbClr>
                  </a:outerShdw>
                </a:effectLst>
                <a:latin typeface="Trebuchet MS" pitchFamily="34" charset="0"/>
              </a:rPr>
              <a:t>Plug-in/</a:t>
            </a:r>
            <a:r>
              <a:rPr lang="en-US" dirty="0" err="1">
                <a:solidFill>
                  <a:schemeClr val="tx1"/>
                </a:solidFill>
                <a:effectLst>
                  <a:outerShdw blurRad="38100" dist="38100" dir="2700000" algn="tl">
                    <a:srgbClr val="000000">
                      <a:alpha val="43137"/>
                    </a:srgbClr>
                  </a:outerShdw>
                </a:effectLst>
                <a:latin typeface="Trebuchet MS" pitchFamily="34" charset="0"/>
              </a:rPr>
              <a:t>XPSDrv</a:t>
            </a:r>
            <a:r>
              <a:rPr lang="en-US" dirty="0">
                <a:solidFill>
                  <a:schemeClr val="tx1"/>
                </a:solidFill>
                <a:effectLst>
                  <a:outerShdw blurRad="38100" dist="38100" dir="2700000" algn="tl">
                    <a:srgbClr val="000000">
                      <a:alpha val="43137"/>
                    </a:srgbClr>
                  </a:outerShdw>
                </a:effectLst>
                <a:latin typeface="Trebuchet MS" pitchFamily="34" charset="0"/>
              </a:rPr>
              <a:t> Filter</a:t>
            </a:r>
          </a:p>
        </p:txBody>
      </p:sp>
      <p:sp>
        <p:nvSpPr>
          <p:cNvPr id="7" name="Rectangle 232"/>
          <p:cNvSpPr>
            <a:spLocks noChangeArrowheads="1"/>
          </p:cNvSpPr>
          <p:nvPr/>
        </p:nvSpPr>
        <p:spPr bwMode="auto">
          <a:xfrm>
            <a:off x="891712" y="3018565"/>
            <a:ext cx="5634340"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rgbClr val="FFFFFF"/>
                </a:solidFill>
                <a:effectLst>
                  <a:outerShdw blurRad="38100" dist="38100" dir="2700000" algn="tl">
                    <a:srgbClr val="000000">
                      <a:alpha val="43137"/>
                    </a:srgbClr>
                  </a:outerShdw>
                </a:effectLst>
                <a:latin typeface="Trebuchet MS" pitchFamily="34" charset="0"/>
              </a:rPr>
              <a:t>Spooler APIs</a:t>
            </a:r>
          </a:p>
        </p:txBody>
      </p:sp>
      <p:sp>
        <p:nvSpPr>
          <p:cNvPr id="8" name="AutoShape 212"/>
          <p:cNvSpPr>
            <a:spLocks noChangeArrowheads="1"/>
          </p:cNvSpPr>
          <p:nvPr/>
        </p:nvSpPr>
        <p:spPr bwMode="auto">
          <a:xfrm>
            <a:off x="7261712" y="1712230"/>
            <a:ext cx="1485900" cy="1968617"/>
          </a:xfrm>
          <a:prstGeom prst="roundRect">
            <a:avLst>
              <a:gd name="adj" fmla="val 8972"/>
            </a:avLst>
          </a:prstGeom>
          <a:solidFill>
            <a:schemeClr val="bg2">
              <a:alpha val="20000"/>
            </a:schemeClr>
          </a:solidFill>
          <a:ln w="12700">
            <a:solidFill>
              <a:schemeClr val="bg2"/>
            </a:solidFill>
            <a:round/>
            <a:headEnd/>
            <a:tailEnd/>
          </a:ln>
        </p:spPr>
        <p:txBody>
          <a:bodyPr wrap="none" lIns="91432" tIns="45717" rIns="91432" bIns="45717" anchor="ctr"/>
          <a:lstStyle/>
          <a:p>
            <a:endParaRPr lang="en-US">
              <a:latin typeface="Segoe" pitchFamily="34" charset="0"/>
            </a:endParaRPr>
          </a:p>
        </p:txBody>
      </p:sp>
      <p:sp>
        <p:nvSpPr>
          <p:cNvPr id="9" name="Rectangle 213"/>
          <p:cNvSpPr>
            <a:spLocks noChangeArrowheads="1"/>
          </p:cNvSpPr>
          <p:nvPr/>
        </p:nvSpPr>
        <p:spPr bwMode="blackWhite">
          <a:xfrm>
            <a:off x="7436708" y="2770617"/>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Trebuchet MS" pitchFamily="34" charset="0"/>
            </a:endParaRPr>
          </a:p>
        </p:txBody>
      </p:sp>
      <p:sp>
        <p:nvSpPr>
          <p:cNvPr id="11" name="Rectangle 215"/>
          <p:cNvSpPr>
            <a:spLocks noChangeArrowheads="1"/>
          </p:cNvSpPr>
          <p:nvPr/>
        </p:nvSpPr>
        <p:spPr bwMode="grayWhite">
          <a:xfrm>
            <a:off x="7436708" y="3241311"/>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Trebuchet MS" pitchFamily="34" charset="0"/>
            </a:endParaRPr>
          </a:p>
        </p:txBody>
      </p:sp>
      <p:sp>
        <p:nvSpPr>
          <p:cNvPr id="12" name="Rectangle 216"/>
          <p:cNvSpPr>
            <a:spLocks noChangeArrowheads="1"/>
          </p:cNvSpPr>
          <p:nvPr/>
        </p:nvSpPr>
        <p:spPr bwMode="auto">
          <a:xfrm>
            <a:off x="7408281" y="1832738"/>
            <a:ext cx="1121701" cy="308411"/>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400" dirty="0">
                <a:solidFill>
                  <a:schemeClr val="tx2"/>
                </a:solidFill>
                <a:effectLst>
                  <a:outerShdw blurRad="38100" dist="38100" dir="2700000" algn="tl">
                    <a:srgbClr val="000000">
                      <a:alpha val="43137"/>
                    </a:srgbClr>
                  </a:outerShdw>
                </a:effectLst>
                <a:latin typeface="Trebuchet MS" pitchFamily="34" charset="0"/>
              </a:rPr>
              <a:t>Provided </a:t>
            </a:r>
            <a:r>
              <a:rPr lang="en-US" sz="1400" dirty="0" smtClean="0">
                <a:solidFill>
                  <a:schemeClr val="tx2"/>
                </a:solidFill>
                <a:effectLst>
                  <a:outerShdw blurRad="38100" dist="38100" dir="2700000" algn="tl">
                    <a:srgbClr val="000000">
                      <a:alpha val="43137"/>
                    </a:srgbClr>
                  </a:outerShdw>
                </a:effectLst>
                <a:latin typeface="Trebuchet MS" pitchFamily="34" charset="0"/>
              </a:rPr>
              <a:t>by</a:t>
            </a:r>
            <a:endParaRPr lang="en-US" sz="1400" dirty="0">
              <a:solidFill>
                <a:schemeClr val="tx2"/>
              </a:solidFill>
              <a:effectLst>
                <a:outerShdw blurRad="38100" dist="38100" dir="2700000" algn="tl">
                  <a:srgbClr val="000000">
                    <a:alpha val="43137"/>
                  </a:srgbClr>
                </a:outerShdw>
              </a:effectLst>
              <a:latin typeface="Trebuchet MS" pitchFamily="34" charset="0"/>
            </a:endParaRPr>
          </a:p>
        </p:txBody>
      </p:sp>
      <p:sp>
        <p:nvSpPr>
          <p:cNvPr id="13" name="Rectangle 217"/>
          <p:cNvSpPr>
            <a:spLocks noChangeArrowheads="1"/>
          </p:cNvSpPr>
          <p:nvPr/>
        </p:nvSpPr>
        <p:spPr bwMode="auto">
          <a:xfrm>
            <a:off x="7795631" y="2288350"/>
            <a:ext cx="874712" cy="293688"/>
          </a:xfrm>
          <a:prstGeom prst="rect">
            <a:avLst/>
          </a:prstGeom>
          <a:noFill/>
          <a:ln w="952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14" name="Rectangle 218"/>
          <p:cNvSpPr>
            <a:spLocks noChangeArrowheads="1"/>
          </p:cNvSpPr>
          <p:nvPr/>
        </p:nvSpPr>
        <p:spPr bwMode="auto">
          <a:xfrm>
            <a:off x="7795631" y="2758250"/>
            <a:ext cx="410353" cy="293022"/>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16" name="Rectangle 220"/>
          <p:cNvSpPr>
            <a:spLocks noChangeArrowheads="1"/>
          </p:cNvSpPr>
          <p:nvPr/>
        </p:nvSpPr>
        <p:spPr bwMode="auto">
          <a:xfrm>
            <a:off x="7795631" y="3224975"/>
            <a:ext cx="439207" cy="293022"/>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17" name="Rectangle 235"/>
          <p:cNvSpPr>
            <a:spLocks noChangeArrowheads="1"/>
          </p:cNvSpPr>
          <p:nvPr/>
        </p:nvSpPr>
        <p:spPr bwMode="auto">
          <a:xfrm>
            <a:off x="7436708" y="2301051"/>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Trebuchet MS" pitchFamily="34" charset="0"/>
            </a:endParaRPr>
          </a:p>
        </p:txBody>
      </p:sp>
      <p:sp>
        <p:nvSpPr>
          <p:cNvPr id="18" name="Rectangle 232"/>
          <p:cNvSpPr>
            <a:spLocks noChangeArrowheads="1"/>
          </p:cNvSpPr>
          <p:nvPr/>
        </p:nvSpPr>
        <p:spPr bwMode="auto">
          <a:xfrm>
            <a:off x="394182" y="2482525"/>
            <a:ext cx="6629400" cy="3629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rgbClr val="FFFFFF"/>
                </a:solidFill>
                <a:effectLst>
                  <a:outerShdw blurRad="38100" dist="38100" dir="2700000" algn="tl">
                    <a:srgbClr val="000000">
                      <a:alpha val="43137"/>
                    </a:srgbClr>
                  </a:outerShdw>
                </a:effectLst>
                <a:latin typeface="Trebuchet MS" pitchFamily="34" charset="0"/>
              </a:rPr>
              <a:t>Print Verifier (</a:t>
            </a:r>
            <a:r>
              <a:rPr lang="en-US" dirty="0" err="1">
                <a:solidFill>
                  <a:srgbClr val="FFFFFF"/>
                </a:solidFill>
                <a:effectLst>
                  <a:outerShdw blurRad="38100" dist="38100" dir="2700000" algn="tl">
                    <a:srgbClr val="000000">
                      <a:alpha val="43137"/>
                    </a:srgbClr>
                  </a:outerShdw>
                </a:effectLst>
                <a:latin typeface="Trebuchet MS" pitchFamily="34" charset="0"/>
              </a:rPr>
              <a:t>PrintAPI</a:t>
            </a:r>
            <a:r>
              <a:rPr lang="en-US" dirty="0">
                <a:solidFill>
                  <a:srgbClr val="FFFFFF"/>
                </a:solidFill>
                <a:effectLst>
                  <a:outerShdw blurRad="38100" dist="38100" dir="2700000" algn="tl">
                    <a:srgbClr val="000000">
                      <a:alpha val="43137"/>
                    </a:srgbClr>
                  </a:outerShdw>
                </a:effectLst>
                <a:latin typeface="Trebuchet MS" pitchFamily="34" charset="0"/>
              </a:rPr>
              <a:t> layer)</a:t>
            </a:r>
          </a:p>
        </p:txBody>
      </p:sp>
      <p:sp>
        <p:nvSpPr>
          <p:cNvPr id="19" name="Rectangle 232"/>
          <p:cNvSpPr>
            <a:spLocks noChangeArrowheads="1"/>
          </p:cNvSpPr>
          <p:nvPr/>
        </p:nvSpPr>
        <p:spPr bwMode="auto">
          <a:xfrm>
            <a:off x="394182" y="4576965"/>
            <a:ext cx="6629400" cy="3629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rgbClr val="FFFFFF"/>
                </a:solidFill>
                <a:effectLst>
                  <a:outerShdw blurRad="38100" dist="38100" dir="2700000" algn="tl">
                    <a:srgbClr val="000000">
                      <a:alpha val="43137"/>
                    </a:srgbClr>
                  </a:outerShdw>
                </a:effectLst>
                <a:latin typeface="Trebuchet MS" pitchFamily="34" charset="0"/>
              </a:rPr>
              <a:t>Print Verifier (</a:t>
            </a:r>
            <a:r>
              <a:rPr lang="en-US" dirty="0" err="1">
                <a:solidFill>
                  <a:srgbClr val="FFFFFF"/>
                </a:solidFill>
                <a:effectLst>
                  <a:outerShdw blurRad="38100" dist="38100" dir="2700000" algn="tl">
                    <a:srgbClr val="000000">
                      <a:alpha val="43137"/>
                    </a:srgbClr>
                  </a:outerShdw>
                </a:effectLst>
                <a:latin typeface="Trebuchet MS" pitchFamily="34" charset="0"/>
              </a:rPr>
              <a:t>PrintDriver</a:t>
            </a:r>
            <a:r>
              <a:rPr lang="en-US" dirty="0">
                <a:solidFill>
                  <a:srgbClr val="FFFFFF"/>
                </a:solidFill>
                <a:effectLst>
                  <a:outerShdw blurRad="38100" dist="38100" dir="2700000" algn="tl">
                    <a:srgbClr val="000000">
                      <a:alpha val="43137"/>
                    </a:srgbClr>
                  </a:outerShdw>
                </a:effectLst>
                <a:latin typeface="Trebuchet MS" pitchFamily="34" charset="0"/>
              </a:rPr>
              <a:t> layer)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Verifier Philosophy</a:t>
            </a:r>
            <a:endParaRPr lang="en-US" dirty="0"/>
          </a:p>
        </p:txBody>
      </p:sp>
      <p:sp>
        <p:nvSpPr>
          <p:cNvPr id="3" name="Content Placeholder 2"/>
          <p:cNvSpPr>
            <a:spLocks noGrp="1"/>
          </p:cNvSpPr>
          <p:nvPr>
            <p:ph idx="1"/>
          </p:nvPr>
        </p:nvSpPr>
        <p:spPr>
          <a:xfrm>
            <a:off x="382588" y="3200476"/>
            <a:ext cx="8380412" cy="457048"/>
          </a:xfrm>
        </p:spPr>
        <p:txBody>
          <a:bodyPr/>
          <a:lstStyle/>
          <a:p>
            <a:pPr marL="461963" indent="-461963" algn="ctr">
              <a:buNone/>
            </a:pPr>
            <a:r>
              <a:rPr lang="en-US" dirty="0" smtClean="0"/>
              <a:t>100% certainty when issuing a stop</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And Configuration</a:t>
            </a:r>
            <a:endParaRPr lang="en-US" dirty="0"/>
          </a:p>
        </p:txBody>
      </p:sp>
      <p:sp>
        <p:nvSpPr>
          <p:cNvPr id="3" name="Content Placeholder 2"/>
          <p:cNvSpPr>
            <a:spLocks noGrp="1"/>
          </p:cNvSpPr>
          <p:nvPr>
            <p:ph idx="1"/>
          </p:nvPr>
        </p:nvSpPr>
        <p:spPr>
          <a:xfrm>
            <a:off x="382588" y="1414464"/>
            <a:ext cx="8380412" cy="3153171"/>
          </a:xfrm>
        </p:spPr>
        <p:txBody>
          <a:bodyPr/>
          <a:lstStyle/>
          <a:p>
            <a:pPr marL="461963" indent="-461963"/>
            <a:r>
              <a:rPr lang="en-US" dirty="0" smtClean="0"/>
              <a:t>Part of Application Verifier MSI package</a:t>
            </a:r>
          </a:p>
          <a:p>
            <a:pPr marL="914400" lvl="1" indent="-452438"/>
            <a:r>
              <a:rPr lang="en-US" dirty="0" smtClean="0"/>
              <a:t>Easy, scriptable and configurable install</a:t>
            </a:r>
          </a:p>
          <a:p>
            <a:pPr marL="461963" indent="-461963"/>
            <a:r>
              <a:rPr lang="en-US" dirty="0" smtClean="0"/>
              <a:t>Enabled per-process</a:t>
            </a:r>
          </a:p>
          <a:p>
            <a:pPr marL="914400" lvl="1" indent="-452438"/>
            <a:r>
              <a:rPr lang="en-US" dirty="0" smtClean="0"/>
              <a:t>For all verified processes, the presence of a debugger is required</a:t>
            </a:r>
          </a:p>
          <a:p>
            <a:pPr lvl="1"/>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And Configuration</a:t>
            </a:r>
            <a:endParaRPr lang="en-US" dirty="0"/>
          </a:p>
        </p:txBody>
      </p:sp>
      <p:pic>
        <p:nvPicPr>
          <p:cNvPr id="1026" name="Picture 2"/>
          <p:cNvPicPr>
            <a:picLocks noChangeAspect="1" noChangeArrowheads="1"/>
          </p:cNvPicPr>
          <p:nvPr/>
        </p:nvPicPr>
        <p:blipFill>
          <a:blip r:embed="rId3"/>
          <a:srcRect/>
          <a:stretch>
            <a:fillRect/>
          </a:stretch>
        </p:blipFill>
        <p:spPr bwMode="auto">
          <a:xfrm>
            <a:off x="1057275" y="1752600"/>
            <a:ext cx="7029450" cy="41814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896</Words>
  <Application>Microsoft Office PowerPoint</Application>
  <PresentationFormat>On-screen Show (4:3)</PresentationFormat>
  <Paragraphs>233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WinHEC 2008 Template_NEW_9.22.08</vt:lpstr>
      <vt:lpstr>Print Driver Development Tools And Print Verifier</vt:lpstr>
      <vt:lpstr>Agenda</vt:lpstr>
      <vt:lpstr>Driver Quality Challenges</vt:lpstr>
      <vt:lpstr>Print Driver Development Tools</vt:lpstr>
      <vt:lpstr>Print Verifier</vt:lpstr>
      <vt:lpstr>High Level Architecture</vt:lpstr>
      <vt:lpstr>Print Verifier Philosophy</vt:lpstr>
      <vt:lpstr>Setup And Configuration</vt:lpstr>
      <vt:lpstr>Setup And Configuration</vt:lpstr>
      <vt:lpstr>Typical Workflow</vt:lpstr>
      <vt:lpstr>Known Limitations</vt:lpstr>
      <vt:lpstr>Recommended Settings</vt:lpstr>
      <vt:lpstr>Print Verifier Demo</vt:lpstr>
      <vt:lpstr>Additional Features</vt:lpstr>
      <vt:lpstr>Additional Features</vt:lpstr>
      <vt:lpstr>Print Verifier Fault Detection</vt:lpstr>
      <vt:lpstr>Print Verifier Fault Detection</vt:lpstr>
      <vt:lpstr>Print Verifier Fault Detection</vt:lpstr>
      <vt:lpstr>Print Verifier Fault Detection</vt:lpstr>
      <vt:lpstr>Future Improvements</vt:lpstr>
      <vt:lpstr>Other Important Tools</vt:lpstr>
      <vt:lpstr>Other Important Tools</vt:lpstr>
      <vt:lpstr>Other Important Tools</vt:lpstr>
      <vt:lpstr>Other Important Tools</vt:lpstr>
      <vt:lpstr>Distribution Vehicles</vt:lpstr>
      <vt:lpstr>Call To Action</vt:lpstr>
      <vt:lpstr>Additional Resources</vt:lpstr>
      <vt:lpstr>Please Complete A Session Evaluation Form Your input is important!</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2008-11-11T23:43:59Z</dcterms:created>
  <dcterms:modified xsi:type="dcterms:W3CDTF">2008-11-11T23:44:05Z</dcterms:modified>
  <cp:contentType/>
</cp:coreProperties>
</file>