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9" r:id="rId1"/>
  </p:sldMasterIdLst>
  <p:notesMasterIdLst>
    <p:notesMasterId r:id="rId46"/>
  </p:notesMasterIdLst>
  <p:handoutMasterIdLst>
    <p:handoutMasterId r:id="rId47"/>
  </p:handoutMasterIdLst>
  <p:sldIdLst>
    <p:sldId id="352" r:id="rId2"/>
    <p:sldId id="306" r:id="rId3"/>
    <p:sldId id="303" r:id="rId4"/>
    <p:sldId id="307" r:id="rId5"/>
    <p:sldId id="349" r:id="rId6"/>
    <p:sldId id="350" r:id="rId7"/>
    <p:sldId id="308" r:id="rId8"/>
    <p:sldId id="309" r:id="rId9"/>
    <p:sldId id="310" r:id="rId10"/>
    <p:sldId id="312" r:id="rId11"/>
    <p:sldId id="314" r:id="rId12"/>
    <p:sldId id="315" r:id="rId13"/>
    <p:sldId id="318" r:id="rId14"/>
    <p:sldId id="371" r:id="rId15"/>
    <p:sldId id="320" r:id="rId16"/>
    <p:sldId id="331" r:id="rId17"/>
    <p:sldId id="325" r:id="rId18"/>
    <p:sldId id="348" r:id="rId19"/>
    <p:sldId id="326" r:id="rId20"/>
    <p:sldId id="327" r:id="rId21"/>
    <p:sldId id="332" r:id="rId22"/>
    <p:sldId id="372" r:id="rId23"/>
    <p:sldId id="381" r:id="rId24"/>
    <p:sldId id="370" r:id="rId25"/>
    <p:sldId id="358" r:id="rId26"/>
    <p:sldId id="366" r:id="rId27"/>
    <p:sldId id="360" r:id="rId28"/>
    <p:sldId id="361" r:id="rId29"/>
    <p:sldId id="367" r:id="rId30"/>
    <p:sldId id="363" r:id="rId31"/>
    <p:sldId id="364" r:id="rId32"/>
    <p:sldId id="365" r:id="rId33"/>
    <p:sldId id="369" r:id="rId34"/>
    <p:sldId id="373" r:id="rId35"/>
    <p:sldId id="374" r:id="rId36"/>
    <p:sldId id="375" r:id="rId37"/>
    <p:sldId id="376" r:id="rId38"/>
    <p:sldId id="377" r:id="rId39"/>
    <p:sldId id="378" r:id="rId40"/>
    <p:sldId id="382" r:id="rId41"/>
    <p:sldId id="368" r:id="rId42"/>
    <p:sldId id="385" r:id="rId43"/>
    <p:sldId id="384" r:id="rId44"/>
    <p:sldId id="386" r:id="rId45"/>
  </p:sldIdLst>
  <p:sldSz cx="9144000" cy="6858000" type="screen4x3"/>
  <p:notesSz cx="6858000" cy="9144000"/>
  <p:embeddedFontLst>
    <p:embeddedFont>
      <p:font typeface="Trebuchet MS" pitchFamily="34" charset="0"/>
      <p:regular r:id="rId48"/>
      <p:bold r:id="rId49"/>
      <p:italic r:id="rId50"/>
      <p:boldItalic r:id="rId51"/>
    </p:embeddedFont>
    <p:embeddedFont>
      <p:font typeface="Segoe UI" pitchFamily="34" charset="0"/>
      <p:regular r:id="rId52"/>
      <p:bold r:id="rId53"/>
      <p:italic r:id="rId54"/>
      <p:boldItalic r:id="rId55"/>
    </p:embeddedFont>
    <p:embeddedFont>
      <p:font typeface="Segoe" charset="0"/>
      <p:regular r:id="rId56"/>
      <p:bold r:id="rId57"/>
      <p:italic r:id="rId58"/>
      <p:boldItalic r:id="rId59"/>
    </p:embeddedFont>
    <p:embeddedFont>
      <p:font typeface="Calibri" pitchFamily="34" charset="0"/>
      <p:regular r:id="rId60"/>
      <p:bold r:id="rId61"/>
      <p:italic r:id="rId62"/>
      <p:boldItalic r:id="rId63"/>
    </p:embeddedFont>
    <p:embeddedFont>
      <p:font typeface="Segoe Semibold" charset="0"/>
      <p:bold r:id="rId64"/>
      <p:boldItalic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DFF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0282" autoAdjust="0"/>
  </p:normalViewPr>
  <p:slideViewPr>
    <p:cSldViewPr snapToGrid="0" snapToObjects="1" showGuides="1">
      <p:cViewPr varScale="1">
        <p:scale>
          <a:sx n="88" d="100"/>
          <a:sy n="88" d="100"/>
        </p:scale>
        <p:origin x="-474" y="-102"/>
      </p:cViewPr>
      <p:guideLst>
        <p:guide orient="horz" pos="2153"/>
        <p:guide orient="horz" pos="145"/>
        <p:guide orient="horz" pos="891"/>
        <p:guide orient="horz" pos="1196"/>
        <p:guide pos="2880"/>
        <p:guide pos="244"/>
        <p:guide pos="5516"/>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67" d="100"/>
          <a:sy n="67" d="100"/>
        </p:scale>
        <p:origin x="-274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F6143A-33FF-4897-9B7C-C1A1703A5C29}" type="datetimeFigureOut">
              <a:rPr lang="en-US" smtClean="0"/>
              <a:pPr/>
              <a:t>11/11/2008</a:t>
            </a:fld>
            <a:endParaRPr lang="en-US"/>
          </a:p>
        </p:txBody>
      </p:sp>
      <p:sp>
        <p:nvSpPr>
          <p:cNvPr id="4" name="Footer Placeholder 3"/>
          <p:cNvSpPr>
            <a:spLocks noGrp="1"/>
          </p:cNvSpPr>
          <p:nvPr>
            <p:ph type="ftr" sz="quarter" idx="2"/>
          </p:nvPr>
        </p:nvSpPr>
        <p:spPr>
          <a:xfrm>
            <a:off x="-1" y="8685213"/>
            <a:ext cx="6856413" cy="457200"/>
          </a:xfrm>
          <a:prstGeom prst="rect">
            <a:avLst/>
          </a:prstGeom>
        </p:spPr>
        <p:txBody>
          <a:bodyPr vert="horz" lIns="91440" tIns="45720" rIns="91440" bIns="45720" rtlCol="0" anchor="b"/>
          <a:lstStyle>
            <a:lvl1pPr algn="l">
              <a:defRPr sz="1200"/>
            </a:lvl1pPr>
          </a:lstStyle>
          <a:p>
            <a:pPr algn="ctr" defTabSz="914027" eaLnBrk="0" hangingPunct="0"/>
            <a:r>
              <a:rPr lang="en-US" sz="500" dirty="0" smtClean="0">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500" dirty="0" smtClean="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latin typeface="Segoe" pitchFamily="34" charset="0"/>
                <a:cs typeface="Arial" charset="0"/>
              </a:rPr>
            </a:br>
            <a:r>
              <a:rPr lang="en-US" sz="500" dirty="0" smtClean="0">
                <a:latin typeface="Segoe" pitchFamily="34" charset="0"/>
                <a:cs typeface="Arial" charset="0"/>
              </a:rPr>
              <a:t>MICROSOFT MAKES NO WARRANTIES, EXPRESS, IMPLIED OR STATUTORY, AS TO THE INFORMATION IN THIS PRESENTATION.</a:t>
            </a:r>
            <a:endParaRPr lang="en-US" sz="500" dirty="0">
              <a:latin typeface="Segoe" pitchFamily="34" charset="0"/>
              <a:cs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6C49C1-CE31-4DB4-AF8A-1B561F76A1F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Creating Deployable Driver Packages for Windows</a:t>
            </a:r>
            <a:endParaRPr lang="en-US" sz="4800" dirty="0"/>
          </a:p>
        </p:txBody>
      </p:sp>
      <p:sp>
        <p:nvSpPr>
          <p:cNvPr id="3" name="Subtitle 2"/>
          <p:cNvSpPr>
            <a:spLocks noGrp="1"/>
          </p:cNvSpPr>
          <p:nvPr>
            <p:ph type="subTitle" idx="1"/>
          </p:nvPr>
        </p:nvSpPr>
        <p:spPr>
          <a:xfrm>
            <a:off x="2734826" y="3650133"/>
            <a:ext cx="5866482" cy="1163395"/>
          </a:xfrm>
        </p:spPr>
        <p:txBody>
          <a:bodyPr/>
          <a:lstStyle/>
          <a:p>
            <a:r>
              <a:rPr lang="en-US" sz="2800" dirty="0" smtClean="0"/>
              <a:t>Eugene Lin</a:t>
            </a:r>
          </a:p>
          <a:p>
            <a:r>
              <a:rPr lang="en-US" sz="2800" dirty="0" smtClean="0"/>
              <a:t>Principal Program Manager Lead</a:t>
            </a:r>
          </a:p>
          <a:p>
            <a:r>
              <a:rPr lang="en-US" sz="2800" dirty="0" smtClean="0"/>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gnetic Disk 12"/>
          <p:cNvSpPr/>
          <p:nvPr/>
        </p:nvSpPr>
        <p:spPr>
          <a:xfrm>
            <a:off x="4483572" y="4295075"/>
            <a:ext cx="3187228" cy="1951037"/>
          </a:xfrm>
          <a:prstGeom prst="flowChartMagneticDisk">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Store</a:t>
            </a:r>
          </a:p>
        </p:txBody>
      </p:sp>
      <p:sp>
        <p:nvSpPr>
          <p:cNvPr id="31" name="Rectangle 30"/>
          <p:cNvSpPr>
            <a:spLocks noChangeArrowheads="1"/>
          </p:cNvSpPr>
          <p:nvPr/>
        </p:nvSpPr>
        <p:spPr bwMode="auto">
          <a:xfrm>
            <a:off x="5729549" y="4741335"/>
            <a:ext cx="503141" cy="67473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0" name="Rectangle 29"/>
          <p:cNvSpPr>
            <a:spLocks noChangeArrowheads="1"/>
          </p:cNvSpPr>
          <p:nvPr/>
        </p:nvSpPr>
        <p:spPr bwMode="auto">
          <a:xfrm>
            <a:off x="5901890" y="4809067"/>
            <a:ext cx="616250" cy="78029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443198"/>
          </a:xfrm>
        </p:spPr>
        <p:txBody>
          <a:bodyPr/>
          <a:lstStyle/>
          <a:p>
            <a:r>
              <a:rPr lang="en-US" sz="3200" smtClean="0"/>
              <a:t>Step 1:  Driver Package Copied To Driver Store</a:t>
            </a:r>
            <a:endParaRPr lang="en-US" sz="3200" dirty="0"/>
          </a:p>
        </p:txBody>
      </p:sp>
      <p:sp>
        <p:nvSpPr>
          <p:cNvPr id="3" name="Content Placeholder 2"/>
          <p:cNvSpPr>
            <a:spLocks noGrp="1"/>
          </p:cNvSpPr>
          <p:nvPr>
            <p:ph sz="half" idx="1"/>
          </p:nvPr>
        </p:nvSpPr>
        <p:spPr/>
        <p:txBody>
          <a:bodyPr/>
          <a:lstStyle/>
          <a:p>
            <a:r>
              <a:rPr lang="en-US" smtClean="0"/>
              <a:t>Windows builds a list of files from the INF:</a:t>
            </a:r>
          </a:p>
          <a:p>
            <a:pPr lvl="1"/>
            <a:r>
              <a:rPr lang="en-US" smtClean="0"/>
              <a:t>MyFile1.sys</a:t>
            </a:r>
          </a:p>
          <a:p>
            <a:pPr lvl="1"/>
            <a:r>
              <a:rPr lang="en-US" smtClean="0"/>
              <a:t>MyFile2.dll</a:t>
            </a:r>
          </a:p>
          <a:p>
            <a:r>
              <a:rPr lang="en-US" smtClean="0"/>
              <a:t>Windows copies those files (and the INF) into the Driver Store.</a:t>
            </a:r>
          </a:p>
          <a:p>
            <a:endParaRPr lang="en-US" dirty="0"/>
          </a:p>
        </p:txBody>
      </p:sp>
      <p:sp>
        <p:nvSpPr>
          <p:cNvPr id="4" name="Rectangle 3"/>
          <p:cNvSpPr>
            <a:spLocks noChangeArrowheads="1"/>
          </p:cNvSpPr>
          <p:nvPr/>
        </p:nvSpPr>
        <p:spPr bwMode="auto">
          <a:xfrm>
            <a:off x="5927650" y="2253584"/>
            <a:ext cx="1404483" cy="166062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05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05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 name="Rectangle 4"/>
          <p:cNvSpPr>
            <a:spLocks noChangeArrowheads="1"/>
          </p:cNvSpPr>
          <p:nvPr/>
        </p:nvSpPr>
        <p:spPr bwMode="auto">
          <a:xfrm>
            <a:off x="6044005" y="2302179"/>
            <a:ext cx="717100" cy="3701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05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05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 name="Rectangle 5"/>
          <p:cNvSpPr>
            <a:spLocks noChangeArrowheads="1"/>
          </p:cNvSpPr>
          <p:nvPr/>
        </p:nvSpPr>
        <p:spPr bwMode="auto">
          <a:xfrm>
            <a:off x="6044005" y="2756333"/>
            <a:ext cx="717100"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ectangle 6"/>
          <p:cNvSpPr>
            <a:spLocks noChangeArrowheads="1"/>
          </p:cNvSpPr>
          <p:nvPr/>
        </p:nvSpPr>
        <p:spPr bwMode="auto">
          <a:xfrm>
            <a:off x="6044005" y="3208085"/>
            <a:ext cx="717100"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4769427" y="2756333"/>
            <a:ext cx="983889"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4769427" y="3208085"/>
            <a:ext cx="983889"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0" name="Straight Connector 9"/>
          <p:cNvCxnSpPr/>
          <p:nvPr/>
        </p:nvCxnSpPr>
        <p:spPr>
          <a:xfrm rot="5400000">
            <a:off x="4732746" y="2830338"/>
            <a:ext cx="1033093" cy="717101"/>
          </a:xfrm>
          <a:prstGeom prst="lin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cxnSp>
      <p:cxnSp>
        <p:nvCxnSpPr>
          <p:cNvPr id="11" name="Straight Connector 10"/>
          <p:cNvCxnSpPr/>
          <p:nvPr/>
        </p:nvCxnSpPr>
        <p:spPr>
          <a:xfrm rot="16200000" flipH="1">
            <a:off x="4769363" y="2866956"/>
            <a:ext cx="1033094" cy="643866"/>
          </a:xfrm>
          <a:prstGeom prst="lin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cxnSp>
      <p:sp>
        <p:nvSpPr>
          <p:cNvPr id="23" name="Curved Left Arrow 22"/>
          <p:cNvSpPr/>
          <p:nvPr/>
        </p:nvSpPr>
        <p:spPr>
          <a:xfrm>
            <a:off x="7670800" y="2425166"/>
            <a:ext cx="931334" cy="2658533"/>
          </a:xfrm>
          <a:prstGeom prst="curved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9" name="Rectangle 28"/>
          <p:cNvSpPr>
            <a:spLocks noChangeArrowheads="1"/>
          </p:cNvSpPr>
          <p:nvPr/>
        </p:nvSpPr>
        <p:spPr bwMode="auto">
          <a:xfrm>
            <a:off x="6139553" y="4936067"/>
            <a:ext cx="743848" cy="9166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Rectangle 23"/>
          <p:cNvSpPr>
            <a:spLocks noChangeArrowheads="1"/>
          </p:cNvSpPr>
          <p:nvPr/>
        </p:nvSpPr>
        <p:spPr bwMode="auto">
          <a:xfrm>
            <a:off x="6484272" y="5083699"/>
            <a:ext cx="847861" cy="9580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Rectangle 24"/>
          <p:cNvSpPr>
            <a:spLocks noChangeArrowheads="1"/>
          </p:cNvSpPr>
          <p:nvPr/>
        </p:nvSpPr>
        <p:spPr bwMode="auto">
          <a:xfrm>
            <a:off x="6554513" y="5111733"/>
            <a:ext cx="432900" cy="21354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Rectangle 25"/>
          <p:cNvSpPr>
            <a:spLocks noChangeArrowheads="1"/>
          </p:cNvSpPr>
          <p:nvPr/>
        </p:nvSpPr>
        <p:spPr bwMode="auto">
          <a:xfrm>
            <a:off x="6554513" y="5373735"/>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3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3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Rectangle 26"/>
          <p:cNvSpPr>
            <a:spLocks noChangeArrowheads="1"/>
          </p:cNvSpPr>
          <p:nvPr/>
        </p:nvSpPr>
        <p:spPr bwMode="auto">
          <a:xfrm>
            <a:off x="6554513" y="5634351"/>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3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3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2" name="Rectangular Callout 31"/>
          <p:cNvSpPr/>
          <p:nvPr/>
        </p:nvSpPr>
        <p:spPr>
          <a:xfrm>
            <a:off x="736600" y="5589358"/>
            <a:ext cx="3454400" cy="536805"/>
          </a:xfrm>
          <a:prstGeom prst="wedgeRectCallout">
            <a:avLst>
              <a:gd name="adj1" fmla="val 61030"/>
              <a:gd name="adj2" fmla="val -12203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bg2"/>
                    </a:gs>
                    <a:gs pos="25000">
                      <a:schemeClr val="bg2"/>
                    </a:gs>
                  </a:gsLst>
                  <a:lin ang="5400000" scaled="1"/>
                </a:gradFill>
                <a:latin typeface="Trebuchet MS" pitchFamily="34" charset="0"/>
              </a:rPr>
              <a:t>The Driver Store isolates driver packages</a:t>
            </a:r>
            <a:br>
              <a:rPr lang="en-US" sz="1400" dirty="0" smtClean="0">
                <a:gradFill>
                  <a:gsLst>
                    <a:gs pos="0">
                      <a:schemeClr val="bg2"/>
                    </a:gs>
                    <a:gs pos="25000">
                      <a:schemeClr val="bg2"/>
                    </a:gs>
                  </a:gsLst>
                  <a:lin ang="5400000" scaled="1"/>
                </a:gradFill>
                <a:latin typeface="Trebuchet MS" pitchFamily="34" charset="0"/>
              </a:rPr>
            </a:br>
            <a:r>
              <a:rPr lang="en-US" sz="1400" dirty="0" smtClean="0">
                <a:gradFill>
                  <a:gsLst>
                    <a:gs pos="0">
                      <a:schemeClr val="bg2"/>
                    </a:gs>
                    <a:gs pos="25000">
                      <a:schemeClr val="bg2"/>
                    </a:gs>
                  </a:gsLst>
                  <a:lin ang="5400000" scaled="1"/>
                </a:gradFill>
                <a:latin typeface="Trebuchet MS" pitchFamily="34" charset="0"/>
              </a:rPr>
              <a:t>side-by-side in a private database.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lowchart: Magnetic Disk 53"/>
          <p:cNvSpPr/>
          <p:nvPr/>
        </p:nvSpPr>
        <p:spPr>
          <a:xfrm>
            <a:off x="4483572" y="4295075"/>
            <a:ext cx="3187228" cy="1951037"/>
          </a:xfrm>
          <a:prstGeom prst="flowChartMagneticDisk">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Store</a:t>
            </a:r>
          </a:p>
        </p:txBody>
      </p:sp>
      <p:sp>
        <p:nvSpPr>
          <p:cNvPr id="55" name="Rectangle 54"/>
          <p:cNvSpPr>
            <a:spLocks noChangeArrowheads="1"/>
          </p:cNvSpPr>
          <p:nvPr/>
        </p:nvSpPr>
        <p:spPr bwMode="auto">
          <a:xfrm>
            <a:off x="5729549" y="4741335"/>
            <a:ext cx="503141" cy="67473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6" name="Rectangle 55"/>
          <p:cNvSpPr>
            <a:spLocks noChangeArrowheads="1"/>
          </p:cNvSpPr>
          <p:nvPr/>
        </p:nvSpPr>
        <p:spPr bwMode="auto">
          <a:xfrm>
            <a:off x="5901890" y="4809067"/>
            <a:ext cx="616250" cy="78029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7" name="Rectangle 56"/>
          <p:cNvSpPr>
            <a:spLocks noChangeArrowheads="1"/>
          </p:cNvSpPr>
          <p:nvPr/>
        </p:nvSpPr>
        <p:spPr bwMode="auto">
          <a:xfrm>
            <a:off x="5927650" y="2253584"/>
            <a:ext cx="1404483" cy="166062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05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05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8" name="Rectangle 57"/>
          <p:cNvSpPr>
            <a:spLocks noChangeArrowheads="1"/>
          </p:cNvSpPr>
          <p:nvPr/>
        </p:nvSpPr>
        <p:spPr bwMode="auto">
          <a:xfrm>
            <a:off x="6044005" y="2302179"/>
            <a:ext cx="717100" cy="3701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05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05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9" name="Rectangle 58"/>
          <p:cNvSpPr>
            <a:spLocks noChangeArrowheads="1"/>
          </p:cNvSpPr>
          <p:nvPr/>
        </p:nvSpPr>
        <p:spPr bwMode="auto">
          <a:xfrm>
            <a:off x="6044005" y="2756333"/>
            <a:ext cx="717100"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0" name="Rectangle 59"/>
          <p:cNvSpPr>
            <a:spLocks noChangeArrowheads="1"/>
          </p:cNvSpPr>
          <p:nvPr/>
        </p:nvSpPr>
        <p:spPr bwMode="auto">
          <a:xfrm>
            <a:off x="6044005" y="3208085"/>
            <a:ext cx="717100"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1" name="Rectangle 60"/>
          <p:cNvSpPr>
            <a:spLocks noChangeArrowheads="1"/>
          </p:cNvSpPr>
          <p:nvPr/>
        </p:nvSpPr>
        <p:spPr bwMode="auto">
          <a:xfrm>
            <a:off x="4769427" y="2756333"/>
            <a:ext cx="983889"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2" name="Rectangle 61"/>
          <p:cNvSpPr>
            <a:spLocks noChangeArrowheads="1"/>
          </p:cNvSpPr>
          <p:nvPr/>
        </p:nvSpPr>
        <p:spPr bwMode="auto">
          <a:xfrm>
            <a:off x="4769427" y="3208085"/>
            <a:ext cx="983889" cy="3737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6" name="Rectangle 65"/>
          <p:cNvSpPr>
            <a:spLocks noChangeArrowheads="1"/>
          </p:cNvSpPr>
          <p:nvPr/>
        </p:nvSpPr>
        <p:spPr bwMode="auto">
          <a:xfrm>
            <a:off x="6139553" y="4936067"/>
            <a:ext cx="743848" cy="9166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7" name="Rectangle 66"/>
          <p:cNvSpPr>
            <a:spLocks noChangeArrowheads="1"/>
          </p:cNvSpPr>
          <p:nvPr/>
        </p:nvSpPr>
        <p:spPr bwMode="auto">
          <a:xfrm>
            <a:off x="6484272" y="5083699"/>
            <a:ext cx="847861" cy="9580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8" name="Rectangle 67"/>
          <p:cNvSpPr>
            <a:spLocks noChangeArrowheads="1"/>
          </p:cNvSpPr>
          <p:nvPr/>
        </p:nvSpPr>
        <p:spPr bwMode="auto">
          <a:xfrm>
            <a:off x="6554513" y="5111733"/>
            <a:ext cx="432900" cy="21354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9" name="Rectangle 68"/>
          <p:cNvSpPr>
            <a:spLocks noChangeArrowheads="1"/>
          </p:cNvSpPr>
          <p:nvPr/>
        </p:nvSpPr>
        <p:spPr bwMode="auto">
          <a:xfrm>
            <a:off x="6554513" y="5373735"/>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3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3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0" name="Rectangle 69"/>
          <p:cNvSpPr>
            <a:spLocks noChangeArrowheads="1"/>
          </p:cNvSpPr>
          <p:nvPr/>
        </p:nvSpPr>
        <p:spPr bwMode="auto">
          <a:xfrm>
            <a:off x="6554513" y="5634351"/>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3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3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r>
              <a:rPr lang="en-US" dirty="0" smtClean="0"/>
              <a:t>Step 2: The World Changes</a:t>
            </a:r>
            <a:endParaRPr lang="en-US" dirty="0"/>
          </a:p>
        </p:txBody>
      </p:sp>
      <p:sp>
        <p:nvSpPr>
          <p:cNvPr id="3" name="Content Placeholder 2"/>
          <p:cNvSpPr>
            <a:spLocks noGrp="1"/>
          </p:cNvSpPr>
          <p:nvPr>
            <p:ph sz="half" idx="1"/>
          </p:nvPr>
        </p:nvSpPr>
        <p:spPr>
          <a:xfrm>
            <a:off x="382324" y="1414199"/>
            <a:ext cx="3587004" cy="3077766"/>
          </a:xfrm>
        </p:spPr>
        <p:txBody>
          <a:bodyPr/>
          <a:lstStyle/>
          <a:p>
            <a:pPr marL="290513" indent="-290513"/>
            <a:r>
              <a:rPr lang="en-US" sz="2000" dirty="0" smtClean="0"/>
              <a:t>Windows treats driver packages in the Driver Store as </a:t>
            </a:r>
            <a:r>
              <a:rPr lang="en-US" sz="2000" u="sng" dirty="0" smtClean="0"/>
              <a:t>atomic entities</a:t>
            </a:r>
          </a:p>
          <a:p>
            <a:pPr marL="290513" indent="-290513"/>
            <a:r>
              <a:rPr lang="en-US" sz="2000" dirty="0" smtClean="0"/>
              <a:t>Windows protects the Driver Store as one of its own components</a:t>
            </a:r>
          </a:p>
          <a:p>
            <a:pPr marL="290513" indent="-290513"/>
            <a:r>
              <a:rPr lang="en-US" sz="2000" dirty="0" smtClean="0"/>
              <a:t>The Driver Store always contains all installable driver packages,</a:t>
            </a:r>
            <a:br>
              <a:rPr lang="en-US" sz="2000" dirty="0" smtClean="0"/>
            </a:br>
            <a:r>
              <a:rPr lang="en-US" sz="2000" dirty="0" smtClean="0"/>
              <a:t>including inbox drivers</a:t>
            </a:r>
          </a:p>
        </p:txBody>
      </p:sp>
      <p:cxnSp>
        <p:nvCxnSpPr>
          <p:cNvPr id="35" name="Straight Connector 34"/>
          <p:cNvCxnSpPr/>
          <p:nvPr/>
        </p:nvCxnSpPr>
        <p:spPr>
          <a:xfrm rot="5400000" flipH="1" flipV="1">
            <a:off x="3083805" y="5147384"/>
            <a:ext cx="2197457" cy="1588"/>
          </a:xfrm>
          <a:prstGeom prst="line">
            <a:avLst/>
          </a:prstGeom>
          <a:ln w="44450" cap="sq">
            <a:prstDash val="sysDot"/>
            <a:headEnd type="none" w="med" len="med"/>
            <a:tailEnd type="non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sp>
        <p:nvSpPr>
          <p:cNvPr id="38" name="TextBox 37"/>
          <p:cNvSpPr txBox="1"/>
          <p:nvPr/>
        </p:nvSpPr>
        <p:spPr>
          <a:xfrm>
            <a:off x="7670800" y="4087326"/>
            <a:ext cx="1303867" cy="415498"/>
          </a:xfrm>
          <a:prstGeom prst="rect">
            <a:avLst/>
          </a:prstGeom>
          <a:noFill/>
        </p:spPr>
        <p:txBody>
          <a:bodyPr wrap="square" rtlCol="0">
            <a:spAutoFit/>
          </a:bodyPr>
          <a:lstStyle/>
          <a:p>
            <a:r>
              <a:rPr lang="en-US" sz="1050" dirty="0" smtClean="0"/>
              <a:t>Windows Resource Protection</a:t>
            </a:r>
            <a:endParaRPr lang="en-US" sz="1050" dirty="0"/>
          </a:p>
        </p:txBody>
      </p:sp>
      <p:cxnSp>
        <p:nvCxnSpPr>
          <p:cNvPr id="34" name="Straight Connector 33"/>
          <p:cNvCxnSpPr/>
          <p:nvPr/>
        </p:nvCxnSpPr>
        <p:spPr>
          <a:xfrm rot="10800000">
            <a:off x="4182533" y="4047067"/>
            <a:ext cx="4792134" cy="1588"/>
          </a:xfrm>
          <a:prstGeom prst="line">
            <a:avLst/>
          </a:prstGeom>
          <a:ln w="44450" cap="sq">
            <a:prstDash val="sysDot"/>
            <a:headEnd type="none" w="med" len="med"/>
            <a:tailEnd type="non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sp>
        <p:nvSpPr>
          <p:cNvPr id="39" name="TextBox 38"/>
          <p:cNvSpPr txBox="1"/>
          <p:nvPr/>
        </p:nvSpPr>
        <p:spPr>
          <a:xfrm>
            <a:off x="7670800" y="3695843"/>
            <a:ext cx="1303867" cy="253916"/>
          </a:xfrm>
          <a:prstGeom prst="rect">
            <a:avLst/>
          </a:prstGeom>
          <a:noFill/>
        </p:spPr>
        <p:txBody>
          <a:bodyPr wrap="square" rtlCol="0">
            <a:spAutoFit/>
          </a:bodyPr>
          <a:lstStyle/>
          <a:p>
            <a:r>
              <a:rPr lang="en-US" sz="1050" dirty="0" smtClean="0"/>
              <a:t>Cesspool</a:t>
            </a:r>
            <a:endParaRPr lang="en-US" sz="1050" dirty="0"/>
          </a:p>
        </p:txBody>
      </p:sp>
      <p:grpSp>
        <p:nvGrpSpPr>
          <p:cNvPr id="45" name="Group 44"/>
          <p:cNvGrpSpPr/>
          <p:nvPr/>
        </p:nvGrpSpPr>
        <p:grpSpPr>
          <a:xfrm>
            <a:off x="4572000" y="2175593"/>
            <a:ext cx="3373572" cy="1654366"/>
            <a:chOff x="4572000" y="2175593"/>
            <a:chExt cx="3373572" cy="1654366"/>
          </a:xfrm>
        </p:grpSpPr>
        <p:sp>
          <p:nvSpPr>
            <p:cNvPr id="40" name="Explosion 2 39"/>
            <p:cNvSpPr/>
            <p:nvPr/>
          </p:nvSpPr>
          <p:spPr>
            <a:xfrm>
              <a:off x="4572000" y="2175593"/>
              <a:ext cx="2062105" cy="954501"/>
            </a:xfrm>
            <a:prstGeom prst="irregularSeal2">
              <a:avLst/>
            </a:prstGeom>
            <a:solidFill>
              <a:srgbClr val="FFFF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2 40"/>
            <p:cNvSpPr/>
            <p:nvPr/>
          </p:nvSpPr>
          <p:spPr>
            <a:xfrm rot="1371260">
              <a:off x="6464692" y="2930817"/>
              <a:ext cx="1480880" cy="554537"/>
            </a:xfrm>
            <a:prstGeom prst="irregularSeal2">
              <a:avLst/>
            </a:prstGeom>
            <a:solidFill>
              <a:srgbClr val="FFC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2 41"/>
            <p:cNvSpPr/>
            <p:nvPr/>
          </p:nvSpPr>
          <p:spPr>
            <a:xfrm rot="981928">
              <a:off x="4796885" y="3223794"/>
              <a:ext cx="1721255" cy="606165"/>
            </a:xfrm>
            <a:prstGeom prst="irregularSeal2">
              <a:avLst/>
            </a:prstGeom>
            <a:solidFill>
              <a:srgbClr val="FFC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Left Arrow 42"/>
          <p:cNvSpPr/>
          <p:nvPr/>
        </p:nvSpPr>
        <p:spPr>
          <a:xfrm>
            <a:off x="6987413" y="1964093"/>
            <a:ext cx="1469438" cy="423000"/>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schemeClr val="tx1"/>
                </a:solidFill>
              </a:rPr>
              <a:t>Remove media</a:t>
            </a:r>
            <a:endParaRPr lang="en-US" sz="1100" dirty="0">
              <a:solidFill>
                <a:schemeClr val="tx1"/>
              </a:solidFill>
            </a:endParaRPr>
          </a:p>
        </p:txBody>
      </p:sp>
      <p:sp>
        <p:nvSpPr>
          <p:cNvPr id="48" name="Left Arrow 47"/>
          <p:cNvSpPr/>
          <p:nvPr/>
        </p:nvSpPr>
        <p:spPr>
          <a:xfrm>
            <a:off x="4432452" y="2286000"/>
            <a:ext cx="1469438" cy="423000"/>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schemeClr val="tx1"/>
                </a:solidFill>
              </a:rPr>
              <a:t>Upgrade OS</a:t>
            </a:r>
            <a:endParaRPr lang="en-US" sz="1100" dirty="0">
              <a:solidFill>
                <a:schemeClr val="tx1"/>
              </a:solidFill>
            </a:endParaRPr>
          </a:p>
        </p:txBody>
      </p:sp>
      <p:sp>
        <p:nvSpPr>
          <p:cNvPr id="49" name="Left Arrow 48"/>
          <p:cNvSpPr/>
          <p:nvPr/>
        </p:nvSpPr>
        <p:spPr>
          <a:xfrm>
            <a:off x="6936081" y="2570580"/>
            <a:ext cx="1469438" cy="423000"/>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schemeClr val="tx1"/>
                </a:solidFill>
              </a:rPr>
              <a:t>Transfer to new PC</a:t>
            </a:r>
            <a:endParaRPr lang="en-US" sz="1100" dirty="0">
              <a:solidFill>
                <a:schemeClr val="tx1"/>
              </a:solidFill>
            </a:endParaRPr>
          </a:p>
        </p:txBody>
      </p:sp>
      <p:sp>
        <p:nvSpPr>
          <p:cNvPr id="50" name="Left Arrow 49"/>
          <p:cNvSpPr/>
          <p:nvPr/>
        </p:nvSpPr>
        <p:spPr>
          <a:xfrm>
            <a:off x="6252694" y="3370346"/>
            <a:ext cx="1469438" cy="423000"/>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schemeClr val="tx1"/>
                </a:solidFill>
              </a:rPr>
              <a:t>Install service pack</a:t>
            </a:r>
            <a:endParaRPr lang="en-US" sz="1100" dirty="0">
              <a:solidFill>
                <a:schemeClr val="tx1"/>
              </a:solidFill>
            </a:endParaRPr>
          </a:p>
        </p:txBody>
      </p:sp>
      <p:sp>
        <p:nvSpPr>
          <p:cNvPr id="51" name="Left Arrow 50"/>
          <p:cNvSpPr/>
          <p:nvPr/>
        </p:nvSpPr>
        <p:spPr>
          <a:xfrm>
            <a:off x="4763251" y="2996585"/>
            <a:ext cx="1870854" cy="423000"/>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schemeClr val="tx1"/>
                </a:solidFill>
              </a:rPr>
              <a:t>Restore backup image</a:t>
            </a:r>
            <a:endParaRPr lang="en-US" sz="11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Magnetic Disk 28"/>
          <p:cNvSpPr/>
          <p:nvPr/>
        </p:nvSpPr>
        <p:spPr>
          <a:xfrm>
            <a:off x="4483572" y="2554859"/>
            <a:ext cx="3187228" cy="1951037"/>
          </a:xfrm>
          <a:prstGeom prst="flowChartMagneticDisk">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Store</a:t>
            </a:r>
          </a:p>
        </p:txBody>
      </p:sp>
      <p:sp>
        <p:nvSpPr>
          <p:cNvPr id="30" name="Rectangle 29"/>
          <p:cNvSpPr>
            <a:spLocks noChangeArrowheads="1"/>
          </p:cNvSpPr>
          <p:nvPr/>
        </p:nvSpPr>
        <p:spPr bwMode="auto">
          <a:xfrm>
            <a:off x="5729549" y="3001119"/>
            <a:ext cx="503141" cy="67473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1" name="Rectangle 30"/>
          <p:cNvSpPr>
            <a:spLocks noChangeArrowheads="1"/>
          </p:cNvSpPr>
          <p:nvPr/>
        </p:nvSpPr>
        <p:spPr bwMode="auto">
          <a:xfrm>
            <a:off x="5901890" y="3068851"/>
            <a:ext cx="616250" cy="78029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1" name="Rectangle 40"/>
          <p:cNvSpPr>
            <a:spLocks noChangeArrowheads="1"/>
          </p:cNvSpPr>
          <p:nvPr/>
        </p:nvSpPr>
        <p:spPr bwMode="auto">
          <a:xfrm>
            <a:off x="6139553" y="3195851"/>
            <a:ext cx="743848" cy="9166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609398"/>
          </a:xfrm>
        </p:spPr>
        <p:txBody>
          <a:bodyPr/>
          <a:lstStyle/>
          <a:p>
            <a:r>
              <a:rPr lang="en-US" sz="4400" dirty="0" smtClean="0"/>
              <a:t>Step 3: Driver installed on device</a:t>
            </a:r>
            <a:endParaRPr lang="en-US" sz="4400" dirty="0"/>
          </a:p>
        </p:txBody>
      </p:sp>
      <p:sp>
        <p:nvSpPr>
          <p:cNvPr id="3" name="Content Placeholder 2"/>
          <p:cNvSpPr>
            <a:spLocks noGrp="1"/>
          </p:cNvSpPr>
          <p:nvPr>
            <p:ph sz="half" idx="1"/>
          </p:nvPr>
        </p:nvSpPr>
        <p:spPr>
          <a:xfrm>
            <a:off x="382324" y="1414199"/>
            <a:ext cx="3441532" cy="1733808"/>
          </a:xfrm>
        </p:spPr>
        <p:txBody>
          <a:bodyPr/>
          <a:lstStyle/>
          <a:p>
            <a:r>
              <a:rPr lang="en-US" dirty="0" smtClean="0"/>
              <a:t>Windows performs file and registry operations as directed by the INF.</a:t>
            </a:r>
          </a:p>
          <a:p>
            <a:r>
              <a:rPr lang="en-US" dirty="0" smtClean="0"/>
              <a:t>The driver package remains in the Driver Store for repair, reinstallation, verification, and migration operations.</a:t>
            </a:r>
          </a:p>
          <a:p>
            <a:endParaRPr lang="en-US" dirty="0" smtClean="0"/>
          </a:p>
          <a:p>
            <a:endParaRPr lang="en-US" dirty="0"/>
          </a:p>
        </p:txBody>
      </p:sp>
      <p:cxnSp>
        <p:nvCxnSpPr>
          <p:cNvPr id="35" name="Straight Connector 34"/>
          <p:cNvCxnSpPr/>
          <p:nvPr/>
        </p:nvCxnSpPr>
        <p:spPr>
          <a:xfrm rot="5400000" flipH="1" flipV="1">
            <a:off x="2170853" y="4423960"/>
            <a:ext cx="4023360" cy="1587"/>
          </a:xfrm>
          <a:prstGeom prst="line">
            <a:avLst/>
          </a:prstGeom>
          <a:ln w="44450" cap="sq">
            <a:prstDash val="sysDot"/>
            <a:headEnd type="none" w="med" len="med"/>
            <a:tailEnd type="non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sp>
        <p:nvSpPr>
          <p:cNvPr id="38" name="TextBox 37"/>
          <p:cNvSpPr txBox="1"/>
          <p:nvPr/>
        </p:nvSpPr>
        <p:spPr>
          <a:xfrm>
            <a:off x="7670799" y="2554859"/>
            <a:ext cx="1303867" cy="415498"/>
          </a:xfrm>
          <a:prstGeom prst="rect">
            <a:avLst/>
          </a:prstGeom>
          <a:noFill/>
        </p:spPr>
        <p:txBody>
          <a:bodyPr wrap="square" rtlCol="0">
            <a:spAutoFit/>
          </a:bodyPr>
          <a:lstStyle/>
          <a:p>
            <a:r>
              <a:rPr lang="en-US" sz="1050" dirty="0" smtClean="0"/>
              <a:t>Windows Resource Protection</a:t>
            </a:r>
            <a:endParaRPr lang="en-US" sz="1050" dirty="0"/>
          </a:p>
        </p:txBody>
      </p:sp>
      <p:cxnSp>
        <p:nvCxnSpPr>
          <p:cNvPr id="34" name="Straight Connector 33"/>
          <p:cNvCxnSpPr/>
          <p:nvPr/>
        </p:nvCxnSpPr>
        <p:spPr>
          <a:xfrm rot="10800000">
            <a:off x="4171989" y="2389908"/>
            <a:ext cx="4937760" cy="1588"/>
          </a:xfrm>
          <a:prstGeom prst="line">
            <a:avLst/>
          </a:prstGeom>
          <a:ln w="44450" cap="sq">
            <a:prstDash val="sysDot"/>
            <a:headEnd type="none" w="med" len="med"/>
            <a:tailEnd type="non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sp>
        <p:nvSpPr>
          <p:cNvPr id="33" name="Rectangle 32"/>
          <p:cNvSpPr>
            <a:spLocks noChangeArrowheads="1"/>
          </p:cNvSpPr>
          <p:nvPr/>
        </p:nvSpPr>
        <p:spPr bwMode="auto">
          <a:xfrm>
            <a:off x="6551424" y="5297185"/>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6" name="Rectangle 35"/>
          <p:cNvSpPr>
            <a:spLocks noChangeArrowheads="1"/>
          </p:cNvSpPr>
          <p:nvPr/>
        </p:nvSpPr>
        <p:spPr bwMode="auto">
          <a:xfrm>
            <a:off x="6572637" y="5631895"/>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6032971" y="5021590"/>
            <a:ext cx="1418318" cy="261610"/>
          </a:xfrm>
          <a:prstGeom prst="rect">
            <a:avLst/>
          </a:prstGeom>
          <a:noFill/>
        </p:spPr>
        <p:txBody>
          <a:bodyPr wrap="square" rtlCol="0">
            <a:spAutoFit/>
          </a:bodyPr>
          <a:lstStyle/>
          <a:p>
            <a:r>
              <a:rPr lang="en-US" sz="1100" dirty="0" err="1" smtClean="0"/>
              <a:t>Destinationdir</a:t>
            </a:r>
            <a:r>
              <a:rPr lang="en-US" sz="1100" dirty="0" smtClean="0"/>
              <a:t>\</a:t>
            </a:r>
            <a:endParaRPr lang="en-US" sz="1100" dirty="0"/>
          </a:p>
        </p:txBody>
      </p:sp>
      <p:sp>
        <p:nvSpPr>
          <p:cNvPr id="43" name="Rectangle 42"/>
          <p:cNvSpPr>
            <a:spLocks noChangeArrowheads="1"/>
          </p:cNvSpPr>
          <p:nvPr/>
        </p:nvSpPr>
        <p:spPr bwMode="auto">
          <a:xfrm>
            <a:off x="6484272" y="3355542"/>
            <a:ext cx="847861" cy="9580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Rectangle 44"/>
          <p:cNvSpPr>
            <a:spLocks noChangeArrowheads="1"/>
          </p:cNvSpPr>
          <p:nvPr/>
        </p:nvSpPr>
        <p:spPr bwMode="auto">
          <a:xfrm>
            <a:off x="6554513" y="3383576"/>
            <a:ext cx="432900" cy="21354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6" name="Rectangle 45"/>
          <p:cNvSpPr>
            <a:spLocks noChangeArrowheads="1"/>
          </p:cNvSpPr>
          <p:nvPr/>
        </p:nvSpPr>
        <p:spPr bwMode="auto">
          <a:xfrm>
            <a:off x="6554513" y="3645578"/>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3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3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7" name="Rectangle 46"/>
          <p:cNvSpPr>
            <a:spLocks noChangeArrowheads="1"/>
          </p:cNvSpPr>
          <p:nvPr/>
        </p:nvSpPr>
        <p:spPr bwMode="auto">
          <a:xfrm>
            <a:off x="6554513" y="3906194"/>
            <a:ext cx="432900" cy="2156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3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3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Curved Left Arrow 43"/>
          <p:cNvSpPr/>
          <p:nvPr/>
        </p:nvSpPr>
        <p:spPr>
          <a:xfrm>
            <a:off x="7213600" y="4002689"/>
            <a:ext cx="457199" cy="1615221"/>
          </a:xfrm>
          <a:prstGeom prst="curved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3564463" y="2724442"/>
            <a:ext cx="5047158" cy="32449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Rectangle 17"/>
          <p:cNvSpPr>
            <a:spLocks noChangeArrowheads="1"/>
          </p:cNvSpPr>
          <p:nvPr/>
        </p:nvSpPr>
        <p:spPr bwMode="auto">
          <a:xfrm>
            <a:off x="5931091" y="2819400"/>
            <a:ext cx="1492250" cy="7233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18"/>
          <p:cNvSpPr>
            <a:spLocks noChangeArrowheads="1"/>
          </p:cNvSpPr>
          <p:nvPr/>
        </p:nvSpPr>
        <p:spPr bwMode="auto">
          <a:xfrm>
            <a:off x="5931091" y="3706838"/>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19"/>
          <p:cNvSpPr>
            <a:spLocks noChangeArrowheads="1"/>
          </p:cNvSpPr>
          <p:nvPr/>
        </p:nvSpPr>
        <p:spPr bwMode="auto">
          <a:xfrm>
            <a:off x="5931091" y="4589585"/>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a:spLocks noChangeArrowheads="1"/>
          </p:cNvSpPr>
          <p:nvPr/>
        </p:nvSpPr>
        <p:spPr bwMode="auto">
          <a:xfrm>
            <a:off x="3757728" y="3706838"/>
            <a:ext cx="1745989"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
          <p:cNvSpPr>
            <a:spLocks noChangeArrowheads="1"/>
          </p:cNvSpPr>
          <p:nvPr/>
        </p:nvSpPr>
        <p:spPr bwMode="auto">
          <a:xfrm>
            <a:off x="3757728" y="4589585"/>
            <a:ext cx="1745989"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Left Arrow 22"/>
          <p:cNvSpPr/>
          <p:nvPr/>
        </p:nvSpPr>
        <p:spPr>
          <a:xfrm>
            <a:off x="5206996" y="3911607"/>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Depends on</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Left Arrow 23"/>
          <p:cNvSpPr/>
          <p:nvPr/>
        </p:nvSpPr>
        <p:spPr>
          <a:xfrm>
            <a:off x="5206996" y="47751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Depends on</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 name="Title 3"/>
          <p:cNvSpPr>
            <a:spLocks noGrp="1"/>
          </p:cNvSpPr>
          <p:nvPr>
            <p:ph type="title"/>
          </p:nvPr>
        </p:nvSpPr>
        <p:spPr/>
        <p:txBody>
          <a:bodyPr/>
          <a:lstStyle/>
          <a:p>
            <a:r>
              <a:rPr lang="en-US" dirty="0" smtClean="0"/>
              <a:t>Include All Files In Your Package</a:t>
            </a:r>
            <a:endParaRPr lang="en-US" dirty="0"/>
          </a:p>
        </p:txBody>
      </p:sp>
      <p:sp>
        <p:nvSpPr>
          <p:cNvPr id="5" name="Content Placeholder 4"/>
          <p:cNvSpPr>
            <a:spLocks noGrp="1"/>
          </p:cNvSpPr>
          <p:nvPr>
            <p:ph sz="half" idx="1"/>
          </p:nvPr>
        </p:nvSpPr>
        <p:spPr>
          <a:xfrm>
            <a:off x="382323" y="1414199"/>
            <a:ext cx="2932377" cy="3647152"/>
          </a:xfrm>
        </p:spPr>
        <p:txBody>
          <a:bodyPr/>
          <a:lstStyle/>
          <a:p>
            <a:r>
              <a:rPr lang="en-US" dirty="0" smtClean="0"/>
              <a:t>One solution </a:t>
            </a:r>
            <a:br>
              <a:rPr lang="en-US" dirty="0" smtClean="0"/>
            </a:br>
            <a:r>
              <a:rPr lang="en-US" dirty="0" smtClean="0"/>
              <a:t>is to include all dependencies within your package</a:t>
            </a:r>
          </a:p>
          <a:p>
            <a:r>
              <a:rPr lang="en-US" dirty="0" smtClean="0"/>
              <a:t>Yes, this means all the files are signed with the package</a:t>
            </a:r>
          </a:p>
          <a:p>
            <a:endParaRPr lang="en-US" dirty="0" smtClean="0"/>
          </a:p>
          <a:p>
            <a:endParaRPr lang="en-US" dirty="0"/>
          </a:p>
        </p:txBody>
      </p:sp>
      <p:sp>
        <p:nvSpPr>
          <p:cNvPr id="16" name="Rectangular Callout 15"/>
          <p:cNvSpPr/>
          <p:nvPr/>
        </p:nvSpPr>
        <p:spPr>
          <a:xfrm>
            <a:off x="7104623" y="1143001"/>
            <a:ext cx="1793843" cy="1987062"/>
          </a:xfrm>
          <a:prstGeom prst="wedgeRectCallout">
            <a:avLst>
              <a:gd name="adj1" fmla="val -73542"/>
              <a:gd name="adj2" fmla="val 4009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gradFill>
                  <a:gsLst>
                    <a:gs pos="0">
                      <a:schemeClr val="bg2"/>
                    </a:gs>
                    <a:gs pos="25000">
                      <a:schemeClr val="bg2"/>
                    </a:gs>
                  </a:gsLst>
                  <a:lin ang="5400000" scaled="1"/>
                </a:gradFill>
                <a:latin typeface="Trebuchet MS" pitchFamily="34" charset="0"/>
              </a:rPr>
              <a:t>[</a:t>
            </a:r>
            <a:r>
              <a:rPr lang="en-US" sz="1000" dirty="0" err="1" smtClean="0">
                <a:gradFill>
                  <a:gsLst>
                    <a:gs pos="0">
                      <a:schemeClr val="bg2"/>
                    </a:gs>
                    <a:gs pos="25000">
                      <a:schemeClr val="bg2"/>
                    </a:gs>
                  </a:gsLst>
                  <a:lin ang="5400000" scaled="1"/>
                </a:gradFill>
                <a:latin typeface="Trebuchet MS" pitchFamily="34" charset="0"/>
              </a:rPr>
              <a:t>SourceDisksFiles</a:t>
            </a:r>
            <a:r>
              <a:rPr lang="en-US" sz="1000" dirty="0" smtClean="0">
                <a:gradFill>
                  <a:gsLst>
                    <a:gs pos="0">
                      <a:schemeClr val="bg2"/>
                    </a:gs>
                    <a:gs pos="25000">
                      <a:schemeClr val="bg2"/>
                    </a:gs>
                  </a:gsLst>
                  <a:lin ang="5400000" scaled="1"/>
                </a:gradFill>
                <a:latin typeface="Trebuchet MS" pitchFamily="34" charset="0"/>
              </a:rPr>
              <a:t>]</a:t>
            </a:r>
          </a:p>
          <a:p>
            <a:pPr algn="ctr" defTabSz="914063"/>
            <a:r>
              <a:rPr lang="en-US" sz="1000" dirty="0" smtClean="0">
                <a:gradFill>
                  <a:gsLst>
                    <a:gs pos="0">
                      <a:schemeClr val="bg2"/>
                    </a:gs>
                    <a:gs pos="25000">
                      <a:schemeClr val="bg2"/>
                    </a:gs>
                  </a:gsLst>
                  <a:lin ang="5400000" scaled="1"/>
                </a:gradFill>
                <a:latin typeface="Trebuchet MS" pitchFamily="34" charset="0"/>
              </a:rPr>
              <a:t>MyFile1.sys=</a:t>
            </a:r>
            <a:r>
              <a:rPr lang="en-US" sz="1000" dirty="0" smtClean="0">
                <a:gradFill>
                  <a:gsLst>
                    <a:gs pos="0">
                      <a:schemeClr val="bg2"/>
                    </a:gs>
                    <a:gs pos="25000">
                      <a:schemeClr val="bg2"/>
                    </a:gs>
                  </a:gsLst>
                  <a:lin ang="5400000" scaled="1"/>
                </a:gradFill>
                <a:latin typeface="Trebuchet MS" pitchFamily="34" charset="0"/>
                <a:sym typeface="Wingdings"/>
              </a:rPr>
              <a:t> …</a:t>
            </a:r>
            <a:endParaRPr lang="en-US" sz="1000" dirty="0" smtClean="0">
              <a:gradFill>
                <a:gsLst>
                  <a:gs pos="0">
                    <a:schemeClr val="bg2"/>
                  </a:gs>
                  <a:gs pos="25000">
                    <a:schemeClr val="bg2"/>
                  </a:gs>
                </a:gsLst>
                <a:lin ang="5400000" scaled="1"/>
              </a:gradFill>
              <a:latin typeface="Trebuchet MS" pitchFamily="34" charset="0"/>
            </a:endParaRPr>
          </a:p>
          <a:p>
            <a:pPr algn="ctr" defTabSz="914063"/>
            <a:r>
              <a:rPr lang="en-US" sz="1000" dirty="0" smtClean="0">
                <a:gradFill>
                  <a:gsLst>
                    <a:gs pos="0">
                      <a:schemeClr val="bg2"/>
                    </a:gs>
                    <a:gs pos="25000">
                      <a:schemeClr val="bg2"/>
                    </a:gs>
                  </a:gsLst>
                  <a:lin ang="5400000" scaled="1"/>
                </a:gradFill>
                <a:latin typeface="Trebuchet MS" pitchFamily="34" charset="0"/>
              </a:rPr>
              <a:t>MyFile2.dll=</a:t>
            </a:r>
            <a:r>
              <a:rPr lang="en-US" sz="1000" dirty="0" smtClean="0">
                <a:gradFill>
                  <a:gsLst>
                    <a:gs pos="0">
                      <a:schemeClr val="bg2"/>
                    </a:gs>
                    <a:gs pos="25000">
                      <a:schemeClr val="bg2"/>
                    </a:gs>
                  </a:gsLst>
                  <a:lin ang="5400000" scaled="1"/>
                </a:gradFill>
                <a:latin typeface="Trebuchet MS" pitchFamily="34" charset="0"/>
                <a:sym typeface="Wingdings"/>
              </a:rPr>
              <a:t>…</a:t>
            </a: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OemConfig.dat=…</a:t>
            </a: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OtherDriver.dll=…</a:t>
            </a:r>
          </a:p>
          <a:p>
            <a:pPr algn="ctr" defTabSz="914063"/>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MyDDInstall</a:t>
            </a:r>
            <a:r>
              <a:rPr lang="en-US" sz="1000" dirty="0" smtClean="0">
                <a:gradFill>
                  <a:gsLst>
                    <a:gs pos="0">
                      <a:schemeClr val="bg2"/>
                    </a:gs>
                    <a:gs pos="25000">
                      <a:schemeClr val="bg2"/>
                    </a:gs>
                  </a:gsLst>
                  <a:lin ang="5400000" scaled="1"/>
                </a:gradFill>
                <a:latin typeface="Trebuchet MS" pitchFamily="34" charset="0"/>
                <a:sym typeface="Wingdings"/>
              </a:rPr>
              <a:t>]</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=@MyFile1.sys</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=@MyFile2.dll</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OemConfig.dat</a:t>
            </a:r>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OtherDriver.dll</a:t>
            </a:r>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endParaRPr lang="en-US" sz="1000" dirty="0" smtClean="0">
              <a:gradFill>
                <a:gsLst>
                  <a:gs pos="0">
                    <a:schemeClr val="bg2"/>
                  </a:gs>
                  <a:gs pos="25000">
                    <a:schemeClr val="bg2"/>
                  </a:gs>
                </a:gsLst>
                <a:lin ang="5400000" scaled="1"/>
              </a:gradFill>
              <a:latin typeface="Trebuchet MS" pitchFamily="34" charset="0"/>
              <a:sym typeface="Wingding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5698067" y="2724442"/>
            <a:ext cx="2913554" cy="32449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18"/>
          <p:cNvSpPr>
            <a:spLocks noChangeArrowheads="1"/>
          </p:cNvSpPr>
          <p:nvPr/>
        </p:nvSpPr>
        <p:spPr bwMode="auto">
          <a:xfrm>
            <a:off x="5931091" y="2819400"/>
            <a:ext cx="1492250" cy="7233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p>
        </p:txBody>
      </p:sp>
      <p:sp>
        <p:nvSpPr>
          <p:cNvPr id="20" name="Rectangle 19"/>
          <p:cNvSpPr>
            <a:spLocks noChangeArrowheads="1"/>
          </p:cNvSpPr>
          <p:nvPr/>
        </p:nvSpPr>
        <p:spPr bwMode="auto">
          <a:xfrm>
            <a:off x="5931091" y="3706838"/>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a:spLocks noChangeArrowheads="1"/>
          </p:cNvSpPr>
          <p:nvPr/>
        </p:nvSpPr>
        <p:spPr bwMode="auto">
          <a:xfrm>
            <a:off x="5931091" y="4589585"/>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
          <p:cNvSpPr>
            <a:spLocks noChangeArrowheads="1"/>
          </p:cNvSpPr>
          <p:nvPr/>
        </p:nvSpPr>
        <p:spPr bwMode="auto">
          <a:xfrm>
            <a:off x="3757729" y="3601439"/>
            <a:ext cx="1745988"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2"/>
          <p:cNvSpPr>
            <a:spLocks noChangeArrowheads="1"/>
          </p:cNvSpPr>
          <p:nvPr/>
        </p:nvSpPr>
        <p:spPr bwMode="auto">
          <a:xfrm>
            <a:off x="3757729" y="4620758"/>
            <a:ext cx="1745988"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Left Arrow 23"/>
          <p:cNvSpPr/>
          <p:nvPr/>
        </p:nvSpPr>
        <p:spPr>
          <a:xfrm rot="860407">
            <a:off x="5206997" y="36534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Optional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Left Arrow 24"/>
          <p:cNvSpPr/>
          <p:nvPr/>
        </p:nvSpPr>
        <p:spPr>
          <a:xfrm rot="719530">
            <a:off x="5209563" y="4671855"/>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Optional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Left Arrow 25"/>
          <p:cNvSpPr/>
          <p:nvPr/>
        </p:nvSpPr>
        <p:spPr>
          <a:xfrm rot="20753790">
            <a:off x="5211903" y="40196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Missing OK</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Left Arrow 26"/>
          <p:cNvSpPr/>
          <p:nvPr/>
        </p:nvSpPr>
        <p:spPr>
          <a:xfrm rot="20753790">
            <a:off x="5206772" y="5006665"/>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Missing OK</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 name="Title 3"/>
          <p:cNvSpPr>
            <a:spLocks noGrp="1"/>
          </p:cNvSpPr>
          <p:nvPr>
            <p:ph type="title"/>
          </p:nvPr>
        </p:nvSpPr>
        <p:spPr/>
        <p:txBody>
          <a:bodyPr/>
          <a:lstStyle/>
          <a:p>
            <a:r>
              <a:rPr lang="en-US" smtClean="0"/>
              <a:t>Or Handle Their Absence</a:t>
            </a:r>
            <a:endParaRPr lang="en-US" dirty="0"/>
          </a:p>
        </p:txBody>
      </p:sp>
      <p:sp>
        <p:nvSpPr>
          <p:cNvPr id="5" name="Content Placeholder 4"/>
          <p:cNvSpPr>
            <a:spLocks noGrp="1"/>
          </p:cNvSpPr>
          <p:nvPr>
            <p:ph sz="half" idx="1"/>
          </p:nvPr>
        </p:nvSpPr>
        <p:spPr>
          <a:xfrm>
            <a:off x="382323" y="1414199"/>
            <a:ext cx="3140195" cy="3926203"/>
          </a:xfrm>
        </p:spPr>
        <p:txBody>
          <a:bodyPr/>
          <a:lstStyle/>
          <a:p>
            <a:r>
              <a:rPr lang="en-US" dirty="0" smtClean="0"/>
              <a:t>Treat the “missing file” case as a possible path</a:t>
            </a:r>
          </a:p>
          <a:p>
            <a:r>
              <a:rPr lang="en-US" dirty="0" smtClean="0"/>
              <a:t>Gracefully handle it</a:t>
            </a:r>
          </a:p>
          <a:p>
            <a:pPr lvl="1"/>
            <a:r>
              <a:rPr lang="en-US" dirty="0" smtClean="0"/>
              <a:t>Allow </a:t>
            </a:r>
            <a:r>
              <a:rPr lang="en-US" dirty="0" err="1" smtClean="0"/>
              <a:t>admins</a:t>
            </a:r>
            <a:r>
              <a:rPr lang="en-US" dirty="0" smtClean="0"/>
              <a:t> to override </a:t>
            </a:r>
            <a:r>
              <a:rPr lang="en-US" dirty="0" err="1" smtClean="0"/>
              <a:t>config</a:t>
            </a:r>
            <a:r>
              <a:rPr lang="en-US" dirty="0" smtClean="0"/>
              <a:t>, but provide a default if missing</a:t>
            </a:r>
          </a:p>
          <a:p>
            <a:pPr lvl="1"/>
            <a:r>
              <a:rPr lang="en-US" dirty="0" smtClean="0"/>
              <a:t>Check for presence of plug-ins, etc. before attempting to load them</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Installing Device-Related Applications</a:t>
            </a:r>
            <a:endParaRPr lang="en-US" sz="4000" dirty="0"/>
          </a:p>
        </p:txBody>
      </p:sp>
      <p:sp>
        <p:nvSpPr>
          <p:cNvPr id="3" name="Content Placeholder 2"/>
          <p:cNvSpPr>
            <a:spLocks noGrp="1"/>
          </p:cNvSpPr>
          <p:nvPr>
            <p:ph idx="1"/>
          </p:nvPr>
        </p:nvSpPr>
        <p:spPr>
          <a:xfrm>
            <a:off x="382588" y="1414464"/>
            <a:ext cx="8380412" cy="5276829"/>
          </a:xfrm>
        </p:spPr>
        <p:txBody>
          <a:bodyPr/>
          <a:lstStyle/>
          <a:p>
            <a:pPr>
              <a:buNone/>
            </a:pPr>
            <a:r>
              <a:rPr lang="en-US" sz="2000" u="sng" dirty="0" smtClean="0"/>
              <a:t>Problem</a:t>
            </a:r>
          </a:p>
          <a:p>
            <a:pPr marL="290513" indent="-290513"/>
            <a:r>
              <a:rPr lang="en-US" sz="1800" dirty="0" smtClean="0"/>
              <a:t>You have an application that is necessary to make your device work as advertised</a:t>
            </a:r>
          </a:p>
          <a:p>
            <a:pPr marL="519113" lvl="1" indent="-228600"/>
            <a:r>
              <a:rPr lang="en-US" sz="1600" dirty="0" smtClean="0"/>
              <a:t>Examples</a:t>
            </a:r>
          </a:p>
          <a:p>
            <a:pPr marL="747713" lvl="2" indent="-228600"/>
            <a:r>
              <a:rPr lang="en-US" sz="1400" dirty="0" smtClean="0"/>
              <a:t>Universal remote with configuration application</a:t>
            </a:r>
          </a:p>
          <a:p>
            <a:pPr marL="747713" lvl="2" indent="-228600"/>
            <a:r>
              <a:rPr lang="en-US" sz="1400" dirty="0" smtClean="0"/>
              <a:t>Multifunction printer with print/scan/copy application</a:t>
            </a:r>
          </a:p>
          <a:p>
            <a:pPr marL="747713" lvl="2" indent="-228600"/>
            <a:r>
              <a:rPr lang="en-US" sz="1400" dirty="0" smtClean="0"/>
              <a:t>Wireless picture frame with Windows configuration application</a:t>
            </a:r>
          </a:p>
          <a:p>
            <a:pPr marL="290513" indent="-290513"/>
            <a:r>
              <a:rPr lang="en-US" sz="1800" dirty="0" smtClean="0"/>
              <a:t>You want the application to be installed automatically when the device is connected, with minimal user interaction</a:t>
            </a:r>
          </a:p>
          <a:p>
            <a:pPr>
              <a:buNone/>
            </a:pPr>
            <a:r>
              <a:rPr lang="en-US" sz="2000" u="sng" dirty="0" smtClean="0"/>
              <a:t>Solution</a:t>
            </a:r>
          </a:p>
          <a:p>
            <a:pPr marL="290513" indent="-290513"/>
            <a:r>
              <a:rPr lang="en-US" sz="1800" dirty="0" smtClean="0"/>
              <a:t>Your </a:t>
            </a:r>
            <a:r>
              <a:rPr lang="en-US" sz="1800" dirty="0" smtClean="0">
                <a:solidFill>
                  <a:schemeClr val="accent1"/>
                </a:solidFill>
              </a:rPr>
              <a:t>application installer </a:t>
            </a:r>
            <a:r>
              <a:rPr lang="en-US" sz="1800" dirty="0" smtClean="0"/>
              <a:t>can be part of your driver package, too</a:t>
            </a:r>
          </a:p>
          <a:p>
            <a:pPr marL="519113" lvl="1" indent="-228600"/>
            <a:r>
              <a:rPr lang="en-US" sz="1600" dirty="0" smtClean="0"/>
              <a:t>Files get copied just like driver files</a:t>
            </a:r>
          </a:p>
          <a:p>
            <a:pPr marL="519113" lvl="1" indent="-228600"/>
            <a:r>
              <a:rPr lang="en-US" sz="1600" dirty="0" smtClean="0"/>
              <a:t>Co-installer launches application installer from the destination directory</a:t>
            </a:r>
          </a:p>
          <a:p>
            <a:endParaRPr lang="en-US" sz="1800" dirty="0" smtClean="0"/>
          </a:p>
          <a:p>
            <a:endParaRPr lang="en-US" sz="1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Installing Device-Related Applications</a:t>
            </a:r>
            <a:endParaRPr lang="en-US" sz="4000" dirty="0"/>
          </a:p>
        </p:txBody>
      </p:sp>
      <p:sp>
        <p:nvSpPr>
          <p:cNvPr id="3" name="Content Placeholder 2"/>
          <p:cNvSpPr>
            <a:spLocks noGrp="1"/>
          </p:cNvSpPr>
          <p:nvPr>
            <p:ph idx="1"/>
          </p:nvPr>
        </p:nvSpPr>
        <p:spPr>
          <a:xfrm>
            <a:off x="382588" y="1414464"/>
            <a:ext cx="8380412" cy="1969770"/>
          </a:xfrm>
        </p:spPr>
        <p:txBody>
          <a:bodyPr/>
          <a:lstStyle/>
          <a:p>
            <a:r>
              <a:rPr lang="en-US" sz="2000" dirty="0" smtClean="0"/>
              <a:t>Plug and Play has an extensibility mechanism that enables a driver package to tell Windows to execute arbitrary code in an administrator user’s context</a:t>
            </a:r>
          </a:p>
          <a:p>
            <a:r>
              <a:rPr lang="en-US" sz="2000" dirty="0" smtClean="0"/>
              <a:t>The mechanism for this extensibility is a device co-installer</a:t>
            </a:r>
          </a:p>
          <a:p>
            <a:r>
              <a:rPr lang="en-US" sz="2000" dirty="0" smtClean="0"/>
              <a:t>Within the co-installer, this arbitrary code </a:t>
            </a:r>
            <a:br>
              <a:rPr lang="en-US" sz="2000" dirty="0" smtClean="0"/>
            </a:br>
            <a:r>
              <a:rPr lang="en-US" sz="2000" dirty="0" smtClean="0"/>
              <a:t>is called a Finish-Install Action </a:t>
            </a:r>
          </a:p>
        </p:txBody>
      </p:sp>
      <p:sp>
        <p:nvSpPr>
          <p:cNvPr id="16" name="Rectangle 15"/>
          <p:cNvSpPr>
            <a:spLocks noChangeArrowheads="1"/>
          </p:cNvSpPr>
          <p:nvPr/>
        </p:nvSpPr>
        <p:spPr bwMode="auto">
          <a:xfrm>
            <a:off x="2600476" y="3766982"/>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16"/>
          <p:cNvSpPr>
            <a:spLocks noChangeArrowheads="1"/>
          </p:cNvSpPr>
          <p:nvPr/>
        </p:nvSpPr>
        <p:spPr bwMode="auto">
          <a:xfrm>
            <a:off x="2747828" y="3819024"/>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Rectangle 17"/>
          <p:cNvSpPr>
            <a:spLocks noChangeArrowheads="1"/>
          </p:cNvSpPr>
          <p:nvPr/>
        </p:nvSpPr>
        <p:spPr bwMode="auto">
          <a:xfrm>
            <a:off x="2747828" y="4305383"/>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18"/>
          <p:cNvSpPr>
            <a:spLocks noChangeArrowheads="1"/>
          </p:cNvSpPr>
          <p:nvPr/>
        </p:nvSpPr>
        <p:spPr bwMode="auto">
          <a:xfrm>
            <a:off x="2747828" y="4789171"/>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a:spLocks noChangeArrowheads="1"/>
          </p:cNvSpPr>
          <p:nvPr/>
        </p:nvSpPr>
        <p:spPr bwMode="auto">
          <a:xfrm>
            <a:off x="3800542" y="4305383"/>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25" name="Rectangle 24"/>
          <p:cNvSpPr>
            <a:spLocks noChangeArrowheads="1"/>
          </p:cNvSpPr>
          <p:nvPr/>
        </p:nvSpPr>
        <p:spPr bwMode="auto">
          <a:xfrm>
            <a:off x="3800542" y="478852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2752876" y="3919382"/>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19"/>
          <p:cNvSpPr>
            <a:spLocks noChangeArrowheads="1"/>
          </p:cNvSpPr>
          <p:nvPr/>
        </p:nvSpPr>
        <p:spPr bwMode="auto">
          <a:xfrm>
            <a:off x="2900228" y="3971424"/>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a:spLocks noChangeArrowheads="1"/>
          </p:cNvSpPr>
          <p:nvPr/>
        </p:nvSpPr>
        <p:spPr bwMode="auto">
          <a:xfrm>
            <a:off x="2900228" y="4457783"/>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
          <p:cNvSpPr>
            <a:spLocks noChangeArrowheads="1"/>
          </p:cNvSpPr>
          <p:nvPr/>
        </p:nvSpPr>
        <p:spPr bwMode="auto">
          <a:xfrm>
            <a:off x="2900228" y="4941571"/>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2"/>
          <p:cNvSpPr>
            <a:spLocks noChangeArrowheads="1"/>
          </p:cNvSpPr>
          <p:nvPr/>
        </p:nvSpPr>
        <p:spPr bwMode="auto">
          <a:xfrm>
            <a:off x="3952942" y="4457783"/>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24" name="Rectangle 23"/>
          <p:cNvSpPr>
            <a:spLocks noChangeArrowheads="1"/>
          </p:cNvSpPr>
          <p:nvPr/>
        </p:nvSpPr>
        <p:spPr bwMode="auto">
          <a:xfrm>
            <a:off x="3952942" y="494092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443198"/>
          </a:xfrm>
        </p:spPr>
        <p:txBody>
          <a:bodyPr/>
          <a:lstStyle/>
          <a:p>
            <a:r>
              <a:rPr lang="en-US" sz="3200" dirty="0" smtClean="0"/>
              <a:t>Use A Finish-install Action To Install The App</a:t>
            </a:r>
            <a:endParaRPr lang="en-US" sz="3200" dirty="0"/>
          </a:p>
        </p:txBody>
      </p:sp>
      <p:sp>
        <p:nvSpPr>
          <p:cNvPr id="3" name="Content Placeholder 2"/>
          <p:cNvSpPr>
            <a:spLocks noGrp="1"/>
          </p:cNvSpPr>
          <p:nvPr>
            <p:ph idx="1"/>
          </p:nvPr>
        </p:nvSpPr>
        <p:spPr>
          <a:xfrm>
            <a:off x="382588" y="1414464"/>
            <a:ext cx="8380412" cy="1863587"/>
          </a:xfrm>
        </p:spPr>
        <p:txBody>
          <a:bodyPr/>
          <a:lstStyle/>
          <a:p>
            <a:r>
              <a:rPr lang="en-US" sz="2400" dirty="0" smtClean="0">
                <a:solidFill>
                  <a:schemeClr val="accent1"/>
                </a:solidFill>
              </a:rPr>
              <a:t>Finish-Install</a:t>
            </a:r>
            <a:r>
              <a:rPr lang="en-US" sz="2400" dirty="0" smtClean="0"/>
              <a:t> Action defined:</a:t>
            </a:r>
          </a:p>
          <a:p>
            <a:pPr lvl="1"/>
            <a:r>
              <a:rPr lang="en-US" sz="2000" dirty="0" smtClean="0"/>
              <a:t>Custom code that is executed in an Administrator user’s context after a driver is installed and started</a:t>
            </a:r>
          </a:p>
          <a:p>
            <a:pPr lvl="1"/>
            <a:r>
              <a:rPr lang="en-US" sz="2000" dirty="0" smtClean="0"/>
              <a:t>Implemented in a co-installer within your driver package</a:t>
            </a:r>
          </a:p>
          <a:p>
            <a:pPr lvl="1"/>
            <a:r>
              <a:rPr lang="en-US" sz="2000" dirty="0" smtClean="0"/>
              <a:t>Compatible with Windows Vista and above</a:t>
            </a:r>
          </a:p>
        </p:txBody>
      </p:sp>
      <p:sp>
        <p:nvSpPr>
          <p:cNvPr id="4" name="TextBox 3"/>
          <p:cNvSpPr txBox="1"/>
          <p:nvPr/>
        </p:nvSpPr>
        <p:spPr>
          <a:xfrm>
            <a:off x="387350" y="6160320"/>
            <a:ext cx="2662091" cy="338554"/>
          </a:xfrm>
          <a:prstGeom prst="rect">
            <a:avLst/>
          </a:prstGeom>
          <a:noFill/>
          <a:ln>
            <a:noFill/>
          </a:ln>
        </p:spPr>
        <p:txBody>
          <a:bodyPr wrap="square" rtlCol="0">
            <a:spAutoFit/>
          </a:bodyPr>
          <a:lstStyle/>
          <a:p>
            <a:r>
              <a:rPr lang="en-US" sz="800" u="sng" dirty="0" smtClean="0">
                <a:latin typeface="Segoe UI" pitchFamily="34" charset="0"/>
                <a:cs typeface="Segoe UI" pitchFamily="34" charset="0"/>
              </a:rPr>
              <a:t>Live Search</a:t>
            </a:r>
          </a:p>
          <a:p>
            <a:r>
              <a:rPr lang="en-US" sz="800" u="sng" dirty="0" err="1" smtClean="0">
                <a:latin typeface="Segoe UI" pitchFamily="34" charset="0"/>
                <a:cs typeface="Segoe UI" pitchFamily="34" charset="0"/>
              </a:rPr>
              <a:t>site:msdn.microsoft.com</a:t>
            </a:r>
            <a:r>
              <a:rPr lang="en-US" sz="800" u="sng" dirty="0" smtClean="0">
                <a:latin typeface="Segoe UI" pitchFamily="34" charset="0"/>
                <a:cs typeface="Segoe UI" pitchFamily="34" charset="0"/>
              </a:rPr>
              <a:t> "finish install actions"</a:t>
            </a:r>
          </a:p>
        </p:txBody>
      </p:sp>
      <p:sp>
        <p:nvSpPr>
          <p:cNvPr id="12" name="Rectangle 11"/>
          <p:cNvSpPr>
            <a:spLocks noChangeArrowheads="1"/>
          </p:cNvSpPr>
          <p:nvPr/>
        </p:nvSpPr>
        <p:spPr bwMode="auto">
          <a:xfrm>
            <a:off x="5324819" y="4969933"/>
            <a:ext cx="1573590" cy="84666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2000" dirty="0" err="1" smtClean="0">
                <a:gradFill>
                  <a:gsLst>
                    <a:gs pos="0">
                      <a:schemeClr val="bg2"/>
                    </a:gs>
                    <a:gs pos="25000">
                      <a:schemeClr val="bg2"/>
                    </a:gs>
                  </a:gsLst>
                  <a:lin ang="5400000" scaled="1"/>
                </a:gradFill>
                <a:latin typeface="Trebuchet MS" pitchFamily="34" charset="0"/>
              </a:rPr>
              <a:t>Coinstaller</a:t>
            </a:r>
            <a:endParaRPr lang="en-US" sz="2000" dirty="0">
              <a:gradFill>
                <a:gsLst>
                  <a:gs pos="0">
                    <a:schemeClr val="bg2"/>
                  </a:gs>
                  <a:gs pos="25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7"/>
          <p:cNvPicPr>
            <a:picLocks noChangeAspect="1" noChangeArrowheads="1"/>
          </p:cNvPicPr>
          <p:nvPr/>
        </p:nvPicPr>
        <p:blipFill>
          <a:blip r:embed="rId4"/>
          <a:stretch>
            <a:fillRect/>
          </a:stretch>
        </p:blipFill>
        <p:spPr bwMode="auto">
          <a:xfrm>
            <a:off x="6896349" y="5638800"/>
            <a:ext cx="2174131" cy="6858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tretch>
            <a:fillRect/>
          </a:stretch>
        </p:blipFill>
        <p:spPr bwMode="auto">
          <a:xfrm>
            <a:off x="6830686" y="5638800"/>
            <a:ext cx="2239794" cy="685800"/>
          </a:xfrm>
          <a:prstGeom prst="rect">
            <a:avLst/>
          </a:prstGeom>
          <a:noFill/>
          <a:ln w="9525">
            <a:noFill/>
            <a:miter lim="800000"/>
            <a:headEnd/>
            <a:tailEnd/>
          </a:ln>
          <a:effectLst/>
        </p:spPr>
      </p:pic>
      <p:sp>
        <p:nvSpPr>
          <p:cNvPr id="68" name="Rounded Rectangle 67"/>
          <p:cNvSpPr/>
          <p:nvPr/>
        </p:nvSpPr>
        <p:spPr bwMode="auto">
          <a:xfrm>
            <a:off x="533400" y="1295400"/>
            <a:ext cx="8153400" cy="419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system</a:t>
            </a:r>
          </a:p>
        </p:txBody>
      </p:sp>
      <p:sp>
        <p:nvSpPr>
          <p:cNvPr id="84" name="Rounded Rectangle 83"/>
          <p:cNvSpPr/>
          <p:nvPr/>
        </p:nvSpPr>
        <p:spPr bwMode="auto">
          <a:xfrm>
            <a:off x="838200" y="1371600"/>
            <a:ext cx="4267200" cy="2362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programfiles</a:t>
            </a: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mycompany</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Rounded Rectangle 105"/>
          <p:cNvSpPr/>
          <p:nvPr/>
        </p:nvSpPr>
        <p:spPr bwMode="auto">
          <a:xfrm>
            <a:off x="990600" y="1524000"/>
            <a:ext cx="16002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myappsetup</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838200" y="3962400"/>
            <a:ext cx="2133600" cy="1447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windir</a:t>
            </a:r>
            <a:r>
              <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%\system32\drivers</a:t>
            </a:r>
          </a:p>
        </p:txBody>
      </p:sp>
      <p:sp>
        <p:nvSpPr>
          <p:cNvPr id="66" name="Rounded Rectangle 65"/>
          <p:cNvSpPr/>
          <p:nvPr/>
        </p:nvSpPr>
        <p:spPr bwMode="auto">
          <a:xfrm>
            <a:off x="6248400" y="3581400"/>
            <a:ext cx="2133600" cy="1828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Driver Store</a:t>
            </a:r>
          </a:p>
        </p:txBody>
      </p:sp>
      <p:grpSp>
        <p:nvGrpSpPr>
          <p:cNvPr id="3" name="Group 27"/>
          <p:cNvGrpSpPr/>
          <p:nvPr/>
        </p:nvGrpSpPr>
        <p:grpSpPr>
          <a:xfrm>
            <a:off x="2286000" y="4191000"/>
            <a:ext cx="3886200" cy="1905000"/>
            <a:chOff x="2286000" y="4191000"/>
            <a:chExt cx="3886200" cy="1905000"/>
          </a:xfrm>
        </p:grpSpPr>
        <p:cxnSp>
          <p:nvCxnSpPr>
            <p:cNvPr id="24" name="Straight Arrow Connector 23"/>
            <p:cNvCxnSpPr/>
            <p:nvPr/>
          </p:nvCxnSpPr>
          <p:spPr bwMode="auto">
            <a:xfrm flipV="1">
              <a:off x="2286000" y="4191000"/>
              <a:ext cx="3886200" cy="1905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026" name="Picture 2" descr="C:\Users\elin\AppData\Local\Microsoft\Windows\Temporary Internet Files\Content.IE5\4H72DT0T\MCj04316080000[1].png"/>
            <p:cNvPicPr>
              <a:picLocks noChangeAspect="1" noChangeArrowheads="1"/>
            </p:cNvPicPr>
            <p:nvPr/>
          </p:nvPicPr>
          <p:blipFill>
            <a:blip r:embed="rId6"/>
            <a:srcRect/>
            <a:stretch>
              <a:fillRect/>
            </a:stretch>
          </p:blipFill>
          <p:spPr bwMode="auto">
            <a:xfrm>
              <a:off x="3733914" y="4953114"/>
              <a:ext cx="685686" cy="685686"/>
            </a:xfrm>
            <a:prstGeom prst="rect">
              <a:avLst/>
            </a:prstGeom>
            <a:noFill/>
          </p:spPr>
        </p:pic>
      </p:grpSp>
      <p:sp>
        <p:nvSpPr>
          <p:cNvPr id="47" name="Rounded Rectangle 46"/>
          <p:cNvSpPr/>
          <p:nvPr/>
        </p:nvSpPr>
        <p:spPr bwMode="auto">
          <a:xfrm>
            <a:off x="6324600" y="3810000"/>
            <a:ext cx="190500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6408336" y="3874168"/>
            <a:ext cx="604762" cy="1858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bg2"/>
                </a:solidFill>
                <a:latin typeface="Segoe" pitchFamily="34" charset="0"/>
              </a:rPr>
              <a:t>Foo.inf</a:t>
            </a:r>
          </a:p>
        </p:txBody>
      </p:sp>
      <p:sp>
        <p:nvSpPr>
          <p:cNvPr id="49" name="Rounded Rectangle 48"/>
          <p:cNvSpPr/>
          <p:nvPr/>
        </p:nvSpPr>
        <p:spPr bwMode="auto">
          <a:xfrm>
            <a:off x="6575809" y="4130842"/>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50" name="Rounded Rectangle 49"/>
          <p:cNvSpPr/>
          <p:nvPr/>
        </p:nvSpPr>
        <p:spPr bwMode="auto">
          <a:xfrm>
            <a:off x="6575809" y="4275221"/>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51" name="Rounded Rectangle 50"/>
          <p:cNvSpPr/>
          <p:nvPr/>
        </p:nvSpPr>
        <p:spPr bwMode="auto">
          <a:xfrm>
            <a:off x="6575809"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55" name="Rounded Rectangle 54"/>
          <p:cNvSpPr/>
          <p:nvPr/>
        </p:nvSpPr>
        <p:spPr bwMode="auto">
          <a:xfrm>
            <a:off x="7475974" y="400250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sp>
        <p:nvSpPr>
          <p:cNvPr id="57" name="Rounded Rectangle 56"/>
          <p:cNvSpPr/>
          <p:nvPr/>
        </p:nvSpPr>
        <p:spPr bwMode="auto">
          <a:xfrm>
            <a:off x="7475974" y="41910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93" name="Rounded Rectangle 92"/>
          <p:cNvSpPr/>
          <p:nvPr/>
        </p:nvSpPr>
        <p:spPr bwMode="auto">
          <a:xfrm>
            <a:off x="1143000" y="48768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95" name="Rounded Rectangle 94"/>
          <p:cNvSpPr/>
          <p:nvPr/>
        </p:nvSpPr>
        <p:spPr bwMode="auto">
          <a:xfrm>
            <a:off x="2062238" y="46482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96" name="Rounded Rectangle 95"/>
          <p:cNvSpPr/>
          <p:nvPr/>
        </p:nvSpPr>
        <p:spPr bwMode="auto">
          <a:xfrm>
            <a:off x="2062238" y="48768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97" name="Rounded Rectangle 96"/>
          <p:cNvSpPr/>
          <p:nvPr/>
        </p:nvSpPr>
        <p:spPr bwMode="auto">
          <a:xfrm>
            <a:off x="2043165"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sp>
        <p:nvSpPr>
          <p:cNvPr id="102" name="Up-Down Arrow 101"/>
          <p:cNvSpPr/>
          <p:nvPr/>
        </p:nvSpPr>
        <p:spPr bwMode="auto">
          <a:xfrm>
            <a:off x="1295400" y="5181600"/>
            <a:ext cx="304800" cy="53340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12192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07" name="Rounded Rectangle 106"/>
          <p:cNvSpPr/>
          <p:nvPr/>
        </p:nvSpPr>
        <p:spPr bwMode="auto">
          <a:xfrm>
            <a:off x="2971800" y="1524000"/>
            <a:ext cx="16002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myapp</a:t>
            </a:r>
            <a:endParaRPr kumimoji="0" lang="en-US" sz="11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32004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Appfile1</a:t>
            </a:r>
          </a:p>
        </p:txBody>
      </p:sp>
      <p:sp>
        <p:nvSpPr>
          <p:cNvPr id="109" name="Rounded Rectangle 108"/>
          <p:cNvSpPr/>
          <p:nvPr/>
        </p:nvSpPr>
        <p:spPr bwMode="auto">
          <a:xfrm>
            <a:off x="3200400" y="188595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Appfile2</a:t>
            </a:r>
          </a:p>
        </p:txBody>
      </p:sp>
      <p:sp>
        <p:nvSpPr>
          <p:cNvPr id="110" name="Rounded Rectangle 109"/>
          <p:cNvSpPr/>
          <p:nvPr/>
        </p:nvSpPr>
        <p:spPr bwMode="auto">
          <a:xfrm>
            <a:off x="3200400" y="20955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Appfile3</a:t>
            </a:r>
          </a:p>
        </p:txBody>
      </p:sp>
      <p:sp>
        <p:nvSpPr>
          <p:cNvPr id="111" name="Rounded Rectangle 110"/>
          <p:cNvSpPr/>
          <p:nvPr/>
        </p:nvSpPr>
        <p:spPr bwMode="auto">
          <a:xfrm>
            <a:off x="3200400" y="230505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Appfile4</a:t>
            </a:r>
          </a:p>
        </p:txBody>
      </p:sp>
      <p:sp>
        <p:nvSpPr>
          <p:cNvPr id="112" name="Rounded Rectangle 111"/>
          <p:cNvSpPr/>
          <p:nvPr/>
        </p:nvSpPr>
        <p:spPr bwMode="auto">
          <a:xfrm>
            <a:off x="3200400" y="2514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Appfile5</a:t>
            </a:r>
          </a:p>
        </p:txBody>
      </p:sp>
      <p:sp>
        <p:nvSpPr>
          <p:cNvPr id="113" name="Rounded Rectangle 112"/>
          <p:cNvSpPr/>
          <p:nvPr/>
        </p:nvSpPr>
        <p:spPr bwMode="auto">
          <a:xfrm>
            <a:off x="6400800" y="3852715"/>
            <a:ext cx="604762" cy="1858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bg2"/>
                </a:solidFill>
                <a:latin typeface="Segoe" pitchFamily="34" charset="0"/>
              </a:rPr>
              <a:t>Foo.inf</a:t>
            </a:r>
          </a:p>
        </p:txBody>
      </p:sp>
      <p:sp>
        <p:nvSpPr>
          <p:cNvPr id="114" name="Rounded Rectangle 113"/>
          <p:cNvSpPr/>
          <p:nvPr/>
        </p:nvSpPr>
        <p:spPr bwMode="auto">
          <a:xfrm>
            <a:off x="6572273" y="4161526"/>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115" name="Rounded Rectangle 114"/>
          <p:cNvSpPr/>
          <p:nvPr/>
        </p:nvSpPr>
        <p:spPr bwMode="auto">
          <a:xfrm>
            <a:off x="6572273" y="4305905"/>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116" name="Rounded Rectangle 115"/>
          <p:cNvSpPr/>
          <p:nvPr/>
        </p:nvSpPr>
        <p:spPr bwMode="auto">
          <a:xfrm>
            <a:off x="6572273" y="4450284"/>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Bar.dll</a:t>
            </a:r>
          </a:p>
        </p:txBody>
      </p:sp>
      <p:sp>
        <p:nvSpPr>
          <p:cNvPr id="117" name="Rounded Rectangle 116"/>
          <p:cNvSpPr/>
          <p:nvPr/>
        </p:nvSpPr>
        <p:spPr bwMode="auto">
          <a:xfrm>
            <a:off x="7472438" y="4033189"/>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smtClean="0">
                <a:solidFill>
                  <a:schemeClr val="tx1"/>
                </a:solidFill>
                <a:effectLst>
                  <a:outerShdw blurRad="38100" dist="38100" dir="2700000" algn="tl">
                    <a:srgbClr val="000000">
                      <a:alpha val="43137"/>
                    </a:srgbClr>
                  </a:outerShdw>
                </a:effectLst>
                <a:latin typeface="Segoe" pitchFamily="34" charset="0"/>
              </a:rPr>
              <a:t>Coinst1.dll</a:t>
            </a:r>
            <a:endParaRPr lang="en-US" sz="7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2062238" y="44196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Coinst1.dll</a:t>
            </a:r>
          </a:p>
        </p:txBody>
      </p:sp>
      <p:cxnSp>
        <p:nvCxnSpPr>
          <p:cNvPr id="122" name="Straight Arrow Connector 121"/>
          <p:cNvCxnSpPr/>
          <p:nvPr/>
        </p:nvCxnSpPr>
        <p:spPr bwMode="auto">
          <a:xfrm rot="16200000" flipV="1">
            <a:off x="714375" y="2695575"/>
            <a:ext cx="2457450" cy="8382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24" name="Rounded Rectangle 123"/>
          <p:cNvSpPr/>
          <p:nvPr/>
        </p:nvSpPr>
        <p:spPr bwMode="auto">
          <a:xfrm>
            <a:off x="1219200" y="16764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sp>
        <p:nvSpPr>
          <p:cNvPr id="119" name="Rounded Rectangular Callout 118"/>
          <p:cNvSpPr/>
          <p:nvPr/>
        </p:nvSpPr>
        <p:spPr bwMode="auto">
          <a:xfrm>
            <a:off x="2819400" y="3810000"/>
            <a:ext cx="1524000" cy="609600"/>
          </a:xfrm>
          <a:prstGeom prst="wedgeRoundRectCallout">
            <a:avLst>
              <a:gd name="adj1" fmla="val -63690"/>
              <a:gd name="adj2" fmla="val 62500"/>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 have a Finish</a:t>
            </a:r>
            <a:r>
              <a:rPr kumimoji="0" lang="en-US" sz="1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Install Action!</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1" name="Rounded Rectangle 130"/>
          <p:cNvSpPr/>
          <p:nvPr/>
        </p:nvSpPr>
        <p:spPr bwMode="auto">
          <a:xfrm>
            <a:off x="7467600" y="4191000"/>
            <a:ext cx="604762" cy="1217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700" dirty="0" smtClean="0">
                <a:solidFill>
                  <a:schemeClr val="tx1"/>
                </a:solidFill>
                <a:effectLst>
                  <a:outerShdw blurRad="38100" dist="38100" dir="2700000" algn="tl">
                    <a:srgbClr val="000000">
                      <a:alpha val="43137"/>
                    </a:srgbClr>
                  </a:outerShdw>
                </a:effectLst>
                <a:latin typeface="Segoe" pitchFamily="34" charset="0"/>
              </a:rPr>
              <a:t>Setup.exe</a:t>
            </a:r>
          </a:p>
        </p:txBody>
      </p:sp>
      <p:pic>
        <p:nvPicPr>
          <p:cNvPr id="52" name="Picture 6" descr="C:\Users\neilsa\Pictures\Microsoft Clip Organizer\j0431570.png"/>
          <p:cNvPicPr>
            <a:picLocks noChangeAspect="1" noChangeArrowheads="1"/>
          </p:cNvPicPr>
          <p:nvPr/>
        </p:nvPicPr>
        <p:blipFill>
          <a:blip r:embed="rId7"/>
          <a:srcRect/>
          <a:stretch>
            <a:fillRect/>
          </a:stretch>
        </p:blipFill>
        <p:spPr bwMode="auto">
          <a:xfrm>
            <a:off x="1066800" y="5638800"/>
            <a:ext cx="1068819" cy="1075944"/>
          </a:xfrm>
          <a:prstGeom prst="rect">
            <a:avLst/>
          </a:prstGeom>
          <a:noFill/>
        </p:spPr>
      </p:pic>
      <p:sp>
        <p:nvSpPr>
          <p:cNvPr id="53" name="Down Arrow 52"/>
          <p:cNvSpPr/>
          <p:nvPr/>
        </p:nvSpPr>
        <p:spPr bwMode="auto">
          <a:xfrm rot="16200000">
            <a:off x="457200" y="5867400"/>
            <a:ext cx="3048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ounded Rectangular Callout 58"/>
          <p:cNvSpPr/>
          <p:nvPr/>
        </p:nvSpPr>
        <p:spPr bwMode="auto">
          <a:xfrm>
            <a:off x="3048000" y="4495800"/>
            <a:ext cx="1676400" cy="609600"/>
          </a:xfrm>
          <a:prstGeom prst="wedgeRoundRectCallout">
            <a:avLst>
              <a:gd name="adj1" fmla="val 70039"/>
              <a:gd name="adj2" fmla="val 54873"/>
              <a:gd name="adj3" fmla="val 1666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OK!</a:t>
            </a:r>
            <a:r>
              <a:rPr kumimoji="0" lang="en-US" sz="1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I’ll elevate and call you back</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Title 1"/>
          <p:cNvSpPr>
            <a:spLocks noGrp="1"/>
          </p:cNvSpPr>
          <p:nvPr>
            <p:ph type="title"/>
          </p:nvPr>
        </p:nvSpPr>
        <p:spPr>
          <a:xfrm>
            <a:off x="382588" y="228600"/>
            <a:ext cx="8380412" cy="609398"/>
          </a:xfrm>
        </p:spPr>
        <p:txBody>
          <a:bodyPr/>
          <a:lstStyle/>
          <a:p>
            <a:r>
              <a:rPr lang="en-US" sz="4400" dirty="0" smtClean="0"/>
              <a:t>Finish-Install Action Walkthrough</a:t>
            </a:r>
            <a:endParaRPr lang="en-US" sz="4400" dirty="0"/>
          </a:p>
        </p:txBody>
      </p:sp>
      <p:sp>
        <p:nvSpPr>
          <p:cNvPr id="62" name="Line Callout 1 61"/>
          <p:cNvSpPr/>
          <p:nvPr/>
        </p:nvSpPr>
        <p:spPr bwMode="auto">
          <a:xfrm>
            <a:off x="3588936" y="4343400"/>
            <a:ext cx="2819400" cy="1778668"/>
          </a:xfrm>
          <a:prstGeom prst="borderCallout1">
            <a:avLst>
              <a:gd name="adj1" fmla="val 51595"/>
              <a:gd name="adj2" fmla="val -3228"/>
              <a:gd name="adj3" fmla="val 6350"/>
              <a:gd name="adj4" fmla="val -44640"/>
            </a:avLst>
          </a:prstGeom>
          <a:solidFill>
            <a:schemeClr val="tx2"/>
          </a:solidFill>
          <a:ln>
            <a:solidFill>
              <a:schemeClr val="bg2"/>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sz="1100" u="sng" dirty="0" err="1" smtClean="0">
                <a:solidFill>
                  <a:schemeClr val="bg2"/>
                </a:solidFill>
                <a:latin typeface="Trebuchet MS" pitchFamily="34" charset="0"/>
              </a:rPr>
              <a:t>LocalSystem</a:t>
            </a:r>
            <a:r>
              <a:rPr lang="en-US" sz="1100" u="sng" dirty="0" smtClean="0">
                <a:solidFill>
                  <a:schemeClr val="bg2"/>
                </a:solidFill>
                <a:latin typeface="Trebuchet MS" pitchFamily="34" charset="0"/>
              </a:rPr>
              <a:t> context</a:t>
            </a:r>
          </a:p>
          <a:p>
            <a:pPr defTabSz="914063"/>
            <a:r>
              <a:rPr lang="en-US" sz="1100" dirty="0" smtClean="0">
                <a:solidFill>
                  <a:schemeClr val="bg2"/>
                </a:solidFill>
                <a:latin typeface="Trebuchet MS" pitchFamily="34" charset="0"/>
              </a:rPr>
              <a:t>Windows invokes your </a:t>
            </a:r>
            <a:r>
              <a:rPr lang="en-US" sz="1100" dirty="0" err="1" smtClean="0">
                <a:solidFill>
                  <a:schemeClr val="bg2"/>
                </a:solidFill>
                <a:latin typeface="Trebuchet MS" pitchFamily="34" charset="0"/>
              </a:rPr>
              <a:t>coinstaller</a:t>
            </a:r>
            <a:r>
              <a:rPr lang="en-US" sz="1100" dirty="0" smtClean="0">
                <a:solidFill>
                  <a:schemeClr val="bg2"/>
                </a:solidFill>
                <a:latin typeface="Trebuchet MS" pitchFamily="34" charset="0"/>
              </a:rPr>
              <a:t> with DIF_NEWDEVICEWIZARD_FINISHINSTALL.</a:t>
            </a:r>
          </a:p>
          <a:p>
            <a:pPr defTabSz="914063"/>
            <a:endParaRPr lang="en-US" sz="1100" dirty="0" smtClean="0">
              <a:solidFill>
                <a:schemeClr val="bg2"/>
              </a:solidFill>
              <a:latin typeface="Trebuchet MS" pitchFamily="34" charset="0"/>
            </a:endParaRPr>
          </a:p>
          <a:p>
            <a:pPr defTabSz="914063"/>
            <a:r>
              <a:rPr lang="en-US" sz="1100" dirty="0" smtClean="0">
                <a:solidFill>
                  <a:schemeClr val="bg2"/>
                </a:solidFill>
                <a:latin typeface="Trebuchet MS" pitchFamily="34" charset="0"/>
              </a:rPr>
              <a:t>Your </a:t>
            </a:r>
            <a:r>
              <a:rPr lang="en-US" sz="1100" dirty="0" err="1" smtClean="0">
                <a:solidFill>
                  <a:schemeClr val="bg2"/>
                </a:solidFill>
                <a:latin typeface="Trebuchet MS" pitchFamily="34" charset="0"/>
              </a:rPr>
              <a:t>coinstaller</a:t>
            </a:r>
            <a:r>
              <a:rPr lang="en-US" sz="1100" dirty="0" smtClean="0">
                <a:solidFill>
                  <a:schemeClr val="bg2"/>
                </a:solidFill>
                <a:latin typeface="Trebuchet MS" pitchFamily="34" charset="0"/>
              </a:rPr>
              <a:t> should determine whether your app needs to be installed now!</a:t>
            </a:r>
          </a:p>
          <a:p>
            <a:pPr defTabSz="914063"/>
            <a:endParaRPr lang="en-US" sz="1100" dirty="0" smtClean="0">
              <a:solidFill>
                <a:schemeClr val="bg2"/>
              </a:solidFill>
              <a:latin typeface="Trebuchet MS" pitchFamily="34" charset="0"/>
            </a:endParaRPr>
          </a:p>
          <a:p>
            <a:pPr defTabSz="914063"/>
            <a:r>
              <a:rPr lang="en-US" sz="1100" dirty="0" smtClean="0">
                <a:solidFill>
                  <a:schemeClr val="bg2"/>
                </a:solidFill>
                <a:latin typeface="Trebuchet MS" pitchFamily="34" charset="0"/>
              </a:rPr>
              <a:t>In this example, the app needs to be installed.</a:t>
            </a:r>
          </a:p>
        </p:txBody>
      </p:sp>
      <p:sp>
        <p:nvSpPr>
          <p:cNvPr id="63" name="Line Callout 1 62"/>
          <p:cNvSpPr/>
          <p:nvPr/>
        </p:nvSpPr>
        <p:spPr bwMode="auto">
          <a:xfrm>
            <a:off x="3581400" y="2636316"/>
            <a:ext cx="2819400" cy="1494526"/>
          </a:xfrm>
          <a:prstGeom prst="borderCallout1">
            <a:avLst>
              <a:gd name="adj1" fmla="val 51595"/>
              <a:gd name="adj2" fmla="val -3228"/>
              <a:gd name="adj3" fmla="val 120660"/>
              <a:gd name="adj4" fmla="val -43438"/>
            </a:avLst>
          </a:prstGeom>
          <a:solidFill>
            <a:schemeClr val="tx2"/>
          </a:solidFill>
          <a:ln>
            <a:solidFill>
              <a:schemeClr val="bg2"/>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sz="1100" u="sng" dirty="0" smtClean="0">
                <a:solidFill>
                  <a:schemeClr val="bg2"/>
                </a:solidFill>
                <a:latin typeface="Trebuchet MS" pitchFamily="34" charset="0"/>
              </a:rPr>
              <a:t>Administrator  context</a:t>
            </a:r>
          </a:p>
          <a:p>
            <a:pPr defTabSz="914063"/>
            <a:r>
              <a:rPr lang="en-US" sz="1100" dirty="0" smtClean="0">
                <a:solidFill>
                  <a:schemeClr val="bg2"/>
                </a:solidFill>
                <a:latin typeface="Trebuchet MS" pitchFamily="34" charset="0"/>
              </a:rPr>
              <a:t>Windows invokes your </a:t>
            </a:r>
            <a:r>
              <a:rPr lang="en-US" sz="1100" dirty="0" err="1" smtClean="0">
                <a:solidFill>
                  <a:schemeClr val="bg2"/>
                </a:solidFill>
                <a:latin typeface="Trebuchet MS" pitchFamily="34" charset="0"/>
              </a:rPr>
              <a:t>coinstaller</a:t>
            </a:r>
            <a:r>
              <a:rPr lang="en-US" sz="1100" dirty="0" smtClean="0">
                <a:solidFill>
                  <a:schemeClr val="bg2"/>
                </a:solidFill>
                <a:latin typeface="Trebuchet MS" pitchFamily="34" charset="0"/>
              </a:rPr>
              <a:t> with DIF_FINISHINSTALL_ACTION.</a:t>
            </a:r>
          </a:p>
          <a:p>
            <a:pPr defTabSz="914063"/>
            <a:endParaRPr lang="en-US" sz="1100" dirty="0" smtClean="0">
              <a:solidFill>
                <a:schemeClr val="bg2"/>
              </a:solidFill>
              <a:latin typeface="Trebuchet MS" pitchFamily="34" charset="0"/>
            </a:endParaRPr>
          </a:p>
          <a:p>
            <a:pPr defTabSz="914063"/>
            <a:r>
              <a:rPr lang="en-US" sz="1100" dirty="0" smtClean="0">
                <a:solidFill>
                  <a:schemeClr val="bg2"/>
                </a:solidFill>
                <a:latin typeface="Trebuchet MS" pitchFamily="34" charset="0"/>
              </a:rPr>
              <a:t>Your </a:t>
            </a:r>
            <a:r>
              <a:rPr lang="en-US" sz="1100" dirty="0" err="1" smtClean="0">
                <a:solidFill>
                  <a:schemeClr val="bg2"/>
                </a:solidFill>
                <a:latin typeface="Trebuchet MS" pitchFamily="34" charset="0"/>
              </a:rPr>
              <a:t>coinstaller</a:t>
            </a:r>
            <a:r>
              <a:rPr lang="en-US" sz="1100" dirty="0" smtClean="0">
                <a:solidFill>
                  <a:schemeClr val="bg2"/>
                </a:solidFill>
                <a:latin typeface="Trebuchet MS" pitchFamily="34" charset="0"/>
              </a:rPr>
              <a:t> should launch your application installer now from its destination directory!</a:t>
            </a:r>
          </a:p>
        </p:txBody>
      </p:sp>
      <p:sp>
        <p:nvSpPr>
          <p:cNvPr id="64" name="Line Callout 1 63"/>
          <p:cNvSpPr/>
          <p:nvPr/>
        </p:nvSpPr>
        <p:spPr bwMode="auto">
          <a:xfrm>
            <a:off x="533400" y="2660379"/>
            <a:ext cx="2819400" cy="1494526"/>
          </a:xfrm>
          <a:prstGeom prst="borderCallout1">
            <a:avLst>
              <a:gd name="adj1" fmla="val -4490"/>
              <a:gd name="adj2" fmla="val 34910"/>
              <a:gd name="adj3" fmla="val -59490"/>
              <a:gd name="adj4" fmla="val 33439"/>
            </a:avLst>
          </a:prstGeom>
          <a:solidFill>
            <a:schemeClr val="tx2"/>
          </a:solidFill>
          <a:ln>
            <a:solidFill>
              <a:schemeClr val="bg2"/>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sz="1100" u="sng" dirty="0" smtClean="0">
                <a:solidFill>
                  <a:schemeClr val="bg2"/>
                </a:solidFill>
                <a:latin typeface="Trebuchet MS" pitchFamily="34" charset="0"/>
              </a:rPr>
              <a:t>Administrator  context</a:t>
            </a:r>
          </a:p>
          <a:p>
            <a:pPr defTabSz="914063"/>
            <a:r>
              <a:rPr lang="en-US" sz="1100" dirty="0" smtClean="0">
                <a:solidFill>
                  <a:schemeClr val="bg2"/>
                </a:solidFill>
                <a:latin typeface="Trebuchet MS" pitchFamily="34" charset="0"/>
              </a:rPr>
              <a:t>Install your app.</a:t>
            </a:r>
          </a:p>
          <a:p>
            <a:pPr defTabSz="914063"/>
            <a:endParaRPr lang="en-US" sz="1100" dirty="0" smtClean="0">
              <a:solidFill>
                <a:schemeClr val="bg2"/>
              </a:solidFill>
              <a:latin typeface="Trebuchet MS" pitchFamily="34" charset="0"/>
            </a:endParaRPr>
          </a:p>
          <a:p>
            <a:pPr defTabSz="914063"/>
            <a:r>
              <a:rPr lang="en-US" sz="1100" dirty="0" smtClean="0">
                <a:solidFill>
                  <a:schemeClr val="bg2"/>
                </a:solidFill>
                <a:latin typeface="Trebuchet MS" pitchFamily="34" charset="0"/>
              </a:rPr>
              <a:t>Do not prompt the user for input. Pick smart defaults.</a:t>
            </a:r>
          </a:p>
          <a:p>
            <a:pPr defTabSz="914063"/>
            <a:endParaRPr lang="en-US" sz="1100" dirty="0" smtClean="0">
              <a:solidFill>
                <a:schemeClr val="bg2"/>
              </a:solidFill>
              <a:latin typeface="Trebuchet MS" pitchFamily="34" charset="0"/>
            </a:endParaRPr>
          </a:p>
          <a:p>
            <a:pPr defTabSz="914063"/>
            <a:r>
              <a:rPr lang="en-US" sz="1100" dirty="0" smtClean="0">
                <a:solidFill>
                  <a:schemeClr val="bg2"/>
                </a:solidFill>
                <a:latin typeface="Trebuchet MS" pitchFamily="34" charset="0"/>
              </a:rPr>
              <a:t>It’s OK to show progress UI, but don’t assume a user is present!</a:t>
            </a:r>
          </a:p>
        </p:txBody>
      </p:sp>
      <p:sp>
        <p:nvSpPr>
          <p:cNvPr id="65" name="Line Callout 1 64"/>
          <p:cNvSpPr/>
          <p:nvPr/>
        </p:nvSpPr>
        <p:spPr bwMode="auto">
          <a:xfrm>
            <a:off x="6172200" y="4346105"/>
            <a:ext cx="2819400" cy="1064095"/>
          </a:xfrm>
          <a:prstGeom prst="borderCallout1">
            <a:avLst>
              <a:gd name="adj1" fmla="val 105413"/>
              <a:gd name="adj2" fmla="val 49024"/>
              <a:gd name="adj3" fmla="val 121762"/>
              <a:gd name="adj4" fmla="val 52658"/>
            </a:avLst>
          </a:prstGeom>
          <a:solidFill>
            <a:schemeClr val="tx2"/>
          </a:solidFill>
          <a:ln>
            <a:solidFill>
              <a:schemeClr val="bg2"/>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sz="1100" dirty="0" smtClean="0">
                <a:solidFill>
                  <a:schemeClr val="bg2"/>
                </a:solidFill>
                <a:latin typeface="Trebuchet MS" pitchFamily="34" charset="0"/>
              </a:rPr>
              <a:t>Windows will show the success balloon when all pending Finish Install Actions return. This addresses cases where multiple Finish Install Actions have been executed.</a:t>
            </a:r>
          </a:p>
        </p:txBody>
      </p:sp>
      <p:sp>
        <p:nvSpPr>
          <p:cNvPr id="67" name="Line Callout 1 66"/>
          <p:cNvSpPr/>
          <p:nvPr/>
        </p:nvSpPr>
        <p:spPr bwMode="auto">
          <a:xfrm>
            <a:off x="5943600" y="1982552"/>
            <a:ext cx="2819400" cy="1064095"/>
          </a:xfrm>
          <a:prstGeom prst="borderCallout1">
            <a:avLst>
              <a:gd name="adj1" fmla="val 105413"/>
              <a:gd name="adj2" fmla="val 49024"/>
              <a:gd name="adj3" fmla="val 171889"/>
              <a:gd name="adj4" fmla="val 31036"/>
            </a:avLst>
          </a:prstGeom>
          <a:solidFill>
            <a:schemeClr val="tx2"/>
          </a:solidFill>
          <a:ln>
            <a:solidFill>
              <a:schemeClr val="bg2"/>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sz="1100" dirty="0" smtClean="0">
                <a:solidFill>
                  <a:schemeClr val="bg2"/>
                </a:solidFill>
                <a:latin typeface="Trebuchet MS" pitchFamily="34" charset="0"/>
              </a:rPr>
              <a:t>Your INF tells Windows to copy the driver files to their destination.</a:t>
            </a:r>
          </a:p>
          <a:p>
            <a:pPr defTabSz="914063"/>
            <a:endParaRPr lang="en-US" sz="1100" dirty="0" smtClean="0">
              <a:solidFill>
                <a:schemeClr val="bg2"/>
              </a:solidFill>
              <a:latin typeface="Trebuchet MS" pitchFamily="34" charset="0"/>
            </a:endParaRPr>
          </a:p>
          <a:p>
            <a:pPr defTabSz="914063"/>
            <a:r>
              <a:rPr lang="en-US" sz="1100" dirty="0" smtClean="0">
                <a:solidFill>
                  <a:schemeClr val="bg2"/>
                </a:solidFill>
                <a:latin typeface="Trebuchet MS" pitchFamily="34" charset="0"/>
              </a:rPr>
              <a:t>It also tells Windows to copy the application installer to its own directory under Program Files.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7" presetID="2" presetClass="entr" presetSubtype="8" decel="5000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 calcmode="lin" valueType="num">
                                      <p:cBhvr additive="base">
                                        <p:cTn id="9" dur="500" fill="hold"/>
                                        <p:tgtEl>
                                          <p:spTgt spid="52"/>
                                        </p:tgtEl>
                                        <p:attrNameLst>
                                          <p:attrName>ppt_x</p:attrName>
                                        </p:attrNameLst>
                                      </p:cBhvr>
                                      <p:tavLst>
                                        <p:tav tm="0">
                                          <p:val>
                                            <p:strVal val="0-#ppt_w/2"/>
                                          </p:val>
                                        </p:tav>
                                        <p:tav tm="100000">
                                          <p:val>
                                            <p:strVal val="#ppt_x"/>
                                          </p:val>
                                        </p:tav>
                                      </p:tavLst>
                                    </p:anim>
                                    <p:anim calcmode="lin" valueType="num">
                                      <p:cBhvr additive="base">
                                        <p:cTn id="1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1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30" presetClass="emph" presetSubtype="0" repeatCount="indefinite" fill="hold" grpId="1" nodeType="withEffect">
                                  <p:stCondLst>
                                    <p:cond delay="0"/>
                                  </p:stCondLst>
                                  <p:childTnLst>
                                    <p:animClr clrSpc="hsl">
                                      <p:cBhvr override="childStyle">
                                        <p:cTn id="24" dur="500" fill="hold"/>
                                        <p:tgtEl>
                                          <p:spTgt spid="113"/>
                                        </p:tgtEl>
                                        <p:attrNameLst>
                                          <p:attrName>style.color</p:attrName>
                                        </p:attrNameLst>
                                      </p:cBhvr>
                                      <p:by>
                                        <p:hsl h="0" s="12549" l="25098"/>
                                      </p:by>
                                    </p:animClr>
                                    <p:animClr clrSpc="hsl">
                                      <p:cBhvr>
                                        <p:cTn id="25" dur="500" fill="hold"/>
                                        <p:tgtEl>
                                          <p:spTgt spid="113"/>
                                        </p:tgtEl>
                                        <p:attrNameLst>
                                          <p:attrName>fillcolor</p:attrName>
                                        </p:attrNameLst>
                                      </p:cBhvr>
                                      <p:by>
                                        <p:hsl h="0" s="12549" l="25098"/>
                                      </p:by>
                                    </p:animClr>
                                    <p:animClr clrSpc="hsl">
                                      <p:cBhvr>
                                        <p:cTn id="26" dur="500" fill="hold"/>
                                        <p:tgtEl>
                                          <p:spTgt spid="113"/>
                                        </p:tgtEl>
                                        <p:attrNameLst>
                                          <p:attrName>stroke.color</p:attrName>
                                        </p:attrNameLst>
                                      </p:cBhvr>
                                      <p:by>
                                        <p:hsl h="0" s="12549" l="25098"/>
                                      </p:by>
                                    </p:animClr>
                                    <p:set>
                                      <p:cBhvr>
                                        <p:cTn id="27" dur="500" fill="hold"/>
                                        <p:tgtEl>
                                          <p:spTgt spid="113"/>
                                        </p:tgtEl>
                                        <p:attrNameLst>
                                          <p:attrName>fill.type</p:attrName>
                                        </p:attrNameLst>
                                      </p:cBhvr>
                                      <p:to>
                                        <p:strVal val="solid"/>
                                      </p:to>
                                    </p:set>
                                  </p:childTnLst>
                                </p:cTn>
                              </p:par>
                              <p:par>
                                <p:cTn id="28" presetID="39" presetClass="entr" presetSubtype="0" accel="100000" fill="hold" grpId="1" nodeType="with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67"/>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67"/>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xit" presetSubtype="0" decel="100000" fill="hold" grpId="2" nodeType="clickEffect">
                                  <p:stCondLst>
                                    <p:cond delay="0"/>
                                  </p:stCondLst>
                                  <p:childTnLst>
                                    <p:anim calcmode="lin" valueType="num">
                                      <p:cBhvr>
                                        <p:cTn id="37" dur="500"/>
                                        <p:tgtEl>
                                          <p:spTgt spid="67"/>
                                        </p:tgtEl>
                                        <p:attrNameLst>
                                          <p:attrName>ppt_h</p:attrName>
                                        </p:attrNameLst>
                                      </p:cBhvr>
                                      <p:tavLst>
                                        <p:tav tm="0">
                                          <p:val>
                                            <p:strVal val="ppt_h"/>
                                          </p:val>
                                        </p:tav>
                                        <p:tav tm="50000">
                                          <p:val>
                                            <p:strVal val="ppt_h/20"/>
                                          </p:val>
                                        </p:tav>
                                        <p:tav tm="100000">
                                          <p:val>
                                            <p:strVal val="ppt_h/20"/>
                                          </p:val>
                                        </p:tav>
                                      </p:tavLst>
                                    </p:anim>
                                    <p:anim calcmode="lin" valueType="num">
                                      <p:cBhvr>
                                        <p:cTn id="38" dur="500"/>
                                        <p:tgtEl>
                                          <p:spTgt spid="67"/>
                                        </p:tgtEl>
                                        <p:attrNameLst>
                                          <p:attrName>ppt_w</p:attrName>
                                        </p:attrNameLst>
                                      </p:cBhvr>
                                      <p:tavLst>
                                        <p:tav tm="0">
                                          <p:val>
                                            <p:strVal val="ppt_w"/>
                                          </p:val>
                                        </p:tav>
                                        <p:tav tm="50000">
                                          <p:val>
                                            <p:strVal val="ppt_w+.3"/>
                                          </p:val>
                                        </p:tav>
                                        <p:tav tm="100000">
                                          <p:val>
                                            <p:strVal val="ppt_w+.3"/>
                                          </p:val>
                                        </p:tav>
                                      </p:tavLst>
                                    </p:anim>
                                    <p:anim calcmode="lin" valueType="num">
                                      <p:cBhvr>
                                        <p:cTn id="39" dur="500"/>
                                        <p:tgtEl>
                                          <p:spTgt spid="67"/>
                                        </p:tgtEl>
                                        <p:attrNameLst>
                                          <p:attrName>ppt_x</p:attrName>
                                        </p:attrNameLst>
                                      </p:cBhvr>
                                      <p:tavLst>
                                        <p:tav tm="0">
                                          <p:val>
                                            <p:strVal val="ppt_x"/>
                                          </p:val>
                                        </p:tav>
                                        <p:tav tm="50000">
                                          <p:val>
                                            <p:strVal val="ppt_x"/>
                                          </p:val>
                                        </p:tav>
                                        <p:tav tm="100000">
                                          <p:val>
                                            <p:strVal val="ppt_x-.3"/>
                                          </p:val>
                                        </p:tav>
                                      </p:tavLst>
                                    </p:anim>
                                    <p:anim calcmode="lin" valueType="num">
                                      <p:cBhvr>
                                        <p:cTn id="40" dur="500"/>
                                        <p:tgtEl>
                                          <p:spTgt spid="67"/>
                                        </p:tgtEl>
                                        <p:attrNameLst>
                                          <p:attrName>ppt_y</p:attrName>
                                        </p:attrNameLst>
                                      </p:cBhvr>
                                      <p:tavLst>
                                        <p:tav tm="0">
                                          <p:val>
                                            <p:strVal val="ppt_y"/>
                                          </p:val>
                                        </p:tav>
                                        <p:tav tm="100000">
                                          <p:val>
                                            <p:strVal val="ppt_y"/>
                                          </p:val>
                                        </p:tav>
                                      </p:tavLst>
                                    </p:anim>
                                    <p:set>
                                      <p:cBhvr>
                                        <p:cTn id="41" dur="1" fill="hold">
                                          <p:stCondLst>
                                            <p:cond delay="499"/>
                                          </p:stCondLst>
                                        </p:cTn>
                                        <p:tgtEl>
                                          <p:spTgt spid="67"/>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2000"/>
                                        <p:tgtEl>
                                          <p:spTgt spid="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fade">
                                      <p:cBhvr>
                                        <p:cTn id="58" dur="2000"/>
                                        <p:tgtEl>
                                          <p:spTgt spid="106"/>
                                        </p:tgtEl>
                                      </p:cBhvr>
                                    </p:animEffect>
                                  </p:childTnLst>
                                </p:cTn>
                              </p:par>
                              <p:par>
                                <p:cTn id="59" presetID="0" presetClass="path" presetSubtype="0" accel="50000" decel="50000" fill="hold" grpId="1" nodeType="withEffect">
                                  <p:stCondLst>
                                    <p:cond delay="0"/>
                                  </p:stCondLst>
                                  <p:childTnLst>
                                    <p:animMotion origin="layout" path="M 0 0 C -0.05938 -0.00926 -0.11858 -0.01829 -0.21702 -0.00116 C -0.31545 0.01597 -0.45313 0.05926 -0.59063 0.10278 " pathEditMode="relative" ptsTypes="aaA">
                                      <p:cBhvr>
                                        <p:cTn id="60" dur="2000" fill="hold"/>
                                        <p:tgtEl>
                                          <p:spTgt spid="114"/>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C -0.07465 -0.0074 -0.1493 -0.01481 -0.23142 -0.00671 C -0.31354 0.00139 -0.40295 0.025 -0.49236 0.04861 " pathEditMode="relative" ptsTypes="aaA">
                                      <p:cBhvr>
                                        <p:cTn id="62" dur="2000" fill="hold"/>
                                        <p:tgtEl>
                                          <p:spTgt spid="115"/>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C -0.07691 -0.01458 -0.15364 -0.02893 -0.23559 -0.01921 C -0.31753 -0.00949 -0.40468 0.02454 -0.49166 0.0588 " pathEditMode="relative" ptsTypes="aaA">
                                      <p:cBhvr>
                                        <p:cTn id="64" dur="2000" fill="hold"/>
                                        <p:tgtEl>
                                          <p:spTgt spid="116"/>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3.61111E-6 -7.40741E-7 C -0.121 -0.00185 -0.24166 -0.0037 -0.3401 0.00579 C -0.43854 0.01528 -0.51475 0.03588 -0.59079 0.05648 " pathEditMode="relative" rAng="0" ptsTypes="aaA">
                                      <p:cBhvr>
                                        <p:cTn id="66" dur="2000" fill="hold"/>
                                        <p:tgtEl>
                                          <p:spTgt spid="117"/>
                                        </p:tgtEl>
                                        <p:attrNameLst>
                                          <p:attrName>ppt_x</p:attrName>
                                          <p:attrName>ppt_y</p:attrName>
                                        </p:attrNameLst>
                                      </p:cBhvr>
                                      <p:rCtr x="-295" y="26"/>
                                    </p:animMotion>
                                  </p:childTnLst>
                                </p:cTn>
                              </p:par>
                              <p:par>
                                <p:cTn id="67" presetID="0" presetClass="path" presetSubtype="0" accel="50000" decel="50000" fill="hold" grpId="0" nodeType="withEffect">
                                  <p:stCondLst>
                                    <p:cond delay="0"/>
                                  </p:stCondLst>
                                  <p:childTnLst>
                                    <p:animMotion origin="layout" path="M 0 0 C -0.0967 0.02107 -0.1934 0.04236 -0.30677 -0.01805 C -0.42014 -0.07847 -0.55 -0.2206 -0.67969 -0.36273 " pathEditMode="relative" ptsTypes="aaA">
                                      <p:cBhvr>
                                        <p:cTn id="68" dur="2000" fill="hold"/>
                                        <p:tgtEl>
                                          <p:spTgt spid="57"/>
                                        </p:tgtEl>
                                        <p:attrNameLst>
                                          <p:attrName>ppt_x</p:attrName>
                                          <p:attrName>ppt_y</p:attrName>
                                        </p:attrNameLst>
                                      </p:cBhvr>
                                    </p:animMotion>
                                  </p:childTnLst>
                                </p:cTn>
                              </p:par>
                            </p:childTnLst>
                          </p:cTn>
                        </p:par>
                        <p:par>
                          <p:cTn id="69" fill="hold">
                            <p:stCondLst>
                              <p:cond delay="2000"/>
                            </p:stCondLst>
                            <p:childTnLst>
                              <p:par>
                                <p:cTn id="70" presetID="22" presetClass="exit" presetSubtype="8" fill="hold" nodeType="afterEffect">
                                  <p:stCondLst>
                                    <p:cond delay="0"/>
                                  </p:stCondLst>
                                  <p:childTnLst>
                                    <p:animEffect transition="out" filter="wipe(left)">
                                      <p:cBhvr>
                                        <p:cTn id="71" dur="500"/>
                                        <p:tgtEl>
                                          <p:spTgt spid="3"/>
                                        </p:tgtEl>
                                      </p:cBhvr>
                                    </p:animEffect>
                                    <p:set>
                                      <p:cBhvr>
                                        <p:cTn id="72" dur="1" fill="hold">
                                          <p:stCondLst>
                                            <p:cond delay="499"/>
                                          </p:stCondLst>
                                        </p:cTn>
                                        <p:tgtEl>
                                          <p:spTgt spid="3"/>
                                        </p:tgtEl>
                                        <p:attrNameLst>
                                          <p:attrName>style.visibility</p:attrName>
                                        </p:attrNameLst>
                                      </p:cBhvr>
                                      <p:to>
                                        <p:strVal val="hidden"/>
                                      </p:to>
                                    </p:se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1000"/>
                                        <p:tgtEl>
                                          <p:spTgt spid="102"/>
                                        </p:tgtEl>
                                      </p:cBhvr>
                                    </p:animEffect>
                                  </p:childTnLst>
                                </p:cTn>
                              </p:par>
                            </p:childTnLst>
                          </p:cTn>
                        </p:par>
                        <p:par>
                          <p:cTn id="77" fill="hold">
                            <p:stCondLst>
                              <p:cond delay="3500"/>
                            </p:stCondLst>
                            <p:childTnLst>
                              <p:par>
                                <p:cTn id="78" presetID="1" presetClass="exit" presetSubtype="0" fill="hold" grpId="2" nodeType="afterEffect">
                                  <p:stCondLst>
                                    <p:cond delay="0"/>
                                  </p:stCondLst>
                                  <p:childTnLst>
                                    <p:set>
                                      <p:cBhvr>
                                        <p:cTn id="79" dur="1" fill="hold">
                                          <p:stCondLst>
                                            <p:cond delay="0"/>
                                          </p:stCondLst>
                                        </p:cTn>
                                        <p:tgtEl>
                                          <p:spTgt spid="1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0"/>
                                        </p:tgtEl>
                                        <p:attrNameLst>
                                          <p:attrName>style.visibility</p:attrName>
                                        </p:attrNameLst>
                                      </p:cBhvr>
                                      <p:to>
                                        <p:strVal val="visible"/>
                                      </p:to>
                                    </p:set>
                                  </p:childTnLst>
                                </p:cTn>
                              </p:par>
                              <p:par>
                                <p:cTn id="84" presetID="30" presetClass="emph" presetSubtype="0" repeatCount="indefinite" fill="hold" grpId="3" nodeType="withEffect">
                                  <p:stCondLst>
                                    <p:cond delay="0"/>
                                  </p:stCondLst>
                                  <p:childTnLst>
                                    <p:animClr clrSpc="hsl">
                                      <p:cBhvr override="childStyle">
                                        <p:cTn id="85" dur="500" fill="hold"/>
                                        <p:tgtEl>
                                          <p:spTgt spid="120"/>
                                        </p:tgtEl>
                                        <p:attrNameLst>
                                          <p:attrName>style.color</p:attrName>
                                        </p:attrNameLst>
                                      </p:cBhvr>
                                      <p:by>
                                        <p:hsl h="0" s="12549" l="25098"/>
                                      </p:by>
                                    </p:animClr>
                                    <p:animClr clrSpc="hsl">
                                      <p:cBhvr>
                                        <p:cTn id="86" dur="500" fill="hold"/>
                                        <p:tgtEl>
                                          <p:spTgt spid="120"/>
                                        </p:tgtEl>
                                        <p:attrNameLst>
                                          <p:attrName>fillcolor</p:attrName>
                                        </p:attrNameLst>
                                      </p:cBhvr>
                                      <p:by>
                                        <p:hsl h="0" s="12549" l="25098"/>
                                      </p:by>
                                    </p:animClr>
                                    <p:animClr clrSpc="hsl">
                                      <p:cBhvr>
                                        <p:cTn id="87" dur="500" fill="hold"/>
                                        <p:tgtEl>
                                          <p:spTgt spid="120"/>
                                        </p:tgtEl>
                                        <p:attrNameLst>
                                          <p:attrName>stroke.color</p:attrName>
                                        </p:attrNameLst>
                                      </p:cBhvr>
                                      <p:by>
                                        <p:hsl h="0" s="12549" l="25098"/>
                                      </p:by>
                                    </p:animClr>
                                    <p:set>
                                      <p:cBhvr>
                                        <p:cTn id="88" dur="500" fill="hold"/>
                                        <p:tgtEl>
                                          <p:spTgt spid="120"/>
                                        </p:tgtEl>
                                        <p:attrNameLst>
                                          <p:attrName>fill.type</p:attrName>
                                        </p:attrNameLst>
                                      </p:cBhvr>
                                      <p:to>
                                        <p:strVal val="solid"/>
                                      </p:to>
                                    </p:set>
                                  </p:childTnLst>
                                </p:cTn>
                              </p:par>
                              <p:par>
                                <p:cTn id="89" presetID="39" presetClass="entr" presetSubtype="0" accel="10000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p:cTn id="91" dur="500" fill="hold"/>
                                        <p:tgtEl>
                                          <p:spTgt spid="62"/>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62"/>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62"/>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9" presetClass="exit" presetSubtype="0" decel="100000" fill="hold" grpId="1" nodeType="clickEffect">
                                  <p:stCondLst>
                                    <p:cond delay="0"/>
                                  </p:stCondLst>
                                  <p:childTnLst>
                                    <p:anim calcmode="lin" valueType="num">
                                      <p:cBhvr>
                                        <p:cTn id="98" dur="500"/>
                                        <p:tgtEl>
                                          <p:spTgt spid="62"/>
                                        </p:tgtEl>
                                        <p:attrNameLst>
                                          <p:attrName>ppt_h</p:attrName>
                                        </p:attrNameLst>
                                      </p:cBhvr>
                                      <p:tavLst>
                                        <p:tav tm="0">
                                          <p:val>
                                            <p:strVal val="ppt_h"/>
                                          </p:val>
                                        </p:tav>
                                        <p:tav tm="50000">
                                          <p:val>
                                            <p:strVal val="ppt_h/20"/>
                                          </p:val>
                                        </p:tav>
                                        <p:tav tm="100000">
                                          <p:val>
                                            <p:strVal val="ppt_h/20"/>
                                          </p:val>
                                        </p:tav>
                                      </p:tavLst>
                                    </p:anim>
                                    <p:anim calcmode="lin" valueType="num">
                                      <p:cBhvr>
                                        <p:cTn id="99" dur="500"/>
                                        <p:tgtEl>
                                          <p:spTgt spid="62"/>
                                        </p:tgtEl>
                                        <p:attrNameLst>
                                          <p:attrName>ppt_w</p:attrName>
                                        </p:attrNameLst>
                                      </p:cBhvr>
                                      <p:tavLst>
                                        <p:tav tm="0">
                                          <p:val>
                                            <p:strVal val="ppt_w"/>
                                          </p:val>
                                        </p:tav>
                                        <p:tav tm="50000">
                                          <p:val>
                                            <p:strVal val="ppt_w+.3"/>
                                          </p:val>
                                        </p:tav>
                                        <p:tav tm="100000">
                                          <p:val>
                                            <p:strVal val="ppt_w+.3"/>
                                          </p:val>
                                        </p:tav>
                                      </p:tavLst>
                                    </p:anim>
                                    <p:anim calcmode="lin" valueType="num">
                                      <p:cBhvr>
                                        <p:cTn id="100" dur="500"/>
                                        <p:tgtEl>
                                          <p:spTgt spid="62"/>
                                        </p:tgtEl>
                                        <p:attrNameLst>
                                          <p:attrName>ppt_x</p:attrName>
                                        </p:attrNameLst>
                                      </p:cBhvr>
                                      <p:tavLst>
                                        <p:tav tm="0">
                                          <p:val>
                                            <p:strVal val="ppt_x"/>
                                          </p:val>
                                        </p:tav>
                                        <p:tav tm="50000">
                                          <p:val>
                                            <p:strVal val="ppt_x"/>
                                          </p:val>
                                        </p:tav>
                                        <p:tav tm="100000">
                                          <p:val>
                                            <p:strVal val="ppt_x-.3"/>
                                          </p:val>
                                        </p:tav>
                                      </p:tavLst>
                                    </p:anim>
                                    <p:anim calcmode="lin" valueType="num">
                                      <p:cBhvr>
                                        <p:cTn id="101" dur="500"/>
                                        <p:tgtEl>
                                          <p:spTgt spid="62"/>
                                        </p:tgtEl>
                                        <p:attrNameLst>
                                          <p:attrName>ppt_y</p:attrName>
                                        </p:attrNameLst>
                                      </p:cBhvr>
                                      <p:tavLst>
                                        <p:tav tm="0">
                                          <p:val>
                                            <p:strVal val="ppt_y"/>
                                          </p:val>
                                        </p:tav>
                                        <p:tav tm="100000">
                                          <p:val>
                                            <p:strVal val="ppt_y"/>
                                          </p:val>
                                        </p:tav>
                                      </p:tavLst>
                                    </p:anim>
                                    <p:set>
                                      <p:cBhvr>
                                        <p:cTn id="102" dur="1" fill="hold">
                                          <p:stCondLst>
                                            <p:cond delay="499"/>
                                          </p:stCondLst>
                                        </p:cTn>
                                        <p:tgtEl>
                                          <p:spTgt spid="62"/>
                                        </p:tgtEl>
                                        <p:attrNameLst>
                                          <p:attrName>style.visibility</p:attrName>
                                        </p:attrNameLst>
                                      </p:cBhvr>
                                      <p:to>
                                        <p:strVal val="hidden"/>
                                      </p:to>
                                    </p:set>
                                  </p:childTnLst>
                                </p:cTn>
                              </p:par>
                              <p:par>
                                <p:cTn id="103" presetID="1" presetClass="exit" presetSubtype="0" fill="hold" grpId="4" nodeType="withEffect">
                                  <p:stCondLst>
                                    <p:cond delay="0"/>
                                  </p:stCondLst>
                                  <p:childTnLst>
                                    <p:set>
                                      <p:cBhvr>
                                        <p:cTn id="104" dur="1" fill="hold">
                                          <p:stCondLst>
                                            <p:cond delay="0"/>
                                          </p:stCondLst>
                                        </p:cTn>
                                        <p:tgtEl>
                                          <p:spTgt spid="120"/>
                                        </p:tgtEl>
                                        <p:attrNameLst>
                                          <p:attrName>style.visibility</p:attrName>
                                        </p:attrNameLst>
                                      </p:cBhvr>
                                      <p:to>
                                        <p:strVal val="hidden"/>
                                      </p:to>
                                    </p:set>
                                  </p:childTnLst>
                                </p:cTn>
                              </p:par>
                            </p:childTnLst>
                          </p:cTn>
                        </p:par>
                        <p:par>
                          <p:cTn id="105" fill="hold">
                            <p:stCondLst>
                              <p:cond delay="500"/>
                            </p:stCondLst>
                            <p:childTnLst>
                              <p:par>
                                <p:cTn id="106" presetID="1" presetClass="exit" presetSubtype="0" fill="hold" grpId="2" nodeType="afterEffect">
                                  <p:stCondLst>
                                    <p:cond delay="0"/>
                                  </p:stCondLst>
                                  <p:childTnLst>
                                    <p:set>
                                      <p:cBhvr>
                                        <p:cTn id="107" dur="1" fill="hold">
                                          <p:stCondLst>
                                            <p:cond delay="0"/>
                                          </p:stCondLst>
                                        </p:cTn>
                                        <p:tgtEl>
                                          <p:spTgt spid="114"/>
                                        </p:tgtEl>
                                        <p:attrNameLst>
                                          <p:attrName>style.visibility</p:attrName>
                                        </p:attrNameLst>
                                      </p:cBhvr>
                                      <p:to>
                                        <p:strVal val="hidden"/>
                                      </p:to>
                                    </p:set>
                                  </p:childTnLst>
                                </p:cTn>
                              </p:par>
                              <p:par>
                                <p:cTn id="108" presetID="1" presetClass="exit" presetSubtype="0" fill="hold" grpId="2" nodeType="withEffect">
                                  <p:stCondLst>
                                    <p:cond delay="0"/>
                                  </p:stCondLst>
                                  <p:childTnLst>
                                    <p:set>
                                      <p:cBhvr>
                                        <p:cTn id="109" dur="1" fill="hold">
                                          <p:stCondLst>
                                            <p:cond delay="0"/>
                                          </p:stCondLst>
                                        </p:cTn>
                                        <p:tgtEl>
                                          <p:spTgt spid="115"/>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116"/>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117"/>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57"/>
                                        </p:tgtEl>
                                        <p:attrNameLst>
                                          <p:attrName>style.visibility</p:attrName>
                                        </p:attrNameLst>
                                      </p:cBhvr>
                                      <p:to>
                                        <p:strVal val="hidden"/>
                                      </p:to>
                                    </p:set>
                                  </p:childTnLst>
                                </p:cTn>
                              </p:par>
                              <p:par>
                                <p:cTn id="116" presetID="1" presetClass="entr" presetSubtype="0" fill="hold" grpId="0" nodeType="withEffect">
                                  <p:stCondLst>
                                    <p:cond delay="0"/>
                                  </p:stCondLst>
                                  <p:childTnLst>
                                    <p:set>
                                      <p:cBhvr>
                                        <p:cTn id="117" dur="1" fill="hold">
                                          <p:stCondLst>
                                            <p:cond delay="0"/>
                                          </p:stCondLst>
                                        </p:cTn>
                                        <p:tgtEl>
                                          <p:spTgt spid="9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95"/>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9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0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19"/>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1030"/>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par>
                                <p:cTn id="134" presetID="1" presetClass="exit" presetSubtype="0" fill="hold" grpId="1" nodeType="withEffect">
                                  <p:stCondLst>
                                    <p:cond delay="0"/>
                                  </p:stCondLst>
                                  <p:childTnLst>
                                    <p:set>
                                      <p:cBhvr>
                                        <p:cTn id="135" dur="1" fill="hold">
                                          <p:stCondLst>
                                            <p:cond delay="0"/>
                                          </p:stCondLst>
                                        </p:cTn>
                                        <p:tgtEl>
                                          <p:spTgt spid="11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5" nodeType="clickEffect">
                                  <p:stCondLst>
                                    <p:cond delay="0"/>
                                  </p:stCondLst>
                                  <p:childTnLst>
                                    <p:set>
                                      <p:cBhvr>
                                        <p:cTn id="139" dur="1" fill="hold">
                                          <p:stCondLst>
                                            <p:cond delay="0"/>
                                          </p:stCondLst>
                                        </p:cTn>
                                        <p:tgtEl>
                                          <p:spTgt spid="120"/>
                                        </p:tgtEl>
                                        <p:attrNameLst>
                                          <p:attrName>style.visibility</p:attrName>
                                        </p:attrNameLst>
                                      </p:cBhvr>
                                      <p:to>
                                        <p:strVal val="visible"/>
                                      </p:to>
                                    </p:set>
                                  </p:childTnLst>
                                </p:cTn>
                              </p:par>
                              <p:par>
                                <p:cTn id="140" presetID="30" presetClass="emph" presetSubtype="0" repeatCount="indefinite" fill="hold" grpId="1" nodeType="withEffect">
                                  <p:stCondLst>
                                    <p:cond delay="0"/>
                                  </p:stCondLst>
                                  <p:childTnLst>
                                    <p:animClr clrSpc="hsl">
                                      <p:cBhvr override="childStyle">
                                        <p:cTn id="141" dur="500" fill="hold"/>
                                        <p:tgtEl>
                                          <p:spTgt spid="120"/>
                                        </p:tgtEl>
                                        <p:attrNameLst>
                                          <p:attrName>style.color</p:attrName>
                                        </p:attrNameLst>
                                      </p:cBhvr>
                                      <p:by>
                                        <p:hsl h="0" s="12549" l="25098"/>
                                      </p:by>
                                    </p:animClr>
                                    <p:animClr clrSpc="hsl">
                                      <p:cBhvr>
                                        <p:cTn id="142" dur="500" fill="hold"/>
                                        <p:tgtEl>
                                          <p:spTgt spid="120"/>
                                        </p:tgtEl>
                                        <p:attrNameLst>
                                          <p:attrName>fillcolor</p:attrName>
                                        </p:attrNameLst>
                                      </p:cBhvr>
                                      <p:by>
                                        <p:hsl h="0" s="12549" l="25098"/>
                                      </p:by>
                                    </p:animClr>
                                    <p:animClr clrSpc="hsl">
                                      <p:cBhvr>
                                        <p:cTn id="143" dur="500" fill="hold"/>
                                        <p:tgtEl>
                                          <p:spTgt spid="120"/>
                                        </p:tgtEl>
                                        <p:attrNameLst>
                                          <p:attrName>stroke.color</p:attrName>
                                        </p:attrNameLst>
                                      </p:cBhvr>
                                      <p:by>
                                        <p:hsl h="0" s="12549" l="25098"/>
                                      </p:by>
                                    </p:animClr>
                                    <p:set>
                                      <p:cBhvr>
                                        <p:cTn id="144" dur="500" fill="hold"/>
                                        <p:tgtEl>
                                          <p:spTgt spid="120"/>
                                        </p:tgtEl>
                                        <p:attrNameLst>
                                          <p:attrName>fill.type</p:attrName>
                                        </p:attrNameLst>
                                      </p:cBhvr>
                                      <p:to>
                                        <p:strVal val="solid"/>
                                      </p:to>
                                    </p:set>
                                  </p:childTnLst>
                                </p:cTn>
                              </p:par>
                              <p:par>
                                <p:cTn id="145" presetID="39" presetClass="entr" presetSubtype="0" accel="100000" fill="hold" grpId="2" nodeType="withEffect">
                                  <p:stCondLst>
                                    <p:cond delay="0"/>
                                  </p:stCondLst>
                                  <p:childTnLst>
                                    <p:set>
                                      <p:cBhvr>
                                        <p:cTn id="146" dur="1" fill="hold">
                                          <p:stCondLst>
                                            <p:cond delay="0"/>
                                          </p:stCondLst>
                                        </p:cTn>
                                        <p:tgtEl>
                                          <p:spTgt spid="63"/>
                                        </p:tgtEl>
                                        <p:attrNameLst>
                                          <p:attrName>style.visibility</p:attrName>
                                        </p:attrNameLst>
                                      </p:cBhvr>
                                      <p:to>
                                        <p:strVal val="visible"/>
                                      </p:to>
                                    </p:set>
                                    <p:anim calcmode="lin" valueType="num">
                                      <p:cBhvr>
                                        <p:cTn id="147" dur="500" fill="hold"/>
                                        <p:tgtEl>
                                          <p:spTgt spid="63"/>
                                        </p:tgtEl>
                                        <p:attrNameLst>
                                          <p:attrName>ppt_h</p:attrName>
                                        </p:attrNameLst>
                                      </p:cBhvr>
                                      <p:tavLst>
                                        <p:tav tm="0">
                                          <p:val>
                                            <p:strVal val="#ppt_h/20"/>
                                          </p:val>
                                        </p:tav>
                                        <p:tav tm="50000">
                                          <p:val>
                                            <p:strVal val="#ppt_h/20"/>
                                          </p:val>
                                        </p:tav>
                                        <p:tav tm="100000">
                                          <p:val>
                                            <p:strVal val="#ppt_h"/>
                                          </p:val>
                                        </p:tav>
                                      </p:tavLst>
                                    </p:anim>
                                    <p:anim calcmode="lin" valueType="num">
                                      <p:cBhvr>
                                        <p:cTn id="148" dur="500" fill="hold"/>
                                        <p:tgtEl>
                                          <p:spTgt spid="63"/>
                                        </p:tgtEl>
                                        <p:attrNameLst>
                                          <p:attrName>ppt_w</p:attrName>
                                        </p:attrNameLst>
                                      </p:cBhvr>
                                      <p:tavLst>
                                        <p:tav tm="0">
                                          <p:val>
                                            <p:strVal val="#ppt_w+.3"/>
                                          </p:val>
                                        </p:tav>
                                        <p:tav tm="50000">
                                          <p:val>
                                            <p:strVal val="#ppt_w+.3"/>
                                          </p:val>
                                        </p:tav>
                                        <p:tav tm="100000">
                                          <p:val>
                                            <p:strVal val="#ppt_w"/>
                                          </p:val>
                                        </p:tav>
                                      </p:tavLst>
                                    </p:anim>
                                    <p:anim calcmode="lin" valueType="num">
                                      <p:cBhvr>
                                        <p:cTn id="149" dur="500" fill="hold"/>
                                        <p:tgtEl>
                                          <p:spTgt spid="63"/>
                                        </p:tgtEl>
                                        <p:attrNameLst>
                                          <p:attrName>ppt_x</p:attrName>
                                        </p:attrNameLst>
                                      </p:cBhvr>
                                      <p:tavLst>
                                        <p:tav tm="0">
                                          <p:val>
                                            <p:strVal val="#ppt_x-.3"/>
                                          </p:val>
                                        </p:tav>
                                        <p:tav tm="50000">
                                          <p:val>
                                            <p:strVal val="#ppt_x"/>
                                          </p:val>
                                        </p:tav>
                                        <p:tav tm="100000">
                                          <p:val>
                                            <p:strVal val="#ppt_x"/>
                                          </p:val>
                                        </p:tav>
                                      </p:tavLst>
                                    </p:anim>
                                    <p:anim calcmode="lin" valueType="num">
                                      <p:cBhvr>
                                        <p:cTn id="150"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39" presetClass="exit" presetSubtype="0" decel="100000" fill="hold" grpId="3" nodeType="clickEffect">
                                  <p:stCondLst>
                                    <p:cond delay="0"/>
                                  </p:stCondLst>
                                  <p:childTnLst>
                                    <p:anim calcmode="lin" valueType="num">
                                      <p:cBhvr>
                                        <p:cTn id="154" dur="500"/>
                                        <p:tgtEl>
                                          <p:spTgt spid="63"/>
                                        </p:tgtEl>
                                        <p:attrNameLst>
                                          <p:attrName>ppt_h</p:attrName>
                                        </p:attrNameLst>
                                      </p:cBhvr>
                                      <p:tavLst>
                                        <p:tav tm="0">
                                          <p:val>
                                            <p:strVal val="ppt_h"/>
                                          </p:val>
                                        </p:tav>
                                        <p:tav tm="50000">
                                          <p:val>
                                            <p:strVal val="ppt_h/20"/>
                                          </p:val>
                                        </p:tav>
                                        <p:tav tm="100000">
                                          <p:val>
                                            <p:strVal val="ppt_h/20"/>
                                          </p:val>
                                        </p:tav>
                                      </p:tavLst>
                                    </p:anim>
                                    <p:anim calcmode="lin" valueType="num">
                                      <p:cBhvr>
                                        <p:cTn id="155" dur="500"/>
                                        <p:tgtEl>
                                          <p:spTgt spid="63"/>
                                        </p:tgtEl>
                                        <p:attrNameLst>
                                          <p:attrName>ppt_w</p:attrName>
                                        </p:attrNameLst>
                                      </p:cBhvr>
                                      <p:tavLst>
                                        <p:tav tm="0">
                                          <p:val>
                                            <p:strVal val="ppt_w"/>
                                          </p:val>
                                        </p:tav>
                                        <p:tav tm="50000">
                                          <p:val>
                                            <p:strVal val="ppt_w+.3"/>
                                          </p:val>
                                        </p:tav>
                                        <p:tav tm="100000">
                                          <p:val>
                                            <p:strVal val="ppt_w+.3"/>
                                          </p:val>
                                        </p:tav>
                                      </p:tavLst>
                                    </p:anim>
                                    <p:anim calcmode="lin" valueType="num">
                                      <p:cBhvr>
                                        <p:cTn id="156" dur="500"/>
                                        <p:tgtEl>
                                          <p:spTgt spid="63"/>
                                        </p:tgtEl>
                                        <p:attrNameLst>
                                          <p:attrName>ppt_x</p:attrName>
                                        </p:attrNameLst>
                                      </p:cBhvr>
                                      <p:tavLst>
                                        <p:tav tm="0">
                                          <p:val>
                                            <p:strVal val="ppt_x"/>
                                          </p:val>
                                        </p:tav>
                                        <p:tav tm="50000">
                                          <p:val>
                                            <p:strVal val="ppt_x"/>
                                          </p:val>
                                        </p:tav>
                                        <p:tav tm="100000">
                                          <p:val>
                                            <p:strVal val="ppt_x-.3"/>
                                          </p:val>
                                        </p:tav>
                                      </p:tavLst>
                                    </p:anim>
                                    <p:anim calcmode="lin" valueType="num">
                                      <p:cBhvr>
                                        <p:cTn id="157" dur="500"/>
                                        <p:tgtEl>
                                          <p:spTgt spid="63"/>
                                        </p:tgtEl>
                                        <p:attrNameLst>
                                          <p:attrName>ppt_y</p:attrName>
                                        </p:attrNameLst>
                                      </p:cBhvr>
                                      <p:tavLst>
                                        <p:tav tm="0">
                                          <p:val>
                                            <p:strVal val="ppt_y"/>
                                          </p:val>
                                        </p:tav>
                                        <p:tav tm="100000">
                                          <p:val>
                                            <p:strVal val="ppt_y"/>
                                          </p:val>
                                        </p:tav>
                                      </p:tavLst>
                                    </p:anim>
                                    <p:set>
                                      <p:cBhvr>
                                        <p:cTn id="158" dur="1" fill="hold">
                                          <p:stCondLst>
                                            <p:cond delay="499"/>
                                          </p:stCondLst>
                                        </p:cTn>
                                        <p:tgtEl>
                                          <p:spTgt spid="63"/>
                                        </p:tgtEl>
                                        <p:attrNameLst>
                                          <p:attrName>style.visibility</p:attrName>
                                        </p:attrNameLst>
                                      </p:cBhvr>
                                      <p:to>
                                        <p:strVal val="hidden"/>
                                      </p:to>
                                    </p:set>
                                  </p:childTnLst>
                                </p:cTn>
                              </p:par>
                              <p:par>
                                <p:cTn id="159" presetID="22" presetClass="entr" presetSubtype="4" fill="hold" nodeType="withEffect">
                                  <p:stCondLst>
                                    <p:cond delay="0"/>
                                  </p:stCondLst>
                                  <p:childTnLst>
                                    <p:set>
                                      <p:cBhvr>
                                        <p:cTn id="160" dur="1" fill="hold">
                                          <p:stCondLst>
                                            <p:cond delay="0"/>
                                          </p:stCondLst>
                                        </p:cTn>
                                        <p:tgtEl>
                                          <p:spTgt spid="122"/>
                                        </p:tgtEl>
                                        <p:attrNameLst>
                                          <p:attrName>style.visibility</p:attrName>
                                        </p:attrNameLst>
                                      </p:cBhvr>
                                      <p:to>
                                        <p:strVal val="visible"/>
                                      </p:to>
                                    </p:set>
                                    <p:animEffect transition="in" filter="wipe(down)">
                                      <p:cBhvr>
                                        <p:cTn id="161" dur="500"/>
                                        <p:tgtEl>
                                          <p:spTgt spid="122"/>
                                        </p:tgtEl>
                                      </p:cBhvr>
                                    </p:animEffect>
                                  </p:childTnLst>
                                </p:cTn>
                              </p:par>
                            </p:childTnLst>
                          </p:cTn>
                        </p:par>
                        <p:par>
                          <p:cTn id="162" fill="hold">
                            <p:stCondLst>
                              <p:cond delay="500"/>
                            </p:stCondLst>
                            <p:childTnLst>
                              <p:par>
                                <p:cTn id="163" presetID="1" presetClass="entr" presetSubtype="0" fill="hold" grpId="0" nodeType="afterEffect">
                                  <p:stCondLst>
                                    <p:cond delay="0"/>
                                  </p:stCondLst>
                                  <p:childTnLst>
                                    <p:set>
                                      <p:cBhvr>
                                        <p:cTn id="164" dur="1" fill="hold">
                                          <p:stCondLst>
                                            <p:cond delay="0"/>
                                          </p:stCondLst>
                                        </p:cTn>
                                        <p:tgtEl>
                                          <p:spTgt spid="124"/>
                                        </p:tgtEl>
                                        <p:attrNameLst>
                                          <p:attrName>style.visibility</p:attrName>
                                        </p:attrNameLst>
                                      </p:cBhvr>
                                      <p:to>
                                        <p:strVal val="visible"/>
                                      </p:to>
                                    </p:set>
                                  </p:childTnLst>
                                </p:cTn>
                              </p:par>
                              <p:par>
                                <p:cTn id="165" presetID="30" presetClass="emph" presetSubtype="0" repeatCount="indefinite" fill="hold" grpId="1" nodeType="withEffect">
                                  <p:stCondLst>
                                    <p:cond delay="0"/>
                                  </p:stCondLst>
                                  <p:childTnLst>
                                    <p:animClr clrSpc="hsl">
                                      <p:cBhvr override="childStyle">
                                        <p:cTn id="166" dur="500" fill="hold"/>
                                        <p:tgtEl>
                                          <p:spTgt spid="124"/>
                                        </p:tgtEl>
                                        <p:attrNameLst>
                                          <p:attrName>style.color</p:attrName>
                                        </p:attrNameLst>
                                      </p:cBhvr>
                                      <p:by>
                                        <p:hsl h="0" s="12549" l="25098"/>
                                      </p:by>
                                    </p:animClr>
                                    <p:animClr clrSpc="hsl">
                                      <p:cBhvr>
                                        <p:cTn id="167" dur="500" fill="hold"/>
                                        <p:tgtEl>
                                          <p:spTgt spid="124"/>
                                        </p:tgtEl>
                                        <p:attrNameLst>
                                          <p:attrName>fillcolor</p:attrName>
                                        </p:attrNameLst>
                                      </p:cBhvr>
                                      <p:by>
                                        <p:hsl h="0" s="12549" l="25098"/>
                                      </p:by>
                                    </p:animClr>
                                    <p:animClr clrSpc="hsl">
                                      <p:cBhvr>
                                        <p:cTn id="168" dur="500" fill="hold"/>
                                        <p:tgtEl>
                                          <p:spTgt spid="124"/>
                                        </p:tgtEl>
                                        <p:attrNameLst>
                                          <p:attrName>stroke.color</p:attrName>
                                        </p:attrNameLst>
                                      </p:cBhvr>
                                      <p:by>
                                        <p:hsl h="0" s="12549" l="25098"/>
                                      </p:by>
                                    </p:animClr>
                                    <p:set>
                                      <p:cBhvr>
                                        <p:cTn id="169" dur="500" fill="hold"/>
                                        <p:tgtEl>
                                          <p:spTgt spid="124"/>
                                        </p:tgtEl>
                                        <p:attrNameLst>
                                          <p:attrName>fill.type</p:attrName>
                                        </p:attrNameLst>
                                      </p:cBhvr>
                                      <p:to>
                                        <p:strVal val="solid"/>
                                      </p:to>
                                    </p:set>
                                  </p:childTnLst>
                                </p:cTn>
                              </p:par>
                            </p:childTnLst>
                          </p:cTn>
                        </p:par>
                      </p:childTnLst>
                    </p:cTn>
                  </p:par>
                  <p:par>
                    <p:cTn id="170" fill="hold">
                      <p:stCondLst>
                        <p:cond delay="indefinite"/>
                      </p:stCondLst>
                      <p:childTnLst>
                        <p:par>
                          <p:cTn id="171" fill="hold">
                            <p:stCondLst>
                              <p:cond delay="0"/>
                            </p:stCondLst>
                            <p:childTnLst>
                              <p:par>
                                <p:cTn id="172" presetID="39" presetClass="entr" presetSubtype="0" accel="100000" fill="hold" grpId="4" nodeType="clickEffect">
                                  <p:stCondLst>
                                    <p:cond delay="0"/>
                                  </p:stCondLst>
                                  <p:childTnLst>
                                    <p:set>
                                      <p:cBhvr>
                                        <p:cTn id="173" dur="1" fill="hold">
                                          <p:stCondLst>
                                            <p:cond delay="0"/>
                                          </p:stCondLst>
                                        </p:cTn>
                                        <p:tgtEl>
                                          <p:spTgt spid="64"/>
                                        </p:tgtEl>
                                        <p:attrNameLst>
                                          <p:attrName>style.visibility</p:attrName>
                                        </p:attrNameLst>
                                      </p:cBhvr>
                                      <p:to>
                                        <p:strVal val="visible"/>
                                      </p:to>
                                    </p:set>
                                    <p:anim calcmode="lin" valueType="num">
                                      <p:cBhvr>
                                        <p:cTn id="174" dur="500" fill="hold"/>
                                        <p:tgtEl>
                                          <p:spTgt spid="64"/>
                                        </p:tgtEl>
                                        <p:attrNameLst>
                                          <p:attrName>ppt_h</p:attrName>
                                        </p:attrNameLst>
                                      </p:cBhvr>
                                      <p:tavLst>
                                        <p:tav tm="0">
                                          <p:val>
                                            <p:strVal val="#ppt_h/20"/>
                                          </p:val>
                                        </p:tav>
                                        <p:tav tm="50000">
                                          <p:val>
                                            <p:strVal val="#ppt_h/20"/>
                                          </p:val>
                                        </p:tav>
                                        <p:tav tm="100000">
                                          <p:val>
                                            <p:strVal val="#ppt_h"/>
                                          </p:val>
                                        </p:tav>
                                      </p:tavLst>
                                    </p:anim>
                                    <p:anim calcmode="lin" valueType="num">
                                      <p:cBhvr>
                                        <p:cTn id="175" dur="500" fill="hold"/>
                                        <p:tgtEl>
                                          <p:spTgt spid="64"/>
                                        </p:tgtEl>
                                        <p:attrNameLst>
                                          <p:attrName>ppt_w</p:attrName>
                                        </p:attrNameLst>
                                      </p:cBhvr>
                                      <p:tavLst>
                                        <p:tav tm="0">
                                          <p:val>
                                            <p:strVal val="#ppt_w+.3"/>
                                          </p:val>
                                        </p:tav>
                                        <p:tav tm="50000">
                                          <p:val>
                                            <p:strVal val="#ppt_w+.3"/>
                                          </p:val>
                                        </p:tav>
                                        <p:tav tm="100000">
                                          <p:val>
                                            <p:strVal val="#ppt_w"/>
                                          </p:val>
                                        </p:tav>
                                      </p:tavLst>
                                    </p:anim>
                                    <p:anim calcmode="lin" valueType="num">
                                      <p:cBhvr>
                                        <p:cTn id="176" dur="500" fill="hold"/>
                                        <p:tgtEl>
                                          <p:spTgt spid="64"/>
                                        </p:tgtEl>
                                        <p:attrNameLst>
                                          <p:attrName>ppt_x</p:attrName>
                                        </p:attrNameLst>
                                      </p:cBhvr>
                                      <p:tavLst>
                                        <p:tav tm="0">
                                          <p:val>
                                            <p:strVal val="#ppt_x-.3"/>
                                          </p:val>
                                        </p:tav>
                                        <p:tav tm="50000">
                                          <p:val>
                                            <p:strVal val="#ppt_x"/>
                                          </p:val>
                                        </p:tav>
                                        <p:tav tm="100000">
                                          <p:val>
                                            <p:strVal val="#ppt_x"/>
                                          </p:val>
                                        </p:tav>
                                      </p:tavLst>
                                    </p:anim>
                                    <p:anim calcmode="lin" valueType="num">
                                      <p:cBhvr>
                                        <p:cTn id="177"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39" presetClass="exit" presetSubtype="0" decel="100000" fill="hold" grpId="5" nodeType="clickEffect">
                                  <p:stCondLst>
                                    <p:cond delay="0"/>
                                  </p:stCondLst>
                                  <p:childTnLst>
                                    <p:anim calcmode="lin" valueType="num">
                                      <p:cBhvr>
                                        <p:cTn id="181" dur="500"/>
                                        <p:tgtEl>
                                          <p:spTgt spid="64"/>
                                        </p:tgtEl>
                                        <p:attrNameLst>
                                          <p:attrName>ppt_h</p:attrName>
                                        </p:attrNameLst>
                                      </p:cBhvr>
                                      <p:tavLst>
                                        <p:tav tm="0">
                                          <p:val>
                                            <p:strVal val="ppt_h"/>
                                          </p:val>
                                        </p:tav>
                                        <p:tav tm="50000">
                                          <p:val>
                                            <p:strVal val="ppt_h/20"/>
                                          </p:val>
                                        </p:tav>
                                        <p:tav tm="100000">
                                          <p:val>
                                            <p:strVal val="ppt_h/20"/>
                                          </p:val>
                                        </p:tav>
                                      </p:tavLst>
                                    </p:anim>
                                    <p:anim calcmode="lin" valueType="num">
                                      <p:cBhvr>
                                        <p:cTn id="182" dur="500"/>
                                        <p:tgtEl>
                                          <p:spTgt spid="64"/>
                                        </p:tgtEl>
                                        <p:attrNameLst>
                                          <p:attrName>ppt_w</p:attrName>
                                        </p:attrNameLst>
                                      </p:cBhvr>
                                      <p:tavLst>
                                        <p:tav tm="0">
                                          <p:val>
                                            <p:strVal val="ppt_w"/>
                                          </p:val>
                                        </p:tav>
                                        <p:tav tm="50000">
                                          <p:val>
                                            <p:strVal val="ppt_w+.3"/>
                                          </p:val>
                                        </p:tav>
                                        <p:tav tm="100000">
                                          <p:val>
                                            <p:strVal val="ppt_w+.3"/>
                                          </p:val>
                                        </p:tav>
                                      </p:tavLst>
                                    </p:anim>
                                    <p:anim calcmode="lin" valueType="num">
                                      <p:cBhvr>
                                        <p:cTn id="183" dur="500"/>
                                        <p:tgtEl>
                                          <p:spTgt spid="64"/>
                                        </p:tgtEl>
                                        <p:attrNameLst>
                                          <p:attrName>ppt_x</p:attrName>
                                        </p:attrNameLst>
                                      </p:cBhvr>
                                      <p:tavLst>
                                        <p:tav tm="0">
                                          <p:val>
                                            <p:strVal val="ppt_x"/>
                                          </p:val>
                                        </p:tav>
                                        <p:tav tm="50000">
                                          <p:val>
                                            <p:strVal val="ppt_x"/>
                                          </p:val>
                                        </p:tav>
                                        <p:tav tm="100000">
                                          <p:val>
                                            <p:strVal val="ppt_x-.3"/>
                                          </p:val>
                                        </p:tav>
                                      </p:tavLst>
                                    </p:anim>
                                    <p:anim calcmode="lin" valueType="num">
                                      <p:cBhvr>
                                        <p:cTn id="184" dur="500"/>
                                        <p:tgtEl>
                                          <p:spTgt spid="64"/>
                                        </p:tgtEl>
                                        <p:attrNameLst>
                                          <p:attrName>ppt_y</p:attrName>
                                        </p:attrNameLst>
                                      </p:cBhvr>
                                      <p:tavLst>
                                        <p:tav tm="0">
                                          <p:val>
                                            <p:strVal val="ppt_y"/>
                                          </p:val>
                                        </p:tav>
                                        <p:tav tm="100000">
                                          <p:val>
                                            <p:strVal val="ppt_y"/>
                                          </p:val>
                                        </p:tav>
                                      </p:tavLst>
                                    </p:anim>
                                    <p:set>
                                      <p:cBhvr>
                                        <p:cTn id="185" dur="1" fill="hold">
                                          <p:stCondLst>
                                            <p:cond delay="499"/>
                                          </p:stCondLst>
                                        </p:cTn>
                                        <p:tgtEl>
                                          <p:spTgt spid="64"/>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07"/>
                                        </p:tgtEl>
                                        <p:attrNameLst>
                                          <p:attrName>style.visibility</p:attrName>
                                        </p:attrNameLst>
                                      </p:cBhvr>
                                      <p:to>
                                        <p:strVal val="visible"/>
                                      </p:to>
                                    </p:set>
                                    <p:animEffect transition="in" filter="fade">
                                      <p:cBhvr>
                                        <p:cTn id="190" dur="2000"/>
                                        <p:tgtEl>
                                          <p:spTgt spid="107"/>
                                        </p:tgtEl>
                                      </p:cBhvr>
                                    </p:animEffect>
                                  </p:childTnLst>
                                </p:cTn>
                              </p:par>
                              <p:par>
                                <p:cTn id="191" presetID="1" presetClass="entr" presetSubtype="0" fill="hold" nodeType="withEffect">
                                  <p:stCondLst>
                                    <p:cond delay="0"/>
                                  </p:stCondLst>
                                  <p:childTnLst>
                                    <p:set>
                                      <p:cBhvr>
                                        <p:cTn id="192" dur="1" fill="hold">
                                          <p:stCondLst>
                                            <p:cond delay="0"/>
                                          </p:stCondLst>
                                        </p:cTn>
                                        <p:tgtEl>
                                          <p:spTgt spid="108"/>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1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1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09"/>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10"/>
                                        </p:tgtEl>
                                        <p:attrNameLst>
                                          <p:attrName>style.visibility</p:attrName>
                                        </p:attrNameLst>
                                      </p:cBhvr>
                                      <p:to>
                                        <p:strVal val="visible"/>
                                      </p:to>
                                    </p:set>
                                  </p:childTnLst>
                                </p:cTn>
                              </p:par>
                              <p:par>
                                <p:cTn id="201" presetID="0" presetClass="path" presetSubtype="0" accel="50000" decel="50000" fill="hold" nodeType="withEffect">
                                  <p:stCondLst>
                                    <p:cond delay="0"/>
                                  </p:stCondLst>
                                  <p:childTnLst>
                                    <p:animMotion origin="layout" path="M -0.21216 0.00394 C -0.16563 0.00185 -0.11858 -0.00023 -0.08316 -0.00139 C -0.04775 -0.00231 -0.02414 -0.00231 -0.00018 -0.00231 " pathEditMode="relative" rAng="0" ptsTypes="aaA">
                                      <p:cBhvr>
                                        <p:cTn id="202" dur="2000" fill="hold"/>
                                        <p:tgtEl>
                                          <p:spTgt spid="108"/>
                                        </p:tgtEl>
                                        <p:attrNameLst>
                                          <p:attrName>ppt_x</p:attrName>
                                          <p:attrName>ppt_y</p:attrName>
                                        </p:attrNameLst>
                                      </p:cBhvr>
                                      <p:rCtr x="106" y="-3"/>
                                    </p:animMotion>
                                  </p:childTnLst>
                                </p:cTn>
                              </p:par>
                              <p:par>
                                <p:cTn id="203" presetID="0" presetClass="path" presetSubtype="0" accel="50000" decel="50000" fill="hold" nodeType="withEffect">
                                  <p:stCondLst>
                                    <p:cond delay="0"/>
                                  </p:stCondLst>
                                  <p:childTnLst>
                                    <p:animMotion origin="layout" path="M -0.21215 -0.02662 C -0.15781 -0.02314 -0.10243 -0.01944 -0.06736 -0.01481 C -0.03246 -0.00995 -0.01684 -0.00486 -0.00069 0.00116 " pathEditMode="relative" rAng="353099" ptsTypes="aaA">
                                      <p:cBhvr>
                                        <p:cTn id="204" dur="2000" fill="hold"/>
                                        <p:tgtEl>
                                          <p:spTgt spid="109"/>
                                        </p:tgtEl>
                                        <p:attrNameLst>
                                          <p:attrName>ppt_x</p:attrName>
                                          <p:attrName>ppt_y</p:attrName>
                                        </p:attrNameLst>
                                      </p:cBhvr>
                                      <p:rCtr x="106" y="10"/>
                                    </p:animMotion>
                                  </p:childTnLst>
                                </p:cTn>
                              </p:par>
                              <p:par>
                                <p:cTn id="205" presetID="0" presetClass="path" presetSubtype="0" accel="50000" decel="50000" fill="hold" nodeType="withEffect">
                                  <p:stCondLst>
                                    <p:cond delay="0"/>
                                  </p:stCondLst>
                                  <p:childTnLst>
                                    <p:animMotion origin="layout" path="M -0.21216 -0.05717 C -0.16129 -0.04977 -0.11025 -0.04166 -0.075 -0.03194 C -0.03959 -0.02199 -0.0198 -0.00995 0.00034 0.00232 " pathEditMode="relative" rAng="0" ptsTypes="aaA">
                                      <p:cBhvr>
                                        <p:cTn id="206" dur="2000" fill="hold"/>
                                        <p:tgtEl>
                                          <p:spTgt spid="110"/>
                                        </p:tgtEl>
                                        <p:attrNameLst>
                                          <p:attrName>ppt_x</p:attrName>
                                          <p:attrName>ppt_y</p:attrName>
                                        </p:attrNameLst>
                                      </p:cBhvr>
                                      <p:rCtr x="106" y="30"/>
                                    </p:animMotion>
                                  </p:childTnLst>
                                </p:cTn>
                              </p:par>
                              <p:par>
                                <p:cTn id="207" presetID="0" presetClass="path" presetSubtype="0" accel="50000" decel="50000" fill="hold" nodeType="withEffect">
                                  <p:stCondLst>
                                    <p:cond delay="0"/>
                                  </p:stCondLst>
                                  <p:childTnLst>
                                    <p:animMotion origin="layout" path="M -0.21215 -0.08773 C -0.15277 -0.0838 -0.0934 -0.07963 -0.05781 -0.06459 C -0.02222 -0.04954 -0.01041 -0.02361 0.00139 0.00231 " pathEditMode="relative" rAng="0" ptsTypes="aaA">
                                      <p:cBhvr>
                                        <p:cTn id="208" dur="2000" fill="hold"/>
                                        <p:tgtEl>
                                          <p:spTgt spid="111"/>
                                        </p:tgtEl>
                                        <p:attrNameLst>
                                          <p:attrName>ppt_x</p:attrName>
                                          <p:attrName>ppt_y</p:attrName>
                                        </p:attrNameLst>
                                      </p:cBhvr>
                                      <p:rCtr x="107" y="45"/>
                                    </p:animMotion>
                                  </p:childTnLst>
                                </p:cTn>
                              </p:par>
                              <p:par>
                                <p:cTn id="209" presetID="0" presetClass="path" presetSubtype="0" accel="50000" decel="50000" fill="hold" nodeType="withEffect">
                                  <p:stCondLst>
                                    <p:cond delay="0"/>
                                  </p:stCondLst>
                                  <p:childTnLst>
                                    <p:animMotion origin="layout" path="M -0.21216 -0.11828 C -0.14671 -0.09467 -0.08125 -0.07083 -0.04601 -0.05069 C -0.01077 -0.03055 -0.00556 -0.01435 -0.00018 0.00232 " pathEditMode="relative" rAng="0" ptsTypes="aaA">
                                      <p:cBhvr>
                                        <p:cTn id="210" dur="2000" fill="hold"/>
                                        <p:tgtEl>
                                          <p:spTgt spid="112"/>
                                        </p:tgtEl>
                                        <p:attrNameLst>
                                          <p:attrName>ppt_x</p:attrName>
                                          <p:attrName>ppt_y</p:attrName>
                                        </p:attrNameLst>
                                      </p:cBhvr>
                                      <p:rCtr x="106" y="60"/>
                                    </p:animMotion>
                                  </p:childTnLst>
                                </p:cTn>
                              </p:par>
                              <p:par>
                                <p:cTn id="211" presetID="22" presetClass="exit" presetSubtype="4" fill="hold" nodeType="withEffect">
                                  <p:stCondLst>
                                    <p:cond delay="0"/>
                                  </p:stCondLst>
                                  <p:childTnLst>
                                    <p:animEffect transition="out" filter="wipe(down)">
                                      <p:cBhvr>
                                        <p:cTn id="212" dur="500"/>
                                        <p:tgtEl>
                                          <p:spTgt spid="122"/>
                                        </p:tgtEl>
                                      </p:cBhvr>
                                    </p:animEffect>
                                    <p:set>
                                      <p:cBhvr>
                                        <p:cTn id="213" dur="1" fill="hold">
                                          <p:stCondLst>
                                            <p:cond delay="499"/>
                                          </p:stCondLst>
                                        </p:cTn>
                                        <p:tgtEl>
                                          <p:spTgt spid="122"/>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2" nodeType="clickEffect">
                                  <p:stCondLst>
                                    <p:cond delay="0"/>
                                  </p:stCondLst>
                                  <p:childTnLst>
                                    <p:set>
                                      <p:cBhvr>
                                        <p:cTn id="217" dur="1" fill="hold">
                                          <p:stCondLst>
                                            <p:cond delay="0"/>
                                          </p:stCondLst>
                                        </p:cTn>
                                        <p:tgtEl>
                                          <p:spTgt spid="124"/>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120"/>
                                        </p:tgtEl>
                                        <p:attrNameLst>
                                          <p:attrName>style.visibility</p:attrName>
                                        </p:attrNameLst>
                                      </p:cBhvr>
                                      <p:to>
                                        <p:strVal val="hidden"/>
                                      </p:to>
                                    </p:set>
                                  </p:childTnLst>
                                </p:cTn>
                              </p:par>
                            </p:childTnLst>
                          </p:cTn>
                        </p:par>
                        <p:par>
                          <p:cTn id="220" fill="hold">
                            <p:stCondLst>
                              <p:cond delay="0"/>
                            </p:stCondLst>
                            <p:childTnLst>
                              <p:par>
                                <p:cTn id="221" presetID="10" presetClass="entr" presetSubtype="0" fill="hold" nodeType="afterEffect">
                                  <p:stCondLst>
                                    <p:cond delay="0"/>
                                  </p:stCondLst>
                                  <p:childTnLst>
                                    <p:set>
                                      <p:cBhvr>
                                        <p:cTn id="222" dur="1" fill="hold">
                                          <p:stCondLst>
                                            <p:cond delay="0"/>
                                          </p:stCondLst>
                                        </p:cTn>
                                        <p:tgtEl>
                                          <p:spTgt spid="130"/>
                                        </p:tgtEl>
                                        <p:attrNameLst>
                                          <p:attrName>style.visibility</p:attrName>
                                        </p:attrNameLst>
                                      </p:cBhvr>
                                      <p:to>
                                        <p:strVal val="visible"/>
                                      </p:to>
                                    </p:set>
                                    <p:animEffect transition="in" filter="fade">
                                      <p:cBhvr>
                                        <p:cTn id="223" dur="1000"/>
                                        <p:tgtEl>
                                          <p:spTgt spid="130"/>
                                        </p:tgtEl>
                                      </p:cBhvr>
                                    </p:animEffect>
                                  </p:childTnLst>
                                </p:cTn>
                              </p:par>
                            </p:childTnLst>
                          </p:cTn>
                        </p:par>
                      </p:childTnLst>
                    </p:cTn>
                  </p:par>
                  <p:par>
                    <p:cTn id="224" fill="hold">
                      <p:stCondLst>
                        <p:cond delay="indefinite"/>
                      </p:stCondLst>
                      <p:childTnLst>
                        <p:par>
                          <p:cTn id="225" fill="hold">
                            <p:stCondLst>
                              <p:cond delay="0"/>
                            </p:stCondLst>
                            <p:childTnLst>
                              <p:par>
                                <p:cTn id="226" presetID="39" presetClass="entr" presetSubtype="0" accel="100000" fill="hold" grpId="6" nodeType="clickEffect">
                                  <p:stCondLst>
                                    <p:cond delay="0"/>
                                  </p:stCondLst>
                                  <p:childTnLst>
                                    <p:set>
                                      <p:cBhvr>
                                        <p:cTn id="227" dur="1" fill="hold">
                                          <p:stCondLst>
                                            <p:cond delay="0"/>
                                          </p:stCondLst>
                                        </p:cTn>
                                        <p:tgtEl>
                                          <p:spTgt spid="65"/>
                                        </p:tgtEl>
                                        <p:attrNameLst>
                                          <p:attrName>style.visibility</p:attrName>
                                        </p:attrNameLst>
                                      </p:cBhvr>
                                      <p:to>
                                        <p:strVal val="visible"/>
                                      </p:to>
                                    </p:set>
                                    <p:anim calcmode="lin" valueType="num">
                                      <p:cBhvr>
                                        <p:cTn id="228" dur="500" fill="hold"/>
                                        <p:tgtEl>
                                          <p:spTgt spid="65"/>
                                        </p:tgtEl>
                                        <p:attrNameLst>
                                          <p:attrName>ppt_h</p:attrName>
                                        </p:attrNameLst>
                                      </p:cBhvr>
                                      <p:tavLst>
                                        <p:tav tm="0">
                                          <p:val>
                                            <p:strVal val="#ppt_h/20"/>
                                          </p:val>
                                        </p:tav>
                                        <p:tav tm="50000">
                                          <p:val>
                                            <p:strVal val="#ppt_h/20"/>
                                          </p:val>
                                        </p:tav>
                                        <p:tav tm="100000">
                                          <p:val>
                                            <p:strVal val="#ppt_h"/>
                                          </p:val>
                                        </p:tav>
                                      </p:tavLst>
                                    </p:anim>
                                    <p:anim calcmode="lin" valueType="num">
                                      <p:cBhvr>
                                        <p:cTn id="229" dur="500" fill="hold"/>
                                        <p:tgtEl>
                                          <p:spTgt spid="65"/>
                                        </p:tgtEl>
                                        <p:attrNameLst>
                                          <p:attrName>ppt_w</p:attrName>
                                        </p:attrNameLst>
                                      </p:cBhvr>
                                      <p:tavLst>
                                        <p:tav tm="0">
                                          <p:val>
                                            <p:strVal val="#ppt_w+.3"/>
                                          </p:val>
                                        </p:tav>
                                        <p:tav tm="50000">
                                          <p:val>
                                            <p:strVal val="#ppt_w+.3"/>
                                          </p:val>
                                        </p:tav>
                                        <p:tav tm="100000">
                                          <p:val>
                                            <p:strVal val="#ppt_w"/>
                                          </p:val>
                                        </p:tav>
                                      </p:tavLst>
                                    </p:anim>
                                    <p:anim calcmode="lin" valueType="num">
                                      <p:cBhvr>
                                        <p:cTn id="230" dur="500" fill="hold"/>
                                        <p:tgtEl>
                                          <p:spTgt spid="65"/>
                                        </p:tgtEl>
                                        <p:attrNameLst>
                                          <p:attrName>ppt_x</p:attrName>
                                        </p:attrNameLst>
                                      </p:cBhvr>
                                      <p:tavLst>
                                        <p:tav tm="0">
                                          <p:val>
                                            <p:strVal val="#ppt_x-.3"/>
                                          </p:val>
                                        </p:tav>
                                        <p:tav tm="50000">
                                          <p:val>
                                            <p:strVal val="#ppt_x"/>
                                          </p:val>
                                        </p:tav>
                                        <p:tav tm="100000">
                                          <p:val>
                                            <p:strVal val="#ppt_x"/>
                                          </p:val>
                                        </p:tav>
                                      </p:tavLst>
                                    </p:anim>
                                    <p:anim calcmode="lin" valueType="num">
                                      <p:cBhvr>
                                        <p:cTn id="231"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06" grpId="0" animBg="1"/>
      <p:bldP spid="57" grpId="0" animBg="1"/>
      <p:bldP spid="57" grpId="1" animBg="1"/>
      <p:bldP spid="93" grpId="0" animBg="1"/>
      <p:bldP spid="95" grpId="0" animBg="1"/>
      <p:bldP spid="96" grpId="0" animBg="1"/>
      <p:bldP spid="97" grpId="0" animBg="1"/>
      <p:bldP spid="102" grpId="0" animBg="1"/>
      <p:bldP spid="103" grpId="0" animBg="1"/>
      <p:bldP spid="107" grpId="0"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20" grpId="0" animBg="1"/>
      <p:bldP spid="120" grpId="1" animBg="1"/>
      <p:bldP spid="120" grpId="2" animBg="1"/>
      <p:bldP spid="120" grpId="3" animBg="1"/>
      <p:bldP spid="120" grpId="4" animBg="1"/>
      <p:bldP spid="120" grpId="5" animBg="1"/>
      <p:bldP spid="124" grpId="0" animBg="1"/>
      <p:bldP spid="124" grpId="1" animBg="1"/>
      <p:bldP spid="124" grpId="2" animBg="1"/>
      <p:bldP spid="119" grpId="0" animBg="1"/>
      <p:bldP spid="119" grpId="1" animBg="1"/>
      <p:bldP spid="53" grpId="0" animBg="1"/>
      <p:bldP spid="59" grpId="0" animBg="1"/>
      <p:bldP spid="62" grpId="0" animBg="1"/>
      <p:bldP spid="62" grpId="1" animBg="1"/>
      <p:bldP spid="63" grpId="2" animBg="1"/>
      <p:bldP spid="63" grpId="3" animBg="1"/>
      <p:bldP spid="64" grpId="4" animBg="1"/>
      <p:bldP spid="64" grpId="5" animBg="1"/>
      <p:bldP spid="65" grpId="6" animBg="1"/>
      <p:bldP spid="67" grpId="1" animBg="1"/>
      <p:bldP spid="6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627" y="4485290"/>
            <a:ext cx="6774873" cy="69086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endPar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 name="Content Placeholder 2"/>
          <p:cNvSpPr>
            <a:spLocks noGrp="1"/>
          </p:cNvSpPr>
          <p:nvPr>
            <p:ph idx="1"/>
          </p:nvPr>
        </p:nvSpPr>
        <p:spPr>
          <a:xfrm>
            <a:off x="382588" y="1414464"/>
            <a:ext cx="8380412" cy="4879284"/>
          </a:xfrm>
        </p:spPr>
        <p:txBody>
          <a:bodyPr/>
          <a:lstStyle/>
          <a:p>
            <a:r>
              <a:rPr lang="en-US" sz="2000" dirty="0" smtClean="0"/>
              <a:t>How they work</a:t>
            </a:r>
          </a:p>
          <a:p>
            <a:pPr marL="730235" lvl="1" indent="-342900">
              <a:buFont typeface="+mj-lt"/>
              <a:buAutoNum type="arabicPeriod"/>
            </a:pPr>
            <a:r>
              <a:rPr lang="en-US" sz="1800" dirty="0" smtClean="0"/>
              <a:t>Windows installs the driver on a device</a:t>
            </a:r>
          </a:p>
          <a:p>
            <a:pPr marL="730235" lvl="1" indent="-342900">
              <a:buFont typeface="+mj-lt"/>
              <a:buAutoNum type="arabicPeriod"/>
            </a:pPr>
            <a:r>
              <a:rPr lang="en-US" sz="1800" dirty="0" smtClean="0"/>
              <a:t>Windows invokes your co-installer with DIF_NEWDEVICEWIZARD_FINISHINSTALL within the </a:t>
            </a:r>
            <a:r>
              <a:rPr lang="en-US" sz="1800" dirty="0" err="1" smtClean="0"/>
              <a:t>LocalSystem</a:t>
            </a:r>
            <a:r>
              <a:rPr lang="en-US" sz="1800" dirty="0" smtClean="0"/>
              <a:t> context</a:t>
            </a:r>
          </a:p>
          <a:p>
            <a:pPr marL="730235" lvl="1" indent="-342900">
              <a:buFont typeface="+mj-lt"/>
              <a:buAutoNum type="arabicPeriod"/>
            </a:pPr>
            <a:r>
              <a:rPr lang="en-US" sz="1800" dirty="0" smtClean="0"/>
              <a:t>Your co-installer tells Windows whether it needs to run a Finish-Install Action</a:t>
            </a:r>
          </a:p>
          <a:p>
            <a:pPr marL="730235" lvl="1" indent="-342900">
              <a:buFont typeface="+mj-lt"/>
              <a:buAutoNum type="arabicPeriod"/>
            </a:pPr>
            <a:r>
              <a:rPr lang="en-US" sz="1800" dirty="0" smtClean="0"/>
              <a:t>If your co-installer says yes, Windows does the following:</a:t>
            </a:r>
          </a:p>
          <a:p>
            <a:pPr marL="1049310" lvl="2" indent="-342900">
              <a:buFont typeface="+mj-lt"/>
              <a:buAutoNum type="arabicPeriod"/>
            </a:pPr>
            <a:r>
              <a:rPr lang="en-US" sz="1600" dirty="0" smtClean="0"/>
              <a:t>Waits until the driver is installed and the device is started</a:t>
            </a:r>
          </a:p>
          <a:p>
            <a:pPr marL="1049310" lvl="2" indent="-342900">
              <a:buFont typeface="+mj-lt"/>
              <a:buAutoNum type="arabicPeriod"/>
            </a:pPr>
            <a:r>
              <a:rPr lang="en-US" sz="1600" dirty="0" smtClean="0"/>
              <a:t>Waits until a user is logged in, if not already</a:t>
            </a:r>
          </a:p>
          <a:p>
            <a:pPr marL="1049310" lvl="2" indent="-342900">
              <a:buFont typeface="+mj-lt"/>
              <a:buAutoNum type="arabicPeriod"/>
            </a:pPr>
            <a:r>
              <a:rPr lang="en-US" sz="1600" dirty="0" smtClean="0"/>
              <a:t>Prompts the user to run the Finish-Install action now or later</a:t>
            </a:r>
          </a:p>
          <a:p>
            <a:pPr marL="1049310" lvl="2" indent="-342900">
              <a:buFont typeface="+mj-lt"/>
              <a:buAutoNum type="arabicPeriod"/>
            </a:pPr>
            <a:r>
              <a:rPr lang="en-US" sz="1600" dirty="0" smtClean="0"/>
              <a:t>Prompts the user for UAC elevation if necessary</a:t>
            </a:r>
          </a:p>
          <a:p>
            <a:pPr marL="1049310" lvl="2" indent="-342900">
              <a:buFont typeface="+mj-lt"/>
              <a:buAutoNum type="arabicPeriod"/>
            </a:pPr>
            <a:r>
              <a:rPr lang="en-US" sz="1600" dirty="0" smtClean="0"/>
              <a:t>Invokes your co-installer with DIF_FINISHINSTALL_ACTION within an Administrator user’s context</a:t>
            </a:r>
          </a:p>
          <a:p>
            <a:pPr marL="1049310" lvl="2" indent="-342900">
              <a:buFont typeface="+mj-lt"/>
              <a:buAutoNum type="arabicPeriod"/>
            </a:pPr>
            <a:r>
              <a:rPr lang="en-US" sz="1600" dirty="0" smtClean="0"/>
              <a:t>If your co-installer returns failure, Windows will repeat steps 4.2 thru 4.5 on every user login until it returns success</a:t>
            </a:r>
            <a:endParaRPr lang="en-US" sz="1600" dirty="0"/>
          </a:p>
        </p:txBody>
      </p:sp>
      <p:sp>
        <p:nvSpPr>
          <p:cNvPr id="2" name="Title 1"/>
          <p:cNvSpPr>
            <a:spLocks noGrp="1"/>
          </p:cNvSpPr>
          <p:nvPr>
            <p:ph type="title"/>
          </p:nvPr>
        </p:nvSpPr>
        <p:spPr/>
        <p:txBody>
          <a:bodyPr/>
          <a:lstStyle/>
          <a:p>
            <a:r>
              <a:rPr lang="en-US" smtClean="0"/>
              <a:t>Finish-Install Actions</a:t>
            </a:r>
            <a:endParaRPr lang="en-US" dirty="0"/>
          </a:p>
        </p:txBody>
      </p:sp>
      <p:sp>
        <p:nvSpPr>
          <p:cNvPr id="5" name="Rectangular Callout 4"/>
          <p:cNvSpPr/>
          <p:nvPr/>
        </p:nvSpPr>
        <p:spPr>
          <a:xfrm>
            <a:off x="6200689" y="2892973"/>
            <a:ext cx="2002220" cy="1442545"/>
          </a:xfrm>
          <a:prstGeom prst="wedgeRectCallout">
            <a:avLst>
              <a:gd name="adj1" fmla="val -41699"/>
              <a:gd name="adj2" fmla="val 6359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note</a:t>
            </a:r>
          </a:p>
          <a:p>
            <a:pPr algn="ctr" defTabSz="914063" fontAlgn="base">
              <a:spcBef>
                <a:spcPct val="30000"/>
              </a:spcBef>
              <a:spcAft>
                <a:spcPct val="30000"/>
              </a:spcAft>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For protected </a:t>
            </a:r>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admins</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these steps have been eliminated. </a:t>
            </a:r>
          </a:p>
          <a:p>
            <a:pPr algn="ctr" defTabSz="914063" fontAlgn="base">
              <a:spcBef>
                <a:spcPct val="30000"/>
              </a:spcBef>
              <a:spcAft>
                <a:spcPct val="30000"/>
              </a:spcAft>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No more prompts!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Key Takeaways</a:t>
            </a:r>
            <a:endParaRPr lang="en-US" dirty="0"/>
          </a:p>
        </p:txBody>
      </p:sp>
      <p:sp>
        <p:nvSpPr>
          <p:cNvPr id="8" name="Content Placeholder 7"/>
          <p:cNvSpPr>
            <a:spLocks noGrp="1"/>
          </p:cNvSpPr>
          <p:nvPr>
            <p:ph idx="1"/>
          </p:nvPr>
        </p:nvSpPr>
        <p:spPr>
          <a:xfrm>
            <a:off x="382588" y="1414464"/>
            <a:ext cx="8380412" cy="3951851"/>
          </a:xfrm>
        </p:spPr>
        <p:txBody>
          <a:bodyPr/>
          <a:lstStyle/>
          <a:p>
            <a:r>
              <a:rPr lang="en-US" sz="2800" dirty="0" smtClean="0"/>
              <a:t>Create device driver packages that can be deployed via any Windows-supported mechanism</a:t>
            </a:r>
          </a:p>
          <a:p>
            <a:r>
              <a:rPr lang="en-US" sz="2800" dirty="0" smtClean="0"/>
              <a:t>Understand how Windows handles </a:t>
            </a:r>
            <a:br>
              <a:rPr lang="en-US" sz="2800" dirty="0" smtClean="0"/>
            </a:br>
            <a:r>
              <a:rPr lang="en-US" sz="2800" dirty="0" smtClean="0"/>
              <a:t>your driver packages in install, update, </a:t>
            </a:r>
            <a:br>
              <a:rPr lang="en-US" sz="2800" dirty="0" smtClean="0"/>
            </a:br>
            <a:r>
              <a:rPr lang="en-US" sz="2800" dirty="0" smtClean="0"/>
              <a:t>and uninstall scenarios</a:t>
            </a:r>
          </a:p>
          <a:p>
            <a:r>
              <a:rPr lang="en-US" sz="2800" dirty="0" smtClean="0"/>
              <a:t>Trigger application installation from your driver package in a deployment-friendly way</a:t>
            </a:r>
          </a:p>
          <a:p>
            <a:r>
              <a:rPr lang="en-US" sz="2800" dirty="0" smtClean="0"/>
              <a:t>Utilize free tools from Microsoft to create </a:t>
            </a:r>
            <a:br>
              <a:rPr lang="en-US" sz="2800" dirty="0" smtClean="0"/>
            </a:br>
            <a:r>
              <a:rPr lang="en-US" sz="2800" dirty="0" smtClean="0"/>
              <a:t>“it just works” setup experiences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Implementing Finish-Install Actions</a:t>
            </a:r>
            <a:endParaRPr lang="en-US" sz="4400" dirty="0"/>
          </a:p>
        </p:txBody>
      </p:sp>
      <p:sp>
        <p:nvSpPr>
          <p:cNvPr id="3" name="Content Placeholder 2"/>
          <p:cNvSpPr>
            <a:spLocks noGrp="1"/>
          </p:cNvSpPr>
          <p:nvPr>
            <p:ph idx="1"/>
          </p:nvPr>
        </p:nvSpPr>
        <p:spPr>
          <a:xfrm>
            <a:off x="382588" y="1414464"/>
            <a:ext cx="8380412" cy="5221686"/>
          </a:xfrm>
        </p:spPr>
        <p:txBody>
          <a:bodyPr/>
          <a:lstStyle/>
          <a:p>
            <a:pPr marL="176213" indent="-176213"/>
            <a:r>
              <a:rPr lang="en-US" sz="1200" dirty="0" smtClean="0"/>
              <a:t>During DIF_NEWDEVICEWIZARD_FINISHINSTALL</a:t>
            </a:r>
          </a:p>
          <a:p>
            <a:pPr marL="404812" lvl="1" indent="-228600">
              <a:buFont typeface="+mj-lt"/>
              <a:buAutoNum type="arabicPeriod"/>
            </a:pPr>
            <a:r>
              <a:rPr lang="en-US" sz="1100" dirty="0" smtClean="0"/>
              <a:t>Determine whether you need to run your Finish-Install Action</a:t>
            </a:r>
          </a:p>
          <a:p>
            <a:pPr marL="519113" lvl="2" indent="-176213"/>
            <a:r>
              <a:rPr lang="en-US" sz="1050" dirty="0" smtClean="0"/>
              <a:t>Check to see if your application is already installed</a:t>
            </a:r>
          </a:p>
          <a:p>
            <a:pPr marL="519113" lvl="2" indent="-176213"/>
            <a:r>
              <a:rPr lang="en-US" sz="1050" dirty="0" smtClean="0"/>
              <a:t>Check for your private configuration overrides</a:t>
            </a:r>
          </a:p>
          <a:p>
            <a:pPr marL="685800" lvl="3" indent="-166688"/>
            <a:r>
              <a:rPr lang="en-US" sz="1000" dirty="0" smtClean="0"/>
              <a:t>E.g. You provide a registry key to disable application  install</a:t>
            </a:r>
          </a:p>
          <a:p>
            <a:pPr marL="685800" lvl="3" indent="-166688"/>
            <a:r>
              <a:rPr lang="en-US" sz="1000" dirty="0" smtClean="0"/>
              <a:t>E.g. You provide a registry key to enable unattended install</a:t>
            </a:r>
          </a:p>
          <a:p>
            <a:pPr marL="404812" lvl="1" indent="-228600">
              <a:buFont typeface="+mj-lt"/>
              <a:buAutoNum type="arabicPeriod"/>
            </a:pPr>
            <a:r>
              <a:rPr lang="en-US" sz="1100" dirty="0" smtClean="0"/>
              <a:t>Set the DI_FLAGSEX_FINISHINSTALL_ACTION to have Windows run your Finish-Install Action</a:t>
            </a:r>
          </a:p>
          <a:p>
            <a:pPr marL="176213" indent="-176213"/>
            <a:r>
              <a:rPr lang="en-US" sz="1200" dirty="0" smtClean="0"/>
              <a:t>During DIF_FINISHINSTALL_ACTION</a:t>
            </a:r>
          </a:p>
          <a:p>
            <a:pPr marL="404812" lvl="1" indent="-228600">
              <a:buFont typeface="+mj-lt"/>
              <a:buAutoNum type="arabicPeriod"/>
            </a:pPr>
            <a:r>
              <a:rPr lang="en-US" sz="1100" dirty="0" smtClean="0"/>
              <a:t>Determine again whether you need to run your Finish Install Action</a:t>
            </a:r>
          </a:p>
          <a:p>
            <a:pPr marL="519113" lvl="2" indent="-176213"/>
            <a:r>
              <a:rPr lang="en-US" sz="1050" dirty="0" smtClean="0"/>
              <a:t>You need to do this again because time may have passed since the DIF_NEWDEVICEWIZARD_FINISHINSTALL call</a:t>
            </a:r>
          </a:p>
          <a:p>
            <a:pPr marL="404812" lvl="1" indent="-228600">
              <a:buFont typeface="+mj-lt"/>
              <a:buAutoNum type="arabicPeriod"/>
            </a:pPr>
            <a:r>
              <a:rPr lang="en-US" sz="1100" dirty="0" smtClean="0"/>
              <a:t>Obtain your application</a:t>
            </a:r>
          </a:p>
          <a:p>
            <a:pPr marL="519113" lvl="2" indent="-176213"/>
            <a:r>
              <a:rPr lang="en-US" sz="1050" dirty="0" smtClean="0"/>
              <a:t>From the driver package itself</a:t>
            </a:r>
          </a:p>
          <a:p>
            <a:pPr marL="685800" lvl="3" indent="-166688"/>
            <a:r>
              <a:rPr lang="en-US" sz="1000" dirty="0" smtClean="0"/>
              <a:t>Find the files in the destination directory specified in the INF</a:t>
            </a:r>
          </a:p>
          <a:p>
            <a:pPr marL="519113" lvl="2" indent="-176213"/>
            <a:r>
              <a:rPr lang="en-US" sz="1050" dirty="0" smtClean="0"/>
              <a:t>From a well-known location that the customer populates</a:t>
            </a:r>
          </a:p>
          <a:p>
            <a:pPr marL="685800" lvl="3" indent="-166688"/>
            <a:r>
              <a:rPr lang="en-US" sz="1000" dirty="0" smtClean="0"/>
              <a:t>Look in your private staging area (e.g. OEM or IT Pro installs)</a:t>
            </a:r>
          </a:p>
          <a:p>
            <a:pPr marL="519113" lvl="2" indent="-176213"/>
            <a:r>
              <a:rPr lang="en-US" sz="1050" dirty="0" smtClean="0"/>
              <a:t>From the Internet</a:t>
            </a:r>
          </a:p>
          <a:p>
            <a:pPr marL="685800" lvl="3" indent="-166688"/>
            <a:r>
              <a:rPr lang="en-US" sz="1000" dirty="0" smtClean="0"/>
              <a:t>Download from your web service</a:t>
            </a:r>
          </a:p>
          <a:p>
            <a:pPr marL="404812" lvl="1" indent="-228600">
              <a:buFont typeface="+mj-lt"/>
              <a:buAutoNum type="arabicPeriod"/>
            </a:pPr>
            <a:r>
              <a:rPr lang="en-US" sz="1100" dirty="0" smtClean="0"/>
              <a:t>Install your application</a:t>
            </a:r>
          </a:p>
          <a:p>
            <a:pPr marL="519113" lvl="2" indent="-176213"/>
            <a:r>
              <a:rPr lang="en-US" sz="1050" dirty="0" smtClean="0"/>
              <a:t>Remember not to return until the installer is finished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Implementing Finish-Install Actions</a:t>
            </a:r>
            <a:endParaRPr lang="en-US" sz="4400" dirty="0"/>
          </a:p>
        </p:txBody>
      </p:sp>
      <p:sp>
        <p:nvSpPr>
          <p:cNvPr id="3" name="Content Placeholder 2"/>
          <p:cNvSpPr>
            <a:spLocks noGrp="1"/>
          </p:cNvSpPr>
          <p:nvPr>
            <p:ph idx="1"/>
          </p:nvPr>
        </p:nvSpPr>
        <p:spPr>
          <a:xfrm>
            <a:off x="382588" y="1414464"/>
            <a:ext cx="8380412" cy="5044458"/>
          </a:xfrm>
        </p:spPr>
        <p:txBody>
          <a:bodyPr/>
          <a:lstStyle/>
          <a:p>
            <a:r>
              <a:rPr lang="en-US" sz="2400" dirty="0" smtClean="0"/>
              <a:t>Does all the code have to live in my co-installer binary?</a:t>
            </a:r>
          </a:p>
          <a:p>
            <a:pPr lvl="1"/>
            <a:r>
              <a:rPr lang="en-US" sz="2000" dirty="0" smtClean="0"/>
              <a:t>No, but it makes authoring the INF easier</a:t>
            </a:r>
          </a:p>
          <a:p>
            <a:r>
              <a:rPr lang="en-US" sz="2400" dirty="0" smtClean="0"/>
              <a:t>How to include a pre-existing setup.exe </a:t>
            </a:r>
            <a:br>
              <a:rPr lang="en-US" sz="2400" dirty="0" smtClean="0"/>
            </a:br>
            <a:r>
              <a:rPr lang="en-US" sz="2400" dirty="0" smtClean="0"/>
              <a:t>in your driver package</a:t>
            </a:r>
          </a:p>
          <a:p>
            <a:pPr lvl="1"/>
            <a:r>
              <a:rPr lang="en-US" sz="2000" dirty="0" smtClean="0"/>
              <a:t>Include the setup.exe and all its dependencies in your INF just like driver binaries</a:t>
            </a:r>
          </a:p>
          <a:p>
            <a:pPr lvl="1"/>
            <a:r>
              <a:rPr lang="en-US" sz="2000" dirty="0" smtClean="0"/>
              <a:t>Copy them from your </a:t>
            </a:r>
            <a:r>
              <a:rPr lang="en-US" sz="2000" dirty="0" err="1" smtClean="0"/>
              <a:t>ddinstall</a:t>
            </a:r>
            <a:r>
              <a:rPr lang="en-US" sz="2000" dirty="0" smtClean="0"/>
              <a:t> section</a:t>
            </a:r>
          </a:p>
          <a:p>
            <a:pPr lvl="1"/>
            <a:r>
              <a:rPr lang="en-US" sz="2000" dirty="0" smtClean="0"/>
              <a:t>Set the destination directory for these files </a:t>
            </a:r>
            <a:br>
              <a:rPr lang="en-US" sz="2000" dirty="0" smtClean="0"/>
            </a:br>
            <a:r>
              <a:rPr lang="en-US" sz="2000" dirty="0" smtClean="0"/>
              <a:t>to something private to your product, such as %</a:t>
            </a:r>
            <a:r>
              <a:rPr lang="en-US" sz="2000" dirty="0" err="1" smtClean="0"/>
              <a:t>ProgramFiles</a:t>
            </a:r>
            <a:r>
              <a:rPr lang="en-US" sz="2000" dirty="0" smtClean="0"/>
              <a:t>%\</a:t>
            </a:r>
            <a:r>
              <a:rPr lang="en-US" sz="2000" dirty="0" err="1" smtClean="0">
                <a:solidFill>
                  <a:schemeClr val="accent1"/>
                </a:solidFill>
              </a:rPr>
              <a:t>companyname</a:t>
            </a:r>
            <a:r>
              <a:rPr lang="en-US" sz="2000" dirty="0" smtClean="0"/>
              <a:t>\</a:t>
            </a:r>
            <a:r>
              <a:rPr lang="en-US" sz="2000" dirty="0" err="1" smtClean="0">
                <a:solidFill>
                  <a:schemeClr val="accent1"/>
                </a:solidFill>
              </a:rPr>
              <a:t>productname</a:t>
            </a:r>
            <a:r>
              <a:rPr lang="en-US" sz="2000" dirty="0" smtClean="0"/>
              <a:t>\installer</a:t>
            </a:r>
          </a:p>
          <a:p>
            <a:pPr lvl="1"/>
            <a:r>
              <a:rPr lang="en-US" sz="2000" dirty="0" smtClean="0"/>
              <a:t>In DIF_FINISHINSTALL_ACTION, execute setup.exe synchronously from the destination directory</a:t>
            </a:r>
          </a:p>
          <a:p>
            <a:pPr lvl="1"/>
            <a:r>
              <a:rPr lang="en-US" sz="2000" dirty="0" smtClean="0"/>
              <a:t>Be sure to wait for setup.exe to complete before returning </a:t>
            </a:r>
            <a:br>
              <a:rPr lang="en-US" sz="2000" dirty="0" smtClean="0"/>
            </a:br>
            <a:r>
              <a:rPr lang="en-US" sz="2000" dirty="0" smtClean="0"/>
              <a:t>from the DIF_FINISHINSTALL_ACTION handler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Applications</a:t>
            </a:r>
            <a:endParaRPr lang="en-US" dirty="0"/>
          </a:p>
        </p:txBody>
      </p:sp>
      <p:sp>
        <p:nvSpPr>
          <p:cNvPr id="3" name="Content Placeholder 2"/>
          <p:cNvSpPr>
            <a:spLocks noGrp="1"/>
          </p:cNvSpPr>
          <p:nvPr>
            <p:ph idx="1"/>
          </p:nvPr>
        </p:nvSpPr>
        <p:spPr/>
        <p:txBody>
          <a:bodyPr/>
          <a:lstStyle/>
          <a:p>
            <a:r>
              <a:rPr lang="en-US" smtClean="0"/>
              <a:t>What about device setup applications?</a:t>
            </a:r>
          </a:p>
          <a:p>
            <a:r>
              <a:rPr lang="en-US" smtClean="0"/>
              <a:t>I ship a CD/DVD</a:t>
            </a:r>
          </a:p>
          <a:p>
            <a:r>
              <a:rPr lang="en-US" smtClean="0"/>
              <a:t>I post something on my website</a:t>
            </a:r>
          </a:p>
          <a:p>
            <a:r>
              <a:rPr lang="en-US" smtClean="0"/>
              <a:t>I provide an application to my customers</a:t>
            </a:r>
          </a:p>
          <a:p>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Applications</a:t>
            </a:r>
            <a:endParaRPr lang="en-US" dirty="0"/>
          </a:p>
        </p:txBody>
      </p:sp>
      <p:sp>
        <p:nvSpPr>
          <p:cNvPr id="3" name="Content Placeholder 2"/>
          <p:cNvSpPr>
            <a:spLocks noGrp="1"/>
          </p:cNvSpPr>
          <p:nvPr>
            <p:ph idx="1"/>
          </p:nvPr>
        </p:nvSpPr>
        <p:spPr>
          <a:xfrm>
            <a:off x="382588" y="1414464"/>
            <a:ext cx="8380412" cy="4407360"/>
          </a:xfrm>
        </p:spPr>
        <p:txBody>
          <a:bodyPr/>
          <a:lstStyle/>
          <a:p>
            <a:r>
              <a:rPr lang="en-US" dirty="0" smtClean="0"/>
              <a:t>Desired customer experience</a:t>
            </a:r>
          </a:p>
          <a:p>
            <a:pPr marL="901685" lvl="1" indent="-514350">
              <a:buFont typeface="+mj-lt"/>
              <a:buAutoNum type="arabicPeriod"/>
            </a:pPr>
            <a:r>
              <a:rPr lang="en-US" dirty="0" smtClean="0"/>
              <a:t>Buy a new device</a:t>
            </a:r>
          </a:p>
          <a:p>
            <a:pPr marL="901685" lvl="1" indent="-514350">
              <a:buFont typeface="+mj-lt"/>
              <a:buAutoNum type="arabicPeriod"/>
            </a:pPr>
            <a:r>
              <a:rPr lang="en-US" dirty="0" smtClean="0"/>
              <a:t>Connect it</a:t>
            </a:r>
          </a:p>
          <a:p>
            <a:pPr marL="901685" lvl="1" indent="-514350">
              <a:buFont typeface="+mj-lt"/>
              <a:buAutoNum type="arabicPeriod"/>
            </a:pPr>
            <a:r>
              <a:rPr lang="en-US" dirty="0" smtClean="0"/>
              <a:t>Windows Magic</a:t>
            </a:r>
          </a:p>
          <a:p>
            <a:pPr marL="901685" lvl="1" indent="-514350">
              <a:buFont typeface="+mj-lt"/>
              <a:buAutoNum type="arabicPeriod"/>
            </a:pPr>
            <a:r>
              <a:rPr lang="en-US" dirty="0" smtClean="0"/>
              <a:t>Done!</a:t>
            </a:r>
          </a:p>
          <a:p>
            <a:r>
              <a:rPr lang="en-US" dirty="0" smtClean="0"/>
              <a:t>Setup application is needed for:</a:t>
            </a:r>
          </a:p>
          <a:p>
            <a:pPr lvl="1"/>
            <a:r>
              <a:rPr lang="en-US" dirty="0" smtClean="0"/>
              <a:t>Installation from your website</a:t>
            </a:r>
          </a:p>
          <a:p>
            <a:pPr lvl="1"/>
            <a:r>
              <a:rPr lang="en-US" dirty="0" smtClean="0"/>
              <a:t>Simpler installation from media</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Ruin Christmas</a:t>
            </a:r>
            <a:endParaRPr lang="en-US" dirty="0"/>
          </a:p>
        </p:txBody>
      </p:sp>
      <p:sp>
        <p:nvSpPr>
          <p:cNvPr id="3" name="Content Placeholder 2"/>
          <p:cNvSpPr>
            <a:spLocks noGrp="1"/>
          </p:cNvSpPr>
          <p:nvPr>
            <p:ph idx="1"/>
          </p:nvPr>
        </p:nvSpPr>
        <p:spPr>
          <a:xfrm>
            <a:off x="382588" y="1414464"/>
            <a:ext cx="8380412" cy="3676904"/>
          </a:xfrm>
        </p:spPr>
        <p:txBody>
          <a:bodyPr/>
          <a:lstStyle/>
          <a:p>
            <a:r>
              <a:rPr lang="en-US" sz="2400" dirty="0" smtClean="0"/>
              <a:t>Complicated setup makes us all look bad</a:t>
            </a:r>
          </a:p>
          <a:p>
            <a:pPr lvl="1"/>
            <a:r>
              <a:rPr lang="en-US" sz="2000" dirty="0" smtClean="0"/>
              <a:t>“… do not plug in your device before running this program!”</a:t>
            </a:r>
          </a:p>
          <a:p>
            <a:pPr lvl="1"/>
            <a:r>
              <a:rPr lang="en-US" sz="2000" dirty="0" smtClean="0"/>
              <a:t>“… we’ve extracted the files to c:\drivers\A835698765…”</a:t>
            </a:r>
          </a:p>
          <a:p>
            <a:pPr lvl="1"/>
            <a:r>
              <a:rPr lang="en-US" sz="2000" dirty="0" smtClean="0"/>
              <a:t>“… please unplug your device and plug it back in…”</a:t>
            </a:r>
          </a:p>
          <a:p>
            <a:pPr lvl="1"/>
            <a:r>
              <a:rPr lang="en-US" sz="2000" dirty="0" smtClean="0"/>
              <a:t>“… if you see the Found New Hardware Wizard, click Cancel…”</a:t>
            </a:r>
          </a:p>
          <a:p>
            <a:pPr lvl="1"/>
            <a:r>
              <a:rPr lang="en-US" sz="2000" dirty="0" smtClean="0"/>
              <a:t>“… do you want to replace FOO.DLL?”</a:t>
            </a:r>
          </a:p>
          <a:p>
            <a:pPr lvl="1"/>
            <a:r>
              <a:rPr lang="en-US" sz="2000" dirty="0" smtClean="0"/>
              <a:t>“… would you like to uninstall the previous version?”</a:t>
            </a:r>
          </a:p>
          <a:p>
            <a:pPr lvl="1"/>
            <a:r>
              <a:rPr lang="en-US" sz="2000" dirty="0" smtClean="0"/>
              <a:t>“… Extraction complete &lt;OK&gt;”</a:t>
            </a:r>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6" y="1624692"/>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Welcome to setup!</a:t>
            </a:r>
          </a:p>
          <a:p>
            <a:pPr algn="ctr" defTabSz="914063"/>
            <a:r>
              <a:rPr lang="en-US" sz="1400" dirty="0" smtClean="0">
                <a:solidFill>
                  <a:schemeClr val="bg2"/>
                </a:solidFill>
                <a:latin typeface="Trebuchet MS" pitchFamily="34" charset="0"/>
              </a:rPr>
              <a:t>This wizard will force you to spend valuable minutes of your life answering pointless questions instead of using your device.</a:t>
            </a: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Next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7" y="1624693"/>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Read this license agreement</a:t>
            </a:r>
          </a:p>
          <a:p>
            <a:pPr algn="ctr" defTabSz="914063"/>
            <a:r>
              <a:rPr lang="en-US" sz="1400" dirty="0" smtClean="0">
                <a:solidFill>
                  <a:schemeClr val="bg2"/>
                </a:solidFill>
                <a:latin typeface="Trebuchet MS" pitchFamily="34" charset="0"/>
              </a:rPr>
              <a:t>Because this is why you bought the device, right?</a:t>
            </a:r>
          </a:p>
          <a:p>
            <a:pPr algn="ctr" defTabSz="914063"/>
            <a:endParaRPr lang="en-US" dirty="0" smtClean="0">
              <a:solidFill>
                <a:schemeClr val="bg2"/>
              </a:solidFill>
              <a:latin typeface="Trebuchet MS" pitchFamily="34" charset="0"/>
            </a:endParaRPr>
          </a:p>
          <a:p>
            <a:pPr defTabSz="914063"/>
            <a:r>
              <a:rPr lang="en-US" sz="700" dirty="0" smtClean="0">
                <a:solidFill>
                  <a:schemeClr val="bg2"/>
                </a:solidFill>
                <a:latin typeface="Trebuchet MS" pitchFamily="34" charset="0"/>
              </a:rPr>
              <a:t>I being of sound mind and body do henceforth solemnly swear in accordance with the laws of the state of California and the covenants of the third appellate court in the township fourth from the right that </a:t>
            </a:r>
            <a:r>
              <a:rPr lang="en-US" sz="700" dirty="0" err="1" smtClean="0">
                <a:solidFill>
                  <a:schemeClr val="bg2"/>
                </a:solidFill>
                <a:latin typeface="Trebuchet MS" pitchFamily="34" charset="0"/>
              </a:rPr>
              <a:t>Fabricam</a:t>
            </a:r>
            <a:r>
              <a:rPr lang="en-US" sz="700" dirty="0" smtClean="0">
                <a:solidFill>
                  <a:schemeClr val="bg2"/>
                </a:solidFill>
                <a:latin typeface="Trebuchet MS" pitchFamily="34" charset="0"/>
              </a:rPr>
              <a:t>, a Washington state corporation shall not be held accountable for any and all hydraulic leaks implicated in situations involving lost </a:t>
            </a:r>
            <a:r>
              <a:rPr lang="en-US" sz="700" dirty="0" err="1" smtClean="0">
                <a:solidFill>
                  <a:schemeClr val="bg2"/>
                </a:solidFill>
                <a:latin typeface="Trebuchet MS" pitchFamily="34" charset="0"/>
              </a:rPr>
              <a:t>pranktons</a:t>
            </a:r>
            <a:r>
              <a:rPr lang="en-US" sz="700" dirty="0" smtClean="0">
                <a:solidFill>
                  <a:schemeClr val="bg2"/>
                </a:solidFill>
                <a:latin typeface="Trebuchet MS" pitchFamily="34" charset="0"/>
              </a:rPr>
              <a:t>. Furthermore, any such </a:t>
            </a:r>
            <a:r>
              <a:rPr lang="en-US" sz="700" dirty="0" err="1" smtClean="0">
                <a:solidFill>
                  <a:schemeClr val="bg2"/>
                </a:solidFill>
                <a:latin typeface="Trebuchet MS" pitchFamily="34" charset="0"/>
              </a:rPr>
              <a:t>prankton</a:t>
            </a:r>
            <a:r>
              <a:rPr lang="en-US" sz="700" dirty="0" smtClean="0">
                <a:solidFill>
                  <a:schemeClr val="bg2"/>
                </a:solidFill>
                <a:latin typeface="Trebuchet MS" pitchFamily="34" charset="0"/>
              </a:rPr>
              <a:t> loss shall not be measured in the event of improperly installed flanges (countersunk or non-countersunk) purchased by the consumer or representative thereof. Blah, blah </a:t>
            </a:r>
            <a:r>
              <a:rPr lang="en-US" sz="700" dirty="0" err="1" smtClean="0">
                <a:solidFill>
                  <a:schemeClr val="bg2"/>
                </a:solidFill>
                <a:latin typeface="Trebuchet MS" pitchFamily="34" charset="0"/>
              </a:rPr>
              <a:t>blah</a:t>
            </a:r>
            <a:r>
              <a:rPr lang="en-US" sz="700" dirty="0" smtClean="0">
                <a:solidFill>
                  <a:schemeClr val="bg2"/>
                </a:solidFill>
                <a:latin typeface="Trebuchet MS" pitchFamily="34" charset="0"/>
              </a:rPr>
              <a:t> and additional blah…</a:t>
            </a: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Next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7" y="1624693"/>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Read this license agreement</a:t>
            </a:r>
          </a:p>
          <a:p>
            <a:pPr algn="ctr" defTabSz="914063"/>
            <a:r>
              <a:rPr lang="en-US" sz="1400" dirty="0" smtClean="0">
                <a:solidFill>
                  <a:schemeClr val="bg2"/>
                </a:solidFill>
                <a:latin typeface="Trebuchet MS" pitchFamily="34" charset="0"/>
              </a:rPr>
              <a:t>Because this is why you bought the device, right?</a:t>
            </a: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defTabSz="914063"/>
            <a:r>
              <a:rPr lang="en-US" sz="700" dirty="0" smtClean="0">
                <a:solidFill>
                  <a:schemeClr val="bg2"/>
                </a:solidFill>
                <a:latin typeface="Trebuchet MS" pitchFamily="34" charset="0"/>
              </a:rPr>
              <a:t>I being of sound mind and body do henceforth solemnly swear in accordance with the laws of the state of California and the covenants of the third appellate court in the township fourth from the right that </a:t>
            </a:r>
            <a:r>
              <a:rPr lang="en-US" sz="700" dirty="0" err="1" smtClean="0">
                <a:solidFill>
                  <a:schemeClr val="bg2"/>
                </a:solidFill>
                <a:latin typeface="Trebuchet MS" pitchFamily="34" charset="0"/>
              </a:rPr>
              <a:t>Fabricam</a:t>
            </a:r>
            <a:r>
              <a:rPr lang="en-US" sz="700" dirty="0" smtClean="0">
                <a:solidFill>
                  <a:schemeClr val="bg2"/>
                </a:solidFill>
                <a:latin typeface="Trebuchet MS" pitchFamily="34" charset="0"/>
              </a:rPr>
              <a:t>, a Washington state corporation shall not be held accountable for any and all hydraulic leaks implicated in situations involving lost </a:t>
            </a:r>
            <a:r>
              <a:rPr lang="en-US" sz="700" dirty="0" err="1" smtClean="0">
                <a:solidFill>
                  <a:schemeClr val="bg2"/>
                </a:solidFill>
                <a:latin typeface="Trebuchet MS" pitchFamily="34" charset="0"/>
              </a:rPr>
              <a:t>pranktons</a:t>
            </a:r>
            <a:r>
              <a:rPr lang="en-US" sz="700" dirty="0" smtClean="0">
                <a:solidFill>
                  <a:schemeClr val="bg2"/>
                </a:solidFill>
                <a:latin typeface="Trebuchet MS" pitchFamily="34" charset="0"/>
              </a:rPr>
              <a:t>. Furthermore, any such </a:t>
            </a:r>
            <a:r>
              <a:rPr lang="en-US" sz="700" dirty="0" err="1" smtClean="0">
                <a:solidFill>
                  <a:schemeClr val="bg2"/>
                </a:solidFill>
                <a:latin typeface="Trebuchet MS" pitchFamily="34" charset="0"/>
              </a:rPr>
              <a:t>prankton</a:t>
            </a:r>
            <a:r>
              <a:rPr lang="en-US" sz="700" dirty="0" smtClean="0">
                <a:solidFill>
                  <a:schemeClr val="bg2"/>
                </a:solidFill>
                <a:latin typeface="Trebuchet MS" pitchFamily="34" charset="0"/>
              </a:rPr>
              <a:t> loss shall not be measured in the event of improperly installed flanges (countersunk or non-countersunk) purchased by the consumer or representative thereof. Blah, blah </a:t>
            </a:r>
            <a:r>
              <a:rPr lang="en-US" sz="700" dirty="0" err="1" smtClean="0">
                <a:solidFill>
                  <a:schemeClr val="bg2"/>
                </a:solidFill>
                <a:latin typeface="Trebuchet MS" pitchFamily="34" charset="0"/>
              </a:rPr>
              <a:t>blah</a:t>
            </a:r>
            <a:r>
              <a:rPr lang="en-US" sz="700" dirty="0" smtClean="0">
                <a:solidFill>
                  <a:schemeClr val="bg2"/>
                </a:solidFill>
                <a:latin typeface="Trebuchet MS" pitchFamily="34" charset="0"/>
              </a:rPr>
              <a:t> and additional blah…</a:t>
            </a: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Next</a:t>
            </a:r>
          </a:p>
        </p:txBody>
      </p:sp>
      <p:sp>
        <p:nvSpPr>
          <p:cNvPr id="7" name="Rectangle 6"/>
          <p:cNvSpPr/>
          <p:nvPr/>
        </p:nvSpPr>
        <p:spPr bwMode="auto">
          <a:xfrm rot="21230744">
            <a:off x="2024336" y="2106145"/>
            <a:ext cx="4520489" cy="2022744"/>
          </a:xfrm>
          <a:prstGeom prst="rect">
            <a:avLst/>
          </a:prstGeom>
          <a:solidFill>
            <a:schemeClr val="tx1"/>
          </a:solidFill>
          <a:ln w="38100">
            <a:solidFill>
              <a:srgbClr val="FF0000"/>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Liar! You didn’t read it yet!</a:t>
            </a:r>
          </a:p>
          <a:p>
            <a:pPr algn="ctr" defTabSz="914063"/>
            <a:endParaRPr lang="en-US" dirty="0" smtClean="0">
              <a:solidFill>
                <a:schemeClr val="bg2"/>
              </a:solidFill>
              <a:latin typeface="Trebuchet MS" pitchFamily="34" charset="0"/>
            </a:endParaRPr>
          </a:p>
          <a:p>
            <a:pPr algn="ctr" defTabSz="914063"/>
            <a:r>
              <a:rPr lang="en-US" sz="1600" dirty="0" smtClean="0">
                <a:solidFill>
                  <a:schemeClr val="bg2"/>
                </a:solidFill>
                <a:latin typeface="Trebuchet MS" pitchFamily="34" charset="0"/>
              </a:rPr>
              <a:t>This is much more fun than using your device.</a:t>
            </a:r>
          </a:p>
        </p:txBody>
      </p:sp>
      <p:sp>
        <p:nvSpPr>
          <p:cNvPr id="8" name="Rectangle 7"/>
          <p:cNvSpPr/>
          <p:nvPr/>
        </p:nvSpPr>
        <p:spPr bwMode="auto">
          <a:xfrm rot="21272247">
            <a:off x="5304063" y="3523414"/>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Sorry</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8" y="1624691"/>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lvl="1" defTabSz="914063"/>
            <a:r>
              <a:rPr lang="en-US" dirty="0" smtClean="0">
                <a:solidFill>
                  <a:schemeClr val="bg2"/>
                </a:solidFill>
                <a:latin typeface="Trebuchet MS" pitchFamily="34" charset="0"/>
              </a:rPr>
              <a:t>Choose an installation location</a:t>
            </a:r>
          </a:p>
          <a:p>
            <a:pPr defTabSz="914063"/>
            <a:endParaRPr lang="en-US" dirty="0" smtClean="0">
              <a:solidFill>
                <a:schemeClr val="bg2"/>
              </a:solidFill>
              <a:latin typeface="Trebuchet MS" pitchFamily="34" charset="0"/>
            </a:endParaRPr>
          </a:p>
          <a:p>
            <a:pPr lvl="2" defTabSz="914063">
              <a:buFont typeface="Arial" pitchFamily="34" charset="0"/>
              <a:buChar char="•"/>
            </a:pPr>
            <a:r>
              <a:rPr lang="en-US" dirty="0" smtClean="0">
                <a:solidFill>
                  <a:schemeClr val="bg2"/>
                </a:solidFill>
                <a:latin typeface="Trebuchet MS" pitchFamily="34" charset="0"/>
              </a:rPr>
              <a:t> c:\Program Files\My Company\...</a:t>
            </a:r>
          </a:p>
          <a:p>
            <a:pPr algn="ctr" defTabSz="914063"/>
            <a:endParaRPr lang="en-US" sz="1400" dirty="0" smtClean="0">
              <a:solidFill>
                <a:schemeClr val="bg2"/>
              </a:solidFill>
              <a:latin typeface="Trebuchet MS" pitchFamily="34" charset="0"/>
            </a:endParaRPr>
          </a:p>
          <a:p>
            <a:pPr algn="ctr" defTabSz="914063"/>
            <a:r>
              <a:rPr lang="en-US" sz="1400" dirty="0" smtClean="0">
                <a:solidFill>
                  <a:schemeClr val="bg2"/>
                </a:solidFill>
                <a:latin typeface="Trebuchet MS" pitchFamily="34" charset="0"/>
              </a:rPr>
              <a:t>We figure this is what you wanted to do instead of using your device.</a:t>
            </a:r>
          </a:p>
          <a:p>
            <a:pPr algn="ctr" defTabSz="914063"/>
            <a:endParaRPr lang="en-US" dirty="0" smtClean="0">
              <a:solidFill>
                <a:schemeClr val="bg2"/>
              </a:solidFill>
              <a:latin typeface="Trebuchet MS" pitchFamily="34" charset="0"/>
            </a:endParaRP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Next</a:t>
            </a:r>
          </a:p>
        </p:txBody>
      </p:sp>
      <p:sp>
        <p:nvSpPr>
          <p:cNvPr id="7" name="Rectangle 6"/>
          <p:cNvSpPr/>
          <p:nvPr/>
        </p:nvSpPr>
        <p:spPr bwMode="auto">
          <a:xfrm rot="21272247">
            <a:off x="5692916" y="2902785"/>
            <a:ext cx="977613" cy="29583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Browse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8" y="1624691"/>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Do you want a shortcut in the Start Menu?</a:t>
            </a:r>
          </a:p>
          <a:p>
            <a:pPr algn="ctr" defTabSz="914063"/>
            <a:endParaRPr lang="en-US" sz="1400" dirty="0" smtClean="0">
              <a:solidFill>
                <a:schemeClr val="bg2"/>
              </a:solidFill>
              <a:latin typeface="Trebuchet MS" pitchFamily="34" charset="0"/>
            </a:endParaRPr>
          </a:p>
          <a:p>
            <a:pPr algn="ctr" defTabSz="914063"/>
            <a:r>
              <a:rPr lang="en-US" sz="1400" dirty="0" smtClean="0">
                <a:solidFill>
                  <a:schemeClr val="bg2"/>
                </a:solidFill>
                <a:latin typeface="Trebuchet MS" pitchFamily="34" charset="0"/>
              </a:rPr>
              <a:t>Please stop thinking about using your device. This is really fun, right?</a:t>
            </a:r>
          </a:p>
          <a:p>
            <a:pPr algn="ctr" defTabSz="914063"/>
            <a:endParaRPr lang="en-US" dirty="0" smtClean="0">
              <a:solidFill>
                <a:schemeClr val="bg2"/>
              </a:solidFill>
              <a:latin typeface="Trebuchet MS" pitchFamily="34" charset="0"/>
            </a:endParaRP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a:t>
            </a:r>
          </a:p>
        </p:txBody>
      </p:sp>
      <p:sp>
        <p:nvSpPr>
          <p:cNvPr id="6" name="Rectangle 5"/>
          <p:cNvSpPr/>
          <p:nvPr/>
        </p:nvSpPr>
        <p:spPr bwMode="auto">
          <a:xfrm rot="21272247">
            <a:off x="4765221" y="4433204"/>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Driver Package?</a:t>
            </a:r>
            <a:endParaRPr lang="en-US" dirty="0"/>
          </a:p>
        </p:txBody>
      </p:sp>
      <p:sp>
        <p:nvSpPr>
          <p:cNvPr id="5" name="Content Placeholder 4"/>
          <p:cNvSpPr>
            <a:spLocks noGrp="1"/>
          </p:cNvSpPr>
          <p:nvPr>
            <p:ph sz="half" idx="1"/>
          </p:nvPr>
        </p:nvSpPr>
        <p:spPr>
          <a:xfrm>
            <a:off x="382323" y="1414199"/>
            <a:ext cx="4126177" cy="4201150"/>
          </a:xfrm>
        </p:spPr>
        <p:txBody>
          <a:bodyPr/>
          <a:lstStyle/>
          <a:p>
            <a:r>
              <a:rPr lang="en-US" sz="1800" dirty="0" smtClean="0"/>
              <a:t>A driver package is a self-describing collection of files defined by a declarative manifest</a:t>
            </a:r>
          </a:p>
          <a:p>
            <a:r>
              <a:rPr lang="en-US" sz="1800" dirty="0" smtClean="0"/>
              <a:t>The INF file is the manifest. It defines entire contents of the package via the </a:t>
            </a:r>
            <a:r>
              <a:rPr lang="en-US" sz="1800" dirty="0" err="1" smtClean="0">
                <a:solidFill>
                  <a:schemeClr val="accent1"/>
                </a:solidFill>
              </a:rPr>
              <a:t>SourceDisksFiles</a:t>
            </a:r>
            <a:r>
              <a:rPr lang="en-US" sz="1800" dirty="0" smtClean="0">
                <a:solidFill>
                  <a:schemeClr val="accent1"/>
                </a:solidFill>
              </a:rPr>
              <a:t> </a:t>
            </a:r>
            <a:r>
              <a:rPr lang="en-US" sz="1800" dirty="0" smtClean="0"/>
              <a:t>section and </a:t>
            </a:r>
            <a:r>
              <a:rPr lang="en-US" sz="1800" dirty="0" err="1" smtClean="0">
                <a:solidFill>
                  <a:schemeClr val="accent1"/>
                </a:solidFill>
              </a:rPr>
              <a:t>CopyFiles</a:t>
            </a:r>
            <a:r>
              <a:rPr lang="en-US" sz="1800" dirty="0" smtClean="0"/>
              <a:t> directives</a:t>
            </a:r>
          </a:p>
          <a:p>
            <a:r>
              <a:rPr lang="en-US" sz="1800" dirty="0" smtClean="0"/>
              <a:t>The INF file is the only source of information that Windows uses to identify which files are necessary to install the package</a:t>
            </a:r>
          </a:p>
          <a:p>
            <a:r>
              <a:rPr lang="en-US" sz="1800" dirty="0" smtClean="0"/>
              <a:t>If a file is not listed in the INF, Windows does not guarantee </a:t>
            </a:r>
            <a:br>
              <a:rPr lang="en-US" sz="1800" dirty="0" smtClean="0"/>
            </a:br>
            <a:r>
              <a:rPr lang="en-US" sz="1800" dirty="0" smtClean="0"/>
              <a:t>it will be present during </a:t>
            </a:r>
            <a:br>
              <a:rPr lang="en-US" sz="1800" dirty="0" smtClean="0"/>
            </a:br>
            <a:r>
              <a:rPr lang="en-US" sz="1800" dirty="0" smtClean="0"/>
              <a:t>device installation!</a:t>
            </a:r>
          </a:p>
        </p:txBody>
      </p:sp>
      <p:sp>
        <p:nvSpPr>
          <p:cNvPr id="6" name="Rectangle 5"/>
          <p:cNvSpPr>
            <a:spLocks noChangeArrowheads="1"/>
          </p:cNvSpPr>
          <p:nvPr/>
        </p:nvSpPr>
        <p:spPr bwMode="auto">
          <a:xfrm>
            <a:off x="5152195" y="2572042"/>
            <a:ext cx="2922660" cy="32449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ectangle 6"/>
          <p:cNvSpPr>
            <a:spLocks noChangeArrowheads="1"/>
          </p:cNvSpPr>
          <p:nvPr/>
        </p:nvSpPr>
        <p:spPr bwMode="auto">
          <a:xfrm>
            <a:off x="5394325" y="2791692"/>
            <a:ext cx="1492250" cy="7233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5394325" y="3673268"/>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5394325" y="4561877"/>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ectangular Callout 9"/>
          <p:cNvSpPr/>
          <p:nvPr/>
        </p:nvSpPr>
        <p:spPr>
          <a:xfrm>
            <a:off x="7104624" y="1784681"/>
            <a:ext cx="1582176" cy="1470073"/>
          </a:xfrm>
          <a:prstGeom prst="wedgeRectCallout">
            <a:avLst>
              <a:gd name="adj1" fmla="val -71225"/>
              <a:gd name="adj2" fmla="val 2911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gradFill>
                  <a:gsLst>
                    <a:gs pos="0">
                      <a:schemeClr val="bg2"/>
                    </a:gs>
                    <a:gs pos="25000">
                      <a:schemeClr val="bg2"/>
                    </a:gs>
                  </a:gsLst>
                  <a:lin ang="5400000" scaled="1"/>
                </a:gradFill>
                <a:latin typeface="Trebuchet MS" pitchFamily="34" charset="0"/>
              </a:rPr>
              <a:t>[</a:t>
            </a:r>
            <a:r>
              <a:rPr lang="en-US" sz="1000" dirty="0" err="1" smtClean="0">
                <a:gradFill>
                  <a:gsLst>
                    <a:gs pos="0">
                      <a:schemeClr val="bg2"/>
                    </a:gs>
                    <a:gs pos="25000">
                      <a:schemeClr val="bg2"/>
                    </a:gs>
                  </a:gsLst>
                  <a:lin ang="5400000" scaled="1"/>
                </a:gradFill>
                <a:latin typeface="Trebuchet MS" pitchFamily="34" charset="0"/>
              </a:rPr>
              <a:t>SourceDisksFiles</a:t>
            </a:r>
            <a:r>
              <a:rPr lang="en-US" sz="1000" dirty="0" smtClean="0">
                <a:gradFill>
                  <a:gsLst>
                    <a:gs pos="0">
                      <a:schemeClr val="bg2"/>
                    </a:gs>
                    <a:gs pos="25000">
                      <a:schemeClr val="bg2"/>
                    </a:gs>
                  </a:gsLst>
                  <a:lin ang="5400000" scaled="1"/>
                </a:gradFill>
                <a:latin typeface="Trebuchet MS" pitchFamily="34" charset="0"/>
              </a:rPr>
              <a:t>]</a:t>
            </a:r>
          </a:p>
          <a:p>
            <a:pPr algn="ctr" defTabSz="914063"/>
            <a:r>
              <a:rPr lang="en-US" sz="1000" dirty="0" smtClean="0">
                <a:gradFill>
                  <a:gsLst>
                    <a:gs pos="0">
                      <a:schemeClr val="bg2"/>
                    </a:gs>
                    <a:gs pos="25000">
                      <a:schemeClr val="bg2"/>
                    </a:gs>
                  </a:gsLst>
                  <a:lin ang="5400000" scaled="1"/>
                </a:gradFill>
                <a:latin typeface="Trebuchet MS" pitchFamily="34" charset="0"/>
              </a:rPr>
              <a:t>MyFile1.sys=</a:t>
            </a:r>
            <a:r>
              <a:rPr lang="en-US" sz="1000" dirty="0" smtClean="0">
                <a:gradFill>
                  <a:gsLst>
                    <a:gs pos="0">
                      <a:schemeClr val="bg2"/>
                    </a:gs>
                    <a:gs pos="25000">
                      <a:schemeClr val="bg2"/>
                    </a:gs>
                  </a:gsLst>
                  <a:lin ang="5400000" scaled="1"/>
                </a:gradFill>
                <a:latin typeface="Trebuchet MS" pitchFamily="34" charset="0"/>
                <a:sym typeface="Wingdings"/>
              </a:rPr>
              <a:t> …</a:t>
            </a:r>
            <a:endParaRPr lang="en-US" sz="1000" dirty="0" smtClean="0">
              <a:gradFill>
                <a:gsLst>
                  <a:gs pos="0">
                    <a:schemeClr val="bg2"/>
                  </a:gs>
                  <a:gs pos="25000">
                    <a:schemeClr val="bg2"/>
                  </a:gs>
                </a:gsLst>
                <a:lin ang="5400000" scaled="1"/>
              </a:gradFill>
              <a:latin typeface="Trebuchet MS" pitchFamily="34" charset="0"/>
            </a:endParaRPr>
          </a:p>
          <a:p>
            <a:pPr algn="ctr" defTabSz="914063"/>
            <a:r>
              <a:rPr lang="en-US" sz="1000" dirty="0" smtClean="0">
                <a:gradFill>
                  <a:gsLst>
                    <a:gs pos="0">
                      <a:schemeClr val="bg2"/>
                    </a:gs>
                    <a:gs pos="25000">
                      <a:schemeClr val="bg2"/>
                    </a:gs>
                  </a:gsLst>
                  <a:lin ang="5400000" scaled="1"/>
                </a:gradFill>
                <a:latin typeface="Trebuchet MS" pitchFamily="34" charset="0"/>
              </a:rPr>
              <a:t>MyFile2.dll=</a:t>
            </a:r>
            <a:r>
              <a:rPr lang="en-US" sz="1000" dirty="0" smtClean="0">
                <a:gradFill>
                  <a:gsLst>
                    <a:gs pos="0">
                      <a:schemeClr val="bg2"/>
                    </a:gs>
                    <a:gs pos="25000">
                      <a:schemeClr val="bg2"/>
                    </a:gs>
                  </a:gsLst>
                  <a:lin ang="5400000" scaled="1"/>
                </a:gradFill>
                <a:latin typeface="Trebuchet MS" pitchFamily="34" charset="0"/>
                <a:sym typeface="Wingdings"/>
              </a:rPr>
              <a:t>…</a:t>
            </a:r>
          </a:p>
          <a:p>
            <a:pPr algn="ctr" defTabSz="914063"/>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MyDDInstall</a:t>
            </a:r>
            <a:r>
              <a:rPr lang="en-US" sz="1000" dirty="0" smtClean="0">
                <a:gradFill>
                  <a:gsLst>
                    <a:gs pos="0">
                      <a:schemeClr val="bg2"/>
                    </a:gs>
                    <a:gs pos="25000">
                      <a:schemeClr val="bg2"/>
                    </a:gs>
                  </a:gsLst>
                  <a:lin ang="5400000" scaled="1"/>
                </a:gradFill>
                <a:latin typeface="Trebuchet MS" pitchFamily="34" charset="0"/>
                <a:sym typeface="Wingdings"/>
              </a:rPr>
              <a:t>]</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=@MyFile1.sys</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=@MyFile2.dll</a:t>
            </a:r>
          </a:p>
          <a:p>
            <a:pPr algn="ctr" defTabSz="914063"/>
            <a:endParaRPr lang="en-US" sz="1000" dirty="0" smtClean="0">
              <a:gradFill>
                <a:gsLst>
                  <a:gs pos="0">
                    <a:schemeClr val="bg2"/>
                  </a:gs>
                  <a:gs pos="25000">
                    <a:schemeClr val="bg2"/>
                  </a:gs>
                </a:gsLst>
                <a:lin ang="5400000" scaled="1"/>
              </a:gradFill>
              <a:latin typeface="Trebuchet MS" pitchFamily="34" charset="0"/>
              <a:sym typeface="Wingdings"/>
            </a:endParaRPr>
          </a:p>
        </p:txBody>
      </p:sp>
      <p:sp>
        <p:nvSpPr>
          <p:cNvPr id="11" name="TextBox 10"/>
          <p:cNvSpPr txBox="1"/>
          <p:nvPr/>
        </p:nvSpPr>
        <p:spPr>
          <a:xfrm>
            <a:off x="387350" y="6099418"/>
            <a:ext cx="3374159" cy="338554"/>
          </a:xfrm>
          <a:prstGeom prst="rect">
            <a:avLst/>
          </a:prstGeom>
          <a:noFill/>
          <a:ln>
            <a:noFill/>
          </a:ln>
        </p:spPr>
        <p:txBody>
          <a:bodyPr wrap="square" rtlCol="0">
            <a:spAutoFit/>
          </a:bodyPr>
          <a:lstStyle/>
          <a:p>
            <a:r>
              <a:rPr lang="en-US" sz="700" u="sng" dirty="0" smtClean="0">
                <a:latin typeface="Segoe UI" pitchFamily="34" charset="0"/>
                <a:cs typeface="Segoe UI" pitchFamily="34" charset="0"/>
              </a:rPr>
              <a:t>Live Search</a:t>
            </a:r>
          </a:p>
          <a:p>
            <a:r>
              <a:rPr lang="en-US" sz="900" dirty="0" smtClean="0">
                <a:latin typeface="Segoe UI" pitchFamily="34" charset="0"/>
                <a:cs typeface="Segoe UI" pitchFamily="34" charset="0"/>
              </a:rPr>
              <a:t>site:msdn.microsoft.com "summary of INF sections"</a:t>
            </a:r>
            <a:endParaRPr lang="en-US" sz="900" dirty="0">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8" y="1624691"/>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lvl="2" defTabSz="914063"/>
            <a:r>
              <a:rPr lang="en-US" sz="2000" dirty="0" smtClean="0">
                <a:solidFill>
                  <a:schemeClr val="bg2"/>
                </a:solidFill>
                <a:latin typeface="Trebuchet MS" pitchFamily="34" charset="0"/>
              </a:rPr>
              <a:t>Do you want a shortcut </a:t>
            </a:r>
          </a:p>
          <a:p>
            <a:pP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marL="1485900" lvl="3" indent="-228600" defTabSz="912777" fontAlgn="base">
              <a:lnSpc>
                <a:spcPct val="90000"/>
              </a:lnSpc>
              <a:spcBef>
                <a:spcPts val="1167"/>
              </a:spcBef>
              <a:spcAft>
                <a:spcPct val="0"/>
              </a:spcAft>
              <a:buClr>
                <a:schemeClr val="tx2"/>
              </a:buClr>
              <a:buSzPct val="95000"/>
              <a:buBlip>
                <a:blip r:embed="rId3"/>
              </a:buBlip>
            </a:pPr>
            <a:r>
              <a:rPr lang="en-US" dirty="0" smtClean="0">
                <a:solidFill>
                  <a:schemeClr val="bg2"/>
                </a:solidFill>
                <a:latin typeface="Trebuchet MS" pitchFamily="34" charset="0"/>
              </a:rPr>
              <a:t> On the desktop?</a:t>
            </a:r>
          </a:p>
          <a:p>
            <a:pPr marL="1485900" lvl="3" indent="-228600" defTabSz="912777" fontAlgn="base">
              <a:lnSpc>
                <a:spcPct val="90000"/>
              </a:lnSpc>
              <a:spcBef>
                <a:spcPts val="1167"/>
              </a:spcBef>
              <a:spcAft>
                <a:spcPct val="0"/>
              </a:spcAft>
              <a:buClr>
                <a:schemeClr val="tx2"/>
              </a:buClr>
              <a:buSzPct val="95000"/>
              <a:buBlip>
                <a:blip r:embed="rId3"/>
              </a:buBlip>
            </a:pPr>
            <a:r>
              <a:rPr lang="en-US" dirty="0" smtClean="0">
                <a:solidFill>
                  <a:schemeClr val="bg2"/>
                </a:solidFill>
                <a:latin typeface="Trebuchet MS" pitchFamily="34" charset="0"/>
              </a:rPr>
              <a:t> In quick launch?</a:t>
            </a:r>
          </a:p>
          <a:p>
            <a:pPr marL="1485900" lvl="3" indent="-228600" defTabSz="912777" fontAlgn="base">
              <a:lnSpc>
                <a:spcPct val="90000"/>
              </a:lnSpc>
              <a:spcBef>
                <a:spcPts val="1167"/>
              </a:spcBef>
              <a:spcAft>
                <a:spcPct val="0"/>
              </a:spcAft>
              <a:buClr>
                <a:schemeClr val="tx2"/>
              </a:buClr>
              <a:buSzPct val="95000"/>
              <a:buBlip>
                <a:blip r:embed="rId3"/>
              </a:buBlip>
            </a:pPr>
            <a:r>
              <a:rPr lang="en-US" dirty="0" smtClean="0">
                <a:solidFill>
                  <a:schemeClr val="bg2"/>
                </a:solidFill>
                <a:latin typeface="Trebuchet MS" pitchFamily="34" charset="0"/>
              </a:rPr>
              <a:t> On the taskbar?</a:t>
            </a:r>
          </a:p>
          <a:p>
            <a:pPr marL="1485900" lvl="3" indent="-228600" defTabSz="912777" fontAlgn="base">
              <a:lnSpc>
                <a:spcPct val="90000"/>
              </a:lnSpc>
              <a:spcBef>
                <a:spcPts val="1167"/>
              </a:spcBef>
              <a:spcAft>
                <a:spcPct val="0"/>
              </a:spcAft>
              <a:buClr>
                <a:schemeClr val="tx2"/>
              </a:buClr>
              <a:buSzPct val="95000"/>
              <a:buBlip>
                <a:blip r:embed="rId3"/>
              </a:buBlip>
            </a:pPr>
            <a:r>
              <a:rPr lang="en-US" dirty="0" smtClean="0">
                <a:solidFill>
                  <a:schemeClr val="bg2"/>
                </a:solidFill>
                <a:latin typeface="Trebuchet MS" pitchFamily="34" charset="0"/>
              </a:rPr>
              <a:t> As your home page?</a:t>
            </a:r>
          </a:p>
          <a:p>
            <a:pPr marL="1485900" lvl="3" indent="-228600" defTabSz="912777" fontAlgn="base">
              <a:lnSpc>
                <a:spcPct val="90000"/>
              </a:lnSpc>
              <a:spcBef>
                <a:spcPts val="1167"/>
              </a:spcBef>
              <a:spcAft>
                <a:spcPct val="0"/>
              </a:spcAft>
              <a:buClr>
                <a:schemeClr val="tx2"/>
              </a:buClr>
              <a:buSzPct val="95000"/>
              <a:buBlip>
                <a:blip r:embed="rId3"/>
              </a:buBlip>
            </a:pPr>
            <a:r>
              <a:rPr lang="en-US" dirty="0" smtClean="0">
                <a:solidFill>
                  <a:schemeClr val="bg2"/>
                </a:solidFill>
                <a:latin typeface="Trebuchet MS" pitchFamily="34" charset="0"/>
              </a:rPr>
              <a:t> In my documents?</a:t>
            </a:r>
          </a:p>
          <a:p>
            <a:pP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a:t>
            </a:r>
          </a:p>
        </p:txBody>
      </p:sp>
      <p:sp>
        <p:nvSpPr>
          <p:cNvPr id="6" name="Rectangle 5"/>
          <p:cNvSpPr/>
          <p:nvPr/>
        </p:nvSpPr>
        <p:spPr bwMode="auto">
          <a:xfrm rot="21272247">
            <a:off x="4765221" y="4433204"/>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8" y="1624691"/>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Do you want other offers and junk?</a:t>
            </a:r>
          </a:p>
          <a:p>
            <a:pPr algn="ctr" defTabSz="914063"/>
            <a:endParaRPr lang="en-US" dirty="0" smtClean="0">
              <a:solidFill>
                <a:schemeClr val="bg2"/>
              </a:solidFill>
              <a:latin typeface="Trebuchet MS" pitchFamily="34" charset="0"/>
            </a:endParaRPr>
          </a:p>
          <a:p>
            <a:pPr algn="ctr" defTabSz="914063"/>
            <a:r>
              <a:rPr lang="en-US" sz="1600" dirty="0" smtClean="0">
                <a:solidFill>
                  <a:schemeClr val="bg2"/>
                </a:solidFill>
                <a:latin typeface="Trebuchet MS" pitchFamily="34" charset="0"/>
              </a:rPr>
              <a:t>It’s got nothing to do with your device.</a:t>
            </a: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a:t>
            </a:r>
          </a:p>
        </p:txBody>
      </p:sp>
      <p:sp>
        <p:nvSpPr>
          <p:cNvPr id="6" name="Rectangle 5"/>
          <p:cNvSpPr/>
          <p:nvPr/>
        </p:nvSpPr>
        <p:spPr bwMode="auto">
          <a:xfrm rot="21272247">
            <a:off x="4765221" y="4433204"/>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Bad Setup Experiences</a:t>
            </a:r>
            <a:endParaRPr lang="en-US" dirty="0"/>
          </a:p>
        </p:txBody>
      </p:sp>
      <p:sp>
        <p:nvSpPr>
          <p:cNvPr id="4" name="Rectangle 3"/>
          <p:cNvSpPr/>
          <p:nvPr/>
        </p:nvSpPr>
        <p:spPr bwMode="auto">
          <a:xfrm rot="21363854">
            <a:off x="1061358" y="1624691"/>
            <a:ext cx="6106885" cy="3437164"/>
          </a:xfrm>
          <a:prstGeom prst="rect">
            <a:avLst/>
          </a:prstGeom>
          <a:solidFill>
            <a:schemeClr val="tx1"/>
          </a:solidFill>
          <a:ln>
            <a:solidFill>
              <a:schemeClr val="bg1">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Do you want other junk?</a:t>
            </a: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bg2"/>
                </a:solidFill>
                <a:latin typeface="Trebuchet MS" pitchFamily="34" charset="0"/>
              </a:rPr>
              <a:t>It’s got nothing to do with your device.</a:t>
            </a:r>
          </a:p>
        </p:txBody>
      </p:sp>
      <p:sp>
        <p:nvSpPr>
          <p:cNvPr id="5" name="Rectangle 4"/>
          <p:cNvSpPr/>
          <p:nvPr/>
        </p:nvSpPr>
        <p:spPr bwMode="auto">
          <a:xfrm rot="21272247">
            <a:off x="5919106" y="4327071"/>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No</a:t>
            </a:r>
          </a:p>
        </p:txBody>
      </p:sp>
      <p:sp>
        <p:nvSpPr>
          <p:cNvPr id="6" name="Rectangle 5"/>
          <p:cNvSpPr/>
          <p:nvPr/>
        </p:nvSpPr>
        <p:spPr bwMode="auto">
          <a:xfrm rot="21272247">
            <a:off x="4765221" y="4433204"/>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
        <p:nvSpPr>
          <p:cNvPr id="7" name="Rectangle 6"/>
          <p:cNvSpPr/>
          <p:nvPr/>
        </p:nvSpPr>
        <p:spPr bwMode="auto">
          <a:xfrm rot="21230744">
            <a:off x="2024336" y="2106145"/>
            <a:ext cx="4520489" cy="2022744"/>
          </a:xfrm>
          <a:prstGeom prst="rect">
            <a:avLst/>
          </a:prstGeom>
          <a:solidFill>
            <a:schemeClr val="tx1"/>
          </a:solidFill>
          <a:ln w="38100">
            <a:solidFill>
              <a:srgbClr val="FF0000"/>
            </a:solidFill>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Are you sure?!?!?!</a:t>
            </a:r>
          </a:p>
          <a:p>
            <a:pPr algn="ctr" defTabSz="914063"/>
            <a:endParaRPr lang="en-US" dirty="0" smtClean="0">
              <a:solidFill>
                <a:schemeClr val="bg2"/>
              </a:solidFill>
              <a:latin typeface="Trebuchet MS" pitchFamily="34" charset="0"/>
            </a:endParaRPr>
          </a:p>
          <a:p>
            <a:pPr algn="ctr" defTabSz="914063"/>
            <a:r>
              <a:rPr lang="en-US" sz="1600" dirty="0" smtClean="0">
                <a:solidFill>
                  <a:schemeClr val="bg2"/>
                </a:solidFill>
                <a:latin typeface="Trebuchet MS" pitchFamily="34" charset="0"/>
              </a:rPr>
              <a:t>I think you meant to say “Yes”</a:t>
            </a:r>
          </a:p>
        </p:txBody>
      </p:sp>
      <p:sp>
        <p:nvSpPr>
          <p:cNvPr id="8" name="Rectangle 7"/>
          <p:cNvSpPr/>
          <p:nvPr/>
        </p:nvSpPr>
        <p:spPr bwMode="auto">
          <a:xfrm rot="21272247">
            <a:off x="4555595" y="3572399"/>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
        <p:nvSpPr>
          <p:cNvPr id="9" name="Rectangle 8"/>
          <p:cNvSpPr/>
          <p:nvPr/>
        </p:nvSpPr>
        <p:spPr bwMode="auto">
          <a:xfrm rot="21272247">
            <a:off x="5556929" y="3466265"/>
            <a:ext cx="971550" cy="3592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Yes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 Can Do Better</a:t>
            </a:r>
            <a:endParaRPr lang="en-US" dirty="0"/>
          </a:p>
        </p:txBody>
      </p:sp>
      <p:sp>
        <p:nvSpPr>
          <p:cNvPr id="3" name="Content Placeholder 2"/>
          <p:cNvSpPr>
            <a:spLocks noGrp="1"/>
          </p:cNvSpPr>
          <p:nvPr>
            <p:ph idx="1"/>
          </p:nvPr>
        </p:nvSpPr>
        <p:spPr>
          <a:xfrm>
            <a:off x="382588" y="1414464"/>
            <a:ext cx="8380412" cy="3071097"/>
          </a:xfrm>
        </p:spPr>
        <p:txBody>
          <a:bodyPr/>
          <a:lstStyle/>
          <a:p>
            <a:r>
              <a:rPr lang="en-US" sz="2800" dirty="0" smtClean="0"/>
              <a:t>Support “it just works”</a:t>
            </a:r>
          </a:p>
          <a:p>
            <a:pPr lvl="1"/>
            <a:r>
              <a:rPr lang="en-US" sz="2500" dirty="0" smtClean="0"/>
              <a:t>Put your driver + apps on Windows Update</a:t>
            </a:r>
          </a:p>
          <a:p>
            <a:pPr lvl="1"/>
            <a:r>
              <a:rPr lang="en-US" sz="2500" dirty="0" smtClean="0"/>
              <a:t>Post a simple setup app on your website</a:t>
            </a:r>
          </a:p>
          <a:p>
            <a:pPr lvl="1"/>
            <a:r>
              <a:rPr lang="en-US" sz="2500" dirty="0" smtClean="0"/>
              <a:t>Defer any one-time </a:t>
            </a:r>
            <a:r>
              <a:rPr lang="en-US" sz="2500" dirty="0" err="1" smtClean="0"/>
              <a:t>config</a:t>
            </a:r>
            <a:r>
              <a:rPr lang="en-US" sz="2500" dirty="0" smtClean="0"/>
              <a:t> options to first run</a:t>
            </a:r>
          </a:p>
          <a:p>
            <a:pPr marL="0" lvl="1" indent="0" algn="ctr"/>
            <a:r>
              <a:rPr lang="en-US" sz="2500" dirty="0" smtClean="0"/>
              <a:t>Your documentation should be able to say,</a:t>
            </a:r>
            <a:br>
              <a:rPr lang="en-US" sz="2500" dirty="0" smtClean="0"/>
            </a:br>
            <a:r>
              <a:rPr lang="en-US" sz="2500" dirty="0" smtClean="0"/>
              <a:t/>
            </a:r>
            <a:br>
              <a:rPr lang="en-US" sz="2500" dirty="0" smtClean="0"/>
            </a:br>
            <a:r>
              <a:rPr lang="en-US" sz="2800" i="1" dirty="0" smtClean="0">
                <a:solidFill>
                  <a:schemeClr val="accent6"/>
                </a:solidFill>
              </a:rPr>
              <a:t>“No setup necessary on Windows 7. Just plug it in</a:t>
            </a:r>
            <a:r>
              <a:rPr lang="en-US" sz="2800" dirty="0" smtClean="0">
                <a:solidFill>
                  <a:schemeClr val="accent6"/>
                </a:solidFill>
              </a:rPr>
              <a:t>!”</a:t>
            </a:r>
            <a:endParaRPr lang="en-US" sz="3200" dirty="0" smtClean="0">
              <a:solidFill>
                <a:schemeClr val="accent6"/>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ChangeArrowheads="1"/>
          </p:cNvSpPr>
          <p:nvPr/>
        </p:nvSpPr>
        <p:spPr bwMode="auto">
          <a:xfrm>
            <a:off x="6162103" y="2687486"/>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3" name="Rectangle 32"/>
          <p:cNvSpPr>
            <a:spLocks noChangeArrowheads="1"/>
          </p:cNvSpPr>
          <p:nvPr/>
        </p:nvSpPr>
        <p:spPr bwMode="auto">
          <a:xfrm>
            <a:off x="6309455" y="2739528"/>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6" name="Rectangle 35"/>
          <p:cNvSpPr>
            <a:spLocks noChangeArrowheads="1"/>
          </p:cNvSpPr>
          <p:nvPr/>
        </p:nvSpPr>
        <p:spPr bwMode="auto">
          <a:xfrm>
            <a:off x="6309455" y="3225887"/>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8" name="Rectangle 37"/>
          <p:cNvSpPr>
            <a:spLocks noChangeArrowheads="1"/>
          </p:cNvSpPr>
          <p:nvPr/>
        </p:nvSpPr>
        <p:spPr bwMode="auto">
          <a:xfrm>
            <a:off x="6309455" y="3709675"/>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0" name="Rectangle 39"/>
          <p:cNvSpPr>
            <a:spLocks noChangeArrowheads="1"/>
          </p:cNvSpPr>
          <p:nvPr/>
        </p:nvSpPr>
        <p:spPr bwMode="auto">
          <a:xfrm>
            <a:off x="7362169" y="3225887"/>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41" name="Rectangle 40"/>
          <p:cNvSpPr>
            <a:spLocks noChangeArrowheads="1"/>
          </p:cNvSpPr>
          <p:nvPr/>
        </p:nvSpPr>
        <p:spPr bwMode="auto">
          <a:xfrm>
            <a:off x="7362169" y="3709024"/>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TextBox 14"/>
          <p:cNvSpPr txBox="1"/>
          <p:nvPr/>
        </p:nvSpPr>
        <p:spPr>
          <a:xfrm>
            <a:off x="4275667" y="2986909"/>
            <a:ext cx="157480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Add to Driver Store</a:t>
            </a:r>
          </a:p>
        </p:txBody>
      </p:sp>
      <p:sp>
        <p:nvSpPr>
          <p:cNvPr id="17" name="TextBox 16"/>
          <p:cNvSpPr txBox="1"/>
          <p:nvPr/>
        </p:nvSpPr>
        <p:spPr>
          <a:xfrm>
            <a:off x="4275667" y="4147311"/>
            <a:ext cx="157480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Install on device</a:t>
            </a:r>
          </a:p>
        </p:txBody>
      </p:sp>
      <p:sp>
        <p:nvSpPr>
          <p:cNvPr id="21" name="TextBox 20"/>
          <p:cNvSpPr txBox="1"/>
          <p:nvPr/>
        </p:nvSpPr>
        <p:spPr>
          <a:xfrm>
            <a:off x="1888067" y="3124200"/>
            <a:ext cx="1574800" cy="276999"/>
          </a:xfrm>
          <a:prstGeom prst="rect">
            <a:avLst/>
          </a:prstGeom>
          <a:noFill/>
        </p:spPr>
        <p:txBody>
          <a:bodyPr wrap="square" rtlCol="0">
            <a:spAutoFit/>
          </a:bodyPr>
          <a:lstStyle/>
          <a:p>
            <a:r>
              <a:rPr lang="en-US" sz="1200" dirty="0" err="1" smtClean="0">
                <a:solidFill>
                  <a:schemeClr val="tx1"/>
                </a:solidFill>
                <a:effectLst>
                  <a:outerShdw blurRad="38100" dist="38100" dir="2700000" algn="tl">
                    <a:srgbClr val="000000">
                      <a:alpha val="43137"/>
                    </a:srgbClr>
                  </a:outerShdw>
                </a:effectLst>
                <a:latin typeface="Trebuchet MS" pitchFamily="34" charset="0"/>
              </a:rPr>
              <a:t>SetupAPI</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r>
              <a:rPr smtClean="0"/>
              <a:t>Setup Applications</a:t>
            </a:r>
            <a:endParaRPr lang="en-US" dirty="0"/>
          </a:p>
        </p:txBody>
      </p:sp>
      <p:sp>
        <p:nvSpPr>
          <p:cNvPr id="3" name="Content Placeholder 2"/>
          <p:cNvSpPr>
            <a:spLocks noGrp="1"/>
          </p:cNvSpPr>
          <p:nvPr>
            <p:ph idx="1"/>
          </p:nvPr>
        </p:nvSpPr>
        <p:spPr>
          <a:xfrm>
            <a:off x="382588" y="1414464"/>
            <a:ext cx="8380412" cy="457048"/>
          </a:xfrm>
        </p:spPr>
        <p:txBody>
          <a:bodyPr/>
          <a:lstStyle/>
          <a:p>
            <a:r>
              <a:rPr lang="en-US" dirty="0" smtClean="0"/>
              <a:t>Relation to driver packages</a:t>
            </a:r>
            <a:endParaRPr lang="en-US" dirty="0"/>
          </a:p>
        </p:txBody>
      </p:sp>
      <p:sp>
        <p:nvSpPr>
          <p:cNvPr id="11" name="Rectangle 10"/>
          <p:cNvSpPr>
            <a:spLocks noChangeArrowheads="1"/>
          </p:cNvSpPr>
          <p:nvPr/>
        </p:nvSpPr>
        <p:spPr bwMode="auto">
          <a:xfrm>
            <a:off x="861399" y="297180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 application</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11"/>
          <p:cNvSpPr>
            <a:spLocks noChangeArrowheads="1"/>
          </p:cNvSpPr>
          <p:nvPr/>
        </p:nvSpPr>
        <p:spPr bwMode="auto">
          <a:xfrm>
            <a:off x="3172800" y="2725507"/>
            <a:ext cx="908134" cy="3078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4" name="Straight Arrow Connector 13"/>
          <p:cNvCxnSpPr/>
          <p:nvPr/>
        </p:nvCxnSpPr>
        <p:spPr bwMode="auto">
          <a:xfrm>
            <a:off x="4275667" y="2971800"/>
            <a:ext cx="1574800" cy="1588"/>
          </a:xfrm>
          <a:prstGeom prst="straightConnector1">
            <a:avLst/>
          </a:prstGeom>
          <a:ln w="44450" cap="rnd">
            <a:solidFill>
              <a:schemeClr val="tx1"/>
            </a:solidFill>
            <a:headEnd type="none" w="sm" len="sm"/>
            <a:tailEnd type="triangl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cxnSp>
        <p:nvCxnSpPr>
          <p:cNvPr id="16" name="Straight Arrow Connector 15"/>
          <p:cNvCxnSpPr/>
          <p:nvPr/>
        </p:nvCxnSpPr>
        <p:spPr bwMode="auto">
          <a:xfrm>
            <a:off x="4275667" y="4145723"/>
            <a:ext cx="1574800" cy="1588"/>
          </a:xfrm>
          <a:prstGeom prst="straightConnector1">
            <a:avLst/>
          </a:prstGeom>
          <a:ln w="44450" cap="rnd">
            <a:solidFill>
              <a:schemeClr val="tx1"/>
            </a:solidFill>
            <a:headEnd type="none" w="sm" len="sm"/>
            <a:tailEnd type="triangl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cxnSp>
        <p:nvCxnSpPr>
          <p:cNvPr id="20" name="Straight Arrow Connector 19"/>
          <p:cNvCxnSpPr/>
          <p:nvPr/>
        </p:nvCxnSpPr>
        <p:spPr bwMode="auto">
          <a:xfrm>
            <a:off x="1888067" y="3109091"/>
            <a:ext cx="1151466" cy="1588"/>
          </a:xfrm>
          <a:prstGeom prst="straightConnector1">
            <a:avLst/>
          </a:prstGeom>
          <a:ln w="44450" cap="rnd">
            <a:solidFill>
              <a:schemeClr val="tx1"/>
            </a:solidFill>
            <a:headEnd type="none" w="sm" len="sm"/>
            <a:tailEnd type="triangl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cxnSp>
        <p:nvCxnSpPr>
          <p:cNvPr id="24" name="Straight Arrow Connector 23"/>
          <p:cNvCxnSpPr/>
          <p:nvPr/>
        </p:nvCxnSpPr>
        <p:spPr bwMode="auto">
          <a:xfrm>
            <a:off x="1896538" y="3993850"/>
            <a:ext cx="1151466" cy="1588"/>
          </a:xfrm>
          <a:prstGeom prst="straightConnector1">
            <a:avLst/>
          </a:prstGeom>
          <a:ln w="44450" cap="rnd">
            <a:solidFill>
              <a:schemeClr val="tx1"/>
            </a:solidFill>
            <a:headEnd type="none" w="sm" len="sm"/>
            <a:tailEnd type="triangl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cxnSp>
        <p:nvCxnSpPr>
          <p:cNvPr id="25" name="Straight Arrow Connector 24"/>
          <p:cNvCxnSpPr/>
          <p:nvPr/>
        </p:nvCxnSpPr>
        <p:spPr bwMode="auto">
          <a:xfrm>
            <a:off x="1888067" y="4790421"/>
            <a:ext cx="115146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1888067" y="5535488"/>
            <a:ext cx="1151466" cy="1588"/>
          </a:xfrm>
          <a:prstGeom prst="straightConnector1">
            <a:avLst/>
          </a:prstGeom>
          <a:ln w="44450" cap="rnd">
            <a:solidFill>
              <a:schemeClr val="tx1"/>
            </a:solidFill>
            <a:headEnd type="none" w="sm" len="sm"/>
            <a:tailEnd type="triangl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grpSp>
        <p:nvGrpSpPr>
          <p:cNvPr id="34" name="Group 33"/>
          <p:cNvGrpSpPr/>
          <p:nvPr/>
        </p:nvGrpSpPr>
        <p:grpSpPr>
          <a:xfrm>
            <a:off x="377337" y="2731338"/>
            <a:ext cx="2662196" cy="2687266"/>
            <a:chOff x="377337" y="2731338"/>
            <a:chExt cx="2662196" cy="2687266"/>
          </a:xfrm>
        </p:grpSpPr>
        <p:sp>
          <p:nvSpPr>
            <p:cNvPr id="28" name="Donut 27"/>
            <p:cNvSpPr/>
            <p:nvPr/>
          </p:nvSpPr>
          <p:spPr bwMode="auto">
            <a:xfrm>
              <a:off x="541867" y="2731338"/>
              <a:ext cx="1634066" cy="885243"/>
            </a:xfrm>
            <a:prstGeom prst="donut">
              <a:avLst>
                <a:gd name="adj" fmla="val 1091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1" name="Rectangular Callout 30"/>
            <p:cNvSpPr/>
            <p:nvPr/>
          </p:nvSpPr>
          <p:spPr bwMode="auto">
            <a:xfrm>
              <a:off x="377337" y="4165413"/>
              <a:ext cx="2662196" cy="1253191"/>
            </a:xfrm>
            <a:prstGeom prst="wedgeRectCallout">
              <a:avLst>
                <a:gd name="adj1" fmla="val -16380"/>
                <a:gd name="adj2" fmla="val -9829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Convenience to support software-first installation</a:t>
              </a:r>
            </a:p>
          </p:txBody>
        </p:sp>
      </p:grpSp>
      <p:grpSp>
        <p:nvGrpSpPr>
          <p:cNvPr id="39" name="Group 38"/>
          <p:cNvGrpSpPr/>
          <p:nvPr/>
        </p:nvGrpSpPr>
        <p:grpSpPr>
          <a:xfrm>
            <a:off x="6100804" y="2971801"/>
            <a:ext cx="2662196" cy="3073399"/>
            <a:chOff x="6100804" y="2971801"/>
            <a:chExt cx="2662196" cy="3073399"/>
          </a:xfrm>
        </p:grpSpPr>
        <p:grpSp>
          <p:nvGrpSpPr>
            <p:cNvPr id="35" name="Group 34"/>
            <p:cNvGrpSpPr/>
            <p:nvPr/>
          </p:nvGrpSpPr>
          <p:grpSpPr>
            <a:xfrm>
              <a:off x="6100804" y="2986909"/>
              <a:ext cx="2662196" cy="3058291"/>
              <a:chOff x="6100804" y="2986909"/>
              <a:chExt cx="2662196" cy="3058291"/>
            </a:xfrm>
          </p:grpSpPr>
          <p:sp>
            <p:nvSpPr>
              <p:cNvPr id="27" name="Oval 26"/>
              <p:cNvSpPr/>
              <p:nvPr/>
            </p:nvSpPr>
            <p:spPr bwMode="auto">
              <a:xfrm>
                <a:off x="6917267" y="2986909"/>
                <a:ext cx="1634066" cy="1437401"/>
              </a:xfrm>
              <a:prstGeom prst="ellipse">
                <a:avLst/>
              </a:prstGeom>
              <a:noFill/>
              <a:ln w="7620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Rectangular Callout 29"/>
              <p:cNvSpPr/>
              <p:nvPr/>
            </p:nvSpPr>
            <p:spPr bwMode="auto">
              <a:xfrm>
                <a:off x="6100804" y="4792009"/>
                <a:ext cx="2662196" cy="1253191"/>
              </a:xfrm>
              <a:prstGeom prst="wedgeRectCallout">
                <a:avLst>
                  <a:gd name="adj1" fmla="val 17028"/>
                  <a:gd name="adj2" fmla="val -7504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Needed to make your device work</a:t>
                </a:r>
              </a:p>
            </p:txBody>
          </p:sp>
        </p:grpSp>
        <p:sp>
          <p:nvSpPr>
            <p:cNvPr id="37" name="Donut 36"/>
            <p:cNvSpPr/>
            <p:nvPr/>
          </p:nvSpPr>
          <p:spPr bwMode="auto">
            <a:xfrm>
              <a:off x="6917267" y="2971801"/>
              <a:ext cx="1634066" cy="1452510"/>
            </a:xfrm>
            <a:prstGeom prst="donut">
              <a:avLst>
                <a:gd name="adj" fmla="val 568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Setup Applications</a:t>
            </a:r>
            <a:endParaRPr lang="en-US" dirty="0"/>
          </a:p>
        </p:txBody>
      </p:sp>
      <p:sp>
        <p:nvSpPr>
          <p:cNvPr id="3" name="Content Placeholder 2"/>
          <p:cNvSpPr>
            <a:spLocks noGrp="1"/>
          </p:cNvSpPr>
          <p:nvPr>
            <p:ph idx="1"/>
          </p:nvPr>
        </p:nvSpPr>
        <p:spPr>
          <a:xfrm>
            <a:off x="382588" y="1414464"/>
            <a:ext cx="8380412" cy="4025717"/>
          </a:xfrm>
        </p:spPr>
        <p:txBody>
          <a:bodyPr/>
          <a:lstStyle/>
          <a:p>
            <a:r>
              <a:rPr lang="en-US" dirty="0" smtClean="0"/>
              <a:t>Your software-first setup application only needs to do three things:</a:t>
            </a:r>
          </a:p>
          <a:p>
            <a:pPr marL="901685" lvl="1" indent="-514350">
              <a:buFont typeface="+mj-lt"/>
              <a:buAutoNum type="arabicPeriod"/>
            </a:pPr>
            <a:r>
              <a:rPr lang="en-US" dirty="0" smtClean="0"/>
              <a:t>Add your driver package(s) to the Driver Store</a:t>
            </a:r>
          </a:p>
          <a:p>
            <a:pPr marL="901685" lvl="1" indent="-514350">
              <a:buFont typeface="+mj-lt"/>
              <a:buAutoNum type="arabicPeriod"/>
            </a:pPr>
            <a:r>
              <a:rPr lang="en-US" dirty="0" smtClean="0"/>
              <a:t>Install them on the devices to which they apply</a:t>
            </a:r>
          </a:p>
          <a:p>
            <a:pPr marL="901685" lvl="1" indent="-514350">
              <a:buFont typeface="+mj-lt"/>
              <a:buAutoNum type="arabicPeriod"/>
            </a:pPr>
            <a:r>
              <a:rPr lang="en-US" dirty="0" smtClean="0"/>
              <a:t>Let the user know what’s happening</a:t>
            </a:r>
          </a:p>
          <a:p>
            <a:pPr marL="579436" indent="-514350">
              <a:buFont typeface="Arial" pitchFamily="34" charset="0"/>
              <a:buChar char="•"/>
            </a:pPr>
            <a:endParaRPr lang="en-US" dirty="0" smtClean="0"/>
          </a:p>
        </p:txBody>
      </p:sp>
      <p:sp>
        <p:nvSpPr>
          <p:cNvPr id="6" name="Content Placeholder 2"/>
          <p:cNvSpPr txBox="1">
            <a:spLocks/>
          </p:cNvSpPr>
          <p:nvPr/>
        </p:nvSpPr>
        <p:spPr bwMode="auto">
          <a:xfrm>
            <a:off x="458788" y="5062915"/>
            <a:ext cx="8380412" cy="7755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defTabSz="912777" fontAlgn="base" latinLnBrk="0">
              <a:lnSpc>
                <a:spcPct val="90000"/>
              </a:lnSpc>
              <a:spcBef>
                <a:spcPts val="1167"/>
              </a:spcBef>
              <a:spcAft>
                <a:spcPct val="0"/>
              </a:spcAft>
              <a:buClr>
                <a:schemeClr val="tx2"/>
              </a:buClr>
              <a:buSzPct val="95000"/>
              <a:buBlip>
                <a:blip r:embed="rId3"/>
              </a:buBlip>
              <a:tabLst/>
              <a:defRPr/>
            </a:pPr>
            <a:r>
              <a:rPr lang="en-US" sz="2800" dirty="0" smtClean="0">
                <a:solidFill>
                  <a:schemeClr val="accent1"/>
                </a:solidFill>
                <a:effectLst>
                  <a:outerShdw blurRad="38100" dist="38100" dir="2700000" algn="tl">
                    <a:srgbClr val="000000">
                      <a:alpha val="43137"/>
                    </a:srgbClr>
                  </a:outerShdw>
                </a:effectLst>
                <a:latin typeface="Trebuchet MS" pitchFamily="34" charset="0"/>
              </a:rPr>
              <a:t>Anything necessary to complete your customer experience should be done by your </a:t>
            </a:r>
            <a:r>
              <a:rPr lang="en-US" sz="2800" dirty="0" err="1" smtClean="0">
                <a:solidFill>
                  <a:schemeClr val="accent1"/>
                </a:solidFill>
                <a:effectLst>
                  <a:outerShdw blurRad="38100" dist="38100" dir="2700000" algn="tl">
                    <a:srgbClr val="000000">
                      <a:alpha val="43137"/>
                    </a:srgbClr>
                  </a:outerShdw>
                </a:effectLst>
                <a:latin typeface="Trebuchet MS" pitchFamily="34" charset="0"/>
              </a:rPr>
              <a:t>coinstaller</a:t>
            </a:r>
            <a:r>
              <a:rPr lang="en-US" sz="2800" dirty="0" smtClean="0">
                <a:solidFill>
                  <a:schemeClr val="accent1"/>
                </a:solidFill>
                <a:effectLst>
                  <a:outerShdw blurRad="38100" dist="38100" dir="2700000" algn="tl">
                    <a:srgbClr val="000000">
                      <a:alpha val="43137"/>
                    </a:srgbClr>
                  </a:outerShdw>
                </a:effectLst>
                <a:latin typeface="Trebuchet MS" pitchFamily="34" charset="0"/>
              </a:rPr>
              <a:t>!</a:t>
            </a:r>
          </a:p>
        </p:txBody>
      </p:sp>
      <p:sp>
        <p:nvSpPr>
          <p:cNvPr id="7" name="Rectangle 6"/>
          <p:cNvSpPr>
            <a:spLocks noChangeArrowheads="1"/>
          </p:cNvSpPr>
          <p:nvPr/>
        </p:nvSpPr>
        <p:spPr bwMode="auto">
          <a:xfrm>
            <a:off x="861399" y="297180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 application</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55556E-7 -1.85185E-6 L 0.63056 -0.35324 " pathEditMode="relative" ptsTypes="AA">
                                      <p:cBhvr>
                                        <p:cTn id="6" dur="5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Setup Application</a:t>
            </a:r>
            <a:endParaRPr lang="en-US" dirty="0"/>
          </a:p>
        </p:txBody>
      </p:sp>
      <p:sp>
        <p:nvSpPr>
          <p:cNvPr id="3" name="Content Placeholder 2"/>
          <p:cNvSpPr>
            <a:spLocks noGrp="1"/>
          </p:cNvSpPr>
          <p:nvPr>
            <p:ph idx="1"/>
          </p:nvPr>
        </p:nvSpPr>
        <p:spPr>
          <a:xfrm>
            <a:off x="382588" y="1414464"/>
            <a:ext cx="8380412" cy="3824637"/>
          </a:xfrm>
        </p:spPr>
        <p:txBody>
          <a:bodyPr/>
          <a:lstStyle/>
          <a:p>
            <a:r>
              <a:rPr lang="en-US" dirty="0" smtClean="0"/>
              <a:t>Useful tools</a:t>
            </a:r>
          </a:p>
          <a:p>
            <a:pPr lvl="1"/>
            <a:r>
              <a:rPr lang="en-US" dirty="0" smtClean="0"/>
              <a:t>Driver Package Installer (</a:t>
            </a:r>
            <a:r>
              <a:rPr lang="en-US" dirty="0" err="1" smtClean="0"/>
              <a:t>DPInst</a:t>
            </a:r>
            <a:r>
              <a:rPr lang="en-US" dirty="0" smtClean="0"/>
              <a:t>)</a:t>
            </a:r>
          </a:p>
          <a:p>
            <a:pPr lvl="2"/>
            <a:r>
              <a:rPr lang="en-US" dirty="0" smtClean="0"/>
              <a:t>Smart .exe that finds and installs all </a:t>
            </a:r>
            <a:br>
              <a:rPr lang="en-US" dirty="0" smtClean="0"/>
            </a:br>
            <a:r>
              <a:rPr lang="en-US" dirty="0" smtClean="0"/>
              <a:t>driver packages in the same folder </a:t>
            </a:r>
            <a:br>
              <a:rPr lang="en-US" dirty="0" smtClean="0"/>
            </a:br>
            <a:r>
              <a:rPr lang="en-US" dirty="0" smtClean="0"/>
              <a:t>across all versions of Windows </a:t>
            </a:r>
          </a:p>
          <a:p>
            <a:pPr lvl="2"/>
            <a:r>
              <a:rPr lang="en-US" dirty="0" smtClean="0"/>
              <a:t>Included in WDK. Freely redistributable</a:t>
            </a:r>
          </a:p>
          <a:p>
            <a:pPr lvl="2"/>
            <a:r>
              <a:rPr lang="en-US" dirty="0" smtClean="0"/>
              <a:t>Don’t rename it!</a:t>
            </a:r>
          </a:p>
          <a:p>
            <a:pPr lvl="1"/>
            <a:endParaRPr lang="en-US" dirty="0"/>
          </a:p>
        </p:txBody>
      </p:sp>
      <p:grpSp>
        <p:nvGrpSpPr>
          <p:cNvPr id="6" name="Group 5"/>
          <p:cNvGrpSpPr/>
          <p:nvPr/>
        </p:nvGrpSpPr>
        <p:grpSpPr>
          <a:xfrm>
            <a:off x="4949337" y="4503896"/>
            <a:ext cx="2277534" cy="1778389"/>
            <a:chOff x="2600476" y="3766982"/>
            <a:chExt cx="2277534" cy="1778389"/>
          </a:xfrm>
        </p:grpSpPr>
        <p:sp>
          <p:nvSpPr>
            <p:cNvPr id="7" name="Rectangle 6"/>
            <p:cNvSpPr>
              <a:spLocks noChangeArrowheads="1"/>
            </p:cNvSpPr>
            <p:nvPr/>
          </p:nvSpPr>
          <p:spPr bwMode="auto">
            <a:xfrm>
              <a:off x="2600476" y="3766982"/>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2747828" y="3819024"/>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2747828" y="4305383"/>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ectangle 9"/>
            <p:cNvSpPr>
              <a:spLocks noChangeArrowheads="1"/>
            </p:cNvSpPr>
            <p:nvPr/>
          </p:nvSpPr>
          <p:spPr bwMode="auto">
            <a:xfrm>
              <a:off x="2747828" y="4789171"/>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ectangle 10"/>
            <p:cNvSpPr>
              <a:spLocks noChangeArrowheads="1"/>
            </p:cNvSpPr>
            <p:nvPr/>
          </p:nvSpPr>
          <p:spPr bwMode="auto">
            <a:xfrm>
              <a:off x="3800542" y="4305383"/>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12" name="Rectangle 11"/>
            <p:cNvSpPr>
              <a:spLocks noChangeArrowheads="1"/>
            </p:cNvSpPr>
            <p:nvPr/>
          </p:nvSpPr>
          <p:spPr bwMode="auto">
            <a:xfrm>
              <a:off x="3800542" y="478852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3" name="Rectangle 12"/>
          <p:cNvSpPr>
            <a:spLocks noChangeArrowheads="1"/>
          </p:cNvSpPr>
          <p:nvPr/>
        </p:nvSpPr>
        <p:spPr bwMode="auto">
          <a:xfrm>
            <a:off x="6772804" y="693264"/>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 application</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Rectangle 13"/>
          <p:cNvSpPr>
            <a:spLocks noChangeArrowheads="1"/>
          </p:cNvSpPr>
          <p:nvPr/>
        </p:nvSpPr>
        <p:spPr bwMode="auto">
          <a:xfrm>
            <a:off x="1312333" y="4952349"/>
            <a:ext cx="1052068" cy="5730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6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DPInst</a:t>
            </a:r>
            <a:endParaRPr lang="en-US" sz="16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59271 0.64306 " pathEditMode="relative" ptsTypes="AA">
                                      <p:cBhvr>
                                        <p:cTn id="6" dur="5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Setup Application</a:t>
            </a:r>
            <a:endParaRPr lang="en-US" dirty="0"/>
          </a:p>
        </p:txBody>
      </p:sp>
      <p:sp>
        <p:nvSpPr>
          <p:cNvPr id="3" name="Content Placeholder 2"/>
          <p:cNvSpPr>
            <a:spLocks noGrp="1"/>
          </p:cNvSpPr>
          <p:nvPr>
            <p:ph idx="1"/>
          </p:nvPr>
        </p:nvSpPr>
        <p:spPr/>
        <p:txBody>
          <a:bodyPr/>
          <a:lstStyle/>
          <a:p>
            <a:r>
              <a:rPr lang="en-US" dirty="0" smtClean="0"/>
              <a:t>Useful tools</a:t>
            </a:r>
          </a:p>
          <a:p>
            <a:pPr lvl="1"/>
            <a:r>
              <a:rPr lang="en-US" dirty="0" err="1" smtClean="0"/>
              <a:t>IExpress</a:t>
            </a:r>
            <a:endParaRPr lang="en-US" dirty="0" smtClean="0"/>
          </a:p>
          <a:p>
            <a:pPr lvl="2"/>
            <a:r>
              <a:rPr lang="en-US" dirty="0" smtClean="0"/>
              <a:t>Utility that packs multiple files &amp; folders into a single self-extracting .exe.</a:t>
            </a:r>
          </a:p>
          <a:p>
            <a:pPr lvl="2"/>
            <a:r>
              <a:rPr lang="en-US" dirty="0" smtClean="0"/>
              <a:t>Built-in to Windows XP and above.</a:t>
            </a:r>
          </a:p>
          <a:p>
            <a:pPr lvl="3"/>
            <a:r>
              <a:rPr lang="en-US" dirty="0" smtClean="0"/>
              <a:t>Just type “</a:t>
            </a:r>
            <a:r>
              <a:rPr lang="en-US" dirty="0" err="1" smtClean="0"/>
              <a:t>IExpress</a:t>
            </a:r>
            <a:r>
              <a:rPr lang="en-US" dirty="0" smtClean="0"/>
              <a:t>” in the Run dialog</a:t>
            </a:r>
          </a:p>
          <a:p>
            <a:pPr lvl="1"/>
            <a:endParaRPr lang="en-US" dirty="0"/>
          </a:p>
        </p:txBody>
      </p:sp>
      <p:grpSp>
        <p:nvGrpSpPr>
          <p:cNvPr id="4" name="Group 5"/>
          <p:cNvGrpSpPr/>
          <p:nvPr/>
        </p:nvGrpSpPr>
        <p:grpSpPr>
          <a:xfrm>
            <a:off x="4949337" y="4503896"/>
            <a:ext cx="2277534" cy="1778389"/>
            <a:chOff x="2600476" y="3766982"/>
            <a:chExt cx="2277534" cy="1778389"/>
          </a:xfrm>
        </p:grpSpPr>
        <p:sp>
          <p:nvSpPr>
            <p:cNvPr id="7" name="Rectangle 6"/>
            <p:cNvSpPr>
              <a:spLocks noChangeArrowheads="1"/>
            </p:cNvSpPr>
            <p:nvPr/>
          </p:nvSpPr>
          <p:spPr bwMode="auto">
            <a:xfrm>
              <a:off x="2600476" y="3766982"/>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2747828" y="3819024"/>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2747828" y="4305383"/>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ectangle 9"/>
            <p:cNvSpPr>
              <a:spLocks noChangeArrowheads="1"/>
            </p:cNvSpPr>
            <p:nvPr/>
          </p:nvSpPr>
          <p:spPr bwMode="auto">
            <a:xfrm>
              <a:off x="2747828" y="4789171"/>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ectangle 10"/>
            <p:cNvSpPr>
              <a:spLocks noChangeArrowheads="1"/>
            </p:cNvSpPr>
            <p:nvPr/>
          </p:nvSpPr>
          <p:spPr bwMode="auto">
            <a:xfrm>
              <a:off x="3800542" y="4305383"/>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12" name="Rectangle 11"/>
            <p:cNvSpPr>
              <a:spLocks noChangeArrowheads="1"/>
            </p:cNvSpPr>
            <p:nvPr/>
          </p:nvSpPr>
          <p:spPr bwMode="auto">
            <a:xfrm>
              <a:off x="3800542" y="478852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4" name="Rectangle 13"/>
          <p:cNvSpPr>
            <a:spLocks noChangeArrowheads="1"/>
          </p:cNvSpPr>
          <p:nvPr/>
        </p:nvSpPr>
        <p:spPr bwMode="auto">
          <a:xfrm>
            <a:off x="1312333" y="4952349"/>
            <a:ext cx="1052068" cy="5730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 application</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026" name="Picture 2"/>
          <p:cNvPicPr>
            <a:picLocks noChangeAspect="1" noChangeArrowheads="1"/>
          </p:cNvPicPr>
          <p:nvPr/>
        </p:nvPicPr>
        <p:blipFill>
          <a:blip r:embed="rId3"/>
          <a:srcRect/>
          <a:stretch>
            <a:fillRect/>
          </a:stretch>
        </p:blipFill>
        <p:spPr bwMode="auto">
          <a:xfrm>
            <a:off x="7404670" y="4865152"/>
            <a:ext cx="838200" cy="895350"/>
          </a:xfrm>
          <a:prstGeom prst="rect">
            <a:avLst/>
          </a:prstGeom>
          <a:ln>
            <a:noFill/>
          </a:ln>
          <a:effectLst>
            <a:outerShdw blurRad="292100" dist="139700" dir="2700000" algn="tl" rotWithShape="0">
              <a:srgbClr val="333333">
                <a:alpha val="65000"/>
              </a:srgbClr>
            </a:outerShdw>
          </a:effectLst>
        </p:spPr>
      </p:pic>
      <p:sp>
        <p:nvSpPr>
          <p:cNvPr id="16" name="Right Arrow 15"/>
          <p:cNvSpPr/>
          <p:nvPr/>
        </p:nvSpPr>
        <p:spPr bwMode="auto">
          <a:xfrm>
            <a:off x="5266268" y="4952349"/>
            <a:ext cx="1960604" cy="71820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IExpress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2222E-6 -7.40741E-7 L -0.27414 -0.0037 " pathEditMode="relative" rAng="0" ptsTypes="AA">
                                      <p:cBhvr>
                                        <p:cTn id="6" dur="500" fill="hold"/>
                                        <p:tgtEl>
                                          <p:spTgt spid="4"/>
                                        </p:tgtEl>
                                        <p:attrNameLst>
                                          <p:attrName>ppt_x</p:attrName>
                                          <p:attrName>ppt_y</p:attrName>
                                        </p:attrNameLst>
                                      </p:cBhvr>
                                      <p:rCtr x="-137" y="-2"/>
                                    </p:animMotion>
                                  </p:childTnLst>
                                </p:cTn>
                              </p:par>
                            </p:childTnLst>
                          </p:cTn>
                        </p:par>
                        <p:par>
                          <p:cTn id="7" fill="hold">
                            <p:stCondLst>
                              <p:cond delay="500"/>
                            </p:stCondLst>
                            <p:childTnLst>
                              <p:par>
                                <p:cTn id="8" presetID="2" presetClass="entr" presetSubtype="2" decel="5000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1+#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2" presetClass="entr" presetSubtype="2" decel="50000" fill="hold" nodeType="withEffect">
                                  <p:stCondLst>
                                    <p:cond delay="50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1+#ppt_w/2"/>
                                          </p:val>
                                        </p:tav>
                                        <p:tav tm="100000">
                                          <p:val>
                                            <p:strVal val="#ppt_x"/>
                                          </p:val>
                                        </p:tav>
                                      </p:tavLst>
                                    </p:anim>
                                    <p:anim calcmode="lin" valueType="num">
                                      <p:cBhvr additive="base">
                                        <p:cTn id="15"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7011" y="4486962"/>
            <a:ext cx="2277534" cy="1778389"/>
            <a:chOff x="2600476" y="3766982"/>
            <a:chExt cx="2277534" cy="1778389"/>
          </a:xfrm>
        </p:grpSpPr>
        <p:sp>
          <p:nvSpPr>
            <p:cNvPr id="19" name="Rectangle 18"/>
            <p:cNvSpPr>
              <a:spLocks noChangeArrowheads="1"/>
            </p:cNvSpPr>
            <p:nvPr/>
          </p:nvSpPr>
          <p:spPr bwMode="auto">
            <a:xfrm>
              <a:off x="2600476" y="3766982"/>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19"/>
            <p:cNvSpPr>
              <a:spLocks noChangeArrowheads="1"/>
            </p:cNvSpPr>
            <p:nvPr/>
          </p:nvSpPr>
          <p:spPr bwMode="auto">
            <a:xfrm>
              <a:off x="2747828" y="3819024"/>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a:spLocks noChangeArrowheads="1"/>
            </p:cNvSpPr>
            <p:nvPr/>
          </p:nvSpPr>
          <p:spPr bwMode="auto">
            <a:xfrm>
              <a:off x="2747828" y="4305383"/>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
            <p:cNvSpPr>
              <a:spLocks noChangeArrowheads="1"/>
            </p:cNvSpPr>
            <p:nvPr/>
          </p:nvSpPr>
          <p:spPr bwMode="auto">
            <a:xfrm>
              <a:off x="2747828" y="4789171"/>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2"/>
            <p:cNvSpPr>
              <a:spLocks noChangeArrowheads="1"/>
            </p:cNvSpPr>
            <p:nvPr/>
          </p:nvSpPr>
          <p:spPr bwMode="auto">
            <a:xfrm>
              <a:off x="3800542" y="4305383"/>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24" name="Rectangle 23"/>
            <p:cNvSpPr>
              <a:spLocks noChangeArrowheads="1"/>
            </p:cNvSpPr>
            <p:nvPr/>
          </p:nvSpPr>
          <p:spPr bwMode="auto">
            <a:xfrm>
              <a:off x="3800542" y="478852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2" name="Title 1"/>
          <p:cNvSpPr>
            <a:spLocks noGrp="1"/>
          </p:cNvSpPr>
          <p:nvPr>
            <p:ph type="title"/>
          </p:nvPr>
        </p:nvSpPr>
        <p:spPr/>
        <p:txBody>
          <a:bodyPr/>
          <a:lstStyle/>
          <a:p>
            <a:r>
              <a:rPr lang="en-US" dirty="0" smtClean="0"/>
              <a:t>Ready For Deployment</a:t>
            </a:r>
            <a:endParaRPr lang="en-US" dirty="0"/>
          </a:p>
        </p:txBody>
      </p:sp>
      <p:sp>
        <p:nvSpPr>
          <p:cNvPr id="14" name="Rectangle 13"/>
          <p:cNvSpPr>
            <a:spLocks noChangeArrowheads="1"/>
          </p:cNvSpPr>
          <p:nvPr/>
        </p:nvSpPr>
        <p:spPr bwMode="auto">
          <a:xfrm>
            <a:off x="1312333" y="4952349"/>
            <a:ext cx="1052068" cy="57308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Setup application</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026" name="Picture 2"/>
          <p:cNvPicPr>
            <a:picLocks noChangeAspect="1" noChangeArrowheads="1"/>
          </p:cNvPicPr>
          <p:nvPr/>
        </p:nvPicPr>
        <p:blipFill>
          <a:blip r:embed="rId3"/>
          <a:srcRect/>
          <a:stretch>
            <a:fillRect/>
          </a:stretch>
        </p:blipFill>
        <p:spPr bwMode="auto">
          <a:xfrm>
            <a:off x="7404670" y="4865152"/>
            <a:ext cx="838200" cy="895350"/>
          </a:xfrm>
          <a:prstGeom prst="rect">
            <a:avLst/>
          </a:prstGeom>
          <a:ln>
            <a:noFill/>
          </a:ln>
          <a:effectLst>
            <a:outerShdw blurRad="292100" dist="139700" dir="2700000" algn="tl" rotWithShape="0">
              <a:srgbClr val="333333">
                <a:alpha val="65000"/>
              </a:srgbClr>
            </a:outerShdw>
          </a:effectLst>
        </p:spPr>
      </p:pic>
      <p:sp>
        <p:nvSpPr>
          <p:cNvPr id="16" name="Right Arrow 15"/>
          <p:cNvSpPr/>
          <p:nvPr/>
        </p:nvSpPr>
        <p:spPr bwMode="auto">
          <a:xfrm>
            <a:off x="5266268" y="4952349"/>
            <a:ext cx="1960604" cy="71820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IExpress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Down Arrow 14"/>
          <p:cNvSpPr/>
          <p:nvPr/>
        </p:nvSpPr>
        <p:spPr bwMode="auto">
          <a:xfrm rot="21187636">
            <a:off x="2012603" y="2226092"/>
            <a:ext cx="2979005" cy="2066999"/>
          </a:xfrm>
          <a:prstGeom prst="downArrow">
            <a:avLst>
              <a:gd name="adj1" fmla="val 50000"/>
              <a:gd name="adj2" fmla="val 5313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Put this on Windows Update</a:t>
            </a:r>
          </a:p>
        </p:txBody>
      </p:sp>
      <p:sp>
        <p:nvSpPr>
          <p:cNvPr id="17" name="Down Arrow 16"/>
          <p:cNvSpPr/>
          <p:nvPr/>
        </p:nvSpPr>
        <p:spPr bwMode="auto">
          <a:xfrm rot="21182913">
            <a:off x="6085486" y="2224691"/>
            <a:ext cx="2979005" cy="2443899"/>
          </a:xfrm>
          <a:prstGeom prst="downArrow">
            <a:avLst>
              <a:gd name="adj1" fmla="val 50000"/>
              <a:gd name="adj2" fmla="val 5313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Put this on your website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6"/>
                                        </p:tgtEl>
                                      </p:cBhvr>
                                    </p:animEffect>
                                    <p:anim calcmode="lin" valueType="num">
                                      <p:cBhvr>
                                        <p:cTn id="12" dur="1000"/>
                                        <p:tgtEl>
                                          <p:spTgt spid="16"/>
                                        </p:tgtEl>
                                        <p:attrNameLst>
                                          <p:attrName>ppt_x</p:attrName>
                                        </p:attrNameLst>
                                      </p:cBhvr>
                                      <p:tavLst>
                                        <p:tav tm="0">
                                          <p:val>
                                            <p:strVal val="ppt_x"/>
                                          </p:val>
                                        </p:tav>
                                        <p:tav tm="100000">
                                          <p:val>
                                            <p:strVal val="ppt_x"/>
                                          </p:val>
                                        </p:tav>
                                      </p:tavLst>
                                    </p:anim>
                                    <p:anim calcmode="lin" valueType="num">
                                      <p:cBhvr>
                                        <p:cTn id="13" dur="1000"/>
                                        <p:tgtEl>
                                          <p:spTgt spid="16"/>
                                        </p:tgtEl>
                                        <p:attrNameLst>
                                          <p:attrName>ppt_y</p:attrName>
                                        </p:attrNameLst>
                                      </p:cBhvr>
                                      <p:tavLst>
                                        <p:tav tm="0">
                                          <p:val>
                                            <p:strVal val="ppt_y"/>
                                          </p:val>
                                        </p:tav>
                                        <p:tav tm="100000">
                                          <p:val>
                                            <p:strVal val="ppt_y+.1"/>
                                          </p:val>
                                        </p:tav>
                                      </p:tavLst>
                                    </p:anim>
                                    <p:set>
                                      <p:cBhvr>
                                        <p:cTn id="1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Just Works!</a:t>
            </a:r>
            <a:endParaRPr lang="en-US" dirty="0"/>
          </a:p>
        </p:txBody>
      </p:sp>
      <p:grpSp>
        <p:nvGrpSpPr>
          <p:cNvPr id="4" name="Group 5"/>
          <p:cNvGrpSpPr/>
          <p:nvPr/>
        </p:nvGrpSpPr>
        <p:grpSpPr>
          <a:xfrm>
            <a:off x="2446620" y="4486962"/>
            <a:ext cx="2277534" cy="1778389"/>
            <a:chOff x="2600476" y="3766982"/>
            <a:chExt cx="2277534" cy="1778389"/>
          </a:xfrm>
        </p:grpSpPr>
        <p:sp>
          <p:nvSpPr>
            <p:cNvPr id="7" name="Rectangle 6"/>
            <p:cNvSpPr>
              <a:spLocks noChangeArrowheads="1"/>
            </p:cNvSpPr>
            <p:nvPr/>
          </p:nvSpPr>
          <p:spPr bwMode="auto">
            <a:xfrm>
              <a:off x="2600476" y="3766982"/>
              <a:ext cx="2277534" cy="17783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2747828" y="3819024"/>
              <a:ext cx="908134" cy="3964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2747828" y="4305383"/>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ectangle 9"/>
            <p:cNvSpPr>
              <a:spLocks noChangeArrowheads="1"/>
            </p:cNvSpPr>
            <p:nvPr/>
          </p:nvSpPr>
          <p:spPr bwMode="auto">
            <a:xfrm>
              <a:off x="2747828" y="4789171"/>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ectangle 10"/>
            <p:cNvSpPr>
              <a:spLocks noChangeArrowheads="1"/>
            </p:cNvSpPr>
            <p:nvPr/>
          </p:nvSpPr>
          <p:spPr bwMode="auto">
            <a:xfrm>
              <a:off x="3800542" y="4305383"/>
              <a:ext cx="908134" cy="4002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err="1" smtClean="0">
                  <a:gradFill>
                    <a:gsLst>
                      <a:gs pos="0">
                        <a:schemeClr val="bg2"/>
                      </a:gs>
                      <a:gs pos="25000">
                        <a:schemeClr val="bg2"/>
                      </a:gs>
                    </a:gsLst>
                    <a:lin ang="5400000" scaled="1"/>
                  </a:gradFill>
                  <a:latin typeface="Trebuchet MS" pitchFamily="34" charset="0"/>
                </a:rPr>
                <a:t>Coinstaller</a:t>
              </a:r>
              <a:endParaRPr lang="en-US" sz="1100" dirty="0">
                <a:gradFill>
                  <a:gsLst>
                    <a:gs pos="0">
                      <a:schemeClr val="bg2"/>
                    </a:gs>
                    <a:gs pos="25000">
                      <a:schemeClr val="bg2"/>
                    </a:gs>
                  </a:gsLst>
                  <a:lin ang="5400000" scaled="1"/>
                </a:gradFill>
                <a:latin typeface="Trebuchet MS" pitchFamily="34" charset="0"/>
              </a:endParaRPr>
            </a:p>
          </p:txBody>
        </p:sp>
        <p:sp>
          <p:nvSpPr>
            <p:cNvPr id="12" name="Rectangle 11"/>
            <p:cNvSpPr>
              <a:spLocks noChangeArrowheads="1"/>
            </p:cNvSpPr>
            <p:nvPr/>
          </p:nvSpPr>
          <p:spPr bwMode="auto">
            <a:xfrm>
              <a:off x="3800542" y="4788520"/>
              <a:ext cx="908134" cy="4002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sz="11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 installer</a:t>
              </a:r>
              <a:endParaRPr lang="en-US" sz="11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8" name="TextBox 17"/>
          <p:cNvSpPr txBox="1"/>
          <p:nvPr/>
        </p:nvSpPr>
        <p:spPr>
          <a:xfrm>
            <a:off x="3646686" y="2006600"/>
            <a:ext cx="4709914"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 Windows Update = </a:t>
            </a:r>
          </a:p>
        </p:txBody>
      </p:sp>
      <p:grpSp>
        <p:nvGrpSpPr>
          <p:cNvPr id="22" name="Group 21"/>
          <p:cNvGrpSpPr/>
          <p:nvPr/>
        </p:nvGrpSpPr>
        <p:grpSpPr>
          <a:xfrm>
            <a:off x="864379" y="4558647"/>
            <a:ext cx="7492221" cy="753536"/>
            <a:chOff x="1059112" y="5025363"/>
            <a:chExt cx="7492221" cy="753536"/>
          </a:xfrm>
          <a:effectLst>
            <a:glow rad="228600">
              <a:schemeClr val="accent6">
                <a:satMod val="175000"/>
                <a:alpha val="40000"/>
              </a:schemeClr>
            </a:glow>
          </a:effectLst>
        </p:grpSpPr>
        <p:pic>
          <p:nvPicPr>
            <p:cNvPr id="19" name="Picture 7"/>
            <p:cNvPicPr>
              <a:picLocks noChangeAspect="1" noChangeArrowheads="1"/>
            </p:cNvPicPr>
            <p:nvPr/>
          </p:nvPicPr>
          <p:blipFill>
            <a:blip r:embed="rId3"/>
            <a:stretch>
              <a:fillRect/>
            </a:stretch>
          </p:blipFill>
          <p:spPr bwMode="auto">
            <a:xfrm>
              <a:off x="6377202" y="5093099"/>
              <a:ext cx="2174131" cy="685800"/>
            </a:xfrm>
            <a:prstGeom prst="rect">
              <a:avLst/>
            </a:prstGeom>
            <a:noFill/>
            <a:ln w="9525">
              <a:noFill/>
              <a:miter lim="800000"/>
              <a:headEnd/>
              <a:tailEnd/>
            </a:ln>
            <a:effectLst/>
          </p:spPr>
        </p:pic>
        <p:pic>
          <p:nvPicPr>
            <p:cNvPr id="20" name="Picture 6"/>
            <p:cNvPicPr>
              <a:picLocks noChangeAspect="1" noChangeArrowheads="1"/>
            </p:cNvPicPr>
            <p:nvPr/>
          </p:nvPicPr>
          <p:blipFill>
            <a:blip r:embed="rId4"/>
            <a:stretch>
              <a:fillRect/>
            </a:stretch>
          </p:blipFill>
          <p:spPr bwMode="auto">
            <a:xfrm>
              <a:off x="1059112" y="5082729"/>
              <a:ext cx="2239794" cy="685800"/>
            </a:xfrm>
            <a:prstGeom prst="rect">
              <a:avLst/>
            </a:prstGeom>
            <a:noFill/>
            <a:ln w="9525">
              <a:noFill/>
              <a:miter lim="800000"/>
              <a:headEnd/>
              <a:tailEnd/>
            </a:ln>
            <a:effectLst/>
          </p:spPr>
        </p:pic>
        <p:sp>
          <p:nvSpPr>
            <p:cNvPr id="21" name="Right Arrow 20"/>
            <p:cNvSpPr/>
            <p:nvPr/>
          </p:nvSpPr>
          <p:spPr bwMode="auto">
            <a:xfrm>
              <a:off x="3824486" y="5025363"/>
              <a:ext cx="2059847"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Magic!</a:t>
              </a:r>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3.7037E-6 L -0.1901 -0.4257 " pathEditMode="relative" rAng="0" ptsTypes="AA">
                                      <p:cBhvr>
                                        <p:cTn id="6" dur="500" fill="hold"/>
                                        <p:tgtEl>
                                          <p:spTgt spid="4"/>
                                        </p:tgtEl>
                                        <p:attrNameLst>
                                          <p:attrName>ppt_x</p:attrName>
                                          <p:attrName>ppt_y</p:attrName>
                                        </p:attrNameLst>
                                      </p:cBhvr>
                                      <p:rCtr x="-95" y="-213"/>
                                    </p:animMotion>
                                  </p:childTnLst>
                                </p:cTn>
                              </p:par>
                              <p:par>
                                <p:cTn id="7" presetID="2" presetClass="entr" presetSubtype="2" decel="5000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1+#ppt_w/2"/>
                                          </p:val>
                                        </p:tav>
                                        <p:tav tm="100000">
                                          <p:val>
                                            <p:strVal val="#ppt_x"/>
                                          </p:val>
                                        </p:tav>
                                      </p:tavLst>
                                    </p:anim>
                                    <p:anim calcmode="lin" valueType="num">
                                      <p:cBhvr additive="base">
                                        <p:cTn id="1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385" decel="100000"/>
                                        <p:tgtEl>
                                          <p:spTgt spid="22"/>
                                        </p:tgtEl>
                                      </p:cBhvr>
                                    </p:animEffect>
                                    <p:animScale>
                                      <p:cBhvr>
                                        <p:cTn id="16" dur="385" decel="100000"/>
                                        <p:tgtEl>
                                          <p:spTgt spid="22"/>
                                        </p:tgtEl>
                                      </p:cBhvr>
                                      <p:from x="10000" y="10000"/>
                                      <p:to x="200000" y="450000"/>
                                    </p:animScale>
                                    <p:animScale>
                                      <p:cBhvr>
                                        <p:cTn id="17" dur="615" accel="100000" fill="hold">
                                          <p:stCondLst>
                                            <p:cond delay="385"/>
                                          </p:stCondLst>
                                        </p:cTn>
                                        <p:tgtEl>
                                          <p:spTgt spid="22"/>
                                        </p:tgtEl>
                                      </p:cBhvr>
                                      <p:from x="200000" y="450000"/>
                                      <p:to x="100000" y="100000"/>
                                    </p:animScale>
                                    <p:set>
                                      <p:cBhvr>
                                        <p:cTn id="18" dur="385" fill="hold"/>
                                        <p:tgtEl>
                                          <p:spTgt spid="22"/>
                                        </p:tgtEl>
                                        <p:attrNameLst>
                                          <p:attrName>ppt_x</p:attrName>
                                        </p:attrNameLst>
                                      </p:cBhvr>
                                      <p:to>
                                        <p:strVal val="(0.5)"/>
                                      </p:to>
                                    </p:set>
                                    <p:anim from="(0.5)" to="(#ppt_x)" calcmode="lin" valueType="num">
                                      <p:cBhvr>
                                        <p:cTn id="19" dur="615" accel="100000" fill="hold">
                                          <p:stCondLst>
                                            <p:cond delay="385"/>
                                          </p:stCondLst>
                                        </p:cTn>
                                        <p:tgtEl>
                                          <p:spTgt spid="22"/>
                                        </p:tgtEl>
                                        <p:attrNameLst>
                                          <p:attrName>ppt_x</p:attrName>
                                        </p:attrNameLst>
                                      </p:cBhvr>
                                    </p:anim>
                                    <p:set>
                                      <p:cBhvr>
                                        <p:cTn id="20" dur="385" fill="hold"/>
                                        <p:tgtEl>
                                          <p:spTgt spid="22"/>
                                        </p:tgtEl>
                                        <p:attrNameLst>
                                          <p:attrName>ppt_y</p:attrName>
                                        </p:attrNameLst>
                                      </p:cBhvr>
                                      <p:to>
                                        <p:strVal val="(#ppt_y+0.4)"/>
                                      </p:to>
                                    </p:set>
                                    <p:anim from="(#ppt_y+0.4)" to="(#ppt_y)" calcmode="lin" valueType="num">
                                      <p:cBhvr>
                                        <p:cTn id="21" dur="615" accel="100000" fill="hold">
                                          <p:stCondLst>
                                            <p:cond delay="385"/>
                                          </p:stCondLst>
                                        </p:cTn>
                                        <p:tgtEl>
                                          <p:spTgt spid="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Avoid Common Mistakes</a:t>
            </a:r>
            <a:endParaRPr lang="en-US" dirty="0"/>
          </a:p>
        </p:txBody>
      </p:sp>
      <p:sp>
        <p:nvSpPr>
          <p:cNvPr id="5" name="Content Placeholder 4"/>
          <p:cNvSpPr>
            <a:spLocks noGrp="1"/>
          </p:cNvSpPr>
          <p:nvPr>
            <p:ph sz="half" idx="1"/>
          </p:nvPr>
        </p:nvSpPr>
        <p:spPr>
          <a:xfrm>
            <a:off x="382324" y="1414199"/>
            <a:ext cx="2942768" cy="4593565"/>
          </a:xfrm>
        </p:spPr>
        <p:txBody>
          <a:bodyPr/>
          <a:lstStyle/>
          <a:p>
            <a:r>
              <a:rPr lang="en-US" sz="1600" dirty="0" smtClean="0"/>
              <a:t>Do not assume anything about any files not listed and copied by your INF</a:t>
            </a:r>
          </a:p>
          <a:p>
            <a:r>
              <a:rPr lang="en-US" sz="1600" dirty="0" smtClean="0"/>
              <a:t>To make your package deployment-ready</a:t>
            </a:r>
          </a:p>
          <a:p>
            <a:pPr lvl="1"/>
            <a:r>
              <a:rPr lang="en-US" sz="1400" dirty="0" smtClean="0"/>
              <a:t>DO NOT put resource files outside your package. Include them in your package or gracefully handle their absence</a:t>
            </a:r>
          </a:p>
          <a:p>
            <a:pPr lvl="1"/>
            <a:r>
              <a:rPr lang="en-US" sz="1400" dirty="0" smtClean="0"/>
              <a:t>DO NOT depend on files copied by other packages. Include them in your package or gracefully handle their absence</a:t>
            </a:r>
          </a:p>
          <a:p>
            <a:pPr lvl="1"/>
            <a:r>
              <a:rPr lang="en-US" sz="1400" dirty="0" smtClean="0"/>
              <a:t>DO NOT depend on files copied by apps. Include them in your package or gracefully handle their absence</a:t>
            </a:r>
          </a:p>
        </p:txBody>
      </p:sp>
      <p:sp>
        <p:nvSpPr>
          <p:cNvPr id="6" name="Rectangle 5"/>
          <p:cNvSpPr>
            <a:spLocks noChangeArrowheads="1"/>
          </p:cNvSpPr>
          <p:nvPr/>
        </p:nvSpPr>
        <p:spPr bwMode="auto">
          <a:xfrm>
            <a:off x="5638165" y="2572042"/>
            <a:ext cx="2922660" cy="32449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ectangle 6"/>
          <p:cNvSpPr>
            <a:spLocks noChangeArrowheads="1"/>
          </p:cNvSpPr>
          <p:nvPr/>
        </p:nvSpPr>
        <p:spPr bwMode="auto">
          <a:xfrm>
            <a:off x="5880295" y="2667000"/>
            <a:ext cx="1492250" cy="7233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5880295" y="3554438"/>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5880295" y="4437185"/>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11"/>
          <p:cNvSpPr>
            <a:spLocks noChangeArrowheads="1"/>
          </p:cNvSpPr>
          <p:nvPr/>
        </p:nvSpPr>
        <p:spPr bwMode="auto">
          <a:xfrm>
            <a:off x="3512127" y="3554438"/>
            <a:ext cx="1881862"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ectangle 12"/>
          <p:cNvSpPr>
            <a:spLocks noChangeArrowheads="1"/>
          </p:cNvSpPr>
          <p:nvPr/>
        </p:nvSpPr>
        <p:spPr bwMode="auto">
          <a:xfrm>
            <a:off x="3512127" y="4437185"/>
            <a:ext cx="1881862"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9" name="Straight Connector 18"/>
          <p:cNvCxnSpPr/>
          <p:nvPr/>
        </p:nvCxnSpPr>
        <p:spPr>
          <a:xfrm rot="5400000">
            <a:off x="3443701" y="3653548"/>
            <a:ext cx="2018716" cy="1492251"/>
          </a:xfrm>
          <a:prstGeom prst="lin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cxnSp>
      <p:cxnSp>
        <p:nvCxnSpPr>
          <p:cNvPr id="21" name="Straight Connector 20"/>
          <p:cNvCxnSpPr/>
          <p:nvPr/>
        </p:nvCxnSpPr>
        <p:spPr>
          <a:xfrm rot="16200000" flipH="1">
            <a:off x="3519899" y="3729748"/>
            <a:ext cx="2018718" cy="1339853"/>
          </a:xfrm>
          <a:prstGeom prst="lin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cxnSp>
      <p:sp>
        <p:nvSpPr>
          <p:cNvPr id="14" name="Left Arrow 13"/>
          <p:cNvSpPr/>
          <p:nvPr/>
        </p:nvSpPr>
        <p:spPr>
          <a:xfrm>
            <a:off x="5156200" y="3759207"/>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Depends on</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Left Arrow 14"/>
          <p:cNvSpPr/>
          <p:nvPr/>
        </p:nvSpPr>
        <p:spPr>
          <a:xfrm>
            <a:off x="5156200" y="46227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Depends on</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Key Takeaways</a:t>
            </a:r>
            <a:endParaRPr lang="en-US" dirty="0"/>
          </a:p>
        </p:txBody>
      </p:sp>
      <p:sp>
        <p:nvSpPr>
          <p:cNvPr id="8" name="Content Placeholder 7"/>
          <p:cNvSpPr>
            <a:spLocks noGrp="1"/>
          </p:cNvSpPr>
          <p:nvPr>
            <p:ph idx="1"/>
          </p:nvPr>
        </p:nvSpPr>
        <p:spPr>
          <a:xfrm>
            <a:off x="382588" y="1414464"/>
            <a:ext cx="8380412" cy="3951851"/>
          </a:xfrm>
        </p:spPr>
        <p:txBody>
          <a:bodyPr/>
          <a:lstStyle/>
          <a:p>
            <a:r>
              <a:rPr lang="en-US" sz="2800" dirty="0" smtClean="0"/>
              <a:t>Create device driver packages that can be deployed via any Windows-supported mechanism</a:t>
            </a:r>
          </a:p>
          <a:p>
            <a:r>
              <a:rPr lang="en-US" sz="2800" dirty="0" smtClean="0"/>
              <a:t>Understand how Windows handles </a:t>
            </a:r>
            <a:br>
              <a:rPr lang="en-US" sz="2800" dirty="0" smtClean="0"/>
            </a:br>
            <a:r>
              <a:rPr lang="en-US" sz="2800" dirty="0" smtClean="0"/>
              <a:t>your driver packages in install, update, </a:t>
            </a:r>
            <a:br>
              <a:rPr lang="en-US" sz="2800" dirty="0" smtClean="0"/>
            </a:br>
            <a:r>
              <a:rPr lang="en-US" sz="2800" dirty="0" smtClean="0"/>
              <a:t>and uninstall scenarios</a:t>
            </a:r>
          </a:p>
          <a:p>
            <a:r>
              <a:rPr lang="en-US" sz="2800" dirty="0" smtClean="0"/>
              <a:t>Trigger application installation from your driver package in a deployment-friendly way</a:t>
            </a:r>
          </a:p>
          <a:p>
            <a:r>
              <a:rPr lang="en-US" sz="2800" dirty="0" smtClean="0"/>
              <a:t>Utilize free tools from Microsoft to create </a:t>
            </a:r>
            <a:br>
              <a:rPr lang="en-US" sz="2800" dirty="0" smtClean="0"/>
            </a:br>
            <a:r>
              <a:rPr lang="en-US" sz="2800" dirty="0" smtClean="0"/>
              <a:t>“it just works” setup experiences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Related Sessions</a:t>
            </a:r>
            <a:endParaRPr lang="en-US" dirty="0"/>
          </a:p>
        </p:txBody>
      </p:sp>
      <p:graphicFrame>
        <p:nvGraphicFramePr>
          <p:cNvPr id="8" name="Table 7"/>
          <p:cNvGraphicFramePr>
            <a:graphicFrameLocks noGrp="1"/>
          </p:cNvGraphicFramePr>
          <p:nvPr/>
        </p:nvGraphicFramePr>
        <p:xfrm>
          <a:off x="387350" y="1414463"/>
          <a:ext cx="8369300" cy="1538974"/>
        </p:xfrm>
        <a:graphic>
          <a:graphicData uri="http://schemas.openxmlformats.org/drawingml/2006/table">
            <a:tbl>
              <a:tblPr firstRow="1" bandRow="1">
                <a:tableStyleId>{E269D01E-BC32-4049-B463-5C60D7B0CCD2}</a:tableStyleId>
              </a:tblPr>
              <a:tblGrid>
                <a:gridCol w="1306368"/>
                <a:gridCol w="914400"/>
                <a:gridCol w="5133109"/>
                <a:gridCol w="1015423"/>
              </a:tblGrid>
              <a:tr h="238651">
                <a:tc gridSpan="4">
                  <a:txBody>
                    <a:bodyPr/>
                    <a:lstStyle/>
                    <a:p>
                      <a:pPr algn="ctr"/>
                      <a:r>
                        <a:rPr lang="en-US" sz="1800" dirty="0" smtClean="0">
                          <a:effectLst>
                            <a:outerShdw blurRad="38100" dist="38100" dir="2700000" algn="tl">
                              <a:srgbClr val="000000">
                                <a:alpha val="43137"/>
                              </a:srgbClr>
                            </a:outerShdw>
                          </a:effectLst>
                          <a:latin typeface="Trebuchet MS" pitchFamily="34" charset="0"/>
                        </a:rPr>
                        <a:t>FRIDAY</a:t>
                      </a:r>
                      <a:endParaRPr lang="en-US" sz="1800" dirty="0">
                        <a:effectLst>
                          <a:outerShdw blurRad="38100" dist="38100" dir="2700000" algn="tl">
                            <a:srgbClr val="000000">
                              <a:alpha val="43137"/>
                            </a:srgbClr>
                          </a:outerShdw>
                        </a:effectLst>
                        <a:latin typeface="Trebuchet MS"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r>
              <a:tr h="461376">
                <a:tc>
                  <a:txBody>
                    <a:bodyPr/>
                    <a:lstStyle/>
                    <a:p>
                      <a:pPr algn="ctr"/>
                      <a:r>
                        <a:rPr lang="en-US" sz="1600" dirty="0" smtClean="0">
                          <a:effectLst>
                            <a:outerShdw blurRad="38100" dist="38100" dir="2700000" algn="tl">
                              <a:srgbClr val="000000">
                                <a:alpha val="43137"/>
                              </a:srgbClr>
                            </a:outerShdw>
                          </a:effectLst>
                        </a:rPr>
                        <a:t>9:45-10:45</a:t>
                      </a:r>
                      <a:endParaRPr lang="en-US" dirty="0">
                        <a:effectLst>
                          <a:outerShdw blurRad="38100" dist="38100" dir="2700000" algn="tl">
                            <a:srgbClr val="000000">
                              <a:alpha val="43137"/>
                            </a:srgbClr>
                          </a:outerShdw>
                        </a:effectLs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404 A/B </a:t>
                      </a:r>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Common Driver Installation Errors and How to Diagnose Them</a:t>
                      </a:r>
                      <a:endParaRPr lang="en-US" sz="1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rPr>
                        <a:t>Abed</a:t>
                      </a:r>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919">
                <a:tc>
                  <a:txBody>
                    <a:bodyPr/>
                    <a:lstStyle/>
                    <a:p>
                      <a:pPr algn="ctr"/>
                      <a:r>
                        <a:rPr lang="en-US" sz="1600" dirty="0" smtClean="0">
                          <a:effectLst>
                            <a:outerShdw blurRad="38100" dist="38100" dir="2700000" algn="tl">
                              <a:srgbClr val="000000">
                                <a:alpha val="43137"/>
                              </a:srgbClr>
                            </a:outerShdw>
                          </a:effectLst>
                        </a:rPr>
                        <a:t>11:00-12:00</a:t>
                      </a:r>
                      <a:endParaRPr lang="en-US" dirty="0">
                        <a:effectLst>
                          <a:outerShdw blurRad="38100" dist="38100" dir="2700000" algn="tl">
                            <a:srgbClr val="000000">
                              <a:alpha val="43137"/>
                            </a:srgbClr>
                          </a:outerShdw>
                        </a:effectLs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404 A/B </a:t>
                      </a:r>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Extending Device Installation with Co-Installers</a:t>
                      </a:r>
                      <a:endParaRPr lang="en-US" sz="1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rPr>
                        <a:t>Chad</a:t>
                      </a:r>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919">
                <a:tc>
                  <a:txBody>
                    <a:bodyPr/>
                    <a:lstStyle/>
                    <a:p>
                      <a:pPr algn="ctr"/>
                      <a:r>
                        <a:rPr lang="en-US" sz="1600" dirty="0" smtClean="0">
                          <a:effectLst>
                            <a:outerShdw blurRad="38100" dist="38100" dir="2700000" algn="tl">
                              <a:srgbClr val="000000">
                                <a:alpha val="43137"/>
                              </a:srgbClr>
                            </a:outerShdw>
                          </a:effectLst>
                        </a:rPr>
                        <a:t>11:00-12:00</a:t>
                      </a:r>
                      <a:endParaRPr lang="en-US" dirty="0">
                        <a:effectLst>
                          <a:outerShdw blurRad="38100" dist="38100" dir="2700000" algn="tl">
                            <a:srgbClr val="000000">
                              <a:alpha val="43137"/>
                            </a:srgbClr>
                          </a:outerShdw>
                        </a:effectLs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409 A </a:t>
                      </a:r>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Discussion:  Device Center, </a:t>
                      </a:r>
                      <a:r>
                        <a:rPr lang="en-US" sz="1400" dirty="0" err="1" smtClean="0">
                          <a:effectLst>
                            <a:outerShdw blurRad="38100" dist="38100" dir="2700000" algn="tl">
                              <a:srgbClr val="000000">
                                <a:alpha val="43137"/>
                              </a:srgbClr>
                            </a:outerShdw>
                          </a:effectLst>
                        </a:rPr>
                        <a:t>Bluewire</a:t>
                      </a:r>
                      <a:r>
                        <a:rPr lang="en-US" sz="1400" dirty="0" smtClean="0">
                          <a:effectLst>
                            <a:outerShdw blurRad="38100" dist="38100" dir="2700000" algn="tl">
                              <a:srgbClr val="000000">
                                <a:alpha val="43137"/>
                              </a:srgbClr>
                            </a:outerShdw>
                          </a:effectLst>
                        </a:rPr>
                        <a:t>, and Device Installation</a:t>
                      </a:r>
                      <a:endParaRPr lang="en-US" sz="1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effectLst>
                            <a:outerShdw blurRad="38100" dist="38100" dir="2700000" algn="tl">
                              <a:srgbClr val="000000">
                                <a:alpha val="43137"/>
                              </a:srgbClr>
                            </a:outerShdw>
                          </a:effectLst>
                        </a:rPr>
                        <a:t>Everyone</a:t>
                      </a:r>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Include All Files In Your Package</a:t>
            </a:r>
            <a:endParaRPr lang="en-US" dirty="0"/>
          </a:p>
        </p:txBody>
      </p:sp>
      <p:sp>
        <p:nvSpPr>
          <p:cNvPr id="5" name="Content Placeholder 4"/>
          <p:cNvSpPr>
            <a:spLocks noGrp="1"/>
          </p:cNvSpPr>
          <p:nvPr>
            <p:ph sz="half" idx="1"/>
          </p:nvPr>
        </p:nvSpPr>
        <p:spPr>
          <a:xfrm>
            <a:off x="382323" y="1414199"/>
            <a:ext cx="2818077" cy="2702278"/>
          </a:xfrm>
        </p:spPr>
        <p:txBody>
          <a:bodyPr/>
          <a:lstStyle/>
          <a:p>
            <a:r>
              <a:rPr lang="en-US" dirty="0" smtClean="0"/>
              <a:t>One solution </a:t>
            </a:r>
            <a:br>
              <a:rPr lang="en-US" dirty="0" smtClean="0"/>
            </a:br>
            <a:r>
              <a:rPr lang="en-US" dirty="0" smtClean="0"/>
              <a:t>is to include all dependencies within your package</a:t>
            </a:r>
          </a:p>
          <a:p>
            <a:r>
              <a:rPr lang="en-US" dirty="0" smtClean="0"/>
              <a:t>Yes, this means all the files are signed with the package</a:t>
            </a:r>
          </a:p>
        </p:txBody>
      </p:sp>
      <p:sp>
        <p:nvSpPr>
          <p:cNvPr id="26" name="Content Placeholder 25"/>
          <p:cNvSpPr>
            <a:spLocks noGrp="1"/>
          </p:cNvSpPr>
          <p:nvPr>
            <p:ph sz="half" idx="2"/>
          </p:nvPr>
        </p:nvSpPr>
        <p:spPr/>
        <p:txBody>
          <a:bodyPr/>
          <a:lstStyle/>
          <a:p>
            <a:endParaRPr lang="en-US"/>
          </a:p>
        </p:txBody>
      </p:sp>
      <p:sp>
        <p:nvSpPr>
          <p:cNvPr id="6" name="Rectangle 5"/>
          <p:cNvSpPr>
            <a:spLocks noChangeArrowheads="1"/>
          </p:cNvSpPr>
          <p:nvPr/>
        </p:nvSpPr>
        <p:spPr bwMode="auto">
          <a:xfrm>
            <a:off x="3412063" y="2572042"/>
            <a:ext cx="5047158" cy="32449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ectangle 6"/>
          <p:cNvSpPr>
            <a:spLocks noChangeArrowheads="1"/>
          </p:cNvSpPr>
          <p:nvPr/>
        </p:nvSpPr>
        <p:spPr bwMode="auto">
          <a:xfrm>
            <a:off x="5778691" y="2667000"/>
            <a:ext cx="1492250" cy="7233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a:spLocks noChangeArrowheads="1"/>
          </p:cNvSpPr>
          <p:nvPr/>
        </p:nvSpPr>
        <p:spPr bwMode="auto">
          <a:xfrm>
            <a:off x="5778691" y="3554438"/>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5778691" y="4437185"/>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11"/>
          <p:cNvSpPr>
            <a:spLocks noChangeArrowheads="1"/>
          </p:cNvSpPr>
          <p:nvPr/>
        </p:nvSpPr>
        <p:spPr bwMode="auto">
          <a:xfrm>
            <a:off x="3605328" y="3554438"/>
            <a:ext cx="1745989"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ectangle 12"/>
          <p:cNvSpPr>
            <a:spLocks noChangeArrowheads="1"/>
          </p:cNvSpPr>
          <p:nvPr/>
        </p:nvSpPr>
        <p:spPr bwMode="auto">
          <a:xfrm>
            <a:off x="3605328" y="4437185"/>
            <a:ext cx="1745989"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Left Arrow 13"/>
          <p:cNvSpPr/>
          <p:nvPr/>
        </p:nvSpPr>
        <p:spPr>
          <a:xfrm>
            <a:off x="5054596" y="3759207"/>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Depends on</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Left Arrow 14"/>
          <p:cNvSpPr/>
          <p:nvPr/>
        </p:nvSpPr>
        <p:spPr>
          <a:xfrm>
            <a:off x="5054596" y="46227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Depends on</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 name="Rectangular Callout 15"/>
          <p:cNvSpPr/>
          <p:nvPr/>
        </p:nvSpPr>
        <p:spPr>
          <a:xfrm>
            <a:off x="7104623" y="1143001"/>
            <a:ext cx="1793843" cy="1987062"/>
          </a:xfrm>
          <a:prstGeom prst="wedgeRectCallout">
            <a:avLst>
              <a:gd name="adj1" fmla="val -71225"/>
              <a:gd name="adj2" fmla="val 2911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gradFill>
                  <a:gsLst>
                    <a:gs pos="0">
                      <a:schemeClr val="bg2"/>
                    </a:gs>
                    <a:gs pos="25000">
                      <a:schemeClr val="bg2"/>
                    </a:gs>
                  </a:gsLst>
                  <a:lin ang="5400000" scaled="1"/>
                </a:gradFill>
                <a:latin typeface="Trebuchet MS" pitchFamily="34" charset="0"/>
              </a:rPr>
              <a:t>[</a:t>
            </a:r>
            <a:r>
              <a:rPr lang="en-US" sz="1000" dirty="0" err="1" smtClean="0">
                <a:gradFill>
                  <a:gsLst>
                    <a:gs pos="0">
                      <a:schemeClr val="bg2"/>
                    </a:gs>
                    <a:gs pos="25000">
                      <a:schemeClr val="bg2"/>
                    </a:gs>
                  </a:gsLst>
                  <a:lin ang="5400000" scaled="1"/>
                </a:gradFill>
                <a:latin typeface="Trebuchet MS" pitchFamily="34" charset="0"/>
              </a:rPr>
              <a:t>SourceDisksFiles</a:t>
            </a:r>
            <a:r>
              <a:rPr lang="en-US" sz="1000" dirty="0" smtClean="0">
                <a:gradFill>
                  <a:gsLst>
                    <a:gs pos="0">
                      <a:schemeClr val="bg2"/>
                    </a:gs>
                    <a:gs pos="25000">
                      <a:schemeClr val="bg2"/>
                    </a:gs>
                  </a:gsLst>
                  <a:lin ang="5400000" scaled="1"/>
                </a:gradFill>
                <a:latin typeface="Trebuchet MS" pitchFamily="34" charset="0"/>
              </a:rPr>
              <a:t>]</a:t>
            </a:r>
          </a:p>
          <a:p>
            <a:pPr algn="ctr" defTabSz="914063"/>
            <a:r>
              <a:rPr lang="en-US" sz="1000" dirty="0" smtClean="0">
                <a:gradFill>
                  <a:gsLst>
                    <a:gs pos="0">
                      <a:schemeClr val="bg2"/>
                    </a:gs>
                    <a:gs pos="25000">
                      <a:schemeClr val="bg2"/>
                    </a:gs>
                  </a:gsLst>
                  <a:lin ang="5400000" scaled="1"/>
                </a:gradFill>
                <a:latin typeface="Trebuchet MS" pitchFamily="34" charset="0"/>
              </a:rPr>
              <a:t>MyFile1.sys=</a:t>
            </a:r>
            <a:r>
              <a:rPr lang="en-US" sz="1000" dirty="0" smtClean="0">
                <a:gradFill>
                  <a:gsLst>
                    <a:gs pos="0">
                      <a:schemeClr val="bg2"/>
                    </a:gs>
                    <a:gs pos="25000">
                      <a:schemeClr val="bg2"/>
                    </a:gs>
                  </a:gsLst>
                  <a:lin ang="5400000" scaled="1"/>
                </a:gradFill>
                <a:latin typeface="Trebuchet MS" pitchFamily="34" charset="0"/>
                <a:sym typeface="Wingdings"/>
              </a:rPr>
              <a:t> …</a:t>
            </a:r>
            <a:endParaRPr lang="en-US" sz="1000" dirty="0" smtClean="0">
              <a:gradFill>
                <a:gsLst>
                  <a:gs pos="0">
                    <a:schemeClr val="bg2"/>
                  </a:gs>
                  <a:gs pos="25000">
                    <a:schemeClr val="bg2"/>
                  </a:gs>
                </a:gsLst>
                <a:lin ang="5400000" scaled="1"/>
              </a:gradFill>
              <a:latin typeface="Trebuchet MS" pitchFamily="34" charset="0"/>
            </a:endParaRPr>
          </a:p>
          <a:p>
            <a:pPr algn="ctr" defTabSz="914063"/>
            <a:r>
              <a:rPr lang="en-US" sz="1000" dirty="0" smtClean="0">
                <a:gradFill>
                  <a:gsLst>
                    <a:gs pos="0">
                      <a:schemeClr val="bg2"/>
                    </a:gs>
                    <a:gs pos="25000">
                      <a:schemeClr val="bg2"/>
                    </a:gs>
                  </a:gsLst>
                  <a:lin ang="5400000" scaled="1"/>
                </a:gradFill>
                <a:latin typeface="Trebuchet MS" pitchFamily="34" charset="0"/>
              </a:rPr>
              <a:t>MyFile2.dll=</a:t>
            </a:r>
            <a:r>
              <a:rPr lang="en-US" sz="1000" dirty="0" smtClean="0">
                <a:gradFill>
                  <a:gsLst>
                    <a:gs pos="0">
                      <a:schemeClr val="bg2"/>
                    </a:gs>
                    <a:gs pos="25000">
                      <a:schemeClr val="bg2"/>
                    </a:gs>
                  </a:gsLst>
                  <a:lin ang="5400000" scaled="1"/>
                </a:gradFill>
                <a:latin typeface="Trebuchet MS" pitchFamily="34" charset="0"/>
                <a:sym typeface="Wingdings"/>
              </a:rPr>
              <a:t>…</a:t>
            </a: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OemConfig.dat=…</a:t>
            </a: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OtherDriver.dll=…</a:t>
            </a:r>
          </a:p>
          <a:p>
            <a:pPr algn="ctr" defTabSz="914063"/>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MyDDInstall</a:t>
            </a:r>
            <a:r>
              <a:rPr lang="en-US" sz="1000" dirty="0" smtClean="0">
                <a:gradFill>
                  <a:gsLst>
                    <a:gs pos="0">
                      <a:schemeClr val="bg2"/>
                    </a:gs>
                    <a:gs pos="25000">
                      <a:schemeClr val="bg2"/>
                    </a:gs>
                  </a:gsLst>
                  <a:lin ang="5400000" scaled="1"/>
                </a:gradFill>
                <a:latin typeface="Trebuchet MS" pitchFamily="34" charset="0"/>
                <a:sym typeface="Wingdings"/>
              </a:rPr>
              <a:t>]</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=@MyFile1.sys</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=@MyFile2.dll</a:t>
            </a: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OemConfig.dat</a:t>
            </a:r>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r>
              <a:rPr lang="en-US" sz="1000" dirty="0" err="1" smtClean="0">
                <a:gradFill>
                  <a:gsLst>
                    <a:gs pos="0">
                      <a:schemeClr val="bg2"/>
                    </a:gs>
                    <a:gs pos="25000">
                      <a:schemeClr val="bg2"/>
                    </a:gs>
                  </a:gsLst>
                  <a:lin ang="5400000" scaled="1"/>
                </a:gradFill>
                <a:latin typeface="Trebuchet MS" pitchFamily="34" charset="0"/>
                <a:sym typeface="Wingdings"/>
              </a:rPr>
              <a:t>CopyFiles</a:t>
            </a:r>
            <a:r>
              <a:rPr lang="en-US" sz="1000" dirty="0" smtClean="0">
                <a:gradFill>
                  <a:gsLst>
                    <a:gs pos="0">
                      <a:schemeClr val="bg2"/>
                    </a:gs>
                    <a:gs pos="25000">
                      <a:schemeClr val="bg2"/>
                    </a:gs>
                  </a:gsLst>
                  <a:lin ang="5400000" scaled="1"/>
                </a:gradFill>
                <a:latin typeface="Trebuchet MS" pitchFamily="34" charset="0"/>
                <a:sym typeface="Wingdings"/>
              </a:rPr>
              <a:t>=@</a:t>
            </a:r>
            <a:r>
              <a:rPr lang="en-US" sz="1000" dirty="0" err="1" smtClean="0">
                <a:gradFill>
                  <a:gsLst>
                    <a:gs pos="0">
                      <a:schemeClr val="bg2"/>
                    </a:gs>
                    <a:gs pos="25000">
                      <a:schemeClr val="bg2"/>
                    </a:gs>
                  </a:gsLst>
                  <a:lin ang="5400000" scaled="1"/>
                </a:gradFill>
                <a:latin typeface="Trebuchet MS" pitchFamily="34" charset="0"/>
                <a:sym typeface="Wingdings"/>
              </a:rPr>
              <a:t>OtherDriver.dll</a:t>
            </a:r>
            <a:endParaRPr lang="en-US" sz="1000" dirty="0" smtClean="0">
              <a:gradFill>
                <a:gsLst>
                  <a:gs pos="0">
                    <a:schemeClr val="bg2"/>
                  </a:gs>
                  <a:gs pos="25000">
                    <a:schemeClr val="bg2"/>
                  </a:gs>
                </a:gsLst>
                <a:lin ang="5400000" scaled="1"/>
              </a:gradFill>
              <a:latin typeface="Trebuchet MS" pitchFamily="34" charset="0"/>
              <a:sym typeface="Wingdings"/>
            </a:endParaRPr>
          </a:p>
          <a:p>
            <a:pPr algn="ctr" defTabSz="914063"/>
            <a:endParaRPr lang="en-US" sz="1000" dirty="0" smtClean="0">
              <a:gradFill>
                <a:gsLst>
                  <a:gs pos="0">
                    <a:schemeClr val="bg2"/>
                  </a:gs>
                  <a:gs pos="25000">
                    <a:schemeClr val="bg2"/>
                  </a:gs>
                </a:gsLst>
                <a:lin ang="5400000" scaled="1"/>
              </a:gradFill>
              <a:latin typeface="Trebuchet MS" pitchFamily="34" charset="0"/>
              <a:sym typeface="Wingding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Or Handle Their Absence</a:t>
            </a:r>
            <a:endParaRPr lang="en-US" dirty="0"/>
          </a:p>
        </p:txBody>
      </p:sp>
      <p:sp>
        <p:nvSpPr>
          <p:cNvPr id="5" name="Content Placeholder 4"/>
          <p:cNvSpPr>
            <a:spLocks noGrp="1"/>
          </p:cNvSpPr>
          <p:nvPr>
            <p:ph sz="half" idx="1"/>
          </p:nvPr>
        </p:nvSpPr>
        <p:spPr>
          <a:xfrm>
            <a:off x="382324" y="1414199"/>
            <a:ext cx="3057067" cy="3926203"/>
          </a:xfrm>
        </p:spPr>
        <p:txBody>
          <a:bodyPr/>
          <a:lstStyle/>
          <a:p>
            <a:r>
              <a:rPr lang="en-US" dirty="0" smtClean="0"/>
              <a:t>Treat the “missing file” case as a possible path</a:t>
            </a:r>
          </a:p>
          <a:p>
            <a:r>
              <a:rPr lang="en-US" dirty="0" smtClean="0"/>
              <a:t>Gracefully handle it</a:t>
            </a:r>
          </a:p>
          <a:p>
            <a:pPr lvl="1"/>
            <a:r>
              <a:rPr lang="en-US" dirty="0" smtClean="0"/>
              <a:t>Allow </a:t>
            </a:r>
            <a:r>
              <a:rPr lang="en-US" dirty="0" err="1" smtClean="0"/>
              <a:t>admins</a:t>
            </a:r>
            <a:r>
              <a:rPr lang="en-US" dirty="0" smtClean="0"/>
              <a:t> to override </a:t>
            </a:r>
            <a:r>
              <a:rPr lang="en-US" dirty="0" err="1" smtClean="0"/>
              <a:t>config</a:t>
            </a:r>
            <a:r>
              <a:rPr lang="en-US" dirty="0" smtClean="0"/>
              <a:t>, </a:t>
            </a:r>
            <a:br>
              <a:rPr lang="en-US" dirty="0" smtClean="0"/>
            </a:br>
            <a:r>
              <a:rPr lang="en-US" dirty="0" smtClean="0"/>
              <a:t>but provide a default if missing</a:t>
            </a:r>
          </a:p>
          <a:p>
            <a:pPr lvl="1"/>
            <a:r>
              <a:rPr lang="en-US" dirty="0" smtClean="0"/>
              <a:t>Check for presence of plug-ins, etc. before attempting to load them</a:t>
            </a:r>
          </a:p>
        </p:txBody>
      </p:sp>
      <p:sp>
        <p:nvSpPr>
          <p:cNvPr id="6" name="Rectangle 5"/>
          <p:cNvSpPr>
            <a:spLocks noChangeArrowheads="1"/>
          </p:cNvSpPr>
          <p:nvPr/>
        </p:nvSpPr>
        <p:spPr bwMode="auto">
          <a:xfrm>
            <a:off x="5545667" y="2572042"/>
            <a:ext cx="2913554" cy="324494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Driver Package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ectangle 6"/>
          <p:cNvSpPr>
            <a:spLocks noChangeArrowheads="1"/>
          </p:cNvSpPr>
          <p:nvPr/>
        </p:nvSpPr>
        <p:spPr bwMode="auto">
          <a:xfrm>
            <a:off x="5778691" y="2667000"/>
            <a:ext cx="1492250" cy="7233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MyInf.inf</a:t>
            </a:r>
          </a:p>
        </p:txBody>
      </p:sp>
      <p:sp>
        <p:nvSpPr>
          <p:cNvPr id="8" name="Rectangle 7"/>
          <p:cNvSpPr>
            <a:spLocks noChangeArrowheads="1"/>
          </p:cNvSpPr>
          <p:nvPr/>
        </p:nvSpPr>
        <p:spPr bwMode="auto">
          <a:xfrm>
            <a:off x="5778691" y="3554438"/>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MyFile1.sys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a:spLocks noChangeArrowheads="1"/>
          </p:cNvSpPr>
          <p:nvPr/>
        </p:nvSpPr>
        <p:spPr bwMode="auto">
          <a:xfrm>
            <a:off x="5778691" y="4437185"/>
            <a:ext cx="1492250"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MyFile2.dll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11"/>
          <p:cNvSpPr>
            <a:spLocks noChangeArrowheads="1"/>
          </p:cNvSpPr>
          <p:nvPr/>
        </p:nvSpPr>
        <p:spPr bwMode="auto">
          <a:xfrm>
            <a:off x="3605329" y="3449039"/>
            <a:ext cx="1745988"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OemConfig.dat</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ectangle 12"/>
          <p:cNvSpPr>
            <a:spLocks noChangeArrowheads="1"/>
          </p:cNvSpPr>
          <p:nvPr/>
        </p:nvSpPr>
        <p:spPr bwMode="auto">
          <a:xfrm>
            <a:off x="3605329" y="4468358"/>
            <a:ext cx="1745988" cy="730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30000"/>
              </a:spcBef>
              <a:spcAft>
                <a:spcPct val="3000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OtherDriver.dll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Left Arrow 13"/>
          <p:cNvSpPr/>
          <p:nvPr/>
        </p:nvSpPr>
        <p:spPr>
          <a:xfrm rot="860407">
            <a:off x="5054597" y="35010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Optional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Left Arrow 14"/>
          <p:cNvSpPr/>
          <p:nvPr/>
        </p:nvSpPr>
        <p:spPr>
          <a:xfrm rot="719530">
            <a:off x="5057163" y="4519455"/>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Optional</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Left Arrow 16"/>
          <p:cNvSpPr/>
          <p:nvPr/>
        </p:nvSpPr>
        <p:spPr>
          <a:xfrm rot="20753790">
            <a:off x="5059503" y="3867299"/>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Missing OK</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Left Arrow 17"/>
          <p:cNvSpPr/>
          <p:nvPr/>
        </p:nvSpPr>
        <p:spPr>
          <a:xfrm rot="20753790">
            <a:off x="5054372" y="4854265"/>
            <a:ext cx="825696" cy="32173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Missing OK</a:t>
            </a:r>
            <a:endParaRPr lang="en-US" sz="8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Overview Of Driver Package Deployment</a:t>
            </a:r>
            <a:endParaRPr lang="en-US" sz="3600" dirty="0"/>
          </a:p>
        </p:txBody>
      </p:sp>
      <p:sp>
        <p:nvSpPr>
          <p:cNvPr id="3" name="Content Placeholder 2"/>
          <p:cNvSpPr>
            <a:spLocks noGrp="1"/>
          </p:cNvSpPr>
          <p:nvPr>
            <p:ph idx="1"/>
          </p:nvPr>
        </p:nvSpPr>
        <p:spPr>
          <a:xfrm>
            <a:off x="382588" y="1414464"/>
            <a:ext cx="8380412" cy="2891561"/>
          </a:xfrm>
        </p:spPr>
        <p:txBody>
          <a:bodyPr/>
          <a:lstStyle/>
          <a:p>
            <a:pPr marL="514350" indent="-514350">
              <a:buFont typeface="+mj-lt"/>
              <a:buAutoNum type="arabicPeriod"/>
            </a:pPr>
            <a:r>
              <a:rPr lang="en-US" sz="2800" dirty="0" smtClean="0"/>
              <a:t>Windows copies driver package to Driver Store</a:t>
            </a:r>
          </a:p>
          <a:p>
            <a:pPr marL="514350" indent="-514350">
              <a:buFont typeface="+mj-lt"/>
              <a:buAutoNum type="arabicPeriod"/>
            </a:pPr>
            <a:r>
              <a:rPr lang="en-US" sz="2800" dirty="0" smtClean="0"/>
              <a:t>Time passes. The world changes</a:t>
            </a:r>
          </a:p>
          <a:p>
            <a:pPr marL="514350" indent="-514350">
              <a:buFont typeface="+mj-lt"/>
              <a:buAutoNum type="arabicPeriod"/>
            </a:pPr>
            <a:r>
              <a:rPr lang="en-US" sz="2800" dirty="0" smtClean="0"/>
              <a:t>Windows installs driver package on device</a:t>
            </a:r>
          </a:p>
          <a:p>
            <a:pPr lvl="1"/>
            <a:r>
              <a:rPr lang="en-US" sz="2400" dirty="0" smtClean="0"/>
              <a:t>Because a new device instance was detected</a:t>
            </a:r>
          </a:p>
          <a:p>
            <a:pPr lvl="1"/>
            <a:r>
              <a:rPr lang="en-US" sz="2400" dirty="0" smtClean="0"/>
              <a:t>Because an app programmatically did it</a:t>
            </a:r>
          </a:p>
          <a:p>
            <a:pPr lvl="1"/>
            <a:r>
              <a:rPr lang="en-US" sz="2400" dirty="0" smtClean="0"/>
              <a:t>Because the user did it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460" y="1890158"/>
            <a:ext cx="5951568" cy="51444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8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 name="Content Placeholder 2"/>
          <p:cNvSpPr>
            <a:spLocks noGrp="1"/>
          </p:cNvSpPr>
          <p:nvPr>
            <p:ph idx="1"/>
          </p:nvPr>
        </p:nvSpPr>
        <p:spPr>
          <a:xfrm>
            <a:off x="382588" y="1414464"/>
            <a:ext cx="8380412" cy="1471172"/>
          </a:xfrm>
        </p:spPr>
        <p:txBody>
          <a:bodyPr/>
          <a:lstStyle/>
          <a:p>
            <a:pPr marL="514350" indent="-514350">
              <a:buFont typeface="+mj-lt"/>
              <a:buAutoNum type="arabicPeriod"/>
            </a:pPr>
            <a:r>
              <a:rPr lang="en-US" sz="2800" dirty="0" smtClean="0"/>
              <a:t>Windows copies driver package to Driver Store</a:t>
            </a:r>
          </a:p>
          <a:p>
            <a:pPr marL="514350" indent="-514350">
              <a:buFont typeface="+mj-lt"/>
              <a:buAutoNum type="arabicPeriod"/>
            </a:pPr>
            <a:r>
              <a:rPr lang="en-US" sz="2800" dirty="0" smtClean="0"/>
              <a:t>Time passes. The world changes</a:t>
            </a:r>
          </a:p>
          <a:p>
            <a:pPr marL="514350" indent="-514350">
              <a:buFont typeface="+mj-lt"/>
              <a:buAutoNum type="arabicPeriod"/>
            </a:pPr>
            <a:r>
              <a:rPr lang="en-US" sz="2800" dirty="0" smtClean="0"/>
              <a:t>Windows installs driver package on device</a:t>
            </a:r>
          </a:p>
        </p:txBody>
      </p:sp>
      <p:sp>
        <p:nvSpPr>
          <p:cNvPr id="2" name="Title 1"/>
          <p:cNvSpPr>
            <a:spLocks noGrp="1"/>
          </p:cNvSpPr>
          <p:nvPr>
            <p:ph type="title"/>
          </p:nvPr>
        </p:nvSpPr>
        <p:spPr>
          <a:xfrm>
            <a:off x="382588" y="228600"/>
            <a:ext cx="8380412" cy="498598"/>
          </a:xfrm>
        </p:spPr>
        <p:txBody>
          <a:bodyPr/>
          <a:lstStyle/>
          <a:p>
            <a:r>
              <a:rPr lang="en-US" sz="3600" dirty="0" smtClean="0"/>
              <a:t>Overview Of Driver Package Deployment</a:t>
            </a:r>
            <a:endParaRPr lang="en-US" sz="3600" dirty="0"/>
          </a:p>
        </p:txBody>
      </p:sp>
      <p:sp>
        <p:nvSpPr>
          <p:cNvPr id="25" name="TextBox 24"/>
          <p:cNvSpPr txBox="1"/>
          <p:nvPr/>
        </p:nvSpPr>
        <p:spPr>
          <a:xfrm rot="174710">
            <a:off x="4257839" y="4197578"/>
            <a:ext cx="4486854"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This is the hard part!</a:t>
            </a:r>
            <a:endParaRPr lang="en-US" sz="3200" b="1" dirty="0">
              <a:effectLst>
                <a:outerShdw blurRad="38100" dist="38100" dir="2700000" algn="tl">
                  <a:srgbClr val="000000">
                    <a:alpha val="43137"/>
                  </a:srgbClr>
                </a:outerShdw>
              </a:effectLst>
            </a:endParaRPr>
          </a:p>
        </p:txBody>
      </p:sp>
      <p:cxnSp>
        <p:nvCxnSpPr>
          <p:cNvPr id="24" name="Straight Arrow Connector 23"/>
          <p:cNvCxnSpPr/>
          <p:nvPr/>
        </p:nvCxnSpPr>
        <p:spPr>
          <a:xfrm rot="16200000" flipV="1">
            <a:off x="5441943" y="3078604"/>
            <a:ext cx="1631739" cy="566077"/>
          </a:xfrm>
          <a:prstGeom prst="straightConnector1">
            <a:avLst/>
          </a:prstGeom>
          <a:ln w="44450">
            <a:headEnd type="oval" w="med" len="med"/>
            <a:tailEnd type="triangle" w="med" len="med"/>
          </a:ln>
          <a:effectLst>
            <a:outerShdw blurRad="254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repeatCount="indefinite" fill="hold" grpId="0" nodeType="withEffect">
                                  <p:stCondLst>
                                    <p:cond delay="0"/>
                                  </p:stCondLst>
                                  <p:childTnLst>
                                    <p:animClr clrSpc="hsl">
                                      <p:cBhvr override="childStyle">
                                        <p:cTn id="6" dur="2000" fill="hold"/>
                                        <p:tgtEl>
                                          <p:spTgt spid="4"/>
                                        </p:tgtEl>
                                        <p:attrNameLst>
                                          <p:attrName>style.color</p:attrName>
                                        </p:attrNameLst>
                                      </p:cBhvr>
                                      <p:by>
                                        <p:hsl h="0" s="-70588" l="0"/>
                                      </p:by>
                                    </p:animClr>
                                    <p:animClr clrSpc="hsl">
                                      <p:cBhvr>
                                        <p:cTn id="7" dur="2000" fill="hold"/>
                                        <p:tgtEl>
                                          <p:spTgt spid="4"/>
                                        </p:tgtEl>
                                        <p:attrNameLst>
                                          <p:attrName>fillcolor</p:attrName>
                                        </p:attrNameLst>
                                      </p:cBhvr>
                                      <p:by>
                                        <p:hsl h="0" s="-70588" l="0"/>
                                      </p:by>
                                    </p:animClr>
                                    <p:animClr clrSpc="hsl">
                                      <p:cBhvr>
                                        <p:cTn id="8" dur="2000" fill="hold"/>
                                        <p:tgtEl>
                                          <p:spTgt spid="4"/>
                                        </p:tgtEl>
                                        <p:attrNameLst>
                                          <p:attrName>stroke.color</p:attrName>
                                        </p:attrNameLst>
                                      </p:cBhvr>
                                      <p:by>
                                        <p:hsl h="0" s="-70588" l="0"/>
                                      </p:by>
                                    </p:animClr>
                                    <p:set>
                                      <p:cBhvr>
                                        <p:cTn id="9" dur="2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9460" y="1890158"/>
            <a:ext cx="5951568" cy="51444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8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 name="Content Placeholder 2"/>
          <p:cNvSpPr>
            <a:spLocks noGrp="1"/>
          </p:cNvSpPr>
          <p:nvPr>
            <p:ph idx="1"/>
          </p:nvPr>
        </p:nvSpPr>
        <p:spPr>
          <a:xfrm>
            <a:off x="382588" y="1414464"/>
            <a:ext cx="8380412" cy="1471172"/>
          </a:xfrm>
        </p:spPr>
        <p:txBody>
          <a:bodyPr/>
          <a:lstStyle/>
          <a:p>
            <a:pPr marL="514350" indent="-514350">
              <a:buFont typeface="+mj-lt"/>
              <a:buAutoNum type="arabicPeriod"/>
            </a:pPr>
            <a:r>
              <a:rPr lang="en-US" sz="2800" dirty="0" smtClean="0"/>
              <a:t>Windows copies driver package to Driver Store</a:t>
            </a:r>
          </a:p>
          <a:p>
            <a:pPr marL="514350" indent="-514350">
              <a:buFont typeface="+mj-lt"/>
              <a:buAutoNum type="arabicPeriod"/>
            </a:pPr>
            <a:r>
              <a:rPr lang="en-US" sz="2800" dirty="0" smtClean="0"/>
              <a:t>Time passes. The world changes</a:t>
            </a:r>
          </a:p>
          <a:p>
            <a:pPr marL="514350" indent="-514350">
              <a:buFont typeface="+mj-lt"/>
              <a:buAutoNum type="arabicPeriod"/>
            </a:pPr>
            <a:r>
              <a:rPr lang="en-US" sz="2800" dirty="0" smtClean="0"/>
              <a:t>Windows installs driver package on device</a:t>
            </a:r>
          </a:p>
        </p:txBody>
      </p:sp>
      <p:sp>
        <p:nvSpPr>
          <p:cNvPr id="2" name="Title 1"/>
          <p:cNvSpPr>
            <a:spLocks noGrp="1"/>
          </p:cNvSpPr>
          <p:nvPr>
            <p:ph type="title"/>
          </p:nvPr>
        </p:nvSpPr>
        <p:spPr>
          <a:xfrm>
            <a:off x="382588" y="228600"/>
            <a:ext cx="8380412" cy="498598"/>
          </a:xfrm>
        </p:spPr>
        <p:txBody>
          <a:bodyPr/>
          <a:lstStyle/>
          <a:p>
            <a:r>
              <a:rPr sz="3600" smtClean="0"/>
              <a:t>Overview Of Driver Package Deployment</a:t>
            </a:r>
            <a:endParaRPr lang="en-US" sz="3600" dirty="0"/>
          </a:p>
        </p:txBody>
      </p:sp>
      <p:sp>
        <p:nvSpPr>
          <p:cNvPr id="7" name="TextBox 6"/>
          <p:cNvSpPr txBox="1"/>
          <p:nvPr/>
        </p:nvSpPr>
        <p:spPr>
          <a:xfrm>
            <a:off x="387350" y="3500611"/>
            <a:ext cx="8369300" cy="2720745"/>
          </a:xfrm>
          <a:prstGeom prst="rect">
            <a:avLst/>
          </a:prstGeom>
          <a:noFill/>
        </p:spPr>
        <p:txBody>
          <a:bodyPr wrap="square" rtlCol="0">
            <a:spAutoFit/>
          </a:bodyPr>
          <a:lstStyle/>
          <a:p>
            <a:pPr defTabSz="912777" fontAlgn="base">
              <a:lnSpc>
                <a:spcPct val="90000"/>
              </a:lnSpc>
              <a:spcBef>
                <a:spcPts val="1167"/>
              </a:spcBef>
              <a:spcAft>
                <a:spcPct val="0"/>
              </a:spcAft>
              <a:buClr>
                <a:schemeClr val="tx2"/>
              </a:buClr>
              <a:buSzPct val="95000"/>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Some examples of installation environment changes</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CD/DVD install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 CD/DVD no longer in drive</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OEM preinstall  OEM customized bits gone</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Windows XP  Windows Vista</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Windows Vista RTM  Windows Vista SP1</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Windows Vista Home Basic Windows Vista Ultimate</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Windows Home Server machine recovery</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pitchFamily="2" charset="2"/>
              </a:rPr>
              <a:t>Windows Update deployment</a:t>
            </a: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ular Callout 7"/>
          <p:cNvSpPr/>
          <p:nvPr/>
        </p:nvSpPr>
        <p:spPr>
          <a:xfrm>
            <a:off x="5215467" y="2735317"/>
            <a:ext cx="3716867" cy="1045851"/>
          </a:xfrm>
          <a:prstGeom prst="wedgeRectCallout">
            <a:avLst>
              <a:gd name="adj1" fmla="val -32749"/>
              <a:gd name="adj2" fmla="val -8116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gradFill>
                  <a:gsLst>
                    <a:gs pos="0">
                      <a:schemeClr val="bg2"/>
                    </a:gs>
                    <a:gs pos="25000">
                      <a:schemeClr val="bg2"/>
                    </a:gs>
                  </a:gsLst>
                  <a:lin ang="5400000" scaled="1"/>
                </a:gradFill>
                <a:latin typeface="Trebuchet MS" pitchFamily="34" charset="0"/>
              </a:rPr>
              <a:t>Windows treats your driver package </a:t>
            </a:r>
            <a:br>
              <a:rPr lang="en-US" sz="1400" dirty="0" smtClean="0">
                <a:gradFill>
                  <a:gsLst>
                    <a:gs pos="0">
                      <a:schemeClr val="bg2"/>
                    </a:gs>
                    <a:gs pos="25000">
                      <a:schemeClr val="bg2"/>
                    </a:gs>
                  </a:gsLst>
                  <a:lin ang="5400000" scaled="1"/>
                </a:gradFill>
                <a:latin typeface="Trebuchet MS" pitchFamily="34" charset="0"/>
              </a:rPr>
            </a:br>
            <a:r>
              <a:rPr lang="en-US" sz="1400" dirty="0" smtClean="0">
                <a:gradFill>
                  <a:gsLst>
                    <a:gs pos="0">
                      <a:schemeClr val="bg2"/>
                    </a:gs>
                    <a:gs pos="25000">
                      <a:schemeClr val="bg2"/>
                    </a:gs>
                  </a:gsLst>
                  <a:lin ang="5400000" scaled="1"/>
                </a:gradFill>
                <a:latin typeface="Trebuchet MS" pitchFamily="34" charset="0"/>
              </a:rPr>
              <a:t>as a time capsule and survival pod. Windows will preserve the contents </a:t>
            </a:r>
            <a:br>
              <a:rPr lang="en-US" sz="1400" dirty="0" smtClean="0">
                <a:gradFill>
                  <a:gsLst>
                    <a:gs pos="0">
                      <a:schemeClr val="bg2"/>
                    </a:gs>
                    <a:gs pos="25000">
                      <a:schemeClr val="bg2"/>
                    </a:gs>
                  </a:gsLst>
                  <a:lin ang="5400000" scaled="1"/>
                </a:gradFill>
                <a:latin typeface="Trebuchet MS" pitchFamily="34" charset="0"/>
              </a:rPr>
            </a:br>
            <a:r>
              <a:rPr lang="en-US" sz="1400" dirty="0" smtClean="0">
                <a:gradFill>
                  <a:gsLst>
                    <a:gs pos="0">
                      <a:schemeClr val="bg2"/>
                    </a:gs>
                    <a:gs pos="25000">
                      <a:schemeClr val="bg2"/>
                    </a:gs>
                  </a:gsLst>
                  <a:lin ang="5400000" scaled="1"/>
                </a:gradFill>
                <a:latin typeface="Trebuchet MS" pitchFamily="34" charset="0"/>
              </a:rPr>
              <a:t>of your driver package.</a:t>
            </a:r>
            <a:endParaRPr lang="en-US" sz="1400" dirty="0">
              <a:gradFill>
                <a:gsLst>
                  <a:gs pos="0">
                    <a:schemeClr val="bg2"/>
                  </a:gs>
                  <a:gs pos="25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repeatCount="indefinite" fill="hold" grpId="0" nodeType="withEffect">
                                  <p:stCondLst>
                                    <p:cond delay="0"/>
                                  </p:stCondLst>
                                  <p:childTnLst>
                                    <p:animClr clrSpc="hsl">
                                      <p:cBhvr override="childStyle">
                                        <p:cTn id="6" dur="2000" fill="hold"/>
                                        <p:tgtEl>
                                          <p:spTgt spid="9"/>
                                        </p:tgtEl>
                                        <p:attrNameLst>
                                          <p:attrName>style.color</p:attrName>
                                        </p:attrNameLst>
                                      </p:cBhvr>
                                      <p:by>
                                        <p:hsl h="0" s="-70588" l="0"/>
                                      </p:by>
                                    </p:animClr>
                                    <p:animClr clrSpc="hsl">
                                      <p:cBhvr>
                                        <p:cTn id="7" dur="2000" fill="hold"/>
                                        <p:tgtEl>
                                          <p:spTgt spid="9"/>
                                        </p:tgtEl>
                                        <p:attrNameLst>
                                          <p:attrName>fillcolor</p:attrName>
                                        </p:attrNameLst>
                                      </p:cBhvr>
                                      <p:by>
                                        <p:hsl h="0" s="-70588" l="0"/>
                                      </p:by>
                                    </p:animClr>
                                    <p:animClr clrSpc="hsl">
                                      <p:cBhvr>
                                        <p:cTn id="8" dur="2000" fill="hold"/>
                                        <p:tgtEl>
                                          <p:spTgt spid="9"/>
                                        </p:tgtEl>
                                        <p:attrNameLst>
                                          <p:attrName>stroke.color</p:attrName>
                                        </p:attrNameLst>
                                      </p:cBhvr>
                                      <p:by>
                                        <p:hsl h="0" s="-70588" l="0"/>
                                      </p:by>
                                    </p:animClr>
                                    <p:set>
                                      <p:cBhvr>
                                        <p:cTn id="9"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4:21:47 PM&quot;&gt;&lt;Slide id=&quot;258&quot; dur=&quot;265.8125&quot; bld=&quot;INVLD&quot;/&gt;&lt;Slide id=&quot;257&quot; dur=&quot;1.140625&quot;/&gt;&lt;Slide id=&quot;258&quot; dur=&quot;497.9688&quot;/&gt;&lt;Slide id=&quot;297&quot; dur=&quot;52.45313&quot;/&gt;&lt;Slide id=&quot;289&quot; dur=&quot;8.390625&quot;/&gt;&lt;Slide id=&quot;295&quot; dur=&quot;26.625&quot;/&gt;&lt;Slide id=&quot;296&quot; dur=&quot;55.48438&quot; bld=&quot;|11.6&quot;/&gt;&lt;Slide id=&quot;273&quot; dur=&quot;134.1406&quot;/&gt;&lt;Slide id=&quot;299&quot; dur=&quot;68.34375&quot;/&gt;&lt;Slide id=&quot;280&quot; dur=&quot;81.15625&quot;/&gt;&lt;Slide id=&quot;281&quot; dur=&quot;68.42188&quot; bld=&quot;|58.1&quot;/&gt;&lt;Slide id=&quot;282&quot; dur=&quot;22.23438&quot;/&gt;&lt;Slide id=&quot;300&quot; dur=&quot;37.5&quot;/&gt;&lt;Slide id=&quot;283&quot; dur=&quot;35.84375&quot;/&gt;&lt;Slide id=&quot;284&quot; dur=&quot;8.03125&quot;/&gt;&lt;Slide id=&quot;285&quot; dur=&quot;1.21875&quot;/&gt;&lt;Slide id=&quot;286&quot; dur=&quot;45.09375&quot; bld=&quot;|.9|0|11.2|27.8|0|1|2&quot;/&gt;&lt;Slide id=&quot;287&quot; dur=&quot;34.48438&quot; bld=&quot;|2|1.7|2.3|2.5|2|2.4|0|3|1.1&quot;/&gt;&lt;Slide id=&quot;288&quot; dur=&quot;7.328125&quot;/&gt;&lt;Slide id=&quot;274&quot; dur=&quot;65.34375&quot;/&gt;&lt;Slide id=&quot;275&quot; dur=&quot;70.75&quot;/&gt;&lt;Slide id=&quot;279&quot; dur=&quot;22.85938&quot;/&gt;&lt;Slide id=&quot;276&quot; dur=&quot;28.51563&quot;/&gt;&lt;Slide id=&quot;277&quot; dur=&quot;43.01563&quot;/&gt;&lt;Slide id=&quot;278&quot; dur=&quot;173.3828&quot; bld=&quot;|10.7|1.9|2.2|3.7|0|0|2|4.6|2.9|1.2|2.5|4|.5|3.3|40.3|3.9|8|.5|.5|1|10.9|6.2|0|6.4|7.4|4.5|0|2.8|.5|1.7|1.5|2.7|1.2|16.4|0|2|2|11.1&quot;/&gt;&lt;Slide id=&quot;290&quot; dur=&quot;1.171875&quot;/&gt;&lt;Slide id=&quot;278&quot; dur=&quot;77.1875&quot;/&gt;&lt;Slide id=&quot;290&quot; dur=&quot;129.8906&quot;/&gt;&lt;Slide id=&quot;291&quot; dur=&quot;86.78125&quot;/&gt;&lt;Slide id=&quot;293&quot; dur=&quot;64.14063&quot;/&gt;&lt;Slide id=&quot;294&quot; dur=&quot;393.9688&quot; bld=&quot;|23.2|3.5|5.4|3.9|.1|1|.4|0|1|109|6.6|42.6|7|.5|44.3|5.3&quot;/&gt;&lt;Slide id=&quot;292&quot; dur=&quot;81.42188&quot;/&gt;&lt;Slide id=&quot;270&quot; dur=&quot;162.4063&quot;/&gt;&lt;Slide id=&quot;271&quot; dur=&quot;149.4844&quot;/&gt;&lt;Slide id=&quot;272&quot; dur=&quot;1256.094&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3.2|3.5|5.4|3.9|.1|1|.4|0|1|109|6.6|42.6|7|.5|44.3|5.3"/>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2721</Words>
  <Application>Microsoft Office PowerPoint</Application>
  <PresentationFormat>On-screen Show (4:3)</PresentationFormat>
  <Paragraphs>573</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Trebuchet MS</vt:lpstr>
      <vt:lpstr>Wingdings</vt:lpstr>
      <vt:lpstr>Segoe UI</vt:lpstr>
      <vt:lpstr>Segoe</vt:lpstr>
      <vt:lpstr>Calibri</vt:lpstr>
      <vt:lpstr>Segoe Semibold</vt:lpstr>
      <vt:lpstr>WinHEC 2008 Template_NEW_9.22.08</vt:lpstr>
      <vt:lpstr>Creating Deployable Driver Packages for Windows</vt:lpstr>
      <vt:lpstr>Key Takeaways</vt:lpstr>
      <vt:lpstr>What Is A Driver Package?</vt:lpstr>
      <vt:lpstr>Avoid Common Mistakes</vt:lpstr>
      <vt:lpstr>Include All Files In Your Package</vt:lpstr>
      <vt:lpstr>Or Handle Their Absence</vt:lpstr>
      <vt:lpstr>Overview Of Driver Package Deployment</vt:lpstr>
      <vt:lpstr>Overview Of Driver Package Deployment</vt:lpstr>
      <vt:lpstr>Overview Of Driver Package Deployment</vt:lpstr>
      <vt:lpstr>Step 1:  Driver Package Copied To Driver Store</vt:lpstr>
      <vt:lpstr>Step 2: The World Changes</vt:lpstr>
      <vt:lpstr>Step 3: Driver installed on device</vt:lpstr>
      <vt:lpstr>Include All Files In Your Package</vt:lpstr>
      <vt:lpstr>Or Handle Their Absence</vt:lpstr>
      <vt:lpstr>Installing Device-Related Applications</vt:lpstr>
      <vt:lpstr>Installing Device-Related Applications</vt:lpstr>
      <vt:lpstr>Use A Finish-install Action To Install The App</vt:lpstr>
      <vt:lpstr>Finish-Install Action Walkthrough</vt:lpstr>
      <vt:lpstr>Finish-Install Actions</vt:lpstr>
      <vt:lpstr>Implementing Finish-Install Actions</vt:lpstr>
      <vt:lpstr>Implementing Finish-Install Actions</vt:lpstr>
      <vt:lpstr>Setup Applications</vt:lpstr>
      <vt:lpstr>Setup Applications</vt:lpstr>
      <vt:lpstr>Don't Ruin Christmas</vt:lpstr>
      <vt:lpstr>Bad Setup Experiences</vt:lpstr>
      <vt:lpstr>Bad Setup Experiences</vt:lpstr>
      <vt:lpstr>Bad Setup Experiences</vt:lpstr>
      <vt:lpstr>Bad Setup Experiences</vt:lpstr>
      <vt:lpstr>Bad Setup Experiences</vt:lpstr>
      <vt:lpstr>Bad Setup Experiences</vt:lpstr>
      <vt:lpstr>Bad Setup Experiences</vt:lpstr>
      <vt:lpstr>Bad Setup Experiences</vt:lpstr>
      <vt:lpstr>We Can Do Better</vt:lpstr>
      <vt:lpstr>Setup Applications</vt:lpstr>
      <vt:lpstr>Setup Applications</vt:lpstr>
      <vt:lpstr>Writing A Setup Application</vt:lpstr>
      <vt:lpstr>Writing A Setup Application</vt:lpstr>
      <vt:lpstr>Ready For Deployment</vt:lpstr>
      <vt:lpstr>It Just Works!</vt:lpstr>
      <vt:lpstr>Key Takeaways</vt:lpstr>
      <vt:lpstr>Related Sessions</vt:lpstr>
      <vt:lpstr>Please Complete A Session Evaluation Form Your input is important!</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2008-11-11T23:44:25Z</dcterms:created>
  <dcterms:modified xsi:type="dcterms:W3CDTF">2008-11-11T23:44:36Z</dcterms:modified>
  <cp:contentType/>
</cp:coreProperties>
</file>