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tags/tag7.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tags/tag9.xml" ContentType="application/vnd.openxmlformats-officedocument.presentationml.tags+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06" r:id="rId1"/>
  </p:sldMasterIdLst>
  <p:notesMasterIdLst>
    <p:notesMasterId r:id="rId125"/>
  </p:notesMasterIdLst>
  <p:handoutMasterIdLst>
    <p:handoutMasterId r:id="rId126"/>
  </p:handoutMasterIdLst>
  <p:sldIdLst>
    <p:sldId id="258" r:id="rId2"/>
    <p:sldId id="338" r:id="rId3"/>
    <p:sldId id="264" r:id="rId4"/>
    <p:sldId id="503" r:id="rId5"/>
    <p:sldId id="358" r:id="rId6"/>
    <p:sldId id="290" r:id="rId7"/>
    <p:sldId id="479" r:id="rId8"/>
    <p:sldId id="448" r:id="rId9"/>
    <p:sldId id="462" r:id="rId10"/>
    <p:sldId id="463" r:id="rId11"/>
    <p:sldId id="465" r:id="rId12"/>
    <p:sldId id="466" r:id="rId13"/>
    <p:sldId id="467" r:id="rId14"/>
    <p:sldId id="468" r:id="rId15"/>
    <p:sldId id="474" r:id="rId16"/>
    <p:sldId id="469" r:id="rId17"/>
    <p:sldId id="470" r:id="rId18"/>
    <p:sldId id="471" r:id="rId19"/>
    <p:sldId id="473" r:id="rId20"/>
    <p:sldId id="472" r:id="rId21"/>
    <p:sldId id="475" r:id="rId22"/>
    <p:sldId id="476" r:id="rId23"/>
    <p:sldId id="477" r:id="rId24"/>
    <p:sldId id="478" r:id="rId25"/>
    <p:sldId id="359" r:id="rId26"/>
    <p:sldId id="481" r:id="rId27"/>
    <p:sldId id="360" r:id="rId28"/>
    <p:sldId id="361" r:id="rId29"/>
    <p:sldId id="362" r:id="rId30"/>
    <p:sldId id="363" r:id="rId31"/>
    <p:sldId id="374" r:id="rId32"/>
    <p:sldId id="364" r:id="rId33"/>
    <p:sldId id="365" r:id="rId34"/>
    <p:sldId id="366" r:id="rId35"/>
    <p:sldId id="367" r:id="rId36"/>
    <p:sldId id="368" r:id="rId37"/>
    <p:sldId id="369" r:id="rId38"/>
    <p:sldId id="526" r:id="rId39"/>
    <p:sldId id="370" r:id="rId40"/>
    <p:sldId id="371" r:id="rId41"/>
    <p:sldId id="372" r:id="rId42"/>
    <p:sldId id="378" r:id="rId43"/>
    <p:sldId id="379" r:id="rId44"/>
    <p:sldId id="373" r:id="rId45"/>
    <p:sldId id="375" r:id="rId46"/>
    <p:sldId id="380" r:id="rId47"/>
    <p:sldId id="376" r:id="rId48"/>
    <p:sldId id="381" r:id="rId49"/>
    <p:sldId id="504" r:id="rId50"/>
    <p:sldId id="278" r:id="rId51"/>
    <p:sldId id="505" r:id="rId52"/>
    <p:sldId id="350" r:id="rId53"/>
    <p:sldId id="506" r:id="rId54"/>
    <p:sldId id="344" r:id="rId55"/>
    <p:sldId id="482" r:id="rId56"/>
    <p:sldId id="348" r:id="rId57"/>
    <p:sldId id="382" r:id="rId58"/>
    <p:sldId id="383" r:id="rId59"/>
    <p:sldId id="386" r:id="rId60"/>
    <p:sldId id="387" r:id="rId61"/>
    <p:sldId id="349" r:id="rId62"/>
    <p:sldId id="384" r:id="rId63"/>
    <p:sldId id="483" r:id="rId64"/>
    <p:sldId id="345" r:id="rId65"/>
    <p:sldId id="388" r:id="rId66"/>
    <p:sldId id="389" r:id="rId67"/>
    <p:sldId id="390" r:id="rId68"/>
    <p:sldId id="391" r:id="rId69"/>
    <p:sldId id="394" r:id="rId70"/>
    <p:sldId id="395" r:id="rId71"/>
    <p:sldId id="346" r:id="rId72"/>
    <p:sldId id="396" r:id="rId73"/>
    <p:sldId id="484" r:id="rId74"/>
    <p:sldId id="347" r:id="rId75"/>
    <p:sldId id="402" r:id="rId76"/>
    <p:sldId id="403" r:id="rId77"/>
    <p:sldId id="404" r:id="rId78"/>
    <p:sldId id="405" r:id="rId79"/>
    <p:sldId id="507" r:id="rId80"/>
    <p:sldId id="501" r:id="rId81"/>
    <p:sldId id="412" r:id="rId82"/>
    <p:sldId id="411" r:id="rId83"/>
    <p:sldId id="502" r:id="rId84"/>
    <p:sldId id="508" r:id="rId85"/>
    <p:sldId id="416" r:id="rId86"/>
    <p:sldId id="485" r:id="rId87"/>
    <p:sldId id="423" r:id="rId88"/>
    <p:sldId id="417" r:id="rId89"/>
    <p:sldId id="419" r:id="rId90"/>
    <p:sldId id="420" r:id="rId91"/>
    <p:sldId id="525" r:id="rId92"/>
    <p:sldId id="418" r:id="rId93"/>
    <p:sldId id="422" r:id="rId94"/>
    <p:sldId id="544" r:id="rId95"/>
    <p:sldId id="545" r:id="rId96"/>
    <p:sldId id="546" r:id="rId97"/>
    <p:sldId id="547" r:id="rId98"/>
    <p:sldId id="548" r:id="rId99"/>
    <p:sldId id="549" r:id="rId100"/>
    <p:sldId id="550" r:id="rId101"/>
    <p:sldId id="551" r:id="rId102"/>
    <p:sldId id="552" r:id="rId103"/>
    <p:sldId id="553" r:id="rId104"/>
    <p:sldId id="554" r:id="rId105"/>
    <p:sldId id="555" r:id="rId106"/>
    <p:sldId id="556" r:id="rId107"/>
    <p:sldId id="509" r:id="rId108"/>
    <p:sldId id="301" r:id="rId109"/>
    <p:sldId id="304" r:id="rId110"/>
    <p:sldId id="486" r:id="rId111"/>
    <p:sldId id="428" r:id="rId112"/>
    <p:sldId id="339" r:id="rId113"/>
    <p:sldId id="424" r:id="rId114"/>
    <p:sldId id="425" r:id="rId115"/>
    <p:sldId id="426" r:id="rId116"/>
    <p:sldId id="427" r:id="rId117"/>
    <p:sldId id="305" r:id="rId118"/>
    <p:sldId id="430" r:id="rId119"/>
    <p:sldId id="270" r:id="rId120"/>
    <p:sldId id="271" r:id="rId121"/>
    <p:sldId id="558" r:id="rId122"/>
    <p:sldId id="272" r:id="rId123"/>
    <p:sldId id="559" r:id="rId124"/>
  </p:sldIdLst>
  <p:sldSz cx="9144000" cy="6858000" type="screen4x3"/>
  <p:notesSz cx="7010400" cy="9296400"/>
  <p:embeddedFontLst>
    <p:embeddedFont>
      <p:font typeface="Trebuchet MS" pitchFamily="34" charset="0"/>
      <p:regular r:id="rId127"/>
      <p:bold r:id="rId128"/>
      <p:italic r:id="rId129"/>
      <p:boldItalic r:id="rId130"/>
    </p:embeddedFont>
    <p:embeddedFont>
      <p:font typeface="Segoe" charset="0"/>
      <p:regular r:id="rId131"/>
      <p:bold r:id="rId132"/>
      <p:italic r:id="rId133"/>
      <p:boldItalic r:id="rId134"/>
    </p:embeddedFont>
    <p:embeddedFont>
      <p:font typeface="Segoe Semibold" charset="0"/>
      <p:bold r:id="rId135"/>
      <p:boldItalic r:id="rId136"/>
    </p:embeddedFont>
    <p:embeddedFont>
      <p:font typeface="Segoe Black" charset="0"/>
      <p:bold r:id="rId137"/>
      <p:boldItalic r:id="rId138"/>
    </p:embeddedFont>
    <p:embeddedFont>
      <p:font typeface="Lucida Console" pitchFamily="49" charset="0"/>
      <p:regular r:id="rId139"/>
    </p:embeddedFont>
    <p:embeddedFont>
      <p:font typeface="Calibri" pitchFamily="34" charset="0"/>
      <p:regular r:id="rId140"/>
      <p:bold r:id="rId141"/>
      <p:italic r:id="rId142"/>
      <p:boldItalic r:id="rId143"/>
    </p:embeddedFont>
  </p:embeddedFontLst>
  <p:custDataLst>
    <p:tags r:id="rId1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BD1E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28" autoAdjust="0"/>
    <p:restoredTop sz="94305" autoAdjust="0"/>
  </p:normalViewPr>
  <p:slideViewPr>
    <p:cSldViewPr snapToGrid="0" showGuides="1">
      <p:cViewPr varScale="1">
        <p:scale>
          <a:sx n="92" d="100"/>
          <a:sy n="92" d="100"/>
        </p:scale>
        <p:origin x="-366" y="-102"/>
      </p:cViewPr>
      <p:guideLst>
        <p:guide orient="horz" pos="2160"/>
        <p:guide orient="horz" pos="151"/>
        <p:guide orient="horz" pos="893"/>
        <p:guide orient="horz" pos="1200"/>
        <p:guide orient="horz" pos="1488"/>
        <p:guide orient="horz" pos="4128"/>
        <p:guide pos="2880"/>
        <p:guide pos="245"/>
        <p:guide pos="5537"/>
        <p:guide pos="1779"/>
      </p:guideLst>
    </p:cSldViewPr>
  </p:slid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7.fntdata"/><Relationship Id="rId138"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2.fntdata"/><Relationship Id="rId144" Type="http://schemas.openxmlformats.org/officeDocument/2006/relationships/tags" Target="tags/tag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8.fntdata"/><Relationship Id="rId139" Type="http://schemas.openxmlformats.org/officeDocument/2006/relationships/font" Target="fonts/font13.fntdata"/><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3.fntdata"/><Relationship Id="rId13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6.fntdata"/><Relationship Id="rId140" Type="http://schemas.openxmlformats.org/officeDocument/2006/relationships/font" Target="fonts/font14.fntdata"/><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4.fntdata"/><Relationship Id="rId135" Type="http://schemas.openxmlformats.org/officeDocument/2006/relationships/font" Target="fonts/font9.fntdata"/><Relationship Id="rId143" Type="http://schemas.openxmlformats.org/officeDocument/2006/relationships/font" Target="fonts/font17.fntdata"/><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141" Type="http://schemas.openxmlformats.org/officeDocument/2006/relationships/font" Target="fonts/font15.fntdata"/><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5.fntdata"/><Relationship Id="rId136"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A71C9CE-0A63-4B63-8D67-A6BC831F6D56}" type="datetimeFigureOut">
              <a:rPr lang="en-US" smtClean="0"/>
              <a:pPr/>
              <a:t>11/11/2008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344AB4-0195-4FA7-BC12-43B92417ED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4:01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defTabSz="931774">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4:02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17</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21</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22</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23</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57</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58</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59</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62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71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85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pPr marL="0" lvl="1" defTabSz="931774">
              <a:defRPr/>
            </a:pP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4:01 PM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4:02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96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20.xml.rels><?xml version="1.0" encoding="UTF-8" standalone="yes"?>
<Relationships xmlns="http://schemas.openxmlformats.org/package/2006/relationships"><Relationship Id="rId3" Type="http://schemas.openxmlformats.org/officeDocument/2006/relationships/hyperlink" Target="http://www.specexample.com/" TargetMode="External"/><Relationship Id="rId7" Type="http://schemas.openxmlformats.org/officeDocument/2006/relationships/hyperlink" Target="http://www.microsoft.com/whdc/driver/install/Finish_Install.mspx"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6" Type="http://schemas.openxmlformats.org/officeDocument/2006/relationships/hyperlink" Target="http://support.microsoft.com/kb/837637" TargetMode="External"/><Relationship Id="rId5" Type="http://schemas.openxmlformats.org/officeDocument/2006/relationships/hyperlink" Target="http://www.otherresourceexample.com/" TargetMode="External"/><Relationship Id="rId4" Type="http://schemas.openxmlformats.org/officeDocument/2006/relationships/hyperlink" Target="http://www.whitepaperexample.com/"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2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Common Device Driver Installation Errors</a:t>
            </a:r>
            <a:endParaRPr lang="en-US" dirty="0"/>
          </a:p>
        </p:txBody>
      </p:sp>
      <p:sp>
        <p:nvSpPr>
          <p:cNvPr id="3" name="Subtitle 2"/>
          <p:cNvSpPr>
            <a:spLocks noGrp="1"/>
          </p:cNvSpPr>
          <p:nvPr>
            <p:ph type="subTitle" idx="1"/>
          </p:nvPr>
        </p:nvSpPr>
        <p:spPr/>
        <p:txBody>
          <a:bodyPr/>
          <a:lstStyle/>
          <a:p>
            <a:r>
              <a:rPr lang="en-US" dirty="0" smtClean="0"/>
              <a:t>Abed </a:t>
            </a:r>
            <a:r>
              <a:rPr lang="en-US" dirty="0" err="1" smtClean="0"/>
              <a:t>Jawad</a:t>
            </a:r>
            <a:endParaRPr lang="en-US" dirty="0" smtClean="0"/>
          </a:p>
          <a:p>
            <a:r>
              <a:rPr lang="en-US" dirty="0" smtClean="0"/>
              <a:t>Test Engineer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itle 15"/>
          <p:cNvSpPr>
            <a:spLocks noGrp="1"/>
          </p:cNvSpPr>
          <p:nvPr>
            <p:ph type="title"/>
          </p:nvPr>
        </p:nvSpPr>
        <p:spPr>
          <a:xfrm>
            <a:off x="382588" y="228600"/>
            <a:ext cx="8380412" cy="1163395"/>
          </a:xfrm>
        </p:spPr>
        <p:txBody>
          <a:bodyPr/>
          <a:lstStyle/>
          <a:p>
            <a:pPr lvl="0"/>
            <a:r>
              <a:rPr lang="en-US" dirty="0" smtClean="0"/>
              <a:t>WER Walkthrough</a:t>
            </a:r>
            <a:br>
              <a:rPr lang="en-US" dirty="0" smtClean="0"/>
            </a:br>
            <a:r>
              <a:rPr lang="en-US" sz="3600" dirty="0" smtClean="0">
                <a:solidFill>
                  <a:schemeClr val="accent1"/>
                </a:solidFill>
              </a:rPr>
              <a:t>System Searches for driver match</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sz="4400" smtClean="0"/>
              <a:t>Interactive Window Station</a:t>
            </a:r>
            <a:br>
              <a:rPr sz="4400" smtClean="0"/>
            </a:br>
            <a:r>
              <a:rPr sz="3200" smtClean="0">
                <a:solidFill>
                  <a:schemeClr val="accent1"/>
                </a:solidFill>
              </a:rPr>
              <a:t>There is InteractiveInstall directive</a:t>
            </a:r>
            <a:endParaRPr sz="3200">
              <a:solidFill>
                <a:schemeClr val="accent1"/>
              </a:solidFill>
            </a:endParaRPr>
          </a:p>
        </p:txBody>
      </p:sp>
      <p:sp>
        <p:nvSpPr>
          <p:cNvPr id="7" name="Rounded Rectangle 6"/>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8" name="Rectangle 7"/>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ectangle 10"/>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a:xfrm>
            <a:off x="382588" y="228600"/>
            <a:ext cx="8380412" cy="1052596"/>
          </a:xfrm>
        </p:spPr>
        <p:txBody>
          <a:bodyPr/>
          <a:lstStyle/>
          <a:p>
            <a:r>
              <a:rPr sz="4400" smtClean="0"/>
              <a:t>Interactive Window Station</a:t>
            </a:r>
            <a:br>
              <a:rPr sz="4400" smtClean="0"/>
            </a:br>
            <a:r>
              <a:rPr sz="3200" smtClean="0">
                <a:solidFill>
                  <a:schemeClr val="accent1"/>
                </a:solidFill>
              </a:rPr>
              <a:t>InteractiveInstall directive tries to show UI</a:t>
            </a:r>
            <a:endParaRPr sz="3200">
              <a:solidFill>
                <a:schemeClr val="accent1"/>
              </a:solidFill>
            </a:endParaRPr>
          </a:p>
        </p:txBody>
      </p:sp>
      <p:pic>
        <p:nvPicPr>
          <p:cNvPr id="1026" name="Picture 2"/>
          <p:cNvPicPr>
            <a:picLocks noChangeAspect="1" noChangeArrowheads="1"/>
          </p:cNvPicPr>
          <p:nvPr/>
        </p:nvPicPr>
        <p:blipFill>
          <a:blip r:embed="rId3"/>
          <a:srcRect/>
          <a:stretch>
            <a:fillRect/>
          </a:stretch>
        </p:blipFill>
        <p:spPr bwMode="auto">
          <a:xfrm>
            <a:off x="4656138" y="1905000"/>
            <a:ext cx="4133850" cy="3199126"/>
          </a:xfrm>
          <a:prstGeom prst="rect">
            <a:avLst/>
          </a:prstGeom>
          <a:noFill/>
          <a:ln w="9525">
            <a:noFill/>
            <a:miter lim="800000"/>
            <a:headEnd/>
            <a:tailEnd/>
          </a:ln>
          <a:effectLst/>
        </p:spPr>
      </p:pic>
      <p:sp>
        <p:nvSpPr>
          <p:cNvPr id="9" name="Left Arrow 8"/>
          <p:cNvSpPr/>
          <p:nvPr/>
        </p:nvSpPr>
        <p:spPr bwMode="auto">
          <a:xfrm rot="9189309">
            <a:off x="3900785" y="3627742"/>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2" name="Rectangle 11"/>
          <p:cNvSpPr>
            <a:spLocks noChangeArrowheads="1"/>
          </p:cNvSpPr>
          <p:nvPr/>
        </p:nvSpPr>
        <p:spPr bwMode="auto">
          <a:xfrm>
            <a:off x="769938" y="27432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ControlFlags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InteractiveInstall</a:t>
            </a:r>
            <a:r>
              <a:rPr lang="en-US" dirty="0" smtClean="0">
                <a:solidFill>
                  <a:schemeClr val="accent6">
                    <a:lumMod val="60000"/>
                    <a:lumOff val="40000"/>
                  </a:schemeClr>
                </a:solidFill>
                <a:latin typeface="Lucida Console" pitchFamily="49" charset="0"/>
              </a:rPr>
              <a:t> = USB\VID_0000&amp;PID_1111, USB\VID_0000&amp;PID_2222</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Issue:  This fails on Windows Vista</a:t>
            </a:r>
            <a:endParaRPr lang="en-US" sz="3200" dirty="0">
              <a:solidFill>
                <a:schemeClr val="accent1"/>
              </a:solidFill>
            </a:endParaRPr>
          </a:p>
        </p:txBody>
      </p:sp>
      <p:pic>
        <p:nvPicPr>
          <p:cNvPr id="1026" name="Picture 2"/>
          <p:cNvPicPr>
            <a:picLocks noChangeAspect="1" noChangeArrowheads="1"/>
          </p:cNvPicPr>
          <p:nvPr/>
        </p:nvPicPr>
        <p:blipFill>
          <a:blip r:embed="rId3"/>
          <a:srcRect/>
          <a:stretch>
            <a:fillRect/>
          </a:stretch>
        </p:blipFill>
        <p:spPr bwMode="auto">
          <a:xfrm>
            <a:off x="4656138" y="1905000"/>
            <a:ext cx="4133850" cy="3199126"/>
          </a:xfrm>
          <a:prstGeom prst="rect">
            <a:avLst/>
          </a:prstGeom>
          <a:noFill/>
          <a:ln w="9525">
            <a:noFill/>
            <a:miter lim="800000"/>
            <a:headEnd/>
            <a:tailEnd/>
          </a:ln>
          <a:effectLst/>
        </p:spPr>
      </p:pic>
      <p:sp>
        <p:nvSpPr>
          <p:cNvPr id="10" name="&quot;No&quot; Symbol 9"/>
          <p:cNvSpPr/>
          <p:nvPr/>
        </p:nvSpPr>
        <p:spPr bwMode="auto">
          <a:xfrm>
            <a:off x="6180138" y="30480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Left Arrow 12"/>
          <p:cNvSpPr/>
          <p:nvPr/>
        </p:nvSpPr>
        <p:spPr bwMode="auto">
          <a:xfrm rot="9189309">
            <a:off x="3900785" y="3627742"/>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Solution:  Use Finish Install Action</a:t>
            </a:r>
            <a:endParaRPr lang="en-US" sz="3200" dirty="0">
              <a:solidFill>
                <a:schemeClr val="accent1"/>
              </a:solidFill>
            </a:endParaRPr>
          </a:p>
        </p:txBody>
      </p:sp>
      <p:sp>
        <p:nvSpPr>
          <p:cNvPr id="4" name="Rounded Rectangle 3"/>
          <p:cNvSpPr/>
          <p:nvPr/>
        </p:nvSpPr>
        <p:spPr bwMode="auto">
          <a:xfrm>
            <a:off x="304800" y="1600200"/>
            <a:ext cx="4114800" cy="44770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7" name="Rounded Rectangle 6"/>
          <p:cNvSpPr/>
          <p:nvPr/>
        </p:nvSpPr>
        <p:spPr bwMode="auto">
          <a:xfrm>
            <a:off x="304800" y="16002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6" name="Rounded Rectangle 15"/>
          <p:cNvSpPr/>
          <p:nvPr/>
        </p:nvSpPr>
        <p:spPr bwMode="auto">
          <a:xfrm>
            <a:off x="685800" y="2438400"/>
            <a:ext cx="35052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181600" y="1938865"/>
            <a:ext cx="3505199" cy="324273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Solution:  Use Finish Install Action</a:t>
            </a:r>
            <a:endParaRPr lang="en-US" sz="3200" dirty="0">
              <a:solidFill>
                <a:schemeClr val="accent1"/>
              </a:solidFill>
            </a:endParaRPr>
          </a:p>
        </p:txBody>
      </p:sp>
      <p:sp>
        <p:nvSpPr>
          <p:cNvPr id="16" name="Rounded Rectangle 15"/>
          <p:cNvSpPr/>
          <p:nvPr/>
        </p:nvSpPr>
        <p:spPr bwMode="auto">
          <a:xfrm>
            <a:off x="685800" y="24384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rgbClr val="000000"/>
                </a:solidFill>
                <a:latin typeface="Segoe" pitchFamily="34" charset="0"/>
              </a:rPr>
              <a:t>Foo.inf</a:t>
            </a:r>
          </a:p>
        </p:txBody>
      </p:sp>
      <p:sp>
        <p:nvSpPr>
          <p:cNvPr id="10" name="Rounded Rectangle 9"/>
          <p:cNvSpPr/>
          <p:nvPr/>
        </p:nvSpPr>
        <p:spPr bwMode="auto">
          <a:xfrm>
            <a:off x="304800" y="16002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ounded Rectangle 10"/>
          <p:cNvSpPr/>
          <p:nvPr/>
        </p:nvSpPr>
        <p:spPr bwMode="auto">
          <a:xfrm>
            <a:off x="5181600" y="1938865"/>
            <a:ext cx="3505199" cy="3242735"/>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7" name="Rectangle 6"/>
          <p:cNvSpPr>
            <a:spLocks noChangeArrowheads="1"/>
          </p:cNvSpPr>
          <p:nvPr/>
        </p:nvSpPr>
        <p:spPr bwMode="auto">
          <a:xfrm>
            <a:off x="685800" y="24384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04800" y="1600200"/>
            <a:ext cx="85344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Solution:  Use Finish Install Action</a:t>
            </a:r>
            <a:endParaRPr lang="en-US" sz="3200" dirty="0">
              <a:solidFill>
                <a:schemeClr val="accent1"/>
              </a:solidFill>
            </a:endParaRPr>
          </a:p>
        </p:txBody>
      </p:sp>
      <p:sp>
        <p:nvSpPr>
          <p:cNvPr id="16" name="Rounded Rectangle 15"/>
          <p:cNvSpPr/>
          <p:nvPr/>
        </p:nvSpPr>
        <p:spPr bwMode="auto">
          <a:xfrm>
            <a:off x="685800" y="24384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rgbClr val="000000"/>
                </a:solidFill>
                <a:latin typeface="Segoe" pitchFamily="34" charset="0"/>
              </a:rPr>
              <a:t>Foo.inf</a:t>
            </a:r>
          </a:p>
        </p:txBody>
      </p:sp>
      <p:sp>
        <p:nvSpPr>
          <p:cNvPr id="8" name="Rectangle 7"/>
          <p:cNvSpPr>
            <a:spLocks noChangeArrowheads="1"/>
          </p:cNvSpPr>
          <p:nvPr/>
        </p:nvSpPr>
        <p:spPr bwMode="auto">
          <a:xfrm>
            <a:off x="685800" y="2438400"/>
            <a:ext cx="35814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0" name="Rectangle 9"/>
          <p:cNvSpPr>
            <a:spLocks noChangeArrowheads="1"/>
          </p:cNvSpPr>
          <p:nvPr/>
        </p:nvSpPr>
        <p:spPr bwMode="auto">
          <a:xfrm>
            <a:off x="5181600" y="19050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903788" y="1600200"/>
            <a:ext cx="388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Solution:  Use Finish Install Action</a:t>
            </a:r>
            <a:endParaRPr lang="en-US" sz="3200" dirty="0">
              <a:solidFill>
                <a:schemeClr val="accent1"/>
              </a:solidFill>
            </a:endParaRPr>
          </a:p>
        </p:txBody>
      </p:sp>
      <p:sp>
        <p:nvSpPr>
          <p:cNvPr id="10" name="Rectangle 9"/>
          <p:cNvSpPr>
            <a:spLocks noChangeArrowheads="1"/>
          </p:cNvSpPr>
          <p:nvPr/>
        </p:nvSpPr>
        <p:spPr bwMode="auto">
          <a:xfrm>
            <a:off x="5132388" y="1905000"/>
            <a:ext cx="3505200" cy="3276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latin typeface="Lucida Console" pitchFamily="49" charset="0"/>
              </a:rPr>
              <a:t>switch(</a:t>
            </a:r>
            <a:r>
              <a:rPr lang="en-US" dirty="0" err="1" smtClean="0">
                <a:latin typeface="Lucida Console" pitchFamily="49" charset="0"/>
              </a:rPr>
              <a:t>InstallFunction</a:t>
            </a:r>
            <a:r>
              <a:rPr lang="en-US" dirty="0" smtClean="0">
                <a:latin typeface="Lucida Console" pitchFamily="49" charset="0"/>
              </a:rPr>
              <a:t>) {</a:t>
            </a:r>
          </a:p>
          <a:p>
            <a:endParaRPr lang="en-US" dirty="0" smtClean="0">
              <a:latin typeface="Lucida Console" pitchFamily="49" charset="0"/>
            </a:endParaRPr>
          </a:p>
          <a:p>
            <a:r>
              <a:rPr lang="en-US" dirty="0" smtClean="0">
                <a:latin typeface="Lucida Console" pitchFamily="49" charset="0"/>
              </a:rPr>
              <a:t>case DIF_NEWDEVICEWIZARD_FINISHINSTALL:</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OpenUI</a:t>
            </a:r>
            <a:r>
              <a:rPr lang="en-US" dirty="0" smtClean="0">
                <a:latin typeface="Lucida Console" pitchFamily="49" charset="0"/>
              </a:rPr>
              <a:t>()</a:t>
            </a:r>
          </a:p>
        </p:txBody>
      </p:sp>
      <p:pic>
        <p:nvPicPr>
          <p:cNvPr id="2050" name="Picture 2"/>
          <p:cNvPicPr>
            <a:picLocks noChangeAspect="1" noChangeArrowheads="1"/>
          </p:cNvPicPr>
          <p:nvPr/>
        </p:nvPicPr>
        <p:blipFill>
          <a:blip r:embed="rId3"/>
          <a:srcRect/>
          <a:stretch>
            <a:fillRect/>
          </a:stretch>
        </p:blipFill>
        <p:spPr bwMode="auto">
          <a:xfrm>
            <a:off x="255588" y="1752600"/>
            <a:ext cx="4495800" cy="3450057"/>
          </a:xfrm>
          <a:prstGeom prst="rect">
            <a:avLst/>
          </a:prstGeom>
          <a:noFill/>
          <a:ln w="9525">
            <a:noFill/>
            <a:miter lim="800000"/>
            <a:headEnd/>
            <a:tailEnd/>
          </a:ln>
          <a:effectLst/>
        </p:spPr>
      </p:pic>
      <p:sp>
        <p:nvSpPr>
          <p:cNvPr id="11" name="Left Arrow 10"/>
          <p:cNvSpPr/>
          <p:nvPr/>
        </p:nvSpPr>
        <p:spPr bwMode="auto">
          <a:xfrm rot="984624">
            <a:off x="3976877" y="4001928"/>
            <a:ext cx="1948198" cy="347087"/>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1329595"/>
          </a:xfrm>
        </p:spPr>
        <p:txBody>
          <a:bodyPr/>
          <a:lstStyle/>
          <a:p>
            <a:pPr marL="1143000" indent="-1143000"/>
            <a:r>
              <a:rPr lang="en-US" sz="4800" dirty="0" smtClean="0"/>
              <a:t>#5:  Bad Service </a:t>
            </a:r>
            <a:br>
              <a:rPr lang="en-US" sz="4800" dirty="0" smtClean="0"/>
            </a:br>
            <a:r>
              <a:rPr lang="en-US" sz="4800" dirty="0" smtClean="0"/>
              <a:t>Install Section</a:t>
            </a:r>
            <a:endParaRPr lang="en-US" sz="4800" dirty="0"/>
          </a:p>
        </p:txBody>
      </p:sp>
      <p:sp>
        <p:nvSpPr>
          <p:cNvPr id="5" name="Subtitle 4"/>
          <p:cNvSpPr>
            <a:spLocks noGrp="1"/>
          </p:cNvSpPr>
          <p:nvPr>
            <p:ph type="subTitle" idx="1"/>
          </p:nvPr>
        </p:nvSpPr>
        <p:spPr/>
        <p:txBody>
          <a:bodyPr/>
          <a:lstStyle/>
          <a:p>
            <a:r>
              <a:rPr lang="en-US" dirty="0" smtClean="0"/>
              <a:t>6.4%</a:t>
            </a:r>
            <a:endParaRPr lang="en-US"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Bad Service Install Section</a:t>
            </a:r>
            <a:endParaRPr lang="en-US"/>
          </a:p>
        </p:txBody>
      </p:sp>
      <p:sp>
        <p:nvSpPr>
          <p:cNvPr id="9229" name="Rectangle 13"/>
          <p:cNvSpPr>
            <a:spLocks noGrp="1" noChangeArrowheads="1"/>
          </p:cNvSpPr>
          <p:nvPr>
            <p:ph idx="1"/>
          </p:nvPr>
        </p:nvSpPr>
        <p:spPr>
          <a:xfrm>
            <a:off x="382588" y="1414464"/>
            <a:ext cx="8380412" cy="4691028"/>
          </a:xfrm>
        </p:spPr>
        <p:txBody>
          <a:bodyPr/>
          <a:lstStyle/>
          <a:p>
            <a:r>
              <a:rPr lang="en-US" dirty="0" smtClean="0"/>
              <a:t>Code:  E0000217</a:t>
            </a:r>
          </a:p>
          <a:p>
            <a:r>
              <a:rPr lang="en-US" dirty="0" smtClean="0"/>
              <a:t>Name:  SPAPI_E_BAD_SERVICE_INSTALLSECT</a:t>
            </a:r>
          </a:p>
          <a:p>
            <a:endParaRPr lang="en-US" dirty="0" smtClean="0"/>
          </a:p>
          <a:p>
            <a:r>
              <a:rPr lang="en-US" dirty="0" smtClean="0"/>
              <a:t>Issue</a:t>
            </a:r>
          </a:p>
          <a:p>
            <a:pPr lvl="1"/>
            <a:r>
              <a:rPr lang="en-US" dirty="0" smtClean="0"/>
              <a:t>An </a:t>
            </a:r>
            <a:r>
              <a:rPr lang="en-US" dirty="0" err="1" smtClean="0"/>
              <a:t>AddService</a:t>
            </a:r>
            <a:r>
              <a:rPr lang="en-US" dirty="0" smtClean="0"/>
              <a:t> directive in a service installation section is invalid.</a:t>
            </a:r>
          </a:p>
          <a:p>
            <a:pPr lvl="1"/>
            <a:r>
              <a:rPr lang="en-US" dirty="0" smtClean="0"/>
              <a:t>The drivers on </a:t>
            </a:r>
            <a:r>
              <a:rPr lang="en-US" dirty="0" err="1" smtClean="0"/>
              <a:t>CopyFile</a:t>
            </a:r>
            <a:r>
              <a:rPr lang="en-US" dirty="0" smtClean="0"/>
              <a:t> section are </a:t>
            </a:r>
            <a:br>
              <a:rPr lang="en-US" dirty="0" smtClean="0"/>
            </a:br>
            <a:r>
              <a:rPr lang="en-US" dirty="0" smtClean="0"/>
              <a:t>not copied correctly</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Bad Service Install Section</a:t>
            </a:r>
            <a:endParaRPr lang="en-US"/>
          </a:p>
        </p:txBody>
      </p:sp>
      <p:sp>
        <p:nvSpPr>
          <p:cNvPr id="10" name="Content Placeholder 9"/>
          <p:cNvSpPr>
            <a:spLocks noGrp="1"/>
          </p:cNvSpPr>
          <p:nvPr>
            <p:ph idx="1"/>
          </p:nvPr>
        </p:nvSpPr>
        <p:spPr/>
        <p:txBody>
          <a:bodyPr/>
          <a:lstStyle/>
          <a:p>
            <a:pPr lvl="0"/>
            <a:r>
              <a:rPr lang="en-US" smtClean="0"/>
              <a:t>Solution</a:t>
            </a:r>
          </a:p>
          <a:p>
            <a:pPr lvl="1"/>
            <a:r>
              <a:rPr lang="en-US" smtClean="0"/>
              <a:t>Ensure that all description of the AddService directive in the Services section is correct</a:t>
            </a:r>
          </a:p>
          <a:p>
            <a:pPr lvl="1"/>
            <a:r>
              <a:rPr lang="en-US" smtClean="0"/>
              <a:t>Ensure that the binary file that is described in the AddService directive is present on the system</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4590845" y="30141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quot;No&quot; Symbol 19"/>
          <p:cNvSpPr/>
          <p:nvPr/>
        </p:nvSpPr>
        <p:spPr bwMode="auto">
          <a:xfrm>
            <a:off x="3447845" y="53763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Title 20"/>
          <p:cNvSpPr>
            <a:spLocks noGrp="1"/>
          </p:cNvSpPr>
          <p:nvPr>
            <p:ph type="title"/>
          </p:nvPr>
        </p:nvSpPr>
        <p:spPr>
          <a:xfrm>
            <a:off x="382588" y="228600"/>
            <a:ext cx="8380412" cy="1052596"/>
          </a:xfrm>
        </p:spPr>
        <p:txBody>
          <a:bodyPr/>
          <a:lstStyle/>
          <a:p>
            <a:pPr lvl="0"/>
            <a:r>
              <a:rPr lang="en-US" sz="4400" dirty="0" smtClean="0"/>
              <a:t>WER Walkthrough (Failed Case)</a:t>
            </a:r>
            <a:br>
              <a:rPr lang="en-US" sz="4400" dirty="0" smtClean="0"/>
            </a:br>
            <a:r>
              <a:rPr lang="en-US" sz="3200" dirty="0" smtClean="0">
                <a:solidFill>
                  <a:schemeClr val="accent1"/>
                </a:solidFill>
              </a:rPr>
              <a:t>If NO driver matches…</a:t>
            </a:r>
            <a:endParaRPr lang="en-US" sz="4400"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Bad Service Install Section Example</a:t>
            </a:r>
            <a:endParaRPr lang="en-US" dirty="0"/>
          </a:p>
        </p:txBody>
      </p:sp>
      <p:sp>
        <p:nvSpPr>
          <p:cNvPr id="4" name="Subtitle 3"/>
          <p:cNvSpPr>
            <a:spLocks noGrp="1"/>
          </p:cNvSpPr>
          <p:nvPr>
            <p:ph type="subTitle" idx="1"/>
          </p:nvPr>
        </p:nvSpPr>
        <p:spPr>
          <a:xfrm>
            <a:off x="2734826" y="3650133"/>
            <a:ext cx="5866482" cy="914096"/>
          </a:xfrm>
        </p:spPr>
        <p:txBody>
          <a:bodyPr/>
          <a:lstStyle/>
          <a:p>
            <a:r>
              <a:rPr lang="en-US" dirty="0" smtClean="0"/>
              <a:t>Some files are NOT </a:t>
            </a:r>
            <a:br>
              <a:rPr lang="en-US" dirty="0" smtClean="0"/>
            </a:br>
            <a:r>
              <a:rPr lang="en-US" dirty="0" smtClean="0"/>
              <a:t>copied correctly</a:t>
            </a:r>
            <a:endParaRPr lang="en-US" dirty="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There is a driver package</a:t>
            </a:r>
            <a:endParaRPr lang="en-US" sz="3200" dirty="0">
              <a:solidFill>
                <a:schemeClr val="accent1"/>
              </a:solidFill>
            </a:endParaRPr>
          </a:p>
        </p:txBody>
      </p:sp>
      <p:sp>
        <p:nvSpPr>
          <p:cNvPr id="5" name="Rounded Rectangle 4"/>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The driver package has two files</a:t>
            </a:r>
            <a:endParaRPr lang="en-US" sz="3200" dirty="0">
              <a:solidFill>
                <a:schemeClr val="accent1"/>
              </a:solidFill>
            </a:endParaRPr>
          </a:p>
        </p:txBody>
      </p:sp>
      <p:sp>
        <p:nvSpPr>
          <p:cNvPr id="8" name="Rounded Rectangle 7"/>
          <p:cNvSpPr/>
          <p:nvPr/>
        </p:nvSpPr>
        <p:spPr bwMode="auto">
          <a:xfrm>
            <a:off x="1181100" y="2438400"/>
            <a:ext cx="3886200" cy="2743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829300" y="3124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The INF file has </a:t>
            </a:r>
            <a:r>
              <a:rPr lang="en-US" sz="3200" dirty="0" err="1" smtClean="0">
                <a:solidFill>
                  <a:schemeClr val="accent1"/>
                </a:solidFill>
              </a:rPr>
              <a:t>CopyFile</a:t>
            </a:r>
            <a:r>
              <a:rPr lang="en-US" sz="3200" dirty="0" smtClean="0">
                <a:solidFill>
                  <a:schemeClr val="accent1"/>
                </a:solidFill>
              </a:rPr>
              <a:t> Sect and Service Sect</a:t>
            </a:r>
            <a:endParaRPr lang="en-US" sz="3200" dirty="0">
              <a:solidFill>
                <a:schemeClr val="accent1"/>
              </a:solidFill>
            </a:endParaRPr>
          </a:p>
        </p:txBody>
      </p:sp>
      <p:sp>
        <p:nvSpPr>
          <p:cNvPr id="7" name="Rounded Rectangle 6"/>
          <p:cNvSpPr/>
          <p:nvPr/>
        </p:nvSpPr>
        <p:spPr bwMode="auto">
          <a:xfrm>
            <a:off x="5829300" y="3124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8" name="Rectangle 7"/>
          <p:cNvSpPr>
            <a:spLocks noChangeArrowheads="1"/>
          </p:cNvSpPr>
          <p:nvPr/>
        </p:nvSpPr>
        <p:spPr bwMode="auto">
          <a:xfrm>
            <a:off x="1181100" y="2438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The copy file section refers to no file</a:t>
            </a:r>
            <a:endParaRPr lang="en-US" sz="3200" dirty="0">
              <a:solidFill>
                <a:schemeClr val="accent1"/>
              </a:solidFill>
            </a:endParaRPr>
          </a:p>
        </p:txBody>
      </p:sp>
      <p:sp>
        <p:nvSpPr>
          <p:cNvPr id="11" name="Rectangle 10"/>
          <p:cNvSpPr>
            <a:spLocks noChangeArrowheads="1"/>
          </p:cNvSpPr>
          <p:nvPr/>
        </p:nvSpPr>
        <p:spPr bwMode="auto">
          <a:xfrm>
            <a:off x="1181100" y="2438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20" name="Rounded Rectangular Callout 19"/>
          <p:cNvSpPr/>
          <p:nvPr/>
        </p:nvSpPr>
        <p:spPr bwMode="auto">
          <a:xfrm>
            <a:off x="2400300" y="1981200"/>
            <a:ext cx="3276600" cy="1295400"/>
          </a:xfrm>
          <a:prstGeom prst="wedgeRoundRectCallout">
            <a:avLst>
              <a:gd name="adj1" fmla="val -54807"/>
              <a:gd name="adj2" fmla="val 99329"/>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No Files</a:t>
            </a:r>
          </a:p>
        </p:txBody>
      </p:sp>
      <p:sp>
        <p:nvSpPr>
          <p:cNvPr id="8" name="Rounded Rectangle 7"/>
          <p:cNvSpPr/>
          <p:nvPr/>
        </p:nvSpPr>
        <p:spPr bwMode="auto">
          <a:xfrm>
            <a:off x="5829300" y="3124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Foo.sys is not copied correctly</a:t>
            </a:r>
            <a:endParaRPr lang="en-US" sz="3200" dirty="0">
              <a:solidFill>
                <a:schemeClr val="accent1"/>
              </a:solidFill>
            </a:endParaRPr>
          </a:p>
        </p:txBody>
      </p:sp>
      <p:sp>
        <p:nvSpPr>
          <p:cNvPr id="11" name="Rectangle 10"/>
          <p:cNvSpPr>
            <a:spLocks noChangeArrowheads="1"/>
          </p:cNvSpPr>
          <p:nvPr/>
        </p:nvSpPr>
        <p:spPr bwMode="auto">
          <a:xfrm>
            <a:off x="1181100" y="2438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2" name="Rounded Rectangle 11"/>
          <p:cNvSpPr/>
          <p:nvPr/>
        </p:nvSpPr>
        <p:spPr bwMode="auto">
          <a:xfrm>
            <a:off x="5829300" y="31242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Issue:  The service section doesn't work</a:t>
            </a:r>
            <a:endParaRPr lang="en-US" sz="3200" dirty="0">
              <a:solidFill>
                <a:schemeClr val="accent1"/>
              </a:solidFill>
            </a:endParaRPr>
          </a:p>
        </p:txBody>
      </p:sp>
      <p:sp>
        <p:nvSpPr>
          <p:cNvPr id="11" name="Rectangle 10"/>
          <p:cNvSpPr>
            <a:spLocks noChangeArrowheads="1"/>
          </p:cNvSpPr>
          <p:nvPr/>
        </p:nvSpPr>
        <p:spPr bwMode="auto">
          <a:xfrm>
            <a:off x="1181100" y="2438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12" name="Rounded Rectangle 11"/>
          <p:cNvSpPr/>
          <p:nvPr/>
        </p:nvSpPr>
        <p:spPr bwMode="auto">
          <a:xfrm>
            <a:off x="5829300" y="3124200"/>
            <a:ext cx="2209800"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21" name="&quot;No&quot; Symbol 20"/>
          <p:cNvSpPr/>
          <p:nvPr/>
        </p:nvSpPr>
        <p:spPr bwMode="auto">
          <a:xfrm>
            <a:off x="2400300" y="40386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Typical error log</a:t>
            </a:r>
            <a:endParaRPr lang="en-US" sz="3200" dirty="0">
              <a:solidFill>
                <a:schemeClr val="accent1"/>
              </a:solidFill>
            </a:endParaRPr>
          </a:p>
        </p:txBody>
      </p:sp>
      <p:sp>
        <p:nvSpPr>
          <p:cNvPr id="4" name="Rectangle 3"/>
          <p:cNvSpPr>
            <a:spLocks noChangeArrowheads="1"/>
          </p:cNvSpPr>
          <p:nvPr/>
        </p:nvSpPr>
        <p:spPr bwMode="auto">
          <a:xfrm>
            <a:off x="304800" y="1676400"/>
            <a:ext cx="8534400" cy="4419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AddService</a:t>
            </a:r>
            <a:r>
              <a:rPr lang="en-US" sz="1600" dirty="0" smtClean="0">
                <a:latin typeface="Lucida Console" pitchFamily="49" charset="0"/>
              </a:rPr>
              <a:t>=WinXP,2,DriverService  (Foo.inf line 47)</a:t>
            </a: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a:t>
            </a:r>
            <a:r>
              <a:rPr lang="en-US" sz="1600" dirty="0" err="1" smtClean="0">
                <a:latin typeface="Lucida Console" pitchFamily="49" charset="0"/>
              </a:rPr>
              <a:t>ServiceBinary</a:t>
            </a:r>
            <a:r>
              <a:rPr lang="en-US" sz="1600" dirty="0" smtClean="0">
                <a:latin typeface="Lucida Console" pitchFamily="49" charset="0"/>
              </a:rPr>
              <a:t>=C:\Windows\system32\drivers\Foo.sys  </a:t>
            </a:r>
          </a:p>
          <a:p>
            <a:r>
              <a:rPr lang="en-US" sz="1600" dirty="0" smtClean="0">
                <a:latin typeface="Lucida Console" pitchFamily="49" charset="0"/>
              </a:rPr>
              <a:t>          (Foo.inf line 53)</a:t>
            </a:r>
          </a:p>
          <a:p>
            <a:r>
              <a:rPr lang="en-US" sz="1600" dirty="0" smtClean="0">
                <a:latin typeface="Lucida Console" pitchFamily="49" charset="0"/>
              </a:rPr>
              <a:t>!!!  </a:t>
            </a:r>
            <a:r>
              <a:rPr lang="en-US" sz="1600" dirty="0" err="1" smtClean="0">
                <a:latin typeface="Lucida Console" pitchFamily="49" charset="0"/>
              </a:rPr>
              <a:t>Dvi:Add</a:t>
            </a:r>
            <a:r>
              <a:rPr lang="en-US" sz="1600" dirty="0" smtClean="0">
                <a:latin typeface="Lucida Console" pitchFamily="49" charset="0"/>
              </a:rPr>
              <a:t> Service: Binary </a:t>
            </a:r>
          </a:p>
          <a:p>
            <a:r>
              <a:rPr lang="en-US" sz="1600" dirty="0" smtClean="0">
                <a:latin typeface="Lucida Console" pitchFamily="49" charset="0"/>
              </a:rPr>
              <a:t>	'C:\Windows\system32\drivers\Foo.sys' </a:t>
            </a:r>
          </a:p>
          <a:p>
            <a:r>
              <a:rPr lang="en-US" sz="1600" dirty="0" smtClean="0">
                <a:latin typeface="Lucida Console" pitchFamily="49" charset="0"/>
              </a:rPr>
              <a:t>	for service ‘</a:t>
            </a:r>
            <a:r>
              <a:rPr lang="en-US" sz="1600" dirty="0" err="1" smtClean="0">
                <a:latin typeface="Lucida Console" pitchFamily="49" charset="0"/>
              </a:rPr>
              <a:t>Foo</a:t>
            </a:r>
            <a:r>
              <a:rPr lang="en-US" sz="1600" dirty="0" smtClean="0">
                <a:latin typeface="Lucida Console" pitchFamily="49" charset="0"/>
              </a:rPr>
              <a:t>' is not present</a:t>
            </a: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inf</a:t>
            </a:r>
            <a:r>
              <a:rPr lang="en-US" sz="1600" dirty="0" smtClean="0">
                <a:latin typeface="Lucida Console" pitchFamily="49" charset="0"/>
              </a:rPr>
              <a:t>: {Install </a:t>
            </a:r>
            <a:r>
              <a:rPr lang="en-US" sz="1600" dirty="0" err="1" smtClean="0">
                <a:latin typeface="Lucida Console" pitchFamily="49" charset="0"/>
              </a:rPr>
              <a:t>Inf</a:t>
            </a:r>
            <a:r>
              <a:rPr lang="en-US" sz="1600" dirty="0" smtClean="0">
                <a:latin typeface="Lucida Console" pitchFamily="49" charset="0"/>
              </a:rPr>
              <a:t> Section [</a:t>
            </a:r>
            <a:r>
              <a:rPr lang="en-US" sz="1600" dirty="0" err="1" smtClean="0">
                <a:latin typeface="Lucida Console" pitchFamily="49" charset="0"/>
              </a:rPr>
              <a:t>DDInstall.NT.Services</a:t>
            </a:r>
            <a:r>
              <a:rPr lang="en-US" sz="1600" dirty="0" smtClean="0">
                <a:latin typeface="Lucida Console" pitchFamily="49" charset="0"/>
              </a:rPr>
              <a:t>]</a:t>
            </a:r>
          </a:p>
          <a:p>
            <a:r>
              <a:rPr lang="en-US" sz="1600" dirty="0" smtClean="0">
                <a:latin typeface="Lucida Console" pitchFamily="49" charset="0"/>
              </a:rPr>
              <a:t>	 exit(0xe0000217)}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(0xe0000217)}</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0xe0000217: A service installation section in this INF is invalid.</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4">
                                            <p:txEl>
                                              <p:pRg st="10" end="10"/>
                                            </p:txEl>
                                          </p:spTgt>
                                        </p:tgtEl>
                                      </p:cBhvr>
                                    </p:animEffect>
                                    <p:set>
                                      <p:cBhvr>
                                        <p:cTn id="19" dur="1" fill="hold">
                                          <p:stCondLst>
                                            <p:cond delay="499"/>
                                          </p:stCondLst>
                                        </p:cTn>
                                        <p:tgtEl>
                                          <p:spTgt spid="4">
                                            <p:txEl>
                                              <p:pRg st="10" end="10"/>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4">
                                            <p:txEl>
                                              <p:pRg st="11" end="11"/>
                                            </p:txEl>
                                          </p:spTgt>
                                        </p:tgtEl>
                                      </p:cBhvr>
                                    </p:animEffect>
                                    <p:set>
                                      <p:cBhvr>
                                        <p:cTn id="22" dur="1" fill="hold">
                                          <p:stCondLst>
                                            <p:cond delay="499"/>
                                          </p:stCondLst>
                                        </p:cTn>
                                        <p:tgtEl>
                                          <p:spTgt spid="4">
                                            <p:txEl>
                                              <p:pRg st="11" end="1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4">
                                            <p:txEl>
                                              <p:pRg st="12" end="12"/>
                                            </p:txEl>
                                          </p:spTgt>
                                        </p:tgtEl>
                                      </p:cBhvr>
                                    </p:animEffect>
                                    <p:set>
                                      <p:cBhvr>
                                        <p:cTn id="25" dur="1" fill="hold">
                                          <p:stCondLst>
                                            <p:cond delay="499"/>
                                          </p:stCondLst>
                                        </p:cTn>
                                        <p:tgtEl>
                                          <p:spTgt spid="4">
                                            <p:txEl>
                                              <p:pRg st="12" end="12"/>
                                            </p:txEl>
                                          </p:spTgt>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4">
                                            <p:txEl>
                                              <p:pRg st="13" end="13"/>
                                            </p:txEl>
                                          </p:spTgt>
                                        </p:tgtEl>
                                      </p:cBhvr>
                                    </p:animEffect>
                                    <p:set>
                                      <p:cBhvr>
                                        <p:cTn id="28" dur="1" fill="hold">
                                          <p:stCondLst>
                                            <p:cond delay="499"/>
                                          </p:stCondLst>
                                        </p:cTn>
                                        <p:tgtEl>
                                          <p:spTgt spid="4">
                                            <p:txEl>
                                              <p:pRg st="13" end="13"/>
                                            </p:txEl>
                                          </p:spTgt>
                                        </p:tgtEl>
                                        <p:attrNameLst>
                                          <p:attrName>style.visibility</p:attrName>
                                        </p:attrNameLst>
                                      </p:cBhvr>
                                      <p:to>
                                        <p:strVal val="hidden"/>
                                      </p:to>
                                    </p:set>
                                  </p:childTnLst>
                                </p:cTn>
                              </p:par>
                              <p:par>
                                <p:cTn id="29" presetID="4" presetClass="emph" presetSubtype="2" fill="hold" nodeType="withEffect">
                                  <p:stCondLst>
                                    <p:cond delay="0"/>
                                  </p:stCondLst>
                                  <p:childTnLst>
                                    <p:anim to="1.4" calcmode="lin" valueType="num">
                                      <p:cBhvr override="childStyle">
                                        <p:cTn id="30" dur="500" fill="hold"/>
                                        <p:tgtEl>
                                          <p:spTgt spid="4">
                                            <p:txEl>
                                              <p:pRg st="4" end="4"/>
                                            </p:txEl>
                                          </p:spTgt>
                                        </p:tgtEl>
                                        <p:attrNameLst>
                                          <p:attrName>style.fontSize</p:attrName>
                                        </p:attrNameLst>
                                      </p:cBhvr>
                                    </p:anim>
                                  </p:childTnLst>
                                </p:cTn>
                              </p:par>
                              <p:par>
                                <p:cTn id="31" presetID="4" presetClass="emph" presetSubtype="2" fill="hold" nodeType="withEffect">
                                  <p:stCondLst>
                                    <p:cond delay="0"/>
                                  </p:stCondLst>
                                  <p:childTnLst>
                                    <p:anim to="1.4" calcmode="lin" valueType="num">
                                      <p:cBhvr override="childStyle">
                                        <p:cTn id="32" dur="500" fill="hold"/>
                                        <p:tgtEl>
                                          <p:spTgt spid="4">
                                            <p:txEl>
                                              <p:pRg st="5" end="5"/>
                                            </p:txEl>
                                          </p:spTgt>
                                        </p:tgtEl>
                                        <p:attrNameLst>
                                          <p:attrName>style.fontSize</p:attrName>
                                        </p:attrNameLst>
                                      </p:cBhvr>
                                    </p:anim>
                                  </p:childTnLst>
                                </p:cTn>
                              </p:par>
                              <p:par>
                                <p:cTn id="33" presetID="4" presetClass="emph" presetSubtype="2" fill="hold" nodeType="withEffect">
                                  <p:stCondLst>
                                    <p:cond delay="0"/>
                                  </p:stCondLst>
                                  <p:childTnLst>
                                    <p:anim to="1.4" calcmode="lin" valueType="num">
                                      <p:cBhvr override="childStyle">
                                        <p:cTn id="34" dur="500" fill="hold"/>
                                        <p:tgtEl>
                                          <p:spTgt spid="4">
                                            <p:txEl>
                                              <p:pRg st="6" end="6"/>
                                            </p:txEl>
                                          </p:spTgt>
                                        </p:tgtEl>
                                        <p:attrNameLst>
                                          <p:attrName>style.fontSize</p:attrName>
                                        </p:attrNameLst>
                                      </p:cBhvr>
                                    </p:anim>
                                  </p:childTnLst>
                                </p:cTn>
                              </p:par>
                              <p:par>
                                <p:cTn id="35" presetID="4" presetClass="emph" presetSubtype="2" fill="hold" nodeType="withEffect">
                                  <p:stCondLst>
                                    <p:cond delay="0"/>
                                  </p:stCondLst>
                                  <p:childTnLst>
                                    <p:anim to="1.4" calcmode="lin" valueType="num">
                                      <p:cBhvr override="childStyle">
                                        <p:cTn id="36" dur="500" fill="hold"/>
                                        <p:tgtEl>
                                          <p:spTgt spid="4">
                                            <p:txEl>
                                              <p:pRg st="8" end="8"/>
                                            </p:txEl>
                                          </p:spTgt>
                                        </p:tgtEl>
                                        <p:attrNameLst>
                                          <p:attrName>style.fontSize</p:attrName>
                                        </p:attrNameLst>
                                      </p:cBhvr>
                                    </p:anim>
                                  </p:childTnLst>
                                </p:cTn>
                              </p:par>
                              <p:par>
                                <p:cTn id="37" presetID="4" presetClass="emph" presetSubtype="2" fill="hold" nodeType="withEffect">
                                  <p:stCondLst>
                                    <p:cond delay="0"/>
                                  </p:stCondLst>
                                  <p:childTnLst>
                                    <p:anim to="1.4" calcmode="lin" valueType="num">
                                      <p:cBhvr override="childStyle">
                                        <p:cTn id="38" dur="500" fill="hold"/>
                                        <p:tgtEl>
                                          <p:spTgt spid="4">
                                            <p:txEl>
                                              <p:pRg st="9" end="9"/>
                                            </p:txEl>
                                          </p:spTgt>
                                        </p:tgtEl>
                                        <p:attrNameLst>
                                          <p:attrName>style.fontSize</p:attrName>
                                        </p:attrNameLst>
                                      </p:cBhvr>
                                    </p:anim>
                                  </p:childTnLst>
                                </p:cTn>
                              </p:par>
                              <p:par>
                                <p:cTn id="39" presetID="3" presetClass="emph" presetSubtype="2" fill="hold" nodeType="withEffect">
                                  <p:stCondLst>
                                    <p:cond delay="0"/>
                                  </p:stCondLst>
                                  <p:childTnLst>
                                    <p:animClr clrSpc="rgb">
                                      <p:cBhvr override="childStyle">
                                        <p:cTn id="40" dur="500" fill="hold"/>
                                        <p:tgtEl>
                                          <p:spTgt spid="4">
                                            <p:txEl>
                                              <p:pRg st="4" end="4"/>
                                            </p:txEl>
                                          </p:spTgt>
                                        </p:tgtEl>
                                        <p:attrNameLst>
                                          <p:attrName>style.color</p:attrName>
                                        </p:attrNameLst>
                                      </p:cBhvr>
                                      <p:to>
                                        <a:schemeClr val="hlink"/>
                                      </p:to>
                                    </p:animClr>
                                  </p:childTnLst>
                                </p:cTn>
                              </p:par>
                              <p:par>
                                <p:cTn id="41" presetID="3" presetClass="emph" presetSubtype="2" fill="hold" nodeType="withEffect">
                                  <p:stCondLst>
                                    <p:cond delay="0"/>
                                  </p:stCondLst>
                                  <p:childTnLst>
                                    <p:animClr clrSpc="rgb">
                                      <p:cBhvr override="childStyle">
                                        <p:cTn id="42" dur="500" fill="hold"/>
                                        <p:tgtEl>
                                          <p:spTgt spid="4">
                                            <p:txEl>
                                              <p:pRg st="5" end="5"/>
                                            </p:txEl>
                                          </p:spTgt>
                                        </p:tgtEl>
                                        <p:attrNameLst>
                                          <p:attrName>style.color</p:attrName>
                                        </p:attrNameLst>
                                      </p:cBhvr>
                                      <p:to>
                                        <a:schemeClr val="hlink"/>
                                      </p:to>
                                    </p:animClr>
                                  </p:childTnLst>
                                </p:cTn>
                              </p:par>
                              <p:par>
                                <p:cTn id="43" presetID="3" presetClass="emph" presetSubtype="2" fill="hold" nodeType="withEffect">
                                  <p:stCondLst>
                                    <p:cond delay="0"/>
                                  </p:stCondLst>
                                  <p:childTnLst>
                                    <p:animClr clrSpc="rgb">
                                      <p:cBhvr override="childStyle">
                                        <p:cTn id="44" dur="500" fill="hold"/>
                                        <p:tgtEl>
                                          <p:spTgt spid="4">
                                            <p:txEl>
                                              <p:pRg st="6" end="6"/>
                                            </p:txEl>
                                          </p:spTgt>
                                        </p:tgtEl>
                                        <p:attrNameLst>
                                          <p:attrName>style.color</p:attrName>
                                        </p:attrNameLst>
                                      </p:cBhvr>
                                      <p:to>
                                        <a:schemeClr val="hlink"/>
                                      </p:to>
                                    </p:animClr>
                                  </p:childTnLst>
                                </p:cTn>
                              </p:par>
                              <p:par>
                                <p:cTn id="45" presetID="3" presetClass="emph" presetSubtype="2" fill="hold" nodeType="withEffect">
                                  <p:stCondLst>
                                    <p:cond delay="0"/>
                                  </p:stCondLst>
                                  <p:childTnLst>
                                    <p:animClr clrSpc="rgb">
                                      <p:cBhvr override="childStyle">
                                        <p:cTn id="46" dur="500" fill="hold"/>
                                        <p:tgtEl>
                                          <p:spTgt spid="4">
                                            <p:txEl>
                                              <p:pRg st="8" end="8"/>
                                            </p:txEl>
                                          </p:spTgt>
                                        </p:tgtEl>
                                        <p:attrNameLst>
                                          <p:attrName>style.color</p:attrName>
                                        </p:attrNameLst>
                                      </p:cBhvr>
                                      <p:to>
                                        <a:schemeClr val="hlink"/>
                                      </p:to>
                                    </p:animClr>
                                  </p:childTnLst>
                                </p:cTn>
                              </p:par>
                              <p:par>
                                <p:cTn id="47" presetID="3" presetClass="emph" presetSubtype="2" fill="hold" nodeType="withEffect">
                                  <p:stCondLst>
                                    <p:cond delay="0"/>
                                  </p:stCondLst>
                                  <p:childTnLst>
                                    <p:animClr clrSpc="rgb">
                                      <p:cBhvr override="childStyle">
                                        <p:cTn id="48" dur="500" fill="hold"/>
                                        <p:tgtEl>
                                          <p:spTgt spid="4">
                                            <p:txEl>
                                              <p:pRg st="9" end="9"/>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524000"/>
            <a:ext cx="7696200" cy="457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Bad Service Install Section</a:t>
            </a:r>
            <a:br>
              <a:rPr lang="en-US" sz="4400" dirty="0" smtClean="0"/>
            </a:br>
            <a:r>
              <a:rPr lang="en-US" sz="3200" dirty="0" smtClean="0">
                <a:solidFill>
                  <a:schemeClr val="accent1"/>
                </a:solidFill>
              </a:rPr>
              <a:t>Solution:  List files in the "Copy File" section</a:t>
            </a:r>
            <a:endParaRPr lang="en-US" sz="3200" dirty="0">
              <a:solidFill>
                <a:schemeClr val="accent1"/>
              </a:solidFill>
            </a:endParaRPr>
          </a:p>
        </p:txBody>
      </p:sp>
      <p:sp>
        <p:nvSpPr>
          <p:cNvPr id="11" name="Rectangle 10"/>
          <p:cNvSpPr>
            <a:spLocks noChangeArrowheads="1"/>
          </p:cNvSpPr>
          <p:nvPr/>
        </p:nvSpPr>
        <p:spPr bwMode="auto">
          <a:xfrm>
            <a:off x="1181100" y="2438400"/>
            <a:ext cx="3886200" cy="2743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sz="2800" dirty="0" smtClean="0">
                <a:solidFill>
                  <a:schemeClr val="accent6">
                    <a:lumMod val="60000"/>
                    <a:lumOff val="40000"/>
                  </a:schemeClr>
                </a:solidFill>
                <a:latin typeface="Lucida Console" pitchFamily="49" charset="0"/>
              </a:rPr>
              <a:t>Foo.sys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DDINSTALL.NT.Services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AddService</a:t>
            </a:r>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Foo</a:t>
            </a:r>
            <a:r>
              <a:rPr lang="en-US" dirty="0" smtClean="0">
                <a:solidFill>
                  <a:schemeClr val="accent6">
                    <a:lumMod val="60000"/>
                    <a:lumOff val="40000"/>
                  </a:schemeClr>
                </a:solidFill>
                <a:latin typeface="Lucida Console" pitchFamily="49" charset="0"/>
              </a:rPr>
              <a:t>,,,,,</a:t>
            </a:r>
            <a:endParaRPr lang="en-US" b="1" dirty="0" smtClean="0"/>
          </a:p>
        </p:txBody>
      </p:sp>
      <p:sp>
        <p:nvSpPr>
          <p:cNvPr id="8" name="Rounded Rectangle 7"/>
          <p:cNvSpPr/>
          <p:nvPr/>
        </p:nvSpPr>
        <p:spPr bwMode="auto">
          <a:xfrm>
            <a:off x="5829300" y="3124200"/>
            <a:ext cx="2209800" cy="914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3050066"/>
          </a:xfrm>
        </p:spPr>
        <p:txBody>
          <a:bodyPr/>
          <a:lstStyle/>
          <a:p>
            <a:r>
              <a:rPr lang="en-US" dirty="0" smtClean="0"/>
              <a:t>Use ‘Problem Reports and Solutions’ </a:t>
            </a:r>
            <a:br>
              <a:rPr lang="en-US" dirty="0" smtClean="0"/>
            </a:br>
            <a:r>
              <a:rPr lang="en-US" dirty="0" smtClean="0"/>
              <a:t>to debug driver installation errors</a:t>
            </a:r>
          </a:p>
          <a:p>
            <a:r>
              <a:rPr lang="en-US" dirty="0" smtClean="0"/>
              <a:t>Check your driver package if it is </a:t>
            </a:r>
            <a:br>
              <a:rPr lang="en-US" dirty="0" smtClean="0"/>
            </a:br>
            <a:r>
              <a:rPr lang="en-US" dirty="0" smtClean="0"/>
              <a:t>installed correctly on Windows Vista</a:t>
            </a:r>
          </a:p>
          <a:p>
            <a:r>
              <a:rPr lang="en-US" dirty="0" smtClean="0"/>
              <a:t>Verify and fix driver installation </a:t>
            </a:r>
            <a:br>
              <a:rPr lang="en-US" dirty="0" smtClean="0"/>
            </a:br>
            <a:r>
              <a:rPr lang="en-US" dirty="0" smtClean="0"/>
              <a:t>errors with today’s information</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9" name="Left Arrow 8"/>
          <p:cNvSpPr/>
          <p:nvPr/>
        </p:nvSpPr>
        <p:spPr bwMode="auto">
          <a:xfrm rot="20419499">
            <a:off x="4356694" y="5336617"/>
            <a:ext cx="1289924" cy="30265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Left Arrow 9"/>
          <p:cNvSpPr/>
          <p:nvPr/>
        </p:nvSpPr>
        <p:spPr bwMode="auto">
          <a:xfrm rot="1784074">
            <a:off x="5221766" y="4409594"/>
            <a:ext cx="563892" cy="31166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Not Found</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p>
        </p:txBody>
      </p:sp>
      <p:sp>
        <p:nvSpPr>
          <p:cNvPr id="17" name="&quot;No&quot; Symbol 16"/>
          <p:cNvSpPr/>
          <p:nvPr/>
        </p:nvSpPr>
        <p:spPr bwMode="auto">
          <a:xfrm>
            <a:off x="4590845" y="30141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quot;No&quot; Symbol 18"/>
          <p:cNvSpPr/>
          <p:nvPr/>
        </p:nvSpPr>
        <p:spPr bwMode="auto">
          <a:xfrm>
            <a:off x="3447845" y="537639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itle 19"/>
          <p:cNvSpPr>
            <a:spLocks noGrp="1"/>
          </p:cNvSpPr>
          <p:nvPr>
            <p:ph type="title"/>
          </p:nvPr>
        </p:nvSpPr>
        <p:spPr>
          <a:xfrm>
            <a:off x="382588" y="228600"/>
            <a:ext cx="8380412" cy="1717393"/>
          </a:xfrm>
        </p:spPr>
        <p:txBody>
          <a:bodyPr/>
          <a:lstStyle/>
          <a:p>
            <a:pPr lvl="0"/>
            <a:r>
              <a:rPr lang="en-US" sz="4400" dirty="0" smtClean="0"/>
              <a:t>WER Walkthrough (Failed Case)</a:t>
            </a:r>
            <a:br>
              <a:rPr lang="en-US" sz="4400" dirty="0" smtClean="0"/>
            </a:br>
            <a:r>
              <a:rPr lang="en-US" sz="3200" dirty="0" smtClean="0">
                <a:solidFill>
                  <a:schemeClr val="accent1"/>
                </a:solidFill>
              </a:rPr>
              <a:t>The system sends Driver Not Found to WER</a:t>
            </a:r>
            <a:r>
              <a:rPr lang="en-US" sz="4400" dirty="0" smtClean="0"/>
              <a:t/>
            </a:r>
            <a:br>
              <a:rPr lang="en-US" sz="4400" dirty="0" smtClean="0"/>
            </a:br>
            <a:endParaRPr lang="en-US" sz="4400" dirty="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4"/>
            <a:ext cx="8380412" cy="4870564"/>
          </a:xfrm>
        </p:spPr>
        <p:txBody>
          <a:bodyPr/>
          <a:lstStyle/>
          <a:p>
            <a:pPr marL="288925" indent="-288925"/>
            <a:r>
              <a:rPr lang="en-US" sz="1800" dirty="0" smtClean="0"/>
              <a:t>Web Resources</a:t>
            </a:r>
          </a:p>
          <a:p>
            <a:pPr marL="576263" lvl="1" indent="-287338"/>
            <a:r>
              <a:rPr lang="en-US" sz="1600" dirty="0" smtClean="0"/>
              <a:t>Driver  Installation Web Site: </a:t>
            </a:r>
            <a:r>
              <a:rPr lang="en-US" sz="1600" dirty="0" smtClean="0">
                <a:hlinkClick r:id="rId3"/>
              </a:rPr>
              <a:t>http://www.microsoft.com/whdc/driver/install/default.mspx </a:t>
            </a:r>
            <a:endParaRPr lang="en-US" sz="1600" dirty="0" smtClean="0"/>
          </a:p>
          <a:p>
            <a:pPr marL="576263" lvl="1" indent="-287338"/>
            <a:r>
              <a:rPr lang="en-US" sz="1600" dirty="0" smtClean="0"/>
              <a:t>Driver Package Compatibility for Windows Vista: </a:t>
            </a:r>
            <a:r>
              <a:rPr lang="en-US" sz="1600" dirty="0" smtClean="0">
                <a:hlinkClick r:id="rId4"/>
              </a:rPr>
              <a:t>http://www.microsoft.com/whdc/driver/install/drvpkgerrors.mspx </a:t>
            </a:r>
            <a:endParaRPr lang="en-US" sz="1600" dirty="0" smtClean="0"/>
          </a:p>
          <a:p>
            <a:pPr marL="576263" lvl="1" indent="-287338"/>
            <a:r>
              <a:rPr lang="en-US" sz="1600" dirty="0" smtClean="0"/>
              <a:t>Debugging Device Installation in Windows Vista: </a:t>
            </a:r>
            <a:r>
              <a:rPr lang="en-US" sz="1600" dirty="0" smtClean="0">
                <a:hlinkClick r:id="rId5"/>
              </a:rPr>
              <a:t>http://www.microsoft.com/whdc/driver/install/diagnose.mspx </a:t>
            </a:r>
            <a:endParaRPr lang="en-US" sz="1600" dirty="0" smtClean="0"/>
          </a:p>
          <a:p>
            <a:pPr marL="576263" lvl="1" indent="-287338"/>
            <a:r>
              <a:rPr lang="en-US" sz="1600" dirty="0" smtClean="0"/>
              <a:t>How to use  or to reference the Usbser.sys: </a:t>
            </a:r>
            <a:r>
              <a:rPr lang="en-US" sz="1600" dirty="0" smtClean="0">
                <a:hlinkClick r:id="rId6"/>
              </a:rPr>
              <a:t>http://support.microsoft.com/kb/837637</a:t>
            </a:r>
            <a:endParaRPr lang="en-US" sz="1600" dirty="0" smtClean="0"/>
          </a:p>
          <a:p>
            <a:pPr marL="576263" lvl="1" indent="-287338"/>
            <a:r>
              <a:rPr lang="en-US" sz="1600" dirty="0" smtClean="0"/>
              <a:t>Device Finish-Install Actions in Windows Vista: </a:t>
            </a:r>
            <a:r>
              <a:rPr lang="en-US" sz="1600" dirty="0" smtClean="0">
                <a:hlinkClick r:id="rId7"/>
              </a:rPr>
              <a:t>http://www.microsoft.com/whdc/driver/install/Finish_Install.mspx</a:t>
            </a:r>
            <a:endParaRPr lang="en-US" sz="1600" dirty="0" smtClean="0"/>
          </a:p>
          <a:p>
            <a:pPr marL="288925" indent="-288925"/>
            <a:r>
              <a:rPr lang="en-US" sz="1800" dirty="0" smtClean="0"/>
              <a:t>Related Sessions</a:t>
            </a:r>
          </a:p>
          <a:p>
            <a:pPr marL="624342" lvl="1" indent="-285717">
              <a:spcBef>
                <a:spcPts val="833"/>
              </a:spcBef>
            </a:pPr>
            <a:r>
              <a:rPr lang="en-US" sz="1600" dirty="0" smtClean="0"/>
              <a:t>CON-T612 Creating Deployable Driver Packages for Windows</a:t>
            </a:r>
          </a:p>
          <a:p>
            <a:pPr marL="624342" lvl="1" indent="-285717">
              <a:spcBef>
                <a:spcPts val="833"/>
              </a:spcBef>
            </a:pPr>
            <a:r>
              <a:rPr lang="en-US" sz="1600" dirty="0" smtClean="0"/>
              <a:t>CON-T614 Extending Device Installation by Using Co-installers        (11:00 - 404 A/B)</a:t>
            </a:r>
          </a:p>
          <a:p>
            <a:pPr marL="624342" lvl="1" indent="-285717">
              <a:spcBef>
                <a:spcPts val="833"/>
              </a:spcBef>
            </a:pPr>
            <a:r>
              <a:rPr lang="en-US" sz="1600" dirty="0" smtClean="0"/>
              <a:t>CON-C649 Discussion Device Center, </a:t>
            </a:r>
            <a:r>
              <a:rPr lang="en-US" sz="1600" dirty="0" err="1" smtClean="0"/>
              <a:t>Bluewire</a:t>
            </a:r>
            <a:r>
              <a:rPr lang="en-US" sz="1600" dirty="0" smtClean="0"/>
              <a:t>, and Device Installation (11:00 -409A)  </a:t>
            </a:r>
          </a:p>
          <a:p>
            <a:pPr marL="624342" lvl="1" indent="-285717">
              <a:spcBef>
                <a:spcPts val="833"/>
              </a:spcBef>
            </a:pPr>
            <a:r>
              <a:rPr lang="en-US" sz="1600" dirty="0" smtClean="0"/>
              <a:t>CON-T781 Debugging Device Installation 		                     (14:30 - 404 A/B)</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itle 17"/>
          <p:cNvSpPr>
            <a:spLocks noGrp="1"/>
          </p:cNvSpPr>
          <p:nvPr>
            <p:ph type="title"/>
          </p:nvPr>
        </p:nvSpPr>
        <p:spPr>
          <a:xfrm>
            <a:off x="382588" y="228600"/>
            <a:ext cx="8380412" cy="1052596"/>
          </a:xfrm>
        </p:spPr>
        <p:txBody>
          <a:bodyPr/>
          <a:lstStyle/>
          <a:p>
            <a:pPr lvl="0"/>
            <a:r>
              <a:rPr lang="en-US" sz="4400" dirty="0" smtClean="0"/>
              <a:t>WER Walkthrough</a:t>
            </a:r>
            <a:br>
              <a:rPr lang="en-US" sz="4400" dirty="0" smtClean="0"/>
            </a:br>
            <a:r>
              <a:rPr lang="en-US" sz="3200" dirty="0" smtClean="0">
                <a:solidFill>
                  <a:schemeClr val="accent1"/>
                </a:solidFill>
              </a:rPr>
              <a:t>If the driver for the device is on the CD…</a:t>
            </a: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itle 21"/>
          <p:cNvSpPr>
            <a:spLocks noGrp="1"/>
          </p:cNvSpPr>
          <p:nvPr>
            <p:ph type="title"/>
          </p:nvPr>
        </p:nvSpPr>
        <p:spPr>
          <a:xfrm>
            <a:off x="382588" y="228600"/>
            <a:ext cx="8380412" cy="1052596"/>
          </a:xfrm>
        </p:spPr>
        <p:txBody>
          <a:bodyPr/>
          <a:lstStyle/>
          <a:p>
            <a:pPr lvl="0"/>
            <a:r>
              <a:rPr lang="en-US" sz="4400" dirty="0" smtClean="0"/>
              <a:t>WER Walkthrough</a:t>
            </a:r>
            <a:br>
              <a:rPr lang="en-US" sz="4400" dirty="0" smtClean="0"/>
            </a:br>
            <a:r>
              <a:rPr lang="en-US" sz="3200" dirty="0" smtClean="0">
                <a:solidFill>
                  <a:schemeClr val="accent1"/>
                </a:solidFill>
              </a:rPr>
              <a:t>Driver Store starts validation for the driver</a:t>
            </a:r>
            <a:endParaRPr lang="en-US" sz="32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quot;No&quot; Symbol 21"/>
          <p:cNvSpPr/>
          <p:nvPr/>
        </p:nvSpPr>
        <p:spPr bwMode="auto">
          <a:xfrm>
            <a:off x="4114800" y="3962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Title 22"/>
          <p:cNvSpPr>
            <a:spLocks noGrp="1"/>
          </p:cNvSpPr>
          <p:nvPr>
            <p:ph type="title"/>
          </p:nvPr>
        </p:nvSpPr>
        <p:spPr>
          <a:xfrm>
            <a:off x="382588" y="228600"/>
            <a:ext cx="8380412" cy="1052596"/>
          </a:xfrm>
        </p:spPr>
        <p:txBody>
          <a:bodyPr/>
          <a:lstStyle/>
          <a:p>
            <a:pPr lvl="0"/>
            <a:r>
              <a:rPr lang="en-US" sz="4400" dirty="0" smtClean="0"/>
              <a:t>WER Walkthrough (Failed Case)</a:t>
            </a:r>
            <a:br>
              <a:rPr lang="en-US" sz="4400" dirty="0" smtClean="0"/>
            </a:br>
            <a:r>
              <a:rPr lang="en-US" sz="3200" dirty="0" smtClean="0">
                <a:solidFill>
                  <a:schemeClr val="accent1"/>
                </a:solidFill>
              </a:rPr>
              <a:t>If the driver validation fails…</a:t>
            </a:r>
            <a:endParaRPr lang="en-US" sz="44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419600" y="55626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56388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495800" y="56388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648200" y="58674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Left Arrow 17"/>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Down Arrow 21"/>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Import</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p>
        </p:txBody>
      </p:sp>
      <p:sp>
        <p:nvSpPr>
          <p:cNvPr id="24" name="&quot;No&quot; Symbol 23"/>
          <p:cNvSpPr/>
          <p:nvPr/>
        </p:nvSpPr>
        <p:spPr bwMode="auto">
          <a:xfrm>
            <a:off x="4114800" y="3962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Title 26"/>
          <p:cNvSpPr>
            <a:spLocks noGrp="1"/>
          </p:cNvSpPr>
          <p:nvPr>
            <p:ph type="title"/>
          </p:nvPr>
        </p:nvSpPr>
        <p:spPr>
          <a:xfrm>
            <a:off x="382588" y="228600"/>
            <a:ext cx="8380412" cy="1661993"/>
          </a:xfrm>
        </p:spPr>
        <p:txBody>
          <a:bodyPr/>
          <a:lstStyle/>
          <a:p>
            <a:pPr lvl="0"/>
            <a:r>
              <a:rPr lang="en-US" sz="4400" dirty="0" smtClean="0"/>
              <a:t>WER Walkthrough (Failed Case)</a:t>
            </a:r>
            <a:br>
              <a:rPr lang="en-US" sz="4400" dirty="0" smtClean="0"/>
            </a:br>
            <a:r>
              <a:rPr lang="en-US" sz="3200" dirty="0" smtClean="0">
                <a:solidFill>
                  <a:schemeClr val="accent1"/>
                </a:solidFill>
              </a:rPr>
              <a:t>Driver Store sends Driver Import Error to WER</a:t>
            </a:r>
            <a:br>
              <a:rPr lang="en-US" sz="3200" dirty="0" smtClean="0">
                <a:solidFill>
                  <a:schemeClr val="accent1"/>
                </a:solidFill>
              </a:rPr>
            </a:b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5400000">
            <a:off x="3733800" y="44196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Title 22"/>
          <p:cNvSpPr>
            <a:spLocks noGrp="1"/>
          </p:cNvSpPr>
          <p:nvPr>
            <p:ph type="title"/>
          </p:nvPr>
        </p:nvSpPr>
        <p:spPr>
          <a:xfrm>
            <a:off x="382588" y="228600"/>
            <a:ext cx="8380412" cy="1495794"/>
          </a:xfrm>
        </p:spPr>
        <p:txBody>
          <a:bodyPr/>
          <a:lstStyle/>
          <a:p>
            <a:pPr lvl="0"/>
            <a:r>
              <a:rPr lang="en-US" sz="4400" dirty="0" smtClean="0"/>
              <a:t>WER Walkthrough</a:t>
            </a:r>
            <a:br>
              <a:rPr lang="en-US" sz="4400" dirty="0" smtClean="0"/>
            </a:br>
            <a:r>
              <a:rPr lang="en-US" sz="3200" dirty="0" smtClean="0">
                <a:solidFill>
                  <a:schemeClr val="accent1"/>
                </a:solidFill>
              </a:rPr>
              <a:t>If the driver validation passes, </a:t>
            </a:r>
            <a:br>
              <a:rPr lang="en-US" sz="3200" dirty="0" smtClean="0">
                <a:solidFill>
                  <a:schemeClr val="accent1"/>
                </a:solidFill>
              </a:rPr>
            </a:br>
            <a:r>
              <a:rPr lang="en-US" sz="3200" dirty="0" smtClean="0">
                <a:solidFill>
                  <a:schemeClr val="accent1"/>
                </a:solidFill>
              </a:rPr>
              <a:t>the driver is imported</a:t>
            </a: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Title 17"/>
          <p:cNvSpPr>
            <a:spLocks noGrp="1"/>
          </p:cNvSpPr>
          <p:nvPr>
            <p:ph type="title"/>
          </p:nvPr>
        </p:nvSpPr>
        <p:spPr>
          <a:xfrm>
            <a:off x="382588" y="228600"/>
            <a:ext cx="8380412" cy="1661993"/>
          </a:xfrm>
        </p:spPr>
        <p:txBody>
          <a:bodyPr/>
          <a:lstStyle/>
          <a:p>
            <a:pPr lvl="0"/>
            <a:r>
              <a:rPr lang="en-US" sz="4400" dirty="0" smtClean="0"/>
              <a:t>WER Walkthrough</a:t>
            </a:r>
            <a:br>
              <a:rPr lang="en-US" sz="4400" dirty="0" smtClean="0"/>
            </a:br>
            <a:r>
              <a:rPr lang="en-US" sz="3200" dirty="0" smtClean="0">
                <a:solidFill>
                  <a:schemeClr val="accent1"/>
                </a:solidFill>
              </a:rPr>
              <a:t>The system tries to install the driver package</a:t>
            </a:r>
            <a:br>
              <a:rPr lang="en-US" sz="3200" dirty="0" smtClean="0">
                <a:solidFill>
                  <a:schemeClr val="accent1"/>
                </a:solidFill>
              </a:rPr>
            </a:b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quot;No&quot; Symbol 23"/>
          <p:cNvSpPr/>
          <p:nvPr/>
        </p:nvSpPr>
        <p:spPr bwMode="auto">
          <a:xfrm>
            <a:off x="54864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Title 22"/>
          <p:cNvSpPr>
            <a:spLocks noGrp="1"/>
          </p:cNvSpPr>
          <p:nvPr>
            <p:ph type="title"/>
          </p:nvPr>
        </p:nvSpPr>
        <p:spPr>
          <a:xfrm>
            <a:off x="382588" y="228600"/>
            <a:ext cx="8380412" cy="1661993"/>
          </a:xfrm>
        </p:spPr>
        <p:txBody>
          <a:bodyPr/>
          <a:lstStyle/>
          <a:p>
            <a:pPr lvl="0"/>
            <a:r>
              <a:rPr lang="en-US" sz="4400" dirty="0" smtClean="0"/>
              <a:t>WER Walkthrough (Failed Case)</a:t>
            </a:r>
            <a:br>
              <a:rPr lang="en-US" sz="4400" dirty="0" smtClean="0"/>
            </a:br>
            <a:r>
              <a:rPr lang="en-US" sz="3200" dirty="0" smtClean="0">
                <a:solidFill>
                  <a:schemeClr val="accent1"/>
                </a:solidFill>
              </a:rPr>
              <a:t>If an error happens during this phase…</a:t>
            </a:r>
            <a:br>
              <a:rPr lang="en-US" sz="3200" dirty="0" smtClean="0">
                <a:solidFill>
                  <a:schemeClr val="accent1"/>
                </a:solidFill>
              </a:rPr>
            </a:b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Key Takeaways</a:t>
            </a:r>
            <a:endParaRPr lang="en-US" dirty="0"/>
          </a:p>
        </p:txBody>
      </p:sp>
      <p:sp>
        <p:nvSpPr>
          <p:cNvPr id="9229" name="Rectangle 13"/>
          <p:cNvSpPr>
            <a:spLocks noGrp="1" noChangeArrowheads="1"/>
          </p:cNvSpPr>
          <p:nvPr>
            <p:ph idx="1"/>
          </p:nvPr>
        </p:nvSpPr>
        <p:spPr>
          <a:xfrm>
            <a:off x="382588" y="1414464"/>
            <a:ext cx="8380412" cy="3507114"/>
          </a:xfrm>
        </p:spPr>
        <p:txBody>
          <a:bodyPr/>
          <a:lstStyle/>
          <a:p>
            <a:r>
              <a:rPr lang="en-US" dirty="0" smtClean="0"/>
              <a:t>Understand Windows Error Reporting (WER) process for device driver installation failures</a:t>
            </a:r>
          </a:p>
          <a:p>
            <a:r>
              <a:rPr lang="en-US" dirty="0" smtClean="0"/>
              <a:t>The common device driver </a:t>
            </a:r>
            <a:br>
              <a:rPr lang="en-US" dirty="0" smtClean="0"/>
            </a:br>
            <a:r>
              <a:rPr lang="en-US" dirty="0" smtClean="0"/>
              <a:t>installation errors</a:t>
            </a:r>
          </a:p>
          <a:p>
            <a:r>
              <a:rPr lang="en-US" dirty="0" smtClean="0"/>
              <a:t>The root cause of the common driver installation errors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4267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648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4343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4495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Install</a:t>
            </a:r>
          </a:p>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Error</a:t>
            </a:r>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24" name="&quot;No&quot; Symbol 23"/>
          <p:cNvSpPr/>
          <p:nvPr/>
        </p:nvSpPr>
        <p:spPr bwMode="auto">
          <a:xfrm>
            <a:off x="54864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Title 24"/>
          <p:cNvSpPr>
            <a:spLocks noGrp="1"/>
          </p:cNvSpPr>
          <p:nvPr>
            <p:ph type="title"/>
          </p:nvPr>
        </p:nvSpPr>
        <p:spPr>
          <a:xfrm>
            <a:off x="382588" y="228600"/>
            <a:ext cx="8380412" cy="1661993"/>
          </a:xfrm>
        </p:spPr>
        <p:txBody>
          <a:bodyPr/>
          <a:lstStyle/>
          <a:p>
            <a:pPr lvl="0"/>
            <a:r>
              <a:rPr lang="en-US" sz="4400" dirty="0" smtClean="0"/>
              <a:t>WER Walkthrough (Failed Case)</a:t>
            </a:r>
            <a:br>
              <a:rPr lang="en-US" sz="4400" dirty="0" smtClean="0"/>
            </a:br>
            <a:r>
              <a:rPr lang="en-US" sz="3200" dirty="0" smtClean="0">
                <a:solidFill>
                  <a:schemeClr val="accent1"/>
                </a:solidFill>
              </a:rPr>
              <a:t>The system sends Driver Install Error to WER</a:t>
            </a:r>
            <a:br>
              <a:rPr lang="en-US" sz="3200" dirty="0" smtClean="0">
                <a:solidFill>
                  <a:schemeClr val="accent1"/>
                </a:solidFill>
              </a:rPr>
            </a:b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934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7010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7162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 Arrow 21"/>
          <p:cNvSpPr/>
          <p:nvPr/>
        </p:nvSpPr>
        <p:spPr bwMode="auto">
          <a:xfrm rot="10800000">
            <a:off x="5105400" y="32004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Title 17"/>
          <p:cNvSpPr>
            <a:spLocks noGrp="1"/>
          </p:cNvSpPr>
          <p:nvPr>
            <p:ph type="title"/>
          </p:nvPr>
        </p:nvSpPr>
        <p:spPr>
          <a:xfrm>
            <a:off x="382588" y="228600"/>
            <a:ext cx="8380412" cy="1052596"/>
          </a:xfrm>
        </p:spPr>
        <p:txBody>
          <a:bodyPr/>
          <a:lstStyle/>
          <a:p>
            <a:pPr lvl="0"/>
            <a:r>
              <a:rPr lang="en-US" sz="4400" dirty="0" smtClean="0"/>
              <a:t>WER Walkthrough</a:t>
            </a:r>
            <a:br>
              <a:rPr lang="en-US" sz="4400" dirty="0" smtClean="0"/>
            </a:br>
            <a:r>
              <a:rPr lang="en-US" sz="3200" dirty="0" smtClean="0">
                <a:solidFill>
                  <a:schemeClr val="accent1"/>
                </a:solidFill>
              </a:rPr>
              <a:t>If the driver is installed successfully…</a:t>
            </a: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086600" y="31242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629400" y="31242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858000" y="35052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 Arrow 24"/>
          <p:cNvSpPr/>
          <p:nvPr/>
        </p:nvSpPr>
        <p:spPr bwMode="auto">
          <a:xfrm rot="5400000">
            <a:off x="6096000" y="4648200"/>
            <a:ext cx="1676400" cy="304800"/>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itle 21"/>
          <p:cNvSpPr>
            <a:spLocks noGrp="1"/>
          </p:cNvSpPr>
          <p:nvPr>
            <p:ph type="title"/>
          </p:nvPr>
        </p:nvSpPr>
        <p:spPr>
          <a:xfrm>
            <a:off x="382588" y="228600"/>
            <a:ext cx="8380412" cy="1717393"/>
          </a:xfrm>
        </p:spPr>
        <p:txBody>
          <a:bodyPr/>
          <a:lstStyle/>
          <a:p>
            <a:pPr lvl="0"/>
            <a:r>
              <a:rPr lang="en-US" sz="4400" dirty="0" smtClean="0"/>
              <a:t>WER Walkthrough</a:t>
            </a:r>
            <a:br>
              <a:rPr lang="en-US" sz="4400" dirty="0" smtClean="0"/>
            </a:br>
            <a:r>
              <a:rPr lang="en-US" sz="3200" dirty="0" smtClean="0">
                <a:solidFill>
                  <a:schemeClr val="accent1"/>
                </a:solidFill>
              </a:rPr>
              <a:t>The system loads the driver</a:t>
            </a:r>
            <a:br>
              <a:rPr lang="en-US" sz="3200" dirty="0" smtClean="0">
                <a:solidFill>
                  <a:schemeClr val="accent1"/>
                </a:solidFill>
              </a:rPr>
            </a:br>
            <a:endParaRPr lang="en-US" sz="4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29718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400800" y="32766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934200" y="36576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quot;No&quot; Symbol 21"/>
          <p:cNvSpPr/>
          <p:nvPr/>
        </p:nvSpPr>
        <p:spPr bwMode="auto">
          <a:xfrm>
            <a:off x="65532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Title 17"/>
          <p:cNvSpPr>
            <a:spLocks noGrp="1"/>
          </p:cNvSpPr>
          <p:nvPr>
            <p:ph type="title"/>
          </p:nvPr>
        </p:nvSpPr>
        <p:spPr>
          <a:xfrm>
            <a:off x="382588" y="228600"/>
            <a:ext cx="8380412" cy="1052596"/>
          </a:xfrm>
        </p:spPr>
        <p:txBody>
          <a:bodyPr/>
          <a:lstStyle/>
          <a:p>
            <a:pPr lvl="0"/>
            <a:r>
              <a:rPr lang="en-US" sz="4400" dirty="0" smtClean="0"/>
              <a:t>WER Walkthrough (Failed Case)</a:t>
            </a:r>
            <a:br>
              <a:rPr lang="en-US" sz="4400" dirty="0" smtClean="0"/>
            </a:br>
            <a:r>
              <a:rPr lang="en-US" sz="3200" dirty="0" smtClean="0">
                <a:solidFill>
                  <a:schemeClr val="accent1"/>
                </a:solidFill>
              </a:rPr>
              <a:t>If the driver has a problem…</a:t>
            </a:r>
            <a:endParaRPr lang="en-US" sz="4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pic>
        <p:nvPicPr>
          <p:cNvPr id="8" name="Picture 7" descr="C:\Users\neilsa\Pictures\Microsoft Clip Organizer\bs00789_.wmf"/>
          <p:cNvPicPr>
            <a:picLocks noChangeAspect="1" noChangeArrowheads="1"/>
          </p:cNvPicPr>
          <p:nvPr/>
        </p:nvPicPr>
        <p:blipFill>
          <a:blip r:embed="rId4"/>
          <a:srcRect/>
          <a:stretch>
            <a:fillRect/>
          </a:stretch>
        </p:blipFill>
        <p:spPr bwMode="auto">
          <a:xfrm>
            <a:off x="3581400" y="5486400"/>
            <a:ext cx="762000" cy="771534"/>
          </a:xfrm>
          <a:prstGeom prst="rect">
            <a:avLst/>
          </a:prstGeom>
          <a:noFill/>
        </p:spPr>
      </p:pic>
      <p:sp>
        <p:nvSpPr>
          <p:cNvPr id="11" name="Rounded Rectangle 10"/>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5" name="Rounded Rectangle 14"/>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553200" y="3048000"/>
            <a:ext cx="914400" cy="7620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7315200" y="2971800"/>
            <a:ext cx="304800" cy="2286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6400800" y="3276600"/>
            <a:ext cx="304800" cy="228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21" name="Rounded Rectangle 20"/>
          <p:cNvSpPr/>
          <p:nvPr/>
        </p:nvSpPr>
        <p:spPr bwMode="auto">
          <a:xfrm>
            <a:off x="6934200" y="3657600"/>
            <a:ext cx="304800" cy="2286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rot="5400000">
            <a:off x="2438399" y="3429000"/>
            <a:ext cx="23622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57200" y="2743200"/>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Problem Code Error</a:t>
            </a:r>
          </a:p>
        </p:txBody>
      </p:sp>
      <p:sp>
        <p:nvSpPr>
          <p:cNvPr id="22" name="&quot;No&quot; Symbol 21"/>
          <p:cNvSpPr/>
          <p:nvPr/>
        </p:nvSpPr>
        <p:spPr bwMode="auto">
          <a:xfrm>
            <a:off x="6553200" y="2819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Title 23"/>
          <p:cNvSpPr>
            <a:spLocks noGrp="1"/>
          </p:cNvSpPr>
          <p:nvPr>
            <p:ph type="title"/>
          </p:nvPr>
        </p:nvSpPr>
        <p:spPr>
          <a:xfrm>
            <a:off x="382588" y="228600"/>
            <a:ext cx="8380412" cy="1661993"/>
          </a:xfrm>
        </p:spPr>
        <p:txBody>
          <a:bodyPr/>
          <a:lstStyle/>
          <a:p>
            <a:pPr lvl="0"/>
            <a:r>
              <a:rPr lang="en-US" sz="4400" dirty="0" smtClean="0"/>
              <a:t>WER Walkthrough (Failed Case)</a:t>
            </a:r>
            <a:br>
              <a:rPr lang="en-US" sz="4400" dirty="0" smtClean="0"/>
            </a:br>
            <a:r>
              <a:rPr lang="en-US" sz="3200" dirty="0" smtClean="0">
                <a:solidFill>
                  <a:schemeClr val="accent1"/>
                </a:solidFill>
              </a:rPr>
              <a:t>The system sends Driver Problem Code to WER</a:t>
            </a:r>
            <a:r>
              <a:rPr lang="en-US" sz="4400" dirty="0" smtClean="0"/>
              <a:t/>
            </a:r>
            <a:br>
              <a:rPr lang="en-US" sz="4400" dirty="0" smtClean="0"/>
            </a:br>
            <a:endParaRPr lang="en-US" sz="4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Problem Reports And Solutions</a:t>
            </a:r>
            <a:br>
              <a:rPr lang="en-US" sz="4400" dirty="0" smtClean="0"/>
            </a:br>
            <a:r>
              <a:rPr lang="en-US" sz="3200" dirty="0" smtClean="0">
                <a:solidFill>
                  <a:schemeClr val="accent1"/>
                </a:solidFill>
              </a:rPr>
              <a:t>WER Center on your Windows Vista PC</a:t>
            </a:r>
          </a:p>
        </p:txBody>
      </p:sp>
      <p:sp>
        <p:nvSpPr>
          <p:cNvPr id="3" name="Content Placeholder 2"/>
          <p:cNvSpPr>
            <a:spLocks noGrp="1"/>
          </p:cNvSpPr>
          <p:nvPr>
            <p:ph idx="1"/>
          </p:nvPr>
        </p:nvSpPr>
        <p:spPr>
          <a:xfrm>
            <a:off x="381794" y="1905000"/>
            <a:ext cx="8380412" cy="2369879"/>
          </a:xfrm>
        </p:spPr>
        <p:txBody>
          <a:bodyPr/>
          <a:lstStyle/>
          <a:p>
            <a:r>
              <a:rPr lang="en-US" dirty="0" smtClean="0"/>
              <a:t>WER central point in Control Panel</a:t>
            </a:r>
          </a:p>
          <a:p>
            <a:r>
              <a:rPr lang="en-US" dirty="0" smtClean="0"/>
              <a:t>All required information is collected</a:t>
            </a:r>
          </a:p>
          <a:p>
            <a:r>
              <a:rPr lang="en-US" dirty="0" smtClean="0"/>
              <a:t>Good starting point to debug driver installation errors</a:t>
            </a:r>
          </a:p>
          <a:p>
            <a:endParaRPr lang="en-US" dirty="0" smtClean="0"/>
          </a:p>
          <a:p>
            <a:pPr lvl="1"/>
            <a:endParaRPr lang="en-US" dirty="0" smtClean="0"/>
          </a:p>
          <a:p>
            <a:pPr lvl="1"/>
            <a:endParaRPr lang="en-US" dirty="0"/>
          </a:p>
        </p:txBody>
      </p:sp>
      <p:sp>
        <p:nvSpPr>
          <p:cNvPr id="4" name="TextBox 3"/>
          <p:cNvSpPr txBox="1"/>
          <p:nvPr/>
        </p:nvSpPr>
        <p:spPr>
          <a:xfrm>
            <a:off x="762000" y="4573250"/>
            <a:ext cx="7696200" cy="1216551"/>
          </a:xfrm>
          <a:prstGeom prst="rect">
            <a:avLst/>
          </a:prstGeom>
          <a:ln>
            <a:headEnd type="none" w="med" len="med"/>
            <a:tailEnd type="none" w="med" len="med"/>
          </a:ln>
        </p:spPr>
        <p:txBody>
          <a:bodyPr wrap="square" rtlCol="0">
            <a:spAutoFit/>
          </a:bodyPr>
          <a:lstStyle/>
          <a:p>
            <a:pPr algn="ctr" defTabSz="1096919" fontAlgn="base">
              <a:lnSpc>
                <a:spcPct val="75000"/>
              </a:lnSpc>
              <a:spcBef>
                <a:spcPct val="0"/>
              </a:spcBef>
              <a:spcAft>
                <a:spcPct val="0"/>
              </a:spcAft>
              <a:defRPr/>
            </a:pPr>
            <a:r>
              <a:rPr lang="en-US" sz="4800" dirty="0" smtClean="0">
                <a:ln w="9525" cmpd="sng">
                  <a:noFill/>
                  <a:prstDash val="solid"/>
                </a:ln>
                <a:gradFill>
                  <a:gsLst>
                    <a:gs pos="0">
                      <a:srgbClr val="0F0F0F"/>
                    </a:gs>
                    <a:gs pos="77000">
                      <a:schemeClr val="bg2">
                        <a:lumMod val="95000"/>
                        <a:lumOff val="5000"/>
                      </a:schemeClr>
                    </a:gs>
                  </a:gsLst>
                  <a:lin ang="16200000" scaled="1"/>
                </a:gradFill>
                <a:effectLst>
                  <a:glow rad="228600">
                    <a:srgbClr val="FFFFFF"/>
                  </a:glow>
                </a:effectLst>
                <a:latin typeface="Segoe Black" pitchFamily="34" charset="0"/>
              </a:rPr>
              <a:t>Useful for developers and support engineers!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PRS Walkthrough</a:t>
            </a:r>
            <a:endParaRPr lang="en-US" dirty="0"/>
          </a:p>
        </p:txBody>
      </p:sp>
      <p:sp>
        <p:nvSpPr>
          <p:cNvPr id="3" name="Content Placeholder 2"/>
          <p:cNvSpPr>
            <a:spLocks noGrp="1"/>
          </p:cNvSpPr>
          <p:nvPr>
            <p:ph idx="1"/>
          </p:nvPr>
        </p:nvSpPr>
        <p:spPr/>
        <p:txBody>
          <a:bodyPr/>
          <a:lstStyle/>
          <a:p>
            <a:r>
              <a:rPr lang="en-US" smtClean="0"/>
              <a:t>Introduction of how to check the WER</a:t>
            </a:r>
          </a:p>
          <a:p>
            <a:r>
              <a:rPr lang="en-US" smtClean="0"/>
              <a:t>Check the errors and start debugging</a:t>
            </a:r>
          </a:p>
          <a:p>
            <a:pPr lvl="1"/>
            <a:r>
              <a:rPr lang="en-US" smtClean="0"/>
              <a:t>Open Control Panel</a:t>
            </a:r>
          </a:p>
          <a:p>
            <a:pPr lvl="1"/>
            <a:r>
              <a:rPr lang="en-US" smtClean="0"/>
              <a:t>Open Problem Reports and Solutions</a:t>
            </a:r>
          </a:p>
          <a:p>
            <a:pPr lvl="1"/>
            <a:r>
              <a:rPr lang="en-US" smtClean="0"/>
              <a:t>Check the report of each error</a:t>
            </a:r>
          </a:p>
          <a:p>
            <a:pPr lvl="1"/>
            <a:r>
              <a:rPr lang="en-US" smtClean="0"/>
              <a:t>Check the driver package of each error</a:t>
            </a:r>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sktopStart.jpg"/>
          <p:cNvPicPr>
            <a:picLocks noChangeAspect="1" noChangeArrowheads="1"/>
          </p:cNvPicPr>
          <p:nvPr/>
        </p:nvPicPr>
        <p:blipFill>
          <a:blip r:embed="rId3"/>
          <a:srcRect/>
          <a:stretch>
            <a:fillRect/>
          </a:stretch>
        </p:blipFill>
        <p:spPr bwMode="auto">
          <a:xfrm>
            <a:off x="0" y="0"/>
            <a:ext cx="9144000" cy="688848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itsurus.NTDEV\Desktop\WinHEC\Pictures\ControlPanelOnStartMenu.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8016570">
            <a:off x="3177068" y="4319240"/>
            <a:ext cx="1277922" cy="64889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886200" y="2819400"/>
            <a:ext cx="3733800" cy="1371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itsurus.NTDEV\Desktop\WinHEC\Pictures\ControlPanelHome.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Agenda</a:t>
            </a:r>
            <a:endParaRPr lang="en-US"/>
          </a:p>
        </p:txBody>
      </p:sp>
      <p:sp>
        <p:nvSpPr>
          <p:cNvPr id="9229" name="Rectangle 13"/>
          <p:cNvSpPr>
            <a:spLocks noGrp="1" noChangeArrowheads="1"/>
          </p:cNvSpPr>
          <p:nvPr>
            <p:ph idx="1"/>
          </p:nvPr>
        </p:nvSpPr>
        <p:spPr>
          <a:xfrm>
            <a:off x="382588" y="1414464"/>
            <a:ext cx="8380412" cy="2135969"/>
          </a:xfrm>
        </p:spPr>
        <p:txBody>
          <a:bodyPr/>
          <a:lstStyle/>
          <a:p>
            <a:r>
              <a:rPr lang="en-US" dirty="0" smtClean="0"/>
              <a:t>Windows Error Reporting (WER) for </a:t>
            </a:r>
            <a:br>
              <a:rPr lang="en-US" dirty="0" smtClean="0"/>
            </a:br>
            <a:r>
              <a:rPr lang="en-US" dirty="0" smtClean="0"/>
              <a:t>Driver Installation Errors</a:t>
            </a:r>
          </a:p>
          <a:p>
            <a:r>
              <a:rPr lang="en-US" dirty="0" smtClean="0"/>
              <a:t>Common device driver installation errors</a:t>
            </a:r>
          </a:p>
          <a:p>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itsurus.NTDEV\Desktop\WinHEC\Pictures\ControlPanelHomeClassicViewClick.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6200000">
            <a:off x="1447800" y="1600200"/>
            <a:ext cx="609600" cy="457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57200" y="2057400"/>
            <a:ext cx="25908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mitsurus.NTDEV\Desktop\WinHEC\Pictures\ControlPanelClassicView.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mitsurus.NTDEV\Desktop\WinHEC\Pictures\ControlPanelClassicViewProblemReportsClick.jpg"/>
          <p:cNvPicPr>
            <a:picLocks noChangeAspect="1" noChangeArrowheads="1"/>
          </p:cNvPicPr>
          <p:nvPr/>
        </p:nvPicPr>
        <p:blipFill>
          <a:blip r:embed="rId3"/>
          <a:srcRect/>
          <a:stretch>
            <a:fillRect/>
          </a:stretch>
        </p:blipFill>
        <p:spPr bwMode="auto">
          <a:xfrm>
            <a:off x="0" y="0"/>
            <a:ext cx="9143998" cy="6858000"/>
          </a:xfrm>
          <a:prstGeom prst="rect">
            <a:avLst/>
          </a:prstGeom>
          <a:noFill/>
        </p:spPr>
      </p:pic>
      <p:sp>
        <p:nvSpPr>
          <p:cNvPr id="5" name="Right Arrow 4"/>
          <p:cNvSpPr/>
          <p:nvPr/>
        </p:nvSpPr>
        <p:spPr bwMode="auto">
          <a:xfrm rot="842861">
            <a:off x="5444751" y="3544177"/>
            <a:ext cx="1636792" cy="4863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743200" y="1219200"/>
            <a:ext cx="2743200" cy="2819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mitsurus.NTDEV\Desktop\WinHEC\Pictures\ProblemsAndSolutionsHome.jpg"/>
          <p:cNvPicPr>
            <a:picLocks noChangeAspect="1" noChangeArrowheads="1"/>
          </p:cNvPicPr>
          <p:nvPr/>
        </p:nvPicPr>
        <p:blipFill>
          <a:blip r:embed="rId3"/>
          <a:srcRect/>
          <a:stretch>
            <a:fillRect/>
          </a:stretch>
        </p:blipFill>
        <p:spPr bwMode="auto">
          <a:xfrm>
            <a:off x="0" y="0"/>
            <a:ext cx="9144002"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mitsurus.NTDEV\Desktop\WinHEC\Pictures\ProblemsAndSolutionsViewSystemHistory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11334172">
            <a:off x="2550080" y="1985287"/>
            <a:ext cx="1066594" cy="3728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581400" y="1676400"/>
            <a:ext cx="4038600" cy="15240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mitsurus.NTDEV\Desktop\WinHEC\Pictures\ViewHistoryOf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mitsurus.NTDEV\Desktop\WinHEC\Pictures\ViewHistoryOfWERDriverInstallationClick.jpg"/>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Right Arrow 4"/>
          <p:cNvSpPr/>
          <p:nvPr/>
        </p:nvSpPr>
        <p:spPr bwMode="auto">
          <a:xfrm rot="7734726">
            <a:off x="2782958" y="3099494"/>
            <a:ext cx="904128" cy="53429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2362200" y="1905000"/>
            <a:ext cx="4648200" cy="12192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mitsurus.NTDEV\Desktop\WinHEC\Pictures\DetailErrors4WER.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mitsurus.NTDEV\Desktop\WinHEC\Pictures\DetailErrors4WERBigViewOfInf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a:off x="4267200" y="2971800"/>
            <a:ext cx="1132954" cy="4784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5486400" y="24384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Frame 6"/>
          <p:cNvSpPr/>
          <p:nvPr/>
        </p:nvSpPr>
        <p:spPr bwMode="auto">
          <a:xfrm>
            <a:off x="5486400" y="30480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Frame 7"/>
          <p:cNvSpPr/>
          <p:nvPr/>
        </p:nvSpPr>
        <p:spPr bwMode="auto">
          <a:xfrm>
            <a:off x="5486400" y="3657600"/>
            <a:ext cx="2514600" cy="6096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C:\Users\mitsurus.NTDEV\Desktop\WinHEC\Pictures\DetailErrors4WERViewATemporaryCopyOfTheseFiles.jpg"/>
          <p:cNvPicPr>
            <a:picLocks noChangeAspect="1" noChangeArrowheads="1"/>
          </p:cNvPicPr>
          <p:nvPr/>
        </p:nvPicPr>
        <p:blipFill>
          <a:blip r:embed="rId3"/>
          <a:srcRect/>
          <a:stretch>
            <a:fillRect/>
          </a:stretch>
        </p:blipFill>
        <p:spPr bwMode="auto">
          <a:xfrm>
            <a:off x="0" y="0"/>
            <a:ext cx="9144000" cy="6858001"/>
          </a:xfrm>
          <a:prstGeom prst="rect">
            <a:avLst/>
          </a:prstGeom>
          <a:noFill/>
        </p:spPr>
      </p:pic>
      <p:sp>
        <p:nvSpPr>
          <p:cNvPr id="5" name="Right Arrow 4"/>
          <p:cNvSpPr/>
          <p:nvPr/>
        </p:nvSpPr>
        <p:spPr bwMode="auto">
          <a:xfrm rot="9478481">
            <a:off x="3077833" y="4045903"/>
            <a:ext cx="1132954" cy="47845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4114800" y="3581400"/>
            <a:ext cx="38862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Windows Error Reporting (WER)</a:t>
            </a:r>
            <a:endParaRPr lang="en-US" dirty="0"/>
          </a:p>
        </p:txBody>
      </p:sp>
      <p:sp>
        <p:nvSpPr>
          <p:cNvPr id="8" name="Subtitle 7"/>
          <p:cNvSpPr>
            <a:spLocks noGrp="1"/>
          </p:cNvSpPr>
          <p:nvPr>
            <p:ph type="subTitle" idx="1"/>
          </p:nvPr>
        </p:nvSpPr>
        <p:spPr/>
        <p:txBody>
          <a:bodyPr/>
          <a:lstStyle/>
          <a:p>
            <a:r>
              <a:rPr lang="en-US" dirty="0" smtClean="0"/>
              <a:t>Background</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mitsurus.NTDEV\Desktop\WinHEC\Pictures\ExplorerOfCab4WERClickLogXMLFile.jpg"/>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5" name="Right Arrow 4"/>
          <p:cNvSpPr/>
          <p:nvPr/>
        </p:nvSpPr>
        <p:spPr bwMode="auto">
          <a:xfrm rot="13195630">
            <a:off x="3569071" y="1922821"/>
            <a:ext cx="967904" cy="55062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657600" y="2514600"/>
            <a:ext cx="2971800" cy="1295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mitsurus.NTDEV\Desktop\WinHEC\Pictures\TheListOfFilesInDriverPackage.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mitsurus.NTDEV\Desktop\WinHEC\Pictures\ExplorerOfCab4WERClickLogTmpFile.bmp"/>
          <p:cNvPicPr>
            <a:picLocks noChangeAspect="1" noChangeArrowheads="1"/>
          </p:cNvPicPr>
          <p:nvPr/>
        </p:nvPicPr>
        <p:blipFill>
          <a:blip r:embed="rId3"/>
          <a:srcRect/>
          <a:stretch>
            <a:fillRect/>
          </a:stretch>
        </p:blipFill>
        <p:spPr bwMode="auto">
          <a:xfrm>
            <a:off x="-1" y="0"/>
            <a:ext cx="9144495" cy="6858000"/>
          </a:xfrm>
          <a:prstGeom prst="rect">
            <a:avLst/>
          </a:prstGeom>
          <a:noFill/>
        </p:spPr>
      </p:pic>
      <p:sp>
        <p:nvSpPr>
          <p:cNvPr id="5" name="Right Arrow 4"/>
          <p:cNvSpPr/>
          <p:nvPr/>
        </p:nvSpPr>
        <p:spPr bwMode="auto">
          <a:xfrm rot="12522229">
            <a:off x="3567240" y="2142326"/>
            <a:ext cx="1133377" cy="3890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590800" cy="914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mitsurus.NTDEV\Desktop\WinHEC\Pictures\setupdevlogOfWER.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mitsurus.NTDEV\Desktop\WinHEC\Pictures\ExplorerOfCab4WE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mitsurus.NTDEV\Desktop\WinHEC\Pictures\ExplorerOfCab4WERClickInfFileInCA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ight Arrow 4"/>
          <p:cNvSpPr/>
          <p:nvPr/>
        </p:nvSpPr>
        <p:spPr bwMode="auto">
          <a:xfrm rot="12611201">
            <a:off x="3187350" y="2241694"/>
            <a:ext cx="863600" cy="48409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Frame 5"/>
          <p:cNvSpPr/>
          <p:nvPr/>
        </p:nvSpPr>
        <p:spPr bwMode="auto">
          <a:xfrm>
            <a:off x="3733800" y="2590800"/>
            <a:ext cx="2743200" cy="1295400"/>
          </a:xfrm>
          <a:prstGeom prst="fram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mitsurus.NTDEV\Desktop\WinHEC\Pictures\INFInWERPackage.jpg"/>
          <p:cNvPicPr>
            <a:picLocks noChangeAspect="1" noChangeArrowheads="1"/>
          </p:cNvPicPr>
          <p:nvPr/>
        </p:nvPicPr>
        <p:blipFill>
          <a:blip r:embed="rId3"/>
          <a:srcRect/>
          <a:stretch>
            <a:fillRect/>
          </a:stretch>
        </p:blipFill>
        <p:spPr bwMode="auto">
          <a:xfrm>
            <a:off x="-1" y="0"/>
            <a:ext cx="914399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Common Device Driver Installation Errors</a:t>
            </a:r>
            <a:endParaRPr lang="en-US" dirty="0"/>
          </a:p>
        </p:txBody>
      </p:sp>
      <p:sp>
        <p:nvSpPr>
          <p:cNvPr id="5" name="Subtitle 4"/>
          <p:cNvSpPr>
            <a:spLocks noGrp="1"/>
          </p:cNvSpPr>
          <p:nvPr>
            <p:ph type="subTitle" idx="1"/>
          </p:nvPr>
        </p:nvSpPr>
        <p:spPr>
          <a:xfrm>
            <a:off x="2166726" y="3689889"/>
            <a:ext cx="6782447" cy="1471172"/>
          </a:xfrm>
        </p:spPr>
        <p:txBody>
          <a:bodyPr/>
          <a:lstStyle/>
          <a:p>
            <a:pPr marL="382573" indent="-382573">
              <a:spcBef>
                <a:spcPts val="1167"/>
              </a:spcBef>
              <a:buBlip>
                <a:blip r:embed="rId3"/>
              </a:buBlip>
              <a:tabLst>
                <a:tab pos="7546975" algn="dec"/>
              </a:tabLst>
            </a:pPr>
            <a:r>
              <a:rPr lang="en-US" sz="2800" dirty="0" smtClean="0"/>
              <a:t> Collected through WER mechanism</a:t>
            </a:r>
          </a:p>
          <a:p>
            <a:pPr marL="382573" indent="-382573">
              <a:spcBef>
                <a:spcPts val="1167"/>
              </a:spcBef>
              <a:buBlip>
                <a:blip r:embed="rId3"/>
              </a:buBlip>
              <a:tabLst>
                <a:tab pos="7546975" algn="dec"/>
              </a:tabLst>
            </a:pPr>
            <a:r>
              <a:rPr lang="en-US" sz="2800" dirty="0" smtClean="0"/>
              <a:t> July 2007 – August 2008 </a:t>
            </a:r>
          </a:p>
          <a:p>
            <a:pPr marL="382573" indent="-382573">
              <a:spcBef>
                <a:spcPts val="1167"/>
              </a:spcBef>
              <a:buBlip>
                <a:blip r:embed="rId3"/>
              </a:buBlip>
              <a:tabLst>
                <a:tab pos="7546975" algn="dec"/>
              </a:tabLst>
            </a:pPr>
            <a:r>
              <a:rPr lang="en-US" sz="2800" dirty="0" smtClean="0"/>
              <a:t> Windows Vista RTM build</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WER For Driver Installation Errors</a:t>
            </a:r>
            <a:endParaRPr lang="en-US" sz="4400" dirty="0"/>
          </a:p>
        </p:txBody>
      </p:sp>
      <p:sp>
        <p:nvSpPr>
          <p:cNvPr id="3" name="Content Placeholder 2"/>
          <p:cNvSpPr>
            <a:spLocks noGrp="1"/>
          </p:cNvSpPr>
          <p:nvPr>
            <p:ph idx="1"/>
          </p:nvPr>
        </p:nvSpPr>
        <p:spPr>
          <a:xfrm>
            <a:off x="382588" y="1414464"/>
            <a:ext cx="8380412" cy="4502258"/>
          </a:xfrm>
        </p:spPr>
        <p:txBody>
          <a:bodyPr/>
          <a:lstStyle/>
          <a:p>
            <a:r>
              <a:rPr lang="en-US" sz="3200" dirty="0" smtClean="0"/>
              <a:t>Collects the driver installation errors</a:t>
            </a:r>
          </a:p>
          <a:p>
            <a:r>
              <a:rPr lang="en-US" sz="3200" dirty="0" smtClean="0"/>
              <a:t>User Opt-in (Default:  don’t send)</a:t>
            </a:r>
          </a:p>
          <a:p>
            <a:r>
              <a:rPr lang="en-US" sz="3200" dirty="0" smtClean="0"/>
              <a:t>Windows Vista and later</a:t>
            </a:r>
          </a:p>
          <a:p>
            <a:r>
              <a:rPr lang="en-US" sz="3200" dirty="0" smtClean="0"/>
              <a:t>Error Types</a:t>
            </a:r>
          </a:p>
          <a:p>
            <a:pPr lvl="1"/>
            <a:r>
              <a:rPr lang="en-US" sz="2800" dirty="0" smtClean="0"/>
              <a:t>Driver Import Errors</a:t>
            </a:r>
          </a:p>
          <a:p>
            <a:pPr lvl="1"/>
            <a:r>
              <a:rPr lang="en-US" sz="2800" dirty="0" smtClean="0"/>
              <a:t>Driver Install Errors</a:t>
            </a:r>
          </a:p>
          <a:p>
            <a:pPr lvl="1"/>
            <a:r>
              <a:rPr lang="en-US" sz="2800" dirty="0" smtClean="0"/>
              <a:t>Driver Not Found</a:t>
            </a:r>
          </a:p>
          <a:p>
            <a:pPr lvl="1"/>
            <a:r>
              <a:rPr lang="en-US" sz="2800" dirty="0" smtClean="0"/>
              <a:t>Driver Problem Code</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Driver Installation Errors</a:t>
            </a:r>
            <a:endParaRPr lang="en-US"/>
          </a:p>
        </p:txBody>
      </p:sp>
      <p:sp>
        <p:nvSpPr>
          <p:cNvPr id="9229" name="Rectangle 13"/>
          <p:cNvSpPr>
            <a:spLocks noGrp="1" noChangeArrowheads="1"/>
          </p:cNvSpPr>
          <p:nvPr>
            <p:ph idx="1"/>
          </p:nvPr>
        </p:nvSpPr>
        <p:spPr>
          <a:xfrm>
            <a:off x="382588" y="1414464"/>
            <a:ext cx="8380412" cy="2554545"/>
          </a:xfrm>
        </p:spPr>
        <p:txBody>
          <a:bodyPr/>
          <a:lstStyle/>
          <a:p>
            <a:pPr>
              <a:tabLst>
                <a:tab pos="6400800" algn="l"/>
              </a:tabLst>
            </a:pPr>
            <a:r>
              <a:rPr lang="en-US" sz="2800" dirty="0" smtClean="0"/>
              <a:t>Time Out Error	34.5%</a:t>
            </a:r>
          </a:p>
          <a:p>
            <a:pPr>
              <a:tabLst>
                <a:tab pos="6400800" algn="l"/>
              </a:tabLst>
            </a:pPr>
            <a:r>
              <a:rPr lang="en-US" sz="2800" dirty="0" smtClean="0"/>
              <a:t>File Not Found	22.5%</a:t>
            </a:r>
          </a:p>
          <a:p>
            <a:pPr>
              <a:tabLst>
                <a:tab pos="6400800" algn="l"/>
              </a:tabLst>
            </a:pPr>
            <a:r>
              <a:rPr lang="en-US" sz="2800" dirty="0" smtClean="0"/>
              <a:t>No Associated Service	10.6%</a:t>
            </a:r>
          </a:p>
          <a:p>
            <a:r>
              <a:rPr lang="en-US" sz="2800" dirty="0" smtClean="0"/>
              <a:t>Requires Interactive Window Station 	  8.7%</a:t>
            </a:r>
          </a:p>
          <a:p>
            <a:pPr>
              <a:tabLst>
                <a:tab pos="6400800" algn="l"/>
              </a:tabLst>
            </a:pPr>
            <a:r>
              <a:rPr lang="en-US" sz="2800" dirty="0" smtClean="0"/>
              <a:t>Bad Service Install Section  	  6.4%</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830997"/>
          </a:xfrm>
        </p:spPr>
        <p:txBody>
          <a:bodyPr/>
          <a:lstStyle/>
          <a:p>
            <a:r>
              <a:rPr lang="en-US" sz="6000" dirty="0" smtClean="0"/>
              <a:t>#1:  Time Out Error</a:t>
            </a:r>
            <a:endParaRPr lang="en-US" sz="6000" dirty="0"/>
          </a:p>
        </p:txBody>
      </p:sp>
      <p:sp>
        <p:nvSpPr>
          <p:cNvPr id="5" name="Subtitle 4"/>
          <p:cNvSpPr>
            <a:spLocks noGrp="1"/>
          </p:cNvSpPr>
          <p:nvPr>
            <p:ph type="subTitle" idx="1"/>
          </p:nvPr>
        </p:nvSpPr>
        <p:spPr>
          <a:xfrm>
            <a:off x="2824163" y="3429000"/>
            <a:ext cx="4185571" cy="747897"/>
          </a:xfrm>
        </p:spPr>
        <p:txBody>
          <a:bodyPr/>
          <a:lstStyle/>
          <a:p>
            <a:r>
              <a:rPr lang="en-US" sz="5400" dirty="0" smtClean="0"/>
              <a:t>34.5%</a:t>
            </a:r>
            <a:endParaRPr lang="en-US" sz="54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Time Out Error</a:t>
            </a:r>
            <a:endParaRPr lang="en-US"/>
          </a:p>
        </p:txBody>
      </p:sp>
      <p:sp>
        <p:nvSpPr>
          <p:cNvPr id="9229" name="Rectangle 13"/>
          <p:cNvSpPr>
            <a:spLocks noGrp="1" noChangeArrowheads="1"/>
          </p:cNvSpPr>
          <p:nvPr>
            <p:ph idx="1"/>
          </p:nvPr>
        </p:nvSpPr>
        <p:spPr>
          <a:xfrm>
            <a:off x="382588" y="1414464"/>
            <a:ext cx="8380412" cy="4651017"/>
          </a:xfrm>
        </p:spPr>
        <p:txBody>
          <a:bodyPr/>
          <a:lstStyle/>
          <a:p>
            <a:r>
              <a:rPr lang="en-US" sz="2800" dirty="0" smtClean="0"/>
              <a:t>Code:  000005B4</a:t>
            </a:r>
          </a:p>
          <a:p>
            <a:r>
              <a:rPr lang="en-US" sz="2800" dirty="0" smtClean="0"/>
              <a:t>Name:  ERROR_TIMEOUT</a:t>
            </a:r>
          </a:p>
          <a:p>
            <a:r>
              <a:rPr lang="en-US" sz="2800" dirty="0" smtClean="0"/>
              <a:t>Issues</a:t>
            </a:r>
          </a:p>
          <a:p>
            <a:pPr lvl="1"/>
            <a:r>
              <a:rPr lang="en-US" sz="2400" dirty="0" smtClean="0"/>
              <a:t>Various root error causes</a:t>
            </a:r>
          </a:p>
          <a:p>
            <a:pPr lvl="2"/>
            <a:r>
              <a:rPr lang="en-US" sz="2000" dirty="0" smtClean="0"/>
              <a:t>Co-installer hangs</a:t>
            </a:r>
          </a:p>
          <a:p>
            <a:pPr lvl="3"/>
            <a:r>
              <a:rPr lang="en-US" sz="1800" dirty="0" smtClean="0"/>
              <a:t>Showing Interactive UI</a:t>
            </a:r>
          </a:p>
          <a:p>
            <a:pPr lvl="2"/>
            <a:r>
              <a:rPr lang="en-US" sz="2000" dirty="0" smtClean="0"/>
              <a:t>Busy system</a:t>
            </a:r>
          </a:p>
          <a:p>
            <a:pPr lvl="2"/>
            <a:r>
              <a:rPr lang="en-US" sz="2000" dirty="0" smtClean="0"/>
              <a:t>Waiting for the device restart</a:t>
            </a:r>
          </a:p>
          <a:p>
            <a:r>
              <a:rPr lang="en-US" sz="2800" dirty="0" smtClean="0"/>
              <a:t>Solution</a:t>
            </a:r>
          </a:p>
          <a:p>
            <a:pPr lvl="1"/>
            <a:r>
              <a:rPr lang="en-US" sz="2400" dirty="0" smtClean="0"/>
              <a:t>It depends on the problem</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830997"/>
          </a:xfrm>
        </p:spPr>
        <p:txBody>
          <a:bodyPr/>
          <a:lstStyle/>
          <a:p>
            <a:r>
              <a:rPr lang="en-US" sz="6000" dirty="0" smtClean="0"/>
              <a:t>#2:  File Not Found</a:t>
            </a:r>
            <a:endParaRPr lang="en-US" sz="6000" dirty="0"/>
          </a:p>
        </p:txBody>
      </p:sp>
      <p:sp>
        <p:nvSpPr>
          <p:cNvPr id="5" name="Subtitle 4"/>
          <p:cNvSpPr>
            <a:spLocks noGrp="1"/>
          </p:cNvSpPr>
          <p:nvPr>
            <p:ph type="subTitle" idx="1"/>
          </p:nvPr>
        </p:nvSpPr>
        <p:spPr>
          <a:xfrm>
            <a:off x="2824163" y="3429000"/>
            <a:ext cx="5866482" cy="747897"/>
          </a:xfrm>
        </p:spPr>
        <p:txBody>
          <a:bodyPr/>
          <a:lstStyle/>
          <a:p>
            <a:r>
              <a:rPr lang="en-US" sz="5400" dirty="0" smtClean="0"/>
              <a:t>22.5%</a:t>
            </a:r>
            <a:endParaRPr lang="en-US" sz="5400"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File Not Found</a:t>
            </a:r>
            <a:endParaRPr lang="en-US"/>
          </a:p>
        </p:txBody>
      </p:sp>
      <p:sp>
        <p:nvSpPr>
          <p:cNvPr id="9229" name="Rectangle 13"/>
          <p:cNvSpPr>
            <a:spLocks noGrp="1" noChangeArrowheads="1"/>
          </p:cNvSpPr>
          <p:nvPr>
            <p:ph idx="1"/>
          </p:nvPr>
        </p:nvSpPr>
        <p:spPr/>
        <p:txBody>
          <a:bodyPr/>
          <a:lstStyle/>
          <a:p>
            <a:r>
              <a:rPr lang="en-US" smtClean="0"/>
              <a:t>Code:  00000002 or 80070002</a:t>
            </a:r>
          </a:p>
          <a:p>
            <a:r>
              <a:rPr lang="en-US" smtClean="0"/>
              <a:t>Name:  ERROR_FILE_NOT_FOUND</a:t>
            </a:r>
          </a:p>
          <a:p>
            <a:r>
              <a:rPr lang="en-US" smtClean="0"/>
              <a:t>Issue</a:t>
            </a:r>
          </a:p>
          <a:p>
            <a:pPr lvl="1"/>
            <a:r>
              <a:rPr lang="en-US" smtClean="0"/>
              <a:t>The co-installer or the INF file references missing files</a:t>
            </a:r>
          </a:p>
          <a:p>
            <a:pPr lvl="0"/>
            <a:r>
              <a:rPr lang="en-US" smtClean="0"/>
              <a:t>Solution</a:t>
            </a:r>
          </a:p>
          <a:p>
            <a:pPr lvl="1"/>
            <a:r>
              <a:rPr lang="en-US" smtClean="0"/>
              <a:t>Ensure that all files that are referenced in the INF file or in the co-installer are present in the driver package</a:t>
            </a:r>
            <a:endParaRPr lang="en-US"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494164"/>
            <a:ext cx="7142634" cy="1495794"/>
          </a:xfrm>
        </p:spPr>
        <p:txBody>
          <a:bodyPr/>
          <a:lstStyle/>
          <a:p>
            <a:r>
              <a:rPr lang="en-US" dirty="0" smtClean="0"/>
              <a:t>File Not Found</a:t>
            </a:r>
            <a:br>
              <a:rPr lang="en-US" dirty="0" smtClean="0"/>
            </a:br>
            <a:r>
              <a:rPr lang="en-US" dirty="0" smtClean="0"/>
              <a:t>Example 1</a:t>
            </a:r>
            <a:endParaRPr lang="en-US" dirty="0"/>
          </a:p>
        </p:txBody>
      </p:sp>
      <p:sp>
        <p:nvSpPr>
          <p:cNvPr id="6" name="Subtitle 5"/>
          <p:cNvSpPr>
            <a:spLocks noGrp="1"/>
          </p:cNvSpPr>
          <p:nvPr>
            <p:ph type="subTitle" idx="1"/>
          </p:nvPr>
        </p:nvSpPr>
        <p:spPr>
          <a:xfrm>
            <a:off x="2824163" y="3429000"/>
            <a:ext cx="5866482" cy="473207"/>
          </a:xfrm>
        </p:spPr>
        <p:txBody>
          <a:bodyPr/>
          <a:lstStyle/>
          <a:p>
            <a:r>
              <a:rPr lang="en-US" dirty="0" smtClean="0"/>
              <a:t>Some files are missing</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File Not Found (Ex. 1)</a:t>
            </a:r>
            <a:br>
              <a:rPr lang="en-US" dirty="0" smtClean="0"/>
            </a:br>
            <a:r>
              <a:rPr lang="en-US" sz="3600" dirty="0" smtClean="0">
                <a:solidFill>
                  <a:schemeClr val="accent1"/>
                </a:solidFill>
              </a:rPr>
              <a:t>There is a driver package</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File Not Found (Ex.1)</a:t>
            </a:r>
            <a:br>
              <a:rPr lang="en-US" dirty="0" smtClean="0"/>
            </a:br>
            <a:r>
              <a:rPr lang="en-US" sz="3600" dirty="0" smtClean="0">
                <a:solidFill>
                  <a:schemeClr val="accent1"/>
                </a:solidFill>
              </a:rPr>
              <a:t>The driver package has three files</a:t>
            </a:r>
            <a:endParaRPr lang="en-US" sz="3600" dirty="0">
              <a:solidFill>
                <a:schemeClr val="accent1"/>
              </a:solidFill>
            </a:endParaRPr>
          </a:p>
        </p:txBody>
      </p:sp>
      <p:sp>
        <p:nvSpPr>
          <p:cNvPr id="6" name="Rounded Rectangle 5"/>
          <p:cNvSpPr/>
          <p:nvPr/>
        </p:nvSpPr>
        <p:spPr bwMode="auto">
          <a:xfrm>
            <a:off x="1066800" y="24384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0" name="Rounded Rectangle 9"/>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1" name="Rounded Rectangle 10"/>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File Not Found (Ex.1)</a:t>
            </a:r>
            <a:br>
              <a:rPr lang="en-US" dirty="0" smtClean="0"/>
            </a:br>
            <a:r>
              <a:rPr lang="en-US" sz="3600" dirty="0" smtClean="0">
                <a:solidFill>
                  <a:schemeClr val="accent1"/>
                </a:solidFill>
              </a:rPr>
              <a:t>The INF file has a “Copy File” section</a:t>
            </a:r>
            <a:endParaRPr lang="en-US" dirty="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0" name="Rounded Rectangle 9"/>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2" name="Rounded Rectangle 11"/>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File Not Found (Ex.1)</a:t>
            </a:r>
            <a:br>
              <a:rPr lang="en-US" dirty="0" smtClean="0"/>
            </a:br>
            <a:r>
              <a:rPr lang="en-US" sz="3600" dirty="0" smtClean="0">
                <a:solidFill>
                  <a:schemeClr val="accent1"/>
                </a:solidFill>
              </a:rPr>
              <a:t>The copy file section refer to SYS files</a:t>
            </a:r>
            <a:endParaRPr lang="en-US" sz="3600" dirty="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2" name="Left Arrow 11"/>
          <p:cNvSpPr/>
          <p:nvPr/>
        </p:nvSpPr>
        <p:spPr bwMode="auto">
          <a:xfrm rot="9683930">
            <a:off x="2218851" y="3323341"/>
            <a:ext cx="3092364" cy="30625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Left Arrow 13"/>
          <p:cNvSpPr/>
          <p:nvPr/>
        </p:nvSpPr>
        <p:spPr bwMode="auto">
          <a:xfrm rot="10604696">
            <a:off x="2292201" y="3973747"/>
            <a:ext cx="3092364" cy="30625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5" name="Rounded Rectangle 14"/>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609398"/>
          </a:xfrm>
        </p:spPr>
        <p:txBody>
          <a:bodyPr/>
          <a:lstStyle/>
          <a:p>
            <a:r>
              <a:rPr lang="en-US" sz="4400" dirty="0" smtClean="0"/>
              <a:t>WER For Driver Installation Errors</a:t>
            </a:r>
            <a:endParaRPr lang="en-US" sz="4400" dirty="0"/>
          </a:p>
        </p:txBody>
      </p:sp>
      <p:sp>
        <p:nvSpPr>
          <p:cNvPr id="9229" name="Rectangle 13"/>
          <p:cNvSpPr>
            <a:spLocks noGrp="1" noChangeArrowheads="1"/>
          </p:cNvSpPr>
          <p:nvPr>
            <p:ph idx="1"/>
          </p:nvPr>
        </p:nvSpPr>
        <p:spPr>
          <a:xfrm>
            <a:off x="382588" y="1414464"/>
            <a:ext cx="8380412" cy="4742324"/>
          </a:xfrm>
        </p:spPr>
        <p:txBody>
          <a:bodyPr/>
          <a:lstStyle/>
          <a:p>
            <a:r>
              <a:rPr lang="en-US" sz="3200" dirty="0" smtClean="0"/>
              <a:t>WER sends diagnostic information</a:t>
            </a:r>
          </a:p>
          <a:p>
            <a:pPr lvl="1"/>
            <a:r>
              <a:rPr lang="en-US" sz="2800" dirty="0" smtClean="0"/>
              <a:t>Error Code (e.g., 80070002)</a:t>
            </a:r>
          </a:p>
          <a:p>
            <a:pPr lvl="1"/>
            <a:r>
              <a:rPr lang="en-US" sz="2800" dirty="0" smtClean="0"/>
              <a:t>INF name</a:t>
            </a:r>
          </a:p>
          <a:p>
            <a:pPr lvl="1"/>
            <a:r>
              <a:rPr lang="en-US" sz="2800" dirty="0" smtClean="0"/>
              <a:t>Error section in the INF file</a:t>
            </a:r>
          </a:p>
          <a:p>
            <a:r>
              <a:rPr lang="en-US" sz="3200" dirty="0" smtClean="0"/>
              <a:t>Additional Information</a:t>
            </a:r>
          </a:p>
          <a:p>
            <a:pPr lvl="1"/>
            <a:r>
              <a:rPr lang="en-US" sz="2800" dirty="0" smtClean="0"/>
              <a:t>INF file</a:t>
            </a:r>
          </a:p>
          <a:p>
            <a:pPr lvl="1"/>
            <a:r>
              <a:rPr lang="en-US" sz="2800" dirty="0" smtClean="0"/>
              <a:t>The list of files in the driver package</a:t>
            </a:r>
          </a:p>
          <a:p>
            <a:pPr lvl="1"/>
            <a:r>
              <a:rPr lang="en-US" sz="2800" dirty="0" err="1" smtClean="0"/>
              <a:t>Setupapi.dev.log</a:t>
            </a:r>
            <a:endParaRPr lang="en-US" sz="2800" dirty="0" smtClean="0"/>
          </a:p>
          <a:p>
            <a:pPr lvl="1"/>
            <a:r>
              <a:rPr lang="en-US" sz="2800" dirty="0" smtClean="0"/>
              <a:t>Mini dump (only for timeout error)</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163395"/>
          </a:xfrm>
        </p:spPr>
        <p:txBody>
          <a:bodyPr/>
          <a:lstStyle/>
          <a:p>
            <a:r>
              <a:rPr lang="en-US" dirty="0" smtClean="0"/>
              <a:t>File Not Found (Ex.1)</a:t>
            </a:r>
            <a:br>
              <a:rPr lang="en-US" dirty="0" smtClean="0"/>
            </a:br>
            <a:r>
              <a:rPr lang="en-US" sz="3600" dirty="0" smtClean="0">
                <a:solidFill>
                  <a:schemeClr val="accent1"/>
                </a:solidFill>
              </a:rPr>
              <a:t>Issue:  Cannot refer to Non-Exist.sys</a:t>
            </a:r>
            <a:endParaRPr lang="en-US" sz="3600" dirty="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Non-Exist.sys</a:t>
            </a:r>
            <a:endParaRPr lang="en-US" dirty="0" smtClean="0"/>
          </a:p>
        </p:txBody>
      </p:sp>
      <p:sp>
        <p:nvSpPr>
          <p:cNvPr id="12" name="Rounded Rectangle 11"/>
          <p:cNvSpPr/>
          <p:nvPr/>
        </p:nvSpPr>
        <p:spPr bwMode="auto">
          <a:xfrm>
            <a:off x="5410200" y="4800600"/>
            <a:ext cx="2201333" cy="882953"/>
          </a:xfrm>
          <a:prstGeom prst="roundRect">
            <a:avLst>
              <a:gd name="adj" fmla="val 9033"/>
            </a:avLst>
          </a:prstGeom>
          <a:noFill/>
          <a:ln>
            <a:solidFill>
              <a:schemeClr val="bg2"/>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24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Non-Exist.sys</a:t>
            </a:r>
          </a:p>
        </p:txBody>
      </p:sp>
      <p:cxnSp>
        <p:nvCxnSpPr>
          <p:cNvPr id="24" name="Straight Arrow Connector 23"/>
          <p:cNvCxnSpPr>
            <a:endCxn id="12" idx="1"/>
          </p:cNvCxnSpPr>
          <p:nvPr/>
        </p:nvCxnSpPr>
        <p:spPr bwMode="auto">
          <a:xfrm>
            <a:off x="3048000" y="4572000"/>
            <a:ext cx="2362200" cy="67007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3" name="&quot;No&quot; Symbol 12"/>
          <p:cNvSpPr/>
          <p:nvPr/>
        </p:nvSpPr>
        <p:spPr bwMode="auto">
          <a:xfrm>
            <a:off x="4191000" y="44958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6" name="Rounded Rectangle 15"/>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L="411480" indent="-411480" algn="ctr" defTabSz="912740" fontAlgn="base">
              <a:lnSpc>
                <a:spcPct val="80000"/>
              </a:lnSpc>
              <a:spcBef>
                <a:spcPct val="35000"/>
              </a:spcBef>
              <a:spcAft>
                <a:spcPct val="0"/>
              </a:spcAft>
              <a:buClr>
                <a:srgbClr val="FDE399"/>
              </a:buClr>
              <a:defRPr/>
            </a:pPr>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par>
                                <p:cTn id="8" presetID="22" presetClass="entr" presetSubtype="8" fill="hold" grpId="2"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35" presetClass="emph" presetSubtype="0" fill="hold" nodeType="afterEffect">
                                  <p:stCondLst>
                                    <p:cond delay="0"/>
                                  </p:stCondLst>
                                  <p:childTnLst>
                                    <p:anim calcmode="discrete" valueType="str">
                                      <p:cBhvr>
                                        <p:cTn id="13" dur="2000" fill="hold"/>
                                        <p:tgtEl>
                                          <p:spTgt spid="24"/>
                                        </p:tgtEl>
                                        <p:attrNameLst>
                                          <p:attrName>style.visibility</p:attrName>
                                        </p:attrNameLst>
                                      </p:cBhvr>
                                      <p:tavLst>
                                        <p:tav tm="0">
                                          <p:val>
                                            <p:strVal val="hidden"/>
                                          </p:val>
                                        </p:tav>
                                        <p:tav tm="50000">
                                          <p:val>
                                            <p:strVal val="visible"/>
                                          </p:val>
                                        </p:tav>
                                      </p:tavLst>
                                    </p:anim>
                                  </p:childTnLst>
                                </p:cTn>
                              </p:par>
                              <p:par>
                                <p:cTn id="14" presetID="35" presetClass="emph" presetSubtype="0" fill="hold" grpId="0" nodeType="withEffect">
                                  <p:stCondLst>
                                    <p:cond delay="0"/>
                                  </p:stCondLst>
                                  <p:childTnLst>
                                    <p:anim calcmode="discrete" valueType="str">
                                      <p:cBhvr>
                                        <p:cTn id="15"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16" fill="hold">
                            <p:stCondLst>
                              <p:cond delay="3000"/>
                            </p:stCondLst>
                            <p:childTnLst>
                              <p:par>
                                <p:cTn id="17" presetID="35" presetClass="emph" presetSubtype="0" fill="hold" nodeType="afterEffect">
                                  <p:stCondLst>
                                    <p:cond delay="0"/>
                                  </p:stCondLst>
                                  <p:childTnLst>
                                    <p:anim calcmode="discrete" valueType="str">
                                      <p:cBhvr>
                                        <p:cTn id="18" dur="2000" fill="hold"/>
                                        <p:tgtEl>
                                          <p:spTgt spid="24"/>
                                        </p:tgtEl>
                                        <p:attrNameLst>
                                          <p:attrName>style.visibility</p:attrName>
                                        </p:attrNameLst>
                                      </p:cBhvr>
                                      <p:tavLst>
                                        <p:tav tm="0">
                                          <p:val>
                                            <p:strVal val="hidden"/>
                                          </p:val>
                                        </p:tav>
                                        <p:tav tm="50000">
                                          <p:val>
                                            <p:strVal val="visible"/>
                                          </p:val>
                                        </p:tav>
                                      </p:tavLst>
                                    </p:anim>
                                  </p:childTnLst>
                                </p:cTn>
                              </p:par>
                              <p:par>
                                <p:cTn id="19" presetID="35" presetClass="emph" presetSubtype="0" fill="hold" grpId="1" nodeType="withEffect">
                                  <p:stCondLst>
                                    <p:cond delay="0"/>
                                  </p:stCondLst>
                                  <p:childTnLst>
                                    <p:anim calcmode="discrete" valueType="str">
                                      <p:cBhvr>
                                        <p:cTn id="20" dur="2000" fill="hold"/>
                                        <p:tgtEl>
                                          <p:spTgt spid="12"/>
                                        </p:tgtEl>
                                        <p:attrNameLst>
                                          <p:attrName>style.visibility</p:attrName>
                                        </p:attrNameLst>
                                      </p:cBhvr>
                                      <p:tavLst>
                                        <p:tav tm="0">
                                          <p:val>
                                            <p:strVal val="hidden"/>
                                          </p:val>
                                        </p:tav>
                                        <p:tav tm="50000">
                                          <p:val>
                                            <p:strVal val="visible"/>
                                          </p:val>
                                        </p:tav>
                                      </p:tavLst>
                                    </p:anim>
                                  </p:childTnLst>
                                </p:cTn>
                              </p:par>
                            </p:childTnLst>
                          </p:cTn>
                        </p:par>
                        <p:par>
                          <p:cTn id="21" fill="hold">
                            <p:stCondLst>
                              <p:cond delay="5000"/>
                            </p:stCondLst>
                            <p:childTnLst>
                              <p:par>
                                <p:cTn id="22" presetID="4"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2588" y="228600"/>
            <a:ext cx="8380412" cy="1163395"/>
          </a:xfrm>
        </p:spPr>
        <p:txBody>
          <a:bodyPr/>
          <a:lstStyle/>
          <a:p>
            <a:r>
              <a:rPr lang="en-US" dirty="0" smtClean="0"/>
              <a:t>File Not Found (Ex.1)</a:t>
            </a:r>
            <a:br>
              <a:rPr lang="en-US" dirty="0" smtClean="0"/>
            </a:br>
            <a:r>
              <a:rPr lang="en-US" sz="3600" dirty="0" smtClean="0">
                <a:solidFill>
                  <a:schemeClr val="accent1"/>
                </a:solidFill>
              </a:rPr>
              <a:t>Typical Error Log</a:t>
            </a:r>
            <a:endParaRPr lang="en-US" sz="3600" dirty="0">
              <a:solidFill>
                <a:schemeClr val="accent1"/>
              </a:solidFill>
            </a:endParaRPr>
          </a:p>
        </p:txBody>
      </p:sp>
      <p:sp>
        <p:nvSpPr>
          <p:cNvPr id="7" name="Rectangle 6"/>
          <p:cNvSpPr>
            <a:spLocks noChangeArrowheads="1"/>
          </p:cNvSpPr>
          <p:nvPr/>
        </p:nvSpPr>
        <p:spPr bwMode="auto">
          <a:xfrm>
            <a:off x="388938" y="1905000"/>
            <a:ext cx="8305800" cy="3657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Error 2: The system cannot find the file specified.</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{SPFILENOTIFY_ENDQUEUE - returned 0x00000000}</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 {_</a:t>
            </a:r>
            <a:r>
              <a:rPr lang="en-US" dirty="0" err="1" smtClean="0">
                <a:latin typeface="Lucida Console" pitchFamily="49" charset="0"/>
              </a:rPr>
              <a:t>commit_file_queue</a:t>
            </a:r>
            <a:r>
              <a:rPr lang="en-US" dirty="0" smtClean="0">
                <a:latin typeface="Lucida Console" pitchFamily="49" charset="0"/>
              </a:rPr>
              <a:t> exit(0x00000002)}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the Driver Package to </a:t>
            </a:r>
          </a:p>
          <a:p>
            <a:r>
              <a:rPr lang="en-US" dirty="0" smtClean="0">
                <a:latin typeface="Lucida Console" pitchFamily="49" charset="0"/>
              </a:rPr>
              <a:t>	    C:\Users\Administrator\GUID Error = 80070002</a:t>
            </a:r>
          </a:p>
          <a:p>
            <a:r>
              <a:rPr lang="en-US" dirty="0" smtClean="0">
                <a:latin typeface="Lucida Console" pitchFamily="49" charset="0"/>
              </a:rPr>
              <a:t>!!!  </a:t>
            </a:r>
            <a:r>
              <a:rPr lang="en-US" dirty="0" err="1" smtClean="0">
                <a:latin typeface="Lucida Console" pitchFamily="49" charset="0"/>
              </a:rPr>
              <a:t>sto</a:t>
            </a:r>
            <a:r>
              <a:rPr lang="en-US" dirty="0" smtClean="0">
                <a:latin typeface="Lucida Console" pitchFamily="49" charset="0"/>
              </a:rPr>
              <a:t>: Failed to copy driver package from source into temporary client location. </a:t>
            </a:r>
          </a:p>
          <a:p>
            <a:r>
              <a:rPr lang="en-US" dirty="0" smtClean="0">
                <a:latin typeface="Lucida Console" pitchFamily="49" charset="0"/>
              </a:rPr>
              <a:t>	   Error = 80070002, </a:t>
            </a:r>
          </a:p>
          <a:p>
            <a:r>
              <a:rPr lang="en-US" dirty="0" smtClean="0">
                <a:latin typeface="Lucida Console" pitchFamily="49" charset="0"/>
              </a:rPr>
              <a:t>	   </a:t>
            </a:r>
            <a:r>
              <a:rPr lang="en-US" dirty="0" err="1" smtClean="0">
                <a:latin typeface="Lucida Console" pitchFamily="49" charset="0"/>
              </a:rPr>
              <a:t>SrcInf</a:t>
            </a:r>
            <a:r>
              <a:rPr lang="en-US" dirty="0" smtClean="0">
                <a:latin typeface="Lucida Console" pitchFamily="49" charset="0"/>
              </a:rPr>
              <a:t> = X:\OEM Drivers\</a:t>
            </a:r>
            <a:r>
              <a:rPr lang="en-US" dirty="0" err="1" smtClean="0">
                <a:latin typeface="Lucida Console" pitchFamily="49" charset="0"/>
              </a:rPr>
              <a:t>FooDriver</a:t>
            </a:r>
            <a:r>
              <a:rPr lang="en-US" dirty="0" smtClean="0">
                <a:latin typeface="Lucida Console" pitchFamily="49" charset="0"/>
              </a:rPr>
              <a:t>\Foo.inf, </a:t>
            </a:r>
          </a:p>
          <a:p>
            <a:r>
              <a:rPr lang="en-US" dirty="0" smtClean="0">
                <a:latin typeface="Lucida Console" pitchFamily="49" charset="0"/>
              </a:rPr>
              <a:t>	   </a:t>
            </a:r>
            <a:r>
              <a:rPr lang="en-US" dirty="0" err="1" smtClean="0">
                <a:latin typeface="Lucida Console" pitchFamily="49" charset="0"/>
              </a:rPr>
              <a:t>DestPath</a:t>
            </a:r>
            <a:r>
              <a:rPr lang="en-US" dirty="0" smtClean="0">
                <a:latin typeface="Lucida Console" pitchFamily="49" charset="0"/>
              </a:rPr>
              <a:t> = C:\Users\Administrator\GUID</a:t>
            </a:r>
            <a:endParaRPr lang="en-US" dirty="0">
              <a:latin typeface="Lucida Console" pitchFamily="49"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7">
                                            <p:txEl>
                                              <p:pRg st="4" end="4"/>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500" fill="hold"/>
                                        <p:tgtEl>
                                          <p:spTgt spid="7">
                                            <p:txEl>
                                              <p:pRg st="5" end="5"/>
                                            </p:txEl>
                                          </p:spTgt>
                                        </p:tgtEl>
                                        <p:attrNameLst>
                                          <p:attrName>style.fontSize</p:attrName>
                                        </p:attrNameLst>
                                      </p:cBhvr>
                                    </p:anim>
                                  </p:childTnLst>
                                </p:cTn>
                              </p:par>
                              <p:par>
                                <p:cTn id="9" presetID="3" presetClass="exit" presetSubtype="10" fill="hold" nodeType="withEffect">
                                  <p:stCondLst>
                                    <p:cond delay="0"/>
                                  </p:stCondLst>
                                  <p:childTnLst>
                                    <p:animEffect transition="out" filter="blinds(horizontal)">
                                      <p:cBhvr>
                                        <p:cTn id="10" dur="500"/>
                                        <p:tgtEl>
                                          <p:spTgt spid="7">
                                            <p:txEl>
                                              <p:pRg st="0" end="0"/>
                                            </p:txEl>
                                          </p:spTgt>
                                        </p:tgtEl>
                                      </p:cBhvr>
                                    </p:animEffect>
                                    <p:set>
                                      <p:cBhvr>
                                        <p:cTn id="11" dur="1" fill="hold">
                                          <p:stCondLst>
                                            <p:cond delay="499"/>
                                          </p:stCondLst>
                                        </p:cTn>
                                        <p:tgtEl>
                                          <p:spTgt spid="7">
                                            <p:txEl>
                                              <p:pRg st="0" end="0"/>
                                            </p:txEl>
                                          </p:spTgt>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7">
                                            <p:txEl>
                                              <p:pRg st="1" end="1"/>
                                            </p:txEl>
                                          </p:spTgt>
                                        </p:tgtEl>
                                      </p:cBhvr>
                                    </p:animEffect>
                                    <p:set>
                                      <p:cBhvr>
                                        <p:cTn id="14" dur="1" fill="hold">
                                          <p:stCondLst>
                                            <p:cond delay="499"/>
                                          </p:stCondLst>
                                        </p:cTn>
                                        <p:tgtEl>
                                          <p:spTgt spid="7">
                                            <p:txEl>
                                              <p:pRg st="1" end="1"/>
                                            </p:txEl>
                                          </p:spTgt>
                                        </p:tgtEl>
                                        <p:attrNameLst>
                                          <p:attrName>style.visibility</p:attrName>
                                        </p:attrNameLst>
                                      </p:cBhvr>
                                      <p:to>
                                        <p:strVal val="hidden"/>
                                      </p:to>
                                    </p:set>
                                  </p:childTnLst>
                                </p:cTn>
                              </p:par>
                              <p:par>
                                <p:cTn id="15" presetID="3" presetClass="exit" presetSubtype="10" fill="hold" nodeType="withEffect">
                                  <p:stCondLst>
                                    <p:cond delay="0"/>
                                  </p:stCondLst>
                                  <p:childTnLst>
                                    <p:animEffect transition="out" filter="blinds(horizontal)">
                                      <p:cBhvr>
                                        <p:cTn id="16" dur="500"/>
                                        <p:tgtEl>
                                          <p:spTgt spid="7">
                                            <p:txEl>
                                              <p:pRg st="2" end="2"/>
                                            </p:txEl>
                                          </p:spTgt>
                                        </p:tgtEl>
                                      </p:cBhvr>
                                    </p:animEffect>
                                    <p:set>
                                      <p:cBhvr>
                                        <p:cTn id="17" dur="1" fill="hold">
                                          <p:stCondLst>
                                            <p:cond delay="499"/>
                                          </p:stCondLst>
                                        </p:cTn>
                                        <p:tgtEl>
                                          <p:spTgt spid="7">
                                            <p:txEl>
                                              <p:pRg st="2" end="2"/>
                                            </p:txEl>
                                          </p:spTgt>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7">
                                            <p:txEl>
                                              <p:pRg st="3" end="3"/>
                                            </p:txEl>
                                          </p:spTgt>
                                        </p:tgtEl>
                                      </p:cBhvr>
                                    </p:animEffect>
                                    <p:set>
                                      <p:cBhvr>
                                        <p:cTn id="20" dur="1" fill="hold">
                                          <p:stCondLst>
                                            <p:cond delay="499"/>
                                          </p:stCondLst>
                                        </p:cTn>
                                        <p:tgtEl>
                                          <p:spTgt spid="7">
                                            <p:txEl>
                                              <p:pRg st="3" end="3"/>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7">
                                            <p:txEl>
                                              <p:pRg st="6" end="6"/>
                                            </p:txEl>
                                          </p:spTgt>
                                        </p:tgtEl>
                                      </p:cBhvr>
                                    </p:animEffect>
                                    <p:set>
                                      <p:cBhvr>
                                        <p:cTn id="23" dur="1" fill="hold">
                                          <p:stCondLst>
                                            <p:cond delay="499"/>
                                          </p:stCondLst>
                                        </p:cTn>
                                        <p:tgtEl>
                                          <p:spTgt spid="7">
                                            <p:txEl>
                                              <p:pRg st="6" end="6"/>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7">
                                            <p:txEl>
                                              <p:pRg st="7" end="7"/>
                                            </p:txEl>
                                          </p:spTgt>
                                        </p:tgtEl>
                                      </p:cBhvr>
                                    </p:animEffect>
                                    <p:set>
                                      <p:cBhvr>
                                        <p:cTn id="26" dur="1" fill="hold">
                                          <p:stCondLst>
                                            <p:cond delay="499"/>
                                          </p:stCondLst>
                                        </p:cTn>
                                        <p:tgtEl>
                                          <p:spTgt spid="7">
                                            <p:txEl>
                                              <p:pRg st="7" end="7"/>
                                            </p:txEl>
                                          </p:spTgt>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7">
                                            <p:txEl>
                                              <p:pRg st="8" end="8"/>
                                            </p:txEl>
                                          </p:spTgt>
                                        </p:tgtEl>
                                      </p:cBhvr>
                                    </p:animEffect>
                                    <p:set>
                                      <p:cBhvr>
                                        <p:cTn id="29" dur="1" fill="hold">
                                          <p:stCondLst>
                                            <p:cond delay="499"/>
                                          </p:stCondLst>
                                        </p:cTn>
                                        <p:tgtEl>
                                          <p:spTgt spid="7">
                                            <p:txEl>
                                              <p:pRg st="8" end="8"/>
                                            </p:txEl>
                                          </p:spTgt>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7">
                                            <p:txEl>
                                              <p:pRg st="9" end="9"/>
                                            </p:txEl>
                                          </p:spTgt>
                                        </p:tgtEl>
                                      </p:cBhvr>
                                    </p:animEffect>
                                    <p:set>
                                      <p:cBhvr>
                                        <p:cTn id="32" dur="1" fill="hold">
                                          <p:stCondLst>
                                            <p:cond delay="499"/>
                                          </p:stCondLst>
                                        </p:cTn>
                                        <p:tgtEl>
                                          <p:spTgt spid="7">
                                            <p:txEl>
                                              <p:pRg st="9" end="9"/>
                                            </p:txEl>
                                          </p:spTgt>
                                        </p:tgtEl>
                                        <p:attrNameLst>
                                          <p:attrName>style.visibility</p:attrName>
                                        </p:attrNameLst>
                                      </p:cBhvr>
                                      <p:to>
                                        <p:strVal val="hidden"/>
                                      </p:to>
                                    </p:set>
                                  </p:childTnLst>
                                </p:cTn>
                              </p:par>
                              <p:par>
                                <p:cTn id="33" presetID="3" presetClass="emph" presetSubtype="2" fill="hold" nodeType="withEffect">
                                  <p:stCondLst>
                                    <p:cond delay="0"/>
                                  </p:stCondLst>
                                  <p:childTnLst>
                                    <p:animClr clrSpc="rgb">
                                      <p:cBhvr override="childStyle">
                                        <p:cTn id="34" dur="500" fill="hold"/>
                                        <p:tgtEl>
                                          <p:spTgt spid="7">
                                            <p:txEl>
                                              <p:pRg st="4" end="4"/>
                                            </p:txEl>
                                          </p:spTgt>
                                        </p:tgtEl>
                                        <p:attrNameLst>
                                          <p:attrName>style.color</p:attrName>
                                        </p:attrNameLst>
                                      </p:cBhvr>
                                      <p:to>
                                        <a:schemeClr val="hlink"/>
                                      </p:to>
                                    </p:animClr>
                                  </p:childTnLst>
                                </p:cTn>
                              </p:par>
                              <p:par>
                                <p:cTn id="35" presetID="3" presetClass="emph" presetSubtype="2" fill="hold" nodeType="withEffect">
                                  <p:stCondLst>
                                    <p:cond delay="0"/>
                                  </p:stCondLst>
                                  <p:childTnLst>
                                    <p:animClr clrSpc="rgb">
                                      <p:cBhvr override="childStyle">
                                        <p:cTn id="36" dur="500" fill="hold"/>
                                        <p:tgtEl>
                                          <p:spTgt spid="7">
                                            <p:txEl>
                                              <p:pRg st="5" end="5"/>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838200" y="1905000"/>
            <a:ext cx="7467600" cy="434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9228" name="Rectangle 12"/>
          <p:cNvSpPr>
            <a:spLocks noGrp="1" noChangeArrowheads="1"/>
          </p:cNvSpPr>
          <p:nvPr>
            <p:ph type="title"/>
          </p:nvPr>
        </p:nvSpPr>
        <p:spPr>
          <a:xfrm>
            <a:off x="382588" y="228600"/>
            <a:ext cx="8380412" cy="1052596"/>
          </a:xfrm>
        </p:spPr>
        <p:txBody>
          <a:bodyPr/>
          <a:lstStyle/>
          <a:p>
            <a:r>
              <a:rPr lang="en-US" sz="4400" dirty="0" smtClean="0"/>
              <a:t>File Not Found (Ex.1)</a:t>
            </a:r>
            <a:br>
              <a:rPr lang="en-US" sz="4400" dirty="0" smtClean="0"/>
            </a:br>
            <a:r>
              <a:rPr lang="en-US" sz="3200" dirty="0" smtClean="0">
                <a:solidFill>
                  <a:schemeClr val="accent1"/>
                </a:solidFill>
              </a:rPr>
              <a:t>Solution:  All files should be in driver package</a:t>
            </a:r>
            <a:endParaRPr lang="en-US" sz="3200" dirty="0">
              <a:solidFill>
                <a:schemeClr val="accent1"/>
              </a:solidFill>
            </a:endParaRPr>
          </a:p>
        </p:txBody>
      </p:sp>
      <p:sp>
        <p:nvSpPr>
          <p:cNvPr id="5" name="Rectangle 4"/>
          <p:cNvSpPr>
            <a:spLocks noChangeArrowheads="1"/>
          </p:cNvSpPr>
          <p:nvPr/>
        </p:nvSpPr>
        <p:spPr bwMode="auto">
          <a:xfrm>
            <a:off x="1066800" y="24384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=WINXP_CPYFILE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[WINXP_CPYFILE]</a:t>
            </a:r>
          </a:p>
          <a:p>
            <a:r>
              <a:rPr lang="en-US" dirty="0" smtClean="0">
                <a:solidFill>
                  <a:schemeClr val="accent6">
                    <a:lumMod val="60000"/>
                    <a:lumOff val="40000"/>
                  </a:schemeClr>
                </a:solidFill>
                <a:latin typeface="Lucida Console" pitchFamily="49" charset="0"/>
              </a:rPr>
              <a:t>Foo.sys</a:t>
            </a:r>
          </a:p>
          <a:p>
            <a:r>
              <a:rPr lang="en-US" dirty="0" smtClean="0">
                <a:solidFill>
                  <a:schemeClr val="accent6">
                    <a:lumMod val="60000"/>
                    <a:lumOff val="40000"/>
                  </a:schemeClr>
                </a:solidFill>
                <a:latin typeface="Lucida Console" pitchFamily="49" charset="0"/>
              </a:rPr>
              <a:t>Bar.sys</a:t>
            </a:r>
          </a:p>
          <a:p>
            <a:r>
              <a:rPr lang="en-US" dirty="0" smtClean="0">
                <a:solidFill>
                  <a:schemeClr val="accent6">
                    <a:lumMod val="60000"/>
                    <a:lumOff val="40000"/>
                  </a:schemeClr>
                </a:solidFill>
                <a:latin typeface="Lucida Console" pitchFamily="49" charset="0"/>
              </a:rPr>
              <a:t>Exist.sys</a:t>
            </a:r>
            <a:endParaRPr lang="en-US" dirty="0" smtClean="0"/>
          </a:p>
        </p:txBody>
      </p:sp>
      <p:sp>
        <p:nvSpPr>
          <p:cNvPr id="15" name="Rounded Rectangle 14"/>
          <p:cNvSpPr/>
          <p:nvPr/>
        </p:nvSpPr>
        <p:spPr bwMode="auto">
          <a:xfrm>
            <a:off x="5410200" y="25146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6" name="Rounded Rectangle 15"/>
          <p:cNvSpPr/>
          <p:nvPr/>
        </p:nvSpPr>
        <p:spPr bwMode="auto">
          <a:xfrm>
            <a:off x="5410200" y="3536647"/>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Bar.sys</a:t>
            </a:r>
          </a:p>
        </p:txBody>
      </p:sp>
      <p:sp>
        <p:nvSpPr>
          <p:cNvPr id="18" name="Rounded Rectangle 17"/>
          <p:cNvSpPr/>
          <p:nvPr/>
        </p:nvSpPr>
        <p:spPr bwMode="auto">
          <a:xfrm>
            <a:off x="5410200" y="4572000"/>
            <a:ext cx="2201333"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Exist.sys</a:t>
            </a:r>
          </a:p>
        </p:txBody>
      </p:sp>
      <p:sp>
        <p:nvSpPr>
          <p:cNvPr id="11" name="Left Arrow 10"/>
          <p:cNvSpPr/>
          <p:nvPr/>
        </p:nvSpPr>
        <p:spPr bwMode="auto">
          <a:xfrm rot="9683930">
            <a:off x="2338848" y="3252252"/>
            <a:ext cx="2963794" cy="338953"/>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Left Arrow 12"/>
          <p:cNvSpPr/>
          <p:nvPr/>
        </p:nvSpPr>
        <p:spPr bwMode="auto">
          <a:xfrm rot="10566474">
            <a:off x="2423609" y="3908116"/>
            <a:ext cx="2923659" cy="336446"/>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eft Arrow 19"/>
          <p:cNvSpPr/>
          <p:nvPr/>
        </p:nvSpPr>
        <p:spPr bwMode="auto">
          <a:xfrm rot="11338532">
            <a:off x="2518975" y="4628580"/>
            <a:ext cx="2706030" cy="344038"/>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File Not Found </a:t>
            </a:r>
            <a:br>
              <a:rPr lang="en-US" smtClean="0"/>
            </a:br>
            <a:r>
              <a:rPr lang="en-US" smtClean="0"/>
              <a:t>Example 2</a:t>
            </a:r>
            <a:endParaRPr lang="en-US" dirty="0"/>
          </a:p>
        </p:txBody>
      </p:sp>
      <p:sp>
        <p:nvSpPr>
          <p:cNvPr id="4" name="Subtitle 3"/>
          <p:cNvSpPr>
            <a:spLocks noGrp="1"/>
          </p:cNvSpPr>
          <p:nvPr>
            <p:ph type="subTitle" idx="1"/>
          </p:nvPr>
        </p:nvSpPr>
        <p:spPr>
          <a:xfrm>
            <a:off x="1938133" y="3729645"/>
            <a:ext cx="6464395" cy="473207"/>
          </a:xfrm>
        </p:spPr>
        <p:txBody>
          <a:bodyPr/>
          <a:lstStyle/>
          <a:p>
            <a:r>
              <a:rPr lang="en-US" dirty="0" err="1" smtClean="0"/>
              <a:t>SetupCopyOEMINF</a:t>
            </a:r>
            <a:r>
              <a:rPr lang="en-US" dirty="0" smtClean="0"/>
              <a:t>() in Co-Installer</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 2)</a:t>
            </a:r>
            <a:br>
              <a:rPr lang="en-US" sz="4400" dirty="0" smtClean="0"/>
            </a:br>
            <a:r>
              <a:rPr lang="en-US" sz="3200" dirty="0" smtClean="0">
                <a:solidFill>
                  <a:schemeClr val="accent1"/>
                </a:solidFill>
              </a:rPr>
              <a:t>There is a driver package</a:t>
            </a:r>
            <a:endParaRPr lang="en-US" sz="32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The driver package has 4 files</a:t>
            </a:r>
            <a:endParaRPr lang="en-US" sz="3200" dirty="0">
              <a:solidFill>
                <a:schemeClr val="accent1"/>
              </a:solidFill>
            </a:endParaRP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5" name="Rounded Rectangle 4"/>
          <p:cNvSpPr/>
          <p:nvPr/>
        </p:nvSpPr>
        <p:spPr bwMode="auto">
          <a:xfrm>
            <a:off x="876300" y="2304747"/>
            <a:ext cx="3505200" cy="18288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4" name="Rounded Rectangle 13"/>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The INF file has a co-installer section</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Rounded Rectangle 12"/>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The co-installer section registers Foo.dll</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13" name="Rounded Rectangle 12"/>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4" name="Rounded Rectangle 13"/>
          <p:cNvSpPr/>
          <p:nvPr/>
        </p:nvSpPr>
        <p:spPr bwMode="auto">
          <a:xfrm>
            <a:off x="5524500" y="3733800"/>
            <a:ext cx="2743200" cy="1295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9" name="Left Arrow 8"/>
          <p:cNvSpPr/>
          <p:nvPr/>
        </p:nvSpPr>
        <p:spPr bwMode="auto">
          <a:xfrm rot="11178140">
            <a:off x="2101506" y="3994254"/>
            <a:ext cx="3374405" cy="31729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The co-installer has </a:t>
            </a:r>
            <a:r>
              <a:rPr lang="en-US" sz="3200" dirty="0" err="1" smtClean="0">
                <a:solidFill>
                  <a:schemeClr val="accent1"/>
                </a:solidFill>
              </a:rPr>
              <a:t>SetupCopyOEMINF</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11" name="Rounded Rectangle 10"/>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Foo.dll tries to copy Bar.inf</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sp>
        <p:nvSpPr>
          <p:cNvPr id="12" name="Rounded Rectangle 11"/>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Left Arrow 12"/>
          <p:cNvSpPr/>
          <p:nvPr/>
        </p:nvSpPr>
        <p:spPr bwMode="auto">
          <a:xfrm rot="20246591">
            <a:off x="3924133" y="4953839"/>
            <a:ext cx="1524334" cy="30312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WER Walkthrough</a:t>
            </a:r>
            <a:endParaRPr lang="en-US" dirty="0"/>
          </a:p>
        </p:txBody>
      </p:sp>
      <p:sp>
        <p:nvSpPr>
          <p:cNvPr id="3" name="Content Placeholder 2"/>
          <p:cNvSpPr>
            <a:spLocks noGrp="1"/>
          </p:cNvSpPr>
          <p:nvPr>
            <p:ph idx="1"/>
          </p:nvPr>
        </p:nvSpPr>
        <p:spPr/>
        <p:txBody>
          <a:bodyPr/>
          <a:lstStyle/>
          <a:p>
            <a:r>
              <a:rPr lang="en-US" dirty="0" smtClean="0"/>
              <a:t>Introduction when WER report is sent</a:t>
            </a:r>
          </a:p>
          <a:p>
            <a:r>
              <a:rPr lang="en-US" dirty="0" smtClean="0"/>
              <a:t>Typical driver installation flow</a:t>
            </a:r>
          </a:p>
          <a:p>
            <a:pPr lvl="1"/>
            <a:r>
              <a:rPr lang="en-US" dirty="0" smtClean="0"/>
              <a:t>User plugs in a new device</a:t>
            </a:r>
          </a:p>
          <a:p>
            <a:pPr lvl="1"/>
            <a:r>
              <a:rPr lang="en-US" dirty="0" smtClean="0"/>
              <a:t>System searches drivers for the device</a:t>
            </a:r>
          </a:p>
          <a:p>
            <a:pPr lvl="1"/>
            <a:r>
              <a:rPr lang="en-US" dirty="0" smtClean="0"/>
              <a:t>The driver is imported to driver store</a:t>
            </a:r>
          </a:p>
          <a:p>
            <a:pPr lvl="1"/>
            <a:r>
              <a:rPr lang="en-US" dirty="0" smtClean="0"/>
              <a:t>The driver is installed to driver folder</a:t>
            </a:r>
          </a:p>
          <a:p>
            <a:pPr lvl="1"/>
            <a:r>
              <a:rPr lang="en-US" dirty="0" smtClean="0"/>
              <a:t>The driver is loaded</a:t>
            </a:r>
          </a:p>
          <a:p>
            <a:pPr lvl="1"/>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Issue:  </a:t>
            </a:r>
            <a:r>
              <a:rPr lang="en-US" sz="3200" dirty="0" err="1" smtClean="0">
                <a:solidFill>
                  <a:schemeClr val="accent1"/>
                </a:solidFill>
              </a:rPr>
              <a:t>SetupCopyOEMINF</a:t>
            </a:r>
            <a:r>
              <a:rPr lang="en-US" sz="3200" dirty="0" smtClean="0">
                <a:solidFill>
                  <a:schemeClr val="accent1"/>
                </a:solidFill>
              </a:rPr>
              <a:t> can't find the INF</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DDInstall.CoInstallers</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 = COINST_CPYFILES</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[COINST_CPYFILES]</a:t>
            </a:r>
          </a:p>
          <a:p>
            <a:r>
              <a:rPr lang="en-US" dirty="0" smtClean="0">
                <a:solidFill>
                  <a:schemeClr val="accent6">
                    <a:lumMod val="60000"/>
                    <a:lumOff val="40000"/>
                  </a:schemeClr>
                </a:solidFill>
                <a:latin typeface="Lucida Console" pitchFamily="49" charset="0"/>
              </a:rPr>
              <a:t>Foo.dll</a:t>
            </a:r>
          </a:p>
          <a:p>
            <a:endParaRPr lang="en-US" dirty="0" smtClean="0">
              <a:solidFill>
                <a:schemeClr val="accent6">
                  <a:lumMod val="60000"/>
                  <a:lumOff val="40000"/>
                </a:schemeClr>
              </a:solidFill>
              <a:latin typeface="Lucida Console" pitchFamily="49" charset="0"/>
            </a:endParaRPr>
          </a:p>
        </p:txBody>
      </p:sp>
      <p:sp>
        <p:nvSpPr>
          <p:cNvPr id="20" name="Rectangle 19"/>
          <p:cNvSpPr>
            <a:spLocks noChangeArrowheads="1"/>
          </p:cNvSpPr>
          <p:nvPr/>
        </p:nvSpPr>
        <p:spPr bwMode="auto">
          <a:xfrm>
            <a:off x="5524500" y="3752547"/>
            <a:ext cx="2743200" cy="129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DIF_INSTALLDEVICE:</a:t>
            </a:r>
          </a:p>
          <a:p>
            <a:endParaRPr lang="en-US" dirty="0" smtClean="0">
              <a:solidFill>
                <a:schemeClr val="accent6">
                  <a:lumMod val="60000"/>
                  <a:lumOff val="40000"/>
                </a:schemeClr>
              </a:solidFill>
              <a:latin typeface="Lucida Console" pitchFamily="49" charset="0"/>
            </a:endParaRPr>
          </a:p>
          <a:p>
            <a:r>
              <a:rPr lang="en-US" dirty="0" err="1" smtClean="0">
                <a:solidFill>
                  <a:schemeClr val="accent6">
                    <a:lumMod val="60000"/>
                    <a:lumOff val="40000"/>
                  </a:schemeClr>
                </a:solidFill>
                <a:latin typeface="Lucida Console" pitchFamily="49" charset="0"/>
              </a:rPr>
              <a:t>SetupCopyOEMInf</a:t>
            </a:r>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(“Bar.inf”,,,);</a:t>
            </a:r>
          </a:p>
        </p:txBody>
      </p:sp>
      <p:cxnSp>
        <p:nvCxnSpPr>
          <p:cNvPr id="9" name="Straight Arrow Connector 8"/>
          <p:cNvCxnSpPr/>
          <p:nvPr/>
        </p:nvCxnSpPr>
        <p:spPr bwMode="auto">
          <a:xfrm rot="10800000" flipV="1">
            <a:off x="3924300" y="4400247"/>
            <a:ext cx="1600200" cy="95250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
        <p:nvSpPr>
          <p:cNvPr id="11" name="&quot;No&quot; Symbol 10"/>
          <p:cNvSpPr/>
          <p:nvPr/>
        </p:nvSpPr>
        <p:spPr bwMode="auto">
          <a:xfrm>
            <a:off x="4324145" y="43434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Typical Error Log </a:t>
            </a:r>
            <a:endParaRPr lang="en-US" sz="4400" dirty="0"/>
          </a:p>
        </p:txBody>
      </p:sp>
      <p:sp>
        <p:nvSpPr>
          <p:cNvPr id="4" name="Rectangle 3"/>
          <p:cNvSpPr>
            <a:spLocks noChangeArrowheads="1"/>
          </p:cNvSpPr>
          <p:nvPr/>
        </p:nvSpPr>
        <p:spPr bwMode="auto">
          <a:xfrm>
            <a:off x="388938" y="1905000"/>
            <a:ext cx="8305800" cy="4267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dvi:CoInstaller</a:t>
            </a:r>
            <a:r>
              <a:rPr lang="en-US" dirty="0" smtClean="0">
                <a:latin typeface="Lucida Console" pitchFamily="49" charset="0"/>
              </a:rPr>
              <a:t> 1: Enter (Post Processing) </a:t>
            </a:r>
          </a:p>
          <a:p>
            <a:r>
              <a:rPr lang="en-US" dirty="0" smtClean="0">
                <a:latin typeface="Lucida Console" pitchFamily="49" charset="0"/>
              </a:rPr>
              <a:t>     </a:t>
            </a:r>
            <a:r>
              <a:rPr lang="en-US" dirty="0" err="1" smtClean="0">
                <a:latin typeface="Lucida Console" pitchFamily="49" charset="0"/>
              </a:rPr>
              <a:t>inf:Opened</a:t>
            </a:r>
            <a:r>
              <a:rPr lang="en-US" dirty="0" smtClean="0">
                <a:latin typeface="Lucida Console" pitchFamily="49" charset="0"/>
              </a:rPr>
              <a:t> PNF: ‘C:\Windows\INF\Foo.inf'</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Z:\bar.inf} </a:t>
            </a:r>
          </a:p>
          <a:p>
            <a:r>
              <a:rPr lang="en-US" dirty="0" smtClean="0">
                <a:latin typeface="Lucida Console" pitchFamily="49" charset="0"/>
              </a:rPr>
              <a:t>     </a:t>
            </a:r>
            <a:r>
              <a:rPr lang="en-US" dirty="0" err="1" smtClean="0">
                <a:latin typeface="Lucida Console" pitchFamily="49" charset="0"/>
              </a:rPr>
              <a:t>inf</a:t>
            </a:r>
            <a:r>
              <a:rPr lang="en-US" dirty="0" smtClean="0">
                <a:latin typeface="Lucida Console" pitchFamily="49" charset="0"/>
              </a:rPr>
              <a:t>:{</a:t>
            </a:r>
            <a:r>
              <a:rPr lang="en-US" dirty="0" err="1" smtClean="0">
                <a:latin typeface="Lucida Console" pitchFamily="49" charset="0"/>
              </a:rPr>
              <a:t>SetupCopyOEMInf</a:t>
            </a:r>
            <a:r>
              <a:rPr lang="en-US" dirty="0" smtClean="0">
                <a:latin typeface="Lucida Console" pitchFamily="49" charset="0"/>
              </a:rPr>
              <a:t> exit (0x00000002)} </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 </a:t>
            </a:r>
            <a:r>
              <a:rPr lang="en-US" dirty="0" err="1" smtClean="0">
                <a:latin typeface="Lucida Console" pitchFamily="49" charset="0"/>
              </a:rPr>
              <a:t>CoInstaller</a:t>
            </a:r>
            <a:r>
              <a:rPr lang="en-US" dirty="0" smtClean="0">
                <a:latin typeface="Lucida Console" pitchFamily="49" charset="0"/>
              </a:rPr>
              <a:t> 1: failed(0x00000002)!</a:t>
            </a:r>
          </a:p>
          <a:p>
            <a:endParaRPr lang="en-US" dirty="0" smtClean="0">
              <a:latin typeface="Lucida Console" pitchFamily="49" charset="0"/>
            </a:endParaRPr>
          </a:p>
          <a:p>
            <a:r>
              <a:rPr lang="en-US" dirty="0" smtClean="0">
                <a:latin typeface="Lucida Console" pitchFamily="49" charset="0"/>
              </a:rPr>
              <a:t>!!!  </a:t>
            </a:r>
            <a:r>
              <a:rPr lang="en-US" dirty="0" err="1" smtClean="0">
                <a:latin typeface="Lucida Console" pitchFamily="49" charset="0"/>
              </a:rPr>
              <a:t>Dvi:Error</a:t>
            </a:r>
            <a:r>
              <a:rPr lang="en-US" dirty="0" smtClean="0">
                <a:latin typeface="Lucida Console" pitchFamily="49" charset="0"/>
              </a:rPr>
              <a:t> 2: The system cannot find the file specified.</a:t>
            </a:r>
          </a:p>
          <a:p>
            <a:r>
              <a:rPr lang="en-US" dirty="0" smtClean="0">
                <a:latin typeface="Lucida Console" pitchFamily="49" charset="0"/>
              </a:rPr>
              <a:t>     </a:t>
            </a:r>
            <a:r>
              <a:rPr lang="en-US" dirty="0" err="1" smtClean="0">
                <a:latin typeface="Lucida Console" pitchFamily="49" charset="0"/>
              </a:rPr>
              <a:t>dvi</a:t>
            </a:r>
            <a:r>
              <a:rPr lang="en-US" dirty="0" smtClean="0">
                <a:latin typeface="Lucida Console" pitchFamily="49" charset="0"/>
              </a:rPr>
              <a:t>:{DIF_INSTALLDEVICE - exit(0x00000002)} </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Error(00000002) installing device!</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 Device install status=0x00000002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
                                            <p:txEl>
                                              <p:pRg st="1" end="1"/>
                                            </p:txEl>
                                          </p:spTgt>
                                        </p:tgtEl>
                                      </p:cBhvr>
                                    </p:animEffect>
                                    <p:set>
                                      <p:cBhvr>
                                        <p:cTn id="10" dur="1" fill="hold">
                                          <p:stCondLst>
                                            <p:cond delay="499"/>
                                          </p:stCondLst>
                                        </p:cTn>
                                        <p:tgtEl>
                                          <p:spTgt spid="4">
                                            <p:txEl>
                                              <p:pRg st="1" end="1"/>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
                                            <p:txEl>
                                              <p:pRg st="2" end="2"/>
                                            </p:txEl>
                                          </p:spTgt>
                                        </p:tgtEl>
                                      </p:cBhvr>
                                    </p:animEffect>
                                    <p:set>
                                      <p:cBhvr>
                                        <p:cTn id="13" dur="1" fill="hold">
                                          <p:stCondLst>
                                            <p:cond delay="499"/>
                                          </p:stCondLst>
                                        </p:cTn>
                                        <p:tgtEl>
                                          <p:spTgt spid="4">
                                            <p:txEl>
                                              <p:pRg st="2" end="2"/>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500"/>
                                        <p:tgtEl>
                                          <p:spTgt spid="4">
                                            <p:txEl>
                                              <p:pRg st="3" end="3"/>
                                            </p:txEl>
                                          </p:spTgt>
                                        </p:tgtEl>
                                      </p:cBhvr>
                                    </p:animEffect>
                                    <p:set>
                                      <p:cBhvr>
                                        <p:cTn id="16" dur="1" fill="hold">
                                          <p:stCondLst>
                                            <p:cond delay="499"/>
                                          </p:stCondLst>
                                        </p:cTn>
                                        <p:tgtEl>
                                          <p:spTgt spid="4">
                                            <p:txEl>
                                              <p:pRg st="3" end="3"/>
                                            </p:txEl>
                                          </p:spTgt>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4">
                                            <p:txEl>
                                              <p:pRg st="8" end="8"/>
                                            </p:txEl>
                                          </p:spTgt>
                                        </p:tgtEl>
                                      </p:cBhvr>
                                    </p:animEffect>
                                    <p:set>
                                      <p:cBhvr>
                                        <p:cTn id="19" dur="1" fill="hold">
                                          <p:stCondLst>
                                            <p:cond delay="499"/>
                                          </p:stCondLst>
                                        </p:cTn>
                                        <p:tgtEl>
                                          <p:spTgt spid="4">
                                            <p:txEl>
                                              <p:pRg st="8" end="8"/>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4">
                                            <p:txEl>
                                              <p:pRg st="9" end="9"/>
                                            </p:txEl>
                                          </p:spTgt>
                                        </p:tgtEl>
                                      </p:cBhvr>
                                    </p:animEffect>
                                    <p:set>
                                      <p:cBhvr>
                                        <p:cTn id="22" dur="1" fill="hold">
                                          <p:stCondLst>
                                            <p:cond delay="499"/>
                                          </p:stCondLst>
                                        </p:cTn>
                                        <p:tgtEl>
                                          <p:spTgt spid="4">
                                            <p:txEl>
                                              <p:pRg st="9" end="9"/>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
                                            <p:txEl>
                                              <p:pRg st="10" end="10"/>
                                            </p:txEl>
                                          </p:spTgt>
                                        </p:tgtEl>
                                      </p:cBhvr>
                                    </p:animEffect>
                                    <p:set>
                                      <p:cBhvr>
                                        <p:cTn id="25" dur="1" fill="hold">
                                          <p:stCondLst>
                                            <p:cond delay="499"/>
                                          </p:stCondLst>
                                        </p:cTn>
                                        <p:tgtEl>
                                          <p:spTgt spid="4">
                                            <p:txEl>
                                              <p:pRg st="10" end="10"/>
                                            </p:txEl>
                                          </p:spTgt>
                                        </p:tgtEl>
                                        <p:attrNameLst>
                                          <p:attrName>style.visibility</p:attrName>
                                        </p:attrNameLst>
                                      </p:cBhvr>
                                      <p:to>
                                        <p:strVal val="hidden"/>
                                      </p:to>
                                    </p:set>
                                  </p:childTnLst>
                                </p:cTn>
                              </p:par>
                              <p:par>
                                <p:cTn id="26" presetID="4" presetClass="emph" presetSubtype="2" fill="hold" nodeType="withEffect">
                                  <p:stCondLst>
                                    <p:cond delay="0"/>
                                  </p:stCondLst>
                                  <p:childTnLst>
                                    <p:anim to="1.5" calcmode="lin" valueType="num">
                                      <p:cBhvr override="childStyle">
                                        <p:cTn id="27" dur="500" fill="hold"/>
                                        <p:tgtEl>
                                          <p:spTgt spid="4">
                                            <p:txEl>
                                              <p:pRg st="5" end="5"/>
                                            </p:txEl>
                                          </p:spTgt>
                                        </p:tgtEl>
                                        <p:attrNameLst>
                                          <p:attrName>style.fontSize</p:attrName>
                                        </p:attrNameLst>
                                      </p:cBhvr>
                                    </p:anim>
                                  </p:childTnLst>
                                </p:cTn>
                              </p:par>
                              <p:par>
                                <p:cTn id="28" presetID="4" presetClass="emph" presetSubtype="2" fill="hold" nodeType="withEffect">
                                  <p:stCondLst>
                                    <p:cond delay="0"/>
                                  </p:stCondLst>
                                  <p:childTnLst>
                                    <p:anim to="1.5" calcmode="lin" valueType="num">
                                      <p:cBhvr override="childStyle">
                                        <p:cTn id="29" dur="500" fill="hold"/>
                                        <p:tgtEl>
                                          <p:spTgt spid="4">
                                            <p:txEl>
                                              <p:pRg st="7" end="7"/>
                                            </p:txEl>
                                          </p:spTgt>
                                        </p:tgtEl>
                                        <p:attrNameLst>
                                          <p:attrName>style.fontSize</p:attrName>
                                        </p:attrNameLst>
                                      </p:cBhvr>
                                    </p:anim>
                                  </p:childTnLst>
                                </p:cTn>
                              </p:par>
                              <p:par>
                                <p:cTn id="30" presetID="3" presetClass="emph" presetSubtype="2" fill="hold" nodeType="withEffect">
                                  <p:stCondLst>
                                    <p:cond delay="0"/>
                                  </p:stCondLst>
                                  <p:childTnLst>
                                    <p:animClr clrSpc="rgb">
                                      <p:cBhvr override="childStyle">
                                        <p:cTn id="31" dur="500" fill="hold"/>
                                        <p:tgtEl>
                                          <p:spTgt spid="4">
                                            <p:txEl>
                                              <p:pRg st="5" end="5"/>
                                            </p:txEl>
                                          </p:spTgt>
                                        </p:tgtEl>
                                        <p:attrNameLst>
                                          <p:attrName>style.color</p:attrName>
                                        </p:attrNameLst>
                                      </p:cBhvr>
                                      <p:to>
                                        <a:schemeClr val="hlink"/>
                                      </p:to>
                                    </p:animClr>
                                  </p:childTnLst>
                                </p:cTn>
                              </p:par>
                              <p:par>
                                <p:cTn id="32" presetID="3" presetClass="emph" presetSubtype="2" fill="hold" nodeType="withEffect">
                                  <p:stCondLst>
                                    <p:cond delay="0"/>
                                  </p:stCondLst>
                                  <p:childTnLst>
                                    <p:animClr clrSpc="rgb">
                                      <p:cBhvr override="childStyle">
                                        <p:cTn id="33" dur="500" fill="hold"/>
                                        <p:tgtEl>
                                          <p:spTgt spid="4">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723900" y="1905000"/>
            <a:ext cx="76962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(Ex.2)</a:t>
            </a:r>
            <a:br>
              <a:rPr lang="en-US" sz="4400" dirty="0" smtClean="0"/>
            </a:br>
            <a:r>
              <a:rPr lang="en-US" sz="3200" dirty="0" smtClean="0">
                <a:solidFill>
                  <a:schemeClr val="accent1"/>
                </a:solidFill>
              </a:rPr>
              <a:t>Solution:  Use </a:t>
            </a:r>
            <a:r>
              <a:rPr lang="en-US" sz="3200" dirty="0" err="1" smtClean="0">
                <a:solidFill>
                  <a:schemeClr val="accent1"/>
                </a:solidFill>
              </a:rPr>
              <a:t>CopyINF</a:t>
            </a:r>
            <a:r>
              <a:rPr lang="en-US" sz="3200" dirty="0" smtClean="0">
                <a:solidFill>
                  <a:schemeClr val="accent1"/>
                </a:solidFill>
              </a:rPr>
              <a:t> directive to copy the INF!</a:t>
            </a:r>
            <a:endParaRPr lang="en-US" sz="3200" dirty="0">
              <a:solidFill>
                <a:schemeClr val="accent1"/>
              </a:solidFill>
            </a:endParaRPr>
          </a:p>
        </p:txBody>
      </p:sp>
      <p:sp>
        <p:nvSpPr>
          <p:cNvPr id="8" name="Rounded Rectangle 7"/>
          <p:cNvSpPr/>
          <p:nvPr/>
        </p:nvSpPr>
        <p:spPr bwMode="auto">
          <a:xfrm>
            <a:off x="876300" y="4895547"/>
            <a:ext cx="3048000" cy="914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
        <p:nvSpPr>
          <p:cNvPr id="10" name="Rectangle 9"/>
          <p:cNvSpPr>
            <a:spLocks noChangeArrowheads="1"/>
          </p:cNvSpPr>
          <p:nvPr/>
        </p:nvSpPr>
        <p:spPr bwMode="auto">
          <a:xfrm>
            <a:off x="876300" y="2304747"/>
            <a:ext cx="3505200" cy="1828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DDInstall</a:t>
            </a:r>
            <a:r>
              <a:rPr lang="en-US" dirty="0" smtClean="0">
                <a:solidFill>
                  <a:schemeClr val="accent6">
                    <a:lumMod val="60000"/>
                    <a:lumOff val="40000"/>
                  </a:schemeClr>
                </a:solidFill>
                <a:latin typeface="Lucida Console" pitchFamily="49" charset="0"/>
              </a:rPr>
              <a:t>]</a:t>
            </a:r>
          </a:p>
          <a:p>
            <a:r>
              <a:rPr lang="en-US" dirty="0" err="1" smtClean="0">
                <a:solidFill>
                  <a:schemeClr val="accent6">
                    <a:lumMod val="60000"/>
                    <a:lumOff val="40000"/>
                  </a:schemeClr>
                </a:solidFill>
                <a:latin typeface="Lucida Console" pitchFamily="49" charset="0"/>
              </a:rPr>
              <a:t>CopyINF</a:t>
            </a:r>
            <a:r>
              <a:rPr lang="en-US" dirty="0" smtClean="0">
                <a:solidFill>
                  <a:schemeClr val="accent6">
                    <a:lumMod val="60000"/>
                    <a:lumOff val="40000"/>
                  </a:schemeClr>
                </a:solidFill>
                <a:latin typeface="Lucida Console" pitchFamily="49" charset="0"/>
              </a:rPr>
              <a:t> = Bar.inf</a:t>
            </a:r>
          </a:p>
          <a:p>
            <a:endParaRPr lang="en-US" dirty="0" smtClean="0">
              <a:solidFill>
                <a:schemeClr val="accent6">
                  <a:lumMod val="60000"/>
                  <a:lumOff val="40000"/>
                </a:schemeClr>
              </a:solidFill>
              <a:latin typeface="Lucida Console" pitchFamily="49" charset="0"/>
            </a:endParaRPr>
          </a:p>
        </p:txBody>
      </p:sp>
      <p:sp>
        <p:nvSpPr>
          <p:cNvPr id="9" name="Rounded Rectangle 8"/>
          <p:cNvSpPr/>
          <p:nvPr/>
        </p:nvSpPr>
        <p:spPr bwMode="auto">
          <a:xfrm>
            <a:off x="5524500" y="3752547"/>
            <a:ext cx="2743200" cy="1295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Foo.dll</a:t>
            </a:r>
          </a:p>
        </p:txBody>
      </p:sp>
      <p:sp>
        <p:nvSpPr>
          <p:cNvPr id="14" name="Rounded Rectangle 13"/>
          <p:cNvSpPr/>
          <p:nvPr/>
        </p:nvSpPr>
        <p:spPr bwMode="auto">
          <a:xfrm>
            <a:off x="5524500" y="2438400"/>
            <a:ext cx="27432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32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Foo.sys</a:t>
            </a:r>
          </a:p>
        </p:txBody>
      </p:sp>
      <p:sp>
        <p:nvSpPr>
          <p:cNvPr id="13" name="Left Arrow 12"/>
          <p:cNvSpPr/>
          <p:nvPr/>
        </p:nvSpPr>
        <p:spPr bwMode="auto">
          <a:xfrm rot="17220567">
            <a:off x="1950472" y="4036000"/>
            <a:ext cx="1395884" cy="38620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802273"/>
            <a:ext cx="7142634" cy="1495794"/>
          </a:xfrm>
        </p:spPr>
        <p:txBody>
          <a:bodyPr/>
          <a:lstStyle/>
          <a:p>
            <a:r>
              <a:rPr lang="en-US" dirty="0" smtClean="0"/>
              <a:t>File Not Found </a:t>
            </a:r>
            <a:br>
              <a:rPr lang="en-US" dirty="0" smtClean="0"/>
            </a:br>
            <a:r>
              <a:rPr lang="en-US" dirty="0" smtClean="0"/>
              <a:t>Example 3</a:t>
            </a:r>
            <a:endParaRPr lang="en-US" dirty="0"/>
          </a:p>
        </p:txBody>
      </p:sp>
      <p:sp>
        <p:nvSpPr>
          <p:cNvPr id="4" name="Subtitle 3"/>
          <p:cNvSpPr>
            <a:spLocks noGrp="1"/>
          </p:cNvSpPr>
          <p:nvPr>
            <p:ph type="subTitle" idx="1"/>
          </p:nvPr>
        </p:nvSpPr>
        <p:spPr>
          <a:xfrm>
            <a:off x="2734826" y="3650133"/>
            <a:ext cx="5866482" cy="914096"/>
          </a:xfrm>
        </p:spPr>
        <p:txBody>
          <a:bodyPr/>
          <a:lstStyle/>
          <a:p>
            <a:r>
              <a:rPr lang="en-US" dirty="0" smtClean="0"/>
              <a:t>References inbox </a:t>
            </a:r>
            <a:br>
              <a:rPr lang="en-US" dirty="0" smtClean="0"/>
            </a:br>
            <a:r>
              <a:rPr lang="en-US" dirty="0" smtClean="0"/>
              <a:t>driver directly</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There is a driver </a:t>
            </a:r>
            <a:r>
              <a:rPr lang="en-US" sz="3200" dirty="0" err="1" smtClean="0">
                <a:solidFill>
                  <a:schemeClr val="accent1"/>
                </a:solidFill>
              </a:rPr>
              <a:t>pkg</a:t>
            </a:r>
            <a:r>
              <a:rPr lang="en-US" sz="3200" dirty="0" smtClean="0">
                <a:solidFill>
                  <a:schemeClr val="accent1"/>
                </a:solidFill>
              </a:rPr>
              <a:t> and an inbox file</a:t>
            </a:r>
            <a:endParaRPr lang="en-US" sz="3200" dirty="0">
              <a:solidFill>
                <a:schemeClr val="accent1"/>
              </a:solidFill>
            </a:endParaRPr>
          </a:p>
        </p:txBody>
      </p:sp>
      <p:sp>
        <p:nvSpPr>
          <p:cNvPr id="13" name="Rounded Rectangle 12"/>
          <p:cNvSpPr/>
          <p:nvPr/>
        </p:nvSpPr>
        <p:spPr bwMode="auto">
          <a:xfrm>
            <a:off x="5284788" y="16764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1" name="Rounded Rectangle 10"/>
          <p:cNvSpPr/>
          <p:nvPr/>
        </p:nvSpPr>
        <p:spPr bwMode="auto">
          <a:xfrm>
            <a:off x="5970588" y="32004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The driver package has an INF file</a:t>
            </a:r>
            <a:endParaRPr lang="en-US" sz="3200" dirty="0">
              <a:solidFill>
                <a:schemeClr val="accent1"/>
              </a:solidFill>
            </a:endParaRPr>
          </a:p>
        </p:txBody>
      </p:sp>
      <p:sp>
        <p:nvSpPr>
          <p:cNvPr id="16" name="Rounded Rectangle 15"/>
          <p:cNvSpPr/>
          <p:nvPr/>
        </p:nvSpPr>
        <p:spPr bwMode="auto">
          <a:xfrm>
            <a:off x="769938" y="2533347"/>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284788" y="16764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5970588" y="32004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38893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The INF file has a "Copy File" section</a:t>
            </a:r>
            <a:endParaRPr lang="en-US" sz="3200" dirty="0">
              <a:solidFill>
                <a:schemeClr val="accent1"/>
              </a:solidFill>
            </a:endParaRPr>
          </a:p>
        </p:txBody>
      </p:sp>
      <p:sp>
        <p:nvSpPr>
          <p:cNvPr id="15" name="Rectangle 14"/>
          <p:cNvSpPr>
            <a:spLocks noChangeArrowheads="1"/>
          </p:cNvSpPr>
          <p:nvPr/>
        </p:nvSpPr>
        <p:spPr bwMode="auto">
          <a:xfrm>
            <a:off x="769938"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9" name="Rounded Rectangle 8"/>
          <p:cNvSpPr/>
          <p:nvPr/>
        </p:nvSpPr>
        <p:spPr bwMode="auto">
          <a:xfrm>
            <a:off x="5284788" y="16764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8" name="Rounded Rectangle 7"/>
          <p:cNvSpPr/>
          <p:nvPr/>
        </p:nvSpPr>
        <p:spPr bwMode="auto">
          <a:xfrm>
            <a:off x="5970588" y="32004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284788" y="16764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9" name="Rounded Rectangle 8"/>
          <p:cNvSpPr/>
          <p:nvPr/>
        </p:nvSpPr>
        <p:spPr bwMode="auto">
          <a:xfrm>
            <a:off x="38893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The "Copy File" section refers to inbox file</a:t>
            </a:r>
            <a:endParaRPr lang="en-US" sz="3200" dirty="0">
              <a:solidFill>
                <a:schemeClr val="accent1"/>
              </a:solidFill>
            </a:endParaRPr>
          </a:p>
        </p:txBody>
      </p:sp>
      <p:sp>
        <p:nvSpPr>
          <p:cNvPr id="15" name="Rectangle 14"/>
          <p:cNvSpPr>
            <a:spLocks noChangeArrowheads="1"/>
          </p:cNvSpPr>
          <p:nvPr/>
        </p:nvSpPr>
        <p:spPr bwMode="auto">
          <a:xfrm>
            <a:off x="769938"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10" name="Rounded Rectangle 9"/>
          <p:cNvSpPr/>
          <p:nvPr/>
        </p:nvSpPr>
        <p:spPr bwMode="auto">
          <a:xfrm>
            <a:off x="5970588" y="32004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8" name="Left Arrow 7"/>
          <p:cNvSpPr/>
          <p:nvPr/>
        </p:nvSpPr>
        <p:spPr bwMode="auto">
          <a:xfrm rot="10193246">
            <a:off x="2361739" y="3732025"/>
            <a:ext cx="3478420" cy="30251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284788" y="1676400"/>
            <a:ext cx="3505200" cy="4343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9" name="Rounded Rectangle 8"/>
          <p:cNvSpPr/>
          <p:nvPr/>
        </p:nvSpPr>
        <p:spPr bwMode="auto">
          <a:xfrm>
            <a:off x="38893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Issue:  Cannot find the sys file</a:t>
            </a:r>
            <a:endParaRPr lang="en-US" sz="3200" dirty="0">
              <a:solidFill>
                <a:schemeClr val="accent1"/>
              </a:solidFill>
            </a:endParaRPr>
          </a:p>
        </p:txBody>
      </p:sp>
      <p:sp>
        <p:nvSpPr>
          <p:cNvPr id="15" name="Rectangle 14"/>
          <p:cNvSpPr>
            <a:spLocks noChangeArrowheads="1"/>
          </p:cNvSpPr>
          <p:nvPr/>
        </p:nvSpPr>
        <p:spPr bwMode="auto">
          <a:xfrm>
            <a:off x="769938" y="2533347"/>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[DDINSTALL.NT]</a:t>
            </a:r>
          </a:p>
          <a:p>
            <a:r>
              <a:rPr lang="en-US" dirty="0" err="1" smtClean="0">
                <a:solidFill>
                  <a:schemeClr val="accent6">
                    <a:lumMod val="60000"/>
                    <a:lumOff val="40000"/>
                  </a:schemeClr>
                </a:solidFill>
                <a:latin typeface="Lucida Console" pitchFamily="49" charset="0"/>
              </a:rPr>
              <a:t>CopyFiles</a:t>
            </a:r>
            <a:r>
              <a:rPr lang="en-US" dirty="0" smtClean="0">
                <a:solidFill>
                  <a:schemeClr val="accent6">
                    <a:lumMod val="60000"/>
                    <a:lumOff val="40000"/>
                  </a:schemeClr>
                </a:solidFill>
                <a:latin typeface="Lucida Console" pitchFamily="49" charset="0"/>
              </a:rPr>
              <a:t>=VISTA_CPYFILE</a:t>
            </a:r>
          </a:p>
          <a:p>
            <a:endParaRPr lang="en-US" dirty="0" smtClean="0">
              <a:solidFill>
                <a:schemeClr val="accent6">
                  <a:lumMod val="60000"/>
                  <a:lumOff val="40000"/>
                </a:schemeClr>
              </a:solidFill>
              <a:latin typeface="Lucida Console" pitchFamily="49" charset="0"/>
            </a:endParaRPr>
          </a:p>
          <a:p>
            <a:r>
              <a:rPr lang="en-US" dirty="0" smtClean="0">
                <a:solidFill>
                  <a:schemeClr val="accent6">
                    <a:lumMod val="60000"/>
                    <a:lumOff val="40000"/>
                  </a:schemeClr>
                </a:solidFill>
                <a:latin typeface="Lucida Console" pitchFamily="49" charset="0"/>
              </a:rPr>
              <a:t>[VISTA_CPYFILE]</a:t>
            </a:r>
          </a:p>
          <a:p>
            <a:r>
              <a:rPr lang="en-US" dirty="0" smtClean="0">
                <a:solidFill>
                  <a:schemeClr val="accent6">
                    <a:lumMod val="60000"/>
                    <a:lumOff val="40000"/>
                  </a:schemeClr>
                </a:solidFill>
                <a:latin typeface="Lucida Console" pitchFamily="49" charset="0"/>
              </a:rPr>
              <a:t>usbser.sys</a:t>
            </a:r>
            <a:endParaRPr lang="en-US" dirty="0" smtClean="0"/>
          </a:p>
        </p:txBody>
      </p:sp>
      <p:sp>
        <p:nvSpPr>
          <p:cNvPr id="10" name="Rounded Rectangle 9"/>
          <p:cNvSpPr/>
          <p:nvPr/>
        </p:nvSpPr>
        <p:spPr bwMode="auto">
          <a:xfrm>
            <a:off x="5970588" y="3200400"/>
            <a:ext cx="2286000" cy="882953"/>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20" name="&quot;No&quot; Symbol 19"/>
          <p:cNvSpPr/>
          <p:nvPr/>
        </p:nvSpPr>
        <p:spPr bwMode="auto">
          <a:xfrm>
            <a:off x="6580188" y="31242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Left Arrow 11"/>
          <p:cNvSpPr/>
          <p:nvPr/>
        </p:nvSpPr>
        <p:spPr bwMode="auto">
          <a:xfrm rot="10193246">
            <a:off x="2361739" y="3732025"/>
            <a:ext cx="3478420" cy="30251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Typical Error Log</a:t>
            </a:r>
            <a:endParaRPr lang="en-US" sz="4400" dirty="0">
              <a:solidFill>
                <a:schemeClr val="accent1"/>
              </a:solidFill>
            </a:endParaRPr>
          </a:p>
        </p:txBody>
      </p:sp>
      <p:sp>
        <p:nvSpPr>
          <p:cNvPr id="5" name="Rectangle 4"/>
          <p:cNvSpPr>
            <a:spLocks noChangeArrowheads="1"/>
          </p:cNvSpPr>
          <p:nvPr/>
        </p:nvSpPr>
        <p:spPr bwMode="auto">
          <a:xfrm>
            <a:off x="388938" y="1905000"/>
            <a:ext cx="8305800" cy="4267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latin typeface="Lucida Console" pitchFamily="49" charset="0"/>
              </a:rPr>
              <a:t>     </a:t>
            </a:r>
            <a:r>
              <a:rPr lang="en-US" dirty="0" err="1" smtClean="0">
                <a:latin typeface="Lucida Console" pitchFamily="49" charset="0"/>
              </a:rPr>
              <a:t>flq:SourcePath</a:t>
            </a:r>
            <a:r>
              <a:rPr lang="en-US" dirty="0" smtClean="0">
                <a:latin typeface="Lucida Console" pitchFamily="49" charset="0"/>
              </a:rPr>
              <a:t>   - [C:\Windows\System32\DriverStore\FileRepository\foo.inf_3906eed6]</a:t>
            </a:r>
          </a:p>
          <a:p>
            <a:r>
              <a:rPr lang="en-US" dirty="0" smtClean="0">
                <a:latin typeface="Lucida Console" pitchFamily="49" charset="0"/>
              </a:rPr>
              <a:t>     </a:t>
            </a:r>
            <a:r>
              <a:rPr lang="en-US" dirty="0" err="1" smtClean="0">
                <a:latin typeface="Lucida Console" pitchFamily="49" charset="0"/>
              </a:rPr>
              <a:t>flq:SourceFile</a:t>
            </a:r>
            <a:r>
              <a:rPr lang="en-US" dirty="0" smtClean="0">
                <a:latin typeface="Lucida Console" pitchFamily="49" charset="0"/>
              </a:rPr>
              <a:t>   - [usbser.sys]</a:t>
            </a:r>
          </a:p>
          <a:p>
            <a:r>
              <a:rPr lang="en-US" dirty="0" smtClean="0">
                <a:latin typeface="Lucida Console" pitchFamily="49" charset="0"/>
              </a:rPr>
              <a:t>!!!  </a:t>
            </a:r>
            <a:r>
              <a:rPr lang="en-US" dirty="0" err="1" smtClean="0">
                <a:latin typeface="Lucida Console" pitchFamily="49" charset="0"/>
              </a:rPr>
              <a:t>Flq:SPFILENOTIFY_NEEDMEDIA</a:t>
            </a:r>
            <a:r>
              <a:rPr lang="en-US" dirty="0" smtClean="0">
                <a:latin typeface="Lucida Console" pitchFamily="49" charset="0"/>
              </a:rPr>
              <a:t>: returned FILEOP_ABORT.</a:t>
            </a:r>
          </a:p>
          <a:p>
            <a:r>
              <a:rPr lang="en-US" dirty="0" smtClean="0">
                <a:latin typeface="Lucida Console" pitchFamily="49" charset="0"/>
              </a:rPr>
              <a:t>     </a:t>
            </a:r>
            <a:r>
              <a:rPr lang="en-US" dirty="0" err="1" smtClean="0">
                <a:latin typeface="Lucida Console" pitchFamily="49" charset="0"/>
              </a:rPr>
              <a:t>flq</a:t>
            </a:r>
            <a:r>
              <a:rPr lang="en-US" dirty="0" smtClean="0">
                <a:latin typeface="Lucida Console" pitchFamily="49" charset="0"/>
              </a:rPr>
              <a:t>:{_COMMIT_FILE_QUEUE exit(0x00000002)}</a:t>
            </a:r>
          </a:p>
          <a:p>
            <a:r>
              <a:rPr lang="en-US" dirty="0" smtClean="0">
                <a:latin typeface="Lucida Console" pitchFamily="49" charset="0"/>
              </a:rPr>
              <a:t>     </a:t>
            </a:r>
            <a:r>
              <a:rPr lang="en-US" dirty="0" err="1" smtClean="0">
                <a:latin typeface="Lucida Console" pitchFamily="49" charset="0"/>
              </a:rPr>
              <a:t>ndv:Device</a:t>
            </a:r>
            <a:r>
              <a:rPr lang="en-US" dirty="0" smtClean="0">
                <a:latin typeface="Lucida Console" pitchFamily="49" charset="0"/>
              </a:rPr>
              <a:t> install status=0x00000002</a:t>
            </a:r>
          </a:p>
          <a:p>
            <a:r>
              <a:rPr lang="en-US" dirty="0" smtClean="0">
                <a:latin typeface="Lucida Console" pitchFamily="49" charset="0"/>
              </a:rPr>
              <a:t>     </a:t>
            </a:r>
            <a:r>
              <a:rPr lang="en-US" dirty="0" err="1" smtClean="0">
                <a:latin typeface="Lucida Console" pitchFamily="49" charset="0"/>
              </a:rPr>
              <a:t>ndv:Performing</a:t>
            </a:r>
            <a:r>
              <a:rPr lang="en-US" dirty="0" smtClean="0">
                <a:latin typeface="Lucida Console" pitchFamily="49" charset="0"/>
              </a:rPr>
              <a:t> device install final cleanup...</a:t>
            </a:r>
          </a:p>
          <a:p>
            <a:r>
              <a:rPr lang="en-US" dirty="0" smtClean="0">
                <a:latin typeface="Lucida Console" pitchFamily="49" charset="0"/>
              </a:rPr>
              <a:t>!    </a:t>
            </a:r>
            <a:r>
              <a:rPr lang="en-US" dirty="0" err="1" smtClean="0">
                <a:latin typeface="Lucida Console" pitchFamily="49" charset="0"/>
              </a:rPr>
              <a:t>Ndv:Queueing</a:t>
            </a:r>
            <a:r>
              <a:rPr lang="en-US" dirty="0" smtClean="0">
                <a:latin typeface="Lucida Console" pitchFamily="49" charset="0"/>
              </a:rPr>
              <a:t> up error report since device installation failed...</a:t>
            </a:r>
          </a:p>
          <a:p>
            <a:r>
              <a:rPr lang="en-US" dirty="0" smtClean="0">
                <a:latin typeface="Lucida Console" pitchFamily="49" charset="0"/>
              </a:rPr>
              <a:t>     </a:t>
            </a:r>
            <a:r>
              <a:rPr lang="en-US" dirty="0" err="1" smtClean="0">
                <a:latin typeface="Lucida Console" pitchFamily="49" charset="0"/>
              </a:rPr>
              <a:t>ndv</a:t>
            </a:r>
            <a:r>
              <a:rPr lang="en-US" dirty="0" smtClean="0">
                <a:latin typeface="Lucida Console" pitchFamily="49" charset="0"/>
              </a:rPr>
              <a:t>:{Core Device Install - exit(0x00000002)}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xEl>
                                              <p:pRg st="2" end="2"/>
                                            </p:txEl>
                                          </p:spTgt>
                                        </p:tgtEl>
                                      </p:cBhvr>
                                    </p:animEffect>
                                    <p:set>
                                      <p:cBhvr>
                                        <p:cTn id="10" dur="1" fill="hold">
                                          <p:stCondLst>
                                            <p:cond delay="499"/>
                                          </p:stCondLst>
                                        </p:cTn>
                                        <p:tgtEl>
                                          <p:spTgt spid="5">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5">
                                            <p:txEl>
                                              <p:pRg st="3" end="3"/>
                                            </p:txEl>
                                          </p:spTgt>
                                        </p:tgtEl>
                                      </p:cBhvr>
                                    </p:animEffect>
                                    <p:set>
                                      <p:cBhvr>
                                        <p:cTn id="13" dur="1" fill="hold">
                                          <p:stCondLst>
                                            <p:cond delay="499"/>
                                          </p:stCondLst>
                                        </p:cTn>
                                        <p:tgtEl>
                                          <p:spTgt spid="5">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5">
                                            <p:txEl>
                                              <p:pRg st="4" end="4"/>
                                            </p:txEl>
                                          </p:spTgt>
                                        </p:tgtEl>
                                      </p:cBhvr>
                                    </p:animEffect>
                                    <p:set>
                                      <p:cBhvr>
                                        <p:cTn id="16" dur="1" fill="hold">
                                          <p:stCondLst>
                                            <p:cond delay="499"/>
                                          </p:stCondLst>
                                        </p:cTn>
                                        <p:tgtEl>
                                          <p:spTgt spid="5">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5">
                                            <p:txEl>
                                              <p:pRg st="5" end="5"/>
                                            </p:txEl>
                                          </p:spTgt>
                                        </p:tgtEl>
                                      </p:cBhvr>
                                    </p:animEffect>
                                    <p:set>
                                      <p:cBhvr>
                                        <p:cTn id="19" dur="1" fill="hold">
                                          <p:stCondLst>
                                            <p:cond delay="499"/>
                                          </p:stCondLst>
                                        </p:cTn>
                                        <p:tgtEl>
                                          <p:spTgt spid="5">
                                            <p:txEl>
                                              <p:pRg st="5" end="5"/>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5">
                                            <p:txEl>
                                              <p:pRg st="6" end="6"/>
                                            </p:txEl>
                                          </p:spTgt>
                                        </p:tgtEl>
                                      </p:cBhvr>
                                    </p:animEffect>
                                    <p:set>
                                      <p:cBhvr>
                                        <p:cTn id="22" dur="1" fill="hold">
                                          <p:stCondLst>
                                            <p:cond delay="499"/>
                                          </p:stCondLst>
                                        </p:cTn>
                                        <p:tgtEl>
                                          <p:spTgt spid="5">
                                            <p:txEl>
                                              <p:pRg st="6" end="6"/>
                                            </p:txEl>
                                          </p:spTgt>
                                        </p:tgtEl>
                                        <p:attrNameLst>
                                          <p:attrName>style.visibility</p:attrName>
                                        </p:attrNameLst>
                                      </p:cBhvr>
                                      <p:to>
                                        <p:strVal val="hidden"/>
                                      </p:to>
                                    </p:set>
                                  </p:childTnLst>
                                </p:cTn>
                              </p:par>
                              <p:par>
                                <p:cTn id="23" presetID="4" presetClass="emph" presetSubtype="2" fill="hold" grpId="0" nodeType="withEffect">
                                  <p:stCondLst>
                                    <p:cond delay="0"/>
                                  </p:stCondLst>
                                  <p:childTnLst>
                                    <p:anim to="1.5" calcmode="lin" valueType="num">
                                      <p:cBhvr override="childStyle">
                                        <p:cTn id="24" dur="500" fill="hold"/>
                                        <p:tgtEl>
                                          <p:spTgt spid="5">
                                            <p:txEl>
                                              <p:pRg st="0" end="0"/>
                                            </p:txEl>
                                          </p:spTgt>
                                        </p:tgtEl>
                                        <p:attrNameLst>
                                          <p:attrName>style.fontSize</p:attrName>
                                        </p:attrNameLst>
                                      </p:cBhvr>
                                    </p:anim>
                                  </p:childTnLst>
                                </p:cTn>
                              </p:par>
                              <p:par>
                                <p:cTn id="25" presetID="4" presetClass="emph" presetSubtype="2" fill="hold" grpId="0" nodeType="withEffect">
                                  <p:stCondLst>
                                    <p:cond delay="0"/>
                                  </p:stCondLst>
                                  <p:childTnLst>
                                    <p:anim to="1.5" calcmode="lin" valueType="num">
                                      <p:cBhvr override="childStyle">
                                        <p:cTn id="26" dur="500" fill="hold"/>
                                        <p:tgtEl>
                                          <p:spTgt spid="5">
                                            <p:txEl>
                                              <p:pRg st="1" end="1"/>
                                            </p:txEl>
                                          </p:spTgt>
                                        </p:tgtEl>
                                        <p:attrNameLst>
                                          <p:attrName>style.fontSize</p:attrName>
                                        </p:attrNameLst>
                                      </p:cBhvr>
                                    </p:anim>
                                  </p:childTnLst>
                                </p:cTn>
                              </p:par>
                              <p:par>
                                <p:cTn id="27" presetID="4" presetClass="emph" presetSubtype="2" fill="hold" grpId="0" nodeType="withEffect">
                                  <p:stCondLst>
                                    <p:cond delay="0"/>
                                  </p:stCondLst>
                                  <p:childTnLst>
                                    <p:anim to="1.5" calcmode="lin" valueType="num">
                                      <p:cBhvr override="childStyle">
                                        <p:cTn id="28" dur="500" fill="hold"/>
                                        <p:tgtEl>
                                          <p:spTgt spid="5">
                                            <p:txEl>
                                              <p:pRg st="2" end="2"/>
                                            </p:txEl>
                                          </p:spTgt>
                                        </p:tgtEl>
                                        <p:attrNameLst>
                                          <p:attrName>style.fontSize</p:attrName>
                                        </p:attrNameLst>
                                      </p:cBhvr>
                                    </p:anim>
                                  </p:childTnLst>
                                </p:cTn>
                              </p:par>
                              <p:par>
                                <p:cTn id="29" presetID="4" presetClass="emph" presetSubtype="2" fill="hold" grpId="0" nodeType="withEffect">
                                  <p:stCondLst>
                                    <p:cond delay="0"/>
                                  </p:stCondLst>
                                  <p:childTnLst>
                                    <p:anim to="1.5" calcmode="lin" valueType="num">
                                      <p:cBhvr override="childStyle">
                                        <p:cTn id="30" dur="500" fill="hold"/>
                                        <p:tgtEl>
                                          <p:spTgt spid="5">
                                            <p:txEl>
                                              <p:pRg st="3" end="3"/>
                                            </p:txEl>
                                          </p:spTgt>
                                        </p:tgtEl>
                                        <p:attrNameLst>
                                          <p:attrName>style.fontSize</p:attrName>
                                        </p:attrNameLst>
                                      </p:cBhvr>
                                    </p:anim>
                                  </p:childTnLst>
                                </p:cTn>
                              </p:par>
                              <p:par>
                                <p:cTn id="31" presetID="4" presetClass="emph" presetSubtype="2" fill="hold" grpId="0" nodeType="withEffect">
                                  <p:stCondLst>
                                    <p:cond delay="0"/>
                                  </p:stCondLst>
                                  <p:childTnLst>
                                    <p:anim to="1.5" calcmode="lin" valueType="num">
                                      <p:cBhvr override="childStyle">
                                        <p:cTn id="32" dur="500" fill="hold"/>
                                        <p:tgtEl>
                                          <p:spTgt spid="5">
                                            <p:txEl>
                                              <p:pRg st="4" end="4"/>
                                            </p:txEl>
                                          </p:spTgt>
                                        </p:tgtEl>
                                        <p:attrNameLst>
                                          <p:attrName>style.fontSize</p:attrName>
                                        </p:attrNameLst>
                                      </p:cBhvr>
                                    </p:anim>
                                  </p:childTnLst>
                                </p:cTn>
                              </p:par>
                              <p:par>
                                <p:cTn id="33" presetID="4" presetClass="emph" presetSubtype="2" fill="hold" grpId="0" nodeType="withEffect">
                                  <p:stCondLst>
                                    <p:cond delay="0"/>
                                  </p:stCondLst>
                                  <p:childTnLst>
                                    <p:anim to="1.5" calcmode="lin" valueType="num">
                                      <p:cBhvr override="childStyle">
                                        <p:cTn id="34" dur="500" fill="hold"/>
                                        <p:tgtEl>
                                          <p:spTgt spid="5">
                                            <p:txEl>
                                              <p:pRg st="5" end="5"/>
                                            </p:txEl>
                                          </p:spTgt>
                                        </p:tgtEl>
                                        <p:attrNameLst>
                                          <p:attrName>style.fontSize</p:attrName>
                                        </p:attrNameLst>
                                      </p:cBhvr>
                                    </p:anim>
                                  </p:childTnLst>
                                </p:cTn>
                              </p:par>
                              <p:par>
                                <p:cTn id="35" presetID="4" presetClass="emph" presetSubtype="2" fill="hold" grpId="0" nodeType="withEffect">
                                  <p:stCondLst>
                                    <p:cond delay="0"/>
                                  </p:stCondLst>
                                  <p:childTnLst>
                                    <p:anim to="1.5" calcmode="lin" valueType="num">
                                      <p:cBhvr override="childStyle">
                                        <p:cTn id="36" dur="500" fill="hold"/>
                                        <p:tgtEl>
                                          <p:spTgt spid="5">
                                            <p:txEl>
                                              <p:pRg st="6" end="6"/>
                                            </p:txEl>
                                          </p:spTgt>
                                        </p:tgtEl>
                                        <p:attrNameLst>
                                          <p:attrName>style.fontSize</p:attrName>
                                        </p:attrNameLst>
                                      </p:cBhvr>
                                    </p:anim>
                                  </p:childTnLst>
                                </p:cTn>
                              </p:par>
                              <p:par>
                                <p:cTn id="37" presetID="4" presetClass="emph" presetSubtype="2" fill="hold" grpId="0" nodeType="withEffect">
                                  <p:stCondLst>
                                    <p:cond delay="0"/>
                                  </p:stCondLst>
                                  <p:childTnLst>
                                    <p:anim to="1.5" calcmode="lin" valueType="num">
                                      <p:cBhvr override="childStyle">
                                        <p:cTn id="38" dur="500" fill="hold"/>
                                        <p:tgtEl>
                                          <p:spTgt spid="5">
                                            <p:txEl>
                                              <p:pRg st="7" end="7"/>
                                            </p:txEl>
                                          </p:spTgt>
                                        </p:tgtEl>
                                        <p:attrNameLst>
                                          <p:attrName>style.fontSize</p:attrName>
                                        </p:attrNameLst>
                                      </p:cBhvr>
                                    </p:anim>
                                  </p:childTnLst>
                                </p:cTn>
                              </p:par>
                              <p:par>
                                <p:cTn id="39" presetID="64" presetClass="path" presetSubtype="0" accel="50000" decel="50000" fill="hold" nodeType="withEffect">
                                  <p:stCondLst>
                                    <p:cond delay="0"/>
                                  </p:stCondLst>
                                  <p:childTnLst>
                                    <p:animMotion origin="layout" path="M -2.77778E-7 9.70874E-7 L 0.00399 -0.11096 " pathEditMode="relative" rAng="0" ptsTypes="AA">
                                      <p:cBhvr>
                                        <p:cTn id="40" dur="500" fill="hold"/>
                                        <p:tgtEl>
                                          <p:spTgt spid="5">
                                            <p:txEl>
                                              <p:pRg st="7" end="7"/>
                                            </p:txEl>
                                          </p:spTgt>
                                        </p:tgtEl>
                                        <p:attrNameLst>
                                          <p:attrName>ppt_x</p:attrName>
                                          <p:attrName>ppt_y</p:attrName>
                                        </p:attrNameLst>
                                      </p:cBhvr>
                                      <p:rCtr x="2" y="-55"/>
                                    </p:animMotion>
                                  </p:childTnLst>
                                </p:cTn>
                              </p:par>
                              <p:par>
                                <p:cTn id="41" presetID="35" presetClass="path" presetSubtype="0" accel="50000" decel="50000" fill="hold" nodeType="withEffect">
                                  <p:stCondLst>
                                    <p:cond delay="0"/>
                                  </p:stCondLst>
                                  <p:childTnLst>
                                    <p:animMotion origin="layout" path="M 0.15225 -0.00231 L 0.09618 -4.91447E-6 " pathEditMode="relative" rAng="0" ptsTypes="AA">
                                      <p:cBhvr>
                                        <p:cTn id="42" dur="500" fill="hold"/>
                                        <p:tgtEl>
                                          <p:spTgt spid="5">
                                            <p:txEl>
                                              <p:pRg st="1" end="1"/>
                                            </p:txEl>
                                          </p:spTgt>
                                        </p:tgtEl>
                                        <p:attrNameLst>
                                          <p:attrName>ppt_x</p:attrName>
                                          <p:attrName>ppt_y</p:attrName>
                                        </p:attrNameLst>
                                      </p:cBhvr>
                                      <p:rCtr x="-28" y="1"/>
                                    </p:animMotion>
                                  </p:childTnLst>
                                </p:cTn>
                              </p:par>
                              <p:par>
                                <p:cTn id="43" presetID="3" presetClass="emph" presetSubtype="2" fill="hold" grpId="1" nodeType="withEffect">
                                  <p:stCondLst>
                                    <p:cond delay="0"/>
                                  </p:stCondLst>
                                  <p:childTnLst>
                                    <p:animClr clrSpc="rgb">
                                      <p:cBhvr override="childStyle">
                                        <p:cTn id="44" dur="500" fill="hold"/>
                                        <p:tgtEl>
                                          <p:spTgt spid="5">
                                            <p:txEl>
                                              <p:pRg st="0" end="0"/>
                                            </p:txEl>
                                          </p:spTgt>
                                        </p:tgtEl>
                                        <p:attrNameLst>
                                          <p:attrName>style.color</p:attrName>
                                        </p:attrNameLst>
                                      </p:cBhvr>
                                      <p:to>
                                        <a:schemeClr val="hlink"/>
                                      </p:to>
                                    </p:animClr>
                                  </p:childTnLst>
                                </p:cTn>
                              </p:par>
                              <p:par>
                                <p:cTn id="45" presetID="3" presetClass="emph" presetSubtype="2" fill="hold" grpId="1" nodeType="withEffect">
                                  <p:stCondLst>
                                    <p:cond delay="0"/>
                                  </p:stCondLst>
                                  <p:childTnLst>
                                    <p:animClr clrSpc="rgb">
                                      <p:cBhvr override="childStyle">
                                        <p:cTn id="46" dur="500" fill="hold"/>
                                        <p:tgtEl>
                                          <p:spTgt spid="5">
                                            <p:txEl>
                                              <p:pRg st="1" end="1"/>
                                            </p:txEl>
                                          </p:spTgt>
                                        </p:tgtEl>
                                        <p:attrNameLst>
                                          <p:attrName>style.color</p:attrName>
                                        </p:attrNameLst>
                                      </p:cBhvr>
                                      <p:to>
                                        <a:schemeClr val="hlink"/>
                                      </p:to>
                                    </p:animClr>
                                  </p:childTnLst>
                                </p:cTn>
                              </p:par>
                              <p:par>
                                <p:cTn id="47" presetID="3" presetClass="emph" presetSubtype="2" fill="hold" grpId="1" nodeType="withEffect">
                                  <p:stCondLst>
                                    <p:cond delay="0"/>
                                  </p:stCondLst>
                                  <p:childTnLst>
                                    <p:animClr clrSpc="rgb">
                                      <p:cBhvr override="childStyle">
                                        <p:cTn id="48" dur="500" fill="hold"/>
                                        <p:tgtEl>
                                          <p:spTgt spid="5">
                                            <p:txEl>
                                              <p:pRg st="2" end="2"/>
                                            </p:txEl>
                                          </p:spTgt>
                                        </p:tgtEl>
                                        <p:attrNameLst>
                                          <p:attrName>style.color</p:attrName>
                                        </p:attrNameLst>
                                      </p:cBhvr>
                                      <p:to>
                                        <a:schemeClr val="hlink"/>
                                      </p:to>
                                    </p:animClr>
                                  </p:childTnLst>
                                </p:cTn>
                              </p:par>
                              <p:par>
                                <p:cTn id="49" presetID="3" presetClass="emph" presetSubtype="2" fill="hold" grpId="1" nodeType="withEffect">
                                  <p:stCondLst>
                                    <p:cond delay="0"/>
                                  </p:stCondLst>
                                  <p:childTnLst>
                                    <p:animClr clrSpc="rgb">
                                      <p:cBhvr override="childStyle">
                                        <p:cTn id="50" dur="500" fill="hold"/>
                                        <p:tgtEl>
                                          <p:spTgt spid="5">
                                            <p:txEl>
                                              <p:pRg st="3" end="3"/>
                                            </p:txEl>
                                          </p:spTgt>
                                        </p:tgtEl>
                                        <p:attrNameLst>
                                          <p:attrName>style.color</p:attrName>
                                        </p:attrNameLst>
                                      </p:cBhvr>
                                      <p:to>
                                        <a:schemeClr val="hlink"/>
                                      </p:to>
                                    </p:animClr>
                                  </p:childTnLst>
                                </p:cTn>
                              </p:par>
                              <p:par>
                                <p:cTn id="51" presetID="3" presetClass="emph" presetSubtype="2" fill="hold" grpId="1" nodeType="withEffect">
                                  <p:stCondLst>
                                    <p:cond delay="0"/>
                                  </p:stCondLst>
                                  <p:childTnLst>
                                    <p:animClr clrSpc="rgb">
                                      <p:cBhvr override="childStyle">
                                        <p:cTn id="52" dur="500" fill="hold"/>
                                        <p:tgtEl>
                                          <p:spTgt spid="5">
                                            <p:txEl>
                                              <p:pRg st="4" end="4"/>
                                            </p:txEl>
                                          </p:spTgt>
                                        </p:tgtEl>
                                        <p:attrNameLst>
                                          <p:attrName>style.color</p:attrName>
                                        </p:attrNameLst>
                                      </p:cBhvr>
                                      <p:to>
                                        <a:schemeClr val="hlink"/>
                                      </p:to>
                                    </p:animClr>
                                  </p:childTnLst>
                                </p:cTn>
                              </p:par>
                              <p:par>
                                <p:cTn id="53" presetID="3" presetClass="emph" presetSubtype="2" fill="hold" grpId="1" nodeType="withEffect">
                                  <p:stCondLst>
                                    <p:cond delay="0"/>
                                  </p:stCondLst>
                                  <p:childTnLst>
                                    <p:animClr clrSpc="rgb">
                                      <p:cBhvr override="childStyle">
                                        <p:cTn id="54" dur="500" fill="hold"/>
                                        <p:tgtEl>
                                          <p:spTgt spid="5">
                                            <p:txEl>
                                              <p:pRg st="5" end="5"/>
                                            </p:txEl>
                                          </p:spTgt>
                                        </p:tgtEl>
                                        <p:attrNameLst>
                                          <p:attrName>style.color</p:attrName>
                                        </p:attrNameLst>
                                      </p:cBhvr>
                                      <p:to>
                                        <a:schemeClr val="hlink"/>
                                      </p:to>
                                    </p:animClr>
                                  </p:childTnLst>
                                </p:cTn>
                              </p:par>
                              <p:par>
                                <p:cTn id="55" presetID="3" presetClass="emph" presetSubtype="2" fill="hold" grpId="1" nodeType="withEffect">
                                  <p:stCondLst>
                                    <p:cond delay="0"/>
                                  </p:stCondLst>
                                  <p:childTnLst>
                                    <p:animClr clrSpc="rgb">
                                      <p:cBhvr override="childStyle">
                                        <p:cTn id="56" dur="500" fill="hold"/>
                                        <p:tgtEl>
                                          <p:spTgt spid="5">
                                            <p:txEl>
                                              <p:pRg st="6" end="6"/>
                                            </p:txEl>
                                          </p:spTgt>
                                        </p:tgtEl>
                                        <p:attrNameLst>
                                          <p:attrName>style.color</p:attrName>
                                        </p:attrNameLst>
                                      </p:cBhvr>
                                      <p:to>
                                        <a:schemeClr val="hlink"/>
                                      </p:to>
                                    </p:animClr>
                                  </p:childTnLst>
                                </p:cTn>
                              </p:par>
                              <p:par>
                                <p:cTn id="57" presetID="3" presetClass="emph" presetSubtype="2" fill="hold" grpId="1" nodeType="withEffect">
                                  <p:stCondLst>
                                    <p:cond delay="0"/>
                                  </p:stCondLst>
                                  <p:childTnLst>
                                    <p:animClr clrSpc="rgb">
                                      <p:cBhvr override="childStyle">
                                        <p:cTn id="58" dur="500" fill="hold"/>
                                        <p:tgtEl>
                                          <p:spTgt spid="5">
                                            <p:txEl>
                                              <p:pRg st="7" end="7"/>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5"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endParaRPr lang="en-US" sz="4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34" name="Rounded Rectangle 33"/>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ounded Rectangle 34"/>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ounded Rectangle 35"/>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37" name="Rounded Rectangle 36"/>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itle 10"/>
          <p:cNvSpPr>
            <a:spLocks noGrp="1"/>
          </p:cNvSpPr>
          <p:nvPr>
            <p:ph type="title"/>
          </p:nvPr>
        </p:nvSpPr>
        <p:spPr/>
        <p:txBody>
          <a:bodyPr/>
          <a:lstStyle/>
          <a:p>
            <a:pPr lvl="0"/>
            <a:r>
              <a:rPr lang="en-US" smtClean="0"/>
              <a:t>WER Walkthrough</a:t>
            </a:r>
            <a:br>
              <a:rPr lang="en-US" smtClean="0"/>
            </a:b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732338" y="1447800"/>
            <a:ext cx="4038600" cy="4724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5" name="Rounded Rectangle 14"/>
          <p:cNvSpPr/>
          <p:nvPr/>
        </p:nvSpPr>
        <p:spPr bwMode="auto">
          <a:xfrm>
            <a:off x="388938" y="1524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Solution:  Use Include/Needs directive!</a:t>
            </a:r>
            <a:endParaRPr lang="en-US" sz="3200" dirty="0">
              <a:solidFill>
                <a:schemeClr val="accent1"/>
              </a:solidFill>
            </a:endParaRPr>
          </a:p>
        </p:txBody>
      </p:sp>
      <p:sp>
        <p:nvSpPr>
          <p:cNvPr id="10" name="Rounded Rectangle 9"/>
          <p:cNvSpPr/>
          <p:nvPr/>
        </p:nvSpPr>
        <p:spPr bwMode="auto">
          <a:xfrm>
            <a:off x="465138" y="2286000"/>
            <a:ext cx="3886200" cy="23622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11" name="Rounded Rectangle 10"/>
          <p:cNvSpPr/>
          <p:nvPr/>
        </p:nvSpPr>
        <p:spPr bwMode="auto">
          <a:xfrm>
            <a:off x="5189538" y="2209800"/>
            <a:ext cx="3200400" cy="12766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MDMCPQ.inf</a:t>
            </a:r>
          </a:p>
        </p:txBody>
      </p:sp>
      <p:sp>
        <p:nvSpPr>
          <p:cNvPr id="13" name="Rounded Rectangle 12"/>
          <p:cNvSpPr/>
          <p:nvPr/>
        </p:nvSpPr>
        <p:spPr bwMode="auto">
          <a:xfrm>
            <a:off x="5189538" y="3733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732338" y="1447800"/>
            <a:ext cx="4038600" cy="4724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5" name="Rounded Rectangle 14"/>
          <p:cNvSpPr/>
          <p:nvPr/>
        </p:nvSpPr>
        <p:spPr bwMode="auto">
          <a:xfrm>
            <a:off x="388938" y="1524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Solution:  Use Include/Needs directive!</a:t>
            </a:r>
            <a:endParaRPr lang="en-US" sz="3200" dirty="0">
              <a:solidFill>
                <a:schemeClr val="accent1"/>
              </a:solidFill>
            </a:endParaRPr>
          </a:p>
        </p:txBody>
      </p:sp>
      <p:sp>
        <p:nvSpPr>
          <p:cNvPr id="8" name="Rounded Rectangle 7"/>
          <p:cNvSpPr/>
          <p:nvPr/>
        </p:nvSpPr>
        <p:spPr bwMode="auto">
          <a:xfrm>
            <a:off x="5189538" y="2209800"/>
            <a:ext cx="3200400" cy="1276653"/>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MDMCPQ.inf</a:t>
            </a:r>
          </a:p>
        </p:txBody>
      </p:sp>
      <p:sp>
        <p:nvSpPr>
          <p:cNvPr id="12" name="Rounded Rectangle 11"/>
          <p:cNvSpPr/>
          <p:nvPr/>
        </p:nvSpPr>
        <p:spPr bwMode="auto">
          <a:xfrm>
            <a:off x="5189538" y="3733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9" name="Rectangle 8"/>
          <p:cNvSpPr>
            <a:spLocks noChangeArrowheads="1"/>
          </p:cNvSpPr>
          <p:nvPr/>
        </p:nvSpPr>
        <p:spPr bwMode="auto">
          <a:xfrm>
            <a:off x="465138" y="22860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732338" y="1447800"/>
            <a:ext cx="4038600" cy="4724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388938" y="1524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Solution:  Use Include/Needs directive!</a:t>
            </a:r>
            <a:endParaRPr lang="en-US" sz="3200" dirty="0">
              <a:solidFill>
                <a:schemeClr val="accent1"/>
              </a:solidFill>
            </a:endParaRPr>
          </a:p>
        </p:txBody>
      </p:sp>
      <p:sp>
        <p:nvSpPr>
          <p:cNvPr id="12" name="Rounded Rectangle 11"/>
          <p:cNvSpPr/>
          <p:nvPr/>
        </p:nvSpPr>
        <p:spPr bwMode="auto">
          <a:xfrm>
            <a:off x="5189538" y="3733800"/>
            <a:ext cx="3200400" cy="1295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16" name="Rectangle 15"/>
          <p:cNvSpPr>
            <a:spLocks noChangeArrowheads="1"/>
          </p:cNvSpPr>
          <p:nvPr/>
        </p:nvSpPr>
        <p:spPr bwMode="auto">
          <a:xfrm>
            <a:off x="465138" y="2286000"/>
            <a:ext cx="3886200" cy="2362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000" dirty="0" smtClean="0">
              <a:solidFill>
                <a:schemeClr val="accent6">
                  <a:lumMod val="60000"/>
                  <a:lumOff val="40000"/>
                </a:schemeClr>
              </a:solidFill>
              <a:latin typeface="Lucida Console" pitchFamily="49" charset="0"/>
            </a:endParaRPr>
          </a:p>
        </p:txBody>
      </p:sp>
      <p:sp>
        <p:nvSpPr>
          <p:cNvPr id="17" name="Rectangle 16"/>
          <p:cNvSpPr>
            <a:spLocks noChangeArrowheads="1"/>
          </p:cNvSpPr>
          <p:nvPr/>
        </p:nvSpPr>
        <p:spPr bwMode="auto">
          <a:xfrm>
            <a:off x="4808538" y="2286000"/>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18" name="Left Arrow 17"/>
          <p:cNvSpPr/>
          <p:nvPr/>
        </p:nvSpPr>
        <p:spPr bwMode="auto">
          <a:xfrm rot="9547900">
            <a:off x="3198896" y="3053648"/>
            <a:ext cx="1790703" cy="25898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4732338" y="1447800"/>
            <a:ext cx="4038600" cy="4724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0" name="Rounded Rectangle 9"/>
          <p:cNvSpPr/>
          <p:nvPr/>
        </p:nvSpPr>
        <p:spPr bwMode="auto">
          <a:xfrm>
            <a:off x="388938" y="1520687"/>
            <a:ext cx="4114800" cy="4502425"/>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File Not Found (Ex.3)</a:t>
            </a:r>
            <a:br>
              <a:rPr lang="en-US" sz="4400" dirty="0" smtClean="0"/>
            </a:br>
            <a:r>
              <a:rPr lang="en-US" sz="3200" dirty="0" smtClean="0">
                <a:solidFill>
                  <a:schemeClr val="accent1"/>
                </a:solidFill>
              </a:rPr>
              <a:t>Solution:  Use Include/Needs directive!</a:t>
            </a:r>
            <a:endParaRPr lang="en-US" sz="3200" dirty="0">
              <a:solidFill>
                <a:schemeClr val="accent1"/>
              </a:solidFill>
            </a:endParaRPr>
          </a:p>
        </p:txBody>
      </p:sp>
      <p:sp>
        <p:nvSpPr>
          <p:cNvPr id="13" name="Rectangle 12"/>
          <p:cNvSpPr>
            <a:spLocks noChangeArrowheads="1"/>
          </p:cNvSpPr>
          <p:nvPr/>
        </p:nvSpPr>
        <p:spPr bwMode="auto">
          <a:xfrm>
            <a:off x="4808538" y="2282688"/>
            <a:ext cx="3886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dirty="0" smtClean="0">
                <a:solidFill>
                  <a:schemeClr val="accent6">
                    <a:lumMod val="60000"/>
                    <a:lumOff val="40000"/>
                  </a:schemeClr>
                </a:solidFill>
                <a:latin typeface="Lucida Console" pitchFamily="49" charset="0"/>
              </a:rPr>
              <a:t>[</a:t>
            </a:r>
            <a:r>
              <a:rPr lang="en-US" dirty="0" err="1" smtClean="0">
                <a:solidFill>
                  <a:schemeClr val="accent6">
                    <a:lumMod val="60000"/>
                    <a:lumOff val="40000"/>
                  </a:schemeClr>
                </a:solidFill>
                <a:latin typeface="Lucida Console" pitchFamily="49" charset="0"/>
              </a:rPr>
              <a:t>FakeModemCopyFileSection</a:t>
            </a:r>
            <a:r>
              <a:rPr lang="en-US" dirty="0" smtClean="0">
                <a:solidFill>
                  <a:schemeClr val="accent6">
                    <a:lumMod val="60000"/>
                    <a:lumOff val="40000"/>
                  </a:schemeClr>
                </a:solidFill>
                <a:latin typeface="Lucida Console" pitchFamily="49" charset="0"/>
              </a:rPr>
              <a:t>]</a:t>
            </a:r>
          </a:p>
          <a:p>
            <a:r>
              <a:rPr lang="en-US" dirty="0" smtClean="0">
                <a:solidFill>
                  <a:schemeClr val="accent6">
                    <a:lumMod val="60000"/>
                    <a:lumOff val="40000"/>
                  </a:schemeClr>
                </a:solidFill>
                <a:latin typeface="Lucida Console" pitchFamily="49" charset="0"/>
              </a:rPr>
              <a:t>usbser.sys,,,0x20</a:t>
            </a:r>
            <a:endParaRPr lang="en-US" sz="1200" dirty="0" smtClean="0">
              <a:solidFill>
                <a:schemeClr val="accent6">
                  <a:lumMod val="60000"/>
                  <a:lumOff val="40000"/>
                </a:schemeClr>
              </a:solidFill>
              <a:latin typeface="Lucida Console" pitchFamily="49" charset="0"/>
            </a:endParaRPr>
          </a:p>
        </p:txBody>
      </p:sp>
      <p:sp>
        <p:nvSpPr>
          <p:cNvPr id="12" name="Rounded Rectangle 11"/>
          <p:cNvSpPr/>
          <p:nvPr/>
        </p:nvSpPr>
        <p:spPr bwMode="auto">
          <a:xfrm>
            <a:off x="5189538" y="3737112"/>
            <a:ext cx="3200400" cy="1292087"/>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USBSER.sys</a:t>
            </a:r>
          </a:p>
        </p:txBody>
      </p:sp>
      <p:sp>
        <p:nvSpPr>
          <p:cNvPr id="11" name="Rectangle 10"/>
          <p:cNvSpPr>
            <a:spLocks noChangeArrowheads="1"/>
          </p:cNvSpPr>
          <p:nvPr/>
        </p:nvSpPr>
        <p:spPr bwMode="auto">
          <a:xfrm>
            <a:off x="465138" y="2282688"/>
            <a:ext cx="3886200" cy="2368825"/>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Include=MDMCPQ.inf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FakeModemCopyFileSection</a:t>
            </a:r>
            <a:endParaRPr lang="en-US" sz="2400" dirty="0" smtClean="0">
              <a:solidFill>
                <a:schemeClr val="accent6">
                  <a:lumMod val="60000"/>
                  <a:lumOff val="40000"/>
                </a:schemeClr>
              </a:solidFill>
              <a:latin typeface="Lucida Console" pitchFamily="49" charset="0"/>
            </a:endParaRPr>
          </a:p>
        </p:txBody>
      </p:sp>
      <p:sp>
        <p:nvSpPr>
          <p:cNvPr id="16" name="Left Arrow 15"/>
          <p:cNvSpPr/>
          <p:nvPr/>
        </p:nvSpPr>
        <p:spPr bwMode="auto">
          <a:xfrm rot="16200000">
            <a:off x="5306951" y="3384476"/>
            <a:ext cx="984375" cy="45720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1961297"/>
            <a:ext cx="7142634" cy="664797"/>
          </a:xfrm>
        </p:spPr>
        <p:txBody>
          <a:bodyPr/>
          <a:lstStyle/>
          <a:p>
            <a:r>
              <a:rPr lang="en-US" sz="4800" dirty="0" smtClean="0"/>
              <a:t>#3:  No Associated Service</a:t>
            </a:r>
            <a:endParaRPr lang="en-US" sz="4800" dirty="0"/>
          </a:p>
        </p:txBody>
      </p:sp>
      <p:sp>
        <p:nvSpPr>
          <p:cNvPr id="5" name="Subtitle 4"/>
          <p:cNvSpPr>
            <a:spLocks noGrp="1"/>
          </p:cNvSpPr>
          <p:nvPr>
            <p:ph type="subTitle" idx="1"/>
          </p:nvPr>
        </p:nvSpPr>
        <p:spPr/>
        <p:txBody>
          <a:bodyPr/>
          <a:lstStyle/>
          <a:p>
            <a:r>
              <a:rPr lang="en-US" smtClean="0"/>
              <a:t>10.6%</a:t>
            </a:r>
            <a:endParaRPr lang="en-US"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No Associated Service</a:t>
            </a:r>
            <a:endParaRPr lang="en-US"/>
          </a:p>
        </p:txBody>
      </p:sp>
      <p:sp>
        <p:nvSpPr>
          <p:cNvPr id="9229" name="Rectangle 13"/>
          <p:cNvSpPr>
            <a:spLocks noGrp="1" noChangeArrowheads="1"/>
          </p:cNvSpPr>
          <p:nvPr>
            <p:ph idx="1"/>
          </p:nvPr>
        </p:nvSpPr>
        <p:spPr>
          <a:xfrm>
            <a:off x="382588" y="1414464"/>
            <a:ext cx="8380412" cy="4239109"/>
          </a:xfrm>
        </p:spPr>
        <p:txBody>
          <a:bodyPr/>
          <a:lstStyle/>
          <a:p>
            <a:pPr marL="396875" indent="-396875"/>
            <a:r>
              <a:rPr lang="en-US" sz="2800" dirty="0" smtClean="0"/>
              <a:t>Code</a:t>
            </a:r>
          </a:p>
          <a:p>
            <a:pPr marL="804863" lvl="1" indent="-407988"/>
            <a:r>
              <a:rPr lang="en-US" sz="2400" dirty="0" smtClean="0"/>
              <a:t>E0000219</a:t>
            </a:r>
          </a:p>
          <a:p>
            <a:pPr marL="396875" indent="-396875"/>
            <a:r>
              <a:rPr lang="en-US" sz="2800" dirty="0" smtClean="0"/>
              <a:t>Name</a:t>
            </a:r>
          </a:p>
          <a:p>
            <a:pPr marL="804863" lvl="1" indent="-407988"/>
            <a:r>
              <a:rPr lang="en-US" sz="2400" dirty="0" smtClean="0"/>
              <a:t>SPAPI_E_NO_ASSOCIATED_SERVICE</a:t>
            </a:r>
          </a:p>
          <a:p>
            <a:pPr marL="396875" indent="-396875"/>
            <a:r>
              <a:rPr lang="en-US" sz="2800" dirty="0" smtClean="0"/>
              <a:t>Issue</a:t>
            </a:r>
          </a:p>
          <a:p>
            <a:pPr marL="804863" lvl="1" indent="-407988"/>
            <a:r>
              <a:rPr lang="en-US" sz="2400" dirty="0" err="1" smtClean="0"/>
              <a:t>AddService</a:t>
            </a:r>
            <a:r>
              <a:rPr lang="en-US" sz="2400" dirty="0" smtClean="0"/>
              <a:t> directive was not processed</a:t>
            </a:r>
          </a:p>
          <a:p>
            <a:pPr marL="396875" indent="-396875"/>
            <a:r>
              <a:rPr lang="en-US" sz="2800" dirty="0" smtClean="0"/>
              <a:t>Solution</a:t>
            </a:r>
          </a:p>
          <a:p>
            <a:pPr marL="804863" lvl="1" indent="-407988"/>
            <a:r>
              <a:rPr lang="en-US" sz="2400" dirty="0" smtClean="0"/>
              <a:t>Ensure that all description of the </a:t>
            </a:r>
            <a:r>
              <a:rPr lang="en-US" sz="2400" dirty="0" err="1" smtClean="0"/>
              <a:t>AddService</a:t>
            </a:r>
            <a:r>
              <a:rPr lang="en-US" sz="2400" dirty="0" smtClean="0"/>
              <a:t> directive in the Services section is correct</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832090"/>
            <a:ext cx="7142634" cy="1495794"/>
          </a:xfrm>
        </p:spPr>
        <p:txBody>
          <a:bodyPr/>
          <a:lstStyle/>
          <a:p>
            <a:r>
              <a:rPr lang="en-US" dirty="0" smtClean="0"/>
              <a:t>No Associated </a:t>
            </a:r>
            <a:br>
              <a:rPr lang="en-US" dirty="0" smtClean="0"/>
            </a:br>
            <a:r>
              <a:rPr lang="en-US" dirty="0" smtClean="0"/>
              <a:t>Service Example</a:t>
            </a:r>
            <a:endParaRPr lang="en-US" dirty="0"/>
          </a:p>
        </p:txBody>
      </p:sp>
      <p:sp>
        <p:nvSpPr>
          <p:cNvPr id="4" name="Subtitle 3"/>
          <p:cNvSpPr>
            <a:spLocks noGrp="1"/>
          </p:cNvSpPr>
          <p:nvPr>
            <p:ph type="subTitle" idx="1"/>
          </p:nvPr>
        </p:nvSpPr>
        <p:spPr>
          <a:xfrm>
            <a:off x="2734826" y="3650133"/>
            <a:ext cx="5866482" cy="914096"/>
          </a:xfrm>
        </p:spPr>
        <p:txBody>
          <a:bodyPr/>
          <a:lstStyle/>
          <a:p>
            <a:r>
              <a:rPr lang="en-US" dirty="0" smtClean="0"/>
              <a:t>References </a:t>
            </a:r>
            <a:br>
              <a:rPr lang="en-US" dirty="0" smtClean="0"/>
            </a:br>
            <a:r>
              <a:rPr lang="en-US" dirty="0" smtClean="0"/>
              <a:t>non-existent section</a:t>
            </a:r>
            <a:endParaRPr lang="en-US"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There is a driver </a:t>
            </a:r>
            <a:r>
              <a:rPr lang="en-US" sz="3200" dirty="0" err="1" smtClean="0">
                <a:solidFill>
                  <a:schemeClr val="accent1"/>
                </a:solidFill>
              </a:rPr>
              <a:t>pkg</a:t>
            </a:r>
            <a:r>
              <a:rPr lang="en-US" sz="3200" dirty="0" smtClean="0">
                <a:solidFill>
                  <a:schemeClr val="accent1"/>
                </a:solidFill>
              </a:rPr>
              <a:t> and an Inbox INF file</a:t>
            </a:r>
            <a:endParaRPr lang="en-US" sz="3200" dirty="0">
              <a:solidFill>
                <a:schemeClr val="accent1"/>
              </a:solidFill>
            </a:endParaRPr>
          </a:p>
        </p:txBody>
      </p:sp>
      <p:sp>
        <p:nvSpPr>
          <p:cNvPr id="8" name="Rounded Rectangle 7"/>
          <p:cNvSpPr/>
          <p:nvPr/>
        </p:nvSpPr>
        <p:spPr bwMode="auto">
          <a:xfrm>
            <a:off x="408816"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6578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11" name="Rounded Rectangle 10"/>
          <p:cNvSpPr/>
          <p:nvPr/>
        </p:nvSpPr>
        <p:spPr bwMode="auto">
          <a:xfrm>
            <a:off x="5894388" y="25908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66578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7" name="Rounded Rectangle 6"/>
          <p:cNvSpPr/>
          <p:nvPr/>
        </p:nvSpPr>
        <p:spPr bwMode="auto">
          <a:xfrm>
            <a:off x="40798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The driver package has an INF file</a:t>
            </a:r>
            <a:endParaRPr lang="en-US" sz="3200" dirty="0">
              <a:solidFill>
                <a:schemeClr val="accent1"/>
              </a:solidFill>
            </a:endParaRPr>
          </a:p>
        </p:txBody>
      </p:sp>
      <p:sp>
        <p:nvSpPr>
          <p:cNvPr id="16" name="Rounded Rectangle 15"/>
          <p:cNvSpPr/>
          <p:nvPr/>
        </p:nvSpPr>
        <p:spPr bwMode="auto">
          <a:xfrm>
            <a:off x="788988" y="25908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
        <p:nvSpPr>
          <p:cNvPr id="9" name="Rounded Rectangle 8"/>
          <p:cNvSpPr/>
          <p:nvPr/>
        </p:nvSpPr>
        <p:spPr bwMode="auto">
          <a:xfrm>
            <a:off x="5894388" y="25908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0798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8" name="Rounded Rectangle 7"/>
          <p:cNvSpPr/>
          <p:nvPr/>
        </p:nvSpPr>
        <p:spPr bwMode="auto">
          <a:xfrm>
            <a:off x="566578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The INF file uses Include/Needs directive</a:t>
            </a:r>
            <a:endParaRPr lang="en-US" sz="3200" dirty="0">
              <a:solidFill>
                <a:schemeClr val="accent1"/>
              </a:solidFill>
            </a:endParaRPr>
          </a:p>
        </p:txBody>
      </p:sp>
      <p:sp>
        <p:nvSpPr>
          <p:cNvPr id="15" name="Rectangle 14"/>
          <p:cNvSpPr>
            <a:spLocks noChangeArrowheads="1"/>
          </p:cNvSpPr>
          <p:nvPr/>
        </p:nvSpPr>
        <p:spPr bwMode="auto">
          <a:xfrm>
            <a:off x="788988"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9" name="Rounded Rectangle 8"/>
          <p:cNvSpPr/>
          <p:nvPr/>
        </p:nvSpPr>
        <p:spPr bwMode="auto">
          <a:xfrm>
            <a:off x="5894388" y="2590800"/>
            <a:ext cx="2743200" cy="26670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Bar.inf</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3962400" y="2057400"/>
            <a:ext cx="3962400" cy="32004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2" tIns="45717" rIns="91432" bIns="45717" numCol="1" rtlCol="0" anchor="b"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lvl="0"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Windows Vista System</a:t>
            </a:r>
          </a:p>
        </p:txBody>
      </p:sp>
      <p:sp>
        <p:nvSpPr>
          <p:cNvPr id="73" name="Rounded Rectangle 72"/>
          <p:cNvSpPr/>
          <p:nvPr/>
        </p:nvSpPr>
        <p:spPr bwMode="auto">
          <a:xfrm>
            <a:off x="4191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30" name="Rounded Rectangle 29"/>
          <p:cNvSpPr/>
          <p:nvPr/>
        </p:nvSpPr>
        <p:spPr bwMode="auto">
          <a:xfrm>
            <a:off x="6096000" y="2590800"/>
            <a:ext cx="1676400" cy="1752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r>
              <a:rPr lang="en-US"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Folder</a:t>
            </a:r>
          </a:p>
        </p:txBody>
      </p:sp>
      <p:sp>
        <p:nvSpPr>
          <p:cNvPr id="31" name="Rounded Rectangle 30"/>
          <p:cNvSpPr/>
          <p:nvPr/>
        </p:nvSpPr>
        <p:spPr bwMode="auto">
          <a:xfrm>
            <a:off x="381000" y="2057400"/>
            <a:ext cx="2895600" cy="3200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WER</a:t>
            </a:r>
          </a:p>
        </p:txBody>
      </p:sp>
      <p:pic>
        <p:nvPicPr>
          <p:cNvPr id="7" name="Picture 6" descr="C:\Users\neilsa\Pictures\Microsoft Clip Organizer\j0431570.png"/>
          <p:cNvPicPr>
            <a:picLocks noChangeAspect="1" noChangeArrowheads="1"/>
          </p:cNvPicPr>
          <p:nvPr/>
        </p:nvPicPr>
        <p:blipFill>
          <a:blip r:embed="rId3"/>
          <a:srcRect/>
          <a:stretch>
            <a:fillRect/>
          </a:stretch>
        </p:blipFill>
        <p:spPr bwMode="auto">
          <a:xfrm>
            <a:off x="8075181" y="1676400"/>
            <a:ext cx="1068819" cy="1075944"/>
          </a:xfrm>
          <a:prstGeom prst="rect">
            <a:avLst/>
          </a:prstGeom>
          <a:noFill/>
        </p:spPr>
      </p:pic>
      <p:sp>
        <p:nvSpPr>
          <p:cNvPr id="8" name="Down Arrow 7"/>
          <p:cNvSpPr/>
          <p:nvPr/>
        </p:nvSpPr>
        <p:spPr bwMode="auto">
          <a:xfrm>
            <a:off x="8379981" y="990600"/>
            <a:ext cx="304800" cy="6096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029200" y="3048000"/>
            <a:ext cx="6858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5410200" y="3124200"/>
            <a:ext cx="228600" cy="1524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5105400" y="3124200"/>
            <a:ext cx="228600" cy="1524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rgbClr val="000000"/>
              </a:solidFill>
              <a:latin typeface="Segoe" pitchFamily="34" charset="0"/>
            </a:endParaRPr>
          </a:p>
        </p:txBody>
      </p:sp>
      <p:sp>
        <p:nvSpPr>
          <p:cNvPr id="12" name="Rounded Rectangle 11"/>
          <p:cNvSpPr/>
          <p:nvPr/>
        </p:nvSpPr>
        <p:spPr bwMode="auto">
          <a:xfrm>
            <a:off x="5257800" y="3352800"/>
            <a:ext cx="228600" cy="15240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itle 15"/>
          <p:cNvSpPr>
            <a:spLocks noGrp="1"/>
          </p:cNvSpPr>
          <p:nvPr>
            <p:ph type="title"/>
          </p:nvPr>
        </p:nvSpPr>
        <p:spPr>
          <a:xfrm>
            <a:off x="382588" y="228600"/>
            <a:ext cx="8380412" cy="1163395"/>
          </a:xfrm>
        </p:spPr>
        <p:txBody>
          <a:bodyPr/>
          <a:lstStyle/>
          <a:p>
            <a:pPr lvl="0"/>
            <a:r>
              <a:rPr lang="en-US" dirty="0" smtClean="0"/>
              <a:t>WER Walkthrough</a:t>
            </a:r>
            <a:br>
              <a:rPr lang="en-US" dirty="0" smtClean="0"/>
            </a:br>
            <a:r>
              <a:rPr lang="en-US" sz="3600" dirty="0" smtClean="0">
                <a:solidFill>
                  <a:schemeClr val="accent1"/>
                </a:solidFill>
              </a:rPr>
              <a:t>User plugs in a new device</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0798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6578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Needs directive refers to non-existent section</a:t>
            </a:r>
            <a:endParaRPr lang="en-US" sz="3200" dirty="0">
              <a:solidFill>
                <a:schemeClr val="accent1"/>
              </a:solidFill>
            </a:endParaRPr>
          </a:p>
        </p:txBody>
      </p:sp>
      <p:sp>
        <p:nvSpPr>
          <p:cNvPr id="11" name="Rectangle 10"/>
          <p:cNvSpPr>
            <a:spLocks noChangeArrowheads="1"/>
          </p:cNvSpPr>
          <p:nvPr/>
        </p:nvSpPr>
        <p:spPr bwMode="auto">
          <a:xfrm>
            <a:off x="5875338" y="2590800"/>
            <a:ext cx="27432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8" name="Rectangle 7"/>
          <p:cNvSpPr>
            <a:spLocks noChangeArrowheads="1"/>
          </p:cNvSpPr>
          <p:nvPr/>
        </p:nvSpPr>
        <p:spPr bwMode="auto">
          <a:xfrm>
            <a:off x="788988"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p>
          <a:p>
            <a:r>
              <a:rPr lang="en-US" sz="2400" dirty="0" err="1" smtClean="0">
                <a:solidFill>
                  <a:schemeClr val="accent6">
                    <a:lumMod val="60000"/>
                    <a:lumOff val="40000"/>
                  </a:schemeClr>
                </a:solidFill>
                <a:latin typeface="Lucida Console" pitchFamily="49" charset="0"/>
              </a:rPr>
              <a:t>Non_Exist_Sect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4" name="Left Arrow 13"/>
          <p:cNvSpPr/>
          <p:nvPr/>
        </p:nvSpPr>
        <p:spPr bwMode="auto">
          <a:xfrm rot="11126870">
            <a:off x="3904014" y="4154924"/>
            <a:ext cx="1794318" cy="332651"/>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40798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1" name="Rounded Rectangle 10"/>
          <p:cNvSpPr/>
          <p:nvPr/>
        </p:nvSpPr>
        <p:spPr bwMode="auto">
          <a:xfrm>
            <a:off x="566578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Solution:  Refers to existent section!</a:t>
            </a:r>
            <a:endParaRPr lang="en-US" sz="3200" dirty="0">
              <a:solidFill>
                <a:schemeClr val="accent1"/>
              </a:solidFill>
            </a:endParaRPr>
          </a:p>
        </p:txBody>
      </p:sp>
      <p:sp>
        <p:nvSpPr>
          <p:cNvPr id="15" name="Rectangle 14"/>
          <p:cNvSpPr>
            <a:spLocks noChangeArrowheads="1"/>
          </p:cNvSpPr>
          <p:nvPr/>
        </p:nvSpPr>
        <p:spPr bwMode="auto">
          <a:xfrm>
            <a:off x="788988"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Needs=Non-</a:t>
            </a:r>
            <a:r>
              <a:rPr lang="en-US" sz="2400" dirty="0" err="1" smtClean="0">
                <a:solidFill>
                  <a:schemeClr val="accent6">
                    <a:lumMod val="60000"/>
                    <a:lumOff val="40000"/>
                  </a:schemeClr>
                </a:solidFill>
                <a:latin typeface="Lucida Console" pitchFamily="49" charset="0"/>
              </a:rPr>
              <a:t>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8" name="&quot;No&quot; Symbol 7"/>
          <p:cNvSpPr/>
          <p:nvPr/>
        </p:nvSpPr>
        <p:spPr bwMode="auto">
          <a:xfrm>
            <a:off x="4141788" y="3886200"/>
            <a:ext cx="895555" cy="1024410"/>
          </a:xfrm>
          <a:prstGeom prst="noSmoking">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a:spLocks noChangeArrowheads="1"/>
          </p:cNvSpPr>
          <p:nvPr/>
        </p:nvSpPr>
        <p:spPr bwMode="auto">
          <a:xfrm>
            <a:off x="5875338" y="2590800"/>
            <a:ext cx="2743200" cy="2667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p>
          <a:p>
            <a:endParaRPr lang="en-US" sz="2400" dirty="0" smtClean="0">
              <a:solidFill>
                <a:schemeClr val="accent6">
                  <a:lumMod val="60000"/>
                  <a:lumOff val="40000"/>
                </a:schemeClr>
              </a:solidFill>
              <a:latin typeface="Lucida Console" pitchFamily="49" charset="0"/>
            </a:endParaRPr>
          </a:p>
          <a:p>
            <a:r>
              <a:rPr lang="en-US" sz="2400" strike="dblStrike" dirty="0" smtClean="0">
                <a:solidFill>
                  <a:schemeClr val="accent6">
                    <a:lumMod val="60000"/>
                    <a:lumOff val="40000"/>
                  </a:schemeClr>
                </a:solidFill>
                <a:latin typeface="Lucida Console" pitchFamily="49" charset="0"/>
              </a:rPr>
              <a:t>[</a:t>
            </a:r>
            <a:r>
              <a:rPr lang="en-US" sz="2400" strike="dblStrike" dirty="0" err="1" smtClean="0">
                <a:solidFill>
                  <a:schemeClr val="accent6">
                    <a:lumMod val="60000"/>
                    <a:lumOff val="40000"/>
                  </a:schemeClr>
                </a:solidFill>
                <a:latin typeface="Lucida Console" pitchFamily="49" charset="0"/>
              </a:rPr>
              <a:t>Non_Exist_Sect</a:t>
            </a:r>
            <a:r>
              <a:rPr lang="en-US" sz="2400" strike="dblStrike" dirty="0" smtClean="0">
                <a:solidFill>
                  <a:schemeClr val="accent6">
                    <a:lumMod val="60000"/>
                    <a:lumOff val="40000"/>
                  </a:schemeClr>
                </a:solidFill>
                <a:latin typeface="Lucida Console" pitchFamily="49" charset="0"/>
              </a:rPr>
              <a:t>}</a:t>
            </a:r>
            <a:endParaRPr lang="en-US" sz="1600" strike="dblStrike" dirty="0" smtClean="0">
              <a:solidFill>
                <a:schemeClr val="accent6">
                  <a:lumMod val="60000"/>
                  <a:lumOff val="40000"/>
                </a:schemeClr>
              </a:solidFill>
              <a:latin typeface="Lucida Console" pitchFamily="49" charset="0"/>
            </a:endParaRPr>
          </a:p>
        </p:txBody>
      </p:sp>
      <p:sp>
        <p:nvSpPr>
          <p:cNvPr id="12" name="Rounded Rectangular Callout 11"/>
          <p:cNvSpPr/>
          <p:nvPr/>
        </p:nvSpPr>
        <p:spPr bwMode="auto">
          <a:xfrm>
            <a:off x="4370388" y="1752600"/>
            <a:ext cx="3276600" cy="1295400"/>
          </a:xfrm>
          <a:prstGeom prst="wedgeRoundRectCallout">
            <a:avLst>
              <a:gd name="adj1" fmla="val 31126"/>
              <a:gd name="adj2" fmla="val 127530"/>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The referred section doesn’t exist</a:t>
            </a:r>
          </a:p>
        </p:txBody>
      </p:sp>
      <p:cxnSp>
        <p:nvCxnSpPr>
          <p:cNvPr id="18" name="Straight Arrow Connector 17"/>
          <p:cNvCxnSpPr/>
          <p:nvPr/>
        </p:nvCxnSpPr>
        <p:spPr bwMode="auto">
          <a:xfrm>
            <a:off x="3227388" y="4286554"/>
            <a:ext cx="2590800" cy="13304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1676400"/>
            <a:ext cx="8305800" cy="4419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No INF </a:t>
            </a:r>
            <a:r>
              <a:rPr lang="en-US" sz="1600" dirty="0" err="1" smtClean="0">
                <a:latin typeface="Lucida Console" pitchFamily="49" charset="0"/>
              </a:rPr>
              <a:t>AddService</a:t>
            </a:r>
            <a:r>
              <a:rPr lang="en-US" sz="1600" dirty="0" smtClean="0">
                <a:latin typeface="Lucida Console" pitchFamily="49" charset="0"/>
              </a:rPr>
              <a:t> directives contained the flag SPSVCINST_ASSOCSERVICE</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while installing services.</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endParaRPr lang="en-US" sz="1600" dirty="0" smtClean="0">
              <a:latin typeface="Lucida Console" pitchFamily="49" charset="0"/>
            </a:endParaRPr>
          </a:p>
          <a:p>
            <a:endParaRPr lang="en-US" sz="1600" dirty="0" smtClean="0">
              <a:latin typeface="Lucida Console" pitchFamily="49" charset="0"/>
            </a:endParaRP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{Install DEVICE exit (0xe0000219)}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Cleaning up failed installation (e0000219)</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Error 0xe0000219: The installation failed because a function driver was not specified for this device instance.</a:t>
            </a:r>
          </a:p>
          <a:p>
            <a:r>
              <a:rPr lang="en-US" sz="1600" dirty="0" smtClean="0">
                <a:latin typeface="Lucida Console" pitchFamily="49" charset="0"/>
              </a:rPr>
              <a:t>     </a:t>
            </a:r>
            <a:r>
              <a:rPr lang="en-US" sz="1600" dirty="0" err="1" smtClean="0">
                <a:latin typeface="Lucida Console" pitchFamily="49" charset="0"/>
              </a:rPr>
              <a:t>dvi</a:t>
            </a:r>
            <a:r>
              <a:rPr lang="en-US" sz="1600" dirty="0" smtClean="0">
                <a:latin typeface="Lucida Console" pitchFamily="49" charset="0"/>
              </a:rPr>
              <a:t>: {DIF_INSTALLDEVICE - exit(0xe0000219)}</a:t>
            </a:r>
          </a:p>
        </p:txBody>
      </p:sp>
      <p:sp>
        <p:nvSpPr>
          <p:cNvPr id="9" name="Rectangle 12"/>
          <p:cNvSpPr>
            <a:spLocks noGrp="1" noChangeArrowheads="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Typical Error Log</a:t>
            </a:r>
            <a:endParaRPr lang="en-US" sz="4400" dirty="0">
              <a:solidFill>
                <a:schemeClr val="accent1"/>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4">
                                            <p:txEl>
                                              <p:pRg st="1" end="1"/>
                                            </p:txEl>
                                          </p:spTgt>
                                        </p:tgtEl>
                                        <p:attrNameLst>
                                          <p:attrName>style.color</p:attrName>
                                        </p:attrNameLst>
                                      </p:cBhvr>
                                      <p:to>
                                        <a:schemeClr val="hlink"/>
                                      </p:to>
                                    </p:animClr>
                                  </p:childTnLst>
                                </p:cTn>
                              </p:par>
                              <p:par>
                                <p:cTn id="7" presetID="4" presetClass="emph" presetSubtype="2" fill="hold" nodeType="withEffect">
                                  <p:stCondLst>
                                    <p:cond delay="0"/>
                                  </p:stCondLst>
                                  <p:childTnLst>
                                    <p:anim to="1.3" calcmode="lin" valueType="num">
                                      <p:cBhvr override="childStyle">
                                        <p:cTn id="8" dur="500" fill="hold"/>
                                        <p:tgtEl>
                                          <p:spTgt spid="4">
                                            <p:txEl>
                                              <p:pRg st="7" end="7"/>
                                            </p:txEl>
                                          </p:spTgt>
                                        </p:tgtEl>
                                        <p:attrNameLst>
                                          <p:attrName>style.fontSize</p:attrName>
                                        </p:attrNameLst>
                                      </p:cBhvr>
                                    </p:anim>
                                  </p:childTnLst>
                                </p:cTn>
                              </p:par>
                              <p:par>
                                <p:cTn id="9" presetID="3" presetClass="emph" presetSubtype="2" fill="hold" nodeType="withEffect">
                                  <p:stCondLst>
                                    <p:cond delay="0"/>
                                  </p:stCondLst>
                                  <p:childTnLst>
                                    <p:animClr clrSpc="rgb">
                                      <p:cBhvr override="childStyle">
                                        <p:cTn id="10" dur="500" fill="hold"/>
                                        <p:tgtEl>
                                          <p:spTgt spid="4">
                                            <p:txEl>
                                              <p:pRg st="7" end="7"/>
                                            </p:txEl>
                                          </p:spTgt>
                                        </p:tgtEl>
                                        <p:attrNameLst>
                                          <p:attrName>style.color</p:attrName>
                                        </p:attrNameLst>
                                      </p:cBhvr>
                                      <p:to>
                                        <a:schemeClr val="hlink"/>
                                      </p:to>
                                    </p:animClr>
                                  </p:childTnLst>
                                </p:cTn>
                              </p:par>
                              <p:par>
                                <p:cTn id="11" presetID="4" presetClass="emph" presetSubtype="2" fill="hold" nodeType="withEffect">
                                  <p:stCondLst>
                                    <p:cond delay="0"/>
                                  </p:stCondLst>
                                  <p:childTnLst>
                                    <p:anim to="1.3" calcmode="lin" valueType="num">
                                      <p:cBhvr override="childStyle">
                                        <p:cTn id="12" dur="500" fill="hold"/>
                                        <p:tgtEl>
                                          <p:spTgt spid="4">
                                            <p:txEl>
                                              <p:pRg st="1" end="1"/>
                                            </p:txEl>
                                          </p:spTgt>
                                        </p:tgtEl>
                                        <p:attrNameLst>
                                          <p:attrName>style.fontSize</p:attrName>
                                        </p:attrNameLst>
                                      </p:cBhvr>
                                    </p:anim>
                                  </p:childTnLst>
                                </p:cTn>
                              </p:par>
                              <p:par>
                                <p:cTn id="13" presetID="4" presetClass="exit" presetSubtype="16" fill="hold" nodeType="withEffect">
                                  <p:stCondLst>
                                    <p:cond delay="0"/>
                                  </p:stCondLst>
                                  <p:childTnLst>
                                    <p:animEffect transition="out" filter="box(in)">
                                      <p:cBhvr>
                                        <p:cTn id="14" dur="500"/>
                                        <p:tgtEl>
                                          <p:spTgt spid="4">
                                            <p:txEl>
                                              <p:pRg st="4" end="4"/>
                                            </p:txEl>
                                          </p:spTgt>
                                        </p:tgtEl>
                                      </p:cBhvr>
                                    </p:animEffect>
                                    <p:set>
                                      <p:cBhvr>
                                        <p:cTn id="15" dur="1" fill="hold">
                                          <p:stCondLst>
                                            <p:cond delay="499"/>
                                          </p:stCondLst>
                                        </p:cTn>
                                        <p:tgtEl>
                                          <p:spTgt spid="4">
                                            <p:txEl>
                                              <p:pRg st="4" end="4"/>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4">
                                            <p:txEl>
                                              <p:pRg st="10" end="10"/>
                                            </p:txEl>
                                          </p:spTgt>
                                        </p:tgtEl>
                                      </p:cBhvr>
                                    </p:animEffect>
                                    <p:set>
                                      <p:cBhvr>
                                        <p:cTn id="18" dur="1" fill="hold">
                                          <p:stCondLst>
                                            <p:cond delay="499"/>
                                          </p:stCondLst>
                                        </p:cTn>
                                        <p:tgtEl>
                                          <p:spTgt spid="4">
                                            <p:txEl>
                                              <p:pRg st="10" end="10"/>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4">
                                            <p:txEl>
                                              <p:pRg st="11" end="11"/>
                                            </p:txEl>
                                          </p:spTgt>
                                        </p:tgtEl>
                                      </p:cBhvr>
                                    </p:animEffect>
                                    <p:set>
                                      <p:cBhvr>
                                        <p:cTn id="21" dur="1" fill="hold">
                                          <p:stCondLst>
                                            <p:cond delay="499"/>
                                          </p:stCondLst>
                                        </p:cTn>
                                        <p:tgtEl>
                                          <p:spTgt spid="4">
                                            <p:txEl>
                                              <p:pRg st="11" end="11"/>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500"/>
                                        <p:tgtEl>
                                          <p:spTgt spid="4">
                                            <p:txEl>
                                              <p:pRg st="12" end="12"/>
                                            </p:txEl>
                                          </p:spTgt>
                                        </p:tgtEl>
                                      </p:cBhvr>
                                    </p:animEffect>
                                    <p:set>
                                      <p:cBhvr>
                                        <p:cTn id="24" dur="1" fill="hold">
                                          <p:stCondLst>
                                            <p:cond delay="499"/>
                                          </p:stCondLst>
                                        </p:cTn>
                                        <p:tgtEl>
                                          <p:spTgt spid="4">
                                            <p:txEl>
                                              <p:pRg st="12" end="12"/>
                                            </p:txEl>
                                          </p:spTgt>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4">
                                            <p:txEl>
                                              <p:pRg st="13" end="13"/>
                                            </p:txEl>
                                          </p:spTgt>
                                        </p:tgtEl>
                                      </p:cBhvr>
                                    </p:animEffect>
                                    <p:set>
                                      <p:cBhvr>
                                        <p:cTn id="27" dur="1" fill="hold">
                                          <p:stCondLst>
                                            <p:cond delay="499"/>
                                          </p:stCondLst>
                                        </p:cTn>
                                        <p:tgtEl>
                                          <p:spTgt spid="4">
                                            <p:txEl>
                                              <p:pRg st="13" end="13"/>
                                            </p:txEl>
                                          </p:spTgt>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4">
                                            <p:txEl>
                                              <p:pRg st="14" end="14"/>
                                            </p:txEl>
                                          </p:spTgt>
                                        </p:tgtEl>
                                      </p:cBhvr>
                                    </p:animEffect>
                                    <p:set>
                                      <p:cBhvr>
                                        <p:cTn id="30" dur="1" fill="hold">
                                          <p:stCondLst>
                                            <p:cond delay="499"/>
                                          </p:stCondLst>
                                        </p:cTn>
                                        <p:tgtEl>
                                          <p:spTgt spid="4">
                                            <p:txEl>
                                              <p:pRg st="14" end="14"/>
                                            </p:txEl>
                                          </p:spTgt>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0.05 4.07407E-6 L -0.05278 0.04907 " pathEditMode="relative" rAng="0" ptsTypes="AA">
                                      <p:cBhvr>
                                        <p:cTn id="32" dur="500" fill="hold"/>
                                        <p:tgtEl>
                                          <p:spTgt spid="4">
                                            <p:txEl>
                                              <p:pRg st="1" end="1"/>
                                            </p:txEl>
                                          </p:spTgt>
                                        </p:tgtEl>
                                        <p:attrNameLst>
                                          <p:attrName>ppt_x</p:attrName>
                                          <p:attrName>ppt_y</p:attrName>
                                        </p:attrNameLst>
                                      </p:cBhvr>
                                      <p:rCtr x="-1"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407988" y="16764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0" name="Rounded Rectangle 9"/>
          <p:cNvSpPr/>
          <p:nvPr/>
        </p:nvSpPr>
        <p:spPr bwMode="auto">
          <a:xfrm>
            <a:off x="5646738" y="1676400"/>
            <a:ext cx="3124200" cy="441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Store</a:t>
            </a:r>
          </a:p>
        </p:txBody>
      </p:sp>
      <p:sp>
        <p:nvSpPr>
          <p:cNvPr id="2" name="Title 1"/>
          <p:cNvSpPr>
            <a:spLocks noGrp="1"/>
          </p:cNvSpPr>
          <p:nvPr>
            <p:ph type="title"/>
          </p:nvPr>
        </p:nvSpPr>
        <p:spPr>
          <a:xfrm>
            <a:off x="382588" y="228600"/>
            <a:ext cx="8380412" cy="1052596"/>
          </a:xfrm>
        </p:spPr>
        <p:txBody>
          <a:bodyPr/>
          <a:lstStyle/>
          <a:p>
            <a:r>
              <a:rPr lang="en-US" sz="4400" dirty="0" smtClean="0"/>
              <a:t>No Associated Service</a:t>
            </a:r>
            <a:br>
              <a:rPr lang="en-US" sz="4400" dirty="0" smtClean="0"/>
            </a:br>
            <a:r>
              <a:rPr lang="en-US" sz="3200" dirty="0" smtClean="0">
                <a:solidFill>
                  <a:schemeClr val="accent1"/>
                </a:solidFill>
              </a:rPr>
              <a:t>Solution:  Refer to existent section!</a:t>
            </a:r>
            <a:endParaRPr lang="en-US" sz="3200" dirty="0">
              <a:solidFill>
                <a:schemeClr val="accent1"/>
              </a:solidFill>
            </a:endParaRPr>
          </a:p>
        </p:txBody>
      </p:sp>
      <p:sp>
        <p:nvSpPr>
          <p:cNvPr id="15" name="Rectangle 14"/>
          <p:cNvSpPr>
            <a:spLocks noChangeArrowheads="1"/>
          </p:cNvSpPr>
          <p:nvPr/>
        </p:nvSpPr>
        <p:spPr bwMode="auto">
          <a:xfrm>
            <a:off x="769938" y="2590800"/>
            <a:ext cx="3429000" cy="25146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[DDINSTALL.NT]</a:t>
            </a:r>
          </a:p>
          <a:p>
            <a:r>
              <a:rPr lang="en-US" sz="2400" dirty="0" smtClean="0">
                <a:solidFill>
                  <a:schemeClr val="accent6">
                    <a:lumMod val="60000"/>
                    <a:lumOff val="40000"/>
                  </a:schemeClr>
                </a:solidFill>
                <a:latin typeface="Lucida Console" pitchFamily="49" charset="0"/>
              </a:rPr>
              <a:t>Include=Bar.inf</a:t>
            </a:r>
          </a:p>
          <a:p>
            <a:r>
              <a:rPr lang="en-US" sz="2400" dirty="0" smtClean="0">
                <a:solidFill>
                  <a:schemeClr val="accent6">
                    <a:lumMod val="60000"/>
                    <a:lumOff val="40000"/>
                  </a:schemeClr>
                </a:solidFill>
                <a:latin typeface="Lucida Console" pitchFamily="49" charset="0"/>
              </a:rPr>
              <a:t>Needs=</a:t>
            </a:r>
            <a:r>
              <a:rPr lang="en-US" sz="2400" dirty="0" err="1" smtClean="0">
                <a:solidFill>
                  <a:schemeClr val="accent6">
                    <a:lumMod val="60000"/>
                    <a:lumOff val="40000"/>
                  </a:schemeClr>
                </a:solidFill>
                <a:latin typeface="Lucida Console" pitchFamily="49" charset="0"/>
              </a:rPr>
              <a:t>Exist_Sect</a:t>
            </a:r>
            <a:endParaRPr lang="en-US" sz="2400" dirty="0" smtClean="0">
              <a:solidFill>
                <a:schemeClr val="accent6">
                  <a:lumMod val="60000"/>
                  <a:lumOff val="40000"/>
                </a:schemeClr>
              </a:solidFill>
              <a:latin typeface="Lucida Console" pitchFamily="49" charset="0"/>
            </a:endParaRPr>
          </a:p>
          <a:p>
            <a:endParaRPr lang="en-US" dirty="0" smtClean="0">
              <a:solidFill>
                <a:schemeClr val="accent6">
                  <a:lumMod val="60000"/>
                  <a:lumOff val="40000"/>
                </a:schemeClr>
              </a:solidFill>
              <a:latin typeface="Lucida Console" pitchFamily="49" charset="0"/>
            </a:endParaRPr>
          </a:p>
        </p:txBody>
      </p:sp>
      <p:sp>
        <p:nvSpPr>
          <p:cNvPr id="11" name="Rectangle 10"/>
          <p:cNvSpPr>
            <a:spLocks noChangeArrowheads="1"/>
          </p:cNvSpPr>
          <p:nvPr/>
        </p:nvSpPr>
        <p:spPr bwMode="auto">
          <a:xfrm>
            <a:off x="5875338" y="3429000"/>
            <a:ext cx="2743200" cy="11430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r>
              <a:rPr lang="en-US" sz="2400" dirty="0" smtClean="0">
                <a:solidFill>
                  <a:schemeClr val="accent6">
                    <a:lumMod val="60000"/>
                    <a:lumOff val="40000"/>
                  </a:schemeClr>
                </a:solidFill>
                <a:latin typeface="Lucida Console" pitchFamily="49" charset="0"/>
              </a:rPr>
              <a:t>[</a:t>
            </a:r>
            <a:r>
              <a:rPr lang="en-US" sz="2400" dirty="0" err="1" smtClean="0">
                <a:solidFill>
                  <a:schemeClr val="accent6">
                    <a:lumMod val="60000"/>
                    <a:lumOff val="40000"/>
                  </a:schemeClr>
                </a:solidFill>
                <a:latin typeface="Lucida Console" pitchFamily="49" charset="0"/>
              </a:rPr>
              <a:t>Exist_Sect</a:t>
            </a:r>
            <a:r>
              <a:rPr lang="en-US" sz="2400" dirty="0" smtClean="0">
                <a:solidFill>
                  <a:schemeClr val="accent6">
                    <a:lumMod val="60000"/>
                    <a:lumOff val="40000"/>
                  </a:schemeClr>
                </a:solidFill>
                <a:latin typeface="Lucida Console" pitchFamily="49" charset="0"/>
              </a:rPr>
              <a:t>]</a:t>
            </a:r>
          </a:p>
          <a:p>
            <a:r>
              <a:rPr lang="en-US" sz="2400" dirty="0" smtClean="0">
                <a:solidFill>
                  <a:schemeClr val="accent6">
                    <a:lumMod val="60000"/>
                    <a:lumOff val="40000"/>
                  </a:schemeClr>
                </a:solidFill>
                <a:latin typeface="Lucida Console" pitchFamily="49" charset="0"/>
              </a:rPr>
              <a:t>Usbser.sys</a:t>
            </a:r>
            <a:endParaRPr lang="en-US" sz="1600" dirty="0" smtClean="0">
              <a:solidFill>
                <a:schemeClr val="accent6">
                  <a:lumMod val="60000"/>
                  <a:lumOff val="40000"/>
                </a:schemeClr>
              </a:solidFill>
              <a:latin typeface="Lucida Console" pitchFamily="49" charset="0"/>
            </a:endParaRPr>
          </a:p>
        </p:txBody>
      </p:sp>
      <p:sp>
        <p:nvSpPr>
          <p:cNvPr id="8" name="Left Arrow 7"/>
          <p:cNvSpPr/>
          <p:nvPr/>
        </p:nvSpPr>
        <p:spPr bwMode="auto">
          <a:xfrm rot="10461368">
            <a:off x="4055809" y="3891847"/>
            <a:ext cx="1677860" cy="271258"/>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85910" y="2001053"/>
            <a:ext cx="7142634" cy="553998"/>
          </a:xfrm>
        </p:spPr>
        <p:txBody>
          <a:bodyPr/>
          <a:lstStyle/>
          <a:p>
            <a:r>
              <a:rPr lang="en-US" sz="4000" dirty="0" smtClean="0"/>
              <a:t>#4:  Interactive Window Station</a:t>
            </a:r>
            <a:endParaRPr lang="en-US" sz="4000" dirty="0"/>
          </a:p>
        </p:txBody>
      </p:sp>
      <p:sp>
        <p:nvSpPr>
          <p:cNvPr id="5" name="Subtitle 4"/>
          <p:cNvSpPr>
            <a:spLocks noGrp="1"/>
          </p:cNvSpPr>
          <p:nvPr>
            <p:ph type="subTitle" idx="1"/>
          </p:nvPr>
        </p:nvSpPr>
        <p:spPr>
          <a:xfrm>
            <a:off x="2824163" y="3429000"/>
            <a:ext cx="5866482" cy="553998"/>
          </a:xfrm>
        </p:spPr>
        <p:txBody>
          <a:bodyPr/>
          <a:lstStyle/>
          <a:p>
            <a:r>
              <a:rPr lang="en-US" sz="4000" dirty="0" smtClean="0"/>
              <a:t>8.7%</a:t>
            </a:r>
            <a:endParaRPr lang="en-US" sz="4000"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Interactive Window Station</a:t>
            </a:r>
            <a:endParaRPr lang="en-US"/>
          </a:p>
        </p:txBody>
      </p:sp>
      <p:sp>
        <p:nvSpPr>
          <p:cNvPr id="9229" name="Rectangle 13"/>
          <p:cNvSpPr>
            <a:spLocks noGrp="1" noChangeArrowheads="1"/>
          </p:cNvSpPr>
          <p:nvPr>
            <p:ph idx="1"/>
          </p:nvPr>
        </p:nvSpPr>
        <p:spPr>
          <a:xfrm>
            <a:off x="382588" y="1414464"/>
            <a:ext cx="8380412" cy="2332433"/>
          </a:xfrm>
        </p:spPr>
        <p:txBody>
          <a:bodyPr/>
          <a:lstStyle/>
          <a:p>
            <a:r>
              <a:rPr lang="en-US" sz="2800" dirty="0" smtClean="0"/>
              <a:t>Error Code:  000005B3</a:t>
            </a:r>
          </a:p>
          <a:p>
            <a:r>
              <a:rPr lang="en-US" sz="2800" dirty="0" smtClean="0"/>
              <a:t>Name: ERROR_REQUIRES_INTERACTIVE_WINDOWSTATION</a:t>
            </a:r>
          </a:p>
          <a:p>
            <a:r>
              <a:rPr lang="en-US" sz="2800" dirty="0" smtClean="0"/>
              <a:t>Issue</a:t>
            </a:r>
          </a:p>
          <a:p>
            <a:pPr lvl="1"/>
            <a:r>
              <a:rPr lang="en-US" sz="2400" dirty="0" smtClean="0"/>
              <a:t>The driver installation requires an interactive window</a:t>
            </a:r>
          </a:p>
        </p:txBody>
      </p:sp>
      <p:sp>
        <p:nvSpPr>
          <p:cNvPr id="4" name="Rectangle 3"/>
          <p:cNvSpPr/>
          <p:nvPr/>
        </p:nvSpPr>
        <p:spPr>
          <a:xfrm>
            <a:off x="388938" y="5257800"/>
            <a:ext cx="8339141"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This might be intentional error</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Interactive Window Station </a:t>
            </a:r>
            <a:endParaRPr lang="en-US"/>
          </a:p>
        </p:txBody>
      </p:sp>
      <p:sp>
        <p:nvSpPr>
          <p:cNvPr id="7" name="Content Placeholder 6"/>
          <p:cNvSpPr>
            <a:spLocks noGrp="1"/>
          </p:cNvSpPr>
          <p:nvPr>
            <p:ph idx="1"/>
          </p:nvPr>
        </p:nvSpPr>
        <p:spPr>
          <a:xfrm>
            <a:off x="382588" y="1414464"/>
            <a:ext cx="8380412" cy="2816669"/>
          </a:xfrm>
        </p:spPr>
        <p:txBody>
          <a:bodyPr/>
          <a:lstStyle/>
          <a:p>
            <a:pPr lvl="0"/>
            <a:r>
              <a:rPr lang="en-US" dirty="0" smtClean="0"/>
              <a:t>Solution</a:t>
            </a:r>
          </a:p>
          <a:p>
            <a:pPr lvl="1"/>
            <a:r>
              <a:rPr lang="en-US" dirty="0" smtClean="0"/>
              <a:t>Solve the root cause problem that requires an interactive window</a:t>
            </a:r>
          </a:p>
          <a:p>
            <a:pPr lvl="1"/>
            <a:r>
              <a:rPr lang="en-US" dirty="0" smtClean="0"/>
              <a:t>Ensure that the </a:t>
            </a:r>
            <a:r>
              <a:rPr lang="en-US" dirty="0" err="1" smtClean="0"/>
              <a:t>co‑installer</a:t>
            </a:r>
            <a:r>
              <a:rPr lang="en-US" dirty="0" smtClean="0"/>
              <a:t> uses a finish-install action or a finish-install page to show UI</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Interactive Window Station Example</a:t>
            </a:r>
            <a:endParaRPr lang="en-US" dirty="0"/>
          </a:p>
        </p:txBody>
      </p:sp>
      <p:sp>
        <p:nvSpPr>
          <p:cNvPr id="4" name="Subtitle 3"/>
          <p:cNvSpPr>
            <a:spLocks noGrp="1"/>
          </p:cNvSpPr>
          <p:nvPr>
            <p:ph type="subTitle" idx="1"/>
          </p:nvPr>
        </p:nvSpPr>
        <p:spPr>
          <a:xfrm>
            <a:off x="2734826" y="3650133"/>
            <a:ext cx="5866482" cy="914096"/>
          </a:xfrm>
        </p:spPr>
        <p:txBody>
          <a:bodyPr/>
          <a:lstStyle/>
          <a:p>
            <a:r>
              <a:rPr lang="en-US" dirty="0" smtClean="0"/>
              <a:t>Showing UI during </a:t>
            </a:r>
            <a:br>
              <a:rPr lang="en-US" dirty="0" smtClean="0"/>
            </a:br>
            <a:r>
              <a:rPr lang="en-US" dirty="0" smtClean="0"/>
              <a:t>driver installation</a:t>
            </a:r>
            <a:endParaRPr lang="en-US"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2" name="Title 1"/>
          <p:cNvSpPr>
            <a:spLocks noGrp="1"/>
          </p:cNvSpPr>
          <p:nvPr>
            <p:ph type="title"/>
          </p:nvPr>
        </p:nvSpPr>
        <p:spPr>
          <a:xfrm>
            <a:off x="382588" y="228600"/>
            <a:ext cx="8380412" cy="1052596"/>
          </a:xfrm>
        </p:spPr>
        <p:txBody>
          <a:bodyPr/>
          <a:lstStyle/>
          <a:p>
            <a:r>
              <a:rPr lang="en-US" sz="4400" dirty="0" smtClean="0"/>
              <a:t>Interactive Window Station</a:t>
            </a:r>
            <a:br>
              <a:rPr lang="en-US" sz="4400" dirty="0" smtClean="0"/>
            </a:br>
            <a:r>
              <a:rPr lang="en-US" sz="3200" dirty="0" smtClean="0">
                <a:solidFill>
                  <a:schemeClr val="accent1"/>
                </a:solidFill>
              </a:rPr>
              <a:t>There is a driver package</a:t>
            </a:r>
            <a:endParaRPr lang="en-US" sz="36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sz="4400" smtClean="0"/>
              <a:t>Interactive Window Station</a:t>
            </a:r>
            <a:br>
              <a:rPr sz="4400" smtClean="0"/>
            </a:br>
            <a:r>
              <a:rPr sz="3200" smtClean="0">
                <a:solidFill>
                  <a:schemeClr val="accent1"/>
                </a:solidFill>
              </a:rPr>
              <a:t>The driver package has an INF file</a:t>
            </a:r>
            <a:endParaRPr sz="3200">
              <a:solidFill>
                <a:schemeClr val="accent1"/>
              </a:solidFill>
            </a:endParaRPr>
          </a:p>
        </p:txBody>
      </p:sp>
      <p:sp>
        <p:nvSpPr>
          <p:cNvPr id="7" name="Rounded Rectangle 6"/>
          <p:cNvSpPr/>
          <p:nvPr/>
        </p:nvSpPr>
        <p:spPr bwMode="auto">
          <a:xfrm>
            <a:off x="388938" y="1905000"/>
            <a:ext cx="4114800" cy="44958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Driver Package</a:t>
            </a:r>
          </a:p>
        </p:txBody>
      </p:sp>
      <p:sp>
        <p:nvSpPr>
          <p:cNvPr id="16" name="Rounded Rectangle 15"/>
          <p:cNvSpPr/>
          <p:nvPr/>
        </p:nvSpPr>
        <p:spPr bwMode="auto">
          <a:xfrm>
            <a:off x="769938" y="2743200"/>
            <a:ext cx="3429000" cy="25146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Foo.inf</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9:31:54 AM&quot;&gt;&lt;Slide id=&quot;258&quot; dur=&quot;612&quot; bld=&quot;INVLD&quot;/&gt;&lt;Slide id=&quot;257&quot; dur=&quot;.90625&quot;/&gt;&lt;Slide id=&quot;258&quot; dur=&quot;303.9531&quot;/&gt;&lt;Slide id=&quot;338&quot; dur=&quot;32.90625&quot;/&gt;&lt;Slide id=&quot;264&quot; dur=&quot;65.75&quot;/&gt;&lt;Slide id=&quot;503&quot; dur=&quot;9.515625&quot;/&gt;&lt;Slide id=&quot;358&quot; dur=&quot;83.39063&quot;/&gt;&lt;Slide id=&quot;290&quot; dur=&quot;73.3125&quot;/&gt;&lt;Slide id=&quot;479&quot; dur=&quot;55.23438&quot;/&gt;&lt;Slide id=&quot;448&quot; dur=&quot;26.14063&quot;/&gt;&lt;Slide id=&quot;462&quot; dur=&quot;4.328125&quot;/&gt;&lt;Slide id=&quot;463&quot; dur=&quot;11.03125&quot;/&gt;&lt;Slide id=&quot;465&quot; dur=&quot;8.984375&quot;/&gt;&lt;Slide id=&quot;466&quot; dur=&quot;16.57813&quot;/&gt;&lt;Slide id=&quot;467&quot; dur=&quot;12.09375&quot;/&gt;&lt;Slide id=&quot;468&quot; dur=&quot;6.953125&quot;/&gt;&lt;Slide id=&quot;474&quot; dur=&quot;7.875&quot;/&gt;&lt;Slide id=&quot;469&quot; dur=&quot;15.42188&quot;/&gt;&lt;Slide id=&quot;470&quot; dur=&quot;13.09375&quot;/&gt;&lt;Slide id=&quot;471&quot; dur=&quot;6.8125&quot;/&gt;&lt;Slide id=&quot;473&quot; dur=&quot;10.35938&quot;/&gt;&lt;Slide id=&quot;472&quot; dur=&quot;12.90625&quot;/&gt;&lt;Slide id=&quot;475&quot; dur=&quot;10.28125&quot;/&gt;&lt;Slide id=&quot;476&quot; dur=&quot;7.15625&quot;/&gt;&lt;Slide id=&quot;477&quot; dur=&quot;8.765625&quot;/&gt;&lt;Slide id=&quot;478&quot; dur=&quot;7.75&quot;/&gt;&lt;Slide id=&quot;359&quot; dur=&quot;60.65625&quot; bld=&quot;|47.6&quot;/&gt;&lt;Slide id=&quot;481&quot; dur=&quot;37.10938&quot;/&gt;&lt;Slide id=&quot;360&quot; dur=&quot;9.9375&quot;/&gt;&lt;Slide id=&quot;361&quot; dur=&quot;7.4375&quot;/&gt;&lt;Slide id=&quot;362&quot; dur=&quot;5.890625&quot;/&gt;&lt;Slide id=&quot;363&quot; dur=&quot;5.484375&quot;/&gt;&lt;Slide id=&quot;374&quot; dur=&quot;8.640625&quot;/&gt;&lt;Slide id=&quot;364&quot; dur=&quot;7.3125&quot;/&gt;&lt;Slide id=&quot;365&quot; dur=&quot;56.875&quot;/&gt;&lt;Slide id=&quot;366&quot; dur=&quot;15.92188&quot;/&gt;&lt;Slide id=&quot;367&quot; dur=&quot;38.85938&quot;/&gt;&lt;Slide id=&quot;368&quot; dur=&quot;12.125&quot;/&gt;&lt;Slide id=&quot;369&quot; dur=&quot;9.96875&quot;/&gt;&lt;Slide id=&quot;526&quot; dur=&quot;41.76563&quot;/&gt;&lt;Slide id=&quot;370&quot; dur=&quot;7.234375&quot;/&gt;&lt;Slide id=&quot;371&quot; dur=&quot;10.76563&quot;/&gt;&lt;Slide id=&quot;372&quot; dur=&quot;29.54688&quot;/&gt;&lt;Slide id=&quot;378&quot; dur=&quot;24.10938&quot;/&gt;&lt;Slide id=&quot;379&quot; dur=&quot;6.25&quot;/&gt;&lt;Slide id=&quot;373&quot; dur=&quot;13.60938&quot;/&gt;&lt;Slide id=&quot;375&quot; dur=&quot;11.29688&quot;/&gt;&lt;Slide id=&quot;380&quot; dur=&quot;5.625&quot;/&gt;&lt;Slide id=&quot;376&quot; dur=&quot;23.15625&quot;/&gt;&lt;Slide id=&quot;381&quot; dur=&quot;6.015625&quot;/&gt;&lt;Slide id=&quot;504&quot; dur=&quot;53.65625&quot;/&gt;&lt;Slide id=&quot;278&quot; dur=&quot;45.84375&quot;/&gt;&lt;Slide id=&quot;505&quot; dur=&quot;11.34375&quot;/&gt;&lt;Slide id=&quot;350&quot; dur=&quot;269.2813&quot;/&gt;&lt;Slide id=&quot;506&quot; dur=&quot;8.703125&quot;/&gt;&lt;Slide id=&quot;344&quot; dur=&quot;40.10938&quot;/&gt;&lt;Slide id=&quot;482&quot; dur=&quot;21.76563&quot;/&gt;&lt;Slide id=&quot;348&quot; dur=&quot;5.90625&quot;/&gt;&lt;Slide id=&quot;382&quot; dur=&quot;19.20313&quot;/&gt;&lt;Slide id=&quot;383&quot; dur=&quot;31.35938&quot;/&gt;&lt;Slide id=&quot;386&quot; dur=&quot;10.64063&quot;/&gt;&lt;Slide id=&quot;387&quot; dur=&quot;17.625&quot; bld=&quot;|.4|2|2|.5&quot;/&gt;&lt;Slide id=&quot;349&quot; dur=&quot;22.5&quot; bld=&quot;|6.8&quot;/&gt;&lt;Slide id=&quot;384&quot; dur=&quot;14.73438&quot;/&gt;&lt;Slide id=&quot;483&quot; dur=&quot;13.15625&quot;/&gt;&lt;Slide id=&quot;345&quot; dur=&quot;5.390625&quot;/&gt;&lt;Slide id=&quot;388&quot; dur=&quot;20.48438&quot;/&gt;&lt;Slide id=&quot;389&quot; dur=&quot;24&quot;/&gt;&lt;Slide id=&quot;390&quot; dur=&quot;7.5625&quot;/&gt;&lt;Slide id=&quot;391&quot; dur=&quot;16.78125&quot;/&gt;&lt;Slide id=&quot;394&quot; dur=&quot;8.4375&quot;/&gt;&lt;Slide id=&quot;395&quot; dur=&quot;35.71875&quot;/&gt;&lt;Slide id=&quot;346&quot; dur=&quot;21.45313&quot; bld=&quot;|6.3&quot;/&gt;&lt;Slide id=&quot;396&quot; dur=&quot;49.8125&quot;/&gt;&lt;Slide id=&quot;484&quot; dur=&quot;13.96875&quot;/&gt;&lt;Slide id=&quot;347&quot; dur=&quot;15.59375&quot;/&gt;&lt;Slide id=&quot;402&quot; dur=&quot;5.875&quot;/&gt;&lt;Slide id=&quot;403&quot; dur=&quot;22.84375&quot;/&gt;&lt;Slide id=&quot;404&quot; dur=&quot;9.328125&quot;/&gt;&lt;Slide id=&quot;405&quot; dur=&quot;27.71875&quot;/&gt;&lt;Slide id=&quot;507&quot; dur=&quot;22.40625&quot; bld=&quot;|5.3&quot;/&gt;&lt;Slide id=&quot;501&quot; dur=&quot;60&quot;/&gt;&lt;Slide id=&quot;412&quot; dur=&quot;32.375&quot;/&gt;&lt;Slide id=&quot;411&quot; dur=&quot;18.5&quot;/&gt;&lt;Slide id=&quot;502&quot; dur=&quot;21.84375&quot;/&gt;&lt;Slide id=&quot;508&quot; dur=&quot;15.14063&quot;/&gt;&lt;Slide id=&quot;416&quot; dur=&quot;49.5625&quot;/&gt;&lt;Slide id=&quot;485&quot; dur=&quot;11.20313&quot;/&gt;&lt;Slide id=&quot;423&quot; dur=&quot;20.10938&quot;/&gt;&lt;Slide id=&quot;417&quot; dur=&quot;5.703125&quot;/&gt;&lt;Slide id=&quot;419&quot; dur=&quot;30.0625&quot;/&gt;&lt;Slide id=&quot;420&quot; dur=&quot;4.578125&quot;/&gt;&lt;Slide id=&quot;525&quot; dur=&quot;35.70313&quot;/&gt;&lt;Slide id=&quot;418&quot; dur=&quot;39.10938&quot; bld=&quot;|5.9&quot;/&gt;&lt;Slide id=&quot;422&quot; dur=&quot;11.39063&quot;/&gt;&lt;Slide id=&quot;509&quot; dur=&quot;12.82813&quot;/&gt;&lt;Slide id=&quot;301&quot; dur=&quot;34.59375&quot;/&gt;&lt;Slide id=&quot;304&quot; dur=&quot;38.375&quot;/&gt;&lt;Slide id=&quot;486&quot; dur=&quot;15.45313&quot;/&gt;&lt;Slide id=&quot;428&quot; dur=&quot;7.015625&quot;/&gt;&lt;Slide id=&quot;339&quot; dur=&quot;10.57813&quot;/&gt;&lt;Slide id=&quot;424&quot; dur=&quot;27.35938&quot;/&gt;&lt;Slide id=&quot;425&quot; dur=&quot;6.828125&quot;/&gt;&lt;Slide id=&quot;426&quot; dur=&quot;8.578125&quot;/&gt;&lt;Slide id=&quot;427&quot; dur=&quot;24.65625&quot;/&gt;&lt;Slide id=&quot;305&quot; dur=&quot;30.15625&quot; bld=&quot;|6.6&quot;/&gt;&lt;Slide id=&quot;430&quot; dur=&quot;11.89063&quot;/&gt;&lt;Slide id=&quot;523&quot; dur=&quot;11.84375&quot;/&gt;&lt;Slide id=&quot;511&quot; dur=&quot;68.51563&quot; bld=&quot;|45.9&quot;/&gt;&lt;Slide id=&quot;512&quot; dur=&quot;40.40625&quot;/&gt;&lt;Slide id=&quot;513&quot; dur=&quot;14.03125&quot;/&gt;&lt;Slide id=&quot;514&quot; dur=&quot;8.640625&quot;/&gt;&lt;Slide id=&quot;515&quot; dur=&quot;6.90625&quot;/&gt;&lt;Slide id=&quot;516&quot; dur=&quot;13.5625&quot;/&gt;&lt;Slide id=&quot;517&quot; dur=&quot;16.03125&quot;/&gt;&lt;Slide id=&quot;518&quot; dur=&quot;49.57813&quot;/&gt;&lt;Slide id=&quot;519&quot; dur=&quot;22.10938&quot;/&gt;&lt;Slide id=&quot;520&quot; dur=&quot;22.89063&quot;/&gt;&lt;Slide id=&quot;521&quot; dur=&quot;31.9375&quot;/&gt;&lt;Slide id=&quot;522&quot; dur=&quot;53.45313&quot;/&gt;&lt;Slide id=&quot;270&quot; dur=&quot;46.34375&quot;/&gt;&lt;Slide id=&quot;271&quot; dur=&quot;85.8125&quot;/&gt;&lt;Slide id=&quot;272&quot; dur=&quot;503.1875&quot;/&gt;&lt;/Timings&gt;&lt;Timings time=&quot;5/17/2007 9:26:47 AM&quot;&gt;&lt;Slide id=&quot;257&quot; dur=&quot;288.2813&quot; bld=&quot;INVLD&quot;/&gt;&lt;Slide id=&quot;258&quot; dur=&quot;4.65625&quot;/&gt;&lt;/Timings&gt;&lt;Timings time=&quot;5/17/2007 9:20:29 AM&quot;&gt;&lt;Slide id=&quot;257&quot; dur=&quot;364.4375&quot; bld=&quot;INVLD&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7.6"/>
</p:tagLst>
</file>

<file path=ppt/tags/tag3.xml><?xml version="1.0" encoding="utf-8"?>
<p:tagLst xmlns:a="http://schemas.openxmlformats.org/drawingml/2006/main" xmlns:r="http://schemas.openxmlformats.org/officeDocument/2006/relationships" xmlns:p="http://schemas.openxmlformats.org/presentationml/2006/main">
  <p:tag name="TIMING" val="|.4|2|2|.5"/>
</p:tagLst>
</file>

<file path=ppt/tags/tag4.xml><?xml version="1.0" encoding="utf-8"?>
<p:tagLst xmlns:a="http://schemas.openxmlformats.org/drawingml/2006/main" xmlns:r="http://schemas.openxmlformats.org/officeDocument/2006/relationships" xmlns:p="http://schemas.openxmlformats.org/presentationml/2006/main">
  <p:tag name="TIMING" val="|6.8"/>
</p:tagLst>
</file>

<file path=ppt/tags/tag5.xml><?xml version="1.0" encoding="utf-8"?>
<p:tagLst xmlns:a="http://schemas.openxmlformats.org/drawingml/2006/main" xmlns:r="http://schemas.openxmlformats.org/officeDocument/2006/relationships" xmlns:p="http://schemas.openxmlformats.org/presentationml/2006/main">
  <p:tag name="TIMING" val="|6.3"/>
</p:tagLst>
</file>

<file path=ppt/tags/tag6.xml><?xml version="1.0" encoding="utf-8"?>
<p:tagLst xmlns:a="http://schemas.openxmlformats.org/drawingml/2006/main" xmlns:r="http://schemas.openxmlformats.org/officeDocument/2006/relationships" xmlns:p="http://schemas.openxmlformats.org/presentationml/2006/main">
  <p:tag name="TIMING" val="|5.3"/>
</p:tagLst>
</file>

<file path=ppt/tags/tag7.xml><?xml version="1.0" encoding="utf-8"?>
<p:tagLst xmlns:a="http://schemas.openxmlformats.org/drawingml/2006/main" xmlns:r="http://schemas.openxmlformats.org/officeDocument/2006/relationships" xmlns:p="http://schemas.openxmlformats.org/presentationml/2006/main">
  <p:tag name="TIMING" val="|5.9"/>
</p:tagLst>
</file>

<file path=ppt/tags/tag8.xml><?xml version="1.0" encoding="utf-8"?>
<p:tagLst xmlns:a="http://schemas.openxmlformats.org/drawingml/2006/main" xmlns:r="http://schemas.openxmlformats.org/officeDocument/2006/relationships" xmlns:p="http://schemas.openxmlformats.org/presentationml/2006/main">
  <p:tag name="TIMING" val="|45.9"/>
</p:tagLst>
</file>

<file path=ppt/tags/tag9.xml><?xml version="1.0" encoding="utf-8"?>
<p:tagLst xmlns:a="http://schemas.openxmlformats.org/drawingml/2006/main" xmlns:r="http://schemas.openxmlformats.org/officeDocument/2006/relationships" xmlns:p="http://schemas.openxmlformats.org/presentationml/2006/main">
  <p:tag name="TIMING" val="|6.6"/>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6116</Words>
  <Application>Microsoft Office PowerPoint</Application>
  <PresentationFormat>On-screen Show (4:3)</PresentationFormat>
  <Paragraphs>1381</Paragraphs>
  <Slides>123</Slides>
  <Notes>123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Arial</vt:lpstr>
      <vt:lpstr>Trebuchet MS</vt:lpstr>
      <vt:lpstr>Wingdings</vt:lpstr>
      <vt:lpstr>Segoe</vt:lpstr>
      <vt:lpstr>Segoe Semibold</vt:lpstr>
      <vt:lpstr>Segoe Black</vt:lpstr>
      <vt:lpstr>Lucida Console</vt:lpstr>
      <vt:lpstr>Calibri</vt:lpstr>
      <vt:lpstr>WinHEC 2008 Template_NEW_9.22.08</vt:lpstr>
      <vt:lpstr>Common Device Driver Installation Errors</vt:lpstr>
      <vt:lpstr>Key Takeaways</vt:lpstr>
      <vt:lpstr>Agenda</vt:lpstr>
      <vt:lpstr>Windows Error Reporting (WER)</vt:lpstr>
      <vt:lpstr>WER For Driver Installation Errors</vt:lpstr>
      <vt:lpstr>WER For Driver Installation Errors</vt:lpstr>
      <vt:lpstr>WER Walkthrough</vt:lpstr>
      <vt:lpstr>WER Walkthrough </vt:lpstr>
      <vt:lpstr>WER Walkthrough User plugs in a new device</vt:lpstr>
      <vt:lpstr>WER Walkthrough System Searches for driver match</vt:lpstr>
      <vt:lpstr>WER Walkthrough (Failed Case) If NO driver matches…</vt:lpstr>
      <vt:lpstr>WER Walkthrough (Failed Case) The system sends Driver Not Found to WER </vt:lpstr>
      <vt:lpstr>WER Walkthrough If the driver for the device is on the CD…</vt:lpstr>
      <vt:lpstr>WER Walkthrough Driver Store starts validation for the driver</vt:lpstr>
      <vt:lpstr>WER Walkthrough (Failed Case) If the driver validation fails…</vt:lpstr>
      <vt:lpstr>WER Walkthrough (Failed Case) Driver Store sends Driver Import Error to WER </vt:lpstr>
      <vt:lpstr>WER Walkthrough If the driver validation passes,  the driver is imported</vt:lpstr>
      <vt:lpstr>WER Walkthrough The system tries to install the driver package </vt:lpstr>
      <vt:lpstr>WER Walkthrough (Failed Case) If an error happens during this phase… </vt:lpstr>
      <vt:lpstr>WER Walkthrough (Failed Case) The system sends Driver Install Error to WER </vt:lpstr>
      <vt:lpstr>WER Walkthrough If the driver is installed successfully…</vt:lpstr>
      <vt:lpstr>WER Walkthrough The system loads the driver </vt:lpstr>
      <vt:lpstr>WER Walkthrough (Failed Case) If the driver has a problem…</vt:lpstr>
      <vt:lpstr>WER Walkthrough (Failed Case) The system sends Driver Problem Code to WER </vt:lpstr>
      <vt:lpstr>Problem Reports And Solutions WER Center on your Windows Vista PC</vt:lpstr>
      <vt:lpstr>PRS Walkthrough</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Common Device Driver Installation Errors</vt:lpstr>
      <vt:lpstr>Driver Installation Errors</vt:lpstr>
      <vt:lpstr>#1:  Time Out Error</vt:lpstr>
      <vt:lpstr>Time Out Error</vt:lpstr>
      <vt:lpstr>#2:  File Not Found</vt:lpstr>
      <vt:lpstr>File Not Found</vt:lpstr>
      <vt:lpstr>File Not Found Example 1</vt:lpstr>
      <vt:lpstr>File Not Found (Ex. 1) There is a driver package</vt:lpstr>
      <vt:lpstr>File Not Found (Ex.1) The driver package has three files</vt:lpstr>
      <vt:lpstr>File Not Found (Ex.1) The INF file has a “Copy File” section</vt:lpstr>
      <vt:lpstr>File Not Found (Ex.1) The copy file section refer to SYS files</vt:lpstr>
      <vt:lpstr>File Not Found (Ex.1) Issue:  Cannot refer to Non-Exist.sys</vt:lpstr>
      <vt:lpstr>File Not Found (Ex.1) Typical Error Log</vt:lpstr>
      <vt:lpstr>File Not Found (Ex.1) Solution:  All files should be in driver package</vt:lpstr>
      <vt:lpstr>File Not Found  Example 2</vt:lpstr>
      <vt:lpstr>File Not Found (Ex. 2) There is a driver package</vt:lpstr>
      <vt:lpstr>File Not Found (Ex.2) The driver package has 4 files</vt:lpstr>
      <vt:lpstr>File Not Found (Ex.2) The INF file has a co-installer section</vt:lpstr>
      <vt:lpstr>File Not Found (Ex.2) The co-installer section registers Foo.dll</vt:lpstr>
      <vt:lpstr>File Not Found (Ex.2) The co-installer has SetupCopyOEMINF</vt:lpstr>
      <vt:lpstr>File Not Found (Ex.2) Foo.dll tries to copy Bar.inf</vt:lpstr>
      <vt:lpstr>File Not Found (Ex.2) Issue:  SetupCopyOEMINF can't find the INF</vt:lpstr>
      <vt:lpstr>File Not Found (Ex.2) Typical Error Log </vt:lpstr>
      <vt:lpstr>File Not Found (Ex.2) Solution:  Use CopyINF directive to copy the INF!</vt:lpstr>
      <vt:lpstr>File Not Found  Example 3</vt:lpstr>
      <vt:lpstr>File Not Found (Ex.3) There is a driver pkg and an inbox file</vt:lpstr>
      <vt:lpstr>File Not Found (Ex.3) The driver package has an INF file</vt:lpstr>
      <vt:lpstr>File Not Found (Ex.3) The INF file has a "Copy File" section</vt:lpstr>
      <vt:lpstr>File Not Found (Ex.3) The "Copy File" section refers to inbox file</vt:lpstr>
      <vt:lpstr>File Not Found (Ex.3) Issue:  Cannot find the sys file</vt:lpstr>
      <vt:lpstr>File Not Found (Ex.3) Typical Error Log</vt:lpstr>
      <vt:lpstr>File Not Found (Ex.3) Solution:  Use Include/Needs directive!</vt:lpstr>
      <vt:lpstr>File Not Found (Ex.3) Solution:  Use Include/Needs directive!</vt:lpstr>
      <vt:lpstr>File Not Found (Ex.3) Solution:  Use Include/Needs directive!</vt:lpstr>
      <vt:lpstr>File Not Found (Ex.3) Solution:  Use Include/Needs directive!</vt:lpstr>
      <vt:lpstr>#3:  No Associated Service</vt:lpstr>
      <vt:lpstr>No Associated Service</vt:lpstr>
      <vt:lpstr>No Associated  Service Example</vt:lpstr>
      <vt:lpstr>No Associated Service There is a driver pkg and an Inbox INF file</vt:lpstr>
      <vt:lpstr>No Associated Service The driver package has an INF file</vt:lpstr>
      <vt:lpstr>No Associated Service The INF file uses Include/Needs directive</vt:lpstr>
      <vt:lpstr>No Associated Service Needs directive refers to non-existent section</vt:lpstr>
      <vt:lpstr>No Associated Service Solution:  Refers to existent section!</vt:lpstr>
      <vt:lpstr>No Associated Service Typical Error Log</vt:lpstr>
      <vt:lpstr>No Associated Service Solution:  Refer to existent section!</vt:lpstr>
      <vt:lpstr>#4:  Interactive Window Station</vt:lpstr>
      <vt:lpstr>Interactive Window Station</vt:lpstr>
      <vt:lpstr>Interactive Window Station </vt:lpstr>
      <vt:lpstr>Interactive Window Station Example</vt:lpstr>
      <vt:lpstr>Interactive Window Station There is a driver package</vt:lpstr>
      <vt:lpstr>Interactive Window Station The driver package has an INF file</vt:lpstr>
      <vt:lpstr>Interactive Window Station There is InteractiveInstall directive</vt:lpstr>
      <vt:lpstr>Interactive Window Station InteractiveInstall directive tries to show UI</vt:lpstr>
      <vt:lpstr>Interactive Window Station Issue:  This fails on Windows Vista</vt:lpstr>
      <vt:lpstr>Interactive Window Station Solution:  Use Finish Install Action</vt:lpstr>
      <vt:lpstr>Interactive Window Station Solution:  Use Finish Install Action</vt:lpstr>
      <vt:lpstr>Interactive Window Station Solution:  Use Finish Install Action</vt:lpstr>
      <vt:lpstr>Interactive Window Station Solution:  Use Finish Install Action</vt:lpstr>
      <vt:lpstr>#5:  Bad Service  Install Section</vt:lpstr>
      <vt:lpstr>Bad Service Install Section</vt:lpstr>
      <vt:lpstr>Bad Service Install Section</vt:lpstr>
      <vt:lpstr>Bad Service Install Section Example</vt:lpstr>
      <vt:lpstr>Bad Service Install Section There is a driver package</vt:lpstr>
      <vt:lpstr>Bad Service Install Section The driver package has two files</vt:lpstr>
      <vt:lpstr>Bad Service Install Section The INF file has CopyFile Sect and Service Sect</vt:lpstr>
      <vt:lpstr>Bad Service Install Section The copy file section refers to no file</vt:lpstr>
      <vt:lpstr>Bad Service Install Section Foo.sys is not copied correctly</vt:lpstr>
      <vt:lpstr>Bad Service Install Section Issue:  The service section doesn't work</vt:lpstr>
      <vt:lpstr>Bad Service Install Section Typical error log</vt:lpstr>
      <vt:lpstr>Bad Service Install Section Solution:  List files in the "Copy File" section</vt:lpstr>
      <vt:lpstr>Call To Action</vt:lpstr>
      <vt:lpstr>Additional Resources</vt:lpstr>
      <vt:lpstr>Please Complete A Session Evaluation Form Your input is important!</vt:lpstr>
      <vt:lpstr>Slide 122</vt:lpstr>
      <vt:lpstr>Slide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2008-11-12T00:02:06Z</dcterms:created>
  <dcterms:modified xsi:type="dcterms:W3CDTF">2008-11-12T00:02:17Z</dcterms:modified>
</cp:coreProperties>
</file>