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notesSlides/notesSlide187.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notesMasterIdLst>
    <p:notesMasterId r:id="rId211"/>
  </p:notesMasterIdLst>
  <p:handoutMasterIdLst>
    <p:handoutMasterId r:id="rId212"/>
  </p:handoutMasterIdLst>
  <p:sldIdLst>
    <p:sldId id="258" r:id="rId2"/>
    <p:sldId id="273"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4" r:id="rId104"/>
    <p:sldId id="375" r:id="rId105"/>
    <p:sldId id="376" r:id="rId106"/>
    <p:sldId id="377" r:id="rId107"/>
    <p:sldId id="378" r:id="rId108"/>
    <p:sldId id="379" r:id="rId109"/>
    <p:sldId id="380" r:id="rId110"/>
    <p:sldId id="381" r:id="rId111"/>
    <p:sldId id="382" r:id="rId112"/>
    <p:sldId id="383" r:id="rId113"/>
    <p:sldId id="384" r:id="rId114"/>
    <p:sldId id="385" r:id="rId115"/>
    <p:sldId id="386" r:id="rId116"/>
    <p:sldId id="387" r:id="rId117"/>
    <p:sldId id="388" r:id="rId118"/>
    <p:sldId id="389" r:id="rId119"/>
    <p:sldId id="390" r:id="rId120"/>
    <p:sldId id="391" r:id="rId121"/>
    <p:sldId id="392" r:id="rId122"/>
    <p:sldId id="393" r:id="rId123"/>
    <p:sldId id="394" r:id="rId124"/>
    <p:sldId id="395" r:id="rId125"/>
    <p:sldId id="396" r:id="rId126"/>
    <p:sldId id="397" r:id="rId127"/>
    <p:sldId id="398" r:id="rId128"/>
    <p:sldId id="399" r:id="rId129"/>
    <p:sldId id="400" r:id="rId130"/>
    <p:sldId id="401" r:id="rId131"/>
    <p:sldId id="402" r:id="rId132"/>
    <p:sldId id="403" r:id="rId133"/>
    <p:sldId id="404" r:id="rId134"/>
    <p:sldId id="405" r:id="rId135"/>
    <p:sldId id="406" r:id="rId136"/>
    <p:sldId id="407" r:id="rId137"/>
    <p:sldId id="408" r:id="rId138"/>
    <p:sldId id="409" r:id="rId139"/>
    <p:sldId id="410" r:id="rId140"/>
    <p:sldId id="411" r:id="rId141"/>
    <p:sldId id="412" r:id="rId142"/>
    <p:sldId id="413" r:id="rId143"/>
    <p:sldId id="414" r:id="rId144"/>
    <p:sldId id="415" r:id="rId145"/>
    <p:sldId id="416" r:id="rId146"/>
    <p:sldId id="417" r:id="rId147"/>
    <p:sldId id="418" r:id="rId148"/>
    <p:sldId id="419" r:id="rId149"/>
    <p:sldId id="420" r:id="rId150"/>
    <p:sldId id="421" r:id="rId151"/>
    <p:sldId id="422" r:id="rId152"/>
    <p:sldId id="423" r:id="rId153"/>
    <p:sldId id="424" r:id="rId154"/>
    <p:sldId id="425" r:id="rId155"/>
    <p:sldId id="426" r:id="rId156"/>
    <p:sldId id="427" r:id="rId157"/>
    <p:sldId id="428" r:id="rId158"/>
    <p:sldId id="429" r:id="rId159"/>
    <p:sldId id="430" r:id="rId160"/>
    <p:sldId id="431" r:id="rId161"/>
    <p:sldId id="432" r:id="rId162"/>
    <p:sldId id="433" r:id="rId163"/>
    <p:sldId id="434" r:id="rId164"/>
    <p:sldId id="435" r:id="rId165"/>
    <p:sldId id="436" r:id="rId166"/>
    <p:sldId id="437" r:id="rId167"/>
    <p:sldId id="438" r:id="rId168"/>
    <p:sldId id="439" r:id="rId169"/>
    <p:sldId id="440" r:id="rId170"/>
    <p:sldId id="441" r:id="rId171"/>
    <p:sldId id="442" r:id="rId172"/>
    <p:sldId id="443" r:id="rId173"/>
    <p:sldId id="444" r:id="rId174"/>
    <p:sldId id="445" r:id="rId175"/>
    <p:sldId id="446" r:id="rId176"/>
    <p:sldId id="447" r:id="rId177"/>
    <p:sldId id="448" r:id="rId178"/>
    <p:sldId id="449" r:id="rId179"/>
    <p:sldId id="450" r:id="rId180"/>
    <p:sldId id="451" r:id="rId181"/>
    <p:sldId id="452" r:id="rId182"/>
    <p:sldId id="453" r:id="rId183"/>
    <p:sldId id="454" r:id="rId184"/>
    <p:sldId id="455" r:id="rId185"/>
    <p:sldId id="456" r:id="rId186"/>
    <p:sldId id="457" r:id="rId187"/>
    <p:sldId id="458" r:id="rId188"/>
    <p:sldId id="459" r:id="rId189"/>
    <p:sldId id="460" r:id="rId190"/>
    <p:sldId id="461" r:id="rId191"/>
    <p:sldId id="462" r:id="rId192"/>
    <p:sldId id="463" r:id="rId193"/>
    <p:sldId id="464" r:id="rId194"/>
    <p:sldId id="465" r:id="rId195"/>
    <p:sldId id="466" r:id="rId196"/>
    <p:sldId id="467" r:id="rId197"/>
    <p:sldId id="468" r:id="rId198"/>
    <p:sldId id="469" r:id="rId199"/>
    <p:sldId id="470" r:id="rId200"/>
    <p:sldId id="471" r:id="rId201"/>
    <p:sldId id="472" r:id="rId202"/>
    <p:sldId id="476" r:id="rId203"/>
    <p:sldId id="474" r:id="rId204"/>
    <p:sldId id="475" r:id="rId205"/>
    <p:sldId id="270" r:id="rId206"/>
    <p:sldId id="271" r:id="rId207"/>
    <p:sldId id="477" r:id="rId208"/>
    <p:sldId id="272" r:id="rId209"/>
    <p:sldId id="478" r:id="rId210"/>
  </p:sldIdLst>
  <p:sldSz cx="9144000" cy="6858000" type="screen4x3"/>
  <p:notesSz cx="6858000" cy="9144000"/>
  <p:custDataLst>
    <p:tags r:id="rId2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92" d="100"/>
          <a:sy n="92" d="100"/>
        </p:scale>
        <p:origin x="-348" y="-108"/>
      </p:cViewPr>
      <p:guideLst>
        <p:guide orient="horz" pos="2160"/>
        <p:guide orient="horz" pos="146"/>
        <p:guide orient="horz" pos="4178"/>
        <p:guide orient="horz" pos="893"/>
        <p:guide orient="horz" pos="1198"/>
        <p:guide orient="horz" pos="1484"/>
        <p:guide pos="240"/>
        <p:guide pos="5520"/>
        <p:guide pos="2880"/>
        <p:guide pos="46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3" d="100"/>
          <a:sy n="83" d="100"/>
        </p:scale>
        <p:origin x="-195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heme" Target="theme/theme1.xml"/><Relationship Id="rId21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Trebuchet MS" pitchFamily="34" charset="0"/>
              </a:rPr>
              <a:t>WinHEC</a:t>
            </a:r>
            <a:r>
              <a:rPr lang="en-US" dirty="0" smtClean="0">
                <a:latin typeface="Trebuchet MS" pitchFamily="34" charset="0"/>
              </a:rPr>
              <a:t> 2008</a:t>
            </a:r>
            <a:endParaRPr lang="en-US" dirty="0">
              <a:latin typeface="Trebuchet M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0C7F44-AECA-4F01-B3E9-1283A36531D5}" type="datetimeFigureOut">
              <a:rPr lang="en-US" smtClean="0">
                <a:latin typeface="Trebuchet MS" pitchFamily="34" charset="0"/>
              </a:rPr>
              <a:pPr/>
              <a:t>11/11/2008</a:t>
            </a:fld>
            <a:endParaRPr lang="en-US" dirty="0">
              <a:latin typeface="Trebuchet M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C69BEF-7612-4012-8A2B-B6D3188A6C54}" type="slidenum">
              <a:rPr lang="en-US" smtClean="0">
                <a:latin typeface="Trebuchet MS" pitchFamily="34" charset="0"/>
              </a:rPr>
              <a:pPr/>
              <a:t>‹#›</a:t>
            </a:fld>
            <a:endParaRPr lang="en-US" dirty="0">
              <a:latin typeface="Trebuchet MS" pitchFamily="34" charset="0"/>
            </a:endParaRPr>
          </a:p>
        </p:txBody>
      </p:sp>
      <p:sp>
        <p:nvSpPr>
          <p:cNvPr id="6" name="Footer Placeholder 5"/>
          <p:cNvSpPr txBox="1">
            <a:spLocks/>
          </p:cNvSpPr>
          <p:nvPr/>
        </p:nvSpPr>
        <p:spPr>
          <a:xfrm>
            <a:off x="0" y="8686800"/>
            <a:ext cx="6172200" cy="457200"/>
          </a:xfrm>
          <a:prstGeom prst="rect">
            <a:avLst/>
          </a:prstGeom>
        </p:spPr>
        <p:txBody>
          <a:bodyPr vert="horz" lIns="91440" tIns="45720" rIns="91440" bIns="45720" rtlCol="0" anchor="b"/>
          <a:lstStyle>
            <a:lvl1pPr algn="l">
              <a:defRPr sz="500">
                <a:latin typeface="Segoe"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 2008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b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MICROSOFT MAKES NO WARRANTIES, EXPRESS, IMPLIED OR STATUTORY, AS TO THE INFORMATION IN THIS PRESENTATION.</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pitchFamily="34" charset="0"/>
              </a:defRPr>
            </a:lvl1pPr>
          </a:lstStyle>
          <a:p>
            <a:r>
              <a:rPr lang="en-US" dirty="0" err="1" smtClean="0"/>
              <a:t>WinHEC</a:t>
            </a:r>
            <a:r>
              <a:rPr lang="en-US" dirty="0" smtClean="0"/>
              <a:t> 2008</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pitchFamily="34" charset="0"/>
              </a:defRPr>
            </a:lvl1pPr>
          </a:lstStyle>
          <a:p>
            <a:fld id="{950C5189-D84B-43B0-9B5F-E4CA03B1F31C}" type="datetimeFigureOut">
              <a:rPr lang="en-US" smtClean="0"/>
              <a:pPr/>
              <a:t>11/11/2008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pitchFamily="34" charset="0"/>
              </a:defRPr>
            </a:lvl1pPr>
          </a:lstStyle>
          <a:p>
            <a:fld id="{358640C4-3360-49AE-98EE-C1CFB5AC3557}" type="slidenum">
              <a:rPr lang="en-US" smtClean="0"/>
              <a:pPr/>
              <a:t>‹#›</a:t>
            </a:fld>
            <a:endParaRPr lang="en-US" dirty="0"/>
          </a:p>
        </p:txBody>
      </p:sp>
      <p:sp>
        <p:nvSpPr>
          <p:cNvPr id="8" name="Footer Placeholder 5"/>
          <p:cNvSpPr txBox="1">
            <a:spLocks/>
          </p:cNvSpPr>
          <p:nvPr/>
        </p:nvSpPr>
        <p:spPr>
          <a:xfrm>
            <a:off x="0" y="8686800"/>
            <a:ext cx="6172200" cy="457200"/>
          </a:xfrm>
          <a:prstGeom prst="rect">
            <a:avLst/>
          </a:prstGeom>
        </p:spPr>
        <p:txBody>
          <a:bodyPr vert="horz" lIns="91440" tIns="45720" rIns="91440" bIns="45720" rtlCol="0" anchor="b"/>
          <a:lstStyle>
            <a:lvl1pPr algn="l">
              <a:defRPr sz="500">
                <a:latin typeface="Segoe"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 2008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b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MICROSOFT MAKES NO WARRANTIES, EXPRESS, IMPLIED OR STATUTORY, AS TO THE INFORMATION IN THIS PRESENTATION.</a:t>
            </a: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itchFamily="34" charset="0"/>
        <a:ea typeface="+mn-ea"/>
        <a:cs typeface="+mn-cs"/>
      </a:defRPr>
    </a:lvl1pPr>
    <a:lvl2pPr marL="457200" algn="l" defTabSz="914400" rtl="0" eaLnBrk="1" latinLnBrk="0" hangingPunct="1">
      <a:defRPr sz="1200" kern="1200">
        <a:solidFill>
          <a:schemeClr val="tx1"/>
        </a:solidFill>
        <a:latin typeface="Trebuchet MS" pitchFamily="34" charset="0"/>
        <a:ea typeface="+mn-ea"/>
        <a:cs typeface="+mn-cs"/>
      </a:defRPr>
    </a:lvl2pPr>
    <a:lvl3pPr marL="914400" algn="l" defTabSz="914400" rtl="0" eaLnBrk="1" latinLnBrk="0" hangingPunct="1">
      <a:defRPr sz="1200" kern="1200">
        <a:solidFill>
          <a:schemeClr val="tx1"/>
        </a:solidFill>
        <a:latin typeface="Trebuchet MS" pitchFamily="34" charset="0"/>
        <a:ea typeface="+mn-ea"/>
        <a:cs typeface="+mn-cs"/>
      </a:defRPr>
    </a:lvl3pPr>
    <a:lvl4pPr marL="1371600" algn="l" defTabSz="914400" rtl="0" eaLnBrk="1" latinLnBrk="0" hangingPunct="1">
      <a:defRPr sz="1200" kern="1200">
        <a:solidFill>
          <a:schemeClr val="tx1"/>
        </a:solidFill>
        <a:latin typeface="Trebuchet MS" pitchFamily="34" charset="0"/>
        <a:ea typeface="+mn-ea"/>
        <a:cs typeface="+mn-cs"/>
      </a:defRPr>
    </a:lvl4pPr>
    <a:lvl5pPr marL="1828800" algn="l" defTabSz="914400" rtl="0" eaLnBrk="1" latinLnBrk="0" hangingPunct="1">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11/11/2008 4:04 PM</a:t>
            </a:fld>
            <a:endParaRPr lang="en-US"/>
          </a:p>
        </p:txBody>
      </p:sp>
      <p:sp>
        <p:nvSpPr>
          <p:cNvPr id="6" name="Footer Placeholder 5"/>
          <p:cNvSpPr>
            <a:spLocks noGrp="1"/>
          </p:cNvSpPr>
          <p:nvPr>
            <p:ph type="ftr" sz="quarter" idx="12"/>
          </p:nvPr>
        </p:nvSpPr>
        <p:spPr>
          <a:xfrm>
            <a:off x="0" y="8685213"/>
            <a:ext cx="6281530" cy="457200"/>
          </a:xfrm>
          <a:prstGeom prst="rect">
            <a:avLst/>
          </a:prstGeom>
        </p:spPr>
        <p:txBody>
          <a:bodyPr/>
          <a:lstStyle/>
          <a:p>
            <a:r>
              <a:rPr lang="en-US" dirty="0" smtClean="0">
                <a:latin typeface="Trebuchet MS" pitchFamily="34" charset="0"/>
              </a:rPr>
              <a:t>© 2006 Microsoft Corporation. All rights reserved. Microsoft, Windows, Windows Vista and other product names are or may be registered trademarks and/or trademarks in the U.S. and/or other countries.</a:t>
            </a:r>
          </a:p>
          <a:p>
            <a:r>
              <a:rPr lang="en-US" dirty="0" smtClean="0">
                <a:latin typeface="Trebuchet MS"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Trebuchet MS" pitchFamily="34" charset="0"/>
              </a:rPr>
            </a:br>
            <a:r>
              <a:rPr lang="en-US" dirty="0" smtClean="0">
                <a:latin typeface="Trebuchet MS" pitchFamily="34" charset="0"/>
              </a:rPr>
              <a:t>MICROSOFT MAKES NO WARRANTIES, EXPRESS, IMPLIED OR STATUTORY, AS TO THE INFORMATION IN THIS PRESENTATION.</a:t>
            </a:r>
            <a:endParaRPr lang="en-US" dirty="0">
              <a:latin typeface="Trebuchet MS"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10</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111</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112</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113</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114</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115</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116</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117</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118</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119</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12</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120</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121</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122</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123</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124</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8D0092A-7299-4225-9806-D569DB1A9588}" type="slidenum">
              <a:rPr lang="en-US"/>
              <a:pPr/>
              <a:t>125</a:t>
            </a:fld>
            <a:endParaRPr lang="en-US" dirty="0"/>
          </a:p>
        </p:txBody>
      </p:sp>
      <p:sp>
        <p:nvSpPr>
          <p:cNvPr id="564226" name="Rectangle 2"/>
          <p:cNvSpPr>
            <a:spLocks noGrp="1" noRot="1" noChangeAspect="1" noChangeArrowheads="1" noTextEdit="1"/>
          </p:cNvSpPr>
          <p:nvPr>
            <p:ph type="sldImg"/>
          </p:nvPr>
        </p:nvSpPr>
        <p:spPr>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B71067C-5C94-40DC-84A6-C946D8626A14}"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DC7E2A13-F71D-4965-8841-0EC25A56150E}" type="slidenum">
              <a:rPr lang="en-US"/>
              <a:pPr/>
              <a:t>126</a:t>
            </a:fld>
            <a:endParaRPr 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13</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14</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15</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8D0092A-7299-4225-9806-D569DB1A9588}" type="slidenum">
              <a:rPr lang="en-US"/>
              <a:pPr/>
              <a:t>154</a:t>
            </a:fld>
            <a:endParaRPr lang="en-US" dirty="0"/>
          </a:p>
        </p:txBody>
      </p:sp>
      <p:sp>
        <p:nvSpPr>
          <p:cNvPr id="564226" name="Rectangle 2"/>
          <p:cNvSpPr>
            <a:spLocks noGrp="1" noRot="1" noChangeAspect="1" noChangeArrowheads="1" noTextEdit="1"/>
          </p:cNvSpPr>
          <p:nvPr>
            <p:ph type="sldImg"/>
          </p:nvPr>
        </p:nvSpPr>
        <p:spPr>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B71067C-5C94-40DC-84A6-C946D8626A14}"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DC7E2A13-F71D-4965-8841-0EC25A56150E}" type="slidenum">
              <a:rPr lang="en-US"/>
              <a:pPr/>
              <a:t>155</a:t>
            </a:fld>
            <a:endParaRPr 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16</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162</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163</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164</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165</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166</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167</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168</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169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17</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170</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171</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172</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173</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174</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175</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176</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177</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178</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18</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182</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183</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184</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185</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186</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8D0092A-7299-4225-9806-D569DB1A9588}" type="slidenum">
              <a:rPr lang="en-US"/>
              <a:pPr/>
              <a:t>187</a:t>
            </a:fld>
            <a:endParaRPr lang="en-US" dirty="0"/>
          </a:p>
        </p:txBody>
      </p:sp>
      <p:sp>
        <p:nvSpPr>
          <p:cNvPr id="564226" name="Rectangle 2"/>
          <p:cNvSpPr>
            <a:spLocks noGrp="1" noRot="1" noChangeAspect="1" noChangeArrowheads="1" noTextEdit="1"/>
          </p:cNvSpPr>
          <p:nvPr>
            <p:ph type="sldImg"/>
          </p:nvPr>
        </p:nvSpPr>
        <p:spPr>
          <a:ln/>
        </p:spPr>
      </p:sp>
      <p:sp>
        <p:nvSpPr>
          <p:cNvPr id="4" name="Notes Placeholder 3"/>
          <p:cNvSpPr>
            <a:spLocks noGrp="1"/>
          </p:cNvSpPr>
          <p:nvPr>
            <p:ph type="body" idx="1"/>
          </p:nvPr>
        </p:nvSpPr>
        <p:spPr/>
        <p:txBody>
          <a:bodyPr>
            <a:normAutofit/>
          </a:bodyPr>
          <a:lstStyle/>
          <a:p>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188</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189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19</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190</a:t>
            </a:fld>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191</a:t>
            </a:fld>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192</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193</a:t>
            </a:fld>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194</a:t>
            </a:fld>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195</a:t>
            </a:fld>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196</a:t>
            </a:fld>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197</a:t>
            </a:fld>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198</a:t>
            </a:fld>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199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58640C4-3360-49AE-98EE-C1CFB5AC355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200</a:t>
            </a:fld>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201</a:t>
            </a:fld>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B71067C-5C94-40DC-84A6-C946D8626A14}" type="datetime8">
              <a:rPr lang="en-US"/>
              <a:pPr/>
              <a:t>11/11/2008 4:04 PM</a:t>
            </a:fld>
            <a:endParaRPr lang="en-US"/>
          </a:p>
        </p:txBody>
      </p:sp>
      <p:sp>
        <p:nvSpPr>
          <p:cNvPr id="6" name="Rectangle 6"/>
          <p:cNvSpPr>
            <a:spLocks noGrp="1" noChangeArrowheads="1"/>
          </p:cNvSpPr>
          <p:nvPr>
            <p:ph type="ftr" sz="quarter" idx="4"/>
          </p:nvPr>
        </p:nvSpPr>
        <p:spPr>
          <a:xfrm>
            <a:off x="0" y="8685213"/>
            <a:ext cx="6281530" cy="457200"/>
          </a:xfrm>
          <a:prstGeom prst="rect">
            <a:avLst/>
          </a:prstGeom>
          <a:ln/>
        </p:spPr>
        <p:txBody>
          <a:bodyPr/>
          <a:lstStyle/>
          <a:p>
            <a:r>
              <a:rPr lang="en-US" dirty="0">
                <a:latin typeface="Trebuchet MS" pitchFamily="34" charset="0"/>
              </a:rPr>
              <a:t>© 2006 Microsoft Corporation. All rights reserved. Microsoft, Windows, Windows Vista and other product names are or may be registered trademarks and/or trademarks in the U.S. and/or other countries.</a:t>
            </a:r>
          </a:p>
          <a:p>
            <a:r>
              <a:rPr lang="en-US" dirty="0">
                <a:latin typeface="Trebuchet MS"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latin typeface="Trebuchet MS" pitchFamily="34" charset="0"/>
              </a:rPr>
            </a:br>
            <a:r>
              <a:rPr lang="en-US" dirty="0">
                <a:latin typeface="Trebuchet MS" pitchFamily="34" charset="0"/>
              </a:rPr>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DC7E2A13-F71D-4965-8841-0EC25A56150E}" type="slidenum">
              <a:rPr lang="en-US"/>
              <a:pPr/>
              <a:t>202</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203</a:t>
            </a:fld>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204</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C3FBCD4-166E-446F-AF18-7D4A0CF9AEF6}" type="datetimeFigureOut">
              <a:rPr lang="en-US" smtClean="0"/>
              <a:pPr/>
              <a:t>11/11/2008</a:t>
            </a:fld>
            <a:endParaRPr lang="en-US"/>
          </a:p>
        </p:txBody>
      </p:sp>
      <p:sp>
        <p:nvSpPr>
          <p:cNvPr id="6" name="Footer Placeholder 5"/>
          <p:cNvSpPr>
            <a:spLocks noGrp="1"/>
          </p:cNvSpPr>
          <p:nvPr>
            <p:ph type="ftr" sz="quarter" idx="12"/>
          </p:nvPr>
        </p:nvSpPr>
        <p:spPr>
          <a:xfrm>
            <a:off x="0" y="8685213"/>
            <a:ext cx="2971800" cy="457200"/>
          </a:xfrm>
          <a:prstGeom prst="rect">
            <a:avLst/>
          </a:prstGeom>
        </p:spPr>
        <p:txBody>
          <a:bodyPr/>
          <a:lstStyle/>
          <a:p>
            <a:r>
              <a:rPr lang="en-US" smtClean="0">
                <a:solidFill>
                  <a:srgbClr val="000000"/>
                </a:solidFill>
              </a:rPr>
              <a:t>© 2008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8640C4-3360-49AE-98EE-C1CFB5AC355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3</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4</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5</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51</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6</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7</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73</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8</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88</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B71067C-5C94-40DC-84A6-C946D8626A14}"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DC7E2A13-F71D-4965-8841-0EC25A56150E}" type="slidenum">
              <a:rPr lang="en-US"/>
              <a:pPr/>
              <a:t>89</a:t>
            </a:fld>
            <a:endParaRPr 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0B8347-B3E7-4323-A609-2942E094B17F}" type="datetime8">
              <a:rPr lang="en-US"/>
              <a:pPr/>
              <a:t>11/11/2008 4:04 PM</a:t>
            </a:fld>
            <a:endParaRPr lang="en-US" dirty="0"/>
          </a:p>
        </p:txBody>
      </p:sp>
      <p:sp>
        <p:nvSpPr>
          <p:cNvPr id="6" name="Rectangle 6"/>
          <p:cNvSpPr>
            <a:spLocks noGrp="1" noChangeArrowheads="1"/>
          </p:cNvSpPr>
          <p:nvPr>
            <p:ph type="ftr" sz="quarter" idx="4"/>
          </p:nvPr>
        </p:nvSpPr>
        <p:spPr>
          <a:xfrm>
            <a:off x="1" y="8684926"/>
            <a:ext cx="2972421" cy="457513"/>
          </a:xfrm>
          <a:prstGeom prst="rect">
            <a:avLst/>
          </a:prstGeom>
          <a:ln/>
        </p:spPr>
        <p:txBody>
          <a:bodyPr lIns="89730" tIns="44865" rIns="89730" bIns="44865"/>
          <a:lstStyle/>
          <a:p>
            <a:r>
              <a:rPr lang="en-US" dirty="0"/>
              <a:t>© 2006 Microsoft Corporation. All rights reserved. Microsoft, Windows, Windows Vista and other product names are or may be registered trademarks and/or trademarks in the U.S. and/or other countries.</a:t>
            </a:r>
          </a:p>
          <a:p>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p:txBody>
      </p:sp>
      <p:sp>
        <p:nvSpPr>
          <p:cNvPr id="7" name="Rectangle 7"/>
          <p:cNvSpPr>
            <a:spLocks noGrp="1" noChangeArrowheads="1"/>
          </p:cNvSpPr>
          <p:nvPr>
            <p:ph type="sldNum" sz="quarter" idx="5"/>
          </p:nvPr>
        </p:nvSpPr>
        <p:spPr>
          <a:ln/>
        </p:spPr>
        <p:txBody>
          <a:bodyPr/>
          <a:lstStyle/>
          <a:p>
            <a:fld id="{8D9904A1-C95B-4628-8C25-D475545E1F90}" type="slidenum">
              <a:rPr lang="en-US"/>
              <a:pPr/>
              <a:t>9</a:t>
            </a:fld>
            <a:endParaRPr lang="en-US" dirty="0"/>
          </a:p>
        </p:txBody>
      </p:sp>
      <p:sp>
        <p:nvSpPr>
          <p:cNvPr id="47108" name="Rectangle 4"/>
          <p:cNvSpPr>
            <a:spLocks noGrp="1" noRot="1" noChangeAspect="1" noChangeArrowheads="1" noTextEdit="1"/>
          </p:cNvSpPr>
          <p:nvPr>
            <p:ph type="sldImg"/>
          </p:nvPr>
        </p:nvSpPr>
        <p:spPr>
          <a:ln/>
        </p:spPr>
      </p:sp>
      <p:sp>
        <p:nvSpPr>
          <p:cNvPr id="4710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hasCustomPrompt="1"/>
          </p:nvPr>
        </p:nvSpPr>
        <p:spPr>
          <a:xfrm>
            <a:off x="1385910" y="1961297"/>
            <a:ext cx="7142634" cy="1495794"/>
          </a:xfrm>
          <a:ln algn="ctr"/>
        </p:spPr>
        <p:txBody>
          <a:bodyPr lIns="0" tIns="0" rIns="0" bIns="0" anchor="t"/>
          <a:lstStyle>
            <a:lvl1pPr algn="l" rtl="0" fontAlgn="base">
              <a:lnSpc>
                <a:spcPct val="90000"/>
              </a:lnSpc>
              <a:spcBef>
                <a:spcPct val="0"/>
              </a:spcBef>
              <a:spcAft>
                <a:spcPct val="0"/>
              </a:spcAft>
              <a:defRPr lang="en-US" sz="54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dirty="0" smtClean="0"/>
              <a:t>Click </a:t>
            </a:r>
            <a:r>
              <a:rPr lang="en-US" dirty="0"/>
              <a:t>to edit Master title </a:t>
            </a:r>
            <a:r>
              <a:rPr lang="en-US" dirty="0" smtClean="0"/>
              <a:t>style </a:t>
            </a:r>
            <a:endParaRPr lang="en-US" dirty="0"/>
          </a:p>
        </p:txBody>
      </p:sp>
      <p:sp>
        <p:nvSpPr>
          <p:cNvPr id="18435" name="Rectangle 3"/>
          <p:cNvSpPr>
            <a:spLocks noGrp="1" noChangeArrowheads="1"/>
          </p:cNvSpPr>
          <p:nvPr>
            <p:ph type="subTitle" idx="1"/>
          </p:nvPr>
        </p:nvSpPr>
        <p:spPr>
          <a:xfrm>
            <a:off x="2734826" y="3650133"/>
            <a:ext cx="5866482" cy="473207"/>
          </a:xfrm>
        </p:spPr>
        <p:txBody>
          <a:bodyPr lIns="0" tIns="0" rIns="0" bIns="0" anchor="t"/>
          <a:lstStyle>
            <a:lvl1pPr marL="0" indent="0">
              <a:spcBef>
                <a:spcPct val="0"/>
              </a:spcBef>
              <a:buFont typeface="Wingdings" pitchFamily="2" charset="2"/>
              <a:buNone/>
              <a:defRPr sz="3300">
                <a:gradFill>
                  <a:gsLst>
                    <a:gs pos="28000">
                      <a:schemeClr val="tx1"/>
                    </a:gs>
                    <a:gs pos="48000">
                      <a:schemeClr val="tx1"/>
                    </a:gs>
                  </a:gsLst>
                  <a:lin ang="5400000" scaled="1"/>
                </a:gradFill>
                <a:effectLst>
                  <a:outerShdw blurRad="38100" dist="38100" dir="2700000" algn="tl">
                    <a:srgbClr val="000000">
                      <a:alpha val="43137"/>
                    </a:srgbClr>
                  </a:outerShdw>
                </a:effectLst>
              </a:defRPr>
            </a:lvl1pPr>
          </a:lstStyle>
          <a:p>
            <a:r>
              <a:rPr lang="en-US" smtClean="0"/>
              <a:t>Click to edit Master subtitle style</a:t>
            </a:r>
            <a:endParaRPr lang="en-US" dirty="0"/>
          </a:p>
        </p:txBody>
      </p:sp>
      <p:pic>
        <p:nvPicPr>
          <p:cNvPr id="4" name="Picture 3" descr="WinHEC_logo.png"/>
          <p:cNvPicPr>
            <a:picLocks noChangeAspect="1"/>
          </p:cNvPicPr>
          <p:nvPr userDrawn="1"/>
        </p:nvPicPr>
        <p:blipFill>
          <a:blip r:embed="rId3"/>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Slide - no bottom bar">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82588" y="228600"/>
            <a:ext cx="8380412" cy="692497"/>
          </a:xfr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Trebuchet MS"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black">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otes Slide (you must hide it)">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82588" y="228600"/>
            <a:ext cx="8380412" cy="692497"/>
          </a:xfr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Trebuchet MS"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black">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Trebuchet MS"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ck Slide - no bottom bar">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82588" y="228600"/>
            <a:ext cx="8380412" cy="692497"/>
          </a:xfr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Trebuchet MS"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black">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emo Video etc slide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hasCustomPrompt="1"/>
          </p:nvPr>
        </p:nvSpPr>
        <p:spPr>
          <a:xfrm>
            <a:off x="2556404" y="3228059"/>
            <a:ext cx="5873917" cy="664797"/>
          </a:xfrm>
          <a:ln algn="ctr"/>
        </p:spPr>
        <p:txBody>
          <a:bodyPr lIns="0" tIns="0" rIns="0" bIns="0" anchor="t"/>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dirty="0" smtClean="0"/>
              <a:t>Click to edit title style</a:t>
            </a:r>
            <a:endParaRPr lang="en-US" dirty="0"/>
          </a:p>
        </p:txBody>
      </p:sp>
      <p:sp>
        <p:nvSpPr>
          <p:cNvPr id="18435" name="Rectangle 3"/>
          <p:cNvSpPr>
            <a:spLocks noGrp="1" noChangeArrowheads="1"/>
          </p:cNvSpPr>
          <p:nvPr>
            <p:ph type="subTitle" idx="1"/>
          </p:nvPr>
        </p:nvSpPr>
        <p:spPr>
          <a:xfrm>
            <a:off x="2556405" y="4214106"/>
            <a:ext cx="5970561" cy="443198"/>
          </a:xfrm>
        </p:spPr>
        <p:txBody>
          <a:bodyPr lIns="0" tIns="0" rIns="0" bIns="0" anchor="t"/>
          <a:lstStyle>
            <a:lvl1pPr marL="0" indent="0">
              <a:spcBef>
                <a:spcPct val="0"/>
              </a:spcBef>
              <a:buFont typeface="Wingdings" pitchFamily="2" charset="2"/>
              <a:buNone/>
              <a:defRPr sz="3200">
                <a:solidFill>
                  <a:schemeClr val="tx2"/>
                </a:solidFill>
              </a:defRPr>
            </a:lvl1pPr>
          </a:lstStyle>
          <a:p>
            <a:r>
              <a:rPr lang="en-US" smtClean="0"/>
              <a:t>Click to edit Master subtitle style</a:t>
            </a:r>
            <a:endParaRPr lang="en-US" dirty="0"/>
          </a:p>
        </p:txBody>
      </p:sp>
      <p:pic>
        <p:nvPicPr>
          <p:cNvPr id="4" name="Picture 3" descr="WinHEC_logo.png"/>
          <p:cNvPicPr>
            <a:picLocks noChangeAspect="1"/>
          </p:cNvPicPr>
          <p:nvPr userDrawn="1"/>
        </p:nvPicPr>
        <p:blipFill>
          <a:blip r:embed="rId3"/>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64797"/>
          </a:xfrm>
        </p:spPr>
        <p:txBody>
          <a:bodyPr/>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smtClean="0"/>
              <a:t>Click to edit Master title style</a:t>
            </a:r>
            <a:endParaRPr lang="en-US" dirty="0"/>
          </a:p>
        </p:txBody>
      </p:sp>
      <p:sp>
        <p:nvSpPr>
          <p:cNvPr id="3" name="Content Placeholder 2"/>
          <p:cNvSpPr>
            <a:spLocks noGrp="1"/>
          </p:cNvSpPr>
          <p:nvPr>
            <p:ph idx="1"/>
          </p:nvPr>
        </p:nvSpPr>
        <p:spPr>
          <a:xfrm>
            <a:off x="382588" y="1414464"/>
            <a:ext cx="8380412" cy="2369879"/>
          </a:xfrm>
        </p:spPr>
        <p:txBody>
          <a:bodyPr/>
          <a:lstStyle>
            <a:lvl1pPr>
              <a:defRPr sz="3300"/>
            </a:lvl1pPr>
            <a:lvl2pPr>
              <a:defRPr sz="3000"/>
            </a:lvl2pPr>
            <a:lvl3pPr>
              <a:defRPr sz="2700"/>
            </a:lvl3pPr>
            <a:lvl4pPr>
              <a:defRPr sz="2300"/>
            </a:lvl4pPr>
            <a:lvl5pPr>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WinHEC_logo.png"/>
          <p:cNvPicPr>
            <a:picLocks noChangeAspect="1"/>
          </p:cNvPicPr>
          <p:nvPr userDrawn="1"/>
        </p:nvPicPr>
        <p:blipFill>
          <a:blip r:embed="rId2"/>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64797"/>
          </a:xfrm>
        </p:spPr>
        <p:txBody>
          <a:bodyPr/>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smtClean="0"/>
              <a:t>Click to edit Master title style</a:t>
            </a:r>
            <a:endParaRPr lang="en-US" dirty="0"/>
          </a:p>
        </p:txBody>
      </p:sp>
      <p:sp>
        <p:nvSpPr>
          <p:cNvPr id="3" name="Content Placeholder 2"/>
          <p:cNvSpPr>
            <a:spLocks noGrp="1"/>
          </p:cNvSpPr>
          <p:nvPr>
            <p:ph sz="half" idx="1"/>
          </p:nvPr>
        </p:nvSpPr>
        <p:spPr>
          <a:xfrm>
            <a:off x="382323" y="1414199"/>
            <a:ext cx="4126177" cy="1733808"/>
          </a:xfrm>
        </p:spPr>
        <p:txBody>
          <a:bodyPr/>
          <a:lstStyle>
            <a:lvl1pPr marL="296321" indent="-296321">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5500" y="1414199"/>
            <a:ext cx="4127500" cy="1733808"/>
          </a:xfrm>
        </p:spPr>
        <p:txBody>
          <a:bodyPr/>
          <a:lstStyle>
            <a:lvl1pPr marL="294999" indent="-294999">
              <a:defRPr sz="2300"/>
            </a:lvl1pPr>
            <a:lvl2pPr marL="600580" indent="-285739">
              <a:defRPr sz="2000"/>
            </a:lvl2pPr>
            <a:lvl3pPr marL="866476" indent="-256636">
              <a:defRPr sz="1700"/>
            </a:lvl3pPr>
            <a:lvl4pPr marL="1095331" indent="-247376">
              <a:defRPr sz="1500"/>
            </a:lvl4pPr>
            <a:lvl5pPr marL="1342707" indent="-238115">
              <a:buNone/>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WinHEC_logo.png"/>
          <p:cNvPicPr>
            <a:picLocks noChangeAspect="1"/>
          </p:cNvPicPr>
          <p:nvPr userDrawn="1"/>
        </p:nvPicPr>
        <p:blipFill>
          <a:blip r:embed="rId2"/>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64797"/>
          </a:xfrm>
        </p:spPr>
        <p:txBody>
          <a:bodyPr/>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smtClean="0"/>
              <a:t>Click to edit Master title style</a:t>
            </a:r>
            <a:endParaRPr lang="en-US" dirty="0"/>
          </a:p>
        </p:txBody>
      </p:sp>
      <p:pic>
        <p:nvPicPr>
          <p:cNvPr id="3" name="Picture 2" descr="WinHEC_logo.png"/>
          <p:cNvPicPr>
            <a:picLocks noChangeAspect="1"/>
          </p:cNvPicPr>
          <p:nvPr userDrawn="1"/>
        </p:nvPicPr>
        <p:blipFill>
          <a:blip r:embed="rId2"/>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WinHEC_logo.png"/>
          <p:cNvPicPr>
            <a:picLocks noChangeAspect="1"/>
          </p:cNvPicPr>
          <p:nvPr userDrawn="1"/>
        </p:nvPicPr>
        <p:blipFill>
          <a:blip r:embed="rId2"/>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ltGray">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64797"/>
          </a:xfrm>
        </p:spPr>
        <p:txBody>
          <a:bodyPr/>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smtClean="0"/>
              <a:t>Click to edit Master title style</a:t>
            </a:r>
            <a:endParaRPr lang="en-US" dirty="0"/>
          </a:p>
        </p:txBody>
      </p:sp>
      <p:sp>
        <p:nvSpPr>
          <p:cNvPr id="3" name="Text Placeholder 2"/>
          <p:cNvSpPr>
            <a:spLocks noGrp="1"/>
          </p:cNvSpPr>
          <p:nvPr>
            <p:ph type="body" idx="1"/>
          </p:nvPr>
        </p:nvSpPr>
        <p:spPr>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WinHEC_logo.png"/>
          <p:cNvPicPr>
            <a:picLocks noChangeAspect="1"/>
          </p:cNvPicPr>
          <p:nvPr userDrawn="1"/>
        </p:nvPicPr>
        <p:blipFill>
          <a:blip r:embed="rId4"/>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tes Slide (you must hide it)">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82588" y="228600"/>
            <a:ext cx="8380412" cy="692497"/>
          </a:xfr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Trebuchet MS"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black">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Trebuchet MS" pitchFamily="34" charset="0"/>
              </a:defRPr>
            </a:lvl1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2588" y="228600"/>
            <a:ext cx="8380412" cy="6647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l" defTabSz="912777" rtl="0" eaLnBrk="1" fontAlgn="base" hangingPunct="1">
              <a:lnSpc>
                <a:spcPct val="90000"/>
              </a:lnSpc>
              <a:spcBef>
                <a:spcPct val="0"/>
              </a:spcBef>
              <a:spcAft>
                <a:spcPct val="0"/>
              </a:spcAft>
            </a:pPr>
            <a:r>
              <a:rPr lang="en-US" dirty="0" smtClean="0"/>
              <a:t>Click to edit Title Slide</a:t>
            </a:r>
          </a:p>
        </p:txBody>
      </p:sp>
      <p:sp>
        <p:nvSpPr>
          <p:cNvPr id="1027" name="Rectangle 8"/>
          <p:cNvSpPr>
            <a:spLocks noGrp="1" noChangeArrowheads="1"/>
          </p:cNvSpPr>
          <p:nvPr>
            <p:ph type="body" idx="1"/>
          </p:nvPr>
        </p:nvSpPr>
        <p:spPr bwMode="auto">
          <a:xfrm>
            <a:off x="382588" y="1414464"/>
            <a:ext cx="8380412" cy="23698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69" r:id="rId11"/>
    <p:sldLayoutId id="2147483670" r:id="rId12"/>
  </p:sldLayoutIdLst>
  <p:transition>
    <p:fade/>
  </p:transition>
  <p:timing>
    <p:tnLst>
      <p:par>
        <p:cTn id="1" dur="indefinite" restart="never" nodeType="tmRoot"/>
      </p:par>
    </p:tnLst>
  </p:timing>
  <p:txStyles>
    <p:titleStyle>
      <a:lvl1pPr algn="l" defTabSz="912777" rtl="0" eaLnBrk="1" fontAlgn="base" hangingPunct="1">
        <a:lnSpc>
          <a:spcPct val="90000"/>
        </a:lnSpc>
        <a:spcBef>
          <a:spcPct val="0"/>
        </a:spcBef>
        <a:spcAft>
          <a:spcPct val="0"/>
        </a:spcAft>
        <a:defRPr lang="en-US" sz="4800" b="0" cap="none" spc="-125" dirty="0" smtClean="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vl2pPr algn="l" defTabSz="912777" rtl="0" eaLnBrk="1" fontAlgn="base" hangingPunct="1">
        <a:lnSpc>
          <a:spcPct val="90000"/>
        </a:lnSpc>
        <a:spcBef>
          <a:spcPct val="0"/>
        </a:spcBef>
        <a:spcAft>
          <a:spcPct val="0"/>
        </a:spcAft>
        <a:defRPr sz="4500">
          <a:solidFill>
            <a:schemeClr val="tx2"/>
          </a:solidFill>
          <a:latin typeface="Segoe Semibold" pitchFamily="34" charset="0"/>
        </a:defRPr>
      </a:lvl2pPr>
      <a:lvl3pPr algn="l" defTabSz="912777" rtl="0" eaLnBrk="1" fontAlgn="base" hangingPunct="1">
        <a:lnSpc>
          <a:spcPct val="90000"/>
        </a:lnSpc>
        <a:spcBef>
          <a:spcPct val="0"/>
        </a:spcBef>
        <a:spcAft>
          <a:spcPct val="0"/>
        </a:spcAft>
        <a:defRPr sz="4500">
          <a:solidFill>
            <a:schemeClr val="tx2"/>
          </a:solidFill>
          <a:latin typeface="Segoe Semibold" pitchFamily="34" charset="0"/>
        </a:defRPr>
      </a:lvl3pPr>
      <a:lvl4pPr algn="l" defTabSz="912777" rtl="0" eaLnBrk="1" fontAlgn="base" hangingPunct="1">
        <a:lnSpc>
          <a:spcPct val="90000"/>
        </a:lnSpc>
        <a:spcBef>
          <a:spcPct val="0"/>
        </a:spcBef>
        <a:spcAft>
          <a:spcPct val="0"/>
        </a:spcAft>
        <a:defRPr sz="4500">
          <a:solidFill>
            <a:schemeClr val="tx2"/>
          </a:solidFill>
          <a:latin typeface="Segoe Semibold" pitchFamily="34" charset="0"/>
        </a:defRPr>
      </a:lvl4pPr>
      <a:lvl5pPr algn="l" defTabSz="912777" rtl="0" eaLnBrk="1" fontAlgn="base" hangingPunct="1">
        <a:lnSpc>
          <a:spcPct val="90000"/>
        </a:lnSpc>
        <a:spcBef>
          <a:spcPct val="0"/>
        </a:spcBef>
        <a:spcAft>
          <a:spcPct val="0"/>
        </a:spcAft>
        <a:defRPr sz="4500">
          <a:solidFill>
            <a:schemeClr val="tx2"/>
          </a:solidFill>
          <a:latin typeface="Segoe Semibold" pitchFamily="34" charset="0"/>
        </a:defRPr>
      </a:lvl5pPr>
      <a:lvl6pPr marL="380970" algn="l" defTabSz="914063" rtl="0" eaLnBrk="1" fontAlgn="base" hangingPunct="1">
        <a:lnSpc>
          <a:spcPct val="90000"/>
        </a:lnSpc>
        <a:spcBef>
          <a:spcPct val="0"/>
        </a:spcBef>
        <a:spcAft>
          <a:spcPct val="0"/>
        </a:spcAft>
        <a:defRPr sz="4500">
          <a:solidFill>
            <a:schemeClr val="tx2"/>
          </a:solidFill>
          <a:latin typeface="Segoe Semibold" pitchFamily="34" charset="0"/>
        </a:defRPr>
      </a:lvl6pPr>
      <a:lvl7pPr marL="761940" algn="l" defTabSz="914063" rtl="0" eaLnBrk="1" fontAlgn="base" hangingPunct="1">
        <a:lnSpc>
          <a:spcPct val="90000"/>
        </a:lnSpc>
        <a:spcBef>
          <a:spcPct val="0"/>
        </a:spcBef>
        <a:spcAft>
          <a:spcPct val="0"/>
        </a:spcAft>
        <a:defRPr sz="4500">
          <a:solidFill>
            <a:schemeClr val="tx2"/>
          </a:solidFill>
          <a:latin typeface="Segoe Semibold" pitchFamily="34" charset="0"/>
        </a:defRPr>
      </a:lvl7pPr>
      <a:lvl8pPr marL="1142908" algn="l" defTabSz="914063" rtl="0" eaLnBrk="1" fontAlgn="base" hangingPunct="1">
        <a:lnSpc>
          <a:spcPct val="90000"/>
        </a:lnSpc>
        <a:spcBef>
          <a:spcPct val="0"/>
        </a:spcBef>
        <a:spcAft>
          <a:spcPct val="0"/>
        </a:spcAft>
        <a:defRPr sz="4500">
          <a:solidFill>
            <a:schemeClr val="tx2"/>
          </a:solidFill>
          <a:latin typeface="Segoe Semibold" pitchFamily="34" charset="0"/>
        </a:defRPr>
      </a:lvl8pPr>
      <a:lvl9pPr marL="1523878" algn="l" defTabSz="914063" rtl="0" eaLnBrk="1" fontAlgn="base" hangingPunct="1">
        <a:lnSpc>
          <a:spcPct val="90000"/>
        </a:lnSpc>
        <a:spcBef>
          <a:spcPct val="0"/>
        </a:spcBef>
        <a:spcAft>
          <a:spcPct val="0"/>
        </a:spcAft>
        <a:defRPr sz="4500">
          <a:solidFill>
            <a:schemeClr val="tx2"/>
          </a:solidFill>
          <a:latin typeface="Segoe Semibold" pitchFamily="34" charset="0"/>
        </a:defRPr>
      </a:lvl9pPr>
    </p:titleStyle>
    <p:bodyStyle>
      <a:lvl1pPr marL="382573" indent="-382573" algn="l" defTabSz="912777" rtl="0" eaLnBrk="1" fontAlgn="base" hangingPunct="1">
        <a:lnSpc>
          <a:spcPct val="90000"/>
        </a:lnSpc>
        <a:spcBef>
          <a:spcPts val="1167"/>
        </a:spcBef>
        <a:spcAft>
          <a:spcPct val="0"/>
        </a:spcAft>
        <a:buClr>
          <a:schemeClr val="tx2"/>
        </a:buClr>
        <a:buSzPct val="95000"/>
        <a:buFontTx/>
        <a:buBlip>
          <a:blip r:embed="rId15"/>
        </a:buBlip>
        <a:defRPr sz="33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mn-ea"/>
          <a:cs typeface="+mn-cs"/>
        </a:defRPr>
      </a:lvl1pPr>
      <a:lvl2pPr marL="704822" indent="-317487" algn="l" defTabSz="912777" rtl="0" eaLnBrk="1" fontAlgn="base" hangingPunct="1">
        <a:lnSpc>
          <a:spcPct val="90000"/>
        </a:lnSpc>
        <a:spcBef>
          <a:spcPts val="1083"/>
        </a:spcBef>
        <a:spcAft>
          <a:spcPct val="0"/>
        </a:spcAft>
        <a:buClr>
          <a:schemeClr val="tx2"/>
        </a:buClr>
        <a:buSzPct val="80000"/>
        <a:buFontTx/>
        <a:buBlip>
          <a:blip r:embed="rId16"/>
        </a:buBlip>
        <a:defRPr sz="30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defRPr>
      </a:lvl2pPr>
      <a:lvl3pPr marL="988974" indent="-282564" algn="l" defTabSz="912777" rtl="0" eaLnBrk="1" fontAlgn="base" hangingPunct="1">
        <a:lnSpc>
          <a:spcPct val="90000"/>
        </a:lnSpc>
        <a:spcBef>
          <a:spcPts val="1000"/>
        </a:spcBef>
        <a:spcAft>
          <a:spcPct val="0"/>
        </a:spcAft>
        <a:buClr>
          <a:schemeClr val="tx2"/>
        </a:buClr>
        <a:buSzPct val="80000"/>
        <a:buFontTx/>
        <a:buBlip>
          <a:blip r:embed="rId16"/>
        </a:buBlip>
        <a:defRPr sz="27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defRPr>
      </a:lvl3pPr>
      <a:lvl4pPr marL="1266774" indent="-276214" algn="l" defTabSz="912777" rtl="0" eaLnBrk="1" fontAlgn="base" hangingPunct="1">
        <a:lnSpc>
          <a:spcPct val="90000"/>
        </a:lnSpc>
        <a:spcBef>
          <a:spcPts val="917"/>
        </a:spcBef>
        <a:spcAft>
          <a:spcPct val="0"/>
        </a:spcAft>
        <a:buClr>
          <a:schemeClr val="tx2"/>
        </a:buClr>
        <a:buSzPct val="80000"/>
        <a:buFontTx/>
        <a:buBlip>
          <a:blip r:embed="rId16"/>
        </a:buBlip>
        <a:defRPr sz="23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defRPr>
      </a:lvl4pPr>
      <a:lvl5pPr marL="1530289" indent="-260340" algn="l" defTabSz="912777" rtl="0" eaLnBrk="1" fontAlgn="base" hangingPunct="1">
        <a:lnSpc>
          <a:spcPct val="90000"/>
        </a:lnSpc>
        <a:spcBef>
          <a:spcPts val="833"/>
        </a:spcBef>
        <a:spcAft>
          <a:spcPct val="0"/>
        </a:spcAft>
        <a:buClr>
          <a:schemeClr val="tx2"/>
        </a:buClr>
        <a:buSzPct val="80000"/>
        <a:buFontTx/>
        <a:buBlip>
          <a:blip r:embed="rId16"/>
        </a:buBlip>
        <a:defRPr sz="23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defRPr>
      </a:lvl5pPr>
      <a:lvl6pPr marL="1911463"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7"/>
        </a:buBlip>
        <a:defRPr sz="2000">
          <a:solidFill>
            <a:schemeClr val="tx1"/>
          </a:solidFill>
          <a:latin typeface="+mn-lt"/>
        </a:defRPr>
      </a:lvl6pPr>
      <a:lvl7pPr marL="2292432"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7"/>
        </a:buBlip>
        <a:defRPr sz="2000">
          <a:solidFill>
            <a:schemeClr val="tx1"/>
          </a:solidFill>
          <a:latin typeface="+mn-lt"/>
        </a:defRPr>
      </a:lvl7pPr>
      <a:lvl8pPr marL="2673401"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7"/>
        </a:buBlip>
        <a:defRPr sz="2000">
          <a:solidFill>
            <a:schemeClr val="tx1"/>
          </a:solidFill>
          <a:latin typeface="+mn-lt"/>
        </a:defRPr>
      </a:lvl8pPr>
      <a:lvl9pPr marL="3054371"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7"/>
        </a:buBlip>
        <a:defRPr sz="2000">
          <a:solidFill>
            <a:schemeClr val="tx1"/>
          </a:solidFill>
          <a:latin typeface="+mn-lt"/>
        </a:defRPr>
      </a:lvl9pPr>
    </p:bodyStyle>
    <p:otherStyle>
      <a:defPPr>
        <a:defRPr lang="en-US"/>
      </a:defPPr>
      <a:lvl1pPr marL="0" algn="l" defTabSz="761940" rtl="0" eaLnBrk="1" latinLnBrk="0" hangingPunct="1">
        <a:defRPr sz="1500" kern="1200">
          <a:solidFill>
            <a:schemeClr val="tx1"/>
          </a:solidFill>
          <a:latin typeface="+mn-lt"/>
          <a:ea typeface="+mn-ea"/>
          <a:cs typeface="+mn-cs"/>
        </a:defRPr>
      </a:lvl1pPr>
      <a:lvl2pPr marL="380970" algn="l" defTabSz="761940" rtl="0" eaLnBrk="1" latinLnBrk="0" hangingPunct="1">
        <a:defRPr sz="1500" kern="1200">
          <a:solidFill>
            <a:schemeClr val="tx1"/>
          </a:solidFill>
          <a:latin typeface="+mn-lt"/>
          <a:ea typeface="+mn-ea"/>
          <a:cs typeface="+mn-cs"/>
        </a:defRPr>
      </a:lvl2pPr>
      <a:lvl3pPr marL="761940" algn="l" defTabSz="761940" rtl="0" eaLnBrk="1" latinLnBrk="0" hangingPunct="1">
        <a:defRPr sz="1500" kern="1200">
          <a:solidFill>
            <a:schemeClr val="tx1"/>
          </a:solidFill>
          <a:latin typeface="+mn-lt"/>
          <a:ea typeface="+mn-ea"/>
          <a:cs typeface="+mn-cs"/>
        </a:defRPr>
      </a:lvl3pPr>
      <a:lvl4pPr marL="1142908" algn="l" defTabSz="761940" rtl="0" eaLnBrk="1" latinLnBrk="0" hangingPunct="1">
        <a:defRPr sz="1500" kern="1200">
          <a:solidFill>
            <a:schemeClr val="tx1"/>
          </a:solidFill>
          <a:latin typeface="+mn-lt"/>
          <a:ea typeface="+mn-ea"/>
          <a:cs typeface="+mn-cs"/>
        </a:defRPr>
      </a:lvl4pPr>
      <a:lvl5pPr marL="1523878" algn="l" defTabSz="761940" rtl="0" eaLnBrk="1" latinLnBrk="0" hangingPunct="1">
        <a:defRPr sz="1500" kern="1200">
          <a:solidFill>
            <a:schemeClr val="tx1"/>
          </a:solidFill>
          <a:latin typeface="+mn-lt"/>
          <a:ea typeface="+mn-ea"/>
          <a:cs typeface="+mn-cs"/>
        </a:defRPr>
      </a:lvl5pPr>
      <a:lvl6pPr marL="1904848" algn="l" defTabSz="761940" rtl="0" eaLnBrk="1" latinLnBrk="0" hangingPunct="1">
        <a:defRPr sz="1500" kern="1200">
          <a:solidFill>
            <a:schemeClr val="tx1"/>
          </a:solidFill>
          <a:latin typeface="+mn-lt"/>
          <a:ea typeface="+mn-ea"/>
          <a:cs typeface="+mn-cs"/>
        </a:defRPr>
      </a:lvl6pPr>
      <a:lvl7pPr marL="2285818" algn="l" defTabSz="761940" rtl="0" eaLnBrk="1" latinLnBrk="0" hangingPunct="1">
        <a:defRPr sz="1500" kern="1200">
          <a:solidFill>
            <a:schemeClr val="tx1"/>
          </a:solidFill>
          <a:latin typeface="+mn-lt"/>
          <a:ea typeface="+mn-ea"/>
          <a:cs typeface="+mn-cs"/>
        </a:defRPr>
      </a:lvl7pPr>
      <a:lvl8pPr marL="2666787" algn="l" defTabSz="761940" rtl="0" eaLnBrk="1" latinLnBrk="0" hangingPunct="1">
        <a:defRPr sz="1500" kern="1200">
          <a:solidFill>
            <a:schemeClr val="tx1"/>
          </a:solidFill>
          <a:latin typeface="+mn-lt"/>
          <a:ea typeface="+mn-ea"/>
          <a:cs typeface="+mn-cs"/>
        </a:defRPr>
      </a:lvl8pPr>
      <a:lvl9pPr marL="3047756" algn="l" defTabSz="76194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image" Target="../media/image8.wmf"/></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wmf"/></Relationships>
</file>

<file path=ppt/slides/_rels/slide1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1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1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1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1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9.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2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20.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2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2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2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2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2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2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3.wmf"/><Relationship Id="rId5" Type="http://schemas.openxmlformats.org/officeDocument/2006/relationships/image" Target="../media/image10.png"/><Relationship Id="rId4" Type="http://schemas.openxmlformats.org/officeDocument/2006/relationships/image" Target="../media/image9.wmf"/></Relationships>
</file>

<file path=ppt/slides/_rels/slide1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3.wmf"/><Relationship Id="rId5" Type="http://schemas.openxmlformats.org/officeDocument/2006/relationships/image" Target="../media/image10.png"/><Relationship Id="rId4" Type="http://schemas.openxmlformats.org/officeDocument/2006/relationships/image" Target="../media/image9.wmf"/></Relationships>
</file>

<file path=ppt/slides/_rels/slide1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17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hyperlink" Target="http://go.microsoft.com/fwlink/?LinkID=79354" TargetMode="External"/><Relationship Id="rId2" Type="http://schemas.openxmlformats.org/officeDocument/2006/relationships/notesSlide" Target="../notesSlides/notesSlide206.xml"/><Relationship Id="rId1" Type="http://schemas.openxmlformats.org/officeDocument/2006/relationships/slideLayout" Target="../slideLayouts/slideLayout3.xml"/><Relationship Id="rId6" Type="http://schemas.openxmlformats.org/officeDocument/2006/relationships/hyperlink" Target="http://go.microsoft.com/fwlink/?LinkID=79294" TargetMode="External"/><Relationship Id="rId5" Type="http://schemas.openxmlformats.org/officeDocument/2006/relationships/hyperlink" Target="http://go.microsoft.com/fwlink/?LinkID=79365" TargetMode="External"/><Relationship Id="rId4" Type="http://schemas.openxmlformats.org/officeDocument/2006/relationships/hyperlink" Target="http://msdn2.microsoft.com/en-us/library/ms791349.aspx"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www.winhec2008.com/" TargetMode="External"/><Relationship Id="rId2" Type="http://schemas.openxmlformats.org/officeDocument/2006/relationships/notesSlide" Target="../notesSlides/notesSlide207.xml"/><Relationship Id="rId1" Type="http://schemas.openxmlformats.org/officeDocument/2006/relationships/slideLayout" Target="../slideLayouts/slideLayout5.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20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08.xml"/><Relationship Id="rId1" Type="http://schemas.openxmlformats.org/officeDocument/2006/relationships/slideLayout" Target="../slideLayouts/slideLayout6.xml"/><Relationship Id="rId4" Type="http://schemas.openxmlformats.org/officeDocument/2006/relationships/image" Target="../media/image171.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wmf"/></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image" Target="../media/image8.wmf"/></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image" Target="../media/image8.wmf"/></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wmf"/></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Debugging Device Installation</a:t>
            </a:r>
            <a:endParaRPr lang="en-US" dirty="0"/>
          </a:p>
        </p:txBody>
      </p:sp>
      <p:sp>
        <p:nvSpPr>
          <p:cNvPr id="3" name="Subtitle 2"/>
          <p:cNvSpPr>
            <a:spLocks noGrp="1"/>
          </p:cNvSpPr>
          <p:nvPr>
            <p:ph type="subTitle" idx="1"/>
          </p:nvPr>
        </p:nvSpPr>
        <p:spPr>
          <a:xfrm>
            <a:off x="2734826" y="3650133"/>
            <a:ext cx="5866482" cy="1357295"/>
          </a:xfrm>
        </p:spPr>
        <p:txBody>
          <a:bodyPr/>
          <a:lstStyle/>
          <a:p>
            <a:r>
              <a:rPr lang="en-US" sz="3200" dirty="0" smtClean="0"/>
              <a:t>Neil Sandlin</a:t>
            </a:r>
          </a:p>
          <a:p>
            <a:r>
              <a:rPr lang="en-US" sz="3200" dirty="0" smtClean="0"/>
              <a:t>Principal SDE</a:t>
            </a:r>
          </a:p>
          <a:p>
            <a:r>
              <a:rPr lang="en-US" sz="3200" dirty="0" smtClean="0"/>
              <a:t>Microsoft Corporation</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191000" y="1676400"/>
            <a:ext cx="23622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XP System</a:t>
            </a:r>
          </a:p>
        </p:txBody>
      </p:sp>
      <p:pic>
        <p:nvPicPr>
          <p:cNvPr id="1030" name="Picture 6" descr="C:\Users\neilsa\Pictures\Microsoft Clip Organizer\j0431570.png"/>
          <p:cNvPicPr>
            <a:picLocks noChangeAspect="1" noChangeArrowheads="1"/>
          </p:cNvPicPr>
          <p:nvPr/>
        </p:nvPicPr>
        <p:blipFill>
          <a:blip r:embed="rId3"/>
          <a:srcRect/>
          <a:stretch>
            <a:fillRect/>
          </a:stretch>
        </p:blipFill>
        <p:spPr bwMode="auto">
          <a:xfrm>
            <a:off x="7467600" y="1676400"/>
            <a:ext cx="1068819" cy="1075944"/>
          </a:xfrm>
          <a:prstGeom prst="rect">
            <a:avLst/>
          </a:prstGeom>
          <a:noFill/>
        </p:spPr>
      </p:pic>
      <p:pic>
        <p:nvPicPr>
          <p:cNvPr id="1039" name="Picture 15" descr="C:\Users\neilsa\Pictures\Microsoft Clip Organizer\j0396944.wmf"/>
          <p:cNvPicPr>
            <a:picLocks noChangeAspect="1" noChangeArrowheads="1"/>
          </p:cNvPicPr>
          <p:nvPr/>
        </p:nvPicPr>
        <p:blipFill>
          <a:blip r:embed="rId4"/>
          <a:srcRect/>
          <a:stretch>
            <a:fillRect/>
          </a:stretch>
        </p:blipFill>
        <p:spPr bwMode="auto">
          <a:xfrm>
            <a:off x="7070305" y="4038600"/>
            <a:ext cx="1863409" cy="693737"/>
          </a:xfrm>
          <a:prstGeom prst="rect">
            <a:avLst/>
          </a:prstGeom>
          <a:noFill/>
        </p:spPr>
      </p:pic>
      <p:pic>
        <p:nvPicPr>
          <p:cNvPr id="1040" name="Picture 16" descr="C:\Users\neilsa\Pictures\Microsoft Clip Organizer\j0396950.wmf"/>
          <p:cNvPicPr>
            <a:picLocks noChangeAspect="1" noChangeArrowheads="1"/>
          </p:cNvPicPr>
          <p:nvPr/>
        </p:nvPicPr>
        <p:blipFill>
          <a:blip r:embed="rId5"/>
          <a:srcRect/>
          <a:stretch>
            <a:fillRect/>
          </a:stretch>
        </p:blipFill>
        <p:spPr bwMode="auto">
          <a:xfrm>
            <a:off x="7788233" y="5092700"/>
            <a:ext cx="427552" cy="635000"/>
          </a:xfrm>
          <a:prstGeom prst="rect">
            <a:avLst/>
          </a:prstGeom>
          <a:noFill/>
        </p:spPr>
      </p:pic>
      <p:pic>
        <p:nvPicPr>
          <p:cNvPr id="1041" name="Picture 17" descr="C:\Users\neilsa\Pictures\Microsoft Clip Organizer\j0431566.png"/>
          <p:cNvPicPr>
            <a:picLocks noChangeAspect="1" noChangeArrowheads="1"/>
          </p:cNvPicPr>
          <p:nvPr/>
        </p:nvPicPr>
        <p:blipFill>
          <a:blip r:embed="rId6"/>
          <a:srcRect/>
          <a:stretch>
            <a:fillRect/>
          </a:stretch>
        </p:blipFill>
        <p:spPr bwMode="auto">
          <a:xfrm>
            <a:off x="7473719" y="2820988"/>
            <a:ext cx="1056581" cy="1063625"/>
          </a:xfrm>
          <a:prstGeom prst="rect">
            <a:avLst/>
          </a:prstGeom>
          <a:noFill/>
        </p:spPr>
      </p:pic>
      <p:sp>
        <p:nvSpPr>
          <p:cNvPr id="22" name="Left-Right Arrow 21"/>
          <p:cNvSpPr/>
          <p:nvPr/>
        </p:nvSpPr>
        <p:spPr bwMode="auto">
          <a:xfrm>
            <a:off x="6172200" y="20574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6" name="Left-Right Arrow 25"/>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7" name="Left-Right Arrow 26"/>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6" name="Left-Right Arrow 35"/>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7" name="Rounded Rectangle 36"/>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38" name="Rounded Rectangle 37"/>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39" name="Rounded Rectangle 38"/>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sp>
        <p:nvSpPr>
          <p:cNvPr id="40" name="Rounded Rectangle 39"/>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Webcam Driver</a:t>
            </a:r>
          </a:p>
        </p:txBody>
      </p:sp>
      <p:sp>
        <p:nvSpPr>
          <p:cNvPr id="16" name="Title 15"/>
          <p:cNvSpPr>
            <a:spLocks noGrp="1"/>
          </p:cNvSpPr>
          <p:nvPr>
            <p:ph type="title"/>
          </p:nvPr>
        </p:nvSpPr>
        <p:spPr>
          <a:xfrm>
            <a:off x="382588" y="228600"/>
            <a:ext cx="8380412" cy="1052596"/>
          </a:xfrm>
        </p:spPr>
        <p:txBody>
          <a:bodyPr/>
          <a:lstStyle/>
          <a:p>
            <a:pPr lvl="0"/>
            <a:r>
              <a:rPr lang="en-US" sz="4400" dirty="0" smtClean="0"/>
              <a:t>Driver Install (Earlier Windows)</a:t>
            </a:r>
            <a:br>
              <a:rPr lang="en-US" sz="4400" dirty="0" smtClean="0"/>
            </a:br>
            <a:r>
              <a:rPr lang="en-US" sz="3200" dirty="0" smtClean="0">
                <a:solidFill>
                  <a:schemeClr val="accent1"/>
                </a:solidFill>
              </a:rPr>
              <a:t>New Driver Started</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7554254">
            <a:off x="3821867" y="1663174"/>
            <a:ext cx="609600" cy="1524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267200" y="1066800"/>
            <a:ext cx="32004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11575551">
            <a:off x="4278162" y="3404913"/>
            <a:ext cx="483243" cy="15275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4724400" y="3429000"/>
            <a:ext cx="38862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7253904">
            <a:off x="2605447" y="1070421"/>
            <a:ext cx="623555" cy="145157"/>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2362200" y="304800"/>
            <a:ext cx="5715000" cy="609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b.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9366136">
            <a:off x="2387080" y="2064419"/>
            <a:ext cx="2321122" cy="13836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572000" y="1371600"/>
            <a:ext cx="26670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c.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10305105">
            <a:off x="3731041" y="2681549"/>
            <a:ext cx="2522253" cy="12670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6172200" y="2438400"/>
            <a:ext cx="1600200" cy="457200"/>
          </a:xfrm>
          <a:prstGeom prst="frame">
            <a:avLst>
              <a:gd name="adj1" fmla="val 14541"/>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10270502">
            <a:off x="3882024" y="3299697"/>
            <a:ext cx="2297331" cy="122831"/>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6096000" y="3124200"/>
            <a:ext cx="1905000" cy="381000"/>
          </a:xfrm>
          <a:prstGeom prst="frame">
            <a:avLst>
              <a:gd name="adj1" fmla="val 1494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d.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5959947">
            <a:off x="3671688" y="3351190"/>
            <a:ext cx="1046227" cy="14465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76200" y="2590800"/>
            <a:ext cx="8229600" cy="381000"/>
          </a:xfrm>
          <a:prstGeom prst="frame">
            <a:avLst>
              <a:gd name="adj1" fmla="val 1771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Oval 4"/>
          <p:cNvSpPr/>
          <p:nvPr/>
        </p:nvSpPr>
        <p:spPr bwMode="auto">
          <a:xfrm>
            <a:off x="152400" y="3733800"/>
            <a:ext cx="685800" cy="838200"/>
          </a:xfrm>
          <a:prstGeom prst="ellipse">
            <a:avLst/>
          </a:prstGeom>
          <a:noFill/>
          <a:ln w="38100">
            <a:solidFill>
              <a:srgbClr val="FF33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e.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7226514">
            <a:off x="2657740" y="3959347"/>
            <a:ext cx="628119" cy="161174"/>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1676400" y="3505200"/>
            <a:ext cx="7315200" cy="304800"/>
          </a:xfrm>
          <a:prstGeom prst="frame">
            <a:avLst>
              <a:gd name="adj1" fmla="val 1862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e.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7226514">
            <a:off x="2657740" y="3959347"/>
            <a:ext cx="628119" cy="161174"/>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1676400" y="3505200"/>
            <a:ext cx="7315200" cy="304800"/>
          </a:xfrm>
          <a:prstGeom prst="frame">
            <a:avLst>
              <a:gd name="adj1" fmla="val 1862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Down Arrow 4"/>
          <p:cNvSpPr/>
          <p:nvPr/>
        </p:nvSpPr>
        <p:spPr bwMode="auto">
          <a:xfrm>
            <a:off x="1066800" y="5410200"/>
            <a:ext cx="152400" cy="6096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066800" y="3962400"/>
            <a:ext cx="152400" cy="762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2590800" y="1676400"/>
            <a:ext cx="39624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p:spPr>
      </p:pic>
      <p:sp>
        <p:nvSpPr>
          <p:cNvPr id="26" name="Rectangle 12"/>
          <p:cNvSpPr txBox="1">
            <a:spLocks noChangeArrowheads="1"/>
          </p:cNvSpPr>
          <p:nvPr/>
        </p:nvSpPr>
        <p:spPr bwMode="auto">
          <a:xfrm>
            <a:off x="375444" y="228600"/>
            <a:ext cx="8393113" cy="132959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2777" rtl="0" eaLnBrk="1" fontAlgn="base" latinLnBrk="0" hangingPunct="1">
              <a:lnSpc>
                <a:spcPct val="90000"/>
              </a:lnSpc>
              <a:spcBef>
                <a:spcPct val="0"/>
              </a:spcBef>
              <a:spcAft>
                <a:spcPct val="0"/>
              </a:spcAft>
              <a:buClrTx/>
              <a:buSzTx/>
              <a:buFontTx/>
              <a:buNone/>
              <a:tabLst/>
              <a:defRPr/>
            </a:pPr>
            <a:r>
              <a:rPr kumimoji="0" lang="en-US" sz="4800" i="0" u="none" strike="noStrike" kern="0" normalizeH="0" baseline="0" noProof="0" dirty="0" smtClean="0">
                <a:uLnTx/>
                <a:uFillTx/>
                <a:latin typeface="Segoe" pitchFamily="34" charset="0"/>
                <a:ea typeface="+mn-ea"/>
                <a:cs typeface="Arial" charset="0"/>
              </a:rPr>
              <a:t/>
            </a:r>
            <a:br>
              <a:rPr kumimoji="0" lang="en-US" sz="4800" i="0" u="none" strike="noStrike" kern="0" normalizeH="0" baseline="0" noProof="0" dirty="0" smtClean="0">
                <a:uLnTx/>
                <a:uFillTx/>
                <a:latin typeface="Segoe" pitchFamily="34" charset="0"/>
                <a:ea typeface="+mn-ea"/>
                <a:cs typeface="Arial" charset="0"/>
              </a:rPr>
            </a:br>
            <a:endParaRPr kumimoji="0" lang="en-US" sz="4800" b="0" i="0" u="none" strike="noStrike" kern="0" cap="none" spc="-125" normalizeH="0" baseline="0" noProof="0" dirty="0">
              <a:ln w="3175">
                <a:noFill/>
              </a:ln>
              <a:solidFill>
                <a:schemeClr val="accent1"/>
              </a:solidFill>
              <a:effectLst>
                <a:outerShdw blurRad="88900" dist="12700" dir="2700000" algn="tl" rotWithShape="0">
                  <a:prstClr val="black"/>
                </a:outerShdw>
              </a:effectLst>
              <a:uLnTx/>
              <a:uFillTx/>
              <a:latin typeface="Segoe" pitchFamily="34" charset="0"/>
              <a:ea typeface="+mn-ea"/>
              <a:cs typeface="Arial" charset="0"/>
            </a:endParaRPr>
          </a:p>
        </p:txBody>
      </p:sp>
      <p:sp>
        <p:nvSpPr>
          <p:cNvPr id="49" name="Left-Right Arrow 48"/>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0" name="Left-Right Arrow 49"/>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1" name="Left-Right Arrow 50"/>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Rounded Rectangle 51"/>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3" name="Rounded Rectangle 52"/>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4" name="Rounded Rectangle 53"/>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grpSp>
        <p:nvGrpSpPr>
          <p:cNvPr id="2" name="Group 29"/>
          <p:cNvGrpSpPr/>
          <p:nvPr/>
        </p:nvGrpSpPr>
        <p:grpSpPr>
          <a:xfrm>
            <a:off x="2819400" y="2895600"/>
            <a:ext cx="1676400" cy="1905000"/>
            <a:chOff x="2819400" y="2895600"/>
            <a:chExt cx="1676400" cy="1905000"/>
          </a:xfrm>
        </p:grpSpPr>
        <p:sp>
          <p:nvSpPr>
            <p:cNvPr id="31" name="Rounded Rectangle 30"/>
            <p:cNvSpPr/>
            <p:nvPr/>
          </p:nvSpPr>
          <p:spPr bwMode="auto">
            <a:xfrm>
              <a:off x="2819400" y="28956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grpSp>
          <p:nvGrpSpPr>
            <p:cNvPr id="3" name="Group 35"/>
            <p:cNvGrpSpPr/>
            <p:nvPr/>
          </p:nvGrpSpPr>
          <p:grpSpPr>
            <a:xfrm>
              <a:off x="3733800" y="3048000"/>
              <a:ext cx="685800" cy="533400"/>
              <a:chOff x="3733800" y="3048000"/>
              <a:chExt cx="685800" cy="533400"/>
            </a:xfrm>
          </p:grpSpPr>
          <p:sp>
            <p:nvSpPr>
              <p:cNvPr id="43" name="Rounded Rectangle 42"/>
              <p:cNvSpPr/>
              <p:nvPr/>
            </p:nvSpPr>
            <p:spPr bwMode="auto">
              <a:xfrm>
                <a:off x="37338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4" name="Rounded Rectangle 43"/>
              <p:cNvSpPr/>
              <p:nvPr/>
            </p:nvSpPr>
            <p:spPr bwMode="auto">
              <a:xfrm>
                <a:off x="41148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5" name="Rounded Rectangle 44"/>
              <p:cNvSpPr/>
              <p:nvPr/>
            </p:nvSpPr>
            <p:spPr bwMode="auto">
              <a:xfrm>
                <a:off x="38100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46" name="Rounded Rectangle 45"/>
              <p:cNvSpPr/>
              <p:nvPr/>
            </p:nvSpPr>
            <p:spPr bwMode="auto">
              <a:xfrm>
                <a:off x="39624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 name="Group 33"/>
            <p:cNvGrpSpPr/>
            <p:nvPr/>
          </p:nvGrpSpPr>
          <p:grpSpPr>
            <a:xfrm>
              <a:off x="2895600" y="3733800"/>
              <a:ext cx="685800" cy="533400"/>
              <a:chOff x="2895600" y="3733800"/>
              <a:chExt cx="685800" cy="533400"/>
            </a:xfrm>
          </p:grpSpPr>
          <p:sp>
            <p:nvSpPr>
              <p:cNvPr id="39" name="Rounded Rectangle 38"/>
              <p:cNvSpPr/>
              <p:nvPr/>
            </p:nvSpPr>
            <p:spPr bwMode="auto">
              <a:xfrm>
                <a:off x="28956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0" name="Rounded Rectangle 39"/>
              <p:cNvSpPr/>
              <p:nvPr/>
            </p:nvSpPr>
            <p:spPr bwMode="auto">
              <a:xfrm>
                <a:off x="32766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1" name="Rounded Rectangle 40"/>
              <p:cNvSpPr/>
              <p:nvPr/>
            </p:nvSpPr>
            <p:spPr bwMode="auto">
              <a:xfrm>
                <a:off x="29718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42" name="Rounded Rectangle 41"/>
              <p:cNvSpPr/>
              <p:nvPr/>
            </p:nvSpPr>
            <p:spPr bwMode="auto">
              <a:xfrm>
                <a:off x="31242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 name="Group 34"/>
            <p:cNvGrpSpPr/>
            <p:nvPr/>
          </p:nvGrpSpPr>
          <p:grpSpPr>
            <a:xfrm>
              <a:off x="3733800" y="3733800"/>
              <a:ext cx="685800" cy="533400"/>
              <a:chOff x="3733800" y="3733800"/>
              <a:chExt cx="685800" cy="533400"/>
            </a:xfrm>
          </p:grpSpPr>
          <p:sp>
            <p:nvSpPr>
              <p:cNvPr id="35" name="Rounded Rectangle 34"/>
              <p:cNvSpPr/>
              <p:nvPr/>
            </p:nvSpPr>
            <p:spPr bwMode="auto">
              <a:xfrm>
                <a:off x="37338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6" name="Rounded Rectangle 35"/>
              <p:cNvSpPr/>
              <p:nvPr/>
            </p:nvSpPr>
            <p:spPr bwMode="auto">
              <a:xfrm>
                <a:off x="41148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7" name="Rounded Rectangle 36"/>
              <p:cNvSpPr/>
              <p:nvPr/>
            </p:nvSpPr>
            <p:spPr bwMode="auto">
              <a:xfrm>
                <a:off x="38100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38" name="Rounded Rectangle 37"/>
              <p:cNvSpPr/>
              <p:nvPr/>
            </p:nvSpPr>
            <p:spPr bwMode="auto">
              <a:xfrm>
                <a:off x="39624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sp>
        <p:nvSpPr>
          <p:cNvPr id="30" name="Title 29"/>
          <p:cNvSpPr>
            <a:spLocks noGrp="1"/>
          </p:cNvSpPr>
          <p:nvPr>
            <p:ph type="title"/>
          </p:nvPr>
        </p:nvSpPr>
        <p:spPr>
          <a:xfrm>
            <a:off x="382588" y="228600"/>
            <a:ext cx="8380412" cy="609398"/>
          </a:xfrm>
        </p:spPr>
        <p:txBody>
          <a:bodyPr/>
          <a:lstStyle/>
          <a:p>
            <a:r>
              <a:rPr lang="en-US" sz="4400" dirty="0" smtClean="0"/>
              <a:t>Driver Install (Windows Vista+)</a:t>
            </a:r>
            <a:endParaRPr lang="en-US" sz="4400" dirty="0"/>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a.jpg"/>
          <p:cNvPicPr>
            <a:picLocks noChangeAspect="1"/>
          </p:cNvPicPr>
          <p:nvPr/>
        </p:nvPicPr>
        <p:blipFill>
          <a:blip r:embed="rId3"/>
          <a:stretch>
            <a:fillRect/>
          </a:stretch>
        </p:blipFill>
        <p:spPr>
          <a:xfrm>
            <a:off x="0" y="0"/>
            <a:ext cx="9144000" cy="6858000"/>
          </a:xfrm>
          <a:prstGeom prst="rect">
            <a:avLst/>
          </a:prstGeom>
        </p:spPr>
      </p:pic>
      <p:sp>
        <p:nvSpPr>
          <p:cNvPr id="4" name="Down Arrow 3"/>
          <p:cNvSpPr/>
          <p:nvPr/>
        </p:nvSpPr>
        <p:spPr bwMode="auto">
          <a:xfrm rot="2248627">
            <a:off x="3399906" y="4198171"/>
            <a:ext cx="112299" cy="1738255"/>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3962400" y="4038600"/>
            <a:ext cx="50292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Grp="1" noChangeArrowheads="1"/>
          </p:cNvSpPr>
          <p:nvPr>
            <p:ph type="title"/>
          </p:nvPr>
        </p:nvSpPr>
        <p:spPr>
          <a:xfrm>
            <a:off x="382588" y="228600"/>
            <a:ext cx="8380412" cy="1052596"/>
          </a:xfrm>
        </p:spPr>
        <p:txBody>
          <a:bodyPr/>
          <a:lstStyle/>
          <a:p>
            <a:r>
              <a:rPr lang="en-US" sz="4400" dirty="0" smtClean="0"/>
              <a:t>Device Driver Install</a:t>
            </a:r>
            <a:br>
              <a:rPr lang="en-US" sz="4400" dirty="0" smtClean="0"/>
            </a:br>
            <a:r>
              <a:rPr lang="en-US" sz="3200" dirty="0" smtClean="0">
                <a:solidFill>
                  <a:schemeClr val="accent1"/>
                </a:solidFill>
              </a:rPr>
              <a:t>Core device install overview</a:t>
            </a:r>
            <a:endParaRPr lang="en-US" sz="3200" dirty="0">
              <a:solidFill>
                <a:schemeClr val="accent1"/>
              </a:solidFill>
            </a:endParaRPr>
          </a:p>
        </p:txBody>
      </p:sp>
      <p:sp>
        <p:nvSpPr>
          <p:cNvPr id="9229" name="Rectangle 13"/>
          <p:cNvSpPr>
            <a:spLocks noGrp="1" noChangeArrowheads="1"/>
          </p:cNvSpPr>
          <p:nvPr>
            <p:ph idx="1"/>
          </p:nvPr>
        </p:nvSpPr>
        <p:spPr>
          <a:xfrm>
            <a:off x="381000" y="1901825"/>
            <a:ext cx="8380412" cy="4375044"/>
          </a:xfrm>
        </p:spPr>
        <p:txBody>
          <a:bodyPr/>
          <a:lstStyle/>
          <a:p>
            <a:r>
              <a:rPr lang="en-US" sz="2800" dirty="0" smtClean="0"/>
              <a:t>Non-interactive driver install process</a:t>
            </a:r>
          </a:p>
          <a:p>
            <a:r>
              <a:rPr lang="en-US" sz="2800" dirty="0" smtClean="0"/>
              <a:t>Driver store is exclusive source for drivers</a:t>
            </a:r>
          </a:p>
          <a:p>
            <a:r>
              <a:rPr lang="en-US" sz="2800" dirty="0" smtClean="0"/>
              <a:t>Class and co-installer stack is loaded and </a:t>
            </a:r>
            <a:br>
              <a:rPr lang="en-US" sz="2800" dirty="0" smtClean="0"/>
            </a:br>
            <a:r>
              <a:rPr lang="en-US" sz="2800" dirty="0" smtClean="0"/>
              <a:t>sent </a:t>
            </a:r>
            <a:r>
              <a:rPr lang="en-US" sz="2800" dirty="0" err="1" smtClean="0"/>
              <a:t>DIF_xxx</a:t>
            </a:r>
            <a:r>
              <a:rPr lang="en-US" sz="2800" dirty="0" smtClean="0"/>
              <a:t> code sequence</a:t>
            </a:r>
          </a:p>
          <a:p>
            <a:r>
              <a:rPr lang="en-US" sz="2800" dirty="0" smtClean="0"/>
              <a:t>INF directives are translated to </a:t>
            </a:r>
            <a:br>
              <a:rPr lang="en-US" sz="2800" dirty="0" smtClean="0"/>
            </a:br>
            <a:r>
              <a:rPr lang="en-US" sz="2800" dirty="0" smtClean="0"/>
              <a:t>installation operations</a:t>
            </a:r>
          </a:p>
          <a:p>
            <a:pPr lvl="1"/>
            <a:r>
              <a:rPr lang="en-US" sz="2400" dirty="0" smtClean="0"/>
              <a:t>File copies</a:t>
            </a:r>
          </a:p>
          <a:p>
            <a:pPr lvl="1"/>
            <a:r>
              <a:rPr lang="en-US" sz="2400" dirty="0" smtClean="0"/>
              <a:t>Registry and Plug and Play properties</a:t>
            </a:r>
          </a:p>
          <a:p>
            <a:pPr lvl="1"/>
            <a:r>
              <a:rPr lang="en-US" sz="2400" dirty="0" smtClean="0"/>
              <a:t>Service Control Manager</a:t>
            </a:r>
          </a:p>
        </p:txBody>
      </p:sp>
    </p:spTree>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grpSp>
        <p:nvGrpSpPr>
          <p:cNvPr id="2" name="Group 37"/>
          <p:cNvGrpSpPr/>
          <p:nvPr/>
        </p:nvGrpSpPr>
        <p:grpSpPr>
          <a:xfrm>
            <a:off x="685800" y="1981200"/>
            <a:ext cx="1676400" cy="1905000"/>
            <a:chOff x="685800" y="1981200"/>
            <a:chExt cx="1676400" cy="1905000"/>
          </a:xfrm>
        </p:grpSpPr>
        <p:sp>
          <p:nvSpPr>
            <p:cNvPr id="80" name="Rounded Rectangle 79"/>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97" name="Rounded Rectangle 96"/>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98" name="Rounded Rectangle 97"/>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99" name="Rounded Rectangle 98"/>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100" name="Rounded Rectangle 99"/>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3" name="Rounded Rectangle 92"/>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94" name="Rounded Rectangle 93"/>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95" name="Rounded Rectangle 94"/>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96" name="Rounded Rectangle 95"/>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9" name="Rounded Rectangle 88"/>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90" name="Rounded Rectangle 89"/>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91" name="Rounded Rectangle 90"/>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92" name="Rounded Rectangle 91"/>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 name="Rounded Rectangle 84"/>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6" name="Rounded Rectangle 85"/>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7" name="Rounded Rectangle 86"/>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88" name="Rounded Rectangle 87"/>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69" name="Rounded Rectangle 68"/>
          <p:cNvSpPr/>
          <p:nvPr/>
        </p:nvSpPr>
        <p:spPr bwMode="auto">
          <a:xfrm>
            <a:off x="2743200" y="4343400"/>
            <a:ext cx="1524000" cy="1219200"/>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pic>
        <p:nvPicPr>
          <p:cNvPr id="37"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33" name="Title 32"/>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Illustration of core device install</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69" name="Rounded Rectangle 68"/>
          <p:cNvSpPr/>
          <p:nvPr/>
        </p:nvSpPr>
        <p:spPr bwMode="auto">
          <a:xfrm>
            <a:off x="2743200" y="4343400"/>
            <a:ext cx="1524000" cy="1219200"/>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38" name="Bent Arrow 37"/>
          <p:cNvSpPr/>
          <p:nvPr/>
        </p:nvSpPr>
        <p:spPr bwMode="auto">
          <a:xfrm flipH="1">
            <a:off x="2438400" y="2514600"/>
            <a:ext cx="1143000" cy="1752600"/>
          </a:xfrm>
          <a:prstGeom prst="bentArrow">
            <a:avLst>
              <a:gd name="adj1" fmla="val 11667"/>
              <a:gd name="adj2" fmla="val 17517"/>
              <a:gd name="adj3" fmla="val 13027"/>
              <a:gd name="adj4" fmla="val 4293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62"/>
          <p:cNvGrpSpPr/>
          <p:nvPr/>
        </p:nvGrpSpPr>
        <p:grpSpPr>
          <a:xfrm>
            <a:off x="685800" y="1981200"/>
            <a:ext cx="1676400" cy="1905000"/>
            <a:chOff x="685800" y="1981200"/>
            <a:chExt cx="1676400" cy="1905000"/>
          </a:xfrm>
        </p:grpSpPr>
        <p:sp>
          <p:nvSpPr>
            <p:cNvPr id="64" name="Rounded Rectangle 63"/>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65" name="Rounded Rectangle 64"/>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6" name="Rounded Rectangle 65"/>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7" name="Rounded Rectangle 66"/>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8" name="Rounded Rectangle 67"/>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0" name="Rounded Rectangle 69"/>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1" name="Rounded Rectangle 70"/>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2" name="Rounded Rectangle 71"/>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3" name="Rounded Rectangle 72"/>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 name="Rounded Rectangle 73"/>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5" name="Rounded Rectangle 74"/>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6" name="Rounded Rectangle 75"/>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7" name="Rounded Rectangle 76"/>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8" name="Rounded Rectangle 77"/>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9" name="Rounded Rectangle 78"/>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1" name="Rounded Rectangle 80"/>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82" name="Rounded Rectangle 81"/>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34" name="Title 33"/>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Driver selected from driver store</a:t>
            </a:r>
            <a:endParaRPr lang="en-US" sz="32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grpSp>
        <p:nvGrpSpPr>
          <p:cNvPr id="2" name="Group 64"/>
          <p:cNvGrpSpPr/>
          <p:nvPr/>
        </p:nvGrpSpPr>
        <p:grpSpPr>
          <a:xfrm>
            <a:off x="2743200" y="4343400"/>
            <a:ext cx="1524000" cy="1219200"/>
            <a:chOff x="2743200" y="4343400"/>
            <a:chExt cx="1524000" cy="1219200"/>
          </a:xfrm>
        </p:grpSpPr>
        <p:sp>
          <p:nvSpPr>
            <p:cNvPr id="69" name="Rounded Rectangle 68"/>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44" name="Rounded Rectangle 43"/>
            <p:cNvSpPr/>
            <p:nvPr/>
          </p:nvSpPr>
          <p:spPr bwMode="auto">
            <a:xfrm>
              <a:off x="3200400" y="4495800"/>
              <a:ext cx="6096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rgbClr val="000000"/>
                  </a:solidFill>
                  <a:latin typeface="Segoe" pitchFamily="34" charset="0"/>
                </a:rPr>
                <a:t>INF</a:t>
              </a:r>
            </a:p>
          </p:txBody>
        </p:sp>
      </p:grpSp>
      <p:sp>
        <p:nvSpPr>
          <p:cNvPr id="41" name="Bent Arrow 40"/>
          <p:cNvSpPr/>
          <p:nvPr/>
        </p:nvSpPr>
        <p:spPr bwMode="auto">
          <a:xfrm rot="5400000">
            <a:off x="2286000" y="2743200"/>
            <a:ext cx="1600200" cy="1295400"/>
          </a:xfrm>
          <a:prstGeom prst="bentArrow">
            <a:avLst>
              <a:gd name="adj1" fmla="val 10594"/>
              <a:gd name="adj2" fmla="val 16717"/>
              <a:gd name="adj3" fmla="val 16357"/>
              <a:gd name="adj4" fmla="val 4375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3" name="Group 38"/>
          <p:cNvGrpSpPr/>
          <p:nvPr/>
        </p:nvGrpSpPr>
        <p:grpSpPr>
          <a:xfrm>
            <a:off x="685800" y="1981200"/>
            <a:ext cx="1676400" cy="1905000"/>
            <a:chOff x="685800" y="1981200"/>
            <a:chExt cx="1676400" cy="1905000"/>
          </a:xfrm>
        </p:grpSpPr>
        <p:sp>
          <p:nvSpPr>
            <p:cNvPr id="40" name="Rounded Rectangle 39"/>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42" name="Rounded Rectangle 41"/>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3" name="Rounded Rectangle 42"/>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5" name="Rounded Rectangle 44"/>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46" name="Rounded Rectangle 45"/>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7" name="Rounded Rectangle 46"/>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8" name="Rounded Rectangle 47"/>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9" name="Rounded Rectangle 48"/>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0" name="Rounded Rectangle 49"/>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8" name="Rounded Rectangle 57"/>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9" name="Rounded Rectangle 58"/>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0" name="Rounded Rectangle 59"/>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2" name="Rounded Rectangle 61"/>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4" name="Rounded Rectangle 63"/>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36" name="Title 35"/>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INF file of driver parsed for INF directives</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47" name="Rounded Rectangle 46"/>
          <p:cNvSpPr/>
          <p:nvPr/>
        </p:nvSpPr>
        <p:spPr bwMode="auto">
          <a:xfrm>
            <a:off x="3048000" y="3581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default</a:t>
            </a:r>
          </a:p>
        </p:txBody>
      </p:sp>
      <p:sp>
        <p:nvSpPr>
          <p:cNvPr id="49" name="Rounded Rectangle 48"/>
          <p:cNvSpPr/>
          <p:nvPr/>
        </p:nvSpPr>
        <p:spPr bwMode="auto">
          <a:xfrm>
            <a:off x="3048000" y="3200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p:txBody>
      </p:sp>
      <p:grpSp>
        <p:nvGrpSpPr>
          <p:cNvPr id="2" name="Group 39"/>
          <p:cNvGrpSpPr/>
          <p:nvPr/>
        </p:nvGrpSpPr>
        <p:grpSpPr>
          <a:xfrm>
            <a:off x="685800" y="1981200"/>
            <a:ext cx="1676400" cy="1905000"/>
            <a:chOff x="685800" y="1981200"/>
            <a:chExt cx="1676400" cy="1905000"/>
          </a:xfrm>
        </p:grpSpPr>
        <p:sp>
          <p:nvSpPr>
            <p:cNvPr id="41" name="Rounded Rectangle 40"/>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42" name="Rounded Rectangle 41"/>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3" name="Rounded Rectangle 42"/>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5" name="Rounded Rectangle 44"/>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46" name="Rounded Rectangle 45"/>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 name="Rounded Rectangle 47"/>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0" name="Rounded Rectangle 49"/>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8" name="Rounded Rectangle 57"/>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 name="Rounded Rectangle 58"/>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0" name="Rounded Rectangle 59"/>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2" name="Rounded Rectangle 61"/>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5" name="Rounded Rectangle 64"/>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6" name="Rounded Rectangle 65"/>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 name="Group 66"/>
          <p:cNvGrpSpPr/>
          <p:nvPr/>
        </p:nvGrpSpPr>
        <p:grpSpPr>
          <a:xfrm>
            <a:off x="2743200" y="4343400"/>
            <a:ext cx="1524000" cy="1219200"/>
            <a:chOff x="2743200" y="4343400"/>
            <a:chExt cx="1524000" cy="1219200"/>
          </a:xfrm>
        </p:grpSpPr>
        <p:sp>
          <p:nvSpPr>
            <p:cNvPr id="68" name="Rounded Rectangle 67"/>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70" name="Rounded Rectangle 69"/>
            <p:cNvSpPr/>
            <p:nvPr/>
          </p:nvSpPr>
          <p:spPr bwMode="auto">
            <a:xfrm>
              <a:off x="3200400" y="4495800"/>
              <a:ext cx="6096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rgbClr val="000000"/>
                  </a:solidFill>
                  <a:latin typeface="Segoe" pitchFamily="34" charset="0"/>
                </a:rPr>
                <a:t>INF</a:t>
              </a:r>
            </a:p>
          </p:txBody>
        </p:sp>
      </p:grpSp>
      <p:sp>
        <p:nvSpPr>
          <p:cNvPr id="37" name="Title 36"/>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Class installer loaded for device setup class</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47" name="Rounded Rectangle 46"/>
          <p:cNvSpPr/>
          <p:nvPr/>
        </p:nvSpPr>
        <p:spPr bwMode="auto">
          <a:xfrm>
            <a:off x="3048000" y="3581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default</a:t>
            </a:r>
          </a:p>
        </p:txBody>
      </p:sp>
      <p:sp>
        <p:nvSpPr>
          <p:cNvPr id="49" name="Rounded Rectangle 48"/>
          <p:cNvSpPr/>
          <p:nvPr/>
        </p:nvSpPr>
        <p:spPr bwMode="auto">
          <a:xfrm>
            <a:off x="3048000" y="3200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p:txBody>
      </p:sp>
      <p:sp>
        <p:nvSpPr>
          <p:cNvPr id="41" name="U-Turn Arrow 40"/>
          <p:cNvSpPr/>
          <p:nvPr/>
        </p:nvSpPr>
        <p:spPr bwMode="auto">
          <a:xfrm flipH="1">
            <a:off x="3352800" y="2438400"/>
            <a:ext cx="914400" cy="1828800"/>
          </a:xfrm>
          <a:prstGeom prst="uturnArrow">
            <a:avLst>
              <a:gd name="adj1" fmla="val 11735"/>
              <a:gd name="adj2" fmla="val 15306"/>
              <a:gd name="adj3" fmla="val 25000"/>
              <a:gd name="adj4" fmla="val 43750"/>
              <a:gd name="adj5" fmla="val 33216"/>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41"/>
          <p:cNvGrpSpPr/>
          <p:nvPr/>
        </p:nvGrpSpPr>
        <p:grpSpPr>
          <a:xfrm>
            <a:off x="685800" y="1981200"/>
            <a:ext cx="1676400" cy="1905000"/>
            <a:chOff x="685800" y="1981200"/>
            <a:chExt cx="1676400" cy="1905000"/>
          </a:xfrm>
        </p:grpSpPr>
        <p:sp>
          <p:nvSpPr>
            <p:cNvPr id="43" name="Rounded Rectangle 42"/>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45" name="Rounded Rectangle 44"/>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6" name="Rounded Rectangle 45"/>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8" name="Rounded Rectangle 47"/>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0" name="Rounded Rectangle 49"/>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8" name="Rounded Rectangle 57"/>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9" name="Rounded Rectangle 58"/>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0" name="Rounded Rectangle 59"/>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2" name="Rounded Rectangle 61"/>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4" name="Rounded Rectangle 63"/>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 name="Rounded Rectangle 64"/>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6" name="Rounded Rectangle 65"/>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7" name="Rounded Rectangle 66"/>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8" name="Rounded Rectangle 67"/>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 name="Group 69"/>
          <p:cNvGrpSpPr/>
          <p:nvPr/>
        </p:nvGrpSpPr>
        <p:grpSpPr>
          <a:xfrm>
            <a:off x="2743200" y="4343400"/>
            <a:ext cx="1524000" cy="1219200"/>
            <a:chOff x="2743200" y="4343400"/>
            <a:chExt cx="1524000" cy="1219200"/>
          </a:xfrm>
        </p:grpSpPr>
        <p:sp>
          <p:nvSpPr>
            <p:cNvPr id="71" name="Rounded Rectangle 70"/>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72" name="Rounded Rectangle 71"/>
            <p:cNvSpPr/>
            <p:nvPr/>
          </p:nvSpPr>
          <p:spPr bwMode="auto">
            <a:xfrm>
              <a:off x="3200400" y="4495800"/>
              <a:ext cx="6096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rgbClr val="000000"/>
                  </a:solidFill>
                  <a:latin typeface="Segoe" pitchFamily="34" charset="0"/>
                </a:rPr>
                <a:t>INF</a:t>
              </a:r>
            </a:p>
          </p:txBody>
        </p:sp>
      </p:grpSp>
      <p:sp>
        <p:nvSpPr>
          <p:cNvPr id="39" name="Title 38"/>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”DIF_” code sequence sent to installers</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47" name="Rounded Rectangle 46"/>
          <p:cNvSpPr/>
          <p:nvPr/>
        </p:nvSpPr>
        <p:spPr bwMode="auto">
          <a:xfrm>
            <a:off x="3048000" y="3581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default</a:t>
            </a:r>
          </a:p>
        </p:txBody>
      </p:sp>
      <p:sp>
        <p:nvSpPr>
          <p:cNvPr id="49" name="Rounded Rectangle 48"/>
          <p:cNvSpPr/>
          <p:nvPr/>
        </p:nvSpPr>
        <p:spPr bwMode="auto">
          <a:xfrm>
            <a:off x="3048000" y="3200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p:txBody>
      </p:sp>
      <p:sp>
        <p:nvSpPr>
          <p:cNvPr id="41" name="Rounded Rectangle 40"/>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 name="Rounded Rectangle 41"/>
          <p:cNvSpPr/>
          <p:nvPr/>
        </p:nvSpPr>
        <p:spPr bwMode="auto">
          <a:xfrm>
            <a:off x="3048000" y="2819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3" name="Right Arrow 42"/>
          <p:cNvSpPr/>
          <p:nvPr/>
        </p:nvSpPr>
        <p:spPr bwMode="auto">
          <a:xfrm>
            <a:off x="2438400" y="2133600"/>
            <a:ext cx="21336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5" name="Right Arrow 44"/>
          <p:cNvSpPr/>
          <p:nvPr/>
        </p:nvSpPr>
        <p:spPr bwMode="auto">
          <a:xfrm>
            <a:off x="2438400" y="2819400"/>
            <a:ext cx="533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45"/>
          <p:cNvGrpSpPr/>
          <p:nvPr/>
        </p:nvGrpSpPr>
        <p:grpSpPr>
          <a:xfrm>
            <a:off x="685800" y="1981200"/>
            <a:ext cx="1676400" cy="1905000"/>
            <a:chOff x="685800" y="1981200"/>
            <a:chExt cx="1676400" cy="1905000"/>
          </a:xfrm>
        </p:grpSpPr>
        <p:sp>
          <p:nvSpPr>
            <p:cNvPr id="48" name="Rounded Rectangle 47"/>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50" name="Rounded Rectangle 49"/>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8" name="Rounded Rectangle 57"/>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9" name="Rounded Rectangle 58"/>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 name="Rounded Rectangle 59"/>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2" name="Rounded Rectangle 61"/>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3" name="Rounded Rectangle 62"/>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5" name="Rounded Rectangle 64"/>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6" name="Rounded Rectangle 65"/>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7" name="Rounded Rectangle 66"/>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 name="Rounded Rectangle 67"/>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0" name="Rounded Rectangle 69"/>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1" name="Rounded Rectangle 70"/>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2" name="Rounded Rectangle 71"/>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 name="Group 72"/>
          <p:cNvGrpSpPr/>
          <p:nvPr/>
        </p:nvGrpSpPr>
        <p:grpSpPr>
          <a:xfrm>
            <a:off x="2743200" y="4343400"/>
            <a:ext cx="1524000" cy="1219200"/>
            <a:chOff x="2743200" y="4343400"/>
            <a:chExt cx="1524000" cy="1219200"/>
          </a:xfrm>
        </p:grpSpPr>
        <p:sp>
          <p:nvSpPr>
            <p:cNvPr id="74" name="Rounded Rectangle 73"/>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75" name="Rounded Rectangle 74"/>
            <p:cNvSpPr/>
            <p:nvPr/>
          </p:nvSpPr>
          <p:spPr bwMode="auto">
            <a:xfrm>
              <a:off x="3200400" y="4495800"/>
              <a:ext cx="6096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rgbClr val="000000"/>
                  </a:solidFill>
                  <a:latin typeface="Segoe" pitchFamily="34" charset="0"/>
                </a:rPr>
                <a:t>INF</a:t>
              </a:r>
            </a:p>
          </p:txBody>
        </p:sp>
      </p:grpSp>
      <p:sp>
        <p:nvSpPr>
          <p:cNvPr id="44" name="Title 43"/>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DIF_INSTALLDEVICEFILES</a:t>
            </a:r>
            <a:endParaRPr lang="en-US" sz="32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47" name="Rounded Rectangle 46"/>
          <p:cNvSpPr/>
          <p:nvPr/>
        </p:nvSpPr>
        <p:spPr bwMode="auto">
          <a:xfrm>
            <a:off x="3048000" y="3581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default</a:t>
            </a:r>
          </a:p>
        </p:txBody>
      </p:sp>
      <p:sp>
        <p:nvSpPr>
          <p:cNvPr id="49" name="Rounded Rectangle 48"/>
          <p:cNvSpPr/>
          <p:nvPr/>
        </p:nvSpPr>
        <p:spPr bwMode="auto">
          <a:xfrm>
            <a:off x="3048000" y="3200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p:txBody>
      </p:sp>
      <p:sp>
        <p:nvSpPr>
          <p:cNvPr id="41" name="Rounded Rectangle 40"/>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 name="Rounded Rectangle 41"/>
          <p:cNvSpPr/>
          <p:nvPr/>
        </p:nvSpPr>
        <p:spPr bwMode="auto">
          <a:xfrm>
            <a:off x="3048000" y="2819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coinst</a:t>
            </a:r>
          </a:p>
        </p:txBody>
      </p:sp>
      <p:sp>
        <p:nvSpPr>
          <p:cNvPr id="43" name="U-Turn Arrow 42"/>
          <p:cNvSpPr/>
          <p:nvPr/>
        </p:nvSpPr>
        <p:spPr bwMode="auto">
          <a:xfrm flipH="1">
            <a:off x="3352800" y="2057400"/>
            <a:ext cx="914400" cy="2209800"/>
          </a:xfrm>
          <a:prstGeom prst="uturnArrow">
            <a:avLst>
              <a:gd name="adj1" fmla="val 11735"/>
              <a:gd name="adj2" fmla="val 15306"/>
              <a:gd name="adj3" fmla="val 25000"/>
              <a:gd name="adj4" fmla="val 43750"/>
              <a:gd name="adj5" fmla="val 28975"/>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44"/>
          <p:cNvGrpSpPr/>
          <p:nvPr/>
        </p:nvGrpSpPr>
        <p:grpSpPr>
          <a:xfrm>
            <a:off x="685800" y="1981200"/>
            <a:ext cx="1676400" cy="1905000"/>
            <a:chOff x="685800" y="1981200"/>
            <a:chExt cx="1676400" cy="1905000"/>
          </a:xfrm>
        </p:grpSpPr>
        <p:sp>
          <p:nvSpPr>
            <p:cNvPr id="46" name="Rounded Rectangle 45"/>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48" name="Rounded Rectangle 47"/>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0" name="Rounded Rectangle 49"/>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8" name="Rounded Rectangle 57"/>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 name="Rounded Rectangle 58"/>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0" name="Rounded Rectangle 59"/>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2" name="Rounded Rectangle 61"/>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5" name="Rounded Rectangle 64"/>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6" name="Rounded Rectangle 65"/>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 name="Rounded Rectangle 66"/>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8" name="Rounded Rectangle 67"/>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0" name="Rounded Rectangle 69"/>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1" name="Rounded Rectangle 70"/>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 name="Group 71"/>
          <p:cNvGrpSpPr/>
          <p:nvPr/>
        </p:nvGrpSpPr>
        <p:grpSpPr>
          <a:xfrm>
            <a:off x="2743200" y="4343400"/>
            <a:ext cx="1524000" cy="1219200"/>
            <a:chOff x="2743200" y="4343400"/>
            <a:chExt cx="1524000" cy="1219200"/>
          </a:xfrm>
        </p:grpSpPr>
        <p:sp>
          <p:nvSpPr>
            <p:cNvPr id="73" name="Rounded Rectangle 72"/>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74" name="Rounded Rectangle 73"/>
            <p:cNvSpPr/>
            <p:nvPr/>
          </p:nvSpPr>
          <p:spPr bwMode="auto">
            <a:xfrm>
              <a:off x="3200400" y="4495800"/>
              <a:ext cx="6096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rgbClr val="000000"/>
                  </a:solidFill>
                  <a:latin typeface="Segoe" pitchFamily="34" charset="0"/>
                </a:rPr>
                <a:t>INF</a:t>
              </a:r>
            </a:p>
          </p:txBody>
        </p:sp>
      </p:grpSp>
      <p:sp>
        <p:nvSpPr>
          <p:cNvPr id="40" name="Title 39"/>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DIF_REGISTER_COINSTALLERS</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47" name="Rounded Rectangle 46"/>
          <p:cNvSpPr/>
          <p:nvPr/>
        </p:nvSpPr>
        <p:spPr bwMode="auto">
          <a:xfrm>
            <a:off x="3048000" y="3581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default</a:t>
            </a:r>
          </a:p>
        </p:txBody>
      </p:sp>
      <p:sp>
        <p:nvSpPr>
          <p:cNvPr id="49" name="Rounded Rectangle 48"/>
          <p:cNvSpPr/>
          <p:nvPr/>
        </p:nvSpPr>
        <p:spPr bwMode="auto">
          <a:xfrm>
            <a:off x="3048000" y="3200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p:txBody>
      </p:sp>
      <p:sp>
        <p:nvSpPr>
          <p:cNvPr id="41" name="Rounded Rectangle 40"/>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 name="Rounded Rectangle 41"/>
          <p:cNvSpPr/>
          <p:nvPr/>
        </p:nvSpPr>
        <p:spPr bwMode="auto">
          <a:xfrm>
            <a:off x="3048000" y="2819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coinst</a:t>
            </a:r>
          </a:p>
        </p:txBody>
      </p:sp>
      <p:sp>
        <p:nvSpPr>
          <p:cNvPr id="46" name="U-Turn Arrow 45"/>
          <p:cNvSpPr/>
          <p:nvPr/>
        </p:nvSpPr>
        <p:spPr bwMode="auto">
          <a:xfrm flipH="1">
            <a:off x="3352800" y="2057400"/>
            <a:ext cx="914400" cy="2209800"/>
          </a:xfrm>
          <a:prstGeom prst="uturnArrow">
            <a:avLst>
              <a:gd name="adj1" fmla="val 11735"/>
              <a:gd name="adj2" fmla="val 15306"/>
              <a:gd name="adj3" fmla="val 25000"/>
              <a:gd name="adj4" fmla="val 43750"/>
              <a:gd name="adj5" fmla="val 28975"/>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42"/>
          <p:cNvGrpSpPr/>
          <p:nvPr/>
        </p:nvGrpSpPr>
        <p:grpSpPr>
          <a:xfrm>
            <a:off x="685800" y="1981200"/>
            <a:ext cx="1676400" cy="1905000"/>
            <a:chOff x="685800" y="1981200"/>
            <a:chExt cx="1676400" cy="1905000"/>
          </a:xfrm>
        </p:grpSpPr>
        <p:sp>
          <p:nvSpPr>
            <p:cNvPr id="45" name="Rounded Rectangle 44"/>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48" name="Rounded Rectangle 47"/>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0" name="Rounded Rectangle 49"/>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8" name="Rounded Rectangle 57"/>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 name="Rounded Rectangle 58"/>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0" name="Rounded Rectangle 59"/>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2" name="Rounded Rectangle 61"/>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5" name="Rounded Rectangle 64"/>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6" name="Rounded Rectangle 65"/>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 name="Rounded Rectangle 66"/>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8" name="Rounded Rectangle 67"/>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0" name="Rounded Rectangle 69"/>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1" name="Rounded Rectangle 70"/>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 name="Group 71"/>
          <p:cNvGrpSpPr/>
          <p:nvPr/>
        </p:nvGrpSpPr>
        <p:grpSpPr>
          <a:xfrm>
            <a:off x="2743200" y="4343400"/>
            <a:ext cx="1524000" cy="1219200"/>
            <a:chOff x="2743200" y="4343400"/>
            <a:chExt cx="1524000" cy="1219200"/>
          </a:xfrm>
        </p:grpSpPr>
        <p:sp>
          <p:nvSpPr>
            <p:cNvPr id="73" name="Rounded Rectangle 72"/>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74" name="Rounded Rectangle 73"/>
            <p:cNvSpPr/>
            <p:nvPr/>
          </p:nvSpPr>
          <p:spPr bwMode="auto">
            <a:xfrm>
              <a:off x="3200400" y="4495800"/>
              <a:ext cx="6096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rgbClr val="000000"/>
                  </a:solidFill>
                  <a:latin typeface="Segoe" pitchFamily="34" charset="0"/>
                </a:rPr>
                <a:t>INF</a:t>
              </a:r>
            </a:p>
          </p:txBody>
        </p:sp>
      </p:grpSp>
      <p:sp>
        <p:nvSpPr>
          <p:cNvPr id="40" name="Title 39"/>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DIF_INSTALLDEVICE:  Core operations</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2590800" y="1676400"/>
            <a:ext cx="39624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31" name="Left-Right Arrow 3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2" name="Left-Right Arrow 3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3" name="Left-Right Arrow 3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8" name="Rounded Rectangle 37"/>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43" name="Rounded Rectangle 42"/>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48" name="Rounded Rectangle 47"/>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grpSp>
        <p:nvGrpSpPr>
          <p:cNvPr id="2" name="Group 36"/>
          <p:cNvGrpSpPr/>
          <p:nvPr/>
        </p:nvGrpSpPr>
        <p:grpSpPr>
          <a:xfrm>
            <a:off x="2819400" y="2895600"/>
            <a:ext cx="1676400" cy="1905000"/>
            <a:chOff x="2819400" y="2895600"/>
            <a:chExt cx="1676400" cy="1905000"/>
          </a:xfrm>
        </p:grpSpPr>
        <p:sp>
          <p:nvSpPr>
            <p:cNvPr id="67" name="Rounded Rectangle 66"/>
            <p:cNvSpPr/>
            <p:nvPr/>
          </p:nvSpPr>
          <p:spPr bwMode="auto">
            <a:xfrm>
              <a:off x="2819400" y="28956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grpSp>
          <p:nvGrpSpPr>
            <p:cNvPr id="3" name="Group 35"/>
            <p:cNvGrpSpPr/>
            <p:nvPr/>
          </p:nvGrpSpPr>
          <p:grpSpPr>
            <a:xfrm>
              <a:off x="3733800" y="3048000"/>
              <a:ext cx="685800" cy="533400"/>
              <a:chOff x="3733800" y="3048000"/>
              <a:chExt cx="685800" cy="533400"/>
            </a:xfrm>
          </p:grpSpPr>
          <p:sp>
            <p:nvSpPr>
              <p:cNvPr id="79" name="Rounded Rectangle 78"/>
              <p:cNvSpPr/>
              <p:nvPr/>
            </p:nvSpPr>
            <p:spPr bwMode="auto">
              <a:xfrm>
                <a:off x="37338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0" name="Rounded Rectangle 79"/>
              <p:cNvSpPr/>
              <p:nvPr/>
            </p:nvSpPr>
            <p:spPr bwMode="auto">
              <a:xfrm>
                <a:off x="41148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1" name="Rounded Rectangle 80"/>
              <p:cNvSpPr/>
              <p:nvPr/>
            </p:nvSpPr>
            <p:spPr bwMode="auto">
              <a:xfrm>
                <a:off x="38100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82" name="Rounded Rectangle 81"/>
              <p:cNvSpPr/>
              <p:nvPr/>
            </p:nvSpPr>
            <p:spPr bwMode="auto">
              <a:xfrm>
                <a:off x="39624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 name="Group 33"/>
            <p:cNvGrpSpPr/>
            <p:nvPr/>
          </p:nvGrpSpPr>
          <p:grpSpPr>
            <a:xfrm>
              <a:off x="2895600" y="3733800"/>
              <a:ext cx="685800" cy="533400"/>
              <a:chOff x="2895600" y="3733800"/>
              <a:chExt cx="685800" cy="533400"/>
            </a:xfrm>
          </p:grpSpPr>
          <p:sp>
            <p:nvSpPr>
              <p:cNvPr id="75" name="Rounded Rectangle 74"/>
              <p:cNvSpPr/>
              <p:nvPr/>
            </p:nvSpPr>
            <p:spPr bwMode="auto">
              <a:xfrm>
                <a:off x="28956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6" name="Rounded Rectangle 75"/>
              <p:cNvSpPr/>
              <p:nvPr/>
            </p:nvSpPr>
            <p:spPr bwMode="auto">
              <a:xfrm>
                <a:off x="32766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7" name="Rounded Rectangle 76"/>
              <p:cNvSpPr/>
              <p:nvPr/>
            </p:nvSpPr>
            <p:spPr bwMode="auto">
              <a:xfrm>
                <a:off x="29718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8" name="Rounded Rectangle 77"/>
              <p:cNvSpPr/>
              <p:nvPr/>
            </p:nvSpPr>
            <p:spPr bwMode="auto">
              <a:xfrm>
                <a:off x="31242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 name="Group 34"/>
            <p:cNvGrpSpPr/>
            <p:nvPr/>
          </p:nvGrpSpPr>
          <p:grpSpPr>
            <a:xfrm>
              <a:off x="3733800" y="3733800"/>
              <a:ext cx="685800" cy="533400"/>
              <a:chOff x="3733800" y="3733800"/>
              <a:chExt cx="685800" cy="533400"/>
            </a:xfrm>
          </p:grpSpPr>
          <p:sp>
            <p:nvSpPr>
              <p:cNvPr id="71" name="Rounded Rectangle 70"/>
              <p:cNvSpPr/>
              <p:nvPr/>
            </p:nvSpPr>
            <p:spPr bwMode="auto">
              <a:xfrm>
                <a:off x="37338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2" name="Rounded Rectangle 71"/>
              <p:cNvSpPr/>
              <p:nvPr/>
            </p:nvSpPr>
            <p:spPr bwMode="auto">
              <a:xfrm>
                <a:off x="41148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3" name="Rounded Rectangle 72"/>
              <p:cNvSpPr/>
              <p:nvPr/>
            </p:nvSpPr>
            <p:spPr bwMode="auto">
              <a:xfrm>
                <a:off x="38100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4" name="Rounded Rectangle 73"/>
              <p:cNvSpPr/>
              <p:nvPr/>
            </p:nvSpPr>
            <p:spPr bwMode="auto">
              <a:xfrm>
                <a:off x="39624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pic>
        <p:nvPicPr>
          <p:cNvPr id="83"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84" name="Down Arrow 83"/>
          <p:cNvSpPr/>
          <p:nvPr/>
        </p:nvSpPr>
        <p:spPr bwMode="auto">
          <a:xfrm>
            <a:off x="7772400" y="990600"/>
            <a:ext cx="304800" cy="6096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4" name="Title 33"/>
          <p:cNvSpPr>
            <a:spLocks noGrp="1"/>
          </p:cNvSpPr>
          <p:nvPr>
            <p:ph type="title"/>
          </p:nvPr>
        </p:nvSpPr>
        <p:spPr>
          <a:xfrm>
            <a:off x="382588" y="228600"/>
            <a:ext cx="8380412" cy="1052596"/>
          </a:xfrm>
        </p:spPr>
        <p:txBody>
          <a:bodyPr/>
          <a:lstStyle/>
          <a:p>
            <a:pPr lvl="0"/>
            <a:r>
              <a:rPr lang="en-US" sz="4400" dirty="0" smtClean="0"/>
              <a:t>Driver Install (Windows Vista+)</a:t>
            </a:r>
            <a:br>
              <a:rPr lang="en-US" sz="4400" dirty="0" smtClean="0"/>
            </a:br>
            <a:r>
              <a:rPr lang="en-US" sz="3200" dirty="0" smtClean="0">
                <a:solidFill>
                  <a:schemeClr val="accent1"/>
                </a:solidFill>
              </a:rPr>
              <a:t>User plugs in new device</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70" name="Rounded Rectangle 69"/>
          <p:cNvSpPr/>
          <p:nvPr/>
        </p:nvSpPr>
        <p:spPr bwMode="auto">
          <a:xfrm>
            <a:off x="914400" y="4343400"/>
            <a:ext cx="1295400" cy="1219200"/>
          </a:xfrm>
          <a:prstGeom prst="roundRect">
            <a:avLst>
              <a:gd name="adj" fmla="val 9033"/>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Registry</a:t>
            </a:r>
          </a:p>
        </p:txBody>
      </p:sp>
      <p:sp>
        <p:nvSpPr>
          <p:cNvPr id="47" name="Rounded Rectangle 46"/>
          <p:cNvSpPr/>
          <p:nvPr/>
        </p:nvSpPr>
        <p:spPr bwMode="auto">
          <a:xfrm>
            <a:off x="3048000" y="3581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default</a:t>
            </a:r>
          </a:p>
        </p:txBody>
      </p:sp>
      <p:sp>
        <p:nvSpPr>
          <p:cNvPr id="49" name="Rounded Rectangle 48"/>
          <p:cNvSpPr/>
          <p:nvPr/>
        </p:nvSpPr>
        <p:spPr bwMode="auto">
          <a:xfrm>
            <a:off x="3048000" y="3200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p:txBody>
      </p:sp>
      <p:sp>
        <p:nvSpPr>
          <p:cNvPr id="41" name="Rounded Rectangle 40"/>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 name="Rounded Rectangle 41"/>
          <p:cNvSpPr/>
          <p:nvPr/>
        </p:nvSpPr>
        <p:spPr bwMode="auto">
          <a:xfrm>
            <a:off x="3048000" y="2819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coinst</a:t>
            </a:r>
          </a:p>
        </p:txBody>
      </p:sp>
      <p:sp>
        <p:nvSpPr>
          <p:cNvPr id="43" name="Right Arrow 42"/>
          <p:cNvSpPr/>
          <p:nvPr/>
        </p:nvSpPr>
        <p:spPr bwMode="auto">
          <a:xfrm rot="8172335">
            <a:off x="2184640" y="3810884"/>
            <a:ext cx="809178" cy="37595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44"/>
          <p:cNvGrpSpPr/>
          <p:nvPr/>
        </p:nvGrpSpPr>
        <p:grpSpPr>
          <a:xfrm>
            <a:off x="685800" y="1981200"/>
            <a:ext cx="1676400" cy="1905000"/>
            <a:chOff x="685800" y="1981200"/>
            <a:chExt cx="1676400" cy="1905000"/>
          </a:xfrm>
        </p:grpSpPr>
        <p:sp>
          <p:nvSpPr>
            <p:cNvPr id="46" name="Rounded Rectangle 45"/>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48" name="Rounded Rectangle 47"/>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0" name="Rounded Rectangle 49"/>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8" name="Rounded Rectangle 57"/>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 name="Rounded Rectangle 58"/>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0" name="Rounded Rectangle 59"/>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2" name="Rounded Rectangle 61"/>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5" name="Rounded Rectangle 64"/>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6" name="Rounded Rectangle 65"/>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 name="Rounded Rectangle 66"/>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8" name="Rounded Rectangle 67"/>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1" name="Rounded Rectangle 70"/>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2" name="Rounded Rectangle 71"/>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 name="Group 72"/>
          <p:cNvGrpSpPr/>
          <p:nvPr/>
        </p:nvGrpSpPr>
        <p:grpSpPr>
          <a:xfrm>
            <a:off x="2743200" y="4343400"/>
            <a:ext cx="1524000" cy="1219200"/>
            <a:chOff x="2743200" y="4343400"/>
            <a:chExt cx="1524000" cy="1219200"/>
          </a:xfrm>
        </p:grpSpPr>
        <p:sp>
          <p:nvSpPr>
            <p:cNvPr id="74" name="Rounded Rectangle 73"/>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75" name="Rounded Rectangle 74"/>
            <p:cNvSpPr/>
            <p:nvPr/>
          </p:nvSpPr>
          <p:spPr bwMode="auto">
            <a:xfrm>
              <a:off x="3200400" y="4495800"/>
              <a:ext cx="6096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rgbClr val="000000"/>
                  </a:solidFill>
                  <a:latin typeface="Segoe" pitchFamily="34" charset="0"/>
                </a:rPr>
                <a:t>INF</a:t>
              </a:r>
            </a:p>
          </p:txBody>
        </p:sp>
      </p:grpSp>
      <p:sp>
        <p:nvSpPr>
          <p:cNvPr id="44" name="Title 43"/>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DIF_INSTALLDEVICE:  Registry operations</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70" name="Rounded Rectangle 69"/>
          <p:cNvSpPr/>
          <p:nvPr/>
        </p:nvSpPr>
        <p:spPr bwMode="auto">
          <a:xfrm>
            <a:off x="914400" y="4343400"/>
            <a:ext cx="1295400" cy="1219200"/>
          </a:xfrm>
          <a:prstGeom prst="roundRect">
            <a:avLst>
              <a:gd name="adj" fmla="val 9033"/>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Control Manager</a:t>
            </a:r>
          </a:p>
        </p:txBody>
      </p:sp>
      <p:sp>
        <p:nvSpPr>
          <p:cNvPr id="47" name="Rounded Rectangle 46"/>
          <p:cNvSpPr/>
          <p:nvPr/>
        </p:nvSpPr>
        <p:spPr bwMode="auto">
          <a:xfrm>
            <a:off x="3048000" y="3581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default</a:t>
            </a:r>
          </a:p>
        </p:txBody>
      </p:sp>
      <p:sp>
        <p:nvSpPr>
          <p:cNvPr id="49" name="Rounded Rectangle 48"/>
          <p:cNvSpPr/>
          <p:nvPr/>
        </p:nvSpPr>
        <p:spPr bwMode="auto">
          <a:xfrm>
            <a:off x="3048000" y="3200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p:txBody>
      </p:sp>
      <p:sp>
        <p:nvSpPr>
          <p:cNvPr id="41" name="Rounded Rectangle 40"/>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Webcam Driver</a:t>
            </a:r>
          </a:p>
        </p:txBody>
      </p:sp>
      <p:sp>
        <p:nvSpPr>
          <p:cNvPr id="42" name="Rounded Rectangle 41"/>
          <p:cNvSpPr/>
          <p:nvPr/>
        </p:nvSpPr>
        <p:spPr bwMode="auto">
          <a:xfrm>
            <a:off x="3048000" y="2819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coinst</a:t>
            </a:r>
          </a:p>
        </p:txBody>
      </p:sp>
      <p:sp>
        <p:nvSpPr>
          <p:cNvPr id="46" name="Right Arrow 45"/>
          <p:cNvSpPr/>
          <p:nvPr/>
        </p:nvSpPr>
        <p:spPr bwMode="auto">
          <a:xfrm rot="8172335">
            <a:off x="2184640" y="3810884"/>
            <a:ext cx="809178" cy="37595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44"/>
          <p:cNvGrpSpPr/>
          <p:nvPr/>
        </p:nvGrpSpPr>
        <p:grpSpPr>
          <a:xfrm>
            <a:off x="685800" y="1981200"/>
            <a:ext cx="1676400" cy="1905000"/>
            <a:chOff x="685800" y="1981200"/>
            <a:chExt cx="1676400" cy="1905000"/>
          </a:xfrm>
        </p:grpSpPr>
        <p:sp>
          <p:nvSpPr>
            <p:cNvPr id="48" name="Rounded Rectangle 47"/>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50" name="Rounded Rectangle 49"/>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8" name="Rounded Rectangle 57"/>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9" name="Rounded Rectangle 58"/>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 name="Rounded Rectangle 59"/>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2" name="Rounded Rectangle 61"/>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3" name="Rounded Rectangle 62"/>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5" name="Rounded Rectangle 64"/>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6" name="Rounded Rectangle 65"/>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7" name="Rounded Rectangle 66"/>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 name="Rounded Rectangle 67"/>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1" name="Rounded Rectangle 70"/>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2" name="Rounded Rectangle 71"/>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3" name="Rounded Rectangle 72"/>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 name="Group 73"/>
          <p:cNvGrpSpPr/>
          <p:nvPr/>
        </p:nvGrpSpPr>
        <p:grpSpPr>
          <a:xfrm>
            <a:off x="2743200" y="4343400"/>
            <a:ext cx="1524000" cy="1219200"/>
            <a:chOff x="2743200" y="4343400"/>
            <a:chExt cx="1524000" cy="1219200"/>
          </a:xfrm>
        </p:grpSpPr>
        <p:sp>
          <p:nvSpPr>
            <p:cNvPr id="75" name="Rounded Rectangle 74"/>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76" name="Rounded Rectangle 75"/>
            <p:cNvSpPr/>
            <p:nvPr/>
          </p:nvSpPr>
          <p:spPr bwMode="auto">
            <a:xfrm>
              <a:off x="3200400" y="4495800"/>
              <a:ext cx="6096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rgbClr val="000000"/>
                  </a:solidFill>
                  <a:latin typeface="Segoe" pitchFamily="34" charset="0"/>
                </a:rPr>
                <a:t>INF</a:t>
              </a:r>
            </a:p>
          </p:txBody>
        </p:sp>
      </p:grpSp>
      <p:sp>
        <p:nvSpPr>
          <p:cNvPr id="43" name="Title 42"/>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DIF_INSTALLDEVICE: services added</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47" name="Rounded Rectangle 46"/>
          <p:cNvSpPr/>
          <p:nvPr/>
        </p:nvSpPr>
        <p:spPr bwMode="auto">
          <a:xfrm>
            <a:off x="3048000" y="3581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default</a:t>
            </a:r>
          </a:p>
        </p:txBody>
      </p:sp>
      <p:sp>
        <p:nvSpPr>
          <p:cNvPr id="49" name="Rounded Rectangle 48"/>
          <p:cNvSpPr/>
          <p:nvPr/>
        </p:nvSpPr>
        <p:spPr bwMode="auto">
          <a:xfrm>
            <a:off x="3048000" y="3200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class</a:t>
            </a:r>
          </a:p>
        </p:txBody>
      </p:sp>
      <p:sp>
        <p:nvSpPr>
          <p:cNvPr id="41" name="Rounded Rectangle 40"/>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Webcam Driver</a:t>
            </a:r>
          </a:p>
        </p:txBody>
      </p:sp>
      <p:sp>
        <p:nvSpPr>
          <p:cNvPr id="42" name="Rounded Rectangle 41"/>
          <p:cNvSpPr/>
          <p:nvPr/>
        </p:nvSpPr>
        <p:spPr bwMode="auto">
          <a:xfrm>
            <a:off x="3048000" y="2819400"/>
            <a:ext cx="9144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coinst</a:t>
            </a:r>
          </a:p>
        </p:txBody>
      </p:sp>
      <p:sp>
        <p:nvSpPr>
          <p:cNvPr id="43" name="Bent Arrow 42"/>
          <p:cNvSpPr/>
          <p:nvPr/>
        </p:nvSpPr>
        <p:spPr bwMode="auto">
          <a:xfrm>
            <a:off x="4114800" y="2133600"/>
            <a:ext cx="457200" cy="1600200"/>
          </a:xfrm>
          <a:prstGeom prst="ben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5" name="Left-Right Arrow 44"/>
          <p:cNvSpPr/>
          <p:nvPr/>
        </p:nvSpPr>
        <p:spPr bwMode="auto">
          <a:xfrm>
            <a:off x="6172200" y="20574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45"/>
          <p:cNvGrpSpPr/>
          <p:nvPr/>
        </p:nvGrpSpPr>
        <p:grpSpPr>
          <a:xfrm>
            <a:off x="685800" y="1981200"/>
            <a:ext cx="1676400" cy="1905000"/>
            <a:chOff x="685800" y="1981200"/>
            <a:chExt cx="1676400" cy="1905000"/>
          </a:xfrm>
        </p:grpSpPr>
        <p:sp>
          <p:nvSpPr>
            <p:cNvPr id="48" name="Rounded Rectangle 47"/>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50" name="Rounded Rectangle 49"/>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8" name="Rounded Rectangle 57"/>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9" name="Rounded Rectangle 58"/>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 name="Rounded Rectangle 59"/>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2" name="Rounded Rectangle 61"/>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3" name="Rounded Rectangle 62"/>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5" name="Rounded Rectangle 64"/>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6" name="Rounded Rectangle 65"/>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7" name="Rounded Rectangle 66"/>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 name="Rounded Rectangle 67"/>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0" name="Rounded Rectangle 69"/>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1" name="Rounded Rectangle 70"/>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2" name="Rounded Rectangle 71"/>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 name="Group 72"/>
          <p:cNvGrpSpPr/>
          <p:nvPr/>
        </p:nvGrpSpPr>
        <p:grpSpPr>
          <a:xfrm>
            <a:off x="2743200" y="4343400"/>
            <a:ext cx="1524000" cy="1219200"/>
            <a:chOff x="2743200" y="4343400"/>
            <a:chExt cx="1524000" cy="1219200"/>
          </a:xfrm>
        </p:grpSpPr>
        <p:sp>
          <p:nvSpPr>
            <p:cNvPr id="74" name="Rounded Rectangle 73"/>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75" name="Rounded Rectangle 74"/>
            <p:cNvSpPr/>
            <p:nvPr/>
          </p:nvSpPr>
          <p:spPr bwMode="auto">
            <a:xfrm>
              <a:off x="3200400" y="4495800"/>
              <a:ext cx="6096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r>
                <a:rPr lang="en-US" dirty="0" smtClean="0">
                  <a:solidFill>
                    <a:srgbClr val="000000"/>
                  </a:solidFill>
                  <a:latin typeface="Segoe" pitchFamily="34" charset="0"/>
                </a:rPr>
                <a:t>INF</a:t>
              </a:r>
            </a:p>
          </p:txBody>
        </p:sp>
      </p:grpSp>
      <p:sp>
        <p:nvSpPr>
          <p:cNvPr id="44" name="Title 43"/>
          <p:cNvSpPr>
            <a:spLocks noGrp="1"/>
          </p:cNvSpPr>
          <p:nvPr>
            <p:ph type="title"/>
          </p:nvPr>
        </p:nvSpPr>
        <p:spPr>
          <a:xfrm>
            <a:off x="382588" y="228600"/>
            <a:ext cx="8380412" cy="1717393"/>
          </a:xfrm>
        </p:spPr>
        <p:txBody>
          <a:bodyPr/>
          <a:lstStyle/>
          <a:p>
            <a:pPr lvl="0"/>
            <a:r>
              <a:rPr lang="en-US" sz="4400" dirty="0" smtClean="0"/>
              <a:t>Device Driver Install</a:t>
            </a:r>
            <a:br>
              <a:rPr lang="en-US" sz="4400" dirty="0" smtClean="0"/>
            </a:br>
            <a:r>
              <a:rPr lang="en-US" sz="3200" dirty="0" smtClean="0">
                <a:solidFill>
                  <a:schemeClr val="accent1"/>
                </a:solidFill>
              </a:rPr>
              <a:t>DIF_INSTALLDEVICE:  Device started</a:t>
            </a:r>
            <a:r>
              <a:rPr lang="en-US" sz="4400" dirty="0" smtClean="0"/>
              <a:t/>
            </a:r>
            <a:br>
              <a:rPr lang="en-US" sz="4400" dirty="0" smtClean="0"/>
            </a:br>
            <a:endParaRPr lang="en-US" sz="4400" dirty="0"/>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57200" y="1676400"/>
            <a:ext cx="60960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41" name="Rounded Rectangle 40"/>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Webcam Driver</a:t>
            </a:r>
          </a:p>
        </p:txBody>
      </p:sp>
      <p:sp>
        <p:nvSpPr>
          <p:cNvPr id="43" name="Left-Right Arrow 42"/>
          <p:cNvSpPr/>
          <p:nvPr/>
        </p:nvSpPr>
        <p:spPr bwMode="auto">
          <a:xfrm>
            <a:off x="6172200" y="20574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38"/>
          <p:cNvGrpSpPr/>
          <p:nvPr/>
        </p:nvGrpSpPr>
        <p:grpSpPr>
          <a:xfrm>
            <a:off x="685800" y="1981200"/>
            <a:ext cx="1676400" cy="1905000"/>
            <a:chOff x="685800" y="1981200"/>
            <a:chExt cx="1676400" cy="1905000"/>
          </a:xfrm>
        </p:grpSpPr>
        <p:sp>
          <p:nvSpPr>
            <p:cNvPr id="40" name="Rounded Rectangle 39"/>
            <p:cNvSpPr/>
            <p:nvPr/>
          </p:nvSpPr>
          <p:spPr bwMode="auto">
            <a:xfrm>
              <a:off x="685800" y="19812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sp>
          <p:nvSpPr>
            <p:cNvPr id="42" name="Rounded Rectangle 41"/>
            <p:cNvSpPr/>
            <p:nvPr/>
          </p:nvSpPr>
          <p:spPr bwMode="auto">
            <a:xfrm>
              <a:off x="16002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4" name="Rounded Rectangle 43"/>
            <p:cNvSpPr/>
            <p:nvPr/>
          </p:nvSpPr>
          <p:spPr bwMode="auto">
            <a:xfrm>
              <a:off x="19812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5" name="Rounded Rectangle 44"/>
            <p:cNvSpPr/>
            <p:nvPr/>
          </p:nvSpPr>
          <p:spPr bwMode="auto">
            <a:xfrm>
              <a:off x="16764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46" name="Rounded Rectangle 45"/>
            <p:cNvSpPr/>
            <p:nvPr/>
          </p:nvSpPr>
          <p:spPr bwMode="auto">
            <a:xfrm>
              <a:off x="18288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7" name="Rounded Rectangle 46"/>
            <p:cNvSpPr/>
            <p:nvPr/>
          </p:nvSpPr>
          <p:spPr bwMode="auto">
            <a:xfrm>
              <a:off x="7620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8" name="Rounded Rectangle 47"/>
            <p:cNvSpPr/>
            <p:nvPr/>
          </p:nvSpPr>
          <p:spPr bwMode="auto">
            <a:xfrm>
              <a:off x="11430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9" name="Rounded Rectangle 48"/>
            <p:cNvSpPr/>
            <p:nvPr/>
          </p:nvSpPr>
          <p:spPr bwMode="auto">
            <a:xfrm>
              <a:off x="8382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0" name="Rounded Rectangle 49"/>
            <p:cNvSpPr/>
            <p:nvPr/>
          </p:nvSpPr>
          <p:spPr bwMode="auto">
            <a:xfrm>
              <a:off x="9906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 name="Rounded Rectangle 56"/>
            <p:cNvSpPr/>
            <p:nvPr/>
          </p:nvSpPr>
          <p:spPr bwMode="auto">
            <a:xfrm>
              <a:off x="1600200" y="28194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8" name="Rounded Rectangle 57"/>
            <p:cNvSpPr/>
            <p:nvPr/>
          </p:nvSpPr>
          <p:spPr bwMode="auto">
            <a:xfrm>
              <a:off x="1981200" y="28956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9" name="Rounded Rectangle 58"/>
            <p:cNvSpPr/>
            <p:nvPr/>
          </p:nvSpPr>
          <p:spPr bwMode="auto">
            <a:xfrm>
              <a:off x="1676400" y="28956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0" name="Rounded Rectangle 59"/>
            <p:cNvSpPr/>
            <p:nvPr/>
          </p:nvSpPr>
          <p:spPr bwMode="auto">
            <a:xfrm>
              <a:off x="1828800" y="31242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762000" y="21336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2" name="Rounded Rectangle 61"/>
            <p:cNvSpPr/>
            <p:nvPr/>
          </p:nvSpPr>
          <p:spPr bwMode="auto">
            <a:xfrm>
              <a:off x="1143000" y="22098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838200" y="22098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4" name="Rounded Rectangle 63"/>
            <p:cNvSpPr/>
            <p:nvPr/>
          </p:nvSpPr>
          <p:spPr bwMode="auto">
            <a:xfrm>
              <a:off x="990600" y="24384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66" name="Rounded Rectangle 65"/>
          <p:cNvSpPr/>
          <p:nvPr/>
        </p:nvSpPr>
        <p:spPr bwMode="auto">
          <a:xfrm>
            <a:off x="2743200" y="4343400"/>
            <a:ext cx="1524000" cy="12192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Install</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Service </a:t>
            </a:r>
          </a:p>
        </p:txBody>
      </p:sp>
      <p:sp>
        <p:nvSpPr>
          <p:cNvPr id="35" name="Title 34"/>
          <p:cNvSpPr>
            <a:spLocks noGrp="1"/>
          </p:cNvSpPr>
          <p:nvPr>
            <p:ph type="title"/>
          </p:nvPr>
        </p:nvSpPr>
        <p:spPr>
          <a:xfrm>
            <a:off x="382588" y="228600"/>
            <a:ext cx="8380412" cy="1052596"/>
          </a:xfrm>
        </p:spPr>
        <p:txBody>
          <a:bodyPr/>
          <a:lstStyle/>
          <a:p>
            <a:pPr lvl="0"/>
            <a:r>
              <a:rPr lang="en-US" sz="4400" dirty="0" smtClean="0"/>
              <a:t>Device Driver Install</a:t>
            </a:r>
            <a:br>
              <a:rPr lang="en-US" sz="4400" dirty="0" smtClean="0"/>
            </a:br>
            <a:r>
              <a:rPr lang="en-US" sz="3200" dirty="0" smtClean="0">
                <a:solidFill>
                  <a:schemeClr val="accent1"/>
                </a:solidFill>
              </a:rPr>
              <a:t>Core device installation complete</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Grp="1" noChangeArrowheads="1"/>
          </p:cNvSpPr>
          <p:nvPr>
            <p:ph type="title"/>
          </p:nvPr>
        </p:nvSpPr>
        <p:spPr>
          <a:xfrm>
            <a:off x="382588" y="228600"/>
            <a:ext cx="8380412" cy="1052596"/>
          </a:xfrm>
        </p:spPr>
        <p:txBody>
          <a:bodyPr/>
          <a:lstStyle/>
          <a:p>
            <a:r>
              <a:rPr lang="en-US" sz="4400" dirty="0" smtClean="0"/>
              <a:t>Device Driver Install</a:t>
            </a:r>
            <a:br>
              <a:rPr lang="en-US" sz="4400" dirty="0" smtClean="0"/>
            </a:br>
            <a:r>
              <a:rPr lang="en-US" sz="3200" dirty="0" smtClean="0">
                <a:solidFill>
                  <a:schemeClr val="accent1"/>
                </a:solidFill>
              </a:rPr>
              <a:t>Key debugging considerations</a:t>
            </a:r>
            <a:endParaRPr lang="en-US" sz="3200" dirty="0">
              <a:solidFill>
                <a:schemeClr val="accent1"/>
              </a:solidFill>
            </a:endParaRPr>
          </a:p>
        </p:txBody>
      </p:sp>
      <p:sp>
        <p:nvSpPr>
          <p:cNvPr id="9229" name="Rectangle 13"/>
          <p:cNvSpPr>
            <a:spLocks noGrp="1" noChangeArrowheads="1"/>
          </p:cNvSpPr>
          <p:nvPr>
            <p:ph idx="1"/>
          </p:nvPr>
        </p:nvSpPr>
        <p:spPr>
          <a:xfrm>
            <a:off x="381000" y="1901825"/>
            <a:ext cx="8380412" cy="3735382"/>
          </a:xfrm>
        </p:spPr>
        <p:txBody>
          <a:bodyPr/>
          <a:lstStyle/>
          <a:p>
            <a:r>
              <a:rPr lang="en-US" sz="2800" dirty="0" smtClean="0"/>
              <a:t>Driver install always runs in the </a:t>
            </a:r>
          </a:p>
          <a:p>
            <a:r>
              <a:rPr lang="en-US" sz="2800" dirty="0" smtClean="0"/>
              <a:t>non-interactive system context, so no UI</a:t>
            </a:r>
          </a:p>
          <a:p>
            <a:pPr lvl="1"/>
            <a:r>
              <a:rPr lang="en-US" sz="2400" dirty="0" smtClean="0"/>
              <a:t>No file prompts (missing file halts install)</a:t>
            </a:r>
          </a:p>
          <a:p>
            <a:pPr lvl="1"/>
            <a:r>
              <a:rPr lang="en-US" sz="2400" dirty="0" smtClean="0"/>
              <a:t>No class or co-installer UI (hangs the install)</a:t>
            </a:r>
          </a:p>
          <a:p>
            <a:r>
              <a:rPr lang="en-US" sz="2800" dirty="0" smtClean="0"/>
              <a:t>PnP terminates driver install process </a:t>
            </a:r>
            <a:br>
              <a:rPr lang="en-US" sz="2800" dirty="0" smtClean="0"/>
            </a:br>
            <a:r>
              <a:rPr lang="en-US" sz="2800" dirty="0" smtClean="0"/>
              <a:t>after 5-minute timeout</a:t>
            </a:r>
          </a:p>
          <a:p>
            <a:r>
              <a:rPr lang="en-US" sz="2800" dirty="0" smtClean="0"/>
              <a:t>Class installers and co-installers are a </a:t>
            </a:r>
            <a:br>
              <a:rPr lang="en-US" sz="2800" dirty="0" smtClean="0"/>
            </a:br>
            <a:r>
              <a:rPr lang="en-US" sz="2800" dirty="0" smtClean="0"/>
              <a:t>trusted part of the install process</a:t>
            </a:r>
            <a:endParaRPr lang="en-US" sz="2400" dirty="0" smtClean="0"/>
          </a:p>
        </p:txBody>
      </p:sp>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382588" y="228600"/>
            <a:ext cx="8380412" cy="1052596"/>
          </a:xfrm>
        </p:spPr>
        <p:txBody>
          <a:bodyPr/>
          <a:lstStyle/>
          <a:p>
            <a:r>
              <a:rPr lang="en-US" sz="4400" dirty="0" smtClean="0"/>
              <a:t>Walkthrough 5</a:t>
            </a:r>
            <a:br>
              <a:rPr lang="en-US" sz="4400" dirty="0" smtClean="0"/>
            </a:br>
            <a:r>
              <a:rPr lang="en-US" sz="3200" dirty="0" smtClean="0">
                <a:solidFill>
                  <a:schemeClr val="accent1"/>
                </a:solidFill>
              </a:rPr>
              <a:t>Access violation in core device install</a:t>
            </a:r>
            <a:endParaRPr lang="en-US" sz="3200" dirty="0">
              <a:solidFill>
                <a:schemeClr val="accent1"/>
              </a:solidFill>
            </a:endParaRPr>
          </a:p>
        </p:txBody>
      </p:sp>
      <p:sp>
        <p:nvSpPr>
          <p:cNvPr id="358403" name="Rectangle 3"/>
          <p:cNvSpPr>
            <a:spLocks noGrp="1" noChangeArrowheads="1"/>
          </p:cNvSpPr>
          <p:nvPr>
            <p:ph idx="1"/>
          </p:nvPr>
        </p:nvSpPr>
        <p:spPr>
          <a:xfrm>
            <a:off x="381000" y="1901825"/>
            <a:ext cx="8380412" cy="4054443"/>
          </a:xfrm>
        </p:spPr>
        <p:txBody>
          <a:bodyPr/>
          <a:lstStyle/>
          <a:p>
            <a:r>
              <a:rPr lang="en-US" sz="2800" dirty="0" smtClean="0"/>
              <a:t>In this example we examine the log after a </a:t>
            </a:r>
            <a:br>
              <a:rPr lang="en-US" sz="2800" dirty="0" smtClean="0"/>
            </a:br>
            <a:r>
              <a:rPr lang="en-US" sz="2800" dirty="0" smtClean="0"/>
              <a:t>driver encounters an exception during core device install</a:t>
            </a:r>
          </a:p>
          <a:p>
            <a:pPr lvl="1"/>
            <a:r>
              <a:rPr lang="en-US" sz="2400" dirty="0" smtClean="0"/>
              <a:t>Use a modified Toaster Function Driver that has </a:t>
            </a:r>
            <a:br>
              <a:rPr lang="en-US" sz="2400" dirty="0" smtClean="0"/>
            </a:br>
            <a:r>
              <a:rPr lang="en-US" sz="2400" dirty="0" smtClean="0"/>
              <a:t>a bug (Access Violation in the </a:t>
            </a:r>
            <a:r>
              <a:rPr lang="en-US" sz="2400" dirty="0" err="1" smtClean="0"/>
              <a:t>coinstaller</a:t>
            </a:r>
            <a:r>
              <a:rPr lang="en-US" sz="2400" dirty="0" smtClean="0"/>
              <a:t>)</a:t>
            </a:r>
          </a:p>
          <a:p>
            <a:pPr lvl="1"/>
            <a:r>
              <a:rPr lang="en-US" sz="2400" dirty="0" smtClean="0"/>
              <a:t>Attempt to install the driver as in previous examples</a:t>
            </a:r>
          </a:p>
          <a:p>
            <a:pPr lvl="1"/>
            <a:r>
              <a:rPr lang="en-US" sz="2400" dirty="0" smtClean="0"/>
              <a:t>Logging shows the driver successfully being staged, but encounters an exception when the </a:t>
            </a:r>
            <a:r>
              <a:rPr lang="en-US" sz="2400" dirty="0" err="1" smtClean="0"/>
              <a:t>coinstaller</a:t>
            </a:r>
            <a:r>
              <a:rPr lang="en-US" sz="2400" dirty="0" smtClean="0"/>
              <a:t> is called</a:t>
            </a:r>
          </a:p>
          <a:p>
            <a:pPr lvl="1"/>
            <a:r>
              <a:rPr lang="en-US" sz="2400" dirty="0" smtClean="0"/>
              <a:t>Exception is handled by </a:t>
            </a:r>
            <a:r>
              <a:rPr lang="en-US" sz="2400" dirty="0" err="1" smtClean="0"/>
              <a:t>Setupapi</a:t>
            </a:r>
            <a:r>
              <a:rPr lang="en-US" sz="2400" dirty="0" smtClean="0"/>
              <a:t>, and the device installation fails</a:t>
            </a:r>
            <a:endParaRPr lang="en-US" sz="2400" dirty="0"/>
          </a:p>
        </p:txBody>
      </p:sp>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382588" y="228600"/>
            <a:ext cx="8380412" cy="1052596"/>
          </a:xfrm>
        </p:spPr>
        <p:txBody>
          <a:bodyPr/>
          <a:lstStyle/>
          <a:p>
            <a:r>
              <a:rPr lang="en-US" sz="4400" dirty="0" smtClean="0"/>
              <a:t>Walkthrough 5</a:t>
            </a:r>
            <a:br>
              <a:rPr lang="en-US" sz="4400" dirty="0" smtClean="0"/>
            </a:br>
            <a:r>
              <a:rPr lang="en-US" sz="3200" dirty="0" smtClean="0">
                <a:solidFill>
                  <a:schemeClr val="accent1"/>
                </a:solidFill>
              </a:rPr>
              <a:t>Access violation in core device install</a:t>
            </a:r>
            <a:endParaRPr lang="en-US" sz="3200" dirty="0">
              <a:solidFill>
                <a:schemeClr val="accent1"/>
              </a:solidFill>
            </a:endParaRPr>
          </a:p>
        </p:txBody>
      </p:sp>
      <p:sp>
        <p:nvSpPr>
          <p:cNvPr id="245763" name="Rectangle 3"/>
          <p:cNvSpPr>
            <a:spLocks noGrp="1" noChangeArrowheads="1"/>
          </p:cNvSpPr>
          <p:nvPr>
            <p:ph idx="1"/>
          </p:nvPr>
        </p:nvSpPr>
        <p:spPr>
          <a:xfrm>
            <a:off x="382588" y="1901825"/>
            <a:ext cx="8380412" cy="2369879"/>
          </a:xfrm>
        </p:spPr>
        <p:txBody>
          <a:bodyPr/>
          <a:lstStyle/>
          <a:p>
            <a:r>
              <a:rPr lang="en-US" dirty="0" smtClean="0"/>
              <a:t>Bug is introduced by intentionally faulting on a null-pointer in the co-installer</a:t>
            </a:r>
            <a:endParaRPr lang="en-US" dirty="0"/>
          </a:p>
        </p:txBody>
      </p:sp>
      <p:sp>
        <p:nvSpPr>
          <p:cNvPr id="245764" name="Rectangle 4"/>
          <p:cNvSpPr>
            <a:spLocks noChangeArrowheads="1"/>
          </p:cNvSpPr>
          <p:nvPr/>
        </p:nvSpPr>
        <p:spPr bwMode="auto">
          <a:xfrm>
            <a:off x="1564481" y="3429000"/>
            <a:ext cx="6015037" cy="1943100"/>
          </a:xfrm>
          <a:prstGeom prst="rect">
            <a:avLst/>
          </a:prstGeom>
          <a:solidFill>
            <a:schemeClr val="bg2">
              <a:lumMod val="90000"/>
            </a:schemeClr>
          </a:solidFill>
          <a:ln w="12700">
            <a:solidFill>
              <a:schemeClr val="folHlink"/>
            </a:solidFill>
            <a:miter lim="800000"/>
            <a:headEnd type="none" w="sm" len="sm"/>
            <a:tailEnd type="none" w="sm" len="sm"/>
          </a:ln>
          <a:effectLst/>
        </p:spPr>
        <p:txBody>
          <a:bodyPr lIns="91432" tIns="45717" rIns="91432" bIns="45717" anchor="ctr"/>
          <a:lstStyle/>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case DIF_INSTALLDEVICE: {</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LPTSTR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NullPtrRefString</a:t>
            </a:r>
            <a:r>
              <a:rPr lang="en-US" sz="1400" dirty="0" smtClean="0">
                <a:solidFill>
                  <a:schemeClr val="tx2"/>
                </a:solidFill>
                <a:effectLst>
                  <a:outerShdw blurRad="38100" dist="38100" dir="2700000" algn="tl">
                    <a:srgbClr val="000000">
                      <a:alpha val="43137"/>
                    </a:srgbClr>
                  </a:outerShdw>
                </a:effectLst>
                <a:latin typeface="Lucida Console" pitchFamily="49" charset="0"/>
              </a:rPr>
              <a:t> = NULL;</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NullPtrRefString</a:t>
            </a:r>
            <a:r>
              <a:rPr lang="en-US" sz="1400" dirty="0" smtClean="0">
                <a:solidFill>
                  <a:schemeClr val="tx2"/>
                </a:solidFill>
                <a:effectLst>
                  <a:outerShdw blurRad="38100" dist="38100" dir="2700000" algn="tl">
                    <a:srgbClr val="000000">
                      <a:alpha val="43137"/>
                    </a:srgbClr>
                  </a:outerShdw>
                </a:effectLst>
                <a:latin typeface="Lucida Console" pitchFamily="49" charset="0"/>
              </a:rPr>
              <a:t>[0] == L'A';</a:t>
            </a:r>
            <a:br>
              <a:rPr lang="en-US" sz="1400" dirty="0" smtClean="0">
                <a:solidFill>
                  <a:schemeClr val="tx2"/>
                </a:solidFill>
                <a:effectLst>
                  <a:outerShdw blurRad="38100" dist="38100" dir="2700000" algn="tl">
                    <a:srgbClr val="000000">
                      <a:alpha val="43137"/>
                    </a:srgbClr>
                  </a:outerShdw>
                </a:effectLst>
                <a:latin typeface="Lucida Console" pitchFamily="49" charset="0"/>
              </a:rPr>
            </a:br>
            <a:endParaRPr lang="en-US" sz="1400" dirty="0" smtClean="0">
              <a:solidFill>
                <a:schemeClr val="tx2"/>
              </a:solidFill>
              <a:effectLst>
                <a:outerShdw blurRad="38100" dist="38100" dir="2700000" algn="tl">
                  <a:srgbClr val="000000">
                    <a:alpha val="43137"/>
                  </a:srgbClr>
                </a:outerShdw>
              </a:effectLst>
              <a:latin typeface="Lucida Console" pitchFamily="49" charset="0"/>
            </a:endParaRP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p>
        </p:txBody>
      </p:sp>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8364489">
            <a:off x="2233212" y="2727415"/>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thruBlk="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8424482">
            <a:off x="3317890" y="2986512"/>
            <a:ext cx="1282448" cy="11292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419600" y="2286000"/>
            <a:ext cx="30480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2590800" y="1676400"/>
            <a:ext cx="39624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pic>
        <p:nvPicPr>
          <p:cNvPr id="31" name="Picture 7" descr="C:\Users\neilsa\Pictures\Microsoft Clip Organizer\bs00789_.wmf"/>
          <p:cNvPicPr>
            <a:picLocks noChangeAspect="1" noChangeArrowheads="1"/>
          </p:cNvPicPr>
          <p:nvPr/>
        </p:nvPicPr>
        <p:blipFill>
          <a:blip r:embed="rId6"/>
          <a:srcRect/>
          <a:stretch>
            <a:fillRect/>
          </a:stretch>
        </p:blipFill>
        <p:spPr bwMode="auto">
          <a:xfrm>
            <a:off x="762000" y="4953000"/>
            <a:ext cx="762000" cy="771534"/>
          </a:xfrm>
          <a:prstGeom prst="rect">
            <a:avLst/>
          </a:prstGeom>
          <a:noFill/>
          <a:effectLst>
            <a:outerShdw blurRad="50800" dist="38100" dir="2700000" algn="tl" rotWithShape="0">
              <a:prstClr val="black">
                <a:alpha val="40000"/>
              </a:prstClr>
            </a:outerShdw>
          </a:effectLst>
        </p:spPr>
      </p:pic>
      <p:sp>
        <p:nvSpPr>
          <p:cNvPr id="32" name="Left Arrow 31"/>
          <p:cNvSpPr/>
          <p:nvPr/>
        </p:nvSpPr>
        <p:spPr bwMode="auto">
          <a:xfrm rot="979122">
            <a:off x="1677818" y="5467302"/>
            <a:ext cx="1524000" cy="228600"/>
          </a:xfrm>
          <a:prstGeom prst="lef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3" name="Left Arrow 32"/>
          <p:cNvSpPr/>
          <p:nvPr/>
        </p:nvSpPr>
        <p:spPr bwMode="auto">
          <a:xfrm rot="4620032" flipV="1">
            <a:off x="3474571" y="5234660"/>
            <a:ext cx="738981" cy="239882"/>
          </a:xfrm>
          <a:prstGeom prst="lef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8" name="Left-Right Arrow 37"/>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3" name="Left-Right Arrow 42"/>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8" name="Left-Right Arrow 47"/>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9" name="Rounded Rectangle 48"/>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0" name="Rounded Rectangle 49"/>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1" name="Rounded Rectangle 50"/>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69" name="Picture 6" descr="C:\Users\neilsa\Pictures\Microsoft Clip Organizer\j0431570.png"/>
          <p:cNvPicPr>
            <a:picLocks noChangeAspect="1" noChangeArrowheads="1"/>
          </p:cNvPicPr>
          <p:nvPr/>
        </p:nvPicPr>
        <p:blipFill>
          <a:blip r:embed="rId7"/>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grpSp>
        <p:nvGrpSpPr>
          <p:cNvPr id="2" name="Group 33"/>
          <p:cNvGrpSpPr/>
          <p:nvPr/>
        </p:nvGrpSpPr>
        <p:grpSpPr>
          <a:xfrm>
            <a:off x="2819400" y="2895600"/>
            <a:ext cx="1676400" cy="1905000"/>
            <a:chOff x="2819400" y="2895600"/>
            <a:chExt cx="1676400" cy="1905000"/>
          </a:xfrm>
        </p:grpSpPr>
        <p:sp>
          <p:nvSpPr>
            <p:cNvPr id="35" name="Rounded Rectangle 34"/>
            <p:cNvSpPr/>
            <p:nvPr/>
          </p:nvSpPr>
          <p:spPr bwMode="auto">
            <a:xfrm>
              <a:off x="2819400" y="28956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grpSp>
          <p:nvGrpSpPr>
            <p:cNvPr id="3" name="Group 35"/>
            <p:cNvGrpSpPr/>
            <p:nvPr/>
          </p:nvGrpSpPr>
          <p:grpSpPr>
            <a:xfrm>
              <a:off x="3733800" y="3048000"/>
              <a:ext cx="685800" cy="533400"/>
              <a:chOff x="3733800" y="3048000"/>
              <a:chExt cx="685800" cy="533400"/>
            </a:xfrm>
          </p:grpSpPr>
          <p:sp>
            <p:nvSpPr>
              <p:cNvPr id="54" name="Rounded Rectangle 53"/>
              <p:cNvSpPr/>
              <p:nvPr/>
            </p:nvSpPr>
            <p:spPr bwMode="auto">
              <a:xfrm>
                <a:off x="37338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5" name="Rounded Rectangle 54"/>
              <p:cNvSpPr/>
              <p:nvPr/>
            </p:nvSpPr>
            <p:spPr bwMode="auto">
              <a:xfrm>
                <a:off x="41148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6" name="Rounded Rectangle 55"/>
              <p:cNvSpPr/>
              <p:nvPr/>
            </p:nvSpPr>
            <p:spPr bwMode="auto">
              <a:xfrm>
                <a:off x="38100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70" name="Rounded Rectangle 69"/>
              <p:cNvSpPr/>
              <p:nvPr/>
            </p:nvSpPr>
            <p:spPr bwMode="auto">
              <a:xfrm>
                <a:off x="39624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 name="Group 33"/>
            <p:cNvGrpSpPr/>
            <p:nvPr/>
          </p:nvGrpSpPr>
          <p:grpSpPr>
            <a:xfrm>
              <a:off x="2895600" y="3733800"/>
              <a:ext cx="685800" cy="533400"/>
              <a:chOff x="2895600" y="3733800"/>
              <a:chExt cx="685800" cy="533400"/>
            </a:xfrm>
          </p:grpSpPr>
          <p:sp>
            <p:nvSpPr>
              <p:cNvPr id="45" name="Rounded Rectangle 44"/>
              <p:cNvSpPr/>
              <p:nvPr/>
            </p:nvSpPr>
            <p:spPr bwMode="auto">
              <a:xfrm>
                <a:off x="28956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6" name="Rounded Rectangle 45"/>
              <p:cNvSpPr/>
              <p:nvPr/>
            </p:nvSpPr>
            <p:spPr bwMode="auto">
              <a:xfrm>
                <a:off x="32766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7" name="Rounded Rectangle 46"/>
              <p:cNvSpPr/>
              <p:nvPr/>
            </p:nvSpPr>
            <p:spPr bwMode="auto">
              <a:xfrm>
                <a:off x="29718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2" name="Rounded Rectangle 51"/>
              <p:cNvSpPr/>
              <p:nvPr/>
            </p:nvSpPr>
            <p:spPr bwMode="auto">
              <a:xfrm>
                <a:off x="31242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 name="Group 34"/>
            <p:cNvGrpSpPr/>
            <p:nvPr/>
          </p:nvGrpSpPr>
          <p:grpSpPr>
            <a:xfrm>
              <a:off x="3733800" y="3733800"/>
              <a:ext cx="685800" cy="533400"/>
              <a:chOff x="3733800" y="3733800"/>
              <a:chExt cx="685800" cy="533400"/>
            </a:xfrm>
          </p:grpSpPr>
          <p:sp>
            <p:nvSpPr>
              <p:cNvPr id="40" name="Rounded Rectangle 39"/>
              <p:cNvSpPr/>
              <p:nvPr/>
            </p:nvSpPr>
            <p:spPr bwMode="auto">
              <a:xfrm>
                <a:off x="37338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1" name="Rounded Rectangle 40"/>
              <p:cNvSpPr/>
              <p:nvPr/>
            </p:nvSpPr>
            <p:spPr bwMode="auto">
              <a:xfrm>
                <a:off x="41148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2" name="Rounded Rectangle 41"/>
              <p:cNvSpPr/>
              <p:nvPr/>
            </p:nvSpPr>
            <p:spPr bwMode="auto">
              <a:xfrm>
                <a:off x="38100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44" name="Rounded Rectangle 43"/>
              <p:cNvSpPr/>
              <p:nvPr/>
            </p:nvSpPr>
            <p:spPr bwMode="auto">
              <a:xfrm>
                <a:off x="39624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sp>
        <p:nvSpPr>
          <p:cNvPr id="34" name="Title 33"/>
          <p:cNvSpPr>
            <a:spLocks noGrp="1"/>
          </p:cNvSpPr>
          <p:nvPr>
            <p:ph type="title"/>
          </p:nvPr>
        </p:nvSpPr>
        <p:spPr>
          <a:xfrm>
            <a:off x="382588" y="228600"/>
            <a:ext cx="8380412" cy="1052596"/>
          </a:xfrm>
        </p:spPr>
        <p:txBody>
          <a:bodyPr/>
          <a:lstStyle/>
          <a:p>
            <a:pPr lvl="0"/>
            <a:r>
              <a:rPr lang="en-US" sz="4400" dirty="0" smtClean="0"/>
              <a:t>Driver Install (Windows Vista+) </a:t>
            </a:r>
            <a:br>
              <a:rPr lang="en-US" sz="4400" dirty="0" smtClean="0"/>
            </a:br>
            <a:r>
              <a:rPr lang="en-US" sz="3200" dirty="0" smtClean="0">
                <a:solidFill>
                  <a:schemeClr val="accent1"/>
                </a:solidFill>
              </a:rPr>
              <a:t>System searches for driver match</a:t>
            </a:r>
            <a:endParaRPr lang="en-US" sz="32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12305230">
            <a:off x="4845011" y="3925641"/>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a.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19798839">
            <a:off x="2762790" y="5204247"/>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Right Arrow 3"/>
          <p:cNvSpPr/>
          <p:nvPr/>
        </p:nvSpPr>
        <p:spPr bwMode="auto">
          <a:xfrm rot="11620771">
            <a:off x="1899283" y="2943264"/>
            <a:ext cx="1438453" cy="12418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Frame 4"/>
          <p:cNvSpPr/>
          <p:nvPr/>
        </p:nvSpPr>
        <p:spPr bwMode="auto">
          <a:xfrm>
            <a:off x="3276600" y="3124200"/>
            <a:ext cx="3048000" cy="685800"/>
          </a:xfrm>
          <a:prstGeom prst="frame">
            <a:avLst>
              <a:gd name="adj1" fmla="val 10885"/>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9508758">
            <a:off x="2741855" y="1725565"/>
            <a:ext cx="1389179" cy="158767"/>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038600" y="1143000"/>
            <a:ext cx="29718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11276145">
            <a:off x="2596319" y="3425644"/>
            <a:ext cx="1452282" cy="180671"/>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3962400" y="3352800"/>
            <a:ext cx="4114800" cy="609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a.jpg"/>
          <p:cNvPicPr>
            <a:picLocks noChangeAspect="1"/>
          </p:cNvPicPr>
          <p:nvPr/>
        </p:nvPicPr>
        <p:blipFill>
          <a:blip r:embed="rId3"/>
          <a:stretch>
            <a:fillRect/>
          </a:stretch>
        </p:blipFill>
        <p:spPr>
          <a:xfrm>
            <a:off x="0" y="0"/>
            <a:ext cx="9144000" cy="6858000"/>
          </a:xfrm>
          <a:prstGeom prst="rect">
            <a:avLst/>
          </a:prstGeom>
        </p:spPr>
      </p:pic>
      <p:sp>
        <p:nvSpPr>
          <p:cNvPr id="4" name="Down Arrow 3"/>
          <p:cNvSpPr/>
          <p:nvPr/>
        </p:nvSpPr>
        <p:spPr bwMode="auto">
          <a:xfrm rot="1209834" flipH="1">
            <a:off x="2843977" y="1609379"/>
            <a:ext cx="158379" cy="591242"/>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2743200" y="1066800"/>
            <a:ext cx="5257800" cy="609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Down Arrow 4"/>
          <p:cNvSpPr/>
          <p:nvPr/>
        </p:nvSpPr>
        <p:spPr bwMode="auto">
          <a:xfrm>
            <a:off x="1676400" y="2362200"/>
            <a:ext cx="152400" cy="5334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Down Arrow 5"/>
          <p:cNvSpPr/>
          <p:nvPr/>
        </p:nvSpPr>
        <p:spPr bwMode="auto">
          <a:xfrm>
            <a:off x="1676400" y="5562600"/>
            <a:ext cx="152400" cy="5334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676400" y="609600"/>
            <a:ext cx="152400" cy="8382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18097142">
            <a:off x="1748305" y="2369890"/>
            <a:ext cx="313392" cy="16499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381000" y="2514600"/>
            <a:ext cx="7086600" cy="381000"/>
          </a:xfrm>
          <a:prstGeom prst="frame">
            <a:avLst>
              <a:gd name="adj1" fmla="val 17398"/>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Down Arrow 5"/>
          <p:cNvSpPr/>
          <p:nvPr/>
        </p:nvSpPr>
        <p:spPr bwMode="auto">
          <a:xfrm>
            <a:off x="1676400" y="609600"/>
            <a:ext cx="152400" cy="8382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2590800" y="1676400"/>
            <a:ext cx="39624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pic>
        <p:nvPicPr>
          <p:cNvPr id="31" name="Picture 7" descr="C:\Users\neilsa\Pictures\Microsoft Clip Organizer\bs00789_.wmf"/>
          <p:cNvPicPr>
            <a:picLocks noChangeAspect="1" noChangeArrowheads="1"/>
          </p:cNvPicPr>
          <p:nvPr/>
        </p:nvPicPr>
        <p:blipFill>
          <a:blip r:embed="rId6"/>
          <a:srcRect/>
          <a:stretch>
            <a:fillRect/>
          </a:stretch>
        </p:blipFill>
        <p:spPr bwMode="auto">
          <a:xfrm>
            <a:off x="762000" y="4953000"/>
            <a:ext cx="762000" cy="771534"/>
          </a:xfrm>
          <a:prstGeom prst="rect">
            <a:avLst/>
          </a:prstGeom>
          <a:noFill/>
          <a:effectLst>
            <a:outerShdw blurRad="50800" dist="38100" dir="2700000" algn="tl" rotWithShape="0">
              <a:prstClr val="black">
                <a:alpha val="40000"/>
              </a:prstClr>
            </a:outerShdw>
          </a:effectLst>
        </p:spPr>
      </p:pic>
      <p:sp>
        <p:nvSpPr>
          <p:cNvPr id="51" name="Up Arrow 50"/>
          <p:cNvSpPr/>
          <p:nvPr/>
        </p:nvSpPr>
        <p:spPr bwMode="auto">
          <a:xfrm>
            <a:off x="990600" y="4267200"/>
            <a:ext cx="304800" cy="609600"/>
          </a:xfrm>
          <a:prstGeom prst="up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Left-Right Arrow 53"/>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5" name="Rounded Rectangle 54"/>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6" name="Rounded Rectangle 55"/>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7" name="Rounded Rectangle 56"/>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80" name="Picture 6" descr="C:\Users\neilsa\Pictures\Microsoft Clip Organizer\j0431570.png"/>
          <p:cNvPicPr>
            <a:picLocks noChangeAspect="1" noChangeArrowheads="1"/>
          </p:cNvPicPr>
          <p:nvPr/>
        </p:nvPicPr>
        <p:blipFill>
          <a:blip r:embed="rId7"/>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grpSp>
        <p:nvGrpSpPr>
          <p:cNvPr id="2" name="Group 37"/>
          <p:cNvGrpSpPr/>
          <p:nvPr/>
        </p:nvGrpSpPr>
        <p:grpSpPr>
          <a:xfrm>
            <a:off x="2819400" y="2895600"/>
            <a:ext cx="1676400" cy="1905000"/>
            <a:chOff x="2819400" y="2895600"/>
            <a:chExt cx="1676400" cy="1905000"/>
          </a:xfrm>
        </p:grpSpPr>
        <p:sp>
          <p:nvSpPr>
            <p:cNvPr id="39" name="Rounded Rectangle 38"/>
            <p:cNvSpPr/>
            <p:nvPr/>
          </p:nvSpPr>
          <p:spPr bwMode="auto">
            <a:xfrm>
              <a:off x="2819400" y="28956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grpSp>
          <p:nvGrpSpPr>
            <p:cNvPr id="3" name="Group 35"/>
            <p:cNvGrpSpPr/>
            <p:nvPr/>
          </p:nvGrpSpPr>
          <p:grpSpPr>
            <a:xfrm>
              <a:off x="3733800" y="3048000"/>
              <a:ext cx="685800" cy="533400"/>
              <a:chOff x="3733800" y="3048000"/>
              <a:chExt cx="685800" cy="533400"/>
            </a:xfrm>
          </p:grpSpPr>
          <p:sp>
            <p:nvSpPr>
              <p:cNvPr id="58" name="Rounded Rectangle 57"/>
              <p:cNvSpPr/>
              <p:nvPr/>
            </p:nvSpPr>
            <p:spPr bwMode="auto">
              <a:xfrm>
                <a:off x="37338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41148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5" name="Rounded Rectangle 64"/>
              <p:cNvSpPr/>
              <p:nvPr/>
            </p:nvSpPr>
            <p:spPr bwMode="auto">
              <a:xfrm>
                <a:off x="38100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6" name="Rounded Rectangle 65"/>
              <p:cNvSpPr/>
              <p:nvPr/>
            </p:nvSpPr>
            <p:spPr bwMode="auto">
              <a:xfrm>
                <a:off x="39624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 name="Group 33"/>
            <p:cNvGrpSpPr/>
            <p:nvPr/>
          </p:nvGrpSpPr>
          <p:grpSpPr>
            <a:xfrm>
              <a:off x="2895600" y="3733800"/>
              <a:ext cx="685800" cy="533400"/>
              <a:chOff x="2895600" y="3733800"/>
              <a:chExt cx="685800" cy="533400"/>
            </a:xfrm>
          </p:grpSpPr>
          <p:sp>
            <p:nvSpPr>
              <p:cNvPr id="47" name="Rounded Rectangle 46"/>
              <p:cNvSpPr/>
              <p:nvPr/>
            </p:nvSpPr>
            <p:spPr bwMode="auto">
              <a:xfrm>
                <a:off x="28956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8" name="Rounded Rectangle 47"/>
              <p:cNvSpPr/>
              <p:nvPr/>
            </p:nvSpPr>
            <p:spPr bwMode="auto">
              <a:xfrm>
                <a:off x="32766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9" name="Rounded Rectangle 48"/>
              <p:cNvSpPr/>
              <p:nvPr/>
            </p:nvSpPr>
            <p:spPr bwMode="auto">
              <a:xfrm>
                <a:off x="29718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0" name="Rounded Rectangle 49"/>
              <p:cNvSpPr/>
              <p:nvPr/>
            </p:nvSpPr>
            <p:spPr bwMode="auto">
              <a:xfrm>
                <a:off x="31242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 name="Group 34"/>
            <p:cNvGrpSpPr/>
            <p:nvPr/>
          </p:nvGrpSpPr>
          <p:grpSpPr>
            <a:xfrm>
              <a:off x="3733800" y="3733800"/>
              <a:ext cx="685800" cy="533400"/>
              <a:chOff x="3733800" y="3733800"/>
              <a:chExt cx="685800" cy="533400"/>
            </a:xfrm>
          </p:grpSpPr>
          <p:sp>
            <p:nvSpPr>
              <p:cNvPr id="43" name="Rounded Rectangle 42"/>
              <p:cNvSpPr/>
              <p:nvPr/>
            </p:nvSpPr>
            <p:spPr bwMode="auto">
              <a:xfrm>
                <a:off x="37338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4" name="Rounded Rectangle 43"/>
              <p:cNvSpPr/>
              <p:nvPr/>
            </p:nvSpPr>
            <p:spPr bwMode="auto">
              <a:xfrm>
                <a:off x="41148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5" name="Rounded Rectangle 44"/>
              <p:cNvSpPr/>
              <p:nvPr/>
            </p:nvSpPr>
            <p:spPr bwMode="auto">
              <a:xfrm>
                <a:off x="38100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46" name="Rounded Rectangle 45"/>
              <p:cNvSpPr/>
              <p:nvPr/>
            </p:nvSpPr>
            <p:spPr bwMode="auto">
              <a:xfrm>
                <a:off x="39624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grpSp>
        <p:nvGrpSpPr>
          <p:cNvPr id="6" name="Group 66"/>
          <p:cNvGrpSpPr/>
          <p:nvPr/>
        </p:nvGrpSpPr>
        <p:grpSpPr>
          <a:xfrm>
            <a:off x="533400" y="2286000"/>
            <a:ext cx="1219199" cy="1752600"/>
            <a:chOff x="533400" y="2286000"/>
            <a:chExt cx="1219199" cy="1752600"/>
          </a:xfrm>
        </p:grpSpPr>
        <p:sp>
          <p:nvSpPr>
            <p:cNvPr id="81" name="Rounded Rectangle 80"/>
            <p:cNvSpPr/>
            <p:nvPr/>
          </p:nvSpPr>
          <p:spPr bwMode="auto">
            <a:xfrm>
              <a:off x="533400" y="2286000"/>
              <a:ext cx="1219199" cy="17526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Webcam</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Package</a:t>
              </a:r>
            </a:p>
          </p:txBody>
        </p:sp>
        <p:sp>
          <p:nvSpPr>
            <p:cNvPr id="82" name="Rounded Rectangle 81"/>
            <p:cNvSpPr/>
            <p:nvPr/>
          </p:nvSpPr>
          <p:spPr bwMode="auto">
            <a:xfrm>
              <a:off x="1219200" y="2438400"/>
              <a:ext cx="4572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3" name="Rounded Rectangle 82"/>
            <p:cNvSpPr/>
            <p:nvPr/>
          </p:nvSpPr>
          <p:spPr bwMode="auto">
            <a:xfrm>
              <a:off x="609600" y="2438400"/>
              <a:ext cx="4572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84" name="Rounded Rectangle 83"/>
            <p:cNvSpPr/>
            <p:nvPr/>
          </p:nvSpPr>
          <p:spPr bwMode="auto">
            <a:xfrm>
              <a:off x="914400" y="2819400"/>
              <a:ext cx="457200" cy="304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38" name="Title 37"/>
          <p:cNvSpPr>
            <a:spLocks noGrp="1"/>
          </p:cNvSpPr>
          <p:nvPr>
            <p:ph type="title"/>
          </p:nvPr>
        </p:nvSpPr>
        <p:spPr>
          <a:xfrm>
            <a:off x="382588" y="228600"/>
            <a:ext cx="8380412" cy="1052596"/>
          </a:xfrm>
        </p:spPr>
        <p:txBody>
          <a:bodyPr/>
          <a:lstStyle/>
          <a:p>
            <a:pPr lvl="0"/>
            <a:r>
              <a:rPr lang="en-US" sz="4400" dirty="0" smtClean="0"/>
              <a:t>Driver Install (Windows Vista+) </a:t>
            </a:r>
            <a:br>
              <a:rPr lang="en-US" sz="4400" dirty="0" smtClean="0"/>
            </a:br>
            <a:r>
              <a:rPr lang="en-US" sz="3200" dirty="0" smtClean="0">
                <a:solidFill>
                  <a:schemeClr val="accent1"/>
                </a:solidFill>
              </a:rPr>
              <a:t>Best-ranked driver is selected</a:t>
            </a:r>
            <a:endParaRPr lang="en-US" sz="32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b.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1399654">
            <a:off x="4769899" y="1844938"/>
            <a:ext cx="1645749" cy="12012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 name="Right Arrow 6"/>
          <p:cNvSpPr/>
          <p:nvPr/>
        </p:nvSpPr>
        <p:spPr bwMode="auto">
          <a:xfrm rot="11742191">
            <a:off x="4409352" y="2588919"/>
            <a:ext cx="1610752" cy="14639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1676400" y="1143000"/>
            <a:ext cx="32004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5943600" y="2819400"/>
            <a:ext cx="17526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c.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8114043">
            <a:off x="2467975" y="4110597"/>
            <a:ext cx="3179203" cy="12162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181600" y="2743200"/>
            <a:ext cx="37338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Down Arrow 4"/>
          <p:cNvSpPr/>
          <p:nvPr/>
        </p:nvSpPr>
        <p:spPr bwMode="auto">
          <a:xfrm flipH="1">
            <a:off x="1676400" y="5486400"/>
            <a:ext cx="152400" cy="6096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flipH="1">
            <a:off x="1676400" y="609600"/>
            <a:ext cx="152400" cy="6096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9876880">
            <a:off x="3540595" y="993307"/>
            <a:ext cx="1189111" cy="14698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648200" y="609600"/>
            <a:ext cx="38862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 name="Down Arrow 6"/>
          <p:cNvSpPr/>
          <p:nvPr/>
        </p:nvSpPr>
        <p:spPr bwMode="auto">
          <a:xfrm>
            <a:off x="1981200" y="1447800"/>
            <a:ext cx="152400" cy="381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b.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1428420">
            <a:off x="2914232" y="2863896"/>
            <a:ext cx="1894446" cy="11411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1066800" y="2209800"/>
            <a:ext cx="1981200" cy="381000"/>
          </a:xfrm>
          <a:prstGeom prst="frame">
            <a:avLst>
              <a:gd name="adj1" fmla="val 1494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1428420">
            <a:off x="2759382" y="4704318"/>
            <a:ext cx="1975547" cy="119069"/>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1143000" y="4114800"/>
            <a:ext cx="1752600" cy="381000"/>
          </a:xfrm>
          <a:prstGeom prst="frame">
            <a:avLst>
              <a:gd name="adj1" fmla="val 1494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 name="Down Arrow 6"/>
          <p:cNvSpPr/>
          <p:nvPr/>
        </p:nvSpPr>
        <p:spPr bwMode="auto">
          <a:xfrm>
            <a:off x="1981200" y="5715000"/>
            <a:ext cx="152400" cy="381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 name="Down Arrow 7"/>
          <p:cNvSpPr/>
          <p:nvPr/>
        </p:nvSpPr>
        <p:spPr bwMode="auto">
          <a:xfrm>
            <a:off x="1981200" y="1447800"/>
            <a:ext cx="152400" cy="381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3929920">
            <a:off x="3354161" y="911617"/>
            <a:ext cx="261863" cy="13163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3505200" y="1066800"/>
            <a:ext cx="5105400" cy="304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Down Arrow 4"/>
          <p:cNvSpPr/>
          <p:nvPr/>
        </p:nvSpPr>
        <p:spPr bwMode="auto">
          <a:xfrm flipH="1">
            <a:off x="1981200" y="457200"/>
            <a:ext cx="152400" cy="2286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b.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981200" y="2133600"/>
            <a:ext cx="152400" cy="4572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Down Arrow 3"/>
          <p:cNvSpPr/>
          <p:nvPr/>
        </p:nvSpPr>
        <p:spPr bwMode="auto">
          <a:xfrm>
            <a:off x="1981200" y="5715000"/>
            <a:ext cx="152400" cy="4572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10160647">
            <a:off x="3318372" y="1791828"/>
            <a:ext cx="2084184" cy="123217"/>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Frame 4"/>
          <p:cNvSpPr/>
          <p:nvPr/>
        </p:nvSpPr>
        <p:spPr bwMode="auto">
          <a:xfrm>
            <a:off x="5334000" y="1600200"/>
            <a:ext cx="27432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7366589" flipV="1">
            <a:off x="1520415" y="2385587"/>
            <a:ext cx="845369" cy="10562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381000" y="2819400"/>
            <a:ext cx="4419600" cy="304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Down Arrow 4"/>
          <p:cNvSpPr/>
          <p:nvPr/>
        </p:nvSpPr>
        <p:spPr bwMode="auto">
          <a:xfrm>
            <a:off x="1981200" y="609600"/>
            <a:ext cx="152400" cy="4572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b.1.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1130979" flipV="1">
            <a:off x="3734290" y="2275833"/>
            <a:ext cx="1530832" cy="8394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257800" y="2286000"/>
            <a:ext cx="3124200" cy="228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14869227" flipV="1">
            <a:off x="3787745" y="3565167"/>
            <a:ext cx="311014" cy="79141"/>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Frame 4"/>
          <p:cNvSpPr/>
          <p:nvPr/>
        </p:nvSpPr>
        <p:spPr bwMode="auto">
          <a:xfrm>
            <a:off x="3962400" y="3733800"/>
            <a:ext cx="4953000" cy="228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 name="Down Arrow 6"/>
          <p:cNvSpPr/>
          <p:nvPr/>
        </p:nvSpPr>
        <p:spPr bwMode="auto">
          <a:xfrm>
            <a:off x="1981200" y="2362200"/>
            <a:ext cx="152400" cy="9144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b.2.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1457155" flipV="1">
            <a:off x="3573937" y="3735404"/>
            <a:ext cx="1699817" cy="844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257800" y="3886200"/>
            <a:ext cx="2895600" cy="228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Down Arrow 4"/>
          <p:cNvSpPr/>
          <p:nvPr/>
        </p:nvSpPr>
        <p:spPr bwMode="auto">
          <a:xfrm>
            <a:off x="1981200" y="3733800"/>
            <a:ext cx="152400" cy="10668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 name="Right Arrow 6"/>
          <p:cNvSpPr/>
          <p:nvPr/>
        </p:nvSpPr>
        <p:spPr bwMode="auto">
          <a:xfrm rot="14555011" flipV="1">
            <a:off x="4500355" y="4998985"/>
            <a:ext cx="174202" cy="11614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Frame 5"/>
          <p:cNvSpPr/>
          <p:nvPr/>
        </p:nvSpPr>
        <p:spPr bwMode="auto">
          <a:xfrm>
            <a:off x="4572000" y="5105400"/>
            <a:ext cx="4495800" cy="304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2590800" y="1676400"/>
            <a:ext cx="39624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48" name="Right Arrow 47"/>
          <p:cNvSpPr/>
          <p:nvPr/>
        </p:nvSpPr>
        <p:spPr bwMode="auto">
          <a:xfrm>
            <a:off x="1905000" y="3276600"/>
            <a:ext cx="914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9" name="Left-Right Arrow 48"/>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0" name="Left-Right Arrow 49"/>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1" name="Left-Right Arrow 50"/>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Rounded Rectangle 51"/>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3" name="Rounded Rectangle 52"/>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4" name="Rounded Rectangle 53"/>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grpSp>
        <p:nvGrpSpPr>
          <p:cNvPr id="2" name="Group 88"/>
          <p:cNvGrpSpPr/>
          <p:nvPr/>
        </p:nvGrpSpPr>
        <p:grpSpPr>
          <a:xfrm>
            <a:off x="2819400" y="2895600"/>
            <a:ext cx="1676400" cy="1905000"/>
            <a:chOff x="2819400" y="2895600"/>
            <a:chExt cx="1676400" cy="1905000"/>
          </a:xfrm>
        </p:grpSpPr>
        <p:sp>
          <p:nvSpPr>
            <p:cNvPr id="43" name="Rounded Rectangle 42"/>
            <p:cNvSpPr/>
            <p:nvPr/>
          </p:nvSpPr>
          <p:spPr bwMode="auto">
            <a:xfrm>
              <a:off x="2819400" y="28956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grpSp>
          <p:nvGrpSpPr>
            <p:cNvPr id="3" name="Group 35"/>
            <p:cNvGrpSpPr/>
            <p:nvPr/>
          </p:nvGrpSpPr>
          <p:grpSpPr>
            <a:xfrm>
              <a:off x="3733800" y="3048000"/>
              <a:ext cx="685800" cy="533400"/>
              <a:chOff x="3733800" y="3048000"/>
              <a:chExt cx="685800" cy="533400"/>
            </a:xfrm>
          </p:grpSpPr>
          <p:sp>
            <p:nvSpPr>
              <p:cNvPr id="83" name="Rounded Rectangle 82"/>
              <p:cNvSpPr/>
              <p:nvPr/>
            </p:nvSpPr>
            <p:spPr bwMode="auto">
              <a:xfrm>
                <a:off x="37338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5" name="Rounded Rectangle 84"/>
              <p:cNvSpPr/>
              <p:nvPr/>
            </p:nvSpPr>
            <p:spPr bwMode="auto">
              <a:xfrm>
                <a:off x="41148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6" name="Rounded Rectangle 85"/>
              <p:cNvSpPr/>
              <p:nvPr/>
            </p:nvSpPr>
            <p:spPr bwMode="auto">
              <a:xfrm>
                <a:off x="38100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87" name="Rounded Rectangle 86"/>
              <p:cNvSpPr/>
              <p:nvPr/>
            </p:nvSpPr>
            <p:spPr bwMode="auto">
              <a:xfrm>
                <a:off x="39624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 name="Group 33"/>
            <p:cNvGrpSpPr/>
            <p:nvPr/>
          </p:nvGrpSpPr>
          <p:grpSpPr>
            <a:xfrm>
              <a:off x="2895600" y="3733800"/>
              <a:ext cx="685800" cy="533400"/>
              <a:chOff x="2895600" y="3733800"/>
              <a:chExt cx="685800" cy="533400"/>
            </a:xfrm>
          </p:grpSpPr>
          <p:sp>
            <p:nvSpPr>
              <p:cNvPr id="63" name="Rounded Rectangle 62"/>
              <p:cNvSpPr/>
              <p:nvPr/>
            </p:nvSpPr>
            <p:spPr bwMode="auto">
              <a:xfrm>
                <a:off x="28956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32766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7" name="Rounded Rectangle 76"/>
              <p:cNvSpPr/>
              <p:nvPr/>
            </p:nvSpPr>
            <p:spPr bwMode="auto">
              <a:xfrm>
                <a:off x="29718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82" name="Rounded Rectangle 81"/>
              <p:cNvSpPr/>
              <p:nvPr/>
            </p:nvSpPr>
            <p:spPr bwMode="auto">
              <a:xfrm>
                <a:off x="31242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 name="Group 34"/>
            <p:cNvGrpSpPr/>
            <p:nvPr/>
          </p:nvGrpSpPr>
          <p:grpSpPr>
            <a:xfrm>
              <a:off x="3733800" y="3733800"/>
              <a:ext cx="685800" cy="533400"/>
              <a:chOff x="3733800" y="3733800"/>
              <a:chExt cx="685800" cy="533400"/>
            </a:xfrm>
          </p:grpSpPr>
          <p:sp>
            <p:nvSpPr>
              <p:cNvPr id="47" name="Rounded Rectangle 46"/>
              <p:cNvSpPr/>
              <p:nvPr/>
            </p:nvSpPr>
            <p:spPr bwMode="auto">
              <a:xfrm>
                <a:off x="37338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5" name="Rounded Rectangle 54"/>
              <p:cNvSpPr/>
              <p:nvPr/>
            </p:nvSpPr>
            <p:spPr bwMode="auto">
              <a:xfrm>
                <a:off x="41148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0" name="Rounded Rectangle 59"/>
              <p:cNvSpPr/>
              <p:nvPr/>
            </p:nvSpPr>
            <p:spPr bwMode="auto">
              <a:xfrm>
                <a:off x="38100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2" name="Rounded Rectangle 61"/>
              <p:cNvSpPr/>
              <p:nvPr/>
            </p:nvSpPr>
            <p:spPr bwMode="auto">
              <a:xfrm>
                <a:off x="39624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 name="Group 87"/>
            <p:cNvGrpSpPr/>
            <p:nvPr/>
          </p:nvGrpSpPr>
          <p:grpSpPr>
            <a:xfrm>
              <a:off x="2895600" y="3048000"/>
              <a:ext cx="685800" cy="533400"/>
              <a:chOff x="2895600" y="3048000"/>
              <a:chExt cx="685800" cy="533400"/>
            </a:xfrm>
          </p:grpSpPr>
          <p:sp>
            <p:nvSpPr>
              <p:cNvPr id="78" name="Rounded Rectangle 77"/>
              <p:cNvSpPr/>
              <p:nvPr/>
            </p:nvSpPr>
            <p:spPr bwMode="auto">
              <a:xfrm>
                <a:off x="28956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9" name="Rounded Rectangle 78"/>
              <p:cNvSpPr/>
              <p:nvPr/>
            </p:nvSpPr>
            <p:spPr bwMode="auto">
              <a:xfrm>
                <a:off x="32766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0" name="Rounded Rectangle 79"/>
              <p:cNvSpPr/>
              <p:nvPr/>
            </p:nvSpPr>
            <p:spPr bwMode="auto">
              <a:xfrm>
                <a:off x="29718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81" name="Rounded Rectangle 80"/>
              <p:cNvSpPr/>
              <p:nvPr/>
            </p:nvSpPr>
            <p:spPr bwMode="auto">
              <a:xfrm>
                <a:off x="31242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pic>
        <p:nvPicPr>
          <p:cNvPr id="84"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grpSp>
        <p:nvGrpSpPr>
          <p:cNvPr id="7" name="Group 89"/>
          <p:cNvGrpSpPr/>
          <p:nvPr/>
        </p:nvGrpSpPr>
        <p:grpSpPr>
          <a:xfrm>
            <a:off x="533400" y="2286000"/>
            <a:ext cx="1219199" cy="1752600"/>
            <a:chOff x="533400" y="2286000"/>
            <a:chExt cx="1219199" cy="1752600"/>
          </a:xfrm>
        </p:grpSpPr>
        <p:sp>
          <p:nvSpPr>
            <p:cNvPr id="91" name="Rounded Rectangle 90"/>
            <p:cNvSpPr/>
            <p:nvPr/>
          </p:nvSpPr>
          <p:spPr bwMode="auto">
            <a:xfrm>
              <a:off x="533400" y="2286000"/>
              <a:ext cx="1219199" cy="17526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Webcam</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Package</a:t>
              </a:r>
            </a:p>
          </p:txBody>
        </p:sp>
        <p:sp>
          <p:nvSpPr>
            <p:cNvPr id="92" name="Rounded Rectangle 91"/>
            <p:cNvSpPr/>
            <p:nvPr/>
          </p:nvSpPr>
          <p:spPr bwMode="auto">
            <a:xfrm>
              <a:off x="1219200" y="2438400"/>
              <a:ext cx="4572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93" name="Rounded Rectangle 92"/>
            <p:cNvSpPr/>
            <p:nvPr/>
          </p:nvSpPr>
          <p:spPr bwMode="auto">
            <a:xfrm>
              <a:off x="609600" y="2438400"/>
              <a:ext cx="4572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94" name="Rounded Rectangle 93"/>
            <p:cNvSpPr/>
            <p:nvPr/>
          </p:nvSpPr>
          <p:spPr bwMode="auto">
            <a:xfrm>
              <a:off x="914400" y="2819400"/>
              <a:ext cx="457200" cy="304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42" name="Title 41"/>
          <p:cNvSpPr>
            <a:spLocks noGrp="1"/>
          </p:cNvSpPr>
          <p:nvPr>
            <p:ph type="title"/>
          </p:nvPr>
        </p:nvSpPr>
        <p:spPr>
          <a:xfrm>
            <a:off x="382588" y="228600"/>
            <a:ext cx="8380412" cy="1052596"/>
          </a:xfrm>
        </p:spPr>
        <p:txBody>
          <a:bodyPr/>
          <a:lstStyle/>
          <a:p>
            <a:pPr lvl="0"/>
            <a:r>
              <a:rPr lang="en-US" sz="4400" dirty="0" smtClean="0"/>
              <a:t>Driver Install (Windows Vista+) </a:t>
            </a:r>
            <a:br>
              <a:rPr lang="en-US" sz="4400" dirty="0" smtClean="0"/>
            </a:br>
            <a:r>
              <a:rPr lang="en-US" sz="3200" dirty="0" smtClean="0">
                <a:solidFill>
                  <a:schemeClr val="accent1"/>
                </a:solidFill>
              </a:rPr>
              <a:t>Driver validated and staged to driver store</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c.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10501317">
            <a:off x="3724599" y="4893744"/>
            <a:ext cx="2152001" cy="11851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5867400" y="4800600"/>
            <a:ext cx="26670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d.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4423193">
            <a:off x="1378870" y="4011163"/>
            <a:ext cx="2293449" cy="170581"/>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1143000" y="2057400"/>
            <a:ext cx="6858000" cy="990600"/>
          </a:xfrm>
          <a:prstGeom prst="frame">
            <a:avLst>
              <a:gd name="adj1" fmla="val 590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 name="Down Arrow 7"/>
          <p:cNvSpPr/>
          <p:nvPr/>
        </p:nvSpPr>
        <p:spPr bwMode="auto">
          <a:xfrm>
            <a:off x="1219200" y="5562600"/>
            <a:ext cx="152400" cy="5334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Oval 5"/>
          <p:cNvSpPr/>
          <p:nvPr/>
        </p:nvSpPr>
        <p:spPr bwMode="auto">
          <a:xfrm>
            <a:off x="152400" y="5181600"/>
            <a:ext cx="685800" cy="838200"/>
          </a:xfrm>
          <a:prstGeom prst="ellipse">
            <a:avLst/>
          </a:prstGeom>
          <a:noFill/>
          <a:ln w="38100">
            <a:solidFill>
              <a:srgbClr val="FF33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219200" y="609600"/>
            <a:ext cx="152400" cy="5334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8976560">
            <a:off x="2896048" y="5363756"/>
            <a:ext cx="1665404" cy="15286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4419600" y="4648200"/>
            <a:ext cx="42672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382588" y="228600"/>
            <a:ext cx="8380412" cy="1052596"/>
          </a:xfrm>
        </p:spPr>
        <p:txBody>
          <a:bodyPr/>
          <a:lstStyle/>
          <a:p>
            <a:r>
              <a:rPr lang="en-US" sz="4400" dirty="0" smtClean="0"/>
              <a:t>Walkthrough 6</a:t>
            </a:r>
            <a:br>
              <a:rPr lang="en-US" sz="4400" dirty="0" smtClean="0"/>
            </a:br>
            <a:r>
              <a:rPr lang="en-US" sz="3200" dirty="0" smtClean="0">
                <a:solidFill>
                  <a:schemeClr val="accent1"/>
                </a:solidFill>
              </a:rPr>
              <a:t>Hang in core device install</a:t>
            </a:r>
            <a:endParaRPr lang="en-US" sz="3200" dirty="0">
              <a:solidFill>
                <a:schemeClr val="accent1"/>
              </a:solidFill>
            </a:endParaRPr>
          </a:p>
        </p:txBody>
      </p:sp>
      <p:sp>
        <p:nvSpPr>
          <p:cNvPr id="358403" name="Rectangle 3"/>
          <p:cNvSpPr>
            <a:spLocks noGrp="1" noChangeArrowheads="1"/>
          </p:cNvSpPr>
          <p:nvPr>
            <p:ph idx="1"/>
          </p:nvPr>
        </p:nvSpPr>
        <p:spPr>
          <a:xfrm>
            <a:off x="381000" y="1901825"/>
            <a:ext cx="8380412" cy="3999043"/>
          </a:xfrm>
        </p:spPr>
        <p:txBody>
          <a:bodyPr/>
          <a:lstStyle/>
          <a:p>
            <a:r>
              <a:rPr lang="en-US" sz="2800" dirty="0" smtClean="0"/>
              <a:t>In this example we show what appears in the </a:t>
            </a:r>
            <a:br>
              <a:rPr lang="en-US" sz="2800" dirty="0" smtClean="0"/>
            </a:br>
            <a:r>
              <a:rPr lang="en-US" sz="2800" dirty="0" smtClean="0"/>
              <a:t>log when a device driver installation hangs</a:t>
            </a:r>
          </a:p>
          <a:p>
            <a:pPr lvl="1"/>
            <a:r>
              <a:rPr lang="en-US" sz="2400" dirty="0" smtClean="0"/>
              <a:t>Use a modified Toaster Function Driver that </a:t>
            </a:r>
            <a:br>
              <a:rPr lang="en-US" sz="2400" dirty="0" smtClean="0"/>
            </a:br>
            <a:r>
              <a:rPr lang="en-US" sz="2400" dirty="0" smtClean="0"/>
              <a:t>hangs during installation (co-installer tries to show UI in non-interactive context)</a:t>
            </a:r>
          </a:p>
          <a:p>
            <a:pPr lvl="1"/>
            <a:r>
              <a:rPr lang="en-US" sz="2400" dirty="0" smtClean="0"/>
              <a:t>Attempt to install the driver as in previous examples</a:t>
            </a:r>
          </a:p>
          <a:p>
            <a:pPr lvl="1"/>
            <a:r>
              <a:rPr lang="en-US" sz="2400" dirty="0" smtClean="0"/>
              <a:t>Logging shows the driver successfully being staged, </a:t>
            </a:r>
            <a:br>
              <a:rPr lang="en-US" sz="2400" dirty="0" smtClean="0"/>
            </a:br>
            <a:r>
              <a:rPr lang="en-US" sz="2400" dirty="0" smtClean="0"/>
              <a:t>but later hanging when the co-installer is called</a:t>
            </a:r>
          </a:p>
          <a:p>
            <a:pPr lvl="1"/>
            <a:r>
              <a:rPr lang="en-US" sz="2400" dirty="0" smtClean="0"/>
              <a:t>Driver installation process is terminated after a timeout period</a:t>
            </a:r>
            <a:endParaRPr lang="en-US" sz="2400" dirty="0"/>
          </a:p>
        </p:txBody>
      </p:sp>
    </p:spTree>
  </p:cSld>
  <p:clrMapOvr>
    <a:masterClrMapping/>
  </p:clrMapOvr>
  <p:transition>
    <p:fade thruBlk="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382588" y="228600"/>
            <a:ext cx="8380412" cy="1052596"/>
          </a:xfrm>
        </p:spPr>
        <p:txBody>
          <a:bodyPr/>
          <a:lstStyle/>
          <a:p>
            <a:r>
              <a:rPr lang="en-US" sz="4400" dirty="0" smtClean="0"/>
              <a:t>Walkthrough 6</a:t>
            </a:r>
            <a:br>
              <a:rPr lang="en-US" sz="4400" dirty="0" smtClean="0"/>
            </a:br>
            <a:r>
              <a:rPr lang="en-US" sz="3200" dirty="0" smtClean="0">
                <a:solidFill>
                  <a:schemeClr val="accent1"/>
                </a:solidFill>
              </a:rPr>
              <a:t>Hang in core device install</a:t>
            </a:r>
            <a:endParaRPr lang="en-US" sz="3200" dirty="0">
              <a:solidFill>
                <a:schemeClr val="accent1"/>
              </a:solidFill>
            </a:endParaRPr>
          </a:p>
        </p:txBody>
      </p:sp>
      <p:sp>
        <p:nvSpPr>
          <p:cNvPr id="245763" name="Rectangle 3"/>
          <p:cNvSpPr>
            <a:spLocks noGrp="1" noChangeArrowheads="1"/>
          </p:cNvSpPr>
          <p:nvPr>
            <p:ph idx="1"/>
          </p:nvPr>
        </p:nvSpPr>
        <p:spPr>
          <a:xfrm>
            <a:off x="382588" y="1901825"/>
            <a:ext cx="8380412" cy="1329595"/>
          </a:xfrm>
        </p:spPr>
        <p:txBody>
          <a:bodyPr/>
          <a:lstStyle/>
          <a:p>
            <a:r>
              <a:rPr lang="en-US" sz="3200" dirty="0" smtClean="0"/>
              <a:t>Hang occurs because the co-installer attempts to display a message box </a:t>
            </a:r>
            <a:br>
              <a:rPr lang="en-US" sz="3200" dirty="0" smtClean="0"/>
            </a:br>
            <a:r>
              <a:rPr lang="en-US" sz="3200" dirty="0" smtClean="0"/>
              <a:t>during DIF_INSTALLDEVICE</a:t>
            </a:r>
            <a:endParaRPr lang="en-US" sz="3200" dirty="0"/>
          </a:p>
        </p:txBody>
      </p:sp>
      <p:sp>
        <p:nvSpPr>
          <p:cNvPr id="245764" name="Rectangle 4"/>
          <p:cNvSpPr>
            <a:spLocks noChangeArrowheads="1"/>
          </p:cNvSpPr>
          <p:nvPr/>
        </p:nvSpPr>
        <p:spPr bwMode="auto">
          <a:xfrm>
            <a:off x="1564481" y="3733800"/>
            <a:ext cx="6015037" cy="1943100"/>
          </a:xfrm>
          <a:prstGeom prst="rect">
            <a:avLst/>
          </a:prstGeom>
          <a:solidFill>
            <a:schemeClr val="bg2">
              <a:lumMod val="90000"/>
            </a:schemeClr>
          </a:solidFill>
          <a:ln w="12700">
            <a:solidFill>
              <a:schemeClr val="folHlink"/>
            </a:solidFill>
            <a:miter lim="800000"/>
            <a:headEnd type="none" w="sm" len="sm"/>
            <a:tailEnd type="none" w="sm" len="sm"/>
          </a:ln>
          <a:effectLst/>
        </p:spPr>
        <p:txBody>
          <a:bodyPr lIns="91432" tIns="45717" rIns="91432" bIns="45717" anchor="ctr"/>
          <a:lstStyle/>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case DIF_INSTALLDEVICE: </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MessageBox</a:t>
            </a:r>
            <a:r>
              <a:rPr lang="en-US" sz="1400" dirty="0" smtClean="0">
                <a:solidFill>
                  <a:schemeClr val="tx2"/>
                </a:solidFill>
                <a:effectLst>
                  <a:outerShdw blurRad="38100" dist="38100" dir="2700000" algn="tl">
                    <a:srgbClr val="000000">
                      <a:alpha val="43137"/>
                    </a:srgbClr>
                  </a:outerShdw>
                </a:effectLst>
                <a:latin typeface="Lucida Console" pitchFamily="49" charset="0"/>
              </a:rPr>
              <a:t>(NULL,</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"Hello?",</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Msg</a:t>
            </a:r>
            <a:r>
              <a:rPr lang="en-US" sz="1400" dirty="0" smtClean="0">
                <a:solidFill>
                  <a:schemeClr val="tx2"/>
                </a:solidFill>
                <a:effectLst>
                  <a:outerShdw blurRad="38100" dist="38100" dir="2700000" algn="tl">
                    <a:srgbClr val="000000">
                      <a:alpha val="43137"/>
                    </a:srgbClr>
                  </a:outerShdw>
                </a:effectLst>
                <a:latin typeface="Lucida Console" pitchFamily="49" charset="0"/>
              </a:rPr>
              <a:t> To Nobody",</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MB_OK); </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p>
        </p:txBody>
      </p:sp>
    </p:spTree>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9180281">
            <a:off x="2397707" y="3644248"/>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thruBlk="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9804202">
            <a:off x="3481190" y="4166886"/>
            <a:ext cx="2528184" cy="200626"/>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867400" y="3429000"/>
            <a:ext cx="13716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9180281">
            <a:off x="4988507" y="3415649"/>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2590800" y="1676400"/>
            <a:ext cx="39624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48" name="Up Arrow 47"/>
          <p:cNvSpPr/>
          <p:nvPr/>
        </p:nvSpPr>
        <p:spPr bwMode="auto">
          <a:xfrm rot="20864863">
            <a:off x="3793403" y="4950760"/>
            <a:ext cx="304800" cy="918421"/>
          </a:xfrm>
          <a:prstGeom prst="up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9" name="Bent Arrow 48"/>
          <p:cNvSpPr/>
          <p:nvPr/>
        </p:nvSpPr>
        <p:spPr bwMode="auto">
          <a:xfrm>
            <a:off x="3657600" y="2133600"/>
            <a:ext cx="914400" cy="685800"/>
          </a:xfrm>
          <a:prstGeom prst="ben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1" name="Left-Right Arrow 50"/>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2" name="Left-Right Arrow 5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3" name="Left-Right Arrow 5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4" name="Rounded Rectangle 53"/>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5" name="Rounded Rectangle 54"/>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6" name="Rounded Rectangle 55"/>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10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102" name="Rounded Rectangle 101"/>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Webcam Driver</a:t>
            </a:r>
          </a:p>
        </p:txBody>
      </p:sp>
      <p:grpSp>
        <p:nvGrpSpPr>
          <p:cNvPr id="2" name="Group 38"/>
          <p:cNvGrpSpPr/>
          <p:nvPr/>
        </p:nvGrpSpPr>
        <p:grpSpPr>
          <a:xfrm>
            <a:off x="2819400" y="2895600"/>
            <a:ext cx="1676400" cy="1905000"/>
            <a:chOff x="2819400" y="2895600"/>
            <a:chExt cx="1676400" cy="1905000"/>
          </a:xfrm>
        </p:grpSpPr>
        <p:sp>
          <p:nvSpPr>
            <p:cNvPr id="40" name="Rounded Rectangle 39"/>
            <p:cNvSpPr/>
            <p:nvPr/>
          </p:nvSpPr>
          <p:spPr bwMode="auto">
            <a:xfrm>
              <a:off x="2819400" y="28956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grpSp>
          <p:nvGrpSpPr>
            <p:cNvPr id="3" name="Group 35"/>
            <p:cNvGrpSpPr/>
            <p:nvPr/>
          </p:nvGrpSpPr>
          <p:grpSpPr>
            <a:xfrm>
              <a:off x="3733800" y="3048000"/>
              <a:ext cx="685800" cy="533400"/>
              <a:chOff x="3733800" y="3048000"/>
              <a:chExt cx="685800" cy="533400"/>
            </a:xfrm>
          </p:grpSpPr>
          <p:sp>
            <p:nvSpPr>
              <p:cNvPr id="65" name="Rounded Rectangle 64"/>
              <p:cNvSpPr/>
              <p:nvPr/>
            </p:nvSpPr>
            <p:spPr bwMode="auto">
              <a:xfrm>
                <a:off x="37338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6" name="Rounded Rectangle 65"/>
              <p:cNvSpPr/>
              <p:nvPr/>
            </p:nvSpPr>
            <p:spPr bwMode="auto">
              <a:xfrm>
                <a:off x="41148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7" name="Rounded Rectangle 66"/>
              <p:cNvSpPr/>
              <p:nvPr/>
            </p:nvSpPr>
            <p:spPr bwMode="auto">
              <a:xfrm>
                <a:off x="38100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8" name="Rounded Rectangle 67"/>
              <p:cNvSpPr/>
              <p:nvPr/>
            </p:nvSpPr>
            <p:spPr bwMode="auto">
              <a:xfrm>
                <a:off x="39624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 name="Group 33"/>
            <p:cNvGrpSpPr/>
            <p:nvPr/>
          </p:nvGrpSpPr>
          <p:grpSpPr>
            <a:xfrm>
              <a:off x="2895600" y="3733800"/>
              <a:ext cx="685800" cy="533400"/>
              <a:chOff x="2895600" y="3733800"/>
              <a:chExt cx="685800" cy="533400"/>
            </a:xfrm>
          </p:grpSpPr>
          <p:sp>
            <p:nvSpPr>
              <p:cNvPr id="61" name="Rounded Rectangle 60"/>
              <p:cNvSpPr/>
              <p:nvPr/>
            </p:nvSpPr>
            <p:spPr bwMode="auto">
              <a:xfrm>
                <a:off x="28956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2" name="Rounded Rectangle 61"/>
              <p:cNvSpPr/>
              <p:nvPr/>
            </p:nvSpPr>
            <p:spPr bwMode="auto">
              <a:xfrm>
                <a:off x="32766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3" name="Rounded Rectangle 62"/>
              <p:cNvSpPr/>
              <p:nvPr/>
            </p:nvSpPr>
            <p:spPr bwMode="auto">
              <a:xfrm>
                <a:off x="29718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4" name="Rounded Rectangle 63"/>
              <p:cNvSpPr/>
              <p:nvPr/>
            </p:nvSpPr>
            <p:spPr bwMode="auto">
              <a:xfrm>
                <a:off x="31242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 name="Group 34"/>
            <p:cNvGrpSpPr/>
            <p:nvPr/>
          </p:nvGrpSpPr>
          <p:grpSpPr>
            <a:xfrm>
              <a:off x="3733800" y="3733800"/>
              <a:ext cx="685800" cy="533400"/>
              <a:chOff x="3733800" y="3733800"/>
              <a:chExt cx="685800" cy="533400"/>
            </a:xfrm>
          </p:grpSpPr>
          <p:sp>
            <p:nvSpPr>
              <p:cNvPr id="57" name="Rounded Rectangle 56"/>
              <p:cNvSpPr/>
              <p:nvPr/>
            </p:nvSpPr>
            <p:spPr bwMode="auto">
              <a:xfrm>
                <a:off x="37338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8" name="Rounded Rectangle 57"/>
              <p:cNvSpPr/>
              <p:nvPr/>
            </p:nvSpPr>
            <p:spPr bwMode="auto">
              <a:xfrm>
                <a:off x="41148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9" name="Rounded Rectangle 58"/>
              <p:cNvSpPr/>
              <p:nvPr/>
            </p:nvSpPr>
            <p:spPr bwMode="auto">
              <a:xfrm>
                <a:off x="38100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0" name="Rounded Rectangle 59"/>
              <p:cNvSpPr/>
              <p:nvPr/>
            </p:nvSpPr>
            <p:spPr bwMode="auto">
              <a:xfrm>
                <a:off x="39624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 name="Group 87"/>
            <p:cNvGrpSpPr/>
            <p:nvPr/>
          </p:nvGrpSpPr>
          <p:grpSpPr>
            <a:xfrm>
              <a:off x="2895600" y="3048000"/>
              <a:ext cx="685800" cy="533400"/>
              <a:chOff x="2895600" y="3048000"/>
              <a:chExt cx="685800" cy="533400"/>
            </a:xfrm>
          </p:grpSpPr>
          <p:sp>
            <p:nvSpPr>
              <p:cNvPr id="45" name="Rounded Rectangle 44"/>
              <p:cNvSpPr/>
              <p:nvPr/>
            </p:nvSpPr>
            <p:spPr bwMode="auto">
              <a:xfrm>
                <a:off x="28956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6" name="Rounded Rectangle 45"/>
              <p:cNvSpPr/>
              <p:nvPr/>
            </p:nvSpPr>
            <p:spPr bwMode="auto">
              <a:xfrm>
                <a:off x="32766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7" name="Rounded Rectangle 46"/>
              <p:cNvSpPr/>
              <p:nvPr/>
            </p:nvSpPr>
            <p:spPr bwMode="auto">
              <a:xfrm>
                <a:off x="29718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0" name="Rounded Rectangle 49"/>
              <p:cNvSpPr/>
              <p:nvPr/>
            </p:nvSpPr>
            <p:spPr bwMode="auto">
              <a:xfrm>
                <a:off x="31242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sp>
        <p:nvSpPr>
          <p:cNvPr id="39" name="Title 38"/>
          <p:cNvSpPr>
            <a:spLocks noGrp="1"/>
          </p:cNvSpPr>
          <p:nvPr>
            <p:ph type="title"/>
          </p:nvPr>
        </p:nvSpPr>
        <p:spPr>
          <a:xfrm>
            <a:off x="382588" y="228600"/>
            <a:ext cx="8380412" cy="1052596"/>
          </a:xfrm>
        </p:spPr>
        <p:txBody>
          <a:bodyPr/>
          <a:lstStyle/>
          <a:p>
            <a:pPr lvl="0"/>
            <a:r>
              <a:rPr lang="en-US" sz="4400" dirty="0" smtClean="0"/>
              <a:t>Driver Install (Windows Vista+) </a:t>
            </a:r>
            <a:br>
              <a:rPr lang="en-US" sz="4400" dirty="0" smtClean="0"/>
            </a:br>
            <a:r>
              <a:rPr lang="en-US" sz="3200" dirty="0" smtClean="0">
                <a:solidFill>
                  <a:schemeClr val="accent1"/>
                </a:solidFill>
              </a:rPr>
              <a:t>Driver installed in system context</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2317059">
            <a:off x="3018930" y="2824539"/>
            <a:ext cx="2793140" cy="13356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638800" y="3429000"/>
            <a:ext cx="19050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4837570">
            <a:off x="3137451" y="3912739"/>
            <a:ext cx="2117480" cy="116414"/>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572000" y="4876800"/>
            <a:ext cx="35052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5753314">
            <a:off x="1720045" y="4181734"/>
            <a:ext cx="2023739" cy="173879"/>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2819400" y="5257800"/>
            <a:ext cx="47244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9180281">
            <a:off x="2245306" y="748648"/>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19898715">
            <a:off x="1247823" y="3203403"/>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20233691">
            <a:off x="816019" y="4506163"/>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20560620">
            <a:off x="757154" y="3825471"/>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2590800" y="1676400"/>
            <a:ext cx="39624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Vista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48" name="Left-Right Arrow 47"/>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9" name="Left-Right Arrow 48"/>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0" name="Left-Right Arrow 49"/>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1" name="Rounded Rectangle 50"/>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52" name="Rounded Rectangle 51"/>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53" name="Rounded Rectangle 52"/>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81"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82" name="Rounded Rectangle 81"/>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Webcam Driver</a:t>
            </a:r>
          </a:p>
        </p:txBody>
      </p:sp>
      <p:sp>
        <p:nvSpPr>
          <p:cNvPr id="83" name="Left-Right Arrow 82"/>
          <p:cNvSpPr/>
          <p:nvPr/>
        </p:nvSpPr>
        <p:spPr bwMode="auto">
          <a:xfrm>
            <a:off x="6172200" y="20574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nvGrpSpPr>
          <p:cNvPr id="2" name="Group 37"/>
          <p:cNvGrpSpPr/>
          <p:nvPr/>
        </p:nvGrpSpPr>
        <p:grpSpPr>
          <a:xfrm>
            <a:off x="2819400" y="2895600"/>
            <a:ext cx="1676400" cy="1905000"/>
            <a:chOff x="2819400" y="2895600"/>
            <a:chExt cx="1676400" cy="1905000"/>
          </a:xfrm>
        </p:grpSpPr>
        <p:sp>
          <p:nvSpPr>
            <p:cNvPr id="39" name="Rounded Rectangle 38"/>
            <p:cNvSpPr/>
            <p:nvPr/>
          </p:nvSpPr>
          <p:spPr bwMode="auto">
            <a:xfrm>
              <a:off x="2819400" y="2895600"/>
              <a:ext cx="1676400" cy="1905000"/>
            </a:xfrm>
            <a:prstGeom prst="roundRect">
              <a:avLst>
                <a:gd name="adj" fmla="val 9033"/>
              </a:avLst>
            </a:prstGeom>
            <a:solidFill>
              <a:schemeClr val="accent5"/>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Store</a:t>
              </a:r>
            </a:p>
          </p:txBody>
        </p:sp>
        <p:grpSp>
          <p:nvGrpSpPr>
            <p:cNvPr id="3" name="Group 35"/>
            <p:cNvGrpSpPr/>
            <p:nvPr/>
          </p:nvGrpSpPr>
          <p:grpSpPr>
            <a:xfrm>
              <a:off x="3733800" y="3048000"/>
              <a:ext cx="685800" cy="533400"/>
              <a:chOff x="3733800" y="3048000"/>
              <a:chExt cx="685800" cy="533400"/>
            </a:xfrm>
          </p:grpSpPr>
          <p:sp>
            <p:nvSpPr>
              <p:cNvPr id="63" name="Rounded Rectangle 62"/>
              <p:cNvSpPr/>
              <p:nvPr/>
            </p:nvSpPr>
            <p:spPr bwMode="auto">
              <a:xfrm>
                <a:off x="37338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4" name="Rounded Rectangle 63"/>
              <p:cNvSpPr/>
              <p:nvPr/>
            </p:nvSpPr>
            <p:spPr bwMode="auto">
              <a:xfrm>
                <a:off x="41148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4" name="Rounded Rectangle 83"/>
              <p:cNvSpPr/>
              <p:nvPr/>
            </p:nvSpPr>
            <p:spPr bwMode="auto">
              <a:xfrm>
                <a:off x="38100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85" name="Rounded Rectangle 84"/>
              <p:cNvSpPr/>
              <p:nvPr/>
            </p:nvSpPr>
            <p:spPr bwMode="auto">
              <a:xfrm>
                <a:off x="39624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 name="Group 33"/>
            <p:cNvGrpSpPr/>
            <p:nvPr/>
          </p:nvGrpSpPr>
          <p:grpSpPr>
            <a:xfrm>
              <a:off x="2895600" y="3733800"/>
              <a:ext cx="685800" cy="533400"/>
              <a:chOff x="2895600" y="3733800"/>
              <a:chExt cx="685800" cy="533400"/>
            </a:xfrm>
          </p:grpSpPr>
          <p:sp>
            <p:nvSpPr>
              <p:cNvPr id="58" name="Rounded Rectangle 57"/>
              <p:cNvSpPr/>
              <p:nvPr/>
            </p:nvSpPr>
            <p:spPr bwMode="auto">
              <a:xfrm>
                <a:off x="28956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9" name="Rounded Rectangle 58"/>
              <p:cNvSpPr/>
              <p:nvPr/>
            </p:nvSpPr>
            <p:spPr bwMode="auto">
              <a:xfrm>
                <a:off x="32766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1" name="Rounded Rectangle 60"/>
              <p:cNvSpPr/>
              <p:nvPr/>
            </p:nvSpPr>
            <p:spPr bwMode="auto">
              <a:xfrm>
                <a:off x="29718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62" name="Rounded Rectangle 61"/>
              <p:cNvSpPr/>
              <p:nvPr/>
            </p:nvSpPr>
            <p:spPr bwMode="auto">
              <a:xfrm>
                <a:off x="31242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 name="Group 34"/>
            <p:cNvGrpSpPr/>
            <p:nvPr/>
          </p:nvGrpSpPr>
          <p:grpSpPr>
            <a:xfrm>
              <a:off x="3733800" y="3733800"/>
              <a:ext cx="685800" cy="533400"/>
              <a:chOff x="3733800" y="3733800"/>
              <a:chExt cx="685800" cy="533400"/>
            </a:xfrm>
          </p:grpSpPr>
          <p:sp>
            <p:nvSpPr>
              <p:cNvPr id="54" name="Rounded Rectangle 53"/>
              <p:cNvSpPr/>
              <p:nvPr/>
            </p:nvSpPr>
            <p:spPr bwMode="auto">
              <a:xfrm>
                <a:off x="3733800" y="37338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5" name="Rounded Rectangle 54"/>
              <p:cNvSpPr/>
              <p:nvPr/>
            </p:nvSpPr>
            <p:spPr bwMode="auto">
              <a:xfrm>
                <a:off x="4114800" y="38100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6" name="Rounded Rectangle 55"/>
              <p:cNvSpPr/>
              <p:nvPr/>
            </p:nvSpPr>
            <p:spPr bwMode="auto">
              <a:xfrm>
                <a:off x="3810000" y="38100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57" name="Rounded Rectangle 56"/>
              <p:cNvSpPr/>
              <p:nvPr/>
            </p:nvSpPr>
            <p:spPr bwMode="auto">
              <a:xfrm>
                <a:off x="3962400" y="40386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 name="Group 87"/>
            <p:cNvGrpSpPr/>
            <p:nvPr/>
          </p:nvGrpSpPr>
          <p:grpSpPr>
            <a:xfrm>
              <a:off x="2895600" y="3048000"/>
              <a:ext cx="685800" cy="533400"/>
              <a:chOff x="2895600" y="3048000"/>
              <a:chExt cx="685800" cy="533400"/>
            </a:xfrm>
          </p:grpSpPr>
          <p:sp>
            <p:nvSpPr>
              <p:cNvPr id="44" name="Rounded Rectangle 43"/>
              <p:cNvSpPr/>
              <p:nvPr/>
            </p:nvSpPr>
            <p:spPr bwMode="auto">
              <a:xfrm>
                <a:off x="2895600" y="3048000"/>
                <a:ext cx="685800" cy="5334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5" name="Rounded Rectangle 44"/>
              <p:cNvSpPr/>
              <p:nvPr/>
            </p:nvSpPr>
            <p:spPr bwMode="auto">
              <a:xfrm>
                <a:off x="3276600" y="3124200"/>
                <a:ext cx="228600" cy="1524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6" name="Rounded Rectangle 45"/>
              <p:cNvSpPr/>
              <p:nvPr/>
            </p:nvSpPr>
            <p:spPr bwMode="auto">
              <a:xfrm>
                <a:off x="2971800" y="3124200"/>
                <a:ext cx="228600" cy="1524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47" name="Rounded Rectangle 46"/>
              <p:cNvSpPr/>
              <p:nvPr/>
            </p:nvSpPr>
            <p:spPr bwMode="auto">
              <a:xfrm>
                <a:off x="3124200" y="3352800"/>
                <a:ext cx="228600" cy="1524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sp>
        <p:nvSpPr>
          <p:cNvPr id="38" name="Title 37"/>
          <p:cNvSpPr>
            <a:spLocks noGrp="1"/>
          </p:cNvSpPr>
          <p:nvPr>
            <p:ph type="title"/>
          </p:nvPr>
        </p:nvSpPr>
        <p:spPr>
          <a:xfrm>
            <a:off x="382588" y="228600"/>
            <a:ext cx="8380412" cy="1052596"/>
          </a:xfrm>
        </p:spPr>
        <p:txBody>
          <a:bodyPr/>
          <a:lstStyle/>
          <a:p>
            <a:pPr lvl="0"/>
            <a:r>
              <a:rPr lang="en-US" sz="4400" dirty="0" smtClean="0"/>
              <a:t>Driver Install (Windows Vista+) </a:t>
            </a:r>
            <a:br>
              <a:rPr lang="en-US" sz="4400" dirty="0" smtClean="0"/>
            </a:br>
            <a:r>
              <a:rPr lang="en-US" sz="3200" dirty="0" smtClean="0">
                <a:solidFill>
                  <a:schemeClr val="accent1"/>
                </a:solidFill>
              </a:rPr>
              <a:t>New driver started</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a.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19764631">
            <a:off x="4207345" y="5363276"/>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Right Arrow 4"/>
          <p:cNvSpPr/>
          <p:nvPr/>
        </p:nvSpPr>
        <p:spPr bwMode="auto">
          <a:xfrm rot="12202973">
            <a:off x="3186261" y="3332158"/>
            <a:ext cx="2809135" cy="12605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5791200" y="3886200"/>
            <a:ext cx="24384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rot="12486379">
            <a:off x="7552988" y="1353650"/>
            <a:ext cx="533400" cy="1143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rot="12486379">
            <a:off x="7552988" y="1353650"/>
            <a:ext cx="533400" cy="1143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rot="12486379">
            <a:off x="7552988" y="1353650"/>
            <a:ext cx="533400" cy="1143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rot="12486379">
            <a:off x="7552988" y="1353650"/>
            <a:ext cx="533400" cy="1143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5883948">
            <a:off x="3612807" y="2084134"/>
            <a:ext cx="2207060" cy="17513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2667000" y="533400"/>
            <a:ext cx="5181600" cy="609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Grp="1" noChangeArrowheads="1"/>
          </p:cNvSpPr>
          <p:nvPr>
            <p:ph type="title"/>
          </p:nvPr>
        </p:nvSpPr>
        <p:spPr>
          <a:xfrm>
            <a:off x="382588" y="228600"/>
            <a:ext cx="8380412" cy="1052596"/>
          </a:xfrm>
        </p:spPr>
        <p:txBody>
          <a:bodyPr/>
          <a:lstStyle/>
          <a:p>
            <a:r>
              <a:rPr lang="en-US" sz="4400" dirty="0" smtClean="0"/>
              <a:t>Driver Store</a:t>
            </a:r>
            <a:br>
              <a:rPr lang="en-US" sz="4400" dirty="0" smtClean="0"/>
            </a:br>
            <a:r>
              <a:rPr lang="en-US" sz="3200" dirty="0" smtClean="0">
                <a:solidFill>
                  <a:schemeClr val="accent1"/>
                </a:solidFill>
              </a:rPr>
              <a:t>Key debugging considerations</a:t>
            </a:r>
            <a:endParaRPr lang="en-US" sz="3200" dirty="0">
              <a:solidFill>
                <a:schemeClr val="accent1"/>
              </a:solidFill>
            </a:endParaRPr>
          </a:p>
        </p:txBody>
      </p:sp>
      <p:sp>
        <p:nvSpPr>
          <p:cNvPr id="9229" name="Rectangle 13"/>
          <p:cNvSpPr>
            <a:spLocks noGrp="1" noChangeArrowheads="1"/>
          </p:cNvSpPr>
          <p:nvPr>
            <p:ph idx="1"/>
          </p:nvPr>
        </p:nvSpPr>
        <p:spPr>
          <a:xfrm>
            <a:off x="381000" y="1901825"/>
            <a:ext cx="8380412" cy="2813078"/>
          </a:xfrm>
        </p:spPr>
        <p:txBody>
          <a:bodyPr/>
          <a:lstStyle/>
          <a:p>
            <a:r>
              <a:rPr lang="en-US" sz="3200" dirty="0" smtClean="0"/>
              <a:t>Starting with Windows Vista, driver packages are copied in their entirety </a:t>
            </a:r>
            <a:br>
              <a:rPr lang="en-US" sz="3200" dirty="0" smtClean="0"/>
            </a:br>
            <a:r>
              <a:rPr lang="en-US" sz="3200" dirty="0" smtClean="0"/>
              <a:t>to the Driver Store</a:t>
            </a:r>
          </a:p>
          <a:p>
            <a:r>
              <a:rPr lang="en-US" sz="3200" dirty="0" smtClean="0"/>
              <a:t>INF File references are treated </a:t>
            </a:r>
            <a:br>
              <a:rPr lang="en-US" sz="3200" dirty="0" smtClean="0"/>
            </a:br>
            <a:r>
              <a:rPr lang="en-US" sz="3200" dirty="0" smtClean="0"/>
              <a:t>more strictly and missing files </a:t>
            </a:r>
            <a:br>
              <a:rPr lang="en-US" sz="3200" dirty="0" smtClean="0"/>
            </a:br>
            <a:r>
              <a:rPr lang="en-US" sz="3200" dirty="0" smtClean="0"/>
              <a:t>result in an importation error</a:t>
            </a:r>
            <a:endParaRPr lang="en-US" sz="3200" dirty="0"/>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a.jpg"/>
          <p:cNvPicPr>
            <a:picLocks noChangeAspect="1"/>
          </p:cNvPicPr>
          <p:nvPr/>
        </p:nvPicPr>
        <p:blipFill>
          <a:blip r:embed="rId3"/>
          <a:stretch>
            <a:fillRect/>
          </a:stretch>
        </p:blipFill>
        <p:spPr>
          <a:xfrm>
            <a:off x="0" y="0"/>
            <a:ext cx="9144000" cy="6858000"/>
          </a:xfrm>
          <a:prstGeom prst="rect">
            <a:avLst/>
          </a:prstGeom>
        </p:spPr>
      </p:pic>
      <p:sp>
        <p:nvSpPr>
          <p:cNvPr id="3" name="Frame 2"/>
          <p:cNvSpPr/>
          <p:nvPr/>
        </p:nvSpPr>
        <p:spPr bwMode="auto">
          <a:xfrm>
            <a:off x="2743200" y="304800"/>
            <a:ext cx="5334000" cy="609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Down Arrow 3"/>
          <p:cNvSpPr/>
          <p:nvPr/>
        </p:nvSpPr>
        <p:spPr bwMode="auto">
          <a:xfrm>
            <a:off x="1371600" y="1524000"/>
            <a:ext cx="152400" cy="6096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Down Arrow 4"/>
          <p:cNvSpPr/>
          <p:nvPr/>
        </p:nvSpPr>
        <p:spPr bwMode="auto">
          <a:xfrm>
            <a:off x="1371600" y="5181600"/>
            <a:ext cx="152400" cy="762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a.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371600" y="685800"/>
            <a:ext cx="152400" cy="6858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Right Arrow 4"/>
          <p:cNvSpPr/>
          <p:nvPr/>
        </p:nvSpPr>
        <p:spPr bwMode="auto">
          <a:xfrm rot="15457256">
            <a:off x="1879153" y="1964297"/>
            <a:ext cx="688585" cy="12319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2133600" y="2362200"/>
            <a:ext cx="6400800" cy="228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b.jpg"/>
          <p:cNvPicPr>
            <a:picLocks noChangeAspect="1"/>
          </p:cNvPicPr>
          <p:nvPr/>
        </p:nvPicPr>
        <p:blipFill>
          <a:blip r:embed="rId3"/>
          <a:stretch>
            <a:fillRect/>
          </a:stretch>
        </p:blipFill>
        <p:spPr>
          <a:xfrm>
            <a:off x="0" y="0"/>
            <a:ext cx="9144000" cy="6858000"/>
          </a:xfrm>
          <a:prstGeom prst="rect">
            <a:avLst/>
          </a:prstGeom>
        </p:spPr>
      </p:pic>
      <p:sp>
        <p:nvSpPr>
          <p:cNvPr id="6" name="Right Arrow 5"/>
          <p:cNvSpPr/>
          <p:nvPr/>
        </p:nvSpPr>
        <p:spPr bwMode="auto">
          <a:xfrm rot="15841683">
            <a:off x="6313464" y="2162735"/>
            <a:ext cx="549997" cy="166607"/>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5257800" y="2514600"/>
            <a:ext cx="28956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 name="Right Arrow 6"/>
          <p:cNvSpPr/>
          <p:nvPr/>
        </p:nvSpPr>
        <p:spPr bwMode="auto">
          <a:xfrm rot="12781384" flipV="1">
            <a:off x="4126318" y="2018542"/>
            <a:ext cx="277668" cy="12458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343400" y="2133600"/>
            <a:ext cx="16764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c.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9684091">
            <a:off x="2792261" y="4379928"/>
            <a:ext cx="2160283" cy="12125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876800" y="3733800"/>
            <a:ext cx="35052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Down Arrow 4"/>
          <p:cNvSpPr/>
          <p:nvPr/>
        </p:nvSpPr>
        <p:spPr bwMode="auto">
          <a:xfrm>
            <a:off x="1371600" y="5029200"/>
            <a:ext cx="152400" cy="9144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447800" y="685800"/>
            <a:ext cx="152400" cy="2286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b.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4686498">
            <a:off x="1974616" y="2441185"/>
            <a:ext cx="987562" cy="164831"/>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1219200" y="1066800"/>
            <a:ext cx="6934200" cy="990600"/>
          </a:xfrm>
          <a:prstGeom prst="frame">
            <a:avLst>
              <a:gd name="adj1" fmla="val 550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Oval 4"/>
          <p:cNvSpPr/>
          <p:nvPr/>
        </p:nvSpPr>
        <p:spPr bwMode="auto">
          <a:xfrm>
            <a:off x="152400" y="2667000"/>
            <a:ext cx="685800" cy="838200"/>
          </a:xfrm>
          <a:prstGeom prst="ellipse">
            <a:avLst/>
          </a:prstGeom>
          <a:noFill/>
          <a:ln w="38100">
            <a:solidFill>
              <a:srgbClr val="FF33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c.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9006034">
            <a:off x="2964279" y="5170067"/>
            <a:ext cx="1828800" cy="1524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648200" y="4495800"/>
            <a:ext cx="4343400" cy="304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382588" y="228600"/>
            <a:ext cx="8380412" cy="1052596"/>
          </a:xfrm>
        </p:spPr>
        <p:txBody>
          <a:bodyPr/>
          <a:lstStyle/>
          <a:p>
            <a:r>
              <a:rPr lang="en-US" sz="4400" dirty="0" smtClean="0"/>
              <a:t>Walkthrough 6 continued</a:t>
            </a:r>
            <a:br>
              <a:rPr lang="en-US" sz="4400" dirty="0" smtClean="0"/>
            </a:br>
            <a:r>
              <a:rPr lang="en-US" sz="3200" dirty="0" smtClean="0">
                <a:solidFill>
                  <a:schemeClr val="accent1"/>
                </a:solidFill>
              </a:rPr>
              <a:t>Viewing WER data</a:t>
            </a:r>
            <a:endParaRPr lang="en-US" sz="4400" dirty="0">
              <a:solidFill>
                <a:schemeClr val="accent1"/>
              </a:solidFill>
            </a:endParaRPr>
          </a:p>
        </p:txBody>
      </p:sp>
      <p:sp>
        <p:nvSpPr>
          <p:cNvPr id="358403" name="Rectangle 3"/>
          <p:cNvSpPr>
            <a:spLocks noGrp="1" noChangeArrowheads="1"/>
          </p:cNvSpPr>
          <p:nvPr>
            <p:ph idx="1"/>
          </p:nvPr>
        </p:nvSpPr>
        <p:spPr>
          <a:xfrm>
            <a:off x="382588" y="1901825"/>
            <a:ext cx="8380412" cy="3944157"/>
          </a:xfrm>
        </p:spPr>
        <p:txBody>
          <a:bodyPr/>
          <a:lstStyle/>
          <a:p>
            <a:r>
              <a:rPr lang="en-US" sz="2800" dirty="0" smtClean="0"/>
              <a:t>Driver installation errors reported to </a:t>
            </a:r>
            <a:br>
              <a:rPr lang="en-US" sz="2800" dirty="0" smtClean="0"/>
            </a:br>
            <a:r>
              <a:rPr lang="en-US" sz="2800" dirty="0" smtClean="0"/>
              <a:t>Windows Error Reporting (WER)</a:t>
            </a:r>
          </a:p>
          <a:p>
            <a:r>
              <a:rPr lang="en-US" sz="2800" dirty="0" smtClean="0"/>
              <a:t>WER data is stored locally on machine</a:t>
            </a:r>
          </a:p>
          <a:p>
            <a:pPr lvl="1"/>
            <a:r>
              <a:rPr lang="en-US" sz="2400" dirty="0" smtClean="0"/>
              <a:t>At user’s option, can be sent to Microsoft for analysis</a:t>
            </a:r>
          </a:p>
          <a:p>
            <a:r>
              <a:rPr lang="en-US" sz="2800" dirty="0" smtClean="0"/>
              <a:t>Files may be displayed by</a:t>
            </a:r>
          </a:p>
          <a:p>
            <a:pPr lvl="1"/>
            <a:r>
              <a:rPr lang="en-US" sz="2400" dirty="0" smtClean="0"/>
              <a:t>WERCON.EXE (Windows Error Reporting </a:t>
            </a:r>
            <a:br>
              <a:rPr lang="en-US" sz="2400" dirty="0" smtClean="0"/>
            </a:br>
            <a:r>
              <a:rPr lang="en-US" sz="2400" dirty="0" smtClean="0"/>
              <a:t>console application)</a:t>
            </a:r>
          </a:p>
          <a:p>
            <a:pPr lvl="1"/>
            <a:r>
              <a:rPr lang="en-US" sz="2400" dirty="0" smtClean="0"/>
              <a:t>Control Panel/System and Maintenance/Problem Reports and Solutions</a:t>
            </a:r>
            <a:endParaRPr lang="en-US" sz="2400" dirty="0"/>
          </a:p>
        </p:txBody>
      </p:sp>
    </p:spTree>
  </p:cSld>
  <p:clrMapOvr>
    <a:masterClrMapping/>
  </p:clrMapOvr>
  <p:transition>
    <p:fade thruBlk="1"/>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thruBlk="1"/>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3464125">
            <a:off x="3195163" y="1936997"/>
            <a:ext cx="3013140" cy="12567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715000" y="2971800"/>
            <a:ext cx="12954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Grp="1" noChangeArrowheads="1"/>
          </p:cNvSpPr>
          <p:nvPr>
            <p:ph type="title"/>
          </p:nvPr>
        </p:nvSpPr>
        <p:spPr>
          <a:xfrm>
            <a:off x="382588" y="228600"/>
            <a:ext cx="8380412" cy="1052596"/>
          </a:xfrm>
        </p:spPr>
        <p:txBody>
          <a:bodyPr/>
          <a:lstStyle/>
          <a:p>
            <a:r>
              <a:rPr lang="en-US" sz="4400" dirty="0" smtClean="0"/>
              <a:t>Walkthrough 1</a:t>
            </a:r>
            <a:br>
              <a:rPr lang="en-US" sz="4400" dirty="0" smtClean="0"/>
            </a:br>
            <a:r>
              <a:rPr lang="en-US" sz="3200" dirty="0" smtClean="0">
                <a:solidFill>
                  <a:schemeClr val="accent1"/>
                </a:solidFill>
              </a:rPr>
              <a:t>Successful staging and install operation</a:t>
            </a:r>
            <a:endParaRPr lang="en-US" sz="3200" dirty="0">
              <a:solidFill>
                <a:schemeClr val="accent1"/>
              </a:solidFill>
            </a:endParaRPr>
          </a:p>
        </p:txBody>
      </p:sp>
      <p:sp>
        <p:nvSpPr>
          <p:cNvPr id="9229" name="Rectangle 13"/>
          <p:cNvSpPr>
            <a:spLocks noGrp="1" noChangeArrowheads="1"/>
          </p:cNvSpPr>
          <p:nvPr>
            <p:ph idx="1"/>
          </p:nvPr>
        </p:nvSpPr>
        <p:spPr>
          <a:xfrm>
            <a:off x="381000" y="1901825"/>
            <a:ext cx="8380412" cy="4072397"/>
          </a:xfrm>
        </p:spPr>
        <p:txBody>
          <a:bodyPr/>
          <a:lstStyle/>
          <a:p>
            <a:pPr marL="396875" indent="-396875"/>
            <a:r>
              <a:rPr lang="en-US" sz="2800" dirty="0" smtClean="0"/>
              <a:t>The Toaster WDK sample is used to show the basic layout of </a:t>
            </a:r>
            <a:r>
              <a:rPr lang="en-US" sz="2800" dirty="0" err="1" smtClean="0"/>
              <a:t>SetupApi.dev.log</a:t>
            </a:r>
            <a:endParaRPr lang="en-US" sz="2800" dirty="0" smtClean="0"/>
          </a:p>
          <a:p>
            <a:pPr marL="804863" lvl="1" indent="-407988"/>
            <a:r>
              <a:rPr lang="en-US" sz="2400" dirty="0" smtClean="0"/>
              <a:t>Toaster Bus Driver enumerates device</a:t>
            </a:r>
          </a:p>
          <a:p>
            <a:pPr marL="804863" lvl="1" indent="-407988"/>
            <a:r>
              <a:rPr lang="en-US" sz="2400" dirty="0" smtClean="0"/>
              <a:t>System prompts user for a driver</a:t>
            </a:r>
          </a:p>
          <a:p>
            <a:pPr marL="804863" lvl="1" indent="-407988"/>
            <a:r>
              <a:rPr lang="en-US" sz="2400" dirty="0" smtClean="0"/>
              <a:t>User supplies CD with Toaster Function Driver</a:t>
            </a:r>
          </a:p>
          <a:p>
            <a:pPr marL="804863" lvl="1" indent="-407988"/>
            <a:r>
              <a:rPr lang="en-US" sz="2400" dirty="0" smtClean="0"/>
              <a:t>Driver is first staged to the driver store, and then is installed on the device</a:t>
            </a:r>
          </a:p>
          <a:p>
            <a:pPr marL="804863" lvl="1" indent="-407988"/>
            <a:r>
              <a:rPr lang="en-US" sz="2400" dirty="0" smtClean="0"/>
              <a:t>Logging shows the two-step process</a:t>
            </a:r>
          </a:p>
          <a:p>
            <a:pPr marL="396875" indent="-396875"/>
            <a:r>
              <a:rPr lang="en-US" sz="2800" dirty="0" smtClean="0"/>
              <a:t>Log file:  %</a:t>
            </a:r>
            <a:r>
              <a:rPr lang="en-US" sz="2800" dirty="0" err="1" smtClean="0"/>
              <a:t>windir</a:t>
            </a:r>
            <a:r>
              <a:rPr lang="en-US" sz="2800" dirty="0" smtClean="0"/>
              <a:t>%\INF\</a:t>
            </a:r>
            <a:r>
              <a:rPr lang="en-US" sz="2800" dirty="0" err="1" smtClean="0"/>
              <a:t>SetupApi.dev.log</a:t>
            </a:r>
            <a:endParaRPr lang="en-US" sz="2800" dirty="0"/>
          </a:p>
        </p:txBody>
      </p:sp>
    </p:spTree>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8975207">
            <a:off x="2422149" y="1589339"/>
            <a:ext cx="1936350" cy="13996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191000" y="685800"/>
            <a:ext cx="28194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jpg"/>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6934200" y="3048000"/>
            <a:ext cx="1752600" cy="400110"/>
          </a:xfrm>
          <a:prstGeom prst="rect">
            <a:avLst/>
          </a:prstGeom>
          <a:noFill/>
        </p:spPr>
        <p:txBody>
          <a:bodyPr wrap="square" rtlCol="0">
            <a:spAutoFit/>
          </a:bodyPr>
          <a:lstStyle/>
          <a:p>
            <a:r>
              <a:rPr lang="en-US" sz="2000" kern="0" spc="-125"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Walkthrough 6</a:t>
            </a:r>
            <a:endParaRPr lang="en-US" sz="2000" dirty="0" smtClean="0">
              <a:solidFill>
                <a:schemeClr val="tx1"/>
              </a:solidFill>
              <a:latin typeface="Segoe" pitchFamily="34" charset="0"/>
            </a:endParaRPr>
          </a:p>
        </p:txBody>
      </p:sp>
      <p:sp>
        <p:nvSpPr>
          <p:cNvPr id="7" name="TextBox 6"/>
          <p:cNvSpPr txBox="1"/>
          <p:nvPr/>
        </p:nvSpPr>
        <p:spPr>
          <a:xfrm>
            <a:off x="7239000" y="2286000"/>
            <a:ext cx="1752600" cy="400110"/>
          </a:xfrm>
          <a:prstGeom prst="rect">
            <a:avLst/>
          </a:prstGeom>
          <a:noFill/>
        </p:spPr>
        <p:txBody>
          <a:bodyPr wrap="square" rtlCol="0">
            <a:spAutoFit/>
          </a:bodyPr>
          <a:lstStyle/>
          <a:p>
            <a:r>
              <a:rPr lang="en-US" sz="2000" kern="0" spc="-125"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Walkthrough 5</a:t>
            </a:r>
            <a:endParaRPr lang="en-US" sz="2000" dirty="0" smtClean="0">
              <a:solidFill>
                <a:schemeClr val="tx1"/>
              </a:solidFill>
              <a:latin typeface="Segoe" pitchFamily="34" charset="0"/>
            </a:endParaRPr>
          </a:p>
        </p:txBody>
      </p:sp>
      <p:sp>
        <p:nvSpPr>
          <p:cNvPr id="8" name="TextBox 7"/>
          <p:cNvSpPr txBox="1"/>
          <p:nvPr/>
        </p:nvSpPr>
        <p:spPr>
          <a:xfrm>
            <a:off x="7010400" y="1524000"/>
            <a:ext cx="1752600" cy="400110"/>
          </a:xfrm>
          <a:prstGeom prst="rect">
            <a:avLst/>
          </a:prstGeom>
          <a:noFill/>
        </p:spPr>
        <p:txBody>
          <a:bodyPr wrap="square" rtlCol="0">
            <a:spAutoFit/>
          </a:bodyPr>
          <a:lstStyle/>
          <a:p>
            <a:r>
              <a:rPr lang="en-US" sz="2000" kern="0" spc="-125"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Walkthrough 4</a:t>
            </a:r>
            <a:endParaRPr lang="en-US" sz="2000" dirty="0" smtClean="0">
              <a:solidFill>
                <a:schemeClr val="tx1"/>
              </a:solidFill>
              <a:latin typeface="Segoe" pitchFamily="34" charset="0"/>
            </a:endParaRPr>
          </a:p>
        </p:txBody>
      </p:sp>
      <p:sp>
        <p:nvSpPr>
          <p:cNvPr id="9" name="Right Arrow 8"/>
          <p:cNvSpPr/>
          <p:nvPr/>
        </p:nvSpPr>
        <p:spPr bwMode="auto">
          <a:xfrm rot="9195117">
            <a:off x="6070715" y="2011345"/>
            <a:ext cx="1041169" cy="13518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10" name="Right Arrow 9"/>
          <p:cNvSpPr/>
          <p:nvPr/>
        </p:nvSpPr>
        <p:spPr bwMode="auto">
          <a:xfrm rot="10800000">
            <a:off x="6172200" y="2438400"/>
            <a:ext cx="1074661" cy="11454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11" name="Right Arrow 10"/>
          <p:cNvSpPr/>
          <p:nvPr/>
        </p:nvSpPr>
        <p:spPr bwMode="auto">
          <a:xfrm rot="12573433">
            <a:off x="6068395" y="2847837"/>
            <a:ext cx="937338" cy="135361"/>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a.jpg"/>
          <p:cNvPicPr>
            <a:picLocks noChangeAspect="1"/>
          </p:cNvPicPr>
          <p:nvPr/>
        </p:nvPicPr>
        <p:blipFill>
          <a:blip r:embed="rId3"/>
          <a:stretch>
            <a:fillRect/>
          </a:stretch>
        </p:blipFill>
        <p:spPr>
          <a:xfrm>
            <a:off x="0" y="0"/>
            <a:ext cx="9144000" cy="6858000"/>
          </a:xfrm>
          <a:prstGeom prst="rect">
            <a:avLst/>
          </a:prstGeom>
        </p:spPr>
      </p:pic>
      <p:sp>
        <p:nvSpPr>
          <p:cNvPr id="6" name="Right Arrow 5"/>
          <p:cNvSpPr/>
          <p:nvPr/>
        </p:nvSpPr>
        <p:spPr bwMode="auto">
          <a:xfrm rot="14285009">
            <a:off x="5735860" y="3238823"/>
            <a:ext cx="1252735" cy="15297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6019800" y="3810000"/>
            <a:ext cx="20574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7" name="Right Arrow 6"/>
          <p:cNvSpPr/>
          <p:nvPr/>
        </p:nvSpPr>
        <p:spPr bwMode="auto">
          <a:xfrm rot="17220196">
            <a:off x="1699935" y="3185740"/>
            <a:ext cx="1009525" cy="18006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33400" y="3733800"/>
            <a:ext cx="31242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8130006">
            <a:off x="3185535" y="4205492"/>
            <a:ext cx="1289131" cy="16731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267200" y="3352800"/>
            <a:ext cx="44958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2316080">
            <a:off x="3009994" y="2795509"/>
            <a:ext cx="2952468" cy="126687"/>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791200" y="3429000"/>
            <a:ext cx="22860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Topics In This Session</a:t>
            </a:r>
            <a:endParaRPr lang="en-US" dirty="0"/>
          </a:p>
        </p:txBody>
      </p:sp>
      <p:sp>
        <p:nvSpPr>
          <p:cNvPr id="3" name="Content Placeholder 2"/>
          <p:cNvSpPr>
            <a:spLocks noGrp="1"/>
          </p:cNvSpPr>
          <p:nvPr>
            <p:ph idx="1"/>
          </p:nvPr>
        </p:nvSpPr>
        <p:spPr>
          <a:xfrm>
            <a:off x="382588" y="1414464"/>
            <a:ext cx="8380412" cy="3850798"/>
          </a:xfrm>
        </p:spPr>
        <p:txBody>
          <a:bodyPr/>
          <a:lstStyle/>
          <a:p>
            <a:r>
              <a:rPr lang="en-US" dirty="0" smtClean="0"/>
              <a:t>Analyzing </a:t>
            </a:r>
            <a:r>
              <a:rPr lang="en-US" dirty="0" err="1" smtClean="0"/>
              <a:t>Setupapi</a:t>
            </a:r>
            <a:r>
              <a:rPr lang="en-US" dirty="0" smtClean="0"/>
              <a:t> log for</a:t>
            </a:r>
          </a:p>
          <a:p>
            <a:pPr lvl="1"/>
            <a:r>
              <a:rPr lang="en-US" dirty="0" smtClean="0"/>
              <a:t>Driver store errors</a:t>
            </a:r>
          </a:p>
          <a:p>
            <a:pPr lvl="1"/>
            <a:r>
              <a:rPr lang="en-US" dirty="0" smtClean="0"/>
              <a:t>Driver installation errors</a:t>
            </a:r>
          </a:p>
          <a:p>
            <a:r>
              <a:rPr lang="en-US" dirty="0" smtClean="0"/>
              <a:t>Tools for diagnostics and development</a:t>
            </a:r>
          </a:p>
          <a:p>
            <a:pPr lvl="1"/>
            <a:r>
              <a:rPr lang="en-US" dirty="0" smtClean="0"/>
              <a:t>Problem reports</a:t>
            </a:r>
          </a:p>
          <a:p>
            <a:pPr lvl="1"/>
            <a:r>
              <a:rPr lang="en-US" dirty="0" err="1" smtClean="0"/>
              <a:t>Pnputil</a:t>
            </a:r>
            <a:endParaRPr lang="en-US" dirty="0" smtClean="0"/>
          </a:p>
          <a:p>
            <a:pPr lvl="1"/>
            <a:r>
              <a:rPr lang="en-US" dirty="0" smtClean="0"/>
              <a:t>WDK Toaster Driver sample</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thruBlk="1"/>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5126580">
            <a:off x="4800814" y="474892"/>
            <a:ext cx="304372" cy="128624"/>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1600200" y="76200"/>
            <a:ext cx="6553200" cy="304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12375991">
            <a:off x="3641618" y="1309482"/>
            <a:ext cx="2317961" cy="12423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5791200" y="1828800"/>
            <a:ext cx="22098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b.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4848842">
            <a:off x="1244295" y="2601259"/>
            <a:ext cx="634639" cy="127956"/>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76200" y="1981200"/>
            <a:ext cx="1981200" cy="381000"/>
          </a:xfrm>
          <a:prstGeom prst="frame">
            <a:avLst>
              <a:gd name="adj1" fmla="val 1494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5756953">
            <a:off x="4583365" y="3333018"/>
            <a:ext cx="1971925" cy="19196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4191000" y="1828800"/>
            <a:ext cx="4953000" cy="609600"/>
          </a:xfrm>
          <a:prstGeom prst="frame">
            <a:avLst>
              <a:gd name="adj1" fmla="val 1403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382588" y="228600"/>
            <a:ext cx="8380412" cy="1329595"/>
          </a:xfrm>
        </p:spPr>
        <p:txBody>
          <a:bodyPr/>
          <a:lstStyle/>
          <a:p>
            <a:r>
              <a:rPr lang="en-US" dirty="0" smtClean="0"/>
              <a:t>Class And Co-Installer Logging</a:t>
            </a:r>
            <a:br>
              <a:rPr lang="en-US" dirty="0" smtClean="0"/>
            </a:br>
            <a:endParaRPr lang="en-US" dirty="0"/>
          </a:p>
        </p:txBody>
      </p:sp>
      <p:sp>
        <p:nvSpPr>
          <p:cNvPr id="245763" name="Rectangle 3"/>
          <p:cNvSpPr>
            <a:spLocks noGrp="1" noChangeArrowheads="1"/>
          </p:cNvSpPr>
          <p:nvPr>
            <p:ph idx="1"/>
          </p:nvPr>
        </p:nvSpPr>
        <p:spPr>
          <a:xfrm>
            <a:off x="382588" y="1414464"/>
            <a:ext cx="8380412" cy="2123145"/>
          </a:xfrm>
        </p:spPr>
        <p:txBody>
          <a:bodyPr/>
          <a:lstStyle/>
          <a:p>
            <a:r>
              <a:rPr lang="en-US" sz="2800" dirty="0" smtClean="0"/>
              <a:t>Class installers and co-installers can </a:t>
            </a:r>
            <a:br>
              <a:rPr lang="en-US" sz="2800" dirty="0" smtClean="0"/>
            </a:br>
            <a:r>
              <a:rPr lang="en-US" sz="2800" dirty="0" smtClean="0"/>
              <a:t>integrate seamlessly into SETUPAPI.DEV.LOG </a:t>
            </a:r>
          </a:p>
          <a:p>
            <a:r>
              <a:rPr lang="en-US" sz="2800" dirty="0" smtClean="0"/>
              <a:t>Log functions introduced on Vista</a:t>
            </a:r>
          </a:p>
          <a:p>
            <a:pPr lvl="1"/>
            <a:r>
              <a:rPr lang="en-US" sz="2400" dirty="0" smtClean="0"/>
              <a:t>Use </a:t>
            </a:r>
            <a:r>
              <a:rPr lang="en-US" sz="2400" dirty="0" err="1" smtClean="0"/>
              <a:t>LoadLibrary</a:t>
            </a:r>
            <a:r>
              <a:rPr lang="en-US" sz="2400" dirty="0" smtClean="0"/>
              <a:t>/</a:t>
            </a:r>
            <a:r>
              <a:rPr lang="en-US" sz="2400" dirty="0" err="1" smtClean="0"/>
              <a:t>GetProcAddress</a:t>
            </a:r>
            <a:r>
              <a:rPr lang="en-US" sz="2400" dirty="0" smtClean="0"/>
              <a:t> to avoid link </a:t>
            </a:r>
            <a:br>
              <a:rPr lang="en-US" sz="2400" dirty="0" smtClean="0"/>
            </a:br>
            <a:r>
              <a:rPr lang="en-US" sz="2400" dirty="0" smtClean="0"/>
              <a:t>errors on older </a:t>
            </a:r>
            <a:r>
              <a:rPr lang="en-US" sz="2400" dirty="0" err="1" smtClean="0"/>
              <a:t>Setupapi</a:t>
            </a:r>
            <a:r>
              <a:rPr lang="en-US" sz="2400" dirty="0" smtClean="0"/>
              <a:t> versions</a:t>
            </a:r>
            <a:endParaRPr lang="en-US" sz="2400" dirty="0"/>
          </a:p>
        </p:txBody>
      </p:sp>
      <p:sp>
        <p:nvSpPr>
          <p:cNvPr id="245764" name="Rectangle 4"/>
          <p:cNvSpPr>
            <a:spLocks noChangeArrowheads="1"/>
          </p:cNvSpPr>
          <p:nvPr/>
        </p:nvSpPr>
        <p:spPr bwMode="auto">
          <a:xfrm>
            <a:off x="1564481" y="3962400"/>
            <a:ext cx="6015037" cy="2335530"/>
          </a:xfrm>
          <a:prstGeom prst="rect">
            <a:avLst/>
          </a:prstGeom>
          <a:gradFill flip="none" rotWithShape="1">
            <a:gsLst>
              <a:gs pos="0">
                <a:srgbClr val="808080">
                  <a:shade val="30000"/>
                  <a:satMod val="115000"/>
                </a:srgbClr>
              </a:gs>
              <a:gs pos="50000">
                <a:srgbClr val="808080">
                  <a:shade val="67500"/>
                  <a:satMod val="115000"/>
                </a:srgbClr>
              </a:gs>
              <a:gs pos="100000">
                <a:srgbClr val="808080">
                  <a:shade val="100000"/>
                  <a:satMod val="115000"/>
                </a:srgbClr>
              </a:gs>
            </a:gsLst>
            <a:lin ang="10800000" scaled="1"/>
            <a:tileRect/>
          </a:gradFill>
          <a:ln w="12700" cap="flat" cmpd="sng" algn="ctr">
            <a:noFill/>
            <a:prstDash val="solid"/>
            <a:round/>
            <a:headEnd type="none" w="med" len="med"/>
            <a:tailEnd type="none" w="med" len="med"/>
          </a:ln>
          <a:effectLst>
            <a:outerShdw blurRad="63500" dist="76200" dir="5280000" sx="102000" sy="102000" algn="ctr" rotWithShape="0">
              <a:prstClr val="black">
                <a:alpha val="40000"/>
              </a:prstClr>
            </a:outerShdw>
          </a:effectLst>
        </p:spPr>
        <p:txBody>
          <a:bodyPr lIns="182880" tIns="45717" rIns="91432" bIns="45717" anchor="ctr"/>
          <a:lstStyle/>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case DIF_INSTALLDEVICE: {</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SP_LOG_TOKEN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logToken</a:t>
            </a:r>
            <a:r>
              <a:rPr lang="en-US" sz="1400" dirty="0" smtClean="0">
                <a:solidFill>
                  <a:schemeClr val="tx2"/>
                </a:solidFill>
                <a:effectLst>
                  <a:outerShdw blurRad="38100" dist="38100" dir="2700000" algn="tl">
                    <a:srgbClr val="000000">
                      <a:alpha val="43137"/>
                    </a:srgbClr>
                  </a:outerShdw>
                </a:effectLst>
                <a:latin typeface="Lucida Console" pitchFamily="49" charset="0"/>
              </a:rPr>
              <a:t> =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SetupGetThreadLogToken</a:t>
            </a: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br>
              <a:rPr lang="en-US" sz="1400" dirty="0" smtClean="0">
                <a:solidFill>
                  <a:schemeClr val="tx2"/>
                </a:solidFill>
                <a:effectLst>
                  <a:outerShdw blurRad="38100" dist="38100" dir="2700000" algn="tl">
                    <a:srgbClr val="000000">
                      <a:alpha val="43137"/>
                    </a:srgbClr>
                  </a:outerShdw>
                </a:effectLst>
                <a:latin typeface="Lucida Console" pitchFamily="49" charset="0"/>
              </a:rPr>
            </a:br>
            <a:r>
              <a:rPr lang="en-US" sz="1400" dirty="0" smtClean="0">
                <a:solidFill>
                  <a:schemeClr val="tx2"/>
                </a:solidFill>
                <a:effectLst>
                  <a:outerShdw blurRad="38100" dist="38100" dir="2700000" algn="tl">
                    <a:srgbClr val="000000">
                      <a:alpha val="43137"/>
                    </a:srgbClr>
                  </a:outerShdw>
                </a:effectLst>
                <a:latin typeface="Lucida Console" pitchFamily="49" charset="0"/>
              </a:rPr>
              <a:t/>
            </a:r>
            <a:br>
              <a:rPr lang="en-US" sz="1400" dirty="0" smtClean="0">
                <a:solidFill>
                  <a:schemeClr val="tx2"/>
                </a:solidFill>
                <a:effectLst>
                  <a:outerShdw blurRad="38100" dist="38100" dir="2700000" algn="tl">
                    <a:srgbClr val="000000">
                      <a:alpha val="43137"/>
                    </a:srgbClr>
                  </a:outerShdw>
                </a:effectLst>
                <a:latin typeface="Lucida Console" pitchFamily="49" charset="0"/>
              </a:rPr>
            </a:b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SetupWriteTextLog</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a:t>
            </a:r>
            <a:r>
              <a:rPr lang="en-US" sz="1400" dirty="0" err="1" smtClean="0">
                <a:solidFill>
                  <a:schemeClr val="tx2"/>
                </a:solidFill>
                <a:effectLst>
                  <a:outerShdw blurRad="38100" dist="38100" dir="2700000" algn="tl">
                    <a:srgbClr val="000000">
                      <a:alpha val="43137"/>
                    </a:srgbClr>
                  </a:outerShdw>
                </a:effectLst>
                <a:latin typeface="Lucida Console" pitchFamily="49" charset="0"/>
              </a:rPr>
              <a:t>logToken</a:t>
            </a:r>
            <a:r>
              <a:rPr lang="en-US" sz="1400" dirty="0" smtClean="0">
                <a:solidFill>
                  <a:schemeClr val="tx2"/>
                </a:solidFill>
                <a:effectLst>
                  <a:outerShdw blurRad="38100" dist="38100" dir="2700000" algn="tl">
                    <a:srgbClr val="000000">
                      <a:alpha val="43137"/>
                    </a:srgbClr>
                  </a:outerShdw>
                </a:effectLst>
                <a:latin typeface="Lucida Console" pitchFamily="49" charset="0"/>
              </a:rPr>
              <a:t>,</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TXTLOG_VENDOR,</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TXTLOG_ERROR,</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"Unable to configure widget settings!");</a:t>
            </a:r>
          </a:p>
          <a:p>
            <a:pPr>
              <a:lnSpc>
                <a:spcPct val="85000"/>
              </a:lnSpc>
              <a:spcBef>
                <a:spcPct val="20000"/>
              </a:spcBef>
            </a:pPr>
            <a:endParaRPr lang="en-US" sz="1400" dirty="0" smtClean="0">
              <a:solidFill>
                <a:schemeClr val="tx2"/>
              </a:solidFill>
              <a:effectLst>
                <a:outerShdw blurRad="38100" dist="38100" dir="2700000" algn="tl">
                  <a:srgbClr val="000000">
                    <a:alpha val="43137"/>
                  </a:srgbClr>
                </a:outerShdw>
              </a:effectLst>
              <a:latin typeface="Lucida Console" pitchFamily="49" charset="0"/>
            </a:endParaRP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    return ERROR_BAD_CONFIGURATION;</a:t>
            </a:r>
          </a:p>
        </p:txBody>
      </p:sp>
    </p:spTree>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7007795">
            <a:off x="2965299" y="3332568"/>
            <a:ext cx="1221587" cy="11666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33400" y="1676400"/>
            <a:ext cx="7696200" cy="1219200"/>
          </a:xfrm>
          <a:prstGeom prst="frame">
            <a:avLst>
              <a:gd name="adj1" fmla="val 426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t>Call To Action</a:t>
            </a:r>
            <a:endParaRPr lang="en-US" dirty="0"/>
          </a:p>
        </p:txBody>
      </p:sp>
      <p:sp>
        <p:nvSpPr>
          <p:cNvPr id="243715" name="Rectangle 3"/>
          <p:cNvSpPr>
            <a:spLocks noGrp="1" noChangeArrowheads="1"/>
          </p:cNvSpPr>
          <p:nvPr>
            <p:ph idx="1"/>
          </p:nvPr>
        </p:nvSpPr>
        <p:spPr>
          <a:xfrm>
            <a:off x="382588" y="1414464"/>
            <a:ext cx="8380412" cy="3678443"/>
          </a:xfrm>
        </p:spPr>
        <p:txBody>
          <a:bodyPr/>
          <a:lstStyle/>
          <a:p>
            <a:r>
              <a:rPr lang="en-US" sz="3200" dirty="0" smtClean="0"/>
              <a:t>Use SETUPAPI.DEV.LOG to diagnose </a:t>
            </a:r>
            <a:br>
              <a:rPr lang="en-US" sz="3200" dirty="0" smtClean="0"/>
            </a:br>
            <a:r>
              <a:rPr lang="en-US" sz="3200" dirty="0" smtClean="0"/>
              <a:t>device installation issues</a:t>
            </a:r>
          </a:p>
          <a:p>
            <a:r>
              <a:rPr lang="en-US" sz="3200" dirty="0" smtClean="0"/>
              <a:t>Use </a:t>
            </a:r>
            <a:r>
              <a:rPr lang="en-US" sz="3200" dirty="0" err="1" smtClean="0"/>
              <a:t>Pnputil</a:t>
            </a:r>
            <a:r>
              <a:rPr lang="en-US" sz="3200" dirty="0" smtClean="0"/>
              <a:t> to test and verify behavior </a:t>
            </a:r>
            <a:br>
              <a:rPr lang="en-US" sz="3200" dirty="0" smtClean="0"/>
            </a:br>
            <a:r>
              <a:rPr lang="en-US" sz="3200" dirty="0" smtClean="0"/>
              <a:t>of the driver store</a:t>
            </a:r>
          </a:p>
          <a:p>
            <a:r>
              <a:rPr lang="en-US" sz="3200" dirty="0" smtClean="0"/>
              <a:t>To add logging in your installer DLLs, use</a:t>
            </a:r>
          </a:p>
          <a:p>
            <a:pPr lvl="1"/>
            <a:r>
              <a:rPr lang="en-US" sz="2800" dirty="0" err="1" smtClean="0"/>
              <a:t>SetupGetThreadLogToken</a:t>
            </a:r>
            <a:r>
              <a:rPr lang="en-US" sz="2800" dirty="0" smtClean="0"/>
              <a:t>()</a:t>
            </a:r>
          </a:p>
          <a:p>
            <a:pPr lvl="1"/>
            <a:r>
              <a:rPr lang="en-US" sz="2800" dirty="0" err="1" smtClean="0"/>
              <a:t>SetupWriteTextLogError</a:t>
            </a:r>
            <a:r>
              <a:rPr lang="en-US" sz="2800" dirty="0" smtClean="0"/>
              <a:t>()</a:t>
            </a:r>
          </a:p>
        </p:txBody>
      </p:sp>
    </p:spTree>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smtClean="0"/>
              <a:t>Additional Resources</a:t>
            </a:r>
            <a:endParaRPr lang="en-US" dirty="0"/>
          </a:p>
        </p:txBody>
      </p:sp>
      <p:sp>
        <p:nvSpPr>
          <p:cNvPr id="242691" name="Rectangle 3"/>
          <p:cNvSpPr>
            <a:spLocks noGrp="1" noChangeArrowheads="1"/>
          </p:cNvSpPr>
          <p:nvPr>
            <p:ph idx="1"/>
          </p:nvPr>
        </p:nvSpPr>
        <p:spPr>
          <a:xfrm>
            <a:off x="382588" y="1414464"/>
            <a:ext cx="8380412" cy="4396075"/>
          </a:xfrm>
        </p:spPr>
        <p:txBody>
          <a:bodyPr/>
          <a:lstStyle/>
          <a:p>
            <a:r>
              <a:rPr lang="en-US" sz="2800" dirty="0" smtClean="0"/>
              <a:t>Web Resources</a:t>
            </a:r>
          </a:p>
          <a:p>
            <a:pPr lvl="1"/>
            <a:r>
              <a:rPr lang="en-US" sz="2400" dirty="0" smtClean="0"/>
              <a:t>Installation on WHDC Web Site</a:t>
            </a:r>
            <a:br>
              <a:rPr lang="en-US" sz="2400" dirty="0" smtClean="0"/>
            </a:br>
            <a:r>
              <a:rPr lang="en-US" sz="2400" dirty="0" smtClean="0">
                <a:hlinkClick r:id="rId3"/>
              </a:rPr>
              <a:t>http://go.microsoft.com/fwlink/?LinkID=79354</a:t>
            </a:r>
            <a:endParaRPr lang="en-US" sz="2400" dirty="0" smtClean="0"/>
          </a:p>
          <a:p>
            <a:pPr lvl="2"/>
            <a:r>
              <a:rPr lang="en-US" sz="2000" dirty="0" smtClean="0"/>
              <a:t>Debugging Device Installation in Windows Vista:</a:t>
            </a:r>
            <a:br>
              <a:rPr lang="en-US" sz="2000" dirty="0" smtClean="0"/>
            </a:br>
            <a:r>
              <a:rPr lang="en-US" sz="2000" dirty="0" smtClean="0">
                <a:hlinkClick r:id="rId4"/>
              </a:rPr>
              <a:t>http://www.microsoft.com/whdc/driver/install/diagnose.mspx</a:t>
            </a:r>
            <a:endParaRPr lang="en-US" sz="2000" dirty="0" smtClean="0"/>
          </a:p>
          <a:p>
            <a:pPr lvl="2"/>
            <a:r>
              <a:rPr lang="en-US" sz="2000" dirty="0" smtClean="0"/>
              <a:t>Device Installation Rules for Windows Vista:</a:t>
            </a:r>
            <a:br>
              <a:rPr lang="en-US" sz="2000" dirty="0" smtClean="0"/>
            </a:br>
            <a:r>
              <a:rPr lang="en-US" sz="2000" dirty="0" smtClean="0">
                <a:hlinkClick r:id="rId5"/>
              </a:rPr>
              <a:t>http://go.microsoft.com/fwlink/?LinkID=79365</a:t>
            </a:r>
            <a:endParaRPr lang="en-US" sz="2000" dirty="0" smtClean="0"/>
          </a:p>
          <a:p>
            <a:pPr lvl="1"/>
            <a:r>
              <a:rPr lang="en-US" sz="2400" dirty="0" smtClean="0"/>
              <a:t>Device Installation on MSDN </a:t>
            </a:r>
          </a:p>
          <a:p>
            <a:pPr lvl="2"/>
            <a:r>
              <a:rPr lang="en-US" sz="2000" dirty="0" smtClean="0"/>
              <a:t>Device Installation in the WDK</a:t>
            </a:r>
            <a:br>
              <a:rPr lang="en-US" sz="2000" dirty="0" smtClean="0"/>
            </a:br>
            <a:r>
              <a:rPr lang="en-US" sz="2000" dirty="0" smtClean="0">
                <a:hlinkClick r:id="rId6"/>
              </a:rPr>
              <a:t>http://go.microsoft.com/fwlink/?LinkID=79294 </a:t>
            </a:r>
            <a:endParaRPr lang="en-US" sz="2000" dirty="0" smtClean="0"/>
          </a:p>
          <a:p>
            <a:pPr lvl="2"/>
            <a:r>
              <a:rPr lang="en-US" sz="2000" dirty="0" smtClean="0"/>
              <a:t>Setting </a:t>
            </a:r>
            <a:r>
              <a:rPr lang="en-US" sz="2000" dirty="0" err="1" smtClean="0"/>
              <a:t>SetupAPI</a:t>
            </a:r>
            <a:r>
              <a:rPr lang="en-US" sz="2000" dirty="0" smtClean="0"/>
              <a:t> Logging Levels</a:t>
            </a:r>
            <a:br>
              <a:rPr lang="en-US" sz="2000" dirty="0" smtClean="0"/>
            </a:br>
            <a:r>
              <a:rPr lang="en-US" sz="2000" dirty="0" smtClean="0">
                <a:hlinkClick r:id="rId4"/>
              </a:rPr>
              <a:t>http://msdn2.microsoft.com/en-us/library/ms791349.aspx</a:t>
            </a:r>
            <a:endParaRPr lang="en-US" sz="2000" dirty="0" smtClean="0"/>
          </a:p>
        </p:txBody>
      </p:sp>
    </p:spTree>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228600"/>
            <a:ext cx="8584130" cy="886397"/>
          </a:xfrm>
        </p:spPr>
        <p:txBody>
          <a:bodyPr/>
          <a:lstStyle/>
          <a:p>
            <a:r>
              <a:rPr lang="en-US" sz="3600" dirty="0" smtClean="0"/>
              <a:t>Please Complete A Session Evaluation Form</a:t>
            </a:r>
            <a:r>
              <a:rPr lang="en-US" sz="4000" dirty="0" smtClean="0"/>
              <a:t/>
            </a:r>
            <a:br>
              <a:rPr lang="en-US" sz="4000" dirty="0" smtClean="0"/>
            </a:br>
            <a:r>
              <a:rPr lang="en-US" sz="2800" dirty="0" smtClean="0">
                <a:solidFill>
                  <a:schemeClr val="accent1"/>
                </a:solidFill>
              </a:rPr>
              <a:t>Your input is important!</a:t>
            </a:r>
            <a:endParaRPr lang="en-US" sz="4000" dirty="0">
              <a:solidFill>
                <a:schemeClr val="accent1"/>
              </a:solidFill>
            </a:endParaRPr>
          </a:p>
        </p:txBody>
      </p:sp>
      <p:sp>
        <p:nvSpPr>
          <p:cNvPr id="5" name="Text Placeholder 4"/>
          <p:cNvSpPr>
            <a:spLocks noGrp="1"/>
          </p:cNvSpPr>
          <p:nvPr>
            <p:ph type="body" sz="quarter" idx="4294967295"/>
          </p:nvPr>
        </p:nvSpPr>
        <p:spPr>
          <a:xfrm>
            <a:off x="382588" y="1901825"/>
            <a:ext cx="8382000" cy="4385816"/>
          </a:xfrm>
        </p:spPr>
        <p:txBody>
          <a:bodyPr/>
          <a:lstStyle/>
          <a:p>
            <a:pPr marL="0" indent="0" algn="ctr">
              <a:buNone/>
            </a:pPr>
            <a:r>
              <a:rPr lang="en-US" sz="2400" dirty="0" smtClean="0"/>
              <a:t>Visit the </a:t>
            </a:r>
            <a:r>
              <a:rPr lang="en-US" sz="2400" dirty="0" err="1" smtClean="0"/>
              <a:t>WinHEC</a:t>
            </a:r>
            <a:r>
              <a:rPr lang="en-US" sz="2400" dirty="0" smtClean="0"/>
              <a:t> </a:t>
            </a:r>
            <a:r>
              <a:rPr lang="en-US" sz="2400" dirty="0" err="1" smtClean="0"/>
              <a:t>CommNet</a:t>
            </a:r>
            <a:r>
              <a:rPr lang="en-US" sz="2400" dirty="0" smtClean="0"/>
              <a:t> and complete a Session Evaluation for this session and be entered to </a:t>
            </a:r>
            <a:r>
              <a:rPr lang="en-US" sz="2400" dirty="0" smtClean="0">
                <a:solidFill>
                  <a:schemeClr val="accent6"/>
                </a:solidFill>
              </a:rPr>
              <a:t>win one </a:t>
            </a:r>
            <a:br>
              <a:rPr lang="en-US" sz="2400" dirty="0" smtClean="0">
                <a:solidFill>
                  <a:schemeClr val="accent6"/>
                </a:solidFill>
              </a:rPr>
            </a:br>
            <a:r>
              <a:rPr lang="en-US" sz="2400" dirty="0" smtClean="0">
                <a:solidFill>
                  <a:schemeClr val="accent6"/>
                </a:solidFill>
              </a:rPr>
              <a:t>of 150 Maxtor</a:t>
            </a:r>
            <a:r>
              <a:rPr lang="en-US" sz="2400" baseline="40000" dirty="0" smtClean="0">
                <a:solidFill>
                  <a:schemeClr val="accent6"/>
                </a:solidFill>
              </a:rPr>
              <a:t>®</a:t>
            </a:r>
            <a:r>
              <a:rPr lang="en-US" sz="2400" dirty="0" smtClean="0">
                <a:solidFill>
                  <a:schemeClr val="accent6"/>
                </a:solidFill>
              </a:rPr>
              <a:t> </a:t>
            </a:r>
            <a:r>
              <a:rPr lang="en-US" sz="2400" dirty="0" err="1" smtClean="0">
                <a:solidFill>
                  <a:schemeClr val="accent6"/>
                </a:solidFill>
              </a:rPr>
              <a:t>BlackArmor</a:t>
            </a:r>
            <a:r>
              <a:rPr lang="en-US" sz="2400" dirty="0" smtClean="0">
                <a:solidFill>
                  <a:schemeClr val="accent6"/>
                </a:solidFill>
              </a:rPr>
              <a:t>™ 160GB External Hard Drives</a:t>
            </a:r>
            <a:r>
              <a:rPr lang="en-US" sz="2400" dirty="0" smtClean="0">
                <a:solidFill>
                  <a:schemeClr val="accent1"/>
                </a:solidFill>
              </a:rPr>
              <a:t/>
            </a:r>
            <a:br>
              <a:rPr lang="en-US" sz="2400" dirty="0" smtClean="0">
                <a:solidFill>
                  <a:schemeClr val="accent1"/>
                </a:solidFill>
              </a:rPr>
            </a:br>
            <a:r>
              <a:rPr lang="en-US" sz="2400" i="1" dirty="0" smtClean="0"/>
              <a:t>50 drives will be given away daily!</a:t>
            </a:r>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lgn="ctr">
              <a:buNone/>
            </a:pPr>
            <a:r>
              <a:rPr lang="en-US" sz="1000" dirty="0" smtClean="0"/>
              <a:t/>
            </a:r>
            <a:br>
              <a:rPr lang="en-US" sz="1000" dirty="0" smtClean="0"/>
            </a:br>
            <a:r>
              <a:rPr lang="en-US" sz="2400" dirty="0" smtClean="0">
                <a:hlinkClick r:id="rId3"/>
              </a:rPr>
              <a:t>http://www.winhec2008.com</a:t>
            </a:r>
            <a:endParaRPr lang="en-US" sz="2400" dirty="0" smtClean="0"/>
          </a:p>
        </p:txBody>
      </p:sp>
      <p:sp>
        <p:nvSpPr>
          <p:cNvPr id="11" name="Rounded Rectangle 10"/>
          <p:cNvSpPr/>
          <p:nvPr/>
        </p:nvSpPr>
        <p:spPr bwMode="auto">
          <a:xfrm>
            <a:off x="1126530" y="4267200"/>
            <a:ext cx="6767789" cy="103632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err="1" smtClean="0">
              <a:solidFill>
                <a:schemeClr val="tx1"/>
              </a:solidFill>
              <a:effectLst>
                <a:outerShdw blurRad="38100" dist="38100" dir="2700000" algn="tl">
                  <a:srgbClr val="000000">
                    <a:alpha val="43137"/>
                  </a:srgbClr>
                </a:outerShdw>
              </a:effectLst>
              <a:latin typeface="Trebuchet MS" pitchFamily="34" charset="0"/>
            </a:endParaRPr>
          </a:p>
        </p:txBody>
      </p:sp>
      <p:pic>
        <p:nvPicPr>
          <p:cNvPr id="14" name="Picture 13" descr="maxtor logo.png"/>
          <p:cNvPicPr>
            <a:picLocks noChangeAspect="1"/>
          </p:cNvPicPr>
          <p:nvPr/>
        </p:nvPicPr>
        <p:blipFill>
          <a:blip r:embed="rId4" cstate="print"/>
          <a:stretch>
            <a:fillRect/>
          </a:stretch>
        </p:blipFill>
        <p:spPr>
          <a:xfrm>
            <a:off x="1284345" y="4443150"/>
            <a:ext cx="1329236" cy="337319"/>
          </a:xfrm>
          <a:prstGeom prst="rect">
            <a:avLst/>
          </a:prstGeom>
          <a:effectLst>
            <a:outerShdw blurRad="50800" dist="38100" dir="2700000" algn="tl" rotWithShape="0">
              <a:prstClr val="black">
                <a:alpha val="40000"/>
              </a:prstClr>
            </a:outerShdw>
          </a:effectLst>
        </p:spPr>
      </p:pic>
      <p:sp>
        <p:nvSpPr>
          <p:cNvPr id="15" name="Rectangle 14"/>
          <p:cNvSpPr/>
          <p:nvPr/>
        </p:nvSpPr>
        <p:spPr>
          <a:xfrm>
            <a:off x="1224110" y="4443150"/>
            <a:ext cx="3446825" cy="646331"/>
          </a:xfrm>
          <a:prstGeom prst="rect">
            <a:avLst/>
          </a:prstGeom>
        </p:spPr>
        <p:txBody>
          <a:bodyPr wrap="square">
            <a:spAutoFit/>
          </a:bodyPr>
          <a:lstStyle/>
          <a:p>
            <a:pPr indent="1311275" defTabSz="912777" fontAlgn="base">
              <a:lnSpc>
                <a:spcPct val="90000"/>
              </a:lnSpc>
              <a:spcBef>
                <a:spcPts val="1167"/>
              </a:spcBef>
              <a:spcAft>
                <a:spcPct val="0"/>
              </a:spcAft>
              <a:buClr>
                <a:schemeClr val="tx2"/>
              </a:buClr>
              <a:buSzPct val="95000"/>
            </a:pPr>
            <a:r>
              <a:rPr lang="en-US" sz="2000" i="1" dirty="0" err="1" smtClean="0">
                <a:solidFill>
                  <a:schemeClr val="bg2"/>
                </a:solidFill>
                <a:latin typeface="Trebuchet MS" pitchFamily="34" charset="0"/>
              </a:rPr>
              <a:t>BlackArmor</a:t>
            </a:r>
            <a:r>
              <a:rPr lang="en-US" sz="2000" i="1" dirty="0" smtClean="0">
                <a:solidFill>
                  <a:schemeClr val="bg2"/>
                </a:solidFill>
                <a:latin typeface="Trebuchet MS" pitchFamily="34" charset="0"/>
              </a:rPr>
              <a:t> </a:t>
            </a:r>
            <a:br>
              <a:rPr lang="en-US" sz="2000" i="1" dirty="0" smtClean="0">
                <a:solidFill>
                  <a:schemeClr val="bg2"/>
                </a:solidFill>
                <a:latin typeface="Trebuchet MS" pitchFamily="34" charset="0"/>
              </a:rPr>
            </a:br>
            <a:r>
              <a:rPr lang="en-US" sz="2000" i="1" dirty="0" smtClean="0">
                <a:solidFill>
                  <a:schemeClr val="bg2"/>
                </a:solidFill>
                <a:latin typeface="Trebuchet MS" pitchFamily="34" charset="0"/>
              </a:rPr>
              <a:t>Hard Drives provided by:</a:t>
            </a:r>
          </a:p>
        </p:txBody>
      </p:sp>
      <p:grpSp>
        <p:nvGrpSpPr>
          <p:cNvPr id="2" name="Group 15"/>
          <p:cNvGrpSpPr/>
          <p:nvPr/>
        </p:nvGrpSpPr>
        <p:grpSpPr>
          <a:xfrm>
            <a:off x="4328538" y="4479785"/>
            <a:ext cx="1490191" cy="597855"/>
            <a:chOff x="5211095" y="5584736"/>
            <a:chExt cx="1490191" cy="597855"/>
          </a:xfrm>
        </p:grpSpPr>
        <p:sp>
          <p:nvSpPr>
            <p:cNvPr id="17" name="Rounded Rectangle 16"/>
            <p:cNvSpPr/>
            <p:nvPr/>
          </p:nvSpPr>
          <p:spPr bwMode="auto">
            <a:xfrm>
              <a:off x="5211095" y="5584736"/>
              <a:ext cx="1490191" cy="597855"/>
            </a:xfrm>
            <a:prstGeom prst="roundRect">
              <a:avLst/>
            </a:prstGeom>
            <a:ln>
              <a:solidFill>
                <a:schemeClr val="bg2"/>
              </a:solid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32" tIns="45717" rIns="91432" bIns="45717" numCol="1" rtlCol="0" anchor="ctr" anchorCtr="0" compatLnSpc="1">
              <a:prstTxWarp prst="textNoShape">
                <a:avLst/>
              </a:prstTxWarp>
            </a:bodyPr>
            <a:lstStyle/>
            <a:p>
              <a:pPr algn="ctr" defTabSz="914063"/>
              <a:endParaRPr lang="en-US" dirty="0" err="1" smtClean="0">
                <a:solidFill>
                  <a:schemeClr val="tx1"/>
                </a:solidFill>
                <a:effectLst>
                  <a:outerShdw blurRad="38100" dist="38100" dir="2700000" algn="tl">
                    <a:srgbClr val="000000">
                      <a:alpha val="43137"/>
                    </a:srgbClr>
                  </a:outerShdw>
                </a:effectLst>
                <a:latin typeface="Trebuchet MS" pitchFamily="34" charset="0"/>
              </a:endParaRPr>
            </a:p>
          </p:txBody>
        </p:sp>
        <p:pic>
          <p:nvPicPr>
            <p:cNvPr id="18" name="Picture 4" descr="\\Server3\Restrict\FTP_Root\Clients\White_Whale\5-10070_WinHec_11-05\Sponsorlogos\Seagate\pr_nbl_2c_pos.png"/>
            <p:cNvPicPr>
              <a:picLocks noChangeAspect="1" noChangeArrowheads="1"/>
            </p:cNvPicPr>
            <p:nvPr/>
          </p:nvPicPr>
          <p:blipFill>
            <a:blip r:embed="rId5" cstate="print"/>
            <a:srcRect/>
            <a:stretch>
              <a:fillRect/>
            </a:stretch>
          </p:blipFill>
          <p:spPr bwMode="auto">
            <a:xfrm>
              <a:off x="5297319" y="5624065"/>
              <a:ext cx="1295815" cy="519199"/>
            </a:xfrm>
            <a:prstGeom prst="rect">
              <a:avLst/>
            </a:prstGeom>
            <a:noFill/>
          </p:spPr>
        </p:pic>
      </p:grpSp>
      <p:grpSp>
        <p:nvGrpSpPr>
          <p:cNvPr id="3" name="Group 22"/>
          <p:cNvGrpSpPr/>
          <p:nvPr/>
        </p:nvGrpSpPr>
        <p:grpSpPr>
          <a:xfrm>
            <a:off x="6123529" y="3362960"/>
            <a:ext cx="1576110" cy="1837343"/>
            <a:chOff x="5879689" y="3657600"/>
            <a:chExt cx="1576110" cy="1837343"/>
          </a:xfrm>
        </p:grpSpPr>
        <p:sp>
          <p:nvSpPr>
            <p:cNvPr id="12" name="Freeform 11"/>
            <p:cNvSpPr/>
            <p:nvPr/>
          </p:nvSpPr>
          <p:spPr bwMode="auto">
            <a:xfrm>
              <a:off x="6573520" y="4750265"/>
              <a:ext cx="882279" cy="697423"/>
            </a:xfrm>
            <a:custGeom>
              <a:avLst/>
              <a:gdLst>
                <a:gd name="connsiteX0" fmla="*/ 0 w 1651819"/>
                <a:gd name="connsiteY0" fmla="*/ 0 h 742709"/>
                <a:gd name="connsiteX1" fmla="*/ 1651819 w 1651819"/>
                <a:gd name="connsiteY1" fmla="*/ 0 h 742709"/>
                <a:gd name="connsiteX2" fmla="*/ 1651819 w 1651819"/>
                <a:gd name="connsiteY2" fmla="*/ 742709 h 742709"/>
                <a:gd name="connsiteX3" fmla="*/ 0 w 1651819"/>
                <a:gd name="connsiteY3" fmla="*/ 742709 h 742709"/>
                <a:gd name="connsiteX4" fmla="*/ 0 w 1651819"/>
                <a:gd name="connsiteY4" fmla="*/ 0 h 742709"/>
                <a:gd name="connsiteX0" fmla="*/ 731838 w 1651819"/>
                <a:gd name="connsiteY0" fmla="*/ 0 h 742709"/>
                <a:gd name="connsiteX1" fmla="*/ 1651819 w 1651819"/>
                <a:gd name="connsiteY1" fmla="*/ 0 h 742709"/>
                <a:gd name="connsiteX2" fmla="*/ 1651819 w 1651819"/>
                <a:gd name="connsiteY2" fmla="*/ 742709 h 742709"/>
                <a:gd name="connsiteX3" fmla="*/ 0 w 1651819"/>
                <a:gd name="connsiteY3" fmla="*/ 742709 h 742709"/>
                <a:gd name="connsiteX4" fmla="*/ 731838 w 1651819"/>
                <a:gd name="connsiteY4" fmla="*/ 0 h 742709"/>
                <a:gd name="connsiteX0" fmla="*/ 594186 w 1514167"/>
                <a:gd name="connsiteY0" fmla="*/ 0 h 742709"/>
                <a:gd name="connsiteX1" fmla="*/ 1514167 w 1514167"/>
                <a:gd name="connsiteY1" fmla="*/ 0 h 742709"/>
                <a:gd name="connsiteX2" fmla="*/ 1514167 w 1514167"/>
                <a:gd name="connsiteY2" fmla="*/ 742709 h 742709"/>
                <a:gd name="connsiteX3" fmla="*/ 0 w 1514167"/>
                <a:gd name="connsiteY3" fmla="*/ 307632 h 742709"/>
                <a:gd name="connsiteX4" fmla="*/ 594186 w 1514167"/>
                <a:gd name="connsiteY4" fmla="*/ 0 h 742709"/>
                <a:gd name="connsiteX0" fmla="*/ 594186 w 1514167"/>
                <a:gd name="connsiteY0" fmla="*/ 0 h 742709"/>
                <a:gd name="connsiteX1" fmla="*/ 1514167 w 1514167"/>
                <a:gd name="connsiteY1" fmla="*/ 0 h 742709"/>
                <a:gd name="connsiteX2" fmla="*/ 1514167 w 1514167"/>
                <a:gd name="connsiteY2" fmla="*/ 742709 h 742709"/>
                <a:gd name="connsiteX3" fmla="*/ 0 w 1514167"/>
                <a:gd name="connsiteY3" fmla="*/ 140483 h 742709"/>
                <a:gd name="connsiteX4" fmla="*/ 594186 w 1514167"/>
                <a:gd name="connsiteY4" fmla="*/ 0 h 742709"/>
                <a:gd name="connsiteX0" fmla="*/ 594186 w 1514167"/>
                <a:gd name="connsiteY0" fmla="*/ 0 h 742709"/>
                <a:gd name="connsiteX1" fmla="*/ 1514167 w 1514167"/>
                <a:gd name="connsiteY1" fmla="*/ 0 h 742709"/>
                <a:gd name="connsiteX2" fmla="*/ 1514167 w 1514167"/>
                <a:gd name="connsiteY2" fmla="*/ 742709 h 742709"/>
                <a:gd name="connsiteX3" fmla="*/ 0 w 1514167"/>
                <a:gd name="connsiteY3" fmla="*/ 140483 h 742709"/>
                <a:gd name="connsiteX4" fmla="*/ 594186 w 1514167"/>
                <a:gd name="connsiteY4" fmla="*/ 0 h 742709"/>
                <a:gd name="connsiteX0" fmla="*/ 594186 w 1514167"/>
                <a:gd name="connsiteY0" fmla="*/ 0 h 563270"/>
                <a:gd name="connsiteX1" fmla="*/ 1514167 w 1514167"/>
                <a:gd name="connsiteY1" fmla="*/ 0 h 563270"/>
                <a:gd name="connsiteX2" fmla="*/ 865239 w 1514167"/>
                <a:gd name="connsiteY2" fmla="*/ 563270 h 563270"/>
                <a:gd name="connsiteX3" fmla="*/ 0 w 1514167"/>
                <a:gd name="connsiteY3" fmla="*/ 140483 h 563270"/>
                <a:gd name="connsiteX4" fmla="*/ 594186 w 1514167"/>
                <a:gd name="connsiteY4" fmla="*/ 0 h 563270"/>
                <a:gd name="connsiteX0" fmla="*/ 594186 w 1514167"/>
                <a:gd name="connsiteY0" fmla="*/ 0 h 563270"/>
                <a:gd name="connsiteX1" fmla="*/ 1514167 w 1514167"/>
                <a:gd name="connsiteY1" fmla="*/ 356793 h 563270"/>
                <a:gd name="connsiteX2" fmla="*/ 865239 w 1514167"/>
                <a:gd name="connsiteY2" fmla="*/ 563270 h 563270"/>
                <a:gd name="connsiteX3" fmla="*/ 0 w 1514167"/>
                <a:gd name="connsiteY3" fmla="*/ 140483 h 563270"/>
                <a:gd name="connsiteX4" fmla="*/ 594186 w 1514167"/>
                <a:gd name="connsiteY4" fmla="*/ 0 h 563270"/>
                <a:gd name="connsiteX0" fmla="*/ 594186 w 1514167"/>
                <a:gd name="connsiteY0" fmla="*/ 0 h 632930"/>
                <a:gd name="connsiteX1" fmla="*/ 1514167 w 1514167"/>
                <a:gd name="connsiteY1" fmla="*/ 426453 h 632930"/>
                <a:gd name="connsiteX2" fmla="*/ 865239 w 1514167"/>
                <a:gd name="connsiteY2" fmla="*/ 632930 h 632930"/>
                <a:gd name="connsiteX3" fmla="*/ 0 w 1514167"/>
                <a:gd name="connsiteY3" fmla="*/ 210143 h 632930"/>
                <a:gd name="connsiteX4" fmla="*/ 594186 w 1514167"/>
                <a:gd name="connsiteY4" fmla="*/ 0 h 632930"/>
                <a:gd name="connsiteX0" fmla="*/ 594186 w 1514167"/>
                <a:gd name="connsiteY0" fmla="*/ 0 h 632930"/>
                <a:gd name="connsiteX1" fmla="*/ 1514167 w 1514167"/>
                <a:gd name="connsiteY1" fmla="*/ 426453 h 632930"/>
                <a:gd name="connsiteX2" fmla="*/ 865239 w 1514167"/>
                <a:gd name="connsiteY2" fmla="*/ 632930 h 632930"/>
                <a:gd name="connsiteX3" fmla="*/ 0 w 1514167"/>
                <a:gd name="connsiteY3" fmla="*/ 210143 h 632930"/>
                <a:gd name="connsiteX4" fmla="*/ 594186 w 1514167"/>
                <a:gd name="connsiteY4" fmla="*/ 0 h 632930"/>
                <a:gd name="connsiteX0" fmla="*/ 594186 w 1514167"/>
                <a:gd name="connsiteY0" fmla="*/ 0 h 697423"/>
                <a:gd name="connsiteX1" fmla="*/ 1514167 w 1514167"/>
                <a:gd name="connsiteY1" fmla="*/ 426453 h 697423"/>
                <a:gd name="connsiteX2" fmla="*/ 865239 w 1514167"/>
                <a:gd name="connsiteY2" fmla="*/ 697423 h 697423"/>
                <a:gd name="connsiteX3" fmla="*/ 0 w 1514167"/>
                <a:gd name="connsiteY3" fmla="*/ 210143 h 697423"/>
                <a:gd name="connsiteX4" fmla="*/ 594186 w 1514167"/>
                <a:gd name="connsiteY4" fmla="*/ 0 h 697423"/>
                <a:gd name="connsiteX0" fmla="*/ 594186 w 1444509"/>
                <a:gd name="connsiteY0" fmla="*/ 0 h 697423"/>
                <a:gd name="connsiteX1" fmla="*/ 1444509 w 1444509"/>
                <a:gd name="connsiteY1" fmla="*/ 426453 h 697423"/>
                <a:gd name="connsiteX2" fmla="*/ 865239 w 1444509"/>
                <a:gd name="connsiteY2" fmla="*/ 697423 h 697423"/>
                <a:gd name="connsiteX3" fmla="*/ 0 w 1444509"/>
                <a:gd name="connsiteY3" fmla="*/ 210143 h 697423"/>
                <a:gd name="connsiteX4" fmla="*/ 594186 w 1444509"/>
                <a:gd name="connsiteY4" fmla="*/ 0 h 697423"/>
                <a:gd name="connsiteX0" fmla="*/ 594186 w 1444509"/>
                <a:gd name="connsiteY0" fmla="*/ 0 h 697423"/>
                <a:gd name="connsiteX1" fmla="*/ 1444509 w 1444509"/>
                <a:gd name="connsiteY1" fmla="*/ 426453 h 697423"/>
                <a:gd name="connsiteX2" fmla="*/ 865239 w 1444509"/>
                <a:gd name="connsiteY2" fmla="*/ 697423 h 697423"/>
                <a:gd name="connsiteX3" fmla="*/ 0 w 1444509"/>
                <a:gd name="connsiteY3" fmla="*/ 153996 h 697423"/>
                <a:gd name="connsiteX4" fmla="*/ 594186 w 1444509"/>
                <a:gd name="connsiteY4" fmla="*/ 0 h 697423"/>
                <a:gd name="connsiteX0" fmla="*/ 594186 w 1444509"/>
                <a:gd name="connsiteY0" fmla="*/ 0 h 697423"/>
                <a:gd name="connsiteX1" fmla="*/ 1444509 w 1444509"/>
                <a:gd name="connsiteY1" fmla="*/ 426453 h 697423"/>
                <a:gd name="connsiteX2" fmla="*/ 865239 w 1444509"/>
                <a:gd name="connsiteY2" fmla="*/ 697423 h 697423"/>
                <a:gd name="connsiteX3" fmla="*/ 0 w 1444509"/>
                <a:gd name="connsiteY3" fmla="*/ 153996 h 697423"/>
                <a:gd name="connsiteX4" fmla="*/ 594186 w 1444509"/>
                <a:gd name="connsiteY4" fmla="*/ 0 h 697423"/>
                <a:gd name="connsiteX0" fmla="*/ 612867 w 1463190"/>
                <a:gd name="connsiteY0" fmla="*/ 0 h 697423"/>
                <a:gd name="connsiteX1" fmla="*/ 1463190 w 1463190"/>
                <a:gd name="connsiteY1" fmla="*/ 426453 h 697423"/>
                <a:gd name="connsiteX2" fmla="*/ 0 w 1463190"/>
                <a:gd name="connsiteY2" fmla="*/ 697423 h 697423"/>
                <a:gd name="connsiteX3" fmla="*/ 18681 w 1463190"/>
                <a:gd name="connsiteY3" fmla="*/ 153996 h 697423"/>
                <a:gd name="connsiteX4" fmla="*/ 612867 w 1463190"/>
                <a:gd name="connsiteY4" fmla="*/ 0 h 697423"/>
                <a:gd name="connsiteX0" fmla="*/ 612867 w 882279"/>
                <a:gd name="connsiteY0" fmla="*/ 0 h 697423"/>
                <a:gd name="connsiteX1" fmla="*/ 882279 w 882279"/>
                <a:gd name="connsiteY1" fmla="*/ 260293 h 697423"/>
                <a:gd name="connsiteX2" fmla="*/ 0 w 882279"/>
                <a:gd name="connsiteY2" fmla="*/ 697423 h 697423"/>
                <a:gd name="connsiteX3" fmla="*/ 18681 w 882279"/>
                <a:gd name="connsiteY3" fmla="*/ 153996 h 697423"/>
                <a:gd name="connsiteX4" fmla="*/ 612867 w 882279"/>
                <a:gd name="connsiteY4" fmla="*/ 0 h 697423"/>
                <a:gd name="connsiteX0" fmla="*/ 399507 w 882279"/>
                <a:gd name="connsiteY0" fmla="*/ 0 h 697423"/>
                <a:gd name="connsiteX1" fmla="*/ 882279 w 882279"/>
                <a:gd name="connsiteY1" fmla="*/ 260293 h 697423"/>
                <a:gd name="connsiteX2" fmla="*/ 0 w 882279"/>
                <a:gd name="connsiteY2" fmla="*/ 697423 h 697423"/>
                <a:gd name="connsiteX3" fmla="*/ 18681 w 882279"/>
                <a:gd name="connsiteY3" fmla="*/ 153996 h 697423"/>
                <a:gd name="connsiteX4" fmla="*/ 399507 w 882279"/>
                <a:gd name="connsiteY4" fmla="*/ 0 h 697423"/>
                <a:gd name="connsiteX0" fmla="*/ 399507 w 882279"/>
                <a:gd name="connsiteY0" fmla="*/ 0 h 697423"/>
                <a:gd name="connsiteX1" fmla="*/ 882279 w 882279"/>
                <a:gd name="connsiteY1" fmla="*/ 260293 h 697423"/>
                <a:gd name="connsiteX2" fmla="*/ 0 w 882279"/>
                <a:gd name="connsiteY2" fmla="*/ 697423 h 697423"/>
                <a:gd name="connsiteX3" fmla="*/ 18681 w 882279"/>
                <a:gd name="connsiteY3" fmla="*/ 153996 h 697423"/>
                <a:gd name="connsiteX4" fmla="*/ 399507 w 882279"/>
                <a:gd name="connsiteY4" fmla="*/ 0 h 69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79" h="697423">
                  <a:moveTo>
                    <a:pt x="399507" y="0"/>
                  </a:moveTo>
                  <a:lnTo>
                    <a:pt x="882279" y="260293"/>
                  </a:lnTo>
                  <a:lnTo>
                    <a:pt x="0" y="697423"/>
                  </a:lnTo>
                  <a:lnTo>
                    <a:pt x="18681" y="153996"/>
                  </a:lnTo>
                  <a:lnTo>
                    <a:pt x="399507" y="0"/>
                  </a:lnTo>
                  <a:close/>
                </a:path>
              </a:pathLst>
            </a:custGeom>
            <a:solidFill>
              <a:schemeClr val="bg2">
                <a:alpha val="4000"/>
              </a:schemeClr>
            </a:solidFill>
            <a:ln>
              <a:noFill/>
              <a:headEnd type="none" w="med" len="med"/>
              <a:tailEnd type="none" w="med" len="med"/>
            </a:ln>
            <a:effectLst>
              <a:glow rad="70000">
                <a:schemeClr val="bg2">
                  <a:alpha val="50000"/>
                </a:schemeClr>
              </a:glow>
            </a:effectLst>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err="1" smtClean="0">
                <a:solidFill>
                  <a:schemeClr val="tx1"/>
                </a:solidFill>
                <a:effectLst>
                  <a:outerShdw blurRad="38100" dist="38100" dir="2700000" algn="tl">
                    <a:srgbClr val="000000">
                      <a:alpha val="43137"/>
                    </a:srgbClr>
                  </a:outerShdw>
                </a:effectLst>
                <a:latin typeface="Trebuchet MS" pitchFamily="34" charset="0"/>
              </a:endParaRPr>
            </a:p>
          </p:txBody>
        </p:sp>
        <p:pic>
          <p:nvPicPr>
            <p:cNvPr id="20" name="Picture 19" descr="blackarmor hd2.png"/>
            <p:cNvPicPr>
              <a:picLocks noChangeAspect="1"/>
            </p:cNvPicPr>
            <p:nvPr/>
          </p:nvPicPr>
          <p:blipFill>
            <a:blip r:embed="rId6"/>
            <a:srcRect l="25300" t="13192" r="28973" b="21077"/>
            <a:stretch>
              <a:fillRect/>
            </a:stretch>
          </p:blipFill>
          <p:spPr>
            <a:xfrm>
              <a:off x="5879689" y="3657600"/>
              <a:ext cx="1022555" cy="1837343"/>
            </a:xfrm>
            <a:prstGeom prst="rect">
              <a:avLst/>
            </a:prstGeom>
          </p:spPr>
        </p:pic>
      </p:grpSp>
    </p:spTree>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a:blip r:embed="rId4"/>
          <a:srcRect/>
          <a:stretch>
            <a:fillRect/>
          </a:stretch>
        </p:blipFill>
        <p:spPr bwMode="black">
          <a:xfrm>
            <a:off x="1602055" y="2787388"/>
            <a:ext cx="5939896" cy="1283229"/>
          </a:xfrm>
          <a:prstGeom prst="rect">
            <a:avLst/>
          </a:prstGeom>
          <a:noFill/>
        </p:spPr>
      </p:pic>
      <p:sp>
        <p:nvSpPr>
          <p:cNvPr id="5" name="Text Box 3"/>
          <p:cNvSpPr txBox="1">
            <a:spLocks noChangeArrowheads="1"/>
          </p:cNvSpPr>
          <p:nvPr/>
        </p:nvSpPr>
        <p:spPr bwMode="blackWhite">
          <a:xfrm>
            <a:off x="381000" y="5982348"/>
            <a:ext cx="8382000" cy="523200"/>
          </a:xfrm>
          <a:prstGeom prst="rect">
            <a:avLst/>
          </a:prstGeom>
          <a:noFill/>
          <a:ln w="12700">
            <a:noFill/>
            <a:miter lim="800000"/>
            <a:headEnd type="none" w="sm" len="sm"/>
            <a:tailEnd type="none" w="sm" len="sm"/>
          </a:ln>
          <a:effectLst/>
        </p:spPr>
        <p:txBody>
          <a:bodyPr vert="horz" wrap="square" lIns="91417" tIns="45710" rIns="91417" bIns="45710" numCol="1" anchor="t" anchorCtr="0" compatLnSpc="1">
            <a:prstTxWarp prst="textNoShape">
              <a:avLst/>
            </a:prstTxWarp>
            <a:spAutoFit/>
          </a:bodyPr>
          <a:lstStyle/>
          <a:p>
            <a:pPr algn="ctr" defTabSz="914027" eaLnBrk="0" hangingPunct="0"/>
            <a:r>
              <a:rPr lang="en-US" sz="700" dirty="0">
                <a:solidFill>
                  <a:schemeClr val="tx2"/>
                </a:solidFill>
                <a:latin typeface="Trebuchet MS" pitchFamily="34" charset="0"/>
                <a:cs typeface="Arial" charset="0"/>
              </a:rPr>
              <a:t>© </a:t>
            </a:r>
            <a:r>
              <a:rPr lang="en-US" sz="700" dirty="0" smtClean="0">
                <a:solidFill>
                  <a:schemeClr val="tx2"/>
                </a:solidFill>
                <a:latin typeface="Trebuchet MS" pitchFamily="34" charset="0"/>
                <a:cs typeface="Arial" charset="0"/>
              </a:rPr>
              <a:t>2008 </a:t>
            </a:r>
            <a:r>
              <a:rPr lang="en-US" sz="700" dirty="0">
                <a:solidFill>
                  <a:schemeClr val="tx2"/>
                </a:solidFill>
                <a:latin typeface="Trebuchet MS" pitchFamily="34" charset="0"/>
                <a:cs typeface="Arial" charset="0"/>
              </a:rPr>
              <a:t>Microsoft Corporation. All rights reserved. Microsoft, Windows, Windows Vista and other product names are or may be registered trademarks and/or trademarks in the U.S. and/or other countries.</a:t>
            </a:r>
          </a:p>
          <a:p>
            <a:pPr algn="ctr" defTabSz="914027" eaLnBrk="0" hangingPunct="0"/>
            <a:r>
              <a:rPr lang="en-US" sz="700" dirty="0">
                <a:solidFill>
                  <a:schemeClr val="tx2"/>
                </a:solidFill>
                <a:latin typeface="Trebuchet MS"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chemeClr val="tx2"/>
                </a:solidFill>
                <a:latin typeface="Trebuchet MS" pitchFamily="34" charset="0"/>
                <a:cs typeface="Arial" charset="0"/>
              </a:rPr>
            </a:br>
            <a:r>
              <a:rPr lang="en-US" sz="700" dirty="0">
                <a:solidFill>
                  <a:schemeClr val="tx2"/>
                </a:solidFill>
                <a:latin typeface="Trebuchet MS" pitchFamily="34" charset="0"/>
                <a:cs typeface="Arial" charset="0"/>
              </a:rPr>
              <a:t>MICROSOFT 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7500022">
            <a:off x="78892" y="1611872"/>
            <a:ext cx="2141936" cy="147044"/>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1676400" y="533400"/>
            <a:ext cx="914400" cy="304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8016570">
            <a:off x="1705387" y="2077520"/>
            <a:ext cx="2012544" cy="146191"/>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3276600" y="990600"/>
            <a:ext cx="25908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a.jpg"/>
          <p:cNvPicPr>
            <a:picLocks noChangeAspect="1"/>
          </p:cNvPicPr>
          <p:nvPr/>
        </p:nvPicPr>
        <p:blipFill>
          <a:blip r:embed="rId3"/>
          <a:stretch>
            <a:fillRect/>
          </a:stretch>
        </p:blipFill>
        <p:spPr>
          <a:xfrm>
            <a:off x="1" y="1"/>
            <a:ext cx="9144000" cy="6858000"/>
          </a:xfrm>
          <a:prstGeom prst="rect">
            <a:avLst/>
          </a:prstGeom>
        </p:spPr>
      </p:pic>
      <p:sp>
        <p:nvSpPr>
          <p:cNvPr id="4" name="Right Arrow 3"/>
          <p:cNvSpPr/>
          <p:nvPr/>
        </p:nvSpPr>
        <p:spPr bwMode="auto">
          <a:xfrm rot="15423113">
            <a:off x="3002695" y="2160674"/>
            <a:ext cx="1702513" cy="12917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3886200" y="3048000"/>
            <a:ext cx="2209800" cy="533400"/>
          </a:xfrm>
          <a:prstGeom prst="frame">
            <a:avLst>
              <a:gd name="adj1" fmla="val 8906"/>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20224494">
            <a:off x="481623" y="3209084"/>
            <a:ext cx="2438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20387619">
            <a:off x="433369" y="4463081"/>
            <a:ext cx="2057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Grp="1" noChangeArrowheads="1"/>
          </p:cNvSpPr>
          <p:nvPr>
            <p:ph type="title"/>
          </p:nvPr>
        </p:nvSpPr>
        <p:spPr/>
        <p:txBody>
          <a:bodyPr/>
          <a:lstStyle/>
          <a:p>
            <a:r>
              <a:rPr lang="en-US" smtClean="0"/>
              <a:t>Driver Store Overview</a:t>
            </a:r>
            <a:endParaRPr lang="en-US"/>
          </a:p>
        </p:txBody>
      </p:sp>
      <p:sp>
        <p:nvSpPr>
          <p:cNvPr id="9229" name="Rectangle 13"/>
          <p:cNvSpPr>
            <a:spLocks noGrp="1" noChangeArrowheads="1"/>
          </p:cNvSpPr>
          <p:nvPr>
            <p:ph idx="1"/>
          </p:nvPr>
        </p:nvSpPr>
        <p:spPr>
          <a:xfrm>
            <a:off x="382588" y="1414464"/>
            <a:ext cx="8380412" cy="4236544"/>
          </a:xfrm>
        </p:spPr>
        <p:txBody>
          <a:bodyPr/>
          <a:lstStyle/>
          <a:p>
            <a:r>
              <a:rPr lang="en-US" sz="3200" dirty="0" smtClean="0"/>
              <a:t>Device driver installation done in 2 phases</a:t>
            </a:r>
          </a:p>
          <a:p>
            <a:pPr lvl="1"/>
            <a:r>
              <a:rPr lang="en-US" sz="2800" dirty="0" smtClean="0"/>
              <a:t>Driver is staged to the “Driver Store”</a:t>
            </a:r>
          </a:p>
          <a:p>
            <a:pPr lvl="1"/>
            <a:r>
              <a:rPr lang="en-US" sz="2800" dirty="0" smtClean="0"/>
              <a:t>Driver is installed from the Driver Store to </a:t>
            </a:r>
            <a:br>
              <a:rPr lang="en-US" sz="2800" dirty="0" smtClean="0"/>
            </a:br>
            <a:r>
              <a:rPr lang="en-US" sz="2800" dirty="0" smtClean="0"/>
              <a:t>the system</a:t>
            </a:r>
          </a:p>
          <a:p>
            <a:r>
              <a:rPr lang="en-US" sz="3200" dirty="0" smtClean="0"/>
              <a:t>Driver Store is a secure local directory</a:t>
            </a:r>
          </a:p>
          <a:p>
            <a:r>
              <a:rPr lang="en-US" sz="3200" dirty="0" smtClean="0"/>
              <a:t>Driver packages validated before staging </a:t>
            </a:r>
          </a:p>
          <a:p>
            <a:r>
              <a:rPr lang="en-US" sz="3200" dirty="0" err="1" smtClean="0"/>
              <a:t>SetupApi</a:t>
            </a:r>
            <a:r>
              <a:rPr lang="en-US" sz="3200" dirty="0" smtClean="0"/>
              <a:t> logging illustrates these 2 phases</a:t>
            </a:r>
          </a:p>
          <a:p>
            <a:pPr lvl="1"/>
            <a:endParaRPr lang="en-US" sz="2800" dirty="0" smtClean="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20595183">
            <a:off x="370304" y="3872968"/>
            <a:ext cx="2057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18159608">
            <a:off x="1988271" y="3023864"/>
            <a:ext cx="595457" cy="200669"/>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381000" y="3352800"/>
            <a:ext cx="23622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20011330">
            <a:off x="4154039" y="5314722"/>
            <a:ext cx="1676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19798839">
            <a:off x="4820190" y="5356648"/>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5333245">
            <a:off x="4385986" y="2832280"/>
            <a:ext cx="1939819" cy="9804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2819400" y="3810000"/>
            <a:ext cx="5791200" cy="381000"/>
          </a:xfrm>
          <a:prstGeom prst="frame">
            <a:avLst>
              <a:gd name="adj1" fmla="val 10298"/>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pic>
        <p:nvPicPr>
          <p:cNvPr id="36" name="Picture 20" descr="C:\Users\neilsa\Pictures\Microsoft Clip Organizer\j0431564.png"/>
          <p:cNvPicPr>
            <a:picLocks noChangeAspect="1" noChangeArrowheads="1"/>
          </p:cNvPicPr>
          <p:nvPr/>
        </p:nvPicPr>
        <p:blipFill>
          <a:blip r:embed="rId6"/>
          <a:srcRect/>
          <a:stretch>
            <a:fillRect/>
          </a:stretch>
        </p:blipFill>
        <p:spPr bwMode="auto">
          <a:xfrm>
            <a:off x="4267200" y="3200400"/>
            <a:ext cx="2337036" cy="2352615"/>
          </a:xfrm>
          <a:prstGeom prst="rect">
            <a:avLst/>
          </a:prstGeom>
          <a:noFill/>
          <a:effectLst>
            <a:outerShdw blurRad="50800" dist="38100" dir="2700000" algn="tl" rotWithShape="0">
              <a:prstClr val="black">
                <a:alpha val="40000"/>
              </a:prstClr>
            </a:outerShdw>
          </a:effectLst>
        </p:spPr>
      </p:pic>
      <p:sp>
        <p:nvSpPr>
          <p:cNvPr id="8" name="Title 7"/>
          <p:cNvSpPr>
            <a:spLocks noGrp="1"/>
          </p:cNvSpPr>
          <p:nvPr>
            <p:ph type="title"/>
          </p:nvPr>
        </p:nvSpPr>
        <p:spPr>
          <a:xfrm>
            <a:off x="382588" y="228600"/>
            <a:ext cx="8380412" cy="2160591"/>
          </a:xfrm>
        </p:spPr>
        <p:txBody>
          <a:bodyPr/>
          <a:lstStyle/>
          <a:p>
            <a:pPr lvl="0"/>
            <a:r>
              <a:rPr lang="en-US" sz="4400" dirty="0" smtClean="0"/>
              <a:t>Driver Install (Earlier Windows)</a:t>
            </a:r>
            <a:br>
              <a:rPr lang="en-US" sz="4400" dirty="0" smtClean="0"/>
            </a:br>
            <a:r>
              <a:rPr lang="en-US" sz="3200" dirty="0" smtClean="0">
                <a:solidFill>
                  <a:schemeClr val="accent1"/>
                </a:solidFill>
              </a:rPr>
              <a:t>Comparison of driver installation with and without the Windows Vista driver store</a:t>
            </a:r>
            <a:br>
              <a:rPr lang="en-US" sz="3200" dirty="0" smtClean="0">
                <a:solidFill>
                  <a:schemeClr val="accent1"/>
                </a:solidFill>
              </a:rPr>
            </a:br>
            <a:endParaRPr lang="en-US" sz="4400" dirty="0">
              <a:solidFill>
                <a:schemeClr val="accent1"/>
              </a:solidFill>
            </a:endParaRP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15089670">
            <a:off x="6238457" y="1763836"/>
            <a:ext cx="843527" cy="134799"/>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17430737">
            <a:off x="1069652" y="2266836"/>
            <a:ext cx="1840168" cy="1433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228600" y="3200400"/>
            <a:ext cx="3048000" cy="304800"/>
          </a:xfrm>
          <a:prstGeom prst="frame">
            <a:avLst>
              <a:gd name="adj1" fmla="val 1346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6477000" y="2209800"/>
            <a:ext cx="1828800" cy="304800"/>
          </a:xfrm>
          <a:prstGeom prst="frame">
            <a:avLst>
              <a:gd name="adj1" fmla="val 1463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b.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7619401" flipV="1">
            <a:off x="2552661" y="1550666"/>
            <a:ext cx="533400" cy="170504"/>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2895600" y="914400"/>
            <a:ext cx="5410200" cy="533400"/>
          </a:xfrm>
          <a:prstGeom prst="frame">
            <a:avLst>
              <a:gd name="adj1" fmla="val 974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Down Arrow 4"/>
          <p:cNvSpPr/>
          <p:nvPr/>
        </p:nvSpPr>
        <p:spPr bwMode="auto">
          <a:xfrm>
            <a:off x="1371600" y="2057400"/>
            <a:ext cx="152400" cy="40386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371600" y="609600"/>
            <a:ext cx="152400" cy="12192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a.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371600" y="609600"/>
            <a:ext cx="152400" cy="12192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Right Arrow 4"/>
          <p:cNvSpPr/>
          <p:nvPr/>
        </p:nvSpPr>
        <p:spPr bwMode="auto">
          <a:xfrm rot="17784640">
            <a:off x="1195047" y="2758172"/>
            <a:ext cx="1724492" cy="1760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152400" y="3581400"/>
            <a:ext cx="7391400" cy="304800"/>
          </a:xfrm>
          <a:prstGeom prst="frame">
            <a:avLst>
              <a:gd name="adj1" fmla="val 1462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b.jpg"/>
          <p:cNvPicPr>
            <a:picLocks noChangeAspect="1"/>
          </p:cNvPicPr>
          <p:nvPr/>
        </p:nvPicPr>
        <p:blipFill>
          <a:blip r:embed="rId3"/>
          <a:stretch>
            <a:fillRect/>
          </a:stretch>
        </p:blipFill>
        <p:spPr>
          <a:xfrm>
            <a:off x="0" y="0"/>
            <a:ext cx="9144000" cy="6858000"/>
          </a:xfrm>
          <a:prstGeom prst="rect">
            <a:avLst/>
          </a:prstGeom>
        </p:spPr>
      </p:pic>
      <p:sp>
        <p:nvSpPr>
          <p:cNvPr id="7" name="Right Arrow 6"/>
          <p:cNvSpPr/>
          <p:nvPr/>
        </p:nvSpPr>
        <p:spPr bwMode="auto">
          <a:xfrm rot="17465513">
            <a:off x="1571686" y="2327559"/>
            <a:ext cx="361828" cy="18712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 name="Right Arrow 7"/>
          <p:cNvSpPr/>
          <p:nvPr/>
        </p:nvSpPr>
        <p:spPr bwMode="auto">
          <a:xfrm rot="11940240">
            <a:off x="4107219" y="2309501"/>
            <a:ext cx="1103487" cy="13814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9" name="Right Arrow 8"/>
          <p:cNvSpPr/>
          <p:nvPr/>
        </p:nvSpPr>
        <p:spPr bwMode="auto">
          <a:xfrm rot="3808041">
            <a:off x="1284944" y="1474418"/>
            <a:ext cx="859112" cy="16724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10" name="Right Arrow 9"/>
          <p:cNvSpPr/>
          <p:nvPr/>
        </p:nvSpPr>
        <p:spPr bwMode="auto">
          <a:xfrm rot="6326424">
            <a:off x="6038166" y="1495375"/>
            <a:ext cx="801470" cy="173896"/>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4800600" y="685800"/>
            <a:ext cx="36576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33400" y="762000"/>
            <a:ext cx="29718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Frame 4"/>
          <p:cNvSpPr/>
          <p:nvPr/>
        </p:nvSpPr>
        <p:spPr bwMode="auto">
          <a:xfrm>
            <a:off x="533400" y="2590800"/>
            <a:ext cx="2819400" cy="304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Frame 5"/>
          <p:cNvSpPr/>
          <p:nvPr/>
        </p:nvSpPr>
        <p:spPr bwMode="auto">
          <a:xfrm>
            <a:off x="5181600" y="2514600"/>
            <a:ext cx="18288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c.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8202556">
            <a:off x="1761617" y="3794051"/>
            <a:ext cx="3126922" cy="155931"/>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419600" y="2362200"/>
            <a:ext cx="45720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Down Arrow 5"/>
          <p:cNvSpPr/>
          <p:nvPr/>
        </p:nvSpPr>
        <p:spPr bwMode="auto">
          <a:xfrm>
            <a:off x="1371600" y="5181600"/>
            <a:ext cx="152400" cy="8382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371600" y="609600"/>
            <a:ext cx="152400" cy="25908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a.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371600" y="609600"/>
            <a:ext cx="152400" cy="25908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Right Arrow 4"/>
          <p:cNvSpPr/>
          <p:nvPr/>
        </p:nvSpPr>
        <p:spPr bwMode="auto">
          <a:xfrm rot="13009718">
            <a:off x="2736792" y="3506030"/>
            <a:ext cx="566992" cy="16738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3200400" y="3733800"/>
            <a:ext cx="5791200" cy="304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191000" y="1676400"/>
            <a:ext cx="23622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XP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p:spPr>
      </p:pic>
      <p:sp>
        <p:nvSpPr>
          <p:cNvPr id="28" name="Left-Right Arrow 27"/>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2" name="Left-Right Arrow 31"/>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3" name="Left-Right Arrow 32"/>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15" name="Rounded Rectangle 14"/>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16" name="Rounded Rectangle 15"/>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17" name="Rounded Rectangle 16"/>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sp>
        <p:nvSpPr>
          <p:cNvPr id="14" name="Title 13"/>
          <p:cNvSpPr>
            <a:spLocks noGrp="1"/>
          </p:cNvSpPr>
          <p:nvPr>
            <p:ph type="title"/>
          </p:nvPr>
        </p:nvSpPr>
        <p:spPr>
          <a:xfrm>
            <a:off x="382588" y="228600"/>
            <a:ext cx="8380412" cy="1052596"/>
          </a:xfrm>
        </p:spPr>
        <p:txBody>
          <a:bodyPr/>
          <a:lstStyle/>
          <a:p>
            <a:pPr lvl="0"/>
            <a:r>
              <a:rPr lang="en-US" sz="4400" dirty="0" smtClean="0"/>
              <a:t>Driver Install (Earlier Windows)</a:t>
            </a:r>
            <a:br>
              <a:rPr lang="en-US" sz="4400" dirty="0" smtClean="0"/>
            </a:br>
            <a:r>
              <a:rPr lang="en-US" sz="3200" dirty="0" smtClean="0">
                <a:solidFill>
                  <a:schemeClr val="accent1"/>
                </a:solidFill>
              </a:rPr>
              <a:t>Logical view of machine, no Driver Store</a:t>
            </a:r>
            <a:endParaRPr lang="en-US" sz="32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b.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8425748">
            <a:off x="2456446" y="5214671"/>
            <a:ext cx="11430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3429000" y="4343400"/>
            <a:ext cx="5410200" cy="685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Grp="1" noChangeArrowheads="1"/>
          </p:cNvSpPr>
          <p:nvPr>
            <p:ph type="title"/>
          </p:nvPr>
        </p:nvSpPr>
        <p:spPr>
          <a:xfrm>
            <a:off x="382588" y="228600"/>
            <a:ext cx="8380412" cy="1052596"/>
          </a:xfrm>
        </p:spPr>
        <p:txBody>
          <a:bodyPr/>
          <a:lstStyle/>
          <a:p>
            <a:r>
              <a:rPr lang="en-US" sz="4400" dirty="0" smtClean="0"/>
              <a:t>Walkthrough 2</a:t>
            </a:r>
            <a:br>
              <a:rPr lang="en-US" sz="4400" dirty="0" smtClean="0"/>
            </a:br>
            <a:r>
              <a:rPr lang="en-US" sz="3200" dirty="0" smtClean="0">
                <a:solidFill>
                  <a:schemeClr val="accent1"/>
                </a:solidFill>
              </a:rPr>
              <a:t>Installing a pre-staged device driver</a:t>
            </a:r>
            <a:endParaRPr lang="en-US" sz="3200" dirty="0">
              <a:solidFill>
                <a:schemeClr val="accent1"/>
              </a:solidFill>
            </a:endParaRPr>
          </a:p>
        </p:txBody>
      </p:sp>
      <p:sp>
        <p:nvSpPr>
          <p:cNvPr id="9229" name="Rectangle 13"/>
          <p:cNvSpPr>
            <a:spLocks noGrp="1" noChangeArrowheads="1"/>
          </p:cNvSpPr>
          <p:nvPr>
            <p:ph idx="1"/>
          </p:nvPr>
        </p:nvSpPr>
        <p:spPr>
          <a:xfrm>
            <a:off x="382588" y="1901825"/>
            <a:ext cx="8380412" cy="4140108"/>
          </a:xfrm>
        </p:spPr>
        <p:txBody>
          <a:bodyPr/>
          <a:lstStyle/>
          <a:p>
            <a:pPr lvl="0"/>
            <a:r>
              <a:rPr lang="en-US" sz="2800" dirty="0" err="1" smtClean="0"/>
              <a:t>Setupapi</a:t>
            </a:r>
            <a:r>
              <a:rPr lang="en-US" sz="2800" dirty="0" smtClean="0"/>
              <a:t> log sample when driver is </a:t>
            </a:r>
            <a:br>
              <a:rPr lang="en-US" sz="2800" dirty="0" smtClean="0"/>
            </a:br>
            <a:r>
              <a:rPr lang="en-US" sz="2800" dirty="0" smtClean="0"/>
              <a:t>automatically found in the driver store</a:t>
            </a:r>
          </a:p>
          <a:p>
            <a:pPr lvl="1"/>
            <a:r>
              <a:rPr lang="en-US" sz="2400" dirty="0" smtClean="0"/>
              <a:t>Driver from previous example is uninstalled </a:t>
            </a:r>
            <a:br>
              <a:rPr lang="en-US" sz="2400" dirty="0" smtClean="0"/>
            </a:br>
            <a:r>
              <a:rPr lang="en-US" sz="2400" dirty="0" smtClean="0"/>
              <a:t>from device</a:t>
            </a:r>
          </a:p>
          <a:p>
            <a:pPr lvl="1"/>
            <a:r>
              <a:rPr lang="en-US" sz="2400" dirty="0" smtClean="0"/>
              <a:t>Uninstalling does not “</a:t>
            </a:r>
            <a:r>
              <a:rPr lang="en-US" sz="2400" dirty="0" err="1" smtClean="0"/>
              <a:t>unstage</a:t>
            </a:r>
            <a:r>
              <a:rPr lang="en-US" sz="2400" dirty="0" smtClean="0"/>
              <a:t>” a driver from </a:t>
            </a:r>
            <a:br>
              <a:rPr lang="en-US" sz="2400" dirty="0" smtClean="0"/>
            </a:br>
            <a:r>
              <a:rPr lang="en-US" sz="2400" dirty="0" smtClean="0"/>
              <a:t>the driver store</a:t>
            </a:r>
          </a:p>
          <a:p>
            <a:pPr lvl="1"/>
            <a:r>
              <a:rPr lang="en-US" sz="2400" dirty="0" smtClean="0"/>
              <a:t>Verify the driver is still in the driver store with </a:t>
            </a:r>
            <a:r>
              <a:rPr lang="en-US" sz="2400" dirty="0" err="1" smtClean="0"/>
              <a:t>Pnputil</a:t>
            </a:r>
            <a:endParaRPr lang="en-US" sz="2400" dirty="0" smtClean="0"/>
          </a:p>
          <a:p>
            <a:pPr lvl="1"/>
            <a:r>
              <a:rPr lang="en-US" sz="2400" dirty="0" smtClean="0"/>
              <a:t>Device manager rescan triggers re-installation</a:t>
            </a:r>
          </a:p>
          <a:p>
            <a:pPr lvl="1"/>
            <a:r>
              <a:rPr lang="en-US" sz="2400" dirty="0" smtClean="0"/>
              <a:t>Logging illustrates that driver installation occurs without needing to stage the driver</a:t>
            </a:r>
          </a:p>
        </p:txBody>
      </p:sp>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9359956">
            <a:off x="2183820" y="3683854"/>
            <a:ext cx="1676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0195176">
            <a:off x="2891711" y="4380606"/>
            <a:ext cx="2179593" cy="14778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029200" y="3657600"/>
            <a:ext cx="1828800" cy="685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6466261">
            <a:off x="2961045" y="2746743"/>
            <a:ext cx="1316909" cy="1380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3505200" y="1600200"/>
            <a:ext cx="5029200" cy="609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a.jpg"/>
          <p:cNvPicPr>
            <a:picLocks noChangeAspect="1"/>
          </p:cNvPicPr>
          <p:nvPr/>
        </p:nvPicPr>
        <p:blipFill>
          <a:blip r:embed="rId3"/>
          <a:stretch>
            <a:fillRect/>
          </a:stretch>
        </p:blipFill>
        <p:spPr>
          <a:xfrm>
            <a:off x="0" y="0"/>
            <a:ext cx="9144000" cy="6858000"/>
          </a:xfrm>
          <a:prstGeom prst="rect">
            <a:avLst/>
          </a:prstGeom>
        </p:spPr>
      </p:pic>
      <p:sp>
        <p:nvSpPr>
          <p:cNvPr id="3" name="Frame 2"/>
          <p:cNvSpPr/>
          <p:nvPr/>
        </p:nvSpPr>
        <p:spPr bwMode="auto">
          <a:xfrm>
            <a:off x="3505200" y="1600200"/>
            <a:ext cx="5029200" cy="609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Right Arrow 4"/>
          <p:cNvSpPr/>
          <p:nvPr/>
        </p:nvSpPr>
        <p:spPr bwMode="auto">
          <a:xfrm rot="20011330">
            <a:off x="2934840" y="4247923"/>
            <a:ext cx="1676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191000" y="1676400"/>
            <a:ext cx="23622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XP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27" name="Down Arrow 26"/>
          <p:cNvSpPr/>
          <p:nvPr/>
        </p:nvSpPr>
        <p:spPr bwMode="auto">
          <a:xfrm>
            <a:off x="7772400" y="990600"/>
            <a:ext cx="304800" cy="6096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6" name="Left-Right Arrow 35"/>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7" name="Left-Right Arrow 36"/>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8" name="Left-Right Arrow 37"/>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9" name="Rounded Rectangle 38"/>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40" name="Rounded Rectangle 39"/>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41" name="Rounded Rectangle 40"/>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42"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15" name="Title 14"/>
          <p:cNvSpPr>
            <a:spLocks noGrp="1"/>
          </p:cNvSpPr>
          <p:nvPr>
            <p:ph type="title"/>
          </p:nvPr>
        </p:nvSpPr>
        <p:spPr>
          <a:xfrm>
            <a:off x="382588" y="228600"/>
            <a:ext cx="8380412" cy="1052596"/>
          </a:xfrm>
        </p:spPr>
        <p:txBody>
          <a:bodyPr/>
          <a:lstStyle/>
          <a:p>
            <a:pPr lvl="0"/>
            <a:r>
              <a:rPr lang="en-US" sz="4400" dirty="0" smtClean="0"/>
              <a:t>Driver Install (Earlier Windows)</a:t>
            </a:r>
            <a:br>
              <a:rPr lang="en-US" sz="4400" dirty="0" smtClean="0"/>
            </a:br>
            <a:r>
              <a:rPr lang="en-US" sz="3200" dirty="0" smtClean="0">
                <a:solidFill>
                  <a:schemeClr val="accent1"/>
                </a:solidFill>
              </a:rPr>
              <a:t>User plugs in new device</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3661955">
            <a:off x="3493538" y="1733905"/>
            <a:ext cx="2219777" cy="12559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334000" y="2590800"/>
            <a:ext cx="2590800" cy="838200"/>
          </a:xfrm>
          <a:prstGeom prst="frame">
            <a:avLst>
              <a:gd name="adj1" fmla="val 804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3102106" flipV="1">
            <a:off x="2678876" y="3176449"/>
            <a:ext cx="3072575" cy="12521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410200" y="4114800"/>
            <a:ext cx="21336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9359956">
            <a:off x="2260020" y="712053"/>
            <a:ext cx="1676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2716983">
            <a:off x="2111471" y="2078822"/>
            <a:ext cx="2705839" cy="11497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572000" y="2819400"/>
            <a:ext cx="33528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b.jpg"/>
          <p:cNvPicPr>
            <a:picLocks noChangeAspect="1"/>
          </p:cNvPicPr>
          <p:nvPr/>
        </p:nvPicPr>
        <p:blipFill>
          <a:blip r:embed="rId3"/>
          <a:stretch>
            <a:fillRect/>
          </a:stretch>
        </p:blipFill>
        <p:spPr>
          <a:xfrm>
            <a:off x="0" y="0"/>
            <a:ext cx="9144000" cy="6858000"/>
          </a:xfrm>
          <a:prstGeom prst="rect">
            <a:avLst/>
          </a:prstGeom>
        </p:spPr>
      </p:pic>
      <p:sp>
        <p:nvSpPr>
          <p:cNvPr id="7" name="Right Arrow 6"/>
          <p:cNvSpPr/>
          <p:nvPr/>
        </p:nvSpPr>
        <p:spPr bwMode="auto">
          <a:xfrm rot="9343425">
            <a:off x="2554553" y="1692530"/>
            <a:ext cx="1520294" cy="15065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3962400" y="1066800"/>
            <a:ext cx="33528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 name="Right Arrow 7"/>
          <p:cNvSpPr/>
          <p:nvPr/>
        </p:nvSpPr>
        <p:spPr bwMode="auto">
          <a:xfrm rot="16200000">
            <a:off x="5869773" y="2664627"/>
            <a:ext cx="604853" cy="152399"/>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Frame 5"/>
          <p:cNvSpPr/>
          <p:nvPr/>
        </p:nvSpPr>
        <p:spPr bwMode="auto">
          <a:xfrm>
            <a:off x="4343400" y="2971800"/>
            <a:ext cx="3505200" cy="457200"/>
          </a:xfrm>
          <a:prstGeom prst="frame">
            <a:avLst>
              <a:gd name="adj1" fmla="val 1570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b.jpg"/>
          <p:cNvPicPr>
            <a:picLocks noChangeAspect="1"/>
          </p:cNvPicPr>
          <p:nvPr/>
        </p:nvPicPr>
        <p:blipFill>
          <a:blip r:embed="rId3"/>
          <a:stretch>
            <a:fillRect/>
          </a:stretch>
        </p:blipFill>
        <p:spPr>
          <a:xfrm>
            <a:off x="0" y="0"/>
            <a:ext cx="9144000" cy="6858000"/>
          </a:xfrm>
          <a:prstGeom prst="rect">
            <a:avLst/>
          </a:prstGeom>
        </p:spPr>
      </p:pic>
      <p:sp>
        <p:nvSpPr>
          <p:cNvPr id="7" name="Right Arrow 6"/>
          <p:cNvSpPr/>
          <p:nvPr/>
        </p:nvSpPr>
        <p:spPr bwMode="auto">
          <a:xfrm rot="9343425">
            <a:off x="2554553" y="1692530"/>
            <a:ext cx="1520294" cy="15065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3962400" y="1066800"/>
            <a:ext cx="33528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8" name="Right Arrow 7"/>
          <p:cNvSpPr/>
          <p:nvPr/>
        </p:nvSpPr>
        <p:spPr bwMode="auto">
          <a:xfrm rot="16200000">
            <a:off x="5869773" y="2664627"/>
            <a:ext cx="604853" cy="152399"/>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Frame 5"/>
          <p:cNvSpPr/>
          <p:nvPr/>
        </p:nvSpPr>
        <p:spPr bwMode="auto">
          <a:xfrm>
            <a:off x="4343400" y="2971800"/>
            <a:ext cx="3505200" cy="457200"/>
          </a:xfrm>
          <a:prstGeom prst="frame">
            <a:avLst>
              <a:gd name="adj1" fmla="val 1570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9" name="Down Arrow 8"/>
          <p:cNvSpPr/>
          <p:nvPr/>
        </p:nvSpPr>
        <p:spPr bwMode="auto">
          <a:xfrm>
            <a:off x="1219200" y="5334000"/>
            <a:ext cx="228600" cy="762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191000" y="1676400"/>
            <a:ext cx="23622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XP System</a:t>
            </a:r>
          </a:p>
        </p:txBody>
      </p:sp>
      <p:pic>
        <p:nvPicPr>
          <p:cNvPr id="1031" name="Picture 7" descr="C:\Users\neilsa\Pictures\Microsoft Clip Organizer\bs00789_.wmf"/>
          <p:cNvPicPr>
            <a:picLocks noChangeAspect="1" noChangeArrowheads="1"/>
          </p:cNvPicPr>
          <p:nvPr/>
        </p:nvPicPr>
        <p:blipFill>
          <a:blip r:embed="rId3"/>
          <a:srcRect/>
          <a:stretch>
            <a:fillRect/>
          </a:stretch>
        </p:blipFill>
        <p:spPr bwMode="auto">
          <a:xfrm>
            <a:off x="762000" y="4953000"/>
            <a:ext cx="762000" cy="771534"/>
          </a:xfrm>
          <a:prstGeom prst="rect">
            <a:avLst/>
          </a:prstGeom>
          <a:noFill/>
          <a:effectLst>
            <a:outerShdw blurRad="50800" dist="38100" dir="2700000" algn="tl" rotWithShape="0">
              <a:prstClr val="black">
                <a:alpha val="40000"/>
              </a:prstClr>
            </a:outerShdw>
          </a:effectLst>
        </p:spPr>
      </p:pic>
      <p:pic>
        <p:nvPicPr>
          <p:cNvPr id="1039" name="Picture 15" descr="C:\Users\neilsa\Pictures\Microsoft Clip Organizer\j0396944.wmf"/>
          <p:cNvPicPr>
            <a:picLocks noChangeAspect="1" noChangeArrowheads="1"/>
          </p:cNvPicPr>
          <p:nvPr/>
        </p:nvPicPr>
        <p:blipFill>
          <a:blip r:embed="rId4"/>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5"/>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6"/>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26" name="Left Arrow 25"/>
          <p:cNvSpPr/>
          <p:nvPr/>
        </p:nvSpPr>
        <p:spPr bwMode="auto">
          <a:xfrm>
            <a:off x="1905000" y="5181600"/>
            <a:ext cx="1524000" cy="228600"/>
          </a:xfrm>
          <a:prstGeom prst="lef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7" name="Left-Right Arrow 26"/>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6" name="Left-Right Arrow 35"/>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7" name="Left-Right Arrow 36"/>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8" name="Rounded Rectangle 37"/>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39" name="Rounded Rectangle 38"/>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40" name="Rounded Rectangle 39"/>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41" name="Picture 6" descr="C:\Users\neilsa\Pictures\Microsoft Clip Organizer\j0431570.png"/>
          <p:cNvPicPr>
            <a:picLocks noChangeAspect="1" noChangeArrowheads="1"/>
          </p:cNvPicPr>
          <p:nvPr/>
        </p:nvPicPr>
        <p:blipFill>
          <a:blip r:embed="rId7"/>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16" name="Title 15"/>
          <p:cNvSpPr>
            <a:spLocks noGrp="1"/>
          </p:cNvSpPr>
          <p:nvPr>
            <p:ph type="title"/>
          </p:nvPr>
        </p:nvSpPr>
        <p:spPr>
          <a:xfrm>
            <a:off x="382588" y="228600"/>
            <a:ext cx="8380412" cy="1052596"/>
          </a:xfrm>
        </p:spPr>
        <p:txBody>
          <a:bodyPr/>
          <a:lstStyle/>
          <a:p>
            <a:pPr lvl="0"/>
            <a:r>
              <a:rPr lang="en-US" sz="4400" dirty="0" smtClean="0"/>
              <a:t>Driver Install (Earlier Windows)</a:t>
            </a:r>
            <a:br>
              <a:rPr lang="en-US" sz="4400" dirty="0" smtClean="0"/>
            </a:br>
            <a:r>
              <a:rPr lang="en-US" sz="3200" dirty="0" smtClean="0">
                <a:solidFill>
                  <a:schemeClr val="accent1"/>
                </a:solidFill>
              </a:rPr>
              <a:t>System searches for driver match</a:t>
            </a:r>
            <a:endParaRPr lang="en-US" sz="44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jpg"/>
          <p:cNvPicPr>
            <a:picLocks noChangeAspect="1"/>
          </p:cNvPicPr>
          <p:nvPr/>
        </p:nvPicPr>
        <p:blipFill>
          <a:blip r:embed="rId3"/>
          <a:stretch>
            <a:fillRect/>
          </a:stretch>
        </p:blipFill>
        <p:spPr>
          <a:xfrm>
            <a:off x="0" y="0"/>
            <a:ext cx="9144000" cy="6858000"/>
          </a:xfrm>
          <a:prstGeom prst="rect">
            <a:avLst/>
          </a:prstGeom>
        </p:spPr>
      </p:pic>
      <p:sp>
        <p:nvSpPr>
          <p:cNvPr id="3" name="Down Arrow 2"/>
          <p:cNvSpPr/>
          <p:nvPr/>
        </p:nvSpPr>
        <p:spPr bwMode="auto">
          <a:xfrm>
            <a:off x="1143000" y="609600"/>
            <a:ext cx="228600" cy="381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2028596">
            <a:off x="2462688" y="1792945"/>
            <a:ext cx="2434712" cy="14296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800600" y="2209800"/>
            <a:ext cx="37338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b.jpg"/>
          <p:cNvPicPr>
            <a:picLocks noChangeAspect="1"/>
          </p:cNvPicPr>
          <p:nvPr/>
        </p:nvPicPr>
        <p:blipFill>
          <a:blip r:embed="rId3"/>
          <a:stretch>
            <a:fillRect/>
          </a:stretch>
        </p:blipFill>
        <p:spPr>
          <a:xfrm>
            <a:off x="0" y="0"/>
            <a:ext cx="9144000" cy="6858000"/>
          </a:xfrm>
          <a:prstGeom prst="rect">
            <a:avLst/>
          </a:prstGeom>
        </p:spPr>
      </p:pic>
      <p:sp>
        <p:nvSpPr>
          <p:cNvPr id="5" name="Down Arrow 4"/>
          <p:cNvSpPr/>
          <p:nvPr/>
        </p:nvSpPr>
        <p:spPr bwMode="auto">
          <a:xfrm>
            <a:off x="6629400" y="2743200"/>
            <a:ext cx="152400" cy="381000"/>
          </a:xfrm>
          <a:prstGeom prst="down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5257800" y="2286000"/>
            <a:ext cx="28956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6" name="Right Arrow 5"/>
          <p:cNvSpPr/>
          <p:nvPr/>
        </p:nvSpPr>
        <p:spPr bwMode="auto">
          <a:xfrm rot="10391460">
            <a:off x="3711885" y="1311915"/>
            <a:ext cx="2243997" cy="11937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943600" y="914400"/>
            <a:ext cx="1371600" cy="3810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Grp="1" noChangeArrowheads="1"/>
          </p:cNvSpPr>
          <p:nvPr>
            <p:ph type="title"/>
          </p:nvPr>
        </p:nvSpPr>
        <p:spPr>
          <a:xfrm>
            <a:off x="382588" y="228600"/>
            <a:ext cx="8380412" cy="1052596"/>
          </a:xfrm>
        </p:spPr>
        <p:txBody>
          <a:bodyPr/>
          <a:lstStyle/>
          <a:p>
            <a:r>
              <a:rPr lang="en-US" sz="4400" dirty="0" smtClean="0"/>
              <a:t>Walkthrough 3</a:t>
            </a:r>
            <a:br>
              <a:rPr lang="en-US" sz="4400" dirty="0" smtClean="0"/>
            </a:br>
            <a:r>
              <a:rPr lang="en-US" sz="3200" dirty="0" smtClean="0">
                <a:solidFill>
                  <a:schemeClr val="accent1"/>
                </a:solidFill>
              </a:rPr>
              <a:t>Failure to find a driver</a:t>
            </a:r>
            <a:endParaRPr lang="en-US" sz="3200" dirty="0">
              <a:solidFill>
                <a:schemeClr val="accent1"/>
              </a:solidFill>
            </a:endParaRPr>
          </a:p>
        </p:txBody>
      </p:sp>
      <p:sp>
        <p:nvSpPr>
          <p:cNvPr id="9229" name="Rectangle 13"/>
          <p:cNvSpPr>
            <a:spLocks noGrp="1" noChangeArrowheads="1"/>
          </p:cNvSpPr>
          <p:nvPr>
            <p:ph idx="1"/>
          </p:nvPr>
        </p:nvSpPr>
        <p:spPr>
          <a:xfrm>
            <a:off x="381000" y="1901825"/>
            <a:ext cx="8380412" cy="3001847"/>
          </a:xfrm>
        </p:spPr>
        <p:txBody>
          <a:bodyPr/>
          <a:lstStyle/>
          <a:p>
            <a:r>
              <a:rPr lang="en-US" sz="2800" dirty="0" smtClean="0"/>
              <a:t>We show the log when no match is found </a:t>
            </a:r>
            <a:br>
              <a:rPr lang="en-US" sz="2800" dirty="0" smtClean="0"/>
            </a:br>
            <a:r>
              <a:rPr lang="en-US" sz="2800" dirty="0" smtClean="0"/>
              <a:t>in the driver store for a given device</a:t>
            </a:r>
          </a:p>
          <a:p>
            <a:pPr lvl="1"/>
            <a:r>
              <a:rPr lang="en-US" sz="2400" dirty="0" smtClean="0"/>
              <a:t>Driver from previous example is uninstalled</a:t>
            </a:r>
          </a:p>
          <a:p>
            <a:pPr lvl="1"/>
            <a:r>
              <a:rPr lang="en-US" sz="2400" dirty="0" smtClean="0"/>
              <a:t>Driver is also </a:t>
            </a:r>
            <a:r>
              <a:rPr lang="en-US" sz="2400" dirty="0" err="1" smtClean="0"/>
              <a:t>unstaged</a:t>
            </a:r>
            <a:r>
              <a:rPr lang="en-US" sz="2400" dirty="0" smtClean="0"/>
              <a:t> from the driver store </a:t>
            </a:r>
          </a:p>
          <a:p>
            <a:pPr lvl="1"/>
            <a:r>
              <a:rPr lang="en-US" sz="2400" dirty="0" smtClean="0"/>
              <a:t>Device manager rescan results in driver prompt </a:t>
            </a:r>
            <a:br>
              <a:rPr lang="en-US" sz="2400" dirty="0" smtClean="0"/>
            </a:br>
            <a:r>
              <a:rPr lang="en-US" sz="2400" dirty="0" smtClean="0"/>
              <a:t>after no match is found</a:t>
            </a:r>
          </a:p>
          <a:p>
            <a:pPr lvl="1"/>
            <a:r>
              <a:rPr lang="en-US" sz="2400" dirty="0" smtClean="0"/>
              <a:t>Logging shows the failure to find a driver</a:t>
            </a:r>
          </a:p>
        </p:txBody>
      </p:sp>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9359956">
            <a:off x="2183820" y="3683854"/>
            <a:ext cx="1676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8799124">
            <a:off x="3082892" y="3815025"/>
            <a:ext cx="2833726" cy="144006"/>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638800" y="2590800"/>
            <a:ext cx="15240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7704881">
            <a:off x="3059892" y="2714493"/>
            <a:ext cx="1746175" cy="142617"/>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4419600" y="1676400"/>
            <a:ext cx="42672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a.jpg"/>
          <p:cNvPicPr>
            <a:picLocks noChangeAspect="1"/>
          </p:cNvPicPr>
          <p:nvPr/>
        </p:nvPicPr>
        <p:blipFill>
          <a:blip r:embed="rId3"/>
          <a:stretch>
            <a:fillRect/>
          </a:stretch>
        </p:blipFill>
        <p:spPr>
          <a:xfrm>
            <a:off x="0" y="0"/>
            <a:ext cx="9144000" cy="6858000"/>
          </a:xfrm>
          <a:prstGeom prst="rect">
            <a:avLst/>
          </a:prstGeom>
        </p:spPr>
      </p:pic>
      <p:sp>
        <p:nvSpPr>
          <p:cNvPr id="3" name="Frame 2"/>
          <p:cNvSpPr/>
          <p:nvPr/>
        </p:nvSpPr>
        <p:spPr bwMode="auto">
          <a:xfrm>
            <a:off x="4419600" y="1676400"/>
            <a:ext cx="4267200" cy="5334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Right Arrow 4"/>
          <p:cNvSpPr/>
          <p:nvPr/>
        </p:nvSpPr>
        <p:spPr bwMode="auto">
          <a:xfrm rot="20011330">
            <a:off x="2934840" y="4247923"/>
            <a:ext cx="1676400"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4191000" y="1676400"/>
            <a:ext cx="23622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XP System</a:t>
            </a:r>
          </a:p>
        </p:txBody>
      </p:sp>
      <p:pic>
        <p:nvPicPr>
          <p:cNvPr id="1031" name="Picture 7" descr="C:\Users\neilsa\Pictures\Microsoft Clip Organizer\bs00789_.wmf"/>
          <p:cNvPicPr>
            <a:picLocks noChangeAspect="1" noChangeArrowheads="1"/>
          </p:cNvPicPr>
          <p:nvPr/>
        </p:nvPicPr>
        <p:blipFill>
          <a:blip r:embed="rId3"/>
          <a:srcRect/>
          <a:stretch>
            <a:fillRect/>
          </a:stretch>
        </p:blipFill>
        <p:spPr bwMode="auto">
          <a:xfrm>
            <a:off x="762000" y="4953000"/>
            <a:ext cx="762000" cy="771534"/>
          </a:xfrm>
          <a:prstGeom prst="rect">
            <a:avLst/>
          </a:prstGeom>
          <a:noFill/>
          <a:effectLst>
            <a:outerShdw blurRad="50800" dist="38100" dir="2700000" algn="tl" rotWithShape="0">
              <a:prstClr val="black">
                <a:alpha val="40000"/>
              </a:prstClr>
            </a:outerShdw>
          </a:effectLst>
        </p:spPr>
      </p:pic>
      <p:pic>
        <p:nvPicPr>
          <p:cNvPr id="1039" name="Picture 15" descr="C:\Users\neilsa\Pictures\Microsoft Clip Organizer\j0396944.wmf"/>
          <p:cNvPicPr>
            <a:picLocks noChangeAspect="1" noChangeArrowheads="1"/>
          </p:cNvPicPr>
          <p:nvPr/>
        </p:nvPicPr>
        <p:blipFill>
          <a:blip r:embed="rId4"/>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5"/>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6"/>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26" name="Up Arrow 25"/>
          <p:cNvSpPr/>
          <p:nvPr/>
        </p:nvSpPr>
        <p:spPr bwMode="auto">
          <a:xfrm>
            <a:off x="990600" y="4267200"/>
            <a:ext cx="304800" cy="609600"/>
          </a:xfrm>
          <a:prstGeom prst="up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7" name="Left-Right Arrow 26"/>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6" name="Left-Right Arrow 35"/>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7" name="Left-Right Arrow 36"/>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8" name="Rounded Rectangle 37"/>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39" name="Rounded Rectangle 38"/>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40" name="Rounded Rectangle 39"/>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pic>
        <p:nvPicPr>
          <p:cNvPr id="41" name="Picture 6" descr="C:\Users\neilsa\Pictures\Microsoft Clip Organizer\j0431570.png"/>
          <p:cNvPicPr>
            <a:picLocks noChangeAspect="1" noChangeArrowheads="1"/>
          </p:cNvPicPr>
          <p:nvPr/>
        </p:nvPicPr>
        <p:blipFill>
          <a:blip r:embed="rId7"/>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grpSp>
        <p:nvGrpSpPr>
          <p:cNvPr id="2" name="Group 22"/>
          <p:cNvGrpSpPr/>
          <p:nvPr/>
        </p:nvGrpSpPr>
        <p:grpSpPr>
          <a:xfrm>
            <a:off x="533400" y="2286000"/>
            <a:ext cx="1219199" cy="1752600"/>
            <a:chOff x="533400" y="2286000"/>
            <a:chExt cx="1219199" cy="1752600"/>
          </a:xfrm>
        </p:grpSpPr>
        <p:sp>
          <p:nvSpPr>
            <p:cNvPr id="21" name="Rounded Rectangle 20"/>
            <p:cNvSpPr/>
            <p:nvPr/>
          </p:nvSpPr>
          <p:spPr bwMode="auto">
            <a:xfrm>
              <a:off x="533400" y="2286000"/>
              <a:ext cx="1219199" cy="17526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Webcam</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Package</a:t>
              </a:r>
            </a:p>
          </p:txBody>
        </p:sp>
        <p:sp>
          <p:nvSpPr>
            <p:cNvPr id="25" name="Rounded Rectangle 24"/>
            <p:cNvSpPr/>
            <p:nvPr/>
          </p:nvSpPr>
          <p:spPr bwMode="auto">
            <a:xfrm>
              <a:off x="1219200" y="2438400"/>
              <a:ext cx="4572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2" name="Rounded Rectangle 41"/>
            <p:cNvSpPr/>
            <p:nvPr/>
          </p:nvSpPr>
          <p:spPr bwMode="auto">
            <a:xfrm>
              <a:off x="609600" y="2438400"/>
              <a:ext cx="4572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43" name="Rounded Rectangle 42"/>
            <p:cNvSpPr/>
            <p:nvPr/>
          </p:nvSpPr>
          <p:spPr bwMode="auto">
            <a:xfrm>
              <a:off x="914400" y="2819400"/>
              <a:ext cx="457200" cy="304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22" name="Title 21"/>
          <p:cNvSpPr>
            <a:spLocks noGrp="1"/>
          </p:cNvSpPr>
          <p:nvPr>
            <p:ph type="title"/>
          </p:nvPr>
        </p:nvSpPr>
        <p:spPr>
          <a:xfrm>
            <a:off x="382588" y="228600"/>
            <a:ext cx="8380412" cy="1052596"/>
          </a:xfrm>
        </p:spPr>
        <p:txBody>
          <a:bodyPr/>
          <a:lstStyle/>
          <a:p>
            <a:pPr lvl="0"/>
            <a:r>
              <a:rPr lang="en-US" sz="4400" dirty="0" smtClean="0"/>
              <a:t>Driver Install (Earlier Windows)</a:t>
            </a:r>
            <a:br>
              <a:rPr lang="en-US" sz="4400" dirty="0" smtClean="0"/>
            </a:br>
            <a:r>
              <a:rPr lang="en-US" sz="3200" dirty="0" smtClean="0">
                <a:solidFill>
                  <a:schemeClr val="accent1"/>
                </a:solidFill>
              </a:rPr>
              <a:t>Best-ranked driver is selected</a:t>
            </a:r>
            <a:endParaRPr lang="en-US" sz="32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9757787">
            <a:off x="3804949" y="483318"/>
            <a:ext cx="1219200" cy="1524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5" name="Right Arrow 4"/>
          <p:cNvSpPr/>
          <p:nvPr/>
        </p:nvSpPr>
        <p:spPr bwMode="auto">
          <a:xfrm rot="10384604">
            <a:off x="3202638" y="2116750"/>
            <a:ext cx="990600" cy="97048"/>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9749598">
            <a:off x="2273328" y="772015"/>
            <a:ext cx="2031815" cy="2286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a.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10483997">
            <a:off x="2820037" y="2776137"/>
            <a:ext cx="2383602" cy="123506"/>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5181600" y="2667000"/>
            <a:ext cx="2819400" cy="4572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b.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7070216">
            <a:off x="4161322" y="3885114"/>
            <a:ext cx="2111538" cy="115853"/>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2895600" y="2743200"/>
            <a:ext cx="6096000" cy="3048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c.jpg"/>
          <p:cNvPicPr>
            <a:picLocks noChangeAspect="1"/>
          </p:cNvPicPr>
          <p:nvPr/>
        </p:nvPicPr>
        <p:blipFill>
          <a:blip r:embed="rId3"/>
          <a:stretch>
            <a:fillRect/>
          </a:stretch>
        </p:blipFill>
        <p:spPr>
          <a:xfrm>
            <a:off x="0" y="0"/>
            <a:ext cx="9144000" cy="6858000"/>
          </a:xfrm>
          <a:prstGeom prst="rect">
            <a:avLst/>
          </a:prstGeom>
        </p:spPr>
      </p:pic>
      <p:sp>
        <p:nvSpPr>
          <p:cNvPr id="4" name="Right Arrow 3"/>
          <p:cNvSpPr/>
          <p:nvPr/>
        </p:nvSpPr>
        <p:spPr bwMode="auto">
          <a:xfrm rot="8271874">
            <a:off x="2513905" y="5195969"/>
            <a:ext cx="1453450" cy="123661"/>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 name="Frame 2"/>
          <p:cNvSpPr/>
          <p:nvPr/>
        </p:nvSpPr>
        <p:spPr bwMode="auto">
          <a:xfrm>
            <a:off x="3733800" y="4419600"/>
            <a:ext cx="5181600" cy="381000"/>
          </a:xfrm>
          <a:prstGeom prst="frame">
            <a:avLst>
              <a:gd name="adj1" fmla="val 1494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Grp="1" noChangeArrowheads="1"/>
          </p:cNvSpPr>
          <p:nvPr>
            <p:ph type="title"/>
          </p:nvPr>
        </p:nvSpPr>
        <p:spPr>
          <a:xfrm>
            <a:off x="382588" y="228600"/>
            <a:ext cx="8380412" cy="1052596"/>
          </a:xfrm>
        </p:spPr>
        <p:txBody>
          <a:bodyPr/>
          <a:lstStyle/>
          <a:p>
            <a:r>
              <a:rPr lang="en-US" sz="4400" dirty="0" smtClean="0"/>
              <a:t>Walkthrough 4</a:t>
            </a:r>
            <a:br>
              <a:rPr lang="en-US" sz="4400" dirty="0" smtClean="0"/>
            </a:br>
            <a:r>
              <a:rPr lang="en-US" sz="3200" dirty="0" smtClean="0">
                <a:solidFill>
                  <a:schemeClr val="accent1"/>
                </a:solidFill>
              </a:rPr>
              <a:t>Error staging driver to the driver store</a:t>
            </a:r>
            <a:endParaRPr lang="en-US" sz="3200" dirty="0">
              <a:solidFill>
                <a:schemeClr val="accent1"/>
              </a:solidFill>
            </a:endParaRPr>
          </a:p>
        </p:txBody>
      </p:sp>
      <p:sp>
        <p:nvSpPr>
          <p:cNvPr id="9229" name="Rectangle 13"/>
          <p:cNvSpPr>
            <a:spLocks noGrp="1" noChangeArrowheads="1"/>
          </p:cNvSpPr>
          <p:nvPr>
            <p:ph idx="1"/>
          </p:nvPr>
        </p:nvSpPr>
        <p:spPr>
          <a:xfrm>
            <a:off x="381000" y="1901825"/>
            <a:ext cx="8380412" cy="2860783"/>
          </a:xfrm>
        </p:spPr>
        <p:txBody>
          <a:bodyPr/>
          <a:lstStyle/>
          <a:p>
            <a:r>
              <a:rPr lang="en-US" sz="2800" dirty="0" smtClean="0"/>
              <a:t>We show the log after a failed attempt </a:t>
            </a:r>
            <a:br>
              <a:rPr lang="en-US" sz="2800" dirty="0" smtClean="0"/>
            </a:br>
            <a:r>
              <a:rPr lang="en-US" sz="2800" dirty="0" smtClean="0"/>
              <a:t>to stage a driver to the driver store</a:t>
            </a:r>
          </a:p>
          <a:p>
            <a:pPr lvl="1"/>
            <a:r>
              <a:rPr lang="en-US" sz="2400" dirty="0" smtClean="0"/>
              <a:t>Use a modified Toaster Function Driver that </a:t>
            </a:r>
            <a:br>
              <a:rPr lang="en-US" sz="2400" dirty="0" smtClean="0"/>
            </a:br>
            <a:r>
              <a:rPr lang="en-US" sz="2400" dirty="0" smtClean="0"/>
              <a:t>has a bug (missing file)</a:t>
            </a:r>
          </a:p>
          <a:p>
            <a:pPr lvl="1"/>
            <a:r>
              <a:rPr lang="en-US" sz="2400" dirty="0" smtClean="0"/>
              <a:t>Attempt to install the driver as in previous examples</a:t>
            </a:r>
          </a:p>
          <a:p>
            <a:pPr lvl="1"/>
            <a:r>
              <a:rPr lang="en-US" sz="2400" dirty="0" smtClean="0"/>
              <a:t>Logging shows the staging process failure and which </a:t>
            </a:r>
            <a:br>
              <a:rPr lang="en-US" sz="2400" dirty="0" smtClean="0"/>
            </a:br>
            <a:r>
              <a:rPr lang="en-US" sz="2400" dirty="0" smtClean="0"/>
              <a:t>file is missing </a:t>
            </a:r>
          </a:p>
        </p:txBody>
      </p:sp>
    </p:spTree>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382588" y="228600"/>
            <a:ext cx="8380412" cy="1052596"/>
          </a:xfrm>
        </p:spPr>
        <p:txBody>
          <a:bodyPr/>
          <a:lstStyle/>
          <a:p>
            <a:r>
              <a:rPr lang="en-US" sz="4400" dirty="0" smtClean="0"/>
              <a:t>Walkthrough 4</a:t>
            </a:r>
            <a:br>
              <a:rPr lang="en-US" sz="4400" dirty="0" smtClean="0"/>
            </a:br>
            <a:r>
              <a:rPr lang="en-US" sz="3200" dirty="0" smtClean="0">
                <a:solidFill>
                  <a:schemeClr val="accent1"/>
                </a:solidFill>
              </a:rPr>
              <a:t>Error staging driver to the driver store</a:t>
            </a:r>
            <a:endParaRPr lang="en-US" sz="3200" dirty="0">
              <a:solidFill>
                <a:schemeClr val="accent1"/>
              </a:solidFill>
            </a:endParaRPr>
          </a:p>
        </p:txBody>
      </p:sp>
      <p:sp>
        <p:nvSpPr>
          <p:cNvPr id="245763" name="Rectangle 3"/>
          <p:cNvSpPr>
            <a:spLocks noGrp="1" noChangeArrowheads="1"/>
          </p:cNvSpPr>
          <p:nvPr>
            <p:ph idx="1"/>
          </p:nvPr>
        </p:nvSpPr>
        <p:spPr>
          <a:xfrm>
            <a:off x="382588" y="1901825"/>
            <a:ext cx="8380412" cy="1163395"/>
          </a:xfrm>
        </p:spPr>
        <p:txBody>
          <a:bodyPr/>
          <a:lstStyle/>
          <a:p>
            <a:r>
              <a:rPr lang="en-US" sz="2800" dirty="0" smtClean="0"/>
              <a:t>Bug introduced by specifying file in an INF </a:t>
            </a:r>
            <a:r>
              <a:rPr lang="en-US" sz="2800" dirty="0" err="1" smtClean="0"/>
              <a:t>CopyFiles</a:t>
            </a:r>
            <a:r>
              <a:rPr lang="en-US" sz="2800" dirty="0" smtClean="0"/>
              <a:t>= directive, but not adding the file </a:t>
            </a:r>
            <a:br>
              <a:rPr lang="en-US" sz="2800" dirty="0" smtClean="0"/>
            </a:br>
            <a:r>
              <a:rPr lang="en-US" sz="2800" dirty="0" smtClean="0"/>
              <a:t>to the package</a:t>
            </a:r>
          </a:p>
        </p:txBody>
      </p:sp>
      <p:sp>
        <p:nvSpPr>
          <p:cNvPr id="245764" name="Rectangle 4"/>
          <p:cNvSpPr>
            <a:spLocks noChangeArrowheads="1"/>
          </p:cNvSpPr>
          <p:nvPr/>
        </p:nvSpPr>
        <p:spPr bwMode="auto">
          <a:xfrm>
            <a:off x="1564481" y="3429000"/>
            <a:ext cx="6015037" cy="2324100"/>
          </a:xfrm>
          <a:prstGeom prst="rect">
            <a:avLst/>
          </a:prstGeom>
          <a:solidFill>
            <a:schemeClr val="bg2">
              <a:lumMod val="90000"/>
            </a:schemeClr>
          </a:solidFill>
          <a:ln w="12700">
            <a:solidFill>
              <a:schemeClr val="folHlink"/>
            </a:solidFill>
            <a:miter lim="800000"/>
            <a:headEnd type="none" w="sm" len="sm"/>
            <a:tailEnd type="none" w="sm" len="sm"/>
          </a:ln>
          <a:effectLst/>
        </p:spPr>
        <p:txBody>
          <a:bodyPr lIns="91432" tIns="45717" rIns="91432" bIns="45717" anchor="ctr"/>
          <a:lstStyle/>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[Toaster_Device.NT]</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CopyFiles=Toaster_Device.NT.Copy</a:t>
            </a:r>
          </a:p>
          <a:p>
            <a:pPr>
              <a:lnSpc>
                <a:spcPct val="85000"/>
              </a:lnSpc>
              <a:spcBef>
                <a:spcPct val="20000"/>
              </a:spcBef>
            </a:pPr>
            <a:endParaRPr lang="en-US" sz="1400" dirty="0" smtClean="0">
              <a:solidFill>
                <a:schemeClr val="tx2"/>
              </a:solidFill>
              <a:effectLst>
                <a:outerShdw blurRad="38100" dist="38100" dir="2700000" algn="tl">
                  <a:srgbClr val="000000">
                    <a:alpha val="43137"/>
                  </a:srgbClr>
                </a:outerShdw>
              </a:effectLst>
              <a:latin typeface="Lucida Console" pitchFamily="49" charset="0"/>
            </a:endParaRP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[Toaster_Device.NT.Copy]</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toaster.sys</a:t>
            </a:r>
          </a:p>
          <a:p>
            <a:pPr>
              <a:lnSpc>
                <a:spcPct val="85000"/>
              </a:lnSpc>
              <a:spcBef>
                <a:spcPct val="20000"/>
              </a:spcBef>
            </a:pPr>
            <a:r>
              <a:rPr lang="en-US" sz="1400" dirty="0" smtClean="0">
                <a:solidFill>
                  <a:schemeClr val="tx2"/>
                </a:solidFill>
                <a:effectLst>
                  <a:outerShdw blurRad="38100" dist="38100" dir="2700000" algn="tl">
                    <a:srgbClr val="000000">
                      <a:alpha val="43137"/>
                    </a:srgbClr>
                  </a:outerShdw>
                </a:effectLst>
                <a:latin typeface="Lucida Console" pitchFamily="49" charset="0"/>
              </a:rPr>
              <a:t>missingfile.dat		; </a:t>
            </a:r>
            <a:r>
              <a:rPr lang="en-US" sz="1400" dirty="0" smtClean="0">
                <a:solidFill>
                  <a:srgbClr val="FF6600"/>
                </a:solidFill>
                <a:effectLst>
                  <a:outerShdw blurRad="38100" dist="38100" dir="2700000" algn="tl">
                    <a:srgbClr val="000000">
                      <a:alpha val="43137"/>
                    </a:srgbClr>
                  </a:outerShdw>
                </a:effectLst>
                <a:latin typeface="Lucida Console" pitchFamily="49" charset="0"/>
                <a:sym typeface="Wingdings" pitchFamily="2" charset="2"/>
              </a:rPr>
              <a:t> File not in package</a:t>
            </a:r>
            <a:endParaRPr lang="en-US" sz="1400" dirty="0" smtClean="0">
              <a:solidFill>
                <a:srgbClr val="FF6600"/>
              </a:solidFill>
              <a:effectLst>
                <a:outerShdw blurRad="38100" dist="38100" dir="2700000" algn="tl">
                  <a:srgbClr val="000000">
                    <a:alpha val="43137"/>
                  </a:srgbClr>
                </a:outerShdw>
              </a:effectLst>
              <a:latin typeface="Lucida Console" pitchFamily="49"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533400" y="2286000"/>
            <a:ext cx="1219199" cy="1752600"/>
            <a:chOff x="533400" y="2286000"/>
            <a:chExt cx="1219199" cy="1752600"/>
          </a:xfrm>
        </p:grpSpPr>
        <p:sp>
          <p:nvSpPr>
            <p:cNvPr id="29" name="Rounded Rectangle 28"/>
            <p:cNvSpPr/>
            <p:nvPr/>
          </p:nvSpPr>
          <p:spPr bwMode="auto">
            <a:xfrm>
              <a:off x="533400" y="2286000"/>
              <a:ext cx="1219199" cy="1752600"/>
            </a:xfrm>
            <a:prstGeom prst="roundRect">
              <a:avLst>
                <a:gd name="adj" fmla="val 9033"/>
              </a:avLst>
            </a:prstGeom>
            <a:solidFill>
              <a:schemeClr val="bg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Webcam</a:t>
              </a: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Driver Package</a:t>
              </a:r>
            </a:p>
          </p:txBody>
        </p:sp>
        <p:sp>
          <p:nvSpPr>
            <p:cNvPr id="30" name="Rounded Rectangle 29"/>
            <p:cNvSpPr/>
            <p:nvPr/>
          </p:nvSpPr>
          <p:spPr bwMode="auto">
            <a:xfrm>
              <a:off x="1219200" y="2438400"/>
              <a:ext cx="457200" cy="304800"/>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1" name="Rounded Rectangle 30"/>
            <p:cNvSpPr/>
            <p:nvPr/>
          </p:nvSpPr>
          <p:spPr bwMode="auto">
            <a:xfrm>
              <a:off x="609600" y="2438400"/>
              <a:ext cx="457200" cy="304800"/>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rgbClr val="000000"/>
                </a:solidFill>
                <a:latin typeface="Segoe" pitchFamily="34" charset="0"/>
              </a:endParaRPr>
            </a:p>
          </p:txBody>
        </p:sp>
        <p:sp>
          <p:nvSpPr>
            <p:cNvPr id="32" name="Rounded Rectangle 31"/>
            <p:cNvSpPr/>
            <p:nvPr/>
          </p:nvSpPr>
          <p:spPr bwMode="auto">
            <a:xfrm>
              <a:off x="914400" y="2819400"/>
              <a:ext cx="457200" cy="304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3" name="Rounded Rectangle 12"/>
          <p:cNvSpPr/>
          <p:nvPr/>
        </p:nvSpPr>
        <p:spPr bwMode="auto">
          <a:xfrm>
            <a:off x="4191000" y="1676400"/>
            <a:ext cx="2362200" cy="4724400"/>
          </a:xfrm>
          <a:prstGeom prst="roundRect">
            <a:avLst>
              <a:gd name="adj" fmla="val 9033"/>
            </a:avLst>
          </a:prstGeom>
          <a:solidFill>
            <a:schemeClr val="bg2">
              <a:lumMod val="9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endParaRPr lang="en-US" dirty="0" smtClean="0">
              <a:solidFill>
                <a:schemeClr val="tx1"/>
              </a:solidFill>
              <a:effectLst>
                <a:outerShdw blurRad="38100" dist="38100" dir="2700000" algn="tl">
                  <a:srgbClr val="000000">
                    <a:alpha val="43137"/>
                  </a:srgbClr>
                </a:outerShdw>
              </a:effectLst>
              <a:latin typeface="Segoe" pitchFamily="34" charset="0"/>
            </a:endParaRPr>
          </a:p>
          <a:p>
            <a:pPr algn="ctr" defTabSz="914063"/>
            <a:r>
              <a:rPr lang="en-US" dirty="0" smtClean="0">
                <a:solidFill>
                  <a:schemeClr val="tx1"/>
                </a:solidFill>
                <a:effectLst>
                  <a:outerShdw blurRad="38100" dist="38100" dir="2700000" algn="tl">
                    <a:srgbClr val="000000">
                      <a:alpha val="43137"/>
                    </a:srgbClr>
                  </a:outerShdw>
                </a:effectLst>
                <a:latin typeface="Segoe" pitchFamily="34" charset="0"/>
              </a:rPr>
              <a:t>Windows XP System</a:t>
            </a:r>
          </a:p>
        </p:txBody>
      </p:sp>
      <p:pic>
        <p:nvPicPr>
          <p:cNvPr id="1039" name="Picture 15" descr="C:\Users\neilsa\Pictures\Microsoft Clip Organizer\j0396944.wmf"/>
          <p:cNvPicPr>
            <a:picLocks noChangeAspect="1" noChangeArrowheads="1"/>
          </p:cNvPicPr>
          <p:nvPr/>
        </p:nvPicPr>
        <p:blipFill>
          <a:blip r:embed="rId3"/>
          <a:srcRect/>
          <a:stretch>
            <a:fillRect/>
          </a:stretch>
        </p:blipFill>
        <p:spPr bwMode="auto">
          <a:xfrm>
            <a:off x="7070305" y="4038600"/>
            <a:ext cx="1863409" cy="693737"/>
          </a:xfrm>
          <a:prstGeom prst="rect">
            <a:avLst/>
          </a:prstGeom>
          <a:noFill/>
          <a:effectLst>
            <a:outerShdw blurRad="50800" dist="38100" dir="2700000" algn="tl" rotWithShape="0">
              <a:prstClr val="black">
                <a:alpha val="40000"/>
              </a:prstClr>
            </a:outerShdw>
          </a:effectLst>
        </p:spPr>
      </p:pic>
      <p:pic>
        <p:nvPicPr>
          <p:cNvPr id="1040" name="Picture 16" descr="C:\Users\neilsa\Pictures\Microsoft Clip Organizer\j0396950.wmf"/>
          <p:cNvPicPr>
            <a:picLocks noChangeAspect="1" noChangeArrowheads="1"/>
          </p:cNvPicPr>
          <p:nvPr/>
        </p:nvPicPr>
        <p:blipFill>
          <a:blip r:embed="rId4"/>
          <a:srcRect/>
          <a:stretch>
            <a:fillRect/>
          </a:stretch>
        </p:blipFill>
        <p:spPr bwMode="auto">
          <a:xfrm>
            <a:off x="7788233" y="5092700"/>
            <a:ext cx="427552" cy="635000"/>
          </a:xfrm>
          <a:prstGeom prst="rect">
            <a:avLst/>
          </a:prstGeom>
          <a:noFill/>
          <a:effectLst>
            <a:outerShdw blurRad="50800" dist="38100" dir="2700000" algn="tl" rotWithShape="0">
              <a:prstClr val="black">
                <a:alpha val="40000"/>
              </a:prstClr>
            </a:outerShdw>
          </a:effectLst>
        </p:spPr>
      </p:pic>
      <p:pic>
        <p:nvPicPr>
          <p:cNvPr id="1041" name="Picture 17" descr="C:\Users\neilsa\Pictures\Microsoft Clip Organizer\j0431566.png"/>
          <p:cNvPicPr>
            <a:picLocks noChangeAspect="1" noChangeArrowheads="1"/>
          </p:cNvPicPr>
          <p:nvPr/>
        </p:nvPicPr>
        <p:blipFill>
          <a:blip r:embed="rId5"/>
          <a:srcRect/>
          <a:stretch>
            <a:fillRect/>
          </a:stretch>
        </p:blipFill>
        <p:spPr bwMode="auto">
          <a:xfrm>
            <a:off x="7473719" y="2820988"/>
            <a:ext cx="1056581" cy="1063625"/>
          </a:xfrm>
          <a:prstGeom prst="rect">
            <a:avLst/>
          </a:prstGeom>
          <a:noFill/>
          <a:effectLst>
            <a:outerShdw blurRad="50800" dist="38100" dir="2700000" algn="tl" rotWithShape="0">
              <a:prstClr val="black">
                <a:alpha val="40000"/>
              </a:prstClr>
            </a:outerShdw>
          </a:effectLst>
        </p:spPr>
      </p:pic>
      <p:sp>
        <p:nvSpPr>
          <p:cNvPr id="26" name="Right Arrow 25"/>
          <p:cNvSpPr/>
          <p:nvPr/>
        </p:nvSpPr>
        <p:spPr bwMode="auto">
          <a:xfrm rot="20840034">
            <a:off x="1605004" y="2469839"/>
            <a:ext cx="3013938" cy="30241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7" name="Left-Right Arrow 26"/>
          <p:cNvSpPr/>
          <p:nvPr/>
        </p:nvSpPr>
        <p:spPr bwMode="auto">
          <a:xfrm>
            <a:off x="6172200" y="31242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6" name="Left-Right Arrow 35"/>
          <p:cNvSpPr/>
          <p:nvPr/>
        </p:nvSpPr>
        <p:spPr bwMode="auto">
          <a:xfrm>
            <a:off x="6172200" y="41910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7" name="Left-Right Arrow 36"/>
          <p:cNvSpPr/>
          <p:nvPr/>
        </p:nvSpPr>
        <p:spPr bwMode="auto">
          <a:xfrm>
            <a:off x="6172200" y="5257800"/>
            <a:ext cx="876300" cy="3048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38" name="Rounded Rectangle 37"/>
          <p:cNvSpPr/>
          <p:nvPr/>
        </p:nvSpPr>
        <p:spPr bwMode="auto">
          <a:xfrm>
            <a:off x="4724400" y="40386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Keyboard Driver</a:t>
            </a:r>
          </a:p>
        </p:txBody>
      </p:sp>
      <p:sp>
        <p:nvSpPr>
          <p:cNvPr id="39" name="Rounded Rectangle 38"/>
          <p:cNvSpPr/>
          <p:nvPr/>
        </p:nvSpPr>
        <p:spPr bwMode="auto">
          <a:xfrm>
            <a:off x="4724400" y="29718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Display Driver</a:t>
            </a:r>
          </a:p>
        </p:txBody>
      </p:sp>
      <p:sp>
        <p:nvSpPr>
          <p:cNvPr id="40" name="Rounded Rectangle 39"/>
          <p:cNvSpPr/>
          <p:nvPr/>
        </p:nvSpPr>
        <p:spPr bwMode="auto">
          <a:xfrm>
            <a:off x="4724400" y="51054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Mouse Driver</a:t>
            </a:r>
          </a:p>
        </p:txBody>
      </p:sp>
      <p:sp>
        <p:nvSpPr>
          <p:cNvPr id="41" name="Rounded Rectangle 40"/>
          <p:cNvSpPr/>
          <p:nvPr/>
        </p:nvSpPr>
        <p:spPr bwMode="auto">
          <a:xfrm>
            <a:off x="4724400" y="1905000"/>
            <a:ext cx="1219200" cy="685800"/>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2" tIns="45717" rIns="91432" bIns="45717" numCol="1" rtlCol="0" anchor="ctr" anchorCtr="0" compatLnSpc="1">
            <a:prstTxWarp prst="textNoShape">
              <a:avLst/>
            </a:prstTxWarp>
          </a:bodyPr>
          <a:lstStyle/>
          <a:p>
            <a:pPr defTabSz="914063"/>
            <a:r>
              <a:rPr lang="en-US" dirty="0" smtClean="0">
                <a:solidFill>
                  <a:srgbClr val="FFFFFF"/>
                </a:solidFill>
                <a:effectLst>
                  <a:outerShdw blurRad="38100" dist="38100" dir="2700000" algn="tl">
                    <a:srgbClr val="000000">
                      <a:alpha val="43137"/>
                    </a:srgbClr>
                  </a:outerShdw>
                </a:effectLst>
                <a:latin typeface="Segoe" pitchFamily="34" charset="0"/>
              </a:rPr>
              <a:t>Webcam Driver</a:t>
            </a:r>
          </a:p>
        </p:txBody>
      </p:sp>
      <p:pic>
        <p:nvPicPr>
          <p:cNvPr id="42" name="Picture 6" descr="C:\Users\neilsa\Pictures\Microsoft Clip Organizer\j0431570.png"/>
          <p:cNvPicPr>
            <a:picLocks noChangeAspect="1" noChangeArrowheads="1"/>
          </p:cNvPicPr>
          <p:nvPr/>
        </p:nvPicPr>
        <p:blipFill>
          <a:blip r:embed="rId6"/>
          <a:srcRect/>
          <a:stretch>
            <a:fillRect/>
          </a:stretch>
        </p:blipFill>
        <p:spPr bwMode="auto">
          <a:xfrm>
            <a:off x="7467600" y="1676400"/>
            <a:ext cx="1068819" cy="1075944"/>
          </a:xfrm>
          <a:prstGeom prst="rect">
            <a:avLst/>
          </a:prstGeom>
          <a:noFill/>
          <a:effectLst>
            <a:outerShdw blurRad="50800" dist="38100" dir="2700000" algn="tl" rotWithShape="0">
              <a:prstClr val="black">
                <a:alpha val="40000"/>
              </a:prstClr>
            </a:outerShdw>
          </a:effectLst>
        </p:spPr>
      </p:pic>
      <p:sp>
        <p:nvSpPr>
          <p:cNvPr id="21" name="Title 20"/>
          <p:cNvSpPr>
            <a:spLocks noGrp="1"/>
          </p:cNvSpPr>
          <p:nvPr>
            <p:ph type="title"/>
          </p:nvPr>
        </p:nvSpPr>
        <p:spPr>
          <a:xfrm>
            <a:off x="382588" y="228600"/>
            <a:ext cx="8380412" cy="1052596"/>
          </a:xfrm>
        </p:spPr>
        <p:txBody>
          <a:bodyPr/>
          <a:lstStyle/>
          <a:p>
            <a:pPr lvl="0"/>
            <a:r>
              <a:rPr lang="en-US" sz="4400" dirty="0" smtClean="0"/>
              <a:t>Driver Install (Earlier Windows)</a:t>
            </a:r>
            <a:br>
              <a:rPr lang="en-US" sz="4400" dirty="0" smtClean="0"/>
            </a:br>
            <a:r>
              <a:rPr lang="en-US" sz="3200" dirty="0" smtClean="0">
                <a:solidFill>
                  <a:schemeClr val="accent1"/>
                </a:solidFill>
              </a:rPr>
              <a:t>Driver installed directly in user context</a:t>
            </a:r>
            <a:endParaRPr lang="en-US" sz="32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19798839">
            <a:off x="1238790" y="3146847"/>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19798839">
            <a:off x="857790" y="4594646"/>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19798839">
            <a:off x="857790" y="4137447"/>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a.jpg"/>
          <p:cNvPicPr>
            <a:picLocks noChangeAspect="1"/>
          </p:cNvPicPr>
          <p:nvPr/>
        </p:nvPicPr>
        <p:blipFill>
          <a:blip r:embed="rId3"/>
          <a:stretch>
            <a:fillRect/>
          </a:stretch>
        </p:blipFill>
        <p:spPr>
          <a:xfrm>
            <a:off x="0" y="0"/>
            <a:ext cx="9144000" cy="6858000"/>
          </a:xfrm>
          <a:prstGeom prst="rect">
            <a:avLst/>
          </a:prstGeom>
        </p:spPr>
      </p:pic>
      <p:sp>
        <p:nvSpPr>
          <p:cNvPr id="5" name="Right Arrow 4"/>
          <p:cNvSpPr/>
          <p:nvPr/>
        </p:nvSpPr>
        <p:spPr bwMode="auto">
          <a:xfrm rot="11972811">
            <a:off x="3182355" y="3215030"/>
            <a:ext cx="2391050" cy="151502"/>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 name="Frame 3"/>
          <p:cNvSpPr/>
          <p:nvPr/>
        </p:nvSpPr>
        <p:spPr bwMode="auto">
          <a:xfrm>
            <a:off x="5486400" y="3657600"/>
            <a:ext cx="2362200" cy="609600"/>
          </a:xfrm>
          <a:prstGeom prst="fram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jpg"/>
          <p:cNvPicPr>
            <a:picLocks noChangeAspect="1"/>
          </p:cNvPicPr>
          <p:nvPr/>
        </p:nvPicPr>
        <p:blipFill>
          <a:blip r:embed="rId3"/>
          <a:stretch>
            <a:fillRect/>
          </a:stretch>
        </p:blipFill>
        <p:spPr>
          <a:xfrm>
            <a:off x="0" y="0"/>
            <a:ext cx="9144000" cy="6858000"/>
          </a:xfrm>
          <a:prstGeom prst="rect">
            <a:avLst/>
          </a:prstGeom>
        </p:spPr>
      </p:pic>
      <p:sp>
        <p:nvSpPr>
          <p:cNvPr id="3" name="Right Arrow 2"/>
          <p:cNvSpPr/>
          <p:nvPr/>
        </p:nvSpPr>
        <p:spPr bwMode="auto">
          <a:xfrm rot="19798839">
            <a:off x="4210591" y="5356647"/>
            <a:ext cx="1673261" cy="222345"/>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 - &amp;quot;Title Of The Presentation&amp;quot;&quot;/&gt;&lt;property id=&quot;20307&quot; value=&quot;258&quot;/&gt;&lt;/object&gt;&lt;object type=&quot;3&quot; unique_id=&quot;10006&quot;&gt;&lt;property id=&quot;20148&quot; value=&quot;5&quot;/&gt;&lt;property id=&quot;20300&quot; value=&quot;Slide 3 - &amp;quot;PLEASE READ (hidden slide)&amp;quot;&quot;/&gt;&lt;property id=&quot;20307&quot; value=&quot;259&quot;/&gt;&lt;/object&gt;&lt;object type=&quot;3&quot; unique_id=&quot;10007&quot;&gt;&lt;property id=&quot;20148&quot; value=&quot;5&quot;/&gt;&lt;property id=&quot;20300&quot; value=&quot;Slide 4 - &amp;quot;SPEAKERS, PLEASE READ:&amp;quot;&quot;/&gt;&lt;property id=&quot;20307&quot; value=&quot;260&quot;/&gt;&lt;/object&gt;&lt;object type=&quot;3&quot; unique_id=&quot;10008&quot;&gt;&lt;property id=&quot;20148&quot; value=&quot;5&quot;/&gt;&lt;property id=&quot;20300&quot; value=&quot;Slide 5 - &amp;quot;SPEAKERS, PLEASE READ (hidden slide):&amp;quot;&quot;/&gt;&lt;property id=&quot;20307&quot; value=&quot;261&quot;/&gt;&lt;/object&gt;&lt;object type=&quot;3&quot; unique_id=&quot;10009&quot;&gt;&lt;property id=&quot;20148&quot; value=&quot;5&quot;/&gt;&lt;property id=&quot;20300&quot; value=&quot;Slide 6 - &amp;quot;SPEAKER COMMENT SLIDE (hidden slide)::&amp;quot;&quot;/&gt;&lt;property id=&quot;20307&quot; value=&quot;262&quot;/&gt;&lt;/object&gt;&lt;object type=&quot;3&quot; unique_id=&quot;10010&quot;&gt;&lt;property id=&quot;20148&quot; value=&quot;5&quot;/&gt;&lt;property id=&quot;20300&quot; value=&quot;Slide 7 - &amp;quot;PowerPoint Guidelines&amp;quot;&quot;/&gt;&lt;property id=&quot;20307&quot; value=&quot;263&quot;/&gt;&lt;/object&gt;&lt;object type=&quot;3&quot; unique_id=&quot;10011&quot;&gt;&lt;property id=&quot;20148&quot; value=&quot;5&quot;/&gt;&lt;property id=&quot;20300&quot; value=&quot;Slide 8 - &amp;quot;Using Subtitles&amp;#x0D;&amp;#x0A;Subtitle color&amp;quot;&quot;/&gt;&lt;property id=&quot;20307&quot; value=&quot;264&quot;/&gt;&lt;/object&gt;&lt;object type=&quot;3&quot; unique_id=&quot;10012&quot;&gt;&lt;property id=&quot;20148&quot; value=&quot;5&quot;/&gt;&lt;property id=&quot;20300&quot; value=&quot;Slide 9 - &amp;quot;Code Sample&amp;#x0D;&amp;#x0A;How to show code in a slide&amp;quot;&quot;/&gt;&lt;property id=&quot;20307&quot; value=&quot;265&quot;/&gt;&lt;/object&gt;&lt;object type=&quot;3&quot; unique_id=&quot;10013&quot;&gt;&lt;property id=&quot;20148&quot; value=&quot;5&quot;/&gt;&lt;property id=&quot;20300&quot; value=&quot;Slide 10 - &amp;quot;Example Diagram&amp;quot;&quot;/&gt;&lt;property id=&quot;20307&quot; value=&quot;266&quot;/&gt;&lt;/object&gt;&lt;object type=&quot;3&quot; unique_id=&quot;10014&quot;&gt;&lt;property id=&quot;20148&quot; value=&quot;5&quot;/&gt;&lt;property id=&quot;20300&quot; value=&quot;Slide 11 - &amp;quot;Demo Title&amp;quot;&quot;/&gt;&lt;property id=&quot;20307&quot; value=&quot;268&quot;/&gt;&lt;/object&gt;&lt;object type=&quot;3&quot; unique_id=&quot;10015&quot;&gt;&lt;property id=&quot;20148&quot; value=&quot;5&quot;/&gt;&lt;property id=&quot;20300&quot; value=&quot;Slide 12 - &amp;quot;Partner Title&amp;quot;&quot;/&gt;&lt;property id=&quot;20307&quot; value=&quot;273&quot;/&gt;&lt;/object&gt;&lt;object type=&quot;3&quot; unique_id=&quot;10016&quot;&gt;&lt;property id=&quot;20148&quot; value=&quot;5&quot;/&gt;&lt;property id=&quot;20300&quot; value=&quot;Slide 13 - &amp;quot;Announcement Title&amp;quot;&quot;/&gt;&lt;property id=&quot;20307&quot; value=&quot;274&quot;/&gt;&lt;/object&gt;&lt;object type=&quot;3&quot; unique_id=&quot;10017&quot;&gt;&lt;property id=&quot;20148&quot; value=&quot;5&quot;/&gt;&lt;property id=&quot;20300&quot; value=&quot;Slide 14 - &amp;quot;Video Title&amp;quot;&quot;/&gt;&lt;property id=&quot;20307&quot; value=&quot;275&quot;/&gt;&lt;/object&gt;&lt;object type=&quot;3&quot; unique_id=&quot;10018&quot;&gt;&lt;property id=&quot;20148&quot; value=&quot;5&quot;/&gt;&lt;property id=&quot;20300&quot; value=&quot;Slide 15 - &amp;quot;Customer Title&amp;quot;&quot;/&gt;&lt;property id=&quot;20307&quot; value=&quot;276&quot;/&gt;&lt;/object&gt;&lt;object type=&quot;3&quot; unique_id=&quot;10019&quot;&gt;&lt;property id=&quot;20148&quot; value=&quot;5&quot;/&gt;&lt;property id=&quot;20300&quot; value=&quot;Slide 16 - &amp;quot;Call To Action&amp;quot;&quot;/&gt;&lt;property id=&quot;20307&quot; value=&quot;270&quot;/&gt;&lt;/object&gt;&lt;object type=&quot;3&quot; unique_id=&quot;10020&quot;&gt;&lt;property id=&quot;20148&quot; value=&quot;5&quot;/&gt;&lt;property id=&quot;20300&quot; value=&quot;Slide 17 - &amp;quot;Additional Resources&amp;quot;&quot;/&gt;&lt;property id=&quot;20307&quot; value=&quot;271&quot;/&gt;&lt;/object&gt;&lt;object type=&quot;3&quot; unique_id=&quot;10021&quot;&gt;&lt;property id=&quot;20148&quot; value=&quot;5&quot;/&gt;&lt;property id=&quot;20300&quot; value=&quot;Slide 18&quot;/&gt;&lt;property id=&quot;20307&quot; value=&quot;272&quot;/&gt;&lt;/object&gt;&lt;/object&gt;&lt;/object&gt;&lt;/database&gt;"/>
  <p:tag name="SECTOMILLISECCONVERTED" val="1"/>
</p:tagLst>
</file>

<file path=ppt/theme/theme1.xml><?xml version="1.0" encoding="utf-8"?>
<a:theme xmlns:a="http://schemas.openxmlformats.org/drawingml/2006/main" name="WinHEC 2008 Template_NEW_9.22.08">
  <a:themeElements>
    <a:clrScheme name="Custom 7">
      <a:dk1>
        <a:srgbClr val="000000"/>
      </a:dk1>
      <a:lt1>
        <a:srgbClr val="FFFFFF"/>
      </a:lt1>
      <a:dk2>
        <a:srgbClr val="26357E"/>
      </a:dk2>
      <a:lt2>
        <a:srgbClr val="FFFFFF"/>
      </a:lt2>
      <a:accent1>
        <a:srgbClr val="FDE399"/>
      </a:accent1>
      <a:accent2>
        <a:srgbClr val="92D050"/>
      </a:accent2>
      <a:accent3>
        <a:srgbClr val="E76429"/>
      </a:accent3>
      <a:accent4>
        <a:srgbClr val="5DD3FF"/>
      </a:accent4>
      <a:accent5>
        <a:srgbClr val="FF9929"/>
      </a:accent5>
      <a:accent6>
        <a:srgbClr val="FFC000"/>
      </a:accent6>
      <a:hlink>
        <a:srgbClr val="FAD366"/>
      </a:hlink>
      <a:folHlink>
        <a:srgbClr val="7030A0"/>
      </a:folHlink>
    </a:clrScheme>
    <a:fontScheme name="Business Value launch template">
      <a:majorFont>
        <a:latin typeface="Segoe Semibold"/>
        <a:ea typeface=""/>
        <a:cs typeface=""/>
      </a:majorFont>
      <a:minorFont>
        <a:latin typeface="Segoe"/>
        <a:ea typeface=""/>
        <a:cs typeface=""/>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ln>
          <a:headEnd type="none" w="med" len="med"/>
          <a:tailEnd type="none" w="med" len="med"/>
        </a:ln>
      </a:spPr>
      <a:bodyPr vert="horz" wrap="square" lIns="91432" tIns="45717" rIns="91432" bIns="45717" numCol="1" rtlCol="0" anchor="ctr" anchorCtr="0" compatLnSpc="1">
        <a:prstTxWarp prst="textNoShape">
          <a:avLst/>
        </a:prstTxWarp>
      </a:bodyPr>
      <a:lstStyle>
        <a:defPPr algn="ctr" defTabSz="914063">
          <a:defRPr dirty="0" err="1" smtClean="0">
            <a:solidFill>
              <a:schemeClr val="tx1"/>
            </a:solidFill>
            <a:effectLst>
              <a:outerShdw blurRad="38100" dist="38100" dir="2700000" algn="tl">
                <a:srgbClr val="000000">
                  <a:alpha val="43137"/>
                </a:srgbClr>
              </a:outerShdw>
            </a:effectLst>
            <a:latin typeface="Trebuchet MS" pitchFamily="34" charset="0"/>
          </a:defRPr>
        </a:defPPr>
      </a:lstStyle>
      <a:style>
        <a:lnRef idx="1">
          <a:schemeClr val="accent2"/>
        </a:lnRef>
        <a:fillRef idx="3">
          <a:schemeClr val="accent2"/>
        </a:fillRef>
        <a:effectRef idx="2">
          <a:schemeClr val="accent2"/>
        </a:effectRef>
        <a:fontRef idx="minor">
          <a:schemeClr val="lt1"/>
        </a:fontRef>
      </a:style>
    </a:spDef>
    <a:lnDef>
      <a:spPr bwMode="auto">
        <a:xfrm>
          <a:off x="0" y="0"/>
          <a:ext cx="1" cy="1"/>
        </a:xfrm>
        <a:custGeom>
          <a:avLst/>
          <a:gdLst/>
          <a:ahLst/>
          <a:cxnLst/>
          <a:rect l="0" t="0" r="0" b="0"/>
          <a:pathLst/>
        </a:cu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a:spPr>
      <a:bodyPr vert="horz" wrap="square" lIns="109728" tIns="54864" rIns="109728" bIns="54864" numCol="1" anchor="ctr" anchorCtr="0" compatLnSpc="1">
        <a:prstTxWarp prst="textNoShape">
          <a:avLst/>
        </a:prstTxWarp>
      </a:bodyPr>
      <a:lstStyle>
        <a:defPPr marL="0" marR="0" indent="0" algn="l" defTabSz="1096963"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solidFill>
              <a:schemeClr val="bg2"/>
            </a:solidFill>
            <a:effectLst/>
            <a:latin typeface="Segoe Semibold" pitchFamily="34" charset="0"/>
          </a:defRPr>
        </a:defPPr>
      </a:lstStyle>
    </a:lnDef>
    <a:txDef>
      <a:spPr>
        <a:noFill/>
      </a:spPr>
      <a:bodyPr wrap="square" rtlCol="0">
        <a:spAutoFit/>
      </a:bodyPr>
      <a:lstStyle>
        <a:defPPr>
          <a:defRPr sz="2800" dirty="0" smtClean="0">
            <a:solidFill>
              <a:schemeClr val="tx1"/>
            </a:solidFill>
            <a:effectLst>
              <a:outerShdw blurRad="38100" dist="38100" dir="2700000" algn="tl">
                <a:srgbClr val="000000">
                  <a:alpha val="43137"/>
                </a:srgbClr>
              </a:outerShdw>
            </a:effectLst>
            <a:latin typeface="Trebuchet MS" pitchFamily="34" charset="0"/>
          </a:defRPr>
        </a:defPPr>
      </a:lstStyle>
    </a:txDef>
  </a:objectDefaults>
  <a:extraClrSchemeLst>
    <a:extraClrScheme>
      <a:clrScheme name="Business Value launch template 1">
        <a:dk1>
          <a:srgbClr val="000000"/>
        </a:dk1>
        <a:lt1>
          <a:srgbClr val="FFFFFF"/>
        </a:lt1>
        <a:dk2>
          <a:srgbClr val="EF7E39"/>
        </a:dk2>
        <a:lt2>
          <a:srgbClr val="FFFFFF"/>
        </a:lt2>
        <a:accent1>
          <a:srgbClr val="000000"/>
        </a:accent1>
        <a:accent2>
          <a:srgbClr val="54C71B"/>
        </a:accent2>
        <a:accent3>
          <a:srgbClr val="F6C0AE"/>
        </a:accent3>
        <a:accent4>
          <a:srgbClr val="DADADA"/>
        </a:accent4>
        <a:accent5>
          <a:srgbClr val="AAAAAA"/>
        </a:accent5>
        <a:accent6>
          <a:srgbClr val="4BB417"/>
        </a:accent6>
        <a:hlink>
          <a:srgbClr val="FBE019"/>
        </a:hlink>
        <a:folHlink>
          <a:srgbClr val="3D78E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5213</Words>
  <Application>Microsoft Office PowerPoint</Application>
  <PresentationFormat>On-screen Show (4:3)</PresentationFormat>
  <Paragraphs>1268</Paragraphs>
  <Slides>209</Slides>
  <Notes>209</Notes>
  <HiddenSlides>0</HiddenSlides>
  <MMClips>0</MMClips>
  <ScaleCrop>false</ScaleCrop>
  <HeadingPairs>
    <vt:vector size="4" baseType="variant">
      <vt:variant>
        <vt:lpstr>Theme</vt:lpstr>
      </vt:variant>
      <vt:variant>
        <vt:i4>1</vt:i4>
      </vt:variant>
      <vt:variant>
        <vt:lpstr>Slide Titles</vt:lpstr>
      </vt:variant>
      <vt:variant>
        <vt:i4>209</vt:i4>
      </vt:variant>
    </vt:vector>
  </HeadingPairs>
  <TitlesOfParts>
    <vt:vector size="210" baseType="lpstr">
      <vt:lpstr>WinHEC 2008 Template_NEW_9.22.08</vt:lpstr>
      <vt:lpstr>Debugging Device Installation</vt:lpstr>
      <vt:lpstr>Topics In This Session</vt:lpstr>
      <vt:lpstr>Driver Store Overview</vt:lpstr>
      <vt:lpstr>Driver Install (Earlier Windows) Comparison of driver installation with and without the Windows Vista driver store </vt:lpstr>
      <vt:lpstr>Driver Install (Earlier Windows) Logical view of machine, no Driver Store</vt:lpstr>
      <vt:lpstr>Driver Install (Earlier Windows) User plugs in new device</vt:lpstr>
      <vt:lpstr>Driver Install (Earlier Windows) System searches for driver match</vt:lpstr>
      <vt:lpstr>Driver Install (Earlier Windows) Best-ranked driver is selected</vt:lpstr>
      <vt:lpstr>Driver Install (Earlier Windows) Driver installed directly in user context</vt:lpstr>
      <vt:lpstr>Driver Install (Earlier Windows) New Driver Started</vt:lpstr>
      <vt:lpstr>Driver Install (Windows Vista+)</vt:lpstr>
      <vt:lpstr>Driver Install (Windows Vista+) User plugs in new device</vt:lpstr>
      <vt:lpstr>Driver Install (Windows Vista+)  System searches for driver match</vt:lpstr>
      <vt:lpstr>Driver Install (Windows Vista+)  Best-ranked driver is selected</vt:lpstr>
      <vt:lpstr>Driver Install (Windows Vista+)  Driver validated and staged to driver store</vt:lpstr>
      <vt:lpstr>Driver Install (Windows Vista+)  Driver installed in system context</vt:lpstr>
      <vt:lpstr>Driver Install (Windows Vista+)  New driver started</vt:lpstr>
      <vt:lpstr>Driver Store Key debugging considerations</vt:lpstr>
      <vt:lpstr>Walkthrough 1 Successful staging and install operation</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Walkthrough 2 Installing a pre-staged device driver</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Walkthrough 3 Failure to find a driver</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Walkthrough 4 Error staging driver to the driver store</vt:lpstr>
      <vt:lpstr>Walkthrough 4 Error staging driver to the driver store</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Device Driver Install Core device install overview</vt:lpstr>
      <vt:lpstr>Device Driver Install Illustration of core device install</vt:lpstr>
      <vt:lpstr>Device Driver Install Driver selected from driver store</vt:lpstr>
      <vt:lpstr>Device Driver Install INF file of driver parsed for INF directives</vt:lpstr>
      <vt:lpstr>Device Driver Install Class installer loaded for device setup class</vt:lpstr>
      <vt:lpstr>Device Driver Install ”DIF_” code sequence sent to installers</vt:lpstr>
      <vt:lpstr>Device Driver Install DIF_INSTALLDEVICEFILES</vt:lpstr>
      <vt:lpstr>Device Driver Install DIF_REGISTER_COINSTALLERS</vt:lpstr>
      <vt:lpstr>Device Driver Install DIF_INSTALLDEVICE:  Core operations</vt:lpstr>
      <vt:lpstr>Device Driver Install DIF_INSTALLDEVICE:  Registry operations</vt:lpstr>
      <vt:lpstr>Device Driver Install DIF_INSTALLDEVICE: services added</vt:lpstr>
      <vt:lpstr>Device Driver Install DIF_INSTALLDEVICE:  Device started </vt:lpstr>
      <vt:lpstr>Device Driver Install Core device installation complete</vt:lpstr>
      <vt:lpstr>Device Driver Install Key debugging considerations</vt:lpstr>
      <vt:lpstr>Walkthrough 5 Access violation in core device install</vt:lpstr>
      <vt:lpstr>Walkthrough 5 Access violation in core device install</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Walkthrough 6 Hang in core device install</vt:lpstr>
      <vt:lpstr>Walkthrough 6 Hang in core device install</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Walkthrough 6 continued Viewing WER data</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Class And Co-Installer Logging </vt:lpstr>
      <vt:lpstr>Slide 203</vt:lpstr>
      <vt:lpstr>Slide 204</vt:lpstr>
      <vt:lpstr>Call To Action</vt:lpstr>
      <vt:lpstr>Additional Resources</vt:lpstr>
      <vt:lpstr>Please Complete A Session Evaluation Form Your input is important!</vt:lpstr>
      <vt:lpstr>Slide 208</vt:lpstr>
      <vt:lpstr>Slide 209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2008-11-12T00:04:32Z</dcterms:created>
  <dcterms:modified xsi:type="dcterms:W3CDTF">2008-11-12T00:04:46Z</dcterms:modified>
</cp:coreProperties>
</file>