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diagrams/quickStyle1.xml" ContentType="application/vnd.openxmlformats-officedocument.drawingml.diagramStyle+xml"/>
  <Default Extension="emf" ContentType="image/x-emf"/>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xls" ContentType="application/vnd.ms-exce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1"/>
  </p:sldMasterIdLst>
  <p:notesMasterIdLst>
    <p:notesMasterId r:id="rId43"/>
  </p:notesMasterIdLst>
  <p:handoutMasterIdLst>
    <p:handoutMasterId r:id="rId44"/>
  </p:handoutMasterIdLst>
  <p:sldIdLst>
    <p:sldId id="277" r:id="rId2"/>
    <p:sldId id="278" r:id="rId3"/>
    <p:sldId id="279" r:id="rId4"/>
    <p:sldId id="280" r:id="rId5"/>
    <p:sldId id="281" r:id="rId6"/>
    <p:sldId id="283" r:id="rId7"/>
    <p:sldId id="284" r:id="rId8"/>
    <p:sldId id="285" r:id="rId9"/>
    <p:sldId id="318" r:id="rId10"/>
    <p:sldId id="287" r:id="rId11"/>
    <p:sldId id="288" r:id="rId12"/>
    <p:sldId id="289" r:id="rId13"/>
    <p:sldId id="290" r:id="rId14"/>
    <p:sldId id="291" r:id="rId15"/>
    <p:sldId id="292" r:id="rId16"/>
    <p:sldId id="293" r:id="rId17"/>
    <p:sldId id="294" r:id="rId18"/>
    <p:sldId id="295" r:id="rId19"/>
    <p:sldId id="297" r:id="rId20"/>
    <p:sldId id="298" r:id="rId21"/>
    <p:sldId id="299" r:id="rId22"/>
    <p:sldId id="300" r:id="rId23"/>
    <p:sldId id="319" r:id="rId24"/>
    <p:sldId id="320" r:id="rId25"/>
    <p:sldId id="303" r:id="rId26"/>
    <p:sldId id="304" r:id="rId27"/>
    <p:sldId id="305" r:id="rId28"/>
    <p:sldId id="321" r:id="rId29"/>
    <p:sldId id="308" r:id="rId30"/>
    <p:sldId id="309" r:id="rId31"/>
    <p:sldId id="307" r:id="rId32"/>
    <p:sldId id="310" r:id="rId33"/>
    <p:sldId id="311" r:id="rId34"/>
    <p:sldId id="312" r:id="rId35"/>
    <p:sldId id="313" r:id="rId36"/>
    <p:sldId id="314" r:id="rId37"/>
    <p:sldId id="315" r:id="rId38"/>
    <p:sldId id="317" r:id="rId39"/>
    <p:sldId id="322" r:id="rId40"/>
    <p:sldId id="272" r:id="rId41"/>
    <p:sldId id="323" r:id="rId42"/>
  </p:sldIdLst>
  <p:sldSz cx="9144000" cy="6858000" type="screen4x3"/>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8446" autoAdjust="0"/>
    <p:restoredTop sz="94660"/>
  </p:normalViewPr>
  <p:slideViewPr>
    <p:cSldViewPr snapToGrid="0" showGuides="1">
      <p:cViewPr varScale="1">
        <p:scale>
          <a:sx n="106" d="100"/>
          <a:sy n="106" d="100"/>
        </p:scale>
        <p:origin x="-78" y="-126"/>
      </p:cViewPr>
      <p:guideLst>
        <p:guide orient="horz" pos="2298"/>
        <p:guide orient="horz" pos="146"/>
        <p:guide orient="horz" pos="4178"/>
        <p:guide orient="horz" pos="893"/>
        <p:guide orient="horz" pos="1198"/>
        <p:guide orient="horz" pos="1484"/>
        <p:guide pos="240"/>
        <p:guide pos="5520"/>
        <p:guide pos="2880"/>
        <p:guide pos="461"/>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howGuides="1">
      <p:cViewPr varScale="1">
        <p:scale>
          <a:sx n="77" d="100"/>
          <a:sy n="77" d="100"/>
        </p:scale>
        <p:origin x="-2094"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E2F620-045C-4759-8BB8-BE54C954012B}" type="doc">
      <dgm:prSet loTypeId="urn:microsoft.com/office/officeart/2005/8/layout/gear1" loCatId="process" qsTypeId="urn:microsoft.com/office/officeart/2005/8/quickstyle/simple1" qsCatId="simple" csTypeId="urn:microsoft.com/office/officeart/2005/8/colors/accent0_3" csCatId="mainScheme" phldr="1"/>
      <dgm:spPr/>
    </dgm:pt>
    <dgm:pt modelId="{901D0C6E-C8A1-4CD6-B781-EA1096027582}" type="pres">
      <dgm:prSet presAssocID="{01E2F620-045C-4759-8BB8-BE54C954012B}" presName="composite" presStyleCnt="0">
        <dgm:presLayoutVars>
          <dgm:chMax val="3"/>
          <dgm:animLvl val="lvl"/>
          <dgm:resizeHandles val="exact"/>
        </dgm:presLayoutVars>
      </dgm:prSet>
      <dgm:spPr/>
    </dgm:pt>
  </dgm:ptLst>
  <dgm:cxnLst>
    <dgm:cxn modelId="{CE6238AE-3D80-4999-985C-7149E91A809D}" type="presOf" srcId="{01E2F620-045C-4759-8BB8-BE54C954012B}" destId="{901D0C6E-C8A1-4CD6-B781-EA1096027582}" srcOrd="0" destOrd="0" presId="urn:microsoft.com/office/officeart/2005/8/layout/gear1"/>
  </dgm:cxnLst>
  <dgm:bg/>
  <dgm:whole/>
</dgm:dataModel>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5.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smtClean="0">
                <a:latin typeface="Trebuchet MS" pitchFamily="34" charset="0"/>
              </a:rPr>
              <a:t>WinHEC</a:t>
            </a:r>
            <a:r>
              <a:rPr lang="en-US" dirty="0" smtClean="0">
                <a:latin typeface="Trebuchet MS" pitchFamily="34" charset="0"/>
              </a:rPr>
              <a:t> 2008</a:t>
            </a:r>
            <a:endParaRPr lang="en-US" dirty="0">
              <a:latin typeface="Trebuchet MS"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50C7F44-AECA-4F01-B3E9-1283A36531D5}" type="datetimeFigureOut">
              <a:rPr lang="en-US" smtClean="0">
                <a:latin typeface="Trebuchet MS" pitchFamily="34" charset="0"/>
              </a:rPr>
              <a:pPr/>
              <a:t>11/11/2008</a:t>
            </a:fld>
            <a:endParaRPr lang="en-US" dirty="0">
              <a:latin typeface="Trebuchet MS"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7C69BEF-7612-4012-8A2B-B6D3188A6C54}" type="slidenum">
              <a:rPr lang="en-US" smtClean="0">
                <a:latin typeface="Trebuchet MS" pitchFamily="34" charset="0"/>
              </a:rPr>
              <a:pPr/>
              <a:t>‹#›</a:t>
            </a:fld>
            <a:endParaRPr lang="en-US" dirty="0">
              <a:latin typeface="Trebuchet MS" pitchFamily="34" charset="0"/>
            </a:endParaRPr>
          </a:p>
        </p:txBody>
      </p:sp>
      <p:sp>
        <p:nvSpPr>
          <p:cNvPr id="6" name="Footer Placeholder 5"/>
          <p:cNvSpPr txBox="1">
            <a:spLocks/>
          </p:cNvSpPr>
          <p:nvPr/>
        </p:nvSpPr>
        <p:spPr>
          <a:xfrm>
            <a:off x="0" y="8686800"/>
            <a:ext cx="6172200" cy="457200"/>
          </a:xfrm>
          <a:prstGeom prst="rect">
            <a:avLst/>
          </a:prstGeom>
        </p:spPr>
        <p:txBody>
          <a:bodyPr vert="horz" lIns="91440" tIns="45720" rIns="91440" bIns="45720" rtlCol="0" anchor="b"/>
          <a:lstStyle>
            <a:lvl1pPr algn="l">
              <a:defRPr sz="500">
                <a:latin typeface="Segoe"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smtClean="0">
                <a:ln>
                  <a:noFill/>
                </a:ln>
                <a:solidFill>
                  <a:srgbClr val="000000"/>
                </a:solidFill>
                <a:effectLst/>
                <a:uLnTx/>
                <a:uFillTx/>
                <a:latin typeface="Trebuchet MS" pitchFamily="34" charset="0"/>
                <a:ea typeface="+mn-ea"/>
                <a:cs typeface="+mn-cs"/>
              </a:rPr>
              <a:t>© 2008 Microsoft Corporation. All rights reserved. Microsoft, Windows, Windows Vista and other product names are or may be registered trademarks and/or trademarks in the U.S. and/or other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smtClean="0">
                <a:ln>
                  <a:noFill/>
                </a:ln>
                <a:solidFill>
                  <a:srgbClr val="000000"/>
                </a:solidFill>
                <a:effectLst/>
                <a:uLnTx/>
                <a:uFillTx/>
                <a:latin typeface="Trebuchet MS"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dirty="0" smtClean="0">
                <a:ln>
                  <a:noFill/>
                </a:ln>
                <a:solidFill>
                  <a:srgbClr val="000000"/>
                </a:solidFill>
                <a:effectLst/>
                <a:uLnTx/>
                <a:uFillTx/>
                <a:latin typeface="Trebuchet MS" pitchFamily="34" charset="0"/>
                <a:ea typeface="+mn-ea"/>
                <a:cs typeface="+mn-cs"/>
              </a:rPr>
            </a:br>
            <a:r>
              <a:rPr kumimoji="0" lang="en-US" sz="500" b="0" i="0" u="none" strike="noStrike" kern="1200" cap="none" spc="0" normalizeH="0" baseline="0" noProof="0" dirty="0" smtClean="0">
                <a:ln>
                  <a:noFill/>
                </a:ln>
                <a:solidFill>
                  <a:srgbClr val="000000"/>
                </a:solidFill>
                <a:effectLst/>
                <a:uLnTx/>
                <a:uFillTx/>
                <a:latin typeface="Trebuchet MS" pitchFamily="34" charset="0"/>
                <a:ea typeface="+mn-ea"/>
                <a:cs typeface="+mn-cs"/>
              </a:rPr>
              <a:t>MICROSOFT MAKES NO WARRANTIES, EXPRESS, IMPLIED OR STATUTORY, AS TO THE INFORMATION IN THIS PRESENTATION.</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rebuchet MS" pitchFamily="34" charset="0"/>
              </a:defRPr>
            </a:lvl1pPr>
          </a:lstStyle>
          <a:p>
            <a:r>
              <a:rPr lang="en-US" dirty="0" err="1" smtClean="0"/>
              <a:t>WinHEC</a:t>
            </a:r>
            <a:r>
              <a:rPr lang="en-US" dirty="0" smtClean="0"/>
              <a:t> 2008</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rebuchet MS" pitchFamily="34" charset="0"/>
              </a:defRPr>
            </a:lvl1pPr>
          </a:lstStyle>
          <a:p>
            <a:fld id="{950C5189-D84B-43B0-9B5F-E4CA03B1F31C}" type="datetimeFigureOut">
              <a:rPr lang="en-US" smtClean="0"/>
              <a:pPr/>
              <a:t>11/11/2008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rebuchet MS" pitchFamily="34" charset="0"/>
              </a:defRPr>
            </a:lvl1pPr>
          </a:lstStyle>
          <a:p>
            <a:fld id="{358640C4-3360-49AE-98EE-C1CFB5AC3557}" type="slidenum">
              <a:rPr lang="en-US" smtClean="0"/>
              <a:pPr/>
              <a:t>‹#›</a:t>
            </a:fld>
            <a:endParaRPr lang="en-US" dirty="0"/>
          </a:p>
        </p:txBody>
      </p:sp>
      <p:sp>
        <p:nvSpPr>
          <p:cNvPr id="8" name="Footer Placeholder 5"/>
          <p:cNvSpPr txBox="1">
            <a:spLocks/>
          </p:cNvSpPr>
          <p:nvPr/>
        </p:nvSpPr>
        <p:spPr>
          <a:xfrm>
            <a:off x="0" y="8686800"/>
            <a:ext cx="6172200" cy="457200"/>
          </a:xfrm>
          <a:prstGeom prst="rect">
            <a:avLst/>
          </a:prstGeom>
        </p:spPr>
        <p:txBody>
          <a:bodyPr vert="horz" lIns="91440" tIns="45720" rIns="91440" bIns="45720" rtlCol="0" anchor="b"/>
          <a:lstStyle>
            <a:lvl1pPr algn="l">
              <a:defRPr sz="500">
                <a:latin typeface="Segoe"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smtClean="0">
                <a:ln>
                  <a:noFill/>
                </a:ln>
                <a:solidFill>
                  <a:srgbClr val="000000"/>
                </a:solidFill>
                <a:effectLst/>
                <a:uLnTx/>
                <a:uFillTx/>
                <a:latin typeface="Trebuchet MS" pitchFamily="34" charset="0"/>
                <a:ea typeface="+mn-ea"/>
                <a:cs typeface="+mn-cs"/>
              </a:rPr>
              <a:t>© 2008 Microsoft Corporation. All rights reserved. Microsoft, Windows, Windows Vista and other product names are or may be registered trademarks and/or trademarks in the U.S. and/or other countries.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 b="0" i="0" u="none" strike="noStrike" kern="1200" cap="none" spc="0" normalizeH="0" baseline="0" noProof="0" dirty="0" smtClean="0">
                <a:ln>
                  <a:noFill/>
                </a:ln>
                <a:solidFill>
                  <a:srgbClr val="000000"/>
                </a:solidFill>
                <a:effectLst/>
                <a:uLnTx/>
                <a:uFillTx/>
                <a:latin typeface="Trebuchet MS" pitchFamily="34" charset="0"/>
                <a:ea typeface="+mn-ea"/>
                <a:cs typeface="+mn-cs"/>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kumimoji="0" lang="en-US" sz="500" b="0" i="0" u="none" strike="noStrike" kern="1200" cap="none" spc="0" normalizeH="0" baseline="0" noProof="0" dirty="0" smtClean="0">
                <a:ln>
                  <a:noFill/>
                </a:ln>
                <a:solidFill>
                  <a:srgbClr val="000000"/>
                </a:solidFill>
                <a:effectLst/>
                <a:uLnTx/>
                <a:uFillTx/>
                <a:latin typeface="Trebuchet MS" pitchFamily="34" charset="0"/>
                <a:ea typeface="+mn-ea"/>
                <a:cs typeface="+mn-cs"/>
              </a:rPr>
            </a:br>
            <a:r>
              <a:rPr kumimoji="0" lang="en-US" sz="500" b="0" i="0" u="none" strike="noStrike" kern="1200" cap="none" spc="0" normalizeH="0" baseline="0" noProof="0" dirty="0" smtClean="0">
                <a:ln>
                  <a:noFill/>
                </a:ln>
                <a:solidFill>
                  <a:srgbClr val="000000"/>
                </a:solidFill>
                <a:effectLst/>
                <a:uLnTx/>
                <a:uFillTx/>
                <a:latin typeface="Trebuchet MS" pitchFamily="34" charset="0"/>
                <a:ea typeface="+mn-ea"/>
                <a:cs typeface="+mn-cs"/>
              </a:rPr>
              <a:t>MICROSOFT MAKES NO WARRANTIES, EXPRESS, IMPLIED OR STATUTORY, AS TO THE INFORMATION IN THIS PRESENTATION.</a:t>
            </a: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rebuchet MS" pitchFamily="34" charset="0"/>
        <a:ea typeface="+mn-ea"/>
        <a:cs typeface="+mn-cs"/>
      </a:defRPr>
    </a:lvl1pPr>
    <a:lvl2pPr marL="457200" algn="l" defTabSz="914400" rtl="0" eaLnBrk="1" latinLnBrk="0" hangingPunct="1">
      <a:defRPr sz="1200" kern="1200">
        <a:solidFill>
          <a:schemeClr val="tx1"/>
        </a:solidFill>
        <a:latin typeface="Trebuchet MS" pitchFamily="34" charset="0"/>
        <a:ea typeface="+mn-ea"/>
        <a:cs typeface="+mn-cs"/>
      </a:defRPr>
    </a:lvl2pPr>
    <a:lvl3pPr marL="914400" algn="l" defTabSz="914400" rtl="0" eaLnBrk="1" latinLnBrk="0" hangingPunct="1">
      <a:defRPr sz="1200" kern="1200">
        <a:solidFill>
          <a:schemeClr val="tx1"/>
        </a:solidFill>
        <a:latin typeface="Trebuchet MS" pitchFamily="34" charset="0"/>
        <a:ea typeface="+mn-ea"/>
        <a:cs typeface="+mn-cs"/>
      </a:defRPr>
    </a:lvl3pPr>
    <a:lvl4pPr marL="1371600" algn="l" defTabSz="914400" rtl="0" eaLnBrk="1" latinLnBrk="0" hangingPunct="1">
      <a:defRPr sz="1200" kern="1200">
        <a:solidFill>
          <a:schemeClr val="tx1"/>
        </a:solidFill>
        <a:latin typeface="Trebuchet MS" pitchFamily="34" charset="0"/>
        <a:ea typeface="+mn-ea"/>
        <a:cs typeface="+mn-cs"/>
      </a:defRPr>
    </a:lvl4pPr>
    <a:lvl5pPr marL="1828800" algn="l" defTabSz="914400" rtl="0" eaLnBrk="1" latinLnBrk="0" hangingPunct="1">
      <a:defRPr sz="1200" kern="1200">
        <a:solidFill>
          <a:schemeClr val="tx1"/>
        </a:solidFill>
        <a:latin typeface="Trebuchet M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endParaRPr lang="en-US" dirty="0"/>
          </a:p>
        </p:txBody>
      </p:sp>
      <p:sp>
        <p:nvSpPr>
          <p:cNvPr id="5" name="Date Placeholder 4"/>
          <p:cNvSpPr>
            <a:spLocks noGrp="1"/>
          </p:cNvSpPr>
          <p:nvPr>
            <p:ph type="dt" idx="11"/>
          </p:nvPr>
        </p:nvSpPr>
        <p:spPr/>
        <p:txBody>
          <a:bodyPr/>
          <a:lstStyle/>
          <a:p>
            <a:fld id="{81331B57-0BE5-4F82-AA58-76F53EFF3ADA}" type="datetime8">
              <a:rPr lang="en-US" smtClean="0"/>
              <a:pPr/>
              <a:t>11/11/2008 9:43 PM</a:t>
            </a:fld>
            <a:endParaRPr lang="en-US"/>
          </a:p>
        </p:txBody>
      </p:sp>
      <p:sp>
        <p:nvSpPr>
          <p:cNvPr id="6" name="Footer Placeholder 5"/>
          <p:cNvSpPr>
            <a:spLocks noGrp="1"/>
          </p:cNvSpPr>
          <p:nvPr>
            <p:ph type="ftr" sz="quarter" idx="12"/>
          </p:nvPr>
        </p:nvSpPr>
        <p:spPr>
          <a:xfrm>
            <a:off x="0" y="8685213"/>
            <a:ext cx="6281530" cy="457200"/>
          </a:xfrm>
          <a:prstGeom prst="rect">
            <a:avLst/>
          </a:prstGeom>
        </p:spPr>
        <p:txBody>
          <a:bodyPr/>
          <a:lstStyle/>
          <a:p>
            <a:r>
              <a:rPr lang="en-US" smtClean="0"/>
              <a:t>© 2006 Microsoft Corporation. All rights reserved. Microsoft, Windows, Windows Vista and other product names are or may be registered trademarks and/or trademarks in the U.S. and/or other countries.</a:t>
            </a:r>
          </a:p>
          <a:p>
            <a:r>
              <a:rPr lang="en-US" smtClean="0"/>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br>
            <a:r>
              <a:rPr lang="en-US" smtClean="0"/>
              <a:t>MICROSOFT MAKES NO WARRANTIES, EXPRESS, IMPLIED OR STATUTORY, AS TO THE INFORMATION IN THIS PRESENTATION.</a:t>
            </a:r>
            <a:endParaRPr lang="en-US"/>
          </a:p>
        </p:txBody>
      </p:sp>
      <p:sp>
        <p:nvSpPr>
          <p:cNvPr id="7" name="Slide Number Placeholder 6"/>
          <p:cNvSpPr>
            <a:spLocks noGrp="1"/>
          </p:cNvSpPr>
          <p:nvPr>
            <p:ph type="sldNum" sz="quarter" idx="13"/>
          </p:nvPr>
        </p:nvSpPr>
        <p:spPr/>
        <p:txBody>
          <a:bodyPr/>
          <a:lstStyle/>
          <a:p>
            <a:fld id="{EC87E0CF-87F6-4B58-B8B8-DCAB2DAAF3CA}"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B31D3D1C-3DF7-4EEE-90F0-21D11543615C}" type="slidenum">
              <a:rPr lang="en-US" smtClean="0">
                <a:latin typeface="Verdana" pitchFamily="34" charset="0"/>
              </a:rPr>
              <a:pPr/>
              <a:t>10</a:t>
            </a:fld>
            <a:endParaRPr lang="en-US" smtClean="0">
              <a:latin typeface="Verdana"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endParaRPr lang="en-US" smtClean="0">
              <a:latin typeface="Verdana" pitchFamily="34" charset="0"/>
              <a:ea typeface="Verdana" pitchFamily="34" charset="0"/>
              <a:cs typeface="Verdana"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43000" y="687388"/>
            <a:ext cx="4572000" cy="3429000"/>
          </a:xfrm>
          <a:ln/>
        </p:spPr>
      </p:sp>
      <p:sp>
        <p:nvSpPr>
          <p:cNvPr id="51203" name="Rectangle 3"/>
          <p:cNvSpPr>
            <a:spLocks noGrp="1" noChangeArrowheads="1"/>
          </p:cNvSpPr>
          <p:nvPr>
            <p:ph type="body" idx="1"/>
          </p:nvPr>
        </p:nvSpPr>
        <p:spPr>
          <a:xfrm>
            <a:off x="492529" y="4343400"/>
            <a:ext cx="5891645" cy="4113235"/>
          </a:xfrm>
          <a:noFill/>
          <a:ln/>
        </p:spPr>
        <p:txBody>
          <a:bodyPr/>
          <a:lstStyle/>
          <a:p>
            <a:pPr marL="220324" indent="-220324"/>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1143000" y="687388"/>
            <a:ext cx="4572000" cy="3429000"/>
          </a:xfrm>
          <a:ln/>
        </p:spPr>
      </p:sp>
      <p:sp>
        <p:nvSpPr>
          <p:cNvPr id="92163" name="Rectangle 3"/>
          <p:cNvSpPr>
            <a:spLocks noGrp="1" noChangeArrowheads="1"/>
          </p:cNvSpPr>
          <p:nvPr>
            <p:ph type="body" idx="1"/>
          </p:nvPr>
        </p:nvSpPr>
        <p:spPr>
          <a:xfrm>
            <a:off x="687359" y="4343400"/>
            <a:ext cx="5483283" cy="4113235"/>
          </a:xfrm>
          <a:noFill/>
          <a:ln/>
        </p:spPr>
        <p:txBody>
          <a:bodyPr/>
          <a:lstStyle/>
          <a:p>
            <a:pPr>
              <a:lnSpc>
                <a:spcPct val="90000"/>
              </a:lnSpc>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endParaRPr lang="en-US" smtClean="0">
              <a:latin typeface="Verdana" pitchFamily="34" charset="0"/>
              <a:ea typeface="Verdana" pitchFamily="34" charset="0"/>
              <a:cs typeface="Verdana"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2008188" y="198438"/>
            <a:ext cx="2417762" cy="1814512"/>
          </a:xfrm>
          <a:ln/>
        </p:spPr>
      </p:sp>
      <p:sp>
        <p:nvSpPr>
          <p:cNvPr id="54275" name="Rectangle 3"/>
          <p:cNvSpPr>
            <a:spLocks noGrp="1" noChangeArrowheads="1"/>
          </p:cNvSpPr>
          <p:nvPr>
            <p:ph type="body" idx="1"/>
          </p:nvPr>
        </p:nvSpPr>
        <p:spPr>
          <a:xfrm>
            <a:off x="261852" y="2099676"/>
            <a:ext cx="6382616" cy="5768236"/>
          </a:xfrm>
          <a:noFill/>
          <a:ln/>
        </p:spPr>
        <p:txBody>
          <a:bodyPr/>
          <a:lstStyle/>
          <a:p>
            <a:pPr marL="107818" indent="-107818"/>
            <a:endParaRPr lang="en-US" altLang="ja-JP"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CDC5CE8B-6610-422B-909C-CDD9C874B2EF}" type="slidenum">
              <a:rPr lang="en-US"/>
              <a:pPr/>
              <a:t>15</a:t>
            </a:fld>
            <a:endParaRPr lang="en-US"/>
          </a:p>
        </p:txBody>
      </p:sp>
      <p:sp>
        <p:nvSpPr>
          <p:cNvPr id="65539" name="Slide Image Placeholder 1"/>
          <p:cNvSpPr>
            <a:spLocks noGrp="1" noRot="1" noChangeAspect="1" noTextEdit="1"/>
          </p:cNvSpPr>
          <p:nvPr>
            <p:ph type="sldImg"/>
          </p:nvPr>
        </p:nvSpPr>
        <p:spPr>
          <a:ln/>
        </p:spPr>
      </p:sp>
      <p:sp>
        <p:nvSpPr>
          <p:cNvPr id="65540" name="Notes Placeholder 2"/>
          <p:cNvSpPr>
            <a:spLocks noGrp="1"/>
          </p:cNvSpPr>
          <p:nvPr>
            <p:ph type="body" idx="1"/>
          </p:nvPr>
        </p:nvSpPr>
        <p:spPr>
          <a:noFill/>
          <a:ln/>
        </p:spPr>
        <p:txBody>
          <a:bodyPr/>
          <a:lstStyle/>
          <a:p>
            <a:pPr eaLnBrk="1" hangingPunct="1"/>
            <a:endParaRPr lang="en-US" smtClean="0"/>
          </a:p>
        </p:txBody>
      </p:sp>
      <p:sp>
        <p:nvSpPr>
          <p:cNvPr id="6554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27" tIns="45713" rIns="91427" bIns="45713" anchor="b"/>
          <a:lstStyle/>
          <a:p>
            <a:pPr algn="r"/>
            <a:fld id="{41B7043E-8BF9-4470-83FC-D716138E620D}" type="slidenum">
              <a:rPr lang="en-US"/>
              <a:pPr algn="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noTextEdi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715365-FBA8-4061-B07D-3E9E5FCE04B0}" type="slidenum">
              <a:rPr lang="en-US" smtClean="0">
                <a:cs typeface="Arial" charset="0"/>
              </a:rPr>
              <a:pPr fontAlgn="base">
                <a:spcBef>
                  <a:spcPct val="0"/>
                </a:spcBef>
                <a:spcAft>
                  <a:spcPct val="0"/>
                </a:spcAft>
                <a:defRPr/>
              </a:pPr>
              <a:t>16</a:t>
            </a:fld>
            <a:endParaRPr lang="en-US" smtClean="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4579" name="Slide Number Placeholder 3"/>
          <p:cNvSpPr txBox="1">
            <a:spLocks noGrp="1"/>
          </p:cNvSpPr>
          <p:nvPr/>
        </p:nvSpPr>
        <p:spPr bwMode="auto">
          <a:xfrm>
            <a:off x="3884273" y="8684651"/>
            <a:ext cx="2972206" cy="457814"/>
          </a:xfrm>
          <a:prstGeom prst="rect">
            <a:avLst/>
          </a:prstGeom>
          <a:noFill/>
          <a:ln w="9525">
            <a:noFill/>
            <a:miter lim="800000"/>
            <a:headEnd/>
            <a:tailEnd/>
          </a:ln>
        </p:spPr>
        <p:txBody>
          <a:bodyPr lIns="91417" tIns="45708" rIns="91417" bIns="45708" anchor="b"/>
          <a:lstStyle/>
          <a:p>
            <a:pPr algn="r" defTabSz="912018"/>
            <a:fld id="{51B2D9E7-6E13-4108-98DD-BDA6CC8762A9}" type="slidenum">
              <a:rPr lang="en-US"/>
              <a:pPr algn="r" defTabSz="912018"/>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A0C1E50-6044-4601-B79D-668C24AFCBFA}" type="slidenum">
              <a:rPr lang="en-US" smtClean="0">
                <a:cs typeface="Arial" charset="0"/>
              </a:rPr>
              <a:pPr fontAlgn="base">
                <a:spcBef>
                  <a:spcPct val="0"/>
                </a:spcBef>
                <a:spcAft>
                  <a:spcPct val="0"/>
                </a:spcAft>
                <a:defRPr/>
              </a:pPr>
              <a:t>18</a:t>
            </a:fld>
            <a:endParaRPr lang="en-US" smtClean="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27" tIns="45713" rIns="91427" bIns="45713" anchor="b"/>
          <a:lstStyle/>
          <a:p>
            <a:pPr algn="r"/>
            <a:fld id="{F66D0DF3-AB87-4FC8-9A2F-7524B2ACD0FB}" type="slidenum">
              <a:rPr lang="en-US"/>
              <a:pPr algn="r"/>
              <a:t>19</a:t>
            </a:fld>
            <a:endParaRPr lang="en-US" dirty="0"/>
          </a:p>
        </p:txBody>
      </p:sp>
      <p:sp>
        <p:nvSpPr>
          <p:cNvPr id="34819" name="Slide Image Placeholder 1"/>
          <p:cNvSpPr>
            <a:spLocks noGrp="1" noRot="1" noChangeAspect="1" noTextEdit="1"/>
          </p:cNvSpPr>
          <p:nvPr>
            <p:ph type="sldImg"/>
          </p:nvPr>
        </p:nvSpPr>
        <p:spPr>
          <a:ln/>
        </p:spPr>
      </p:sp>
      <p:sp>
        <p:nvSpPr>
          <p:cNvPr id="34820" name="Notes Placeholder 2"/>
          <p:cNvSpPr>
            <a:spLocks noGrp="1"/>
          </p:cNvSpPr>
          <p:nvPr>
            <p:ph type="body" idx="1"/>
          </p:nvPr>
        </p:nvSpPr>
        <p:spPr>
          <a:noFill/>
          <a:ln/>
        </p:spPr>
        <p:txBody>
          <a:bodyPr/>
          <a:lstStyle/>
          <a:p>
            <a:endParaRPr lang="en-US" smtClean="0"/>
          </a:p>
        </p:txBody>
      </p:sp>
      <p:sp>
        <p:nvSpPr>
          <p:cNvPr id="3482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27" tIns="45713" rIns="91427" bIns="45713" anchor="b"/>
          <a:lstStyle/>
          <a:p>
            <a:pPr algn="r"/>
            <a:fld id="{B7E3EC01-DA88-4FE3-9EF7-3748E7644E54}" type="slidenum">
              <a:rPr lang="en-US"/>
              <a:pPr algn="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93CDF114-8EE7-4A4C-9859-7EEDCFC142EB}" type="slidenum">
              <a:rPr lang="en-US" smtClean="0">
                <a:latin typeface="Arial" charset="0"/>
              </a:rPr>
              <a:pPr/>
              <a:t>2</a:t>
            </a:fld>
            <a:endParaRPr lang="en-US" smtClean="0">
              <a:latin typeface="Arial"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44588" y="684213"/>
            <a:ext cx="4572000" cy="3429000"/>
          </a:xfrm>
          <a:ln/>
        </p:spPr>
      </p:sp>
      <p:sp>
        <p:nvSpPr>
          <p:cNvPr id="49155" name="Rectangle 3"/>
          <p:cNvSpPr>
            <a:spLocks noGrp="1" noChangeArrowheads="1"/>
          </p:cNvSpPr>
          <p:nvPr>
            <p:ph type="body" idx="1"/>
          </p:nvPr>
        </p:nvSpPr>
        <p:spPr>
          <a:xfrm>
            <a:off x="685800" y="4343400"/>
            <a:ext cx="5486400" cy="4116366"/>
          </a:xfrm>
          <a:noFill/>
          <a:ln/>
        </p:spPr>
        <p:txBody>
          <a:bodyPr/>
          <a:lstStyle/>
          <a:p>
            <a:endParaRPr lang="en-US" smtClean="0">
              <a:latin typeface="Verdana" pitchFamily="34" charset="0"/>
              <a:ea typeface="Verdana" pitchFamily="34" charset="0"/>
              <a:cs typeface="Verdan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33AB04A1-4AAF-4CBA-8BC3-81120E383C2D}" type="slidenum">
              <a:rPr lang="en-US" smtClean="0">
                <a:latin typeface="Verdana" pitchFamily="34" charset="0"/>
              </a:rPr>
              <a:pPr/>
              <a:t>21</a:t>
            </a:fld>
            <a:endParaRPr lang="en-US" smtClean="0">
              <a:latin typeface="Verdana" pitchFamily="34" charset="0"/>
            </a:endParaRPr>
          </a:p>
        </p:txBody>
      </p:sp>
      <p:sp>
        <p:nvSpPr>
          <p:cNvPr id="50179" name="Rectangle 2"/>
          <p:cNvSpPr>
            <a:spLocks noGrp="1" noRot="1" noChangeAspect="1" noChangeArrowheads="1" noTextEdit="1"/>
          </p:cNvSpPr>
          <p:nvPr>
            <p:ph type="sldImg"/>
          </p:nvPr>
        </p:nvSpPr>
        <p:spPr>
          <a:xfrm>
            <a:off x="1143000" y="685800"/>
            <a:ext cx="4572000" cy="3429000"/>
          </a:xfrm>
          <a:ln/>
        </p:spPr>
      </p:sp>
      <p:sp>
        <p:nvSpPr>
          <p:cNvPr id="50180" name="Rectangle 3"/>
          <p:cNvSpPr>
            <a:spLocks noGrp="1" noChangeArrowheads="1"/>
          </p:cNvSpPr>
          <p:nvPr>
            <p:ph type="body" idx="1"/>
          </p:nvPr>
        </p:nvSpPr>
        <p:spPr>
          <a:xfrm>
            <a:off x="685800" y="4343400"/>
            <a:ext cx="5486400" cy="4114800"/>
          </a:xfrm>
          <a:noFill/>
          <a:ln/>
        </p:spPr>
        <p:txBody>
          <a:bodyPr/>
          <a:lstStyle/>
          <a:p>
            <a:pPr>
              <a:lnSpc>
                <a:spcPct val="90000"/>
              </a:lnSpc>
            </a:pPr>
            <a:endParaRPr lang="en-US" sz="1000" dirty="0" smtClean="0">
              <a:latin typeface="Verdana" pitchFamily="34" charset="0"/>
              <a:ea typeface="Verdana" pitchFamily="34" charset="0"/>
              <a:cs typeface="Verdana"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FF1F1DA9-E5A2-47DD-94EA-E300B681D285}" type="slidenum">
              <a:rPr lang="en-US" smtClean="0">
                <a:latin typeface="Verdana" pitchFamily="34" charset="0"/>
              </a:rPr>
              <a:pPr/>
              <a:t>23</a:t>
            </a:fld>
            <a:endParaRPr lang="en-US" smtClean="0">
              <a:latin typeface="Verdana" pitchFamily="34" charset="0"/>
            </a:endParaRPr>
          </a:p>
        </p:txBody>
      </p:sp>
      <p:sp>
        <p:nvSpPr>
          <p:cNvPr id="57346" name="Rectangle 7"/>
          <p:cNvSpPr txBox="1">
            <a:spLocks noGrp="1" noChangeArrowheads="1"/>
          </p:cNvSpPr>
          <p:nvPr/>
        </p:nvSpPr>
        <p:spPr bwMode="auto">
          <a:xfrm>
            <a:off x="3882564" y="8683669"/>
            <a:ext cx="2973878" cy="458766"/>
          </a:xfrm>
          <a:prstGeom prst="rect">
            <a:avLst/>
          </a:prstGeom>
          <a:noFill/>
          <a:ln w="9525">
            <a:noFill/>
            <a:miter lim="800000"/>
            <a:headEnd/>
            <a:tailEnd/>
          </a:ln>
        </p:spPr>
        <p:txBody>
          <a:bodyPr lIns="91403" tIns="45703" rIns="91403" bIns="45703" anchor="b"/>
          <a:lstStyle/>
          <a:p>
            <a:pPr defTabSz="912545"/>
            <a:fld id="{DF27FC4F-0CE1-4A2B-AEF0-8ED6039F612F}" type="slidenum">
              <a:rPr lang="en-US"/>
              <a:pPr defTabSz="912545"/>
              <a:t>23</a:t>
            </a:fld>
            <a:endParaRPr lang="en-US" dirty="0"/>
          </a:p>
        </p:txBody>
      </p:sp>
      <p:sp>
        <p:nvSpPr>
          <p:cNvPr id="57347" name="Rectangle 2"/>
          <p:cNvSpPr>
            <a:spLocks noGrp="1" noRot="1" noChangeAspect="1" noChangeArrowheads="1" noTextEdit="1"/>
          </p:cNvSpPr>
          <p:nvPr>
            <p:ph type="sldImg"/>
          </p:nvPr>
        </p:nvSpPr>
        <p:spPr>
          <a:xfrm>
            <a:off x="1143000" y="685800"/>
            <a:ext cx="4572000" cy="3429000"/>
          </a:xfrm>
          <a:ln/>
        </p:spPr>
      </p:sp>
      <p:sp>
        <p:nvSpPr>
          <p:cNvPr id="57348" name="Rectangle 3"/>
          <p:cNvSpPr>
            <a:spLocks noGrp="1" noChangeArrowheads="1"/>
          </p:cNvSpPr>
          <p:nvPr>
            <p:ph type="body" idx="1"/>
          </p:nvPr>
        </p:nvSpPr>
        <p:spPr>
          <a:xfrm>
            <a:off x="685800" y="4343400"/>
            <a:ext cx="5486400" cy="4114800"/>
          </a:xfrm>
          <a:noFill/>
          <a:ln/>
        </p:spPr>
        <p:txBody>
          <a:bodyPr lIns="91403" tIns="45703" rIns="91403" bIns="45703"/>
          <a:lstStyle/>
          <a:p>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06CB3189-2D88-4E4D-ABE9-C98574C506C6}" type="slidenum">
              <a:rPr lang="en-US" smtClean="0">
                <a:latin typeface="Verdana" pitchFamily="34" charset="0"/>
              </a:rPr>
              <a:pPr/>
              <a:t>24</a:t>
            </a:fld>
            <a:endParaRPr lang="en-US" smtClean="0">
              <a:latin typeface="Verdana" pitchFamily="34" charset="0"/>
            </a:endParaRPr>
          </a:p>
        </p:txBody>
      </p:sp>
      <p:sp>
        <p:nvSpPr>
          <p:cNvPr id="59394" name="Rectangle 7"/>
          <p:cNvSpPr txBox="1">
            <a:spLocks noGrp="1" noChangeArrowheads="1"/>
          </p:cNvSpPr>
          <p:nvPr/>
        </p:nvSpPr>
        <p:spPr bwMode="auto">
          <a:xfrm>
            <a:off x="3882564" y="8683669"/>
            <a:ext cx="2973878" cy="458766"/>
          </a:xfrm>
          <a:prstGeom prst="rect">
            <a:avLst/>
          </a:prstGeom>
          <a:noFill/>
          <a:ln w="9525">
            <a:noFill/>
            <a:miter lim="800000"/>
            <a:headEnd/>
            <a:tailEnd/>
          </a:ln>
        </p:spPr>
        <p:txBody>
          <a:bodyPr lIns="91403" tIns="45703" rIns="91403" bIns="45703" anchor="b"/>
          <a:lstStyle/>
          <a:p>
            <a:pPr defTabSz="912545"/>
            <a:fld id="{B3CFB393-2650-49B5-814C-5032748A4955}" type="slidenum">
              <a:rPr lang="en-US"/>
              <a:pPr defTabSz="912545"/>
              <a:t>24</a:t>
            </a:fld>
            <a:endParaRPr lang="en-US" dirty="0"/>
          </a:p>
        </p:txBody>
      </p:sp>
      <p:sp>
        <p:nvSpPr>
          <p:cNvPr id="59395" name="Rectangle 2"/>
          <p:cNvSpPr>
            <a:spLocks noGrp="1" noRot="1" noChangeAspect="1" noChangeArrowheads="1" noTextEdit="1"/>
          </p:cNvSpPr>
          <p:nvPr>
            <p:ph type="sldImg"/>
          </p:nvPr>
        </p:nvSpPr>
        <p:spPr>
          <a:xfrm>
            <a:off x="1143000" y="685800"/>
            <a:ext cx="4572000" cy="3429000"/>
          </a:xfrm>
          <a:ln/>
        </p:spPr>
      </p:sp>
      <p:sp>
        <p:nvSpPr>
          <p:cNvPr id="59396" name="Rectangle 3"/>
          <p:cNvSpPr>
            <a:spLocks noGrp="1" noChangeArrowheads="1"/>
          </p:cNvSpPr>
          <p:nvPr>
            <p:ph type="body" idx="1"/>
          </p:nvPr>
        </p:nvSpPr>
        <p:spPr>
          <a:xfrm>
            <a:off x="685800" y="4343400"/>
            <a:ext cx="5486400" cy="4114800"/>
          </a:xfrm>
          <a:noFill/>
          <a:ln/>
        </p:spPr>
        <p:txBody>
          <a:bodyPr lIns="91403" tIns="45703" rIns="91403" bIns="45703"/>
          <a:lstStyle/>
          <a:p>
            <a:endParaRPr lang="en-US"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D62DC4DB-31C0-4EEE-86FF-66EA27926DEA}" type="slidenum">
              <a:rPr lang="en-US" smtClean="0">
                <a:solidFill>
                  <a:srgbClr val="000000"/>
                </a:solidFill>
              </a:rPr>
              <a:pPr/>
              <a:t>25</a:t>
            </a:fld>
            <a:endParaRPr lang="en-US" smtClean="0">
              <a:solidFill>
                <a:srgbClr val="000000"/>
              </a:solidFill>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p:spPr>
        <p:txBody>
          <a:bodyPr/>
          <a:lstStyle/>
          <a:p>
            <a:fld id="{8EAD962C-F49F-412C-A20D-9109548B19A5}" type="slidenum">
              <a:rPr lang="en-US" smtClean="0"/>
              <a:pPr/>
              <a:t>26</a:t>
            </a:fld>
            <a:endParaRPr lang="en-US" smtClean="0"/>
          </a:p>
        </p:txBody>
      </p:sp>
      <p:sp>
        <p:nvSpPr>
          <p:cNvPr id="118786" name="Rectangle 7"/>
          <p:cNvSpPr txBox="1">
            <a:spLocks noGrp="1" noChangeArrowheads="1"/>
          </p:cNvSpPr>
          <p:nvPr/>
        </p:nvSpPr>
        <p:spPr bwMode="auto">
          <a:xfrm>
            <a:off x="3884415" y="8685894"/>
            <a:ext cx="2972098" cy="456595"/>
          </a:xfrm>
          <a:prstGeom prst="rect">
            <a:avLst/>
          </a:prstGeom>
          <a:noFill/>
          <a:ln w="9525">
            <a:noFill/>
            <a:miter lim="800000"/>
            <a:headEnd/>
            <a:tailEnd/>
          </a:ln>
        </p:spPr>
        <p:txBody>
          <a:bodyPr lIns="91424" tIns="45712" rIns="91424" bIns="45712" anchor="b"/>
          <a:lstStyle/>
          <a:p>
            <a:pPr algn="r" defTabSz="914402"/>
            <a:fld id="{EFBB9FE3-AE25-4623-854A-E7C3AFD57EF3}" type="slidenum">
              <a:rPr lang="en-US"/>
              <a:pPr algn="r" defTabSz="914402"/>
              <a:t>26</a:t>
            </a:fld>
            <a:endParaRPr lang="en-US" dirty="0"/>
          </a:p>
        </p:txBody>
      </p:sp>
      <p:sp>
        <p:nvSpPr>
          <p:cNvPr id="118787" name="Rectangle 2"/>
          <p:cNvSpPr>
            <a:spLocks noGrp="1" noRot="1" noChangeAspect="1" noChangeArrowheads="1" noTextEdit="1"/>
          </p:cNvSpPr>
          <p:nvPr>
            <p:ph type="sldImg"/>
          </p:nvPr>
        </p:nvSpPr>
        <p:spPr>
          <a:xfrm>
            <a:off x="1143000" y="687388"/>
            <a:ext cx="4572000" cy="3429000"/>
          </a:xfrm>
          <a:ln/>
        </p:spPr>
      </p:sp>
      <p:sp>
        <p:nvSpPr>
          <p:cNvPr id="118788" name="Rectangle 3"/>
          <p:cNvSpPr>
            <a:spLocks noGrp="1" noChangeArrowheads="1"/>
          </p:cNvSpPr>
          <p:nvPr>
            <p:ph type="body" idx="1"/>
          </p:nvPr>
        </p:nvSpPr>
        <p:spPr>
          <a:xfrm>
            <a:off x="686098" y="4343703"/>
            <a:ext cx="5485805" cy="4112381"/>
          </a:xfrm>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p:spPr>
        <p:txBody>
          <a:bodyPr/>
          <a:lstStyle/>
          <a:p>
            <a:fld id="{F47A6669-25D1-4B97-A4C2-CE1AE5E4C5C1}" type="slidenum">
              <a:rPr lang="en-US" smtClean="0"/>
              <a:pPr/>
              <a:t>27</a:t>
            </a:fld>
            <a:endParaRPr lang="en-US" smtClean="0"/>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p:spPr>
        <p:txBody>
          <a:bodyPr/>
          <a:lstStyle/>
          <a:p>
            <a:endParaRPr lang="en-US" smtClean="0">
              <a:latin typeface="Verdana" pitchFamily="34" charset="0"/>
            </a:endParaRPr>
          </a:p>
        </p:txBody>
      </p:sp>
      <p:sp>
        <p:nvSpPr>
          <p:cNvPr id="67587" name="Slide Number Placeholder 3"/>
          <p:cNvSpPr txBox="1">
            <a:spLocks noGrp="1"/>
          </p:cNvSpPr>
          <p:nvPr/>
        </p:nvSpPr>
        <p:spPr bwMode="auto">
          <a:xfrm>
            <a:off x="3885681" y="8686800"/>
            <a:ext cx="2972319" cy="457200"/>
          </a:xfrm>
          <a:prstGeom prst="rect">
            <a:avLst/>
          </a:prstGeom>
          <a:noFill/>
          <a:ln w="9525">
            <a:noFill/>
            <a:miter lim="800000"/>
            <a:headEnd/>
            <a:tailEnd/>
          </a:ln>
        </p:spPr>
        <p:txBody>
          <a:bodyPr lIns="91426" tIns="45712" rIns="91426" bIns="45712" anchor="b"/>
          <a:lstStyle/>
          <a:p>
            <a:pPr algn="r" defTabSz="909419"/>
            <a:fld id="{07C684BD-1F3A-435E-9D95-FFA744C978CD}" type="slidenum">
              <a:rPr lang="en-US"/>
              <a:pPr algn="r" defTabSz="909419"/>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33FDC56D-838D-4CAB-B3F1-259F8843E500}" type="slidenum">
              <a:rPr lang="en-US"/>
              <a:pPr/>
              <a:t>3</a:t>
            </a:fld>
            <a:endParaRPr lang="en-US"/>
          </a:p>
        </p:txBody>
      </p:sp>
      <p:sp>
        <p:nvSpPr>
          <p:cNvPr id="66563"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770E37AC-9422-46B4-A7D6-62335C538F19}" type="slidenum">
              <a:rPr lang="en-US" sz="1200"/>
              <a:pPr algn="r"/>
              <a:t>3</a:t>
            </a:fld>
            <a:endParaRPr lang="en-US" sz="1200"/>
          </a:p>
        </p:txBody>
      </p:sp>
      <p:sp>
        <p:nvSpPr>
          <p:cNvPr id="66564" name="Slide Image Placeholder 1"/>
          <p:cNvSpPr>
            <a:spLocks noGrp="1" noRot="1" noChangeAspect="1" noTextEdit="1"/>
          </p:cNvSpPr>
          <p:nvPr>
            <p:ph type="sldImg"/>
          </p:nvPr>
        </p:nvSpPr>
        <p:spPr>
          <a:xfrm>
            <a:off x="1144588" y="685800"/>
            <a:ext cx="4572000" cy="3429000"/>
          </a:xfrm>
          <a:ln/>
        </p:spPr>
      </p:sp>
      <p:sp>
        <p:nvSpPr>
          <p:cNvPr id="66565" name="Notes Placeholder 2"/>
          <p:cNvSpPr>
            <a:spLocks noGrp="1"/>
          </p:cNvSpPr>
          <p:nvPr>
            <p:ph type="body" idx="1"/>
          </p:nvPr>
        </p:nvSpPr>
        <p:spPr>
          <a:noFill/>
          <a:ln/>
        </p:spPr>
        <p:txBody>
          <a:bodyPr lIns="91420" tIns="45711" rIns="91420" bIns="45711"/>
          <a:lstStyle/>
          <a:p>
            <a:pPr eaLnBrk="1" hangingPunct="1"/>
            <a:endParaRPr lang="en-US" smtClean="0"/>
          </a:p>
        </p:txBody>
      </p:sp>
      <p:sp>
        <p:nvSpPr>
          <p:cNvPr id="6656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lIns="91420" tIns="45711" rIns="91420" bIns="45711" anchor="b"/>
          <a:lstStyle/>
          <a:p>
            <a:pPr algn="r"/>
            <a:fld id="{F2727EB5-2BB8-476E-BCBE-14FEC3B32F6E}" type="slidenum">
              <a:rPr lang="en-US" sz="1200">
                <a:cs typeface="Arial" charset="0"/>
              </a:rPr>
              <a:pPr algn="r"/>
              <a:t>3</a:t>
            </a:fld>
            <a:endParaRPr lang="en-US" sz="1200">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143000" y="684213"/>
            <a:ext cx="4573588" cy="3430587"/>
          </a:xfrm>
          <a:ln/>
        </p:spPr>
      </p:sp>
      <p:sp>
        <p:nvSpPr>
          <p:cNvPr id="61443" name="Rectangle 3"/>
          <p:cNvSpPr>
            <a:spLocks noGrp="1" noChangeArrowheads="1"/>
          </p:cNvSpPr>
          <p:nvPr>
            <p:ph type="body" idx="1"/>
          </p:nvPr>
        </p:nvSpPr>
        <p:spPr>
          <a:xfrm>
            <a:off x="685800" y="4344966"/>
            <a:ext cx="5486400" cy="4114800"/>
          </a:xfrm>
          <a:noFill/>
          <a:ln/>
        </p:spPr>
        <p:txBody>
          <a:bodyPr lIns="91391" tIns="45695" rIns="91391" bIns="45695"/>
          <a:lstStyle/>
          <a:p>
            <a:pPr>
              <a:buFontTx/>
              <a:buChar char="•"/>
            </a:pPr>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90D6B537-2A24-4929-8E51-620457C5D539}" type="slidenum">
              <a:rPr lang="en-US"/>
              <a:pPr/>
              <a:t>31</a:t>
            </a:fld>
            <a:endParaRPr lang="en-US"/>
          </a:p>
        </p:txBody>
      </p:sp>
      <p:sp>
        <p:nvSpPr>
          <p:cNvPr id="59395" name="Rectangle 2"/>
          <p:cNvSpPr>
            <a:spLocks noGrp="1" noRot="1" noChangeAspect="1" noChangeArrowheads="1" noTextEdit="1"/>
          </p:cNvSpPr>
          <p:nvPr>
            <p:ph type="sldImg"/>
          </p:nvPr>
        </p:nvSpPr>
        <p:spPr>
          <a:xfrm>
            <a:off x="1146175" y="687388"/>
            <a:ext cx="4567238" cy="3427412"/>
          </a:xfrm>
          <a:ln/>
        </p:spPr>
      </p:sp>
      <p:sp>
        <p:nvSpPr>
          <p:cNvPr id="610307" name="Rectangle 3"/>
          <p:cNvSpPr>
            <a:spLocks noGrp="1" noChangeArrowheads="1"/>
          </p:cNvSpPr>
          <p:nvPr>
            <p:ph type="body" idx="1"/>
          </p:nvPr>
        </p:nvSpPr>
        <p:spPr>
          <a:xfrm>
            <a:off x="685191" y="4343094"/>
            <a:ext cx="5487618" cy="4114185"/>
          </a:xfrm>
        </p:spPr>
        <p:txBody>
          <a:bodyPr/>
          <a:lstStyle/>
          <a:p>
            <a:pPr eaLnBrk="1" hangingPunct="1">
              <a:lnSpc>
                <a:spcPct val="90000"/>
              </a:lnSpc>
              <a:defRPr/>
            </a:pP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Rot="1" noChangeAspect="1" noChangeArrowheads="1" noTextEdit="1"/>
          </p:cNvSpPr>
          <p:nvPr>
            <p:ph type="sldImg"/>
          </p:nvPr>
        </p:nvSpPr>
        <p:spPr>
          <a:ln/>
        </p:spPr>
      </p:sp>
      <p:sp>
        <p:nvSpPr>
          <p:cNvPr id="21197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66CDD380-669E-4698-8DDD-82B4F2FC27C6}" type="slidenum">
              <a:rPr lang="en-US" smtClean="0"/>
              <a:pPr/>
              <a:t>35</a:t>
            </a:fld>
            <a:endParaRPr 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1143000" y="687388"/>
            <a:ext cx="4572000" cy="3429000"/>
          </a:xfrm>
          <a:ln/>
        </p:spPr>
      </p:sp>
      <p:sp>
        <p:nvSpPr>
          <p:cNvPr id="88067" name="Rectangle 3"/>
          <p:cNvSpPr>
            <a:spLocks noGrp="1" noChangeArrowheads="1"/>
          </p:cNvSpPr>
          <p:nvPr>
            <p:ph type="body" idx="1"/>
          </p:nvPr>
        </p:nvSpPr>
        <p:spPr>
          <a:xfrm>
            <a:off x="685191" y="4343094"/>
            <a:ext cx="5487618" cy="4114185"/>
          </a:xfrm>
          <a:noFill/>
          <a:ln/>
        </p:spPr>
        <p:txBody>
          <a:bodyPr/>
          <a:lstStyle/>
          <a:p>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xfrm>
            <a:off x="1143000" y="685800"/>
            <a:ext cx="4572000" cy="3429000"/>
          </a:xfrm>
          <a:ln/>
        </p:spPr>
      </p:sp>
      <p:sp>
        <p:nvSpPr>
          <p:cNvPr id="62467" name="Rectangle 3"/>
          <p:cNvSpPr>
            <a:spLocks noGrp="1" noChangeArrowheads="1"/>
          </p:cNvSpPr>
          <p:nvPr>
            <p:ph type="body" idx="1"/>
          </p:nvPr>
        </p:nvSpPr>
        <p:spPr>
          <a:xfrm>
            <a:off x="914920" y="4343400"/>
            <a:ext cx="5028161" cy="4114800"/>
          </a:xfrm>
          <a:noFill/>
          <a:ln/>
        </p:spPr>
        <p:txBody>
          <a:bodyPr/>
          <a:lstStyle/>
          <a:p>
            <a:endParaRPr lang="en-US" smtClean="0">
              <a:latin typeface="Verdana" pitchFamily="34" charset="0"/>
              <a:ea typeface="Verdana" pitchFamily="34" charset="0"/>
              <a:cs typeface="Verdana"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EF29B5EE-0318-40C0-A7AF-C398D06247D0}" type="slidenum">
              <a:rPr lang="en-US" smtClean="0">
                <a:latin typeface="Verdana" pitchFamily="34" charset="0"/>
              </a:rPr>
              <a:pPr/>
              <a:t>38</a:t>
            </a:fld>
            <a:endParaRPr lang="en-US" smtClean="0">
              <a:latin typeface="Verdana" pitchFamily="34" charset="0"/>
            </a:endParaRPr>
          </a:p>
        </p:txBody>
      </p:sp>
      <p:sp>
        <p:nvSpPr>
          <p:cNvPr id="63491" name="Rectangle 2"/>
          <p:cNvSpPr>
            <a:spLocks noGrp="1" noRot="1" noChangeAspect="1" noChangeArrowheads="1" noTextEdit="1"/>
          </p:cNvSpPr>
          <p:nvPr>
            <p:ph type="sldImg"/>
          </p:nvPr>
        </p:nvSpPr>
        <p:spPr>
          <a:xfrm>
            <a:off x="1143000" y="685800"/>
            <a:ext cx="4572000" cy="3429000"/>
          </a:xfrm>
          <a:ln/>
        </p:spPr>
      </p:sp>
      <p:sp>
        <p:nvSpPr>
          <p:cNvPr id="63492" name="Rectangle 3"/>
          <p:cNvSpPr>
            <a:spLocks noGrp="1" noChangeArrowheads="1"/>
          </p:cNvSpPr>
          <p:nvPr>
            <p:ph type="body" idx="1"/>
          </p:nvPr>
        </p:nvSpPr>
        <p:spPr>
          <a:xfrm>
            <a:off x="914920" y="4343400"/>
            <a:ext cx="5028161" cy="4114800"/>
          </a:xfrm>
          <a:noFill/>
          <a:ln/>
        </p:spPr>
        <p:txBody>
          <a:bodyPr/>
          <a:lstStyle/>
          <a:p>
            <a:pPr eaLnBrk="1" hangingPunct="1"/>
            <a:endParaRPr lang="en-US" smtClean="0">
              <a:latin typeface="Verdana" pitchFamily="34" charset="0"/>
              <a:ea typeface="Verdana" pitchFamily="34" charset="0"/>
              <a:cs typeface="Verdana"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p:txBody>
      </p:sp>
      <p:sp>
        <p:nvSpPr>
          <p:cNvPr id="4" name="Header Placeholder 3"/>
          <p:cNvSpPr>
            <a:spLocks noGrp="1"/>
          </p:cNvSpPr>
          <p:nvPr>
            <p:ph type="hdr" sz="quarter" idx="10"/>
          </p:nvPr>
        </p:nvSpPr>
        <p:spPr/>
        <p:txBody>
          <a:bodyPr/>
          <a:lstStyle/>
          <a:p>
            <a:endParaRPr lang="en-US"/>
          </a:p>
        </p:txBody>
      </p:sp>
      <p:sp>
        <p:nvSpPr>
          <p:cNvPr id="5" name="Date Placeholder 4"/>
          <p:cNvSpPr>
            <a:spLocks noGrp="1"/>
          </p:cNvSpPr>
          <p:nvPr>
            <p:ph type="dt" idx="11"/>
          </p:nvPr>
        </p:nvSpPr>
        <p:spPr/>
        <p:txBody>
          <a:bodyPr/>
          <a:lstStyle/>
          <a:p>
            <a:fld id="{7C3FBCD4-166E-446F-AF18-7D4A0CF9AEF6}" type="datetimeFigureOut">
              <a:rPr lang="en-US" smtClean="0"/>
              <a:pPr/>
              <a:t>11/11/2008</a:t>
            </a:fld>
            <a:endParaRPr lang="en-US"/>
          </a:p>
        </p:txBody>
      </p:sp>
      <p:sp>
        <p:nvSpPr>
          <p:cNvPr id="6" name="Footer Placeholder 5"/>
          <p:cNvSpPr>
            <a:spLocks noGrp="1"/>
          </p:cNvSpPr>
          <p:nvPr>
            <p:ph type="ftr" sz="quarter" idx="12"/>
          </p:nvPr>
        </p:nvSpPr>
        <p:spPr>
          <a:xfrm>
            <a:off x="0" y="8685213"/>
            <a:ext cx="2971800" cy="457200"/>
          </a:xfrm>
          <a:prstGeom prst="rect">
            <a:avLst/>
          </a:prstGeom>
        </p:spPr>
        <p:txBody>
          <a:bodyPr/>
          <a:lstStyle/>
          <a:p>
            <a:r>
              <a:rPr lang="en-US" smtClean="0">
                <a:solidFill>
                  <a:srgbClr val="000000"/>
                </a:solidFill>
              </a:rPr>
              <a:t>© 2008 Microsoft Corporation. All rights reserved. Microsoft, Windows, Windows Vista and other product names are or may be registered trademarks and/or trademarks in the U.S. and/or other countries.</a:t>
            </a:r>
          </a:p>
          <a:p>
            <a:r>
              <a:rPr lang="en-US" smtClean="0">
                <a:solidFill>
                  <a:srgbClr val="000000"/>
                </a:solidFill>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mtClean="0">
                <a:solidFill>
                  <a:srgbClr val="000000"/>
                </a:solidFill>
              </a:rPr>
            </a:br>
            <a:r>
              <a:rPr lang="en-US" smtClean="0">
                <a:solidFill>
                  <a:srgbClr val="000000"/>
                </a:solidFill>
              </a:rPr>
              <a:t>MICROSOFT MAKES NO WARRANTIES, EXPRESS, IMPLIED OR STATUTORY, AS TO THE INFORMATION IN THIS PRESENTATION.</a:t>
            </a:r>
            <a:endParaRPr lang="en-US" dirty="0" smtClean="0">
              <a:solidFill>
                <a:srgbClr val="000000"/>
              </a:solidFill>
            </a:endParaRPr>
          </a:p>
        </p:txBody>
      </p:sp>
      <p:sp>
        <p:nvSpPr>
          <p:cNvPr id="7" name="Slide Number Placeholder 6"/>
          <p:cNvSpPr>
            <a:spLocks noGrp="1"/>
          </p:cNvSpPr>
          <p:nvPr>
            <p:ph type="sldNum" sz="quarter" idx="13"/>
          </p:nvPr>
        </p:nvSpPr>
        <p:spPr/>
        <p:txBody>
          <a:bodyPr/>
          <a:lstStyle/>
          <a:p>
            <a:fld id="{8B263312-38AA-4E1E-B2B5-0F8F122B24FE}"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43000" y="685800"/>
            <a:ext cx="4572000" cy="3430588"/>
          </a:xfrm>
          <a:ln/>
        </p:spPr>
      </p:sp>
      <p:sp>
        <p:nvSpPr>
          <p:cNvPr id="38915" name="Rectangle 3"/>
          <p:cNvSpPr>
            <a:spLocks noGrp="1" noChangeArrowheads="1"/>
          </p:cNvSpPr>
          <p:nvPr>
            <p:ph type="body" idx="1"/>
          </p:nvPr>
        </p:nvSpPr>
        <p:spPr>
          <a:xfrm>
            <a:off x="913361" y="4343400"/>
            <a:ext cx="5031278" cy="4114800"/>
          </a:xfrm>
          <a:noFill/>
          <a:ln/>
        </p:spPr>
        <p:txBody>
          <a:bodyPr lIns="91415" tIns="45708" rIns="91415" bIns="45708"/>
          <a:lstStyle/>
          <a:p>
            <a:endParaRPr lang="en-US" smtClean="0">
              <a:latin typeface="Verdana" pitchFamily="34" charset="0"/>
              <a:ea typeface="Verdana" pitchFamily="34" charset="0"/>
              <a:cs typeface="Verdana"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41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5F080C7B-9BDD-4744-999A-98A27CDCD4F0}" type="slidenum">
              <a:rPr lang="en-US"/>
              <a:pPr/>
              <a:t>5</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685191" y="4343093"/>
            <a:ext cx="5487618" cy="4115721"/>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9815281B-8B81-4CEC-A75A-BCAA60622DB9}" type="slidenum">
              <a:rPr lang="en-US" smtClean="0">
                <a:latin typeface="Verdana" pitchFamily="34" charset="0"/>
              </a:rPr>
              <a:pPr/>
              <a:t>6</a:t>
            </a:fld>
            <a:endParaRPr lang="en-US" smtClean="0">
              <a:latin typeface="Verdana" pitchFamily="34" charset="0"/>
            </a:endParaRPr>
          </a:p>
        </p:txBody>
      </p:sp>
      <p:sp>
        <p:nvSpPr>
          <p:cNvPr id="40963" name="Rectangle 7"/>
          <p:cNvSpPr txBox="1">
            <a:spLocks noGrp="1" noChangeArrowheads="1"/>
          </p:cNvSpPr>
          <p:nvPr/>
        </p:nvSpPr>
        <p:spPr bwMode="auto">
          <a:xfrm>
            <a:off x="3885681" y="8686800"/>
            <a:ext cx="2972319" cy="457200"/>
          </a:xfrm>
          <a:prstGeom prst="rect">
            <a:avLst/>
          </a:prstGeom>
          <a:noFill/>
          <a:ln w="9525">
            <a:noFill/>
            <a:miter lim="800000"/>
            <a:headEnd/>
            <a:tailEnd/>
          </a:ln>
        </p:spPr>
        <p:txBody>
          <a:bodyPr lIns="91420" tIns="45709" rIns="91420" bIns="45709" anchor="b"/>
          <a:lstStyle/>
          <a:p>
            <a:pPr algn="r" eaLnBrk="0" hangingPunct="0"/>
            <a:fld id="{4D3EC4A4-0EE7-4AEB-B622-B7B6C7229130}" type="slidenum">
              <a:rPr lang="en-US" b="0">
                <a:solidFill>
                  <a:schemeClr val="tx1"/>
                </a:solidFill>
                <a:latin typeface="Verdana" pitchFamily="34" charset="0"/>
              </a:rPr>
              <a:pPr algn="r" eaLnBrk="0" hangingPunct="0"/>
              <a:t>6</a:t>
            </a:fld>
            <a:endParaRPr lang="en-US" b="0">
              <a:solidFill>
                <a:schemeClr val="tx1"/>
              </a:solidFill>
              <a:latin typeface="Verdana" pitchFamily="34" charset="0"/>
            </a:endParaRPr>
          </a:p>
        </p:txBody>
      </p:sp>
      <p:sp>
        <p:nvSpPr>
          <p:cNvPr id="40964" name="Rectangle 2"/>
          <p:cNvSpPr>
            <a:spLocks noGrp="1" noRot="1" noChangeAspect="1" noChangeArrowheads="1" noTextEdit="1"/>
          </p:cNvSpPr>
          <p:nvPr>
            <p:ph type="sldImg"/>
          </p:nvPr>
        </p:nvSpPr>
        <p:spPr>
          <a:xfrm>
            <a:off x="1147763" y="685800"/>
            <a:ext cx="4567237" cy="3427413"/>
          </a:xfrm>
          <a:ln/>
        </p:spPr>
      </p:sp>
      <p:sp>
        <p:nvSpPr>
          <p:cNvPr id="40965" name="Rectangle 3"/>
          <p:cNvSpPr>
            <a:spLocks noGrp="1" noChangeArrowheads="1"/>
          </p:cNvSpPr>
          <p:nvPr>
            <p:ph type="body" idx="1"/>
          </p:nvPr>
        </p:nvSpPr>
        <p:spPr>
          <a:xfrm>
            <a:off x="687359" y="4344966"/>
            <a:ext cx="5483283" cy="4113234"/>
          </a:xfrm>
          <a:noFill/>
          <a:ln/>
        </p:spPr>
        <p:txBody>
          <a:bodyPr lIns="91420" tIns="45709" rIns="91420" bIns="45709"/>
          <a:lstStyle/>
          <a:p>
            <a:endParaRPr lang="en-US" sz="600" b="1" dirty="0" smtClean="0">
              <a:solidFill>
                <a:srgbClr val="000000"/>
              </a:solidFill>
              <a:latin typeface="Verdana" pitchFamily="34" charset="0"/>
              <a:ea typeface="Verdana" pitchFamily="34" charset="0"/>
              <a:cs typeface="Verdana"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8640C4-3360-49AE-98EE-C1CFB5AC3557}"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28188489-08AA-4701-A1EA-BE2AD2191A5D}" type="slidenum">
              <a:rPr lang="en-US"/>
              <a:pPr/>
              <a:t>8</a:t>
            </a:fld>
            <a:endParaRPr lang="en-US"/>
          </a:p>
        </p:txBody>
      </p:sp>
      <p:sp>
        <p:nvSpPr>
          <p:cNvPr id="7270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E3FB0EF9-EB85-4CD1-8B21-0DB78FFE81A2}" type="slidenum">
              <a:rPr lang="en-US" sz="1200"/>
              <a:pPr algn="r"/>
              <a:t>8</a:t>
            </a:fld>
            <a:endParaRPr lang="en-US" sz="1200"/>
          </a:p>
        </p:txBody>
      </p:sp>
      <p:sp>
        <p:nvSpPr>
          <p:cNvPr id="72708"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20" tIns="45711" rIns="91420" bIns="45711" anchor="b"/>
          <a:lstStyle/>
          <a:p>
            <a:pPr algn="r"/>
            <a:fld id="{AD91386E-EB07-44DB-8DC3-CE72A6E7FFC1}" type="slidenum">
              <a:rPr lang="en-US" sz="1200">
                <a:cs typeface="Arial" charset="0"/>
              </a:rPr>
              <a:pPr algn="r"/>
              <a:t>8</a:t>
            </a:fld>
            <a:endParaRPr lang="en-US" sz="1200">
              <a:cs typeface="Arial" charset="0"/>
            </a:endParaRPr>
          </a:p>
        </p:txBody>
      </p:sp>
      <p:sp>
        <p:nvSpPr>
          <p:cNvPr id="72709" name="Rectangle 2"/>
          <p:cNvSpPr>
            <a:spLocks noGrp="1" noRot="1" noChangeAspect="1" noChangeArrowheads="1" noTextEdit="1"/>
          </p:cNvSpPr>
          <p:nvPr>
            <p:ph type="sldImg"/>
          </p:nvPr>
        </p:nvSpPr>
        <p:spPr>
          <a:xfrm>
            <a:off x="1144588" y="687388"/>
            <a:ext cx="4570412" cy="3427412"/>
          </a:xfrm>
          <a:ln/>
        </p:spPr>
      </p:sp>
      <p:sp>
        <p:nvSpPr>
          <p:cNvPr id="72710" name="Rectangle 3"/>
          <p:cNvSpPr>
            <a:spLocks noGrp="1" noChangeArrowheads="1"/>
          </p:cNvSpPr>
          <p:nvPr>
            <p:ph type="body" idx="1"/>
          </p:nvPr>
        </p:nvSpPr>
        <p:spPr>
          <a:xfrm>
            <a:off x="687388" y="4343400"/>
            <a:ext cx="5483225" cy="4113213"/>
          </a:xfrm>
          <a:noFill/>
          <a:ln/>
        </p:spPr>
        <p:txBody>
          <a:bodyPr lIns="91420" tIns="45711" rIns="91420" bIns="45711"/>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txBox="1">
            <a:spLocks noGrp="1" noChangeArrowheads="1"/>
          </p:cNvSpPr>
          <p:nvPr/>
        </p:nvSpPr>
        <p:spPr bwMode="auto">
          <a:xfrm>
            <a:off x="3884122" y="8685235"/>
            <a:ext cx="2972320" cy="457200"/>
          </a:xfrm>
          <a:prstGeom prst="rect">
            <a:avLst/>
          </a:prstGeom>
          <a:noFill/>
          <a:ln w="9525">
            <a:noFill/>
            <a:miter lim="800000"/>
            <a:headEnd/>
            <a:tailEnd/>
          </a:ln>
        </p:spPr>
        <p:txBody>
          <a:bodyPr lIns="88141" tIns="44071" rIns="88141" bIns="44071" anchor="b"/>
          <a:lstStyle/>
          <a:p>
            <a:pPr algn="r" defTabSz="881293" eaLnBrk="0" hangingPunct="0"/>
            <a:fld id="{203C1280-5C9A-491A-9529-9246D1B99847}" type="slidenum">
              <a:rPr lang="ja-JP" altLang="en-US" b="0">
                <a:solidFill>
                  <a:schemeClr val="tx1"/>
                </a:solidFill>
                <a:latin typeface="Verdana" pitchFamily="34" charset="0"/>
              </a:rPr>
              <a:pPr algn="r" defTabSz="881293" eaLnBrk="0" hangingPunct="0"/>
              <a:t>9</a:t>
            </a:fld>
            <a:endParaRPr lang="en-US" altLang="ja-JP" b="0" dirty="0">
              <a:solidFill>
                <a:schemeClr val="tx1"/>
              </a:solidFill>
              <a:latin typeface="Verdana" pitchFamily="34" charset="0"/>
            </a:endParaRPr>
          </a:p>
        </p:txBody>
      </p:sp>
      <p:sp>
        <p:nvSpPr>
          <p:cNvPr id="31746" name="Rectangle 2"/>
          <p:cNvSpPr>
            <a:spLocks noGrp="1" noRot="1" noChangeAspect="1" noChangeArrowheads="1" noTextEdit="1"/>
          </p:cNvSpPr>
          <p:nvPr>
            <p:ph type="sldImg"/>
          </p:nvPr>
        </p:nvSpPr>
        <p:spPr>
          <a:xfrm>
            <a:off x="1143000" y="682625"/>
            <a:ext cx="4572000" cy="3429000"/>
          </a:xfrm>
          <a:ln/>
        </p:spPr>
      </p:sp>
      <p:sp>
        <p:nvSpPr>
          <p:cNvPr id="31747" name="Rectangle 3"/>
          <p:cNvSpPr>
            <a:spLocks noGrp="1" noChangeArrowheads="1"/>
          </p:cNvSpPr>
          <p:nvPr>
            <p:ph type="body" idx="1"/>
          </p:nvPr>
        </p:nvSpPr>
        <p:spPr>
          <a:xfrm>
            <a:off x="918037" y="4340269"/>
            <a:ext cx="5023485" cy="4121063"/>
          </a:xfrm>
          <a:noFill/>
          <a:ln/>
        </p:spPr>
        <p:txBody>
          <a:bodyPr lIns="88209" tIns="44106" rIns="88209" bIns="44106"/>
          <a:lstStyle/>
          <a:p>
            <a:endParaRPr lang="en-GB" smtClean="0">
              <a:latin typeface="Verdan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ctrTitle" hasCustomPrompt="1"/>
          </p:nvPr>
        </p:nvSpPr>
        <p:spPr>
          <a:xfrm>
            <a:off x="1385910" y="1961297"/>
            <a:ext cx="7142634" cy="1495794"/>
          </a:xfrm>
          <a:ln algn="ctr"/>
        </p:spPr>
        <p:txBody>
          <a:bodyPr lIns="0" tIns="0" rIns="0" bIns="0" anchor="t"/>
          <a:lstStyle>
            <a:lvl1pPr algn="l" rtl="0" fontAlgn="base">
              <a:lnSpc>
                <a:spcPct val="90000"/>
              </a:lnSpc>
              <a:spcBef>
                <a:spcPct val="0"/>
              </a:spcBef>
              <a:spcAft>
                <a:spcPct val="0"/>
              </a:spcAft>
              <a:defRPr lang="en-US" sz="5400" b="0" cap="none" spc="-125" dirty="0">
                <a:ln w="3175">
                  <a:noFill/>
                </a:ln>
                <a:gradFill flip="none" rotWithShape="1">
                  <a:gsLst>
                    <a:gs pos="0">
                      <a:schemeClr val="accent6">
                        <a:lumMod val="20000"/>
                        <a:lumOff val="80000"/>
                      </a:schemeClr>
                    </a:gs>
                    <a:gs pos="41000">
                      <a:schemeClr val="accent6">
                        <a:lumMod val="60000"/>
                        <a:lumOff val="40000"/>
                      </a:schemeClr>
                    </a:gs>
                    <a:gs pos="100000">
                      <a:schemeClr val="accent6"/>
                    </a:gs>
                  </a:gsLst>
                  <a:lin ang="5400000" scaled="1"/>
                  <a:tileRect/>
                </a:gradFill>
                <a:effectLst>
                  <a:outerShdw blurRad="88900" dist="12700" dir="2700000" algn="tl" rotWithShape="0">
                    <a:prstClr val="black"/>
                  </a:outerShdw>
                </a:effectLst>
                <a:latin typeface="Trebuchet MS" pitchFamily="34" charset="0"/>
                <a:ea typeface="+mn-ea"/>
                <a:cs typeface="Arial" charset="0"/>
              </a:defRPr>
            </a:lvl1pPr>
          </a:lstStyle>
          <a:p>
            <a:pPr lvl="0" algn="l" defTabSz="912777" rtl="0" eaLnBrk="1" fontAlgn="base" hangingPunct="1">
              <a:lnSpc>
                <a:spcPct val="90000"/>
              </a:lnSpc>
              <a:spcBef>
                <a:spcPct val="0"/>
              </a:spcBef>
              <a:spcAft>
                <a:spcPct val="0"/>
              </a:spcAft>
            </a:pPr>
            <a:r>
              <a:rPr lang="en-US" dirty="0" smtClean="0"/>
              <a:t>Click </a:t>
            </a:r>
            <a:r>
              <a:rPr lang="en-US" dirty="0"/>
              <a:t>to edit Master title </a:t>
            </a:r>
            <a:r>
              <a:rPr lang="en-US" dirty="0" smtClean="0"/>
              <a:t>style </a:t>
            </a:r>
            <a:endParaRPr lang="en-US" dirty="0"/>
          </a:p>
        </p:txBody>
      </p:sp>
      <p:sp>
        <p:nvSpPr>
          <p:cNvPr id="18435" name="Rectangle 3"/>
          <p:cNvSpPr>
            <a:spLocks noGrp="1" noChangeArrowheads="1"/>
          </p:cNvSpPr>
          <p:nvPr>
            <p:ph type="subTitle" idx="1"/>
          </p:nvPr>
        </p:nvSpPr>
        <p:spPr>
          <a:xfrm>
            <a:off x="2734826" y="3650133"/>
            <a:ext cx="5866482" cy="473207"/>
          </a:xfrm>
        </p:spPr>
        <p:txBody>
          <a:bodyPr lIns="0" tIns="0" rIns="0" bIns="0" anchor="t"/>
          <a:lstStyle>
            <a:lvl1pPr marL="0" indent="0">
              <a:spcBef>
                <a:spcPct val="0"/>
              </a:spcBef>
              <a:buFont typeface="Wingdings" pitchFamily="2" charset="2"/>
              <a:buNone/>
              <a:defRPr sz="3300">
                <a:gradFill>
                  <a:gsLst>
                    <a:gs pos="28000">
                      <a:schemeClr val="tx1"/>
                    </a:gs>
                    <a:gs pos="48000">
                      <a:schemeClr val="tx1"/>
                    </a:gs>
                  </a:gsLst>
                  <a:lin ang="5400000" scaled="1"/>
                </a:gradFill>
                <a:effectLst>
                  <a:outerShdw blurRad="38100" dist="38100" dir="2700000" algn="tl">
                    <a:srgbClr val="000000">
                      <a:alpha val="43137"/>
                    </a:srgbClr>
                  </a:outerShdw>
                </a:effectLst>
              </a:defRPr>
            </a:lvl1pPr>
          </a:lstStyle>
          <a:p>
            <a:r>
              <a:rPr lang="en-US" smtClean="0"/>
              <a:t>Click to edit Master subtitle style</a:t>
            </a:r>
            <a:endParaRPr lang="en-US" dirty="0"/>
          </a:p>
        </p:txBody>
      </p:sp>
      <p:pic>
        <p:nvPicPr>
          <p:cNvPr id="4" name="Picture 3" descr="WinHEC_logo.png"/>
          <p:cNvPicPr>
            <a:picLocks noChangeAspect="1"/>
          </p:cNvPicPr>
          <p:nvPr userDrawn="1"/>
        </p:nvPicPr>
        <p:blipFill>
          <a:blip r:embed="rId3"/>
          <a:srcRect l="66154" t="78667"/>
          <a:stretch>
            <a:fillRect/>
          </a:stretch>
        </p:blipFill>
        <p:spPr>
          <a:xfrm>
            <a:off x="7797652" y="6154506"/>
            <a:ext cx="1130825" cy="534572"/>
          </a:xfrm>
          <a:prstGeom prst="rect">
            <a:avLst/>
          </a:prstGeom>
          <a:effectLst>
            <a:outerShdw blurRad="50800" dist="38100" dir="2700000" algn="tl" rotWithShape="0">
              <a:prstClr val="black">
                <a:alpha val="40000"/>
              </a:prstClr>
            </a:outerShdw>
          </a:effectLst>
        </p:spPr>
      </p:pic>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ck Slide - no bottom bar">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
          <a:xfrm>
            <a:off x="382588" y="228600"/>
            <a:ext cx="8380412" cy="692497"/>
          </a:xfrm>
        </p:spPr>
        <p:txBody>
          <a:bodyPr/>
          <a:lstStyle>
            <a:lvl1pPr algn="l" rtl="0" fontAlgn="base">
              <a:lnSpc>
                <a:spcPct val="90000"/>
              </a:lnSpc>
              <a:spcBef>
                <a:spcPct val="0"/>
              </a:spcBef>
              <a:spcAft>
                <a:spcPct val="0"/>
              </a:spcAft>
              <a:defRPr lang="en-US" sz="5000" spc="-125" dirty="0">
                <a:ln w="3175">
                  <a:noFill/>
                </a:ln>
                <a:solidFill>
                  <a:srgbClr val="FFFFFF"/>
                </a:solidFill>
                <a:effectLst>
                  <a:outerShdw blurRad="88900" dist="12700" dir="2700000" algn="tl" rotWithShape="0">
                    <a:prstClr val="black"/>
                  </a:outerShdw>
                </a:effectLst>
                <a:latin typeface="Trebuchet MS"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black">
          <a:xfrm>
            <a:off x="382588" y="1414464"/>
            <a:ext cx="8380412" cy="2369879"/>
          </a:xfr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599" y="76200"/>
            <a:ext cx="8686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28600" y="1417638"/>
            <a:ext cx="4191000" cy="63976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28600" y="2057400"/>
            <a:ext cx="4191000" cy="3951288"/>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1417638"/>
            <a:ext cx="4267200" cy="639762"/>
          </a:xfrm>
        </p:spPr>
        <p:txBody>
          <a:bodyPr anchor="b"/>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8200" y="2057400"/>
            <a:ext cx="4267200" cy="3951288"/>
          </a:xfrm>
        </p:spPr>
        <p:txBody>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13"/>
          <p:cNvSpPr>
            <a:spLocks noGrp="1" noChangeArrowheads="1"/>
          </p:cNvSpPr>
          <p:nvPr>
            <p:ph type="ftr" sz="quarter" idx="10"/>
          </p:nvPr>
        </p:nvSpPr>
        <p:spPr>
          <a:xfrm>
            <a:off x="3125788" y="6553200"/>
            <a:ext cx="2895600" cy="304800"/>
          </a:xfrm>
          <a:prstGeom prst="rect">
            <a:avLst/>
          </a:prstGeom>
          <a:ln/>
        </p:spPr>
        <p:txBody>
          <a:bodyPr/>
          <a:lstStyle>
            <a:lvl1pPr>
              <a:defRPr/>
            </a:lvl1pPr>
          </a:lstStyle>
          <a:p>
            <a:pPr>
              <a:defRPr/>
            </a:pPr>
            <a:r>
              <a:rPr lang="en-US"/>
              <a:t>Intel - Public</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Notes Slide (you must hide it)">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
          <a:xfrm>
            <a:off x="382588" y="228600"/>
            <a:ext cx="8380412" cy="692497"/>
          </a:xfrm>
        </p:spPr>
        <p:txBody>
          <a:bodyPr/>
          <a:lstStyle>
            <a:lvl1pPr algn="l" rtl="0" fontAlgn="base">
              <a:lnSpc>
                <a:spcPct val="90000"/>
              </a:lnSpc>
              <a:spcBef>
                <a:spcPct val="0"/>
              </a:spcBef>
              <a:spcAft>
                <a:spcPct val="0"/>
              </a:spcAft>
              <a:defRPr lang="en-US" sz="5000" spc="-125" dirty="0">
                <a:ln w="3175">
                  <a:noFill/>
                </a:ln>
                <a:solidFill>
                  <a:srgbClr val="FFFFFF"/>
                </a:solidFill>
                <a:effectLst>
                  <a:outerShdw blurRad="88900" dist="12700" dir="2700000" algn="tl" rotWithShape="0">
                    <a:prstClr val="black"/>
                  </a:outerShdw>
                </a:effectLst>
                <a:latin typeface="Trebuchet MS"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black">
          <a:xfrm>
            <a:off x="382588" y="1414464"/>
            <a:ext cx="8380412" cy="2369879"/>
          </a:xfr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0"/>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Trebuchet MS" pitchFamily="34" charset="0"/>
              </a:defRPr>
            </a:lvl1pPr>
          </a:lstStyle>
          <a:p>
            <a:pPr lvl="0"/>
            <a:r>
              <a:rPr lang="en-US" smtClean="0"/>
              <a:t>Click to edit Master text styles</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ck Slide - no bottom bar">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
          <a:xfrm>
            <a:off x="382588" y="228600"/>
            <a:ext cx="8380412" cy="692497"/>
          </a:xfrm>
        </p:spPr>
        <p:txBody>
          <a:bodyPr/>
          <a:lstStyle>
            <a:lvl1pPr algn="l" rtl="0" fontAlgn="base">
              <a:lnSpc>
                <a:spcPct val="90000"/>
              </a:lnSpc>
              <a:spcBef>
                <a:spcPct val="0"/>
              </a:spcBef>
              <a:spcAft>
                <a:spcPct val="0"/>
              </a:spcAft>
              <a:defRPr lang="en-US" sz="5000" spc="-125" dirty="0">
                <a:ln w="3175">
                  <a:noFill/>
                </a:ln>
                <a:solidFill>
                  <a:srgbClr val="FFFFFF"/>
                </a:solidFill>
                <a:effectLst>
                  <a:outerShdw blurRad="88900" dist="12700" dir="2700000" algn="tl" rotWithShape="0">
                    <a:prstClr val="black"/>
                  </a:outerShdw>
                </a:effectLst>
                <a:latin typeface="Trebuchet MS"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black">
          <a:xfrm>
            <a:off x="382588" y="1414464"/>
            <a:ext cx="8380412" cy="2369879"/>
          </a:xfr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Demo Video etc slides">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ctrTitle" hasCustomPrompt="1"/>
          </p:nvPr>
        </p:nvSpPr>
        <p:spPr>
          <a:xfrm>
            <a:off x="2556404" y="3228059"/>
            <a:ext cx="5873917" cy="664797"/>
          </a:xfrm>
          <a:ln algn="ctr"/>
        </p:spPr>
        <p:txBody>
          <a:bodyPr lIns="0" tIns="0" rIns="0" bIns="0" anchor="t"/>
          <a:lstStyle>
            <a:lvl1pPr algn="l" rtl="0" fontAlgn="base">
              <a:lnSpc>
                <a:spcPct val="90000"/>
              </a:lnSpc>
              <a:spcBef>
                <a:spcPct val="0"/>
              </a:spcBef>
              <a:spcAft>
                <a:spcPct val="0"/>
              </a:spcAft>
              <a:defRPr lang="en-US" sz="4800" b="0" cap="none" spc="-125" dirty="0">
                <a:ln w="3175">
                  <a:noFill/>
                </a:ln>
                <a:gradFill flip="none" rotWithShape="1">
                  <a:gsLst>
                    <a:gs pos="0">
                      <a:schemeClr val="accent6">
                        <a:lumMod val="20000"/>
                        <a:lumOff val="80000"/>
                      </a:schemeClr>
                    </a:gs>
                    <a:gs pos="41000">
                      <a:schemeClr val="accent6">
                        <a:lumMod val="60000"/>
                        <a:lumOff val="40000"/>
                      </a:schemeClr>
                    </a:gs>
                    <a:gs pos="100000">
                      <a:schemeClr val="accent6"/>
                    </a:gs>
                  </a:gsLst>
                  <a:lin ang="5400000" scaled="1"/>
                  <a:tileRect/>
                </a:gradFill>
                <a:effectLst>
                  <a:outerShdw blurRad="88900" dist="12700" dir="2700000" algn="tl" rotWithShape="0">
                    <a:prstClr val="black"/>
                  </a:outerShdw>
                </a:effectLst>
                <a:latin typeface="Trebuchet MS" pitchFamily="34" charset="0"/>
                <a:ea typeface="+mn-ea"/>
                <a:cs typeface="Arial" charset="0"/>
              </a:defRPr>
            </a:lvl1pPr>
          </a:lstStyle>
          <a:p>
            <a:pPr lvl="0" algn="l" defTabSz="912777" rtl="0" eaLnBrk="1" fontAlgn="base" hangingPunct="1">
              <a:lnSpc>
                <a:spcPct val="90000"/>
              </a:lnSpc>
              <a:spcBef>
                <a:spcPct val="0"/>
              </a:spcBef>
              <a:spcAft>
                <a:spcPct val="0"/>
              </a:spcAft>
            </a:pPr>
            <a:r>
              <a:rPr lang="en-US" dirty="0" smtClean="0"/>
              <a:t>Click to edit title style</a:t>
            </a:r>
            <a:endParaRPr lang="en-US" dirty="0"/>
          </a:p>
        </p:txBody>
      </p:sp>
      <p:sp>
        <p:nvSpPr>
          <p:cNvPr id="18435" name="Rectangle 3"/>
          <p:cNvSpPr>
            <a:spLocks noGrp="1" noChangeArrowheads="1"/>
          </p:cNvSpPr>
          <p:nvPr>
            <p:ph type="subTitle" idx="1"/>
          </p:nvPr>
        </p:nvSpPr>
        <p:spPr>
          <a:xfrm>
            <a:off x="2556405" y="4214106"/>
            <a:ext cx="5970561" cy="443198"/>
          </a:xfrm>
        </p:spPr>
        <p:txBody>
          <a:bodyPr lIns="0" tIns="0" rIns="0" bIns="0" anchor="t"/>
          <a:lstStyle>
            <a:lvl1pPr marL="0" indent="0">
              <a:spcBef>
                <a:spcPct val="0"/>
              </a:spcBef>
              <a:buFont typeface="Wingdings" pitchFamily="2" charset="2"/>
              <a:buNone/>
              <a:defRPr sz="3200">
                <a:solidFill>
                  <a:schemeClr val="tx2"/>
                </a:solidFill>
              </a:defRPr>
            </a:lvl1pPr>
          </a:lstStyle>
          <a:p>
            <a:r>
              <a:rPr lang="en-US" smtClean="0"/>
              <a:t>Click to edit Master subtitle style</a:t>
            </a:r>
            <a:endParaRPr lang="en-US" dirty="0"/>
          </a:p>
        </p:txBody>
      </p:sp>
      <p:pic>
        <p:nvPicPr>
          <p:cNvPr id="4" name="Picture 3" descr="WinHEC_logo.png"/>
          <p:cNvPicPr>
            <a:picLocks noChangeAspect="1"/>
          </p:cNvPicPr>
          <p:nvPr userDrawn="1"/>
        </p:nvPicPr>
        <p:blipFill>
          <a:blip r:embed="rId3"/>
          <a:srcRect l="66154" t="78667"/>
          <a:stretch>
            <a:fillRect/>
          </a:stretch>
        </p:blipFill>
        <p:spPr>
          <a:xfrm>
            <a:off x="7797652" y="6154506"/>
            <a:ext cx="1130825" cy="534572"/>
          </a:xfrm>
          <a:prstGeom prst="rect">
            <a:avLst/>
          </a:prstGeom>
          <a:effectLst>
            <a:outerShdw blurRad="50800" dist="38100" dir="2700000" algn="tl" rotWithShape="0">
              <a:prstClr val="black">
                <a:alpha val="40000"/>
              </a:prstClr>
            </a:outerShdw>
          </a:effectLst>
        </p:spPr>
      </p:pic>
    </p:spTree>
  </p:cSld>
  <p:clrMapOvr>
    <a:overrideClrMapping bg1="dk2" tx1="lt1" bg2="dk1"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64797"/>
          </a:xfrm>
        </p:spPr>
        <p:txBody>
          <a:bodyPr/>
          <a:lstStyle>
            <a:lvl1pPr algn="l" rtl="0" fontAlgn="base">
              <a:lnSpc>
                <a:spcPct val="90000"/>
              </a:lnSpc>
              <a:spcBef>
                <a:spcPct val="0"/>
              </a:spcBef>
              <a:spcAft>
                <a:spcPct val="0"/>
              </a:spcAft>
              <a:defRPr lang="en-US" sz="4800" b="0" cap="none" spc="-125" dirty="0">
                <a:ln w="3175">
                  <a:noFill/>
                </a:ln>
                <a:gradFill flip="none" rotWithShape="1">
                  <a:gsLst>
                    <a:gs pos="0">
                      <a:schemeClr val="accent6">
                        <a:lumMod val="20000"/>
                        <a:lumOff val="80000"/>
                      </a:schemeClr>
                    </a:gs>
                    <a:gs pos="41000">
                      <a:schemeClr val="accent6">
                        <a:lumMod val="60000"/>
                        <a:lumOff val="40000"/>
                      </a:schemeClr>
                    </a:gs>
                    <a:gs pos="100000">
                      <a:schemeClr val="accent6"/>
                    </a:gs>
                  </a:gsLst>
                  <a:lin ang="5400000" scaled="1"/>
                  <a:tileRect/>
                </a:gradFill>
                <a:effectLst>
                  <a:outerShdw blurRad="88900" dist="12700" dir="2700000" algn="tl" rotWithShape="0">
                    <a:prstClr val="black"/>
                  </a:outerShdw>
                </a:effectLst>
                <a:latin typeface="Trebuchet MS" pitchFamily="34" charset="0"/>
                <a:ea typeface="+mn-ea"/>
                <a:cs typeface="Arial" charset="0"/>
              </a:defRPr>
            </a:lvl1pPr>
          </a:lstStyle>
          <a:p>
            <a:pPr lvl="0" algn="l" defTabSz="912777" rtl="0" eaLnBrk="1" fontAlgn="base" hangingPunct="1">
              <a:lnSpc>
                <a:spcPct val="90000"/>
              </a:lnSpc>
              <a:spcBef>
                <a:spcPct val="0"/>
              </a:spcBef>
              <a:spcAft>
                <a:spcPct val="0"/>
              </a:spcAft>
            </a:pPr>
            <a:r>
              <a:rPr lang="en-US" smtClean="0"/>
              <a:t>Click to edit Master title style</a:t>
            </a:r>
            <a:endParaRPr lang="en-US" dirty="0"/>
          </a:p>
        </p:txBody>
      </p:sp>
      <p:sp>
        <p:nvSpPr>
          <p:cNvPr id="3" name="Content Placeholder 2"/>
          <p:cNvSpPr>
            <a:spLocks noGrp="1"/>
          </p:cNvSpPr>
          <p:nvPr>
            <p:ph idx="1"/>
          </p:nvPr>
        </p:nvSpPr>
        <p:spPr>
          <a:xfrm>
            <a:off x="382588" y="1414464"/>
            <a:ext cx="8380412" cy="2369879"/>
          </a:xfrm>
        </p:spPr>
        <p:txBody>
          <a:bodyPr/>
          <a:lstStyle>
            <a:lvl1pPr>
              <a:defRPr sz="3300"/>
            </a:lvl1pPr>
            <a:lvl2pPr>
              <a:defRPr sz="3000"/>
            </a:lvl2pPr>
            <a:lvl3pPr>
              <a:defRPr sz="2700"/>
            </a:lvl3pPr>
            <a:lvl4pPr>
              <a:defRPr sz="2300"/>
            </a:lvl4pPr>
            <a:lvl5pPr>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WinHEC_logo.png"/>
          <p:cNvPicPr>
            <a:picLocks noChangeAspect="1"/>
          </p:cNvPicPr>
          <p:nvPr userDrawn="1"/>
        </p:nvPicPr>
        <p:blipFill>
          <a:blip r:embed="rId2"/>
          <a:srcRect l="66154" t="78667"/>
          <a:stretch>
            <a:fillRect/>
          </a:stretch>
        </p:blipFill>
        <p:spPr>
          <a:xfrm>
            <a:off x="7797652" y="6154506"/>
            <a:ext cx="1130825" cy="534572"/>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64797"/>
          </a:xfrm>
        </p:spPr>
        <p:txBody>
          <a:bodyPr/>
          <a:lstStyle>
            <a:lvl1pPr algn="l" rtl="0" fontAlgn="base">
              <a:lnSpc>
                <a:spcPct val="90000"/>
              </a:lnSpc>
              <a:spcBef>
                <a:spcPct val="0"/>
              </a:spcBef>
              <a:spcAft>
                <a:spcPct val="0"/>
              </a:spcAft>
              <a:defRPr lang="en-US" sz="4800" b="0" cap="none" spc="-125" dirty="0">
                <a:ln w="3175">
                  <a:noFill/>
                </a:ln>
                <a:gradFill flip="none" rotWithShape="1">
                  <a:gsLst>
                    <a:gs pos="0">
                      <a:schemeClr val="accent6">
                        <a:lumMod val="20000"/>
                        <a:lumOff val="80000"/>
                      </a:schemeClr>
                    </a:gs>
                    <a:gs pos="41000">
                      <a:schemeClr val="accent6">
                        <a:lumMod val="60000"/>
                        <a:lumOff val="40000"/>
                      </a:schemeClr>
                    </a:gs>
                    <a:gs pos="100000">
                      <a:schemeClr val="accent6"/>
                    </a:gs>
                  </a:gsLst>
                  <a:lin ang="5400000" scaled="1"/>
                  <a:tileRect/>
                </a:gradFill>
                <a:effectLst>
                  <a:outerShdw blurRad="88900" dist="12700" dir="2700000" algn="tl" rotWithShape="0">
                    <a:prstClr val="black"/>
                  </a:outerShdw>
                </a:effectLst>
                <a:latin typeface="Trebuchet MS" pitchFamily="34" charset="0"/>
                <a:ea typeface="+mn-ea"/>
                <a:cs typeface="Arial" charset="0"/>
              </a:defRPr>
            </a:lvl1pPr>
          </a:lstStyle>
          <a:p>
            <a:pPr lvl="0" algn="l" defTabSz="912777" rtl="0" eaLnBrk="1" fontAlgn="base" hangingPunct="1">
              <a:lnSpc>
                <a:spcPct val="90000"/>
              </a:lnSpc>
              <a:spcBef>
                <a:spcPct val="0"/>
              </a:spcBef>
              <a:spcAft>
                <a:spcPct val="0"/>
              </a:spcAft>
            </a:pPr>
            <a:r>
              <a:rPr lang="en-US" smtClean="0"/>
              <a:t>Click to edit Master title style</a:t>
            </a:r>
            <a:endParaRPr lang="en-US" dirty="0"/>
          </a:p>
        </p:txBody>
      </p:sp>
      <p:sp>
        <p:nvSpPr>
          <p:cNvPr id="3" name="Content Placeholder 2"/>
          <p:cNvSpPr>
            <a:spLocks noGrp="1"/>
          </p:cNvSpPr>
          <p:nvPr>
            <p:ph sz="half" idx="1"/>
          </p:nvPr>
        </p:nvSpPr>
        <p:spPr>
          <a:xfrm>
            <a:off x="382323" y="1414199"/>
            <a:ext cx="4126177" cy="1733808"/>
          </a:xfrm>
        </p:spPr>
        <p:txBody>
          <a:bodyPr/>
          <a:lstStyle>
            <a:lvl1pPr marL="296321" indent="-296321">
              <a:defRPr sz="2300"/>
            </a:lvl1pPr>
            <a:lvl2pPr>
              <a:defRPr sz="2000"/>
            </a:lvl2pPr>
            <a:lvl3pPr>
              <a:defRPr sz="17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35500" y="1414199"/>
            <a:ext cx="4127500" cy="1733808"/>
          </a:xfrm>
        </p:spPr>
        <p:txBody>
          <a:bodyPr/>
          <a:lstStyle>
            <a:lvl1pPr marL="294999" indent="-294999">
              <a:defRPr sz="2300"/>
            </a:lvl1pPr>
            <a:lvl2pPr marL="600580" indent="-285739">
              <a:defRPr sz="2000"/>
            </a:lvl2pPr>
            <a:lvl3pPr marL="866476" indent="-256636">
              <a:defRPr sz="1700"/>
            </a:lvl3pPr>
            <a:lvl4pPr marL="1095331" indent="-247376">
              <a:defRPr sz="1500"/>
            </a:lvl4pPr>
            <a:lvl5pPr marL="1342707" indent="-238115">
              <a:buNone/>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descr="WinHEC_logo.png"/>
          <p:cNvPicPr>
            <a:picLocks noChangeAspect="1"/>
          </p:cNvPicPr>
          <p:nvPr userDrawn="1"/>
        </p:nvPicPr>
        <p:blipFill>
          <a:blip r:embed="rId2"/>
          <a:srcRect l="66154" t="78667"/>
          <a:stretch>
            <a:fillRect/>
          </a:stretch>
        </p:blipFill>
        <p:spPr>
          <a:xfrm>
            <a:off x="7797652" y="6154506"/>
            <a:ext cx="1130825" cy="534572"/>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64797"/>
          </a:xfrm>
        </p:spPr>
        <p:txBody>
          <a:bodyPr/>
          <a:lstStyle>
            <a:lvl1pPr algn="l" rtl="0" fontAlgn="base">
              <a:lnSpc>
                <a:spcPct val="90000"/>
              </a:lnSpc>
              <a:spcBef>
                <a:spcPct val="0"/>
              </a:spcBef>
              <a:spcAft>
                <a:spcPct val="0"/>
              </a:spcAft>
              <a:defRPr lang="en-US" sz="4800" b="0" cap="none" spc="-125" dirty="0">
                <a:ln w="3175">
                  <a:noFill/>
                </a:ln>
                <a:gradFill flip="none" rotWithShape="1">
                  <a:gsLst>
                    <a:gs pos="0">
                      <a:schemeClr val="accent6">
                        <a:lumMod val="20000"/>
                        <a:lumOff val="80000"/>
                      </a:schemeClr>
                    </a:gs>
                    <a:gs pos="41000">
                      <a:schemeClr val="accent6">
                        <a:lumMod val="60000"/>
                        <a:lumOff val="40000"/>
                      </a:schemeClr>
                    </a:gs>
                    <a:gs pos="100000">
                      <a:schemeClr val="accent6"/>
                    </a:gs>
                  </a:gsLst>
                  <a:lin ang="5400000" scaled="1"/>
                  <a:tileRect/>
                </a:gradFill>
                <a:effectLst>
                  <a:outerShdw blurRad="88900" dist="12700" dir="2700000" algn="tl" rotWithShape="0">
                    <a:prstClr val="black"/>
                  </a:outerShdw>
                </a:effectLst>
                <a:latin typeface="Trebuchet MS" pitchFamily="34" charset="0"/>
                <a:ea typeface="+mn-ea"/>
                <a:cs typeface="Arial" charset="0"/>
              </a:defRPr>
            </a:lvl1pPr>
          </a:lstStyle>
          <a:p>
            <a:pPr lvl="0" algn="l" defTabSz="912777" rtl="0" eaLnBrk="1" fontAlgn="base" hangingPunct="1">
              <a:lnSpc>
                <a:spcPct val="90000"/>
              </a:lnSpc>
              <a:spcBef>
                <a:spcPct val="0"/>
              </a:spcBef>
              <a:spcAft>
                <a:spcPct val="0"/>
              </a:spcAft>
            </a:pPr>
            <a:r>
              <a:rPr lang="en-US" smtClean="0"/>
              <a:t>Click to edit Master title style</a:t>
            </a:r>
            <a:endParaRPr lang="en-US" dirty="0"/>
          </a:p>
        </p:txBody>
      </p:sp>
      <p:pic>
        <p:nvPicPr>
          <p:cNvPr id="3" name="Picture 2" descr="WinHEC_logo.png"/>
          <p:cNvPicPr>
            <a:picLocks noChangeAspect="1"/>
          </p:cNvPicPr>
          <p:nvPr userDrawn="1"/>
        </p:nvPicPr>
        <p:blipFill>
          <a:blip r:embed="rId2"/>
          <a:srcRect l="66154" t="78667"/>
          <a:stretch>
            <a:fillRect/>
          </a:stretch>
        </p:blipFill>
        <p:spPr>
          <a:xfrm>
            <a:off x="7797652" y="6154506"/>
            <a:ext cx="1130825" cy="534572"/>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1" descr="WinHEC_logo.png"/>
          <p:cNvPicPr>
            <a:picLocks noChangeAspect="1"/>
          </p:cNvPicPr>
          <p:nvPr userDrawn="1"/>
        </p:nvPicPr>
        <p:blipFill>
          <a:blip r:embed="rId2"/>
          <a:srcRect l="66154" t="78667"/>
          <a:stretch>
            <a:fillRect/>
          </a:stretch>
        </p:blipFill>
        <p:spPr>
          <a:xfrm>
            <a:off x="7797652" y="6154506"/>
            <a:ext cx="1130825" cy="534572"/>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WALKIN - Prints in GRAYSCALE">
    <p:bg bwMode="ltGray">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82588" y="228600"/>
            <a:ext cx="8380412" cy="664797"/>
          </a:xfrm>
        </p:spPr>
        <p:txBody>
          <a:bodyPr/>
          <a:lstStyle>
            <a:lvl1pPr algn="l" rtl="0" fontAlgn="base">
              <a:lnSpc>
                <a:spcPct val="90000"/>
              </a:lnSpc>
              <a:spcBef>
                <a:spcPct val="0"/>
              </a:spcBef>
              <a:spcAft>
                <a:spcPct val="0"/>
              </a:spcAft>
              <a:defRPr lang="en-US" sz="4800" b="0" cap="none" spc="-125" dirty="0">
                <a:ln w="3175">
                  <a:noFill/>
                </a:ln>
                <a:gradFill flip="none" rotWithShape="1">
                  <a:gsLst>
                    <a:gs pos="0">
                      <a:schemeClr val="accent6">
                        <a:lumMod val="20000"/>
                        <a:lumOff val="80000"/>
                      </a:schemeClr>
                    </a:gs>
                    <a:gs pos="41000">
                      <a:schemeClr val="accent6">
                        <a:lumMod val="60000"/>
                        <a:lumOff val="40000"/>
                      </a:schemeClr>
                    </a:gs>
                    <a:gs pos="100000">
                      <a:schemeClr val="accent6"/>
                    </a:gs>
                  </a:gsLst>
                  <a:lin ang="5400000" scaled="1"/>
                  <a:tileRect/>
                </a:gradFill>
                <a:effectLst>
                  <a:outerShdw blurRad="88900" dist="12700" dir="2700000" algn="tl" rotWithShape="0">
                    <a:prstClr val="black"/>
                  </a:outerShdw>
                </a:effectLst>
                <a:latin typeface="Trebuchet MS" pitchFamily="34" charset="0"/>
                <a:ea typeface="+mn-ea"/>
                <a:cs typeface="Arial" charset="0"/>
              </a:defRPr>
            </a:lvl1pPr>
          </a:lstStyle>
          <a:p>
            <a:pPr lvl="0" algn="l" defTabSz="912777" rtl="0" eaLnBrk="1" fontAlgn="base" hangingPunct="1">
              <a:lnSpc>
                <a:spcPct val="90000"/>
              </a:lnSpc>
              <a:spcBef>
                <a:spcPct val="0"/>
              </a:spcBef>
              <a:spcAft>
                <a:spcPct val="0"/>
              </a:spcAft>
            </a:pPr>
            <a:r>
              <a:rPr lang="en-US" smtClean="0"/>
              <a:t>Click to edit Master title style</a:t>
            </a:r>
            <a:endParaRPr lang="en-US" dirty="0"/>
          </a:p>
        </p:txBody>
      </p:sp>
      <p:sp>
        <p:nvSpPr>
          <p:cNvPr id="3" name="Text Placeholder 2"/>
          <p:cNvSpPr>
            <a:spLocks noGrp="1"/>
          </p:cNvSpPr>
          <p:nvPr>
            <p:ph type="body" idx="1"/>
          </p:nvPr>
        </p:nvSpPr>
        <p:spPr>
          <a:xfrm>
            <a:off x="382588" y="1414464"/>
            <a:ext cx="8380412" cy="2369879"/>
          </a:xfr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4" name="Picture 3" descr="WinHEC_logo.png"/>
          <p:cNvPicPr>
            <a:picLocks noChangeAspect="1"/>
          </p:cNvPicPr>
          <p:nvPr userDrawn="1"/>
        </p:nvPicPr>
        <p:blipFill>
          <a:blip r:embed="rId4"/>
          <a:srcRect l="66154" t="78667"/>
          <a:stretch>
            <a:fillRect/>
          </a:stretch>
        </p:blipFill>
        <p:spPr>
          <a:xfrm>
            <a:off x="7797652" y="6154506"/>
            <a:ext cx="1130825" cy="534572"/>
          </a:xfrm>
          <a:prstGeom prst="rect">
            <a:avLst/>
          </a:prstGeom>
          <a:effectLst>
            <a:outerShdw blurRad="50800" dist="38100" dir="2700000" algn="tl" rotWithShape="0">
              <a:prstClr val="black">
                <a:alpha val="40000"/>
              </a:prstClr>
            </a:outerShdw>
          </a:effectLst>
        </p:spPr>
      </p:pic>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tes Slide (you must hide it)">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
          <a:xfrm>
            <a:off x="382588" y="228600"/>
            <a:ext cx="8380412" cy="692497"/>
          </a:xfrm>
        </p:spPr>
        <p:txBody>
          <a:bodyPr/>
          <a:lstStyle>
            <a:lvl1pPr algn="l" rtl="0" fontAlgn="base">
              <a:lnSpc>
                <a:spcPct val="90000"/>
              </a:lnSpc>
              <a:spcBef>
                <a:spcPct val="0"/>
              </a:spcBef>
              <a:spcAft>
                <a:spcPct val="0"/>
              </a:spcAft>
              <a:defRPr lang="en-US" sz="5000" spc="-125" dirty="0">
                <a:ln w="3175">
                  <a:noFill/>
                </a:ln>
                <a:solidFill>
                  <a:srgbClr val="FFFFFF"/>
                </a:solidFill>
                <a:effectLst>
                  <a:outerShdw blurRad="88900" dist="12700" dir="2700000" algn="tl" rotWithShape="0">
                    <a:prstClr val="black"/>
                  </a:outerShdw>
                </a:effectLst>
                <a:latin typeface="Trebuchet MS" pitchFamily="34" charset="0"/>
                <a:ea typeface="+mn-ea"/>
                <a:cs typeface="Arial" charset="0"/>
              </a:defRPr>
            </a:lvl1pPr>
          </a:lstStyle>
          <a:p>
            <a:r>
              <a:rPr lang="en-US" smtClean="0"/>
              <a:t>Click to edit Master title style</a:t>
            </a:r>
            <a:endParaRPr lang="en-US" dirty="0"/>
          </a:p>
        </p:txBody>
      </p:sp>
      <p:sp>
        <p:nvSpPr>
          <p:cNvPr id="3" name="Text Placeholder 2"/>
          <p:cNvSpPr>
            <a:spLocks noGrp="1"/>
          </p:cNvSpPr>
          <p:nvPr>
            <p:ph type="body" idx="1"/>
          </p:nvPr>
        </p:nvSpPr>
        <p:spPr bwMode="black">
          <a:xfrm>
            <a:off x="382588" y="1414464"/>
            <a:ext cx="8380412" cy="2369879"/>
          </a:xfrm>
        </p:spPr>
        <p:txBody>
          <a:bodyPr/>
          <a:lstStyle>
            <a:lvl1pPr>
              <a:spcBef>
                <a:spcPts val="1167"/>
              </a:spcBef>
              <a:buFontTx/>
              <a:buBlip>
                <a:blip r:embed="rId2"/>
              </a:buBlip>
              <a:defRPr sz="3300"/>
            </a:lvl1pPr>
            <a:lvl2pPr>
              <a:spcBef>
                <a:spcPts val="1083"/>
              </a:spcBef>
              <a:buFontTx/>
              <a:buBlip>
                <a:blip r:embed="rId3"/>
              </a:buBlip>
              <a:defRPr sz="3000"/>
            </a:lvl2pPr>
            <a:lvl3pPr>
              <a:spcBef>
                <a:spcPts val="1000"/>
              </a:spcBef>
              <a:buFontTx/>
              <a:buBlip>
                <a:blip r:embed="rId3"/>
              </a:buBlip>
              <a:defRPr sz="2700"/>
            </a:lvl3pPr>
            <a:lvl4pPr>
              <a:spcBef>
                <a:spcPts val="917"/>
              </a:spcBef>
              <a:buFontTx/>
              <a:buBlip>
                <a:blip r:embed="rId3"/>
              </a:buBlip>
              <a:defRPr sz="2300"/>
            </a:lvl4pPr>
            <a:lvl5pPr>
              <a:spcBef>
                <a:spcPts val="833"/>
              </a:spcBef>
              <a:buFontTx/>
              <a:buBlip>
                <a:blip r:embed="rId3"/>
              </a:buBlip>
              <a:defRPr sz="23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ext Placeholder 6"/>
          <p:cNvSpPr>
            <a:spLocks noGrp="1"/>
          </p:cNvSpPr>
          <p:nvPr>
            <p:ph type="body" sz="quarter" idx="10"/>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Trebuchet MS" pitchFamily="34" charset="0"/>
              </a:defRPr>
            </a:lvl1pPr>
          </a:lstStyle>
          <a:p>
            <a:pPr lvl="0"/>
            <a:r>
              <a:rPr lang="en-US" smtClean="0"/>
              <a:t>Click to edit Master text styles</a:t>
            </a: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2588" y="228600"/>
            <a:ext cx="8380412" cy="66479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lgn="l" defTabSz="912777" rtl="0" eaLnBrk="1" fontAlgn="base" hangingPunct="1">
              <a:lnSpc>
                <a:spcPct val="90000"/>
              </a:lnSpc>
              <a:spcBef>
                <a:spcPct val="0"/>
              </a:spcBef>
              <a:spcAft>
                <a:spcPct val="0"/>
              </a:spcAft>
            </a:pPr>
            <a:r>
              <a:rPr lang="en-US" dirty="0" smtClean="0"/>
              <a:t>Click to edit Title Slide</a:t>
            </a:r>
          </a:p>
        </p:txBody>
      </p:sp>
      <p:sp>
        <p:nvSpPr>
          <p:cNvPr id="1027" name="Rectangle 8"/>
          <p:cNvSpPr>
            <a:spLocks noGrp="1" noChangeArrowheads="1"/>
          </p:cNvSpPr>
          <p:nvPr>
            <p:ph type="body" idx="1"/>
          </p:nvPr>
        </p:nvSpPr>
        <p:spPr bwMode="auto">
          <a:xfrm>
            <a:off x="382588" y="1414464"/>
            <a:ext cx="8380412" cy="23698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69" r:id="rId12"/>
    <p:sldLayoutId id="2147483670" r:id="rId13"/>
  </p:sldLayoutIdLst>
  <p:transition>
    <p:fade/>
  </p:transition>
  <p:timing>
    <p:tnLst>
      <p:par>
        <p:cTn id="1" dur="indefinite" restart="never" nodeType="tmRoot"/>
      </p:par>
    </p:tnLst>
  </p:timing>
  <p:txStyles>
    <p:titleStyle>
      <a:lvl1pPr algn="l" defTabSz="912777" rtl="0" eaLnBrk="1" fontAlgn="base" hangingPunct="1">
        <a:lnSpc>
          <a:spcPct val="90000"/>
        </a:lnSpc>
        <a:spcBef>
          <a:spcPct val="0"/>
        </a:spcBef>
        <a:spcAft>
          <a:spcPct val="0"/>
        </a:spcAft>
        <a:defRPr lang="en-US" sz="4800" b="0" cap="none" spc="-125" dirty="0" smtClean="0">
          <a:ln w="3175">
            <a:noFill/>
          </a:ln>
          <a:gradFill flip="none" rotWithShape="1">
            <a:gsLst>
              <a:gs pos="0">
                <a:schemeClr val="accent6">
                  <a:lumMod val="20000"/>
                  <a:lumOff val="80000"/>
                </a:schemeClr>
              </a:gs>
              <a:gs pos="41000">
                <a:schemeClr val="accent6">
                  <a:lumMod val="60000"/>
                  <a:lumOff val="40000"/>
                </a:schemeClr>
              </a:gs>
              <a:gs pos="100000">
                <a:schemeClr val="accent6"/>
              </a:gs>
            </a:gsLst>
            <a:lin ang="5400000" scaled="1"/>
            <a:tileRect/>
          </a:gradFill>
          <a:effectLst>
            <a:outerShdw blurRad="88900" dist="12700" dir="2700000" algn="tl" rotWithShape="0">
              <a:prstClr val="black"/>
            </a:outerShdw>
          </a:effectLst>
          <a:latin typeface="Trebuchet MS" pitchFamily="34" charset="0"/>
          <a:ea typeface="+mn-ea"/>
          <a:cs typeface="Arial" charset="0"/>
        </a:defRPr>
      </a:lvl1pPr>
      <a:lvl2pPr algn="l" defTabSz="912777" rtl="0" eaLnBrk="1" fontAlgn="base" hangingPunct="1">
        <a:lnSpc>
          <a:spcPct val="90000"/>
        </a:lnSpc>
        <a:spcBef>
          <a:spcPct val="0"/>
        </a:spcBef>
        <a:spcAft>
          <a:spcPct val="0"/>
        </a:spcAft>
        <a:defRPr sz="4500">
          <a:solidFill>
            <a:schemeClr val="tx2"/>
          </a:solidFill>
          <a:latin typeface="Segoe Semibold" pitchFamily="34" charset="0"/>
        </a:defRPr>
      </a:lvl2pPr>
      <a:lvl3pPr algn="l" defTabSz="912777" rtl="0" eaLnBrk="1" fontAlgn="base" hangingPunct="1">
        <a:lnSpc>
          <a:spcPct val="90000"/>
        </a:lnSpc>
        <a:spcBef>
          <a:spcPct val="0"/>
        </a:spcBef>
        <a:spcAft>
          <a:spcPct val="0"/>
        </a:spcAft>
        <a:defRPr sz="4500">
          <a:solidFill>
            <a:schemeClr val="tx2"/>
          </a:solidFill>
          <a:latin typeface="Segoe Semibold" pitchFamily="34" charset="0"/>
        </a:defRPr>
      </a:lvl3pPr>
      <a:lvl4pPr algn="l" defTabSz="912777" rtl="0" eaLnBrk="1" fontAlgn="base" hangingPunct="1">
        <a:lnSpc>
          <a:spcPct val="90000"/>
        </a:lnSpc>
        <a:spcBef>
          <a:spcPct val="0"/>
        </a:spcBef>
        <a:spcAft>
          <a:spcPct val="0"/>
        </a:spcAft>
        <a:defRPr sz="4500">
          <a:solidFill>
            <a:schemeClr val="tx2"/>
          </a:solidFill>
          <a:latin typeface="Segoe Semibold" pitchFamily="34" charset="0"/>
        </a:defRPr>
      </a:lvl4pPr>
      <a:lvl5pPr algn="l" defTabSz="912777" rtl="0" eaLnBrk="1" fontAlgn="base" hangingPunct="1">
        <a:lnSpc>
          <a:spcPct val="90000"/>
        </a:lnSpc>
        <a:spcBef>
          <a:spcPct val="0"/>
        </a:spcBef>
        <a:spcAft>
          <a:spcPct val="0"/>
        </a:spcAft>
        <a:defRPr sz="4500">
          <a:solidFill>
            <a:schemeClr val="tx2"/>
          </a:solidFill>
          <a:latin typeface="Segoe Semibold" pitchFamily="34" charset="0"/>
        </a:defRPr>
      </a:lvl5pPr>
      <a:lvl6pPr marL="380970" algn="l" defTabSz="914063" rtl="0" eaLnBrk="1" fontAlgn="base" hangingPunct="1">
        <a:lnSpc>
          <a:spcPct val="90000"/>
        </a:lnSpc>
        <a:spcBef>
          <a:spcPct val="0"/>
        </a:spcBef>
        <a:spcAft>
          <a:spcPct val="0"/>
        </a:spcAft>
        <a:defRPr sz="4500">
          <a:solidFill>
            <a:schemeClr val="tx2"/>
          </a:solidFill>
          <a:latin typeface="Segoe Semibold" pitchFamily="34" charset="0"/>
        </a:defRPr>
      </a:lvl6pPr>
      <a:lvl7pPr marL="761940" algn="l" defTabSz="914063" rtl="0" eaLnBrk="1" fontAlgn="base" hangingPunct="1">
        <a:lnSpc>
          <a:spcPct val="90000"/>
        </a:lnSpc>
        <a:spcBef>
          <a:spcPct val="0"/>
        </a:spcBef>
        <a:spcAft>
          <a:spcPct val="0"/>
        </a:spcAft>
        <a:defRPr sz="4500">
          <a:solidFill>
            <a:schemeClr val="tx2"/>
          </a:solidFill>
          <a:latin typeface="Segoe Semibold" pitchFamily="34" charset="0"/>
        </a:defRPr>
      </a:lvl7pPr>
      <a:lvl8pPr marL="1142908" algn="l" defTabSz="914063" rtl="0" eaLnBrk="1" fontAlgn="base" hangingPunct="1">
        <a:lnSpc>
          <a:spcPct val="90000"/>
        </a:lnSpc>
        <a:spcBef>
          <a:spcPct val="0"/>
        </a:spcBef>
        <a:spcAft>
          <a:spcPct val="0"/>
        </a:spcAft>
        <a:defRPr sz="4500">
          <a:solidFill>
            <a:schemeClr val="tx2"/>
          </a:solidFill>
          <a:latin typeface="Segoe Semibold" pitchFamily="34" charset="0"/>
        </a:defRPr>
      </a:lvl8pPr>
      <a:lvl9pPr marL="1523878" algn="l" defTabSz="914063" rtl="0" eaLnBrk="1" fontAlgn="base" hangingPunct="1">
        <a:lnSpc>
          <a:spcPct val="90000"/>
        </a:lnSpc>
        <a:spcBef>
          <a:spcPct val="0"/>
        </a:spcBef>
        <a:spcAft>
          <a:spcPct val="0"/>
        </a:spcAft>
        <a:defRPr sz="4500">
          <a:solidFill>
            <a:schemeClr val="tx2"/>
          </a:solidFill>
          <a:latin typeface="Segoe Semibold" pitchFamily="34" charset="0"/>
        </a:defRPr>
      </a:lvl9pPr>
    </p:titleStyle>
    <p:bodyStyle>
      <a:lvl1pPr marL="382573" indent="-382573" algn="l" defTabSz="912777" rtl="0" eaLnBrk="1" fontAlgn="base" hangingPunct="1">
        <a:lnSpc>
          <a:spcPct val="90000"/>
        </a:lnSpc>
        <a:spcBef>
          <a:spcPts val="1167"/>
        </a:spcBef>
        <a:spcAft>
          <a:spcPct val="0"/>
        </a:spcAft>
        <a:buClr>
          <a:schemeClr val="tx2"/>
        </a:buClr>
        <a:buSzPct val="95000"/>
        <a:buFontTx/>
        <a:buBlip>
          <a:blip r:embed="rId16"/>
        </a:buBlip>
        <a:defRPr sz="330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ea typeface="+mn-ea"/>
          <a:cs typeface="+mn-cs"/>
        </a:defRPr>
      </a:lvl1pPr>
      <a:lvl2pPr marL="704822" indent="-317487" algn="l" defTabSz="912777" rtl="0" eaLnBrk="1" fontAlgn="base" hangingPunct="1">
        <a:lnSpc>
          <a:spcPct val="90000"/>
        </a:lnSpc>
        <a:spcBef>
          <a:spcPts val="1083"/>
        </a:spcBef>
        <a:spcAft>
          <a:spcPct val="0"/>
        </a:spcAft>
        <a:buClr>
          <a:schemeClr val="tx2"/>
        </a:buClr>
        <a:buSzPct val="80000"/>
        <a:buFontTx/>
        <a:buBlip>
          <a:blip r:embed="rId17"/>
        </a:buBlip>
        <a:defRPr sz="300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defRPr>
      </a:lvl2pPr>
      <a:lvl3pPr marL="988974" indent="-282564" algn="l" defTabSz="912777" rtl="0" eaLnBrk="1" fontAlgn="base" hangingPunct="1">
        <a:lnSpc>
          <a:spcPct val="90000"/>
        </a:lnSpc>
        <a:spcBef>
          <a:spcPts val="1000"/>
        </a:spcBef>
        <a:spcAft>
          <a:spcPct val="0"/>
        </a:spcAft>
        <a:buClr>
          <a:schemeClr val="tx2"/>
        </a:buClr>
        <a:buSzPct val="80000"/>
        <a:buFontTx/>
        <a:buBlip>
          <a:blip r:embed="rId17"/>
        </a:buBlip>
        <a:defRPr sz="270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defRPr>
      </a:lvl3pPr>
      <a:lvl4pPr marL="1266774" indent="-276214" algn="l" defTabSz="912777" rtl="0" eaLnBrk="1" fontAlgn="base" hangingPunct="1">
        <a:lnSpc>
          <a:spcPct val="90000"/>
        </a:lnSpc>
        <a:spcBef>
          <a:spcPts val="917"/>
        </a:spcBef>
        <a:spcAft>
          <a:spcPct val="0"/>
        </a:spcAft>
        <a:buClr>
          <a:schemeClr val="tx2"/>
        </a:buClr>
        <a:buSzPct val="80000"/>
        <a:buFontTx/>
        <a:buBlip>
          <a:blip r:embed="rId17"/>
        </a:buBlip>
        <a:defRPr sz="230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defRPr>
      </a:lvl4pPr>
      <a:lvl5pPr marL="1530289" indent="-260340" algn="l" defTabSz="912777" rtl="0" eaLnBrk="1" fontAlgn="base" hangingPunct="1">
        <a:lnSpc>
          <a:spcPct val="90000"/>
        </a:lnSpc>
        <a:spcBef>
          <a:spcPts val="833"/>
        </a:spcBef>
        <a:spcAft>
          <a:spcPct val="0"/>
        </a:spcAft>
        <a:buClr>
          <a:schemeClr val="tx2"/>
        </a:buClr>
        <a:buSzPct val="80000"/>
        <a:buFontTx/>
        <a:buBlip>
          <a:blip r:embed="rId17"/>
        </a:buBlip>
        <a:defRPr sz="230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defRPr>
      </a:lvl5pPr>
      <a:lvl6pPr marL="1911463" indent="-261916" algn="l" defTabSz="914063" rtl="0" eaLnBrk="1" fontAlgn="base" hangingPunct="1">
        <a:lnSpc>
          <a:spcPct val="90000"/>
        </a:lnSpc>
        <a:spcBef>
          <a:spcPct val="30000"/>
        </a:spcBef>
        <a:spcAft>
          <a:spcPct val="0"/>
        </a:spcAft>
        <a:buClr>
          <a:schemeClr val="tx2"/>
        </a:buClr>
        <a:buSzPct val="80000"/>
        <a:buFont typeface="Wingdings" pitchFamily="2" charset="2"/>
        <a:buBlip>
          <a:blip r:embed="rId18"/>
        </a:buBlip>
        <a:defRPr sz="2000">
          <a:solidFill>
            <a:schemeClr val="tx1"/>
          </a:solidFill>
          <a:latin typeface="+mn-lt"/>
        </a:defRPr>
      </a:lvl6pPr>
      <a:lvl7pPr marL="2292432" indent="-261916" algn="l" defTabSz="914063" rtl="0" eaLnBrk="1" fontAlgn="base" hangingPunct="1">
        <a:lnSpc>
          <a:spcPct val="90000"/>
        </a:lnSpc>
        <a:spcBef>
          <a:spcPct val="30000"/>
        </a:spcBef>
        <a:spcAft>
          <a:spcPct val="0"/>
        </a:spcAft>
        <a:buClr>
          <a:schemeClr val="tx2"/>
        </a:buClr>
        <a:buSzPct val="80000"/>
        <a:buFont typeface="Wingdings" pitchFamily="2" charset="2"/>
        <a:buBlip>
          <a:blip r:embed="rId18"/>
        </a:buBlip>
        <a:defRPr sz="2000">
          <a:solidFill>
            <a:schemeClr val="tx1"/>
          </a:solidFill>
          <a:latin typeface="+mn-lt"/>
        </a:defRPr>
      </a:lvl7pPr>
      <a:lvl8pPr marL="2673401" indent="-261916" algn="l" defTabSz="914063" rtl="0" eaLnBrk="1" fontAlgn="base" hangingPunct="1">
        <a:lnSpc>
          <a:spcPct val="90000"/>
        </a:lnSpc>
        <a:spcBef>
          <a:spcPct val="30000"/>
        </a:spcBef>
        <a:spcAft>
          <a:spcPct val="0"/>
        </a:spcAft>
        <a:buClr>
          <a:schemeClr val="tx2"/>
        </a:buClr>
        <a:buSzPct val="80000"/>
        <a:buFont typeface="Wingdings" pitchFamily="2" charset="2"/>
        <a:buBlip>
          <a:blip r:embed="rId18"/>
        </a:buBlip>
        <a:defRPr sz="2000">
          <a:solidFill>
            <a:schemeClr val="tx1"/>
          </a:solidFill>
          <a:latin typeface="+mn-lt"/>
        </a:defRPr>
      </a:lvl8pPr>
      <a:lvl9pPr marL="3054371" indent="-261916" algn="l" defTabSz="914063" rtl="0" eaLnBrk="1" fontAlgn="base" hangingPunct="1">
        <a:lnSpc>
          <a:spcPct val="90000"/>
        </a:lnSpc>
        <a:spcBef>
          <a:spcPct val="30000"/>
        </a:spcBef>
        <a:spcAft>
          <a:spcPct val="0"/>
        </a:spcAft>
        <a:buClr>
          <a:schemeClr val="tx2"/>
        </a:buClr>
        <a:buSzPct val="80000"/>
        <a:buFont typeface="Wingdings" pitchFamily="2" charset="2"/>
        <a:buBlip>
          <a:blip r:embed="rId18"/>
        </a:buBlip>
        <a:defRPr sz="2000">
          <a:solidFill>
            <a:schemeClr val="tx1"/>
          </a:solidFill>
          <a:latin typeface="+mn-lt"/>
        </a:defRPr>
      </a:lvl9pPr>
    </p:bodyStyle>
    <p:otherStyle>
      <a:defPPr>
        <a:defRPr lang="en-US"/>
      </a:defPPr>
      <a:lvl1pPr marL="0" algn="l" defTabSz="761940" rtl="0" eaLnBrk="1" latinLnBrk="0" hangingPunct="1">
        <a:defRPr sz="1500" kern="1200">
          <a:solidFill>
            <a:schemeClr val="tx1"/>
          </a:solidFill>
          <a:latin typeface="+mn-lt"/>
          <a:ea typeface="+mn-ea"/>
          <a:cs typeface="+mn-cs"/>
        </a:defRPr>
      </a:lvl1pPr>
      <a:lvl2pPr marL="380970" algn="l" defTabSz="761940" rtl="0" eaLnBrk="1" latinLnBrk="0" hangingPunct="1">
        <a:defRPr sz="1500" kern="1200">
          <a:solidFill>
            <a:schemeClr val="tx1"/>
          </a:solidFill>
          <a:latin typeface="+mn-lt"/>
          <a:ea typeface="+mn-ea"/>
          <a:cs typeface="+mn-cs"/>
        </a:defRPr>
      </a:lvl2pPr>
      <a:lvl3pPr marL="761940" algn="l" defTabSz="761940" rtl="0" eaLnBrk="1" latinLnBrk="0" hangingPunct="1">
        <a:defRPr sz="1500" kern="1200">
          <a:solidFill>
            <a:schemeClr val="tx1"/>
          </a:solidFill>
          <a:latin typeface="+mn-lt"/>
          <a:ea typeface="+mn-ea"/>
          <a:cs typeface="+mn-cs"/>
        </a:defRPr>
      </a:lvl3pPr>
      <a:lvl4pPr marL="1142908" algn="l" defTabSz="761940" rtl="0" eaLnBrk="1" latinLnBrk="0" hangingPunct="1">
        <a:defRPr sz="1500" kern="1200">
          <a:solidFill>
            <a:schemeClr val="tx1"/>
          </a:solidFill>
          <a:latin typeface="+mn-lt"/>
          <a:ea typeface="+mn-ea"/>
          <a:cs typeface="+mn-cs"/>
        </a:defRPr>
      </a:lvl4pPr>
      <a:lvl5pPr marL="1523878" algn="l" defTabSz="761940" rtl="0" eaLnBrk="1" latinLnBrk="0" hangingPunct="1">
        <a:defRPr sz="1500" kern="1200">
          <a:solidFill>
            <a:schemeClr val="tx1"/>
          </a:solidFill>
          <a:latin typeface="+mn-lt"/>
          <a:ea typeface="+mn-ea"/>
          <a:cs typeface="+mn-cs"/>
        </a:defRPr>
      </a:lvl5pPr>
      <a:lvl6pPr marL="1904848" algn="l" defTabSz="761940" rtl="0" eaLnBrk="1" latinLnBrk="0" hangingPunct="1">
        <a:defRPr sz="1500" kern="1200">
          <a:solidFill>
            <a:schemeClr val="tx1"/>
          </a:solidFill>
          <a:latin typeface="+mn-lt"/>
          <a:ea typeface="+mn-ea"/>
          <a:cs typeface="+mn-cs"/>
        </a:defRPr>
      </a:lvl6pPr>
      <a:lvl7pPr marL="2285818" algn="l" defTabSz="761940" rtl="0" eaLnBrk="1" latinLnBrk="0" hangingPunct="1">
        <a:defRPr sz="1500" kern="1200">
          <a:solidFill>
            <a:schemeClr val="tx1"/>
          </a:solidFill>
          <a:latin typeface="+mn-lt"/>
          <a:ea typeface="+mn-ea"/>
          <a:cs typeface="+mn-cs"/>
        </a:defRPr>
      </a:lvl7pPr>
      <a:lvl8pPr marL="2666787" algn="l" defTabSz="761940" rtl="0" eaLnBrk="1" latinLnBrk="0" hangingPunct="1">
        <a:defRPr sz="1500" kern="1200">
          <a:solidFill>
            <a:schemeClr val="tx1"/>
          </a:solidFill>
          <a:latin typeface="+mn-lt"/>
          <a:ea typeface="+mn-ea"/>
          <a:cs typeface="+mn-cs"/>
        </a:defRPr>
      </a:lvl8pPr>
      <a:lvl9pPr marL="3047756" algn="l" defTabSz="761940"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5.wmf"/><Relationship Id="rId4" Type="http://schemas.openxmlformats.org/officeDocument/2006/relationships/image" Target="../media/image44.wmf"/></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2.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3.png"/><Relationship Id="rId7"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64.png"/><Relationship Id="rId4" Type="http://schemas.openxmlformats.org/officeDocument/2006/relationships/image" Target="../media/image2.png"/><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68.png"/><Relationship Id="rId5" Type="http://schemas.openxmlformats.org/officeDocument/2006/relationships/image" Target="../media/image2.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72.png"/><Relationship Id="rId10" Type="http://schemas.openxmlformats.org/officeDocument/2006/relationships/image" Target="../media/image76.png"/><Relationship Id="rId4" Type="http://schemas.openxmlformats.org/officeDocument/2006/relationships/image" Target="../media/image71.png"/><Relationship Id="rId9"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jpeg"/><Relationship Id="rId9" Type="http://schemas.openxmlformats.org/officeDocument/2006/relationships/image" Target="../media/image84.pn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oleObject" Target="../embeddings/oleObject9.bin"/><Relationship Id="rId18" Type="http://schemas.openxmlformats.org/officeDocument/2006/relationships/oleObject" Target="../embeddings/oleObject14.bin"/><Relationship Id="rId26" Type="http://schemas.openxmlformats.org/officeDocument/2006/relationships/hyperlink" Target="http://www.usb.org/wusb/" TargetMode="External"/><Relationship Id="rId3" Type="http://schemas.openxmlformats.org/officeDocument/2006/relationships/notesSlide" Target="../notesSlides/notesSlide31.xml"/><Relationship Id="rId21" Type="http://schemas.openxmlformats.org/officeDocument/2006/relationships/image" Target="../media/image87.png"/><Relationship Id="rId7" Type="http://schemas.openxmlformats.org/officeDocument/2006/relationships/oleObject" Target="../embeddings/oleObject3.bin"/><Relationship Id="rId12" Type="http://schemas.openxmlformats.org/officeDocument/2006/relationships/oleObject" Target="../embeddings/oleObject8.bin"/><Relationship Id="rId17" Type="http://schemas.openxmlformats.org/officeDocument/2006/relationships/oleObject" Target="../embeddings/oleObject13.bin"/><Relationship Id="rId25" Type="http://schemas.openxmlformats.org/officeDocument/2006/relationships/image" Target="../media/image90.png"/><Relationship Id="rId2" Type="http://schemas.openxmlformats.org/officeDocument/2006/relationships/slideLayout" Target="../slideLayouts/slideLayout5.xml"/><Relationship Id="rId16" Type="http://schemas.openxmlformats.org/officeDocument/2006/relationships/oleObject" Target="../embeddings/oleObject12.bin"/><Relationship Id="rId20" Type="http://schemas.openxmlformats.org/officeDocument/2006/relationships/oleObject" Target="../embeddings/oleObject16.bin"/><Relationship Id="rId29" Type="http://schemas.openxmlformats.org/officeDocument/2006/relationships/image" Target="../media/image93.png"/><Relationship Id="rId1" Type="http://schemas.openxmlformats.org/officeDocument/2006/relationships/vmlDrawing" Target="../drawings/vmlDrawing3.vml"/><Relationship Id="rId6" Type="http://schemas.openxmlformats.org/officeDocument/2006/relationships/oleObject" Target="../embeddings/oleObject2.bin"/><Relationship Id="rId11" Type="http://schemas.openxmlformats.org/officeDocument/2006/relationships/oleObject" Target="../embeddings/oleObject7.bin"/><Relationship Id="rId24" Type="http://schemas.openxmlformats.org/officeDocument/2006/relationships/hyperlink" Target="http://www.wimaxforum.org/" TargetMode="External"/><Relationship Id="rId32" Type="http://schemas.openxmlformats.org/officeDocument/2006/relationships/image" Target="../media/image96.png"/><Relationship Id="rId5" Type="http://schemas.openxmlformats.org/officeDocument/2006/relationships/oleObject" Target="../embeddings/oleObject1.bin"/><Relationship Id="rId15" Type="http://schemas.openxmlformats.org/officeDocument/2006/relationships/oleObject" Target="../embeddings/oleObject11.bin"/><Relationship Id="rId23" Type="http://schemas.openxmlformats.org/officeDocument/2006/relationships/image" Target="../media/image89.png"/><Relationship Id="rId28" Type="http://schemas.openxmlformats.org/officeDocument/2006/relationships/image" Target="../media/image92.png"/><Relationship Id="rId10" Type="http://schemas.openxmlformats.org/officeDocument/2006/relationships/oleObject" Target="../embeddings/oleObject6.bin"/><Relationship Id="rId19" Type="http://schemas.openxmlformats.org/officeDocument/2006/relationships/oleObject" Target="../embeddings/oleObject15.bin"/><Relationship Id="rId31" Type="http://schemas.openxmlformats.org/officeDocument/2006/relationships/image" Target="../media/image95.png"/><Relationship Id="rId4" Type="http://schemas.openxmlformats.org/officeDocument/2006/relationships/image" Target="../media/image86.png"/><Relationship Id="rId9" Type="http://schemas.openxmlformats.org/officeDocument/2006/relationships/oleObject" Target="../embeddings/oleObject5.bin"/><Relationship Id="rId14" Type="http://schemas.openxmlformats.org/officeDocument/2006/relationships/oleObject" Target="../embeddings/oleObject10.bin"/><Relationship Id="rId22" Type="http://schemas.openxmlformats.org/officeDocument/2006/relationships/image" Target="../media/image88.jpeg"/><Relationship Id="rId27" Type="http://schemas.openxmlformats.org/officeDocument/2006/relationships/image" Target="../media/image91.png"/><Relationship Id="rId30" Type="http://schemas.openxmlformats.org/officeDocument/2006/relationships/image" Target="../media/image94.png"/></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hyperlink" Target="http://www.climatescience.gov/Library/stratplan2003/final/graphics/images/SciStratFig5-2right.jpg" TargetMode="External"/><Relationship Id="rId18" Type="http://schemas.openxmlformats.org/officeDocument/2006/relationships/image" Target="../media/image113.png"/><Relationship Id="rId26" Type="http://schemas.openxmlformats.org/officeDocument/2006/relationships/image" Target="../media/image120.jpeg"/><Relationship Id="rId3" Type="http://schemas.openxmlformats.org/officeDocument/2006/relationships/diagramData" Target="../diagrams/data1.xml"/><Relationship Id="rId21" Type="http://schemas.openxmlformats.org/officeDocument/2006/relationships/image" Target="../media/image115.jpeg"/><Relationship Id="rId7" Type="http://schemas.openxmlformats.org/officeDocument/2006/relationships/image" Target="../media/image103.jpeg"/><Relationship Id="rId12" Type="http://schemas.openxmlformats.org/officeDocument/2006/relationships/image" Target="../media/image108.jpeg"/><Relationship Id="rId17" Type="http://schemas.openxmlformats.org/officeDocument/2006/relationships/image" Target="../media/image112.emf"/><Relationship Id="rId25" Type="http://schemas.openxmlformats.org/officeDocument/2006/relationships/image" Target="../media/image119.jpeg"/><Relationship Id="rId2" Type="http://schemas.openxmlformats.org/officeDocument/2006/relationships/notesSlide" Target="../notesSlides/notesSlide35.xml"/><Relationship Id="rId16" Type="http://schemas.openxmlformats.org/officeDocument/2006/relationships/image" Target="../media/image111.jpeg"/><Relationship Id="rId20" Type="http://schemas.openxmlformats.org/officeDocument/2006/relationships/hyperlink" Target="http://www.google.com/imgres?imgurl=http://www.bjorn3d.com/Material/revimages/video/hd2000/ati_logo.jpg&amp;imgrefurl=http://www.bjorn3d.com/read.php?cID=1099&amp;h=102&amp;w=111&amp;sz=13&amp;tbnid=yyZnqTRiefQJ:&amp;tbnh=102&amp;tbnw=111&amp;sa=X&amp;oi=image_result&amp;resnum=1&amp;ct=image&amp;cd=3" TargetMode="External"/><Relationship Id="rId1" Type="http://schemas.openxmlformats.org/officeDocument/2006/relationships/slideLayout" Target="../slideLayouts/slideLayout5.xml"/><Relationship Id="rId6" Type="http://schemas.openxmlformats.org/officeDocument/2006/relationships/diagramColors" Target="../diagrams/colors1.xml"/><Relationship Id="rId11" Type="http://schemas.openxmlformats.org/officeDocument/2006/relationships/image" Target="../media/image107.jpeg"/><Relationship Id="rId24" Type="http://schemas.openxmlformats.org/officeDocument/2006/relationships/image" Target="../media/image118.png"/><Relationship Id="rId5" Type="http://schemas.openxmlformats.org/officeDocument/2006/relationships/diagramQuickStyle" Target="../diagrams/quickStyle1.xml"/><Relationship Id="rId15" Type="http://schemas.openxmlformats.org/officeDocument/2006/relationships/image" Target="../media/image110.jpeg"/><Relationship Id="rId23" Type="http://schemas.openxmlformats.org/officeDocument/2006/relationships/image" Target="../media/image117.png"/><Relationship Id="rId10" Type="http://schemas.openxmlformats.org/officeDocument/2006/relationships/image" Target="../media/image106.jpeg"/><Relationship Id="rId19" Type="http://schemas.openxmlformats.org/officeDocument/2006/relationships/image" Target="../media/image114.png"/><Relationship Id="rId4" Type="http://schemas.openxmlformats.org/officeDocument/2006/relationships/diagramLayout" Target="../diagrams/layout1.xml"/><Relationship Id="rId9" Type="http://schemas.openxmlformats.org/officeDocument/2006/relationships/image" Target="../media/image105.jpeg"/><Relationship Id="rId14" Type="http://schemas.openxmlformats.org/officeDocument/2006/relationships/image" Target="../media/image109.jpeg"/><Relationship Id="rId22" Type="http://schemas.openxmlformats.org/officeDocument/2006/relationships/image" Target="../media/image116.wmf"/></Relationships>
</file>

<file path=ppt/slides/_rels/slide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12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24.png"/></Relationships>
</file>

<file path=ppt/slides/_rels/slide39.xml.rels><?xml version="1.0" encoding="UTF-8" standalone="yes"?>
<Relationships xmlns="http://schemas.openxmlformats.org/package/2006/relationships"><Relationship Id="rId3" Type="http://schemas.openxmlformats.org/officeDocument/2006/relationships/hyperlink" Target="http://www.winhec2008.com/"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12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oleObject" Target="../embeddings/Microsoft_Office_Excel_97-2003_Worksheet2.xls"/><Relationship Id="rId5" Type="http://schemas.openxmlformats.org/officeDocument/2006/relationships/oleObject" Target="../embeddings/Microsoft_Office_Excel_97-2003_Worksheet1.xls"/><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3.png"/><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32.jpeg"/><Relationship Id="rId5" Type="http://schemas.openxmlformats.org/officeDocument/2006/relationships/oleObject" Target="../embeddings/Microsoft_Office_Excel_97-2003_Worksheet3.xls"/><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5910" y="1176116"/>
            <a:ext cx="7142634" cy="2215991"/>
          </a:xfrm>
        </p:spPr>
        <p:txBody>
          <a:bodyPr/>
          <a:lstStyle/>
          <a:p>
            <a:r>
              <a:rPr lang="en-US" sz="4000" dirty="0" smtClean="0"/>
              <a:t>COR-T544 </a:t>
            </a:r>
            <a:br>
              <a:rPr lang="en-US" sz="4000" dirty="0" smtClean="0"/>
            </a:br>
            <a:r>
              <a:rPr lang="en-US" sz="4000" dirty="0" smtClean="0"/>
              <a:t>Intel Sponsor Session</a:t>
            </a:r>
            <a:br>
              <a:rPr lang="en-US" sz="4000" dirty="0" smtClean="0"/>
            </a:br>
            <a:r>
              <a:rPr lang="en-US" sz="4000" dirty="0" smtClean="0"/>
              <a:t>Making Technology and </a:t>
            </a:r>
            <a:br>
              <a:rPr lang="en-US" sz="4000" dirty="0" smtClean="0"/>
            </a:br>
            <a:r>
              <a:rPr lang="en-US" sz="4000" dirty="0" smtClean="0"/>
              <a:t>Products Matter for Developers</a:t>
            </a:r>
            <a:endParaRPr lang="en-US" sz="4000" dirty="0"/>
          </a:p>
        </p:txBody>
      </p:sp>
      <p:sp>
        <p:nvSpPr>
          <p:cNvPr id="3" name="Subtitle 2"/>
          <p:cNvSpPr>
            <a:spLocks noGrp="1"/>
          </p:cNvSpPr>
          <p:nvPr>
            <p:ph type="subTitle" idx="1"/>
          </p:nvPr>
        </p:nvSpPr>
        <p:spPr>
          <a:xfrm>
            <a:off x="2734826" y="3650133"/>
            <a:ext cx="5866482" cy="1689693"/>
          </a:xfrm>
        </p:spPr>
        <p:txBody>
          <a:bodyPr/>
          <a:lstStyle/>
          <a:p>
            <a:r>
              <a:rPr lang="en-US" dirty="0" smtClean="0"/>
              <a:t>Jim </a:t>
            </a:r>
            <a:r>
              <a:rPr lang="en-US" dirty="0" err="1" smtClean="0"/>
              <a:t>Fister</a:t>
            </a:r>
            <a:endParaRPr lang="en-US" dirty="0" smtClean="0"/>
          </a:p>
          <a:p>
            <a:r>
              <a:rPr lang="en-US" sz="2800" dirty="0" smtClean="0"/>
              <a:t>Lead Strategist</a:t>
            </a:r>
          </a:p>
          <a:p>
            <a:r>
              <a:rPr lang="en-US" sz="2800" dirty="0" smtClean="0"/>
              <a:t>Intel Corporation</a:t>
            </a:r>
          </a:p>
          <a:p>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2588" y="228600"/>
            <a:ext cx="8380412" cy="1052596"/>
          </a:xfrm>
        </p:spPr>
        <p:txBody>
          <a:bodyPr/>
          <a:lstStyle/>
          <a:p>
            <a:r>
              <a:rPr lang="en-US" sz="4400" dirty="0" smtClean="0"/>
              <a:t>Xeon</a:t>
            </a:r>
            <a:r>
              <a:rPr sz="4400" baseline="30000" smtClean="0"/>
              <a:t>®</a:t>
            </a:r>
            <a:r>
              <a:rPr lang="en-US" sz="4400" dirty="0" smtClean="0"/>
              <a:t> Processor Expandable </a:t>
            </a:r>
            <a:br>
              <a:rPr lang="en-US" sz="4400" dirty="0" smtClean="0"/>
            </a:br>
            <a:r>
              <a:rPr lang="en-US" sz="3200" dirty="0" smtClean="0">
                <a:solidFill>
                  <a:schemeClr val="accent1"/>
                </a:solidFill>
              </a:rPr>
              <a:t>XPF 7400 Series Processor</a:t>
            </a:r>
            <a:endParaRPr lang="en-US" sz="4400" dirty="0" smtClean="0">
              <a:solidFill>
                <a:schemeClr val="accent1"/>
              </a:solidFill>
            </a:endParaRPr>
          </a:p>
        </p:txBody>
      </p:sp>
      <p:sp>
        <p:nvSpPr>
          <p:cNvPr id="18435" name="Rectangle 3"/>
          <p:cNvSpPr>
            <a:spLocks noGrp="1" noChangeArrowheads="1"/>
          </p:cNvSpPr>
          <p:nvPr>
            <p:ph idx="1"/>
          </p:nvPr>
        </p:nvSpPr>
        <p:spPr>
          <a:xfrm>
            <a:off x="381000" y="1901825"/>
            <a:ext cx="4509052" cy="3914918"/>
          </a:xfrm>
        </p:spPr>
        <p:txBody>
          <a:bodyPr/>
          <a:lstStyle/>
          <a:p>
            <a:pPr marL="396875" indent="-396875"/>
            <a:r>
              <a:rPr lang="en-US" sz="2400" dirty="0" smtClean="0"/>
              <a:t>6 core Processor</a:t>
            </a:r>
          </a:p>
          <a:p>
            <a:pPr marL="396875" indent="-396875"/>
            <a:r>
              <a:rPr lang="en-US" sz="2400" dirty="0" smtClean="0"/>
              <a:t>1.9 billion transistors</a:t>
            </a:r>
          </a:p>
          <a:p>
            <a:pPr marL="396875" indent="-396875"/>
            <a:r>
              <a:rPr lang="en-US" sz="2400" dirty="0" smtClean="0"/>
              <a:t>45nm Hi-K technology</a:t>
            </a:r>
          </a:p>
          <a:p>
            <a:pPr marL="396875" indent="-396875"/>
            <a:r>
              <a:rPr lang="en-US" sz="2400" dirty="0" smtClean="0"/>
              <a:t>16 MB L3 cache</a:t>
            </a:r>
          </a:p>
          <a:p>
            <a:pPr marL="396875" indent="-396875"/>
            <a:r>
              <a:rPr lang="en-US" sz="2400" dirty="0" smtClean="0"/>
              <a:t>Latest Intel virtualization capabilities</a:t>
            </a:r>
          </a:p>
          <a:p>
            <a:pPr marL="396875" indent="-396875"/>
            <a:r>
              <a:rPr lang="en-US" sz="2400" dirty="0" smtClean="0"/>
              <a:t>Socket compatible </a:t>
            </a:r>
            <a:br>
              <a:rPr lang="en-US" sz="2400" dirty="0" smtClean="0"/>
            </a:br>
            <a:r>
              <a:rPr lang="en-US" sz="2400" dirty="0" smtClean="0"/>
              <a:t>with existing platform</a:t>
            </a:r>
          </a:p>
          <a:p>
            <a:pPr marL="396875" indent="-396875"/>
            <a:r>
              <a:rPr lang="en-US" sz="2400" dirty="0" smtClean="0"/>
              <a:t>Available 2H’08</a:t>
            </a:r>
          </a:p>
        </p:txBody>
      </p:sp>
      <p:grpSp>
        <p:nvGrpSpPr>
          <p:cNvPr id="2" name="Group 4"/>
          <p:cNvGrpSpPr>
            <a:grpSpLocks/>
          </p:cNvGrpSpPr>
          <p:nvPr/>
        </p:nvGrpSpPr>
        <p:grpSpPr bwMode="auto">
          <a:xfrm>
            <a:off x="4914900" y="1859028"/>
            <a:ext cx="3784600" cy="6638925"/>
            <a:chOff x="384" y="1050"/>
            <a:chExt cx="2384" cy="4182"/>
          </a:xfrm>
        </p:grpSpPr>
        <p:pic>
          <p:nvPicPr>
            <p:cNvPr id="18438" name="Picture 11" descr="Dunnington-Die.jpg"/>
            <p:cNvPicPr>
              <a:picLocks noChangeAspect="1" noChangeArrowheads="1"/>
            </p:cNvPicPr>
            <p:nvPr/>
          </p:nvPicPr>
          <p:blipFill>
            <a:blip r:embed="rId3"/>
            <a:srcRect/>
            <a:stretch>
              <a:fillRect/>
            </a:stretch>
          </p:blipFill>
          <p:spPr bwMode="auto">
            <a:xfrm>
              <a:off x="384" y="1050"/>
              <a:ext cx="2377" cy="4182"/>
            </a:xfrm>
            <a:prstGeom prst="rect">
              <a:avLst/>
            </a:prstGeom>
            <a:noFill/>
            <a:ln w="9525">
              <a:noFill/>
              <a:miter lim="800000"/>
              <a:headEnd/>
              <a:tailEnd/>
            </a:ln>
          </p:spPr>
        </p:pic>
        <p:sp>
          <p:nvSpPr>
            <p:cNvPr id="18439" name="Rectangle 14"/>
            <p:cNvSpPr>
              <a:spLocks/>
            </p:cNvSpPr>
            <p:nvPr/>
          </p:nvSpPr>
          <p:spPr bwMode="auto">
            <a:xfrm>
              <a:off x="801" y="1392"/>
              <a:ext cx="671" cy="244"/>
            </a:xfrm>
            <a:prstGeom prst="rect">
              <a:avLst/>
            </a:prstGeom>
            <a:noFill/>
            <a:ln w="38100">
              <a:noFill/>
              <a:round/>
              <a:headEnd/>
              <a:tailEnd/>
            </a:ln>
          </p:spPr>
          <p:txBody>
            <a:bodyPr lIns="91372" tIns="45688" rIns="91372" bIns="45688" anchor="ctr" anchorCtr="1">
              <a:spAutoFit/>
            </a:bodyPr>
            <a:lstStyle/>
            <a:p>
              <a:pPr algn="ctr">
                <a:lnSpc>
                  <a:spcPct val="95000"/>
                </a:lnSpc>
                <a:spcBef>
                  <a:spcPct val="30000"/>
                </a:spcBef>
                <a:buClr>
                  <a:schemeClr val="tx1"/>
                </a:buClr>
                <a:buFont typeface="Wingdings" pitchFamily="2" charset="2"/>
                <a:buNone/>
              </a:pPr>
              <a:r>
                <a:rPr lang="en-US" sz="2000" dirty="0">
                  <a:effectLst>
                    <a:outerShdw blurRad="38100" dist="38100" dir="2700000" algn="tl">
                      <a:srgbClr val="000000">
                        <a:alpha val="43137"/>
                      </a:srgbClr>
                    </a:outerShdw>
                  </a:effectLst>
                  <a:latin typeface="Verdana" pitchFamily="34" charset="0"/>
                </a:rPr>
                <a:t>cores</a:t>
              </a:r>
            </a:p>
          </p:txBody>
        </p:sp>
        <p:sp>
          <p:nvSpPr>
            <p:cNvPr id="18440" name="Rectangle 17"/>
            <p:cNvSpPr>
              <a:spLocks noChangeArrowheads="1"/>
            </p:cNvSpPr>
            <p:nvPr/>
          </p:nvSpPr>
          <p:spPr bwMode="auto">
            <a:xfrm>
              <a:off x="768" y="2710"/>
              <a:ext cx="1008" cy="244"/>
            </a:xfrm>
            <a:prstGeom prst="rect">
              <a:avLst/>
            </a:prstGeom>
            <a:noFill/>
            <a:ln w="38100">
              <a:noFill/>
              <a:round/>
              <a:headEnd/>
              <a:tailEnd/>
            </a:ln>
          </p:spPr>
          <p:txBody>
            <a:bodyPr lIns="91372" tIns="45688" rIns="91372" bIns="45688" anchor="ctr" anchorCtr="1">
              <a:spAutoFit/>
            </a:bodyPr>
            <a:lstStyle/>
            <a:p>
              <a:pPr algn="ctr">
                <a:lnSpc>
                  <a:spcPct val="95000"/>
                </a:lnSpc>
                <a:spcBef>
                  <a:spcPct val="30000"/>
                </a:spcBef>
                <a:buClr>
                  <a:schemeClr val="tx1"/>
                </a:buClr>
                <a:buFont typeface="Wingdings" pitchFamily="2" charset="2"/>
                <a:buNone/>
              </a:pPr>
              <a:r>
                <a:rPr lang="en-US" sz="2000" dirty="0">
                  <a:effectLst>
                    <a:outerShdw blurRad="38100" dist="38100" dir="2700000" algn="tl">
                      <a:srgbClr val="000000">
                        <a:alpha val="43137"/>
                      </a:srgbClr>
                    </a:outerShdw>
                  </a:effectLst>
                  <a:latin typeface="Verdana" pitchFamily="34" charset="0"/>
                </a:rPr>
                <a:t>cache</a:t>
              </a:r>
            </a:p>
          </p:txBody>
        </p:sp>
        <p:sp>
          <p:nvSpPr>
            <p:cNvPr id="18441" name="Rectangle 24"/>
            <p:cNvSpPr>
              <a:spLocks/>
            </p:cNvSpPr>
            <p:nvPr/>
          </p:nvSpPr>
          <p:spPr bwMode="auto">
            <a:xfrm>
              <a:off x="2025" y="1404"/>
              <a:ext cx="743" cy="244"/>
            </a:xfrm>
            <a:prstGeom prst="rect">
              <a:avLst/>
            </a:prstGeom>
            <a:noFill/>
            <a:ln w="38100">
              <a:noFill/>
              <a:round/>
              <a:headEnd/>
              <a:tailEnd/>
            </a:ln>
          </p:spPr>
          <p:txBody>
            <a:bodyPr lIns="91372" tIns="45688" rIns="91372" bIns="45688" anchor="ctr" anchorCtr="1">
              <a:spAutoFit/>
            </a:bodyPr>
            <a:lstStyle/>
            <a:p>
              <a:pPr algn="ctr">
                <a:lnSpc>
                  <a:spcPct val="95000"/>
                </a:lnSpc>
                <a:spcBef>
                  <a:spcPct val="30000"/>
                </a:spcBef>
                <a:buClr>
                  <a:schemeClr val="tx1"/>
                </a:buClr>
                <a:buFont typeface="Wingdings" pitchFamily="2" charset="2"/>
                <a:buNone/>
              </a:pPr>
              <a:r>
                <a:rPr lang="en-US" sz="2000">
                  <a:effectLst>
                    <a:outerShdw blurRad="38100" dist="38100" dir="2700000" algn="tl">
                      <a:srgbClr val="000000">
                        <a:alpha val="43137"/>
                      </a:srgbClr>
                    </a:outerShdw>
                  </a:effectLst>
                  <a:latin typeface="Verdana" pitchFamily="34" charset="0"/>
                </a:rPr>
                <a:t>cores</a:t>
              </a:r>
            </a:p>
          </p:txBody>
        </p:sp>
        <p:sp>
          <p:nvSpPr>
            <p:cNvPr id="18442" name="Rectangle 25"/>
            <p:cNvSpPr>
              <a:spLocks/>
            </p:cNvSpPr>
            <p:nvPr/>
          </p:nvSpPr>
          <p:spPr bwMode="auto">
            <a:xfrm>
              <a:off x="2021" y="2544"/>
              <a:ext cx="739" cy="244"/>
            </a:xfrm>
            <a:prstGeom prst="rect">
              <a:avLst/>
            </a:prstGeom>
            <a:noFill/>
            <a:ln w="38100">
              <a:noFill/>
              <a:round/>
              <a:headEnd/>
              <a:tailEnd/>
            </a:ln>
          </p:spPr>
          <p:txBody>
            <a:bodyPr lIns="91372" tIns="45688" rIns="91372" bIns="45688" anchor="ctr" anchorCtr="1">
              <a:spAutoFit/>
            </a:bodyPr>
            <a:lstStyle/>
            <a:p>
              <a:pPr algn="ctr">
                <a:lnSpc>
                  <a:spcPct val="95000"/>
                </a:lnSpc>
                <a:spcBef>
                  <a:spcPct val="30000"/>
                </a:spcBef>
                <a:buClr>
                  <a:schemeClr val="tx1"/>
                </a:buClr>
                <a:buFont typeface="Wingdings" pitchFamily="2" charset="2"/>
                <a:buNone/>
              </a:pPr>
              <a:r>
                <a:rPr lang="en-US" sz="2000">
                  <a:effectLst>
                    <a:outerShdw blurRad="38100" dist="38100" dir="2700000" algn="tl">
                      <a:srgbClr val="000000">
                        <a:alpha val="43137"/>
                      </a:srgbClr>
                    </a:outerShdw>
                  </a:effectLst>
                  <a:latin typeface="Verdana" pitchFamily="34" charset="0"/>
                </a:rPr>
                <a:t>cores</a:t>
              </a:r>
            </a:p>
          </p:txBody>
        </p:sp>
        <p:cxnSp>
          <p:nvCxnSpPr>
            <p:cNvPr id="18443" name="Straight Connector 28"/>
            <p:cNvCxnSpPr>
              <a:cxnSpLocks noChangeShapeType="1"/>
            </p:cNvCxnSpPr>
            <p:nvPr/>
          </p:nvCxnSpPr>
          <p:spPr bwMode="auto">
            <a:xfrm rot="5400000">
              <a:off x="2368" y="2360"/>
              <a:ext cx="558" cy="1"/>
            </a:xfrm>
            <a:prstGeom prst="line">
              <a:avLst/>
            </a:prstGeom>
            <a:noFill/>
            <a:ln w="38100">
              <a:solidFill>
                <a:schemeClr val="tx1"/>
              </a:solidFill>
              <a:round/>
              <a:headEnd/>
              <a:tailEnd/>
            </a:ln>
          </p:spPr>
        </p:cxnSp>
        <p:sp>
          <p:nvSpPr>
            <p:cNvPr id="18444" name="TextBox 30"/>
            <p:cNvSpPr txBox="1">
              <a:spLocks noChangeArrowheads="1"/>
            </p:cNvSpPr>
            <p:nvPr/>
          </p:nvSpPr>
          <p:spPr bwMode="auto">
            <a:xfrm>
              <a:off x="944" y="2016"/>
              <a:ext cx="1461" cy="242"/>
            </a:xfrm>
            <a:prstGeom prst="rect">
              <a:avLst/>
            </a:prstGeom>
            <a:noFill/>
            <a:ln w="9525">
              <a:noFill/>
              <a:miter lim="800000"/>
              <a:headEnd/>
              <a:tailEnd/>
            </a:ln>
          </p:spPr>
          <p:txBody>
            <a:bodyPr wrap="none">
              <a:spAutoFit/>
            </a:bodyPr>
            <a:lstStyle/>
            <a:p>
              <a:pPr algn="ctr">
                <a:lnSpc>
                  <a:spcPct val="95000"/>
                </a:lnSpc>
                <a:spcBef>
                  <a:spcPct val="30000"/>
                </a:spcBef>
                <a:buClr>
                  <a:schemeClr val="tx1"/>
                </a:buClr>
                <a:buFont typeface="Wingdings" pitchFamily="2" charset="2"/>
                <a:buNone/>
              </a:pPr>
              <a:r>
                <a:rPr lang="en-US" sz="2000">
                  <a:effectLst>
                    <a:outerShdw blurRad="38100" dist="38100" dir="2700000" algn="tl">
                      <a:srgbClr val="000000">
                        <a:alpha val="43137"/>
                      </a:srgbClr>
                    </a:outerShdw>
                  </a:effectLst>
                  <a:latin typeface="Verdana" pitchFamily="34" charset="0"/>
                </a:rPr>
                <a:t>system interface</a:t>
              </a:r>
            </a:p>
          </p:txBody>
        </p:sp>
        <p:sp>
          <p:nvSpPr>
            <p:cNvPr id="18445" name="Rectangle 17"/>
            <p:cNvSpPr>
              <a:spLocks noChangeArrowheads="1"/>
            </p:cNvSpPr>
            <p:nvPr/>
          </p:nvSpPr>
          <p:spPr bwMode="auto">
            <a:xfrm rot="-5400000">
              <a:off x="51" y="1540"/>
              <a:ext cx="1116" cy="244"/>
            </a:xfrm>
            <a:prstGeom prst="rect">
              <a:avLst/>
            </a:prstGeom>
            <a:noFill/>
            <a:ln w="38100">
              <a:noFill/>
              <a:round/>
              <a:headEnd/>
              <a:tailEnd/>
            </a:ln>
          </p:spPr>
          <p:txBody>
            <a:bodyPr lIns="91372" tIns="45688" rIns="91372" bIns="45688" anchor="ctr" anchorCtr="1">
              <a:spAutoFit/>
            </a:bodyPr>
            <a:lstStyle/>
            <a:p>
              <a:pPr algn="ctr">
                <a:lnSpc>
                  <a:spcPct val="95000"/>
                </a:lnSpc>
                <a:spcBef>
                  <a:spcPct val="30000"/>
                </a:spcBef>
                <a:buClr>
                  <a:schemeClr val="tx1"/>
                </a:buClr>
                <a:buFont typeface="Wingdings" pitchFamily="2" charset="2"/>
                <a:buNone/>
              </a:pPr>
              <a:r>
                <a:rPr lang="en-US" sz="2000" dirty="0">
                  <a:effectLst>
                    <a:outerShdw blurRad="38100" dist="38100" dir="2700000" algn="tl">
                      <a:srgbClr val="000000">
                        <a:alpha val="43137"/>
                      </a:srgbClr>
                    </a:outerShdw>
                  </a:effectLst>
                  <a:latin typeface="Verdana" pitchFamily="34" charset="0"/>
                </a:rPr>
                <a:t>cache</a:t>
              </a:r>
            </a:p>
          </p:txBody>
        </p:sp>
      </p:gr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2"/>
          <p:cNvSpPr>
            <a:spLocks noGrp="1" noChangeArrowheads="1"/>
          </p:cNvSpPr>
          <p:nvPr>
            <p:ph type="title"/>
          </p:nvPr>
        </p:nvSpPr>
        <p:spPr/>
        <p:txBody>
          <a:bodyPr/>
          <a:lstStyle/>
          <a:p>
            <a:pPr eaLnBrk="1" hangingPunct="1"/>
            <a:r>
              <a:rPr lang="en-US" smtClean="0">
                <a:ea typeface="Verdana" pitchFamily="34" charset="0"/>
                <a:cs typeface="Verdana" pitchFamily="34" charset="0"/>
              </a:rPr>
              <a:t>Technologies to Address IT Challenges</a:t>
            </a:r>
          </a:p>
        </p:txBody>
      </p:sp>
      <p:grpSp>
        <p:nvGrpSpPr>
          <p:cNvPr id="4" name="Group 15"/>
          <p:cNvGrpSpPr>
            <a:grpSpLocks/>
          </p:cNvGrpSpPr>
          <p:nvPr/>
        </p:nvGrpSpPr>
        <p:grpSpPr bwMode="auto">
          <a:xfrm>
            <a:off x="460375" y="3221038"/>
            <a:ext cx="2555875" cy="2790825"/>
            <a:chOff x="460375" y="3221038"/>
            <a:chExt cx="2555875" cy="2790825"/>
          </a:xfrm>
        </p:grpSpPr>
        <p:sp>
          <p:nvSpPr>
            <p:cNvPr id="238617" name="AutoShape 25"/>
            <p:cNvSpPr>
              <a:spLocks noChangeArrowheads="1"/>
            </p:cNvSpPr>
            <p:nvPr/>
          </p:nvSpPr>
          <p:spPr bwMode="auto">
            <a:xfrm>
              <a:off x="460375" y="3221038"/>
              <a:ext cx="2555875" cy="2465387"/>
            </a:xfrm>
            <a:prstGeom prst="roundRect">
              <a:avLst>
                <a:gd name="adj" fmla="val 4347"/>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endParaRPr lang="en-US">
                <a:solidFill>
                  <a:schemeClr val="tx1"/>
                </a:solidFill>
                <a:effectLst>
                  <a:outerShdw blurRad="38100" dist="38100" dir="2700000" algn="tl">
                    <a:srgbClr val="000000">
                      <a:alpha val="43137"/>
                    </a:srgbClr>
                  </a:outerShdw>
                </a:effectLst>
                <a:latin typeface="Trebuchet MS" pitchFamily="34" charset="0"/>
              </a:endParaRPr>
            </a:p>
          </p:txBody>
        </p:sp>
        <p:sp>
          <p:nvSpPr>
            <p:cNvPr id="21521" name="Text Box 28"/>
            <p:cNvSpPr txBox="1">
              <a:spLocks noChangeArrowheads="1"/>
            </p:cNvSpPr>
            <p:nvPr/>
          </p:nvSpPr>
          <p:spPr bwMode="auto">
            <a:xfrm>
              <a:off x="546100" y="3276600"/>
              <a:ext cx="2384425" cy="561975"/>
            </a:xfrm>
            <a:prstGeom prst="rect">
              <a:avLst/>
            </a:prstGeom>
            <a:noFill/>
            <a:ln w="12700">
              <a:noFill/>
              <a:miter lim="800000"/>
              <a:headEnd type="none" w="sm" len="sm"/>
              <a:tailEnd type="none" w="sm" len="sm"/>
            </a:ln>
          </p:spPr>
          <p:txBody>
            <a:bodyPr lIns="91432" tIns="45716" rIns="91432" bIns="45716">
              <a:spAutoFit/>
            </a:bodyPr>
            <a:lstStyle/>
            <a:p>
              <a:pPr algn="ctr" eaLnBrk="0" hangingPunct="0">
                <a:lnSpc>
                  <a:spcPct val="95000"/>
                </a:lnSpc>
              </a:pPr>
              <a:r>
                <a:rPr lang="en-US" sz="1600" dirty="0">
                  <a:effectLst>
                    <a:outerShdw blurRad="38100" dist="38100" dir="2700000" algn="tl">
                      <a:srgbClr val="000000">
                        <a:alpha val="43137"/>
                      </a:srgbClr>
                    </a:outerShdw>
                  </a:effectLst>
                  <a:latin typeface="Trebuchet MS" pitchFamily="34" charset="0"/>
                </a:rPr>
                <a:t>Energy Efficient Performance</a:t>
              </a:r>
            </a:p>
          </p:txBody>
        </p:sp>
        <p:pic>
          <p:nvPicPr>
            <p:cNvPr id="21522" name="Picture 46" descr="powermanagement"/>
            <p:cNvPicPr>
              <a:picLocks noChangeAspect="1" noChangeArrowheads="1"/>
            </p:cNvPicPr>
            <p:nvPr/>
          </p:nvPicPr>
          <p:blipFill>
            <a:blip r:embed="rId3"/>
            <a:srcRect/>
            <a:stretch>
              <a:fillRect/>
            </a:stretch>
          </p:blipFill>
          <p:spPr bwMode="auto">
            <a:xfrm>
              <a:off x="555625" y="3960813"/>
              <a:ext cx="2366963" cy="1590675"/>
            </a:xfrm>
            <a:prstGeom prst="rect">
              <a:avLst/>
            </a:prstGeom>
            <a:noFill/>
            <a:ln w="9525">
              <a:noFill/>
              <a:miter lim="800000"/>
              <a:headEnd/>
              <a:tailEnd/>
            </a:ln>
          </p:spPr>
        </p:pic>
        <p:sp>
          <p:nvSpPr>
            <p:cNvPr id="482319" name="AutoShape 15"/>
            <p:cNvSpPr>
              <a:spLocks noChangeArrowheads="1"/>
            </p:cNvSpPr>
            <p:nvPr/>
          </p:nvSpPr>
          <p:spPr bwMode="gray">
            <a:xfrm rot="5400000">
              <a:off x="1443038" y="4557713"/>
              <a:ext cx="590550" cy="2317750"/>
            </a:xfrm>
            <a:prstGeom prst="roundRect">
              <a:avLst>
                <a:gd name="adj" fmla="val 10796"/>
              </a:avLst>
            </a:prstGeom>
            <a:ln>
              <a:headEnd type="none" w="sm" len="sm"/>
              <a:tailEnd type="none" w="sm" len="sm"/>
            </a:ln>
          </p:spPr>
          <p:style>
            <a:lnRef idx="1">
              <a:schemeClr val="accent4"/>
            </a:lnRef>
            <a:fillRef idx="2">
              <a:schemeClr val="accent4"/>
            </a:fillRef>
            <a:effectRef idx="1">
              <a:schemeClr val="accent4"/>
            </a:effectRef>
            <a:fontRef idx="minor">
              <a:schemeClr val="dk1"/>
            </a:fontRef>
          </p:style>
          <p:txBody>
            <a:bodyPr rot="10800000" vert="eaVert" wrap="none" lIns="0" tIns="0" rIns="0" bIns="0" anchor="ctr" anchorCtr="1"/>
            <a:lstStyle/>
            <a:p>
              <a:pPr algn="ctr">
                <a:defRPr/>
              </a:pPr>
              <a:r>
                <a:rPr lang="en-US" sz="1400" dirty="0">
                  <a:solidFill>
                    <a:schemeClr val="bg2"/>
                  </a:solidFill>
                  <a:latin typeface="Trebuchet MS" pitchFamily="34" charset="0"/>
                </a:rPr>
                <a:t>Power Management</a:t>
              </a:r>
            </a:p>
          </p:txBody>
        </p:sp>
      </p:grpSp>
      <p:grpSp>
        <p:nvGrpSpPr>
          <p:cNvPr id="5" name="Group 16"/>
          <p:cNvGrpSpPr>
            <a:grpSpLocks/>
          </p:cNvGrpSpPr>
          <p:nvPr/>
        </p:nvGrpSpPr>
        <p:grpSpPr bwMode="auto">
          <a:xfrm>
            <a:off x="3260725" y="3221038"/>
            <a:ext cx="2555875" cy="2790825"/>
            <a:chOff x="3260725" y="3221038"/>
            <a:chExt cx="2555875" cy="2790825"/>
          </a:xfrm>
        </p:grpSpPr>
        <p:sp>
          <p:nvSpPr>
            <p:cNvPr id="238623" name="AutoShape 31"/>
            <p:cNvSpPr>
              <a:spLocks noChangeArrowheads="1"/>
            </p:cNvSpPr>
            <p:nvPr/>
          </p:nvSpPr>
          <p:spPr bwMode="auto">
            <a:xfrm>
              <a:off x="3260725" y="3221038"/>
              <a:ext cx="2555875" cy="2465387"/>
            </a:xfrm>
            <a:prstGeom prst="roundRect">
              <a:avLst>
                <a:gd name="adj" fmla="val 4347"/>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endParaRPr lang="en-US">
                <a:solidFill>
                  <a:schemeClr val="tx1"/>
                </a:solidFill>
                <a:effectLst>
                  <a:outerShdw blurRad="38100" dist="38100" dir="2700000" algn="tl">
                    <a:srgbClr val="000000">
                      <a:alpha val="43137"/>
                    </a:srgbClr>
                  </a:outerShdw>
                </a:effectLst>
                <a:latin typeface="Trebuchet MS" pitchFamily="34" charset="0"/>
              </a:endParaRPr>
            </a:p>
          </p:txBody>
        </p:sp>
        <p:sp>
          <p:nvSpPr>
            <p:cNvPr id="21517" name="Text Box 34"/>
            <p:cNvSpPr txBox="1">
              <a:spLocks noChangeArrowheads="1"/>
            </p:cNvSpPr>
            <p:nvPr/>
          </p:nvSpPr>
          <p:spPr bwMode="auto">
            <a:xfrm>
              <a:off x="3346450" y="3276600"/>
              <a:ext cx="2384425" cy="561975"/>
            </a:xfrm>
            <a:prstGeom prst="rect">
              <a:avLst/>
            </a:prstGeom>
            <a:noFill/>
            <a:ln w="12700">
              <a:noFill/>
              <a:miter lim="800000"/>
              <a:headEnd type="none" w="sm" len="sm"/>
              <a:tailEnd type="none" w="sm" len="sm"/>
            </a:ln>
          </p:spPr>
          <p:txBody>
            <a:bodyPr lIns="0" tIns="45716" rIns="0" bIns="45716">
              <a:spAutoFit/>
            </a:bodyPr>
            <a:lstStyle/>
            <a:p>
              <a:pPr algn="ctr" eaLnBrk="0" hangingPunct="0">
                <a:lnSpc>
                  <a:spcPct val="95000"/>
                </a:lnSpc>
              </a:pPr>
              <a:r>
                <a:rPr lang="en-US" sz="1600">
                  <a:effectLst>
                    <a:outerShdw blurRad="38100" dist="38100" dir="2700000" algn="tl">
                      <a:srgbClr val="000000">
                        <a:alpha val="43137"/>
                      </a:srgbClr>
                    </a:outerShdw>
                  </a:effectLst>
                  <a:latin typeface="Trebuchet MS" pitchFamily="34" charset="0"/>
                </a:rPr>
                <a:t>Dynamic Resource</a:t>
              </a:r>
              <a:br>
                <a:rPr lang="en-US" sz="1600">
                  <a:effectLst>
                    <a:outerShdw blurRad="38100" dist="38100" dir="2700000" algn="tl">
                      <a:srgbClr val="000000">
                        <a:alpha val="43137"/>
                      </a:srgbClr>
                    </a:outerShdw>
                  </a:effectLst>
                  <a:latin typeface="Trebuchet MS" pitchFamily="34" charset="0"/>
                </a:rPr>
              </a:br>
              <a:r>
                <a:rPr lang="en-US" sz="1600">
                  <a:effectLst>
                    <a:outerShdw blurRad="38100" dist="38100" dir="2700000" algn="tl">
                      <a:srgbClr val="000000">
                        <a:alpha val="43137"/>
                      </a:srgbClr>
                    </a:outerShdw>
                  </a:effectLst>
                  <a:latin typeface="Trebuchet MS" pitchFamily="34" charset="0"/>
                </a:rPr>
                <a:t>Pooling</a:t>
              </a:r>
            </a:p>
          </p:txBody>
        </p:sp>
        <p:pic>
          <p:nvPicPr>
            <p:cNvPr id="21518" name="Picture 47" descr="virtualization"/>
            <p:cNvPicPr>
              <a:picLocks noChangeAspect="1" noChangeArrowheads="1"/>
            </p:cNvPicPr>
            <p:nvPr/>
          </p:nvPicPr>
          <p:blipFill>
            <a:blip r:embed="rId4"/>
            <a:srcRect/>
            <a:stretch>
              <a:fillRect/>
            </a:stretch>
          </p:blipFill>
          <p:spPr bwMode="auto">
            <a:xfrm>
              <a:off x="3355975" y="3960813"/>
              <a:ext cx="2359025" cy="1585912"/>
            </a:xfrm>
            <a:prstGeom prst="rect">
              <a:avLst/>
            </a:prstGeom>
            <a:noFill/>
            <a:ln w="9525">
              <a:noFill/>
              <a:miter lim="800000"/>
              <a:headEnd/>
              <a:tailEnd/>
            </a:ln>
          </p:spPr>
        </p:pic>
        <p:sp>
          <p:nvSpPr>
            <p:cNvPr id="2" name="AutoShape 15"/>
            <p:cNvSpPr>
              <a:spLocks noChangeArrowheads="1"/>
            </p:cNvSpPr>
            <p:nvPr/>
          </p:nvSpPr>
          <p:spPr bwMode="gray">
            <a:xfrm rot="5400000">
              <a:off x="4243388" y="4557713"/>
              <a:ext cx="590550" cy="2317750"/>
            </a:xfrm>
            <a:prstGeom prst="roundRect">
              <a:avLst>
                <a:gd name="adj" fmla="val 10796"/>
              </a:avLst>
            </a:prstGeom>
            <a:ln>
              <a:headEnd type="none" w="sm" len="sm"/>
              <a:tailEnd type="none" w="sm" len="sm"/>
            </a:ln>
          </p:spPr>
          <p:style>
            <a:lnRef idx="1">
              <a:schemeClr val="accent4"/>
            </a:lnRef>
            <a:fillRef idx="2">
              <a:schemeClr val="accent4"/>
            </a:fillRef>
            <a:effectRef idx="1">
              <a:schemeClr val="accent4"/>
            </a:effectRef>
            <a:fontRef idx="minor">
              <a:schemeClr val="dk1"/>
            </a:fontRef>
          </p:style>
          <p:txBody>
            <a:bodyPr rot="10800000" vert="eaVert" wrap="none" lIns="0" tIns="0" rIns="0" bIns="0" anchor="ctr" anchorCtr="1"/>
            <a:lstStyle/>
            <a:p>
              <a:pPr algn="ctr">
                <a:defRPr/>
              </a:pPr>
              <a:r>
                <a:rPr lang="en-US" sz="1400" dirty="0">
                  <a:solidFill>
                    <a:schemeClr val="bg2"/>
                  </a:solidFill>
                  <a:latin typeface="Trebuchet MS" pitchFamily="34" charset="0"/>
                </a:rPr>
                <a:t>Virtualization</a:t>
              </a:r>
            </a:p>
          </p:txBody>
        </p:sp>
      </p:grpSp>
      <p:grpSp>
        <p:nvGrpSpPr>
          <p:cNvPr id="6" name="Group 17"/>
          <p:cNvGrpSpPr>
            <a:grpSpLocks/>
          </p:cNvGrpSpPr>
          <p:nvPr/>
        </p:nvGrpSpPr>
        <p:grpSpPr bwMode="auto">
          <a:xfrm>
            <a:off x="6062663" y="3221038"/>
            <a:ext cx="2555875" cy="2790825"/>
            <a:chOff x="6062663" y="3221038"/>
            <a:chExt cx="2555875" cy="2790825"/>
          </a:xfrm>
        </p:grpSpPr>
        <p:sp>
          <p:nvSpPr>
            <p:cNvPr id="238629" name="AutoShape 37"/>
            <p:cNvSpPr>
              <a:spLocks noChangeArrowheads="1"/>
            </p:cNvSpPr>
            <p:nvPr/>
          </p:nvSpPr>
          <p:spPr bwMode="auto">
            <a:xfrm>
              <a:off x="6062663" y="3221038"/>
              <a:ext cx="2555875" cy="2465387"/>
            </a:xfrm>
            <a:prstGeom prst="roundRect">
              <a:avLst>
                <a:gd name="adj" fmla="val 4347"/>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endParaRPr lang="en-US">
                <a:solidFill>
                  <a:schemeClr val="tx1"/>
                </a:solidFill>
                <a:effectLst>
                  <a:outerShdw blurRad="38100" dist="38100" dir="2700000" algn="tl">
                    <a:srgbClr val="000000">
                      <a:alpha val="43137"/>
                    </a:srgbClr>
                  </a:outerShdw>
                </a:effectLst>
                <a:latin typeface="Trebuchet MS" pitchFamily="34" charset="0"/>
              </a:endParaRPr>
            </a:p>
          </p:txBody>
        </p:sp>
        <p:sp>
          <p:nvSpPr>
            <p:cNvPr id="21513" name="Text Box 40"/>
            <p:cNvSpPr txBox="1">
              <a:spLocks noChangeArrowheads="1"/>
            </p:cNvSpPr>
            <p:nvPr/>
          </p:nvSpPr>
          <p:spPr bwMode="auto">
            <a:xfrm>
              <a:off x="6148388" y="3276600"/>
              <a:ext cx="2384425" cy="561975"/>
            </a:xfrm>
            <a:prstGeom prst="rect">
              <a:avLst/>
            </a:prstGeom>
            <a:noFill/>
            <a:ln w="12700">
              <a:noFill/>
              <a:miter lim="800000"/>
              <a:headEnd type="none" w="sm" len="sm"/>
              <a:tailEnd type="none" w="sm" len="sm"/>
            </a:ln>
          </p:spPr>
          <p:txBody>
            <a:bodyPr lIns="91432" tIns="45716" rIns="91432" bIns="45716">
              <a:spAutoFit/>
            </a:bodyPr>
            <a:lstStyle/>
            <a:p>
              <a:pPr algn="ctr" eaLnBrk="0" hangingPunct="0">
                <a:lnSpc>
                  <a:spcPct val="95000"/>
                </a:lnSpc>
              </a:pPr>
              <a:r>
                <a:rPr lang="en-US" sz="1600">
                  <a:effectLst>
                    <a:outerShdw blurRad="38100" dist="38100" dir="2700000" algn="tl">
                      <a:srgbClr val="000000">
                        <a:alpha val="43137"/>
                      </a:srgbClr>
                    </a:outerShdw>
                  </a:effectLst>
                  <a:latin typeface="Trebuchet MS" pitchFamily="34" charset="0"/>
                </a:rPr>
                <a:t>Data Intensive Computing</a:t>
              </a:r>
            </a:p>
          </p:txBody>
        </p:sp>
        <p:pic>
          <p:nvPicPr>
            <p:cNvPr id="21514" name="Picture 48" descr="datacenter"/>
            <p:cNvPicPr>
              <a:picLocks noChangeAspect="1" noChangeArrowheads="1"/>
            </p:cNvPicPr>
            <p:nvPr/>
          </p:nvPicPr>
          <p:blipFill>
            <a:blip r:embed="rId5"/>
            <a:srcRect/>
            <a:stretch>
              <a:fillRect/>
            </a:stretch>
          </p:blipFill>
          <p:spPr bwMode="auto">
            <a:xfrm>
              <a:off x="6159500" y="3959225"/>
              <a:ext cx="2362200" cy="1587500"/>
            </a:xfrm>
            <a:prstGeom prst="rect">
              <a:avLst/>
            </a:prstGeom>
            <a:noFill/>
            <a:ln w="9525">
              <a:noFill/>
              <a:miter lim="800000"/>
              <a:headEnd/>
              <a:tailEnd/>
            </a:ln>
          </p:spPr>
        </p:pic>
        <p:sp>
          <p:nvSpPr>
            <p:cNvPr id="3" name="AutoShape 15"/>
            <p:cNvSpPr>
              <a:spLocks noChangeArrowheads="1"/>
            </p:cNvSpPr>
            <p:nvPr/>
          </p:nvSpPr>
          <p:spPr bwMode="gray">
            <a:xfrm rot="5400000">
              <a:off x="7045325" y="4557713"/>
              <a:ext cx="590550" cy="2317750"/>
            </a:xfrm>
            <a:prstGeom prst="roundRect">
              <a:avLst>
                <a:gd name="adj" fmla="val 10796"/>
              </a:avLst>
            </a:prstGeom>
            <a:ln>
              <a:headEnd type="none" w="sm" len="sm"/>
              <a:tailEnd type="none" w="sm" len="sm"/>
            </a:ln>
          </p:spPr>
          <p:style>
            <a:lnRef idx="1">
              <a:schemeClr val="accent4"/>
            </a:lnRef>
            <a:fillRef idx="2">
              <a:schemeClr val="accent4"/>
            </a:fillRef>
            <a:effectRef idx="1">
              <a:schemeClr val="accent4"/>
            </a:effectRef>
            <a:fontRef idx="minor">
              <a:schemeClr val="dk1"/>
            </a:fontRef>
          </p:style>
          <p:txBody>
            <a:bodyPr rot="10800000" vert="eaVert" wrap="none" lIns="0" tIns="0" rIns="0" bIns="0" anchor="ctr" anchorCtr="1"/>
            <a:lstStyle/>
            <a:p>
              <a:pPr algn="ctr">
                <a:defRPr/>
              </a:pPr>
              <a:r>
                <a:rPr lang="en-US" sz="1400" dirty="0">
                  <a:solidFill>
                    <a:schemeClr val="bg2"/>
                  </a:solidFill>
                  <a:latin typeface="Trebuchet MS" pitchFamily="34" charset="0"/>
                </a:rPr>
                <a:t>Performance</a:t>
              </a:r>
            </a:p>
          </p:txBody>
        </p:sp>
      </p:grpSp>
      <p:pic>
        <p:nvPicPr>
          <p:cNvPr id="21510" name="Picture 14" descr="horizontal2.jpg"/>
          <p:cNvPicPr>
            <a:picLocks noChangeAspect="1"/>
          </p:cNvPicPr>
          <p:nvPr/>
        </p:nvPicPr>
        <p:blipFill>
          <a:blip r:embed="rId6"/>
          <a:srcRect b="63914"/>
          <a:stretch>
            <a:fillRect/>
          </a:stretch>
        </p:blipFill>
        <p:spPr bwMode="auto">
          <a:xfrm>
            <a:off x="0" y="6350"/>
            <a:ext cx="9144000" cy="2470150"/>
          </a:xfrm>
          <a:prstGeom prst="rect">
            <a:avLst/>
          </a:prstGeom>
          <a:noFill/>
          <a:ln w="9525">
            <a:noFill/>
            <a:miter lim="800000"/>
            <a:headEnd/>
            <a:tailEnd/>
          </a:ln>
        </p:spPr>
      </p:pic>
      <p:sp>
        <p:nvSpPr>
          <p:cNvPr id="20" name="Rectangle 2"/>
          <p:cNvSpPr txBox="1">
            <a:spLocks noChangeArrowheads="1"/>
          </p:cNvSpPr>
          <p:nvPr/>
        </p:nvSpPr>
        <p:spPr bwMode="auto">
          <a:xfrm>
            <a:off x="298678" y="2217061"/>
            <a:ext cx="8605837" cy="1219200"/>
          </a:xfrm>
          <a:prstGeom prst="rect">
            <a:avLst/>
          </a:prstGeom>
          <a:noFill/>
          <a:ln w="9525">
            <a:noFill/>
            <a:miter lim="800000"/>
            <a:headEnd/>
            <a:tailEnd/>
          </a:ln>
        </p:spPr>
        <p:txBody>
          <a:bodyPr vert="horz" wrap="square" lIns="101846" tIns="50923" rIns="101846" bIns="50923"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Trebuchet MS" pitchFamily="34" charset="0"/>
                <a:ea typeface="Verdana" pitchFamily="34" charset="0"/>
                <a:cs typeface="Verdana" pitchFamily="34" charset="0"/>
              </a:rPr>
              <a:t>Technologies to Enhance IT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par>
                          <p:cTn id="12" fill="hold">
                            <p:stCondLst>
                              <p:cond delay="3000"/>
                            </p:stCondLst>
                            <p:childTnLst>
                              <p:par>
                                <p:cTn id="13" presetID="22" presetClass="entr" presetSubtype="1"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82588" y="228600"/>
            <a:ext cx="8380412" cy="1329595"/>
          </a:xfrm>
        </p:spPr>
        <p:txBody>
          <a:bodyPr/>
          <a:lstStyle/>
          <a:p>
            <a:r>
              <a:rPr lang="en-US" sz="3600" dirty="0" smtClean="0"/>
              <a:t>Enabling Datacenter Optimization </a:t>
            </a:r>
            <a:br>
              <a:rPr lang="en-US" sz="3600" dirty="0" smtClean="0"/>
            </a:br>
            <a:r>
              <a:rPr lang="en-US" sz="2400" i="1" dirty="0" smtClean="0">
                <a:solidFill>
                  <a:schemeClr val="accent1"/>
                </a:solidFill>
              </a:rPr>
              <a:t>Intel Approach to Energy Efficiency</a:t>
            </a:r>
            <a:br>
              <a:rPr lang="en-US" sz="2400" i="1" dirty="0" smtClean="0">
                <a:solidFill>
                  <a:schemeClr val="accent1"/>
                </a:solidFill>
              </a:rPr>
            </a:br>
            <a:endParaRPr lang="en-US" sz="3600" i="1" dirty="0" smtClean="0">
              <a:solidFill>
                <a:schemeClr val="accent1"/>
              </a:solidFill>
            </a:endParaRPr>
          </a:p>
        </p:txBody>
      </p:sp>
      <p:sp>
        <p:nvSpPr>
          <p:cNvPr id="91139" name="AutoShape 6"/>
          <p:cNvSpPr>
            <a:spLocks noChangeArrowheads="1"/>
          </p:cNvSpPr>
          <p:nvPr/>
        </p:nvSpPr>
        <p:spPr bwMode="auto">
          <a:xfrm>
            <a:off x="219904" y="4535488"/>
            <a:ext cx="8669337" cy="1631950"/>
          </a:xfrm>
          <a:prstGeom prst="roundRect">
            <a:avLst>
              <a:gd name="adj" fmla="val 16824"/>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US">
              <a:latin typeface="Verdana" pitchFamily="34" charset="0"/>
            </a:endParaRPr>
          </a:p>
        </p:txBody>
      </p:sp>
      <p:sp>
        <p:nvSpPr>
          <p:cNvPr id="91140" name="Text Box 7"/>
          <p:cNvSpPr txBox="1">
            <a:spLocks noChangeArrowheads="1"/>
          </p:cNvSpPr>
          <p:nvPr/>
        </p:nvSpPr>
        <p:spPr bwMode="auto">
          <a:xfrm>
            <a:off x="310104" y="4962911"/>
            <a:ext cx="1855788" cy="707886"/>
          </a:xfrm>
          <a:prstGeom prst="rect">
            <a:avLst/>
          </a:prstGeom>
          <a:noFill/>
          <a:ln w="50800">
            <a:noFill/>
            <a:miter lim="800000"/>
            <a:headEnd/>
            <a:tailEnd/>
          </a:ln>
        </p:spPr>
        <p:txBody>
          <a:bodyPr>
            <a:spAutoFit/>
          </a:bodyPr>
          <a:lstStyle/>
          <a:p>
            <a:pPr algn="r" eaLnBrk="0" hangingPunct="0"/>
            <a:r>
              <a:rPr lang="en-US" sz="2000" dirty="0">
                <a:solidFill>
                  <a:schemeClr val="tx2"/>
                </a:solidFill>
                <a:effectLst>
                  <a:outerShdw blurRad="38100" dist="38100" dir="2700000" algn="tl">
                    <a:srgbClr val="000000">
                      <a:alpha val="43137"/>
                    </a:srgbClr>
                  </a:outerShdw>
                </a:effectLst>
                <a:latin typeface="Verdana" pitchFamily="34" charset="0"/>
              </a:rPr>
              <a:t>Industry</a:t>
            </a:r>
          </a:p>
          <a:p>
            <a:pPr algn="r" eaLnBrk="0" hangingPunct="0"/>
            <a:r>
              <a:rPr lang="en-US" sz="2000" dirty="0">
                <a:solidFill>
                  <a:schemeClr val="tx2"/>
                </a:solidFill>
                <a:effectLst>
                  <a:outerShdw blurRad="38100" dist="38100" dir="2700000" algn="tl">
                    <a:srgbClr val="000000">
                      <a:alpha val="43137"/>
                    </a:srgbClr>
                  </a:outerShdw>
                </a:effectLst>
                <a:latin typeface="Verdana" pitchFamily="34" charset="0"/>
              </a:rPr>
              <a:t>Involvement</a:t>
            </a:r>
          </a:p>
        </p:txBody>
      </p:sp>
      <p:grpSp>
        <p:nvGrpSpPr>
          <p:cNvPr id="2" name="Group 9"/>
          <p:cNvGrpSpPr>
            <a:grpSpLocks/>
          </p:cNvGrpSpPr>
          <p:nvPr/>
        </p:nvGrpSpPr>
        <p:grpSpPr bwMode="auto">
          <a:xfrm>
            <a:off x="6870700" y="1306506"/>
            <a:ext cx="2058988" cy="3009900"/>
            <a:chOff x="4328" y="1208"/>
            <a:chExt cx="1297" cy="1896"/>
          </a:xfrm>
          <a:solidFill>
            <a:srgbClr val="C00000"/>
          </a:solidFill>
        </p:grpSpPr>
        <p:sp>
          <p:nvSpPr>
            <p:cNvPr id="91142" name="AutoShape 10"/>
            <p:cNvSpPr>
              <a:spLocks noChangeArrowheads="1"/>
            </p:cNvSpPr>
            <p:nvPr/>
          </p:nvSpPr>
          <p:spPr bwMode="auto">
            <a:xfrm>
              <a:off x="4329" y="1208"/>
              <a:ext cx="1296" cy="1896"/>
            </a:xfrm>
            <a:prstGeom prst="roundRect">
              <a:avLst>
                <a:gd name="adj" fmla="val 4347"/>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US">
                <a:latin typeface="Verdana" pitchFamily="34" charset="0"/>
              </a:endParaRPr>
            </a:p>
          </p:txBody>
        </p:sp>
        <p:sp>
          <p:nvSpPr>
            <p:cNvPr id="49175" name="Rectangle 11"/>
            <p:cNvSpPr>
              <a:spLocks noChangeArrowheads="1"/>
            </p:cNvSpPr>
            <p:nvPr/>
          </p:nvSpPr>
          <p:spPr bwMode="auto">
            <a:xfrm>
              <a:off x="4328" y="1641"/>
              <a:ext cx="1288" cy="1353"/>
            </a:xfrm>
            <a:prstGeom prst="rect">
              <a:avLst/>
            </a:prstGeom>
            <a:noFill/>
            <a:ln w="9525">
              <a:noFill/>
              <a:miter lim="800000"/>
              <a:headEnd/>
              <a:tailEnd/>
            </a:ln>
            <a:effectLst>
              <a:outerShdw dist="23000" dir="5400000" rotWithShape="0">
                <a:srgbClr val="808080">
                  <a:alpha val="34999"/>
                </a:srgbClr>
              </a:outerShdw>
            </a:effectLst>
          </p:spPr>
          <p:txBody>
            <a:bodyPr wrap="none" anchor="ctr"/>
            <a:lstStyle/>
            <a:p>
              <a:pPr>
                <a:defRPr/>
              </a:pPr>
              <a:endParaRPr lang="en-US">
                <a:solidFill>
                  <a:srgbClr val="FFFFFF"/>
                </a:solidFill>
                <a:latin typeface="Verdana" pitchFamily="50" charset="0"/>
              </a:endParaRPr>
            </a:p>
          </p:txBody>
        </p:sp>
        <p:sp>
          <p:nvSpPr>
            <p:cNvPr id="91144" name="Rectangle 12"/>
            <p:cNvSpPr>
              <a:spLocks noChangeArrowheads="1"/>
            </p:cNvSpPr>
            <p:nvPr/>
          </p:nvSpPr>
          <p:spPr bwMode="auto">
            <a:xfrm>
              <a:off x="4378" y="1660"/>
              <a:ext cx="1231" cy="547"/>
            </a:xfrm>
            <a:prstGeom prst="rect">
              <a:avLst/>
            </a:prstGeom>
            <a:noFill/>
            <a:ln w="9525">
              <a:noFill/>
              <a:miter lim="800000"/>
              <a:headEnd/>
              <a:tailEnd/>
            </a:ln>
          </p:spPr>
          <p:txBody>
            <a:bodyPr>
              <a:spAutoFit/>
            </a:bodyPr>
            <a:lstStyle/>
            <a:p>
              <a:pPr marL="231775" indent="-231775" defTabSz="912777" fontAlgn="base">
                <a:lnSpc>
                  <a:spcPct val="90000"/>
                </a:lnSpc>
                <a:spcAft>
                  <a:spcPct val="0"/>
                </a:spcAft>
                <a:buClr>
                  <a:schemeClr val="tx2"/>
                </a:buClr>
                <a:buSzPct val="95000"/>
                <a:buBlip>
                  <a:blip r:embed="rId3"/>
                </a:buBlip>
              </a:pPr>
              <a:r>
                <a:rPr lang="en-US" sz="14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VM balancing</a:t>
              </a:r>
            </a:p>
            <a:p>
              <a:pPr marL="231775" indent="-231775" defTabSz="912777" fontAlgn="base">
                <a:lnSpc>
                  <a:spcPct val="90000"/>
                </a:lnSpc>
                <a:spcAft>
                  <a:spcPct val="0"/>
                </a:spcAft>
                <a:buClr>
                  <a:schemeClr val="tx2"/>
                </a:buClr>
                <a:buSzPct val="95000"/>
                <a:buBlip>
                  <a:blip r:embed="rId3"/>
                </a:buBlip>
              </a:pPr>
              <a:r>
                <a:rPr lang="en-US" sz="14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Rules based </a:t>
              </a:r>
              <a:r>
                <a:rPr lang="en-US" sz="1400"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
              </a:r>
              <a:br>
                <a:rPr lang="en-US" sz="1400"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br>
              <a:r>
                <a:rPr lang="en-US" sz="1400"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load </a:t>
              </a:r>
              <a:r>
                <a:rPr lang="en-US" sz="14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balancing</a:t>
              </a:r>
            </a:p>
            <a:p>
              <a:pPr marL="231775" indent="-231775" defTabSz="912777" fontAlgn="base">
                <a:lnSpc>
                  <a:spcPct val="90000"/>
                </a:lnSpc>
                <a:spcAft>
                  <a:spcPct val="0"/>
                </a:spcAft>
                <a:buClr>
                  <a:schemeClr val="tx2"/>
                </a:buClr>
                <a:buSzPct val="95000"/>
                <a:buBlip>
                  <a:blip r:embed="rId3"/>
                </a:buBlip>
              </a:pPr>
              <a:r>
                <a:rPr lang="en-US" sz="14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20+ kW/rack</a:t>
              </a:r>
            </a:p>
          </p:txBody>
        </p:sp>
        <p:sp>
          <p:nvSpPr>
            <p:cNvPr id="91145" name="Text Box 13"/>
            <p:cNvSpPr txBox="1">
              <a:spLocks noChangeArrowheads="1"/>
            </p:cNvSpPr>
            <p:nvPr/>
          </p:nvSpPr>
          <p:spPr bwMode="auto">
            <a:xfrm>
              <a:off x="4366" y="1236"/>
              <a:ext cx="1209" cy="354"/>
            </a:xfrm>
            <a:prstGeom prst="rect">
              <a:avLst/>
            </a:prstGeom>
            <a:noFill/>
            <a:ln w="12700">
              <a:noFill/>
              <a:miter lim="800000"/>
              <a:headEnd type="none" w="sm" len="sm"/>
              <a:tailEnd type="none" w="sm" len="sm"/>
            </a:ln>
          </p:spPr>
          <p:txBody>
            <a:bodyPr lIns="0" tIns="45716" rIns="0" bIns="45716">
              <a:spAutoFit/>
            </a:bodyPr>
            <a:lstStyle/>
            <a:p>
              <a:pPr algn="ctr" eaLnBrk="0" hangingPunct="0">
                <a:lnSpc>
                  <a:spcPct val="95000"/>
                </a:lnSpc>
              </a:pPr>
              <a:r>
                <a:rPr lang="en-US" sz="1600" dirty="0">
                  <a:solidFill>
                    <a:schemeClr val="tx2"/>
                  </a:solidFill>
                  <a:effectLst>
                    <a:outerShdw blurRad="38100" dist="38100" dir="2700000" algn="tl">
                      <a:srgbClr val="000000">
                        <a:alpha val="43137"/>
                      </a:srgbClr>
                    </a:outerShdw>
                  </a:effectLst>
                  <a:latin typeface="Verdana" pitchFamily="34" charset="0"/>
                </a:rPr>
                <a:t>Power Management</a:t>
              </a:r>
            </a:p>
          </p:txBody>
        </p:sp>
        <p:pic>
          <p:nvPicPr>
            <p:cNvPr id="91146" name="Picture 14" descr="enforcement"/>
            <p:cNvPicPr>
              <a:picLocks noChangeAspect="1" noChangeArrowheads="1"/>
            </p:cNvPicPr>
            <p:nvPr/>
          </p:nvPicPr>
          <p:blipFill>
            <a:blip r:embed="rId4"/>
            <a:srcRect/>
            <a:stretch>
              <a:fillRect/>
            </a:stretch>
          </p:blipFill>
          <p:spPr bwMode="auto">
            <a:xfrm>
              <a:off x="4382" y="2240"/>
              <a:ext cx="1200" cy="808"/>
            </a:xfrm>
            <a:prstGeom prst="rect">
              <a:avLst/>
            </a:prstGeom>
            <a:grpFill/>
            <a:ln w="9525">
              <a:noFill/>
              <a:miter lim="800000"/>
              <a:headEnd/>
              <a:tailEnd/>
            </a:ln>
          </p:spPr>
        </p:pic>
      </p:grpSp>
      <p:sp>
        <p:nvSpPr>
          <p:cNvPr id="91147" name="AutoShape 15"/>
          <p:cNvSpPr>
            <a:spLocks noChangeArrowheads="1"/>
          </p:cNvSpPr>
          <p:nvPr/>
        </p:nvSpPr>
        <p:spPr bwMode="auto">
          <a:xfrm>
            <a:off x="2452688" y="1306506"/>
            <a:ext cx="2057400" cy="3009900"/>
          </a:xfrm>
          <a:prstGeom prst="roundRect">
            <a:avLst>
              <a:gd name="adj" fmla="val 4347"/>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US">
              <a:latin typeface="Verdana" pitchFamily="34" charset="0"/>
            </a:endParaRPr>
          </a:p>
        </p:txBody>
      </p:sp>
      <p:sp>
        <p:nvSpPr>
          <p:cNvPr id="91149" name="Rectangle 17"/>
          <p:cNvSpPr>
            <a:spLocks noChangeArrowheads="1"/>
          </p:cNvSpPr>
          <p:nvPr/>
        </p:nvSpPr>
        <p:spPr bwMode="auto">
          <a:xfrm>
            <a:off x="2461845" y="2024056"/>
            <a:ext cx="2042939" cy="867930"/>
          </a:xfrm>
          <a:prstGeom prst="rect">
            <a:avLst/>
          </a:prstGeom>
          <a:noFill/>
          <a:ln w="9525">
            <a:noFill/>
            <a:miter lim="800000"/>
            <a:headEnd/>
            <a:tailEnd/>
          </a:ln>
        </p:spPr>
        <p:txBody>
          <a:bodyPr wrap="square">
            <a:spAutoFit/>
          </a:bodyPr>
          <a:lstStyle/>
          <a:p>
            <a:pPr marL="231775" indent="-231775" defTabSz="912777" fontAlgn="base">
              <a:lnSpc>
                <a:spcPct val="90000"/>
              </a:lnSpc>
              <a:spcAft>
                <a:spcPct val="0"/>
              </a:spcAft>
              <a:buClr>
                <a:schemeClr val="tx2"/>
              </a:buClr>
              <a:buSzPct val="95000"/>
              <a:buBlip>
                <a:blip r:embed="rId3"/>
              </a:buBlip>
            </a:pPr>
            <a:r>
              <a:rPr lang="en-US" sz="14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Virtualization</a:t>
            </a:r>
          </a:p>
          <a:p>
            <a:pPr marL="231775" indent="-231775" defTabSz="912777" fontAlgn="base">
              <a:lnSpc>
                <a:spcPct val="90000"/>
              </a:lnSpc>
              <a:spcAft>
                <a:spcPct val="0"/>
              </a:spcAft>
              <a:buClr>
                <a:schemeClr val="tx2"/>
              </a:buClr>
              <a:buSzPct val="95000"/>
              <a:buBlip>
                <a:blip r:embed="rId3"/>
              </a:buBlip>
            </a:pPr>
            <a:r>
              <a:rPr lang="en-US" sz="14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Accelerate refresh</a:t>
            </a:r>
          </a:p>
          <a:p>
            <a:pPr marL="231775" indent="-231775" defTabSz="912777" fontAlgn="base">
              <a:lnSpc>
                <a:spcPct val="90000"/>
              </a:lnSpc>
              <a:spcAft>
                <a:spcPct val="0"/>
              </a:spcAft>
              <a:buClr>
                <a:schemeClr val="tx2"/>
              </a:buClr>
              <a:buSzPct val="95000"/>
              <a:buBlip>
                <a:blip r:embed="rId3"/>
              </a:buBlip>
            </a:pPr>
            <a:r>
              <a:rPr lang="en-US" sz="14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Power Management</a:t>
            </a:r>
          </a:p>
          <a:p>
            <a:pPr marL="231775" indent="-231775" defTabSz="912777" fontAlgn="base">
              <a:lnSpc>
                <a:spcPct val="90000"/>
              </a:lnSpc>
              <a:spcAft>
                <a:spcPct val="0"/>
              </a:spcAft>
              <a:buClr>
                <a:schemeClr val="tx2"/>
              </a:buClr>
              <a:buSzPct val="95000"/>
              <a:buBlip>
                <a:blip r:embed="rId3"/>
              </a:buBlip>
            </a:pPr>
            <a:r>
              <a:rPr lang="en-US" sz="14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Cryptographic Acc.</a:t>
            </a:r>
          </a:p>
        </p:txBody>
      </p:sp>
      <p:sp>
        <p:nvSpPr>
          <p:cNvPr id="91150" name="Text Box 18"/>
          <p:cNvSpPr txBox="1">
            <a:spLocks noChangeArrowheads="1"/>
          </p:cNvSpPr>
          <p:nvPr/>
        </p:nvSpPr>
        <p:spPr bwMode="auto">
          <a:xfrm>
            <a:off x="2511425" y="1350956"/>
            <a:ext cx="1919288" cy="561975"/>
          </a:xfrm>
          <a:prstGeom prst="rect">
            <a:avLst/>
          </a:prstGeom>
          <a:noFill/>
          <a:ln w="12700">
            <a:noFill/>
            <a:miter lim="800000"/>
            <a:headEnd type="none" w="sm" len="sm"/>
            <a:tailEnd type="none" w="sm" len="sm"/>
          </a:ln>
        </p:spPr>
        <p:txBody>
          <a:bodyPr lIns="91432" tIns="45716" rIns="91432" bIns="45716">
            <a:spAutoFit/>
          </a:bodyPr>
          <a:lstStyle/>
          <a:p>
            <a:pPr algn="ctr" eaLnBrk="0" hangingPunct="0">
              <a:lnSpc>
                <a:spcPct val="95000"/>
              </a:lnSpc>
            </a:pPr>
            <a:r>
              <a:rPr lang="en-US" sz="1600" dirty="0">
                <a:solidFill>
                  <a:schemeClr val="tx2"/>
                </a:solidFill>
                <a:effectLst>
                  <a:outerShdw blurRad="38100" dist="38100" dir="2700000" algn="tl">
                    <a:srgbClr val="000000">
                      <a:alpha val="43137"/>
                    </a:srgbClr>
                  </a:outerShdw>
                </a:effectLst>
                <a:latin typeface="Verdana" pitchFamily="34" charset="0"/>
              </a:rPr>
              <a:t>Increasing</a:t>
            </a:r>
            <a:br>
              <a:rPr lang="en-US" sz="1600" dirty="0">
                <a:solidFill>
                  <a:schemeClr val="tx2"/>
                </a:solidFill>
                <a:effectLst>
                  <a:outerShdw blurRad="38100" dist="38100" dir="2700000" algn="tl">
                    <a:srgbClr val="000000">
                      <a:alpha val="43137"/>
                    </a:srgbClr>
                  </a:outerShdw>
                </a:effectLst>
                <a:latin typeface="Verdana" pitchFamily="34" charset="0"/>
              </a:rPr>
            </a:br>
            <a:r>
              <a:rPr lang="en-US" sz="1600" dirty="0">
                <a:solidFill>
                  <a:schemeClr val="tx2"/>
                </a:solidFill>
                <a:effectLst>
                  <a:outerShdw blurRad="38100" dist="38100" dir="2700000" algn="tl">
                    <a:srgbClr val="000000">
                      <a:alpha val="43137"/>
                    </a:srgbClr>
                  </a:outerShdw>
                </a:effectLst>
                <a:latin typeface="Verdana" pitchFamily="34" charset="0"/>
              </a:rPr>
              <a:t>Efficiency</a:t>
            </a:r>
          </a:p>
        </p:txBody>
      </p:sp>
      <p:grpSp>
        <p:nvGrpSpPr>
          <p:cNvPr id="3" name="Group 19"/>
          <p:cNvGrpSpPr>
            <a:grpSpLocks/>
          </p:cNvGrpSpPr>
          <p:nvPr/>
        </p:nvGrpSpPr>
        <p:grpSpPr bwMode="auto">
          <a:xfrm>
            <a:off x="242887" y="1306506"/>
            <a:ext cx="2057400" cy="3009900"/>
            <a:chOff x="153" y="1208"/>
            <a:chExt cx="1296" cy="1896"/>
          </a:xfrm>
          <a:solidFill>
            <a:srgbClr val="C00000"/>
          </a:solidFill>
        </p:grpSpPr>
        <p:sp>
          <p:nvSpPr>
            <p:cNvPr id="91152" name="AutoShape 20"/>
            <p:cNvSpPr>
              <a:spLocks noChangeArrowheads="1"/>
            </p:cNvSpPr>
            <p:nvPr/>
          </p:nvSpPr>
          <p:spPr bwMode="auto">
            <a:xfrm>
              <a:off x="153" y="1208"/>
              <a:ext cx="1296" cy="1896"/>
            </a:xfrm>
            <a:prstGeom prst="roundRect">
              <a:avLst>
                <a:gd name="adj" fmla="val 4347"/>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US">
                <a:latin typeface="Verdana" pitchFamily="34" charset="0"/>
              </a:endParaRPr>
            </a:p>
          </p:txBody>
        </p:sp>
        <p:sp>
          <p:nvSpPr>
            <p:cNvPr id="91154" name="Rectangle 22"/>
            <p:cNvSpPr>
              <a:spLocks noChangeArrowheads="1"/>
            </p:cNvSpPr>
            <p:nvPr/>
          </p:nvSpPr>
          <p:spPr bwMode="auto">
            <a:xfrm>
              <a:off x="202" y="1660"/>
              <a:ext cx="1231" cy="425"/>
            </a:xfrm>
            <a:prstGeom prst="rect">
              <a:avLst/>
            </a:prstGeom>
            <a:noFill/>
            <a:ln w="9525">
              <a:noFill/>
              <a:miter lim="800000"/>
              <a:headEnd/>
              <a:tailEnd/>
            </a:ln>
          </p:spPr>
          <p:txBody>
            <a:bodyPr>
              <a:spAutoFit/>
            </a:bodyPr>
            <a:lstStyle/>
            <a:p>
              <a:pPr marL="231775" indent="-231775" defTabSz="912777" fontAlgn="base">
                <a:lnSpc>
                  <a:spcPct val="90000"/>
                </a:lnSpc>
                <a:spcBef>
                  <a:spcPts val="1167"/>
                </a:spcBef>
                <a:spcAft>
                  <a:spcPct val="0"/>
                </a:spcAft>
                <a:buClr>
                  <a:schemeClr val="tx2"/>
                </a:buClr>
                <a:buSzPct val="95000"/>
                <a:buBlip>
                  <a:blip r:embed="rId3"/>
                </a:buBlip>
              </a:pPr>
              <a:r>
                <a:rPr lang="en-US" sz="14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Core µArch</a:t>
              </a:r>
            </a:p>
            <a:p>
              <a:pPr marL="231775" indent="-231775" defTabSz="912777" fontAlgn="base">
                <a:lnSpc>
                  <a:spcPct val="90000"/>
                </a:lnSpc>
                <a:spcAft>
                  <a:spcPct val="0"/>
                </a:spcAft>
                <a:buClr>
                  <a:schemeClr val="tx2"/>
                </a:buClr>
                <a:buSzPct val="95000"/>
                <a:buBlip>
                  <a:blip r:embed="rId3"/>
                </a:buBlip>
              </a:pPr>
              <a:r>
                <a:rPr lang="en-US" sz="14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Quad-Core to 80W</a:t>
              </a:r>
            </a:p>
            <a:p>
              <a:pPr marL="231775" indent="-231775" defTabSz="912777" fontAlgn="base">
                <a:lnSpc>
                  <a:spcPct val="90000"/>
                </a:lnSpc>
                <a:spcAft>
                  <a:spcPct val="0"/>
                </a:spcAft>
                <a:buClr>
                  <a:schemeClr val="tx2"/>
                </a:buClr>
                <a:buSzPct val="95000"/>
                <a:buBlip>
                  <a:blip r:embed="rId3"/>
                </a:buBlip>
              </a:pPr>
              <a:r>
                <a:rPr lang="en-US" sz="14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LV to 50W</a:t>
              </a:r>
            </a:p>
          </p:txBody>
        </p:sp>
        <p:sp>
          <p:nvSpPr>
            <p:cNvPr id="91155" name="Text Box 23"/>
            <p:cNvSpPr txBox="1">
              <a:spLocks noChangeArrowheads="1"/>
            </p:cNvSpPr>
            <p:nvPr/>
          </p:nvSpPr>
          <p:spPr bwMode="auto">
            <a:xfrm>
              <a:off x="190" y="1236"/>
              <a:ext cx="1209" cy="354"/>
            </a:xfrm>
            <a:prstGeom prst="rect">
              <a:avLst/>
            </a:prstGeom>
            <a:noFill/>
            <a:ln w="12700">
              <a:noFill/>
              <a:miter lim="800000"/>
              <a:headEnd type="none" w="sm" len="sm"/>
              <a:tailEnd type="none" w="sm" len="sm"/>
            </a:ln>
          </p:spPr>
          <p:txBody>
            <a:bodyPr lIns="91432" tIns="45716" rIns="91432" bIns="45716">
              <a:spAutoFit/>
            </a:bodyPr>
            <a:lstStyle/>
            <a:p>
              <a:pPr algn="ctr" eaLnBrk="0" hangingPunct="0">
                <a:lnSpc>
                  <a:spcPct val="95000"/>
                </a:lnSpc>
              </a:pPr>
              <a:r>
                <a:rPr lang="en-US" sz="1600" dirty="0">
                  <a:solidFill>
                    <a:schemeClr val="tx2"/>
                  </a:solidFill>
                  <a:effectLst>
                    <a:outerShdw blurRad="38100" dist="38100" dir="2700000" algn="tl">
                      <a:srgbClr val="000000">
                        <a:alpha val="43137"/>
                      </a:srgbClr>
                    </a:outerShdw>
                  </a:effectLst>
                  <a:latin typeface="Verdana" pitchFamily="34" charset="0"/>
                </a:rPr>
                <a:t>Lower Power Components</a:t>
              </a:r>
              <a:endParaRPr lang="en-US" sz="1800" dirty="0">
                <a:solidFill>
                  <a:schemeClr val="tx2"/>
                </a:solidFill>
                <a:effectLst>
                  <a:outerShdw blurRad="38100" dist="38100" dir="2700000" algn="tl">
                    <a:srgbClr val="000000">
                      <a:alpha val="43137"/>
                    </a:srgbClr>
                  </a:outerShdw>
                </a:effectLst>
                <a:latin typeface="Verdana" pitchFamily="34" charset="0"/>
              </a:endParaRPr>
            </a:p>
          </p:txBody>
        </p:sp>
      </p:grpSp>
      <p:sp>
        <p:nvSpPr>
          <p:cNvPr id="91157" name="AutoShape 25"/>
          <p:cNvSpPr>
            <a:spLocks noChangeArrowheads="1"/>
          </p:cNvSpPr>
          <p:nvPr/>
        </p:nvSpPr>
        <p:spPr bwMode="auto">
          <a:xfrm>
            <a:off x="4662488" y="1306506"/>
            <a:ext cx="2057400" cy="3009900"/>
          </a:xfrm>
          <a:prstGeom prst="roundRect">
            <a:avLst>
              <a:gd name="adj" fmla="val 4347"/>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endParaRPr lang="en-US">
              <a:latin typeface="Verdana" pitchFamily="34" charset="0"/>
            </a:endParaRPr>
          </a:p>
        </p:txBody>
      </p:sp>
      <p:sp>
        <p:nvSpPr>
          <p:cNvPr id="91159" name="Rectangle 27"/>
          <p:cNvSpPr>
            <a:spLocks noChangeArrowheads="1"/>
          </p:cNvSpPr>
          <p:nvPr/>
        </p:nvSpPr>
        <p:spPr bwMode="auto">
          <a:xfrm>
            <a:off x="4740275" y="2024056"/>
            <a:ext cx="1954213" cy="674031"/>
          </a:xfrm>
          <a:prstGeom prst="rect">
            <a:avLst/>
          </a:prstGeom>
          <a:noFill/>
          <a:ln w="9525">
            <a:noFill/>
            <a:miter lim="800000"/>
            <a:headEnd/>
            <a:tailEnd/>
          </a:ln>
        </p:spPr>
        <p:txBody>
          <a:bodyPr rIns="0">
            <a:spAutoFit/>
          </a:bodyPr>
          <a:lstStyle/>
          <a:p>
            <a:pPr marL="231775" indent="-231775" defTabSz="912777" fontAlgn="base">
              <a:lnSpc>
                <a:spcPct val="90000"/>
              </a:lnSpc>
              <a:spcAft>
                <a:spcPct val="0"/>
              </a:spcAft>
              <a:buClr>
                <a:schemeClr val="tx2"/>
              </a:buClr>
              <a:buSzPct val="95000"/>
              <a:buBlip>
                <a:blip r:embed="rId3"/>
              </a:buBlip>
            </a:pPr>
            <a:r>
              <a:rPr lang="en-US" sz="14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Monitored power</a:t>
            </a:r>
          </a:p>
          <a:p>
            <a:pPr marL="231775" indent="-231775" defTabSz="912777" fontAlgn="base">
              <a:lnSpc>
                <a:spcPct val="90000"/>
              </a:lnSpc>
              <a:spcAft>
                <a:spcPct val="0"/>
              </a:spcAft>
              <a:buClr>
                <a:schemeClr val="tx2"/>
              </a:buClr>
              <a:buSzPct val="95000"/>
              <a:buBlip>
                <a:blip r:embed="rId3"/>
              </a:buBlip>
            </a:pPr>
            <a:r>
              <a:rPr lang="en-US" sz="14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Optimization tool</a:t>
            </a:r>
          </a:p>
          <a:p>
            <a:pPr marL="231775" indent="-231775" defTabSz="912777" fontAlgn="base">
              <a:lnSpc>
                <a:spcPct val="90000"/>
              </a:lnSpc>
              <a:spcAft>
                <a:spcPct val="0"/>
              </a:spcAft>
              <a:buClr>
                <a:schemeClr val="tx2"/>
              </a:buClr>
              <a:buSzPct val="95000"/>
              <a:buBlip>
                <a:blip r:embed="rId3"/>
              </a:buBlip>
            </a:pPr>
            <a:r>
              <a:rPr lang="en-US" sz="14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Set power limits</a:t>
            </a:r>
          </a:p>
        </p:txBody>
      </p:sp>
      <p:sp>
        <p:nvSpPr>
          <p:cNvPr id="91160" name="Text Box 28"/>
          <p:cNvSpPr txBox="1">
            <a:spLocks noChangeArrowheads="1"/>
          </p:cNvSpPr>
          <p:nvPr/>
        </p:nvSpPr>
        <p:spPr bwMode="auto">
          <a:xfrm>
            <a:off x="4721225" y="1350956"/>
            <a:ext cx="1919288" cy="561975"/>
          </a:xfrm>
          <a:prstGeom prst="rect">
            <a:avLst/>
          </a:prstGeom>
          <a:noFill/>
          <a:ln w="12700">
            <a:noFill/>
            <a:miter lim="800000"/>
            <a:headEnd type="none" w="sm" len="sm"/>
            <a:tailEnd type="none" w="sm" len="sm"/>
          </a:ln>
        </p:spPr>
        <p:txBody>
          <a:bodyPr lIns="91432" tIns="45716" rIns="91432" bIns="45716">
            <a:spAutoFit/>
          </a:bodyPr>
          <a:lstStyle/>
          <a:p>
            <a:pPr algn="ctr" eaLnBrk="0" hangingPunct="0">
              <a:lnSpc>
                <a:spcPct val="95000"/>
              </a:lnSpc>
            </a:pPr>
            <a:r>
              <a:rPr lang="en-US" sz="1600" dirty="0">
                <a:solidFill>
                  <a:schemeClr val="tx2"/>
                </a:solidFill>
                <a:effectLst>
                  <a:outerShdw blurRad="38100" dist="38100" dir="2700000" algn="tl">
                    <a:srgbClr val="000000">
                      <a:alpha val="43137"/>
                    </a:srgbClr>
                  </a:outerShdw>
                </a:effectLst>
                <a:latin typeface="Verdana" pitchFamily="34" charset="0"/>
              </a:rPr>
              <a:t>Rack</a:t>
            </a:r>
            <a:br>
              <a:rPr lang="en-US" sz="1600" dirty="0">
                <a:solidFill>
                  <a:schemeClr val="tx2"/>
                </a:solidFill>
                <a:effectLst>
                  <a:outerShdw blurRad="38100" dist="38100" dir="2700000" algn="tl">
                    <a:srgbClr val="000000">
                      <a:alpha val="43137"/>
                    </a:srgbClr>
                  </a:outerShdw>
                </a:effectLst>
                <a:latin typeface="Verdana" pitchFamily="34" charset="0"/>
              </a:rPr>
            </a:br>
            <a:r>
              <a:rPr lang="en-US" sz="1600" dirty="0">
                <a:solidFill>
                  <a:schemeClr val="tx2"/>
                </a:solidFill>
                <a:effectLst>
                  <a:outerShdw blurRad="38100" dist="38100" dir="2700000" algn="tl">
                    <a:srgbClr val="000000">
                      <a:alpha val="43137"/>
                    </a:srgbClr>
                  </a:outerShdw>
                </a:effectLst>
                <a:latin typeface="Verdana" pitchFamily="34" charset="0"/>
              </a:rPr>
              <a:t>Optimization</a:t>
            </a:r>
          </a:p>
        </p:txBody>
      </p:sp>
      <p:pic>
        <p:nvPicPr>
          <p:cNvPr id="91161" name="Picture 29" descr="rack"/>
          <p:cNvPicPr>
            <a:picLocks noChangeAspect="1" noChangeArrowheads="1"/>
          </p:cNvPicPr>
          <p:nvPr/>
        </p:nvPicPr>
        <p:blipFill>
          <a:blip r:embed="rId5"/>
          <a:srcRect/>
          <a:stretch>
            <a:fillRect/>
          </a:stretch>
        </p:blipFill>
        <p:spPr bwMode="auto">
          <a:xfrm>
            <a:off x="5294313" y="2714618"/>
            <a:ext cx="738187" cy="1473200"/>
          </a:xfrm>
          <a:prstGeom prst="rect">
            <a:avLst/>
          </a:prstGeom>
          <a:noFill/>
          <a:ln w="9525">
            <a:noFill/>
            <a:miter lim="800000"/>
            <a:headEnd/>
            <a:tailEnd/>
          </a:ln>
        </p:spPr>
      </p:pic>
      <p:pic>
        <p:nvPicPr>
          <p:cNvPr id="91162" name="Picture 30" descr="motherboard"/>
          <p:cNvPicPr>
            <a:picLocks noChangeAspect="1" noChangeArrowheads="1"/>
          </p:cNvPicPr>
          <p:nvPr/>
        </p:nvPicPr>
        <p:blipFill>
          <a:blip r:embed="rId6"/>
          <a:srcRect/>
          <a:stretch>
            <a:fillRect/>
          </a:stretch>
        </p:blipFill>
        <p:spPr bwMode="auto">
          <a:xfrm>
            <a:off x="2541588" y="2943218"/>
            <a:ext cx="1901825" cy="1279525"/>
          </a:xfrm>
          <a:prstGeom prst="rect">
            <a:avLst/>
          </a:prstGeom>
          <a:noFill/>
          <a:ln w="9525">
            <a:noFill/>
            <a:miter lim="800000"/>
            <a:headEnd/>
            <a:tailEnd/>
          </a:ln>
        </p:spPr>
      </p:pic>
      <p:sp>
        <p:nvSpPr>
          <p:cNvPr id="91164" name="Text Box 8"/>
          <p:cNvSpPr txBox="1">
            <a:spLocks noChangeArrowheads="1"/>
          </p:cNvSpPr>
          <p:nvPr/>
        </p:nvSpPr>
        <p:spPr bwMode="auto">
          <a:xfrm>
            <a:off x="2239962" y="4641842"/>
            <a:ext cx="6523037" cy="1446550"/>
          </a:xfrm>
          <a:prstGeom prst="rect">
            <a:avLst/>
          </a:prstGeom>
          <a:noFill/>
          <a:ln w="50800">
            <a:noFill/>
            <a:miter lim="800000"/>
            <a:headEnd/>
            <a:tailEnd/>
          </a:ln>
        </p:spPr>
        <p:txBody>
          <a:bodyPr wrap="square">
            <a:spAutoFit/>
          </a:bodyPr>
          <a:lstStyle/>
          <a:p>
            <a:pPr marL="231775" indent="-231775" defTabSz="912777" fontAlgn="base">
              <a:lnSpc>
                <a:spcPct val="90000"/>
              </a:lnSpc>
              <a:spcBef>
                <a:spcPct val="40000"/>
              </a:spcBef>
              <a:spcAft>
                <a:spcPct val="0"/>
              </a:spcAft>
              <a:buClr>
                <a:schemeClr val="tx2"/>
              </a:buClr>
              <a:buSzPct val="95000"/>
              <a:buBlip>
                <a:blip r:embed="rId3"/>
              </a:buBlip>
            </a:pPr>
            <a:r>
              <a:rPr lang="en-US" sz="20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Enabling the Industry to meet the EPA’s Energy </a:t>
            </a:r>
            <a:r>
              <a:rPr lang="en-US" sz="2000"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
            </a:r>
            <a:br>
              <a:rPr lang="en-US" sz="2000"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br>
            <a:r>
              <a:rPr lang="en-US" sz="2000"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Star</a:t>
            </a:r>
            <a:r>
              <a:rPr lang="en-US" sz="20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 Specification</a:t>
            </a:r>
          </a:p>
          <a:p>
            <a:pPr marL="231775" indent="-231775" defTabSz="912777" fontAlgn="base">
              <a:lnSpc>
                <a:spcPct val="90000"/>
              </a:lnSpc>
              <a:spcBef>
                <a:spcPct val="40000"/>
              </a:spcBef>
              <a:spcAft>
                <a:spcPct val="0"/>
              </a:spcAft>
              <a:buClr>
                <a:schemeClr val="tx2"/>
              </a:buClr>
              <a:buSzPct val="95000"/>
              <a:buBlip>
                <a:blip r:embed="rId3"/>
              </a:buBlip>
            </a:pPr>
            <a:r>
              <a:rPr lang="en-US" sz="20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PG&amp;E Rebate program for Virtualization</a:t>
            </a:r>
          </a:p>
          <a:p>
            <a:pPr marL="231775" indent="-231775" defTabSz="912777" fontAlgn="base">
              <a:lnSpc>
                <a:spcPct val="90000"/>
              </a:lnSpc>
              <a:spcBef>
                <a:spcPct val="40000"/>
              </a:spcBef>
              <a:spcAft>
                <a:spcPct val="0"/>
              </a:spcAft>
              <a:buClr>
                <a:schemeClr val="tx2"/>
              </a:buClr>
              <a:buSzPct val="95000"/>
              <a:buBlip>
                <a:blip r:embed="rId3"/>
              </a:buBlip>
            </a:pPr>
            <a:r>
              <a:rPr lang="en-US" sz="20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Joined Green Grid Initiative</a:t>
            </a:r>
          </a:p>
        </p:txBody>
      </p:sp>
      <p:pic>
        <p:nvPicPr>
          <p:cNvPr id="28" name="Picture 27" descr="chip.png"/>
          <p:cNvPicPr>
            <a:picLocks noChangeAspect="1"/>
          </p:cNvPicPr>
          <p:nvPr/>
        </p:nvPicPr>
        <p:blipFill>
          <a:blip r:embed="rId7"/>
          <a:stretch>
            <a:fillRect/>
          </a:stretch>
        </p:blipFill>
        <p:spPr>
          <a:xfrm>
            <a:off x="483740" y="2885178"/>
            <a:ext cx="1554352" cy="1395869"/>
          </a:xfrm>
          <a:prstGeom prst="rect">
            <a:avLst/>
          </a:prstGeom>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34"/>
          <p:cNvSpPr>
            <a:spLocks noGrp="1" noChangeArrowheads="1"/>
          </p:cNvSpPr>
          <p:nvPr>
            <p:ph type="title"/>
          </p:nvPr>
        </p:nvSpPr>
        <p:spPr>
          <a:xfrm>
            <a:off x="382588" y="228600"/>
            <a:ext cx="8380412" cy="553998"/>
          </a:xfrm>
        </p:spPr>
        <p:txBody>
          <a:bodyPr/>
          <a:lstStyle/>
          <a:p>
            <a:r>
              <a:rPr lang="en-US" sz="4000" dirty="0" smtClean="0"/>
              <a:t>Virtualization Evolution Key Usages</a:t>
            </a:r>
          </a:p>
        </p:txBody>
      </p:sp>
      <p:sp>
        <p:nvSpPr>
          <p:cNvPr id="51204" name="AutoShape 3"/>
          <p:cNvSpPr>
            <a:spLocks noChangeArrowheads="1"/>
          </p:cNvSpPr>
          <p:nvPr/>
        </p:nvSpPr>
        <p:spPr bwMode="auto">
          <a:xfrm>
            <a:off x="471488" y="1549400"/>
            <a:ext cx="2755900" cy="4284663"/>
          </a:xfrm>
          <a:prstGeom prst="roundRect">
            <a:avLst>
              <a:gd name="adj" fmla="val 16667"/>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endParaRPr lang="en-US" sz="1200">
              <a:solidFill>
                <a:schemeClr val="tx1"/>
              </a:solidFill>
              <a:effectLst>
                <a:outerShdw blurRad="38100" dist="38100" dir="2700000" algn="tl">
                  <a:srgbClr val="000000">
                    <a:alpha val="43137"/>
                  </a:srgbClr>
                </a:outerShdw>
              </a:effectLst>
              <a:latin typeface="Trebuchet MS" pitchFamily="34" charset="0"/>
            </a:endParaRPr>
          </a:p>
        </p:txBody>
      </p:sp>
      <p:grpSp>
        <p:nvGrpSpPr>
          <p:cNvPr id="2" name="Group 5"/>
          <p:cNvGrpSpPr>
            <a:grpSpLocks/>
          </p:cNvGrpSpPr>
          <p:nvPr/>
        </p:nvGrpSpPr>
        <p:grpSpPr bwMode="auto">
          <a:xfrm>
            <a:off x="1285875" y="2598738"/>
            <a:ext cx="1127125" cy="833437"/>
            <a:chOff x="1023" y="1864"/>
            <a:chExt cx="1149" cy="899"/>
          </a:xfrm>
        </p:grpSpPr>
        <p:sp>
          <p:nvSpPr>
            <p:cNvPr id="292870" name="Rectangle 6"/>
            <p:cNvSpPr>
              <a:spLocks noChangeArrowheads="1"/>
            </p:cNvSpPr>
            <p:nvPr/>
          </p:nvSpPr>
          <p:spPr bwMode="auto">
            <a:xfrm>
              <a:off x="1023" y="2655"/>
              <a:ext cx="1063" cy="108"/>
            </a:xfrm>
            <a:prstGeom prst="rect">
              <a:avLst/>
            </a:prstGeom>
            <a:solidFill>
              <a:srgbClr val="808080"/>
            </a:solidFill>
            <a:ln w="28575">
              <a:miter lim="800000"/>
              <a:headEnd/>
              <a:tailEnd/>
            </a:ln>
            <a:effectLst/>
            <a:scene3d>
              <a:camera prst="legacyObliqueTopRight"/>
              <a:lightRig rig="legacyFlat3" dir="b"/>
            </a:scene3d>
            <a:sp3d extrusionH="887400" prstMaterial="legacyMatte">
              <a:bevelT w="13500" h="13500" prst="angle"/>
              <a:bevelB w="13500" h="13500" prst="angle"/>
              <a:extrusionClr>
                <a:srgbClr val="808080"/>
              </a:extrusionClr>
            </a:sp3d>
          </p:spPr>
          <p:txBody>
            <a:bodyPr wrap="none" anchor="ctr">
              <a:flatTx/>
            </a:bodyPr>
            <a:lstStyle/>
            <a:p>
              <a:pPr algn="ctr" eaLnBrk="0" hangingPunct="0">
                <a:spcBef>
                  <a:spcPct val="50000"/>
                </a:spcBef>
                <a:defRPr/>
              </a:pPr>
              <a:r>
                <a:rPr lang="en-US" altLang="ja-JP" sz="600" b="0">
                  <a:effectLst>
                    <a:outerShdw blurRad="38100" dist="38100" dir="2700000" algn="tl">
                      <a:srgbClr val="000000">
                        <a:alpha val="43137"/>
                      </a:srgbClr>
                    </a:outerShdw>
                  </a:effectLst>
                  <a:latin typeface="Trebuchet MS" pitchFamily="34" charset="0"/>
                  <a:ea typeface="ＭＳ Ｐゴシック" pitchFamily="50" charset="-128"/>
                </a:rPr>
                <a:t>HW</a:t>
              </a:r>
            </a:p>
          </p:txBody>
        </p:sp>
        <p:sp>
          <p:nvSpPr>
            <p:cNvPr id="292871" name="Rectangle 7"/>
            <p:cNvSpPr>
              <a:spLocks noChangeArrowheads="1"/>
            </p:cNvSpPr>
            <p:nvPr/>
          </p:nvSpPr>
          <p:spPr bwMode="auto">
            <a:xfrm>
              <a:off x="1023" y="2522"/>
              <a:ext cx="1063" cy="111"/>
            </a:xfrm>
            <a:prstGeom prst="rect">
              <a:avLst/>
            </a:prstGeom>
            <a:solidFill>
              <a:schemeClr val="accent2"/>
            </a:solidFill>
            <a:ln w="28575">
              <a:miter lim="800000"/>
              <a:headEnd/>
              <a:tailEnd/>
            </a:ln>
            <a:effectLst/>
            <a:scene3d>
              <a:camera prst="legacyObliqueTopRight"/>
              <a:lightRig rig="legacyFlat3" dir="b"/>
            </a:scene3d>
            <a:sp3d extrusionH="887400" prstMaterial="legacyMatte">
              <a:bevelT w="13500" h="13500" prst="angle"/>
              <a:bevelB w="13500" h="13500" prst="angle"/>
              <a:extrusionClr>
                <a:schemeClr val="accent2"/>
              </a:extrusionClr>
            </a:sp3d>
          </p:spPr>
          <p:txBody>
            <a:bodyPr wrap="none" anchor="ctr">
              <a:flatTx/>
            </a:bodyPr>
            <a:lstStyle/>
            <a:p>
              <a:pPr algn="ctr" eaLnBrk="0" hangingPunct="0">
                <a:spcBef>
                  <a:spcPct val="50000"/>
                </a:spcBef>
                <a:defRPr/>
              </a:pPr>
              <a:r>
                <a:rPr lang="en-US" altLang="ja-JP" sz="600" b="0">
                  <a:effectLst>
                    <a:outerShdw blurRad="38100" dist="38100" dir="2700000" algn="tl">
                      <a:srgbClr val="000000">
                        <a:alpha val="43137"/>
                      </a:srgbClr>
                    </a:outerShdw>
                  </a:effectLst>
                  <a:latin typeface="Trebuchet MS" pitchFamily="34" charset="0"/>
                  <a:ea typeface="ＭＳ Ｐゴシック" pitchFamily="50" charset="-128"/>
                </a:rPr>
                <a:t>VMM</a:t>
              </a:r>
            </a:p>
          </p:txBody>
        </p:sp>
        <p:grpSp>
          <p:nvGrpSpPr>
            <p:cNvPr id="3" name="Group 8"/>
            <p:cNvGrpSpPr>
              <a:grpSpLocks/>
            </p:cNvGrpSpPr>
            <p:nvPr/>
          </p:nvGrpSpPr>
          <p:grpSpPr bwMode="auto">
            <a:xfrm>
              <a:off x="1132" y="1864"/>
              <a:ext cx="487" cy="622"/>
              <a:chOff x="2048" y="1877"/>
              <a:chExt cx="549" cy="896"/>
            </a:xfrm>
          </p:grpSpPr>
          <p:grpSp>
            <p:nvGrpSpPr>
              <p:cNvPr id="4" name="Group 9"/>
              <p:cNvGrpSpPr>
                <a:grpSpLocks/>
              </p:cNvGrpSpPr>
              <p:nvPr/>
            </p:nvGrpSpPr>
            <p:grpSpPr bwMode="auto">
              <a:xfrm>
                <a:off x="2093" y="1970"/>
                <a:ext cx="482" cy="737"/>
                <a:chOff x="551" y="2499"/>
                <a:chExt cx="482" cy="737"/>
              </a:xfrm>
            </p:grpSpPr>
            <p:sp>
              <p:nvSpPr>
                <p:cNvPr id="292874" name="AutoShape 10"/>
                <p:cNvSpPr>
                  <a:spLocks noChangeArrowheads="1"/>
                </p:cNvSpPr>
                <p:nvPr/>
              </p:nvSpPr>
              <p:spPr bwMode="auto">
                <a:xfrm>
                  <a:off x="551" y="2865"/>
                  <a:ext cx="482" cy="370"/>
                </a:xfrm>
                <a:prstGeom prst="cube">
                  <a:avLst>
                    <a:gd name="adj" fmla="val 53495"/>
                  </a:avLst>
                </a:prstGeom>
                <a:gradFill rotWithShape="1">
                  <a:gsLst>
                    <a:gs pos="0">
                      <a:schemeClr val="accent1">
                        <a:gamma/>
                        <a:shade val="46275"/>
                        <a:invGamma/>
                      </a:schemeClr>
                    </a:gs>
                    <a:gs pos="50000">
                      <a:schemeClr val="accent1"/>
                    </a:gs>
                    <a:gs pos="100000">
                      <a:schemeClr val="accent1">
                        <a:gamma/>
                        <a:shade val="46275"/>
                        <a:invGamma/>
                      </a:schemeClr>
                    </a:gs>
                  </a:gsLst>
                  <a:lin ang="2700000" scaled="1"/>
                </a:gradFill>
                <a:ln w="9525">
                  <a:noFill/>
                  <a:miter lim="800000"/>
                  <a:headEnd/>
                  <a:tailEnd/>
                </a:ln>
                <a:effectLst/>
              </p:spPr>
              <p:txBody>
                <a:bodyPr wrap="none" anchor="ctr"/>
                <a:lstStyle/>
                <a:p>
                  <a:pPr algn="ctr">
                    <a:defRPr/>
                  </a:pPr>
                  <a:r>
                    <a:rPr lang="en-US" sz="500" b="0">
                      <a:effectLst>
                        <a:outerShdw blurRad="38100" dist="38100" dir="2700000" algn="tl">
                          <a:srgbClr val="000000">
                            <a:alpha val="43137"/>
                          </a:srgbClr>
                        </a:outerShdw>
                      </a:effectLst>
                      <a:latin typeface="Trebuchet MS" pitchFamily="34" charset="0"/>
                    </a:rPr>
                    <a:t>OS</a:t>
                  </a:r>
                </a:p>
              </p:txBody>
            </p:sp>
            <p:sp>
              <p:nvSpPr>
                <p:cNvPr id="24041" name="AutoShape 11"/>
                <p:cNvSpPr>
                  <a:spLocks noChangeArrowheads="1"/>
                </p:cNvSpPr>
                <p:nvPr/>
              </p:nvSpPr>
              <p:spPr bwMode="auto">
                <a:xfrm>
                  <a:off x="714" y="2499"/>
                  <a:ext cx="306" cy="381"/>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4042" name="AutoShape 12"/>
                <p:cNvSpPr>
                  <a:spLocks noChangeArrowheads="1"/>
                </p:cNvSpPr>
                <p:nvPr/>
              </p:nvSpPr>
              <p:spPr bwMode="auto">
                <a:xfrm>
                  <a:off x="636" y="2568"/>
                  <a:ext cx="306" cy="381"/>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92877" name="AutoShape 13"/>
                <p:cNvSpPr>
                  <a:spLocks noChangeArrowheads="1"/>
                </p:cNvSpPr>
                <p:nvPr/>
              </p:nvSpPr>
              <p:spPr bwMode="auto">
                <a:xfrm>
                  <a:off x="556" y="2638"/>
                  <a:ext cx="305" cy="380"/>
                </a:xfrm>
                <a:prstGeom prst="cube">
                  <a:avLst>
                    <a:gd name="adj" fmla="val 13074"/>
                  </a:avLst>
                </a:prstGeom>
                <a:gradFill rotWithShape="1">
                  <a:gsLst>
                    <a:gs pos="0">
                      <a:srgbClr val="AA014C">
                        <a:gamma/>
                        <a:shade val="46275"/>
                        <a:invGamma/>
                      </a:srgbClr>
                    </a:gs>
                    <a:gs pos="50000">
                      <a:srgbClr val="AA014C"/>
                    </a:gs>
                    <a:gs pos="100000">
                      <a:srgbClr val="AA014C">
                        <a:gamma/>
                        <a:shade val="46275"/>
                        <a:invGamma/>
                      </a:srgbClr>
                    </a:gs>
                  </a:gsLst>
                  <a:lin ang="2700000" scaled="1"/>
                </a:gradFill>
                <a:ln w="9525">
                  <a:noFill/>
                  <a:miter lim="800000"/>
                  <a:headEnd/>
                  <a:tailEnd/>
                </a:ln>
                <a:effectLst/>
              </p:spPr>
              <p:txBody>
                <a:bodyPr wrap="none" anchor="ctr"/>
                <a:lstStyle/>
                <a:p>
                  <a:pPr algn="ctr">
                    <a:defRPr/>
                  </a:pPr>
                  <a:r>
                    <a:rPr lang="en-US" sz="500" b="0">
                      <a:effectLst>
                        <a:outerShdw blurRad="38100" dist="38100" dir="2700000" algn="tl">
                          <a:srgbClr val="000000">
                            <a:alpha val="43137"/>
                          </a:srgbClr>
                        </a:outerShdw>
                      </a:effectLst>
                      <a:latin typeface="Trebuchet MS" pitchFamily="34" charset="0"/>
                    </a:rPr>
                    <a:t>App</a:t>
                  </a:r>
                </a:p>
              </p:txBody>
            </p:sp>
          </p:grpSp>
          <p:sp>
            <p:nvSpPr>
              <p:cNvPr id="24039" name="AutoShape 14"/>
              <p:cNvSpPr>
                <a:spLocks noChangeArrowheads="1"/>
              </p:cNvSpPr>
              <p:nvPr/>
            </p:nvSpPr>
            <p:spPr bwMode="ltGray">
              <a:xfrm>
                <a:off x="2048" y="1877"/>
                <a:ext cx="549" cy="896"/>
              </a:xfrm>
              <a:prstGeom prst="cube">
                <a:avLst>
                  <a:gd name="adj" fmla="val 30708"/>
                </a:avLst>
              </a:prstGeom>
              <a:solidFill>
                <a:srgbClr val="FF9900">
                  <a:alpha val="20000"/>
                </a:srgbClr>
              </a:solidFill>
              <a:ln w="25400">
                <a:solidFill>
                  <a:srgbClr val="FF9966"/>
                </a:solidFill>
                <a:miter lim="800000"/>
                <a:headEnd/>
                <a:tailEnd/>
              </a:ln>
            </p:spPr>
            <p:txBody>
              <a:bodyPr wrap="none" lIns="87545" tIns="43772" rIns="87545" bIns="43772" anchor="ctr"/>
              <a:lstStyle/>
              <a:p>
                <a:pPr algn="ctr" eaLnBrk="0" hangingPunct="0"/>
                <a:endParaRPr lang="en-US" sz="600">
                  <a:effectLst>
                    <a:outerShdw blurRad="38100" dist="38100" dir="2700000" algn="tl">
                      <a:srgbClr val="000000">
                        <a:alpha val="43137"/>
                      </a:srgbClr>
                    </a:outerShdw>
                  </a:effectLst>
                  <a:latin typeface="Trebuchet MS" pitchFamily="34" charset="0"/>
                </a:endParaRPr>
              </a:p>
            </p:txBody>
          </p:sp>
        </p:grpSp>
        <p:grpSp>
          <p:nvGrpSpPr>
            <p:cNvPr id="5" name="Group 15"/>
            <p:cNvGrpSpPr>
              <a:grpSpLocks/>
            </p:cNvGrpSpPr>
            <p:nvPr/>
          </p:nvGrpSpPr>
          <p:grpSpPr bwMode="auto">
            <a:xfrm>
              <a:off x="1685" y="1864"/>
              <a:ext cx="487" cy="620"/>
              <a:chOff x="2048" y="1877"/>
              <a:chExt cx="549" cy="896"/>
            </a:xfrm>
          </p:grpSpPr>
          <p:grpSp>
            <p:nvGrpSpPr>
              <p:cNvPr id="6" name="Group 16"/>
              <p:cNvGrpSpPr>
                <a:grpSpLocks/>
              </p:cNvGrpSpPr>
              <p:nvPr/>
            </p:nvGrpSpPr>
            <p:grpSpPr bwMode="auto">
              <a:xfrm>
                <a:off x="2093" y="1970"/>
                <a:ext cx="482" cy="737"/>
                <a:chOff x="551" y="2499"/>
                <a:chExt cx="482" cy="737"/>
              </a:xfrm>
            </p:grpSpPr>
            <p:sp>
              <p:nvSpPr>
                <p:cNvPr id="292881" name="AutoShape 17"/>
                <p:cNvSpPr>
                  <a:spLocks noChangeArrowheads="1"/>
                </p:cNvSpPr>
                <p:nvPr/>
              </p:nvSpPr>
              <p:spPr bwMode="auto">
                <a:xfrm>
                  <a:off x="551" y="2864"/>
                  <a:ext cx="482" cy="371"/>
                </a:xfrm>
                <a:prstGeom prst="cube">
                  <a:avLst>
                    <a:gd name="adj" fmla="val 53495"/>
                  </a:avLst>
                </a:prstGeom>
                <a:gradFill rotWithShape="1">
                  <a:gsLst>
                    <a:gs pos="0">
                      <a:schemeClr val="accent1">
                        <a:gamma/>
                        <a:shade val="46275"/>
                        <a:invGamma/>
                      </a:schemeClr>
                    </a:gs>
                    <a:gs pos="50000">
                      <a:schemeClr val="accent1"/>
                    </a:gs>
                    <a:gs pos="100000">
                      <a:schemeClr val="accent1">
                        <a:gamma/>
                        <a:shade val="46275"/>
                        <a:invGamma/>
                      </a:schemeClr>
                    </a:gs>
                  </a:gsLst>
                  <a:lin ang="2700000" scaled="1"/>
                </a:gradFill>
                <a:ln w="9525">
                  <a:noFill/>
                  <a:miter lim="800000"/>
                  <a:headEnd/>
                  <a:tailEnd/>
                </a:ln>
                <a:effectLst/>
              </p:spPr>
              <p:txBody>
                <a:bodyPr wrap="none" anchor="ctr"/>
                <a:lstStyle/>
                <a:p>
                  <a:pPr algn="ctr">
                    <a:defRPr/>
                  </a:pPr>
                  <a:r>
                    <a:rPr lang="en-US" sz="500" b="0">
                      <a:effectLst>
                        <a:outerShdw blurRad="38100" dist="38100" dir="2700000" algn="tl">
                          <a:srgbClr val="000000">
                            <a:alpha val="43137"/>
                          </a:srgbClr>
                        </a:outerShdw>
                      </a:effectLst>
                      <a:latin typeface="Trebuchet MS" pitchFamily="34" charset="0"/>
                    </a:rPr>
                    <a:t>OS</a:t>
                  </a:r>
                </a:p>
              </p:txBody>
            </p:sp>
            <p:sp>
              <p:nvSpPr>
                <p:cNvPr id="24035" name="AutoShape 18"/>
                <p:cNvSpPr>
                  <a:spLocks noChangeArrowheads="1"/>
                </p:cNvSpPr>
                <p:nvPr/>
              </p:nvSpPr>
              <p:spPr bwMode="auto">
                <a:xfrm>
                  <a:off x="714" y="2499"/>
                  <a:ext cx="306" cy="381"/>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4036" name="AutoShape 19"/>
                <p:cNvSpPr>
                  <a:spLocks noChangeArrowheads="1"/>
                </p:cNvSpPr>
                <p:nvPr/>
              </p:nvSpPr>
              <p:spPr bwMode="auto">
                <a:xfrm>
                  <a:off x="636" y="2568"/>
                  <a:ext cx="306" cy="381"/>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92884" name="AutoShape 20"/>
                <p:cNvSpPr>
                  <a:spLocks noChangeArrowheads="1"/>
                </p:cNvSpPr>
                <p:nvPr/>
              </p:nvSpPr>
              <p:spPr bwMode="auto">
                <a:xfrm>
                  <a:off x="557" y="2639"/>
                  <a:ext cx="306" cy="379"/>
                </a:xfrm>
                <a:prstGeom prst="cube">
                  <a:avLst>
                    <a:gd name="adj" fmla="val 13074"/>
                  </a:avLst>
                </a:prstGeom>
                <a:gradFill rotWithShape="1">
                  <a:gsLst>
                    <a:gs pos="0">
                      <a:srgbClr val="AA014C">
                        <a:gamma/>
                        <a:shade val="46275"/>
                        <a:invGamma/>
                      </a:srgbClr>
                    </a:gs>
                    <a:gs pos="50000">
                      <a:srgbClr val="AA014C"/>
                    </a:gs>
                    <a:gs pos="100000">
                      <a:srgbClr val="AA014C">
                        <a:gamma/>
                        <a:shade val="46275"/>
                        <a:invGamma/>
                      </a:srgbClr>
                    </a:gs>
                  </a:gsLst>
                  <a:lin ang="2700000" scaled="1"/>
                </a:gradFill>
                <a:ln w="9525">
                  <a:noFill/>
                  <a:miter lim="800000"/>
                  <a:headEnd/>
                  <a:tailEnd/>
                </a:ln>
                <a:effectLst/>
              </p:spPr>
              <p:txBody>
                <a:bodyPr wrap="none" anchor="ctr"/>
                <a:lstStyle/>
                <a:p>
                  <a:pPr algn="ctr">
                    <a:defRPr/>
                  </a:pPr>
                  <a:r>
                    <a:rPr lang="en-US" sz="500" b="0">
                      <a:effectLst>
                        <a:outerShdw blurRad="38100" dist="38100" dir="2700000" algn="tl">
                          <a:srgbClr val="000000">
                            <a:alpha val="43137"/>
                          </a:srgbClr>
                        </a:outerShdw>
                      </a:effectLst>
                      <a:latin typeface="Trebuchet MS" pitchFamily="34" charset="0"/>
                    </a:rPr>
                    <a:t>App</a:t>
                  </a:r>
                </a:p>
              </p:txBody>
            </p:sp>
          </p:grpSp>
          <p:sp>
            <p:nvSpPr>
              <p:cNvPr id="24033" name="AutoShape 21"/>
              <p:cNvSpPr>
                <a:spLocks noChangeArrowheads="1"/>
              </p:cNvSpPr>
              <p:nvPr/>
            </p:nvSpPr>
            <p:spPr bwMode="ltGray">
              <a:xfrm>
                <a:off x="2048" y="1877"/>
                <a:ext cx="549" cy="896"/>
              </a:xfrm>
              <a:prstGeom prst="cube">
                <a:avLst>
                  <a:gd name="adj" fmla="val 30708"/>
                </a:avLst>
              </a:prstGeom>
              <a:solidFill>
                <a:srgbClr val="FF9900">
                  <a:alpha val="20000"/>
                </a:srgbClr>
              </a:solidFill>
              <a:ln w="25400">
                <a:solidFill>
                  <a:srgbClr val="FF9966"/>
                </a:solidFill>
                <a:miter lim="800000"/>
                <a:headEnd/>
                <a:tailEnd/>
              </a:ln>
            </p:spPr>
            <p:txBody>
              <a:bodyPr wrap="none" lIns="87545" tIns="43772" rIns="87545" bIns="43772" anchor="ctr"/>
              <a:lstStyle/>
              <a:p>
                <a:pPr algn="ctr" eaLnBrk="0" hangingPunct="0"/>
                <a:endParaRPr lang="en-US" sz="600">
                  <a:effectLst>
                    <a:outerShdw blurRad="38100" dist="38100" dir="2700000" algn="tl">
                      <a:srgbClr val="000000">
                        <a:alpha val="43137"/>
                      </a:srgbClr>
                    </a:outerShdw>
                  </a:effectLst>
                  <a:latin typeface="Trebuchet MS" pitchFamily="34" charset="0"/>
                </a:endParaRPr>
              </a:p>
            </p:txBody>
          </p:sp>
        </p:grpSp>
      </p:grpSp>
      <p:sp>
        <p:nvSpPr>
          <p:cNvPr id="23557" name="Text Box 83"/>
          <p:cNvSpPr txBox="1">
            <a:spLocks noChangeArrowheads="1"/>
          </p:cNvSpPr>
          <p:nvPr/>
        </p:nvSpPr>
        <p:spPr bwMode="auto">
          <a:xfrm>
            <a:off x="922338" y="2290763"/>
            <a:ext cx="1852612" cy="276999"/>
          </a:xfrm>
          <a:prstGeom prst="rect">
            <a:avLst/>
          </a:prstGeom>
          <a:noFill/>
          <a:ln w="50800">
            <a:noFill/>
            <a:miter lim="800000"/>
            <a:headEnd/>
            <a:tailEnd/>
          </a:ln>
        </p:spPr>
        <p:txBody>
          <a:bodyPr>
            <a:spAutoFit/>
          </a:bodyPr>
          <a:lstStyle/>
          <a:p>
            <a:pPr algn="ctr" eaLnBrk="0" hangingPunct="0"/>
            <a:r>
              <a:rPr lang="en-US" sz="1200">
                <a:effectLst>
                  <a:outerShdw blurRad="38100" dist="38100" dir="2700000" algn="tl">
                    <a:srgbClr val="000000">
                      <a:alpha val="43137"/>
                    </a:srgbClr>
                  </a:outerShdw>
                </a:effectLst>
                <a:latin typeface="Trebuchet MS" pitchFamily="34" charset="0"/>
              </a:rPr>
              <a:t>Consolidation</a:t>
            </a:r>
          </a:p>
        </p:txBody>
      </p:sp>
      <p:grpSp>
        <p:nvGrpSpPr>
          <p:cNvPr id="7" name="Group 89"/>
          <p:cNvGrpSpPr>
            <a:grpSpLocks/>
          </p:cNvGrpSpPr>
          <p:nvPr/>
        </p:nvGrpSpPr>
        <p:grpSpPr bwMode="auto">
          <a:xfrm>
            <a:off x="704850" y="4095750"/>
            <a:ext cx="2290763" cy="1068388"/>
            <a:chOff x="199" y="2673"/>
            <a:chExt cx="1771" cy="837"/>
          </a:xfrm>
        </p:grpSpPr>
        <p:sp>
          <p:nvSpPr>
            <p:cNvPr id="24008" name="Text Box 90"/>
            <p:cNvSpPr txBox="1">
              <a:spLocks noChangeArrowheads="1"/>
            </p:cNvSpPr>
            <p:nvPr/>
          </p:nvSpPr>
          <p:spPr bwMode="auto">
            <a:xfrm>
              <a:off x="295" y="2673"/>
              <a:ext cx="1675" cy="217"/>
            </a:xfrm>
            <a:prstGeom prst="rect">
              <a:avLst/>
            </a:prstGeom>
            <a:noFill/>
            <a:ln w="28575">
              <a:noFill/>
              <a:miter lim="800000"/>
              <a:headEnd/>
              <a:tailEnd/>
            </a:ln>
          </p:spPr>
          <p:txBody>
            <a:bodyPr>
              <a:spAutoFit/>
            </a:bodyPr>
            <a:lstStyle/>
            <a:p>
              <a:pPr algn="ctr" eaLnBrk="0" hangingPunct="0">
                <a:spcBef>
                  <a:spcPct val="50000"/>
                </a:spcBef>
              </a:pPr>
              <a:r>
                <a:rPr lang="en-US" altLang="ja-JP" sz="1200" b="0">
                  <a:effectLst>
                    <a:outerShdw blurRad="38100" dist="38100" dir="2700000" algn="tl">
                      <a:srgbClr val="000000">
                        <a:alpha val="43137"/>
                      </a:srgbClr>
                    </a:outerShdw>
                  </a:effectLst>
                  <a:latin typeface="Trebuchet MS" pitchFamily="34" charset="0"/>
                  <a:ea typeface="MS PGothic" pitchFamily="34" charset="-128"/>
                </a:rPr>
                <a:t>R&amp;D             Production</a:t>
              </a:r>
            </a:p>
          </p:txBody>
        </p:sp>
        <p:sp>
          <p:nvSpPr>
            <p:cNvPr id="292955" name="Rectangle 91"/>
            <p:cNvSpPr>
              <a:spLocks noChangeArrowheads="1"/>
            </p:cNvSpPr>
            <p:nvPr/>
          </p:nvSpPr>
          <p:spPr bwMode="auto">
            <a:xfrm>
              <a:off x="199" y="3448"/>
              <a:ext cx="1533" cy="62"/>
            </a:xfrm>
            <a:prstGeom prst="rect">
              <a:avLst/>
            </a:prstGeom>
            <a:solidFill>
              <a:srgbClr val="808080"/>
            </a:solidFill>
            <a:ln w="28575">
              <a:miter lim="800000"/>
              <a:headEnd/>
              <a:tailEnd/>
            </a:ln>
            <a:effectLst/>
            <a:scene3d>
              <a:camera prst="legacyObliqueTopRight"/>
              <a:lightRig rig="legacyFlat3" dir="b"/>
            </a:scene3d>
            <a:sp3d extrusionH="887400" prstMaterial="legacyMatte">
              <a:bevelT w="13500" h="13500" prst="angle"/>
              <a:bevelB w="13500" h="13500" prst="angle"/>
              <a:extrusionClr>
                <a:srgbClr val="808080"/>
              </a:extrusionClr>
            </a:sp3d>
          </p:spPr>
          <p:txBody>
            <a:bodyPr wrap="none" anchor="ctr">
              <a:flatTx/>
            </a:bodyPr>
            <a:lstStyle/>
            <a:p>
              <a:pPr algn="ctr" eaLnBrk="0" hangingPunct="0">
                <a:spcBef>
                  <a:spcPct val="50000"/>
                </a:spcBef>
                <a:defRPr/>
              </a:pPr>
              <a:r>
                <a:rPr lang="en-US" altLang="ja-JP" sz="500" b="0">
                  <a:effectLst>
                    <a:outerShdw blurRad="38100" dist="38100" dir="2700000" algn="tl">
                      <a:srgbClr val="000000">
                        <a:alpha val="43137"/>
                      </a:srgbClr>
                    </a:outerShdw>
                  </a:effectLst>
                  <a:latin typeface="Trebuchet MS" pitchFamily="34" charset="0"/>
                  <a:ea typeface="ＭＳ Ｐゴシック" pitchFamily="50" charset="-128"/>
                </a:rPr>
                <a:t>HW</a:t>
              </a:r>
            </a:p>
          </p:txBody>
        </p:sp>
        <p:sp>
          <p:nvSpPr>
            <p:cNvPr id="292956" name="Rectangle 92"/>
            <p:cNvSpPr>
              <a:spLocks noChangeArrowheads="1"/>
            </p:cNvSpPr>
            <p:nvPr/>
          </p:nvSpPr>
          <p:spPr bwMode="auto">
            <a:xfrm>
              <a:off x="199" y="3360"/>
              <a:ext cx="1533" cy="61"/>
            </a:xfrm>
            <a:prstGeom prst="rect">
              <a:avLst/>
            </a:prstGeom>
            <a:solidFill>
              <a:schemeClr val="accent2"/>
            </a:solidFill>
            <a:ln w="28575">
              <a:miter lim="800000"/>
              <a:headEnd/>
              <a:tailEnd/>
            </a:ln>
            <a:effectLst/>
            <a:scene3d>
              <a:camera prst="legacyObliqueTopRight"/>
              <a:lightRig rig="legacyFlat3" dir="b"/>
            </a:scene3d>
            <a:sp3d extrusionH="887400" prstMaterial="legacyMatte">
              <a:bevelT w="13500" h="13500" prst="angle"/>
              <a:bevelB w="13500" h="13500" prst="angle"/>
              <a:extrusionClr>
                <a:schemeClr val="accent2"/>
              </a:extrusionClr>
            </a:sp3d>
          </p:spPr>
          <p:txBody>
            <a:bodyPr wrap="none" anchor="ctr">
              <a:flatTx/>
            </a:bodyPr>
            <a:lstStyle/>
            <a:p>
              <a:pPr algn="ctr" eaLnBrk="0" hangingPunct="0">
                <a:spcBef>
                  <a:spcPct val="50000"/>
                </a:spcBef>
                <a:defRPr/>
              </a:pPr>
              <a:r>
                <a:rPr lang="en-US" altLang="ja-JP" sz="500" b="0">
                  <a:effectLst>
                    <a:outerShdw blurRad="38100" dist="38100" dir="2700000" algn="tl">
                      <a:srgbClr val="000000">
                        <a:alpha val="43137"/>
                      </a:srgbClr>
                    </a:outerShdw>
                  </a:effectLst>
                  <a:latin typeface="Trebuchet MS" pitchFamily="34" charset="0"/>
                  <a:ea typeface="ＭＳ Ｐゴシック" pitchFamily="50" charset="-128"/>
                </a:rPr>
                <a:t>VMM</a:t>
              </a:r>
            </a:p>
          </p:txBody>
        </p:sp>
        <p:sp>
          <p:nvSpPr>
            <p:cNvPr id="24011" name="AutoShape 93"/>
            <p:cNvSpPr>
              <a:spLocks noChangeArrowheads="1"/>
            </p:cNvSpPr>
            <p:nvPr/>
          </p:nvSpPr>
          <p:spPr bwMode="ltGray">
            <a:xfrm>
              <a:off x="352" y="2860"/>
              <a:ext cx="513" cy="474"/>
            </a:xfrm>
            <a:prstGeom prst="cube">
              <a:avLst>
                <a:gd name="adj" fmla="val 20519"/>
              </a:avLst>
            </a:prstGeom>
            <a:solidFill>
              <a:srgbClr val="FF0000">
                <a:alpha val="10196"/>
              </a:srgbClr>
            </a:solidFill>
            <a:ln w="25400">
              <a:solidFill>
                <a:srgbClr val="FF9966"/>
              </a:solidFill>
              <a:prstDash val="dash"/>
              <a:miter lim="800000"/>
              <a:headEnd/>
              <a:tailEnd/>
            </a:ln>
          </p:spPr>
          <p:txBody>
            <a:bodyPr wrap="none" lIns="87545" tIns="43772" rIns="87545" bIns="43772" anchor="ctr"/>
            <a:lstStyle/>
            <a:p>
              <a:pPr algn="ctr" eaLnBrk="0" hangingPunct="0"/>
              <a:endParaRPr lang="en-US" sz="500">
                <a:effectLst>
                  <a:outerShdw blurRad="38100" dist="38100" dir="2700000" algn="tl">
                    <a:srgbClr val="000000">
                      <a:alpha val="43137"/>
                    </a:srgbClr>
                  </a:outerShdw>
                </a:effectLst>
                <a:latin typeface="Trebuchet MS" pitchFamily="34" charset="0"/>
              </a:endParaRPr>
            </a:p>
          </p:txBody>
        </p:sp>
        <p:grpSp>
          <p:nvGrpSpPr>
            <p:cNvPr id="8" name="Group 94"/>
            <p:cNvGrpSpPr>
              <a:grpSpLocks/>
            </p:cNvGrpSpPr>
            <p:nvPr/>
          </p:nvGrpSpPr>
          <p:grpSpPr bwMode="auto">
            <a:xfrm>
              <a:off x="1192" y="2934"/>
              <a:ext cx="330" cy="421"/>
              <a:chOff x="2048" y="1877"/>
              <a:chExt cx="549" cy="896"/>
            </a:xfrm>
          </p:grpSpPr>
          <p:grpSp>
            <p:nvGrpSpPr>
              <p:cNvPr id="9" name="Group 95"/>
              <p:cNvGrpSpPr>
                <a:grpSpLocks/>
              </p:cNvGrpSpPr>
              <p:nvPr/>
            </p:nvGrpSpPr>
            <p:grpSpPr bwMode="auto">
              <a:xfrm>
                <a:off x="2093" y="1970"/>
                <a:ext cx="482" cy="737"/>
                <a:chOff x="551" y="2499"/>
                <a:chExt cx="482" cy="737"/>
              </a:xfrm>
            </p:grpSpPr>
            <p:sp>
              <p:nvSpPr>
                <p:cNvPr id="292960" name="AutoShape 96"/>
                <p:cNvSpPr>
                  <a:spLocks noChangeArrowheads="1"/>
                </p:cNvSpPr>
                <p:nvPr/>
              </p:nvSpPr>
              <p:spPr bwMode="auto">
                <a:xfrm>
                  <a:off x="551" y="2864"/>
                  <a:ext cx="482" cy="371"/>
                </a:xfrm>
                <a:prstGeom prst="cube">
                  <a:avLst>
                    <a:gd name="adj" fmla="val 53495"/>
                  </a:avLst>
                </a:prstGeom>
                <a:gradFill rotWithShape="1">
                  <a:gsLst>
                    <a:gs pos="0">
                      <a:schemeClr val="accent1">
                        <a:gamma/>
                        <a:shade val="46275"/>
                        <a:invGamma/>
                      </a:schemeClr>
                    </a:gs>
                    <a:gs pos="50000">
                      <a:schemeClr val="accent1"/>
                    </a:gs>
                    <a:gs pos="100000">
                      <a:schemeClr val="accent1">
                        <a:gamma/>
                        <a:shade val="46275"/>
                        <a:invGamma/>
                      </a:schemeClr>
                    </a:gs>
                  </a:gsLst>
                  <a:lin ang="2700000" scaled="1"/>
                </a:gradFill>
                <a:ln w="9525">
                  <a:noFill/>
                  <a:miter lim="800000"/>
                  <a:headEnd/>
                  <a:tailEnd/>
                </a:ln>
                <a:effectLst/>
              </p:spPr>
              <p:txBody>
                <a:bodyPr wrap="none" anchor="ctr"/>
                <a:lstStyle/>
                <a:p>
                  <a:pPr algn="ctr">
                    <a:defRPr/>
                  </a:pPr>
                  <a:r>
                    <a:rPr lang="en-US" sz="400" b="0">
                      <a:effectLst>
                        <a:outerShdw blurRad="38100" dist="38100" dir="2700000" algn="tl">
                          <a:srgbClr val="000000">
                            <a:alpha val="43137"/>
                          </a:srgbClr>
                        </a:outerShdw>
                      </a:effectLst>
                      <a:latin typeface="Trebuchet MS" pitchFamily="34" charset="0"/>
                    </a:rPr>
                    <a:t>OS</a:t>
                  </a:r>
                </a:p>
              </p:txBody>
            </p:sp>
            <p:sp>
              <p:nvSpPr>
                <p:cNvPr id="24025" name="AutoShape 97"/>
                <p:cNvSpPr>
                  <a:spLocks noChangeArrowheads="1"/>
                </p:cNvSpPr>
                <p:nvPr/>
              </p:nvSpPr>
              <p:spPr bwMode="auto">
                <a:xfrm>
                  <a:off x="714" y="2499"/>
                  <a:ext cx="306" cy="381"/>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4026" name="AutoShape 98"/>
                <p:cNvSpPr>
                  <a:spLocks noChangeArrowheads="1"/>
                </p:cNvSpPr>
                <p:nvPr/>
              </p:nvSpPr>
              <p:spPr bwMode="auto">
                <a:xfrm>
                  <a:off x="636" y="2568"/>
                  <a:ext cx="306" cy="381"/>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92963" name="AutoShape 99"/>
                <p:cNvSpPr>
                  <a:spLocks noChangeArrowheads="1"/>
                </p:cNvSpPr>
                <p:nvPr/>
              </p:nvSpPr>
              <p:spPr bwMode="auto">
                <a:xfrm>
                  <a:off x="557" y="2637"/>
                  <a:ext cx="306" cy="381"/>
                </a:xfrm>
                <a:prstGeom prst="cube">
                  <a:avLst>
                    <a:gd name="adj" fmla="val 13074"/>
                  </a:avLst>
                </a:prstGeom>
                <a:gradFill rotWithShape="1">
                  <a:gsLst>
                    <a:gs pos="0">
                      <a:srgbClr val="AA014C">
                        <a:gamma/>
                        <a:shade val="46275"/>
                        <a:invGamma/>
                      </a:srgbClr>
                    </a:gs>
                    <a:gs pos="50000">
                      <a:srgbClr val="AA014C"/>
                    </a:gs>
                    <a:gs pos="100000">
                      <a:srgbClr val="AA014C">
                        <a:gamma/>
                        <a:shade val="46275"/>
                        <a:invGamma/>
                      </a:srgbClr>
                    </a:gs>
                  </a:gsLst>
                  <a:lin ang="2700000" scaled="1"/>
                </a:gradFill>
                <a:ln w="9525">
                  <a:noFill/>
                  <a:miter lim="800000"/>
                  <a:headEnd/>
                  <a:tailEnd/>
                </a:ln>
                <a:effectLst/>
              </p:spPr>
              <p:txBody>
                <a:bodyPr wrap="none" anchor="ctr"/>
                <a:lstStyle/>
                <a:p>
                  <a:pPr algn="ctr">
                    <a:defRPr/>
                  </a:pPr>
                  <a:r>
                    <a:rPr lang="en-US" sz="400" b="0">
                      <a:effectLst>
                        <a:outerShdw blurRad="38100" dist="38100" dir="2700000" algn="tl">
                          <a:srgbClr val="000000">
                            <a:alpha val="43137"/>
                          </a:srgbClr>
                        </a:outerShdw>
                      </a:effectLst>
                      <a:latin typeface="Trebuchet MS" pitchFamily="34" charset="0"/>
                    </a:rPr>
                    <a:t>App</a:t>
                  </a:r>
                </a:p>
              </p:txBody>
            </p:sp>
          </p:grpSp>
          <p:sp>
            <p:nvSpPr>
              <p:cNvPr id="24023" name="AutoShape 100"/>
              <p:cNvSpPr>
                <a:spLocks noChangeArrowheads="1"/>
              </p:cNvSpPr>
              <p:nvPr/>
            </p:nvSpPr>
            <p:spPr bwMode="ltGray">
              <a:xfrm>
                <a:off x="2048" y="1877"/>
                <a:ext cx="549" cy="896"/>
              </a:xfrm>
              <a:prstGeom prst="cube">
                <a:avLst>
                  <a:gd name="adj" fmla="val 30708"/>
                </a:avLst>
              </a:prstGeom>
              <a:solidFill>
                <a:srgbClr val="FF9900">
                  <a:alpha val="20000"/>
                </a:srgbClr>
              </a:solidFill>
              <a:ln w="25400">
                <a:solidFill>
                  <a:srgbClr val="FF9966"/>
                </a:solidFill>
                <a:miter lim="800000"/>
                <a:headEnd/>
                <a:tailEnd/>
              </a:ln>
            </p:spPr>
            <p:txBody>
              <a:bodyPr wrap="none" lIns="87545" tIns="43772" rIns="87545" bIns="43772" anchor="ctr"/>
              <a:lstStyle/>
              <a:p>
                <a:pPr algn="ctr" eaLnBrk="0" hangingPunct="0"/>
                <a:endParaRPr lang="en-US" sz="500">
                  <a:effectLst>
                    <a:outerShdw blurRad="38100" dist="38100" dir="2700000" algn="tl">
                      <a:srgbClr val="000000">
                        <a:alpha val="43137"/>
                      </a:srgbClr>
                    </a:outerShdw>
                  </a:effectLst>
                  <a:latin typeface="Trebuchet MS" pitchFamily="34" charset="0"/>
                </a:endParaRPr>
              </a:p>
            </p:txBody>
          </p:sp>
        </p:grpSp>
        <p:grpSp>
          <p:nvGrpSpPr>
            <p:cNvPr id="10" name="Group 101"/>
            <p:cNvGrpSpPr>
              <a:grpSpLocks/>
            </p:cNvGrpSpPr>
            <p:nvPr/>
          </p:nvGrpSpPr>
          <p:grpSpPr bwMode="auto">
            <a:xfrm>
              <a:off x="419" y="2921"/>
              <a:ext cx="330" cy="421"/>
              <a:chOff x="2048" y="1877"/>
              <a:chExt cx="549" cy="896"/>
            </a:xfrm>
          </p:grpSpPr>
          <p:grpSp>
            <p:nvGrpSpPr>
              <p:cNvPr id="11" name="Group 102"/>
              <p:cNvGrpSpPr>
                <a:grpSpLocks/>
              </p:cNvGrpSpPr>
              <p:nvPr/>
            </p:nvGrpSpPr>
            <p:grpSpPr bwMode="auto">
              <a:xfrm>
                <a:off x="2093" y="1970"/>
                <a:ext cx="482" cy="737"/>
                <a:chOff x="551" y="2499"/>
                <a:chExt cx="482" cy="737"/>
              </a:xfrm>
            </p:grpSpPr>
            <p:sp>
              <p:nvSpPr>
                <p:cNvPr id="292967" name="AutoShape 103"/>
                <p:cNvSpPr>
                  <a:spLocks noChangeArrowheads="1"/>
                </p:cNvSpPr>
                <p:nvPr/>
              </p:nvSpPr>
              <p:spPr bwMode="auto">
                <a:xfrm>
                  <a:off x="550" y="2863"/>
                  <a:ext cx="482" cy="373"/>
                </a:xfrm>
                <a:prstGeom prst="cube">
                  <a:avLst>
                    <a:gd name="adj" fmla="val 53495"/>
                  </a:avLst>
                </a:prstGeom>
                <a:gradFill rotWithShape="1">
                  <a:gsLst>
                    <a:gs pos="0">
                      <a:schemeClr val="accent1">
                        <a:gamma/>
                        <a:shade val="46275"/>
                        <a:invGamma/>
                      </a:schemeClr>
                    </a:gs>
                    <a:gs pos="50000">
                      <a:schemeClr val="accent1"/>
                    </a:gs>
                    <a:gs pos="100000">
                      <a:schemeClr val="accent1">
                        <a:gamma/>
                        <a:shade val="46275"/>
                        <a:invGamma/>
                      </a:schemeClr>
                    </a:gs>
                  </a:gsLst>
                  <a:lin ang="2700000" scaled="1"/>
                </a:gradFill>
                <a:ln w="9525">
                  <a:noFill/>
                  <a:miter lim="800000"/>
                  <a:headEnd/>
                  <a:tailEnd/>
                </a:ln>
                <a:effectLst/>
              </p:spPr>
              <p:txBody>
                <a:bodyPr wrap="none" anchor="ctr"/>
                <a:lstStyle/>
                <a:p>
                  <a:pPr algn="ctr">
                    <a:defRPr/>
                  </a:pPr>
                  <a:r>
                    <a:rPr lang="en-US" sz="400" b="0">
                      <a:effectLst>
                        <a:outerShdw blurRad="38100" dist="38100" dir="2700000" algn="tl">
                          <a:srgbClr val="000000">
                            <a:alpha val="43137"/>
                          </a:srgbClr>
                        </a:outerShdw>
                      </a:effectLst>
                      <a:latin typeface="Trebuchet MS" pitchFamily="34" charset="0"/>
                    </a:rPr>
                    <a:t>OS</a:t>
                  </a:r>
                </a:p>
              </p:txBody>
            </p:sp>
            <p:sp>
              <p:nvSpPr>
                <p:cNvPr id="24019" name="AutoShape 104"/>
                <p:cNvSpPr>
                  <a:spLocks noChangeArrowheads="1"/>
                </p:cNvSpPr>
                <p:nvPr/>
              </p:nvSpPr>
              <p:spPr bwMode="auto">
                <a:xfrm>
                  <a:off x="714" y="2499"/>
                  <a:ext cx="306" cy="381"/>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4020" name="AutoShape 105"/>
                <p:cNvSpPr>
                  <a:spLocks noChangeArrowheads="1"/>
                </p:cNvSpPr>
                <p:nvPr/>
              </p:nvSpPr>
              <p:spPr bwMode="auto">
                <a:xfrm>
                  <a:off x="636" y="2568"/>
                  <a:ext cx="306" cy="381"/>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92970" name="AutoShape 106"/>
                <p:cNvSpPr>
                  <a:spLocks noChangeArrowheads="1"/>
                </p:cNvSpPr>
                <p:nvPr/>
              </p:nvSpPr>
              <p:spPr bwMode="auto">
                <a:xfrm>
                  <a:off x="557" y="2633"/>
                  <a:ext cx="306" cy="384"/>
                </a:xfrm>
                <a:prstGeom prst="cube">
                  <a:avLst>
                    <a:gd name="adj" fmla="val 13074"/>
                  </a:avLst>
                </a:prstGeom>
                <a:gradFill rotWithShape="1">
                  <a:gsLst>
                    <a:gs pos="0">
                      <a:srgbClr val="AA014C">
                        <a:gamma/>
                        <a:shade val="46275"/>
                        <a:invGamma/>
                      </a:srgbClr>
                    </a:gs>
                    <a:gs pos="50000">
                      <a:srgbClr val="AA014C"/>
                    </a:gs>
                    <a:gs pos="100000">
                      <a:srgbClr val="AA014C">
                        <a:gamma/>
                        <a:shade val="46275"/>
                        <a:invGamma/>
                      </a:srgbClr>
                    </a:gs>
                  </a:gsLst>
                  <a:lin ang="2700000" scaled="1"/>
                </a:gradFill>
                <a:ln w="9525">
                  <a:noFill/>
                  <a:miter lim="800000"/>
                  <a:headEnd/>
                  <a:tailEnd/>
                </a:ln>
                <a:effectLst/>
              </p:spPr>
              <p:txBody>
                <a:bodyPr wrap="none" anchor="ctr"/>
                <a:lstStyle/>
                <a:p>
                  <a:pPr algn="ctr">
                    <a:defRPr/>
                  </a:pPr>
                  <a:r>
                    <a:rPr lang="en-US" sz="400" b="0">
                      <a:effectLst>
                        <a:outerShdw blurRad="38100" dist="38100" dir="2700000" algn="tl">
                          <a:srgbClr val="000000">
                            <a:alpha val="43137"/>
                          </a:srgbClr>
                        </a:outerShdw>
                      </a:effectLst>
                      <a:latin typeface="Trebuchet MS" pitchFamily="34" charset="0"/>
                    </a:rPr>
                    <a:t>App</a:t>
                  </a:r>
                </a:p>
              </p:txBody>
            </p:sp>
          </p:grpSp>
          <p:sp>
            <p:nvSpPr>
              <p:cNvPr id="24017" name="AutoShape 107"/>
              <p:cNvSpPr>
                <a:spLocks noChangeArrowheads="1"/>
              </p:cNvSpPr>
              <p:nvPr/>
            </p:nvSpPr>
            <p:spPr bwMode="ltGray">
              <a:xfrm>
                <a:off x="2048" y="1877"/>
                <a:ext cx="549" cy="896"/>
              </a:xfrm>
              <a:prstGeom prst="cube">
                <a:avLst>
                  <a:gd name="adj" fmla="val 30708"/>
                </a:avLst>
              </a:prstGeom>
              <a:solidFill>
                <a:srgbClr val="FF9900">
                  <a:alpha val="20000"/>
                </a:srgbClr>
              </a:solidFill>
              <a:ln w="25400">
                <a:solidFill>
                  <a:srgbClr val="FF9966"/>
                </a:solidFill>
                <a:miter lim="800000"/>
                <a:headEnd/>
                <a:tailEnd/>
              </a:ln>
            </p:spPr>
            <p:txBody>
              <a:bodyPr wrap="none" lIns="87545" tIns="43772" rIns="87545" bIns="43772" anchor="ctr"/>
              <a:lstStyle/>
              <a:p>
                <a:pPr algn="ctr" eaLnBrk="0" hangingPunct="0"/>
                <a:endParaRPr lang="en-US" sz="500">
                  <a:effectLst>
                    <a:outerShdw blurRad="38100" dist="38100" dir="2700000" algn="tl">
                      <a:srgbClr val="000000">
                        <a:alpha val="43137"/>
                      </a:srgbClr>
                    </a:outerShdw>
                  </a:effectLst>
                  <a:latin typeface="Trebuchet MS" pitchFamily="34" charset="0"/>
                </a:endParaRPr>
              </a:p>
            </p:txBody>
          </p:sp>
        </p:grpSp>
        <p:sp>
          <p:nvSpPr>
            <p:cNvPr id="24014" name="AutoShape 108"/>
            <p:cNvSpPr>
              <a:spLocks noChangeArrowheads="1"/>
            </p:cNvSpPr>
            <p:nvPr/>
          </p:nvSpPr>
          <p:spPr bwMode="ltGray">
            <a:xfrm>
              <a:off x="1134" y="2874"/>
              <a:ext cx="513" cy="474"/>
            </a:xfrm>
            <a:prstGeom prst="cube">
              <a:avLst>
                <a:gd name="adj" fmla="val 20519"/>
              </a:avLst>
            </a:prstGeom>
            <a:solidFill>
              <a:srgbClr val="FF0000">
                <a:alpha val="10196"/>
              </a:srgbClr>
            </a:solidFill>
            <a:ln w="25400">
              <a:solidFill>
                <a:srgbClr val="FF9966"/>
              </a:solidFill>
              <a:prstDash val="dash"/>
              <a:miter lim="800000"/>
              <a:headEnd/>
              <a:tailEnd/>
            </a:ln>
          </p:spPr>
          <p:txBody>
            <a:bodyPr wrap="none" lIns="87545" tIns="43772" rIns="87545" bIns="43772" anchor="ctr"/>
            <a:lstStyle/>
            <a:p>
              <a:pPr algn="ctr" eaLnBrk="0" hangingPunct="0"/>
              <a:endParaRPr lang="en-US" sz="500">
                <a:effectLst>
                  <a:outerShdw blurRad="38100" dist="38100" dir="2700000" algn="tl">
                    <a:srgbClr val="000000">
                      <a:alpha val="43137"/>
                    </a:srgbClr>
                  </a:outerShdw>
                </a:effectLst>
                <a:latin typeface="Trebuchet MS" pitchFamily="34" charset="0"/>
              </a:endParaRPr>
            </a:p>
          </p:txBody>
        </p:sp>
        <p:sp>
          <p:nvSpPr>
            <p:cNvPr id="24015" name="AutoShape 109"/>
            <p:cNvSpPr>
              <a:spLocks noChangeArrowheads="1"/>
            </p:cNvSpPr>
            <p:nvPr/>
          </p:nvSpPr>
          <p:spPr bwMode="auto">
            <a:xfrm>
              <a:off x="842" y="3081"/>
              <a:ext cx="265" cy="147"/>
            </a:xfrm>
            <a:prstGeom prst="rightArrow">
              <a:avLst>
                <a:gd name="adj1" fmla="val 50000"/>
                <a:gd name="adj2" fmla="val 45068"/>
              </a:avLst>
            </a:prstGeom>
            <a:solidFill>
              <a:schemeClr val="accent1"/>
            </a:solidFill>
            <a:ln w="50800">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grpSp>
      <p:sp>
        <p:nvSpPr>
          <p:cNvPr id="23559" name="Text Box 110"/>
          <p:cNvSpPr txBox="1">
            <a:spLocks noChangeArrowheads="1"/>
          </p:cNvSpPr>
          <p:nvPr/>
        </p:nvSpPr>
        <p:spPr bwMode="auto">
          <a:xfrm>
            <a:off x="523875" y="3863975"/>
            <a:ext cx="2652713" cy="276999"/>
          </a:xfrm>
          <a:prstGeom prst="rect">
            <a:avLst/>
          </a:prstGeom>
          <a:noFill/>
          <a:ln w="50800">
            <a:noFill/>
            <a:miter lim="800000"/>
            <a:headEnd/>
            <a:tailEnd/>
          </a:ln>
        </p:spPr>
        <p:txBody>
          <a:bodyPr>
            <a:spAutoFit/>
          </a:bodyPr>
          <a:lstStyle/>
          <a:p>
            <a:pPr algn="ctr" eaLnBrk="0" hangingPunct="0"/>
            <a:r>
              <a:rPr lang="en-US" sz="1200">
                <a:effectLst>
                  <a:outerShdw blurRad="38100" dist="38100" dir="2700000" algn="tl">
                    <a:srgbClr val="000000">
                      <a:alpha val="43137"/>
                    </a:srgbClr>
                  </a:outerShdw>
                </a:effectLst>
                <a:latin typeface="Trebuchet MS" pitchFamily="34" charset="0"/>
              </a:rPr>
              <a:t>Test &amp; Development</a:t>
            </a:r>
          </a:p>
        </p:txBody>
      </p:sp>
      <p:grpSp>
        <p:nvGrpSpPr>
          <p:cNvPr id="12" name="Group 490"/>
          <p:cNvGrpSpPr>
            <a:grpSpLocks/>
          </p:cNvGrpSpPr>
          <p:nvPr/>
        </p:nvGrpSpPr>
        <p:grpSpPr bwMode="auto">
          <a:xfrm>
            <a:off x="2643188" y="1549400"/>
            <a:ext cx="6180137" cy="4284663"/>
            <a:chOff x="2643188" y="1549400"/>
            <a:chExt cx="6180137" cy="4284663"/>
          </a:xfrm>
        </p:grpSpPr>
        <p:sp>
          <p:nvSpPr>
            <p:cNvPr id="292866" name="AutoShape 2"/>
            <p:cNvSpPr>
              <a:spLocks noChangeArrowheads="1"/>
            </p:cNvSpPr>
            <p:nvPr/>
          </p:nvSpPr>
          <p:spPr bwMode="auto">
            <a:xfrm>
              <a:off x="4183063" y="1549400"/>
              <a:ext cx="4640262" cy="4284663"/>
            </a:xfrm>
            <a:prstGeom prst="roundRect">
              <a:avLst>
                <a:gd name="adj" fmla="val 12282"/>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endParaRPr lang="en-US" sz="1200">
                <a:solidFill>
                  <a:schemeClr val="tx1"/>
                </a:solidFill>
                <a:effectLst>
                  <a:outerShdw blurRad="38100" dist="38100" dir="2700000" algn="tl">
                    <a:srgbClr val="000000">
                      <a:alpha val="43137"/>
                    </a:srgbClr>
                  </a:outerShdw>
                </a:effectLst>
                <a:latin typeface="Trebuchet MS" pitchFamily="34" charset="0"/>
              </a:endParaRPr>
            </a:p>
          </p:txBody>
        </p:sp>
        <p:grpSp>
          <p:nvGrpSpPr>
            <p:cNvPr id="13" name="Group 548"/>
            <p:cNvGrpSpPr>
              <a:grpSpLocks/>
            </p:cNvGrpSpPr>
            <p:nvPr/>
          </p:nvGrpSpPr>
          <p:grpSpPr bwMode="auto">
            <a:xfrm>
              <a:off x="7054850" y="4576763"/>
              <a:ext cx="1082675" cy="719137"/>
              <a:chOff x="3083" y="3649"/>
              <a:chExt cx="602" cy="400"/>
            </a:xfrm>
          </p:grpSpPr>
          <p:sp>
            <p:nvSpPr>
              <p:cNvPr id="292886" name="Rectangle 22"/>
              <p:cNvSpPr>
                <a:spLocks noChangeArrowheads="1"/>
              </p:cNvSpPr>
              <p:nvPr/>
            </p:nvSpPr>
            <p:spPr bwMode="auto">
              <a:xfrm>
                <a:off x="3083" y="3990"/>
                <a:ext cx="174" cy="57"/>
              </a:xfrm>
              <a:prstGeom prst="rect">
                <a:avLst/>
              </a:prstGeom>
              <a:solidFill>
                <a:srgbClr val="808080"/>
              </a:solidFill>
              <a:ln w="28575">
                <a:miter lim="800000"/>
                <a:headEnd/>
                <a:tailEnd/>
              </a:ln>
              <a:effectLst/>
              <a:scene3d>
                <a:camera prst="legacyObliqueTopRight"/>
                <a:lightRig rig="legacyFlat3" dir="b"/>
              </a:scene3d>
              <a:sp3d extrusionH="887400" prstMaterial="legacyMatte">
                <a:bevelT w="13500" h="13500" prst="angle"/>
                <a:bevelB w="13500" h="13500" prst="angle"/>
                <a:extrusionClr>
                  <a:srgbClr val="808080"/>
                </a:extrusionClr>
              </a:sp3d>
            </p:spPr>
            <p:txBody>
              <a:bodyPr wrap="none" anchor="ctr">
                <a:flatTx/>
              </a:bodyPr>
              <a:lstStyle/>
              <a:p>
                <a:pPr algn="ctr" eaLnBrk="0" hangingPunct="0">
                  <a:spcBef>
                    <a:spcPct val="50000"/>
                  </a:spcBef>
                  <a:defRPr/>
                </a:pPr>
                <a:r>
                  <a:rPr lang="en-US" altLang="ja-JP" sz="500" b="0">
                    <a:effectLst>
                      <a:outerShdw blurRad="38100" dist="38100" dir="2700000" algn="tl">
                        <a:srgbClr val="000000">
                          <a:alpha val="43137"/>
                        </a:srgbClr>
                      </a:outerShdw>
                    </a:effectLst>
                    <a:latin typeface="Trebuchet MS" pitchFamily="34" charset="0"/>
                    <a:ea typeface="ＭＳ Ｐゴシック" pitchFamily="50" charset="-128"/>
                  </a:rPr>
                  <a:t>HW</a:t>
                </a:r>
              </a:p>
            </p:txBody>
          </p:sp>
          <p:sp>
            <p:nvSpPr>
              <p:cNvPr id="292887" name="Rectangle 23"/>
              <p:cNvSpPr>
                <a:spLocks noChangeArrowheads="1"/>
              </p:cNvSpPr>
              <p:nvPr/>
            </p:nvSpPr>
            <p:spPr bwMode="auto">
              <a:xfrm>
                <a:off x="3083" y="3929"/>
                <a:ext cx="173" cy="57"/>
              </a:xfrm>
              <a:prstGeom prst="rect">
                <a:avLst/>
              </a:prstGeom>
              <a:solidFill>
                <a:schemeClr val="accent2"/>
              </a:solidFill>
              <a:ln w="28575">
                <a:miter lim="800000"/>
                <a:headEnd/>
                <a:tailEnd/>
              </a:ln>
              <a:effectLst/>
              <a:scene3d>
                <a:camera prst="legacyObliqueTopRight"/>
                <a:lightRig rig="legacyFlat3" dir="b"/>
              </a:scene3d>
              <a:sp3d extrusionH="887400" prstMaterial="legacyMatte">
                <a:bevelT w="13500" h="13500" prst="angle"/>
                <a:bevelB w="13500" h="13500" prst="angle"/>
                <a:extrusionClr>
                  <a:schemeClr val="accent2"/>
                </a:extrusionClr>
              </a:sp3d>
            </p:spPr>
            <p:txBody>
              <a:bodyPr wrap="none" anchor="ctr">
                <a:flatTx/>
              </a:bodyPr>
              <a:lstStyle/>
              <a:p>
                <a:pPr algn="ctr" eaLnBrk="0" hangingPunct="0">
                  <a:spcBef>
                    <a:spcPct val="50000"/>
                  </a:spcBef>
                  <a:defRPr/>
                </a:pPr>
                <a:r>
                  <a:rPr lang="en-US" altLang="ja-JP" sz="500" b="0">
                    <a:effectLst>
                      <a:outerShdw blurRad="38100" dist="38100" dir="2700000" algn="tl">
                        <a:srgbClr val="000000">
                          <a:alpha val="43137"/>
                        </a:srgbClr>
                      </a:outerShdw>
                    </a:effectLst>
                    <a:latin typeface="Trebuchet MS" pitchFamily="34" charset="0"/>
                    <a:ea typeface="ＭＳ Ｐゴシック" pitchFamily="50" charset="-128"/>
                  </a:rPr>
                  <a:t>VMM</a:t>
                </a:r>
              </a:p>
            </p:txBody>
          </p:sp>
          <p:grpSp>
            <p:nvGrpSpPr>
              <p:cNvPr id="14" name="Group 24"/>
              <p:cNvGrpSpPr>
                <a:grpSpLocks/>
              </p:cNvGrpSpPr>
              <p:nvPr/>
            </p:nvGrpSpPr>
            <p:grpSpPr bwMode="auto">
              <a:xfrm>
                <a:off x="3088" y="3649"/>
                <a:ext cx="238" cy="272"/>
                <a:chOff x="2048" y="1877"/>
                <a:chExt cx="549" cy="896"/>
              </a:xfrm>
            </p:grpSpPr>
            <p:grpSp>
              <p:nvGrpSpPr>
                <p:cNvPr id="15" name="Group 25"/>
                <p:cNvGrpSpPr>
                  <a:grpSpLocks/>
                </p:cNvGrpSpPr>
                <p:nvPr/>
              </p:nvGrpSpPr>
              <p:grpSpPr bwMode="auto">
                <a:xfrm>
                  <a:off x="2093" y="1970"/>
                  <a:ext cx="482" cy="737"/>
                  <a:chOff x="551" y="2499"/>
                  <a:chExt cx="482" cy="737"/>
                </a:xfrm>
              </p:grpSpPr>
              <p:sp>
                <p:nvSpPr>
                  <p:cNvPr id="292890" name="AutoShape 26"/>
                  <p:cNvSpPr>
                    <a:spLocks noChangeArrowheads="1"/>
                  </p:cNvSpPr>
                  <p:nvPr/>
                </p:nvSpPr>
                <p:spPr bwMode="auto">
                  <a:xfrm>
                    <a:off x="551" y="2863"/>
                    <a:ext cx="481" cy="372"/>
                  </a:xfrm>
                  <a:prstGeom prst="cube">
                    <a:avLst>
                      <a:gd name="adj" fmla="val 53495"/>
                    </a:avLst>
                  </a:prstGeom>
                  <a:gradFill rotWithShape="1">
                    <a:gsLst>
                      <a:gs pos="0">
                        <a:schemeClr val="accent1">
                          <a:gamma/>
                          <a:shade val="46275"/>
                          <a:invGamma/>
                        </a:schemeClr>
                      </a:gs>
                      <a:gs pos="50000">
                        <a:schemeClr val="accent1"/>
                      </a:gs>
                      <a:gs pos="100000">
                        <a:schemeClr val="accent1">
                          <a:gamma/>
                          <a:shade val="46275"/>
                          <a:invGamma/>
                        </a:schemeClr>
                      </a:gs>
                    </a:gsLst>
                    <a:lin ang="2700000" scaled="1"/>
                  </a:gradFill>
                  <a:ln w="9525">
                    <a:noFill/>
                    <a:miter lim="800000"/>
                    <a:headEnd/>
                    <a:tailEnd/>
                  </a:ln>
                  <a:effectLst/>
                </p:spPr>
                <p:txBody>
                  <a:bodyPr wrap="none" anchor="ctr"/>
                  <a:lstStyle/>
                  <a:p>
                    <a:pPr algn="ctr">
                      <a:defRPr/>
                    </a:pPr>
                    <a:r>
                      <a:rPr lang="en-US" sz="500" b="0">
                        <a:effectLst>
                          <a:outerShdw blurRad="38100" dist="38100" dir="2700000" algn="tl">
                            <a:srgbClr val="000000">
                              <a:alpha val="43137"/>
                            </a:srgbClr>
                          </a:outerShdw>
                        </a:effectLst>
                        <a:latin typeface="Trebuchet MS" pitchFamily="34" charset="0"/>
                      </a:rPr>
                      <a:t>OS</a:t>
                    </a:r>
                  </a:p>
                </p:txBody>
              </p:sp>
              <p:sp>
                <p:nvSpPr>
                  <p:cNvPr id="24005" name="AutoShape 27"/>
                  <p:cNvSpPr>
                    <a:spLocks noChangeArrowheads="1"/>
                  </p:cNvSpPr>
                  <p:nvPr/>
                </p:nvSpPr>
                <p:spPr bwMode="auto">
                  <a:xfrm>
                    <a:off x="714" y="2499"/>
                    <a:ext cx="306" cy="381"/>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4006" name="AutoShape 28"/>
                  <p:cNvSpPr>
                    <a:spLocks noChangeArrowheads="1"/>
                  </p:cNvSpPr>
                  <p:nvPr/>
                </p:nvSpPr>
                <p:spPr bwMode="auto">
                  <a:xfrm>
                    <a:off x="636" y="2568"/>
                    <a:ext cx="306" cy="381"/>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92893" name="AutoShape 29"/>
                  <p:cNvSpPr>
                    <a:spLocks noChangeArrowheads="1"/>
                  </p:cNvSpPr>
                  <p:nvPr/>
                </p:nvSpPr>
                <p:spPr bwMode="auto">
                  <a:xfrm>
                    <a:off x="558" y="2636"/>
                    <a:ext cx="305" cy="381"/>
                  </a:xfrm>
                  <a:prstGeom prst="cube">
                    <a:avLst>
                      <a:gd name="adj" fmla="val 13074"/>
                    </a:avLst>
                  </a:prstGeom>
                  <a:gradFill rotWithShape="1">
                    <a:gsLst>
                      <a:gs pos="0">
                        <a:srgbClr val="AA014C">
                          <a:gamma/>
                          <a:shade val="46275"/>
                          <a:invGamma/>
                        </a:srgbClr>
                      </a:gs>
                      <a:gs pos="50000">
                        <a:srgbClr val="AA014C"/>
                      </a:gs>
                      <a:gs pos="100000">
                        <a:srgbClr val="AA014C">
                          <a:gamma/>
                          <a:shade val="46275"/>
                          <a:invGamma/>
                        </a:srgbClr>
                      </a:gs>
                    </a:gsLst>
                    <a:lin ang="2700000" scaled="1"/>
                  </a:gradFill>
                  <a:ln w="9525">
                    <a:noFill/>
                    <a:miter lim="800000"/>
                    <a:headEnd/>
                    <a:tailEnd/>
                  </a:ln>
                  <a:effectLst/>
                </p:spPr>
                <p:txBody>
                  <a:bodyPr wrap="none" anchor="ctr"/>
                  <a:lstStyle/>
                  <a:p>
                    <a:pPr algn="ctr">
                      <a:defRPr/>
                    </a:pPr>
                    <a:r>
                      <a:rPr lang="en-US" sz="500" b="0">
                        <a:effectLst>
                          <a:outerShdw blurRad="38100" dist="38100" dir="2700000" algn="tl">
                            <a:srgbClr val="000000">
                              <a:alpha val="43137"/>
                            </a:srgbClr>
                          </a:outerShdw>
                        </a:effectLst>
                        <a:latin typeface="Trebuchet MS" pitchFamily="34" charset="0"/>
                      </a:rPr>
                      <a:t>App</a:t>
                    </a:r>
                  </a:p>
                </p:txBody>
              </p:sp>
            </p:grpSp>
            <p:sp>
              <p:nvSpPr>
                <p:cNvPr id="24003" name="AutoShape 30"/>
                <p:cNvSpPr>
                  <a:spLocks noChangeArrowheads="1"/>
                </p:cNvSpPr>
                <p:nvPr/>
              </p:nvSpPr>
              <p:spPr bwMode="ltGray">
                <a:xfrm>
                  <a:off x="2048" y="1877"/>
                  <a:ext cx="549" cy="896"/>
                </a:xfrm>
                <a:prstGeom prst="cube">
                  <a:avLst>
                    <a:gd name="adj" fmla="val 30708"/>
                  </a:avLst>
                </a:prstGeom>
                <a:solidFill>
                  <a:srgbClr val="FF9900">
                    <a:alpha val="20000"/>
                  </a:srgbClr>
                </a:solidFill>
                <a:ln w="25400">
                  <a:solidFill>
                    <a:srgbClr val="FF9966"/>
                  </a:solidFill>
                  <a:miter lim="800000"/>
                  <a:headEnd/>
                  <a:tailEnd/>
                </a:ln>
              </p:spPr>
              <p:txBody>
                <a:bodyPr wrap="none" lIns="87545" tIns="43772" rIns="87545" bIns="43772" anchor="ctr"/>
                <a:lstStyle/>
                <a:p>
                  <a:pPr algn="ctr" eaLnBrk="0" hangingPunct="0"/>
                  <a:endParaRPr lang="en-US" sz="600">
                    <a:effectLst>
                      <a:outerShdw blurRad="38100" dist="38100" dir="2700000" algn="tl">
                        <a:srgbClr val="000000">
                          <a:alpha val="43137"/>
                        </a:srgbClr>
                      </a:outerShdw>
                    </a:effectLst>
                    <a:latin typeface="Trebuchet MS" pitchFamily="34" charset="0"/>
                  </a:endParaRPr>
                </a:p>
              </p:txBody>
            </p:sp>
          </p:grpSp>
          <p:sp>
            <p:nvSpPr>
              <p:cNvPr id="292895" name="Rectangle 31"/>
              <p:cNvSpPr>
                <a:spLocks noChangeArrowheads="1"/>
              </p:cNvSpPr>
              <p:nvPr/>
            </p:nvSpPr>
            <p:spPr bwMode="auto">
              <a:xfrm>
                <a:off x="3442" y="3992"/>
                <a:ext cx="174" cy="57"/>
              </a:xfrm>
              <a:prstGeom prst="rect">
                <a:avLst/>
              </a:prstGeom>
              <a:solidFill>
                <a:srgbClr val="808080"/>
              </a:solidFill>
              <a:ln w="28575">
                <a:miter lim="800000"/>
                <a:headEnd/>
                <a:tailEnd/>
              </a:ln>
              <a:effectLst/>
              <a:scene3d>
                <a:camera prst="legacyObliqueTopRight"/>
                <a:lightRig rig="legacyFlat3" dir="b"/>
              </a:scene3d>
              <a:sp3d extrusionH="887400" prstMaterial="legacyMatte">
                <a:bevelT w="13500" h="13500" prst="angle"/>
                <a:bevelB w="13500" h="13500" prst="angle"/>
                <a:extrusionClr>
                  <a:srgbClr val="808080"/>
                </a:extrusionClr>
              </a:sp3d>
            </p:spPr>
            <p:txBody>
              <a:bodyPr wrap="none" anchor="ctr">
                <a:flatTx/>
              </a:bodyPr>
              <a:lstStyle/>
              <a:p>
                <a:pPr algn="ctr" eaLnBrk="0" hangingPunct="0">
                  <a:spcBef>
                    <a:spcPct val="50000"/>
                  </a:spcBef>
                  <a:defRPr/>
                </a:pPr>
                <a:r>
                  <a:rPr lang="en-US" altLang="ja-JP" sz="500" b="0">
                    <a:effectLst>
                      <a:outerShdw blurRad="38100" dist="38100" dir="2700000" algn="tl">
                        <a:srgbClr val="000000">
                          <a:alpha val="43137"/>
                        </a:srgbClr>
                      </a:outerShdw>
                    </a:effectLst>
                    <a:latin typeface="Trebuchet MS" pitchFamily="34" charset="0"/>
                    <a:ea typeface="ＭＳ Ｐゴシック" pitchFamily="50" charset="-128"/>
                  </a:rPr>
                  <a:t>HW</a:t>
                </a:r>
              </a:p>
            </p:txBody>
          </p:sp>
          <p:sp>
            <p:nvSpPr>
              <p:cNvPr id="292896" name="Rectangle 32"/>
              <p:cNvSpPr>
                <a:spLocks noChangeArrowheads="1"/>
              </p:cNvSpPr>
              <p:nvPr/>
            </p:nvSpPr>
            <p:spPr bwMode="auto">
              <a:xfrm>
                <a:off x="3442" y="3931"/>
                <a:ext cx="173" cy="57"/>
              </a:xfrm>
              <a:prstGeom prst="rect">
                <a:avLst/>
              </a:prstGeom>
              <a:solidFill>
                <a:schemeClr val="accent2"/>
              </a:solidFill>
              <a:ln w="28575">
                <a:miter lim="800000"/>
                <a:headEnd/>
                <a:tailEnd/>
              </a:ln>
              <a:effectLst/>
              <a:scene3d>
                <a:camera prst="legacyObliqueTopRight"/>
                <a:lightRig rig="legacyFlat3" dir="b"/>
              </a:scene3d>
              <a:sp3d extrusionH="887400" prstMaterial="legacyMatte">
                <a:bevelT w="13500" h="13500" prst="angle"/>
                <a:bevelB w="13500" h="13500" prst="angle"/>
                <a:extrusionClr>
                  <a:schemeClr val="accent2"/>
                </a:extrusionClr>
              </a:sp3d>
            </p:spPr>
            <p:txBody>
              <a:bodyPr wrap="none" anchor="ctr">
                <a:flatTx/>
              </a:bodyPr>
              <a:lstStyle/>
              <a:p>
                <a:pPr algn="ctr" eaLnBrk="0" hangingPunct="0">
                  <a:spcBef>
                    <a:spcPct val="50000"/>
                  </a:spcBef>
                  <a:defRPr/>
                </a:pPr>
                <a:r>
                  <a:rPr lang="en-US" altLang="ja-JP" sz="500" b="0">
                    <a:effectLst>
                      <a:outerShdw blurRad="38100" dist="38100" dir="2700000" algn="tl">
                        <a:srgbClr val="000000">
                          <a:alpha val="43137"/>
                        </a:srgbClr>
                      </a:outerShdw>
                    </a:effectLst>
                    <a:latin typeface="Trebuchet MS" pitchFamily="34" charset="0"/>
                    <a:ea typeface="ＭＳ Ｐゴシック" pitchFamily="50" charset="-128"/>
                  </a:rPr>
                  <a:t>VMM</a:t>
                </a:r>
              </a:p>
            </p:txBody>
          </p:sp>
          <p:grpSp>
            <p:nvGrpSpPr>
              <p:cNvPr id="16" name="Group 33"/>
              <p:cNvGrpSpPr>
                <a:grpSpLocks/>
              </p:cNvGrpSpPr>
              <p:nvPr/>
            </p:nvGrpSpPr>
            <p:grpSpPr bwMode="auto">
              <a:xfrm>
                <a:off x="3447" y="3651"/>
                <a:ext cx="238" cy="272"/>
                <a:chOff x="2048" y="1877"/>
                <a:chExt cx="549" cy="896"/>
              </a:xfrm>
            </p:grpSpPr>
            <p:grpSp>
              <p:nvGrpSpPr>
                <p:cNvPr id="17" name="Group 34"/>
                <p:cNvGrpSpPr>
                  <a:grpSpLocks/>
                </p:cNvGrpSpPr>
                <p:nvPr/>
              </p:nvGrpSpPr>
              <p:grpSpPr bwMode="auto">
                <a:xfrm>
                  <a:off x="2093" y="1970"/>
                  <a:ext cx="482" cy="737"/>
                  <a:chOff x="551" y="2499"/>
                  <a:chExt cx="482" cy="737"/>
                </a:xfrm>
              </p:grpSpPr>
              <p:sp>
                <p:nvSpPr>
                  <p:cNvPr id="292899" name="AutoShape 35"/>
                  <p:cNvSpPr>
                    <a:spLocks noChangeArrowheads="1"/>
                  </p:cNvSpPr>
                  <p:nvPr/>
                </p:nvSpPr>
                <p:spPr bwMode="auto">
                  <a:xfrm>
                    <a:off x="550" y="2862"/>
                    <a:ext cx="483" cy="364"/>
                  </a:xfrm>
                  <a:prstGeom prst="cube">
                    <a:avLst>
                      <a:gd name="adj" fmla="val 53495"/>
                    </a:avLst>
                  </a:prstGeom>
                  <a:gradFill rotWithShape="1">
                    <a:gsLst>
                      <a:gs pos="0">
                        <a:schemeClr val="accent1">
                          <a:gamma/>
                          <a:shade val="46275"/>
                          <a:invGamma/>
                        </a:schemeClr>
                      </a:gs>
                      <a:gs pos="50000">
                        <a:schemeClr val="accent1"/>
                      </a:gs>
                      <a:gs pos="100000">
                        <a:schemeClr val="accent1">
                          <a:gamma/>
                          <a:shade val="46275"/>
                          <a:invGamma/>
                        </a:schemeClr>
                      </a:gs>
                    </a:gsLst>
                    <a:lin ang="2700000" scaled="1"/>
                  </a:gradFill>
                  <a:ln w="9525">
                    <a:noFill/>
                    <a:miter lim="800000"/>
                    <a:headEnd/>
                    <a:tailEnd/>
                  </a:ln>
                  <a:effectLst/>
                </p:spPr>
                <p:txBody>
                  <a:bodyPr wrap="none" anchor="ctr"/>
                  <a:lstStyle/>
                  <a:p>
                    <a:pPr algn="ctr">
                      <a:defRPr/>
                    </a:pPr>
                    <a:r>
                      <a:rPr lang="en-US" sz="500" b="0">
                        <a:effectLst>
                          <a:outerShdw blurRad="38100" dist="38100" dir="2700000" algn="tl">
                            <a:srgbClr val="000000">
                              <a:alpha val="43137"/>
                            </a:srgbClr>
                          </a:outerShdw>
                        </a:effectLst>
                        <a:latin typeface="Trebuchet MS" pitchFamily="34" charset="0"/>
                      </a:rPr>
                      <a:t>OS</a:t>
                    </a:r>
                  </a:p>
                </p:txBody>
              </p:sp>
              <p:sp>
                <p:nvSpPr>
                  <p:cNvPr id="23999" name="AutoShape 36"/>
                  <p:cNvSpPr>
                    <a:spLocks noChangeArrowheads="1"/>
                  </p:cNvSpPr>
                  <p:nvPr/>
                </p:nvSpPr>
                <p:spPr bwMode="auto">
                  <a:xfrm>
                    <a:off x="714" y="2499"/>
                    <a:ext cx="306" cy="381"/>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4000" name="AutoShape 37"/>
                  <p:cNvSpPr>
                    <a:spLocks noChangeArrowheads="1"/>
                  </p:cNvSpPr>
                  <p:nvPr/>
                </p:nvSpPr>
                <p:spPr bwMode="auto">
                  <a:xfrm>
                    <a:off x="636" y="2568"/>
                    <a:ext cx="306" cy="381"/>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92902" name="AutoShape 38"/>
                  <p:cNvSpPr>
                    <a:spLocks noChangeArrowheads="1"/>
                  </p:cNvSpPr>
                  <p:nvPr/>
                </p:nvSpPr>
                <p:spPr bwMode="auto">
                  <a:xfrm>
                    <a:off x="550" y="2635"/>
                    <a:ext cx="301" cy="364"/>
                  </a:xfrm>
                  <a:prstGeom prst="cube">
                    <a:avLst>
                      <a:gd name="adj" fmla="val 13074"/>
                    </a:avLst>
                  </a:prstGeom>
                  <a:gradFill rotWithShape="1">
                    <a:gsLst>
                      <a:gs pos="0">
                        <a:srgbClr val="AA014C">
                          <a:gamma/>
                          <a:shade val="46275"/>
                          <a:invGamma/>
                        </a:srgbClr>
                      </a:gs>
                      <a:gs pos="50000">
                        <a:srgbClr val="AA014C"/>
                      </a:gs>
                      <a:gs pos="100000">
                        <a:srgbClr val="AA014C">
                          <a:gamma/>
                          <a:shade val="46275"/>
                          <a:invGamma/>
                        </a:srgbClr>
                      </a:gs>
                    </a:gsLst>
                    <a:lin ang="2700000" scaled="1"/>
                  </a:gradFill>
                  <a:ln w="9525">
                    <a:noFill/>
                    <a:miter lim="800000"/>
                    <a:headEnd/>
                    <a:tailEnd/>
                  </a:ln>
                  <a:effectLst/>
                </p:spPr>
                <p:txBody>
                  <a:bodyPr wrap="none" anchor="ctr"/>
                  <a:lstStyle/>
                  <a:p>
                    <a:pPr algn="ctr">
                      <a:defRPr/>
                    </a:pPr>
                    <a:r>
                      <a:rPr lang="en-US" sz="500" b="0">
                        <a:effectLst>
                          <a:outerShdw blurRad="38100" dist="38100" dir="2700000" algn="tl">
                            <a:srgbClr val="000000">
                              <a:alpha val="43137"/>
                            </a:srgbClr>
                          </a:outerShdw>
                        </a:effectLst>
                        <a:latin typeface="Trebuchet MS" pitchFamily="34" charset="0"/>
                      </a:rPr>
                      <a:t>App</a:t>
                    </a:r>
                  </a:p>
                </p:txBody>
              </p:sp>
            </p:grpSp>
            <p:sp>
              <p:nvSpPr>
                <p:cNvPr id="23997" name="AutoShape 39"/>
                <p:cNvSpPr>
                  <a:spLocks noChangeArrowheads="1"/>
                </p:cNvSpPr>
                <p:nvPr/>
              </p:nvSpPr>
              <p:spPr bwMode="ltGray">
                <a:xfrm>
                  <a:off x="2048" y="1877"/>
                  <a:ext cx="549" cy="896"/>
                </a:xfrm>
                <a:prstGeom prst="cube">
                  <a:avLst>
                    <a:gd name="adj" fmla="val 30708"/>
                  </a:avLst>
                </a:prstGeom>
                <a:solidFill>
                  <a:srgbClr val="FF9900">
                    <a:alpha val="20000"/>
                  </a:srgbClr>
                </a:solidFill>
                <a:ln w="25400">
                  <a:solidFill>
                    <a:srgbClr val="FF9966"/>
                  </a:solidFill>
                  <a:miter lim="800000"/>
                  <a:headEnd/>
                  <a:tailEnd/>
                </a:ln>
              </p:spPr>
              <p:txBody>
                <a:bodyPr wrap="none" lIns="87545" tIns="43772" rIns="87545" bIns="43772" anchor="ctr"/>
                <a:lstStyle/>
                <a:p>
                  <a:pPr algn="ctr" eaLnBrk="0" hangingPunct="0"/>
                  <a:endParaRPr lang="en-US" sz="600">
                    <a:effectLst>
                      <a:outerShdw blurRad="38100" dist="38100" dir="2700000" algn="tl">
                        <a:srgbClr val="000000">
                          <a:alpha val="43137"/>
                        </a:srgbClr>
                      </a:outerShdw>
                    </a:effectLst>
                    <a:latin typeface="Trebuchet MS" pitchFamily="34" charset="0"/>
                  </a:endParaRPr>
                </a:p>
              </p:txBody>
            </p:sp>
          </p:grpSp>
          <p:sp>
            <p:nvSpPr>
              <p:cNvPr id="23995" name="Line 40"/>
              <p:cNvSpPr>
                <a:spLocks noChangeShapeType="1"/>
              </p:cNvSpPr>
              <p:nvPr/>
            </p:nvSpPr>
            <p:spPr bwMode="auto">
              <a:xfrm>
                <a:off x="3245" y="3949"/>
                <a:ext cx="205" cy="0"/>
              </a:xfrm>
              <a:prstGeom prst="line">
                <a:avLst/>
              </a:prstGeom>
              <a:noFill/>
              <a:ln w="76200">
                <a:solidFill>
                  <a:schemeClr val="bg2"/>
                </a:solidFill>
                <a:round/>
                <a:headEnd/>
                <a:tailEnd/>
              </a:ln>
            </p:spPr>
            <p:txBody>
              <a:bodyPr/>
              <a:lstStyle/>
              <a:p>
                <a:endParaRPr lang="en-US" sz="1200">
                  <a:effectLst>
                    <a:outerShdw blurRad="38100" dist="38100" dir="2700000" algn="tl">
                      <a:srgbClr val="000000">
                        <a:alpha val="43137"/>
                      </a:srgbClr>
                    </a:outerShdw>
                  </a:effectLst>
                  <a:latin typeface="Trebuchet MS" pitchFamily="34" charset="0"/>
                </a:endParaRPr>
              </a:p>
            </p:txBody>
          </p:sp>
        </p:grpSp>
        <p:grpSp>
          <p:nvGrpSpPr>
            <p:cNvPr id="18" name="Group 41"/>
            <p:cNvGrpSpPr>
              <a:grpSpLocks/>
            </p:cNvGrpSpPr>
            <p:nvPr/>
          </p:nvGrpSpPr>
          <p:grpSpPr bwMode="auto">
            <a:xfrm>
              <a:off x="6553200" y="2411413"/>
              <a:ext cx="1927225" cy="1220787"/>
              <a:chOff x="2121" y="792"/>
              <a:chExt cx="1144" cy="766"/>
            </a:xfrm>
          </p:grpSpPr>
          <p:sp>
            <p:nvSpPr>
              <p:cNvPr id="292906" name="Rectangle 42"/>
              <p:cNvSpPr>
                <a:spLocks noChangeArrowheads="1"/>
              </p:cNvSpPr>
              <p:nvPr/>
            </p:nvSpPr>
            <p:spPr bwMode="auto">
              <a:xfrm>
                <a:off x="2121" y="1190"/>
                <a:ext cx="466" cy="61"/>
              </a:xfrm>
              <a:prstGeom prst="rect">
                <a:avLst/>
              </a:prstGeom>
              <a:solidFill>
                <a:srgbClr val="808080"/>
              </a:solidFill>
              <a:ln w="28575">
                <a:miter lim="800000"/>
                <a:headEnd/>
                <a:tailEnd/>
              </a:ln>
              <a:effectLst/>
              <a:scene3d>
                <a:camera prst="legacyObliqueTopRight"/>
                <a:lightRig rig="legacyFlat3" dir="b"/>
              </a:scene3d>
              <a:sp3d extrusionH="887400" prstMaterial="legacyMatte">
                <a:bevelT w="13500" h="13500" prst="angle"/>
                <a:bevelB w="13500" h="13500" prst="angle"/>
                <a:extrusionClr>
                  <a:srgbClr val="808080"/>
                </a:extrusionClr>
              </a:sp3d>
            </p:spPr>
            <p:txBody>
              <a:bodyPr wrap="none" anchor="ctr">
                <a:flatTx/>
              </a:bodyPr>
              <a:lstStyle/>
              <a:p>
                <a:pPr algn="ctr" eaLnBrk="0" hangingPunct="0">
                  <a:spcBef>
                    <a:spcPct val="50000"/>
                  </a:spcBef>
                  <a:defRPr/>
                </a:pPr>
                <a:r>
                  <a:rPr lang="en-US" altLang="ja-JP" sz="400" b="0">
                    <a:effectLst>
                      <a:outerShdw blurRad="38100" dist="38100" dir="2700000" algn="tl">
                        <a:srgbClr val="000000">
                          <a:alpha val="43137"/>
                        </a:srgbClr>
                      </a:outerShdw>
                    </a:effectLst>
                    <a:latin typeface="Trebuchet MS" pitchFamily="34" charset="0"/>
                    <a:ea typeface="ＭＳ Ｐゴシック" pitchFamily="50" charset="-128"/>
                  </a:rPr>
                  <a:t>HW</a:t>
                </a:r>
              </a:p>
            </p:txBody>
          </p:sp>
          <p:sp>
            <p:nvSpPr>
              <p:cNvPr id="292907" name="Rectangle 43"/>
              <p:cNvSpPr>
                <a:spLocks noChangeArrowheads="1"/>
              </p:cNvSpPr>
              <p:nvPr/>
            </p:nvSpPr>
            <p:spPr bwMode="auto">
              <a:xfrm>
                <a:off x="2121" y="1123"/>
                <a:ext cx="466" cy="69"/>
              </a:xfrm>
              <a:prstGeom prst="rect">
                <a:avLst/>
              </a:prstGeom>
              <a:solidFill>
                <a:schemeClr val="accent2"/>
              </a:solidFill>
              <a:ln w="28575">
                <a:miter lim="800000"/>
                <a:headEnd/>
                <a:tailEnd/>
              </a:ln>
              <a:effectLst/>
              <a:scene3d>
                <a:camera prst="legacyObliqueTopRight"/>
                <a:lightRig rig="legacyFlat3" dir="b"/>
              </a:scene3d>
              <a:sp3d extrusionH="887400" prstMaterial="legacyMatte">
                <a:bevelT w="13500" h="13500" prst="angle"/>
                <a:bevelB w="13500" h="13500" prst="angle"/>
                <a:extrusionClr>
                  <a:schemeClr val="accent2"/>
                </a:extrusionClr>
              </a:sp3d>
            </p:spPr>
            <p:txBody>
              <a:bodyPr wrap="none" anchor="ctr">
                <a:flatTx/>
              </a:bodyPr>
              <a:lstStyle/>
              <a:p>
                <a:pPr algn="ctr" eaLnBrk="0" hangingPunct="0">
                  <a:spcBef>
                    <a:spcPct val="50000"/>
                  </a:spcBef>
                  <a:defRPr/>
                </a:pPr>
                <a:r>
                  <a:rPr lang="en-US" altLang="ja-JP" sz="400" b="0">
                    <a:effectLst>
                      <a:outerShdw blurRad="38100" dist="38100" dir="2700000" algn="tl">
                        <a:srgbClr val="000000">
                          <a:alpha val="43137"/>
                        </a:srgbClr>
                      </a:outerShdw>
                    </a:effectLst>
                    <a:latin typeface="Trebuchet MS" pitchFamily="34" charset="0"/>
                    <a:ea typeface="ＭＳ Ｐゴシック" pitchFamily="50" charset="-128"/>
                  </a:rPr>
                  <a:t>VMM</a:t>
                </a:r>
              </a:p>
            </p:txBody>
          </p:sp>
          <p:sp>
            <p:nvSpPr>
              <p:cNvPr id="292908" name="Rectangle 44"/>
              <p:cNvSpPr>
                <a:spLocks noChangeArrowheads="1"/>
              </p:cNvSpPr>
              <p:nvPr/>
            </p:nvSpPr>
            <p:spPr bwMode="auto">
              <a:xfrm>
                <a:off x="2728" y="1189"/>
                <a:ext cx="461" cy="52"/>
              </a:xfrm>
              <a:prstGeom prst="rect">
                <a:avLst/>
              </a:prstGeom>
              <a:solidFill>
                <a:srgbClr val="808080"/>
              </a:solidFill>
              <a:ln w="28575">
                <a:miter lim="800000"/>
                <a:headEnd/>
                <a:tailEnd/>
              </a:ln>
              <a:effectLst/>
              <a:scene3d>
                <a:camera prst="legacyObliqueTopRight"/>
                <a:lightRig rig="legacyFlat3" dir="b"/>
              </a:scene3d>
              <a:sp3d extrusionH="887400" prstMaterial="legacyMatte">
                <a:bevelT w="13500" h="13500" prst="angle"/>
                <a:bevelB w="13500" h="13500" prst="angle"/>
                <a:extrusionClr>
                  <a:srgbClr val="808080"/>
                </a:extrusionClr>
              </a:sp3d>
            </p:spPr>
            <p:txBody>
              <a:bodyPr wrap="none" anchor="ctr">
                <a:flatTx/>
              </a:bodyPr>
              <a:lstStyle/>
              <a:p>
                <a:pPr algn="ctr" eaLnBrk="0" hangingPunct="0">
                  <a:spcBef>
                    <a:spcPct val="50000"/>
                  </a:spcBef>
                  <a:defRPr/>
                </a:pPr>
                <a:r>
                  <a:rPr lang="en-US" altLang="ja-JP" sz="400" b="0">
                    <a:effectLst>
                      <a:outerShdw blurRad="38100" dist="38100" dir="2700000" algn="tl">
                        <a:srgbClr val="000000">
                          <a:alpha val="43137"/>
                        </a:srgbClr>
                      </a:outerShdw>
                    </a:effectLst>
                    <a:latin typeface="Trebuchet MS" pitchFamily="34" charset="0"/>
                    <a:ea typeface="ＭＳ Ｐゴシック" pitchFamily="50" charset="-128"/>
                  </a:rPr>
                  <a:t>HW </a:t>
                </a:r>
              </a:p>
            </p:txBody>
          </p:sp>
          <p:sp>
            <p:nvSpPr>
              <p:cNvPr id="292909" name="Rectangle 45"/>
              <p:cNvSpPr>
                <a:spLocks noChangeArrowheads="1"/>
              </p:cNvSpPr>
              <p:nvPr/>
            </p:nvSpPr>
            <p:spPr bwMode="auto">
              <a:xfrm>
                <a:off x="2728" y="1122"/>
                <a:ext cx="461" cy="52"/>
              </a:xfrm>
              <a:prstGeom prst="rect">
                <a:avLst/>
              </a:prstGeom>
              <a:solidFill>
                <a:schemeClr val="accent2"/>
              </a:solidFill>
              <a:ln w="28575">
                <a:miter lim="800000"/>
                <a:headEnd/>
                <a:tailEnd/>
              </a:ln>
              <a:effectLst/>
              <a:scene3d>
                <a:camera prst="legacyObliqueTopRight"/>
                <a:lightRig rig="legacyFlat3" dir="b"/>
              </a:scene3d>
              <a:sp3d extrusionH="887400" prstMaterial="legacyMatte">
                <a:bevelT w="13500" h="13500" prst="angle"/>
                <a:bevelB w="13500" h="13500" prst="angle"/>
                <a:extrusionClr>
                  <a:schemeClr val="accent2"/>
                </a:extrusionClr>
              </a:sp3d>
            </p:spPr>
            <p:txBody>
              <a:bodyPr wrap="none" anchor="ctr">
                <a:flatTx/>
              </a:bodyPr>
              <a:lstStyle/>
              <a:p>
                <a:pPr algn="ctr" eaLnBrk="0" hangingPunct="0">
                  <a:spcBef>
                    <a:spcPct val="50000"/>
                  </a:spcBef>
                  <a:defRPr/>
                </a:pPr>
                <a:r>
                  <a:rPr lang="en-US" altLang="ja-JP" sz="400" b="0">
                    <a:effectLst>
                      <a:outerShdw blurRad="38100" dist="38100" dir="2700000" algn="tl">
                        <a:srgbClr val="000000">
                          <a:alpha val="43137"/>
                        </a:srgbClr>
                      </a:outerShdw>
                    </a:effectLst>
                    <a:latin typeface="Trebuchet MS" pitchFamily="34" charset="0"/>
                    <a:ea typeface="ＭＳ Ｐゴシック" pitchFamily="50" charset="-128"/>
                  </a:rPr>
                  <a:t>VMM</a:t>
                </a:r>
              </a:p>
            </p:txBody>
          </p:sp>
          <p:sp>
            <p:nvSpPr>
              <p:cNvPr id="292910" name="AutoShape 46"/>
              <p:cNvSpPr>
                <a:spLocks noChangeArrowheads="1"/>
              </p:cNvSpPr>
              <p:nvPr/>
            </p:nvSpPr>
            <p:spPr bwMode="auto">
              <a:xfrm>
                <a:off x="2136" y="957"/>
                <a:ext cx="227" cy="128"/>
              </a:xfrm>
              <a:prstGeom prst="cube">
                <a:avLst>
                  <a:gd name="adj" fmla="val 53495"/>
                </a:avLst>
              </a:prstGeom>
              <a:gradFill rotWithShape="1">
                <a:gsLst>
                  <a:gs pos="0">
                    <a:schemeClr val="accent1">
                      <a:gamma/>
                      <a:shade val="46275"/>
                      <a:invGamma/>
                    </a:schemeClr>
                  </a:gs>
                  <a:gs pos="50000">
                    <a:schemeClr val="accent1"/>
                  </a:gs>
                  <a:gs pos="100000">
                    <a:schemeClr val="accent1">
                      <a:gamma/>
                      <a:shade val="46275"/>
                      <a:invGamma/>
                    </a:schemeClr>
                  </a:gs>
                </a:gsLst>
                <a:lin ang="2700000" scaled="1"/>
              </a:gradFill>
              <a:ln w="9525">
                <a:noFill/>
                <a:miter lim="800000"/>
                <a:headEnd/>
                <a:tailEnd/>
              </a:ln>
              <a:effectLst/>
            </p:spPr>
            <p:txBody>
              <a:bodyPr wrap="none" anchor="ctr"/>
              <a:lstStyle/>
              <a:p>
                <a:pPr algn="ctr">
                  <a:defRPr/>
                </a:pPr>
                <a:r>
                  <a:rPr lang="en-US" sz="300" b="0">
                    <a:effectLst>
                      <a:outerShdw blurRad="38100" dist="38100" dir="2700000" algn="tl">
                        <a:srgbClr val="000000">
                          <a:alpha val="43137"/>
                        </a:srgbClr>
                      </a:outerShdw>
                    </a:effectLst>
                    <a:latin typeface="Trebuchet MS" pitchFamily="34" charset="0"/>
                  </a:rPr>
                  <a:t>OS</a:t>
                </a:r>
              </a:p>
            </p:txBody>
          </p:sp>
          <p:sp>
            <p:nvSpPr>
              <p:cNvPr id="23954" name="AutoShape 47"/>
              <p:cNvSpPr>
                <a:spLocks noChangeArrowheads="1"/>
              </p:cNvSpPr>
              <p:nvPr/>
            </p:nvSpPr>
            <p:spPr bwMode="auto">
              <a:xfrm>
                <a:off x="2213" y="827"/>
                <a:ext cx="144" cy="136"/>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55" name="AutoShape 48"/>
              <p:cNvSpPr>
                <a:spLocks noChangeArrowheads="1"/>
              </p:cNvSpPr>
              <p:nvPr/>
            </p:nvSpPr>
            <p:spPr bwMode="auto">
              <a:xfrm>
                <a:off x="2176" y="852"/>
                <a:ext cx="144" cy="135"/>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92913" name="AutoShape 49"/>
              <p:cNvSpPr>
                <a:spLocks noChangeArrowheads="1"/>
              </p:cNvSpPr>
              <p:nvPr/>
            </p:nvSpPr>
            <p:spPr bwMode="auto">
              <a:xfrm>
                <a:off x="2139" y="876"/>
                <a:ext cx="144" cy="136"/>
              </a:xfrm>
              <a:prstGeom prst="cube">
                <a:avLst>
                  <a:gd name="adj" fmla="val 13074"/>
                </a:avLst>
              </a:prstGeom>
              <a:gradFill rotWithShape="1">
                <a:gsLst>
                  <a:gs pos="0">
                    <a:srgbClr val="AA014C">
                      <a:gamma/>
                      <a:shade val="46275"/>
                      <a:invGamma/>
                    </a:srgbClr>
                  </a:gs>
                  <a:gs pos="50000">
                    <a:srgbClr val="AA014C"/>
                  </a:gs>
                  <a:gs pos="100000">
                    <a:srgbClr val="AA014C">
                      <a:gamma/>
                      <a:shade val="46275"/>
                      <a:invGamma/>
                    </a:srgbClr>
                  </a:gs>
                </a:gsLst>
                <a:lin ang="2700000" scaled="1"/>
              </a:gradFill>
              <a:ln w="9525">
                <a:noFill/>
                <a:miter lim="800000"/>
                <a:headEnd/>
                <a:tailEnd/>
              </a:ln>
              <a:effectLst/>
            </p:spPr>
            <p:txBody>
              <a:bodyPr wrap="none" anchor="ctr"/>
              <a:lstStyle/>
              <a:p>
                <a:pPr algn="ctr">
                  <a:defRPr/>
                </a:pPr>
                <a:r>
                  <a:rPr lang="en-US" sz="300" b="0">
                    <a:effectLst>
                      <a:outerShdw blurRad="38100" dist="38100" dir="2700000" algn="tl">
                        <a:srgbClr val="000000">
                          <a:alpha val="43137"/>
                        </a:srgbClr>
                      </a:outerShdw>
                    </a:effectLst>
                    <a:latin typeface="Trebuchet MS" pitchFamily="34" charset="0"/>
                  </a:rPr>
                  <a:t>App</a:t>
                </a:r>
              </a:p>
              <a:p>
                <a:pPr algn="ctr">
                  <a:defRPr/>
                </a:pPr>
                <a:r>
                  <a:rPr lang="en-US" sz="300" b="0">
                    <a:effectLst>
                      <a:outerShdw blurRad="38100" dist="38100" dir="2700000" algn="tl">
                        <a:srgbClr val="000000">
                          <a:alpha val="43137"/>
                        </a:srgbClr>
                      </a:outerShdw>
                    </a:effectLst>
                    <a:latin typeface="Trebuchet MS" pitchFamily="34" charset="0"/>
                  </a:rPr>
                  <a:t>1</a:t>
                </a:r>
              </a:p>
            </p:txBody>
          </p:sp>
          <p:sp>
            <p:nvSpPr>
              <p:cNvPr id="23957" name="AutoShape 50"/>
              <p:cNvSpPr>
                <a:spLocks noChangeArrowheads="1"/>
              </p:cNvSpPr>
              <p:nvPr/>
            </p:nvSpPr>
            <p:spPr bwMode="ltGray">
              <a:xfrm>
                <a:off x="2123" y="800"/>
                <a:ext cx="257" cy="318"/>
              </a:xfrm>
              <a:prstGeom prst="cube">
                <a:avLst>
                  <a:gd name="adj" fmla="val 30708"/>
                </a:avLst>
              </a:prstGeom>
              <a:solidFill>
                <a:srgbClr val="FF9900">
                  <a:alpha val="20000"/>
                </a:srgbClr>
              </a:solidFill>
              <a:ln w="25400">
                <a:solidFill>
                  <a:srgbClr val="FF9966"/>
                </a:solidFill>
                <a:miter lim="800000"/>
                <a:headEnd/>
                <a:tailEnd/>
              </a:ln>
            </p:spPr>
            <p:txBody>
              <a:bodyPr wrap="none" lIns="87545" tIns="43772" rIns="87545" bIns="43772" anchor="ctr"/>
              <a:lstStyle/>
              <a:p>
                <a:pPr algn="ctr" eaLnBrk="0" hangingPunct="0"/>
                <a:endParaRPr lang="en-US" sz="100">
                  <a:effectLst>
                    <a:outerShdw blurRad="38100" dist="38100" dir="2700000" algn="tl">
                      <a:srgbClr val="000000">
                        <a:alpha val="43137"/>
                      </a:srgbClr>
                    </a:outerShdw>
                  </a:effectLst>
                  <a:latin typeface="Trebuchet MS" pitchFamily="34" charset="0"/>
                </a:endParaRPr>
              </a:p>
            </p:txBody>
          </p:sp>
          <p:grpSp>
            <p:nvGrpSpPr>
              <p:cNvPr id="19" name="Group 51"/>
              <p:cNvGrpSpPr>
                <a:grpSpLocks/>
              </p:cNvGrpSpPr>
              <p:nvPr/>
            </p:nvGrpSpPr>
            <p:grpSpPr bwMode="auto">
              <a:xfrm>
                <a:off x="2403" y="794"/>
                <a:ext cx="258" cy="318"/>
                <a:chOff x="3612" y="2322"/>
                <a:chExt cx="476" cy="630"/>
              </a:xfrm>
            </p:grpSpPr>
            <p:sp>
              <p:nvSpPr>
                <p:cNvPr id="292916" name="AutoShape 52"/>
                <p:cNvSpPr>
                  <a:spLocks noChangeArrowheads="1"/>
                </p:cNvSpPr>
                <p:nvPr/>
              </p:nvSpPr>
              <p:spPr bwMode="auto">
                <a:xfrm>
                  <a:off x="3648" y="2642"/>
                  <a:ext cx="417" cy="262"/>
                </a:xfrm>
                <a:prstGeom prst="cube">
                  <a:avLst>
                    <a:gd name="adj" fmla="val 53495"/>
                  </a:avLst>
                </a:prstGeom>
                <a:gradFill rotWithShape="1">
                  <a:gsLst>
                    <a:gs pos="0">
                      <a:schemeClr val="accent1">
                        <a:gamma/>
                        <a:shade val="46275"/>
                        <a:invGamma/>
                      </a:schemeClr>
                    </a:gs>
                    <a:gs pos="50000">
                      <a:schemeClr val="accent1"/>
                    </a:gs>
                    <a:gs pos="100000">
                      <a:schemeClr val="accent1">
                        <a:gamma/>
                        <a:shade val="46275"/>
                        <a:invGamma/>
                      </a:schemeClr>
                    </a:gs>
                  </a:gsLst>
                  <a:lin ang="2700000" scaled="1"/>
                </a:gradFill>
                <a:ln w="9525">
                  <a:noFill/>
                  <a:miter lim="800000"/>
                  <a:headEnd/>
                  <a:tailEnd/>
                </a:ln>
                <a:effectLst/>
              </p:spPr>
              <p:txBody>
                <a:bodyPr wrap="none" anchor="ctr"/>
                <a:lstStyle/>
                <a:p>
                  <a:pPr algn="ctr">
                    <a:defRPr/>
                  </a:pPr>
                  <a:r>
                    <a:rPr lang="en-US" sz="200" b="0">
                      <a:effectLst>
                        <a:outerShdw blurRad="38100" dist="38100" dir="2700000" algn="tl">
                          <a:srgbClr val="000000">
                            <a:alpha val="43137"/>
                          </a:srgbClr>
                        </a:outerShdw>
                      </a:effectLst>
                      <a:latin typeface="Trebuchet MS" pitchFamily="34" charset="0"/>
                    </a:rPr>
                    <a:t>OS</a:t>
                  </a:r>
                </a:p>
              </p:txBody>
            </p:sp>
            <p:sp>
              <p:nvSpPr>
                <p:cNvPr id="23985" name="AutoShape 53"/>
                <p:cNvSpPr>
                  <a:spLocks noChangeArrowheads="1"/>
                </p:cNvSpPr>
                <p:nvPr/>
              </p:nvSpPr>
              <p:spPr bwMode="auto">
                <a:xfrm>
                  <a:off x="3789" y="2386"/>
                  <a:ext cx="265" cy="268"/>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86" name="AutoShape 54"/>
                <p:cNvSpPr>
                  <a:spLocks noChangeArrowheads="1"/>
                </p:cNvSpPr>
                <p:nvPr/>
              </p:nvSpPr>
              <p:spPr bwMode="auto">
                <a:xfrm>
                  <a:off x="3721" y="2434"/>
                  <a:ext cx="266" cy="268"/>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92919" name="AutoShape 55"/>
                <p:cNvSpPr>
                  <a:spLocks noChangeArrowheads="1"/>
                </p:cNvSpPr>
                <p:nvPr/>
              </p:nvSpPr>
              <p:spPr bwMode="auto">
                <a:xfrm>
                  <a:off x="3653" y="2484"/>
                  <a:ext cx="264" cy="266"/>
                </a:xfrm>
                <a:prstGeom prst="cube">
                  <a:avLst>
                    <a:gd name="adj" fmla="val 13074"/>
                  </a:avLst>
                </a:prstGeom>
                <a:gradFill rotWithShape="1">
                  <a:gsLst>
                    <a:gs pos="0">
                      <a:srgbClr val="AA014C">
                        <a:gamma/>
                        <a:shade val="46275"/>
                        <a:invGamma/>
                      </a:srgbClr>
                    </a:gs>
                    <a:gs pos="50000">
                      <a:srgbClr val="AA014C"/>
                    </a:gs>
                    <a:gs pos="100000">
                      <a:srgbClr val="AA014C">
                        <a:gamma/>
                        <a:shade val="46275"/>
                        <a:invGamma/>
                      </a:srgbClr>
                    </a:gs>
                  </a:gsLst>
                  <a:lin ang="2700000" scaled="1"/>
                </a:gradFill>
                <a:ln w="9525">
                  <a:noFill/>
                  <a:miter lim="800000"/>
                  <a:headEnd/>
                  <a:tailEnd/>
                </a:ln>
                <a:effectLst/>
              </p:spPr>
              <p:txBody>
                <a:bodyPr wrap="none" anchor="ctr"/>
                <a:lstStyle/>
                <a:p>
                  <a:pPr algn="ctr">
                    <a:defRPr/>
                  </a:pPr>
                  <a:r>
                    <a:rPr lang="en-US" sz="200" b="0">
                      <a:effectLst>
                        <a:outerShdw blurRad="38100" dist="38100" dir="2700000" algn="tl">
                          <a:srgbClr val="000000">
                            <a:alpha val="43137"/>
                          </a:srgbClr>
                        </a:outerShdw>
                      </a:effectLst>
                      <a:latin typeface="Trebuchet MS" pitchFamily="34" charset="0"/>
                    </a:rPr>
                    <a:t>App</a:t>
                  </a:r>
                </a:p>
                <a:p>
                  <a:pPr algn="ctr">
                    <a:defRPr/>
                  </a:pPr>
                  <a:r>
                    <a:rPr lang="en-US" sz="200" b="0">
                      <a:effectLst>
                        <a:outerShdw blurRad="38100" dist="38100" dir="2700000" algn="tl">
                          <a:srgbClr val="000000">
                            <a:alpha val="43137"/>
                          </a:srgbClr>
                        </a:outerShdw>
                      </a:effectLst>
                      <a:latin typeface="Trebuchet MS" pitchFamily="34" charset="0"/>
                    </a:rPr>
                    <a:t>2</a:t>
                  </a:r>
                </a:p>
              </p:txBody>
            </p:sp>
            <p:sp>
              <p:nvSpPr>
                <p:cNvPr id="23988" name="AutoShape 56"/>
                <p:cNvSpPr>
                  <a:spLocks noChangeArrowheads="1"/>
                </p:cNvSpPr>
                <p:nvPr/>
              </p:nvSpPr>
              <p:spPr bwMode="ltGray">
                <a:xfrm>
                  <a:off x="3612" y="2322"/>
                  <a:ext cx="476" cy="630"/>
                </a:xfrm>
                <a:prstGeom prst="cube">
                  <a:avLst>
                    <a:gd name="adj" fmla="val 30708"/>
                  </a:avLst>
                </a:prstGeom>
                <a:solidFill>
                  <a:srgbClr val="FF9900">
                    <a:alpha val="20000"/>
                  </a:srgbClr>
                </a:solidFill>
                <a:ln w="25400">
                  <a:solidFill>
                    <a:srgbClr val="FF9966"/>
                  </a:solidFill>
                  <a:miter lim="800000"/>
                  <a:headEnd/>
                  <a:tailEnd/>
                </a:ln>
              </p:spPr>
              <p:txBody>
                <a:bodyPr wrap="none" lIns="87545" tIns="43772" rIns="87545" bIns="43772" anchor="ctr"/>
                <a:lstStyle/>
                <a:p>
                  <a:pPr algn="ctr" eaLnBrk="0" hangingPunct="0"/>
                  <a:endParaRPr lang="en-US" sz="300">
                    <a:effectLst>
                      <a:outerShdw blurRad="38100" dist="38100" dir="2700000" algn="tl">
                        <a:srgbClr val="000000">
                          <a:alpha val="43137"/>
                        </a:srgbClr>
                      </a:outerShdw>
                    </a:effectLst>
                    <a:latin typeface="Trebuchet MS" pitchFamily="34" charset="0"/>
                  </a:endParaRPr>
                </a:p>
              </p:txBody>
            </p:sp>
          </p:grpSp>
          <p:grpSp>
            <p:nvGrpSpPr>
              <p:cNvPr id="20" name="Group 57"/>
              <p:cNvGrpSpPr>
                <a:grpSpLocks/>
              </p:cNvGrpSpPr>
              <p:nvPr/>
            </p:nvGrpSpPr>
            <p:grpSpPr bwMode="auto">
              <a:xfrm>
                <a:off x="2727" y="792"/>
                <a:ext cx="258" cy="318"/>
                <a:chOff x="4302" y="2318"/>
                <a:chExt cx="476" cy="630"/>
              </a:xfrm>
            </p:grpSpPr>
            <p:sp>
              <p:nvSpPr>
                <p:cNvPr id="292922" name="AutoShape 58"/>
                <p:cNvSpPr>
                  <a:spLocks noChangeArrowheads="1"/>
                </p:cNvSpPr>
                <p:nvPr/>
              </p:nvSpPr>
              <p:spPr bwMode="auto">
                <a:xfrm>
                  <a:off x="4324" y="2640"/>
                  <a:ext cx="417" cy="262"/>
                </a:xfrm>
                <a:prstGeom prst="cube">
                  <a:avLst>
                    <a:gd name="adj" fmla="val 53495"/>
                  </a:avLst>
                </a:prstGeom>
                <a:gradFill rotWithShape="1">
                  <a:gsLst>
                    <a:gs pos="0">
                      <a:schemeClr val="accent1">
                        <a:gamma/>
                        <a:shade val="46275"/>
                        <a:invGamma/>
                      </a:schemeClr>
                    </a:gs>
                    <a:gs pos="50000">
                      <a:schemeClr val="accent1"/>
                    </a:gs>
                    <a:gs pos="100000">
                      <a:schemeClr val="accent1">
                        <a:gamma/>
                        <a:shade val="46275"/>
                        <a:invGamma/>
                      </a:schemeClr>
                    </a:gs>
                  </a:gsLst>
                  <a:lin ang="2700000" scaled="1"/>
                </a:gradFill>
                <a:ln w="9525">
                  <a:noFill/>
                  <a:miter lim="800000"/>
                  <a:headEnd/>
                  <a:tailEnd/>
                </a:ln>
                <a:effectLst/>
              </p:spPr>
              <p:txBody>
                <a:bodyPr wrap="none" anchor="ctr"/>
                <a:lstStyle/>
                <a:p>
                  <a:pPr algn="ctr">
                    <a:defRPr/>
                  </a:pPr>
                  <a:r>
                    <a:rPr lang="en-US" sz="200" b="0">
                      <a:effectLst>
                        <a:outerShdw blurRad="38100" dist="38100" dir="2700000" algn="tl">
                          <a:srgbClr val="000000">
                            <a:alpha val="43137"/>
                          </a:srgbClr>
                        </a:outerShdw>
                      </a:effectLst>
                      <a:latin typeface="Trebuchet MS" pitchFamily="34" charset="0"/>
                    </a:rPr>
                    <a:t>OS</a:t>
                  </a:r>
                </a:p>
              </p:txBody>
            </p:sp>
            <p:sp>
              <p:nvSpPr>
                <p:cNvPr id="23980" name="AutoShape 59"/>
                <p:cNvSpPr>
                  <a:spLocks noChangeArrowheads="1"/>
                </p:cNvSpPr>
                <p:nvPr/>
              </p:nvSpPr>
              <p:spPr bwMode="auto">
                <a:xfrm>
                  <a:off x="4466" y="2383"/>
                  <a:ext cx="265" cy="268"/>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81" name="AutoShape 60"/>
                <p:cNvSpPr>
                  <a:spLocks noChangeArrowheads="1"/>
                </p:cNvSpPr>
                <p:nvPr/>
              </p:nvSpPr>
              <p:spPr bwMode="auto">
                <a:xfrm>
                  <a:off x="4398" y="2432"/>
                  <a:ext cx="265" cy="268"/>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92925" name="AutoShape 61"/>
                <p:cNvSpPr>
                  <a:spLocks noChangeArrowheads="1"/>
                </p:cNvSpPr>
                <p:nvPr/>
              </p:nvSpPr>
              <p:spPr bwMode="auto">
                <a:xfrm>
                  <a:off x="4330" y="2482"/>
                  <a:ext cx="266" cy="266"/>
                </a:xfrm>
                <a:prstGeom prst="cube">
                  <a:avLst>
                    <a:gd name="adj" fmla="val 13074"/>
                  </a:avLst>
                </a:prstGeom>
                <a:gradFill rotWithShape="1">
                  <a:gsLst>
                    <a:gs pos="0">
                      <a:srgbClr val="AA014C">
                        <a:gamma/>
                        <a:shade val="46275"/>
                        <a:invGamma/>
                      </a:srgbClr>
                    </a:gs>
                    <a:gs pos="50000">
                      <a:srgbClr val="AA014C"/>
                    </a:gs>
                    <a:gs pos="100000">
                      <a:srgbClr val="AA014C">
                        <a:gamma/>
                        <a:shade val="46275"/>
                        <a:invGamma/>
                      </a:srgbClr>
                    </a:gs>
                  </a:gsLst>
                  <a:lin ang="2700000" scaled="1"/>
                </a:gradFill>
                <a:ln w="9525">
                  <a:noFill/>
                  <a:miter lim="800000"/>
                  <a:headEnd/>
                  <a:tailEnd/>
                </a:ln>
                <a:effectLst/>
              </p:spPr>
              <p:txBody>
                <a:bodyPr wrap="none" anchor="ctr"/>
                <a:lstStyle/>
                <a:p>
                  <a:pPr algn="ctr">
                    <a:defRPr/>
                  </a:pPr>
                  <a:r>
                    <a:rPr lang="en-US" sz="200" b="0">
                      <a:effectLst>
                        <a:outerShdw blurRad="38100" dist="38100" dir="2700000" algn="tl">
                          <a:srgbClr val="000000">
                            <a:alpha val="43137"/>
                          </a:srgbClr>
                        </a:outerShdw>
                      </a:effectLst>
                      <a:latin typeface="Trebuchet MS" pitchFamily="34" charset="0"/>
                    </a:rPr>
                    <a:t>App</a:t>
                  </a:r>
                </a:p>
                <a:p>
                  <a:pPr algn="ctr">
                    <a:defRPr/>
                  </a:pPr>
                  <a:r>
                    <a:rPr lang="en-US" sz="200" b="0">
                      <a:effectLst>
                        <a:outerShdw blurRad="38100" dist="38100" dir="2700000" algn="tl">
                          <a:srgbClr val="000000">
                            <a:alpha val="43137"/>
                          </a:srgbClr>
                        </a:outerShdw>
                      </a:effectLst>
                      <a:latin typeface="Trebuchet MS" pitchFamily="34" charset="0"/>
                    </a:rPr>
                    <a:t>3</a:t>
                  </a:r>
                </a:p>
              </p:txBody>
            </p:sp>
            <p:sp>
              <p:nvSpPr>
                <p:cNvPr id="23983" name="AutoShape 62"/>
                <p:cNvSpPr>
                  <a:spLocks noChangeArrowheads="1"/>
                </p:cNvSpPr>
                <p:nvPr/>
              </p:nvSpPr>
              <p:spPr bwMode="ltGray">
                <a:xfrm>
                  <a:off x="4302" y="2318"/>
                  <a:ext cx="476" cy="630"/>
                </a:xfrm>
                <a:prstGeom prst="cube">
                  <a:avLst>
                    <a:gd name="adj" fmla="val 30708"/>
                  </a:avLst>
                </a:prstGeom>
                <a:solidFill>
                  <a:srgbClr val="FF9900">
                    <a:alpha val="20000"/>
                  </a:srgbClr>
                </a:solidFill>
                <a:ln w="25400">
                  <a:solidFill>
                    <a:srgbClr val="FF9966"/>
                  </a:solidFill>
                  <a:miter lim="800000"/>
                  <a:headEnd/>
                  <a:tailEnd/>
                </a:ln>
              </p:spPr>
              <p:txBody>
                <a:bodyPr wrap="none" lIns="87545" tIns="43772" rIns="87545" bIns="43772" anchor="ctr"/>
                <a:lstStyle/>
                <a:p>
                  <a:pPr algn="ctr" eaLnBrk="0" hangingPunct="0"/>
                  <a:endParaRPr lang="en-US" sz="300">
                    <a:effectLst>
                      <a:outerShdw blurRad="38100" dist="38100" dir="2700000" algn="tl">
                        <a:srgbClr val="000000">
                          <a:alpha val="43137"/>
                        </a:srgbClr>
                      </a:outerShdw>
                    </a:effectLst>
                    <a:latin typeface="Trebuchet MS" pitchFamily="34" charset="0"/>
                  </a:endParaRPr>
                </a:p>
              </p:txBody>
            </p:sp>
          </p:grpSp>
          <p:sp>
            <p:nvSpPr>
              <p:cNvPr id="292927" name="AutoShape 63"/>
              <p:cNvSpPr>
                <a:spLocks noChangeArrowheads="1"/>
              </p:cNvSpPr>
              <p:nvPr/>
            </p:nvSpPr>
            <p:spPr bwMode="auto">
              <a:xfrm>
                <a:off x="3025" y="955"/>
                <a:ext cx="226" cy="128"/>
              </a:xfrm>
              <a:prstGeom prst="cube">
                <a:avLst>
                  <a:gd name="adj" fmla="val 53495"/>
                </a:avLst>
              </a:prstGeom>
              <a:gradFill rotWithShape="1">
                <a:gsLst>
                  <a:gs pos="0">
                    <a:schemeClr val="accent1">
                      <a:gamma/>
                      <a:shade val="46275"/>
                      <a:invGamma/>
                    </a:schemeClr>
                  </a:gs>
                  <a:gs pos="50000">
                    <a:schemeClr val="accent1"/>
                  </a:gs>
                  <a:gs pos="100000">
                    <a:schemeClr val="accent1">
                      <a:gamma/>
                      <a:shade val="46275"/>
                      <a:invGamma/>
                    </a:schemeClr>
                  </a:gs>
                </a:gsLst>
                <a:lin ang="2700000" scaled="1"/>
              </a:gradFill>
              <a:ln w="9525">
                <a:noFill/>
                <a:miter lim="800000"/>
                <a:headEnd/>
                <a:tailEnd/>
              </a:ln>
              <a:effectLst/>
            </p:spPr>
            <p:txBody>
              <a:bodyPr wrap="none" anchor="ctr"/>
              <a:lstStyle/>
              <a:p>
                <a:pPr algn="ctr">
                  <a:defRPr/>
                </a:pPr>
                <a:r>
                  <a:rPr lang="en-US" sz="300" b="0">
                    <a:effectLst>
                      <a:outerShdw blurRad="38100" dist="38100" dir="2700000" algn="tl">
                        <a:srgbClr val="000000">
                          <a:alpha val="43137"/>
                        </a:srgbClr>
                      </a:outerShdw>
                    </a:effectLst>
                    <a:latin typeface="Trebuchet MS" pitchFamily="34" charset="0"/>
                  </a:rPr>
                  <a:t>OS</a:t>
                </a:r>
              </a:p>
            </p:txBody>
          </p:sp>
          <p:sp>
            <p:nvSpPr>
              <p:cNvPr id="23961" name="AutoShape 64"/>
              <p:cNvSpPr>
                <a:spLocks noChangeArrowheads="1"/>
              </p:cNvSpPr>
              <p:nvPr/>
            </p:nvSpPr>
            <p:spPr bwMode="auto">
              <a:xfrm>
                <a:off x="3101" y="825"/>
                <a:ext cx="144" cy="135"/>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62" name="AutoShape 65"/>
              <p:cNvSpPr>
                <a:spLocks noChangeArrowheads="1"/>
              </p:cNvSpPr>
              <p:nvPr/>
            </p:nvSpPr>
            <p:spPr bwMode="auto">
              <a:xfrm>
                <a:off x="3065" y="850"/>
                <a:ext cx="144" cy="135"/>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92930" name="AutoShape 66"/>
              <p:cNvSpPr>
                <a:spLocks noChangeArrowheads="1"/>
              </p:cNvSpPr>
              <p:nvPr/>
            </p:nvSpPr>
            <p:spPr bwMode="auto">
              <a:xfrm>
                <a:off x="3028" y="874"/>
                <a:ext cx="143" cy="136"/>
              </a:xfrm>
              <a:prstGeom prst="cube">
                <a:avLst>
                  <a:gd name="adj" fmla="val 13074"/>
                </a:avLst>
              </a:prstGeom>
              <a:gradFill rotWithShape="1">
                <a:gsLst>
                  <a:gs pos="0">
                    <a:srgbClr val="AA014C">
                      <a:gamma/>
                      <a:shade val="46275"/>
                      <a:invGamma/>
                    </a:srgbClr>
                  </a:gs>
                  <a:gs pos="50000">
                    <a:srgbClr val="AA014C"/>
                  </a:gs>
                  <a:gs pos="100000">
                    <a:srgbClr val="AA014C">
                      <a:gamma/>
                      <a:shade val="46275"/>
                      <a:invGamma/>
                    </a:srgbClr>
                  </a:gs>
                </a:gsLst>
                <a:lin ang="2700000" scaled="1"/>
              </a:gradFill>
              <a:ln w="9525">
                <a:noFill/>
                <a:miter lim="800000"/>
                <a:headEnd/>
                <a:tailEnd/>
              </a:ln>
              <a:effectLst/>
            </p:spPr>
            <p:txBody>
              <a:bodyPr wrap="none" anchor="ctr"/>
              <a:lstStyle/>
              <a:p>
                <a:pPr algn="ctr">
                  <a:defRPr/>
                </a:pPr>
                <a:r>
                  <a:rPr lang="en-US" sz="300" b="0">
                    <a:effectLst>
                      <a:outerShdw blurRad="38100" dist="38100" dir="2700000" algn="tl">
                        <a:srgbClr val="000000">
                          <a:alpha val="43137"/>
                        </a:srgbClr>
                      </a:outerShdw>
                    </a:effectLst>
                    <a:latin typeface="Trebuchet MS" pitchFamily="34" charset="0"/>
                  </a:rPr>
                  <a:t>App</a:t>
                </a:r>
              </a:p>
              <a:p>
                <a:pPr algn="ctr">
                  <a:defRPr/>
                </a:pPr>
                <a:r>
                  <a:rPr lang="en-US" sz="300" b="0">
                    <a:effectLst>
                      <a:outerShdw blurRad="38100" dist="38100" dir="2700000" algn="tl">
                        <a:srgbClr val="000000">
                          <a:alpha val="43137"/>
                        </a:srgbClr>
                      </a:outerShdw>
                    </a:effectLst>
                    <a:latin typeface="Trebuchet MS" pitchFamily="34" charset="0"/>
                  </a:rPr>
                  <a:t>4</a:t>
                </a:r>
              </a:p>
            </p:txBody>
          </p:sp>
          <p:sp>
            <p:nvSpPr>
              <p:cNvPr id="23964" name="AutoShape 67"/>
              <p:cNvSpPr>
                <a:spLocks noChangeArrowheads="1"/>
              </p:cNvSpPr>
              <p:nvPr/>
            </p:nvSpPr>
            <p:spPr bwMode="ltGray">
              <a:xfrm>
                <a:off x="3007" y="792"/>
                <a:ext cx="258" cy="318"/>
              </a:xfrm>
              <a:prstGeom prst="cube">
                <a:avLst>
                  <a:gd name="adj" fmla="val 30708"/>
                </a:avLst>
              </a:prstGeom>
              <a:solidFill>
                <a:srgbClr val="FF9900">
                  <a:alpha val="20000"/>
                </a:srgbClr>
              </a:solidFill>
              <a:ln w="25400">
                <a:solidFill>
                  <a:srgbClr val="FF9966"/>
                </a:solidFill>
                <a:miter lim="800000"/>
                <a:headEnd/>
                <a:tailEnd/>
              </a:ln>
            </p:spPr>
            <p:txBody>
              <a:bodyPr wrap="none" lIns="87545" tIns="43772" rIns="87545" bIns="43772" anchor="ctr"/>
              <a:lstStyle/>
              <a:p>
                <a:pPr algn="ctr" eaLnBrk="0" hangingPunct="0"/>
                <a:endParaRPr lang="en-US" sz="200">
                  <a:effectLst>
                    <a:outerShdw blurRad="38100" dist="38100" dir="2700000" algn="tl">
                      <a:srgbClr val="000000">
                        <a:alpha val="43137"/>
                      </a:srgbClr>
                    </a:outerShdw>
                  </a:effectLst>
                  <a:latin typeface="Trebuchet MS" pitchFamily="34" charset="0"/>
                </a:endParaRPr>
              </a:p>
            </p:txBody>
          </p:sp>
          <p:pic>
            <p:nvPicPr>
              <p:cNvPr id="23965" name="Picture 68"/>
              <p:cNvPicPr>
                <a:picLocks noChangeArrowheads="1"/>
              </p:cNvPicPr>
              <p:nvPr/>
            </p:nvPicPr>
            <p:blipFill>
              <a:blip r:embed="rId3"/>
              <a:srcRect/>
              <a:stretch>
                <a:fillRect/>
              </a:stretch>
            </p:blipFill>
            <p:spPr bwMode="auto">
              <a:xfrm>
                <a:off x="2278" y="1299"/>
                <a:ext cx="209" cy="251"/>
              </a:xfrm>
              <a:prstGeom prst="rect">
                <a:avLst/>
              </a:prstGeom>
              <a:noFill/>
              <a:ln w="9525">
                <a:noFill/>
                <a:miter lim="800000"/>
                <a:headEnd/>
                <a:tailEnd/>
              </a:ln>
            </p:spPr>
          </p:pic>
          <p:grpSp>
            <p:nvGrpSpPr>
              <p:cNvPr id="21" name="Group 69"/>
              <p:cNvGrpSpPr>
                <a:grpSpLocks/>
              </p:cNvGrpSpPr>
              <p:nvPr/>
            </p:nvGrpSpPr>
            <p:grpSpPr bwMode="auto">
              <a:xfrm>
                <a:off x="2720" y="1315"/>
                <a:ext cx="411" cy="243"/>
                <a:chOff x="3321" y="3476"/>
                <a:chExt cx="732" cy="302"/>
              </a:xfrm>
            </p:grpSpPr>
            <p:grpSp>
              <p:nvGrpSpPr>
                <p:cNvPr id="22" name="Group 70"/>
                <p:cNvGrpSpPr>
                  <a:grpSpLocks/>
                </p:cNvGrpSpPr>
                <p:nvPr/>
              </p:nvGrpSpPr>
              <p:grpSpPr bwMode="auto">
                <a:xfrm>
                  <a:off x="3321" y="3476"/>
                  <a:ext cx="258" cy="302"/>
                  <a:chOff x="1653" y="3549"/>
                  <a:chExt cx="258" cy="302"/>
                </a:xfrm>
              </p:grpSpPr>
              <p:pic>
                <p:nvPicPr>
                  <p:cNvPr id="23976" name="Picture 71"/>
                  <p:cNvPicPr>
                    <a:picLocks noChangeArrowheads="1"/>
                  </p:cNvPicPr>
                  <p:nvPr/>
                </p:nvPicPr>
                <p:blipFill>
                  <a:blip r:embed="rId4"/>
                  <a:srcRect/>
                  <a:stretch>
                    <a:fillRect/>
                  </a:stretch>
                </p:blipFill>
                <p:spPr bwMode="auto">
                  <a:xfrm>
                    <a:off x="1723" y="3549"/>
                    <a:ext cx="188" cy="302"/>
                  </a:xfrm>
                  <a:prstGeom prst="rect">
                    <a:avLst/>
                  </a:prstGeom>
                  <a:noFill/>
                  <a:ln w="9525">
                    <a:noFill/>
                    <a:miter lim="800000"/>
                    <a:headEnd/>
                    <a:tailEnd/>
                  </a:ln>
                </p:spPr>
              </p:pic>
              <p:pic>
                <p:nvPicPr>
                  <p:cNvPr id="23977" name="Picture 72"/>
                  <p:cNvPicPr>
                    <a:picLocks noChangeArrowheads="1"/>
                  </p:cNvPicPr>
                  <p:nvPr/>
                </p:nvPicPr>
                <p:blipFill>
                  <a:blip r:embed="rId5"/>
                  <a:srcRect/>
                  <a:stretch>
                    <a:fillRect/>
                  </a:stretch>
                </p:blipFill>
                <p:spPr bwMode="auto">
                  <a:xfrm>
                    <a:off x="1653" y="3642"/>
                    <a:ext cx="159" cy="112"/>
                  </a:xfrm>
                  <a:prstGeom prst="rect">
                    <a:avLst/>
                  </a:prstGeom>
                  <a:noFill/>
                  <a:ln w="9525">
                    <a:noFill/>
                    <a:miter lim="800000"/>
                    <a:headEnd/>
                    <a:tailEnd/>
                  </a:ln>
                </p:spPr>
              </p:pic>
              <p:pic>
                <p:nvPicPr>
                  <p:cNvPr id="23978" name="Picture 73"/>
                  <p:cNvPicPr>
                    <a:picLocks noChangeArrowheads="1"/>
                  </p:cNvPicPr>
                  <p:nvPr/>
                </p:nvPicPr>
                <p:blipFill>
                  <a:blip r:embed="rId5"/>
                  <a:srcRect/>
                  <a:stretch>
                    <a:fillRect/>
                  </a:stretch>
                </p:blipFill>
                <p:spPr bwMode="auto">
                  <a:xfrm>
                    <a:off x="1689" y="3696"/>
                    <a:ext cx="159" cy="112"/>
                  </a:xfrm>
                  <a:prstGeom prst="rect">
                    <a:avLst/>
                  </a:prstGeom>
                  <a:noFill/>
                  <a:ln w="9525">
                    <a:noFill/>
                    <a:miter lim="800000"/>
                    <a:headEnd/>
                    <a:tailEnd/>
                  </a:ln>
                </p:spPr>
              </p:pic>
            </p:grpSp>
            <p:grpSp>
              <p:nvGrpSpPr>
                <p:cNvPr id="23" name="Group 74"/>
                <p:cNvGrpSpPr>
                  <a:grpSpLocks/>
                </p:cNvGrpSpPr>
                <p:nvPr/>
              </p:nvGrpSpPr>
              <p:grpSpPr bwMode="auto">
                <a:xfrm>
                  <a:off x="3561" y="3476"/>
                  <a:ext cx="258" cy="302"/>
                  <a:chOff x="1653" y="3549"/>
                  <a:chExt cx="258" cy="302"/>
                </a:xfrm>
              </p:grpSpPr>
              <p:pic>
                <p:nvPicPr>
                  <p:cNvPr id="23973" name="Picture 75"/>
                  <p:cNvPicPr>
                    <a:picLocks noChangeArrowheads="1"/>
                  </p:cNvPicPr>
                  <p:nvPr/>
                </p:nvPicPr>
                <p:blipFill>
                  <a:blip r:embed="rId4"/>
                  <a:srcRect/>
                  <a:stretch>
                    <a:fillRect/>
                  </a:stretch>
                </p:blipFill>
                <p:spPr bwMode="auto">
                  <a:xfrm>
                    <a:off x="1723" y="3549"/>
                    <a:ext cx="188" cy="302"/>
                  </a:xfrm>
                  <a:prstGeom prst="rect">
                    <a:avLst/>
                  </a:prstGeom>
                  <a:noFill/>
                  <a:ln w="9525">
                    <a:noFill/>
                    <a:miter lim="800000"/>
                    <a:headEnd/>
                    <a:tailEnd/>
                  </a:ln>
                </p:spPr>
              </p:pic>
              <p:pic>
                <p:nvPicPr>
                  <p:cNvPr id="23974" name="Picture 76"/>
                  <p:cNvPicPr>
                    <a:picLocks noChangeArrowheads="1"/>
                  </p:cNvPicPr>
                  <p:nvPr/>
                </p:nvPicPr>
                <p:blipFill>
                  <a:blip r:embed="rId5"/>
                  <a:srcRect/>
                  <a:stretch>
                    <a:fillRect/>
                  </a:stretch>
                </p:blipFill>
                <p:spPr bwMode="auto">
                  <a:xfrm>
                    <a:off x="1653" y="3642"/>
                    <a:ext cx="159" cy="112"/>
                  </a:xfrm>
                  <a:prstGeom prst="rect">
                    <a:avLst/>
                  </a:prstGeom>
                  <a:noFill/>
                  <a:ln w="9525">
                    <a:noFill/>
                    <a:miter lim="800000"/>
                    <a:headEnd/>
                    <a:tailEnd/>
                  </a:ln>
                </p:spPr>
              </p:pic>
              <p:pic>
                <p:nvPicPr>
                  <p:cNvPr id="23975" name="Picture 77"/>
                  <p:cNvPicPr>
                    <a:picLocks noChangeArrowheads="1"/>
                  </p:cNvPicPr>
                  <p:nvPr/>
                </p:nvPicPr>
                <p:blipFill>
                  <a:blip r:embed="rId5"/>
                  <a:srcRect/>
                  <a:stretch>
                    <a:fillRect/>
                  </a:stretch>
                </p:blipFill>
                <p:spPr bwMode="auto">
                  <a:xfrm>
                    <a:off x="1689" y="3696"/>
                    <a:ext cx="159" cy="112"/>
                  </a:xfrm>
                  <a:prstGeom prst="rect">
                    <a:avLst/>
                  </a:prstGeom>
                  <a:noFill/>
                  <a:ln w="9525">
                    <a:noFill/>
                    <a:miter lim="800000"/>
                    <a:headEnd/>
                    <a:tailEnd/>
                  </a:ln>
                </p:spPr>
              </p:pic>
            </p:grpSp>
            <p:grpSp>
              <p:nvGrpSpPr>
                <p:cNvPr id="24" name="Group 78"/>
                <p:cNvGrpSpPr>
                  <a:grpSpLocks/>
                </p:cNvGrpSpPr>
                <p:nvPr/>
              </p:nvGrpSpPr>
              <p:grpSpPr bwMode="auto">
                <a:xfrm>
                  <a:off x="3795" y="3476"/>
                  <a:ext cx="258" cy="302"/>
                  <a:chOff x="1653" y="3549"/>
                  <a:chExt cx="258" cy="302"/>
                </a:xfrm>
              </p:grpSpPr>
              <p:pic>
                <p:nvPicPr>
                  <p:cNvPr id="23970" name="Picture 79"/>
                  <p:cNvPicPr>
                    <a:picLocks noChangeArrowheads="1"/>
                  </p:cNvPicPr>
                  <p:nvPr/>
                </p:nvPicPr>
                <p:blipFill>
                  <a:blip r:embed="rId4"/>
                  <a:srcRect/>
                  <a:stretch>
                    <a:fillRect/>
                  </a:stretch>
                </p:blipFill>
                <p:spPr bwMode="auto">
                  <a:xfrm>
                    <a:off x="1723" y="3549"/>
                    <a:ext cx="188" cy="302"/>
                  </a:xfrm>
                  <a:prstGeom prst="rect">
                    <a:avLst/>
                  </a:prstGeom>
                  <a:noFill/>
                  <a:ln w="9525">
                    <a:noFill/>
                    <a:miter lim="800000"/>
                    <a:headEnd/>
                    <a:tailEnd/>
                  </a:ln>
                </p:spPr>
              </p:pic>
              <p:pic>
                <p:nvPicPr>
                  <p:cNvPr id="23971" name="Picture 80"/>
                  <p:cNvPicPr>
                    <a:picLocks noChangeArrowheads="1"/>
                  </p:cNvPicPr>
                  <p:nvPr/>
                </p:nvPicPr>
                <p:blipFill>
                  <a:blip r:embed="rId5"/>
                  <a:srcRect/>
                  <a:stretch>
                    <a:fillRect/>
                  </a:stretch>
                </p:blipFill>
                <p:spPr bwMode="auto">
                  <a:xfrm>
                    <a:off x="1653" y="3642"/>
                    <a:ext cx="159" cy="112"/>
                  </a:xfrm>
                  <a:prstGeom prst="rect">
                    <a:avLst/>
                  </a:prstGeom>
                  <a:noFill/>
                  <a:ln w="9525">
                    <a:noFill/>
                    <a:miter lim="800000"/>
                    <a:headEnd/>
                    <a:tailEnd/>
                  </a:ln>
                </p:spPr>
              </p:pic>
              <p:pic>
                <p:nvPicPr>
                  <p:cNvPr id="23972" name="Picture 81"/>
                  <p:cNvPicPr>
                    <a:picLocks noChangeArrowheads="1"/>
                  </p:cNvPicPr>
                  <p:nvPr/>
                </p:nvPicPr>
                <p:blipFill>
                  <a:blip r:embed="rId5"/>
                  <a:srcRect/>
                  <a:stretch>
                    <a:fillRect/>
                  </a:stretch>
                </p:blipFill>
                <p:spPr bwMode="auto">
                  <a:xfrm>
                    <a:off x="1689" y="3696"/>
                    <a:ext cx="159" cy="112"/>
                  </a:xfrm>
                  <a:prstGeom prst="rect">
                    <a:avLst/>
                  </a:prstGeom>
                  <a:noFill/>
                  <a:ln w="9525">
                    <a:noFill/>
                    <a:miter lim="800000"/>
                    <a:headEnd/>
                    <a:tailEnd/>
                  </a:ln>
                </p:spPr>
              </p:pic>
            </p:grpSp>
          </p:grpSp>
        </p:grpSp>
        <p:sp>
          <p:nvSpPr>
            <p:cNvPr id="23565" name="Rectangle 82"/>
            <p:cNvSpPr>
              <a:spLocks noChangeArrowheads="1"/>
            </p:cNvSpPr>
            <p:nvPr/>
          </p:nvSpPr>
          <p:spPr bwMode="auto">
            <a:xfrm>
              <a:off x="5495925" y="1700213"/>
              <a:ext cx="2324100" cy="379412"/>
            </a:xfrm>
            <a:prstGeom prst="rect">
              <a:avLst/>
            </a:prstGeom>
            <a:noFill/>
            <a:ln w="9525">
              <a:noFill/>
              <a:miter lim="800000"/>
              <a:headEnd/>
              <a:tailEnd/>
            </a:ln>
          </p:spPr>
          <p:txBody>
            <a:bodyPr lIns="0" tIns="0" rIns="0" bIns="0"/>
            <a:lstStyle/>
            <a:p>
              <a:pPr algn="ctr" eaLnBrk="0" hangingPunct="0"/>
              <a:r>
                <a:rPr lang="en-US" sz="1600" dirty="0">
                  <a:effectLst>
                    <a:outerShdw blurRad="38100" dist="38100" dir="2700000" algn="tl">
                      <a:srgbClr val="000000">
                        <a:alpha val="43137"/>
                      </a:srgbClr>
                    </a:outerShdw>
                  </a:effectLst>
                  <a:latin typeface="Trebuchet MS" pitchFamily="34" charset="0"/>
                </a:rPr>
                <a:t>Virtualization 2.0+</a:t>
              </a:r>
            </a:p>
          </p:txBody>
        </p:sp>
        <p:sp>
          <p:nvSpPr>
            <p:cNvPr id="23566" name="Text Box 84"/>
            <p:cNvSpPr txBox="1">
              <a:spLocks noChangeArrowheads="1"/>
            </p:cNvSpPr>
            <p:nvPr/>
          </p:nvSpPr>
          <p:spPr bwMode="auto">
            <a:xfrm>
              <a:off x="6837363" y="4184650"/>
              <a:ext cx="1517650" cy="276999"/>
            </a:xfrm>
            <a:prstGeom prst="rect">
              <a:avLst/>
            </a:prstGeom>
            <a:noFill/>
            <a:ln w="50800">
              <a:noFill/>
              <a:miter lim="800000"/>
              <a:headEnd/>
              <a:tailEnd/>
            </a:ln>
          </p:spPr>
          <p:txBody>
            <a:bodyPr>
              <a:spAutoFit/>
            </a:bodyPr>
            <a:lstStyle/>
            <a:p>
              <a:pPr marL="231775" indent="-231775" algn="ctr" eaLnBrk="0" hangingPunct="0"/>
              <a:r>
                <a:rPr lang="en-US" sz="1200">
                  <a:effectLst>
                    <a:outerShdw blurRad="38100" dist="38100" dir="2700000" algn="tl">
                      <a:srgbClr val="000000">
                        <a:alpha val="43137"/>
                      </a:srgbClr>
                    </a:outerShdw>
                  </a:effectLst>
                  <a:latin typeface="Trebuchet MS" pitchFamily="34" charset="0"/>
                </a:rPr>
                <a:t>Fault tolerance</a:t>
              </a:r>
            </a:p>
          </p:txBody>
        </p:sp>
        <p:sp>
          <p:nvSpPr>
            <p:cNvPr id="23567" name="Text Box 85"/>
            <p:cNvSpPr txBox="1">
              <a:spLocks noChangeArrowheads="1"/>
            </p:cNvSpPr>
            <p:nvPr/>
          </p:nvSpPr>
          <p:spPr bwMode="auto">
            <a:xfrm>
              <a:off x="4619625" y="4184650"/>
              <a:ext cx="1409700" cy="276999"/>
            </a:xfrm>
            <a:prstGeom prst="rect">
              <a:avLst/>
            </a:prstGeom>
            <a:noFill/>
            <a:ln w="50800">
              <a:noFill/>
              <a:miter lim="800000"/>
              <a:headEnd/>
              <a:tailEnd/>
            </a:ln>
          </p:spPr>
          <p:txBody>
            <a:bodyPr>
              <a:spAutoFit/>
            </a:bodyPr>
            <a:lstStyle/>
            <a:p>
              <a:pPr algn="ctr" eaLnBrk="0" hangingPunct="0"/>
              <a:r>
                <a:rPr lang="en-US" sz="1200">
                  <a:effectLst>
                    <a:outerShdw blurRad="38100" dist="38100" dir="2700000" algn="tl">
                      <a:srgbClr val="000000">
                        <a:alpha val="43137"/>
                      </a:srgbClr>
                    </a:outerShdw>
                  </a:effectLst>
                  <a:latin typeface="Trebuchet MS" pitchFamily="34" charset="0"/>
                </a:rPr>
                <a:t>Virtual Clients</a:t>
              </a:r>
            </a:p>
          </p:txBody>
        </p:sp>
        <p:sp>
          <p:nvSpPr>
            <p:cNvPr id="23568" name="Text Box 86"/>
            <p:cNvSpPr txBox="1">
              <a:spLocks noChangeArrowheads="1"/>
            </p:cNvSpPr>
            <p:nvPr/>
          </p:nvSpPr>
          <p:spPr bwMode="auto">
            <a:xfrm>
              <a:off x="6629400" y="2073275"/>
              <a:ext cx="2000250" cy="276999"/>
            </a:xfrm>
            <a:prstGeom prst="rect">
              <a:avLst/>
            </a:prstGeom>
            <a:noFill/>
            <a:ln w="50800">
              <a:noFill/>
              <a:miter lim="800000"/>
              <a:headEnd/>
              <a:tailEnd/>
            </a:ln>
          </p:spPr>
          <p:txBody>
            <a:bodyPr>
              <a:spAutoFit/>
            </a:bodyPr>
            <a:lstStyle/>
            <a:p>
              <a:pPr algn="ctr" eaLnBrk="0" hangingPunct="0"/>
              <a:r>
                <a:rPr lang="en-US" sz="1200">
                  <a:effectLst>
                    <a:outerShdw blurRad="38100" dist="38100" dir="2700000" algn="tl">
                      <a:srgbClr val="000000">
                        <a:alpha val="43137"/>
                      </a:srgbClr>
                    </a:outerShdw>
                  </a:effectLst>
                  <a:latin typeface="Trebuchet MS" pitchFamily="34" charset="0"/>
                </a:rPr>
                <a:t>Dynamic Data Center</a:t>
              </a:r>
            </a:p>
          </p:txBody>
        </p:sp>
        <p:grpSp>
          <p:nvGrpSpPr>
            <p:cNvPr id="25" name="Group 546"/>
            <p:cNvGrpSpPr>
              <a:grpSpLocks/>
            </p:cNvGrpSpPr>
            <p:nvPr/>
          </p:nvGrpSpPr>
          <p:grpSpPr bwMode="auto">
            <a:xfrm>
              <a:off x="4689475" y="2651125"/>
              <a:ext cx="1271588" cy="704850"/>
              <a:chOff x="3022" y="1122"/>
              <a:chExt cx="657" cy="364"/>
            </a:xfrm>
          </p:grpSpPr>
          <p:sp>
            <p:nvSpPr>
              <p:cNvPr id="293017" name="Rectangle 153"/>
              <p:cNvSpPr>
                <a:spLocks noChangeArrowheads="1"/>
              </p:cNvSpPr>
              <p:nvPr/>
            </p:nvSpPr>
            <p:spPr bwMode="auto">
              <a:xfrm>
                <a:off x="3022" y="1433"/>
                <a:ext cx="162" cy="52"/>
              </a:xfrm>
              <a:prstGeom prst="rect">
                <a:avLst/>
              </a:prstGeom>
              <a:solidFill>
                <a:srgbClr val="808080"/>
              </a:solidFill>
              <a:ln w="28575">
                <a:miter lim="800000"/>
                <a:headEnd/>
                <a:tailEnd/>
              </a:ln>
              <a:effectLst/>
              <a:scene3d>
                <a:camera prst="legacyObliqueTopRight"/>
                <a:lightRig rig="legacyFlat3" dir="b"/>
              </a:scene3d>
              <a:sp3d extrusionH="887400" prstMaterial="legacyMatte">
                <a:bevelT w="13500" h="13500" prst="angle"/>
                <a:bevelB w="13500" h="13500" prst="angle"/>
                <a:extrusionClr>
                  <a:srgbClr val="808080"/>
                </a:extrusionClr>
              </a:sp3d>
            </p:spPr>
            <p:txBody>
              <a:bodyPr wrap="none" anchor="ctr">
                <a:flatTx/>
              </a:bodyPr>
              <a:lstStyle/>
              <a:p>
                <a:pPr algn="ctr" eaLnBrk="0" hangingPunct="0">
                  <a:spcBef>
                    <a:spcPct val="50000"/>
                  </a:spcBef>
                  <a:defRPr/>
                </a:pPr>
                <a:r>
                  <a:rPr lang="en-US" altLang="ja-JP" sz="400" b="0">
                    <a:effectLst>
                      <a:outerShdw blurRad="38100" dist="38100" dir="2700000" algn="tl">
                        <a:srgbClr val="000000">
                          <a:alpha val="43137"/>
                        </a:srgbClr>
                      </a:outerShdw>
                    </a:effectLst>
                    <a:latin typeface="Trebuchet MS" pitchFamily="34" charset="0"/>
                    <a:ea typeface="ＭＳ Ｐゴシック" pitchFamily="50" charset="-128"/>
                  </a:rPr>
                  <a:t>HW</a:t>
                </a:r>
              </a:p>
            </p:txBody>
          </p:sp>
          <p:sp>
            <p:nvSpPr>
              <p:cNvPr id="293018" name="Rectangle 154"/>
              <p:cNvSpPr>
                <a:spLocks noChangeArrowheads="1"/>
              </p:cNvSpPr>
              <p:nvPr/>
            </p:nvSpPr>
            <p:spPr bwMode="auto">
              <a:xfrm>
                <a:off x="3022" y="1376"/>
                <a:ext cx="161" cy="52"/>
              </a:xfrm>
              <a:prstGeom prst="rect">
                <a:avLst/>
              </a:prstGeom>
              <a:solidFill>
                <a:schemeClr val="accent2"/>
              </a:solidFill>
              <a:ln w="28575">
                <a:miter lim="800000"/>
                <a:headEnd/>
                <a:tailEnd/>
              </a:ln>
              <a:effectLst/>
              <a:scene3d>
                <a:camera prst="legacyObliqueTopRight"/>
                <a:lightRig rig="legacyFlat3" dir="b"/>
              </a:scene3d>
              <a:sp3d extrusionH="887400" prstMaterial="legacyMatte">
                <a:bevelT w="13500" h="13500" prst="angle"/>
                <a:bevelB w="13500" h="13500" prst="angle"/>
                <a:extrusionClr>
                  <a:schemeClr val="accent2"/>
                </a:extrusionClr>
              </a:sp3d>
            </p:spPr>
            <p:txBody>
              <a:bodyPr wrap="none" anchor="ctr">
                <a:flatTx/>
              </a:bodyPr>
              <a:lstStyle/>
              <a:p>
                <a:pPr algn="ctr" eaLnBrk="0" hangingPunct="0">
                  <a:spcBef>
                    <a:spcPct val="50000"/>
                  </a:spcBef>
                  <a:defRPr/>
                </a:pPr>
                <a:r>
                  <a:rPr lang="en-US" altLang="ja-JP" sz="400" b="0">
                    <a:effectLst>
                      <a:outerShdw blurRad="38100" dist="38100" dir="2700000" algn="tl">
                        <a:srgbClr val="000000">
                          <a:alpha val="43137"/>
                        </a:srgbClr>
                      </a:outerShdw>
                    </a:effectLst>
                    <a:latin typeface="Trebuchet MS" pitchFamily="34" charset="0"/>
                    <a:ea typeface="ＭＳ Ｐゴシック" pitchFamily="50" charset="-128"/>
                  </a:rPr>
                  <a:t>VMM</a:t>
                </a:r>
              </a:p>
            </p:txBody>
          </p:sp>
          <p:grpSp>
            <p:nvGrpSpPr>
              <p:cNvPr id="26" name="Group 155"/>
              <p:cNvGrpSpPr>
                <a:grpSpLocks/>
              </p:cNvGrpSpPr>
              <p:nvPr/>
            </p:nvGrpSpPr>
            <p:grpSpPr bwMode="auto">
              <a:xfrm>
                <a:off x="3027" y="1122"/>
                <a:ext cx="221" cy="247"/>
                <a:chOff x="2048" y="1877"/>
                <a:chExt cx="549" cy="896"/>
              </a:xfrm>
            </p:grpSpPr>
            <p:grpSp>
              <p:nvGrpSpPr>
                <p:cNvPr id="27" name="Group 156"/>
                <p:cNvGrpSpPr>
                  <a:grpSpLocks/>
                </p:cNvGrpSpPr>
                <p:nvPr/>
              </p:nvGrpSpPr>
              <p:grpSpPr bwMode="auto">
                <a:xfrm>
                  <a:off x="2093" y="1970"/>
                  <a:ext cx="482" cy="737"/>
                  <a:chOff x="551" y="2499"/>
                  <a:chExt cx="482" cy="737"/>
                </a:xfrm>
              </p:grpSpPr>
              <p:sp>
                <p:nvSpPr>
                  <p:cNvPr id="293021" name="AutoShape 157"/>
                  <p:cNvSpPr>
                    <a:spLocks noChangeArrowheads="1"/>
                  </p:cNvSpPr>
                  <p:nvPr/>
                </p:nvSpPr>
                <p:spPr bwMode="auto">
                  <a:xfrm>
                    <a:off x="551" y="2864"/>
                    <a:ext cx="483" cy="372"/>
                  </a:xfrm>
                  <a:prstGeom prst="cube">
                    <a:avLst>
                      <a:gd name="adj" fmla="val 53495"/>
                    </a:avLst>
                  </a:prstGeom>
                  <a:gradFill rotWithShape="1">
                    <a:gsLst>
                      <a:gs pos="0">
                        <a:schemeClr val="accent1">
                          <a:gamma/>
                          <a:shade val="46275"/>
                          <a:invGamma/>
                        </a:schemeClr>
                      </a:gs>
                      <a:gs pos="50000">
                        <a:schemeClr val="accent1"/>
                      </a:gs>
                      <a:gs pos="100000">
                        <a:schemeClr val="accent1">
                          <a:gamma/>
                          <a:shade val="46275"/>
                          <a:invGamma/>
                        </a:schemeClr>
                      </a:gs>
                    </a:gsLst>
                    <a:lin ang="2700000" scaled="1"/>
                  </a:gradFill>
                  <a:ln w="9525">
                    <a:noFill/>
                    <a:miter lim="800000"/>
                    <a:headEnd/>
                    <a:tailEnd/>
                  </a:ln>
                  <a:effectLst/>
                </p:spPr>
                <p:txBody>
                  <a:bodyPr wrap="none" anchor="ctr"/>
                  <a:lstStyle/>
                  <a:p>
                    <a:pPr algn="ctr">
                      <a:defRPr/>
                    </a:pPr>
                    <a:r>
                      <a:rPr lang="en-US" sz="400" b="0">
                        <a:effectLst>
                          <a:outerShdw blurRad="38100" dist="38100" dir="2700000" algn="tl">
                            <a:srgbClr val="000000">
                              <a:alpha val="43137"/>
                            </a:srgbClr>
                          </a:outerShdw>
                        </a:effectLst>
                        <a:latin typeface="Trebuchet MS" pitchFamily="34" charset="0"/>
                      </a:rPr>
                      <a:t>OS</a:t>
                    </a:r>
                  </a:p>
                </p:txBody>
              </p:sp>
              <p:sp>
                <p:nvSpPr>
                  <p:cNvPr id="23946" name="AutoShape 158"/>
                  <p:cNvSpPr>
                    <a:spLocks noChangeArrowheads="1"/>
                  </p:cNvSpPr>
                  <p:nvPr/>
                </p:nvSpPr>
                <p:spPr bwMode="auto">
                  <a:xfrm>
                    <a:off x="714" y="2499"/>
                    <a:ext cx="306" cy="381"/>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47" name="AutoShape 159"/>
                  <p:cNvSpPr>
                    <a:spLocks noChangeArrowheads="1"/>
                  </p:cNvSpPr>
                  <p:nvPr/>
                </p:nvSpPr>
                <p:spPr bwMode="auto">
                  <a:xfrm>
                    <a:off x="636" y="2568"/>
                    <a:ext cx="306" cy="381"/>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93024" name="AutoShape 160"/>
                  <p:cNvSpPr>
                    <a:spLocks noChangeArrowheads="1"/>
                  </p:cNvSpPr>
                  <p:nvPr/>
                </p:nvSpPr>
                <p:spPr bwMode="auto">
                  <a:xfrm>
                    <a:off x="557" y="2635"/>
                    <a:ext cx="306" cy="384"/>
                  </a:xfrm>
                  <a:prstGeom prst="cube">
                    <a:avLst>
                      <a:gd name="adj" fmla="val 13074"/>
                    </a:avLst>
                  </a:prstGeom>
                  <a:gradFill rotWithShape="1">
                    <a:gsLst>
                      <a:gs pos="0">
                        <a:srgbClr val="AA014C">
                          <a:gamma/>
                          <a:shade val="46275"/>
                          <a:invGamma/>
                        </a:srgbClr>
                      </a:gs>
                      <a:gs pos="50000">
                        <a:srgbClr val="AA014C"/>
                      </a:gs>
                      <a:gs pos="100000">
                        <a:srgbClr val="AA014C">
                          <a:gamma/>
                          <a:shade val="46275"/>
                          <a:invGamma/>
                        </a:srgbClr>
                      </a:gs>
                    </a:gsLst>
                    <a:lin ang="2700000" scaled="1"/>
                  </a:gradFill>
                  <a:ln w="9525">
                    <a:noFill/>
                    <a:miter lim="800000"/>
                    <a:headEnd/>
                    <a:tailEnd/>
                  </a:ln>
                  <a:effectLst/>
                </p:spPr>
                <p:txBody>
                  <a:bodyPr wrap="none" anchor="ctr"/>
                  <a:lstStyle/>
                  <a:p>
                    <a:pPr algn="ctr">
                      <a:defRPr/>
                    </a:pPr>
                    <a:r>
                      <a:rPr lang="en-US" sz="400" b="0">
                        <a:effectLst>
                          <a:outerShdw blurRad="38100" dist="38100" dir="2700000" algn="tl">
                            <a:srgbClr val="000000">
                              <a:alpha val="43137"/>
                            </a:srgbClr>
                          </a:outerShdw>
                        </a:effectLst>
                        <a:latin typeface="Trebuchet MS" pitchFamily="34" charset="0"/>
                      </a:rPr>
                      <a:t>App</a:t>
                    </a:r>
                  </a:p>
                </p:txBody>
              </p:sp>
            </p:grpSp>
            <p:sp>
              <p:nvSpPr>
                <p:cNvPr id="23944" name="AutoShape 161"/>
                <p:cNvSpPr>
                  <a:spLocks noChangeArrowheads="1"/>
                </p:cNvSpPr>
                <p:nvPr/>
              </p:nvSpPr>
              <p:spPr bwMode="ltGray">
                <a:xfrm>
                  <a:off x="2048" y="1877"/>
                  <a:ext cx="549" cy="896"/>
                </a:xfrm>
                <a:prstGeom prst="cube">
                  <a:avLst>
                    <a:gd name="adj" fmla="val 30708"/>
                  </a:avLst>
                </a:prstGeom>
                <a:solidFill>
                  <a:srgbClr val="FF9900">
                    <a:alpha val="20000"/>
                  </a:srgbClr>
                </a:solidFill>
                <a:ln w="25400">
                  <a:solidFill>
                    <a:srgbClr val="FF9966"/>
                  </a:solidFill>
                  <a:miter lim="800000"/>
                  <a:headEnd/>
                  <a:tailEnd/>
                </a:ln>
              </p:spPr>
              <p:txBody>
                <a:bodyPr wrap="none" lIns="87545" tIns="43772" rIns="87545" bIns="43772" anchor="ctr"/>
                <a:lstStyle/>
                <a:p>
                  <a:pPr algn="ctr" eaLnBrk="0" hangingPunct="0"/>
                  <a:endParaRPr lang="en-US" sz="500">
                    <a:effectLst>
                      <a:outerShdw blurRad="38100" dist="38100" dir="2700000" algn="tl">
                        <a:srgbClr val="000000">
                          <a:alpha val="43137"/>
                        </a:srgbClr>
                      </a:outerShdw>
                    </a:effectLst>
                    <a:latin typeface="Trebuchet MS" pitchFamily="34" charset="0"/>
                  </a:endParaRPr>
                </a:p>
              </p:txBody>
            </p:sp>
          </p:grpSp>
          <p:sp>
            <p:nvSpPr>
              <p:cNvPr id="293026" name="Rectangle 162"/>
              <p:cNvSpPr>
                <a:spLocks noChangeArrowheads="1"/>
              </p:cNvSpPr>
              <p:nvPr/>
            </p:nvSpPr>
            <p:spPr bwMode="auto">
              <a:xfrm>
                <a:off x="3453" y="1434"/>
                <a:ext cx="162" cy="52"/>
              </a:xfrm>
              <a:prstGeom prst="rect">
                <a:avLst/>
              </a:prstGeom>
              <a:solidFill>
                <a:srgbClr val="808080"/>
              </a:solidFill>
              <a:ln w="28575">
                <a:miter lim="800000"/>
                <a:headEnd/>
                <a:tailEnd/>
              </a:ln>
              <a:effectLst/>
              <a:scene3d>
                <a:camera prst="legacyObliqueTopRight"/>
                <a:lightRig rig="legacyFlat3" dir="b"/>
              </a:scene3d>
              <a:sp3d extrusionH="887400" prstMaterial="legacyMatte">
                <a:bevelT w="13500" h="13500" prst="angle"/>
                <a:bevelB w="13500" h="13500" prst="angle"/>
                <a:extrusionClr>
                  <a:srgbClr val="808080"/>
                </a:extrusionClr>
              </a:sp3d>
            </p:spPr>
            <p:txBody>
              <a:bodyPr wrap="none" anchor="ctr">
                <a:flatTx/>
              </a:bodyPr>
              <a:lstStyle/>
              <a:p>
                <a:pPr algn="ctr" eaLnBrk="0" hangingPunct="0">
                  <a:spcBef>
                    <a:spcPct val="50000"/>
                  </a:spcBef>
                  <a:defRPr/>
                </a:pPr>
                <a:r>
                  <a:rPr lang="en-US" altLang="ja-JP" sz="400" b="0">
                    <a:effectLst>
                      <a:outerShdw blurRad="38100" dist="38100" dir="2700000" algn="tl">
                        <a:srgbClr val="000000">
                          <a:alpha val="43137"/>
                        </a:srgbClr>
                      </a:outerShdw>
                    </a:effectLst>
                    <a:latin typeface="Trebuchet MS" pitchFamily="34" charset="0"/>
                    <a:ea typeface="ＭＳ Ｐゴシック" pitchFamily="50" charset="-128"/>
                  </a:rPr>
                  <a:t>HW</a:t>
                </a:r>
              </a:p>
            </p:txBody>
          </p:sp>
          <p:sp>
            <p:nvSpPr>
              <p:cNvPr id="293027" name="Rectangle 163"/>
              <p:cNvSpPr>
                <a:spLocks noChangeArrowheads="1"/>
              </p:cNvSpPr>
              <p:nvPr/>
            </p:nvSpPr>
            <p:spPr bwMode="auto">
              <a:xfrm>
                <a:off x="3453" y="1378"/>
                <a:ext cx="162" cy="52"/>
              </a:xfrm>
              <a:prstGeom prst="rect">
                <a:avLst/>
              </a:prstGeom>
              <a:solidFill>
                <a:schemeClr val="accent2"/>
              </a:solidFill>
              <a:ln w="28575">
                <a:miter lim="800000"/>
                <a:headEnd/>
                <a:tailEnd/>
              </a:ln>
              <a:effectLst/>
              <a:scene3d>
                <a:camera prst="legacyObliqueTopRight"/>
                <a:lightRig rig="legacyFlat3" dir="b"/>
              </a:scene3d>
              <a:sp3d extrusionH="887400" prstMaterial="legacyMatte">
                <a:bevelT w="13500" h="13500" prst="angle"/>
                <a:bevelB w="13500" h="13500" prst="angle"/>
                <a:extrusionClr>
                  <a:schemeClr val="accent2"/>
                </a:extrusionClr>
              </a:sp3d>
            </p:spPr>
            <p:txBody>
              <a:bodyPr wrap="none" anchor="ctr">
                <a:flatTx/>
              </a:bodyPr>
              <a:lstStyle/>
              <a:p>
                <a:pPr algn="ctr" eaLnBrk="0" hangingPunct="0">
                  <a:spcBef>
                    <a:spcPct val="50000"/>
                  </a:spcBef>
                  <a:defRPr/>
                </a:pPr>
                <a:r>
                  <a:rPr lang="en-US" altLang="ja-JP" sz="400" b="0">
                    <a:effectLst>
                      <a:outerShdw blurRad="38100" dist="38100" dir="2700000" algn="tl">
                        <a:srgbClr val="000000">
                          <a:alpha val="43137"/>
                        </a:srgbClr>
                      </a:outerShdw>
                    </a:effectLst>
                    <a:latin typeface="Trebuchet MS" pitchFamily="34" charset="0"/>
                    <a:ea typeface="ＭＳ Ｐゴシック" pitchFamily="50" charset="-128"/>
                  </a:rPr>
                  <a:t>VMM</a:t>
                </a:r>
              </a:p>
            </p:txBody>
          </p:sp>
          <p:grpSp>
            <p:nvGrpSpPr>
              <p:cNvPr id="28" name="Group 164"/>
              <p:cNvGrpSpPr>
                <a:grpSpLocks/>
              </p:cNvGrpSpPr>
              <p:nvPr/>
            </p:nvGrpSpPr>
            <p:grpSpPr bwMode="auto">
              <a:xfrm>
                <a:off x="3458" y="1124"/>
                <a:ext cx="221" cy="247"/>
                <a:chOff x="2048" y="1877"/>
                <a:chExt cx="549" cy="896"/>
              </a:xfrm>
            </p:grpSpPr>
            <p:grpSp>
              <p:nvGrpSpPr>
                <p:cNvPr id="29" name="Group 165"/>
                <p:cNvGrpSpPr>
                  <a:grpSpLocks/>
                </p:cNvGrpSpPr>
                <p:nvPr/>
              </p:nvGrpSpPr>
              <p:grpSpPr bwMode="auto">
                <a:xfrm>
                  <a:off x="2093" y="1970"/>
                  <a:ext cx="482" cy="737"/>
                  <a:chOff x="551" y="2499"/>
                  <a:chExt cx="482" cy="737"/>
                </a:xfrm>
              </p:grpSpPr>
              <p:sp>
                <p:nvSpPr>
                  <p:cNvPr id="293030" name="AutoShape 166"/>
                  <p:cNvSpPr>
                    <a:spLocks noChangeArrowheads="1"/>
                  </p:cNvSpPr>
                  <p:nvPr/>
                </p:nvSpPr>
                <p:spPr bwMode="auto">
                  <a:xfrm>
                    <a:off x="552" y="2863"/>
                    <a:ext cx="481" cy="396"/>
                  </a:xfrm>
                  <a:prstGeom prst="cube">
                    <a:avLst>
                      <a:gd name="adj" fmla="val 53495"/>
                    </a:avLst>
                  </a:prstGeom>
                  <a:gradFill rotWithShape="1">
                    <a:gsLst>
                      <a:gs pos="0">
                        <a:schemeClr val="accent1">
                          <a:gamma/>
                          <a:shade val="46275"/>
                          <a:invGamma/>
                        </a:schemeClr>
                      </a:gs>
                      <a:gs pos="50000">
                        <a:schemeClr val="accent1"/>
                      </a:gs>
                      <a:gs pos="100000">
                        <a:schemeClr val="accent1">
                          <a:gamma/>
                          <a:shade val="46275"/>
                          <a:invGamma/>
                        </a:schemeClr>
                      </a:gs>
                    </a:gsLst>
                    <a:lin ang="2700000" scaled="1"/>
                  </a:gradFill>
                  <a:ln w="9525">
                    <a:noFill/>
                    <a:miter lim="800000"/>
                    <a:headEnd/>
                    <a:tailEnd/>
                  </a:ln>
                  <a:effectLst/>
                </p:spPr>
                <p:txBody>
                  <a:bodyPr wrap="none" anchor="ctr"/>
                  <a:lstStyle/>
                  <a:p>
                    <a:pPr algn="ctr">
                      <a:defRPr/>
                    </a:pPr>
                    <a:r>
                      <a:rPr lang="en-US" sz="400" b="0">
                        <a:effectLst>
                          <a:outerShdw blurRad="38100" dist="38100" dir="2700000" algn="tl">
                            <a:srgbClr val="000000">
                              <a:alpha val="43137"/>
                            </a:srgbClr>
                          </a:outerShdw>
                        </a:effectLst>
                        <a:latin typeface="Trebuchet MS" pitchFamily="34" charset="0"/>
                      </a:rPr>
                      <a:t>OS</a:t>
                    </a:r>
                  </a:p>
                </p:txBody>
              </p:sp>
              <p:sp>
                <p:nvSpPr>
                  <p:cNvPr id="23940" name="AutoShape 167"/>
                  <p:cNvSpPr>
                    <a:spLocks noChangeArrowheads="1"/>
                  </p:cNvSpPr>
                  <p:nvPr/>
                </p:nvSpPr>
                <p:spPr bwMode="auto">
                  <a:xfrm>
                    <a:off x="714" y="2499"/>
                    <a:ext cx="306" cy="381"/>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41" name="AutoShape 168"/>
                  <p:cNvSpPr>
                    <a:spLocks noChangeArrowheads="1"/>
                  </p:cNvSpPr>
                  <p:nvPr/>
                </p:nvSpPr>
                <p:spPr bwMode="auto">
                  <a:xfrm>
                    <a:off x="636" y="2568"/>
                    <a:ext cx="306" cy="381"/>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93033" name="AutoShape 169"/>
                  <p:cNvSpPr>
                    <a:spLocks noChangeArrowheads="1"/>
                  </p:cNvSpPr>
                  <p:nvPr/>
                </p:nvSpPr>
                <p:spPr bwMode="auto">
                  <a:xfrm>
                    <a:off x="558" y="2637"/>
                    <a:ext cx="306" cy="381"/>
                  </a:xfrm>
                  <a:prstGeom prst="cube">
                    <a:avLst>
                      <a:gd name="adj" fmla="val 13074"/>
                    </a:avLst>
                  </a:prstGeom>
                  <a:gradFill rotWithShape="1">
                    <a:gsLst>
                      <a:gs pos="0">
                        <a:srgbClr val="AA014C">
                          <a:gamma/>
                          <a:shade val="46275"/>
                          <a:invGamma/>
                        </a:srgbClr>
                      </a:gs>
                      <a:gs pos="50000">
                        <a:srgbClr val="AA014C"/>
                      </a:gs>
                      <a:gs pos="100000">
                        <a:srgbClr val="AA014C">
                          <a:gamma/>
                          <a:shade val="46275"/>
                          <a:invGamma/>
                        </a:srgbClr>
                      </a:gs>
                    </a:gsLst>
                    <a:lin ang="2700000" scaled="1"/>
                  </a:gradFill>
                  <a:ln w="9525">
                    <a:noFill/>
                    <a:miter lim="800000"/>
                    <a:headEnd/>
                    <a:tailEnd/>
                  </a:ln>
                  <a:effectLst/>
                </p:spPr>
                <p:txBody>
                  <a:bodyPr wrap="none" anchor="ctr"/>
                  <a:lstStyle/>
                  <a:p>
                    <a:pPr algn="ctr">
                      <a:defRPr/>
                    </a:pPr>
                    <a:r>
                      <a:rPr lang="en-US" sz="400" b="0">
                        <a:effectLst>
                          <a:outerShdw blurRad="38100" dist="38100" dir="2700000" algn="tl">
                            <a:srgbClr val="000000">
                              <a:alpha val="43137"/>
                            </a:srgbClr>
                          </a:outerShdw>
                        </a:effectLst>
                        <a:latin typeface="Trebuchet MS" pitchFamily="34" charset="0"/>
                      </a:rPr>
                      <a:t>App</a:t>
                    </a:r>
                  </a:p>
                </p:txBody>
              </p:sp>
            </p:grpSp>
            <p:sp>
              <p:nvSpPr>
                <p:cNvPr id="23938" name="AutoShape 170"/>
                <p:cNvSpPr>
                  <a:spLocks noChangeArrowheads="1"/>
                </p:cNvSpPr>
                <p:nvPr/>
              </p:nvSpPr>
              <p:spPr bwMode="ltGray">
                <a:xfrm>
                  <a:off x="2048" y="1877"/>
                  <a:ext cx="549" cy="896"/>
                </a:xfrm>
                <a:prstGeom prst="cube">
                  <a:avLst>
                    <a:gd name="adj" fmla="val 30708"/>
                  </a:avLst>
                </a:prstGeom>
                <a:solidFill>
                  <a:srgbClr val="FF9900">
                    <a:alpha val="20000"/>
                  </a:srgbClr>
                </a:solidFill>
                <a:ln w="25400">
                  <a:solidFill>
                    <a:srgbClr val="FF9966"/>
                  </a:solidFill>
                  <a:miter lim="800000"/>
                  <a:headEnd/>
                  <a:tailEnd/>
                </a:ln>
              </p:spPr>
              <p:txBody>
                <a:bodyPr wrap="none" lIns="87545" tIns="43772" rIns="87545" bIns="43772" anchor="ctr"/>
                <a:lstStyle/>
                <a:p>
                  <a:pPr algn="ctr" eaLnBrk="0" hangingPunct="0"/>
                  <a:endParaRPr lang="en-US" sz="500">
                    <a:effectLst>
                      <a:outerShdw blurRad="38100" dist="38100" dir="2700000" algn="tl">
                        <a:srgbClr val="000000">
                          <a:alpha val="43137"/>
                        </a:srgbClr>
                      </a:outerShdw>
                    </a:effectLst>
                    <a:latin typeface="Trebuchet MS" pitchFamily="34" charset="0"/>
                  </a:endParaRPr>
                </a:p>
              </p:txBody>
            </p:sp>
          </p:grpSp>
          <p:sp>
            <p:nvSpPr>
              <p:cNvPr id="23936" name="Line 171"/>
              <p:cNvSpPr>
                <a:spLocks noChangeShapeType="1"/>
              </p:cNvSpPr>
              <p:nvPr/>
            </p:nvSpPr>
            <p:spPr bwMode="auto">
              <a:xfrm>
                <a:off x="3189" y="1237"/>
                <a:ext cx="279" cy="0"/>
              </a:xfrm>
              <a:prstGeom prst="line">
                <a:avLst/>
              </a:prstGeom>
              <a:noFill/>
              <a:ln w="28575">
                <a:solidFill>
                  <a:schemeClr val="tx1"/>
                </a:solidFill>
                <a:round/>
                <a:headEnd type="triangle" w="med" len="med"/>
                <a:tailEnd type="triangle" w="med" len="med"/>
              </a:ln>
            </p:spPr>
            <p:txBody>
              <a:bodyPr wrap="none" anchor="ctr"/>
              <a:lstStyle/>
              <a:p>
                <a:endParaRPr lang="en-US" sz="1200">
                  <a:effectLst>
                    <a:outerShdw blurRad="38100" dist="38100" dir="2700000" algn="tl">
                      <a:srgbClr val="000000">
                        <a:alpha val="43137"/>
                      </a:srgbClr>
                    </a:outerShdw>
                  </a:effectLst>
                  <a:latin typeface="Trebuchet MS" pitchFamily="34" charset="0"/>
                </a:endParaRPr>
              </a:p>
            </p:txBody>
          </p:sp>
        </p:grpSp>
        <p:sp>
          <p:nvSpPr>
            <p:cNvPr id="23570" name="Text Box 172"/>
            <p:cNvSpPr txBox="1">
              <a:spLocks noChangeArrowheads="1"/>
            </p:cNvSpPr>
            <p:nvPr/>
          </p:nvSpPr>
          <p:spPr bwMode="auto">
            <a:xfrm>
              <a:off x="4221163" y="2300288"/>
              <a:ext cx="2206625" cy="276999"/>
            </a:xfrm>
            <a:prstGeom prst="rect">
              <a:avLst/>
            </a:prstGeom>
            <a:noFill/>
            <a:ln w="50800">
              <a:noFill/>
              <a:miter lim="800000"/>
              <a:headEnd/>
              <a:tailEnd/>
            </a:ln>
          </p:spPr>
          <p:txBody>
            <a:bodyPr>
              <a:spAutoFit/>
            </a:bodyPr>
            <a:lstStyle/>
            <a:p>
              <a:pPr marL="231775" indent="-231775" algn="ctr" eaLnBrk="0" hangingPunct="0"/>
              <a:r>
                <a:rPr lang="en-US" sz="1200">
                  <a:effectLst>
                    <a:outerShdw blurRad="38100" dist="38100" dir="2700000" algn="tl">
                      <a:srgbClr val="000000">
                        <a:alpha val="43137"/>
                      </a:srgbClr>
                    </a:outerShdw>
                  </a:effectLst>
                  <a:latin typeface="Trebuchet MS" pitchFamily="34" charset="0"/>
                </a:rPr>
                <a:t>Availability/Continuity</a:t>
              </a:r>
            </a:p>
          </p:txBody>
        </p:sp>
        <p:grpSp>
          <p:nvGrpSpPr>
            <p:cNvPr id="30" name="Group 547"/>
            <p:cNvGrpSpPr>
              <a:grpSpLocks/>
            </p:cNvGrpSpPr>
            <p:nvPr/>
          </p:nvGrpSpPr>
          <p:grpSpPr bwMode="auto">
            <a:xfrm>
              <a:off x="4535488" y="4468813"/>
              <a:ext cx="1577975" cy="1016000"/>
              <a:chOff x="2736" y="2742"/>
              <a:chExt cx="994" cy="640"/>
            </a:xfrm>
          </p:grpSpPr>
          <p:grpSp>
            <p:nvGrpSpPr>
              <p:cNvPr id="31" name="Group 173"/>
              <p:cNvGrpSpPr>
                <a:grpSpLocks/>
              </p:cNvGrpSpPr>
              <p:nvPr/>
            </p:nvGrpSpPr>
            <p:grpSpPr bwMode="auto">
              <a:xfrm>
                <a:off x="3024" y="2742"/>
                <a:ext cx="204" cy="208"/>
                <a:chOff x="1999" y="1216"/>
                <a:chExt cx="348" cy="400"/>
              </a:xfrm>
            </p:grpSpPr>
            <p:sp>
              <p:nvSpPr>
                <p:cNvPr id="23816" name="Freeform 174"/>
                <p:cNvSpPr>
                  <a:spLocks/>
                </p:cNvSpPr>
                <p:nvPr/>
              </p:nvSpPr>
              <p:spPr bwMode="auto">
                <a:xfrm>
                  <a:off x="2003" y="1291"/>
                  <a:ext cx="344" cy="325"/>
                </a:xfrm>
                <a:custGeom>
                  <a:avLst/>
                  <a:gdLst>
                    <a:gd name="T0" fmla="*/ 40 w 344"/>
                    <a:gd name="T1" fmla="*/ 71 h 325"/>
                    <a:gd name="T2" fmla="*/ 26 w 344"/>
                    <a:gd name="T3" fmla="*/ 195 h 325"/>
                    <a:gd name="T4" fmla="*/ 25 w 344"/>
                    <a:gd name="T5" fmla="*/ 201 h 325"/>
                    <a:gd name="T6" fmla="*/ 0 w 344"/>
                    <a:gd name="T7" fmla="*/ 293 h 325"/>
                    <a:gd name="T8" fmla="*/ 0 w 344"/>
                    <a:gd name="T9" fmla="*/ 298 h 325"/>
                    <a:gd name="T10" fmla="*/ 2 w 344"/>
                    <a:gd name="T11" fmla="*/ 302 h 325"/>
                    <a:gd name="T12" fmla="*/ 6 w 344"/>
                    <a:gd name="T13" fmla="*/ 305 h 325"/>
                    <a:gd name="T14" fmla="*/ 25 w 344"/>
                    <a:gd name="T15" fmla="*/ 306 h 325"/>
                    <a:gd name="T16" fmla="*/ 16 w 344"/>
                    <a:gd name="T17" fmla="*/ 317 h 325"/>
                    <a:gd name="T18" fmla="*/ 169 w 344"/>
                    <a:gd name="T19" fmla="*/ 325 h 325"/>
                    <a:gd name="T20" fmla="*/ 161 w 344"/>
                    <a:gd name="T21" fmla="*/ 317 h 325"/>
                    <a:gd name="T22" fmla="*/ 324 w 344"/>
                    <a:gd name="T23" fmla="*/ 304 h 325"/>
                    <a:gd name="T24" fmla="*/ 334 w 344"/>
                    <a:gd name="T25" fmla="*/ 304 h 325"/>
                    <a:gd name="T26" fmla="*/ 340 w 344"/>
                    <a:gd name="T27" fmla="*/ 302 h 325"/>
                    <a:gd name="T28" fmla="*/ 343 w 344"/>
                    <a:gd name="T29" fmla="*/ 297 h 325"/>
                    <a:gd name="T30" fmla="*/ 344 w 344"/>
                    <a:gd name="T31" fmla="*/ 289 h 325"/>
                    <a:gd name="T32" fmla="*/ 320 w 344"/>
                    <a:gd name="T33" fmla="*/ 195 h 325"/>
                    <a:gd name="T34" fmla="*/ 342 w 344"/>
                    <a:gd name="T35" fmla="*/ 0 h 325"/>
                    <a:gd name="T36" fmla="*/ 324 w 344"/>
                    <a:gd name="T37" fmla="*/ 1 h 325"/>
                    <a:gd name="T38" fmla="*/ 305 w 344"/>
                    <a:gd name="T39" fmla="*/ 1 h 325"/>
                    <a:gd name="T40" fmla="*/ 287 w 344"/>
                    <a:gd name="T41" fmla="*/ 1 h 325"/>
                    <a:gd name="T42" fmla="*/ 269 w 344"/>
                    <a:gd name="T43" fmla="*/ 2 h 325"/>
                    <a:gd name="T44" fmla="*/ 251 w 344"/>
                    <a:gd name="T45" fmla="*/ 2 h 325"/>
                    <a:gd name="T46" fmla="*/ 232 w 344"/>
                    <a:gd name="T47" fmla="*/ 2 h 325"/>
                    <a:gd name="T48" fmla="*/ 214 w 344"/>
                    <a:gd name="T49" fmla="*/ 3 h 325"/>
                    <a:gd name="T50" fmla="*/ 195 w 344"/>
                    <a:gd name="T51" fmla="*/ 3 h 325"/>
                    <a:gd name="T52" fmla="*/ 177 w 344"/>
                    <a:gd name="T53" fmla="*/ 4 h 325"/>
                    <a:gd name="T54" fmla="*/ 159 w 344"/>
                    <a:gd name="T55" fmla="*/ 5 h 325"/>
                    <a:gd name="T56" fmla="*/ 141 w 344"/>
                    <a:gd name="T57" fmla="*/ 5 h 325"/>
                    <a:gd name="T58" fmla="*/ 122 w 344"/>
                    <a:gd name="T59" fmla="*/ 6 h 325"/>
                    <a:gd name="T60" fmla="*/ 104 w 344"/>
                    <a:gd name="T61" fmla="*/ 7 h 325"/>
                    <a:gd name="T62" fmla="*/ 85 w 344"/>
                    <a:gd name="T63" fmla="*/ 8 h 325"/>
                    <a:gd name="T64" fmla="*/ 67 w 344"/>
                    <a:gd name="T65" fmla="*/ 9 h 325"/>
                    <a:gd name="T66" fmla="*/ 48 w 344"/>
                    <a:gd name="T67" fmla="*/ 10 h 3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4"/>
                    <a:gd name="T103" fmla="*/ 0 h 325"/>
                    <a:gd name="T104" fmla="*/ 344 w 344"/>
                    <a:gd name="T105" fmla="*/ 325 h 3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4" h="325">
                      <a:moveTo>
                        <a:pt x="48" y="10"/>
                      </a:moveTo>
                      <a:lnTo>
                        <a:pt x="40" y="71"/>
                      </a:lnTo>
                      <a:lnTo>
                        <a:pt x="29" y="156"/>
                      </a:lnTo>
                      <a:lnTo>
                        <a:pt x="26" y="195"/>
                      </a:lnTo>
                      <a:lnTo>
                        <a:pt x="34" y="196"/>
                      </a:lnTo>
                      <a:lnTo>
                        <a:pt x="25" y="201"/>
                      </a:lnTo>
                      <a:lnTo>
                        <a:pt x="1" y="290"/>
                      </a:lnTo>
                      <a:lnTo>
                        <a:pt x="0" y="293"/>
                      </a:lnTo>
                      <a:lnTo>
                        <a:pt x="0" y="296"/>
                      </a:lnTo>
                      <a:lnTo>
                        <a:pt x="0" y="298"/>
                      </a:lnTo>
                      <a:lnTo>
                        <a:pt x="1" y="300"/>
                      </a:lnTo>
                      <a:lnTo>
                        <a:pt x="2" y="302"/>
                      </a:lnTo>
                      <a:lnTo>
                        <a:pt x="4" y="304"/>
                      </a:lnTo>
                      <a:lnTo>
                        <a:pt x="6" y="305"/>
                      </a:lnTo>
                      <a:lnTo>
                        <a:pt x="9" y="306"/>
                      </a:lnTo>
                      <a:lnTo>
                        <a:pt x="25" y="306"/>
                      </a:lnTo>
                      <a:lnTo>
                        <a:pt x="24" y="314"/>
                      </a:lnTo>
                      <a:lnTo>
                        <a:pt x="16" y="317"/>
                      </a:lnTo>
                      <a:lnTo>
                        <a:pt x="15" y="325"/>
                      </a:lnTo>
                      <a:lnTo>
                        <a:pt x="169" y="325"/>
                      </a:lnTo>
                      <a:lnTo>
                        <a:pt x="170" y="317"/>
                      </a:lnTo>
                      <a:lnTo>
                        <a:pt x="161" y="317"/>
                      </a:lnTo>
                      <a:lnTo>
                        <a:pt x="163" y="301"/>
                      </a:lnTo>
                      <a:lnTo>
                        <a:pt x="324" y="304"/>
                      </a:lnTo>
                      <a:lnTo>
                        <a:pt x="330" y="304"/>
                      </a:lnTo>
                      <a:lnTo>
                        <a:pt x="334" y="304"/>
                      </a:lnTo>
                      <a:lnTo>
                        <a:pt x="338" y="303"/>
                      </a:lnTo>
                      <a:lnTo>
                        <a:pt x="340" y="302"/>
                      </a:lnTo>
                      <a:lnTo>
                        <a:pt x="342" y="300"/>
                      </a:lnTo>
                      <a:lnTo>
                        <a:pt x="343" y="297"/>
                      </a:lnTo>
                      <a:lnTo>
                        <a:pt x="344" y="293"/>
                      </a:lnTo>
                      <a:lnTo>
                        <a:pt x="344" y="289"/>
                      </a:lnTo>
                      <a:lnTo>
                        <a:pt x="326" y="202"/>
                      </a:lnTo>
                      <a:lnTo>
                        <a:pt x="320" y="195"/>
                      </a:lnTo>
                      <a:lnTo>
                        <a:pt x="325" y="193"/>
                      </a:lnTo>
                      <a:lnTo>
                        <a:pt x="342" y="0"/>
                      </a:lnTo>
                      <a:lnTo>
                        <a:pt x="333" y="0"/>
                      </a:lnTo>
                      <a:lnTo>
                        <a:pt x="324" y="1"/>
                      </a:lnTo>
                      <a:lnTo>
                        <a:pt x="314" y="1"/>
                      </a:lnTo>
                      <a:lnTo>
                        <a:pt x="305" y="1"/>
                      </a:lnTo>
                      <a:lnTo>
                        <a:pt x="296" y="1"/>
                      </a:lnTo>
                      <a:lnTo>
                        <a:pt x="287" y="1"/>
                      </a:lnTo>
                      <a:lnTo>
                        <a:pt x="278" y="1"/>
                      </a:lnTo>
                      <a:lnTo>
                        <a:pt x="269" y="2"/>
                      </a:lnTo>
                      <a:lnTo>
                        <a:pt x="260" y="2"/>
                      </a:lnTo>
                      <a:lnTo>
                        <a:pt x="251" y="2"/>
                      </a:lnTo>
                      <a:lnTo>
                        <a:pt x="241" y="2"/>
                      </a:lnTo>
                      <a:lnTo>
                        <a:pt x="232" y="2"/>
                      </a:lnTo>
                      <a:lnTo>
                        <a:pt x="223" y="3"/>
                      </a:lnTo>
                      <a:lnTo>
                        <a:pt x="214" y="3"/>
                      </a:lnTo>
                      <a:lnTo>
                        <a:pt x="205" y="3"/>
                      </a:lnTo>
                      <a:lnTo>
                        <a:pt x="195" y="3"/>
                      </a:lnTo>
                      <a:lnTo>
                        <a:pt x="186" y="4"/>
                      </a:lnTo>
                      <a:lnTo>
                        <a:pt x="177" y="4"/>
                      </a:lnTo>
                      <a:lnTo>
                        <a:pt x="168" y="4"/>
                      </a:lnTo>
                      <a:lnTo>
                        <a:pt x="159" y="5"/>
                      </a:lnTo>
                      <a:lnTo>
                        <a:pt x="150" y="5"/>
                      </a:lnTo>
                      <a:lnTo>
                        <a:pt x="141" y="5"/>
                      </a:lnTo>
                      <a:lnTo>
                        <a:pt x="131" y="6"/>
                      </a:lnTo>
                      <a:lnTo>
                        <a:pt x="122" y="6"/>
                      </a:lnTo>
                      <a:lnTo>
                        <a:pt x="113" y="6"/>
                      </a:lnTo>
                      <a:lnTo>
                        <a:pt x="104" y="7"/>
                      </a:lnTo>
                      <a:lnTo>
                        <a:pt x="95" y="7"/>
                      </a:lnTo>
                      <a:lnTo>
                        <a:pt x="85" y="8"/>
                      </a:lnTo>
                      <a:lnTo>
                        <a:pt x="76" y="8"/>
                      </a:lnTo>
                      <a:lnTo>
                        <a:pt x="67" y="9"/>
                      </a:lnTo>
                      <a:lnTo>
                        <a:pt x="58" y="9"/>
                      </a:lnTo>
                      <a:lnTo>
                        <a:pt x="48" y="10"/>
                      </a:lnTo>
                      <a:close/>
                    </a:path>
                  </a:pathLst>
                </a:custGeom>
                <a:solidFill>
                  <a:srgbClr val="D8D8D8"/>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17" name="Freeform 175"/>
                <p:cNvSpPr>
                  <a:spLocks/>
                </p:cNvSpPr>
                <p:nvPr/>
              </p:nvSpPr>
              <p:spPr bwMode="auto">
                <a:xfrm>
                  <a:off x="1999" y="1218"/>
                  <a:ext cx="343" cy="398"/>
                </a:xfrm>
                <a:custGeom>
                  <a:avLst/>
                  <a:gdLst>
                    <a:gd name="T0" fmla="*/ 16 w 343"/>
                    <a:gd name="T1" fmla="*/ 79 h 398"/>
                    <a:gd name="T2" fmla="*/ 16 w 343"/>
                    <a:gd name="T3" fmla="*/ 235 h 398"/>
                    <a:gd name="T4" fmla="*/ 16 w 343"/>
                    <a:gd name="T5" fmla="*/ 243 h 398"/>
                    <a:gd name="T6" fmla="*/ 0 w 343"/>
                    <a:gd name="T7" fmla="*/ 358 h 398"/>
                    <a:gd name="T8" fmla="*/ 1 w 343"/>
                    <a:gd name="T9" fmla="*/ 364 h 398"/>
                    <a:gd name="T10" fmla="*/ 3 w 343"/>
                    <a:gd name="T11" fmla="*/ 369 h 398"/>
                    <a:gd name="T12" fmla="*/ 8 w 343"/>
                    <a:gd name="T13" fmla="*/ 373 h 398"/>
                    <a:gd name="T14" fmla="*/ 27 w 343"/>
                    <a:gd name="T15" fmla="*/ 374 h 398"/>
                    <a:gd name="T16" fmla="*/ 19 w 343"/>
                    <a:gd name="T17" fmla="*/ 387 h 398"/>
                    <a:gd name="T18" fmla="*/ 160 w 343"/>
                    <a:gd name="T19" fmla="*/ 398 h 398"/>
                    <a:gd name="T20" fmla="*/ 152 w 343"/>
                    <a:gd name="T21" fmla="*/ 387 h 398"/>
                    <a:gd name="T22" fmla="*/ 324 w 343"/>
                    <a:gd name="T23" fmla="*/ 378 h 398"/>
                    <a:gd name="T24" fmla="*/ 335 w 343"/>
                    <a:gd name="T25" fmla="*/ 377 h 398"/>
                    <a:gd name="T26" fmla="*/ 341 w 343"/>
                    <a:gd name="T27" fmla="*/ 373 h 398"/>
                    <a:gd name="T28" fmla="*/ 343 w 343"/>
                    <a:gd name="T29" fmla="*/ 366 h 398"/>
                    <a:gd name="T30" fmla="*/ 343 w 343"/>
                    <a:gd name="T31" fmla="*/ 354 h 398"/>
                    <a:gd name="T32" fmla="*/ 309 w 343"/>
                    <a:gd name="T33" fmla="*/ 235 h 398"/>
                    <a:gd name="T34" fmla="*/ 314 w 343"/>
                    <a:gd name="T35" fmla="*/ 2 h 398"/>
                    <a:gd name="T36" fmla="*/ 296 w 343"/>
                    <a:gd name="T37" fmla="*/ 2 h 398"/>
                    <a:gd name="T38" fmla="*/ 277 w 343"/>
                    <a:gd name="T39" fmla="*/ 2 h 398"/>
                    <a:gd name="T40" fmla="*/ 259 w 343"/>
                    <a:gd name="T41" fmla="*/ 1 h 398"/>
                    <a:gd name="T42" fmla="*/ 240 w 343"/>
                    <a:gd name="T43" fmla="*/ 1 h 398"/>
                    <a:gd name="T44" fmla="*/ 222 w 343"/>
                    <a:gd name="T45" fmla="*/ 1 h 398"/>
                    <a:gd name="T46" fmla="*/ 203 w 343"/>
                    <a:gd name="T47" fmla="*/ 1 h 398"/>
                    <a:gd name="T48" fmla="*/ 184 w 343"/>
                    <a:gd name="T49" fmla="*/ 0 h 398"/>
                    <a:gd name="T50" fmla="*/ 166 w 343"/>
                    <a:gd name="T51" fmla="*/ 0 h 398"/>
                    <a:gd name="T52" fmla="*/ 147 w 343"/>
                    <a:gd name="T53" fmla="*/ 0 h 398"/>
                    <a:gd name="T54" fmla="*/ 129 w 343"/>
                    <a:gd name="T55" fmla="*/ 0 h 398"/>
                    <a:gd name="T56" fmla="*/ 110 w 343"/>
                    <a:gd name="T57" fmla="*/ 0 h 398"/>
                    <a:gd name="T58" fmla="*/ 92 w 343"/>
                    <a:gd name="T59" fmla="*/ 0 h 398"/>
                    <a:gd name="T60" fmla="*/ 73 w 343"/>
                    <a:gd name="T61" fmla="*/ 1 h 398"/>
                    <a:gd name="T62" fmla="*/ 54 w 343"/>
                    <a:gd name="T63" fmla="*/ 1 h 398"/>
                    <a:gd name="T64" fmla="*/ 36 w 343"/>
                    <a:gd name="T65" fmla="*/ 2 h 398"/>
                    <a:gd name="T66" fmla="*/ 17 w 343"/>
                    <a:gd name="T67" fmla="*/ 2 h 3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3"/>
                    <a:gd name="T103" fmla="*/ 0 h 398"/>
                    <a:gd name="T104" fmla="*/ 343 w 343"/>
                    <a:gd name="T105" fmla="*/ 398 h 3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3" h="398">
                      <a:moveTo>
                        <a:pt x="17" y="2"/>
                      </a:moveTo>
                      <a:lnTo>
                        <a:pt x="16" y="79"/>
                      </a:lnTo>
                      <a:lnTo>
                        <a:pt x="14" y="185"/>
                      </a:lnTo>
                      <a:lnTo>
                        <a:pt x="16" y="235"/>
                      </a:lnTo>
                      <a:lnTo>
                        <a:pt x="24" y="236"/>
                      </a:lnTo>
                      <a:lnTo>
                        <a:pt x="16" y="243"/>
                      </a:lnTo>
                      <a:lnTo>
                        <a:pt x="1" y="354"/>
                      </a:lnTo>
                      <a:lnTo>
                        <a:pt x="0" y="358"/>
                      </a:lnTo>
                      <a:lnTo>
                        <a:pt x="0" y="361"/>
                      </a:lnTo>
                      <a:lnTo>
                        <a:pt x="1" y="364"/>
                      </a:lnTo>
                      <a:lnTo>
                        <a:pt x="2" y="367"/>
                      </a:lnTo>
                      <a:lnTo>
                        <a:pt x="3" y="369"/>
                      </a:lnTo>
                      <a:lnTo>
                        <a:pt x="5" y="371"/>
                      </a:lnTo>
                      <a:lnTo>
                        <a:pt x="8" y="373"/>
                      </a:lnTo>
                      <a:lnTo>
                        <a:pt x="11" y="374"/>
                      </a:lnTo>
                      <a:lnTo>
                        <a:pt x="27" y="374"/>
                      </a:lnTo>
                      <a:lnTo>
                        <a:pt x="27" y="384"/>
                      </a:lnTo>
                      <a:lnTo>
                        <a:pt x="19" y="387"/>
                      </a:lnTo>
                      <a:lnTo>
                        <a:pt x="19" y="398"/>
                      </a:lnTo>
                      <a:lnTo>
                        <a:pt x="160" y="398"/>
                      </a:lnTo>
                      <a:lnTo>
                        <a:pt x="160" y="387"/>
                      </a:lnTo>
                      <a:lnTo>
                        <a:pt x="152" y="387"/>
                      </a:lnTo>
                      <a:lnTo>
                        <a:pt x="154" y="378"/>
                      </a:lnTo>
                      <a:lnTo>
                        <a:pt x="324" y="378"/>
                      </a:lnTo>
                      <a:lnTo>
                        <a:pt x="330" y="377"/>
                      </a:lnTo>
                      <a:lnTo>
                        <a:pt x="335" y="377"/>
                      </a:lnTo>
                      <a:lnTo>
                        <a:pt x="338" y="375"/>
                      </a:lnTo>
                      <a:lnTo>
                        <a:pt x="341" y="373"/>
                      </a:lnTo>
                      <a:lnTo>
                        <a:pt x="342" y="370"/>
                      </a:lnTo>
                      <a:lnTo>
                        <a:pt x="343" y="366"/>
                      </a:lnTo>
                      <a:lnTo>
                        <a:pt x="343" y="360"/>
                      </a:lnTo>
                      <a:lnTo>
                        <a:pt x="343" y="354"/>
                      </a:lnTo>
                      <a:lnTo>
                        <a:pt x="316" y="243"/>
                      </a:lnTo>
                      <a:lnTo>
                        <a:pt x="309" y="235"/>
                      </a:lnTo>
                      <a:lnTo>
                        <a:pt x="314" y="232"/>
                      </a:lnTo>
                      <a:lnTo>
                        <a:pt x="314" y="2"/>
                      </a:lnTo>
                      <a:lnTo>
                        <a:pt x="305" y="2"/>
                      </a:lnTo>
                      <a:lnTo>
                        <a:pt x="296" y="2"/>
                      </a:lnTo>
                      <a:lnTo>
                        <a:pt x="286" y="2"/>
                      </a:lnTo>
                      <a:lnTo>
                        <a:pt x="277" y="2"/>
                      </a:lnTo>
                      <a:lnTo>
                        <a:pt x="268" y="2"/>
                      </a:lnTo>
                      <a:lnTo>
                        <a:pt x="259" y="1"/>
                      </a:lnTo>
                      <a:lnTo>
                        <a:pt x="249" y="1"/>
                      </a:lnTo>
                      <a:lnTo>
                        <a:pt x="240" y="1"/>
                      </a:lnTo>
                      <a:lnTo>
                        <a:pt x="231" y="1"/>
                      </a:lnTo>
                      <a:lnTo>
                        <a:pt x="222" y="1"/>
                      </a:lnTo>
                      <a:lnTo>
                        <a:pt x="212" y="1"/>
                      </a:lnTo>
                      <a:lnTo>
                        <a:pt x="203" y="1"/>
                      </a:lnTo>
                      <a:lnTo>
                        <a:pt x="194" y="0"/>
                      </a:lnTo>
                      <a:lnTo>
                        <a:pt x="184" y="0"/>
                      </a:lnTo>
                      <a:lnTo>
                        <a:pt x="175" y="0"/>
                      </a:lnTo>
                      <a:lnTo>
                        <a:pt x="166" y="0"/>
                      </a:lnTo>
                      <a:lnTo>
                        <a:pt x="157" y="0"/>
                      </a:lnTo>
                      <a:lnTo>
                        <a:pt x="147" y="0"/>
                      </a:lnTo>
                      <a:lnTo>
                        <a:pt x="138" y="0"/>
                      </a:lnTo>
                      <a:lnTo>
                        <a:pt x="129" y="0"/>
                      </a:lnTo>
                      <a:lnTo>
                        <a:pt x="120" y="0"/>
                      </a:lnTo>
                      <a:lnTo>
                        <a:pt x="110" y="0"/>
                      </a:lnTo>
                      <a:lnTo>
                        <a:pt x="101" y="0"/>
                      </a:lnTo>
                      <a:lnTo>
                        <a:pt x="92" y="0"/>
                      </a:lnTo>
                      <a:lnTo>
                        <a:pt x="82" y="1"/>
                      </a:lnTo>
                      <a:lnTo>
                        <a:pt x="73" y="1"/>
                      </a:lnTo>
                      <a:lnTo>
                        <a:pt x="64" y="1"/>
                      </a:lnTo>
                      <a:lnTo>
                        <a:pt x="54" y="1"/>
                      </a:lnTo>
                      <a:lnTo>
                        <a:pt x="45" y="1"/>
                      </a:lnTo>
                      <a:lnTo>
                        <a:pt x="36" y="2"/>
                      </a:lnTo>
                      <a:lnTo>
                        <a:pt x="27" y="2"/>
                      </a:lnTo>
                      <a:lnTo>
                        <a:pt x="17" y="2"/>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18" name="Freeform 176"/>
                <p:cNvSpPr>
                  <a:spLocks/>
                </p:cNvSpPr>
                <p:nvPr/>
              </p:nvSpPr>
              <p:spPr bwMode="auto">
                <a:xfrm>
                  <a:off x="2000" y="1459"/>
                  <a:ext cx="341" cy="121"/>
                </a:xfrm>
                <a:custGeom>
                  <a:avLst/>
                  <a:gdLst>
                    <a:gd name="T0" fmla="*/ 11 w 341"/>
                    <a:gd name="T1" fmla="*/ 27 h 121"/>
                    <a:gd name="T2" fmla="*/ 15 w 341"/>
                    <a:gd name="T3" fmla="*/ 0 h 121"/>
                    <a:gd name="T4" fmla="*/ 29 w 341"/>
                    <a:gd name="T5" fmla="*/ 0 h 121"/>
                    <a:gd name="T6" fmla="*/ 313 w 341"/>
                    <a:gd name="T7" fmla="*/ 0 h 121"/>
                    <a:gd name="T8" fmla="*/ 341 w 341"/>
                    <a:gd name="T9" fmla="*/ 110 h 121"/>
                    <a:gd name="T10" fmla="*/ 335 w 341"/>
                    <a:gd name="T11" fmla="*/ 121 h 121"/>
                    <a:gd name="T12" fmla="*/ 13 w 341"/>
                    <a:gd name="T13" fmla="*/ 121 h 121"/>
                    <a:gd name="T14" fmla="*/ 0 w 341"/>
                    <a:gd name="T15" fmla="*/ 113 h 121"/>
                    <a:gd name="T16" fmla="*/ 11 w 341"/>
                    <a:gd name="T17" fmla="*/ 27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1"/>
                    <a:gd name="T28" fmla="*/ 0 h 121"/>
                    <a:gd name="T29" fmla="*/ 341 w 341"/>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1" h="121">
                      <a:moveTo>
                        <a:pt x="11" y="27"/>
                      </a:moveTo>
                      <a:lnTo>
                        <a:pt x="15" y="0"/>
                      </a:lnTo>
                      <a:lnTo>
                        <a:pt x="29" y="0"/>
                      </a:lnTo>
                      <a:lnTo>
                        <a:pt x="313" y="0"/>
                      </a:lnTo>
                      <a:lnTo>
                        <a:pt x="341" y="110"/>
                      </a:lnTo>
                      <a:lnTo>
                        <a:pt x="335" y="121"/>
                      </a:lnTo>
                      <a:lnTo>
                        <a:pt x="13" y="121"/>
                      </a:lnTo>
                      <a:lnTo>
                        <a:pt x="0" y="113"/>
                      </a:lnTo>
                      <a:lnTo>
                        <a:pt x="11" y="27"/>
                      </a:lnTo>
                      <a:close/>
                    </a:path>
                  </a:pathLst>
                </a:custGeom>
                <a:solidFill>
                  <a:srgbClr val="3D3A38"/>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19" name="Freeform 177"/>
                <p:cNvSpPr>
                  <a:spLocks/>
                </p:cNvSpPr>
                <p:nvPr/>
              </p:nvSpPr>
              <p:spPr bwMode="auto">
                <a:xfrm>
                  <a:off x="2000" y="1467"/>
                  <a:ext cx="341" cy="113"/>
                </a:xfrm>
                <a:custGeom>
                  <a:avLst/>
                  <a:gdLst>
                    <a:gd name="T0" fmla="*/ 12 w 341"/>
                    <a:gd name="T1" fmla="*/ 19 h 113"/>
                    <a:gd name="T2" fmla="*/ 14 w 341"/>
                    <a:gd name="T3" fmla="*/ 7 h 113"/>
                    <a:gd name="T4" fmla="*/ 17 w 341"/>
                    <a:gd name="T5" fmla="*/ 1 h 113"/>
                    <a:gd name="T6" fmla="*/ 21 w 341"/>
                    <a:gd name="T7" fmla="*/ 1 h 113"/>
                    <a:gd name="T8" fmla="*/ 24 w 341"/>
                    <a:gd name="T9" fmla="*/ 1 h 113"/>
                    <a:gd name="T10" fmla="*/ 28 w 341"/>
                    <a:gd name="T11" fmla="*/ 1 h 113"/>
                    <a:gd name="T12" fmla="*/ 38 w 341"/>
                    <a:gd name="T13" fmla="*/ 1 h 113"/>
                    <a:gd name="T14" fmla="*/ 56 w 341"/>
                    <a:gd name="T15" fmla="*/ 1 h 113"/>
                    <a:gd name="T16" fmla="*/ 74 w 341"/>
                    <a:gd name="T17" fmla="*/ 1 h 113"/>
                    <a:gd name="T18" fmla="*/ 92 w 341"/>
                    <a:gd name="T19" fmla="*/ 1 h 113"/>
                    <a:gd name="T20" fmla="*/ 110 w 341"/>
                    <a:gd name="T21" fmla="*/ 1 h 113"/>
                    <a:gd name="T22" fmla="*/ 128 w 341"/>
                    <a:gd name="T23" fmla="*/ 0 h 113"/>
                    <a:gd name="T24" fmla="*/ 146 w 341"/>
                    <a:gd name="T25" fmla="*/ 0 h 113"/>
                    <a:gd name="T26" fmla="*/ 164 w 341"/>
                    <a:gd name="T27" fmla="*/ 0 h 113"/>
                    <a:gd name="T28" fmla="*/ 181 w 341"/>
                    <a:gd name="T29" fmla="*/ 0 h 113"/>
                    <a:gd name="T30" fmla="*/ 199 w 341"/>
                    <a:gd name="T31" fmla="*/ 0 h 113"/>
                    <a:gd name="T32" fmla="*/ 217 w 341"/>
                    <a:gd name="T33" fmla="*/ 0 h 113"/>
                    <a:gd name="T34" fmla="*/ 235 w 341"/>
                    <a:gd name="T35" fmla="*/ 0 h 113"/>
                    <a:gd name="T36" fmla="*/ 253 w 341"/>
                    <a:gd name="T37" fmla="*/ 0 h 113"/>
                    <a:gd name="T38" fmla="*/ 270 w 341"/>
                    <a:gd name="T39" fmla="*/ 0 h 113"/>
                    <a:gd name="T40" fmla="*/ 288 w 341"/>
                    <a:gd name="T41" fmla="*/ 0 h 113"/>
                    <a:gd name="T42" fmla="*/ 306 w 341"/>
                    <a:gd name="T43" fmla="*/ 0 h 113"/>
                    <a:gd name="T44" fmla="*/ 318 w 341"/>
                    <a:gd name="T45" fmla="*/ 13 h 113"/>
                    <a:gd name="T46" fmla="*/ 325 w 341"/>
                    <a:gd name="T47" fmla="*/ 38 h 113"/>
                    <a:gd name="T48" fmla="*/ 331 w 341"/>
                    <a:gd name="T49" fmla="*/ 64 h 113"/>
                    <a:gd name="T50" fmla="*/ 338 w 341"/>
                    <a:gd name="T51" fmla="*/ 89 h 113"/>
                    <a:gd name="T52" fmla="*/ 340 w 341"/>
                    <a:gd name="T53" fmla="*/ 103 h 113"/>
                    <a:gd name="T54" fmla="*/ 339 w 341"/>
                    <a:gd name="T55" fmla="*/ 106 h 113"/>
                    <a:gd name="T56" fmla="*/ 337 w 341"/>
                    <a:gd name="T57" fmla="*/ 109 h 113"/>
                    <a:gd name="T58" fmla="*/ 335 w 341"/>
                    <a:gd name="T59" fmla="*/ 111 h 113"/>
                    <a:gd name="T60" fmla="*/ 325 w 341"/>
                    <a:gd name="T61" fmla="*/ 113 h 113"/>
                    <a:gd name="T62" fmla="*/ 304 w 341"/>
                    <a:gd name="T63" fmla="*/ 113 h 113"/>
                    <a:gd name="T64" fmla="*/ 284 w 341"/>
                    <a:gd name="T65" fmla="*/ 113 h 113"/>
                    <a:gd name="T66" fmla="*/ 264 w 341"/>
                    <a:gd name="T67" fmla="*/ 113 h 113"/>
                    <a:gd name="T68" fmla="*/ 244 w 341"/>
                    <a:gd name="T69" fmla="*/ 113 h 113"/>
                    <a:gd name="T70" fmla="*/ 224 w 341"/>
                    <a:gd name="T71" fmla="*/ 113 h 113"/>
                    <a:gd name="T72" fmla="*/ 204 w 341"/>
                    <a:gd name="T73" fmla="*/ 113 h 113"/>
                    <a:gd name="T74" fmla="*/ 184 w 341"/>
                    <a:gd name="T75" fmla="*/ 113 h 113"/>
                    <a:gd name="T76" fmla="*/ 164 w 341"/>
                    <a:gd name="T77" fmla="*/ 113 h 113"/>
                    <a:gd name="T78" fmla="*/ 144 w 341"/>
                    <a:gd name="T79" fmla="*/ 113 h 113"/>
                    <a:gd name="T80" fmla="*/ 124 w 341"/>
                    <a:gd name="T81" fmla="*/ 113 h 113"/>
                    <a:gd name="T82" fmla="*/ 103 w 341"/>
                    <a:gd name="T83" fmla="*/ 113 h 113"/>
                    <a:gd name="T84" fmla="*/ 83 w 341"/>
                    <a:gd name="T85" fmla="*/ 113 h 113"/>
                    <a:gd name="T86" fmla="*/ 63 w 341"/>
                    <a:gd name="T87" fmla="*/ 113 h 113"/>
                    <a:gd name="T88" fmla="*/ 43 w 341"/>
                    <a:gd name="T89" fmla="*/ 113 h 113"/>
                    <a:gd name="T90" fmla="*/ 23 w 341"/>
                    <a:gd name="T91" fmla="*/ 113 h 113"/>
                    <a:gd name="T92" fmla="*/ 11 w 341"/>
                    <a:gd name="T93" fmla="*/ 112 h 113"/>
                    <a:gd name="T94" fmla="*/ 8 w 341"/>
                    <a:gd name="T95" fmla="*/ 110 h 113"/>
                    <a:gd name="T96" fmla="*/ 5 w 341"/>
                    <a:gd name="T97" fmla="*/ 108 h 113"/>
                    <a:gd name="T98" fmla="*/ 1 w 341"/>
                    <a:gd name="T99" fmla="*/ 106 h 113"/>
                    <a:gd name="T100" fmla="*/ 1 w 341"/>
                    <a:gd name="T101" fmla="*/ 95 h 113"/>
                    <a:gd name="T102" fmla="*/ 4 w 341"/>
                    <a:gd name="T103" fmla="*/ 75 h 113"/>
                    <a:gd name="T104" fmla="*/ 7 w 341"/>
                    <a:gd name="T105" fmla="*/ 55 h 113"/>
                    <a:gd name="T106" fmla="*/ 10 w 341"/>
                    <a:gd name="T107" fmla="*/ 35 h 1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1"/>
                    <a:gd name="T163" fmla="*/ 0 h 113"/>
                    <a:gd name="T164" fmla="*/ 341 w 341"/>
                    <a:gd name="T165" fmla="*/ 113 h 1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1" h="113">
                      <a:moveTo>
                        <a:pt x="11" y="25"/>
                      </a:moveTo>
                      <a:lnTo>
                        <a:pt x="12" y="19"/>
                      </a:lnTo>
                      <a:lnTo>
                        <a:pt x="13" y="13"/>
                      </a:lnTo>
                      <a:lnTo>
                        <a:pt x="14" y="7"/>
                      </a:lnTo>
                      <a:lnTo>
                        <a:pt x="15" y="1"/>
                      </a:lnTo>
                      <a:lnTo>
                        <a:pt x="17" y="1"/>
                      </a:lnTo>
                      <a:lnTo>
                        <a:pt x="19" y="1"/>
                      </a:lnTo>
                      <a:lnTo>
                        <a:pt x="21" y="1"/>
                      </a:lnTo>
                      <a:lnTo>
                        <a:pt x="22" y="1"/>
                      </a:lnTo>
                      <a:lnTo>
                        <a:pt x="24" y="1"/>
                      </a:lnTo>
                      <a:lnTo>
                        <a:pt x="26" y="1"/>
                      </a:lnTo>
                      <a:lnTo>
                        <a:pt x="28" y="1"/>
                      </a:lnTo>
                      <a:lnTo>
                        <a:pt x="29" y="1"/>
                      </a:lnTo>
                      <a:lnTo>
                        <a:pt x="38" y="1"/>
                      </a:lnTo>
                      <a:lnTo>
                        <a:pt x="47" y="1"/>
                      </a:lnTo>
                      <a:lnTo>
                        <a:pt x="56" y="1"/>
                      </a:lnTo>
                      <a:lnTo>
                        <a:pt x="65" y="1"/>
                      </a:lnTo>
                      <a:lnTo>
                        <a:pt x="74" y="1"/>
                      </a:lnTo>
                      <a:lnTo>
                        <a:pt x="83" y="1"/>
                      </a:lnTo>
                      <a:lnTo>
                        <a:pt x="92" y="1"/>
                      </a:lnTo>
                      <a:lnTo>
                        <a:pt x="101" y="1"/>
                      </a:lnTo>
                      <a:lnTo>
                        <a:pt x="110" y="1"/>
                      </a:lnTo>
                      <a:lnTo>
                        <a:pt x="119" y="0"/>
                      </a:lnTo>
                      <a:lnTo>
                        <a:pt x="128" y="0"/>
                      </a:lnTo>
                      <a:lnTo>
                        <a:pt x="137" y="0"/>
                      </a:lnTo>
                      <a:lnTo>
                        <a:pt x="146" y="0"/>
                      </a:lnTo>
                      <a:lnTo>
                        <a:pt x="155" y="0"/>
                      </a:lnTo>
                      <a:lnTo>
                        <a:pt x="164" y="0"/>
                      </a:lnTo>
                      <a:lnTo>
                        <a:pt x="172" y="0"/>
                      </a:lnTo>
                      <a:lnTo>
                        <a:pt x="181" y="0"/>
                      </a:lnTo>
                      <a:lnTo>
                        <a:pt x="190" y="0"/>
                      </a:lnTo>
                      <a:lnTo>
                        <a:pt x="199" y="0"/>
                      </a:lnTo>
                      <a:lnTo>
                        <a:pt x="208" y="0"/>
                      </a:lnTo>
                      <a:lnTo>
                        <a:pt x="217" y="0"/>
                      </a:lnTo>
                      <a:lnTo>
                        <a:pt x="226" y="0"/>
                      </a:lnTo>
                      <a:lnTo>
                        <a:pt x="235" y="0"/>
                      </a:lnTo>
                      <a:lnTo>
                        <a:pt x="244" y="0"/>
                      </a:lnTo>
                      <a:lnTo>
                        <a:pt x="253" y="0"/>
                      </a:lnTo>
                      <a:lnTo>
                        <a:pt x="262" y="0"/>
                      </a:lnTo>
                      <a:lnTo>
                        <a:pt x="270" y="0"/>
                      </a:lnTo>
                      <a:lnTo>
                        <a:pt x="279" y="0"/>
                      </a:lnTo>
                      <a:lnTo>
                        <a:pt x="288" y="0"/>
                      </a:lnTo>
                      <a:lnTo>
                        <a:pt x="297" y="0"/>
                      </a:lnTo>
                      <a:lnTo>
                        <a:pt x="306" y="0"/>
                      </a:lnTo>
                      <a:lnTo>
                        <a:pt x="315" y="0"/>
                      </a:lnTo>
                      <a:lnTo>
                        <a:pt x="318" y="13"/>
                      </a:lnTo>
                      <a:lnTo>
                        <a:pt x="322" y="25"/>
                      </a:lnTo>
                      <a:lnTo>
                        <a:pt x="325" y="38"/>
                      </a:lnTo>
                      <a:lnTo>
                        <a:pt x="328" y="51"/>
                      </a:lnTo>
                      <a:lnTo>
                        <a:pt x="331" y="64"/>
                      </a:lnTo>
                      <a:lnTo>
                        <a:pt x="335" y="76"/>
                      </a:lnTo>
                      <a:lnTo>
                        <a:pt x="338" y="89"/>
                      </a:lnTo>
                      <a:lnTo>
                        <a:pt x="341" y="102"/>
                      </a:lnTo>
                      <a:lnTo>
                        <a:pt x="340" y="103"/>
                      </a:lnTo>
                      <a:lnTo>
                        <a:pt x="340" y="105"/>
                      </a:lnTo>
                      <a:lnTo>
                        <a:pt x="339" y="106"/>
                      </a:lnTo>
                      <a:lnTo>
                        <a:pt x="338" y="107"/>
                      </a:lnTo>
                      <a:lnTo>
                        <a:pt x="337" y="109"/>
                      </a:lnTo>
                      <a:lnTo>
                        <a:pt x="336" y="110"/>
                      </a:lnTo>
                      <a:lnTo>
                        <a:pt x="335" y="111"/>
                      </a:lnTo>
                      <a:lnTo>
                        <a:pt x="335" y="113"/>
                      </a:lnTo>
                      <a:lnTo>
                        <a:pt x="325" y="113"/>
                      </a:lnTo>
                      <a:lnTo>
                        <a:pt x="315" y="113"/>
                      </a:lnTo>
                      <a:lnTo>
                        <a:pt x="304" y="113"/>
                      </a:lnTo>
                      <a:lnTo>
                        <a:pt x="294" y="113"/>
                      </a:lnTo>
                      <a:lnTo>
                        <a:pt x="284" y="113"/>
                      </a:lnTo>
                      <a:lnTo>
                        <a:pt x="274" y="113"/>
                      </a:lnTo>
                      <a:lnTo>
                        <a:pt x="264" y="113"/>
                      </a:lnTo>
                      <a:lnTo>
                        <a:pt x="254" y="113"/>
                      </a:lnTo>
                      <a:lnTo>
                        <a:pt x="244" y="113"/>
                      </a:lnTo>
                      <a:lnTo>
                        <a:pt x="234" y="113"/>
                      </a:lnTo>
                      <a:lnTo>
                        <a:pt x="224" y="113"/>
                      </a:lnTo>
                      <a:lnTo>
                        <a:pt x="214" y="113"/>
                      </a:lnTo>
                      <a:lnTo>
                        <a:pt x="204" y="113"/>
                      </a:lnTo>
                      <a:lnTo>
                        <a:pt x="194" y="113"/>
                      </a:lnTo>
                      <a:lnTo>
                        <a:pt x="184" y="113"/>
                      </a:lnTo>
                      <a:lnTo>
                        <a:pt x="174" y="113"/>
                      </a:lnTo>
                      <a:lnTo>
                        <a:pt x="164" y="113"/>
                      </a:lnTo>
                      <a:lnTo>
                        <a:pt x="154" y="113"/>
                      </a:lnTo>
                      <a:lnTo>
                        <a:pt x="144" y="113"/>
                      </a:lnTo>
                      <a:lnTo>
                        <a:pt x="134" y="113"/>
                      </a:lnTo>
                      <a:lnTo>
                        <a:pt x="124" y="113"/>
                      </a:lnTo>
                      <a:lnTo>
                        <a:pt x="114" y="113"/>
                      </a:lnTo>
                      <a:lnTo>
                        <a:pt x="103" y="113"/>
                      </a:lnTo>
                      <a:lnTo>
                        <a:pt x="93" y="113"/>
                      </a:lnTo>
                      <a:lnTo>
                        <a:pt x="83" y="113"/>
                      </a:lnTo>
                      <a:lnTo>
                        <a:pt x="73" y="113"/>
                      </a:lnTo>
                      <a:lnTo>
                        <a:pt x="63" y="113"/>
                      </a:lnTo>
                      <a:lnTo>
                        <a:pt x="53" y="113"/>
                      </a:lnTo>
                      <a:lnTo>
                        <a:pt x="43" y="113"/>
                      </a:lnTo>
                      <a:lnTo>
                        <a:pt x="33" y="113"/>
                      </a:lnTo>
                      <a:lnTo>
                        <a:pt x="23" y="113"/>
                      </a:lnTo>
                      <a:lnTo>
                        <a:pt x="13" y="113"/>
                      </a:lnTo>
                      <a:lnTo>
                        <a:pt x="11" y="112"/>
                      </a:lnTo>
                      <a:lnTo>
                        <a:pt x="10" y="111"/>
                      </a:lnTo>
                      <a:lnTo>
                        <a:pt x="8" y="110"/>
                      </a:lnTo>
                      <a:lnTo>
                        <a:pt x="6" y="109"/>
                      </a:lnTo>
                      <a:lnTo>
                        <a:pt x="5" y="108"/>
                      </a:lnTo>
                      <a:lnTo>
                        <a:pt x="3" y="107"/>
                      </a:lnTo>
                      <a:lnTo>
                        <a:pt x="1" y="106"/>
                      </a:lnTo>
                      <a:lnTo>
                        <a:pt x="0" y="105"/>
                      </a:lnTo>
                      <a:lnTo>
                        <a:pt x="1" y="95"/>
                      </a:lnTo>
                      <a:lnTo>
                        <a:pt x="3" y="85"/>
                      </a:lnTo>
                      <a:lnTo>
                        <a:pt x="4" y="75"/>
                      </a:lnTo>
                      <a:lnTo>
                        <a:pt x="5" y="65"/>
                      </a:lnTo>
                      <a:lnTo>
                        <a:pt x="7" y="55"/>
                      </a:lnTo>
                      <a:lnTo>
                        <a:pt x="8" y="45"/>
                      </a:lnTo>
                      <a:lnTo>
                        <a:pt x="10" y="35"/>
                      </a:lnTo>
                      <a:lnTo>
                        <a:pt x="11" y="25"/>
                      </a:lnTo>
                      <a:close/>
                    </a:path>
                  </a:pathLst>
                </a:custGeom>
                <a:solidFill>
                  <a:srgbClr val="3F3D3D"/>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20" name="Freeform 178"/>
                <p:cNvSpPr>
                  <a:spLocks/>
                </p:cNvSpPr>
                <p:nvPr/>
              </p:nvSpPr>
              <p:spPr bwMode="auto">
                <a:xfrm>
                  <a:off x="2000" y="1475"/>
                  <a:ext cx="341" cy="105"/>
                </a:xfrm>
                <a:custGeom>
                  <a:avLst/>
                  <a:gdLst>
                    <a:gd name="T0" fmla="*/ 12 w 341"/>
                    <a:gd name="T1" fmla="*/ 18 h 105"/>
                    <a:gd name="T2" fmla="*/ 15 w 341"/>
                    <a:gd name="T3" fmla="*/ 7 h 105"/>
                    <a:gd name="T4" fmla="*/ 17 w 341"/>
                    <a:gd name="T5" fmla="*/ 1 h 105"/>
                    <a:gd name="T6" fmla="*/ 21 w 341"/>
                    <a:gd name="T7" fmla="*/ 1 h 105"/>
                    <a:gd name="T8" fmla="*/ 24 w 341"/>
                    <a:gd name="T9" fmla="*/ 1 h 105"/>
                    <a:gd name="T10" fmla="*/ 28 w 341"/>
                    <a:gd name="T11" fmla="*/ 1 h 105"/>
                    <a:gd name="T12" fmla="*/ 38 w 341"/>
                    <a:gd name="T13" fmla="*/ 1 h 105"/>
                    <a:gd name="T14" fmla="*/ 56 w 341"/>
                    <a:gd name="T15" fmla="*/ 1 h 105"/>
                    <a:gd name="T16" fmla="*/ 74 w 341"/>
                    <a:gd name="T17" fmla="*/ 1 h 105"/>
                    <a:gd name="T18" fmla="*/ 92 w 341"/>
                    <a:gd name="T19" fmla="*/ 1 h 105"/>
                    <a:gd name="T20" fmla="*/ 110 w 341"/>
                    <a:gd name="T21" fmla="*/ 1 h 105"/>
                    <a:gd name="T22" fmla="*/ 128 w 341"/>
                    <a:gd name="T23" fmla="*/ 1 h 105"/>
                    <a:gd name="T24" fmla="*/ 146 w 341"/>
                    <a:gd name="T25" fmla="*/ 1 h 105"/>
                    <a:gd name="T26" fmla="*/ 164 w 341"/>
                    <a:gd name="T27" fmla="*/ 1 h 105"/>
                    <a:gd name="T28" fmla="*/ 182 w 341"/>
                    <a:gd name="T29" fmla="*/ 1 h 105"/>
                    <a:gd name="T30" fmla="*/ 200 w 341"/>
                    <a:gd name="T31" fmla="*/ 1 h 105"/>
                    <a:gd name="T32" fmla="*/ 218 w 341"/>
                    <a:gd name="T33" fmla="*/ 1 h 105"/>
                    <a:gd name="T34" fmla="*/ 236 w 341"/>
                    <a:gd name="T35" fmla="*/ 1 h 105"/>
                    <a:gd name="T36" fmla="*/ 254 w 341"/>
                    <a:gd name="T37" fmla="*/ 1 h 105"/>
                    <a:gd name="T38" fmla="*/ 272 w 341"/>
                    <a:gd name="T39" fmla="*/ 1 h 105"/>
                    <a:gd name="T40" fmla="*/ 290 w 341"/>
                    <a:gd name="T41" fmla="*/ 1 h 105"/>
                    <a:gd name="T42" fmla="*/ 308 w 341"/>
                    <a:gd name="T43" fmla="*/ 0 h 105"/>
                    <a:gd name="T44" fmla="*/ 320 w 341"/>
                    <a:gd name="T45" fmla="*/ 12 h 105"/>
                    <a:gd name="T46" fmla="*/ 326 w 341"/>
                    <a:gd name="T47" fmla="*/ 35 h 105"/>
                    <a:gd name="T48" fmla="*/ 332 w 341"/>
                    <a:gd name="T49" fmla="*/ 59 h 105"/>
                    <a:gd name="T50" fmla="*/ 338 w 341"/>
                    <a:gd name="T51" fmla="*/ 82 h 105"/>
                    <a:gd name="T52" fmla="*/ 341 w 341"/>
                    <a:gd name="T53" fmla="*/ 95 h 105"/>
                    <a:gd name="T54" fmla="*/ 339 w 341"/>
                    <a:gd name="T55" fmla="*/ 98 h 105"/>
                    <a:gd name="T56" fmla="*/ 337 w 341"/>
                    <a:gd name="T57" fmla="*/ 101 h 105"/>
                    <a:gd name="T58" fmla="*/ 336 w 341"/>
                    <a:gd name="T59" fmla="*/ 104 h 105"/>
                    <a:gd name="T60" fmla="*/ 325 w 341"/>
                    <a:gd name="T61" fmla="*/ 105 h 105"/>
                    <a:gd name="T62" fmla="*/ 304 w 341"/>
                    <a:gd name="T63" fmla="*/ 105 h 105"/>
                    <a:gd name="T64" fmla="*/ 284 w 341"/>
                    <a:gd name="T65" fmla="*/ 105 h 105"/>
                    <a:gd name="T66" fmla="*/ 264 w 341"/>
                    <a:gd name="T67" fmla="*/ 105 h 105"/>
                    <a:gd name="T68" fmla="*/ 244 w 341"/>
                    <a:gd name="T69" fmla="*/ 105 h 105"/>
                    <a:gd name="T70" fmla="*/ 224 w 341"/>
                    <a:gd name="T71" fmla="*/ 105 h 105"/>
                    <a:gd name="T72" fmla="*/ 204 w 341"/>
                    <a:gd name="T73" fmla="*/ 105 h 105"/>
                    <a:gd name="T74" fmla="*/ 184 w 341"/>
                    <a:gd name="T75" fmla="*/ 105 h 105"/>
                    <a:gd name="T76" fmla="*/ 164 w 341"/>
                    <a:gd name="T77" fmla="*/ 105 h 105"/>
                    <a:gd name="T78" fmla="*/ 144 w 341"/>
                    <a:gd name="T79" fmla="*/ 105 h 105"/>
                    <a:gd name="T80" fmla="*/ 124 w 341"/>
                    <a:gd name="T81" fmla="*/ 105 h 105"/>
                    <a:gd name="T82" fmla="*/ 103 w 341"/>
                    <a:gd name="T83" fmla="*/ 105 h 105"/>
                    <a:gd name="T84" fmla="*/ 83 w 341"/>
                    <a:gd name="T85" fmla="*/ 105 h 105"/>
                    <a:gd name="T86" fmla="*/ 63 w 341"/>
                    <a:gd name="T87" fmla="*/ 105 h 105"/>
                    <a:gd name="T88" fmla="*/ 43 w 341"/>
                    <a:gd name="T89" fmla="*/ 105 h 105"/>
                    <a:gd name="T90" fmla="*/ 23 w 341"/>
                    <a:gd name="T91" fmla="*/ 105 h 105"/>
                    <a:gd name="T92" fmla="*/ 11 w 341"/>
                    <a:gd name="T93" fmla="*/ 104 h 105"/>
                    <a:gd name="T94" fmla="*/ 8 w 341"/>
                    <a:gd name="T95" fmla="*/ 102 h 105"/>
                    <a:gd name="T96" fmla="*/ 5 w 341"/>
                    <a:gd name="T97" fmla="*/ 100 h 105"/>
                    <a:gd name="T98" fmla="*/ 1 w 341"/>
                    <a:gd name="T99" fmla="*/ 98 h 105"/>
                    <a:gd name="T100" fmla="*/ 1 w 341"/>
                    <a:gd name="T101" fmla="*/ 88 h 105"/>
                    <a:gd name="T102" fmla="*/ 4 w 341"/>
                    <a:gd name="T103" fmla="*/ 69 h 105"/>
                    <a:gd name="T104" fmla="*/ 7 w 341"/>
                    <a:gd name="T105" fmla="*/ 51 h 105"/>
                    <a:gd name="T106" fmla="*/ 9 w 341"/>
                    <a:gd name="T107" fmla="*/ 32 h 1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1"/>
                    <a:gd name="T163" fmla="*/ 0 h 105"/>
                    <a:gd name="T164" fmla="*/ 341 w 341"/>
                    <a:gd name="T165" fmla="*/ 105 h 1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1" h="105">
                      <a:moveTo>
                        <a:pt x="11" y="23"/>
                      </a:moveTo>
                      <a:lnTo>
                        <a:pt x="12" y="18"/>
                      </a:lnTo>
                      <a:lnTo>
                        <a:pt x="13" y="12"/>
                      </a:lnTo>
                      <a:lnTo>
                        <a:pt x="15" y="7"/>
                      </a:lnTo>
                      <a:lnTo>
                        <a:pt x="16" y="1"/>
                      </a:lnTo>
                      <a:lnTo>
                        <a:pt x="17" y="1"/>
                      </a:lnTo>
                      <a:lnTo>
                        <a:pt x="19" y="1"/>
                      </a:lnTo>
                      <a:lnTo>
                        <a:pt x="21" y="1"/>
                      </a:lnTo>
                      <a:lnTo>
                        <a:pt x="23" y="1"/>
                      </a:lnTo>
                      <a:lnTo>
                        <a:pt x="24" y="1"/>
                      </a:lnTo>
                      <a:lnTo>
                        <a:pt x="26" y="1"/>
                      </a:lnTo>
                      <a:lnTo>
                        <a:pt x="28" y="1"/>
                      </a:lnTo>
                      <a:lnTo>
                        <a:pt x="29" y="1"/>
                      </a:lnTo>
                      <a:lnTo>
                        <a:pt x="38" y="1"/>
                      </a:lnTo>
                      <a:lnTo>
                        <a:pt x="47" y="1"/>
                      </a:lnTo>
                      <a:lnTo>
                        <a:pt x="56" y="1"/>
                      </a:lnTo>
                      <a:lnTo>
                        <a:pt x="65" y="1"/>
                      </a:lnTo>
                      <a:lnTo>
                        <a:pt x="74" y="1"/>
                      </a:lnTo>
                      <a:lnTo>
                        <a:pt x="83" y="1"/>
                      </a:lnTo>
                      <a:lnTo>
                        <a:pt x="92" y="1"/>
                      </a:lnTo>
                      <a:lnTo>
                        <a:pt x="101" y="1"/>
                      </a:lnTo>
                      <a:lnTo>
                        <a:pt x="110" y="1"/>
                      </a:lnTo>
                      <a:lnTo>
                        <a:pt x="119" y="1"/>
                      </a:lnTo>
                      <a:lnTo>
                        <a:pt x="128" y="1"/>
                      </a:lnTo>
                      <a:lnTo>
                        <a:pt x="137" y="1"/>
                      </a:lnTo>
                      <a:lnTo>
                        <a:pt x="146" y="1"/>
                      </a:lnTo>
                      <a:lnTo>
                        <a:pt x="155" y="1"/>
                      </a:lnTo>
                      <a:lnTo>
                        <a:pt x="164" y="1"/>
                      </a:lnTo>
                      <a:lnTo>
                        <a:pt x="173" y="1"/>
                      </a:lnTo>
                      <a:lnTo>
                        <a:pt x="182" y="1"/>
                      </a:lnTo>
                      <a:lnTo>
                        <a:pt x="191" y="1"/>
                      </a:lnTo>
                      <a:lnTo>
                        <a:pt x="200" y="1"/>
                      </a:lnTo>
                      <a:lnTo>
                        <a:pt x="209" y="1"/>
                      </a:lnTo>
                      <a:lnTo>
                        <a:pt x="218" y="1"/>
                      </a:lnTo>
                      <a:lnTo>
                        <a:pt x="227" y="1"/>
                      </a:lnTo>
                      <a:lnTo>
                        <a:pt x="236" y="1"/>
                      </a:lnTo>
                      <a:lnTo>
                        <a:pt x="245" y="1"/>
                      </a:lnTo>
                      <a:lnTo>
                        <a:pt x="254" y="1"/>
                      </a:lnTo>
                      <a:lnTo>
                        <a:pt x="263" y="1"/>
                      </a:lnTo>
                      <a:lnTo>
                        <a:pt x="272" y="1"/>
                      </a:lnTo>
                      <a:lnTo>
                        <a:pt x="281" y="1"/>
                      </a:lnTo>
                      <a:lnTo>
                        <a:pt x="290" y="1"/>
                      </a:lnTo>
                      <a:lnTo>
                        <a:pt x="299" y="0"/>
                      </a:lnTo>
                      <a:lnTo>
                        <a:pt x="308" y="0"/>
                      </a:lnTo>
                      <a:lnTo>
                        <a:pt x="317" y="0"/>
                      </a:lnTo>
                      <a:lnTo>
                        <a:pt x="320" y="12"/>
                      </a:lnTo>
                      <a:lnTo>
                        <a:pt x="323" y="24"/>
                      </a:lnTo>
                      <a:lnTo>
                        <a:pt x="326" y="35"/>
                      </a:lnTo>
                      <a:lnTo>
                        <a:pt x="329" y="47"/>
                      </a:lnTo>
                      <a:lnTo>
                        <a:pt x="332" y="59"/>
                      </a:lnTo>
                      <a:lnTo>
                        <a:pt x="335" y="70"/>
                      </a:lnTo>
                      <a:lnTo>
                        <a:pt x="338" y="82"/>
                      </a:lnTo>
                      <a:lnTo>
                        <a:pt x="341" y="94"/>
                      </a:lnTo>
                      <a:lnTo>
                        <a:pt x="341" y="95"/>
                      </a:lnTo>
                      <a:lnTo>
                        <a:pt x="340" y="97"/>
                      </a:lnTo>
                      <a:lnTo>
                        <a:pt x="339" y="98"/>
                      </a:lnTo>
                      <a:lnTo>
                        <a:pt x="338" y="100"/>
                      </a:lnTo>
                      <a:lnTo>
                        <a:pt x="337" y="101"/>
                      </a:lnTo>
                      <a:lnTo>
                        <a:pt x="336" y="102"/>
                      </a:lnTo>
                      <a:lnTo>
                        <a:pt x="336" y="104"/>
                      </a:lnTo>
                      <a:lnTo>
                        <a:pt x="335" y="105"/>
                      </a:lnTo>
                      <a:lnTo>
                        <a:pt x="325" y="105"/>
                      </a:lnTo>
                      <a:lnTo>
                        <a:pt x="315" y="105"/>
                      </a:lnTo>
                      <a:lnTo>
                        <a:pt x="304" y="105"/>
                      </a:lnTo>
                      <a:lnTo>
                        <a:pt x="294" y="105"/>
                      </a:lnTo>
                      <a:lnTo>
                        <a:pt x="284" y="105"/>
                      </a:lnTo>
                      <a:lnTo>
                        <a:pt x="274" y="105"/>
                      </a:lnTo>
                      <a:lnTo>
                        <a:pt x="264" y="105"/>
                      </a:lnTo>
                      <a:lnTo>
                        <a:pt x="254" y="105"/>
                      </a:lnTo>
                      <a:lnTo>
                        <a:pt x="244" y="105"/>
                      </a:lnTo>
                      <a:lnTo>
                        <a:pt x="234" y="105"/>
                      </a:lnTo>
                      <a:lnTo>
                        <a:pt x="224" y="105"/>
                      </a:lnTo>
                      <a:lnTo>
                        <a:pt x="214" y="105"/>
                      </a:lnTo>
                      <a:lnTo>
                        <a:pt x="204" y="105"/>
                      </a:lnTo>
                      <a:lnTo>
                        <a:pt x="194" y="105"/>
                      </a:lnTo>
                      <a:lnTo>
                        <a:pt x="184" y="105"/>
                      </a:lnTo>
                      <a:lnTo>
                        <a:pt x="174" y="105"/>
                      </a:lnTo>
                      <a:lnTo>
                        <a:pt x="164" y="105"/>
                      </a:lnTo>
                      <a:lnTo>
                        <a:pt x="154" y="105"/>
                      </a:lnTo>
                      <a:lnTo>
                        <a:pt x="144" y="105"/>
                      </a:lnTo>
                      <a:lnTo>
                        <a:pt x="134" y="105"/>
                      </a:lnTo>
                      <a:lnTo>
                        <a:pt x="124" y="105"/>
                      </a:lnTo>
                      <a:lnTo>
                        <a:pt x="114" y="105"/>
                      </a:lnTo>
                      <a:lnTo>
                        <a:pt x="103" y="105"/>
                      </a:lnTo>
                      <a:lnTo>
                        <a:pt x="93" y="105"/>
                      </a:lnTo>
                      <a:lnTo>
                        <a:pt x="83" y="105"/>
                      </a:lnTo>
                      <a:lnTo>
                        <a:pt x="73" y="105"/>
                      </a:lnTo>
                      <a:lnTo>
                        <a:pt x="63" y="105"/>
                      </a:lnTo>
                      <a:lnTo>
                        <a:pt x="53" y="105"/>
                      </a:lnTo>
                      <a:lnTo>
                        <a:pt x="43" y="105"/>
                      </a:lnTo>
                      <a:lnTo>
                        <a:pt x="33" y="105"/>
                      </a:lnTo>
                      <a:lnTo>
                        <a:pt x="23" y="105"/>
                      </a:lnTo>
                      <a:lnTo>
                        <a:pt x="13" y="105"/>
                      </a:lnTo>
                      <a:lnTo>
                        <a:pt x="11" y="104"/>
                      </a:lnTo>
                      <a:lnTo>
                        <a:pt x="10" y="103"/>
                      </a:lnTo>
                      <a:lnTo>
                        <a:pt x="8" y="102"/>
                      </a:lnTo>
                      <a:lnTo>
                        <a:pt x="6" y="101"/>
                      </a:lnTo>
                      <a:lnTo>
                        <a:pt x="5" y="100"/>
                      </a:lnTo>
                      <a:lnTo>
                        <a:pt x="3" y="99"/>
                      </a:lnTo>
                      <a:lnTo>
                        <a:pt x="1" y="98"/>
                      </a:lnTo>
                      <a:lnTo>
                        <a:pt x="0" y="97"/>
                      </a:lnTo>
                      <a:lnTo>
                        <a:pt x="1" y="88"/>
                      </a:lnTo>
                      <a:lnTo>
                        <a:pt x="2" y="79"/>
                      </a:lnTo>
                      <a:lnTo>
                        <a:pt x="4" y="69"/>
                      </a:lnTo>
                      <a:lnTo>
                        <a:pt x="5" y="60"/>
                      </a:lnTo>
                      <a:lnTo>
                        <a:pt x="7" y="51"/>
                      </a:lnTo>
                      <a:lnTo>
                        <a:pt x="8" y="42"/>
                      </a:lnTo>
                      <a:lnTo>
                        <a:pt x="9" y="32"/>
                      </a:lnTo>
                      <a:lnTo>
                        <a:pt x="11" y="23"/>
                      </a:lnTo>
                      <a:close/>
                    </a:path>
                  </a:pathLst>
                </a:custGeom>
                <a:solidFill>
                  <a:srgbClr val="3F3F3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21" name="Freeform 179"/>
                <p:cNvSpPr>
                  <a:spLocks/>
                </p:cNvSpPr>
                <p:nvPr/>
              </p:nvSpPr>
              <p:spPr bwMode="auto">
                <a:xfrm>
                  <a:off x="2000" y="1484"/>
                  <a:ext cx="341" cy="96"/>
                </a:xfrm>
                <a:custGeom>
                  <a:avLst/>
                  <a:gdLst>
                    <a:gd name="T0" fmla="*/ 12 w 341"/>
                    <a:gd name="T1" fmla="*/ 15 h 96"/>
                    <a:gd name="T2" fmla="*/ 15 w 341"/>
                    <a:gd name="T3" fmla="*/ 5 h 96"/>
                    <a:gd name="T4" fmla="*/ 18 w 341"/>
                    <a:gd name="T5" fmla="*/ 0 h 96"/>
                    <a:gd name="T6" fmla="*/ 21 w 341"/>
                    <a:gd name="T7" fmla="*/ 1 h 96"/>
                    <a:gd name="T8" fmla="*/ 25 w 341"/>
                    <a:gd name="T9" fmla="*/ 1 h 96"/>
                    <a:gd name="T10" fmla="*/ 28 w 341"/>
                    <a:gd name="T11" fmla="*/ 1 h 96"/>
                    <a:gd name="T12" fmla="*/ 38 w 341"/>
                    <a:gd name="T13" fmla="*/ 1 h 96"/>
                    <a:gd name="T14" fmla="*/ 56 w 341"/>
                    <a:gd name="T15" fmla="*/ 1 h 96"/>
                    <a:gd name="T16" fmla="*/ 74 w 341"/>
                    <a:gd name="T17" fmla="*/ 1 h 96"/>
                    <a:gd name="T18" fmla="*/ 93 w 341"/>
                    <a:gd name="T19" fmla="*/ 1 h 96"/>
                    <a:gd name="T20" fmla="*/ 111 w 341"/>
                    <a:gd name="T21" fmla="*/ 1 h 96"/>
                    <a:gd name="T22" fmla="*/ 129 w 341"/>
                    <a:gd name="T23" fmla="*/ 0 h 96"/>
                    <a:gd name="T24" fmla="*/ 147 w 341"/>
                    <a:gd name="T25" fmla="*/ 0 h 96"/>
                    <a:gd name="T26" fmla="*/ 165 w 341"/>
                    <a:gd name="T27" fmla="*/ 0 h 96"/>
                    <a:gd name="T28" fmla="*/ 183 w 341"/>
                    <a:gd name="T29" fmla="*/ 0 h 96"/>
                    <a:gd name="T30" fmla="*/ 201 w 341"/>
                    <a:gd name="T31" fmla="*/ 0 h 96"/>
                    <a:gd name="T32" fmla="*/ 219 w 341"/>
                    <a:gd name="T33" fmla="*/ 0 h 96"/>
                    <a:gd name="T34" fmla="*/ 237 w 341"/>
                    <a:gd name="T35" fmla="*/ 0 h 96"/>
                    <a:gd name="T36" fmla="*/ 255 w 341"/>
                    <a:gd name="T37" fmla="*/ 0 h 96"/>
                    <a:gd name="T38" fmla="*/ 274 w 341"/>
                    <a:gd name="T39" fmla="*/ 0 h 96"/>
                    <a:gd name="T40" fmla="*/ 292 w 341"/>
                    <a:gd name="T41" fmla="*/ 0 h 96"/>
                    <a:gd name="T42" fmla="*/ 310 w 341"/>
                    <a:gd name="T43" fmla="*/ 0 h 96"/>
                    <a:gd name="T44" fmla="*/ 322 w 341"/>
                    <a:gd name="T45" fmla="*/ 10 h 96"/>
                    <a:gd name="T46" fmla="*/ 327 w 341"/>
                    <a:gd name="T47" fmla="*/ 32 h 96"/>
                    <a:gd name="T48" fmla="*/ 333 w 341"/>
                    <a:gd name="T49" fmla="*/ 53 h 96"/>
                    <a:gd name="T50" fmla="*/ 339 w 341"/>
                    <a:gd name="T51" fmla="*/ 74 h 96"/>
                    <a:gd name="T52" fmla="*/ 341 w 341"/>
                    <a:gd name="T53" fmla="*/ 86 h 96"/>
                    <a:gd name="T54" fmla="*/ 339 w 341"/>
                    <a:gd name="T55" fmla="*/ 89 h 96"/>
                    <a:gd name="T56" fmla="*/ 337 w 341"/>
                    <a:gd name="T57" fmla="*/ 92 h 96"/>
                    <a:gd name="T58" fmla="*/ 336 w 341"/>
                    <a:gd name="T59" fmla="*/ 95 h 96"/>
                    <a:gd name="T60" fmla="*/ 325 w 341"/>
                    <a:gd name="T61" fmla="*/ 96 h 96"/>
                    <a:gd name="T62" fmla="*/ 304 w 341"/>
                    <a:gd name="T63" fmla="*/ 96 h 96"/>
                    <a:gd name="T64" fmla="*/ 284 w 341"/>
                    <a:gd name="T65" fmla="*/ 96 h 96"/>
                    <a:gd name="T66" fmla="*/ 264 w 341"/>
                    <a:gd name="T67" fmla="*/ 96 h 96"/>
                    <a:gd name="T68" fmla="*/ 244 w 341"/>
                    <a:gd name="T69" fmla="*/ 96 h 96"/>
                    <a:gd name="T70" fmla="*/ 224 w 341"/>
                    <a:gd name="T71" fmla="*/ 96 h 96"/>
                    <a:gd name="T72" fmla="*/ 204 w 341"/>
                    <a:gd name="T73" fmla="*/ 96 h 96"/>
                    <a:gd name="T74" fmla="*/ 184 w 341"/>
                    <a:gd name="T75" fmla="*/ 96 h 96"/>
                    <a:gd name="T76" fmla="*/ 164 w 341"/>
                    <a:gd name="T77" fmla="*/ 96 h 96"/>
                    <a:gd name="T78" fmla="*/ 144 w 341"/>
                    <a:gd name="T79" fmla="*/ 96 h 96"/>
                    <a:gd name="T80" fmla="*/ 124 w 341"/>
                    <a:gd name="T81" fmla="*/ 96 h 96"/>
                    <a:gd name="T82" fmla="*/ 103 w 341"/>
                    <a:gd name="T83" fmla="*/ 96 h 96"/>
                    <a:gd name="T84" fmla="*/ 83 w 341"/>
                    <a:gd name="T85" fmla="*/ 96 h 96"/>
                    <a:gd name="T86" fmla="*/ 63 w 341"/>
                    <a:gd name="T87" fmla="*/ 96 h 96"/>
                    <a:gd name="T88" fmla="*/ 43 w 341"/>
                    <a:gd name="T89" fmla="*/ 96 h 96"/>
                    <a:gd name="T90" fmla="*/ 23 w 341"/>
                    <a:gd name="T91" fmla="*/ 96 h 96"/>
                    <a:gd name="T92" fmla="*/ 11 w 341"/>
                    <a:gd name="T93" fmla="*/ 95 h 96"/>
                    <a:gd name="T94" fmla="*/ 8 w 341"/>
                    <a:gd name="T95" fmla="*/ 93 h 96"/>
                    <a:gd name="T96" fmla="*/ 4 w 341"/>
                    <a:gd name="T97" fmla="*/ 91 h 96"/>
                    <a:gd name="T98" fmla="*/ 1 w 341"/>
                    <a:gd name="T99" fmla="*/ 89 h 96"/>
                    <a:gd name="T100" fmla="*/ 1 w 341"/>
                    <a:gd name="T101" fmla="*/ 79 h 96"/>
                    <a:gd name="T102" fmla="*/ 4 w 341"/>
                    <a:gd name="T103" fmla="*/ 63 h 96"/>
                    <a:gd name="T104" fmla="*/ 6 w 341"/>
                    <a:gd name="T105" fmla="*/ 46 h 96"/>
                    <a:gd name="T106" fmla="*/ 9 w 341"/>
                    <a:gd name="T107" fmla="*/ 29 h 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1"/>
                    <a:gd name="T163" fmla="*/ 0 h 96"/>
                    <a:gd name="T164" fmla="*/ 341 w 341"/>
                    <a:gd name="T165" fmla="*/ 96 h 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1" h="96">
                      <a:moveTo>
                        <a:pt x="10" y="20"/>
                      </a:moveTo>
                      <a:lnTo>
                        <a:pt x="12" y="15"/>
                      </a:lnTo>
                      <a:lnTo>
                        <a:pt x="13" y="10"/>
                      </a:lnTo>
                      <a:lnTo>
                        <a:pt x="15" y="5"/>
                      </a:lnTo>
                      <a:lnTo>
                        <a:pt x="16" y="0"/>
                      </a:lnTo>
                      <a:lnTo>
                        <a:pt x="18" y="0"/>
                      </a:lnTo>
                      <a:lnTo>
                        <a:pt x="20" y="1"/>
                      </a:lnTo>
                      <a:lnTo>
                        <a:pt x="21" y="1"/>
                      </a:lnTo>
                      <a:lnTo>
                        <a:pt x="23" y="1"/>
                      </a:lnTo>
                      <a:lnTo>
                        <a:pt x="25" y="1"/>
                      </a:lnTo>
                      <a:lnTo>
                        <a:pt x="26" y="1"/>
                      </a:lnTo>
                      <a:lnTo>
                        <a:pt x="28" y="1"/>
                      </a:lnTo>
                      <a:lnTo>
                        <a:pt x="29" y="1"/>
                      </a:lnTo>
                      <a:lnTo>
                        <a:pt x="38" y="1"/>
                      </a:lnTo>
                      <a:lnTo>
                        <a:pt x="47" y="1"/>
                      </a:lnTo>
                      <a:lnTo>
                        <a:pt x="56" y="1"/>
                      </a:lnTo>
                      <a:lnTo>
                        <a:pt x="65" y="1"/>
                      </a:lnTo>
                      <a:lnTo>
                        <a:pt x="74" y="1"/>
                      </a:lnTo>
                      <a:lnTo>
                        <a:pt x="84" y="1"/>
                      </a:lnTo>
                      <a:lnTo>
                        <a:pt x="93" y="1"/>
                      </a:lnTo>
                      <a:lnTo>
                        <a:pt x="102" y="1"/>
                      </a:lnTo>
                      <a:lnTo>
                        <a:pt x="111" y="1"/>
                      </a:lnTo>
                      <a:lnTo>
                        <a:pt x="120" y="0"/>
                      </a:lnTo>
                      <a:lnTo>
                        <a:pt x="129" y="0"/>
                      </a:lnTo>
                      <a:lnTo>
                        <a:pt x="138" y="0"/>
                      </a:lnTo>
                      <a:lnTo>
                        <a:pt x="147" y="0"/>
                      </a:lnTo>
                      <a:lnTo>
                        <a:pt x="156" y="0"/>
                      </a:lnTo>
                      <a:lnTo>
                        <a:pt x="165" y="0"/>
                      </a:lnTo>
                      <a:lnTo>
                        <a:pt x="174" y="0"/>
                      </a:lnTo>
                      <a:lnTo>
                        <a:pt x="183" y="0"/>
                      </a:lnTo>
                      <a:lnTo>
                        <a:pt x="192" y="0"/>
                      </a:lnTo>
                      <a:lnTo>
                        <a:pt x="201" y="0"/>
                      </a:lnTo>
                      <a:lnTo>
                        <a:pt x="210" y="0"/>
                      </a:lnTo>
                      <a:lnTo>
                        <a:pt x="219" y="0"/>
                      </a:lnTo>
                      <a:lnTo>
                        <a:pt x="228" y="0"/>
                      </a:lnTo>
                      <a:lnTo>
                        <a:pt x="237" y="0"/>
                      </a:lnTo>
                      <a:lnTo>
                        <a:pt x="247" y="0"/>
                      </a:lnTo>
                      <a:lnTo>
                        <a:pt x="255" y="0"/>
                      </a:lnTo>
                      <a:lnTo>
                        <a:pt x="264" y="0"/>
                      </a:lnTo>
                      <a:lnTo>
                        <a:pt x="274" y="0"/>
                      </a:lnTo>
                      <a:lnTo>
                        <a:pt x="283" y="0"/>
                      </a:lnTo>
                      <a:lnTo>
                        <a:pt x="292" y="0"/>
                      </a:lnTo>
                      <a:lnTo>
                        <a:pt x="301" y="0"/>
                      </a:lnTo>
                      <a:lnTo>
                        <a:pt x="310" y="0"/>
                      </a:lnTo>
                      <a:lnTo>
                        <a:pt x="319" y="0"/>
                      </a:lnTo>
                      <a:lnTo>
                        <a:pt x="322" y="10"/>
                      </a:lnTo>
                      <a:lnTo>
                        <a:pt x="324" y="21"/>
                      </a:lnTo>
                      <a:lnTo>
                        <a:pt x="327" y="32"/>
                      </a:lnTo>
                      <a:lnTo>
                        <a:pt x="330" y="42"/>
                      </a:lnTo>
                      <a:lnTo>
                        <a:pt x="333" y="53"/>
                      </a:lnTo>
                      <a:lnTo>
                        <a:pt x="336" y="64"/>
                      </a:lnTo>
                      <a:lnTo>
                        <a:pt x="339" y="74"/>
                      </a:lnTo>
                      <a:lnTo>
                        <a:pt x="341" y="85"/>
                      </a:lnTo>
                      <a:lnTo>
                        <a:pt x="341" y="86"/>
                      </a:lnTo>
                      <a:lnTo>
                        <a:pt x="340" y="88"/>
                      </a:lnTo>
                      <a:lnTo>
                        <a:pt x="339" y="89"/>
                      </a:lnTo>
                      <a:lnTo>
                        <a:pt x="338" y="91"/>
                      </a:lnTo>
                      <a:lnTo>
                        <a:pt x="337" y="92"/>
                      </a:lnTo>
                      <a:lnTo>
                        <a:pt x="336" y="93"/>
                      </a:lnTo>
                      <a:lnTo>
                        <a:pt x="336" y="95"/>
                      </a:lnTo>
                      <a:lnTo>
                        <a:pt x="335" y="96"/>
                      </a:lnTo>
                      <a:lnTo>
                        <a:pt x="325" y="96"/>
                      </a:lnTo>
                      <a:lnTo>
                        <a:pt x="315" y="96"/>
                      </a:lnTo>
                      <a:lnTo>
                        <a:pt x="304" y="96"/>
                      </a:lnTo>
                      <a:lnTo>
                        <a:pt x="294" y="96"/>
                      </a:lnTo>
                      <a:lnTo>
                        <a:pt x="284" y="96"/>
                      </a:lnTo>
                      <a:lnTo>
                        <a:pt x="274" y="96"/>
                      </a:lnTo>
                      <a:lnTo>
                        <a:pt x="264" y="96"/>
                      </a:lnTo>
                      <a:lnTo>
                        <a:pt x="254" y="96"/>
                      </a:lnTo>
                      <a:lnTo>
                        <a:pt x="244" y="96"/>
                      </a:lnTo>
                      <a:lnTo>
                        <a:pt x="234" y="96"/>
                      </a:lnTo>
                      <a:lnTo>
                        <a:pt x="224" y="96"/>
                      </a:lnTo>
                      <a:lnTo>
                        <a:pt x="214" y="96"/>
                      </a:lnTo>
                      <a:lnTo>
                        <a:pt x="204" y="96"/>
                      </a:lnTo>
                      <a:lnTo>
                        <a:pt x="194" y="96"/>
                      </a:lnTo>
                      <a:lnTo>
                        <a:pt x="184" y="96"/>
                      </a:lnTo>
                      <a:lnTo>
                        <a:pt x="174" y="96"/>
                      </a:lnTo>
                      <a:lnTo>
                        <a:pt x="164" y="96"/>
                      </a:lnTo>
                      <a:lnTo>
                        <a:pt x="154" y="96"/>
                      </a:lnTo>
                      <a:lnTo>
                        <a:pt x="144" y="96"/>
                      </a:lnTo>
                      <a:lnTo>
                        <a:pt x="134" y="96"/>
                      </a:lnTo>
                      <a:lnTo>
                        <a:pt x="124" y="96"/>
                      </a:lnTo>
                      <a:lnTo>
                        <a:pt x="114" y="96"/>
                      </a:lnTo>
                      <a:lnTo>
                        <a:pt x="103" y="96"/>
                      </a:lnTo>
                      <a:lnTo>
                        <a:pt x="93" y="96"/>
                      </a:lnTo>
                      <a:lnTo>
                        <a:pt x="83" y="96"/>
                      </a:lnTo>
                      <a:lnTo>
                        <a:pt x="73" y="96"/>
                      </a:lnTo>
                      <a:lnTo>
                        <a:pt x="63" y="96"/>
                      </a:lnTo>
                      <a:lnTo>
                        <a:pt x="53" y="96"/>
                      </a:lnTo>
                      <a:lnTo>
                        <a:pt x="43" y="96"/>
                      </a:lnTo>
                      <a:lnTo>
                        <a:pt x="33" y="96"/>
                      </a:lnTo>
                      <a:lnTo>
                        <a:pt x="23" y="96"/>
                      </a:lnTo>
                      <a:lnTo>
                        <a:pt x="13" y="96"/>
                      </a:lnTo>
                      <a:lnTo>
                        <a:pt x="11" y="95"/>
                      </a:lnTo>
                      <a:lnTo>
                        <a:pt x="10" y="94"/>
                      </a:lnTo>
                      <a:lnTo>
                        <a:pt x="8" y="93"/>
                      </a:lnTo>
                      <a:lnTo>
                        <a:pt x="6" y="92"/>
                      </a:lnTo>
                      <a:lnTo>
                        <a:pt x="4" y="91"/>
                      </a:lnTo>
                      <a:lnTo>
                        <a:pt x="3" y="90"/>
                      </a:lnTo>
                      <a:lnTo>
                        <a:pt x="1" y="89"/>
                      </a:lnTo>
                      <a:lnTo>
                        <a:pt x="0" y="88"/>
                      </a:lnTo>
                      <a:lnTo>
                        <a:pt x="1" y="79"/>
                      </a:lnTo>
                      <a:lnTo>
                        <a:pt x="2" y="71"/>
                      </a:lnTo>
                      <a:lnTo>
                        <a:pt x="4" y="63"/>
                      </a:lnTo>
                      <a:lnTo>
                        <a:pt x="5" y="54"/>
                      </a:lnTo>
                      <a:lnTo>
                        <a:pt x="6" y="46"/>
                      </a:lnTo>
                      <a:lnTo>
                        <a:pt x="8" y="37"/>
                      </a:lnTo>
                      <a:lnTo>
                        <a:pt x="9" y="29"/>
                      </a:lnTo>
                      <a:lnTo>
                        <a:pt x="10" y="20"/>
                      </a:lnTo>
                      <a:close/>
                    </a:path>
                  </a:pathLst>
                </a:custGeom>
                <a:solidFill>
                  <a:srgbClr val="424444"/>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22" name="Freeform 180"/>
                <p:cNvSpPr>
                  <a:spLocks/>
                </p:cNvSpPr>
                <p:nvPr/>
              </p:nvSpPr>
              <p:spPr bwMode="auto">
                <a:xfrm>
                  <a:off x="2000" y="1492"/>
                  <a:ext cx="341" cy="88"/>
                </a:xfrm>
                <a:custGeom>
                  <a:avLst/>
                  <a:gdLst>
                    <a:gd name="T0" fmla="*/ 11 w 341"/>
                    <a:gd name="T1" fmla="*/ 16 h 88"/>
                    <a:gd name="T2" fmla="*/ 13 w 341"/>
                    <a:gd name="T3" fmla="*/ 12 h 88"/>
                    <a:gd name="T4" fmla="*/ 15 w 341"/>
                    <a:gd name="T5" fmla="*/ 7 h 88"/>
                    <a:gd name="T6" fmla="*/ 16 w 341"/>
                    <a:gd name="T7" fmla="*/ 3 h 88"/>
                    <a:gd name="T8" fmla="*/ 18 w 341"/>
                    <a:gd name="T9" fmla="*/ 1 h 88"/>
                    <a:gd name="T10" fmla="*/ 22 w 341"/>
                    <a:gd name="T11" fmla="*/ 1 h 88"/>
                    <a:gd name="T12" fmla="*/ 25 w 341"/>
                    <a:gd name="T13" fmla="*/ 1 h 88"/>
                    <a:gd name="T14" fmla="*/ 28 w 341"/>
                    <a:gd name="T15" fmla="*/ 1 h 88"/>
                    <a:gd name="T16" fmla="*/ 38 w 341"/>
                    <a:gd name="T17" fmla="*/ 1 h 88"/>
                    <a:gd name="T18" fmla="*/ 57 w 341"/>
                    <a:gd name="T19" fmla="*/ 1 h 88"/>
                    <a:gd name="T20" fmla="*/ 75 w 341"/>
                    <a:gd name="T21" fmla="*/ 1 h 88"/>
                    <a:gd name="T22" fmla="*/ 93 w 341"/>
                    <a:gd name="T23" fmla="*/ 1 h 88"/>
                    <a:gd name="T24" fmla="*/ 111 w 341"/>
                    <a:gd name="T25" fmla="*/ 1 h 88"/>
                    <a:gd name="T26" fmla="*/ 130 w 341"/>
                    <a:gd name="T27" fmla="*/ 1 h 88"/>
                    <a:gd name="T28" fmla="*/ 148 w 341"/>
                    <a:gd name="T29" fmla="*/ 1 h 88"/>
                    <a:gd name="T30" fmla="*/ 166 w 341"/>
                    <a:gd name="T31" fmla="*/ 1 h 88"/>
                    <a:gd name="T32" fmla="*/ 184 w 341"/>
                    <a:gd name="T33" fmla="*/ 1 h 88"/>
                    <a:gd name="T34" fmla="*/ 202 w 341"/>
                    <a:gd name="T35" fmla="*/ 1 h 88"/>
                    <a:gd name="T36" fmla="*/ 221 w 341"/>
                    <a:gd name="T37" fmla="*/ 1 h 88"/>
                    <a:gd name="T38" fmla="*/ 239 w 341"/>
                    <a:gd name="T39" fmla="*/ 1 h 88"/>
                    <a:gd name="T40" fmla="*/ 257 w 341"/>
                    <a:gd name="T41" fmla="*/ 1 h 88"/>
                    <a:gd name="T42" fmla="*/ 275 w 341"/>
                    <a:gd name="T43" fmla="*/ 1 h 88"/>
                    <a:gd name="T44" fmla="*/ 293 w 341"/>
                    <a:gd name="T45" fmla="*/ 0 h 88"/>
                    <a:gd name="T46" fmla="*/ 311 w 341"/>
                    <a:gd name="T47" fmla="*/ 0 h 88"/>
                    <a:gd name="T48" fmla="*/ 323 w 341"/>
                    <a:gd name="T49" fmla="*/ 10 h 88"/>
                    <a:gd name="T50" fmla="*/ 328 w 341"/>
                    <a:gd name="T51" fmla="*/ 29 h 88"/>
                    <a:gd name="T52" fmla="*/ 334 w 341"/>
                    <a:gd name="T53" fmla="*/ 48 h 88"/>
                    <a:gd name="T54" fmla="*/ 339 w 341"/>
                    <a:gd name="T55" fmla="*/ 67 h 88"/>
                    <a:gd name="T56" fmla="*/ 341 w 341"/>
                    <a:gd name="T57" fmla="*/ 78 h 88"/>
                    <a:gd name="T58" fmla="*/ 339 w 341"/>
                    <a:gd name="T59" fmla="*/ 82 h 88"/>
                    <a:gd name="T60" fmla="*/ 337 w 341"/>
                    <a:gd name="T61" fmla="*/ 84 h 88"/>
                    <a:gd name="T62" fmla="*/ 336 w 341"/>
                    <a:gd name="T63" fmla="*/ 87 h 88"/>
                    <a:gd name="T64" fmla="*/ 325 w 341"/>
                    <a:gd name="T65" fmla="*/ 88 h 88"/>
                    <a:gd name="T66" fmla="*/ 304 w 341"/>
                    <a:gd name="T67" fmla="*/ 88 h 88"/>
                    <a:gd name="T68" fmla="*/ 284 w 341"/>
                    <a:gd name="T69" fmla="*/ 88 h 88"/>
                    <a:gd name="T70" fmla="*/ 264 w 341"/>
                    <a:gd name="T71" fmla="*/ 88 h 88"/>
                    <a:gd name="T72" fmla="*/ 244 w 341"/>
                    <a:gd name="T73" fmla="*/ 88 h 88"/>
                    <a:gd name="T74" fmla="*/ 224 w 341"/>
                    <a:gd name="T75" fmla="*/ 88 h 88"/>
                    <a:gd name="T76" fmla="*/ 204 w 341"/>
                    <a:gd name="T77" fmla="*/ 88 h 88"/>
                    <a:gd name="T78" fmla="*/ 184 w 341"/>
                    <a:gd name="T79" fmla="*/ 88 h 88"/>
                    <a:gd name="T80" fmla="*/ 164 w 341"/>
                    <a:gd name="T81" fmla="*/ 88 h 88"/>
                    <a:gd name="T82" fmla="*/ 144 w 341"/>
                    <a:gd name="T83" fmla="*/ 88 h 88"/>
                    <a:gd name="T84" fmla="*/ 124 w 341"/>
                    <a:gd name="T85" fmla="*/ 88 h 88"/>
                    <a:gd name="T86" fmla="*/ 103 w 341"/>
                    <a:gd name="T87" fmla="*/ 88 h 88"/>
                    <a:gd name="T88" fmla="*/ 83 w 341"/>
                    <a:gd name="T89" fmla="*/ 88 h 88"/>
                    <a:gd name="T90" fmla="*/ 63 w 341"/>
                    <a:gd name="T91" fmla="*/ 88 h 88"/>
                    <a:gd name="T92" fmla="*/ 43 w 341"/>
                    <a:gd name="T93" fmla="*/ 88 h 88"/>
                    <a:gd name="T94" fmla="*/ 23 w 341"/>
                    <a:gd name="T95" fmla="*/ 88 h 88"/>
                    <a:gd name="T96" fmla="*/ 11 w 341"/>
                    <a:gd name="T97" fmla="*/ 87 h 88"/>
                    <a:gd name="T98" fmla="*/ 8 w 341"/>
                    <a:gd name="T99" fmla="*/ 85 h 88"/>
                    <a:gd name="T100" fmla="*/ 4 w 341"/>
                    <a:gd name="T101" fmla="*/ 84 h 88"/>
                    <a:gd name="T102" fmla="*/ 1 w 341"/>
                    <a:gd name="T103" fmla="*/ 81 h 88"/>
                    <a:gd name="T104" fmla="*/ 1 w 341"/>
                    <a:gd name="T105" fmla="*/ 72 h 88"/>
                    <a:gd name="T106" fmla="*/ 4 w 341"/>
                    <a:gd name="T107" fmla="*/ 57 h 88"/>
                    <a:gd name="T108" fmla="*/ 6 w 341"/>
                    <a:gd name="T109" fmla="*/ 41 h 88"/>
                    <a:gd name="T110" fmla="*/ 9 w 341"/>
                    <a:gd name="T111" fmla="*/ 26 h 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88"/>
                    <a:gd name="T170" fmla="*/ 341 w 341"/>
                    <a:gd name="T171" fmla="*/ 88 h 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88">
                      <a:moveTo>
                        <a:pt x="10" y="18"/>
                      </a:moveTo>
                      <a:lnTo>
                        <a:pt x="11" y="16"/>
                      </a:lnTo>
                      <a:lnTo>
                        <a:pt x="12" y="14"/>
                      </a:lnTo>
                      <a:lnTo>
                        <a:pt x="13" y="12"/>
                      </a:lnTo>
                      <a:lnTo>
                        <a:pt x="14" y="9"/>
                      </a:lnTo>
                      <a:lnTo>
                        <a:pt x="15" y="7"/>
                      </a:lnTo>
                      <a:lnTo>
                        <a:pt x="15" y="5"/>
                      </a:lnTo>
                      <a:lnTo>
                        <a:pt x="16" y="3"/>
                      </a:lnTo>
                      <a:lnTo>
                        <a:pt x="17" y="1"/>
                      </a:lnTo>
                      <a:lnTo>
                        <a:pt x="18" y="1"/>
                      </a:lnTo>
                      <a:lnTo>
                        <a:pt x="20" y="1"/>
                      </a:lnTo>
                      <a:lnTo>
                        <a:pt x="22" y="1"/>
                      </a:lnTo>
                      <a:lnTo>
                        <a:pt x="23" y="1"/>
                      </a:lnTo>
                      <a:lnTo>
                        <a:pt x="25" y="1"/>
                      </a:lnTo>
                      <a:lnTo>
                        <a:pt x="26" y="1"/>
                      </a:lnTo>
                      <a:lnTo>
                        <a:pt x="28" y="1"/>
                      </a:lnTo>
                      <a:lnTo>
                        <a:pt x="29" y="1"/>
                      </a:lnTo>
                      <a:lnTo>
                        <a:pt x="38" y="1"/>
                      </a:lnTo>
                      <a:lnTo>
                        <a:pt x="48" y="1"/>
                      </a:lnTo>
                      <a:lnTo>
                        <a:pt x="57" y="1"/>
                      </a:lnTo>
                      <a:lnTo>
                        <a:pt x="66" y="1"/>
                      </a:lnTo>
                      <a:lnTo>
                        <a:pt x="75" y="1"/>
                      </a:lnTo>
                      <a:lnTo>
                        <a:pt x="84" y="1"/>
                      </a:lnTo>
                      <a:lnTo>
                        <a:pt x="93" y="1"/>
                      </a:lnTo>
                      <a:lnTo>
                        <a:pt x="102" y="1"/>
                      </a:lnTo>
                      <a:lnTo>
                        <a:pt x="111" y="1"/>
                      </a:lnTo>
                      <a:lnTo>
                        <a:pt x="120" y="1"/>
                      </a:lnTo>
                      <a:lnTo>
                        <a:pt x="130" y="1"/>
                      </a:lnTo>
                      <a:lnTo>
                        <a:pt x="139" y="1"/>
                      </a:lnTo>
                      <a:lnTo>
                        <a:pt x="148" y="1"/>
                      </a:lnTo>
                      <a:lnTo>
                        <a:pt x="157" y="1"/>
                      </a:lnTo>
                      <a:lnTo>
                        <a:pt x="166" y="1"/>
                      </a:lnTo>
                      <a:lnTo>
                        <a:pt x="175" y="1"/>
                      </a:lnTo>
                      <a:lnTo>
                        <a:pt x="184" y="1"/>
                      </a:lnTo>
                      <a:lnTo>
                        <a:pt x="193" y="1"/>
                      </a:lnTo>
                      <a:lnTo>
                        <a:pt x="202" y="1"/>
                      </a:lnTo>
                      <a:lnTo>
                        <a:pt x="211" y="1"/>
                      </a:lnTo>
                      <a:lnTo>
                        <a:pt x="221" y="1"/>
                      </a:lnTo>
                      <a:lnTo>
                        <a:pt x="230" y="1"/>
                      </a:lnTo>
                      <a:lnTo>
                        <a:pt x="239" y="1"/>
                      </a:lnTo>
                      <a:lnTo>
                        <a:pt x="248" y="1"/>
                      </a:lnTo>
                      <a:lnTo>
                        <a:pt x="257" y="1"/>
                      </a:lnTo>
                      <a:lnTo>
                        <a:pt x="266" y="1"/>
                      </a:lnTo>
                      <a:lnTo>
                        <a:pt x="275" y="1"/>
                      </a:lnTo>
                      <a:lnTo>
                        <a:pt x="284" y="0"/>
                      </a:lnTo>
                      <a:lnTo>
                        <a:pt x="293" y="0"/>
                      </a:lnTo>
                      <a:lnTo>
                        <a:pt x="302" y="0"/>
                      </a:lnTo>
                      <a:lnTo>
                        <a:pt x="311" y="0"/>
                      </a:lnTo>
                      <a:lnTo>
                        <a:pt x="320" y="0"/>
                      </a:lnTo>
                      <a:lnTo>
                        <a:pt x="323" y="10"/>
                      </a:lnTo>
                      <a:lnTo>
                        <a:pt x="326" y="19"/>
                      </a:lnTo>
                      <a:lnTo>
                        <a:pt x="328" y="29"/>
                      </a:lnTo>
                      <a:lnTo>
                        <a:pt x="331" y="39"/>
                      </a:lnTo>
                      <a:lnTo>
                        <a:pt x="334" y="48"/>
                      </a:lnTo>
                      <a:lnTo>
                        <a:pt x="336" y="58"/>
                      </a:lnTo>
                      <a:lnTo>
                        <a:pt x="339" y="67"/>
                      </a:lnTo>
                      <a:lnTo>
                        <a:pt x="341" y="77"/>
                      </a:lnTo>
                      <a:lnTo>
                        <a:pt x="341" y="78"/>
                      </a:lnTo>
                      <a:lnTo>
                        <a:pt x="340" y="80"/>
                      </a:lnTo>
                      <a:lnTo>
                        <a:pt x="339" y="82"/>
                      </a:lnTo>
                      <a:lnTo>
                        <a:pt x="339" y="83"/>
                      </a:lnTo>
                      <a:lnTo>
                        <a:pt x="337" y="84"/>
                      </a:lnTo>
                      <a:lnTo>
                        <a:pt x="337" y="86"/>
                      </a:lnTo>
                      <a:lnTo>
                        <a:pt x="336" y="87"/>
                      </a:lnTo>
                      <a:lnTo>
                        <a:pt x="335" y="88"/>
                      </a:lnTo>
                      <a:lnTo>
                        <a:pt x="325" y="88"/>
                      </a:lnTo>
                      <a:lnTo>
                        <a:pt x="315" y="88"/>
                      </a:lnTo>
                      <a:lnTo>
                        <a:pt x="304" y="88"/>
                      </a:lnTo>
                      <a:lnTo>
                        <a:pt x="294" y="88"/>
                      </a:lnTo>
                      <a:lnTo>
                        <a:pt x="284" y="88"/>
                      </a:lnTo>
                      <a:lnTo>
                        <a:pt x="274" y="88"/>
                      </a:lnTo>
                      <a:lnTo>
                        <a:pt x="264" y="88"/>
                      </a:lnTo>
                      <a:lnTo>
                        <a:pt x="254" y="88"/>
                      </a:lnTo>
                      <a:lnTo>
                        <a:pt x="244" y="88"/>
                      </a:lnTo>
                      <a:lnTo>
                        <a:pt x="234" y="88"/>
                      </a:lnTo>
                      <a:lnTo>
                        <a:pt x="224" y="88"/>
                      </a:lnTo>
                      <a:lnTo>
                        <a:pt x="214" y="88"/>
                      </a:lnTo>
                      <a:lnTo>
                        <a:pt x="204" y="88"/>
                      </a:lnTo>
                      <a:lnTo>
                        <a:pt x="194" y="88"/>
                      </a:lnTo>
                      <a:lnTo>
                        <a:pt x="184" y="88"/>
                      </a:lnTo>
                      <a:lnTo>
                        <a:pt x="174" y="88"/>
                      </a:lnTo>
                      <a:lnTo>
                        <a:pt x="164" y="88"/>
                      </a:lnTo>
                      <a:lnTo>
                        <a:pt x="154" y="88"/>
                      </a:lnTo>
                      <a:lnTo>
                        <a:pt x="144" y="88"/>
                      </a:lnTo>
                      <a:lnTo>
                        <a:pt x="134" y="88"/>
                      </a:lnTo>
                      <a:lnTo>
                        <a:pt x="124" y="88"/>
                      </a:lnTo>
                      <a:lnTo>
                        <a:pt x="114" y="88"/>
                      </a:lnTo>
                      <a:lnTo>
                        <a:pt x="103" y="88"/>
                      </a:lnTo>
                      <a:lnTo>
                        <a:pt x="93" y="88"/>
                      </a:lnTo>
                      <a:lnTo>
                        <a:pt x="83" y="88"/>
                      </a:lnTo>
                      <a:lnTo>
                        <a:pt x="73" y="88"/>
                      </a:lnTo>
                      <a:lnTo>
                        <a:pt x="63" y="88"/>
                      </a:lnTo>
                      <a:lnTo>
                        <a:pt x="53" y="88"/>
                      </a:lnTo>
                      <a:lnTo>
                        <a:pt x="43" y="88"/>
                      </a:lnTo>
                      <a:lnTo>
                        <a:pt x="33" y="88"/>
                      </a:lnTo>
                      <a:lnTo>
                        <a:pt x="23" y="88"/>
                      </a:lnTo>
                      <a:lnTo>
                        <a:pt x="13" y="88"/>
                      </a:lnTo>
                      <a:lnTo>
                        <a:pt x="11" y="87"/>
                      </a:lnTo>
                      <a:lnTo>
                        <a:pt x="10" y="86"/>
                      </a:lnTo>
                      <a:lnTo>
                        <a:pt x="8" y="85"/>
                      </a:lnTo>
                      <a:lnTo>
                        <a:pt x="6" y="84"/>
                      </a:lnTo>
                      <a:lnTo>
                        <a:pt x="4" y="84"/>
                      </a:lnTo>
                      <a:lnTo>
                        <a:pt x="3" y="82"/>
                      </a:lnTo>
                      <a:lnTo>
                        <a:pt x="1" y="81"/>
                      </a:lnTo>
                      <a:lnTo>
                        <a:pt x="0" y="80"/>
                      </a:lnTo>
                      <a:lnTo>
                        <a:pt x="1" y="72"/>
                      </a:lnTo>
                      <a:lnTo>
                        <a:pt x="2" y="64"/>
                      </a:lnTo>
                      <a:lnTo>
                        <a:pt x="4" y="57"/>
                      </a:lnTo>
                      <a:lnTo>
                        <a:pt x="5" y="49"/>
                      </a:lnTo>
                      <a:lnTo>
                        <a:pt x="6" y="41"/>
                      </a:lnTo>
                      <a:lnTo>
                        <a:pt x="7" y="34"/>
                      </a:lnTo>
                      <a:lnTo>
                        <a:pt x="9" y="26"/>
                      </a:lnTo>
                      <a:lnTo>
                        <a:pt x="10" y="18"/>
                      </a:lnTo>
                      <a:close/>
                    </a:path>
                  </a:pathLst>
                </a:custGeom>
                <a:solidFill>
                  <a:srgbClr val="444749"/>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23" name="Freeform 181"/>
                <p:cNvSpPr>
                  <a:spLocks/>
                </p:cNvSpPr>
                <p:nvPr/>
              </p:nvSpPr>
              <p:spPr bwMode="auto">
                <a:xfrm>
                  <a:off x="2000" y="1501"/>
                  <a:ext cx="341" cy="79"/>
                </a:xfrm>
                <a:custGeom>
                  <a:avLst/>
                  <a:gdLst>
                    <a:gd name="T0" fmla="*/ 11 w 341"/>
                    <a:gd name="T1" fmla="*/ 13 h 79"/>
                    <a:gd name="T2" fmla="*/ 13 w 341"/>
                    <a:gd name="T3" fmla="*/ 10 h 79"/>
                    <a:gd name="T4" fmla="*/ 15 w 341"/>
                    <a:gd name="T5" fmla="*/ 6 h 79"/>
                    <a:gd name="T6" fmla="*/ 17 w 341"/>
                    <a:gd name="T7" fmla="*/ 2 h 79"/>
                    <a:gd name="T8" fmla="*/ 19 w 341"/>
                    <a:gd name="T9" fmla="*/ 0 h 79"/>
                    <a:gd name="T10" fmla="*/ 22 w 341"/>
                    <a:gd name="T11" fmla="*/ 0 h 79"/>
                    <a:gd name="T12" fmla="*/ 25 w 341"/>
                    <a:gd name="T13" fmla="*/ 1 h 79"/>
                    <a:gd name="T14" fmla="*/ 28 w 341"/>
                    <a:gd name="T15" fmla="*/ 1 h 79"/>
                    <a:gd name="T16" fmla="*/ 38 w 341"/>
                    <a:gd name="T17" fmla="*/ 1 h 79"/>
                    <a:gd name="T18" fmla="*/ 57 w 341"/>
                    <a:gd name="T19" fmla="*/ 1 h 79"/>
                    <a:gd name="T20" fmla="*/ 75 w 341"/>
                    <a:gd name="T21" fmla="*/ 1 h 79"/>
                    <a:gd name="T22" fmla="*/ 93 w 341"/>
                    <a:gd name="T23" fmla="*/ 1 h 79"/>
                    <a:gd name="T24" fmla="*/ 112 w 341"/>
                    <a:gd name="T25" fmla="*/ 0 h 79"/>
                    <a:gd name="T26" fmla="*/ 130 w 341"/>
                    <a:gd name="T27" fmla="*/ 0 h 79"/>
                    <a:gd name="T28" fmla="*/ 149 w 341"/>
                    <a:gd name="T29" fmla="*/ 0 h 79"/>
                    <a:gd name="T30" fmla="*/ 167 w 341"/>
                    <a:gd name="T31" fmla="*/ 0 h 79"/>
                    <a:gd name="T32" fmla="*/ 185 w 341"/>
                    <a:gd name="T33" fmla="*/ 0 h 79"/>
                    <a:gd name="T34" fmla="*/ 203 w 341"/>
                    <a:gd name="T35" fmla="*/ 0 h 79"/>
                    <a:gd name="T36" fmla="*/ 222 w 341"/>
                    <a:gd name="T37" fmla="*/ 0 h 79"/>
                    <a:gd name="T38" fmla="*/ 240 w 341"/>
                    <a:gd name="T39" fmla="*/ 0 h 79"/>
                    <a:gd name="T40" fmla="*/ 258 w 341"/>
                    <a:gd name="T41" fmla="*/ 0 h 79"/>
                    <a:gd name="T42" fmla="*/ 276 w 341"/>
                    <a:gd name="T43" fmla="*/ 0 h 79"/>
                    <a:gd name="T44" fmla="*/ 295 w 341"/>
                    <a:gd name="T45" fmla="*/ 0 h 79"/>
                    <a:gd name="T46" fmla="*/ 313 w 341"/>
                    <a:gd name="T47" fmla="*/ 0 h 79"/>
                    <a:gd name="T48" fmla="*/ 325 w 341"/>
                    <a:gd name="T49" fmla="*/ 8 h 79"/>
                    <a:gd name="T50" fmla="*/ 329 w 341"/>
                    <a:gd name="T51" fmla="*/ 25 h 79"/>
                    <a:gd name="T52" fmla="*/ 334 w 341"/>
                    <a:gd name="T53" fmla="*/ 42 h 79"/>
                    <a:gd name="T54" fmla="*/ 339 w 341"/>
                    <a:gd name="T55" fmla="*/ 59 h 79"/>
                    <a:gd name="T56" fmla="*/ 341 w 341"/>
                    <a:gd name="T57" fmla="*/ 70 h 79"/>
                    <a:gd name="T58" fmla="*/ 340 w 341"/>
                    <a:gd name="T59" fmla="*/ 73 h 79"/>
                    <a:gd name="T60" fmla="*/ 338 w 341"/>
                    <a:gd name="T61" fmla="*/ 76 h 79"/>
                    <a:gd name="T62" fmla="*/ 336 w 341"/>
                    <a:gd name="T63" fmla="*/ 78 h 79"/>
                    <a:gd name="T64" fmla="*/ 325 w 341"/>
                    <a:gd name="T65" fmla="*/ 79 h 79"/>
                    <a:gd name="T66" fmla="*/ 304 w 341"/>
                    <a:gd name="T67" fmla="*/ 79 h 79"/>
                    <a:gd name="T68" fmla="*/ 284 w 341"/>
                    <a:gd name="T69" fmla="*/ 79 h 79"/>
                    <a:gd name="T70" fmla="*/ 264 w 341"/>
                    <a:gd name="T71" fmla="*/ 79 h 79"/>
                    <a:gd name="T72" fmla="*/ 244 w 341"/>
                    <a:gd name="T73" fmla="*/ 79 h 79"/>
                    <a:gd name="T74" fmla="*/ 224 w 341"/>
                    <a:gd name="T75" fmla="*/ 79 h 79"/>
                    <a:gd name="T76" fmla="*/ 204 w 341"/>
                    <a:gd name="T77" fmla="*/ 79 h 79"/>
                    <a:gd name="T78" fmla="*/ 184 w 341"/>
                    <a:gd name="T79" fmla="*/ 79 h 79"/>
                    <a:gd name="T80" fmla="*/ 164 w 341"/>
                    <a:gd name="T81" fmla="*/ 79 h 79"/>
                    <a:gd name="T82" fmla="*/ 144 w 341"/>
                    <a:gd name="T83" fmla="*/ 79 h 79"/>
                    <a:gd name="T84" fmla="*/ 124 w 341"/>
                    <a:gd name="T85" fmla="*/ 79 h 79"/>
                    <a:gd name="T86" fmla="*/ 103 w 341"/>
                    <a:gd name="T87" fmla="*/ 79 h 79"/>
                    <a:gd name="T88" fmla="*/ 83 w 341"/>
                    <a:gd name="T89" fmla="*/ 79 h 79"/>
                    <a:gd name="T90" fmla="*/ 63 w 341"/>
                    <a:gd name="T91" fmla="*/ 79 h 79"/>
                    <a:gd name="T92" fmla="*/ 43 w 341"/>
                    <a:gd name="T93" fmla="*/ 79 h 79"/>
                    <a:gd name="T94" fmla="*/ 23 w 341"/>
                    <a:gd name="T95" fmla="*/ 79 h 79"/>
                    <a:gd name="T96" fmla="*/ 11 w 341"/>
                    <a:gd name="T97" fmla="*/ 78 h 79"/>
                    <a:gd name="T98" fmla="*/ 8 w 341"/>
                    <a:gd name="T99" fmla="*/ 77 h 79"/>
                    <a:gd name="T100" fmla="*/ 4 w 341"/>
                    <a:gd name="T101" fmla="*/ 75 h 79"/>
                    <a:gd name="T102" fmla="*/ 1 w 341"/>
                    <a:gd name="T103" fmla="*/ 72 h 79"/>
                    <a:gd name="T104" fmla="*/ 1 w 341"/>
                    <a:gd name="T105" fmla="*/ 64 h 79"/>
                    <a:gd name="T106" fmla="*/ 3 w 341"/>
                    <a:gd name="T107" fmla="*/ 50 h 79"/>
                    <a:gd name="T108" fmla="*/ 6 w 341"/>
                    <a:gd name="T109" fmla="*/ 36 h 79"/>
                    <a:gd name="T110" fmla="*/ 8 w 341"/>
                    <a:gd name="T111" fmla="*/ 22 h 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79"/>
                    <a:gd name="T170" fmla="*/ 341 w 341"/>
                    <a:gd name="T171" fmla="*/ 79 h 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79">
                      <a:moveTo>
                        <a:pt x="10" y="15"/>
                      </a:moveTo>
                      <a:lnTo>
                        <a:pt x="11" y="13"/>
                      </a:lnTo>
                      <a:lnTo>
                        <a:pt x="12" y="11"/>
                      </a:lnTo>
                      <a:lnTo>
                        <a:pt x="13" y="10"/>
                      </a:lnTo>
                      <a:lnTo>
                        <a:pt x="14" y="8"/>
                      </a:lnTo>
                      <a:lnTo>
                        <a:pt x="15" y="6"/>
                      </a:lnTo>
                      <a:lnTo>
                        <a:pt x="16" y="4"/>
                      </a:lnTo>
                      <a:lnTo>
                        <a:pt x="17" y="2"/>
                      </a:lnTo>
                      <a:lnTo>
                        <a:pt x="18" y="0"/>
                      </a:lnTo>
                      <a:lnTo>
                        <a:pt x="19" y="0"/>
                      </a:lnTo>
                      <a:lnTo>
                        <a:pt x="21" y="0"/>
                      </a:lnTo>
                      <a:lnTo>
                        <a:pt x="22" y="0"/>
                      </a:lnTo>
                      <a:lnTo>
                        <a:pt x="23" y="0"/>
                      </a:lnTo>
                      <a:lnTo>
                        <a:pt x="25" y="1"/>
                      </a:lnTo>
                      <a:lnTo>
                        <a:pt x="26" y="1"/>
                      </a:lnTo>
                      <a:lnTo>
                        <a:pt x="28" y="1"/>
                      </a:lnTo>
                      <a:lnTo>
                        <a:pt x="29" y="1"/>
                      </a:lnTo>
                      <a:lnTo>
                        <a:pt x="38" y="1"/>
                      </a:lnTo>
                      <a:lnTo>
                        <a:pt x="48" y="1"/>
                      </a:lnTo>
                      <a:lnTo>
                        <a:pt x="57" y="1"/>
                      </a:lnTo>
                      <a:lnTo>
                        <a:pt x="66" y="1"/>
                      </a:lnTo>
                      <a:lnTo>
                        <a:pt x="75" y="1"/>
                      </a:lnTo>
                      <a:lnTo>
                        <a:pt x="84" y="1"/>
                      </a:lnTo>
                      <a:lnTo>
                        <a:pt x="93" y="1"/>
                      </a:lnTo>
                      <a:lnTo>
                        <a:pt x="103" y="1"/>
                      </a:lnTo>
                      <a:lnTo>
                        <a:pt x="112" y="0"/>
                      </a:lnTo>
                      <a:lnTo>
                        <a:pt x="121" y="0"/>
                      </a:lnTo>
                      <a:lnTo>
                        <a:pt x="130" y="0"/>
                      </a:lnTo>
                      <a:lnTo>
                        <a:pt x="139" y="0"/>
                      </a:lnTo>
                      <a:lnTo>
                        <a:pt x="149" y="0"/>
                      </a:lnTo>
                      <a:lnTo>
                        <a:pt x="158" y="0"/>
                      </a:lnTo>
                      <a:lnTo>
                        <a:pt x="167" y="0"/>
                      </a:lnTo>
                      <a:lnTo>
                        <a:pt x="176" y="0"/>
                      </a:lnTo>
                      <a:lnTo>
                        <a:pt x="185" y="0"/>
                      </a:lnTo>
                      <a:lnTo>
                        <a:pt x="194" y="0"/>
                      </a:lnTo>
                      <a:lnTo>
                        <a:pt x="203" y="0"/>
                      </a:lnTo>
                      <a:lnTo>
                        <a:pt x="213" y="0"/>
                      </a:lnTo>
                      <a:lnTo>
                        <a:pt x="222" y="0"/>
                      </a:lnTo>
                      <a:lnTo>
                        <a:pt x="231" y="0"/>
                      </a:lnTo>
                      <a:lnTo>
                        <a:pt x="240" y="0"/>
                      </a:lnTo>
                      <a:lnTo>
                        <a:pt x="249" y="0"/>
                      </a:lnTo>
                      <a:lnTo>
                        <a:pt x="258" y="0"/>
                      </a:lnTo>
                      <a:lnTo>
                        <a:pt x="268" y="0"/>
                      </a:lnTo>
                      <a:lnTo>
                        <a:pt x="276" y="0"/>
                      </a:lnTo>
                      <a:lnTo>
                        <a:pt x="286" y="0"/>
                      </a:lnTo>
                      <a:lnTo>
                        <a:pt x="295" y="0"/>
                      </a:lnTo>
                      <a:lnTo>
                        <a:pt x="304" y="0"/>
                      </a:lnTo>
                      <a:lnTo>
                        <a:pt x="313" y="0"/>
                      </a:lnTo>
                      <a:lnTo>
                        <a:pt x="322" y="0"/>
                      </a:lnTo>
                      <a:lnTo>
                        <a:pt x="325" y="8"/>
                      </a:lnTo>
                      <a:lnTo>
                        <a:pt x="327" y="17"/>
                      </a:lnTo>
                      <a:lnTo>
                        <a:pt x="329" y="25"/>
                      </a:lnTo>
                      <a:lnTo>
                        <a:pt x="332" y="34"/>
                      </a:lnTo>
                      <a:lnTo>
                        <a:pt x="334" y="42"/>
                      </a:lnTo>
                      <a:lnTo>
                        <a:pt x="336" y="51"/>
                      </a:lnTo>
                      <a:lnTo>
                        <a:pt x="339" y="59"/>
                      </a:lnTo>
                      <a:lnTo>
                        <a:pt x="341" y="68"/>
                      </a:lnTo>
                      <a:lnTo>
                        <a:pt x="341" y="70"/>
                      </a:lnTo>
                      <a:lnTo>
                        <a:pt x="340" y="71"/>
                      </a:lnTo>
                      <a:lnTo>
                        <a:pt x="340" y="73"/>
                      </a:lnTo>
                      <a:lnTo>
                        <a:pt x="339" y="74"/>
                      </a:lnTo>
                      <a:lnTo>
                        <a:pt x="338" y="76"/>
                      </a:lnTo>
                      <a:lnTo>
                        <a:pt x="337" y="77"/>
                      </a:lnTo>
                      <a:lnTo>
                        <a:pt x="336" y="78"/>
                      </a:lnTo>
                      <a:lnTo>
                        <a:pt x="335" y="79"/>
                      </a:lnTo>
                      <a:lnTo>
                        <a:pt x="325" y="79"/>
                      </a:lnTo>
                      <a:lnTo>
                        <a:pt x="315" y="79"/>
                      </a:lnTo>
                      <a:lnTo>
                        <a:pt x="304" y="79"/>
                      </a:lnTo>
                      <a:lnTo>
                        <a:pt x="294" y="79"/>
                      </a:lnTo>
                      <a:lnTo>
                        <a:pt x="284" y="79"/>
                      </a:lnTo>
                      <a:lnTo>
                        <a:pt x="274" y="79"/>
                      </a:lnTo>
                      <a:lnTo>
                        <a:pt x="264" y="79"/>
                      </a:lnTo>
                      <a:lnTo>
                        <a:pt x="254" y="79"/>
                      </a:lnTo>
                      <a:lnTo>
                        <a:pt x="244" y="79"/>
                      </a:lnTo>
                      <a:lnTo>
                        <a:pt x="234" y="79"/>
                      </a:lnTo>
                      <a:lnTo>
                        <a:pt x="224" y="79"/>
                      </a:lnTo>
                      <a:lnTo>
                        <a:pt x="214" y="79"/>
                      </a:lnTo>
                      <a:lnTo>
                        <a:pt x="204" y="79"/>
                      </a:lnTo>
                      <a:lnTo>
                        <a:pt x="194" y="79"/>
                      </a:lnTo>
                      <a:lnTo>
                        <a:pt x="184" y="79"/>
                      </a:lnTo>
                      <a:lnTo>
                        <a:pt x="174" y="79"/>
                      </a:lnTo>
                      <a:lnTo>
                        <a:pt x="164" y="79"/>
                      </a:lnTo>
                      <a:lnTo>
                        <a:pt x="154" y="79"/>
                      </a:lnTo>
                      <a:lnTo>
                        <a:pt x="144" y="79"/>
                      </a:lnTo>
                      <a:lnTo>
                        <a:pt x="134" y="79"/>
                      </a:lnTo>
                      <a:lnTo>
                        <a:pt x="124" y="79"/>
                      </a:lnTo>
                      <a:lnTo>
                        <a:pt x="114" y="79"/>
                      </a:lnTo>
                      <a:lnTo>
                        <a:pt x="103" y="79"/>
                      </a:lnTo>
                      <a:lnTo>
                        <a:pt x="93" y="79"/>
                      </a:lnTo>
                      <a:lnTo>
                        <a:pt x="83" y="79"/>
                      </a:lnTo>
                      <a:lnTo>
                        <a:pt x="73" y="79"/>
                      </a:lnTo>
                      <a:lnTo>
                        <a:pt x="63" y="79"/>
                      </a:lnTo>
                      <a:lnTo>
                        <a:pt x="53" y="79"/>
                      </a:lnTo>
                      <a:lnTo>
                        <a:pt x="43" y="79"/>
                      </a:lnTo>
                      <a:lnTo>
                        <a:pt x="33" y="79"/>
                      </a:lnTo>
                      <a:lnTo>
                        <a:pt x="23" y="79"/>
                      </a:lnTo>
                      <a:lnTo>
                        <a:pt x="13" y="79"/>
                      </a:lnTo>
                      <a:lnTo>
                        <a:pt x="11" y="78"/>
                      </a:lnTo>
                      <a:lnTo>
                        <a:pt x="9" y="77"/>
                      </a:lnTo>
                      <a:lnTo>
                        <a:pt x="8" y="77"/>
                      </a:lnTo>
                      <a:lnTo>
                        <a:pt x="6" y="76"/>
                      </a:lnTo>
                      <a:lnTo>
                        <a:pt x="4" y="75"/>
                      </a:lnTo>
                      <a:lnTo>
                        <a:pt x="2" y="74"/>
                      </a:lnTo>
                      <a:lnTo>
                        <a:pt x="1" y="72"/>
                      </a:lnTo>
                      <a:lnTo>
                        <a:pt x="0" y="71"/>
                      </a:lnTo>
                      <a:lnTo>
                        <a:pt x="1" y="64"/>
                      </a:lnTo>
                      <a:lnTo>
                        <a:pt x="2" y="57"/>
                      </a:lnTo>
                      <a:lnTo>
                        <a:pt x="3" y="50"/>
                      </a:lnTo>
                      <a:lnTo>
                        <a:pt x="5" y="43"/>
                      </a:lnTo>
                      <a:lnTo>
                        <a:pt x="6" y="36"/>
                      </a:lnTo>
                      <a:lnTo>
                        <a:pt x="7" y="29"/>
                      </a:lnTo>
                      <a:lnTo>
                        <a:pt x="8" y="22"/>
                      </a:lnTo>
                      <a:lnTo>
                        <a:pt x="10" y="15"/>
                      </a:lnTo>
                      <a:close/>
                    </a:path>
                  </a:pathLst>
                </a:custGeom>
                <a:solidFill>
                  <a:srgbClr val="47494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24" name="Freeform 182"/>
                <p:cNvSpPr>
                  <a:spLocks/>
                </p:cNvSpPr>
                <p:nvPr/>
              </p:nvSpPr>
              <p:spPr bwMode="auto">
                <a:xfrm>
                  <a:off x="2000" y="1509"/>
                  <a:ext cx="341" cy="71"/>
                </a:xfrm>
                <a:custGeom>
                  <a:avLst/>
                  <a:gdLst>
                    <a:gd name="T0" fmla="*/ 11 w 341"/>
                    <a:gd name="T1" fmla="*/ 12 h 71"/>
                    <a:gd name="T2" fmla="*/ 13 w 341"/>
                    <a:gd name="T3" fmla="*/ 8 h 71"/>
                    <a:gd name="T4" fmla="*/ 15 w 341"/>
                    <a:gd name="T5" fmla="*/ 5 h 71"/>
                    <a:gd name="T6" fmla="*/ 17 w 341"/>
                    <a:gd name="T7" fmla="*/ 2 h 71"/>
                    <a:gd name="T8" fmla="*/ 20 w 341"/>
                    <a:gd name="T9" fmla="*/ 1 h 71"/>
                    <a:gd name="T10" fmla="*/ 22 w 341"/>
                    <a:gd name="T11" fmla="*/ 1 h 71"/>
                    <a:gd name="T12" fmla="*/ 25 w 341"/>
                    <a:gd name="T13" fmla="*/ 1 h 71"/>
                    <a:gd name="T14" fmla="*/ 28 w 341"/>
                    <a:gd name="T15" fmla="*/ 1 h 71"/>
                    <a:gd name="T16" fmla="*/ 38 w 341"/>
                    <a:gd name="T17" fmla="*/ 1 h 71"/>
                    <a:gd name="T18" fmla="*/ 57 w 341"/>
                    <a:gd name="T19" fmla="*/ 1 h 71"/>
                    <a:gd name="T20" fmla="*/ 75 w 341"/>
                    <a:gd name="T21" fmla="*/ 1 h 71"/>
                    <a:gd name="T22" fmla="*/ 94 w 341"/>
                    <a:gd name="T23" fmla="*/ 1 h 71"/>
                    <a:gd name="T24" fmla="*/ 112 w 341"/>
                    <a:gd name="T25" fmla="*/ 1 h 71"/>
                    <a:gd name="T26" fmla="*/ 131 w 341"/>
                    <a:gd name="T27" fmla="*/ 1 h 71"/>
                    <a:gd name="T28" fmla="*/ 149 w 341"/>
                    <a:gd name="T29" fmla="*/ 1 h 71"/>
                    <a:gd name="T30" fmla="*/ 168 w 341"/>
                    <a:gd name="T31" fmla="*/ 1 h 71"/>
                    <a:gd name="T32" fmla="*/ 186 w 341"/>
                    <a:gd name="T33" fmla="*/ 1 h 71"/>
                    <a:gd name="T34" fmla="*/ 204 w 341"/>
                    <a:gd name="T35" fmla="*/ 1 h 71"/>
                    <a:gd name="T36" fmla="*/ 223 w 341"/>
                    <a:gd name="T37" fmla="*/ 1 h 71"/>
                    <a:gd name="T38" fmla="*/ 241 w 341"/>
                    <a:gd name="T39" fmla="*/ 1 h 71"/>
                    <a:gd name="T40" fmla="*/ 260 w 341"/>
                    <a:gd name="T41" fmla="*/ 0 h 71"/>
                    <a:gd name="T42" fmla="*/ 278 w 341"/>
                    <a:gd name="T43" fmla="*/ 0 h 71"/>
                    <a:gd name="T44" fmla="*/ 296 w 341"/>
                    <a:gd name="T45" fmla="*/ 0 h 71"/>
                    <a:gd name="T46" fmla="*/ 315 w 341"/>
                    <a:gd name="T47" fmla="*/ 0 h 71"/>
                    <a:gd name="T48" fmla="*/ 326 w 341"/>
                    <a:gd name="T49" fmla="*/ 8 h 71"/>
                    <a:gd name="T50" fmla="*/ 330 w 341"/>
                    <a:gd name="T51" fmla="*/ 23 h 71"/>
                    <a:gd name="T52" fmla="*/ 335 w 341"/>
                    <a:gd name="T53" fmla="*/ 37 h 71"/>
                    <a:gd name="T54" fmla="*/ 339 w 341"/>
                    <a:gd name="T55" fmla="*/ 52 h 71"/>
                    <a:gd name="T56" fmla="*/ 341 w 341"/>
                    <a:gd name="T57" fmla="*/ 62 h 71"/>
                    <a:gd name="T58" fmla="*/ 340 w 341"/>
                    <a:gd name="T59" fmla="*/ 65 h 71"/>
                    <a:gd name="T60" fmla="*/ 338 w 341"/>
                    <a:gd name="T61" fmla="*/ 68 h 71"/>
                    <a:gd name="T62" fmla="*/ 336 w 341"/>
                    <a:gd name="T63" fmla="*/ 70 h 71"/>
                    <a:gd name="T64" fmla="*/ 325 w 341"/>
                    <a:gd name="T65" fmla="*/ 71 h 71"/>
                    <a:gd name="T66" fmla="*/ 304 w 341"/>
                    <a:gd name="T67" fmla="*/ 71 h 71"/>
                    <a:gd name="T68" fmla="*/ 284 w 341"/>
                    <a:gd name="T69" fmla="*/ 71 h 71"/>
                    <a:gd name="T70" fmla="*/ 264 w 341"/>
                    <a:gd name="T71" fmla="*/ 71 h 71"/>
                    <a:gd name="T72" fmla="*/ 244 w 341"/>
                    <a:gd name="T73" fmla="*/ 71 h 71"/>
                    <a:gd name="T74" fmla="*/ 224 w 341"/>
                    <a:gd name="T75" fmla="*/ 71 h 71"/>
                    <a:gd name="T76" fmla="*/ 204 w 341"/>
                    <a:gd name="T77" fmla="*/ 71 h 71"/>
                    <a:gd name="T78" fmla="*/ 184 w 341"/>
                    <a:gd name="T79" fmla="*/ 71 h 71"/>
                    <a:gd name="T80" fmla="*/ 164 w 341"/>
                    <a:gd name="T81" fmla="*/ 71 h 71"/>
                    <a:gd name="T82" fmla="*/ 144 w 341"/>
                    <a:gd name="T83" fmla="*/ 71 h 71"/>
                    <a:gd name="T84" fmla="*/ 124 w 341"/>
                    <a:gd name="T85" fmla="*/ 71 h 71"/>
                    <a:gd name="T86" fmla="*/ 103 w 341"/>
                    <a:gd name="T87" fmla="*/ 71 h 71"/>
                    <a:gd name="T88" fmla="*/ 83 w 341"/>
                    <a:gd name="T89" fmla="*/ 71 h 71"/>
                    <a:gd name="T90" fmla="*/ 63 w 341"/>
                    <a:gd name="T91" fmla="*/ 71 h 71"/>
                    <a:gd name="T92" fmla="*/ 43 w 341"/>
                    <a:gd name="T93" fmla="*/ 71 h 71"/>
                    <a:gd name="T94" fmla="*/ 23 w 341"/>
                    <a:gd name="T95" fmla="*/ 71 h 71"/>
                    <a:gd name="T96" fmla="*/ 11 w 341"/>
                    <a:gd name="T97" fmla="*/ 70 h 71"/>
                    <a:gd name="T98" fmla="*/ 8 w 341"/>
                    <a:gd name="T99" fmla="*/ 69 h 71"/>
                    <a:gd name="T100" fmla="*/ 4 w 341"/>
                    <a:gd name="T101" fmla="*/ 67 h 71"/>
                    <a:gd name="T102" fmla="*/ 1 w 341"/>
                    <a:gd name="T103" fmla="*/ 64 h 71"/>
                    <a:gd name="T104" fmla="*/ 1 w 341"/>
                    <a:gd name="T105" fmla="*/ 57 h 71"/>
                    <a:gd name="T106" fmla="*/ 3 w 341"/>
                    <a:gd name="T107" fmla="*/ 44 h 71"/>
                    <a:gd name="T108" fmla="*/ 6 w 341"/>
                    <a:gd name="T109" fmla="*/ 32 h 71"/>
                    <a:gd name="T110" fmla="*/ 8 w 341"/>
                    <a:gd name="T111" fmla="*/ 20 h 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71"/>
                    <a:gd name="T170" fmla="*/ 341 w 341"/>
                    <a:gd name="T171" fmla="*/ 71 h 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71">
                      <a:moveTo>
                        <a:pt x="10" y="13"/>
                      </a:moveTo>
                      <a:lnTo>
                        <a:pt x="11" y="12"/>
                      </a:lnTo>
                      <a:lnTo>
                        <a:pt x="12" y="10"/>
                      </a:lnTo>
                      <a:lnTo>
                        <a:pt x="13" y="8"/>
                      </a:lnTo>
                      <a:lnTo>
                        <a:pt x="14" y="7"/>
                      </a:lnTo>
                      <a:lnTo>
                        <a:pt x="15" y="5"/>
                      </a:lnTo>
                      <a:lnTo>
                        <a:pt x="16" y="4"/>
                      </a:lnTo>
                      <a:lnTo>
                        <a:pt x="17" y="2"/>
                      </a:lnTo>
                      <a:lnTo>
                        <a:pt x="18" y="1"/>
                      </a:lnTo>
                      <a:lnTo>
                        <a:pt x="20" y="1"/>
                      </a:lnTo>
                      <a:lnTo>
                        <a:pt x="21" y="1"/>
                      </a:lnTo>
                      <a:lnTo>
                        <a:pt x="22" y="1"/>
                      </a:lnTo>
                      <a:lnTo>
                        <a:pt x="24" y="1"/>
                      </a:lnTo>
                      <a:lnTo>
                        <a:pt x="25" y="1"/>
                      </a:lnTo>
                      <a:lnTo>
                        <a:pt x="27" y="1"/>
                      </a:lnTo>
                      <a:lnTo>
                        <a:pt x="28" y="1"/>
                      </a:lnTo>
                      <a:lnTo>
                        <a:pt x="29" y="1"/>
                      </a:lnTo>
                      <a:lnTo>
                        <a:pt x="38" y="1"/>
                      </a:lnTo>
                      <a:lnTo>
                        <a:pt x="48" y="1"/>
                      </a:lnTo>
                      <a:lnTo>
                        <a:pt x="57" y="1"/>
                      </a:lnTo>
                      <a:lnTo>
                        <a:pt x="66" y="1"/>
                      </a:lnTo>
                      <a:lnTo>
                        <a:pt x="75" y="1"/>
                      </a:lnTo>
                      <a:lnTo>
                        <a:pt x="85" y="1"/>
                      </a:lnTo>
                      <a:lnTo>
                        <a:pt x="94" y="1"/>
                      </a:lnTo>
                      <a:lnTo>
                        <a:pt x="103" y="1"/>
                      </a:lnTo>
                      <a:lnTo>
                        <a:pt x="112" y="1"/>
                      </a:lnTo>
                      <a:lnTo>
                        <a:pt x="122" y="1"/>
                      </a:lnTo>
                      <a:lnTo>
                        <a:pt x="131" y="1"/>
                      </a:lnTo>
                      <a:lnTo>
                        <a:pt x="140" y="1"/>
                      </a:lnTo>
                      <a:lnTo>
                        <a:pt x="149" y="1"/>
                      </a:lnTo>
                      <a:lnTo>
                        <a:pt x="159" y="1"/>
                      </a:lnTo>
                      <a:lnTo>
                        <a:pt x="168" y="1"/>
                      </a:lnTo>
                      <a:lnTo>
                        <a:pt x="177" y="1"/>
                      </a:lnTo>
                      <a:lnTo>
                        <a:pt x="186" y="1"/>
                      </a:lnTo>
                      <a:lnTo>
                        <a:pt x="195" y="1"/>
                      </a:lnTo>
                      <a:lnTo>
                        <a:pt x="204" y="1"/>
                      </a:lnTo>
                      <a:lnTo>
                        <a:pt x="214" y="1"/>
                      </a:lnTo>
                      <a:lnTo>
                        <a:pt x="223" y="1"/>
                      </a:lnTo>
                      <a:lnTo>
                        <a:pt x="232" y="1"/>
                      </a:lnTo>
                      <a:lnTo>
                        <a:pt x="241" y="1"/>
                      </a:lnTo>
                      <a:lnTo>
                        <a:pt x="250" y="0"/>
                      </a:lnTo>
                      <a:lnTo>
                        <a:pt x="260" y="0"/>
                      </a:lnTo>
                      <a:lnTo>
                        <a:pt x="269" y="0"/>
                      </a:lnTo>
                      <a:lnTo>
                        <a:pt x="278" y="0"/>
                      </a:lnTo>
                      <a:lnTo>
                        <a:pt x="287" y="0"/>
                      </a:lnTo>
                      <a:lnTo>
                        <a:pt x="296" y="0"/>
                      </a:lnTo>
                      <a:lnTo>
                        <a:pt x="306" y="0"/>
                      </a:lnTo>
                      <a:lnTo>
                        <a:pt x="315" y="0"/>
                      </a:lnTo>
                      <a:lnTo>
                        <a:pt x="324" y="0"/>
                      </a:lnTo>
                      <a:lnTo>
                        <a:pt x="326" y="8"/>
                      </a:lnTo>
                      <a:lnTo>
                        <a:pt x="328" y="15"/>
                      </a:lnTo>
                      <a:lnTo>
                        <a:pt x="330" y="23"/>
                      </a:lnTo>
                      <a:lnTo>
                        <a:pt x="333" y="30"/>
                      </a:lnTo>
                      <a:lnTo>
                        <a:pt x="335" y="37"/>
                      </a:lnTo>
                      <a:lnTo>
                        <a:pt x="337" y="45"/>
                      </a:lnTo>
                      <a:lnTo>
                        <a:pt x="339" y="52"/>
                      </a:lnTo>
                      <a:lnTo>
                        <a:pt x="341" y="60"/>
                      </a:lnTo>
                      <a:lnTo>
                        <a:pt x="341" y="62"/>
                      </a:lnTo>
                      <a:lnTo>
                        <a:pt x="340" y="64"/>
                      </a:lnTo>
                      <a:lnTo>
                        <a:pt x="340" y="65"/>
                      </a:lnTo>
                      <a:lnTo>
                        <a:pt x="339" y="67"/>
                      </a:lnTo>
                      <a:lnTo>
                        <a:pt x="338" y="68"/>
                      </a:lnTo>
                      <a:lnTo>
                        <a:pt x="337" y="69"/>
                      </a:lnTo>
                      <a:lnTo>
                        <a:pt x="336" y="70"/>
                      </a:lnTo>
                      <a:lnTo>
                        <a:pt x="335" y="71"/>
                      </a:lnTo>
                      <a:lnTo>
                        <a:pt x="325" y="71"/>
                      </a:lnTo>
                      <a:lnTo>
                        <a:pt x="315" y="71"/>
                      </a:lnTo>
                      <a:lnTo>
                        <a:pt x="304" y="71"/>
                      </a:lnTo>
                      <a:lnTo>
                        <a:pt x="294" y="71"/>
                      </a:lnTo>
                      <a:lnTo>
                        <a:pt x="284" y="71"/>
                      </a:lnTo>
                      <a:lnTo>
                        <a:pt x="274" y="71"/>
                      </a:lnTo>
                      <a:lnTo>
                        <a:pt x="264" y="71"/>
                      </a:lnTo>
                      <a:lnTo>
                        <a:pt x="254" y="71"/>
                      </a:lnTo>
                      <a:lnTo>
                        <a:pt x="244" y="71"/>
                      </a:lnTo>
                      <a:lnTo>
                        <a:pt x="234" y="71"/>
                      </a:lnTo>
                      <a:lnTo>
                        <a:pt x="224" y="71"/>
                      </a:lnTo>
                      <a:lnTo>
                        <a:pt x="214" y="71"/>
                      </a:lnTo>
                      <a:lnTo>
                        <a:pt x="204" y="71"/>
                      </a:lnTo>
                      <a:lnTo>
                        <a:pt x="194" y="71"/>
                      </a:lnTo>
                      <a:lnTo>
                        <a:pt x="184" y="71"/>
                      </a:lnTo>
                      <a:lnTo>
                        <a:pt x="174" y="71"/>
                      </a:lnTo>
                      <a:lnTo>
                        <a:pt x="164" y="71"/>
                      </a:lnTo>
                      <a:lnTo>
                        <a:pt x="154" y="71"/>
                      </a:lnTo>
                      <a:lnTo>
                        <a:pt x="144" y="71"/>
                      </a:lnTo>
                      <a:lnTo>
                        <a:pt x="134" y="71"/>
                      </a:lnTo>
                      <a:lnTo>
                        <a:pt x="124" y="71"/>
                      </a:lnTo>
                      <a:lnTo>
                        <a:pt x="114" y="71"/>
                      </a:lnTo>
                      <a:lnTo>
                        <a:pt x="103" y="71"/>
                      </a:lnTo>
                      <a:lnTo>
                        <a:pt x="93" y="71"/>
                      </a:lnTo>
                      <a:lnTo>
                        <a:pt x="83" y="71"/>
                      </a:lnTo>
                      <a:lnTo>
                        <a:pt x="73" y="71"/>
                      </a:lnTo>
                      <a:lnTo>
                        <a:pt x="63" y="71"/>
                      </a:lnTo>
                      <a:lnTo>
                        <a:pt x="53" y="71"/>
                      </a:lnTo>
                      <a:lnTo>
                        <a:pt x="43" y="71"/>
                      </a:lnTo>
                      <a:lnTo>
                        <a:pt x="33" y="71"/>
                      </a:lnTo>
                      <a:lnTo>
                        <a:pt x="23" y="71"/>
                      </a:lnTo>
                      <a:lnTo>
                        <a:pt x="13" y="71"/>
                      </a:lnTo>
                      <a:lnTo>
                        <a:pt x="11" y="70"/>
                      </a:lnTo>
                      <a:lnTo>
                        <a:pt x="9" y="69"/>
                      </a:lnTo>
                      <a:lnTo>
                        <a:pt x="8" y="69"/>
                      </a:lnTo>
                      <a:lnTo>
                        <a:pt x="6" y="68"/>
                      </a:lnTo>
                      <a:lnTo>
                        <a:pt x="4" y="67"/>
                      </a:lnTo>
                      <a:lnTo>
                        <a:pt x="2" y="66"/>
                      </a:lnTo>
                      <a:lnTo>
                        <a:pt x="1" y="64"/>
                      </a:lnTo>
                      <a:lnTo>
                        <a:pt x="0" y="63"/>
                      </a:lnTo>
                      <a:lnTo>
                        <a:pt x="1" y="57"/>
                      </a:lnTo>
                      <a:lnTo>
                        <a:pt x="2" y="50"/>
                      </a:lnTo>
                      <a:lnTo>
                        <a:pt x="3" y="44"/>
                      </a:lnTo>
                      <a:lnTo>
                        <a:pt x="5" y="38"/>
                      </a:lnTo>
                      <a:lnTo>
                        <a:pt x="6" y="32"/>
                      </a:lnTo>
                      <a:lnTo>
                        <a:pt x="7" y="26"/>
                      </a:lnTo>
                      <a:lnTo>
                        <a:pt x="8" y="20"/>
                      </a:lnTo>
                      <a:lnTo>
                        <a:pt x="10" y="13"/>
                      </a:lnTo>
                      <a:close/>
                    </a:path>
                  </a:pathLst>
                </a:custGeom>
                <a:solidFill>
                  <a:srgbClr val="44494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25" name="Freeform 183"/>
                <p:cNvSpPr>
                  <a:spLocks/>
                </p:cNvSpPr>
                <p:nvPr/>
              </p:nvSpPr>
              <p:spPr bwMode="auto">
                <a:xfrm>
                  <a:off x="2000" y="1518"/>
                  <a:ext cx="341" cy="62"/>
                </a:xfrm>
                <a:custGeom>
                  <a:avLst/>
                  <a:gdLst>
                    <a:gd name="T0" fmla="*/ 10 w 341"/>
                    <a:gd name="T1" fmla="*/ 9 h 62"/>
                    <a:gd name="T2" fmla="*/ 13 w 341"/>
                    <a:gd name="T3" fmla="*/ 7 h 62"/>
                    <a:gd name="T4" fmla="*/ 15 w 341"/>
                    <a:gd name="T5" fmla="*/ 4 h 62"/>
                    <a:gd name="T6" fmla="*/ 17 w 341"/>
                    <a:gd name="T7" fmla="*/ 1 h 62"/>
                    <a:gd name="T8" fmla="*/ 20 w 341"/>
                    <a:gd name="T9" fmla="*/ 0 h 62"/>
                    <a:gd name="T10" fmla="*/ 23 w 341"/>
                    <a:gd name="T11" fmla="*/ 0 h 62"/>
                    <a:gd name="T12" fmla="*/ 25 w 341"/>
                    <a:gd name="T13" fmla="*/ 1 h 62"/>
                    <a:gd name="T14" fmla="*/ 28 w 341"/>
                    <a:gd name="T15" fmla="*/ 1 h 62"/>
                    <a:gd name="T16" fmla="*/ 39 w 341"/>
                    <a:gd name="T17" fmla="*/ 1 h 62"/>
                    <a:gd name="T18" fmla="*/ 57 w 341"/>
                    <a:gd name="T19" fmla="*/ 1 h 62"/>
                    <a:gd name="T20" fmla="*/ 76 w 341"/>
                    <a:gd name="T21" fmla="*/ 1 h 62"/>
                    <a:gd name="T22" fmla="*/ 94 w 341"/>
                    <a:gd name="T23" fmla="*/ 1 h 62"/>
                    <a:gd name="T24" fmla="*/ 113 w 341"/>
                    <a:gd name="T25" fmla="*/ 0 h 62"/>
                    <a:gd name="T26" fmla="*/ 131 w 341"/>
                    <a:gd name="T27" fmla="*/ 0 h 62"/>
                    <a:gd name="T28" fmla="*/ 150 w 341"/>
                    <a:gd name="T29" fmla="*/ 0 h 62"/>
                    <a:gd name="T30" fmla="*/ 168 w 341"/>
                    <a:gd name="T31" fmla="*/ 0 h 62"/>
                    <a:gd name="T32" fmla="*/ 187 w 341"/>
                    <a:gd name="T33" fmla="*/ 0 h 62"/>
                    <a:gd name="T34" fmla="*/ 206 w 341"/>
                    <a:gd name="T35" fmla="*/ 0 h 62"/>
                    <a:gd name="T36" fmla="*/ 224 w 341"/>
                    <a:gd name="T37" fmla="*/ 0 h 62"/>
                    <a:gd name="T38" fmla="*/ 243 w 341"/>
                    <a:gd name="T39" fmla="*/ 0 h 62"/>
                    <a:gd name="T40" fmla="*/ 261 w 341"/>
                    <a:gd name="T41" fmla="*/ 0 h 62"/>
                    <a:gd name="T42" fmla="*/ 280 w 341"/>
                    <a:gd name="T43" fmla="*/ 0 h 62"/>
                    <a:gd name="T44" fmla="*/ 298 w 341"/>
                    <a:gd name="T45" fmla="*/ 0 h 62"/>
                    <a:gd name="T46" fmla="*/ 317 w 341"/>
                    <a:gd name="T47" fmla="*/ 0 h 62"/>
                    <a:gd name="T48" fmla="*/ 328 w 341"/>
                    <a:gd name="T49" fmla="*/ 6 h 62"/>
                    <a:gd name="T50" fmla="*/ 332 w 341"/>
                    <a:gd name="T51" fmla="*/ 19 h 62"/>
                    <a:gd name="T52" fmla="*/ 335 w 341"/>
                    <a:gd name="T53" fmla="*/ 32 h 62"/>
                    <a:gd name="T54" fmla="*/ 339 w 341"/>
                    <a:gd name="T55" fmla="*/ 44 h 62"/>
                    <a:gd name="T56" fmla="*/ 341 w 341"/>
                    <a:gd name="T57" fmla="*/ 53 h 62"/>
                    <a:gd name="T58" fmla="*/ 340 w 341"/>
                    <a:gd name="T59" fmla="*/ 56 h 62"/>
                    <a:gd name="T60" fmla="*/ 338 w 341"/>
                    <a:gd name="T61" fmla="*/ 59 h 62"/>
                    <a:gd name="T62" fmla="*/ 336 w 341"/>
                    <a:gd name="T63" fmla="*/ 61 h 62"/>
                    <a:gd name="T64" fmla="*/ 325 w 341"/>
                    <a:gd name="T65" fmla="*/ 62 h 62"/>
                    <a:gd name="T66" fmla="*/ 304 w 341"/>
                    <a:gd name="T67" fmla="*/ 62 h 62"/>
                    <a:gd name="T68" fmla="*/ 284 w 341"/>
                    <a:gd name="T69" fmla="*/ 62 h 62"/>
                    <a:gd name="T70" fmla="*/ 264 w 341"/>
                    <a:gd name="T71" fmla="*/ 62 h 62"/>
                    <a:gd name="T72" fmla="*/ 244 w 341"/>
                    <a:gd name="T73" fmla="*/ 62 h 62"/>
                    <a:gd name="T74" fmla="*/ 224 w 341"/>
                    <a:gd name="T75" fmla="*/ 62 h 62"/>
                    <a:gd name="T76" fmla="*/ 204 w 341"/>
                    <a:gd name="T77" fmla="*/ 62 h 62"/>
                    <a:gd name="T78" fmla="*/ 184 w 341"/>
                    <a:gd name="T79" fmla="*/ 62 h 62"/>
                    <a:gd name="T80" fmla="*/ 164 w 341"/>
                    <a:gd name="T81" fmla="*/ 62 h 62"/>
                    <a:gd name="T82" fmla="*/ 144 w 341"/>
                    <a:gd name="T83" fmla="*/ 62 h 62"/>
                    <a:gd name="T84" fmla="*/ 124 w 341"/>
                    <a:gd name="T85" fmla="*/ 62 h 62"/>
                    <a:gd name="T86" fmla="*/ 103 w 341"/>
                    <a:gd name="T87" fmla="*/ 62 h 62"/>
                    <a:gd name="T88" fmla="*/ 83 w 341"/>
                    <a:gd name="T89" fmla="*/ 62 h 62"/>
                    <a:gd name="T90" fmla="*/ 63 w 341"/>
                    <a:gd name="T91" fmla="*/ 62 h 62"/>
                    <a:gd name="T92" fmla="*/ 43 w 341"/>
                    <a:gd name="T93" fmla="*/ 62 h 62"/>
                    <a:gd name="T94" fmla="*/ 23 w 341"/>
                    <a:gd name="T95" fmla="*/ 62 h 62"/>
                    <a:gd name="T96" fmla="*/ 11 w 341"/>
                    <a:gd name="T97" fmla="*/ 61 h 62"/>
                    <a:gd name="T98" fmla="*/ 7 w 341"/>
                    <a:gd name="T99" fmla="*/ 60 h 62"/>
                    <a:gd name="T100" fmla="*/ 4 w 341"/>
                    <a:gd name="T101" fmla="*/ 58 h 62"/>
                    <a:gd name="T102" fmla="*/ 1 w 341"/>
                    <a:gd name="T103" fmla="*/ 56 h 62"/>
                    <a:gd name="T104" fmla="*/ 1 w 341"/>
                    <a:gd name="T105" fmla="*/ 48 h 62"/>
                    <a:gd name="T106" fmla="*/ 3 w 341"/>
                    <a:gd name="T107" fmla="*/ 38 h 62"/>
                    <a:gd name="T108" fmla="*/ 6 w 341"/>
                    <a:gd name="T109" fmla="*/ 27 h 62"/>
                    <a:gd name="T110" fmla="*/ 8 w 341"/>
                    <a:gd name="T111" fmla="*/ 16 h 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62"/>
                    <a:gd name="T170" fmla="*/ 341 w 341"/>
                    <a:gd name="T171" fmla="*/ 62 h 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62">
                      <a:moveTo>
                        <a:pt x="9" y="10"/>
                      </a:moveTo>
                      <a:lnTo>
                        <a:pt x="10" y="9"/>
                      </a:lnTo>
                      <a:lnTo>
                        <a:pt x="12" y="8"/>
                      </a:lnTo>
                      <a:lnTo>
                        <a:pt x="13" y="7"/>
                      </a:lnTo>
                      <a:lnTo>
                        <a:pt x="14" y="5"/>
                      </a:lnTo>
                      <a:lnTo>
                        <a:pt x="15" y="4"/>
                      </a:lnTo>
                      <a:lnTo>
                        <a:pt x="16" y="3"/>
                      </a:lnTo>
                      <a:lnTo>
                        <a:pt x="17" y="1"/>
                      </a:lnTo>
                      <a:lnTo>
                        <a:pt x="19" y="0"/>
                      </a:lnTo>
                      <a:lnTo>
                        <a:pt x="20" y="0"/>
                      </a:lnTo>
                      <a:lnTo>
                        <a:pt x="21" y="0"/>
                      </a:lnTo>
                      <a:lnTo>
                        <a:pt x="23" y="0"/>
                      </a:lnTo>
                      <a:lnTo>
                        <a:pt x="24" y="0"/>
                      </a:lnTo>
                      <a:lnTo>
                        <a:pt x="25" y="1"/>
                      </a:lnTo>
                      <a:lnTo>
                        <a:pt x="27" y="1"/>
                      </a:lnTo>
                      <a:lnTo>
                        <a:pt x="28" y="1"/>
                      </a:lnTo>
                      <a:lnTo>
                        <a:pt x="29" y="1"/>
                      </a:lnTo>
                      <a:lnTo>
                        <a:pt x="39" y="1"/>
                      </a:lnTo>
                      <a:lnTo>
                        <a:pt x="48" y="1"/>
                      </a:lnTo>
                      <a:lnTo>
                        <a:pt x="57" y="1"/>
                      </a:lnTo>
                      <a:lnTo>
                        <a:pt x="66" y="1"/>
                      </a:lnTo>
                      <a:lnTo>
                        <a:pt x="76" y="1"/>
                      </a:lnTo>
                      <a:lnTo>
                        <a:pt x="85" y="1"/>
                      </a:lnTo>
                      <a:lnTo>
                        <a:pt x="94" y="1"/>
                      </a:lnTo>
                      <a:lnTo>
                        <a:pt x="104" y="0"/>
                      </a:lnTo>
                      <a:lnTo>
                        <a:pt x="113" y="0"/>
                      </a:lnTo>
                      <a:lnTo>
                        <a:pt x="122" y="0"/>
                      </a:lnTo>
                      <a:lnTo>
                        <a:pt x="131" y="0"/>
                      </a:lnTo>
                      <a:lnTo>
                        <a:pt x="141" y="0"/>
                      </a:lnTo>
                      <a:lnTo>
                        <a:pt x="150" y="0"/>
                      </a:lnTo>
                      <a:lnTo>
                        <a:pt x="159" y="0"/>
                      </a:lnTo>
                      <a:lnTo>
                        <a:pt x="168" y="0"/>
                      </a:lnTo>
                      <a:lnTo>
                        <a:pt x="178" y="0"/>
                      </a:lnTo>
                      <a:lnTo>
                        <a:pt x="187" y="0"/>
                      </a:lnTo>
                      <a:lnTo>
                        <a:pt x="196" y="0"/>
                      </a:lnTo>
                      <a:lnTo>
                        <a:pt x="206" y="0"/>
                      </a:lnTo>
                      <a:lnTo>
                        <a:pt x="215" y="0"/>
                      </a:lnTo>
                      <a:lnTo>
                        <a:pt x="224" y="0"/>
                      </a:lnTo>
                      <a:lnTo>
                        <a:pt x="233" y="0"/>
                      </a:lnTo>
                      <a:lnTo>
                        <a:pt x="243" y="0"/>
                      </a:lnTo>
                      <a:lnTo>
                        <a:pt x="252" y="0"/>
                      </a:lnTo>
                      <a:lnTo>
                        <a:pt x="261" y="0"/>
                      </a:lnTo>
                      <a:lnTo>
                        <a:pt x="270" y="0"/>
                      </a:lnTo>
                      <a:lnTo>
                        <a:pt x="280" y="0"/>
                      </a:lnTo>
                      <a:lnTo>
                        <a:pt x="289" y="0"/>
                      </a:lnTo>
                      <a:lnTo>
                        <a:pt x="298" y="0"/>
                      </a:lnTo>
                      <a:lnTo>
                        <a:pt x="307" y="0"/>
                      </a:lnTo>
                      <a:lnTo>
                        <a:pt x="317" y="0"/>
                      </a:lnTo>
                      <a:lnTo>
                        <a:pt x="326" y="0"/>
                      </a:lnTo>
                      <a:lnTo>
                        <a:pt x="328" y="6"/>
                      </a:lnTo>
                      <a:lnTo>
                        <a:pt x="330" y="13"/>
                      </a:lnTo>
                      <a:lnTo>
                        <a:pt x="332" y="19"/>
                      </a:lnTo>
                      <a:lnTo>
                        <a:pt x="334" y="25"/>
                      </a:lnTo>
                      <a:lnTo>
                        <a:pt x="335" y="32"/>
                      </a:lnTo>
                      <a:lnTo>
                        <a:pt x="337" y="38"/>
                      </a:lnTo>
                      <a:lnTo>
                        <a:pt x="339" y="44"/>
                      </a:lnTo>
                      <a:lnTo>
                        <a:pt x="341" y="51"/>
                      </a:lnTo>
                      <a:lnTo>
                        <a:pt x="341" y="53"/>
                      </a:lnTo>
                      <a:lnTo>
                        <a:pt x="341" y="55"/>
                      </a:lnTo>
                      <a:lnTo>
                        <a:pt x="340" y="56"/>
                      </a:lnTo>
                      <a:lnTo>
                        <a:pt x="339" y="58"/>
                      </a:lnTo>
                      <a:lnTo>
                        <a:pt x="338" y="59"/>
                      </a:lnTo>
                      <a:lnTo>
                        <a:pt x="337" y="60"/>
                      </a:lnTo>
                      <a:lnTo>
                        <a:pt x="336" y="61"/>
                      </a:lnTo>
                      <a:lnTo>
                        <a:pt x="335" y="62"/>
                      </a:lnTo>
                      <a:lnTo>
                        <a:pt x="325" y="62"/>
                      </a:lnTo>
                      <a:lnTo>
                        <a:pt x="315" y="62"/>
                      </a:lnTo>
                      <a:lnTo>
                        <a:pt x="304" y="62"/>
                      </a:lnTo>
                      <a:lnTo>
                        <a:pt x="294" y="62"/>
                      </a:lnTo>
                      <a:lnTo>
                        <a:pt x="284" y="62"/>
                      </a:lnTo>
                      <a:lnTo>
                        <a:pt x="274" y="62"/>
                      </a:lnTo>
                      <a:lnTo>
                        <a:pt x="264" y="62"/>
                      </a:lnTo>
                      <a:lnTo>
                        <a:pt x="254" y="62"/>
                      </a:lnTo>
                      <a:lnTo>
                        <a:pt x="244" y="62"/>
                      </a:lnTo>
                      <a:lnTo>
                        <a:pt x="234" y="62"/>
                      </a:lnTo>
                      <a:lnTo>
                        <a:pt x="224" y="62"/>
                      </a:lnTo>
                      <a:lnTo>
                        <a:pt x="214" y="62"/>
                      </a:lnTo>
                      <a:lnTo>
                        <a:pt x="204" y="62"/>
                      </a:lnTo>
                      <a:lnTo>
                        <a:pt x="194" y="62"/>
                      </a:lnTo>
                      <a:lnTo>
                        <a:pt x="184" y="62"/>
                      </a:lnTo>
                      <a:lnTo>
                        <a:pt x="174" y="62"/>
                      </a:lnTo>
                      <a:lnTo>
                        <a:pt x="164" y="62"/>
                      </a:lnTo>
                      <a:lnTo>
                        <a:pt x="154" y="62"/>
                      </a:lnTo>
                      <a:lnTo>
                        <a:pt x="144" y="62"/>
                      </a:lnTo>
                      <a:lnTo>
                        <a:pt x="134" y="62"/>
                      </a:lnTo>
                      <a:lnTo>
                        <a:pt x="124" y="62"/>
                      </a:lnTo>
                      <a:lnTo>
                        <a:pt x="114" y="62"/>
                      </a:lnTo>
                      <a:lnTo>
                        <a:pt x="103" y="62"/>
                      </a:lnTo>
                      <a:lnTo>
                        <a:pt x="93" y="62"/>
                      </a:lnTo>
                      <a:lnTo>
                        <a:pt x="83" y="62"/>
                      </a:lnTo>
                      <a:lnTo>
                        <a:pt x="73" y="62"/>
                      </a:lnTo>
                      <a:lnTo>
                        <a:pt x="63" y="62"/>
                      </a:lnTo>
                      <a:lnTo>
                        <a:pt x="53" y="62"/>
                      </a:lnTo>
                      <a:lnTo>
                        <a:pt x="43" y="62"/>
                      </a:lnTo>
                      <a:lnTo>
                        <a:pt x="33" y="62"/>
                      </a:lnTo>
                      <a:lnTo>
                        <a:pt x="23" y="62"/>
                      </a:lnTo>
                      <a:lnTo>
                        <a:pt x="13" y="62"/>
                      </a:lnTo>
                      <a:lnTo>
                        <a:pt x="11" y="61"/>
                      </a:lnTo>
                      <a:lnTo>
                        <a:pt x="9" y="61"/>
                      </a:lnTo>
                      <a:lnTo>
                        <a:pt x="7" y="60"/>
                      </a:lnTo>
                      <a:lnTo>
                        <a:pt x="6" y="59"/>
                      </a:lnTo>
                      <a:lnTo>
                        <a:pt x="4" y="58"/>
                      </a:lnTo>
                      <a:lnTo>
                        <a:pt x="2" y="57"/>
                      </a:lnTo>
                      <a:lnTo>
                        <a:pt x="1" y="56"/>
                      </a:lnTo>
                      <a:lnTo>
                        <a:pt x="0" y="54"/>
                      </a:lnTo>
                      <a:lnTo>
                        <a:pt x="1" y="48"/>
                      </a:lnTo>
                      <a:lnTo>
                        <a:pt x="2" y="43"/>
                      </a:lnTo>
                      <a:lnTo>
                        <a:pt x="3" y="38"/>
                      </a:lnTo>
                      <a:lnTo>
                        <a:pt x="5" y="32"/>
                      </a:lnTo>
                      <a:lnTo>
                        <a:pt x="6" y="27"/>
                      </a:lnTo>
                      <a:lnTo>
                        <a:pt x="7" y="21"/>
                      </a:lnTo>
                      <a:lnTo>
                        <a:pt x="8" y="16"/>
                      </a:lnTo>
                      <a:lnTo>
                        <a:pt x="9" y="10"/>
                      </a:lnTo>
                      <a:close/>
                    </a:path>
                  </a:pathLst>
                </a:custGeom>
                <a:solidFill>
                  <a:srgbClr val="474C54"/>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26" name="Freeform 184"/>
                <p:cNvSpPr>
                  <a:spLocks/>
                </p:cNvSpPr>
                <p:nvPr/>
              </p:nvSpPr>
              <p:spPr bwMode="auto">
                <a:xfrm>
                  <a:off x="2000" y="1526"/>
                  <a:ext cx="341" cy="54"/>
                </a:xfrm>
                <a:custGeom>
                  <a:avLst/>
                  <a:gdLst>
                    <a:gd name="T0" fmla="*/ 10 w 341"/>
                    <a:gd name="T1" fmla="*/ 7 h 54"/>
                    <a:gd name="T2" fmla="*/ 13 w 341"/>
                    <a:gd name="T3" fmla="*/ 5 h 54"/>
                    <a:gd name="T4" fmla="*/ 15 w 341"/>
                    <a:gd name="T5" fmla="*/ 4 h 54"/>
                    <a:gd name="T6" fmla="*/ 18 w 341"/>
                    <a:gd name="T7" fmla="*/ 2 h 54"/>
                    <a:gd name="T8" fmla="*/ 21 w 341"/>
                    <a:gd name="T9" fmla="*/ 1 h 54"/>
                    <a:gd name="T10" fmla="*/ 23 w 341"/>
                    <a:gd name="T11" fmla="*/ 1 h 54"/>
                    <a:gd name="T12" fmla="*/ 26 w 341"/>
                    <a:gd name="T13" fmla="*/ 1 h 54"/>
                    <a:gd name="T14" fmla="*/ 28 w 341"/>
                    <a:gd name="T15" fmla="*/ 1 h 54"/>
                    <a:gd name="T16" fmla="*/ 39 w 341"/>
                    <a:gd name="T17" fmla="*/ 2 h 54"/>
                    <a:gd name="T18" fmla="*/ 57 w 341"/>
                    <a:gd name="T19" fmla="*/ 1 h 54"/>
                    <a:gd name="T20" fmla="*/ 76 w 341"/>
                    <a:gd name="T21" fmla="*/ 1 h 54"/>
                    <a:gd name="T22" fmla="*/ 95 w 341"/>
                    <a:gd name="T23" fmla="*/ 1 h 54"/>
                    <a:gd name="T24" fmla="*/ 113 w 341"/>
                    <a:gd name="T25" fmla="*/ 1 h 54"/>
                    <a:gd name="T26" fmla="*/ 132 w 341"/>
                    <a:gd name="T27" fmla="*/ 1 h 54"/>
                    <a:gd name="T28" fmla="*/ 151 w 341"/>
                    <a:gd name="T29" fmla="*/ 1 h 54"/>
                    <a:gd name="T30" fmla="*/ 169 w 341"/>
                    <a:gd name="T31" fmla="*/ 1 h 54"/>
                    <a:gd name="T32" fmla="*/ 188 w 341"/>
                    <a:gd name="T33" fmla="*/ 1 h 54"/>
                    <a:gd name="T34" fmla="*/ 207 w 341"/>
                    <a:gd name="T35" fmla="*/ 1 h 54"/>
                    <a:gd name="T36" fmla="*/ 225 w 341"/>
                    <a:gd name="T37" fmla="*/ 1 h 54"/>
                    <a:gd name="T38" fmla="*/ 244 w 341"/>
                    <a:gd name="T39" fmla="*/ 1 h 54"/>
                    <a:gd name="T40" fmla="*/ 263 w 341"/>
                    <a:gd name="T41" fmla="*/ 0 h 54"/>
                    <a:gd name="T42" fmla="*/ 281 w 341"/>
                    <a:gd name="T43" fmla="*/ 0 h 54"/>
                    <a:gd name="T44" fmla="*/ 300 w 341"/>
                    <a:gd name="T45" fmla="*/ 0 h 54"/>
                    <a:gd name="T46" fmla="*/ 318 w 341"/>
                    <a:gd name="T47" fmla="*/ 0 h 54"/>
                    <a:gd name="T48" fmla="*/ 329 w 341"/>
                    <a:gd name="T49" fmla="*/ 6 h 54"/>
                    <a:gd name="T50" fmla="*/ 333 w 341"/>
                    <a:gd name="T51" fmla="*/ 16 h 54"/>
                    <a:gd name="T52" fmla="*/ 336 w 341"/>
                    <a:gd name="T53" fmla="*/ 27 h 54"/>
                    <a:gd name="T54" fmla="*/ 340 w 341"/>
                    <a:gd name="T55" fmla="*/ 37 h 54"/>
                    <a:gd name="T56" fmla="*/ 341 w 341"/>
                    <a:gd name="T57" fmla="*/ 45 h 54"/>
                    <a:gd name="T58" fmla="*/ 340 w 341"/>
                    <a:gd name="T59" fmla="*/ 49 h 54"/>
                    <a:gd name="T60" fmla="*/ 338 w 341"/>
                    <a:gd name="T61" fmla="*/ 51 h 54"/>
                    <a:gd name="T62" fmla="*/ 336 w 341"/>
                    <a:gd name="T63" fmla="*/ 53 h 54"/>
                    <a:gd name="T64" fmla="*/ 325 w 341"/>
                    <a:gd name="T65" fmla="*/ 54 h 54"/>
                    <a:gd name="T66" fmla="*/ 304 w 341"/>
                    <a:gd name="T67" fmla="*/ 54 h 54"/>
                    <a:gd name="T68" fmla="*/ 284 w 341"/>
                    <a:gd name="T69" fmla="*/ 54 h 54"/>
                    <a:gd name="T70" fmla="*/ 264 w 341"/>
                    <a:gd name="T71" fmla="*/ 54 h 54"/>
                    <a:gd name="T72" fmla="*/ 244 w 341"/>
                    <a:gd name="T73" fmla="*/ 54 h 54"/>
                    <a:gd name="T74" fmla="*/ 224 w 341"/>
                    <a:gd name="T75" fmla="*/ 54 h 54"/>
                    <a:gd name="T76" fmla="*/ 204 w 341"/>
                    <a:gd name="T77" fmla="*/ 54 h 54"/>
                    <a:gd name="T78" fmla="*/ 184 w 341"/>
                    <a:gd name="T79" fmla="*/ 54 h 54"/>
                    <a:gd name="T80" fmla="*/ 164 w 341"/>
                    <a:gd name="T81" fmla="*/ 54 h 54"/>
                    <a:gd name="T82" fmla="*/ 144 w 341"/>
                    <a:gd name="T83" fmla="*/ 54 h 54"/>
                    <a:gd name="T84" fmla="*/ 124 w 341"/>
                    <a:gd name="T85" fmla="*/ 54 h 54"/>
                    <a:gd name="T86" fmla="*/ 103 w 341"/>
                    <a:gd name="T87" fmla="*/ 54 h 54"/>
                    <a:gd name="T88" fmla="*/ 83 w 341"/>
                    <a:gd name="T89" fmla="*/ 54 h 54"/>
                    <a:gd name="T90" fmla="*/ 63 w 341"/>
                    <a:gd name="T91" fmla="*/ 54 h 54"/>
                    <a:gd name="T92" fmla="*/ 43 w 341"/>
                    <a:gd name="T93" fmla="*/ 54 h 54"/>
                    <a:gd name="T94" fmla="*/ 23 w 341"/>
                    <a:gd name="T95" fmla="*/ 54 h 54"/>
                    <a:gd name="T96" fmla="*/ 11 w 341"/>
                    <a:gd name="T97" fmla="*/ 53 h 54"/>
                    <a:gd name="T98" fmla="*/ 7 w 341"/>
                    <a:gd name="T99" fmla="*/ 52 h 54"/>
                    <a:gd name="T100" fmla="*/ 4 w 341"/>
                    <a:gd name="T101" fmla="*/ 50 h 54"/>
                    <a:gd name="T102" fmla="*/ 1 w 341"/>
                    <a:gd name="T103" fmla="*/ 48 h 54"/>
                    <a:gd name="T104" fmla="*/ 1 w 341"/>
                    <a:gd name="T105" fmla="*/ 41 h 54"/>
                    <a:gd name="T106" fmla="*/ 3 w 341"/>
                    <a:gd name="T107" fmla="*/ 32 h 54"/>
                    <a:gd name="T108" fmla="*/ 5 w 341"/>
                    <a:gd name="T109" fmla="*/ 22 h 54"/>
                    <a:gd name="T110" fmla="*/ 8 w 341"/>
                    <a:gd name="T111" fmla="*/ 13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54"/>
                    <a:gd name="T170" fmla="*/ 341 w 341"/>
                    <a:gd name="T171" fmla="*/ 54 h 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54">
                      <a:moveTo>
                        <a:pt x="9" y="8"/>
                      </a:moveTo>
                      <a:lnTo>
                        <a:pt x="10" y="7"/>
                      </a:lnTo>
                      <a:lnTo>
                        <a:pt x="12" y="6"/>
                      </a:lnTo>
                      <a:lnTo>
                        <a:pt x="13" y="5"/>
                      </a:lnTo>
                      <a:lnTo>
                        <a:pt x="14" y="4"/>
                      </a:lnTo>
                      <a:lnTo>
                        <a:pt x="15" y="4"/>
                      </a:lnTo>
                      <a:lnTo>
                        <a:pt x="17" y="3"/>
                      </a:lnTo>
                      <a:lnTo>
                        <a:pt x="18" y="2"/>
                      </a:lnTo>
                      <a:lnTo>
                        <a:pt x="19" y="1"/>
                      </a:lnTo>
                      <a:lnTo>
                        <a:pt x="21" y="1"/>
                      </a:lnTo>
                      <a:lnTo>
                        <a:pt x="22" y="1"/>
                      </a:lnTo>
                      <a:lnTo>
                        <a:pt x="23" y="1"/>
                      </a:lnTo>
                      <a:lnTo>
                        <a:pt x="24" y="1"/>
                      </a:lnTo>
                      <a:lnTo>
                        <a:pt x="26" y="1"/>
                      </a:lnTo>
                      <a:lnTo>
                        <a:pt x="27" y="1"/>
                      </a:lnTo>
                      <a:lnTo>
                        <a:pt x="28" y="1"/>
                      </a:lnTo>
                      <a:lnTo>
                        <a:pt x="29" y="2"/>
                      </a:lnTo>
                      <a:lnTo>
                        <a:pt x="39" y="2"/>
                      </a:lnTo>
                      <a:lnTo>
                        <a:pt x="48" y="2"/>
                      </a:lnTo>
                      <a:lnTo>
                        <a:pt x="57" y="1"/>
                      </a:lnTo>
                      <a:lnTo>
                        <a:pt x="67" y="1"/>
                      </a:lnTo>
                      <a:lnTo>
                        <a:pt x="76" y="1"/>
                      </a:lnTo>
                      <a:lnTo>
                        <a:pt x="85" y="1"/>
                      </a:lnTo>
                      <a:lnTo>
                        <a:pt x="95" y="1"/>
                      </a:lnTo>
                      <a:lnTo>
                        <a:pt x="104" y="1"/>
                      </a:lnTo>
                      <a:lnTo>
                        <a:pt x="113" y="1"/>
                      </a:lnTo>
                      <a:lnTo>
                        <a:pt x="123" y="1"/>
                      </a:lnTo>
                      <a:lnTo>
                        <a:pt x="132" y="1"/>
                      </a:lnTo>
                      <a:lnTo>
                        <a:pt x="141" y="1"/>
                      </a:lnTo>
                      <a:lnTo>
                        <a:pt x="151" y="1"/>
                      </a:lnTo>
                      <a:lnTo>
                        <a:pt x="160" y="1"/>
                      </a:lnTo>
                      <a:lnTo>
                        <a:pt x="169" y="1"/>
                      </a:lnTo>
                      <a:lnTo>
                        <a:pt x="179" y="1"/>
                      </a:lnTo>
                      <a:lnTo>
                        <a:pt x="188" y="1"/>
                      </a:lnTo>
                      <a:lnTo>
                        <a:pt x="197" y="1"/>
                      </a:lnTo>
                      <a:lnTo>
                        <a:pt x="207" y="1"/>
                      </a:lnTo>
                      <a:lnTo>
                        <a:pt x="216" y="1"/>
                      </a:lnTo>
                      <a:lnTo>
                        <a:pt x="225" y="1"/>
                      </a:lnTo>
                      <a:lnTo>
                        <a:pt x="235" y="1"/>
                      </a:lnTo>
                      <a:lnTo>
                        <a:pt x="244" y="1"/>
                      </a:lnTo>
                      <a:lnTo>
                        <a:pt x="253" y="1"/>
                      </a:lnTo>
                      <a:lnTo>
                        <a:pt x="263" y="0"/>
                      </a:lnTo>
                      <a:lnTo>
                        <a:pt x="272" y="0"/>
                      </a:lnTo>
                      <a:lnTo>
                        <a:pt x="281" y="0"/>
                      </a:lnTo>
                      <a:lnTo>
                        <a:pt x="290" y="0"/>
                      </a:lnTo>
                      <a:lnTo>
                        <a:pt x="300" y="0"/>
                      </a:lnTo>
                      <a:lnTo>
                        <a:pt x="309" y="0"/>
                      </a:lnTo>
                      <a:lnTo>
                        <a:pt x="318" y="0"/>
                      </a:lnTo>
                      <a:lnTo>
                        <a:pt x="328" y="0"/>
                      </a:lnTo>
                      <a:lnTo>
                        <a:pt x="329" y="6"/>
                      </a:lnTo>
                      <a:lnTo>
                        <a:pt x="331" y="11"/>
                      </a:lnTo>
                      <a:lnTo>
                        <a:pt x="333" y="16"/>
                      </a:lnTo>
                      <a:lnTo>
                        <a:pt x="334" y="21"/>
                      </a:lnTo>
                      <a:lnTo>
                        <a:pt x="336" y="27"/>
                      </a:lnTo>
                      <a:lnTo>
                        <a:pt x="338" y="32"/>
                      </a:lnTo>
                      <a:lnTo>
                        <a:pt x="340" y="37"/>
                      </a:lnTo>
                      <a:lnTo>
                        <a:pt x="341" y="43"/>
                      </a:lnTo>
                      <a:lnTo>
                        <a:pt x="341" y="45"/>
                      </a:lnTo>
                      <a:lnTo>
                        <a:pt x="341" y="47"/>
                      </a:lnTo>
                      <a:lnTo>
                        <a:pt x="340" y="49"/>
                      </a:lnTo>
                      <a:lnTo>
                        <a:pt x="339" y="50"/>
                      </a:lnTo>
                      <a:lnTo>
                        <a:pt x="338" y="51"/>
                      </a:lnTo>
                      <a:lnTo>
                        <a:pt x="337" y="52"/>
                      </a:lnTo>
                      <a:lnTo>
                        <a:pt x="336" y="53"/>
                      </a:lnTo>
                      <a:lnTo>
                        <a:pt x="335" y="54"/>
                      </a:lnTo>
                      <a:lnTo>
                        <a:pt x="325" y="54"/>
                      </a:lnTo>
                      <a:lnTo>
                        <a:pt x="315" y="54"/>
                      </a:lnTo>
                      <a:lnTo>
                        <a:pt x="304" y="54"/>
                      </a:lnTo>
                      <a:lnTo>
                        <a:pt x="294" y="54"/>
                      </a:lnTo>
                      <a:lnTo>
                        <a:pt x="284" y="54"/>
                      </a:lnTo>
                      <a:lnTo>
                        <a:pt x="274" y="54"/>
                      </a:lnTo>
                      <a:lnTo>
                        <a:pt x="264" y="54"/>
                      </a:lnTo>
                      <a:lnTo>
                        <a:pt x="254" y="54"/>
                      </a:lnTo>
                      <a:lnTo>
                        <a:pt x="244" y="54"/>
                      </a:lnTo>
                      <a:lnTo>
                        <a:pt x="234" y="54"/>
                      </a:lnTo>
                      <a:lnTo>
                        <a:pt x="224" y="54"/>
                      </a:lnTo>
                      <a:lnTo>
                        <a:pt x="214" y="54"/>
                      </a:lnTo>
                      <a:lnTo>
                        <a:pt x="204" y="54"/>
                      </a:lnTo>
                      <a:lnTo>
                        <a:pt x="194" y="54"/>
                      </a:lnTo>
                      <a:lnTo>
                        <a:pt x="184" y="54"/>
                      </a:lnTo>
                      <a:lnTo>
                        <a:pt x="174" y="54"/>
                      </a:lnTo>
                      <a:lnTo>
                        <a:pt x="164" y="54"/>
                      </a:lnTo>
                      <a:lnTo>
                        <a:pt x="154" y="54"/>
                      </a:lnTo>
                      <a:lnTo>
                        <a:pt x="144" y="54"/>
                      </a:lnTo>
                      <a:lnTo>
                        <a:pt x="134" y="54"/>
                      </a:lnTo>
                      <a:lnTo>
                        <a:pt x="124" y="54"/>
                      </a:lnTo>
                      <a:lnTo>
                        <a:pt x="114" y="54"/>
                      </a:lnTo>
                      <a:lnTo>
                        <a:pt x="103" y="54"/>
                      </a:lnTo>
                      <a:lnTo>
                        <a:pt x="93" y="54"/>
                      </a:lnTo>
                      <a:lnTo>
                        <a:pt x="83" y="54"/>
                      </a:lnTo>
                      <a:lnTo>
                        <a:pt x="73" y="54"/>
                      </a:lnTo>
                      <a:lnTo>
                        <a:pt x="63" y="54"/>
                      </a:lnTo>
                      <a:lnTo>
                        <a:pt x="53" y="54"/>
                      </a:lnTo>
                      <a:lnTo>
                        <a:pt x="43" y="54"/>
                      </a:lnTo>
                      <a:lnTo>
                        <a:pt x="33" y="54"/>
                      </a:lnTo>
                      <a:lnTo>
                        <a:pt x="23" y="54"/>
                      </a:lnTo>
                      <a:lnTo>
                        <a:pt x="13" y="54"/>
                      </a:lnTo>
                      <a:lnTo>
                        <a:pt x="11" y="53"/>
                      </a:lnTo>
                      <a:lnTo>
                        <a:pt x="9" y="53"/>
                      </a:lnTo>
                      <a:lnTo>
                        <a:pt x="7" y="52"/>
                      </a:lnTo>
                      <a:lnTo>
                        <a:pt x="6" y="51"/>
                      </a:lnTo>
                      <a:lnTo>
                        <a:pt x="4" y="50"/>
                      </a:lnTo>
                      <a:lnTo>
                        <a:pt x="2" y="49"/>
                      </a:lnTo>
                      <a:lnTo>
                        <a:pt x="1" y="48"/>
                      </a:lnTo>
                      <a:lnTo>
                        <a:pt x="0" y="46"/>
                      </a:lnTo>
                      <a:lnTo>
                        <a:pt x="1" y="41"/>
                      </a:lnTo>
                      <a:lnTo>
                        <a:pt x="2" y="36"/>
                      </a:lnTo>
                      <a:lnTo>
                        <a:pt x="3" y="32"/>
                      </a:lnTo>
                      <a:lnTo>
                        <a:pt x="4" y="27"/>
                      </a:lnTo>
                      <a:lnTo>
                        <a:pt x="5" y="22"/>
                      </a:lnTo>
                      <a:lnTo>
                        <a:pt x="7" y="18"/>
                      </a:lnTo>
                      <a:lnTo>
                        <a:pt x="8" y="13"/>
                      </a:lnTo>
                      <a:lnTo>
                        <a:pt x="9" y="8"/>
                      </a:lnTo>
                      <a:close/>
                    </a:path>
                  </a:pathLst>
                </a:custGeom>
                <a:solidFill>
                  <a:srgbClr val="494F59"/>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27" name="Freeform 185"/>
                <p:cNvSpPr>
                  <a:spLocks/>
                </p:cNvSpPr>
                <p:nvPr/>
              </p:nvSpPr>
              <p:spPr bwMode="auto">
                <a:xfrm>
                  <a:off x="2000" y="1535"/>
                  <a:ext cx="341" cy="45"/>
                </a:xfrm>
                <a:custGeom>
                  <a:avLst/>
                  <a:gdLst>
                    <a:gd name="T0" fmla="*/ 10 w 341"/>
                    <a:gd name="T1" fmla="*/ 5 h 45"/>
                    <a:gd name="T2" fmla="*/ 13 w 341"/>
                    <a:gd name="T3" fmla="*/ 3 h 45"/>
                    <a:gd name="T4" fmla="*/ 16 w 341"/>
                    <a:gd name="T5" fmla="*/ 2 h 45"/>
                    <a:gd name="T6" fmla="*/ 18 w 341"/>
                    <a:gd name="T7" fmla="*/ 1 h 45"/>
                    <a:gd name="T8" fmla="*/ 21 w 341"/>
                    <a:gd name="T9" fmla="*/ 0 h 45"/>
                    <a:gd name="T10" fmla="*/ 23 w 341"/>
                    <a:gd name="T11" fmla="*/ 0 h 45"/>
                    <a:gd name="T12" fmla="*/ 26 w 341"/>
                    <a:gd name="T13" fmla="*/ 1 h 45"/>
                    <a:gd name="T14" fmla="*/ 28 w 341"/>
                    <a:gd name="T15" fmla="*/ 1 h 45"/>
                    <a:gd name="T16" fmla="*/ 39 w 341"/>
                    <a:gd name="T17" fmla="*/ 1 h 45"/>
                    <a:gd name="T18" fmla="*/ 58 w 341"/>
                    <a:gd name="T19" fmla="*/ 1 h 45"/>
                    <a:gd name="T20" fmla="*/ 76 w 341"/>
                    <a:gd name="T21" fmla="*/ 1 h 45"/>
                    <a:gd name="T22" fmla="*/ 95 w 341"/>
                    <a:gd name="T23" fmla="*/ 1 h 45"/>
                    <a:gd name="T24" fmla="*/ 114 w 341"/>
                    <a:gd name="T25" fmla="*/ 1 h 45"/>
                    <a:gd name="T26" fmla="*/ 133 w 341"/>
                    <a:gd name="T27" fmla="*/ 1 h 45"/>
                    <a:gd name="T28" fmla="*/ 151 w 341"/>
                    <a:gd name="T29" fmla="*/ 0 h 45"/>
                    <a:gd name="T30" fmla="*/ 170 w 341"/>
                    <a:gd name="T31" fmla="*/ 0 h 45"/>
                    <a:gd name="T32" fmla="*/ 189 w 341"/>
                    <a:gd name="T33" fmla="*/ 0 h 45"/>
                    <a:gd name="T34" fmla="*/ 208 w 341"/>
                    <a:gd name="T35" fmla="*/ 0 h 45"/>
                    <a:gd name="T36" fmla="*/ 226 w 341"/>
                    <a:gd name="T37" fmla="*/ 0 h 45"/>
                    <a:gd name="T38" fmla="*/ 245 w 341"/>
                    <a:gd name="T39" fmla="*/ 0 h 45"/>
                    <a:gd name="T40" fmla="*/ 264 w 341"/>
                    <a:gd name="T41" fmla="*/ 0 h 45"/>
                    <a:gd name="T42" fmla="*/ 283 w 341"/>
                    <a:gd name="T43" fmla="*/ 0 h 45"/>
                    <a:gd name="T44" fmla="*/ 301 w 341"/>
                    <a:gd name="T45" fmla="*/ 0 h 45"/>
                    <a:gd name="T46" fmla="*/ 320 w 341"/>
                    <a:gd name="T47" fmla="*/ 0 h 45"/>
                    <a:gd name="T48" fmla="*/ 331 w 341"/>
                    <a:gd name="T49" fmla="*/ 4 h 45"/>
                    <a:gd name="T50" fmla="*/ 334 w 341"/>
                    <a:gd name="T51" fmla="*/ 12 h 45"/>
                    <a:gd name="T52" fmla="*/ 337 w 341"/>
                    <a:gd name="T53" fmla="*/ 21 h 45"/>
                    <a:gd name="T54" fmla="*/ 340 w 341"/>
                    <a:gd name="T55" fmla="*/ 29 h 45"/>
                    <a:gd name="T56" fmla="*/ 341 w 341"/>
                    <a:gd name="T57" fmla="*/ 36 h 45"/>
                    <a:gd name="T58" fmla="*/ 340 w 341"/>
                    <a:gd name="T59" fmla="*/ 40 h 45"/>
                    <a:gd name="T60" fmla="*/ 338 w 341"/>
                    <a:gd name="T61" fmla="*/ 42 h 45"/>
                    <a:gd name="T62" fmla="*/ 336 w 341"/>
                    <a:gd name="T63" fmla="*/ 44 h 45"/>
                    <a:gd name="T64" fmla="*/ 325 w 341"/>
                    <a:gd name="T65" fmla="*/ 45 h 45"/>
                    <a:gd name="T66" fmla="*/ 304 w 341"/>
                    <a:gd name="T67" fmla="*/ 45 h 45"/>
                    <a:gd name="T68" fmla="*/ 284 w 341"/>
                    <a:gd name="T69" fmla="*/ 45 h 45"/>
                    <a:gd name="T70" fmla="*/ 264 w 341"/>
                    <a:gd name="T71" fmla="*/ 45 h 45"/>
                    <a:gd name="T72" fmla="*/ 244 w 341"/>
                    <a:gd name="T73" fmla="*/ 45 h 45"/>
                    <a:gd name="T74" fmla="*/ 224 w 341"/>
                    <a:gd name="T75" fmla="*/ 45 h 45"/>
                    <a:gd name="T76" fmla="*/ 204 w 341"/>
                    <a:gd name="T77" fmla="*/ 45 h 45"/>
                    <a:gd name="T78" fmla="*/ 184 w 341"/>
                    <a:gd name="T79" fmla="*/ 45 h 45"/>
                    <a:gd name="T80" fmla="*/ 164 w 341"/>
                    <a:gd name="T81" fmla="*/ 45 h 45"/>
                    <a:gd name="T82" fmla="*/ 144 w 341"/>
                    <a:gd name="T83" fmla="*/ 45 h 45"/>
                    <a:gd name="T84" fmla="*/ 124 w 341"/>
                    <a:gd name="T85" fmla="*/ 45 h 45"/>
                    <a:gd name="T86" fmla="*/ 103 w 341"/>
                    <a:gd name="T87" fmla="*/ 45 h 45"/>
                    <a:gd name="T88" fmla="*/ 83 w 341"/>
                    <a:gd name="T89" fmla="*/ 45 h 45"/>
                    <a:gd name="T90" fmla="*/ 63 w 341"/>
                    <a:gd name="T91" fmla="*/ 45 h 45"/>
                    <a:gd name="T92" fmla="*/ 43 w 341"/>
                    <a:gd name="T93" fmla="*/ 45 h 45"/>
                    <a:gd name="T94" fmla="*/ 23 w 341"/>
                    <a:gd name="T95" fmla="*/ 45 h 45"/>
                    <a:gd name="T96" fmla="*/ 11 w 341"/>
                    <a:gd name="T97" fmla="*/ 44 h 45"/>
                    <a:gd name="T98" fmla="*/ 7 w 341"/>
                    <a:gd name="T99" fmla="*/ 43 h 45"/>
                    <a:gd name="T100" fmla="*/ 4 w 341"/>
                    <a:gd name="T101" fmla="*/ 42 h 45"/>
                    <a:gd name="T102" fmla="*/ 1 w 341"/>
                    <a:gd name="T103" fmla="*/ 39 h 45"/>
                    <a:gd name="T104" fmla="*/ 1 w 341"/>
                    <a:gd name="T105" fmla="*/ 33 h 45"/>
                    <a:gd name="T106" fmla="*/ 3 w 341"/>
                    <a:gd name="T107" fmla="*/ 25 h 45"/>
                    <a:gd name="T108" fmla="*/ 5 w 341"/>
                    <a:gd name="T109" fmla="*/ 17 h 45"/>
                    <a:gd name="T110" fmla="*/ 7 w 341"/>
                    <a:gd name="T111" fmla="*/ 9 h 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45"/>
                    <a:gd name="T170" fmla="*/ 341 w 341"/>
                    <a:gd name="T171" fmla="*/ 45 h 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45">
                      <a:moveTo>
                        <a:pt x="8" y="5"/>
                      </a:moveTo>
                      <a:lnTo>
                        <a:pt x="10" y="5"/>
                      </a:lnTo>
                      <a:lnTo>
                        <a:pt x="11" y="4"/>
                      </a:lnTo>
                      <a:lnTo>
                        <a:pt x="13" y="3"/>
                      </a:lnTo>
                      <a:lnTo>
                        <a:pt x="14" y="3"/>
                      </a:lnTo>
                      <a:lnTo>
                        <a:pt x="16" y="2"/>
                      </a:lnTo>
                      <a:lnTo>
                        <a:pt x="17" y="1"/>
                      </a:lnTo>
                      <a:lnTo>
                        <a:pt x="18" y="1"/>
                      </a:lnTo>
                      <a:lnTo>
                        <a:pt x="20" y="0"/>
                      </a:lnTo>
                      <a:lnTo>
                        <a:pt x="21" y="0"/>
                      </a:lnTo>
                      <a:lnTo>
                        <a:pt x="22" y="0"/>
                      </a:lnTo>
                      <a:lnTo>
                        <a:pt x="23" y="0"/>
                      </a:lnTo>
                      <a:lnTo>
                        <a:pt x="25" y="0"/>
                      </a:lnTo>
                      <a:lnTo>
                        <a:pt x="26" y="1"/>
                      </a:lnTo>
                      <a:lnTo>
                        <a:pt x="27" y="1"/>
                      </a:lnTo>
                      <a:lnTo>
                        <a:pt x="28" y="1"/>
                      </a:lnTo>
                      <a:lnTo>
                        <a:pt x="29" y="1"/>
                      </a:lnTo>
                      <a:lnTo>
                        <a:pt x="39" y="1"/>
                      </a:lnTo>
                      <a:lnTo>
                        <a:pt x="48" y="1"/>
                      </a:lnTo>
                      <a:lnTo>
                        <a:pt x="58" y="1"/>
                      </a:lnTo>
                      <a:lnTo>
                        <a:pt x="67" y="1"/>
                      </a:lnTo>
                      <a:lnTo>
                        <a:pt x="76" y="1"/>
                      </a:lnTo>
                      <a:lnTo>
                        <a:pt x="86" y="1"/>
                      </a:lnTo>
                      <a:lnTo>
                        <a:pt x="95" y="1"/>
                      </a:lnTo>
                      <a:lnTo>
                        <a:pt x="104" y="1"/>
                      </a:lnTo>
                      <a:lnTo>
                        <a:pt x="114" y="1"/>
                      </a:lnTo>
                      <a:lnTo>
                        <a:pt x="123" y="1"/>
                      </a:lnTo>
                      <a:lnTo>
                        <a:pt x="133" y="1"/>
                      </a:lnTo>
                      <a:lnTo>
                        <a:pt x="142" y="1"/>
                      </a:lnTo>
                      <a:lnTo>
                        <a:pt x="151" y="0"/>
                      </a:lnTo>
                      <a:lnTo>
                        <a:pt x="161" y="0"/>
                      </a:lnTo>
                      <a:lnTo>
                        <a:pt x="170" y="0"/>
                      </a:lnTo>
                      <a:lnTo>
                        <a:pt x="180" y="0"/>
                      </a:lnTo>
                      <a:lnTo>
                        <a:pt x="189" y="0"/>
                      </a:lnTo>
                      <a:lnTo>
                        <a:pt x="198" y="0"/>
                      </a:lnTo>
                      <a:lnTo>
                        <a:pt x="208" y="0"/>
                      </a:lnTo>
                      <a:lnTo>
                        <a:pt x="217" y="0"/>
                      </a:lnTo>
                      <a:lnTo>
                        <a:pt x="226" y="0"/>
                      </a:lnTo>
                      <a:lnTo>
                        <a:pt x="236" y="0"/>
                      </a:lnTo>
                      <a:lnTo>
                        <a:pt x="245" y="0"/>
                      </a:lnTo>
                      <a:lnTo>
                        <a:pt x="254" y="0"/>
                      </a:lnTo>
                      <a:lnTo>
                        <a:pt x="264" y="0"/>
                      </a:lnTo>
                      <a:lnTo>
                        <a:pt x="273" y="0"/>
                      </a:lnTo>
                      <a:lnTo>
                        <a:pt x="283" y="0"/>
                      </a:lnTo>
                      <a:lnTo>
                        <a:pt x="292" y="0"/>
                      </a:lnTo>
                      <a:lnTo>
                        <a:pt x="301" y="0"/>
                      </a:lnTo>
                      <a:lnTo>
                        <a:pt x="311" y="0"/>
                      </a:lnTo>
                      <a:lnTo>
                        <a:pt x="320" y="0"/>
                      </a:lnTo>
                      <a:lnTo>
                        <a:pt x="329" y="0"/>
                      </a:lnTo>
                      <a:lnTo>
                        <a:pt x="331" y="4"/>
                      </a:lnTo>
                      <a:lnTo>
                        <a:pt x="332" y="8"/>
                      </a:lnTo>
                      <a:lnTo>
                        <a:pt x="334" y="12"/>
                      </a:lnTo>
                      <a:lnTo>
                        <a:pt x="335" y="17"/>
                      </a:lnTo>
                      <a:lnTo>
                        <a:pt x="337" y="21"/>
                      </a:lnTo>
                      <a:lnTo>
                        <a:pt x="338" y="25"/>
                      </a:lnTo>
                      <a:lnTo>
                        <a:pt x="340" y="29"/>
                      </a:lnTo>
                      <a:lnTo>
                        <a:pt x="341" y="34"/>
                      </a:lnTo>
                      <a:lnTo>
                        <a:pt x="341" y="36"/>
                      </a:lnTo>
                      <a:lnTo>
                        <a:pt x="341" y="38"/>
                      </a:lnTo>
                      <a:lnTo>
                        <a:pt x="340" y="40"/>
                      </a:lnTo>
                      <a:lnTo>
                        <a:pt x="339" y="41"/>
                      </a:lnTo>
                      <a:lnTo>
                        <a:pt x="338" y="42"/>
                      </a:lnTo>
                      <a:lnTo>
                        <a:pt x="337" y="43"/>
                      </a:lnTo>
                      <a:lnTo>
                        <a:pt x="336" y="44"/>
                      </a:lnTo>
                      <a:lnTo>
                        <a:pt x="335" y="45"/>
                      </a:lnTo>
                      <a:lnTo>
                        <a:pt x="325" y="45"/>
                      </a:lnTo>
                      <a:lnTo>
                        <a:pt x="315" y="45"/>
                      </a:lnTo>
                      <a:lnTo>
                        <a:pt x="304" y="45"/>
                      </a:lnTo>
                      <a:lnTo>
                        <a:pt x="294" y="45"/>
                      </a:lnTo>
                      <a:lnTo>
                        <a:pt x="284" y="45"/>
                      </a:lnTo>
                      <a:lnTo>
                        <a:pt x="274" y="45"/>
                      </a:lnTo>
                      <a:lnTo>
                        <a:pt x="264" y="45"/>
                      </a:lnTo>
                      <a:lnTo>
                        <a:pt x="254" y="45"/>
                      </a:lnTo>
                      <a:lnTo>
                        <a:pt x="244" y="45"/>
                      </a:lnTo>
                      <a:lnTo>
                        <a:pt x="234" y="45"/>
                      </a:lnTo>
                      <a:lnTo>
                        <a:pt x="224" y="45"/>
                      </a:lnTo>
                      <a:lnTo>
                        <a:pt x="214" y="45"/>
                      </a:lnTo>
                      <a:lnTo>
                        <a:pt x="204" y="45"/>
                      </a:lnTo>
                      <a:lnTo>
                        <a:pt x="194" y="45"/>
                      </a:lnTo>
                      <a:lnTo>
                        <a:pt x="184" y="45"/>
                      </a:lnTo>
                      <a:lnTo>
                        <a:pt x="174" y="45"/>
                      </a:lnTo>
                      <a:lnTo>
                        <a:pt x="164" y="45"/>
                      </a:lnTo>
                      <a:lnTo>
                        <a:pt x="154" y="45"/>
                      </a:lnTo>
                      <a:lnTo>
                        <a:pt x="144" y="45"/>
                      </a:lnTo>
                      <a:lnTo>
                        <a:pt x="134" y="45"/>
                      </a:lnTo>
                      <a:lnTo>
                        <a:pt x="124" y="45"/>
                      </a:lnTo>
                      <a:lnTo>
                        <a:pt x="114" y="45"/>
                      </a:lnTo>
                      <a:lnTo>
                        <a:pt x="103" y="45"/>
                      </a:lnTo>
                      <a:lnTo>
                        <a:pt x="93" y="45"/>
                      </a:lnTo>
                      <a:lnTo>
                        <a:pt x="83" y="45"/>
                      </a:lnTo>
                      <a:lnTo>
                        <a:pt x="73" y="45"/>
                      </a:lnTo>
                      <a:lnTo>
                        <a:pt x="63" y="45"/>
                      </a:lnTo>
                      <a:lnTo>
                        <a:pt x="53" y="45"/>
                      </a:lnTo>
                      <a:lnTo>
                        <a:pt x="43" y="45"/>
                      </a:lnTo>
                      <a:lnTo>
                        <a:pt x="33" y="45"/>
                      </a:lnTo>
                      <a:lnTo>
                        <a:pt x="23" y="45"/>
                      </a:lnTo>
                      <a:lnTo>
                        <a:pt x="13" y="45"/>
                      </a:lnTo>
                      <a:lnTo>
                        <a:pt x="11" y="44"/>
                      </a:lnTo>
                      <a:lnTo>
                        <a:pt x="9" y="44"/>
                      </a:lnTo>
                      <a:lnTo>
                        <a:pt x="7" y="43"/>
                      </a:lnTo>
                      <a:lnTo>
                        <a:pt x="6" y="42"/>
                      </a:lnTo>
                      <a:lnTo>
                        <a:pt x="4" y="42"/>
                      </a:lnTo>
                      <a:lnTo>
                        <a:pt x="2" y="40"/>
                      </a:lnTo>
                      <a:lnTo>
                        <a:pt x="1" y="39"/>
                      </a:lnTo>
                      <a:lnTo>
                        <a:pt x="0" y="37"/>
                      </a:lnTo>
                      <a:lnTo>
                        <a:pt x="1" y="33"/>
                      </a:lnTo>
                      <a:lnTo>
                        <a:pt x="2" y="29"/>
                      </a:lnTo>
                      <a:lnTo>
                        <a:pt x="3" y="25"/>
                      </a:lnTo>
                      <a:lnTo>
                        <a:pt x="4" y="21"/>
                      </a:lnTo>
                      <a:lnTo>
                        <a:pt x="5" y="17"/>
                      </a:lnTo>
                      <a:lnTo>
                        <a:pt x="6" y="13"/>
                      </a:lnTo>
                      <a:lnTo>
                        <a:pt x="7" y="9"/>
                      </a:lnTo>
                      <a:lnTo>
                        <a:pt x="8" y="5"/>
                      </a:lnTo>
                      <a:close/>
                    </a:path>
                  </a:pathLst>
                </a:custGeom>
                <a:solidFill>
                  <a:srgbClr val="4C545E"/>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28" name="Freeform 186"/>
                <p:cNvSpPr>
                  <a:spLocks/>
                </p:cNvSpPr>
                <p:nvPr/>
              </p:nvSpPr>
              <p:spPr bwMode="auto">
                <a:xfrm>
                  <a:off x="2000" y="1543"/>
                  <a:ext cx="341" cy="37"/>
                </a:xfrm>
                <a:custGeom>
                  <a:avLst/>
                  <a:gdLst>
                    <a:gd name="T0" fmla="*/ 10 w 341"/>
                    <a:gd name="T1" fmla="*/ 3 h 37"/>
                    <a:gd name="T2" fmla="*/ 13 w 341"/>
                    <a:gd name="T3" fmla="*/ 2 h 37"/>
                    <a:gd name="T4" fmla="*/ 16 w 341"/>
                    <a:gd name="T5" fmla="*/ 2 h 37"/>
                    <a:gd name="T6" fmla="*/ 19 w 341"/>
                    <a:gd name="T7" fmla="*/ 1 h 37"/>
                    <a:gd name="T8" fmla="*/ 22 w 341"/>
                    <a:gd name="T9" fmla="*/ 1 h 37"/>
                    <a:gd name="T10" fmla="*/ 24 w 341"/>
                    <a:gd name="T11" fmla="*/ 1 h 37"/>
                    <a:gd name="T12" fmla="*/ 26 w 341"/>
                    <a:gd name="T13" fmla="*/ 1 h 37"/>
                    <a:gd name="T14" fmla="*/ 28 w 341"/>
                    <a:gd name="T15" fmla="*/ 1 h 37"/>
                    <a:gd name="T16" fmla="*/ 39 w 341"/>
                    <a:gd name="T17" fmla="*/ 2 h 37"/>
                    <a:gd name="T18" fmla="*/ 58 w 341"/>
                    <a:gd name="T19" fmla="*/ 1 h 37"/>
                    <a:gd name="T20" fmla="*/ 77 w 341"/>
                    <a:gd name="T21" fmla="*/ 1 h 37"/>
                    <a:gd name="T22" fmla="*/ 95 w 341"/>
                    <a:gd name="T23" fmla="*/ 1 h 37"/>
                    <a:gd name="T24" fmla="*/ 114 w 341"/>
                    <a:gd name="T25" fmla="*/ 1 h 37"/>
                    <a:gd name="T26" fmla="*/ 133 w 341"/>
                    <a:gd name="T27" fmla="*/ 1 h 37"/>
                    <a:gd name="T28" fmla="*/ 152 w 341"/>
                    <a:gd name="T29" fmla="*/ 1 h 37"/>
                    <a:gd name="T30" fmla="*/ 171 w 341"/>
                    <a:gd name="T31" fmla="*/ 1 h 37"/>
                    <a:gd name="T32" fmla="*/ 190 w 341"/>
                    <a:gd name="T33" fmla="*/ 1 h 37"/>
                    <a:gd name="T34" fmla="*/ 209 w 341"/>
                    <a:gd name="T35" fmla="*/ 1 h 37"/>
                    <a:gd name="T36" fmla="*/ 228 w 341"/>
                    <a:gd name="T37" fmla="*/ 1 h 37"/>
                    <a:gd name="T38" fmla="*/ 247 w 341"/>
                    <a:gd name="T39" fmla="*/ 0 h 37"/>
                    <a:gd name="T40" fmla="*/ 265 w 341"/>
                    <a:gd name="T41" fmla="*/ 0 h 37"/>
                    <a:gd name="T42" fmla="*/ 284 w 341"/>
                    <a:gd name="T43" fmla="*/ 0 h 37"/>
                    <a:gd name="T44" fmla="*/ 303 w 341"/>
                    <a:gd name="T45" fmla="*/ 0 h 37"/>
                    <a:gd name="T46" fmla="*/ 322 w 341"/>
                    <a:gd name="T47" fmla="*/ 0 h 37"/>
                    <a:gd name="T48" fmla="*/ 332 w 341"/>
                    <a:gd name="T49" fmla="*/ 3 h 37"/>
                    <a:gd name="T50" fmla="*/ 335 w 341"/>
                    <a:gd name="T51" fmla="*/ 10 h 37"/>
                    <a:gd name="T52" fmla="*/ 337 w 341"/>
                    <a:gd name="T53" fmla="*/ 16 h 37"/>
                    <a:gd name="T54" fmla="*/ 340 w 341"/>
                    <a:gd name="T55" fmla="*/ 22 h 37"/>
                    <a:gd name="T56" fmla="*/ 341 w 341"/>
                    <a:gd name="T57" fmla="*/ 28 h 37"/>
                    <a:gd name="T58" fmla="*/ 340 w 341"/>
                    <a:gd name="T59" fmla="*/ 32 h 37"/>
                    <a:gd name="T60" fmla="*/ 338 w 341"/>
                    <a:gd name="T61" fmla="*/ 35 h 37"/>
                    <a:gd name="T62" fmla="*/ 336 w 341"/>
                    <a:gd name="T63" fmla="*/ 36 h 37"/>
                    <a:gd name="T64" fmla="*/ 325 w 341"/>
                    <a:gd name="T65" fmla="*/ 37 h 37"/>
                    <a:gd name="T66" fmla="*/ 304 w 341"/>
                    <a:gd name="T67" fmla="*/ 37 h 37"/>
                    <a:gd name="T68" fmla="*/ 284 w 341"/>
                    <a:gd name="T69" fmla="*/ 37 h 37"/>
                    <a:gd name="T70" fmla="*/ 264 w 341"/>
                    <a:gd name="T71" fmla="*/ 37 h 37"/>
                    <a:gd name="T72" fmla="*/ 244 w 341"/>
                    <a:gd name="T73" fmla="*/ 37 h 37"/>
                    <a:gd name="T74" fmla="*/ 224 w 341"/>
                    <a:gd name="T75" fmla="*/ 37 h 37"/>
                    <a:gd name="T76" fmla="*/ 204 w 341"/>
                    <a:gd name="T77" fmla="*/ 37 h 37"/>
                    <a:gd name="T78" fmla="*/ 184 w 341"/>
                    <a:gd name="T79" fmla="*/ 37 h 37"/>
                    <a:gd name="T80" fmla="*/ 164 w 341"/>
                    <a:gd name="T81" fmla="*/ 37 h 37"/>
                    <a:gd name="T82" fmla="*/ 144 w 341"/>
                    <a:gd name="T83" fmla="*/ 37 h 37"/>
                    <a:gd name="T84" fmla="*/ 124 w 341"/>
                    <a:gd name="T85" fmla="*/ 37 h 37"/>
                    <a:gd name="T86" fmla="*/ 103 w 341"/>
                    <a:gd name="T87" fmla="*/ 37 h 37"/>
                    <a:gd name="T88" fmla="*/ 83 w 341"/>
                    <a:gd name="T89" fmla="*/ 37 h 37"/>
                    <a:gd name="T90" fmla="*/ 63 w 341"/>
                    <a:gd name="T91" fmla="*/ 37 h 37"/>
                    <a:gd name="T92" fmla="*/ 43 w 341"/>
                    <a:gd name="T93" fmla="*/ 37 h 37"/>
                    <a:gd name="T94" fmla="*/ 23 w 341"/>
                    <a:gd name="T95" fmla="*/ 37 h 37"/>
                    <a:gd name="T96" fmla="*/ 11 w 341"/>
                    <a:gd name="T97" fmla="*/ 36 h 37"/>
                    <a:gd name="T98" fmla="*/ 7 w 341"/>
                    <a:gd name="T99" fmla="*/ 35 h 37"/>
                    <a:gd name="T100" fmla="*/ 3 w 341"/>
                    <a:gd name="T101" fmla="*/ 34 h 37"/>
                    <a:gd name="T102" fmla="*/ 1 w 341"/>
                    <a:gd name="T103" fmla="*/ 31 h 37"/>
                    <a:gd name="T104" fmla="*/ 1 w 341"/>
                    <a:gd name="T105" fmla="*/ 26 h 37"/>
                    <a:gd name="T106" fmla="*/ 3 w 341"/>
                    <a:gd name="T107" fmla="*/ 19 h 37"/>
                    <a:gd name="T108" fmla="*/ 5 w 341"/>
                    <a:gd name="T109" fmla="*/ 13 h 37"/>
                    <a:gd name="T110" fmla="*/ 7 w 341"/>
                    <a:gd name="T111" fmla="*/ 6 h 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37"/>
                    <a:gd name="T170" fmla="*/ 341 w 341"/>
                    <a:gd name="T171" fmla="*/ 37 h 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37">
                      <a:moveTo>
                        <a:pt x="8" y="3"/>
                      </a:moveTo>
                      <a:lnTo>
                        <a:pt x="10" y="3"/>
                      </a:lnTo>
                      <a:lnTo>
                        <a:pt x="11" y="3"/>
                      </a:lnTo>
                      <a:lnTo>
                        <a:pt x="13" y="2"/>
                      </a:lnTo>
                      <a:lnTo>
                        <a:pt x="15" y="2"/>
                      </a:lnTo>
                      <a:lnTo>
                        <a:pt x="16" y="2"/>
                      </a:lnTo>
                      <a:lnTo>
                        <a:pt x="17" y="1"/>
                      </a:lnTo>
                      <a:lnTo>
                        <a:pt x="19" y="1"/>
                      </a:lnTo>
                      <a:lnTo>
                        <a:pt x="21" y="0"/>
                      </a:lnTo>
                      <a:lnTo>
                        <a:pt x="22" y="1"/>
                      </a:lnTo>
                      <a:lnTo>
                        <a:pt x="23" y="1"/>
                      </a:lnTo>
                      <a:lnTo>
                        <a:pt x="24" y="1"/>
                      </a:lnTo>
                      <a:lnTo>
                        <a:pt x="25" y="1"/>
                      </a:lnTo>
                      <a:lnTo>
                        <a:pt x="26" y="1"/>
                      </a:lnTo>
                      <a:lnTo>
                        <a:pt x="27" y="1"/>
                      </a:lnTo>
                      <a:lnTo>
                        <a:pt x="28" y="1"/>
                      </a:lnTo>
                      <a:lnTo>
                        <a:pt x="29" y="2"/>
                      </a:lnTo>
                      <a:lnTo>
                        <a:pt x="39" y="2"/>
                      </a:lnTo>
                      <a:lnTo>
                        <a:pt x="48" y="1"/>
                      </a:lnTo>
                      <a:lnTo>
                        <a:pt x="58" y="1"/>
                      </a:lnTo>
                      <a:lnTo>
                        <a:pt x="67" y="1"/>
                      </a:lnTo>
                      <a:lnTo>
                        <a:pt x="77" y="1"/>
                      </a:lnTo>
                      <a:lnTo>
                        <a:pt x="86" y="1"/>
                      </a:lnTo>
                      <a:lnTo>
                        <a:pt x="95" y="1"/>
                      </a:lnTo>
                      <a:lnTo>
                        <a:pt x="105" y="1"/>
                      </a:lnTo>
                      <a:lnTo>
                        <a:pt x="114" y="1"/>
                      </a:lnTo>
                      <a:lnTo>
                        <a:pt x="124" y="1"/>
                      </a:lnTo>
                      <a:lnTo>
                        <a:pt x="133" y="1"/>
                      </a:lnTo>
                      <a:lnTo>
                        <a:pt x="143" y="1"/>
                      </a:lnTo>
                      <a:lnTo>
                        <a:pt x="152" y="1"/>
                      </a:lnTo>
                      <a:lnTo>
                        <a:pt x="161" y="1"/>
                      </a:lnTo>
                      <a:lnTo>
                        <a:pt x="171" y="1"/>
                      </a:lnTo>
                      <a:lnTo>
                        <a:pt x="180" y="1"/>
                      </a:lnTo>
                      <a:lnTo>
                        <a:pt x="190" y="1"/>
                      </a:lnTo>
                      <a:lnTo>
                        <a:pt x="199" y="1"/>
                      </a:lnTo>
                      <a:lnTo>
                        <a:pt x="209" y="1"/>
                      </a:lnTo>
                      <a:lnTo>
                        <a:pt x="218" y="1"/>
                      </a:lnTo>
                      <a:lnTo>
                        <a:pt x="228" y="1"/>
                      </a:lnTo>
                      <a:lnTo>
                        <a:pt x="237" y="1"/>
                      </a:lnTo>
                      <a:lnTo>
                        <a:pt x="247" y="0"/>
                      </a:lnTo>
                      <a:lnTo>
                        <a:pt x="256" y="0"/>
                      </a:lnTo>
                      <a:lnTo>
                        <a:pt x="265" y="0"/>
                      </a:lnTo>
                      <a:lnTo>
                        <a:pt x="275" y="0"/>
                      </a:lnTo>
                      <a:lnTo>
                        <a:pt x="284" y="0"/>
                      </a:lnTo>
                      <a:lnTo>
                        <a:pt x="294" y="0"/>
                      </a:lnTo>
                      <a:lnTo>
                        <a:pt x="303" y="0"/>
                      </a:lnTo>
                      <a:lnTo>
                        <a:pt x="312" y="0"/>
                      </a:lnTo>
                      <a:lnTo>
                        <a:pt x="322" y="0"/>
                      </a:lnTo>
                      <a:lnTo>
                        <a:pt x="331" y="0"/>
                      </a:lnTo>
                      <a:lnTo>
                        <a:pt x="332" y="3"/>
                      </a:lnTo>
                      <a:lnTo>
                        <a:pt x="334" y="6"/>
                      </a:lnTo>
                      <a:lnTo>
                        <a:pt x="335" y="10"/>
                      </a:lnTo>
                      <a:lnTo>
                        <a:pt x="336" y="13"/>
                      </a:lnTo>
                      <a:lnTo>
                        <a:pt x="337" y="16"/>
                      </a:lnTo>
                      <a:lnTo>
                        <a:pt x="339" y="19"/>
                      </a:lnTo>
                      <a:lnTo>
                        <a:pt x="340" y="22"/>
                      </a:lnTo>
                      <a:lnTo>
                        <a:pt x="341" y="26"/>
                      </a:lnTo>
                      <a:lnTo>
                        <a:pt x="341" y="28"/>
                      </a:lnTo>
                      <a:lnTo>
                        <a:pt x="341" y="30"/>
                      </a:lnTo>
                      <a:lnTo>
                        <a:pt x="340" y="32"/>
                      </a:lnTo>
                      <a:lnTo>
                        <a:pt x="339" y="33"/>
                      </a:lnTo>
                      <a:lnTo>
                        <a:pt x="338" y="35"/>
                      </a:lnTo>
                      <a:lnTo>
                        <a:pt x="337" y="35"/>
                      </a:lnTo>
                      <a:lnTo>
                        <a:pt x="336" y="36"/>
                      </a:lnTo>
                      <a:lnTo>
                        <a:pt x="335" y="37"/>
                      </a:lnTo>
                      <a:lnTo>
                        <a:pt x="325" y="37"/>
                      </a:lnTo>
                      <a:lnTo>
                        <a:pt x="315" y="37"/>
                      </a:lnTo>
                      <a:lnTo>
                        <a:pt x="304" y="37"/>
                      </a:lnTo>
                      <a:lnTo>
                        <a:pt x="294" y="37"/>
                      </a:lnTo>
                      <a:lnTo>
                        <a:pt x="284" y="37"/>
                      </a:lnTo>
                      <a:lnTo>
                        <a:pt x="274" y="37"/>
                      </a:lnTo>
                      <a:lnTo>
                        <a:pt x="264" y="37"/>
                      </a:lnTo>
                      <a:lnTo>
                        <a:pt x="254" y="37"/>
                      </a:lnTo>
                      <a:lnTo>
                        <a:pt x="244" y="37"/>
                      </a:lnTo>
                      <a:lnTo>
                        <a:pt x="234" y="37"/>
                      </a:lnTo>
                      <a:lnTo>
                        <a:pt x="224" y="37"/>
                      </a:lnTo>
                      <a:lnTo>
                        <a:pt x="214" y="37"/>
                      </a:lnTo>
                      <a:lnTo>
                        <a:pt x="204" y="37"/>
                      </a:lnTo>
                      <a:lnTo>
                        <a:pt x="194" y="37"/>
                      </a:lnTo>
                      <a:lnTo>
                        <a:pt x="184" y="37"/>
                      </a:lnTo>
                      <a:lnTo>
                        <a:pt x="174" y="37"/>
                      </a:lnTo>
                      <a:lnTo>
                        <a:pt x="164" y="37"/>
                      </a:lnTo>
                      <a:lnTo>
                        <a:pt x="154" y="37"/>
                      </a:lnTo>
                      <a:lnTo>
                        <a:pt x="144" y="37"/>
                      </a:lnTo>
                      <a:lnTo>
                        <a:pt x="134" y="37"/>
                      </a:lnTo>
                      <a:lnTo>
                        <a:pt x="124" y="37"/>
                      </a:lnTo>
                      <a:lnTo>
                        <a:pt x="114" y="37"/>
                      </a:lnTo>
                      <a:lnTo>
                        <a:pt x="103" y="37"/>
                      </a:lnTo>
                      <a:lnTo>
                        <a:pt x="93" y="37"/>
                      </a:lnTo>
                      <a:lnTo>
                        <a:pt x="83" y="37"/>
                      </a:lnTo>
                      <a:lnTo>
                        <a:pt x="73" y="37"/>
                      </a:lnTo>
                      <a:lnTo>
                        <a:pt x="63" y="37"/>
                      </a:lnTo>
                      <a:lnTo>
                        <a:pt x="53" y="37"/>
                      </a:lnTo>
                      <a:lnTo>
                        <a:pt x="43" y="37"/>
                      </a:lnTo>
                      <a:lnTo>
                        <a:pt x="33" y="37"/>
                      </a:lnTo>
                      <a:lnTo>
                        <a:pt x="23" y="37"/>
                      </a:lnTo>
                      <a:lnTo>
                        <a:pt x="13" y="37"/>
                      </a:lnTo>
                      <a:lnTo>
                        <a:pt x="11" y="36"/>
                      </a:lnTo>
                      <a:lnTo>
                        <a:pt x="9" y="36"/>
                      </a:lnTo>
                      <a:lnTo>
                        <a:pt x="7" y="35"/>
                      </a:lnTo>
                      <a:lnTo>
                        <a:pt x="5" y="35"/>
                      </a:lnTo>
                      <a:lnTo>
                        <a:pt x="3" y="34"/>
                      </a:lnTo>
                      <a:lnTo>
                        <a:pt x="2" y="32"/>
                      </a:lnTo>
                      <a:lnTo>
                        <a:pt x="1" y="31"/>
                      </a:lnTo>
                      <a:lnTo>
                        <a:pt x="0" y="29"/>
                      </a:lnTo>
                      <a:lnTo>
                        <a:pt x="1" y="26"/>
                      </a:lnTo>
                      <a:lnTo>
                        <a:pt x="2" y="22"/>
                      </a:lnTo>
                      <a:lnTo>
                        <a:pt x="3" y="19"/>
                      </a:lnTo>
                      <a:lnTo>
                        <a:pt x="4" y="16"/>
                      </a:lnTo>
                      <a:lnTo>
                        <a:pt x="5" y="13"/>
                      </a:lnTo>
                      <a:lnTo>
                        <a:pt x="6" y="10"/>
                      </a:lnTo>
                      <a:lnTo>
                        <a:pt x="7" y="6"/>
                      </a:lnTo>
                      <a:lnTo>
                        <a:pt x="8" y="3"/>
                      </a:lnTo>
                      <a:close/>
                    </a:path>
                  </a:pathLst>
                </a:custGeom>
                <a:solidFill>
                  <a:srgbClr val="4C5660"/>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29" name="Freeform 187"/>
                <p:cNvSpPr>
                  <a:spLocks/>
                </p:cNvSpPr>
                <p:nvPr/>
              </p:nvSpPr>
              <p:spPr bwMode="auto">
                <a:xfrm>
                  <a:off x="2000" y="1551"/>
                  <a:ext cx="341" cy="29"/>
                </a:xfrm>
                <a:custGeom>
                  <a:avLst/>
                  <a:gdLst>
                    <a:gd name="T0" fmla="*/ 8 w 341"/>
                    <a:gd name="T1" fmla="*/ 1 h 29"/>
                    <a:gd name="T2" fmla="*/ 21 w 341"/>
                    <a:gd name="T3" fmla="*/ 0 h 29"/>
                    <a:gd name="T4" fmla="*/ 29 w 341"/>
                    <a:gd name="T5" fmla="*/ 2 h 29"/>
                    <a:gd name="T6" fmla="*/ 333 w 341"/>
                    <a:gd name="T7" fmla="*/ 0 h 29"/>
                    <a:gd name="T8" fmla="*/ 341 w 341"/>
                    <a:gd name="T9" fmla="*/ 18 h 29"/>
                    <a:gd name="T10" fmla="*/ 341 w 341"/>
                    <a:gd name="T11" fmla="*/ 20 h 29"/>
                    <a:gd name="T12" fmla="*/ 341 w 341"/>
                    <a:gd name="T13" fmla="*/ 22 h 29"/>
                    <a:gd name="T14" fmla="*/ 340 w 341"/>
                    <a:gd name="T15" fmla="*/ 24 h 29"/>
                    <a:gd name="T16" fmla="*/ 340 w 341"/>
                    <a:gd name="T17" fmla="*/ 26 h 29"/>
                    <a:gd name="T18" fmla="*/ 338 w 341"/>
                    <a:gd name="T19" fmla="*/ 27 h 29"/>
                    <a:gd name="T20" fmla="*/ 337 w 341"/>
                    <a:gd name="T21" fmla="*/ 28 h 29"/>
                    <a:gd name="T22" fmla="*/ 336 w 341"/>
                    <a:gd name="T23" fmla="*/ 28 h 29"/>
                    <a:gd name="T24" fmla="*/ 335 w 341"/>
                    <a:gd name="T25" fmla="*/ 29 h 29"/>
                    <a:gd name="T26" fmla="*/ 13 w 341"/>
                    <a:gd name="T27" fmla="*/ 29 h 29"/>
                    <a:gd name="T28" fmla="*/ 11 w 341"/>
                    <a:gd name="T29" fmla="*/ 28 h 29"/>
                    <a:gd name="T30" fmla="*/ 9 w 341"/>
                    <a:gd name="T31" fmla="*/ 28 h 29"/>
                    <a:gd name="T32" fmla="*/ 7 w 341"/>
                    <a:gd name="T33" fmla="*/ 28 h 29"/>
                    <a:gd name="T34" fmla="*/ 5 w 341"/>
                    <a:gd name="T35" fmla="*/ 27 h 29"/>
                    <a:gd name="T36" fmla="*/ 3 w 341"/>
                    <a:gd name="T37" fmla="*/ 26 h 29"/>
                    <a:gd name="T38" fmla="*/ 2 w 341"/>
                    <a:gd name="T39" fmla="*/ 25 h 29"/>
                    <a:gd name="T40" fmla="*/ 1 w 341"/>
                    <a:gd name="T41" fmla="*/ 23 h 29"/>
                    <a:gd name="T42" fmla="*/ 0 w 341"/>
                    <a:gd name="T43" fmla="*/ 21 h 29"/>
                    <a:gd name="T44" fmla="*/ 8 w 341"/>
                    <a:gd name="T45" fmla="*/ 1 h 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1"/>
                    <a:gd name="T70" fmla="*/ 0 h 29"/>
                    <a:gd name="T71" fmla="*/ 341 w 341"/>
                    <a:gd name="T72" fmla="*/ 29 h 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1" h="29">
                      <a:moveTo>
                        <a:pt x="8" y="1"/>
                      </a:moveTo>
                      <a:lnTo>
                        <a:pt x="21" y="0"/>
                      </a:lnTo>
                      <a:lnTo>
                        <a:pt x="29" y="2"/>
                      </a:lnTo>
                      <a:lnTo>
                        <a:pt x="333" y="0"/>
                      </a:lnTo>
                      <a:lnTo>
                        <a:pt x="341" y="18"/>
                      </a:lnTo>
                      <a:lnTo>
                        <a:pt x="341" y="20"/>
                      </a:lnTo>
                      <a:lnTo>
                        <a:pt x="341" y="22"/>
                      </a:lnTo>
                      <a:lnTo>
                        <a:pt x="340" y="24"/>
                      </a:lnTo>
                      <a:lnTo>
                        <a:pt x="340" y="26"/>
                      </a:lnTo>
                      <a:lnTo>
                        <a:pt x="338" y="27"/>
                      </a:lnTo>
                      <a:lnTo>
                        <a:pt x="337" y="28"/>
                      </a:lnTo>
                      <a:lnTo>
                        <a:pt x="336" y="28"/>
                      </a:lnTo>
                      <a:lnTo>
                        <a:pt x="335" y="29"/>
                      </a:lnTo>
                      <a:lnTo>
                        <a:pt x="13" y="29"/>
                      </a:lnTo>
                      <a:lnTo>
                        <a:pt x="11" y="28"/>
                      </a:lnTo>
                      <a:lnTo>
                        <a:pt x="9" y="28"/>
                      </a:lnTo>
                      <a:lnTo>
                        <a:pt x="7" y="28"/>
                      </a:lnTo>
                      <a:lnTo>
                        <a:pt x="5" y="27"/>
                      </a:lnTo>
                      <a:lnTo>
                        <a:pt x="3" y="26"/>
                      </a:lnTo>
                      <a:lnTo>
                        <a:pt x="2" y="25"/>
                      </a:lnTo>
                      <a:lnTo>
                        <a:pt x="1" y="23"/>
                      </a:lnTo>
                      <a:lnTo>
                        <a:pt x="0" y="21"/>
                      </a:lnTo>
                      <a:lnTo>
                        <a:pt x="8" y="1"/>
                      </a:lnTo>
                      <a:close/>
                    </a:path>
                  </a:pathLst>
                </a:custGeom>
                <a:solidFill>
                  <a:srgbClr val="4F5966"/>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30" name="Freeform 188"/>
                <p:cNvSpPr>
                  <a:spLocks/>
                </p:cNvSpPr>
                <p:nvPr/>
              </p:nvSpPr>
              <p:spPr bwMode="auto">
                <a:xfrm>
                  <a:off x="2013" y="1473"/>
                  <a:ext cx="309" cy="78"/>
                </a:xfrm>
                <a:custGeom>
                  <a:avLst/>
                  <a:gdLst>
                    <a:gd name="T0" fmla="*/ 14 w 309"/>
                    <a:gd name="T1" fmla="*/ 0 h 78"/>
                    <a:gd name="T2" fmla="*/ 8 w 309"/>
                    <a:gd name="T3" fmla="*/ 5 h 78"/>
                    <a:gd name="T4" fmla="*/ 0 w 309"/>
                    <a:gd name="T5" fmla="*/ 62 h 78"/>
                    <a:gd name="T6" fmla="*/ 1 w 309"/>
                    <a:gd name="T7" fmla="*/ 68 h 78"/>
                    <a:gd name="T8" fmla="*/ 93 w 309"/>
                    <a:gd name="T9" fmla="*/ 77 h 78"/>
                    <a:gd name="T10" fmla="*/ 105 w 309"/>
                    <a:gd name="T11" fmla="*/ 74 h 78"/>
                    <a:gd name="T12" fmla="*/ 105 w 309"/>
                    <a:gd name="T13" fmla="*/ 63 h 78"/>
                    <a:gd name="T14" fmla="*/ 111 w 309"/>
                    <a:gd name="T15" fmla="*/ 59 h 78"/>
                    <a:gd name="T16" fmla="*/ 179 w 309"/>
                    <a:gd name="T17" fmla="*/ 59 h 78"/>
                    <a:gd name="T18" fmla="*/ 183 w 309"/>
                    <a:gd name="T19" fmla="*/ 63 h 78"/>
                    <a:gd name="T20" fmla="*/ 185 w 309"/>
                    <a:gd name="T21" fmla="*/ 72 h 78"/>
                    <a:gd name="T22" fmla="*/ 200 w 309"/>
                    <a:gd name="T23" fmla="*/ 78 h 78"/>
                    <a:gd name="T24" fmla="*/ 305 w 309"/>
                    <a:gd name="T25" fmla="*/ 70 h 78"/>
                    <a:gd name="T26" fmla="*/ 309 w 309"/>
                    <a:gd name="T27" fmla="*/ 67 h 78"/>
                    <a:gd name="T28" fmla="*/ 299 w 309"/>
                    <a:gd name="T29" fmla="*/ 14 h 78"/>
                    <a:gd name="T30" fmla="*/ 295 w 309"/>
                    <a:gd name="T31" fmla="*/ 5 h 78"/>
                    <a:gd name="T32" fmla="*/ 287 w 309"/>
                    <a:gd name="T33" fmla="*/ 0 h 78"/>
                    <a:gd name="T34" fmla="*/ 14 w 309"/>
                    <a:gd name="T35" fmla="*/ 0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9"/>
                    <a:gd name="T55" fmla="*/ 0 h 78"/>
                    <a:gd name="T56" fmla="*/ 309 w 309"/>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9" h="78">
                      <a:moveTo>
                        <a:pt x="14" y="0"/>
                      </a:moveTo>
                      <a:lnTo>
                        <a:pt x="8" y="5"/>
                      </a:lnTo>
                      <a:lnTo>
                        <a:pt x="0" y="62"/>
                      </a:lnTo>
                      <a:lnTo>
                        <a:pt x="1" y="68"/>
                      </a:lnTo>
                      <a:lnTo>
                        <a:pt x="93" y="77"/>
                      </a:lnTo>
                      <a:lnTo>
                        <a:pt x="105" y="74"/>
                      </a:lnTo>
                      <a:lnTo>
                        <a:pt x="105" y="63"/>
                      </a:lnTo>
                      <a:lnTo>
                        <a:pt x="111" y="59"/>
                      </a:lnTo>
                      <a:lnTo>
                        <a:pt x="179" y="59"/>
                      </a:lnTo>
                      <a:lnTo>
                        <a:pt x="183" y="63"/>
                      </a:lnTo>
                      <a:lnTo>
                        <a:pt x="185" y="72"/>
                      </a:lnTo>
                      <a:lnTo>
                        <a:pt x="200" y="78"/>
                      </a:lnTo>
                      <a:lnTo>
                        <a:pt x="305" y="70"/>
                      </a:lnTo>
                      <a:lnTo>
                        <a:pt x="309" y="67"/>
                      </a:lnTo>
                      <a:lnTo>
                        <a:pt x="299" y="14"/>
                      </a:lnTo>
                      <a:lnTo>
                        <a:pt x="295" y="5"/>
                      </a:lnTo>
                      <a:lnTo>
                        <a:pt x="287" y="0"/>
                      </a:lnTo>
                      <a:lnTo>
                        <a:pt x="14" y="0"/>
                      </a:lnTo>
                      <a:close/>
                    </a:path>
                  </a:pathLst>
                </a:custGeom>
                <a:solidFill>
                  <a:srgbClr val="A0A5A5"/>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31" name="Freeform 189"/>
                <p:cNvSpPr>
                  <a:spLocks/>
                </p:cNvSpPr>
                <p:nvPr/>
              </p:nvSpPr>
              <p:spPr bwMode="auto">
                <a:xfrm>
                  <a:off x="2029" y="1477"/>
                  <a:ext cx="281" cy="55"/>
                </a:xfrm>
                <a:custGeom>
                  <a:avLst/>
                  <a:gdLst>
                    <a:gd name="T0" fmla="*/ 5 w 281"/>
                    <a:gd name="T1" fmla="*/ 4 h 55"/>
                    <a:gd name="T2" fmla="*/ 0 w 281"/>
                    <a:gd name="T3" fmla="*/ 43 h 55"/>
                    <a:gd name="T4" fmla="*/ 0 w 281"/>
                    <a:gd name="T5" fmla="*/ 50 h 55"/>
                    <a:gd name="T6" fmla="*/ 224 w 281"/>
                    <a:gd name="T7" fmla="*/ 51 h 55"/>
                    <a:gd name="T8" fmla="*/ 225 w 281"/>
                    <a:gd name="T9" fmla="*/ 55 h 55"/>
                    <a:gd name="T10" fmla="*/ 279 w 281"/>
                    <a:gd name="T11" fmla="*/ 55 h 55"/>
                    <a:gd name="T12" fmla="*/ 281 w 281"/>
                    <a:gd name="T13" fmla="*/ 50 h 55"/>
                    <a:gd name="T14" fmla="*/ 272 w 281"/>
                    <a:gd name="T15" fmla="*/ 0 h 55"/>
                    <a:gd name="T16" fmla="*/ 263 w 281"/>
                    <a:gd name="T17" fmla="*/ 1 h 55"/>
                    <a:gd name="T18" fmla="*/ 10 w 281"/>
                    <a:gd name="T19" fmla="*/ 1 h 55"/>
                    <a:gd name="T20" fmla="*/ 5 w 281"/>
                    <a:gd name="T21" fmla="*/ 4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1"/>
                    <a:gd name="T34" fmla="*/ 0 h 55"/>
                    <a:gd name="T35" fmla="*/ 281 w 281"/>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1" h="55">
                      <a:moveTo>
                        <a:pt x="5" y="4"/>
                      </a:moveTo>
                      <a:lnTo>
                        <a:pt x="0" y="43"/>
                      </a:lnTo>
                      <a:lnTo>
                        <a:pt x="0" y="50"/>
                      </a:lnTo>
                      <a:lnTo>
                        <a:pt x="224" y="51"/>
                      </a:lnTo>
                      <a:lnTo>
                        <a:pt x="225" y="55"/>
                      </a:lnTo>
                      <a:lnTo>
                        <a:pt x="279" y="55"/>
                      </a:lnTo>
                      <a:lnTo>
                        <a:pt x="281" y="50"/>
                      </a:lnTo>
                      <a:lnTo>
                        <a:pt x="272" y="0"/>
                      </a:lnTo>
                      <a:lnTo>
                        <a:pt x="263" y="1"/>
                      </a:lnTo>
                      <a:lnTo>
                        <a:pt x="10" y="1"/>
                      </a:lnTo>
                      <a:lnTo>
                        <a:pt x="5" y="4"/>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32" name="Freeform 190"/>
                <p:cNvSpPr>
                  <a:spLocks/>
                </p:cNvSpPr>
                <p:nvPr/>
              </p:nvSpPr>
              <p:spPr bwMode="auto">
                <a:xfrm>
                  <a:off x="2034" y="1479"/>
                  <a:ext cx="274" cy="49"/>
                </a:xfrm>
                <a:custGeom>
                  <a:avLst/>
                  <a:gdLst>
                    <a:gd name="T0" fmla="*/ 0 w 274"/>
                    <a:gd name="T1" fmla="*/ 44 h 49"/>
                    <a:gd name="T2" fmla="*/ 4 w 274"/>
                    <a:gd name="T3" fmla="*/ 0 h 49"/>
                    <a:gd name="T4" fmla="*/ 264 w 274"/>
                    <a:gd name="T5" fmla="*/ 0 h 49"/>
                    <a:gd name="T6" fmla="*/ 274 w 274"/>
                    <a:gd name="T7" fmla="*/ 49 h 49"/>
                    <a:gd name="T8" fmla="*/ 224 w 274"/>
                    <a:gd name="T9" fmla="*/ 48 h 49"/>
                    <a:gd name="T10" fmla="*/ 224 w 274"/>
                    <a:gd name="T11" fmla="*/ 43 h 49"/>
                    <a:gd name="T12" fmla="*/ 0 w 274"/>
                    <a:gd name="T13" fmla="*/ 44 h 49"/>
                    <a:gd name="T14" fmla="*/ 0 60000 65536"/>
                    <a:gd name="T15" fmla="*/ 0 60000 65536"/>
                    <a:gd name="T16" fmla="*/ 0 60000 65536"/>
                    <a:gd name="T17" fmla="*/ 0 60000 65536"/>
                    <a:gd name="T18" fmla="*/ 0 60000 65536"/>
                    <a:gd name="T19" fmla="*/ 0 60000 65536"/>
                    <a:gd name="T20" fmla="*/ 0 60000 65536"/>
                    <a:gd name="T21" fmla="*/ 0 w 274"/>
                    <a:gd name="T22" fmla="*/ 0 h 49"/>
                    <a:gd name="T23" fmla="*/ 274 w 27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49">
                      <a:moveTo>
                        <a:pt x="0" y="44"/>
                      </a:moveTo>
                      <a:lnTo>
                        <a:pt x="4" y="0"/>
                      </a:lnTo>
                      <a:lnTo>
                        <a:pt x="264" y="0"/>
                      </a:lnTo>
                      <a:lnTo>
                        <a:pt x="274" y="49"/>
                      </a:lnTo>
                      <a:lnTo>
                        <a:pt x="224" y="48"/>
                      </a:lnTo>
                      <a:lnTo>
                        <a:pt x="224" y="43"/>
                      </a:lnTo>
                      <a:lnTo>
                        <a:pt x="0" y="44"/>
                      </a:lnTo>
                      <a:close/>
                    </a:path>
                  </a:pathLst>
                </a:custGeom>
                <a:solidFill>
                  <a:srgbClr val="4C4744"/>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33" name="Freeform 191"/>
                <p:cNvSpPr>
                  <a:spLocks/>
                </p:cNvSpPr>
                <p:nvPr/>
              </p:nvSpPr>
              <p:spPr bwMode="auto">
                <a:xfrm>
                  <a:off x="2013" y="1216"/>
                  <a:ext cx="300" cy="237"/>
                </a:xfrm>
                <a:custGeom>
                  <a:avLst/>
                  <a:gdLst>
                    <a:gd name="T0" fmla="*/ 0 w 300"/>
                    <a:gd name="T1" fmla="*/ 1 h 237"/>
                    <a:gd name="T2" fmla="*/ 0 w 300"/>
                    <a:gd name="T3" fmla="*/ 202 h 237"/>
                    <a:gd name="T4" fmla="*/ 2 w 300"/>
                    <a:gd name="T5" fmla="*/ 237 h 237"/>
                    <a:gd name="T6" fmla="*/ 300 w 300"/>
                    <a:gd name="T7" fmla="*/ 237 h 237"/>
                    <a:gd name="T8" fmla="*/ 300 w 300"/>
                    <a:gd name="T9" fmla="*/ 49 h 237"/>
                    <a:gd name="T10" fmla="*/ 300 w 300"/>
                    <a:gd name="T11" fmla="*/ 1 h 237"/>
                    <a:gd name="T12" fmla="*/ 150 w 300"/>
                    <a:gd name="T13" fmla="*/ 0 h 237"/>
                    <a:gd name="T14" fmla="*/ 49 w 300"/>
                    <a:gd name="T15" fmla="*/ 1 h 237"/>
                    <a:gd name="T16" fmla="*/ 0 w 300"/>
                    <a:gd name="T17" fmla="*/ 1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0"/>
                    <a:gd name="T28" fmla="*/ 0 h 237"/>
                    <a:gd name="T29" fmla="*/ 300 w 30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0" h="237">
                      <a:moveTo>
                        <a:pt x="0" y="1"/>
                      </a:moveTo>
                      <a:lnTo>
                        <a:pt x="0" y="202"/>
                      </a:lnTo>
                      <a:lnTo>
                        <a:pt x="2" y="237"/>
                      </a:lnTo>
                      <a:lnTo>
                        <a:pt x="300" y="237"/>
                      </a:lnTo>
                      <a:lnTo>
                        <a:pt x="300" y="49"/>
                      </a:lnTo>
                      <a:lnTo>
                        <a:pt x="300" y="1"/>
                      </a:lnTo>
                      <a:lnTo>
                        <a:pt x="150" y="0"/>
                      </a:lnTo>
                      <a:lnTo>
                        <a:pt x="49" y="1"/>
                      </a:lnTo>
                      <a:lnTo>
                        <a:pt x="0" y="1"/>
                      </a:lnTo>
                      <a:close/>
                    </a:path>
                  </a:pathLst>
                </a:custGeom>
                <a:solidFill>
                  <a:srgbClr val="1E3030"/>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34" name="Freeform 192"/>
                <p:cNvSpPr>
                  <a:spLocks/>
                </p:cNvSpPr>
                <p:nvPr/>
              </p:nvSpPr>
              <p:spPr bwMode="auto">
                <a:xfrm>
                  <a:off x="2013" y="1216"/>
                  <a:ext cx="279" cy="220"/>
                </a:xfrm>
                <a:custGeom>
                  <a:avLst/>
                  <a:gdLst>
                    <a:gd name="T0" fmla="*/ 0 w 279"/>
                    <a:gd name="T1" fmla="*/ 48 h 220"/>
                    <a:gd name="T2" fmla="*/ 0 w 279"/>
                    <a:gd name="T3" fmla="*/ 141 h 220"/>
                    <a:gd name="T4" fmla="*/ 0 w 279"/>
                    <a:gd name="T5" fmla="*/ 196 h 220"/>
                    <a:gd name="T6" fmla="*/ 1 w 279"/>
                    <a:gd name="T7" fmla="*/ 212 h 220"/>
                    <a:gd name="T8" fmla="*/ 10 w 279"/>
                    <a:gd name="T9" fmla="*/ 220 h 220"/>
                    <a:gd name="T10" fmla="*/ 28 w 279"/>
                    <a:gd name="T11" fmla="*/ 220 h 220"/>
                    <a:gd name="T12" fmla="*/ 45 w 279"/>
                    <a:gd name="T13" fmla="*/ 220 h 220"/>
                    <a:gd name="T14" fmla="*/ 62 w 279"/>
                    <a:gd name="T15" fmla="*/ 220 h 220"/>
                    <a:gd name="T16" fmla="*/ 80 w 279"/>
                    <a:gd name="T17" fmla="*/ 220 h 220"/>
                    <a:gd name="T18" fmla="*/ 97 w 279"/>
                    <a:gd name="T19" fmla="*/ 220 h 220"/>
                    <a:gd name="T20" fmla="*/ 114 w 279"/>
                    <a:gd name="T21" fmla="*/ 220 h 220"/>
                    <a:gd name="T22" fmla="*/ 132 w 279"/>
                    <a:gd name="T23" fmla="*/ 220 h 220"/>
                    <a:gd name="T24" fmla="*/ 149 w 279"/>
                    <a:gd name="T25" fmla="*/ 220 h 220"/>
                    <a:gd name="T26" fmla="*/ 166 w 279"/>
                    <a:gd name="T27" fmla="*/ 220 h 220"/>
                    <a:gd name="T28" fmla="*/ 184 w 279"/>
                    <a:gd name="T29" fmla="*/ 220 h 220"/>
                    <a:gd name="T30" fmla="*/ 201 w 279"/>
                    <a:gd name="T31" fmla="*/ 220 h 220"/>
                    <a:gd name="T32" fmla="*/ 218 w 279"/>
                    <a:gd name="T33" fmla="*/ 220 h 220"/>
                    <a:gd name="T34" fmla="*/ 236 w 279"/>
                    <a:gd name="T35" fmla="*/ 220 h 220"/>
                    <a:gd name="T36" fmla="*/ 253 w 279"/>
                    <a:gd name="T37" fmla="*/ 220 h 220"/>
                    <a:gd name="T38" fmla="*/ 270 w 279"/>
                    <a:gd name="T39" fmla="*/ 220 h 220"/>
                    <a:gd name="T40" fmla="*/ 279 w 279"/>
                    <a:gd name="T41" fmla="*/ 177 h 220"/>
                    <a:gd name="T42" fmla="*/ 279 w 279"/>
                    <a:gd name="T43" fmla="*/ 89 h 220"/>
                    <a:gd name="T44" fmla="*/ 279 w 279"/>
                    <a:gd name="T45" fmla="*/ 35 h 220"/>
                    <a:gd name="T46" fmla="*/ 279 w 279"/>
                    <a:gd name="T47" fmla="*/ 12 h 220"/>
                    <a:gd name="T48" fmla="*/ 274 w 279"/>
                    <a:gd name="T49" fmla="*/ 1 h 220"/>
                    <a:gd name="T50" fmla="*/ 266 w 279"/>
                    <a:gd name="T51" fmla="*/ 1 h 220"/>
                    <a:gd name="T52" fmla="*/ 257 w 279"/>
                    <a:gd name="T53" fmla="*/ 1 h 220"/>
                    <a:gd name="T54" fmla="*/ 248 w 279"/>
                    <a:gd name="T55" fmla="*/ 1 h 220"/>
                    <a:gd name="T56" fmla="*/ 240 w 279"/>
                    <a:gd name="T57" fmla="*/ 1 h 220"/>
                    <a:gd name="T58" fmla="*/ 231 w 279"/>
                    <a:gd name="T59" fmla="*/ 1 h 220"/>
                    <a:gd name="T60" fmla="*/ 222 w 279"/>
                    <a:gd name="T61" fmla="*/ 1 h 220"/>
                    <a:gd name="T62" fmla="*/ 213 w 279"/>
                    <a:gd name="T63" fmla="*/ 1 h 220"/>
                    <a:gd name="T64" fmla="*/ 205 w 279"/>
                    <a:gd name="T65" fmla="*/ 1 h 220"/>
                    <a:gd name="T66" fmla="*/ 196 w 279"/>
                    <a:gd name="T67" fmla="*/ 1 h 220"/>
                    <a:gd name="T68" fmla="*/ 187 w 279"/>
                    <a:gd name="T69" fmla="*/ 1 h 220"/>
                    <a:gd name="T70" fmla="*/ 178 w 279"/>
                    <a:gd name="T71" fmla="*/ 0 h 220"/>
                    <a:gd name="T72" fmla="*/ 170 w 279"/>
                    <a:gd name="T73" fmla="*/ 0 h 220"/>
                    <a:gd name="T74" fmla="*/ 161 w 279"/>
                    <a:gd name="T75" fmla="*/ 0 h 220"/>
                    <a:gd name="T76" fmla="*/ 152 w 279"/>
                    <a:gd name="T77" fmla="*/ 0 h 220"/>
                    <a:gd name="T78" fmla="*/ 143 w 279"/>
                    <a:gd name="T79" fmla="*/ 0 h 220"/>
                    <a:gd name="T80" fmla="*/ 133 w 279"/>
                    <a:gd name="T81" fmla="*/ 0 h 220"/>
                    <a:gd name="T82" fmla="*/ 121 w 279"/>
                    <a:gd name="T83" fmla="*/ 0 h 220"/>
                    <a:gd name="T84" fmla="*/ 110 w 279"/>
                    <a:gd name="T85" fmla="*/ 1 h 220"/>
                    <a:gd name="T86" fmla="*/ 98 w 279"/>
                    <a:gd name="T87" fmla="*/ 1 h 220"/>
                    <a:gd name="T88" fmla="*/ 87 w 279"/>
                    <a:gd name="T89" fmla="*/ 1 h 220"/>
                    <a:gd name="T90" fmla="*/ 75 w 279"/>
                    <a:gd name="T91" fmla="*/ 1 h 220"/>
                    <a:gd name="T92" fmla="*/ 63 w 279"/>
                    <a:gd name="T93" fmla="*/ 1 h 220"/>
                    <a:gd name="T94" fmla="*/ 52 w 279"/>
                    <a:gd name="T95" fmla="*/ 1 h 220"/>
                    <a:gd name="T96" fmla="*/ 43 w 279"/>
                    <a:gd name="T97" fmla="*/ 1 h 220"/>
                    <a:gd name="T98" fmla="*/ 37 w 279"/>
                    <a:gd name="T99" fmla="*/ 1 h 220"/>
                    <a:gd name="T100" fmla="*/ 32 w 279"/>
                    <a:gd name="T101" fmla="*/ 1 h 220"/>
                    <a:gd name="T102" fmla="*/ 26 w 279"/>
                    <a:gd name="T103" fmla="*/ 1 h 220"/>
                    <a:gd name="T104" fmla="*/ 20 w 279"/>
                    <a:gd name="T105" fmla="*/ 2 h 220"/>
                    <a:gd name="T106" fmla="*/ 14 w 279"/>
                    <a:gd name="T107" fmla="*/ 2 h 220"/>
                    <a:gd name="T108" fmla="*/ 9 w 279"/>
                    <a:gd name="T109" fmla="*/ 2 h 220"/>
                    <a:gd name="T110" fmla="*/ 3 w 279"/>
                    <a:gd name="T111" fmla="*/ 2 h 2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9"/>
                    <a:gd name="T169" fmla="*/ 0 h 220"/>
                    <a:gd name="T170" fmla="*/ 279 w 279"/>
                    <a:gd name="T171" fmla="*/ 220 h 2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9" h="220">
                      <a:moveTo>
                        <a:pt x="0" y="2"/>
                      </a:moveTo>
                      <a:lnTo>
                        <a:pt x="0" y="48"/>
                      </a:lnTo>
                      <a:lnTo>
                        <a:pt x="0" y="95"/>
                      </a:lnTo>
                      <a:lnTo>
                        <a:pt x="0" y="141"/>
                      </a:lnTo>
                      <a:lnTo>
                        <a:pt x="0" y="188"/>
                      </a:lnTo>
                      <a:lnTo>
                        <a:pt x="0" y="196"/>
                      </a:lnTo>
                      <a:lnTo>
                        <a:pt x="1" y="204"/>
                      </a:lnTo>
                      <a:lnTo>
                        <a:pt x="1" y="212"/>
                      </a:lnTo>
                      <a:lnTo>
                        <a:pt x="2" y="220"/>
                      </a:lnTo>
                      <a:lnTo>
                        <a:pt x="10" y="220"/>
                      </a:lnTo>
                      <a:lnTo>
                        <a:pt x="19" y="220"/>
                      </a:lnTo>
                      <a:lnTo>
                        <a:pt x="28" y="220"/>
                      </a:lnTo>
                      <a:lnTo>
                        <a:pt x="36" y="220"/>
                      </a:lnTo>
                      <a:lnTo>
                        <a:pt x="45" y="220"/>
                      </a:lnTo>
                      <a:lnTo>
                        <a:pt x="54" y="220"/>
                      </a:lnTo>
                      <a:lnTo>
                        <a:pt x="62" y="220"/>
                      </a:lnTo>
                      <a:lnTo>
                        <a:pt x="71" y="220"/>
                      </a:lnTo>
                      <a:lnTo>
                        <a:pt x="80" y="220"/>
                      </a:lnTo>
                      <a:lnTo>
                        <a:pt x="88" y="220"/>
                      </a:lnTo>
                      <a:lnTo>
                        <a:pt x="97" y="220"/>
                      </a:lnTo>
                      <a:lnTo>
                        <a:pt x="106" y="220"/>
                      </a:lnTo>
                      <a:lnTo>
                        <a:pt x="114" y="220"/>
                      </a:lnTo>
                      <a:lnTo>
                        <a:pt x="123" y="220"/>
                      </a:lnTo>
                      <a:lnTo>
                        <a:pt x="132" y="220"/>
                      </a:lnTo>
                      <a:lnTo>
                        <a:pt x="140" y="220"/>
                      </a:lnTo>
                      <a:lnTo>
                        <a:pt x="149" y="220"/>
                      </a:lnTo>
                      <a:lnTo>
                        <a:pt x="158" y="220"/>
                      </a:lnTo>
                      <a:lnTo>
                        <a:pt x="166" y="220"/>
                      </a:lnTo>
                      <a:lnTo>
                        <a:pt x="175" y="220"/>
                      </a:lnTo>
                      <a:lnTo>
                        <a:pt x="184" y="220"/>
                      </a:lnTo>
                      <a:lnTo>
                        <a:pt x="192" y="220"/>
                      </a:lnTo>
                      <a:lnTo>
                        <a:pt x="201" y="220"/>
                      </a:lnTo>
                      <a:lnTo>
                        <a:pt x="210" y="220"/>
                      </a:lnTo>
                      <a:lnTo>
                        <a:pt x="218" y="220"/>
                      </a:lnTo>
                      <a:lnTo>
                        <a:pt x="227" y="220"/>
                      </a:lnTo>
                      <a:lnTo>
                        <a:pt x="236" y="220"/>
                      </a:lnTo>
                      <a:lnTo>
                        <a:pt x="244" y="220"/>
                      </a:lnTo>
                      <a:lnTo>
                        <a:pt x="253" y="220"/>
                      </a:lnTo>
                      <a:lnTo>
                        <a:pt x="261" y="220"/>
                      </a:lnTo>
                      <a:lnTo>
                        <a:pt x="270" y="220"/>
                      </a:lnTo>
                      <a:lnTo>
                        <a:pt x="279" y="220"/>
                      </a:lnTo>
                      <a:lnTo>
                        <a:pt x="279" y="177"/>
                      </a:lnTo>
                      <a:lnTo>
                        <a:pt x="279" y="133"/>
                      </a:lnTo>
                      <a:lnTo>
                        <a:pt x="279" y="89"/>
                      </a:lnTo>
                      <a:lnTo>
                        <a:pt x="279" y="46"/>
                      </a:lnTo>
                      <a:lnTo>
                        <a:pt x="279" y="35"/>
                      </a:lnTo>
                      <a:lnTo>
                        <a:pt x="279" y="24"/>
                      </a:lnTo>
                      <a:lnTo>
                        <a:pt x="279" y="12"/>
                      </a:lnTo>
                      <a:lnTo>
                        <a:pt x="279" y="1"/>
                      </a:lnTo>
                      <a:lnTo>
                        <a:pt x="274" y="1"/>
                      </a:lnTo>
                      <a:lnTo>
                        <a:pt x="270" y="1"/>
                      </a:lnTo>
                      <a:lnTo>
                        <a:pt x="266" y="1"/>
                      </a:lnTo>
                      <a:lnTo>
                        <a:pt x="261" y="1"/>
                      </a:lnTo>
                      <a:lnTo>
                        <a:pt x="257" y="1"/>
                      </a:lnTo>
                      <a:lnTo>
                        <a:pt x="253" y="1"/>
                      </a:lnTo>
                      <a:lnTo>
                        <a:pt x="248" y="1"/>
                      </a:lnTo>
                      <a:lnTo>
                        <a:pt x="244" y="1"/>
                      </a:lnTo>
                      <a:lnTo>
                        <a:pt x="240" y="1"/>
                      </a:lnTo>
                      <a:lnTo>
                        <a:pt x="235" y="1"/>
                      </a:lnTo>
                      <a:lnTo>
                        <a:pt x="231" y="1"/>
                      </a:lnTo>
                      <a:lnTo>
                        <a:pt x="226" y="1"/>
                      </a:lnTo>
                      <a:lnTo>
                        <a:pt x="222" y="1"/>
                      </a:lnTo>
                      <a:lnTo>
                        <a:pt x="218" y="1"/>
                      </a:lnTo>
                      <a:lnTo>
                        <a:pt x="213" y="1"/>
                      </a:lnTo>
                      <a:lnTo>
                        <a:pt x="209" y="1"/>
                      </a:lnTo>
                      <a:lnTo>
                        <a:pt x="205" y="1"/>
                      </a:lnTo>
                      <a:lnTo>
                        <a:pt x="200" y="1"/>
                      </a:lnTo>
                      <a:lnTo>
                        <a:pt x="196" y="1"/>
                      </a:lnTo>
                      <a:lnTo>
                        <a:pt x="191" y="1"/>
                      </a:lnTo>
                      <a:lnTo>
                        <a:pt x="187" y="1"/>
                      </a:lnTo>
                      <a:lnTo>
                        <a:pt x="183" y="1"/>
                      </a:lnTo>
                      <a:lnTo>
                        <a:pt x="178" y="0"/>
                      </a:lnTo>
                      <a:lnTo>
                        <a:pt x="174" y="0"/>
                      </a:lnTo>
                      <a:lnTo>
                        <a:pt x="170" y="0"/>
                      </a:lnTo>
                      <a:lnTo>
                        <a:pt x="165" y="0"/>
                      </a:lnTo>
                      <a:lnTo>
                        <a:pt x="161" y="0"/>
                      </a:lnTo>
                      <a:lnTo>
                        <a:pt x="156" y="0"/>
                      </a:lnTo>
                      <a:lnTo>
                        <a:pt x="152" y="0"/>
                      </a:lnTo>
                      <a:lnTo>
                        <a:pt x="148" y="0"/>
                      </a:lnTo>
                      <a:lnTo>
                        <a:pt x="143" y="0"/>
                      </a:lnTo>
                      <a:lnTo>
                        <a:pt x="139" y="0"/>
                      </a:lnTo>
                      <a:lnTo>
                        <a:pt x="133" y="0"/>
                      </a:lnTo>
                      <a:lnTo>
                        <a:pt x="127" y="0"/>
                      </a:lnTo>
                      <a:lnTo>
                        <a:pt x="121" y="0"/>
                      </a:lnTo>
                      <a:lnTo>
                        <a:pt x="116" y="0"/>
                      </a:lnTo>
                      <a:lnTo>
                        <a:pt x="110" y="1"/>
                      </a:lnTo>
                      <a:lnTo>
                        <a:pt x="104" y="1"/>
                      </a:lnTo>
                      <a:lnTo>
                        <a:pt x="98" y="1"/>
                      </a:lnTo>
                      <a:lnTo>
                        <a:pt x="92" y="1"/>
                      </a:lnTo>
                      <a:lnTo>
                        <a:pt x="87" y="1"/>
                      </a:lnTo>
                      <a:lnTo>
                        <a:pt x="81" y="1"/>
                      </a:lnTo>
                      <a:lnTo>
                        <a:pt x="75" y="1"/>
                      </a:lnTo>
                      <a:lnTo>
                        <a:pt x="69" y="1"/>
                      </a:lnTo>
                      <a:lnTo>
                        <a:pt x="63" y="1"/>
                      </a:lnTo>
                      <a:lnTo>
                        <a:pt x="57" y="1"/>
                      </a:lnTo>
                      <a:lnTo>
                        <a:pt x="52" y="1"/>
                      </a:lnTo>
                      <a:lnTo>
                        <a:pt x="46" y="1"/>
                      </a:lnTo>
                      <a:lnTo>
                        <a:pt x="43" y="1"/>
                      </a:lnTo>
                      <a:lnTo>
                        <a:pt x="40" y="1"/>
                      </a:lnTo>
                      <a:lnTo>
                        <a:pt x="37" y="1"/>
                      </a:lnTo>
                      <a:lnTo>
                        <a:pt x="34" y="1"/>
                      </a:lnTo>
                      <a:lnTo>
                        <a:pt x="32" y="1"/>
                      </a:lnTo>
                      <a:lnTo>
                        <a:pt x="29" y="1"/>
                      </a:lnTo>
                      <a:lnTo>
                        <a:pt x="26" y="1"/>
                      </a:lnTo>
                      <a:lnTo>
                        <a:pt x="23" y="1"/>
                      </a:lnTo>
                      <a:lnTo>
                        <a:pt x="20" y="2"/>
                      </a:lnTo>
                      <a:lnTo>
                        <a:pt x="17" y="2"/>
                      </a:lnTo>
                      <a:lnTo>
                        <a:pt x="14" y="2"/>
                      </a:lnTo>
                      <a:lnTo>
                        <a:pt x="12" y="2"/>
                      </a:lnTo>
                      <a:lnTo>
                        <a:pt x="9" y="2"/>
                      </a:lnTo>
                      <a:lnTo>
                        <a:pt x="6" y="2"/>
                      </a:lnTo>
                      <a:lnTo>
                        <a:pt x="3" y="2"/>
                      </a:lnTo>
                      <a:lnTo>
                        <a:pt x="0" y="2"/>
                      </a:lnTo>
                      <a:close/>
                    </a:path>
                  </a:pathLst>
                </a:custGeom>
                <a:solidFill>
                  <a:srgbClr val="233535"/>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35" name="Freeform 193"/>
                <p:cNvSpPr>
                  <a:spLocks/>
                </p:cNvSpPr>
                <p:nvPr/>
              </p:nvSpPr>
              <p:spPr bwMode="auto">
                <a:xfrm>
                  <a:off x="2013" y="1216"/>
                  <a:ext cx="257" cy="203"/>
                </a:xfrm>
                <a:custGeom>
                  <a:avLst/>
                  <a:gdLst>
                    <a:gd name="T0" fmla="*/ 0 w 257"/>
                    <a:gd name="T1" fmla="*/ 45 h 203"/>
                    <a:gd name="T2" fmla="*/ 0 w 257"/>
                    <a:gd name="T3" fmla="*/ 130 h 203"/>
                    <a:gd name="T4" fmla="*/ 1 w 257"/>
                    <a:gd name="T5" fmla="*/ 181 h 203"/>
                    <a:gd name="T6" fmla="*/ 1 w 257"/>
                    <a:gd name="T7" fmla="*/ 196 h 203"/>
                    <a:gd name="T8" fmla="*/ 10 w 257"/>
                    <a:gd name="T9" fmla="*/ 203 h 203"/>
                    <a:gd name="T10" fmla="*/ 26 w 257"/>
                    <a:gd name="T11" fmla="*/ 203 h 203"/>
                    <a:gd name="T12" fmla="*/ 42 w 257"/>
                    <a:gd name="T13" fmla="*/ 203 h 203"/>
                    <a:gd name="T14" fmla="*/ 58 w 257"/>
                    <a:gd name="T15" fmla="*/ 203 h 203"/>
                    <a:gd name="T16" fmla="*/ 74 w 257"/>
                    <a:gd name="T17" fmla="*/ 203 h 203"/>
                    <a:gd name="T18" fmla="*/ 90 w 257"/>
                    <a:gd name="T19" fmla="*/ 203 h 203"/>
                    <a:gd name="T20" fmla="*/ 106 w 257"/>
                    <a:gd name="T21" fmla="*/ 203 h 203"/>
                    <a:gd name="T22" fmla="*/ 122 w 257"/>
                    <a:gd name="T23" fmla="*/ 203 h 203"/>
                    <a:gd name="T24" fmla="*/ 138 w 257"/>
                    <a:gd name="T25" fmla="*/ 203 h 203"/>
                    <a:gd name="T26" fmla="*/ 154 w 257"/>
                    <a:gd name="T27" fmla="*/ 203 h 203"/>
                    <a:gd name="T28" fmla="*/ 170 w 257"/>
                    <a:gd name="T29" fmla="*/ 203 h 203"/>
                    <a:gd name="T30" fmla="*/ 185 w 257"/>
                    <a:gd name="T31" fmla="*/ 203 h 203"/>
                    <a:gd name="T32" fmla="*/ 201 w 257"/>
                    <a:gd name="T33" fmla="*/ 203 h 203"/>
                    <a:gd name="T34" fmla="*/ 218 w 257"/>
                    <a:gd name="T35" fmla="*/ 203 h 203"/>
                    <a:gd name="T36" fmla="*/ 233 w 257"/>
                    <a:gd name="T37" fmla="*/ 203 h 203"/>
                    <a:gd name="T38" fmla="*/ 249 w 257"/>
                    <a:gd name="T39" fmla="*/ 203 h 203"/>
                    <a:gd name="T40" fmla="*/ 257 w 257"/>
                    <a:gd name="T41" fmla="*/ 163 h 203"/>
                    <a:gd name="T42" fmla="*/ 257 w 257"/>
                    <a:gd name="T43" fmla="*/ 83 h 203"/>
                    <a:gd name="T44" fmla="*/ 257 w 257"/>
                    <a:gd name="T45" fmla="*/ 32 h 203"/>
                    <a:gd name="T46" fmla="*/ 257 w 257"/>
                    <a:gd name="T47" fmla="*/ 12 h 203"/>
                    <a:gd name="T48" fmla="*/ 249 w 257"/>
                    <a:gd name="T49" fmla="*/ 2 h 203"/>
                    <a:gd name="T50" fmla="*/ 233 w 257"/>
                    <a:gd name="T51" fmla="*/ 2 h 203"/>
                    <a:gd name="T52" fmla="*/ 217 w 257"/>
                    <a:gd name="T53" fmla="*/ 1 h 203"/>
                    <a:gd name="T54" fmla="*/ 201 w 257"/>
                    <a:gd name="T55" fmla="*/ 1 h 203"/>
                    <a:gd name="T56" fmla="*/ 185 w 257"/>
                    <a:gd name="T57" fmla="*/ 1 h 203"/>
                    <a:gd name="T58" fmla="*/ 169 w 257"/>
                    <a:gd name="T59" fmla="*/ 1 h 203"/>
                    <a:gd name="T60" fmla="*/ 153 w 257"/>
                    <a:gd name="T61" fmla="*/ 1 h 203"/>
                    <a:gd name="T62" fmla="*/ 136 w 257"/>
                    <a:gd name="T63" fmla="*/ 1 h 203"/>
                    <a:gd name="T64" fmla="*/ 123 w 257"/>
                    <a:gd name="T65" fmla="*/ 1 h 203"/>
                    <a:gd name="T66" fmla="*/ 112 w 257"/>
                    <a:gd name="T67" fmla="*/ 1 h 203"/>
                    <a:gd name="T68" fmla="*/ 101 w 257"/>
                    <a:gd name="T69" fmla="*/ 1 h 203"/>
                    <a:gd name="T70" fmla="*/ 91 w 257"/>
                    <a:gd name="T71" fmla="*/ 1 h 203"/>
                    <a:gd name="T72" fmla="*/ 80 w 257"/>
                    <a:gd name="T73" fmla="*/ 1 h 203"/>
                    <a:gd name="T74" fmla="*/ 69 w 257"/>
                    <a:gd name="T75" fmla="*/ 1 h 203"/>
                    <a:gd name="T76" fmla="*/ 59 w 257"/>
                    <a:gd name="T77" fmla="*/ 2 h 203"/>
                    <a:gd name="T78" fmla="*/ 48 w 257"/>
                    <a:gd name="T79" fmla="*/ 2 h 203"/>
                    <a:gd name="T80" fmla="*/ 40 w 257"/>
                    <a:gd name="T81" fmla="*/ 2 h 203"/>
                    <a:gd name="T82" fmla="*/ 35 w 257"/>
                    <a:gd name="T83" fmla="*/ 2 h 203"/>
                    <a:gd name="T84" fmla="*/ 29 w 257"/>
                    <a:gd name="T85" fmla="*/ 2 h 203"/>
                    <a:gd name="T86" fmla="*/ 24 w 257"/>
                    <a:gd name="T87" fmla="*/ 2 h 203"/>
                    <a:gd name="T88" fmla="*/ 19 w 257"/>
                    <a:gd name="T89" fmla="*/ 2 h 203"/>
                    <a:gd name="T90" fmla="*/ 14 w 257"/>
                    <a:gd name="T91" fmla="*/ 2 h 203"/>
                    <a:gd name="T92" fmla="*/ 8 w 257"/>
                    <a:gd name="T93" fmla="*/ 2 h 203"/>
                    <a:gd name="T94" fmla="*/ 3 w 257"/>
                    <a:gd name="T95" fmla="*/ 2 h 2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7"/>
                    <a:gd name="T145" fmla="*/ 0 h 203"/>
                    <a:gd name="T146" fmla="*/ 257 w 257"/>
                    <a:gd name="T147" fmla="*/ 203 h 2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7" h="203">
                      <a:moveTo>
                        <a:pt x="0" y="2"/>
                      </a:moveTo>
                      <a:lnTo>
                        <a:pt x="0" y="45"/>
                      </a:lnTo>
                      <a:lnTo>
                        <a:pt x="0" y="88"/>
                      </a:lnTo>
                      <a:lnTo>
                        <a:pt x="0" y="130"/>
                      </a:lnTo>
                      <a:lnTo>
                        <a:pt x="0" y="173"/>
                      </a:lnTo>
                      <a:lnTo>
                        <a:pt x="1" y="181"/>
                      </a:lnTo>
                      <a:lnTo>
                        <a:pt x="1" y="188"/>
                      </a:lnTo>
                      <a:lnTo>
                        <a:pt x="1" y="196"/>
                      </a:lnTo>
                      <a:lnTo>
                        <a:pt x="2" y="203"/>
                      </a:lnTo>
                      <a:lnTo>
                        <a:pt x="10" y="203"/>
                      </a:lnTo>
                      <a:lnTo>
                        <a:pt x="18" y="203"/>
                      </a:lnTo>
                      <a:lnTo>
                        <a:pt x="26" y="203"/>
                      </a:lnTo>
                      <a:lnTo>
                        <a:pt x="34" y="203"/>
                      </a:lnTo>
                      <a:lnTo>
                        <a:pt x="42" y="203"/>
                      </a:lnTo>
                      <a:lnTo>
                        <a:pt x="50" y="203"/>
                      </a:lnTo>
                      <a:lnTo>
                        <a:pt x="58" y="203"/>
                      </a:lnTo>
                      <a:lnTo>
                        <a:pt x="66" y="203"/>
                      </a:lnTo>
                      <a:lnTo>
                        <a:pt x="74" y="203"/>
                      </a:lnTo>
                      <a:lnTo>
                        <a:pt x="82" y="203"/>
                      </a:lnTo>
                      <a:lnTo>
                        <a:pt x="90" y="203"/>
                      </a:lnTo>
                      <a:lnTo>
                        <a:pt x="98" y="203"/>
                      </a:lnTo>
                      <a:lnTo>
                        <a:pt x="106" y="203"/>
                      </a:lnTo>
                      <a:lnTo>
                        <a:pt x="114" y="203"/>
                      </a:lnTo>
                      <a:lnTo>
                        <a:pt x="122" y="203"/>
                      </a:lnTo>
                      <a:lnTo>
                        <a:pt x="130" y="203"/>
                      </a:lnTo>
                      <a:lnTo>
                        <a:pt x="138" y="203"/>
                      </a:lnTo>
                      <a:lnTo>
                        <a:pt x="146" y="203"/>
                      </a:lnTo>
                      <a:lnTo>
                        <a:pt x="154" y="203"/>
                      </a:lnTo>
                      <a:lnTo>
                        <a:pt x="162" y="203"/>
                      </a:lnTo>
                      <a:lnTo>
                        <a:pt x="170" y="203"/>
                      </a:lnTo>
                      <a:lnTo>
                        <a:pt x="178" y="203"/>
                      </a:lnTo>
                      <a:lnTo>
                        <a:pt x="185" y="203"/>
                      </a:lnTo>
                      <a:lnTo>
                        <a:pt x="194" y="203"/>
                      </a:lnTo>
                      <a:lnTo>
                        <a:pt x="201" y="203"/>
                      </a:lnTo>
                      <a:lnTo>
                        <a:pt x="209" y="203"/>
                      </a:lnTo>
                      <a:lnTo>
                        <a:pt x="218" y="203"/>
                      </a:lnTo>
                      <a:lnTo>
                        <a:pt x="225" y="203"/>
                      </a:lnTo>
                      <a:lnTo>
                        <a:pt x="233" y="203"/>
                      </a:lnTo>
                      <a:lnTo>
                        <a:pt x="241" y="203"/>
                      </a:lnTo>
                      <a:lnTo>
                        <a:pt x="249" y="203"/>
                      </a:lnTo>
                      <a:lnTo>
                        <a:pt x="257" y="203"/>
                      </a:lnTo>
                      <a:lnTo>
                        <a:pt x="257" y="163"/>
                      </a:lnTo>
                      <a:lnTo>
                        <a:pt x="257" y="123"/>
                      </a:lnTo>
                      <a:lnTo>
                        <a:pt x="257" y="83"/>
                      </a:lnTo>
                      <a:lnTo>
                        <a:pt x="257" y="43"/>
                      </a:lnTo>
                      <a:lnTo>
                        <a:pt x="257" y="32"/>
                      </a:lnTo>
                      <a:lnTo>
                        <a:pt x="257" y="22"/>
                      </a:lnTo>
                      <a:lnTo>
                        <a:pt x="257" y="12"/>
                      </a:lnTo>
                      <a:lnTo>
                        <a:pt x="257" y="2"/>
                      </a:lnTo>
                      <a:lnTo>
                        <a:pt x="249" y="2"/>
                      </a:lnTo>
                      <a:lnTo>
                        <a:pt x="241" y="2"/>
                      </a:lnTo>
                      <a:lnTo>
                        <a:pt x="233" y="2"/>
                      </a:lnTo>
                      <a:lnTo>
                        <a:pt x="225" y="1"/>
                      </a:lnTo>
                      <a:lnTo>
                        <a:pt x="217" y="1"/>
                      </a:lnTo>
                      <a:lnTo>
                        <a:pt x="209" y="1"/>
                      </a:lnTo>
                      <a:lnTo>
                        <a:pt x="201" y="1"/>
                      </a:lnTo>
                      <a:lnTo>
                        <a:pt x="193" y="1"/>
                      </a:lnTo>
                      <a:lnTo>
                        <a:pt x="185" y="1"/>
                      </a:lnTo>
                      <a:lnTo>
                        <a:pt x="177" y="1"/>
                      </a:lnTo>
                      <a:lnTo>
                        <a:pt x="169" y="1"/>
                      </a:lnTo>
                      <a:lnTo>
                        <a:pt x="160" y="1"/>
                      </a:lnTo>
                      <a:lnTo>
                        <a:pt x="153" y="1"/>
                      </a:lnTo>
                      <a:lnTo>
                        <a:pt x="144" y="1"/>
                      </a:lnTo>
                      <a:lnTo>
                        <a:pt x="136" y="1"/>
                      </a:lnTo>
                      <a:lnTo>
                        <a:pt x="128" y="0"/>
                      </a:lnTo>
                      <a:lnTo>
                        <a:pt x="123" y="1"/>
                      </a:lnTo>
                      <a:lnTo>
                        <a:pt x="118" y="1"/>
                      </a:lnTo>
                      <a:lnTo>
                        <a:pt x="112" y="1"/>
                      </a:lnTo>
                      <a:lnTo>
                        <a:pt x="107" y="1"/>
                      </a:lnTo>
                      <a:lnTo>
                        <a:pt x="101" y="1"/>
                      </a:lnTo>
                      <a:lnTo>
                        <a:pt x="96" y="1"/>
                      </a:lnTo>
                      <a:lnTo>
                        <a:pt x="91" y="1"/>
                      </a:lnTo>
                      <a:lnTo>
                        <a:pt x="85" y="1"/>
                      </a:lnTo>
                      <a:lnTo>
                        <a:pt x="80" y="1"/>
                      </a:lnTo>
                      <a:lnTo>
                        <a:pt x="75" y="1"/>
                      </a:lnTo>
                      <a:lnTo>
                        <a:pt x="69" y="1"/>
                      </a:lnTo>
                      <a:lnTo>
                        <a:pt x="64" y="1"/>
                      </a:lnTo>
                      <a:lnTo>
                        <a:pt x="59" y="2"/>
                      </a:lnTo>
                      <a:lnTo>
                        <a:pt x="53" y="2"/>
                      </a:lnTo>
                      <a:lnTo>
                        <a:pt x="48" y="2"/>
                      </a:lnTo>
                      <a:lnTo>
                        <a:pt x="43" y="2"/>
                      </a:lnTo>
                      <a:lnTo>
                        <a:pt x="40" y="2"/>
                      </a:lnTo>
                      <a:lnTo>
                        <a:pt x="37" y="2"/>
                      </a:lnTo>
                      <a:lnTo>
                        <a:pt x="35" y="2"/>
                      </a:lnTo>
                      <a:lnTo>
                        <a:pt x="32" y="2"/>
                      </a:lnTo>
                      <a:lnTo>
                        <a:pt x="29" y="2"/>
                      </a:lnTo>
                      <a:lnTo>
                        <a:pt x="27" y="2"/>
                      </a:lnTo>
                      <a:lnTo>
                        <a:pt x="24" y="2"/>
                      </a:lnTo>
                      <a:lnTo>
                        <a:pt x="21" y="2"/>
                      </a:lnTo>
                      <a:lnTo>
                        <a:pt x="19" y="2"/>
                      </a:lnTo>
                      <a:lnTo>
                        <a:pt x="16" y="2"/>
                      </a:lnTo>
                      <a:lnTo>
                        <a:pt x="14" y="2"/>
                      </a:lnTo>
                      <a:lnTo>
                        <a:pt x="11" y="2"/>
                      </a:lnTo>
                      <a:lnTo>
                        <a:pt x="8" y="2"/>
                      </a:lnTo>
                      <a:lnTo>
                        <a:pt x="5" y="2"/>
                      </a:lnTo>
                      <a:lnTo>
                        <a:pt x="3" y="2"/>
                      </a:lnTo>
                      <a:lnTo>
                        <a:pt x="0" y="2"/>
                      </a:lnTo>
                      <a:close/>
                    </a:path>
                  </a:pathLst>
                </a:custGeom>
                <a:solidFill>
                  <a:srgbClr val="28383A"/>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36" name="Freeform 194"/>
                <p:cNvSpPr>
                  <a:spLocks/>
                </p:cNvSpPr>
                <p:nvPr/>
              </p:nvSpPr>
              <p:spPr bwMode="auto">
                <a:xfrm>
                  <a:off x="2013" y="1217"/>
                  <a:ext cx="236" cy="186"/>
                </a:xfrm>
                <a:custGeom>
                  <a:avLst/>
                  <a:gdLst>
                    <a:gd name="T0" fmla="*/ 0 w 236"/>
                    <a:gd name="T1" fmla="*/ 40 h 186"/>
                    <a:gd name="T2" fmla="*/ 0 w 236"/>
                    <a:gd name="T3" fmla="*/ 119 h 186"/>
                    <a:gd name="T4" fmla="*/ 1 w 236"/>
                    <a:gd name="T5" fmla="*/ 165 h 186"/>
                    <a:gd name="T6" fmla="*/ 2 w 236"/>
                    <a:gd name="T7" fmla="*/ 179 h 186"/>
                    <a:gd name="T8" fmla="*/ 9 w 236"/>
                    <a:gd name="T9" fmla="*/ 186 h 186"/>
                    <a:gd name="T10" fmla="*/ 24 w 236"/>
                    <a:gd name="T11" fmla="*/ 186 h 186"/>
                    <a:gd name="T12" fmla="*/ 39 w 236"/>
                    <a:gd name="T13" fmla="*/ 186 h 186"/>
                    <a:gd name="T14" fmla="*/ 53 w 236"/>
                    <a:gd name="T15" fmla="*/ 186 h 186"/>
                    <a:gd name="T16" fmla="*/ 68 w 236"/>
                    <a:gd name="T17" fmla="*/ 186 h 186"/>
                    <a:gd name="T18" fmla="*/ 82 w 236"/>
                    <a:gd name="T19" fmla="*/ 186 h 186"/>
                    <a:gd name="T20" fmla="*/ 97 w 236"/>
                    <a:gd name="T21" fmla="*/ 186 h 186"/>
                    <a:gd name="T22" fmla="*/ 112 w 236"/>
                    <a:gd name="T23" fmla="*/ 186 h 186"/>
                    <a:gd name="T24" fmla="*/ 126 w 236"/>
                    <a:gd name="T25" fmla="*/ 186 h 186"/>
                    <a:gd name="T26" fmla="*/ 141 w 236"/>
                    <a:gd name="T27" fmla="*/ 186 h 186"/>
                    <a:gd name="T28" fmla="*/ 156 w 236"/>
                    <a:gd name="T29" fmla="*/ 186 h 186"/>
                    <a:gd name="T30" fmla="*/ 170 w 236"/>
                    <a:gd name="T31" fmla="*/ 186 h 186"/>
                    <a:gd name="T32" fmla="*/ 185 w 236"/>
                    <a:gd name="T33" fmla="*/ 186 h 186"/>
                    <a:gd name="T34" fmla="*/ 200 w 236"/>
                    <a:gd name="T35" fmla="*/ 186 h 186"/>
                    <a:gd name="T36" fmla="*/ 214 w 236"/>
                    <a:gd name="T37" fmla="*/ 186 h 186"/>
                    <a:gd name="T38" fmla="*/ 229 w 236"/>
                    <a:gd name="T39" fmla="*/ 186 h 186"/>
                    <a:gd name="T40" fmla="*/ 236 w 236"/>
                    <a:gd name="T41" fmla="*/ 149 h 186"/>
                    <a:gd name="T42" fmla="*/ 236 w 236"/>
                    <a:gd name="T43" fmla="*/ 75 h 186"/>
                    <a:gd name="T44" fmla="*/ 236 w 236"/>
                    <a:gd name="T45" fmla="*/ 29 h 186"/>
                    <a:gd name="T46" fmla="*/ 236 w 236"/>
                    <a:gd name="T47" fmla="*/ 10 h 186"/>
                    <a:gd name="T48" fmla="*/ 229 w 236"/>
                    <a:gd name="T49" fmla="*/ 1 h 186"/>
                    <a:gd name="T50" fmla="*/ 214 w 236"/>
                    <a:gd name="T51" fmla="*/ 1 h 186"/>
                    <a:gd name="T52" fmla="*/ 199 w 236"/>
                    <a:gd name="T53" fmla="*/ 1 h 186"/>
                    <a:gd name="T54" fmla="*/ 184 w 236"/>
                    <a:gd name="T55" fmla="*/ 1 h 186"/>
                    <a:gd name="T56" fmla="*/ 169 w 236"/>
                    <a:gd name="T57" fmla="*/ 0 h 186"/>
                    <a:gd name="T58" fmla="*/ 155 w 236"/>
                    <a:gd name="T59" fmla="*/ 0 h 186"/>
                    <a:gd name="T60" fmla="*/ 140 w 236"/>
                    <a:gd name="T61" fmla="*/ 0 h 186"/>
                    <a:gd name="T62" fmla="*/ 125 w 236"/>
                    <a:gd name="T63" fmla="*/ 0 h 186"/>
                    <a:gd name="T64" fmla="*/ 113 w 236"/>
                    <a:gd name="T65" fmla="*/ 0 h 186"/>
                    <a:gd name="T66" fmla="*/ 103 w 236"/>
                    <a:gd name="T67" fmla="*/ 0 h 186"/>
                    <a:gd name="T68" fmla="*/ 93 w 236"/>
                    <a:gd name="T69" fmla="*/ 0 h 186"/>
                    <a:gd name="T70" fmla="*/ 83 w 236"/>
                    <a:gd name="T71" fmla="*/ 0 h 186"/>
                    <a:gd name="T72" fmla="*/ 74 w 236"/>
                    <a:gd name="T73" fmla="*/ 1 h 186"/>
                    <a:gd name="T74" fmla="*/ 64 w 236"/>
                    <a:gd name="T75" fmla="*/ 1 h 186"/>
                    <a:gd name="T76" fmla="*/ 54 w 236"/>
                    <a:gd name="T77" fmla="*/ 1 h 186"/>
                    <a:gd name="T78" fmla="*/ 44 w 236"/>
                    <a:gd name="T79" fmla="*/ 1 h 186"/>
                    <a:gd name="T80" fmla="*/ 37 w 236"/>
                    <a:gd name="T81" fmla="*/ 1 h 186"/>
                    <a:gd name="T82" fmla="*/ 32 w 236"/>
                    <a:gd name="T83" fmla="*/ 1 h 186"/>
                    <a:gd name="T84" fmla="*/ 27 w 236"/>
                    <a:gd name="T85" fmla="*/ 1 h 186"/>
                    <a:gd name="T86" fmla="*/ 22 w 236"/>
                    <a:gd name="T87" fmla="*/ 1 h 186"/>
                    <a:gd name="T88" fmla="*/ 17 w 236"/>
                    <a:gd name="T89" fmla="*/ 1 h 186"/>
                    <a:gd name="T90" fmla="*/ 13 w 236"/>
                    <a:gd name="T91" fmla="*/ 1 h 186"/>
                    <a:gd name="T92" fmla="*/ 8 w 236"/>
                    <a:gd name="T93" fmla="*/ 1 h 186"/>
                    <a:gd name="T94" fmla="*/ 3 w 236"/>
                    <a:gd name="T95" fmla="*/ 1 h 18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6"/>
                    <a:gd name="T145" fmla="*/ 0 h 186"/>
                    <a:gd name="T146" fmla="*/ 236 w 236"/>
                    <a:gd name="T147" fmla="*/ 186 h 18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6" h="186">
                      <a:moveTo>
                        <a:pt x="0" y="1"/>
                      </a:moveTo>
                      <a:lnTo>
                        <a:pt x="0" y="40"/>
                      </a:lnTo>
                      <a:lnTo>
                        <a:pt x="0" y="80"/>
                      </a:lnTo>
                      <a:lnTo>
                        <a:pt x="0" y="119"/>
                      </a:lnTo>
                      <a:lnTo>
                        <a:pt x="0" y="158"/>
                      </a:lnTo>
                      <a:lnTo>
                        <a:pt x="1" y="165"/>
                      </a:lnTo>
                      <a:lnTo>
                        <a:pt x="1" y="172"/>
                      </a:lnTo>
                      <a:lnTo>
                        <a:pt x="2" y="179"/>
                      </a:lnTo>
                      <a:lnTo>
                        <a:pt x="2" y="186"/>
                      </a:lnTo>
                      <a:lnTo>
                        <a:pt x="9" y="186"/>
                      </a:lnTo>
                      <a:lnTo>
                        <a:pt x="16" y="186"/>
                      </a:lnTo>
                      <a:lnTo>
                        <a:pt x="24" y="186"/>
                      </a:lnTo>
                      <a:lnTo>
                        <a:pt x="31" y="186"/>
                      </a:lnTo>
                      <a:lnTo>
                        <a:pt x="39" y="186"/>
                      </a:lnTo>
                      <a:lnTo>
                        <a:pt x="46" y="186"/>
                      </a:lnTo>
                      <a:lnTo>
                        <a:pt x="53" y="186"/>
                      </a:lnTo>
                      <a:lnTo>
                        <a:pt x="60" y="186"/>
                      </a:lnTo>
                      <a:lnTo>
                        <a:pt x="68" y="186"/>
                      </a:lnTo>
                      <a:lnTo>
                        <a:pt x="75" y="186"/>
                      </a:lnTo>
                      <a:lnTo>
                        <a:pt x="82" y="186"/>
                      </a:lnTo>
                      <a:lnTo>
                        <a:pt x="90" y="186"/>
                      </a:lnTo>
                      <a:lnTo>
                        <a:pt x="97" y="186"/>
                      </a:lnTo>
                      <a:lnTo>
                        <a:pt x="105" y="186"/>
                      </a:lnTo>
                      <a:lnTo>
                        <a:pt x="112" y="186"/>
                      </a:lnTo>
                      <a:lnTo>
                        <a:pt x="119" y="186"/>
                      </a:lnTo>
                      <a:lnTo>
                        <a:pt x="126" y="186"/>
                      </a:lnTo>
                      <a:lnTo>
                        <a:pt x="134" y="186"/>
                      </a:lnTo>
                      <a:lnTo>
                        <a:pt x="141" y="186"/>
                      </a:lnTo>
                      <a:lnTo>
                        <a:pt x="148" y="186"/>
                      </a:lnTo>
                      <a:lnTo>
                        <a:pt x="156" y="186"/>
                      </a:lnTo>
                      <a:lnTo>
                        <a:pt x="163" y="186"/>
                      </a:lnTo>
                      <a:lnTo>
                        <a:pt x="170" y="186"/>
                      </a:lnTo>
                      <a:lnTo>
                        <a:pt x="178" y="186"/>
                      </a:lnTo>
                      <a:lnTo>
                        <a:pt x="185" y="186"/>
                      </a:lnTo>
                      <a:lnTo>
                        <a:pt x="192" y="186"/>
                      </a:lnTo>
                      <a:lnTo>
                        <a:pt x="200" y="186"/>
                      </a:lnTo>
                      <a:lnTo>
                        <a:pt x="207" y="186"/>
                      </a:lnTo>
                      <a:lnTo>
                        <a:pt x="214" y="186"/>
                      </a:lnTo>
                      <a:lnTo>
                        <a:pt x="222" y="186"/>
                      </a:lnTo>
                      <a:lnTo>
                        <a:pt x="229" y="186"/>
                      </a:lnTo>
                      <a:lnTo>
                        <a:pt x="236" y="186"/>
                      </a:lnTo>
                      <a:lnTo>
                        <a:pt x="236" y="149"/>
                      </a:lnTo>
                      <a:lnTo>
                        <a:pt x="236" y="112"/>
                      </a:lnTo>
                      <a:lnTo>
                        <a:pt x="236" y="75"/>
                      </a:lnTo>
                      <a:lnTo>
                        <a:pt x="236" y="38"/>
                      </a:lnTo>
                      <a:lnTo>
                        <a:pt x="236" y="29"/>
                      </a:lnTo>
                      <a:lnTo>
                        <a:pt x="236" y="20"/>
                      </a:lnTo>
                      <a:lnTo>
                        <a:pt x="236" y="10"/>
                      </a:lnTo>
                      <a:lnTo>
                        <a:pt x="236" y="1"/>
                      </a:lnTo>
                      <a:lnTo>
                        <a:pt x="229" y="1"/>
                      </a:lnTo>
                      <a:lnTo>
                        <a:pt x="221" y="1"/>
                      </a:lnTo>
                      <a:lnTo>
                        <a:pt x="214" y="1"/>
                      </a:lnTo>
                      <a:lnTo>
                        <a:pt x="207" y="1"/>
                      </a:lnTo>
                      <a:lnTo>
                        <a:pt x="199" y="1"/>
                      </a:lnTo>
                      <a:lnTo>
                        <a:pt x="192" y="1"/>
                      </a:lnTo>
                      <a:lnTo>
                        <a:pt x="184" y="1"/>
                      </a:lnTo>
                      <a:lnTo>
                        <a:pt x="177" y="1"/>
                      </a:lnTo>
                      <a:lnTo>
                        <a:pt x="169" y="0"/>
                      </a:lnTo>
                      <a:lnTo>
                        <a:pt x="162" y="0"/>
                      </a:lnTo>
                      <a:lnTo>
                        <a:pt x="155" y="0"/>
                      </a:lnTo>
                      <a:lnTo>
                        <a:pt x="147" y="0"/>
                      </a:lnTo>
                      <a:lnTo>
                        <a:pt x="140" y="0"/>
                      </a:lnTo>
                      <a:lnTo>
                        <a:pt x="132" y="0"/>
                      </a:lnTo>
                      <a:lnTo>
                        <a:pt x="125" y="0"/>
                      </a:lnTo>
                      <a:lnTo>
                        <a:pt x="118" y="0"/>
                      </a:lnTo>
                      <a:lnTo>
                        <a:pt x="113" y="0"/>
                      </a:lnTo>
                      <a:lnTo>
                        <a:pt x="108" y="0"/>
                      </a:lnTo>
                      <a:lnTo>
                        <a:pt x="103" y="0"/>
                      </a:lnTo>
                      <a:lnTo>
                        <a:pt x="98" y="0"/>
                      </a:lnTo>
                      <a:lnTo>
                        <a:pt x="93" y="0"/>
                      </a:lnTo>
                      <a:lnTo>
                        <a:pt x="88" y="0"/>
                      </a:lnTo>
                      <a:lnTo>
                        <a:pt x="83" y="0"/>
                      </a:lnTo>
                      <a:lnTo>
                        <a:pt x="79" y="1"/>
                      </a:lnTo>
                      <a:lnTo>
                        <a:pt x="74" y="1"/>
                      </a:lnTo>
                      <a:lnTo>
                        <a:pt x="69" y="1"/>
                      </a:lnTo>
                      <a:lnTo>
                        <a:pt x="64" y="1"/>
                      </a:lnTo>
                      <a:lnTo>
                        <a:pt x="59" y="1"/>
                      </a:lnTo>
                      <a:lnTo>
                        <a:pt x="54" y="1"/>
                      </a:lnTo>
                      <a:lnTo>
                        <a:pt x="49" y="1"/>
                      </a:lnTo>
                      <a:lnTo>
                        <a:pt x="44" y="1"/>
                      </a:lnTo>
                      <a:lnTo>
                        <a:pt x="39" y="1"/>
                      </a:lnTo>
                      <a:lnTo>
                        <a:pt x="37" y="1"/>
                      </a:lnTo>
                      <a:lnTo>
                        <a:pt x="34" y="1"/>
                      </a:lnTo>
                      <a:lnTo>
                        <a:pt x="32" y="1"/>
                      </a:lnTo>
                      <a:lnTo>
                        <a:pt x="30" y="1"/>
                      </a:lnTo>
                      <a:lnTo>
                        <a:pt x="27" y="1"/>
                      </a:lnTo>
                      <a:lnTo>
                        <a:pt x="25" y="1"/>
                      </a:lnTo>
                      <a:lnTo>
                        <a:pt x="22" y="1"/>
                      </a:lnTo>
                      <a:lnTo>
                        <a:pt x="20" y="1"/>
                      </a:lnTo>
                      <a:lnTo>
                        <a:pt x="17" y="1"/>
                      </a:lnTo>
                      <a:lnTo>
                        <a:pt x="15" y="1"/>
                      </a:lnTo>
                      <a:lnTo>
                        <a:pt x="13" y="1"/>
                      </a:lnTo>
                      <a:lnTo>
                        <a:pt x="10" y="1"/>
                      </a:lnTo>
                      <a:lnTo>
                        <a:pt x="8" y="1"/>
                      </a:lnTo>
                      <a:lnTo>
                        <a:pt x="5" y="1"/>
                      </a:lnTo>
                      <a:lnTo>
                        <a:pt x="3" y="1"/>
                      </a:lnTo>
                      <a:lnTo>
                        <a:pt x="0" y="1"/>
                      </a:lnTo>
                      <a:close/>
                    </a:path>
                  </a:pathLst>
                </a:custGeom>
                <a:solidFill>
                  <a:srgbClr val="2B3D3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37" name="Freeform 195"/>
                <p:cNvSpPr>
                  <a:spLocks/>
                </p:cNvSpPr>
                <p:nvPr/>
              </p:nvSpPr>
              <p:spPr bwMode="auto">
                <a:xfrm>
                  <a:off x="2013" y="1217"/>
                  <a:ext cx="215" cy="169"/>
                </a:xfrm>
                <a:custGeom>
                  <a:avLst/>
                  <a:gdLst>
                    <a:gd name="T0" fmla="*/ 1 w 215"/>
                    <a:gd name="T1" fmla="*/ 37 h 169"/>
                    <a:gd name="T2" fmla="*/ 1 w 215"/>
                    <a:gd name="T3" fmla="*/ 108 h 169"/>
                    <a:gd name="T4" fmla="*/ 1 w 215"/>
                    <a:gd name="T5" fmla="*/ 150 h 169"/>
                    <a:gd name="T6" fmla="*/ 2 w 215"/>
                    <a:gd name="T7" fmla="*/ 163 h 169"/>
                    <a:gd name="T8" fmla="*/ 9 w 215"/>
                    <a:gd name="T9" fmla="*/ 169 h 169"/>
                    <a:gd name="T10" fmla="*/ 22 w 215"/>
                    <a:gd name="T11" fmla="*/ 169 h 169"/>
                    <a:gd name="T12" fmla="*/ 35 w 215"/>
                    <a:gd name="T13" fmla="*/ 169 h 169"/>
                    <a:gd name="T14" fmla="*/ 49 w 215"/>
                    <a:gd name="T15" fmla="*/ 169 h 169"/>
                    <a:gd name="T16" fmla="*/ 62 w 215"/>
                    <a:gd name="T17" fmla="*/ 169 h 169"/>
                    <a:gd name="T18" fmla="*/ 75 w 215"/>
                    <a:gd name="T19" fmla="*/ 169 h 169"/>
                    <a:gd name="T20" fmla="*/ 88 w 215"/>
                    <a:gd name="T21" fmla="*/ 169 h 169"/>
                    <a:gd name="T22" fmla="*/ 102 w 215"/>
                    <a:gd name="T23" fmla="*/ 169 h 169"/>
                    <a:gd name="T24" fmla="*/ 115 w 215"/>
                    <a:gd name="T25" fmla="*/ 169 h 169"/>
                    <a:gd name="T26" fmla="*/ 128 w 215"/>
                    <a:gd name="T27" fmla="*/ 169 h 169"/>
                    <a:gd name="T28" fmla="*/ 142 w 215"/>
                    <a:gd name="T29" fmla="*/ 169 h 169"/>
                    <a:gd name="T30" fmla="*/ 155 w 215"/>
                    <a:gd name="T31" fmla="*/ 169 h 169"/>
                    <a:gd name="T32" fmla="*/ 168 w 215"/>
                    <a:gd name="T33" fmla="*/ 169 h 169"/>
                    <a:gd name="T34" fmla="*/ 181 w 215"/>
                    <a:gd name="T35" fmla="*/ 169 h 169"/>
                    <a:gd name="T36" fmla="*/ 195 w 215"/>
                    <a:gd name="T37" fmla="*/ 169 h 169"/>
                    <a:gd name="T38" fmla="*/ 208 w 215"/>
                    <a:gd name="T39" fmla="*/ 169 h 169"/>
                    <a:gd name="T40" fmla="*/ 215 w 215"/>
                    <a:gd name="T41" fmla="*/ 135 h 169"/>
                    <a:gd name="T42" fmla="*/ 215 w 215"/>
                    <a:gd name="T43" fmla="*/ 69 h 169"/>
                    <a:gd name="T44" fmla="*/ 215 w 215"/>
                    <a:gd name="T45" fmla="*/ 27 h 169"/>
                    <a:gd name="T46" fmla="*/ 215 w 215"/>
                    <a:gd name="T47" fmla="*/ 10 h 169"/>
                    <a:gd name="T48" fmla="*/ 208 w 215"/>
                    <a:gd name="T49" fmla="*/ 1 h 169"/>
                    <a:gd name="T50" fmla="*/ 194 w 215"/>
                    <a:gd name="T51" fmla="*/ 1 h 169"/>
                    <a:gd name="T52" fmla="*/ 181 w 215"/>
                    <a:gd name="T53" fmla="*/ 1 h 169"/>
                    <a:gd name="T54" fmla="*/ 168 w 215"/>
                    <a:gd name="T55" fmla="*/ 1 h 169"/>
                    <a:gd name="T56" fmla="*/ 154 w 215"/>
                    <a:gd name="T57" fmla="*/ 1 h 169"/>
                    <a:gd name="T58" fmla="*/ 141 w 215"/>
                    <a:gd name="T59" fmla="*/ 1 h 169"/>
                    <a:gd name="T60" fmla="*/ 127 w 215"/>
                    <a:gd name="T61" fmla="*/ 1 h 169"/>
                    <a:gd name="T62" fmla="*/ 114 w 215"/>
                    <a:gd name="T63" fmla="*/ 0 h 169"/>
                    <a:gd name="T64" fmla="*/ 103 w 215"/>
                    <a:gd name="T65" fmla="*/ 0 h 169"/>
                    <a:gd name="T66" fmla="*/ 94 w 215"/>
                    <a:gd name="T67" fmla="*/ 1 h 169"/>
                    <a:gd name="T68" fmla="*/ 85 w 215"/>
                    <a:gd name="T69" fmla="*/ 1 h 169"/>
                    <a:gd name="T70" fmla="*/ 76 w 215"/>
                    <a:gd name="T71" fmla="*/ 1 h 169"/>
                    <a:gd name="T72" fmla="*/ 67 w 215"/>
                    <a:gd name="T73" fmla="*/ 1 h 169"/>
                    <a:gd name="T74" fmla="*/ 58 w 215"/>
                    <a:gd name="T75" fmla="*/ 1 h 169"/>
                    <a:gd name="T76" fmla="*/ 49 w 215"/>
                    <a:gd name="T77" fmla="*/ 1 h 169"/>
                    <a:gd name="T78" fmla="*/ 40 w 215"/>
                    <a:gd name="T79" fmla="*/ 1 h 169"/>
                    <a:gd name="T80" fmla="*/ 34 w 215"/>
                    <a:gd name="T81" fmla="*/ 1 h 169"/>
                    <a:gd name="T82" fmla="*/ 29 w 215"/>
                    <a:gd name="T83" fmla="*/ 1 h 169"/>
                    <a:gd name="T84" fmla="*/ 25 w 215"/>
                    <a:gd name="T85" fmla="*/ 2 h 169"/>
                    <a:gd name="T86" fmla="*/ 20 w 215"/>
                    <a:gd name="T87" fmla="*/ 2 h 169"/>
                    <a:gd name="T88" fmla="*/ 16 w 215"/>
                    <a:gd name="T89" fmla="*/ 2 h 169"/>
                    <a:gd name="T90" fmla="*/ 12 w 215"/>
                    <a:gd name="T91" fmla="*/ 2 h 169"/>
                    <a:gd name="T92" fmla="*/ 7 w 215"/>
                    <a:gd name="T93" fmla="*/ 2 h 169"/>
                    <a:gd name="T94" fmla="*/ 3 w 215"/>
                    <a:gd name="T95" fmla="*/ 2 h 1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5"/>
                    <a:gd name="T145" fmla="*/ 0 h 169"/>
                    <a:gd name="T146" fmla="*/ 215 w 215"/>
                    <a:gd name="T147" fmla="*/ 169 h 1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5" h="169">
                      <a:moveTo>
                        <a:pt x="0" y="2"/>
                      </a:moveTo>
                      <a:lnTo>
                        <a:pt x="1" y="37"/>
                      </a:lnTo>
                      <a:lnTo>
                        <a:pt x="1" y="73"/>
                      </a:lnTo>
                      <a:lnTo>
                        <a:pt x="1" y="108"/>
                      </a:lnTo>
                      <a:lnTo>
                        <a:pt x="1" y="144"/>
                      </a:lnTo>
                      <a:lnTo>
                        <a:pt x="1" y="150"/>
                      </a:lnTo>
                      <a:lnTo>
                        <a:pt x="1" y="157"/>
                      </a:lnTo>
                      <a:lnTo>
                        <a:pt x="2" y="163"/>
                      </a:lnTo>
                      <a:lnTo>
                        <a:pt x="2" y="169"/>
                      </a:lnTo>
                      <a:lnTo>
                        <a:pt x="9" y="169"/>
                      </a:lnTo>
                      <a:lnTo>
                        <a:pt x="15" y="169"/>
                      </a:lnTo>
                      <a:lnTo>
                        <a:pt x="22" y="169"/>
                      </a:lnTo>
                      <a:lnTo>
                        <a:pt x="29" y="169"/>
                      </a:lnTo>
                      <a:lnTo>
                        <a:pt x="35" y="169"/>
                      </a:lnTo>
                      <a:lnTo>
                        <a:pt x="42" y="169"/>
                      </a:lnTo>
                      <a:lnTo>
                        <a:pt x="49" y="169"/>
                      </a:lnTo>
                      <a:lnTo>
                        <a:pt x="55" y="169"/>
                      </a:lnTo>
                      <a:lnTo>
                        <a:pt x="62" y="169"/>
                      </a:lnTo>
                      <a:lnTo>
                        <a:pt x="68" y="169"/>
                      </a:lnTo>
                      <a:lnTo>
                        <a:pt x="75" y="169"/>
                      </a:lnTo>
                      <a:lnTo>
                        <a:pt x="82" y="169"/>
                      </a:lnTo>
                      <a:lnTo>
                        <a:pt x="88" y="169"/>
                      </a:lnTo>
                      <a:lnTo>
                        <a:pt x="95" y="169"/>
                      </a:lnTo>
                      <a:lnTo>
                        <a:pt x="102" y="169"/>
                      </a:lnTo>
                      <a:lnTo>
                        <a:pt x="108" y="169"/>
                      </a:lnTo>
                      <a:lnTo>
                        <a:pt x="115" y="169"/>
                      </a:lnTo>
                      <a:lnTo>
                        <a:pt x="122" y="169"/>
                      </a:lnTo>
                      <a:lnTo>
                        <a:pt x="128" y="169"/>
                      </a:lnTo>
                      <a:lnTo>
                        <a:pt x="135" y="169"/>
                      </a:lnTo>
                      <a:lnTo>
                        <a:pt x="142" y="169"/>
                      </a:lnTo>
                      <a:lnTo>
                        <a:pt x="148" y="169"/>
                      </a:lnTo>
                      <a:lnTo>
                        <a:pt x="155" y="169"/>
                      </a:lnTo>
                      <a:lnTo>
                        <a:pt x="161" y="169"/>
                      </a:lnTo>
                      <a:lnTo>
                        <a:pt x="168" y="169"/>
                      </a:lnTo>
                      <a:lnTo>
                        <a:pt x="175" y="169"/>
                      </a:lnTo>
                      <a:lnTo>
                        <a:pt x="181" y="169"/>
                      </a:lnTo>
                      <a:lnTo>
                        <a:pt x="188" y="169"/>
                      </a:lnTo>
                      <a:lnTo>
                        <a:pt x="195" y="169"/>
                      </a:lnTo>
                      <a:lnTo>
                        <a:pt x="201" y="169"/>
                      </a:lnTo>
                      <a:lnTo>
                        <a:pt x="208" y="169"/>
                      </a:lnTo>
                      <a:lnTo>
                        <a:pt x="215" y="169"/>
                      </a:lnTo>
                      <a:lnTo>
                        <a:pt x="215" y="135"/>
                      </a:lnTo>
                      <a:lnTo>
                        <a:pt x="215" y="102"/>
                      </a:lnTo>
                      <a:lnTo>
                        <a:pt x="215" y="69"/>
                      </a:lnTo>
                      <a:lnTo>
                        <a:pt x="215" y="35"/>
                      </a:lnTo>
                      <a:lnTo>
                        <a:pt x="215" y="27"/>
                      </a:lnTo>
                      <a:lnTo>
                        <a:pt x="215" y="18"/>
                      </a:lnTo>
                      <a:lnTo>
                        <a:pt x="215" y="10"/>
                      </a:lnTo>
                      <a:lnTo>
                        <a:pt x="215" y="1"/>
                      </a:lnTo>
                      <a:lnTo>
                        <a:pt x="208" y="1"/>
                      </a:lnTo>
                      <a:lnTo>
                        <a:pt x="201" y="1"/>
                      </a:lnTo>
                      <a:lnTo>
                        <a:pt x="194" y="1"/>
                      </a:lnTo>
                      <a:lnTo>
                        <a:pt x="188" y="1"/>
                      </a:lnTo>
                      <a:lnTo>
                        <a:pt x="181" y="1"/>
                      </a:lnTo>
                      <a:lnTo>
                        <a:pt x="174" y="1"/>
                      </a:lnTo>
                      <a:lnTo>
                        <a:pt x="168" y="1"/>
                      </a:lnTo>
                      <a:lnTo>
                        <a:pt x="161" y="1"/>
                      </a:lnTo>
                      <a:lnTo>
                        <a:pt x="154" y="1"/>
                      </a:lnTo>
                      <a:lnTo>
                        <a:pt x="147" y="1"/>
                      </a:lnTo>
                      <a:lnTo>
                        <a:pt x="141" y="1"/>
                      </a:lnTo>
                      <a:lnTo>
                        <a:pt x="134" y="1"/>
                      </a:lnTo>
                      <a:lnTo>
                        <a:pt x="127" y="1"/>
                      </a:lnTo>
                      <a:lnTo>
                        <a:pt x="121" y="0"/>
                      </a:lnTo>
                      <a:lnTo>
                        <a:pt x="114" y="0"/>
                      </a:lnTo>
                      <a:lnTo>
                        <a:pt x="107" y="0"/>
                      </a:lnTo>
                      <a:lnTo>
                        <a:pt x="103" y="0"/>
                      </a:lnTo>
                      <a:lnTo>
                        <a:pt x="98" y="0"/>
                      </a:lnTo>
                      <a:lnTo>
                        <a:pt x="94" y="1"/>
                      </a:lnTo>
                      <a:lnTo>
                        <a:pt x="89" y="1"/>
                      </a:lnTo>
                      <a:lnTo>
                        <a:pt x="85" y="1"/>
                      </a:lnTo>
                      <a:lnTo>
                        <a:pt x="80" y="1"/>
                      </a:lnTo>
                      <a:lnTo>
                        <a:pt x="76" y="1"/>
                      </a:lnTo>
                      <a:lnTo>
                        <a:pt x="71" y="1"/>
                      </a:lnTo>
                      <a:lnTo>
                        <a:pt x="67" y="1"/>
                      </a:lnTo>
                      <a:lnTo>
                        <a:pt x="62" y="1"/>
                      </a:lnTo>
                      <a:lnTo>
                        <a:pt x="58" y="1"/>
                      </a:lnTo>
                      <a:lnTo>
                        <a:pt x="54" y="1"/>
                      </a:lnTo>
                      <a:lnTo>
                        <a:pt x="49" y="1"/>
                      </a:lnTo>
                      <a:lnTo>
                        <a:pt x="45" y="1"/>
                      </a:lnTo>
                      <a:lnTo>
                        <a:pt x="40" y="1"/>
                      </a:lnTo>
                      <a:lnTo>
                        <a:pt x="36" y="1"/>
                      </a:lnTo>
                      <a:lnTo>
                        <a:pt x="34" y="1"/>
                      </a:lnTo>
                      <a:lnTo>
                        <a:pt x="31" y="1"/>
                      </a:lnTo>
                      <a:lnTo>
                        <a:pt x="29" y="1"/>
                      </a:lnTo>
                      <a:lnTo>
                        <a:pt x="27" y="2"/>
                      </a:lnTo>
                      <a:lnTo>
                        <a:pt x="25" y="2"/>
                      </a:lnTo>
                      <a:lnTo>
                        <a:pt x="23" y="2"/>
                      </a:lnTo>
                      <a:lnTo>
                        <a:pt x="20" y="2"/>
                      </a:lnTo>
                      <a:lnTo>
                        <a:pt x="18" y="2"/>
                      </a:lnTo>
                      <a:lnTo>
                        <a:pt x="16" y="2"/>
                      </a:lnTo>
                      <a:lnTo>
                        <a:pt x="14" y="2"/>
                      </a:lnTo>
                      <a:lnTo>
                        <a:pt x="12" y="2"/>
                      </a:lnTo>
                      <a:lnTo>
                        <a:pt x="9" y="2"/>
                      </a:lnTo>
                      <a:lnTo>
                        <a:pt x="7" y="2"/>
                      </a:lnTo>
                      <a:lnTo>
                        <a:pt x="5" y="2"/>
                      </a:lnTo>
                      <a:lnTo>
                        <a:pt x="3" y="2"/>
                      </a:lnTo>
                      <a:lnTo>
                        <a:pt x="0" y="2"/>
                      </a:lnTo>
                      <a:close/>
                    </a:path>
                  </a:pathLst>
                </a:custGeom>
                <a:solidFill>
                  <a:srgbClr val="303F44"/>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38" name="Freeform 196"/>
                <p:cNvSpPr>
                  <a:spLocks/>
                </p:cNvSpPr>
                <p:nvPr/>
              </p:nvSpPr>
              <p:spPr bwMode="auto">
                <a:xfrm>
                  <a:off x="2014" y="1218"/>
                  <a:ext cx="192" cy="151"/>
                </a:xfrm>
                <a:custGeom>
                  <a:avLst/>
                  <a:gdLst>
                    <a:gd name="T0" fmla="*/ 0 w 192"/>
                    <a:gd name="T1" fmla="*/ 33 h 151"/>
                    <a:gd name="T2" fmla="*/ 0 w 192"/>
                    <a:gd name="T3" fmla="*/ 97 h 151"/>
                    <a:gd name="T4" fmla="*/ 0 w 192"/>
                    <a:gd name="T5" fmla="*/ 134 h 151"/>
                    <a:gd name="T6" fmla="*/ 1 w 192"/>
                    <a:gd name="T7" fmla="*/ 146 h 151"/>
                    <a:gd name="T8" fmla="*/ 7 w 192"/>
                    <a:gd name="T9" fmla="*/ 151 h 151"/>
                    <a:gd name="T10" fmla="*/ 19 w 192"/>
                    <a:gd name="T11" fmla="*/ 151 h 151"/>
                    <a:gd name="T12" fmla="*/ 31 w 192"/>
                    <a:gd name="T13" fmla="*/ 151 h 151"/>
                    <a:gd name="T14" fmla="*/ 43 w 192"/>
                    <a:gd name="T15" fmla="*/ 151 h 151"/>
                    <a:gd name="T16" fmla="*/ 55 w 192"/>
                    <a:gd name="T17" fmla="*/ 151 h 151"/>
                    <a:gd name="T18" fmla="*/ 67 w 192"/>
                    <a:gd name="T19" fmla="*/ 151 h 151"/>
                    <a:gd name="T20" fmla="*/ 79 w 192"/>
                    <a:gd name="T21" fmla="*/ 151 h 151"/>
                    <a:gd name="T22" fmla="*/ 91 w 192"/>
                    <a:gd name="T23" fmla="*/ 151 h 151"/>
                    <a:gd name="T24" fmla="*/ 103 w 192"/>
                    <a:gd name="T25" fmla="*/ 151 h 151"/>
                    <a:gd name="T26" fmla="*/ 115 w 192"/>
                    <a:gd name="T27" fmla="*/ 151 h 151"/>
                    <a:gd name="T28" fmla="*/ 126 w 192"/>
                    <a:gd name="T29" fmla="*/ 151 h 151"/>
                    <a:gd name="T30" fmla="*/ 138 w 192"/>
                    <a:gd name="T31" fmla="*/ 151 h 151"/>
                    <a:gd name="T32" fmla="*/ 150 w 192"/>
                    <a:gd name="T33" fmla="*/ 151 h 151"/>
                    <a:gd name="T34" fmla="*/ 162 w 192"/>
                    <a:gd name="T35" fmla="*/ 151 h 151"/>
                    <a:gd name="T36" fmla="*/ 174 w 192"/>
                    <a:gd name="T37" fmla="*/ 151 h 151"/>
                    <a:gd name="T38" fmla="*/ 186 w 192"/>
                    <a:gd name="T39" fmla="*/ 151 h 151"/>
                    <a:gd name="T40" fmla="*/ 192 w 192"/>
                    <a:gd name="T41" fmla="*/ 121 h 151"/>
                    <a:gd name="T42" fmla="*/ 192 w 192"/>
                    <a:gd name="T43" fmla="*/ 61 h 151"/>
                    <a:gd name="T44" fmla="*/ 192 w 192"/>
                    <a:gd name="T45" fmla="*/ 24 h 151"/>
                    <a:gd name="T46" fmla="*/ 192 w 192"/>
                    <a:gd name="T47" fmla="*/ 8 h 151"/>
                    <a:gd name="T48" fmla="*/ 186 w 192"/>
                    <a:gd name="T49" fmla="*/ 1 h 151"/>
                    <a:gd name="T50" fmla="*/ 174 w 192"/>
                    <a:gd name="T51" fmla="*/ 1 h 151"/>
                    <a:gd name="T52" fmla="*/ 162 w 192"/>
                    <a:gd name="T53" fmla="*/ 0 h 151"/>
                    <a:gd name="T54" fmla="*/ 150 w 192"/>
                    <a:gd name="T55" fmla="*/ 0 h 151"/>
                    <a:gd name="T56" fmla="*/ 138 w 192"/>
                    <a:gd name="T57" fmla="*/ 0 h 151"/>
                    <a:gd name="T58" fmla="*/ 126 w 192"/>
                    <a:gd name="T59" fmla="*/ 0 h 151"/>
                    <a:gd name="T60" fmla="*/ 114 w 192"/>
                    <a:gd name="T61" fmla="*/ 0 h 151"/>
                    <a:gd name="T62" fmla="*/ 102 w 192"/>
                    <a:gd name="T63" fmla="*/ 0 h 151"/>
                    <a:gd name="T64" fmla="*/ 92 w 192"/>
                    <a:gd name="T65" fmla="*/ 0 h 151"/>
                    <a:gd name="T66" fmla="*/ 84 w 192"/>
                    <a:gd name="T67" fmla="*/ 0 h 151"/>
                    <a:gd name="T68" fmla="*/ 75 w 192"/>
                    <a:gd name="T69" fmla="*/ 0 h 151"/>
                    <a:gd name="T70" fmla="*/ 68 w 192"/>
                    <a:gd name="T71" fmla="*/ 0 h 151"/>
                    <a:gd name="T72" fmla="*/ 59 w 192"/>
                    <a:gd name="T73" fmla="*/ 0 h 151"/>
                    <a:gd name="T74" fmla="*/ 51 w 192"/>
                    <a:gd name="T75" fmla="*/ 0 h 151"/>
                    <a:gd name="T76" fmla="*/ 43 w 192"/>
                    <a:gd name="T77" fmla="*/ 1 h 151"/>
                    <a:gd name="T78" fmla="*/ 35 w 192"/>
                    <a:gd name="T79" fmla="*/ 1 h 151"/>
                    <a:gd name="T80" fmla="*/ 28 w 192"/>
                    <a:gd name="T81" fmla="*/ 1 h 151"/>
                    <a:gd name="T82" fmla="*/ 20 w 192"/>
                    <a:gd name="T83" fmla="*/ 1 h 151"/>
                    <a:gd name="T84" fmla="*/ 12 w 192"/>
                    <a:gd name="T85" fmla="*/ 1 h 151"/>
                    <a:gd name="T86" fmla="*/ 4 w 192"/>
                    <a:gd name="T87" fmla="*/ 1 h 1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2"/>
                    <a:gd name="T133" fmla="*/ 0 h 151"/>
                    <a:gd name="T134" fmla="*/ 192 w 192"/>
                    <a:gd name="T135" fmla="*/ 151 h 15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2" h="151">
                      <a:moveTo>
                        <a:pt x="0" y="1"/>
                      </a:moveTo>
                      <a:lnTo>
                        <a:pt x="0" y="33"/>
                      </a:lnTo>
                      <a:lnTo>
                        <a:pt x="0" y="65"/>
                      </a:lnTo>
                      <a:lnTo>
                        <a:pt x="0" y="97"/>
                      </a:lnTo>
                      <a:lnTo>
                        <a:pt x="0" y="129"/>
                      </a:lnTo>
                      <a:lnTo>
                        <a:pt x="0" y="134"/>
                      </a:lnTo>
                      <a:lnTo>
                        <a:pt x="1" y="140"/>
                      </a:lnTo>
                      <a:lnTo>
                        <a:pt x="1" y="146"/>
                      </a:lnTo>
                      <a:lnTo>
                        <a:pt x="1" y="151"/>
                      </a:lnTo>
                      <a:lnTo>
                        <a:pt x="7" y="151"/>
                      </a:lnTo>
                      <a:lnTo>
                        <a:pt x="13" y="151"/>
                      </a:lnTo>
                      <a:lnTo>
                        <a:pt x="19" y="151"/>
                      </a:lnTo>
                      <a:lnTo>
                        <a:pt x="25" y="151"/>
                      </a:lnTo>
                      <a:lnTo>
                        <a:pt x="31" y="151"/>
                      </a:lnTo>
                      <a:lnTo>
                        <a:pt x="37" y="151"/>
                      </a:lnTo>
                      <a:lnTo>
                        <a:pt x="43" y="151"/>
                      </a:lnTo>
                      <a:lnTo>
                        <a:pt x="49" y="151"/>
                      </a:lnTo>
                      <a:lnTo>
                        <a:pt x="55" y="151"/>
                      </a:lnTo>
                      <a:lnTo>
                        <a:pt x="61" y="151"/>
                      </a:lnTo>
                      <a:lnTo>
                        <a:pt x="67" y="151"/>
                      </a:lnTo>
                      <a:lnTo>
                        <a:pt x="73" y="151"/>
                      </a:lnTo>
                      <a:lnTo>
                        <a:pt x="79" y="151"/>
                      </a:lnTo>
                      <a:lnTo>
                        <a:pt x="85" y="151"/>
                      </a:lnTo>
                      <a:lnTo>
                        <a:pt x="91" y="151"/>
                      </a:lnTo>
                      <a:lnTo>
                        <a:pt x="97" y="151"/>
                      </a:lnTo>
                      <a:lnTo>
                        <a:pt x="103" y="151"/>
                      </a:lnTo>
                      <a:lnTo>
                        <a:pt x="109" y="151"/>
                      </a:lnTo>
                      <a:lnTo>
                        <a:pt x="115" y="151"/>
                      </a:lnTo>
                      <a:lnTo>
                        <a:pt x="121" y="151"/>
                      </a:lnTo>
                      <a:lnTo>
                        <a:pt x="126" y="151"/>
                      </a:lnTo>
                      <a:lnTo>
                        <a:pt x="132" y="151"/>
                      </a:lnTo>
                      <a:lnTo>
                        <a:pt x="138" y="151"/>
                      </a:lnTo>
                      <a:lnTo>
                        <a:pt x="144" y="151"/>
                      </a:lnTo>
                      <a:lnTo>
                        <a:pt x="150" y="151"/>
                      </a:lnTo>
                      <a:lnTo>
                        <a:pt x="156" y="151"/>
                      </a:lnTo>
                      <a:lnTo>
                        <a:pt x="162" y="151"/>
                      </a:lnTo>
                      <a:lnTo>
                        <a:pt x="168" y="151"/>
                      </a:lnTo>
                      <a:lnTo>
                        <a:pt x="174" y="151"/>
                      </a:lnTo>
                      <a:lnTo>
                        <a:pt x="180" y="151"/>
                      </a:lnTo>
                      <a:lnTo>
                        <a:pt x="186" y="151"/>
                      </a:lnTo>
                      <a:lnTo>
                        <a:pt x="192" y="151"/>
                      </a:lnTo>
                      <a:lnTo>
                        <a:pt x="192" y="121"/>
                      </a:lnTo>
                      <a:lnTo>
                        <a:pt x="192" y="91"/>
                      </a:lnTo>
                      <a:lnTo>
                        <a:pt x="192" y="61"/>
                      </a:lnTo>
                      <a:lnTo>
                        <a:pt x="192" y="31"/>
                      </a:lnTo>
                      <a:lnTo>
                        <a:pt x="192" y="24"/>
                      </a:lnTo>
                      <a:lnTo>
                        <a:pt x="192" y="16"/>
                      </a:lnTo>
                      <a:lnTo>
                        <a:pt x="192" y="8"/>
                      </a:lnTo>
                      <a:lnTo>
                        <a:pt x="192" y="1"/>
                      </a:lnTo>
                      <a:lnTo>
                        <a:pt x="186" y="1"/>
                      </a:lnTo>
                      <a:lnTo>
                        <a:pt x="180" y="1"/>
                      </a:lnTo>
                      <a:lnTo>
                        <a:pt x="174" y="1"/>
                      </a:lnTo>
                      <a:lnTo>
                        <a:pt x="168" y="1"/>
                      </a:lnTo>
                      <a:lnTo>
                        <a:pt x="162" y="0"/>
                      </a:lnTo>
                      <a:lnTo>
                        <a:pt x="156" y="0"/>
                      </a:lnTo>
                      <a:lnTo>
                        <a:pt x="150" y="0"/>
                      </a:lnTo>
                      <a:lnTo>
                        <a:pt x="144" y="0"/>
                      </a:lnTo>
                      <a:lnTo>
                        <a:pt x="138" y="0"/>
                      </a:lnTo>
                      <a:lnTo>
                        <a:pt x="132" y="0"/>
                      </a:lnTo>
                      <a:lnTo>
                        <a:pt x="126" y="0"/>
                      </a:lnTo>
                      <a:lnTo>
                        <a:pt x="120" y="0"/>
                      </a:lnTo>
                      <a:lnTo>
                        <a:pt x="114" y="0"/>
                      </a:lnTo>
                      <a:lnTo>
                        <a:pt x="108" y="0"/>
                      </a:lnTo>
                      <a:lnTo>
                        <a:pt x="102" y="0"/>
                      </a:lnTo>
                      <a:lnTo>
                        <a:pt x="96" y="0"/>
                      </a:lnTo>
                      <a:lnTo>
                        <a:pt x="92" y="0"/>
                      </a:lnTo>
                      <a:lnTo>
                        <a:pt x="87" y="0"/>
                      </a:lnTo>
                      <a:lnTo>
                        <a:pt x="84" y="0"/>
                      </a:lnTo>
                      <a:lnTo>
                        <a:pt x="80" y="0"/>
                      </a:lnTo>
                      <a:lnTo>
                        <a:pt x="75" y="0"/>
                      </a:lnTo>
                      <a:lnTo>
                        <a:pt x="71" y="0"/>
                      </a:lnTo>
                      <a:lnTo>
                        <a:pt x="68" y="0"/>
                      </a:lnTo>
                      <a:lnTo>
                        <a:pt x="64" y="0"/>
                      </a:lnTo>
                      <a:lnTo>
                        <a:pt x="59" y="0"/>
                      </a:lnTo>
                      <a:lnTo>
                        <a:pt x="55" y="0"/>
                      </a:lnTo>
                      <a:lnTo>
                        <a:pt x="51" y="0"/>
                      </a:lnTo>
                      <a:lnTo>
                        <a:pt x="48" y="1"/>
                      </a:lnTo>
                      <a:lnTo>
                        <a:pt x="43" y="1"/>
                      </a:lnTo>
                      <a:lnTo>
                        <a:pt x="39" y="1"/>
                      </a:lnTo>
                      <a:lnTo>
                        <a:pt x="35" y="1"/>
                      </a:lnTo>
                      <a:lnTo>
                        <a:pt x="32" y="1"/>
                      </a:lnTo>
                      <a:lnTo>
                        <a:pt x="28" y="1"/>
                      </a:lnTo>
                      <a:lnTo>
                        <a:pt x="24" y="1"/>
                      </a:lnTo>
                      <a:lnTo>
                        <a:pt x="20" y="1"/>
                      </a:lnTo>
                      <a:lnTo>
                        <a:pt x="16" y="1"/>
                      </a:lnTo>
                      <a:lnTo>
                        <a:pt x="12" y="1"/>
                      </a:lnTo>
                      <a:lnTo>
                        <a:pt x="8" y="1"/>
                      </a:lnTo>
                      <a:lnTo>
                        <a:pt x="4" y="1"/>
                      </a:lnTo>
                      <a:lnTo>
                        <a:pt x="0" y="1"/>
                      </a:lnTo>
                      <a:close/>
                    </a:path>
                  </a:pathLst>
                </a:custGeom>
                <a:solidFill>
                  <a:srgbClr val="354449"/>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39" name="Freeform 197"/>
                <p:cNvSpPr>
                  <a:spLocks/>
                </p:cNvSpPr>
                <p:nvPr/>
              </p:nvSpPr>
              <p:spPr bwMode="auto">
                <a:xfrm>
                  <a:off x="2014" y="1218"/>
                  <a:ext cx="171" cy="135"/>
                </a:xfrm>
                <a:custGeom>
                  <a:avLst/>
                  <a:gdLst>
                    <a:gd name="T0" fmla="*/ 0 w 171"/>
                    <a:gd name="T1" fmla="*/ 30 h 135"/>
                    <a:gd name="T2" fmla="*/ 0 w 171"/>
                    <a:gd name="T3" fmla="*/ 86 h 135"/>
                    <a:gd name="T4" fmla="*/ 0 w 171"/>
                    <a:gd name="T5" fmla="*/ 120 h 135"/>
                    <a:gd name="T6" fmla="*/ 1 w 171"/>
                    <a:gd name="T7" fmla="*/ 130 h 135"/>
                    <a:gd name="T8" fmla="*/ 6 w 171"/>
                    <a:gd name="T9" fmla="*/ 135 h 135"/>
                    <a:gd name="T10" fmla="*/ 17 w 171"/>
                    <a:gd name="T11" fmla="*/ 135 h 135"/>
                    <a:gd name="T12" fmla="*/ 28 w 171"/>
                    <a:gd name="T13" fmla="*/ 135 h 135"/>
                    <a:gd name="T14" fmla="*/ 38 w 171"/>
                    <a:gd name="T15" fmla="*/ 135 h 135"/>
                    <a:gd name="T16" fmla="*/ 49 w 171"/>
                    <a:gd name="T17" fmla="*/ 135 h 135"/>
                    <a:gd name="T18" fmla="*/ 59 w 171"/>
                    <a:gd name="T19" fmla="*/ 135 h 135"/>
                    <a:gd name="T20" fmla="*/ 70 w 171"/>
                    <a:gd name="T21" fmla="*/ 135 h 135"/>
                    <a:gd name="T22" fmla="*/ 81 w 171"/>
                    <a:gd name="T23" fmla="*/ 135 h 135"/>
                    <a:gd name="T24" fmla="*/ 91 w 171"/>
                    <a:gd name="T25" fmla="*/ 135 h 135"/>
                    <a:gd name="T26" fmla="*/ 102 w 171"/>
                    <a:gd name="T27" fmla="*/ 135 h 135"/>
                    <a:gd name="T28" fmla="*/ 112 w 171"/>
                    <a:gd name="T29" fmla="*/ 135 h 135"/>
                    <a:gd name="T30" fmla="*/ 123 w 171"/>
                    <a:gd name="T31" fmla="*/ 135 h 135"/>
                    <a:gd name="T32" fmla="*/ 133 w 171"/>
                    <a:gd name="T33" fmla="*/ 135 h 135"/>
                    <a:gd name="T34" fmla="*/ 144 w 171"/>
                    <a:gd name="T35" fmla="*/ 134 h 135"/>
                    <a:gd name="T36" fmla="*/ 155 w 171"/>
                    <a:gd name="T37" fmla="*/ 134 h 135"/>
                    <a:gd name="T38" fmla="*/ 165 w 171"/>
                    <a:gd name="T39" fmla="*/ 134 h 135"/>
                    <a:gd name="T40" fmla="*/ 171 w 171"/>
                    <a:gd name="T41" fmla="*/ 108 h 135"/>
                    <a:gd name="T42" fmla="*/ 171 w 171"/>
                    <a:gd name="T43" fmla="*/ 55 h 135"/>
                    <a:gd name="T44" fmla="*/ 171 w 171"/>
                    <a:gd name="T45" fmla="*/ 21 h 135"/>
                    <a:gd name="T46" fmla="*/ 171 w 171"/>
                    <a:gd name="T47" fmla="*/ 8 h 135"/>
                    <a:gd name="T48" fmla="*/ 165 w 171"/>
                    <a:gd name="T49" fmla="*/ 1 h 135"/>
                    <a:gd name="T50" fmla="*/ 154 w 171"/>
                    <a:gd name="T51" fmla="*/ 1 h 135"/>
                    <a:gd name="T52" fmla="*/ 144 w 171"/>
                    <a:gd name="T53" fmla="*/ 1 h 135"/>
                    <a:gd name="T54" fmla="*/ 133 w 171"/>
                    <a:gd name="T55" fmla="*/ 1 h 135"/>
                    <a:gd name="T56" fmla="*/ 122 w 171"/>
                    <a:gd name="T57" fmla="*/ 1 h 135"/>
                    <a:gd name="T58" fmla="*/ 112 w 171"/>
                    <a:gd name="T59" fmla="*/ 0 h 135"/>
                    <a:gd name="T60" fmla="*/ 101 w 171"/>
                    <a:gd name="T61" fmla="*/ 0 h 135"/>
                    <a:gd name="T62" fmla="*/ 90 w 171"/>
                    <a:gd name="T63" fmla="*/ 0 h 135"/>
                    <a:gd name="T64" fmla="*/ 81 w 171"/>
                    <a:gd name="T65" fmla="*/ 0 h 135"/>
                    <a:gd name="T66" fmla="*/ 74 w 171"/>
                    <a:gd name="T67" fmla="*/ 0 h 135"/>
                    <a:gd name="T68" fmla="*/ 67 w 171"/>
                    <a:gd name="T69" fmla="*/ 0 h 135"/>
                    <a:gd name="T70" fmla="*/ 60 w 171"/>
                    <a:gd name="T71" fmla="*/ 1 h 135"/>
                    <a:gd name="T72" fmla="*/ 53 w 171"/>
                    <a:gd name="T73" fmla="*/ 1 h 135"/>
                    <a:gd name="T74" fmla="*/ 46 w 171"/>
                    <a:gd name="T75" fmla="*/ 1 h 135"/>
                    <a:gd name="T76" fmla="*/ 39 w 171"/>
                    <a:gd name="T77" fmla="*/ 1 h 135"/>
                    <a:gd name="T78" fmla="*/ 32 w 171"/>
                    <a:gd name="T79" fmla="*/ 1 h 135"/>
                    <a:gd name="T80" fmla="*/ 25 w 171"/>
                    <a:gd name="T81" fmla="*/ 1 h 135"/>
                    <a:gd name="T82" fmla="*/ 18 w 171"/>
                    <a:gd name="T83" fmla="*/ 1 h 135"/>
                    <a:gd name="T84" fmla="*/ 11 w 171"/>
                    <a:gd name="T85" fmla="*/ 1 h 135"/>
                    <a:gd name="T86" fmla="*/ 3 w 171"/>
                    <a:gd name="T87" fmla="*/ 1 h 1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1"/>
                    <a:gd name="T133" fmla="*/ 0 h 135"/>
                    <a:gd name="T134" fmla="*/ 171 w 171"/>
                    <a:gd name="T135" fmla="*/ 135 h 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1" h="135">
                      <a:moveTo>
                        <a:pt x="0" y="1"/>
                      </a:moveTo>
                      <a:lnTo>
                        <a:pt x="0" y="30"/>
                      </a:lnTo>
                      <a:lnTo>
                        <a:pt x="0" y="58"/>
                      </a:lnTo>
                      <a:lnTo>
                        <a:pt x="0" y="86"/>
                      </a:lnTo>
                      <a:lnTo>
                        <a:pt x="0" y="115"/>
                      </a:lnTo>
                      <a:lnTo>
                        <a:pt x="0" y="120"/>
                      </a:lnTo>
                      <a:lnTo>
                        <a:pt x="1" y="125"/>
                      </a:lnTo>
                      <a:lnTo>
                        <a:pt x="1" y="130"/>
                      </a:lnTo>
                      <a:lnTo>
                        <a:pt x="1" y="135"/>
                      </a:lnTo>
                      <a:lnTo>
                        <a:pt x="6" y="135"/>
                      </a:lnTo>
                      <a:lnTo>
                        <a:pt x="12" y="135"/>
                      </a:lnTo>
                      <a:lnTo>
                        <a:pt x="17" y="135"/>
                      </a:lnTo>
                      <a:lnTo>
                        <a:pt x="22" y="135"/>
                      </a:lnTo>
                      <a:lnTo>
                        <a:pt x="28" y="135"/>
                      </a:lnTo>
                      <a:lnTo>
                        <a:pt x="33" y="135"/>
                      </a:lnTo>
                      <a:lnTo>
                        <a:pt x="38" y="135"/>
                      </a:lnTo>
                      <a:lnTo>
                        <a:pt x="43" y="135"/>
                      </a:lnTo>
                      <a:lnTo>
                        <a:pt x="49" y="135"/>
                      </a:lnTo>
                      <a:lnTo>
                        <a:pt x="54" y="135"/>
                      </a:lnTo>
                      <a:lnTo>
                        <a:pt x="59" y="135"/>
                      </a:lnTo>
                      <a:lnTo>
                        <a:pt x="65" y="135"/>
                      </a:lnTo>
                      <a:lnTo>
                        <a:pt x="70" y="135"/>
                      </a:lnTo>
                      <a:lnTo>
                        <a:pt x="75" y="135"/>
                      </a:lnTo>
                      <a:lnTo>
                        <a:pt x="81" y="135"/>
                      </a:lnTo>
                      <a:lnTo>
                        <a:pt x="86" y="135"/>
                      </a:lnTo>
                      <a:lnTo>
                        <a:pt x="91" y="135"/>
                      </a:lnTo>
                      <a:lnTo>
                        <a:pt x="96" y="135"/>
                      </a:lnTo>
                      <a:lnTo>
                        <a:pt x="102" y="135"/>
                      </a:lnTo>
                      <a:lnTo>
                        <a:pt x="107" y="135"/>
                      </a:lnTo>
                      <a:lnTo>
                        <a:pt x="112" y="135"/>
                      </a:lnTo>
                      <a:lnTo>
                        <a:pt x="118" y="135"/>
                      </a:lnTo>
                      <a:lnTo>
                        <a:pt x="123" y="135"/>
                      </a:lnTo>
                      <a:lnTo>
                        <a:pt x="128" y="135"/>
                      </a:lnTo>
                      <a:lnTo>
                        <a:pt x="133" y="135"/>
                      </a:lnTo>
                      <a:lnTo>
                        <a:pt x="139" y="134"/>
                      </a:lnTo>
                      <a:lnTo>
                        <a:pt x="144" y="134"/>
                      </a:lnTo>
                      <a:lnTo>
                        <a:pt x="149" y="134"/>
                      </a:lnTo>
                      <a:lnTo>
                        <a:pt x="155" y="134"/>
                      </a:lnTo>
                      <a:lnTo>
                        <a:pt x="160" y="134"/>
                      </a:lnTo>
                      <a:lnTo>
                        <a:pt x="165" y="134"/>
                      </a:lnTo>
                      <a:lnTo>
                        <a:pt x="171" y="134"/>
                      </a:lnTo>
                      <a:lnTo>
                        <a:pt x="171" y="108"/>
                      </a:lnTo>
                      <a:lnTo>
                        <a:pt x="171" y="81"/>
                      </a:lnTo>
                      <a:lnTo>
                        <a:pt x="171" y="55"/>
                      </a:lnTo>
                      <a:lnTo>
                        <a:pt x="171" y="28"/>
                      </a:lnTo>
                      <a:lnTo>
                        <a:pt x="171" y="21"/>
                      </a:lnTo>
                      <a:lnTo>
                        <a:pt x="171" y="14"/>
                      </a:lnTo>
                      <a:lnTo>
                        <a:pt x="171" y="8"/>
                      </a:lnTo>
                      <a:lnTo>
                        <a:pt x="171" y="1"/>
                      </a:lnTo>
                      <a:lnTo>
                        <a:pt x="165" y="1"/>
                      </a:lnTo>
                      <a:lnTo>
                        <a:pt x="160" y="1"/>
                      </a:lnTo>
                      <a:lnTo>
                        <a:pt x="154" y="1"/>
                      </a:lnTo>
                      <a:lnTo>
                        <a:pt x="149" y="1"/>
                      </a:lnTo>
                      <a:lnTo>
                        <a:pt x="144" y="1"/>
                      </a:lnTo>
                      <a:lnTo>
                        <a:pt x="138" y="1"/>
                      </a:lnTo>
                      <a:lnTo>
                        <a:pt x="133" y="1"/>
                      </a:lnTo>
                      <a:lnTo>
                        <a:pt x="128" y="1"/>
                      </a:lnTo>
                      <a:lnTo>
                        <a:pt x="122" y="1"/>
                      </a:lnTo>
                      <a:lnTo>
                        <a:pt x="117" y="0"/>
                      </a:lnTo>
                      <a:lnTo>
                        <a:pt x="112" y="0"/>
                      </a:lnTo>
                      <a:lnTo>
                        <a:pt x="106" y="0"/>
                      </a:lnTo>
                      <a:lnTo>
                        <a:pt x="101" y="0"/>
                      </a:lnTo>
                      <a:lnTo>
                        <a:pt x="96" y="0"/>
                      </a:lnTo>
                      <a:lnTo>
                        <a:pt x="90" y="0"/>
                      </a:lnTo>
                      <a:lnTo>
                        <a:pt x="85" y="0"/>
                      </a:lnTo>
                      <a:lnTo>
                        <a:pt x="81" y="0"/>
                      </a:lnTo>
                      <a:lnTo>
                        <a:pt x="78" y="0"/>
                      </a:lnTo>
                      <a:lnTo>
                        <a:pt x="74" y="0"/>
                      </a:lnTo>
                      <a:lnTo>
                        <a:pt x="71" y="0"/>
                      </a:lnTo>
                      <a:lnTo>
                        <a:pt x="67" y="0"/>
                      </a:lnTo>
                      <a:lnTo>
                        <a:pt x="64" y="0"/>
                      </a:lnTo>
                      <a:lnTo>
                        <a:pt x="60" y="1"/>
                      </a:lnTo>
                      <a:lnTo>
                        <a:pt x="57" y="1"/>
                      </a:lnTo>
                      <a:lnTo>
                        <a:pt x="53" y="1"/>
                      </a:lnTo>
                      <a:lnTo>
                        <a:pt x="49" y="1"/>
                      </a:lnTo>
                      <a:lnTo>
                        <a:pt x="46" y="1"/>
                      </a:lnTo>
                      <a:lnTo>
                        <a:pt x="42" y="1"/>
                      </a:lnTo>
                      <a:lnTo>
                        <a:pt x="39" y="1"/>
                      </a:lnTo>
                      <a:lnTo>
                        <a:pt x="35" y="1"/>
                      </a:lnTo>
                      <a:lnTo>
                        <a:pt x="32" y="1"/>
                      </a:lnTo>
                      <a:lnTo>
                        <a:pt x="28" y="1"/>
                      </a:lnTo>
                      <a:lnTo>
                        <a:pt x="25" y="1"/>
                      </a:lnTo>
                      <a:lnTo>
                        <a:pt x="21" y="1"/>
                      </a:lnTo>
                      <a:lnTo>
                        <a:pt x="18" y="1"/>
                      </a:lnTo>
                      <a:lnTo>
                        <a:pt x="14" y="1"/>
                      </a:lnTo>
                      <a:lnTo>
                        <a:pt x="11" y="1"/>
                      </a:lnTo>
                      <a:lnTo>
                        <a:pt x="7" y="1"/>
                      </a:lnTo>
                      <a:lnTo>
                        <a:pt x="3" y="1"/>
                      </a:lnTo>
                      <a:lnTo>
                        <a:pt x="0" y="1"/>
                      </a:lnTo>
                      <a:close/>
                    </a:path>
                  </a:pathLst>
                </a:custGeom>
                <a:solidFill>
                  <a:srgbClr val="38444C"/>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40" name="Freeform 198"/>
                <p:cNvSpPr>
                  <a:spLocks/>
                </p:cNvSpPr>
                <p:nvPr/>
              </p:nvSpPr>
              <p:spPr bwMode="auto">
                <a:xfrm>
                  <a:off x="2014" y="1219"/>
                  <a:ext cx="149" cy="117"/>
                </a:xfrm>
                <a:custGeom>
                  <a:avLst/>
                  <a:gdLst>
                    <a:gd name="T0" fmla="*/ 0 w 149"/>
                    <a:gd name="T1" fmla="*/ 25 h 117"/>
                    <a:gd name="T2" fmla="*/ 0 w 149"/>
                    <a:gd name="T3" fmla="*/ 75 h 117"/>
                    <a:gd name="T4" fmla="*/ 1 w 149"/>
                    <a:gd name="T5" fmla="*/ 104 h 117"/>
                    <a:gd name="T6" fmla="*/ 1 w 149"/>
                    <a:gd name="T7" fmla="*/ 113 h 117"/>
                    <a:gd name="T8" fmla="*/ 6 w 149"/>
                    <a:gd name="T9" fmla="*/ 117 h 117"/>
                    <a:gd name="T10" fmla="*/ 15 w 149"/>
                    <a:gd name="T11" fmla="*/ 117 h 117"/>
                    <a:gd name="T12" fmla="*/ 24 w 149"/>
                    <a:gd name="T13" fmla="*/ 117 h 117"/>
                    <a:gd name="T14" fmla="*/ 34 w 149"/>
                    <a:gd name="T15" fmla="*/ 117 h 117"/>
                    <a:gd name="T16" fmla="*/ 43 w 149"/>
                    <a:gd name="T17" fmla="*/ 117 h 117"/>
                    <a:gd name="T18" fmla="*/ 52 w 149"/>
                    <a:gd name="T19" fmla="*/ 117 h 117"/>
                    <a:gd name="T20" fmla="*/ 61 w 149"/>
                    <a:gd name="T21" fmla="*/ 117 h 117"/>
                    <a:gd name="T22" fmla="*/ 70 w 149"/>
                    <a:gd name="T23" fmla="*/ 117 h 117"/>
                    <a:gd name="T24" fmla="*/ 80 w 149"/>
                    <a:gd name="T25" fmla="*/ 117 h 117"/>
                    <a:gd name="T26" fmla="*/ 89 w 149"/>
                    <a:gd name="T27" fmla="*/ 117 h 117"/>
                    <a:gd name="T28" fmla="*/ 98 w 149"/>
                    <a:gd name="T29" fmla="*/ 117 h 117"/>
                    <a:gd name="T30" fmla="*/ 107 w 149"/>
                    <a:gd name="T31" fmla="*/ 117 h 117"/>
                    <a:gd name="T32" fmla="*/ 117 w 149"/>
                    <a:gd name="T33" fmla="*/ 117 h 117"/>
                    <a:gd name="T34" fmla="*/ 126 w 149"/>
                    <a:gd name="T35" fmla="*/ 117 h 117"/>
                    <a:gd name="T36" fmla="*/ 135 w 149"/>
                    <a:gd name="T37" fmla="*/ 117 h 117"/>
                    <a:gd name="T38" fmla="*/ 145 w 149"/>
                    <a:gd name="T39" fmla="*/ 117 h 117"/>
                    <a:gd name="T40" fmla="*/ 149 w 149"/>
                    <a:gd name="T41" fmla="*/ 94 h 117"/>
                    <a:gd name="T42" fmla="*/ 149 w 149"/>
                    <a:gd name="T43" fmla="*/ 47 h 117"/>
                    <a:gd name="T44" fmla="*/ 149 w 149"/>
                    <a:gd name="T45" fmla="*/ 18 h 117"/>
                    <a:gd name="T46" fmla="*/ 149 w 149"/>
                    <a:gd name="T47" fmla="*/ 6 h 117"/>
                    <a:gd name="T48" fmla="*/ 145 w 149"/>
                    <a:gd name="T49" fmla="*/ 0 h 117"/>
                    <a:gd name="T50" fmla="*/ 135 w 149"/>
                    <a:gd name="T51" fmla="*/ 0 h 117"/>
                    <a:gd name="T52" fmla="*/ 126 w 149"/>
                    <a:gd name="T53" fmla="*/ 0 h 117"/>
                    <a:gd name="T54" fmla="*/ 116 w 149"/>
                    <a:gd name="T55" fmla="*/ 0 h 117"/>
                    <a:gd name="T56" fmla="*/ 107 w 149"/>
                    <a:gd name="T57" fmla="*/ 0 h 117"/>
                    <a:gd name="T58" fmla="*/ 98 w 149"/>
                    <a:gd name="T59" fmla="*/ 0 h 117"/>
                    <a:gd name="T60" fmla="*/ 88 w 149"/>
                    <a:gd name="T61" fmla="*/ 0 h 117"/>
                    <a:gd name="T62" fmla="*/ 79 w 149"/>
                    <a:gd name="T63" fmla="*/ 0 h 117"/>
                    <a:gd name="T64" fmla="*/ 71 w 149"/>
                    <a:gd name="T65" fmla="*/ 0 h 117"/>
                    <a:gd name="T66" fmla="*/ 65 w 149"/>
                    <a:gd name="T67" fmla="*/ 0 h 117"/>
                    <a:gd name="T68" fmla="*/ 59 w 149"/>
                    <a:gd name="T69" fmla="*/ 0 h 117"/>
                    <a:gd name="T70" fmla="*/ 53 w 149"/>
                    <a:gd name="T71" fmla="*/ 0 h 117"/>
                    <a:gd name="T72" fmla="*/ 47 w 149"/>
                    <a:gd name="T73" fmla="*/ 0 h 117"/>
                    <a:gd name="T74" fmla="*/ 40 w 149"/>
                    <a:gd name="T75" fmla="*/ 0 h 117"/>
                    <a:gd name="T76" fmla="*/ 34 w 149"/>
                    <a:gd name="T77" fmla="*/ 0 h 117"/>
                    <a:gd name="T78" fmla="*/ 28 w 149"/>
                    <a:gd name="T79" fmla="*/ 0 h 117"/>
                    <a:gd name="T80" fmla="*/ 22 w 149"/>
                    <a:gd name="T81" fmla="*/ 0 h 117"/>
                    <a:gd name="T82" fmla="*/ 15 w 149"/>
                    <a:gd name="T83" fmla="*/ 1 h 117"/>
                    <a:gd name="T84" fmla="*/ 9 w 149"/>
                    <a:gd name="T85" fmla="*/ 1 h 117"/>
                    <a:gd name="T86" fmla="*/ 3 w 149"/>
                    <a:gd name="T87" fmla="*/ 1 h 1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9"/>
                    <a:gd name="T133" fmla="*/ 0 h 117"/>
                    <a:gd name="T134" fmla="*/ 149 w 149"/>
                    <a:gd name="T135" fmla="*/ 117 h 1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9" h="117">
                      <a:moveTo>
                        <a:pt x="0" y="1"/>
                      </a:moveTo>
                      <a:lnTo>
                        <a:pt x="0" y="25"/>
                      </a:lnTo>
                      <a:lnTo>
                        <a:pt x="0" y="50"/>
                      </a:lnTo>
                      <a:lnTo>
                        <a:pt x="0" y="75"/>
                      </a:lnTo>
                      <a:lnTo>
                        <a:pt x="0" y="100"/>
                      </a:lnTo>
                      <a:lnTo>
                        <a:pt x="1" y="104"/>
                      </a:lnTo>
                      <a:lnTo>
                        <a:pt x="1" y="108"/>
                      </a:lnTo>
                      <a:lnTo>
                        <a:pt x="1" y="113"/>
                      </a:lnTo>
                      <a:lnTo>
                        <a:pt x="1" y="117"/>
                      </a:lnTo>
                      <a:lnTo>
                        <a:pt x="6" y="117"/>
                      </a:lnTo>
                      <a:lnTo>
                        <a:pt x="10" y="117"/>
                      </a:lnTo>
                      <a:lnTo>
                        <a:pt x="15" y="117"/>
                      </a:lnTo>
                      <a:lnTo>
                        <a:pt x="20" y="117"/>
                      </a:lnTo>
                      <a:lnTo>
                        <a:pt x="24" y="117"/>
                      </a:lnTo>
                      <a:lnTo>
                        <a:pt x="29" y="117"/>
                      </a:lnTo>
                      <a:lnTo>
                        <a:pt x="34" y="117"/>
                      </a:lnTo>
                      <a:lnTo>
                        <a:pt x="38" y="117"/>
                      </a:lnTo>
                      <a:lnTo>
                        <a:pt x="43" y="117"/>
                      </a:lnTo>
                      <a:lnTo>
                        <a:pt x="47" y="117"/>
                      </a:lnTo>
                      <a:lnTo>
                        <a:pt x="52" y="117"/>
                      </a:lnTo>
                      <a:lnTo>
                        <a:pt x="57" y="117"/>
                      </a:lnTo>
                      <a:lnTo>
                        <a:pt x="61" y="117"/>
                      </a:lnTo>
                      <a:lnTo>
                        <a:pt x="66" y="117"/>
                      </a:lnTo>
                      <a:lnTo>
                        <a:pt x="70" y="117"/>
                      </a:lnTo>
                      <a:lnTo>
                        <a:pt x="75" y="117"/>
                      </a:lnTo>
                      <a:lnTo>
                        <a:pt x="80" y="117"/>
                      </a:lnTo>
                      <a:lnTo>
                        <a:pt x="84" y="117"/>
                      </a:lnTo>
                      <a:lnTo>
                        <a:pt x="89" y="117"/>
                      </a:lnTo>
                      <a:lnTo>
                        <a:pt x="94" y="117"/>
                      </a:lnTo>
                      <a:lnTo>
                        <a:pt x="98" y="117"/>
                      </a:lnTo>
                      <a:lnTo>
                        <a:pt x="103" y="117"/>
                      </a:lnTo>
                      <a:lnTo>
                        <a:pt x="107" y="117"/>
                      </a:lnTo>
                      <a:lnTo>
                        <a:pt x="112" y="117"/>
                      </a:lnTo>
                      <a:lnTo>
                        <a:pt x="117" y="117"/>
                      </a:lnTo>
                      <a:lnTo>
                        <a:pt x="121" y="117"/>
                      </a:lnTo>
                      <a:lnTo>
                        <a:pt x="126" y="117"/>
                      </a:lnTo>
                      <a:lnTo>
                        <a:pt x="131" y="117"/>
                      </a:lnTo>
                      <a:lnTo>
                        <a:pt x="135" y="117"/>
                      </a:lnTo>
                      <a:lnTo>
                        <a:pt x="140" y="117"/>
                      </a:lnTo>
                      <a:lnTo>
                        <a:pt x="145" y="117"/>
                      </a:lnTo>
                      <a:lnTo>
                        <a:pt x="149" y="117"/>
                      </a:lnTo>
                      <a:lnTo>
                        <a:pt x="149" y="94"/>
                      </a:lnTo>
                      <a:lnTo>
                        <a:pt x="149" y="70"/>
                      </a:lnTo>
                      <a:lnTo>
                        <a:pt x="149" y="47"/>
                      </a:lnTo>
                      <a:lnTo>
                        <a:pt x="149" y="24"/>
                      </a:lnTo>
                      <a:lnTo>
                        <a:pt x="149" y="18"/>
                      </a:lnTo>
                      <a:lnTo>
                        <a:pt x="149" y="12"/>
                      </a:lnTo>
                      <a:lnTo>
                        <a:pt x="149" y="6"/>
                      </a:lnTo>
                      <a:lnTo>
                        <a:pt x="149" y="0"/>
                      </a:lnTo>
                      <a:lnTo>
                        <a:pt x="145" y="0"/>
                      </a:lnTo>
                      <a:lnTo>
                        <a:pt x="140" y="0"/>
                      </a:lnTo>
                      <a:lnTo>
                        <a:pt x="135" y="0"/>
                      </a:lnTo>
                      <a:lnTo>
                        <a:pt x="130" y="0"/>
                      </a:lnTo>
                      <a:lnTo>
                        <a:pt x="126" y="0"/>
                      </a:lnTo>
                      <a:lnTo>
                        <a:pt x="121" y="0"/>
                      </a:lnTo>
                      <a:lnTo>
                        <a:pt x="116" y="0"/>
                      </a:lnTo>
                      <a:lnTo>
                        <a:pt x="112" y="0"/>
                      </a:lnTo>
                      <a:lnTo>
                        <a:pt x="107" y="0"/>
                      </a:lnTo>
                      <a:lnTo>
                        <a:pt x="102" y="0"/>
                      </a:lnTo>
                      <a:lnTo>
                        <a:pt x="98" y="0"/>
                      </a:lnTo>
                      <a:lnTo>
                        <a:pt x="93" y="0"/>
                      </a:lnTo>
                      <a:lnTo>
                        <a:pt x="88" y="0"/>
                      </a:lnTo>
                      <a:lnTo>
                        <a:pt x="84" y="0"/>
                      </a:lnTo>
                      <a:lnTo>
                        <a:pt x="79" y="0"/>
                      </a:lnTo>
                      <a:lnTo>
                        <a:pt x="74" y="0"/>
                      </a:lnTo>
                      <a:lnTo>
                        <a:pt x="71" y="0"/>
                      </a:lnTo>
                      <a:lnTo>
                        <a:pt x="68" y="0"/>
                      </a:lnTo>
                      <a:lnTo>
                        <a:pt x="65" y="0"/>
                      </a:lnTo>
                      <a:lnTo>
                        <a:pt x="62" y="0"/>
                      </a:lnTo>
                      <a:lnTo>
                        <a:pt x="59" y="0"/>
                      </a:lnTo>
                      <a:lnTo>
                        <a:pt x="56" y="0"/>
                      </a:lnTo>
                      <a:lnTo>
                        <a:pt x="53" y="0"/>
                      </a:lnTo>
                      <a:lnTo>
                        <a:pt x="50" y="0"/>
                      </a:lnTo>
                      <a:lnTo>
                        <a:pt x="47" y="0"/>
                      </a:lnTo>
                      <a:lnTo>
                        <a:pt x="43" y="0"/>
                      </a:lnTo>
                      <a:lnTo>
                        <a:pt x="40" y="0"/>
                      </a:lnTo>
                      <a:lnTo>
                        <a:pt x="37" y="0"/>
                      </a:lnTo>
                      <a:lnTo>
                        <a:pt x="34" y="0"/>
                      </a:lnTo>
                      <a:lnTo>
                        <a:pt x="31" y="0"/>
                      </a:lnTo>
                      <a:lnTo>
                        <a:pt x="28" y="0"/>
                      </a:lnTo>
                      <a:lnTo>
                        <a:pt x="25" y="0"/>
                      </a:lnTo>
                      <a:lnTo>
                        <a:pt x="22" y="0"/>
                      </a:lnTo>
                      <a:lnTo>
                        <a:pt x="19" y="1"/>
                      </a:lnTo>
                      <a:lnTo>
                        <a:pt x="15" y="1"/>
                      </a:lnTo>
                      <a:lnTo>
                        <a:pt x="12" y="1"/>
                      </a:lnTo>
                      <a:lnTo>
                        <a:pt x="9" y="1"/>
                      </a:lnTo>
                      <a:lnTo>
                        <a:pt x="6" y="1"/>
                      </a:lnTo>
                      <a:lnTo>
                        <a:pt x="3" y="1"/>
                      </a:lnTo>
                      <a:lnTo>
                        <a:pt x="0" y="1"/>
                      </a:lnTo>
                      <a:close/>
                    </a:path>
                  </a:pathLst>
                </a:custGeom>
                <a:solidFill>
                  <a:srgbClr val="3D4951"/>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41" name="Freeform 199"/>
                <p:cNvSpPr>
                  <a:spLocks/>
                </p:cNvSpPr>
                <p:nvPr/>
              </p:nvSpPr>
              <p:spPr bwMode="auto">
                <a:xfrm>
                  <a:off x="2014" y="1219"/>
                  <a:ext cx="128" cy="100"/>
                </a:xfrm>
                <a:custGeom>
                  <a:avLst/>
                  <a:gdLst>
                    <a:gd name="T0" fmla="*/ 0 w 128"/>
                    <a:gd name="T1" fmla="*/ 22 h 100"/>
                    <a:gd name="T2" fmla="*/ 1 w 128"/>
                    <a:gd name="T3" fmla="*/ 64 h 100"/>
                    <a:gd name="T4" fmla="*/ 1 w 128"/>
                    <a:gd name="T5" fmla="*/ 89 h 100"/>
                    <a:gd name="T6" fmla="*/ 1 w 128"/>
                    <a:gd name="T7" fmla="*/ 97 h 100"/>
                    <a:gd name="T8" fmla="*/ 9 w 128"/>
                    <a:gd name="T9" fmla="*/ 100 h 100"/>
                    <a:gd name="T10" fmla="*/ 25 w 128"/>
                    <a:gd name="T11" fmla="*/ 100 h 100"/>
                    <a:gd name="T12" fmla="*/ 41 w 128"/>
                    <a:gd name="T13" fmla="*/ 100 h 100"/>
                    <a:gd name="T14" fmla="*/ 56 w 128"/>
                    <a:gd name="T15" fmla="*/ 100 h 100"/>
                    <a:gd name="T16" fmla="*/ 72 w 128"/>
                    <a:gd name="T17" fmla="*/ 100 h 100"/>
                    <a:gd name="T18" fmla="*/ 88 w 128"/>
                    <a:gd name="T19" fmla="*/ 100 h 100"/>
                    <a:gd name="T20" fmla="*/ 104 w 128"/>
                    <a:gd name="T21" fmla="*/ 100 h 100"/>
                    <a:gd name="T22" fmla="*/ 120 w 128"/>
                    <a:gd name="T23" fmla="*/ 100 h 100"/>
                    <a:gd name="T24" fmla="*/ 128 w 128"/>
                    <a:gd name="T25" fmla="*/ 80 h 100"/>
                    <a:gd name="T26" fmla="*/ 128 w 128"/>
                    <a:gd name="T27" fmla="*/ 41 h 100"/>
                    <a:gd name="T28" fmla="*/ 128 w 128"/>
                    <a:gd name="T29" fmla="*/ 16 h 100"/>
                    <a:gd name="T30" fmla="*/ 128 w 128"/>
                    <a:gd name="T31" fmla="*/ 6 h 100"/>
                    <a:gd name="T32" fmla="*/ 124 w 128"/>
                    <a:gd name="T33" fmla="*/ 1 h 100"/>
                    <a:gd name="T34" fmla="*/ 116 w 128"/>
                    <a:gd name="T35" fmla="*/ 1 h 100"/>
                    <a:gd name="T36" fmla="*/ 108 w 128"/>
                    <a:gd name="T37" fmla="*/ 1 h 100"/>
                    <a:gd name="T38" fmla="*/ 100 w 128"/>
                    <a:gd name="T39" fmla="*/ 0 h 100"/>
                    <a:gd name="T40" fmla="*/ 92 w 128"/>
                    <a:gd name="T41" fmla="*/ 0 h 100"/>
                    <a:gd name="T42" fmla="*/ 84 w 128"/>
                    <a:gd name="T43" fmla="*/ 0 h 100"/>
                    <a:gd name="T44" fmla="*/ 76 w 128"/>
                    <a:gd name="T45" fmla="*/ 0 h 100"/>
                    <a:gd name="T46" fmla="*/ 68 w 128"/>
                    <a:gd name="T47" fmla="*/ 0 h 100"/>
                    <a:gd name="T48" fmla="*/ 61 w 128"/>
                    <a:gd name="T49" fmla="*/ 0 h 100"/>
                    <a:gd name="T50" fmla="*/ 56 w 128"/>
                    <a:gd name="T51" fmla="*/ 0 h 100"/>
                    <a:gd name="T52" fmla="*/ 50 w 128"/>
                    <a:gd name="T53" fmla="*/ 0 h 100"/>
                    <a:gd name="T54" fmla="*/ 45 w 128"/>
                    <a:gd name="T55" fmla="*/ 0 h 100"/>
                    <a:gd name="T56" fmla="*/ 40 w 128"/>
                    <a:gd name="T57" fmla="*/ 0 h 100"/>
                    <a:gd name="T58" fmla="*/ 35 w 128"/>
                    <a:gd name="T59" fmla="*/ 1 h 100"/>
                    <a:gd name="T60" fmla="*/ 29 w 128"/>
                    <a:gd name="T61" fmla="*/ 1 h 100"/>
                    <a:gd name="T62" fmla="*/ 24 w 128"/>
                    <a:gd name="T63" fmla="*/ 1 h 100"/>
                    <a:gd name="T64" fmla="*/ 19 w 128"/>
                    <a:gd name="T65" fmla="*/ 1 h 100"/>
                    <a:gd name="T66" fmla="*/ 13 w 128"/>
                    <a:gd name="T67" fmla="*/ 1 h 100"/>
                    <a:gd name="T68" fmla="*/ 8 w 128"/>
                    <a:gd name="T69" fmla="*/ 1 h 100"/>
                    <a:gd name="T70" fmla="*/ 3 w 128"/>
                    <a:gd name="T71" fmla="*/ 1 h 1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8"/>
                    <a:gd name="T109" fmla="*/ 0 h 100"/>
                    <a:gd name="T110" fmla="*/ 128 w 128"/>
                    <a:gd name="T111" fmla="*/ 100 h 1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8" h="100">
                      <a:moveTo>
                        <a:pt x="0" y="1"/>
                      </a:moveTo>
                      <a:lnTo>
                        <a:pt x="0" y="22"/>
                      </a:lnTo>
                      <a:lnTo>
                        <a:pt x="0" y="43"/>
                      </a:lnTo>
                      <a:lnTo>
                        <a:pt x="1" y="64"/>
                      </a:lnTo>
                      <a:lnTo>
                        <a:pt x="1" y="85"/>
                      </a:lnTo>
                      <a:lnTo>
                        <a:pt x="1" y="89"/>
                      </a:lnTo>
                      <a:lnTo>
                        <a:pt x="1" y="93"/>
                      </a:lnTo>
                      <a:lnTo>
                        <a:pt x="1" y="97"/>
                      </a:lnTo>
                      <a:lnTo>
                        <a:pt x="1" y="100"/>
                      </a:lnTo>
                      <a:lnTo>
                        <a:pt x="9" y="100"/>
                      </a:lnTo>
                      <a:lnTo>
                        <a:pt x="17" y="100"/>
                      </a:lnTo>
                      <a:lnTo>
                        <a:pt x="25" y="100"/>
                      </a:lnTo>
                      <a:lnTo>
                        <a:pt x="33" y="100"/>
                      </a:lnTo>
                      <a:lnTo>
                        <a:pt x="41" y="100"/>
                      </a:lnTo>
                      <a:lnTo>
                        <a:pt x="49" y="100"/>
                      </a:lnTo>
                      <a:lnTo>
                        <a:pt x="56" y="100"/>
                      </a:lnTo>
                      <a:lnTo>
                        <a:pt x="64" y="100"/>
                      </a:lnTo>
                      <a:lnTo>
                        <a:pt x="72" y="100"/>
                      </a:lnTo>
                      <a:lnTo>
                        <a:pt x="80" y="100"/>
                      </a:lnTo>
                      <a:lnTo>
                        <a:pt x="88" y="100"/>
                      </a:lnTo>
                      <a:lnTo>
                        <a:pt x="96" y="100"/>
                      </a:lnTo>
                      <a:lnTo>
                        <a:pt x="104" y="100"/>
                      </a:lnTo>
                      <a:lnTo>
                        <a:pt x="112" y="100"/>
                      </a:lnTo>
                      <a:lnTo>
                        <a:pt x="120" y="100"/>
                      </a:lnTo>
                      <a:lnTo>
                        <a:pt x="128" y="100"/>
                      </a:lnTo>
                      <a:lnTo>
                        <a:pt x="128" y="80"/>
                      </a:lnTo>
                      <a:lnTo>
                        <a:pt x="128" y="61"/>
                      </a:lnTo>
                      <a:lnTo>
                        <a:pt x="128" y="41"/>
                      </a:lnTo>
                      <a:lnTo>
                        <a:pt x="128" y="21"/>
                      </a:lnTo>
                      <a:lnTo>
                        <a:pt x="128" y="16"/>
                      </a:lnTo>
                      <a:lnTo>
                        <a:pt x="128" y="11"/>
                      </a:lnTo>
                      <a:lnTo>
                        <a:pt x="128" y="6"/>
                      </a:lnTo>
                      <a:lnTo>
                        <a:pt x="128" y="1"/>
                      </a:lnTo>
                      <a:lnTo>
                        <a:pt x="124" y="1"/>
                      </a:lnTo>
                      <a:lnTo>
                        <a:pt x="120" y="1"/>
                      </a:lnTo>
                      <a:lnTo>
                        <a:pt x="116" y="1"/>
                      </a:lnTo>
                      <a:lnTo>
                        <a:pt x="112" y="1"/>
                      </a:lnTo>
                      <a:lnTo>
                        <a:pt x="108" y="1"/>
                      </a:lnTo>
                      <a:lnTo>
                        <a:pt x="104" y="1"/>
                      </a:lnTo>
                      <a:lnTo>
                        <a:pt x="100" y="0"/>
                      </a:lnTo>
                      <a:lnTo>
                        <a:pt x="96" y="0"/>
                      </a:lnTo>
                      <a:lnTo>
                        <a:pt x="92" y="0"/>
                      </a:lnTo>
                      <a:lnTo>
                        <a:pt x="88" y="0"/>
                      </a:lnTo>
                      <a:lnTo>
                        <a:pt x="84" y="0"/>
                      </a:lnTo>
                      <a:lnTo>
                        <a:pt x="80" y="0"/>
                      </a:lnTo>
                      <a:lnTo>
                        <a:pt x="76" y="0"/>
                      </a:lnTo>
                      <a:lnTo>
                        <a:pt x="72" y="0"/>
                      </a:lnTo>
                      <a:lnTo>
                        <a:pt x="68" y="0"/>
                      </a:lnTo>
                      <a:lnTo>
                        <a:pt x="64" y="0"/>
                      </a:lnTo>
                      <a:lnTo>
                        <a:pt x="61" y="0"/>
                      </a:lnTo>
                      <a:lnTo>
                        <a:pt x="59" y="0"/>
                      </a:lnTo>
                      <a:lnTo>
                        <a:pt x="56" y="0"/>
                      </a:lnTo>
                      <a:lnTo>
                        <a:pt x="53" y="0"/>
                      </a:lnTo>
                      <a:lnTo>
                        <a:pt x="50" y="0"/>
                      </a:lnTo>
                      <a:lnTo>
                        <a:pt x="48" y="0"/>
                      </a:lnTo>
                      <a:lnTo>
                        <a:pt x="45" y="0"/>
                      </a:lnTo>
                      <a:lnTo>
                        <a:pt x="43" y="0"/>
                      </a:lnTo>
                      <a:lnTo>
                        <a:pt x="40" y="0"/>
                      </a:lnTo>
                      <a:lnTo>
                        <a:pt x="37" y="1"/>
                      </a:lnTo>
                      <a:lnTo>
                        <a:pt x="35" y="1"/>
                      </a:lnTo>
                      <a:lnTo>
                        <a:pt x="32" y="1"/>
                      </a:lnTo>
                      <a:lnTo>
                        <a:pt x="29" y="1"/>
                      </a:lnTo>
                      <a:lnTo>
                        <a:pt x="27" y="1"/>
                      </a:lnTo>
                      <a:lnTo>
                        <a:pt x="24" y="1"/>
                      </a:lnTo>
                      <a:lnTo>
                        <a:pt x="21" y="1"/>
                      </a:lnTo>
                      <a:lnTo>
                        <a:pt x="19" y="1"/>
                      </a:lnTo>
                      <a:lnTo>
                        <a:pt x="16" y="1"/>
                      </a:lnTo>
                      <a:lnTo>
                        <a:pt x="13" y="1"/>
                      </a:lnTo>
                      <a:lnTo>
                        <a:pt x="11" y="1"/>
                      </a:lnTo>
                      <a:lnTo>
                        <a:pt x="8" y="1"/>
                      </a:lnTo>
                      <a:lnTo>
                        <a:pt x="6" y="1"/>
                      </a:lnTo>
                      <a:lnTo>
                        <a:pt x="3" y="1"/>
                      </a:lnTo>
                      <a:lnTo>
                        <a:pt x="0" y="1"/>
                      </a:lnTo>
                      <a:close/>
                    </a:path>
                  </a:pathLst>
                </a:custGeom>
                <a:solidFill>
                  <a:srgbClr val="424C56"/>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42" name="Freeform 200"/>
                <p:cNvSpPr>
                  <a:spLocks/>
                </p:cNvSpPr>
                <p:nvPr/>
              </p:nvSpPr>
              <p:spPr bwMode="auto">
                <a:xfrm>
                  <a:off x="2014" y="1219"/>
                  <a:ext cx="106" cy="84"/>
                </a:xfrm>
                <a:custGeom>
                  <a:avLst/>
                  <a:gdLst>
                    <a:gd name="T0" fmla="*/ 1 w 106"/>
                    <a:gd name="T1" fmla="*/ 19 h 84"/>
                    <a:gd name="T2" fmla="*/ 1 w 106"/>
                    <a:gd name="T3" fmla="*/ 54 h 84"/>
                    <a:gd name="T4" fmla="*/ 1 w 106"/>
                    <a:gd name="T5" fmla="*/ 74 h 84"/>
                    <a:gd name="T6" fmla="*/ 1 w 106"/>
                    <a:gd name="T7" fmla="*/ 81 h 84"/>
                    <a:gd name="T8" fmla="*/ 8 w 106"/>
                    <a:gd name="T9" fmla="*/ 84 h 84"/>
                    <a:gd name="T10" fmla="*/ 21 w 106"/>
                    <a:gd name="T11" fmla="*/ 84 h 84"/>
                    <a:gd name="T12" fmla="*/ 34 w 106"/>
                    <a:gd name="T13" fmla="*/ 84 h 84"/>
                    <a:gd name="T14" fmla="*/ 47 w 106"/>
                    <a:gd name="T15" fmla="*/ 84 h 84"/>
                    <a:gd name="T16" fmla="*/ 60 w 106"/>
                    <a:gd name="T17" fmla="*/ 84 h 84"/>
                    <a:gd name="T18" fmla="*/ 73 w 106"/>
                    <a:gd name="T19" fmla="*/ 84 h 84"/>
                    <a:gd name="T20" fmla="*/ 86 w 106"/>
                    <a:gd name="T21" fmla="*/ 83 h 84"/>
                    <a:gd name="T22" fmla="*/ 100 w 106"/>
                    <a:gd name="T23" fmla="*/ 83 h 84"/>
                    <a:gd name="T24" fmla="*/ 106 w 106"/>
                    <a:gd name="T25" fmla="*/ 67 h 84"/>
                    <a:gd name="T26" fmla="*/ 106 w 106"/>
                    <a:gd name="T27" fmla="*/ 34 h 84"/>
                    <a:gd name="T28" fmla="*/ 106 w 106"/>
                    <a:gd name="T29" fmla="*/ 14 h 84"/>
                    <a:gd name="T30" fmla="*/ 106 w 106"/>
                    <a:gd name="T31" fmla="*/ 5 h 84"/>
                    <a:gd name="T32" fmla="*/ 103 w 106"/>
                    <a:gd name="T33" fmla="*/ 1 h 84"/>
                    <a:gd name="T34" fmla="*/ 96 w 106"/>
                    <a:gd name="T35" fmla="*/ 1 h 84"/>
                    <a:gd name="T36" fmla="*/ 90 w 106"/>
                    <a:gd name="T37" fmla="*/ 1 h 84"/>
                    <a:gd name="T38" fmla="*/ 83 w 106"/>
                    <a:gd name="T39" fmla="*/ 1 h 84"/>
                    <a:gd name="T40" fmla="*/ 76 w 106"/>
                    <a:gd name="T41" fmla="*/ 1 h 84"/>
                    <a:gd name="T42" fmla="*/ 70 w 106"/>
                    <a:gd name="T43" fmla="*/ 1 h 84"/>
                    <a:gd name="T44" fmla="*/ 63 w 106"/>
                    <a:gd name="T45" fmla="*/ 1 h 84"/>
                    <a:gd name="T46" fmla="*/ 56 w 106"/>
                    <a:gd name="T47" fmla="*/ 0 h 84"/>
                    <a:gd name="T48" fmla="*/ 51 w 106"/>
                    <a:gd name="T49" fmla="*/ 0 h 84"/>
                    <a:gd name="T50" fmla="*/ 47 w 106"/>
                    <a:gd name="T51" fmla="*/ 1 h 84"/>
                    <a:gd name="T52" fmla="*/ 42 w 106"/>
                    <a:gd name="T53" fmla="*/ 1 h 84"/>
                    <a:gd name="T54" fmla="*/ 38 w 106"/>
                    <a:gd name="T55" fmla="*/ 1 h 84"/>
                    <a:gd name="T56" fmla="*/ 33 w 106"/>
                    <a:gd name="T57" fmla="*/ 1 h 84"/>
                    <a:gd name="T58" fmla="*/ 29 w 106"/>
                    <a:gd name="T59" fmla="*/ 1 h 84"/>
                    <a:gd name="T60" fmla="*/ 25 w 106"/>
                    <a:gd name="T61" fmla="*/ 1 h 84"/>
                    <a:gd name="T62" fmla="*/ 20 w 106"/>
                    <a:gd name="T63" fmla="*/ 1 h 84"/>
                    <a:gd name="T64" fmla="*/ 16 w 106"/>
                    <a:gd name="T65" fmla="*/ 1 h 84"/>
                    <a:gd name="T66" fmla="*/ 11 w 106"/>
                    <a:gd name="T67" fmla="*/ 1 h 84"/>
                    <a:gd name="T68" fmla="*/ 7 w 106"/>
                    <a:gd name="T69" fmla="*/ 1 h 84"/>
                    <a:gd name="T70" fmla="*/ 3 w 106"/>
                    <a:gd name="T71" fmla="*/ 2 h 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6"/>
                    <a:gd name="T109" fmla="*/ 0 h 84"/>
                    <a:gd name="T110" fmla="*/ 106 w 106"/>
                    <a:gd name="T111" fmla="*/ 84 h 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6" h="84">
                      <a:moveTo>
                        <a:pt x="0" y="2"/>
                      </a:moveTo>
                      <a:lnTo>
                        <a:pt x="1" y="19"/>
                      </a:lnTo>
                      <a:lnTo>
                        <a:pt x="1" y="36"/>
                      </a:lnTo>
                      <a:lnTo>
                        <a:pt x="1" y="54"/>
                      </a:lnTo>
                      <a:lnTo>
                        <a:pt x="1" y="71"/>
                      </a:lnTo>
                      <a:lnTo>
                        <a:pt x="1" y="74"/>
                      </a:lnTo>
                      <a:lnTo>
                        <a:pt x="1" y="77"/>
                      </a:lnTo>
                      <a:lnTo>
                        <a:pt x="1" y="81"/>
                      </a:lnTo>
                      <a:lnTo>
                        <a:pt x="1" y="84"/>
                      </a:lnTo>
                      <a:lnTo>
                        <a:pt x="8" y="84"/>
                      </a:lnTo>
                      <a:lnTo>
                        <a:pt x="14" y="84"/>
                      </a:lnTo>
                      <a:lnTo>
                        <a:pt x="21" y="84"/>
                      </a:lnTo>
                      <a:lnTo>
                        <a:pt x="28" y="84"/>
                      </a:lnTo>
                      <a:lnTo>
                        <a:pt x="34" y="84"/>
                      </a:lnTo>
                      <a:lnTo>
                        <a:pt x="41" y="84"/>
                      </a:lnTo>
                      <a:lnTo>
                        <a:pt x="47" y="84"/>
                      </a:lnTo>
                      <a:lnTo>
                        <a:pt x="54" y="84"/>
                      </a:lnTo>
                      <a:lnTo>
                        <a:pt x="60" y="84"/>
                      </a:lnTo>
                      <a:lnTo>
                        <a:pt x="67" y="84"/>
                      </a:lnTo>
                      <a:lnTo>
                        <a:pt x="73" y="84"/>
                      </a:lnTo>
                      <a:lnTo>
                        <a:pt x="80" y="84"/>
                      </a:lnTo>
                      <a:lnTo>
                        <a:pt x="86" y="83"/>
                      </a:lnTo>
                      <a:lnTo>
                        <a:pt x="93" y="83"/>
                      </a:lnTo>
                      <a:lnTo>
                        <a:pt x="100" y="83"/>
                      </a:lnTo>
                      <a:lnTo>
                        <a:pt x="106" y="83"/>
                      </a:lnTo>
                      <a:lnTo>
                        <a:pt x="106" y="67"/>
                      </a:lnTo>
                      <a:lnTo>
                        <a:pt x="106" y="50"/>
                      </a:lnTo>
                      <a:lnTo>
                        <a:pt x="106" y="34"/>
                      </a:lnTo>
                      <a:lnTo>
                        <a:pt x="106" y="18"/>
                      </a:lnTo>
                      <a:lnTo>
                        <a:pt x="106" y="14"/>
                      </a:lnTo>
                      <a:lnTo>
                        <a:pt x="106" y="9"/>
                      </a:lnTo>
                      <a:lnTo>
                        <a:pt x="106" y="5"/>
                      </a:lnTo>
                      <a:lnTo>
                        <a:pt x="106" y="1"/>
                      </a:lnTo>
                      <a:lnTo>
                        <a:pt x="103" y="1"/>
                      </a:lnTo>
                      <a:lnTo>
                        <a:pt x="99" y="1"/>
                      </a:lnTo>
                      <a:lnTo>
                        <a:pt x="96" y="1"/>
                      </a:lnTo>
                      <a:lnTo>
                        <a:pt x="93" y="1"/>
                      </a:lnTo>
                      <a:lnTo>
                        <a:pt x="90" y="1"/>
                      </a:lnTo>
                      <a:lnTo>
                        <a:pt x="86" y="1"/>
                      </a:lnTo>
                      <a:lnTo>
                        <a:pt x="83" y="1"/>
                      </a:lnTo>
                      <a:lnTo>
                        <a:pt x="80" y="1"/>
                      </a:lnTo>
                      <a:lnTo>
                        <a:pt x="76" y="1"/>
                      </a:lnTo>
                      <a:lnTo>
                        <a:pt x="73" y="1"/>
                      </a:lnTo>
                      <a:lnTo>
                        <a:pt x="70" y="1"/>
                      </a:lnTo>
                      <a:lnTo>
                        <a:pt x="66" y="1"/>
                      </a:lnTo>
                      <a:lnTo>
                        <a:pt x="63" y="1"/>
                      </a:lnTo>
                      <a:lnTo>
                        <a:pt x="60" y="0"/>
                      </a:lnTo>
                      <a:lnTo>
                        <a:pt x="56" y="0"/>
                      </a:lnTo>
                      <a:lnTo>
                        <a:pt x="53" y="0"/>
                      </a:lnTo>
                      <a:lnTo>
                        <a:pt x="51" y="0"/>
                      </a:lnTo>
                      <a:lnTo>
                        <a:pt x="49" y="0"/>
                      </a:lnTo>
                      <a:lnTo>
                        <a:pt x="47" y="1"/>
                      </a:lnTo>
                      <a:lnTo>
                        <a:pt x="44" y="1"/>
                      </a:lnTo>
                      <a:lnTo>
                        <a:pt x="42" y="1"/>
                      </a:lnTo>
                      <a:lnTo>
                        <a:pt x="40" y="1"/>
                      </a:lnTo>
                      <a:lnTo>
                        <a:pt x="38" y="1"/>
                      </a:lnTo>
                      <a:lnTo>
                        <a:pt x="36" y="1"/>
                      </a:lnTo>
                      <a:lnTo>
                        <a:pt x="33" y="1"/>
                      </a:lnTo>
                      <a:lnTo>
                        <a:pt x="31" y="1"/>
                      </a:lnTo>
                      <a:lnTo>
                        <a:pt x="29" y="1"/>
                      </a:lnTo>
                      <a:lnTo>
                        <a:pt x="27" y="1"/>
                      </a:lnTo>
                      <a:lnTo>
                        <a:pt x="25" y="1"/>
                      </a:lnTo>
                      <a:lnTo>
                        <a:pt x="22" y="1"/>
                      </a:lnTo>
                      <a:lnTo>
                        <a:pt x="20" y="1"/>
                      </a:lnTo>
                      <a:lnTo>
                        <a:pt x="18" y="1"/>
                      </a:lnTo>
                      <a:lnTo>
                        <a:pt x="16" y="1"/>
                      </a:lnTo>
                      <a:lnTo>
                        <a:pt x="14" y="1"/>
                      </a:lnTo>
                      <a:lnTo>
                        <a:pt x="11" y="1"/>
                      </a:lnTo>
                      <a:lnTo>
                        <a:pt x="9" y="1"/>
                      </a:lnTo>
                      <a:lnTo>
                        <a:pt x="7" y="1"/>
                      </a:lnTo>
                      <a:lnTo>
                        <a:pt x="5" y="1"/>
                      </a:lnTo>
                      <a:lnTo>
                        <a:pt x="3" y="2"/>
                      </a:lnTo>
                      <a:lnTo>
                        <a:pt x="0" y="2"/>
                      </a:lnTo>
                      <a:close/>
                    </a:path>
                  </a:pathLst>
                </a:custGeom>
                <a:solidFill>
                  <a:srgbClr val="44515B"/>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43" name="Freeform 201"/>
                <p:cNvSpPr>
                  <a:spLocks/>
                </p:cNvSpPr>
                <p:nvPr/>
              </p:nvSpPr>
              <p:spPr bwMode="auto">
                <a:xfrm>
                  <a:off x="2014" y="1220"/>
                  <a:ext cx="85" cy="66"/>
                </a:xfrm>
                <a:custGeom>
                  <a:avLst/>
                  <a:gdLst>
                    <a:gd name="T0" fmla="*/ 1 w 85"/>
                    <a:gd name="T1" fmla="*/ 15 h 66"/>
                    <a:gd name="T2" fmla="*/ 1 w 85"/>
                    <a:gd name="T3" fmla="*/ 42 h 66"/>
                    <a:gd name="T4" fmla="*/ 1 w 85"/>
                    <a:gd name="T5" fmla="*/ 59 h 66"/>
                    <a:gd name="T6" fmla="*/ 1 w 85"/>
                    <a:gd name="T7" fmla="*/ 64 h 66"/>
                    <a:gd name="T8" fmla="*/ 7 w 85"/>
                    <a:gd name="T9" fmla="*/ 66 h 66"/>
                    <a:gd name="T10" fmla="*/ 17 w 85"/>
                    <a:gd name="T11" fmla="*/ 66 h 66"/>
                    <a:gd name="T12" fmla="*/ 28 w 85"/>
                    <a:gd name="T13" fmla="*/ 66 h 66"/>
                    <a:gd name="T14" fmla="*/ 38 w 85"/>
                    <a:gd name="T15" fmla="*/ 66 h 66"/>
                    <a:gd name="T16" fmla="*/ 48 w 85"/>
                    <a:gd name="T17" fmla="*/ 66 h 66"/>
                    <a:gd name="T18" fmla="*/ 59 w 85"/>
                    <a:gd name="T19" fmla="*/ 66 h 66"/>
                    <a:gd name="T20" fmla="*/ 69 w 85"/>
                    <a:gd name="T21" fmla="*/ 66 h 66"/>
                    <a:gd name="T22" fmla="*/ 79 w 85"/>
                    <a:gd name="T23" fmla="*/ 66 h 66"/>
                    <a:gd name="T24" fmla="*/ 85 w 85"/>
                    <a:gd name="T25" fmla="*/ 53 h 66"/>
                    <a:gd name="T26" fmla="*/ 85 w 85"/>
                    <a:gd name="T27" fmla="*/ 27 h 66"/>
                    <a:gd name="T28" fmla="*/ 85 w 85"/>
                    <a:gd name="T29" fmla="*/ 10 h 66"/>
                    <a:gd name="T30" fmla="*/ 85 w 85"/>
                    <a:gd name="T31" fmla="*/ 4 h 66"/>
                    <a:gd name="T32" fmla="*/ 82 w 85"/>
                    <a:gd name="T33" fmla="*/ 0 h 66"/>
                    <a:gd name="T34" fmla="*/ 77 w 85"/>
                    <a:gd name="T35" fmla="*/ 0 h 66"/>
                    <a:gd name="T36" fmla="*/ 71 w 85"/>
                    <a:gd name="T37" fmla="*/ 0 h 66"/>
                    <a:gd name="T38" fmla="*/ 66 w 85"/>
                    <a:gd name="T39" fmla="*/ 0 h 66"/>
                    <a:gd name="T40" fmla="*/ 61 w 85"/>
                    <a:gd name="T41" fmla="*/ 0 h 66"/>
                    <a:gd name="T42" fmla="*/ 56 w 85"/>
                    <a:gd name="T43" fmla="*/ 0 h 66"/>
                    <a:gd name="T44" fmla="*/ 50 w 85"/>
                    <a:gd name="T45" fmla="*/ 0 h 66"/>
                    <a:gd name="T46" fmla="*/ 45 w 85"/>
                    <a:gd name="T47" fmla="*/ 0 h 66"/>
                    <a:gd name="T48" fmla="*/ 39 w 85"/>
                    <a:gd name="T49" fmla="*/ 0 h 66"/>
                    <a:gd name="T50" fmla="*/ 32 w 85"/>
                    <a:gd name="T51" fmla="*/ 0 h 66"/>
                    <a:gd name="T52" fmla="*/ 25 w 85"/>
                    <a:gd name="T53" fmla="*/ 0 h 66"/>
                    <a:gd name="T54" fmla="*/ 18 w 85"/>
                    <a:gd name="T55" fmla="*/ 0 h 66"/>
                    <a:gd name="T56" fmla="*/ 13 w 85"/>
                    <a:gd name="T57" fmla="*/ 0 h 66"/>
                    <a:gd name="T58" fmla="*/ 9 w 85"/>
                    <a:gd name="T59" fmla="*/ 1 h 66"/>
                    <a:gd name="T60" fmla="*/ 6 w 85"/>
                    <a:gd name="T61" fmla="*/ 1 h 66"/>
                    <a:gd name="T62" fmla="*/ 2 w 85"/>
                    <a:gd name="T63" fmla="*/ 1 h 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5"/>
                    <a:gd name="T97" fmla="*/ 0 h 66"/>
                    <a:gd name="T98" fmla="*/ 85 w 85"/>
                    <a:gd name="T99" fmla="*/ 66 h 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5" h="66">
                      <a:moveTo>
                        <a:pt x="0" y="1"/>
                      </a:moveTo>
                      <a:lnTo>
                        <a:pt x="1" y="15"/>
                      </a:lnTo>
                      <a:lnTo>
                        <a:pt x="1" y="28"/>
                      </a:lnTo>
                      <a:lnTo>
                        <a:pt x="1" y="42"/>
                      </a:lnTo>
                      <a:lnTo>
                        <a:pt x="1" y="56"/>
                      </a:lnTo>
                      <a:lnTo>
                        <a:pt x="1" y="59"/>
                      </a:lnTo>
                      <a:lnTo>
                        <a:pt x="1" y="61"/>
                      </a:lnTo>
                      <a:lnTo>
                        <a:pt x="1" y="64"/>
                      </a:lnTo>
                      <a:lnTo>
                        <a:pt x="2" y="66"/>
                      </a:lnTo>
                      <a:lnTo>
                        <a:pt x="7" y="66"/>
                      </a:lnTo>
                      <a:lnTo>
                        <a:pt x="12" y="66"/>
                      </a:lnTo>
                      <a:lnTo>
                        <a:pt x="17" y="66"/>
                      </a:lnTo>
                      <a:lnTo>
                        <a:pt x="22" y="66"/>
                      </a:lnTo>
                      <a:lnTo>
                        <a:pt x="28" y="66"/>
                      </a:lnTo>
                      <a:lnTo>
                        <a:pt x="33" y="66"/>
                      </a:lnTo>
                      <a:lnTo>
                        <a:pt x="38" y="66"/>
                      </a:lnTo>
                      <a:lnTo>
                        <a:pt x="43" y="66"/>
                      </a:lnTo>
                      <a:lnTo>
                        <a:pt x="48" y="66"/>
                      </a:lnTo>
                      <a:lnTo>
                        <a:pt x="53" y="66"/>
                      </a:lnTo>
                      <a:lnTo>
                        <a:pt x="59" y="66"/>
                      </a:lnTo>
                      <a:lnTo>
                        <a:pt x="64" y="66"/>
                      </a:lnTo>
                      <a:lnTo>
                        <a:pt x="69" y="66"/>
                      </a:lnTo>
                      <a:lnTo>
                        <a:pt x="74" y="66"/>
                      </a:lnTo>
                      <a:lnTo>
                        <a:pt x="79" y="66"/>
                      </a:lnTo>
                      <a:lnTo>
                        <a:pt x="85" y="66"/>
                      </a:lnTo>
                      <a:lnTo>
                        <a:pt x="85" y="53"/>
                      </a:lnTo>
                      <a:lnTo>
                        <a:pt x="85" y="40"/>
                      </a:lnTo>
                      <a:lnTo>
                        <a:pt x="85" y="27"/>
                      </a:lnTo>
                      <a:lnTo>
                        <a:pt x="85" y="14"/>
                      </a:lnTo>
                      <a:lnTo>
                        <a:pt x="85" y="10"/>
                      </a:lnTo>
                      <a:lnTo>
                        <a:pt x="85" y="7"/>
                      </a:lnTo>
                      <a:lnTo>
                        <a:pt x="85" y="4"/>
                      </a:lnTo>
                      <a:lnTo>
                        <a:pt x="85" y="0"/>
                      </a:lnTo>
                      <a:lnTo>
                        <a:pt x="82" y="0"/>
                      </a:lnTo>
                      <a:lnTo>
                        <a:pt x="79" y="0"/>
                      </a:lnTo>
                      <a:lnTo>
                        <a:pt x="77" y="0"/>
                      </a:lnTo>
                      <a:lnTo>
                        <a:pt x="74" y="0"/>
                      </a:lnTo>
                      <a:lnTo>
                        <a:pt x="71" y="0"/>
                      </a:lnTo>
                      <a:lnTo>
                        <a:pt x="69" y="0"/>
                      </a:lnTo>
                      <a:lnTo>
                        <a:pt x="66" y="0"/>
                      </a:lnTo>
                      <a:lnTo>
                        <a:pt x="64" y="0"/>
                      </a:lnTo>
                      <a:lnTo>
                        <a:pt x="61" y="0"/>
                      </a:lnTo>
                      <a:lnTo>
                        <a:pt x="58" y="0"/>
                      </a:lnTo>
                      <a:lnTo>
                        <a:pt x="56" y="0"/>
                      </a:lnTo>
                      <a:lnTo>
                        <a:pt x="53" y="0"/>
                      </a:lnTo>
                      <a:lnTo>
                        <a:pt x="50" y="0"/>
                      </a:lnTo>
                      <a:lnTo>
                        <a:pt x="48" y="0"/>
                      </a:lnTo>
                      <a:lnTo>
                        <a:pt x="45" y="0"/>
                      </a:lnTo>
                      <a:lnTo>
                        <a:pt x="43" y="0"/>
                      </a:lnTo>
                      <a:lnTo>
                        <a:pt x="39" y="0"/>
                      </a:lnTo>
                      <a:lnTo>
                        <a:pt x="35" y="0"/>
                      </a:lnTo>
                      <a:lnTo>
                        <a:pt x="32" y="0"/>
                      </a:lnTo>
                      <a:lnTo>
                        <a:pt x="29" y="0"/>
                      </a:lnTo>
                      <a:lnTo>
                        <a:pt x="25" y="0"/>
                      </a:lnTo>
                      <a:lnTo>
                        <a:pt x="22" y="0"/>
                      </a:lnTo>
                      <a:lnTo>
                        <a:pt x="18" y="0"/>
                      </a:lnTo>
                      <a:lnTo>
                        <a:pt x="15" y="0"/>
                      </a:lnTo>
                      <a:lnTo>
                        <a:pt x="13" y="0"/>
                      </a:lnTo>
                      <a:lnTo>
                        <a:pt x="11" y="1"/>
                      </a:lnTo>
                      <a:lnTo>
                        <a:pt x="9" y="1"/>
                      </a:lnTo>
                      <a:lnTo>
                        <a:pt x="8" y="1"/>
                      </a:lnTo>
                      <a:lnTo>
                        <a:pt x="6" y="1"/>
                      </a:lnTo>
                      <a:lnTo>
                        <a:pt x="4" y="1"/>
                      </a:lnTo>
                      <a:lnTo>
                        <a:pt x="2" y="1"/>
                      </a:lnTo>
                      <a:lnTo>
                        <a:pt x="0" y="1"/>
                      </a:lnTo>
                      <a:close/>
                    </a:path>
                  </a:pathLst>
                </a:custGeom>
                <a:solidFill>
                  <a:srgbClr val="495460"/>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44" name="Freeform 202"/>
                <p:cNvSpPr>
                  <a:spLocks/>
                </p:cNvSpPr>
                <p:nvPr/>
              </p:nvSpPr>
              <p:spPr bwMode="auto">
                <a:xfrm>
                  <a:off x="2015" y="1220"/>
                  <a:ext cx="62" cy="49"/>
                </a:xfrm>
                <a:custGeom>
                  <a:avLst/>
                  <a:gdLst>
                    <a:gd name="T0" fmla="*/ 0 w 62"/>
                    <a:gd name="T1" fmla="*/ 1 h 49"/>
                    <a:gd name="T2" fmla="*/ 0 w 62"/>
                    <a:gd name="T3" fmla="*/ 42 h 49"/>
                    <a:gd name="T4" fmla="*/ 1 w 62"/>
                    <a:gd name="T5" fmla="*/ 49 h 49"/>
                    <a:gd name="T6" fmla="*/ 62 w 62"/>
                    <a:gd name="T7" fmla="*/ 49 h 49"/>
                    <a:gd name="T8" fmla="*/ 62 w 62"/>
                    <a:gd name="T9" fmla="*/ 10 h 49"/>
                    <a:gd name="T10" fmla="*/ 62 w 62"/>
                    <a:gd name="T11" fmla="*/ 1 h 49"/>
                    <a:gd name="T12" fmla="*/ 31 w 62"/>
                    <a:gd name="T13" fmla="*/ 0 h 49"/>
                    <a:gd name="T14" fmla="*/ 10 w 62"/>
                    <a:gd name="T15" fmla="*/ 1 h 49"/>
                    <a:gd name="T16" fmla="*/ 0 w 62"/>
                    <a:gd name="T17" fmla="*/ 1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49"/>
                    <a:gd name="T29" fmla="*/ 62 w 62"/>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49">
                      <a:moveTo>
                        <a:pt x="0" y="1"/>
                      </a:moveTo>
                      <a:lnTo>
                        <a:pt x="0" y="42"/>
                      </a:lnTo>
                      <a:lnTo>
                        <a:pt x="1" y="49"/>
                      </a:lnTo>
                      <a:lnTo>
                        <a:pt x="62" y="49"/>
                      </a:lnTo>
                      <a:lnTo>
                        <a:pt x="62" y="10"/>
                      </a:lnTo>
                      <a:lnTo>
                        <a:pt x="62" y="1"/>
                      </a:lnTo>
                      <a:lnTo>
                        <a:pt x="31" y="0"/>
                      </a:lnTo>
                      <a:lnTo>
                        <a:pt x="10" y="1"/>
                      </a:lnTo>
                      <a:lnTo>
                        <a:pt x="0" y="1"/>
                      </a:lnTo>
                      <a:close/>
                    </a:path>
                  </a:pathLst>
                </a:custGeom>
                <a:solidFill>
                  <a:srgbClr val="4F5966"/>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45" name="Rectangle 203"/>
                <p:cNvSpPr>
                  <a:spLocks noChangeArrowheads="1"/>
                </p:cNvSpPr>
                <p:nvPr/>
              </p:nvSpPr>
              <p:spPr bwMode="auto">
                <a:xfrm>
                  <a:off x="2038" y="1244"/>
                  <a:ext cx="251" cy="182"/>
                </a:xfrm>
                <a:prstGeom prst="rect">
                  <a:avLst/>
                </a:prstGeom>
                <a:solidFill>
                  <a:srgbClr val="00000F"/>
                </a:solidFill>
                <a:ln w="9525">
                  <a:noFill/>
                  <a:miter lim="800000"/>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46" name="Rectangle 204"/>
                <p:cNvSpPr>
                  <a:spLocks noChangeArrowheads="1"/>
                </p:cNvSpPr>
                <p:nvPr/>
              </p:nvSpPr>
              <p:spPr bwMode="auto">
                <a:xfrm>
                  <a:off x="2042" y="1248"/>
                  <a:ext cx="240" cy="173"/>
                </a:xfrm>
                <a:prstGeom prst="rect">
                  <a:avLst/>
                </a:prstGeom>
                <a:solidFill>
                  <a:srgbClr val="004F84"/>
                </a:solidFill>
                <a:ln w="9525">
                  <a:noFill/>
                  <a:miter lim="800000"/>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47" name="Freeform 205"/>
                <p:cNvSpPr>
                  <a:spLocks/>
                </p:cNvSpPr>
                <p:nvPr/>
              </p:nvSpPr>
              <p:spPr bwMode="auto">
                <a:xfrm>
                  <a:off x="2052" y="1254"/>
                  <a:ext cx="221" cy="160"/>
                </a:xfrm>
                <a:custGeom>
                  <a:avLst/>
                  <a:gdLst>
                    <a:gd name="T0" fmla="*/ 8 w 221"/>
                    <a:gd name="T1" fmla="*/ 0 h 160"/>
                    <a:gd name="T2" fmla="*/ 22 w 221"/>
                    <a:gd name="T3" fmla="*/ 0 h 160"/>
                    <a:gd name="T4" fmla="*/ 35 w 221"/>
                    <a:gd name="T5" fmla="*/ 0 h 160"/>
                    <a:gd name="T6" fmla="*/ 49 w 221"/>
                    <a:gd name="T7" fmla="*/ 0 h 160"/>
                    <a:gd name="T8" fmla="*/ 63 w 221"/>
                    <a:gd name="T9" fmla="*/ 0 h 160"/>
                    <a:gd name="T10" fmla="*/ 77 w 221"/>
                    <a:gd name="T11" fmla="*/ 0 h 160"/>
                    <a:gd name="T12" fmla="*/ 90 w 221"/>
                    <a:gd name="T13" fmla="*/ 0 h 160"/>
                    <a:gd name="T14" fmla="*/ 104 w 221"/>
                    <a:gd name="T15" fmla="*/ 0 h 160"/>
                    <a:gd name="T16" fmla="*/ 118 w 221"/>
                    <a:gd name="T17" fmla="*/ 0 h 160"/>
                    <a:gd name="T18" fmla="*/ 132 w 221"/>
                    <a:gd name="T19" fmla="*/ 0 h 160"/>
                    <a:gd name="T20" fmla="*/ 146 w 221"/>
                    <a:gd name="T21" fmla="*/ 0 h 160"/>
                    <a:gd name="T22" fmla="*/ 160 w 221"/>
                    <a:gd name="T23" fmla="*/ 1 h 160"/>
                    <a:gd name="T24" fmla="*/ 173 w 221"/>
                    <a:gd name="T25" fmla="*/ 1 h 160"/>
                    <a:gd name="T26" fmla="*/ 187 w 221"/>
                    <a:gd name="T27" fmla="*/ 1 h 160"/>
                    <a:gd name="T28" fmla="*/ 201 w 221"/>
                    <a:gd name="T29" fmla="*/ 1 h 160"/>
                    <a:gd name="T30" fmla="*/ 215 w 221"/>
                    <a:gd name="T31" fmla="*/ 1 h 160"/>
                    <a:gd name="T32" fmla="*/ 221 w 221"/>
                    <a:gd name="T33" fmla="*/ 21 h 160"/>
                    <a:gd name="T34" fmla="*/ 221 w 221"/>
                    <a:gd name="T35" fmla="*/ 61 h 160"/>
                    <a:gd name="T36" fmla="*/ 221 w 221"/>
                    <a:gd name="T37" fmla="*/ 100 h 160"/>
                    <a:gd name="T38" fmla="*/ 220 w 221"/>
                    <a:gd name="T39" fmla="*/ 141 h 160"/>
                    <a:gd name="T40" fmla="*/ 213 w 221"/>
                    <a:gd name="T41" fmla="*/ 160 h 160"/>
                    <a:gd name="T42" fmla="*/ 199 w 221"/>
                    <a:gd name="T43" fmla="*/ 160 h 160"/>
                    <a:gd name="T44" fmla="*/ 186 w 221"/>
                    <a:gd name="T45" fmla="*/ 160 h 160"/>
                    <a:gd name="T46" fmla="*/ 172 w 221"/>
                    <a:gd name="T47" fmla="*/ 160 h 160"/>
                    <a:gd name="T48" fmla="*/ 158 w 221"/>
                    <a:gd name="T49" fmla="*/ 160 h 160"/>
                    <a:gd name="T50" fmla="*/ 144 w 221"/>
                    <a:gd name="T51" fmla="*/ 160 h 160"/>
                    <a:gd name="T52" fmla="*/ 131 w 221"/>
                    <a:gd name="T53" fmla="*/ 160 h 160"/>
                    <a:gd name="T54" fmla="*/ 117 w 221"/>
                    <a:gd name="T55" fmla="*/ 160 h 160"/>
                    <a:gd name="T56" fmla="*/ 103 w 221"/>
                    <a:gd name="T57" fmla="*/ 160 h 160"/>
                    <a:gd name="T58" fmla="*/ 89 w 221"/>
                    <a:gd name="T59" fmla="*/ 160 h 160"/>
                    <a:gd name="T60" fmla="*/ 75 w 221"/>
                    <a:gd name="T61" fmla="*/ 160 h 160"/>
                    <a:gd name="T62" fmla="*/ 61 w 221"/>
                    <a:gd name="T63" fmla="*/ 160 h 160"/>
                    <a:gd name="T64" fmla="*/ 48 w 221"/>
                    <a:gd name="T65" fmla="*/ 160 h 160"/>
                    <a:gd name="T66" fmla="*/ 34 w 221"/>
                    <a:gd name="T67" fmla="*/ 160 h 160"/>
                    <a:gd name="T68" fmla="*/ 20 w 221"/>
                    <a:gd name="T69" fmla="*/ 159 h 160"/>
                    <a:gd name="T70" fmla="*/ 6 w 221"/>
                    <a:gd name="T71" fmla="*/ 159 h 160"/>
                    <a:gd name="T72" fmla="*/ 0 w 221"/>
                    <a:gd name="T73" fmla="*/ 139 h 160"/>
                    <a:gd name="T74" fmla="*/ 0 w 221"/>
                    <a:gd name="T75" fmla="*/ 100 h 160"/>
                    <a:gd name="T76" fmla="*/ 0 w 221"/>
                    <a:gd name="T77" fmla="*/ 60 h 160"/>
                    <a:gd name="T78" fmla="*/ 0 w 221"/>
                    <a:gd name="T79" fmla="*/ 20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1"/>
                    <a:gd name="T121" fmla="*/ 0 h 160"/>
                    <a:gd name="T122" fmla="*/ 221 w 221"/>
                    <a:gd name="T123" fmla="*/ 160 h 1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1" h="160">
                      <a:moveTo>
                        <a:pt x="1" y="0"/>
                      </a:moveTo>
                      <a:lnTo>
                        <a:pt x="8" y="0"/>
                      </a:lnTo>
                      <a:lnTo>
                        <a:pt x="15" y="0"/>
                      </a:lnTo>
                      <a:lnTo>
                        <a:pt x="22" y="0"/>
                      </a:lnTo>
                      <a:lnTo>
                        <a:pt x="28" y="0"/>
                      </a:lnTo>
                      <a:lnTo>
                        <a:pt x="35" y="0"/>
                      </a:lnTo>
                      <a:lnTo>
                        <a:pt x="42" y="0"/>
                      </a:lnTo>
                      <a:lnTo>
                        <a:pt x="49" y="0"/>
                      </a:lnTo>
                      <a:lnTo>
                        <a:pt x="56" y="0"/>
                      </a:lnTo>
                      <a:lnTo>
                        <a:pt x="63" y="0"/>
                      </a:lnTo>
                      <a:lnTo>
                        <a:pt x="70" y="0"/>
                      </a:lnTo>
                      <a:lnTo>
                        <a:pt x="77" y="0"/>
                      </a:lnTo>
                      <a:lnTo>
                        <a:pt x="83" y="0"/>
                      </a:lnTo>
                      <a:lnTo>
                        <a:pt x="90" y="0"/>
                      </a:lnTo>
                      <a:lnTo>
                        <a:pt x="97" y="0"/>
                      </a:lnTo>
                      <a:lnTo>
                        <a:pt x="104" y="0"/>
                      </a:lnTo>
                      <a:lnTo>
                        <a:pt x="111" y="0"/>
                      </a:lnTo>
                      <a:lnTo>
                        <a:pt x="118" y="0"/>
                      </a:lnTo>
                      <a:lnTo>
                        <a:pt x="125" y="0"/>
                      </a:lnTo>
                      <a:lnTo>
                        <a:pt x="132" y="0"/>
                      </a:lnTo>
                      <a:lnTo>
                        <a:pt x="139" y="0"/>
                      </a:lnTo>
                      <a:lnTo>
                        <a:pt x="146" y="0"/>
                      </a:lnTo>
                      <a:lnTo>
                        <a:pt x="153" y="0"/>
                      </a:lnTo>
                      <a:lnTo>
                        <a:pt x="160" y="1"/>
                      </a:lnTo>
                      <a:lnTo>
                        <a:pt x="166" y="1"/>
                      </a:lnTo>
                      <a:lnTo>
                        <a:pt x="173" y="1"/>
                      </a:lnTo>
                      <a:lnTo>
                        <a:pt x="180" y="1"/>
                      </a:lnTo>
                      <a:lnTo>
                        <a:pt x="187" y="1"/>
                      </a:lnTo>
                      <a:lnTo>
                        <a:pt x="194" y="1"/>
                      </a:lnTo>
                      <a:lnTo>
                        <a:pt x="201" y="1"/>
                      </a:lnTo>
                      <a:lnTo>
                        <a:pt x="208" y="1"/>
                      </a:lnTo>
                      <a:lnTo>
                        <a:pt x="215" y="1"/>
                      </a:lnTo>
                      <a:lnTo>
                        <a:pt x="221" y="2"/>
                      </a:lnTo>
                      <a:lnTo>
                        <a:pt x="221" y="21"/>
                      </a:lnTo>
                      <a:lnTo>
                        <a:pt x="221" y="41"/>
                      </a:lnTo>
                      <a:lnTo>
                        <a:pt x="221" y="61"/>
                      </a:lnTo>
                      <a:lnTo>
                        <a:pt x="221" y="80"/>
                      </a:lnTo>
                      <a:lnTo>
                        <a:pt x="221" y="100"/>
                      </a:lnTo>
                      <a:lnTo>
                        <a:pt x="221" y="121"/>
                      </a:lnTo>
                      <a:lnTo>
                        <a:pt x="220" y="141"/>
                      </a:lnTo>
                      <a:lnTo>
                        <a:pt x="220" y="160"/>
                      </a:lnTo>
                      <a:lnTo>
                        <a:pt x="213" y="160"/>
                      </a:lnTo>
                      <a:lnTo>
                        <a:pt x="206" y="160"/>
                      </a:lnTo>
                      <a:lnTo>
                        <a:pt x="199" y="160"/>
                      </a:lnTo>
                      <a:lnTo>
                        <a:pt x="192" y="160"/>
                      </a:lnTo>
                      <a:lnTo>
                        <a:pt x="186" y="160"/>
                      </a:lnTo>
                      <a:lnTo>
                        <a:pt x="179" y="160"/>
                      </a:lnTo>
                      <a:lnTo>
                        <a:pt x="172" y="160"/>
                      </a:lnTo>
                      <a:lnTo>
                        <a:pt x="165" y="160"/>
                      </a:lnTo>
                      <a:lnTo>
                        <a:pt x="158" y="160"/>
                      </a:lnTo>
                      <a:lnTo>
                        <a:pt x="151" y="160"/>
                      </a:lnTo>
                      <a:lnTo>
                        <a:pt x="144" y="160"/>
                      </a:lnTo>
                      <a:lnTo>
                        <a:pt x="138" y="160"/>
                      </a:lnTo>
                      <a:lnTo>
                        <a:pt x="131" y="160"/>
                      </a:lnTo>
                      <a:lnTo>
                        <a:pt x="124" y="160"/>
                      </a:lnTo>
                      <a:lnTo>
                        <a:pt x="117" y="160"/>
                      </a:lnTo>
                      <a:lnTo>
                        <a:pt x="110" y="160"/>
                      </a:lnTo>
                      <a:lnTo>
                        <a:pt x="103" y="160"/>
                      </a:lnTo>
                      <a:lnTo>
                        <a:pt x="96" y="160"/>
                      </a:lnTo>
                      <a:lnTo>
                        <a:pt x="89" y="160"/>
                      </a:lnTo>
                      <a:lnTo>
                        <a:pt x="82" y="160"/>
                      </a:lnTo>
                      <a:lnTo>
                        <a:pt x="75" y="160"/>
                      </a:lnTo>
                      <a:lnTo>
                        <a:pt x="68" y="160"/>
                      </a:lnTo>
                      <a:lnTo>
                        <a:pt x="61" y="160"/>
                      </a:lnTo>
                      <a:lnTo>
                        <a:pt x="54" y="160"/>
                      </a:lnTo>
                      <a:lnTo>
                        <a:pt x="48" y="160"/>
                      </a:lnTo>
                      <a:lnTo>
                        <a:pt x="41" y="160"/>
                      </a:lnTo>
                      <a:lnTo>
                        <a:pt x="34" y="160"/>
                      </a:lnTo>
                      <a:lnTo>
                        <a:pt x="27" y="160"/>
                      </a:lnTo>
                      <a:lnTo>
                        <a:pt x="20" y="159"/>
                      </a:lnTo>
                      <a:lnTo>
                        <a:pt x="13" y="159"/>
                      </a:lnTo>
                      <a:lnTo>
                        <a:pt x="6" y="159"/>
                      </a:lnTo>
                      <a:lnTo>
                        <a:pt x="0" y="159"/>
                      </a:lnTo>
                      <a:lnTo>
                        <a:pt x="0" y="139"/>
                      </a:lnTo>
                      <a:lnTo>
                        <a:pt x="0" y="120"/>
                      </a:lnTo>
                      <a:lnTo>
                        <a:pt x="0" y="100"/>
                      </a:lnTo>
                      <a:lnTo>
                        <a:pt x="0" y="80"/>
                      </a:lnTo>
                      <a:lnTo>
                        <a:pt x="0" y="60"/>
                      </a:lnTo>
                      <a:lnTo>
                        <a:pt x="0" y="40"/>
                      </a:lnTo>
                      <a:lnTo>
                        <a:pt x="0" y="20"/>
                      </a:lnTo>
                      <a:lnTo>
                        <a:pt x="1" y="0"/>
                      </a:lnTo>
                      <a:close/>
                    </a:path>
                  </a:pathLst>
                </a:custGeom>
                <a:solidFill>
                  <a:srgbClr val="00568E"/>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48" name="Freeform 206"/>
                <p:cNvSpPr>
                  <a:spLocks/>
                </p:cNvSpPr>
                <p:nvPr/>
              </p:nvSpPr>
              <p:spPr bwMode="auto">
                <a:xfrm>
                  <a:off x="2061" y="1261"/>
                  <a:ext cx="204" cy="147"/>
                </a:xfrm>
                <a:custGeom>
                  <a:avLst/>
                  <a:gdLst>
                    <a:gd name="T0" fmla="*/ 9 w 204"/>
                    <a:gd name="T1" fmla="*/ 0 h 147"/>
                    <a:gd name="T2" fmla="*/ 21 w 204"/>
                    <a:gd name="T3" fmla="*/ 0 h 147"/>
                    <a:gd name="T4" fmla="*/ 34 w 204"/>
                    <a:gd name="T5" fmla="*/ 0 h 147"/>
                    <a:gd name="T6" fmla="*/ 46 w 204"/>
                    <a:gd name="T7" fmla="*/ 0 h 147"/>
                    <a:gd name="T8" fmla="*/ 59 w 204"/>
                    <a:gd name="T9" fmla="*/ 0 h 147"/>
                    <a:gd name="T10" fmla="*/ 71 w 204"/>
                    <a:gd name="T11" fmla="*/ 0 h 147"/>
                    <a:gd name="T12" fmla="*/ 84 w 204"/>
                    <a:gd name="T13" fmla="*/ 0 h 147"/>
                    <a:gd name="T14" fmla="*/ 96 w 204"/>
                    <a:gd name="T15" fmla="*/ 0 h 147"/>
                    <a:gd name="T16" fmla="*/ 109 w 204"/>
                    <a:gd name="T17" fmla="*/ 0 h 147"/>
                    <a:gd name="T18" fmla="*/ 122 w 204"/>
                    <a:gd name="T19" fmla="*/ 0 h 147"/>
                    <a:gd name="T20" fmla="*/ 135 w 204"/>
                    <a:gd name="T21" fmla="*/ 0 h 147"/>
                    <a:gd name="T22" fmla="*/ 147 w 204"/>
                    <a:gd name="T23" fmla="*/ 0 h 147"/>
                    <a:gd name="T24" fmla="*/ 160 w 204"/>
                    <a:gd name="T25" fmla="*/ 1 h 147"/>
                    <a:gd name="T26" fmla="*/ 173 w 204"/>
                    <a:gd name="T27" fmla="*/ 1 h 147"/>
                    <a:gd name="T28" fmla="*/ 185 w 204"/>
                    <a:gd name="T29" fmla="*/ 2 h 147"/>
                    <a:gd name="T30" fmla="*/ 197 w 204"/>
                    <a:gd name="T31" fmla="*/ 2 h 147"/>
                    <a:gd name="T32" fmla="*/ 204 w 204"/>
                    <a:gd name="T33" fmla="*/ 20 h 147"/>
                    <a:gd name="T34" fmla="*/ 204 w 204"/>
                    <a:gd name="T35" fmla="*/ 56 h 147"/>
                    <a:gd name="T36" fmla="*/ 203 w 204"/>
                    <a:gd name="T37" fmla="*/ 92 h 147"/>
                    <a:gd name="T38" fmla="*/ 202 w 204"/>
                    <a:gd name="T39" fmla="*/ 129 h 147"/>
                    <a:gd name="T40" fmla="*/ 194 w 204"/>
                    <a:gd name="T41" fmla="*/ 147 h 147"/>
                    <a:gd name="T42" fmla="*/ 182 w 204"/>
                    <a:gd name="T43" fmla="*/ 147 h 147"/>
                    <a:gd name="T44" fmla="*/ 169 w 204"/>
                    <a:gd name="T45" fmla="*/ 147 h 147"/>
                    <a:gd name="T46" fmla="*/ 157 w 204"/>
                    <a:gd name="T47" fmla="*/ 147 h 147"/>
                    <a:gd name="T48" fmla="*/ 144 w 204"/>
                    <a:gd name="T49" fmla="*/ 147 h 147"/>
                    <a:gd name="T50" fmla="*/ 132 w 204"/>
                    <a:gd name="T51" fmla="*/ 147 h 147"/>
                    <a:gd name="T52" fmla="*/ 119 w 204"/>
                    <a:gd name="T53" fmla="*/ 147 h 147"/>
                    <a:gd name="T54" fmla="*/ 107 w 204"/>
                    <a:gd name="T55" fmla="*/ 147 h 147"/>
                    <a:gd name="T56" fmla="*/ 94 w 204"/>
                    <a:gd name="T57" fmla="*/ 147 h 147"/>
                    <a:gd name="T58" fmla="*/ 81 w 204"/>
                    <a:gd name="T59" fmla="*/ 147 h 147"/>
                    <a:gd name="T60" fmla="*/ 68 w 204"/>
                    <a:gd name="T61" fmla="*/ 147 h 147"/>
                    <a:gd name="T62" fmla="*/ 56 w 204"/>
                    <a:gd name="T63" fmla="*/ 146 h 147"/>
                    <a:gd name="T64" fmla="*/ 43 w 204"/>
                    <a:gd name="T65" fmla="*/ 146 h 147"/>
                    <a:gd name="T66" fmla="*/ 31 w 204"/>
                    <a:gd name="T67" fmla="*/ 146 h 147"/>
                    <a:gd name="T68" fmla="*/ 18 w 204"/>
                    <a:gd name="T69" fmla="*/ 145 h 147"/>
                    <a:gd name="T70" fmla="*/ 6 w 204"/>
                    <a:gd name="T71" fmla="*/ 144 h 147"/>
                    <a:gd name="T72" fmla="*/ 0 w 204"/>
                    <a:gd name="T73" fmla="*/ 127 h 147"/>
                    <a:gd name="T74" fmla="*/ 0 w 204"/>
                    <a:gd name="T75" fmla="*/ 91 h 147"/>
                    <a:gd name="T76" fmla="*/ 0 w 204"/>
                    <a:gd name="T77" fmla="*/ 55 h 147"/>
                    <a:gd name="T78" fmla="*/ 1 w 204"/>
                    <a:gd name="T79" fmla="*/ 18 h 1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4"/>
                    <a:gd name="T121" fmla="*/ 0 h 147"/>
                    <a:gd name="T122" fmla="*/ 204 w 204"/>
                    <a:gd name="T123" fmla="*/ 147 h 1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4" h="147">
                      <a:moveTo>
                        <a:pt x="2" y="0"/>
                      </a:moveTo>
                      <a:lnTo>
                        <a:pt x="9" y="0"/>
                      </a:lnTo>
                      <a:lnTo>
                        <a:pt x="15" y="0"/>
                      </a:lnTo>
                      <a:lnTo>
                        <a:pt x="21" y="0"/>
                      </a:lnTo>
                      <a:lnTo>
                        <a:pt x="27" y="0"/>
                      </a:lnTo>
                      <a:lnTo>
                        <a:pt x="34" y="0"/>
                      </a:lnTo>
                      <a:lnTo>
                        <a:pt x="40" y="0"/>
                      </a:lnTo>
                      <a:lnTo>
                        <a:pt x="46" y="0"/>
                      </a:lnTo>
                      <a:lnTo>
                        <a:pt x="52" y="0"/>
                      </a:lnTo>
                      <a:lnTo>
                        <a:pt x="59" y="0"/>
                      </a:lnTo>
                      <a:lnTo>
                        <a:pt x="65" y="0"/>
                      </a:lnTo>
                      <a:lnTo>
                        <a:pt x="71" y="0"/>
                      </a:lnTo>
                      <a:lnTo>
                        <a:pt x="77" y="0"/>
                      </a:lnTo>
                      <a:lnTo>
                        <a:pt x="84" y="0"/>
                      </a:lnTo>
                      <a:lnTo>
                        <a:pt x="90" y="0"/>
                      </a:lnTo>
                      <a:lnTo>
                        <a:pt x="96" y="0"/>
                      </a:lnTo>
                      <a:lnTo>
                        <a:pt x="103" y="0"/>
                      </a:lnTo>
                      <a:lnTo>
                        <a:pt x="109" y="0"/>
                      </a:lnTo>
                      <a:lnTo>
                        <a:pt x="115" y="0"/>
                      </a:lnTo>
                      <a:lnTo>
                        <a:pt x="122" y="0"/>
                      </a:lnTo>
                      <a:lnTo>
                        <a:pt x="128" y="0"/>
                      </a:lnTo>
                      <a:lnTo>
                        <a:pt x="135" y="0"/>
                      </a:lnTo>
                      <a:lnTo>
                        <a:pt x="141" y="0"/>
                      </a:lnTo>
                      <a:lnTo>
                        <a:pt x="147" y="0"/>
                      </a:lnTo>
                      <a:lnTo>
                        <a:pt x="154" y="0"/>
                      </a:lnTo>
                      <a:lnTo>
                        <a:pt x="160" y="1"/>
                      </a:lnTo>
                      <a:lnTo>
                        <a:pt x="166" y="1"/>
                      </a:lnTo>
                      <a:lnTo>
                        <a:pt x="173" y="1"/>
                      </a:lnTo>
                      <a:lnTo>
                        <a:pt x="179" y="1"/>
                      </a:lnTo>
                      <a:lnTo>
                        <a:pt x="185" y="2"/>
                      </a:lnTo>
                      <a:lnTo>
                        <a:pt x="191" y="2"/>
                      </a:lnTo>
                      <a:lnTo>
                        <a:pt x="197" y="2"/>
                      </a:lnTo>
                      <a:lnTo>
                        <a:pt x="204" y="2"/>
                      </a:lnTo>
                      <a:lnTo>
                        <a:pt x="204" y="20"/>
                      </a:lnTo>
                      <a:lnTo>
                        <a:pt x="204" y="38"/>
                      </a:lnTo>
                      <a:lnTo>
                        <a:pt x="204" y="56"/>
                      </a:lnTo>
                      <a:lnTo>
                        <a:pt x="204" y="73"/>
                      </a:lnTo>
                      <a:lnTo>
                        <a:pt x="203" y="92"/>
                      </a:lnTo>
                      <a:lnTo>
                        <a:pt x="203" y="111"/>
                      </a:lnTo>
                      <a:lnTo>
                        <a:pt x="202" y="129"/>
                      </a:lnTo>
                      <a:lnTo>
                        <a:pt x="201" y="147"/>
                      </a:lnTo>
                      <a:lnTo>
                        <a:pt x="194" y="147"/>
                      </a:lnTo>
                      <a:lnTo>
                        <a:pt x="188" y="147"/>
                      </a:lnTo>
                      <a:lnTo>
                        <a:pt x="182" y="147"/>
                      </a:lnTo>
                      <a:lnTo>
                        <a:pt x="176" y="147"/>
                      </a:lnTo>
                      <a:lnTo>
                        <a:pt x="169" y="147"/>
                      </a:lnTo>
                      <a:lnTo>
                        <a:pt x="163" y="147"/>
                      </a:lnTo>
                      <a:lnTo>
                        <a:pt x="157" y="147"/>
                      </a:lnTo>
                      <a:lnTo>
                        <a:pt x="151" y="147"/>
                      </a:lnTo>
                      <a:lnTo>
                        <a:pt x="144" y="147"/>
                      </a:lnTo>
                      <a:lnTo>
                        <a:pt x="138" y="147"/>
                      </a:lnTo>
                      <a:lnTo>
                        <a:pt x="132" y="147"/>
                      </a:lnTo>
                      <a:lnTo>
                        <a:pt x="126" y="147"/>
                      </a:lnTo>
                      <a:lnTo>
                        <a:pt x="119" y="147"/>
                      </a:lnTo>
                      <a:lnTo>
                        <a:pt x="113" y="147"/>
                      </a:lnTo>
                      <a:lnTo>
                        <a:pt x="107" y="147"/>
                      </a:lnTo>
                      <a:lnTo>
                        <a:pt x="100" y="147"/>
                      </a:lnTo>
                      <a:lnTo>
                        <a:pt x="94" y="147"/>
                      </a:lnTo>
                      <a:lnTo>
                        <a:pt x="88" y="147"/>
                      </a:lnTo>
                      <a:lnTo>
                        <a:pt x="81" y="147"/>
                      </a:lnTo>
                      <a:lnTo>
                        <a:pt x="75" y="147"/>
                      </a:lnTo>
                      <a:lnTo>
                        <a:pt x="68" y="147"/>
                      </a:lnTo>
                      <a:lnTo>
                        <a:pt x="62" y="147"/>
                      </a:lnTo>
                      <a:lnTo>
                        <a:pt x="56" y="146"/>
                      </a:lnTo>
                      <a:lnTo>
                        <a:pt x="49" y="146"/>
                      </a:lnTo>
                      <a:lnTo>
                        <a:pt x="43" y="146"/>
                      </a:lnTo>
                      <a:lnTo>
                        <a:pt x="37" y="146"/>
                      </a:lnTo>
                      <a:lnTo>
                        <a:pt x="31" y="146"/>
                      </a:lnTo>
                      <a:lnTo>
                        <a:pt x="24" y="145"/>
                      </a:lnTo>
                      <a:lnTo>
                        <a:pt x="18" y="145"/>
                      </a:lnTo>
                      <a:lnTo>
                        <a:pt x="12" y="145"/>
                      </a:lnTo>
                      <a:lnTo>
                        <a:pt x="6" y="144"/>
                      </a:lnTo>
                      <a:lnTo>
                        <a:pt x="0" y="144"/>
                      </a:lnTo>
                      <a:lnTo>
                        <a:pt x="0" y="127"/>
                      </a:lnTo>
                      <a:lnTo>
                        <a:pt x="0" y="109"/>
                      </a:lnTo>
                      <a:lnTo>
                        <a:pt x="0" y="91"/>
                      </a:lnTo>
                      <a:lnTo>
                        <a:pt x="0" y="73"/>
                      </a:lnTo>
                      <a:lnTo>
                        <a:pt x="0" y="55"/>
                      </a:lnTo>
                      <a:lnTo>
                        <a:pt x="0" y="36"/>
                      </a:lnTo>
                      <a:lnTo>
                        <a:pt x="1" y="18"/>
                      </a:lnTo>
                      <a:lnTo>
                        <a:pt x="2" y="0"/>
                      </a:lnTo>
                      <a:close/>
                    </a:path>
                  </a:pathLst>
                </a:custGeom>
                <a:solidFill>
                  <a:srgbClr val="005B99"/>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49" name="Freeform 207"/>
                <p:cNvSpPr>
                  <a:spLocks/>
                </p:cNvSpPr>
                <p:nvPr/>
              </p:nvSpPr>
              <p:spPr bwMode="auto">
                <a:xfrm>
                  <a:off x="2069" y="1267"/>
                  <a:ext cx="186" cy="135"/>
                </a:xfrm>
                <a:custGeom>
                  <a:avLst/>
                  <a:gdLst>
                    <a:gd name="T0" fmla="*/ 10 w 186"/>
                    <a:gd name="T1" fmla="*/ 0 h 135"/>
                    <a:gd name="T2" fmla="*/ 22 w 186"/>
                    <a:gd name="T3" fmla="*/ 0 h 135"/>
                    <a:gd name="T4" fmla="*/ 33 w 186"/>
                    <a:gd name="T5" fmla="*/ 0 h 135"/>
                    <a:gd name="T6" fmla="*/ 44 w 186"/>
                    <a:gd name="T7" fmla="*/ 0 h 135"/>
                    <a:gd name="T8" fmla="*/ 56 w 186"/>
                    <a:gd name="T9" fmla="*/ 0 h 135"/>
                    <a:gd name="T10" fmla="*/ 67 w 186"/>
                    <a:gd name="T11" fmla="*/ 0 h 135"/>
                    <a:gd name="T12" fmla="*/ 78 w 186"/>
                    <a:gd name="T13" fmla="*/ 0 h 135"/>
                    <a:gd name="T14" fmla="*/ 89 w 186"/>
                    <a:gd name="T15" fmla="*/ 0 h 135"/>
                    <a:gd name="T16" fmla="*/ 101 w 186"/>
                    <a:gd name="T17" fmla="*/ 0 h 135"/>
                    <a:gd name="T18" fmla="*/ 113 w 186"/>
                    <a:gd name="T19" fmla="*/ 0 h 135"/>
                    <a:gd name="T20" fmla="*/ 124 w 186"/>
                    <a:gd name="T21" fmla="*/ 1 h 135"/>
                    <a:gd name="T22" fmla="*/ 136 w 186"/>
                    <a:gd name="T23" fmla="*/ 1 h 135"/>
                    <a:gd name="T24" fmla="*/ 147 w 186"/>
                    <a:gd name="T25" fmla="*/ 2 h 135"/>
                    <a:gd name="T26" fmla="*/ 159 w 186"/>
                    <a:gd name="T27" fmla="*/ 2 h 135"/>
                    <a:gd name="T28" fmla="*/ 170 w 186"/>
                    <a:gd name="T29" fmla="*/ 3 h 135"/>
                    <a:gd name="T30" fmla="*/ 181 w 186"/>
                    <a:gd name="T31" fmla="*/ 4 h 135"/>
                    <a:gd name="T32" fmla="*/ 186 w 186"/>
                    <a:gd name="T33" fmla="*/ 20 h 135"/>
                    <a:gd name="T34" fmla="*/ 186 w 186"/>
                    <a:gd name="T35" fmla="*/ 52 h 135"/>
                    <a:gd name="T36" fmla="*/ 186 w 186"/>
                    <a:gd name="T37" fmla="*/ 85 h 135"/>
                    <a:gd name="T38" fmla="*/ 184 w 186"/>
                    <a:gd name="T39" fmla="*/ 119 h 135"/>
                    <a:gd name="T40" fmla="*/ 176 w 186"/>
                    <a:gd name="T41" fmla="*/ 135 h 135"/>
                    <a:gd name="T42" fmla="*/ 165 w 186"/>
                    <a:gd name="T43" fmla="*/ 135 h 135"/>
                    <a:gd name="T44" fmla="*/ 154 w 186"/>
                    <a:gd name="T45" fmla="*/ 135 h 135"/>
                    <a:gd name="T46" fmla="*/ 143 w 186"/>
                    <a:gd name="T47" fmla="*/ 135 h 135"/>
                    <a:gd name="T48" fmla="*/ 132 w 186"/>
                    <a:gd name="T49" fmla="*/ 135 h 135"/>
                    <a:gd name="T50" fmla="*/ 120 w 186"/>
                    <a:gd name="T51" fmla="*/ 135 h 135"/>
                    <a:gd name="T52" fmla="*/ 109 w 186"/>
                    <a:gd name="T53" fmla="*/ 135 h 135"/>
                    <a:gd name="T54" fmla="*/ 98 w 186"/>
                    <a:gd name="T55" fmla="*/ 135 h 135"/>
                    <a:gd name="T56" fmla="*/ 86 w 186"/>
                    <a:gd name="T57" fmla="*/ 135 h 135"/>
                    <a:gd name="T58" fmla="*/ 74 w 186"/>
                    <a:gd name="T59" fmla="*/ 134 h 135"/>
                    <a:gd name="T60" fmla="*/ 63 w 186"/>
                    <a:gd name="T61" fmla="*/ 134 h 135"/>
                    <a:gd name="T62" fmla="*/ 51 w 186"/>
                    <a:gd name="T63" fmla="*/ 134 h 135"/>
                    <a:gd name="T64" fmla="*/ 40 w 186"/>
                    <a:gd name="T65" fmla="*/ 133 h 135"/>
                    <a:gd name="T66" fmla="*/ 28 w 186"/>
                    <a:gd name="T67" fmla="*/ 132 h 135"/>
                    <a:gd name="T68" fmla="*/ 17 w 186"/>
                    <a:gd name="T69" fmla="*/ 132 h 135"/>
                    <a:gd name="T70" fmla="*/ 6 w 186"/>
                    <a:gd name="T71" fmla="*/ 131 h 135"/>
                    <a:gd name="T72" fmla="*/ 0 w 186"/>
                    <a:gd name="T73" fmla="*/ 115 h 135"/>
                    <a:gd name="T74" fmla="*/ 0 w 186"/>
                    <a:gd name="T75" fmla="*/ 83 h 135"/>
                    <a:gd name="T76" fmla="*/ 1 w 186"/>
                    <a:gd name="T77" fmla="*/ 50 h 135"/>
                    <a:gd name="T78" fmla="*/ 3 w 186"/>
                    <a:gd name="T79" fmla="*/ 16 h 1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
                    <a:gd name="T121" fmla="*/ 0 h 135"/>
                    <a:gd name="T122" fmla="*/ 186 w 186"/>
                    <a:gd name="T123" fmla="*/ 135 h 13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 h="135">
                      <a:moveTo>
                        <a:pt x="5" y="0"/>
                      </a:moveTo>
                      <a:lnTo>
                        <a:pt x="10" y="0"/>
                      </a:lnTo>
                      <a:lnTo>
                        <a:pt x="16" y="0"/>
                      </a:lnTo>
                      <a:lnTo>
                        <a:pt x="22" y="0"/>
                      </a:lnTo>
                      <a:lnTo>
                        <a:pt x="27" y="0"/>
                      </a:lnTo>
                      <a:lnTo>
                        <a:pt x="33" y="0"/>
                      </a:lnTo>
                      <a:lnTo>
                        <a:pt x="39" y="0"/>
                      </a:lnTo>
                      <a:lnTo>
                        <a:pt x="44" y="0"/>
                      </a:lnTo>
                      <a:lnTo>
                        <a:pt x="50" y="0"/>
                      </a:lnTo>
                      <a:lnTo>
                        <a:pt x="56" y="0"/>
                      </a:lnTo>
                      <a:lnTo>
                        <a:pt x="61" y="0"/>
                      </a:lnTo>
                      <a:lnTo>
                        <a:pt x="67" y="0"/>
                      </a:lnTo>
                      <a:lnTo>
                        <a:pt x="72" y="0"/>
                      </a:lnTo>
                      <a:lnTo>
                        <a:pt x="78" y="0"/>
                      </a:lnTo>
                      <a:lnTo>
                        <a:pt x="84" y="0"/>
                      </a:lnTo>
                      <a:lnTo>
                        <a:pt x="89" y="0"/>
                      </a:lnTo>
                      <a:lnTo>
                        <a:pt x="95" y="0"/>
                      </a:lnTo>
                      <a:lnTo>
                        <a:pt x="101" y="0"/>
                      </a:lnTo>
                      <a:lnTo>
                        <a:pt x="107" y="0"/>
                      </a:lnTo>
                      <a:lnTo>
                        <a:pt x="113" y="0"/>
                      </a:lnTo>
                      <a:lnTo>
                        <a:pt x="118" y="0"/>
                      </a:lnTo>
                      <a:lnTo>
                        <a:pt x="124" y="1"/>
                      </a:lnTo>
                      <a:lnTo>
                        <a:pt x="130" y="1"/>
                      </a:lnTo>
                      <a:lnTo>
                        <a:pt x="136" y="1"/>
                      </a:lnTo>
                      <a:lnTo>
                        <a:pt x="142" y="1"/>
                      </a:lnTo>
                      <a:lnTo>
                        <a:pt x="147" y="2"/>
                      </a:lnTo>
                      <a:lnTo>
                        <a:pt x="153" y="2"/>
                      </a:lnTo>
                      <a:lnTo>
                        <a:pt x="159" y="2"/>
                      </a:lnTo>
                      <a:lnTo>
                        <a:pt x="164" y="3"/>
                      </a:lnTo>
                      <a:lnTo>
                        <a:pt x="170" y="3"/>
                      </a:lnTo>
                      <a:lnTo>
                        <a:pt x="175" y="3"/>
                      </a:lnTo>
                      <a:lnTo>
                        <a:pt x="181" y="4"/>
                      </a:lnTo>
                      <a:lnTo>
                        <a:pt x="186" y="4"/>
                      </a:lnTo>
                      <a:lnTo>
                        <a:pt x="186" y="20"/>
                      </a:lnTo>
                      <a:lnTo>
                        <a:pt x="186" y="36"/>
                      </a:lnTo>
                      <a:lnTo>
                        <a:pt x="186" y="52"/>
                      </a:lnTo>
                      <a:lnTo>
                        <a:pt x="186" y="67"/>
                      </a:lnTo>
                      <a:lnTo>
                        <a:pt x="186" y="85"/>
                      </a:lnTo>
                      <a:lnTo>
                        <a:pt x="185" y="102"/>
                      </a:lnTo>
                      <a:lnTo>
                        <a:pt x="184" y="119"/>
                      </a:lnTo>
                      <a:lnTo>
                        <a:pt x="182" y="135"/>
                      </a:lnTo>
                      <a:lnTo>
                        <a:pt x="176" y="135"/>
                      </a:lnTo>
                      <a:lnTo>
                        <a:pt x="171" y="135"/>
                      </a:lnTo>
                      <a:lnTo>
                        <a:pt x="165" y="135"/>
                      </a:lnTo>
                      <a:lnTo>
                        <a:pt x="160" y="135"/>
                      </a:lnTo>
                      <a:lnTo>
                        <a:pt x="154" y="135"/>
                      </a:lnTo>
                      <a:lnTo>
                        <a:pt x="148" y="135"/>
                      </a:lnTo>
                      <a:lnTo>
                        <a:pt x="143" y="135"/>
                      </a:lnTo>
                      <a:lnTo>
                        <a:pt x="137" y="135"/>
                      </a:lnTo>
                      <a:lnTo>
                        <a:pt x="132" y="135"/>
                      </a:lnTo>
                      <a:lnTo>
                        <a:pt x="126" y="135"/>
                      </a:lnTo>
                      <a:lnTo>
                        <a:pt x="120" y="135"/>
                      </a:lnTo>
                      <a:lnTo>
                        <a:pt x="115" y="135"/>
                      </a:lnTo>
                      <a:lnTo>
                        <a:pt x="109" y="135"/>
                      </a:lnTo>
                      <a:lnTo>
                        <a:pt x="103" y="135"/>
                      </a:lnTo>
                      <a:lnTo>
                        <a:pt x="98" y="135"/>
                      </a:lnTo>
                      <a:lnTo>
                        <a:pt x="92" y="135"/>
                      </a:lnTo>
                      <a:lnTo>
                        <a:pt x="86" y="135"/>
                      </a:lnTo>
                      <a:lnTo>
                        <a:pt x="80" y="135"/>
                      </a:lnTo>
                      <a:lnTo>
                        <a:pt x="74" y="134"/>
                      </a:lnTo>
                      <a:lnTo>
                        <a:pt x="68" y="134"/>
                      </a:lnTo>
                      <a:lnTo>
                        <a:pt x="63" y="134"/>
                      </a:lnTo>
                      <a:lnTo>
                        <a:pt x="57" y="134"/>
                      </a:lnTo>
                      <a:lnTo>
                        <a:pt x="51" y="134"/>
                      </a:lnTo>
                      <a:lnTo>
                        <a:pt x="45" y="133"/>
                      </a:lnTo>
                      <a:lnTo>
                        <a:pt x="40" y="133"/>
                      </a:lnTo>
                      <a:lnTo>
                        <a:pt x="34" y="133"/>
                      </a:lnTo>
                      <a:lnTo>
                        <a:pt x="28" y="132"/>
                      </a:lnTo>
                      <a:lnTo>
                        <a:pt x="23" y="132"/>
                      </a:lnTo>
                      <a:lnTo>
                        <a:pt x="17" y="132"/>
                      </a:lnTo>
                      <a:lnTo>
                        <a:pt x="11" y="131"/>
                      </a:lnTo>
                      <a:lnTo>
                        <a:pt x="6" y="131"/>
                      </a:lnTo>
                      <a:lnTo>
                        <a:pt x="0" y="130"/>
                      </a:lnTo>
                      <a:lnTo>
                        <a:pt x="0" y="115"/>
                      </a:lnTo>
                      <a:lnTo>
                        <a:pt x="0" y="99"/>
                      </a:lnTo>
                      <a:lnTo>
                        <a:pt x="0" y="83"/>
                      </a:lnTo>
                      <a:lnTo>
                        <a:pt x="0" y="67"/>
                      </a:lnTo>
                      <a:lnTo>
                        <a:pt x="1" y="50"/>
                      </a:lnTo>
                      <a:lnTo>
                        <a:pt x="2" y="33"/>
                      </a:lnTo>
                      <a:lnTo>
                        <a:pt x="3" y="16"/>
                      </a:lnTo>
                      <a:lnTo>
                        <a:pt x="5" y="0"/>
                      </a:lnTo>
                      <a:close/>
                    </a:path>
                  </a:pathLst>
                </a:custGeom>
                <a:solidFill>
                  <a:srgbClr val="0063A0"/>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50" name="Freeform 208"/>
                <p:cNvSpPr>
                  <a:spLocks/>
                </p:cNvSpPr>
                <p:nvPr/>
              </p:nvSpPr>
              <p:spPr bwMode="auto">
                <a:xfrm>
                  <a:off x="2078" y="1274"/>
                  <a:ext cx="169" cy="121"/>
                </a:xfrm>
                <a:custGeom>
                  <a:avLst/>
                  <a:gdLst>
                    <a:gd name="T0" fmla="*/ 11 w 169"/>
                    <a:gd name="T1" fmla="*/ 0 h 121"/>
                    <a:gd name="T2" fmla="*/ 21 w 169"/>
                    <a:gd name="T3" fmla="*/ 0 h 121"/>
                    <a:gd name="T4" fmla="*/ 31 w 169"/>
                    <a:gd name="T5" fmla="*/ 0 h 121"/>
                    <a:gd name="T6" fmla="*/ 41 w 169"/>
                    <a:gd name="T7" fmla="*/ 0 h 121"/>
                    <a:gd name="T8" fmla="*/ 51 w 169"/>
                    <a:gd name="T9" fmla="*/ 0 h 121"/>
                    <a:gd name="T10" fmla="*/ 61 w 169"/>
                    <a:gd name="T11" fmla="*/ 0 h 121"/>
                    <a:gd name="T12" fmla="*/ 71 w 169"/>
                    <a:gd name="T13" fmla="*/ 0 h 121"/>
                    <a:gd name="T14" fmla="*/ 81 w 169"/>
                    <a:gd name="T15" fmla="*/ 0 h 121"/>
                    <a:gd name="T16" fmla="*/ 92 w 169"/>
                    <a:gd name="T17" fmla="*/ 0 h 121"/>
                    <a:gd name="T18" fmla="*/ 102 w 169"/>
                    <a:gd name="T19" fmla="*/ 0 h 121"/>
                    <a:gd name="T20" fmla="*/ 113 w 169"/>
                    <a:gd name="T21" fmla="*/ 0 h 121"/>
                    <a:gd name="T22" fmla="*/ 124 w 169"/>
                    <a:gd name="T23" fmla="*/ 1 h 121"/>
                    <a:gd name="T24" fmla="*/ 134 w 169"/>
                    <a:gd name="T25" fmla="*/ 2 h 121"/>
                    <a:gd name="T26" fmla="*/ 144 w 169"/>
                    <a:gd name="T27" fmla="*/ 3 h 121"/>
                    <a:gd name="T28" fmla="*/ 154 w 169"/>
                    <a:gd name="T29" fmla="*/ 4 h 121"/>
                    <a:gd name="T30" fmla="*/ 164 w 169"/>
                    <a:gd name="T31" fmla="*/ 5 h 121"/>
                    <a:gd name="T32" fmla="*/ 169 w 169"/>
                    <a:gd name="T33" fmla="*/ 19 h 121"/>
                    <a:gd name="T34" fmla="*/ 169 w 169"/>
                    <a:gd name="T35" fmla="*/ 47 h 121"/>
                    <a:gd name="T36" fmla="*/ 168 w 169"/>
                    <a:gd name="T37" fmla="*/ 76 h 121"/>
                    <a:gd name="T38" fmla="*/ 165 w 169"/>
                    <a:gd name="T39" fmla="*/ 107 h 121"/>
                    <a:gd name="T40" fmla="*/ 158 w 169"/>
                    <a:gd name="T41" fmla="*/ 121 h 121"/>
                    <a:gd name="T42" fmla="*/ 148 w 169"/>
                    <a:gd name="T43" fmla="*/ 121 h 121"/>
                    <a:gd name="T44" fmla="*/ 138 w 169"/>
                    <a:gd name="T45" fmla="*/ 121 h 121"/>
                    <a:gd name="T46" fmla="*/ 128 w 169"/>
                    <a:gd name="T47" fmla="*/ 121 h 121"/>
                    <a:gd name="T48" fmla="*/ 118 w 169"/>
                    <a:gd name="T49" fmla="*/ 121 h 121"/>
                    <a:gd name="T50" fmla="*/ 108 w 169"/>
                    <a:gd name="T51" fmla="*/ 121 h 121"/>
                    <a:gd name="T52" fmla="*/ 98 w 169"/>
                    <a:gd name="T53" fmla="*/ 121 h 121"/>
                    <a:gd name="T54" fmla="*/ 88 w 169"/>
                    <a:gd name="T55" fmla="*/ 121 h 121"/>
                    <a:gd name="T56" fmla="*/ 77 w 169"/>
                    <a:gd name="T57" fmla="*/ 121 h 121"/>
                    <a:gd name="T58" fmla="*/ 67 w 169"/>
                    <a:gd name="T59" fmla="*/ 121 h 121"/>
                    <a:gd name="T60" fmla="*/ 56 w 169"/>
                    <a:gd name="T61" fmla="*/ 120 h 121"/>
                    <a:gd name="T62" fmla="*/ 46 w 169"/>
                    <a:gd name="T63" fmla="*/ 120 h 121"/>
                    <a:gd name="T64" fmla="*/ 35 w 169"/>
                    <a:gd name="T65" fmla="*/ 119 h 121"/>
                    <a:gd name="T66" fmla="*/ 25 w 169"/>
                    <a:gd name="T67" fmla="*/ 118 h 121"/>
                    <a:gd name="T68" fmla="*/ 15 w 169"/>
                    <a:gd name="T69" fmla="*/ 117 h 121"/>
                    <a:gd name="T70" fmla="*/ 5 w 169"/>
                    <a:gd name="T71" fmla="*/ 116 h 121"/>
                    <a:gd name="T72" fmla="*/ 0 w 169"/>
                    <a:gd name="T73" fmla="*/ 102 h 121"/>
                    <a:gd name="T74" fmla="*/ 0 w 169"/>
                    <a:gd name="T75" fmla="*/ 74 h 121"/>
                    <a:gd name="T76" fmla="*/ 1 w 169"/>
                    <a:gd name="T77" fmla="*/ 44 h 121"/>
                    <a:gd name="T78" fmla="*/ 4 w 169"/>
                    <a:gd name="T79" fmla="*/ 14 h 1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9"/>
                    <a:gd name="T121" fmla="*/ 0 h 121"/>
                    <a:gd name="T122" fmla="*/ 169 w 169"/>
                    <a:gd name="T123" fmla="*/ 121 h 12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9" h="121">
                      <a:moveTo>
                        <a:pt x="6" y="0"/>
                      </a:moveTo>
                      <a:lnTo>
                        <a:pt x="11" y="0"/>
                      </a:lnTo>
                      <a:lnTo>
                        <a:pt x="16" y="0"/>
                      </a:lnTo>
                      <a:lnTo>
                        <a:pt x="21" y="0"/>
                      </a:lnTo>
                      <a:lnTo>
                        <a:pt x="26" y="0"/>
                      </a:lnTo>
                      <a:lnTo>
                        <a:pt x="31" y="0"/>
                      </a:lnTo>
                      <a:lnTo>
                        <a:pt x="36" y="0"/>
                      </a:lnTo>
                      <a:lnTo>
                        <a:pt x="41" y="0"/>
                      </a:lnTo>
                      <a:lnTo>
                        <a:pt x="46" y="0"/>
                      </a:lnTo>
                      <a:lnTo>
                        <a:pt x="51" y="0"/>
                      </a:lnTo>
                      <a:lnTo>
                        <a:pt x="56" y="0"/>
                      </a:lnTo>
                      <a:lnTo>
                        <a:pt x="61" y="0"/>
                      </a:lnTo>
                      <a:lnTo>
                        <a:pt x="66" y="0"/>
                      </a:lnTo>
                      <a:lnTo>
                        <a:pt x="71" y="0"/>
                      </a:lnTo>
                      <a:lnTo>
                        <a:pt x="76" y="0"/>
                      </a:lnTo>
                      <a:lnTo>
                        <a:pt x="81" y="0"/>
                      </a:lnTo>
                      <a:lnTo>
                        <a:pt x="86" y="0"/>
                      </a:lnTo>
                      <a:lnTo>
                        <a:pt x="92" y="0"/>
                      </a:lnTo>
                      <a:lnTo>
                        <a:pt x="97" y="0"/>
                      </a:lnTo>
                      <a:lnTo>
                        <a:pt x="102" y="0"/>
                      </a:lnTo>
                      <a:lnTo>
                        <a:pt x="108" y="0"/>
                      </a:lnTo>
                      <a:lnTo>
                        <a:pt x="113" y="0"/>
                      </a:lnTo>
                      <a:lnTo>
                        <a:pt x="118" y="1"/>
                      </a:lnTo>
                      <a:lnTo>
                        <a:pt x="124" y="1"/>
                      </a:lnTo>
                      <a:lnTo>
                        <a:pt x="129" y="1"/>
                      </a:lnTo>
                      <a:lnTo>
                        <a:pt x="134" y="2"/>
                      </a:lnTo>
                      <a:lnTo>
                        <a:pt x="139" y="2"/>
                      </a:lnTo>
                      <a:lnTo>
                        <a:pt x="144" y="3"/>
                      </a:lnTo>
                      <a:lnTo>
                        <a:pt x="149" y="3"/>
                      </a:lnTo>
                      <a:lnTo>
                        <a:pt x="154" y="4"/>
                      </a:lnTo>
                      <a:lnTo>
                        <a:pt x="159" y="4"/>
                      </a:lnTo>
                      <a:lnTo>
                        <a:pt x="164" y="5"/>
                      </a:lnTo>
                      <a:lnTo>
                        <a:pt x="169" y="5"/>
                      </a:lnTo>
                      <a:lnTo>
                        <a:pt x="169" y="19"/>
                      </a:lnTo>
                      <a:lnTo>
                        <a:pt x="169" y="33"/>
                      </a:lnTo>
                      <a:lnTo>
                        <a:pt x="169" y="47"/>
                      </a:lnTo>
                      <a:lnTo>
                        <a:pt x="169" y="60"/>
                      </a:lnTo>
                      <a:lnTo>
                        <a:pt x="168" y="76"/>
                      </a:lnTo>
                      <a:lnTo>
                        <a:pt x="167" y="92"/>
                      </a:lnTo>
                      <a:lnTo>
                        <a:pt x="165" y="107"/>
                      </a:lnTo>
                      <a:lnTo>
                        <a:pt x="163" y="121"/>
                      </a:lnTo>
                      <a:lnTo>
                        <a:pt x="158" y="121"/>
                      </a:lnTo>
                      <a:lnTo>
                        <a:pt x="153" y="121"/>
                      </a:lnTo>
                      <a:lnTo>
                        <a:pt x="148" y="121"/>
                      </a:lnTo>
                      <a:lnTo>
                        <a:pt x="143" y="121"/>
                      </a:lnTo>
                      <a:lnTo>
                        <a:pt x="138" y="121"/>
                      </a:lnTo>
                      <a:lnTo>
                        <a:pt x="133" y="121"/>
                      </a:lnTo>
                      <a:lnTo>
                        <a:pt x="128" y="121"/>
                      </a:lnTo>
                      <a:lnTo>
                        <a:pt x="123" y="121"/>
                      </a:lnTo>
                      <a:lnTo>
                        <a:pt x="118" y="121"/>
                      </a:lnTo>
                      <a:lnTo>
                        <a:pt x="113" y="121"/>
                      </a:lnTo>
                      <a:lnTo>
                        <a:pt x="108" y="121"/>
                      </a:lnTo>
                      <a:lnTo>
                        <a:pt x="103" y="121"/>
                      </a:lnTo>
                      <a:lnTo>
                        <a:pt x="98" y="121"/>
                      </a:lnTo>
                      <a:lnTo>
                        <a:pt x="93" y="121"/>
                      </a:lnTo>
                      <a:lnTo>
                        <a:pt x="88" y="121"/>
                      </a:lnTo>
                      <a:lnTo>
                        <a:pt x="83" y="121"/>
                      </a:lnTo>
                      <a:lnTo>
                        <a:pt x="77" y="121"/>
                      </a:lnTo>
                      <a:lnTo>
                        <a:pt x="72" y="121"/>
                      </a:lnTo>
                      <a:lnTo>
                        <a:pt x="67" y="121"/>
                      </a:lnTo>
                      <a:lnTo>
                        <a:pt x="61" y="121"/>
                      </a:lnTo>
                      <a:lnTo>
                        <a:pt x="56" y="120"/>
                      </a:lnTo>
                      <a:lnTo>
                        <a:pt x="51" y="120"/>
                      </a:lnTo>
                      <a:lnTo>
                        <a:pt x="46" y="120"/>
                      </a:lnTo>
                      <a:lnTo>
                        <a:pt x="40" y="119"/>
                      </a:lnTo>
                      <a:lnTo>
                        <a:pt x="35" y="119"/>
                      </a:lnTo>
                      <a:lnTo>
                        <a:pt x="30" y="119"/>
                      </a:lnTo>
                      <a:lnTo>
                        <a:pt x="25" y="118"/>
                      </a:lnTo>
                      <a:lnTo>
                        <a:pt x="20" y="118"/>
                      </a:lnTo>
                      <a:lnTo>
                        <a:pt x="15" y="117"/>
                      </a:lnTo>
                      <a:lnTo>
                        <a:pt x="10" y="117"/>
                      </a:lnTo>
                      <a:lnTo>
                        <a:pt x="5" y="116"/>
                      </a:lnTo>
                      <a:lnTo>
                        <a:pt x="0" y="115"/>
                      </a:lnTo>
                      <a:lnTo>
                        <a:pt x="0" y="102"/>
                      </a:lnTo>
                      <a:lnTo>
                        <a:pt x="0" y="88"/>
                      </a:lnTo>
                      <a:lnTo>
                        <a:pt x="0" y="74"/>
                      </a:lnTo>
                      <a:lnTo>
                        <a:pt x="0" y="60"/>
                      </a:lnTo>
                      <a:lnTo>
                        <a:pt x="1" y="44"/>
                      </a:lnTo>
                      <a:lnTo>
                        <a:pt x="2" y="29"/>
                      </a:lnTo>
                      <a:lnTo>
                        <a:pt x="4" y="14"/>
                      </a:lnTo>
                      <a:lnTo>
                        <a:pt x="6" y="0"/>
                      </a:lnTo>
                      <a:close/>
                    </a:path>
                  </a:pathLst>
                </a:custGeom>
                <a:solidFill>
                  <a:srgbClr val="0068AA"/>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51" name="Freeform 209"/>
                <p:cNvSpPr>
                  <a:spLocks/>
                </p:cNvSpPr>
                <p:nvPr/>
              </p:nvSpPr>
              <p:spPr bwMode="auto">
                <a:xfrm>
                  <a:off x="2087" y="1280"/>
                  <a:ext cx="151" cy="109"/>
                </a:xfrm>
                <a:custGeom>
                  <a:avLst/>
                  <a:gdLst>
                    <a:gd name="T0" fmla="*/ 12 w 151"/>
                    <a:gd name="T1" fmla="*/ 0 h 109"/>
                    <a:gd name="T2" fmla="*/ 21 w 151"/>
                    <a:gd name="T3" fmla="*/ 0 h 109"/>
                    <a:gd name="T4" fmla="*/ 29 w 151"/>
                    <a:gd name="T5" fmla="*/ 0 h 109"/>
                    <a:gd name="T6" fmla="*/ 38 w 151"/>
                    <a:gd name="T7" fmla="*/ 0 h 109"/>
                    <a:gd name="T8" fmla="*/ 47 w 151"/>
                    <a:gd name="T9" fmla="*/ 0 h 109"/>
                    <a:gd name="T10" fmla="*/ 56 w 151"/>
                    <a:gd name="T11" fmla="*/ 0 h 109"/>
                    <a:gd name="T12" fmla="*/ 65 w 151"/>
                    <a:gd name="T13" fmla="*/ 0 h 109"/>
                    <a:gd name="T14" fmla="*/ 74 w 151"/>
                    <a:gd name="T15" fmla="*/ 0 h 109"/>
                    <a:gd name="T16" fmla="*/ 83 w 151"/>
                    <a:gd name="T17" fmla="*/ 0 h 109"/>
                    <a:gd name="T18" fmla="*/ 92 w 151"/>
                    <a:gd name="T19" fmla="*/ 1 h 109"/>
                    <a:gd name="T20" fmla="*/ 102 w 151"/>
                    <a:gd name="T21" fmla="*/ 1 h 109"/>
                    <a:gd name="T22" fmla="*/ 111 w 151"/>
                    <a:gd name="T23" fmla="*/ 2 h 109"/>
                    <a:gd name="T24" fmla="*/ 120 w 151"/>
                    <a:gd name="T25" fmla="*/ 3 h 109"/>
                    <a:gd name="T26" fmla="*/ 129 w 151"/>
                    <a:gd name="T27" fmla="*/ 4 h 109"/>
                    <a:gd name="T28" fmla="*/ 138 w 151"/>
                    <a:gd name="T29" fmla="*/ 5 h 109"/>
                    <a:gd name="T30" fmla="*/ 146 w 151"/>
                    <a:gd name="T31" fmla="*/ 6 h 109"/>
                    <a:gd name="T32" fmla="*/ 151 w 151"/>
                    <a:gd name="T33" fmla="*/ 19 h 109"/>
                    <a:gd name="T34" fmla="*/ 151 w 151"/>
                    <a:gd name="T35" fmla="*/ 43 h 109"/>
                    <a:gd name="T36" fmla="*/ 150 w 151"/>
                    <a:gd name="T37" fmla="*/ 62 h 109"/>
                    <a:gd name="T38" fmla="*/ 149 w 151"/>
                    <a:gd name="T39" fmla="*/ 76 h 109"/>
                    <a:gd name="T40" fmla="*/ 147 w 151"/>
                    <a:gd name="T41" fmla="*/ 90 h 109"/>
                    <a:gd name="T42" fmla="*/ 145 w 151"/>
                    <a:gd name="T43" fmla="*/ 103 h 109"/>
                    <a:gd name="T44" fmla="*/ 139 w 151"/>
                    <a:gd name="T45" fmla="*/ 109 h 109"/>
                    <a:gd name="T46" fmla="*/ 130 w 151"/>
                    <a:gd name="T47" fmla="*/ 109 h 109"/>
                    <a:gd name="T48" fmla="*/ 121 w 151"/>
                    <a:gd name="T49" fmla="*/ 109 h 109"/>
                    <a:gd name="T50" fmla="*/ 113 w 151"/>
                    <a:gd name="T51" fmla="*/ 109 h 109"/>
                    <a:gd name="T52" fmla="*/ 104 w 151"/>
                    <a:gd name="T53" fmla="*/ 109 h 109"/>
                    <a:gd name="T54" fmla="*/ 95 w 151"/>
                    <a:gd name="T55" fmla="*/ 109 h 109"/>
                    <a:gd name="T56" fmla="*/ 86 w 151"/>
                    <a:gd name="T57" fmla="*/ 109 h 109"/>
                    <a:gd name="T58" fmla="*/ 77 w 151"/>
                    <a:gd name="T59" fmla="*/ 109 h 109"/>
                    <a:gd name="T60" fmla="*/ 68 w 151"/>
                    <a:gd name="T61" fmla="*/ 109 h 109"/>
                    <a:gd name="T62" fmla="*/ 59 w 151"/>
                    <a:gd name="T63" fmla="*/ 108 h 109"/>
                    <a:gd name="T64" fmla="*/ 49 w 151"/>
                    <a:gd name="T65" fmla="*/ 108 h 109"/>
                    <a:gd name="T66" fmla="*/ 40 w 151"/>
                    <a:gd name="T67" fmla="*/ 107 h 109"/>
                    <a:gd name="T68" fmla="*/ 31 w 151"/>
                    <a:gd name="T69" fmla="*/ 106 h 109"/>
                    <a:gd name="T70" fmla="*/ 22 w 151"/>
                    <a:gd name="T71" fmla="*/ 105 h 109"/>
                    <a:gd name="T72" fmla="*/ 13 w 151"/>
                    <a:gd name="T73" fmla="*/ 104 h 109"/>
                    <a:gd name="T74" fmla="*/ 5 w 151"/>
                    <a:gd name="T75" fmla="*/ 102 h 109"/>
                    <a:gd name="T76" fmla="*/ 0 w 151"/>
                    <a:gd name="T77" fmla="*/ 90 h 109"/>
                    <a:gd name="T78" fmla="*/ 0 w 151"/>
                    <a:gd name="T79" fmla="*/ 66 h 109"/>
                    <a:gd name="T80" fmla="*/ 1 w 151"/>
                    <a:gd name="T81" fmla="*/ 47 h 109"/>
                    <a:gd name="T82" fmla="*/ 2 w 151"/>
                    <a:gd name="T83" fmla="*/ 33 h 109"/>
                    <a:gd name="T84" fmla="*/ 4 w 151"/>
                    <a:gd name="T85" fmla="*/ 19 h 109"/>
                    <a:gd name="T86" fmla="*/ 6 w 151"/>
                    <a:gd name="T87" fmla="*/ 6 h 1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1"/>
                    <a:gd name="T133" fmla="*/ 0 h 109"/>
                    <a:gd name="T134" fmla="*/ 151 w 151"/>
                    <a:gd name="T135" fmla="*/ 109 h 10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1" h="109">
                      <a:moveTo>
                        <a:pt x="8" y="0"/>
                      </a:moveTo>
                      <a:lnTo>
                        <a:pt x="12" y="0"/>
                      </a:lnTo>
                      <a:lnTo>
                        <a:pt x="16" y="0"/>
                      </a:lnTo>
                      <a:lnTo>
                        <a:pt x="21" y="0"/>
                      </a:lnTo>
                      <a:lnTo>
                        <a:pt x="25" y="0"/>
                      </a:lnTo>
                      <a:lnTo>
                        <a:pt x="29" y="0"/>
                      </a:lnTo>
                      <a:lnTo>
                        <a:pt x="34" y="0"/>
                      </a:lnTo>
                      <a:lnTo>
                        <a:pt x="38" y="0"/>
                      </a:lnTo>
                      <a:lnTo>
                        <a:pt x="43" y="0"/>
                      </a:lnTo>
                      <a:lnTo>
                        <a:pt x="47" y="0"/>
                      </a:lnTo>
                      <a:lnTo>
                        <a:pt x="52" y="0"/>
                      </a:lnTo>
                      <a:lnTo>
                        <a:pt x="56" y="0"/>
                      </a:lnTo>
                      <a:lnTo>
                        <a:pt x="60" y="0"/>
                      </a:lnTo>
                      <a:lnTo>
                        <a:pt x="65" y="0"/>
                      </a:lnTo>
                      <a:lnTo>
                        <a:pt x="69" y="0"/>
                      </a:lnTo>
                      <a:lnTo>
                        <a:pt x="74" y="0"/>
                      </a:lnTo>
                      <a:lnTo>
                        <a:pt x="78" y="0"/>
                      </a:lnTo>
                      <a:lnTo>
                        <a:pt x="83" y="0"/>
                      </a:lnTo>
                      <a:lnTo>
                        <a:pt x="88" y="0"/>
                      </a:lnTo>
                      <a:lnTo>
                        <a:pt x="92" y="1"/>
                      </a:lnTo>
                      <a:lnTo>
                        <a:pt x="97" y="1"/>
                      </a:lnTo>
                      <a:lnTo>
                        <a:pt x="102" y="1"/>
                      </a:lnTo>
                      <a:lnTo>
                        <a:pt x="106" y="1"/>
                      </a:lnTo>
                      <a:lnTo>
                        <a:pt x="111" y="2"/>
                      </a:lnTo>
                      <a:lnTo>
                        <a:pt x="116" y="2"/>
                      </a:lnTo>
                      <a:lnTo>
                        <a:pt x="120" y="3"/>
                      </a:lnTo>
                      <a:lnTo>
                        <a:pt x="125" y="3"/>
                      </a:lnTo>
                      <a:lnTo>
                        <a:pt x="129" y="4"/>
                      </a:lnTo>
                      <a:lnTo>
                        <a:pt x="134" y="5"/>
                      </a:lnTo>
                      <a:lnTo>
                        <a:pt x="138" y="5"/>
                      </a:lnTo>
                      <a:lnTo>
                        <a:pt x="142" y="6"/>
                      </a:lnTo>
                      <a:lnTo>
                        <a:pt x="146" y="6"/>
                      </a:lnTo>
                      <a:lnTo>
                        <a:pt x="151" y="7"/>
                      </a:lnTo>
                      <a:lnTo>
                        <a:pt x="151" y="19"/>
                      </a:lnTo>
                      <a:lnTo>
                        <a:pt x="151" y="31"/>
                      </a:lnTo>
                      <a:lnTo>
                        <a:pt x="151" y="43"/>
                      </a:lnTo>
                      <a:lnTo>
                        <a:pt x="151" y="54"/>
                      </a:lnTo>
                      <a:lnTo>
                        <a:pt x="150" y="62"/>
                      </a:lnTo>
                      <a:lnTo>
                        <a:pt x="150" y="69"/>
                      </a:lnTo>
                      <a:lnTo>
                        <a:pt x="149" y="76"/>
                      </a:lnTo>
                      <a:lnTo>
                        <a:pt x="149" y="83"/>
                      </a:lnTo>
                      <a:lnTo>
                        <a:pt x="147" y="90"/>
                      </a:lnTo>
                      <a:lnTo>
                        <a:pt x="146" y="96"/>
                      </a:lnTo>
                      <a:lnTo>
                        <a:pt x="145" y="103"/>
                      </a:lnTo>
                      <a:lnTo>
                        <a:pt x="143" y="109"/>
                      </a:lnTo>
                      <a:lnTo>
                        <a:pt x="139" y="109"/>
                      </a:lnTo>
                      <a:lnTo>
                        <a:pt x="135" y="109"/>
                      </a:lnTo>
                      <a:lnTo>
                        <a:pt x="130" y="109"/>
                      </a:lnTo>
                      <a:lnTo>
                        <a:pt x="126" y="109"/>
                      </a:lnTo>
                      <a:lnTo>
                        <a:pt x="121" y="109"/>
                      </a:lnTo>
                      <a:lnTo>
                        <a:pt x="117" y="109"/>
                      </a:lnTo>
                      <a:lnTo>
                        <a:pt x="113" y="109"/>
                      </a:lnTo>
                      <a:lnTo>
                        <a:pt x="108" y="109"/>
                      </a:lnTo>
                      <a:lnTo>
                        <a:pt x="104" y="109"/>
                      </a:lnTo>
                      <a:lnTo>
                        <a:pt x="99" y="109"/>
                      </a:lnTo>
                      <a:lnTo>
                        <a:pt x="95" y="109"/>
                      </a:lnTo>
                      <a:lnTo>
                        <a:pt x="91" y="109"/>
                      </a:lnTo>
                      <a:lnTo>
                        <a:pt x="86" y="109"/>
                      </a:lnTo>
                      <a:lnTo>
                        <a:pt x="82" y="109"/>
                      </a:lnTo>
                      <a:lnTo>
                        <a:pt x="77" y="109"/>
                      </a:lnTo>
                      <a:lnTo>
                        <a:pt x="73" y="109"/>
                      </a:lnTo>
                      <a:lnTo>
                        <a:pt x="68" y="109"/>
                      </a:lnTo>
                      <a:lnTo>
                        <a:pt x="63" y="108"/>
                      </a:lnTo>
                      <a:lnTo>
                        <a:pt x="59" y="108"/>
                      </a:lnTo>
                      <a:lnTo>
                        <a:pt x="54" y="108"/>
                      </a:lnTo>
                      <a:lnTo>
                        <a:pt x="49" y="108"/>
                      </a:lnTo>
                      <a:lnTo>
                        <a:pt x="44" y="107"/>
                      </a:lnTo>
                      <a:lnTo>
                        <a:pt x="40" y="107"/>
                      </a:lnTo>
                      <a:lnTo>
                        <a:pt x="35" y="107"/>
                      </a:lnTo>
                      <a:lnTo>
                        <a:pt x="31" y="106"/>
                      </a:lnTo>
                      <a:lnTo>
                        <a:pt x="26" y="105"/>
                      </a:lnTo>
                      <a:lnTo>
                        <a:pt x="22" y="105"/>
                      </a:lnTo>
                      <a:lnTo>
                        <a:pt x="17" y="104"/>
                      </a:lnTo>
                      <a:lnTo>
                        <a:pt x="13" y="104"/>
                      </a:lnTo>
                      <a:lnTo>
                        <a:pt x="9" y="103"/>
                      </a:lnTo>
                      <a:lnTo>
                        <a:pt x="5" y="102"/>
                      </a:lnTo>
                      <a:lnTo>
                        <a:pt x="0" y="102"/>
                      </a:lnTo>
                      <a:lnTo>
                        <a:pt x="0" y="90"/>
                      </a:lnTo>
                      <a:lnTo>
                        <a:pt x="0" y="78"/>
                      </a:lnTo>
                      <a:lnTo>
                        <a:pt x="0" y="66"/>
                      </a:lnTo>
                      <a:lnTo>
                        <a:pt x="0" y="54"/>
                      </a:lnTo>
                      <a:lnTo>
                        <a:pt x="1" y="47"/>
                      </a:lnTo>
                      <a:lnTo>
                        <a:pt x="1" y="40"/>
                      </a:lnTo>
                      <a:lnTo>
                        <a:pt x="2" y="33"/>
                      </a:lnTo>
                      <a:lnTo>
                        <a:pt x="2" y="26"/>
                      </a:lnTo>
                      <a:lnTo>
                        <a:pt x="4" y="19"/>
                      </a:lnTo>
                      <a:lnTo>
                        <a:pt x="5" y="13"/>
                      </a:lnTo>
                      <a:lnTo>
                        <a:pt x="6" y="6"/>
                      </a:lnTo>
                      <a:lnTo>
                        <a:pt x="8" y="0"/>
                      </a:lnTo>
                      <a:close/>
                    </a:path>
                  </a:pathLst>
                </a:custGeom>
                <a:solidFill>
                  <a:srgbClr val="0070B5"/>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52" name="Freeform 210"/>
                <p:cNvSpPr>
                  <a:spLocks/>
                </p:cNvSpPr>
                <p:nvPr/>
              </p:nvSpPr>
              <p:spPr bwMode="auto">
                <a:xfrm>
                  <a:off x="2096" y="1287"/>
                  <a:ext cx="133" cy="95"/>
                </a:xfrm>
                <a:custGeom>
                  <a:avLst/>
                  <a:gdLst>
                    <a:gd name="T0" fmla="*/ 13 w 133"/>
                    <a:gd name="T1" fmla="*/ 0 h 95"/>
                    <a:gd name="T2" fmla="*/ 20 w 133"/>
                    <a:gd name="T3" fmla="*/ 0 h 95"/>
                    <a:gd name="T4" fmla="*/ 28 w 133"/>
                    <a:gd name="T5" fmla="*/ 0 h 95"/>
                    <a:gd name="T6" fmla="*/ 35 w 133"/>
                    <a:gd name="T7" fmla="*/ 0 h 95"/>
                    <a:gd name="T8" fmla="*/ 43 w 133"/>
                    <a:gd name="T9" fmla="*/ 0 h 95"/>
                    <a:gd name="T10" fmla="*/ 50 w 133"/>
                    <a:gd name="T11" fmla="*/ 0 h 95"/>
                    <a:gd name="T12" fmla="*/ 58 w 133"/>
                    <a:gd name="T13" fmla="*/ 0 h 95"/>
                    <a:gd name="T14" fmla="*/ 66 w 133"/>
                    <a:gd name="T15" fmla="*/ 0 h 95"/>
                    <a:gd name="T16" fmla="*/ 74 w 133"/>
                    <a:gd name="T17" fmla="*/ 0 h 95"/>
                    <a:gd name="T18" fmla="*/ 82 w 133"/>
                    <a:gd name="T19" fmla="*/ 0 h 95"/>
                    <a:gd name="T20" fmla="*/ 91 w 133"/>
                    <a:gd name="T21" fmla="*/ 1 h 95"/>
                    <a:gd name="T22" fmla="*/ 99 w 133"/>
                    <a:gd name="T23" fmla="*/ 2 h 95"/>
                    <a:gd name="T24" fmla="*/ 107 w 133"/>
                    <a:gd name="T25" fmla="*/ 3 h 95"/>
                    <a:gd name="T26" fmla="*/ 115 w 133"/>
                    <a:gd name="T27" fmla="*/ 4 h 95"/>
                    <a:gd name="T28" fmla="*/ 122 w 133"/>
                    <a:gd name="T29" fmla="*/ 6 h 95"/>
                    <a:gd name="T30" fmla="*/ 129 w 133"/>
                    <a:gd name="T31" fmla="*/ 7 h 95"/>
                    <a:gd name="T32" fmla="*/ 133 w 133"/>
                    <a:gd name="T33" fmla="*/ 18 h 95"/>
                    <a:gd name="T34" fmla="*/ 133 w 133"/>
                    <a:gd name="T35" fmla="*/ 38 h 95"/>
                    <a:gd name="T36" fmla="*/ 132 w 133"/>
                    <a:gd name="T37" fmla="*/ 54 h 95"/>
                    <a:gd name="T38" fmla="*/ 131 w 133"/>
                    <a:gd name="T39" fmla="*/ 67 h 95"/>
                    <a:gd name="T40" fmla="*/ 129 w 133"/>
                    <a:gd name="T41" fmla="*/ 79 h 95"/>
                    <a:gd name="T42" fmla="*/ 126 w 133"/>
                    <a:gd name="T43" fmla="*/ 90 h 95"/>
                    <a:gd name="T44" fmla="*/ 120 w 133"/>
                    <a:gd name="T45" fmla="*/ 95 h 95"/>
                    <a:gd name="T46" fmla="*/ 113 w 133"/>
                    <a:gd name="T47" fmla="*/ 95 h 95"/>
                    <a:gd name="T48" fmla="*/ 105 w 133"/>
                    <a:gd name="T49" fmla="*/ 95 h 95"/>
                    <a:gd name="T50" fmla="*/ 97 w 133"/>
                    <a:gd name="T51" fmla="*/ 95 h 95"/>
                    <a:gd name="T52" fmla="*/ 90 w 133"/>
                    <a:gd name="T53" fmla="*/ 95 h 95"/>
                    <a:gd name="T54" fmla="*/ 82 w 133"/>
                    <a:gd name="T55" fmla="*/ 95 h 95"/>
                    <a:gd name="T56" fmla="*/ 75 w 133"/>
                    <a:gd name="T57" fmla="*/ 95 h 95"/>
                    <a:gd name="T58" fmla="*/ 67 w 133"/>
                    <a:gd name="T59" fmla="*/ 95 h 95"/>
                    <a:gd name="T60" fmla="*/ 59 w 133"/>
                    <a:gd name="T61" fmla="*/ 95 h 95"/>
                    <a:gd name="T62" fmla="*/ 51 w 133"/>
                    <a:gd name="T63" fmla="*/ 95 h 95"/>
                    <a:gd name="T64" fmla="*/ 42 w 133"/>
                    <a:gd name="T65" fmla="*/ 94 h 95"/>
                    <a:gd name="T66" fmla="*/ 34 w 133"/>
                    <a:gd name="T67" fmla="*/ 93 h 95"/>
                    <a:gd name="T68" fmla="*/ 26 w 133"/>
                    <a:gd name="T69" fmla="*/ 92 h 95"/>
                    <a:gd name="T70" fmla="*/ 18 w 133"/>
                    <a:gd name="T71" fmla="*/ 91 h 95"/>
                    <a:gd name="T72" fmla="*/ 11 w 133"/>
                    <a:gd name="T73" fmla="*/ 89 h 95"/>
                    <a:gd name="T74" fmla="*/ 4 w 133"/>
                    <a:gd name="T75" fmla="*/ 88 h 95"/>
                    <a:gd name="T76" fmla="*/ 0 w 133"/>
                    <a:gd name="T77" fmla="*/ 77 h 95"/>
                    <a:gd name="T78" fmla="*/ 0 w 133"/>
                    <a:gd name="T79" fmla="*/ 57 h 95"/>
                    <a:gd name="T80" fmla="*/ 1 w 133"/>
                    <a:gd name="T81" fmla="*/ 41 h 95"/>
                    <a:gd name="T82" fmla="*/ 2 w 133"/>
                    <a:gd name="T83" fmla="*/ 28 h 95"/>
                    <a:gd name="T84" fmla="*/ 4 w 133"/>
                    <a:gd name="T85" fmla="*/ 16 h 95"/>
                    <a:gd name="T86" fmla="*/ 7 w 133"/>
                    <a:gd name="T87" fmla="*/ 5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3"/>
                    <a:gd name="T133" fmla="*/ 0 h 95"/>
                    <a:gd name="T134" fmla="*/ 133 w 133"/>
                    <a:gd name="T135" fmla="*/ 95 h 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3" h="95">
                      <a:moveTo>
                        <a:pt x="9" y="0"/>
                      </a:moveTo>
                      <a:lnTo>
                        <a:pt x="13" y="0"/>
                      </a:lnTo>
                      <a:lnTo>
                        <a:pt x="17" y="0"/>
                      </a:lnTo>
                      <a:lnTo>
                        <a:pt x="20" y="0"/>
                      </a:lnTo>
                      <a:lnTo>
                        <a:pt x="24" y="0"/>
                      </a:lnTo>
                      <a:lnTo>
                        <a:pt x="28" y="0"/>
                      </a:lnTo>
                      <a:lnTo>
                        <a:pt x="32" y="0"/>
                      </a:lnTo>
                      <a:lnTo>
                        <a:pt x="35" y="0"/>
                      </a:lnTo>
                      <a:lnTo>
                        <a:pt x="39" y="0"/>
                      </a:lnTo>
                      <a:lnTo>
                        <a:pt x="43" y="0"/>
                      </a:lnTo>
                      <a:lnTo>
                        <a:pt x="47" y="0"/>
                      </a:lnTo>
                      <a:lnTo>
                        <a:pt x="50" y="0"/>
                      </a:lnTo>
                      <a:lnTo>
                        <a:pt x="54" y="0"/>
                      </a:lnTo>
                      <a:lnTo>
                        <a:pt x="58" y="0"/>
                      </a:lnTo>
                      <a:lnTo>
                        <a:pt x="62" y="0"/>
                      </a:lnTo>
                      <a:lnTo>
                        <a:pt x="66" y="0"/>
                      </a:lnTo>
                      <a:lnTo>
                        <a:pt x="69" y="0"/>
                      </a:lnTo>
                      <a:lnTo>
                        <a:pt x="74" y="0"/>
                      </a:lnTo>
                      <a:lnTo>
                        <a:pt x="78" y="0"/>
                      </a:lnTo>
                      <a:lnTo>
                        <a:pt x="82" y="0"/>
                      </a:lnTo>
                      <a:lnTo>
                        <a:pt x="86" y="0"/>
                      </a:lnTo>
                      <a:lnTo>
                        <a:pt x="91" y="1"/>
                      </a:lnTo>
                      <a:lnTo>
                        <a:pt x="95" y="1"/>
                      </a:lnTo>
                      <a:lnTo>
                        <a:pt x="99" y="2"/>
                      </a:lnTo>
                      <a:lnTo>
                        <a:pt x="103" y="2"/>
                      </a:lnTo>
                      <a:lnTo>
                        <a:pt x="107" y="3"/>
                      </a:lnTo>
                      <a:lnTo>
                        <a:pt x="111" y="3"/>
                      </a:lnTo>
                      <a:lnTo>
                        <a:pt x="115" y="4"/>
                      </a:lnTo>
                      <a:lnTo>
                        <a:pt x="118" y="5"/>
                      </a:lnTo>
                      <a:lnTo>
                        <a:pt x="122" y="6"/>
                      </a:lnTo>
                      <a:lnTo>
                        <a:pt x="126" y="6"/>
                      </a:lnTo>
                      <a:lnTo>
                        <a:pt x="129" y="7"/>
                      </a:lnTo>
                      <a:lnTo>
                        <a:pt x="133" y="8"/>
                      </a:lnTo>
                      <a:lnTo>
                        <a:pt x="133" y="18"/>
                      </a:lnTo>
                      <a:lnTo>
                        <a:pt x="133" y="28"/>
                      </a:lnTo>
                      <a:lnTo>
                        <a:pt x="133" y="38"/>
                      </a:lnTo>
                      <a:lnTo>
                        <a:pt x="133" y="47"/>
                      </a:lnTo>
                      <a:lnTo>
                        <a:pt x="132" y="54"/>
                      </a:lnTo>
                      <a:lnTo>
                        <a:pt x="132" y="60"/>
                      </a:lnTo>
                      <a:lnTo>
                        <a:pt x="131" y="67"/>
                      </a:lnTo>
                      <a:lnTo>
                        <a:pt x="130" y="73"/>
                      </a:lnTo>
                      <a:lnTo>
                        <a:pt x="129" y="79"/>
                      </a:lnTo>
                      <a:lnTo>
                        <a:pt x="127" y="85"/>
                      </a:lnTo>
                      <a:lnTo>
                        <a:pt x="126" y="90"/>
                      </a:lnTo>
                      <a:lnTo>
                        <a:pt x="124" y="95"/>
                      </a:lnTo>
                      <a:lnTo>
                        <a:pt x="120" y="95"/>
                      </a:lnTo>
                      <a:lnTo>
                        <a:pt x="116" y="95"/>
                      </a:lnTo>
                      <a:lnTo>
                        <a:pt x="113" y="95"/>
                      </a:lnTo>
                      <a:lnTo>
                        <a:pt x="109" y="95"/>
                      </a:lnTo>
                      <a:lnTo>
                        <a:pt x="105" y="95"/>
                      </a:lnTo>
                      <a:lnTo>
                        <a:pt x="101" y="95"/>
                      </a:lnTo>
                      <a:lnTo>
                        <a:pt x="97" y="95"/>
                      </a:lnTo>
                      <a:lnTo>
                        <a:pt x="94" y="95"/>
                      </a:lnTo>
                      <a:lnTo>
                        <a:pt x="90" y="95"/>
                      </a:lnTo>
                      <a:lnTo>
                        <a:pt x="86" y="95"/>
                      </a:lnTo>
                      <a:lnTo>
                        <a:pt x="82" y="95"/>
                      </a:lnTo>
                      <a:lnTo>
                        <a:pt x="79" y="95"/>
                      </a:lnTo>
                      <a:lnTo>
                        <a:pt x="75" y="95"/>
                      </a:lnTo>
                      <a:lnTo>
                        <a:pt x="71" y="95"/>
                      </a:lnTo>
                      <a:lnTo>
                        <a:pt x="67" y="95"/>
                      </a:lnTo>
                      <a:lnTo>
                        <a:pt x="64" y="95"/>
                      </a:lnTo>
                      <a:lnTo>
                        <a:pt x="59" y="95"/>
                      </a:lnTo>
                      <a:lnTo>
                        <a:pt x="55" y="95"/>
                      </a:lnTo>
                      <a:lnTo>
                        <a:pt x="51" y="95"/>
                      </a:lnTo>
                      <a:lnTo>
                        <a:pt x="46" y="95"/>
                      </a:lnTo>
                      <a:lnTo>
                        <a:pt x="42" y="94"/>
                      </a:lnTo>
                      <a:lnTo>
                        <a:pt x="38" y="94"/>
                      </a:lnTo>
                      <a:lnTo>
                        <a:pt x="34" y="93"/>
                      </a:lnTo>
                      <a:lnTo>
                        <a:pt x="30" y="93"/>
                      </a:lnTo>
                      <a:lnTo>
                        <a:pt x="26" y="92"/>
                      </a:lnTo>
                      <a:lnTo>
                        <a:pt x="22" y="91"/>
                      </a:lnTo>
                      <a:lnTo>
                        <a:pt x="18" y="91"/>
                      </a:lnTo>
                      <a:lnTo>
                        <a:pt x="15" y="90"/>
                      </a:lnTo>
                      <a:lnTo>
                        <a:pt x="11" y="89"/>
                      </a:lnTo>
                      <a:lnTo>
                        <a:pt x="7" y="88"/>
                      </a:lnTo>
                      <a:lnTo>
                        <a:pt x="4" y="88"/>
                      </a:lnTo>
                      <a:lnTo>
                        <a:pt x="0" y="87"/>
                      </a:lnTo>
                      <a:lnTo>
                        <a:pt x="0" y="77"/>
                      </a:lnTo>
                      <a:lnTo>
                        <a:pt x="0" y="67"/>
                      </a:lnTo>
                      <a:lnTo>
                        <a:pt x="0" y="57"/>
                      </a:lnTo>
                      <a:lnTo>
                        <a:pt x="0" y="47"/>
                      </a:lnTo>
                      <a:lnTo>
                        <a:pt x="1" y="41"/>
                      </a:lnTo>
                      <a:lnTo>
                        <a:pt x="1" y="34"/>
                      </a:lnTo>
                      <a:lnTo>
                        <a:pt x="2" y="28"/>
                      </a:lnTo>
                      <a:lnTo>
                        <a:pt x="3" y="22"/>
                      </a:lnTo>
                      <a:lnTo>
                        <a:pt x="4" y="16"/>
                      </a:lnTo>
                      <a:lnTo>
                        <a:pt x="6" y="10"/>
                      </a:lnTo>
                      <a:lnTo>
                        <a:pt x="7" y="5"/>
                      </a:lnTo>
                      <a:lnTo>
                        <a:pt x="9" y="0"/>
                      </a:lnTo>
                      <a:close/>
                    </a:path>
                  </a:pathLst>
                </a:custGeom>
                <a:solidFill>
                  <a:srgbClr val="0075B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53" name="Freeform 211"/>
                <p:cNvSpPr>
                  <a:spLocks/>
                </p:cNvSpPr>
                <p:nvPr/>
              </p:nvSpPr>
              <p:spPr bwMode="auto">
                <a:xfrm>
                  <a:off x="2105" y="1293"/>
                  <a:ext cx="115" cy="83"/>
                </a:xfrm>
                <a:custGeom>
                  <a:avLst/>
                  <a:gdLst>
                    <a:gd name="T0" fmla="*/ 14 w 115"/>
                    <a:gd name="T1" fmla="*/ 0 h 83"/>
                    <a:gd name="T2" fmla="*/ 20 w 115"/>
                    <a:gd name="T3" fmla="*/ 0 h 83"/>
                    <a:gd name="T4" fmla="*/ 26 w 115"/>
                    <a:gd name="T5" fmla="*/ 0 h 83"/>
                    <a:gd name="T6" fmla="*/ 33 w 115"/>
                    <a:gd name="T7" fmla="*/ 0 h 83"/>
                    <a:gd name="T8" fmla="*/ 39 w 115"/>
                    <a:gd name="T9" fmla="*/ 0 h 83"/>
                    <a:gd name="T10" fmla="*/ 45 w 115"/>
                    <a:gd name="T11" fmla="*/ 0 h 83"/>
                    <a:gd name="T12" fmla="*/ 51 w 115"/>
                    <a:gd name="T13" fmla="*/ 0 h 83"/>
                    <a:gd name="T14" fmla="*/ 58 w 115"/>
                    <a:gd name="T15" fmla="*/ 0 h 83"/>
                    <a:gd name="T16" fmla="*/ 65 w 115"/>
                    <a:gd name="T17" fmla="*/ 0 h 83"/>
                    <a:gd name="T18" fmla="*/ 72 w 115"/>
                    <a:gd name="T19" fmla="*/ 1 h 83"/>
                    <a:gd name="T20" fmla="*/ 79 w 115"/>
                    <a:gd name="T21" fmla="*/ 1 h 83"/>
                    <a:gd name="T22" fmla="*/ 86 w 115"/>
                    <a:gd name="T23" fmla="*/ 2 h 83"/>
                    <a:gd name="T24" fmla="*/ 93 w 115"/>
                    <a:gd name="T25" fmla="*/ 4 h 83"/>
                    <a:gd name="T26" fmla="*/ 100 w 115"/>
                    <a:gd name="T27" fmla="*/ 5 h 83"/>
                    <a:gd name="T28" fmla="*/ 106 w 115"/>
                    <a:gd name="T29" fmla="*/ 7 h 83"/>
                    <a:gd name="T30" fmla="*/ 112 w 115"/>
                    <a:gd name="T31" fmla="*/ 9 h 83"/>
                    <a:gd name="T32" fmla="*/ 115 w 115"/>
                    <a:gd name="T33" fmla="*/ 18 h 83"/>
                    <a:gd name="T34" fmla="*/ 115 w 115"/>
                    <a:gd name="T35" fmla="*/ 33 h 83"/>
                    <a:gd name="T36" fmla="*/ 114 w 115"/>
                    <a:gd name="T37" fmla="*/ 47 h 83"/>
                    <a:gd name="T38" fmla="*/ 113 w 115"/>
                    <a:gd name="T39" fmla="*/ 59 h 83"/>
                    <a:gd name="T40" fmla="*/ 110 w 115"/>
                    <a:gd name="T41" fmla="*/ 69 h 83"/>
                    <a:gd name="T42" fmla="*/ 107 w 115"/>
                    <a:gd name="T43" fmla="*/ 79 h 83"/>
                    <a:gd name="T44" fmla="*/ 101 w 115"/>
                    <a:gd name="T45" fmla="*/ 83 h 83"/>
                    <a:gd name="T46" fmla="*/ 95 w 115"/>
                    <a:gd name="T47" fmla="*/ 83 h 83"/>
                    <a:gd name="T48" fmla="*/ 89 w 115"/>
                    <a:gd name="T49" fmla="*/ 83 h 83"/>
                    <a:gd name="T50" fmla="*/ 83 w 115"/>
                    <a:gd name="T51" fmla="*/ 83 h 83"/>
                    <a:gd name="T52" fmla="*/ 76 w 115"/>
                    <a:gd name="T53" fmla="*/ 83 h 83"/>
                    <a:gd name="T54" fmla="*/ 70 w 115"/>
                    <a:gd name="T55" fmla="*/ 83 h 83"/>
                    <a:gd name="T56" fmla="*/ 64 w 115"/>
                    <a:gd name="T57" fmla="*/ 83 h 83"/>
                    <a:gd name="T58" fmla="*/ 57 w 115"/>
                    <a:gd name="T59" fmla="*/ 83 h 83"/>
                    <a:gd name="T60" fmla="*/ 50 w 115"/>
                    <a:gd name="T61" fmla="*/ 83 h 83"/>
                    <a:gd name="T62" fmla="*/ 43 w 115"/>
                    <a:gd name="T63" fmla="*/ 82 h 83"/>
                    <a:gd name="T64" fmla="*/ 36 w 115"/>
                    <a:gd name="T65" fmla="*/ 82 h 83"/>
                    <a:gd name="T66" fmla="*/ 29 w 115"/>
                    <a:gd name="T67" fmla="*/ 81 h 83"/>
                    <a:gd name="T68" fmla="*/ 22 w 115"/>
                    <a:gd name="T69" fmla="*/ 79 h 83"/>
                    <a:gd name="T70" fmla="*/ 15 w 115"/>
                    <a:gd name="T71" fmla="*/ 78 h 83"/>
                    <a:gd name="T72" fmla="*/ 9 w 115"/>
                    <a:gd name="T73" fmla="*/ 76 h 83"/>
                    <a:gd name="T74" fmla="*/ 3 w 115"/>
                    <a:gd name="T75" fmla="*/ 74 h 83"/>
                    <a:gd name="T76" fmla="*/ 0 w 115"/>
                    <a:gd name="T77" fmla="*/ 65 h 83"/>
                    <a:gd name="T78" fmla="*/ 0 w 115"/>
                    <a:gd name="T79" fmla="*/ 49 h 83"/>
                    <a:gd name="T80" fmla="*/ 0 w 115"/>
                    <a:gd name="T81" fmla="*/ 35 h 83"/>
                    <a:gd name="T82" fmla="*/ 2 w 115"/>
                    <a:gd name="T83" fmla="*/ 24 h 83"/>
                    <a:gd name="T84" fmla="*/ 5 w 115"/>
                    <a:gd name="T85" fmla="*/ 14 h 83"/>
                    <a:gd name="T86" fmla="*/ 8 w 115"/>
                    <a:gd name="T87" fmla="*/ 4 h 8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5"/>
                    <a:gd name="T133" fmla="*/ 0 h 83"/>
                    <a:gd name="T134" fmla="*/ 115 w 115"/>
                    <a:gd name="T135" fmla="*/ 83 h 8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5" h="83">
                      <a:moveTo>
                        <a:pt x="10" y="0"/>
                      </a:moveTo>
                      <a:lnTo>
                        <a:pt x="14" y="0"/>
                      </a:lnTo>
                      <a:lnTo>
                        <a:pt x="17" y="0"/>
                      </a:lnTo>
                      <a:lnTo>
                        <a:pt x="20" y="0"/>
                      </a:lnTo>
                      <a:lnTo>
                        <a:pt x="23" y="0"/>
                      </a:lnTo>
                      <a:lnTo>
                        <a:pt x="26" y="0"/>
                      </a:lnTo>
                      <a:lnTo>
                        <a:pt x="29" y="0"/>
                      </a:lnTo>
                      <a:lnTo>
                        <a:pt x="33" y="0"/>
                      </a:lnTo>
                      <a:lnTo>
                        <a:pt x="36" y="0"/>
                      </a:lnTo>
                      <a:lnTo>
                        <a:pt x="39" y="0"/>
                      </a:lnTo>
                      <a:lnTo>
                        <a:pt x="42" y="0"/>
                      </a:lnTo>
                      <a:lnTo>
                        <a:pt x="45" y="0"/>
                      </a:lnTo>
                      <a:lnTo>
                        <a:pt x="48" y="0"/>
                      </a:lnTo>
                      <a:lnTo>
                        <a:pt x="51" y="0"/>
                      </a:lnTo>
                      <a:lnTo>
                        <a:pt x="55" y="0"/>
                      </a:lnTo>
                      <a:lnTo>
                        <a:pt x="58" y="0"/>
                      </a:lnTo>
                      <a:lnTo>
                        <a:pt x="61" y="0"/>
                      </a:lnTo>
                      <a:lnTo>
                        <a:pt x="65" y="0"/>
                      </a:lnTo>
                      <a:lnTo>
                        <a:pt x="68" y="0"/>
                      </a:lnTo>
                      <a:lnTo>
                        <a:pt x="72" y="1"/>
                      </a:lnTo>
                      <a:lnTo>
                        <a:pt x="76" y="1"/>
                      </a:lnTo>
                      <a:lnTo>
                        <a:pt x="79" y="1"/>
                      </a:lnTo>
                      <a:lnTo>
                        <a:pt x="83" y="2"/>
                      </a:lnTo>
                      <a:lnTo>
                        <a:pt x="86" y="2"/>
                      </a:lnTo>
                      <a:lnTo>
                        <a:pt x="90" y="3"/>
                      </a:lnTo>
                      <a:lnTo>
                        <a:pt x="93" y="4"/>
                      </a:lnTo>
                      <a:lnTo>
                        <a:pt x="97" y="5"/>
                      </a:lnTo>
                      <a:lnTo>
                        <a:pt x="100" y="5"/>
                      </a:lnTo>
                      <a:lnTo>
                        <a:pt x="103" y="6"/>
                      </a:lnTo>
                      <a:lnTo>
                        <a:pt x="106" y="7"/>
                      </a:lnTo>
                      <a:lnTo>
                        <a:pt x="109" y="8"/>
                      </a:lnTo>
                      <a:lnTo>
                        <a:pt x="112" y="9"/>
                      </a:lnTo>
                      <a:lnTo>
                        <a:pt x="115" y="10"/>
                      </a:lnTo>
                      <a:lnTo>
                        <a:pt x="115" y="18"/>
                      </a:lnTo>
                      <a:lnTo>
                        <a:pt x="115" y="26"/>
                      </a:lnTo>
                      <a:lnTo>
                        <a:pt x="115" y="33"/>
                      </a:lnTo>
                      <a:lnTo>
                        <a:pt x="115" y="41"/>
                      </a:lnTo>
                      <a:lnTo>
                        <a:pt x="114" y="47"/>
                      </a:lnTo>
                      <a:lnTo>
                        <a:pt x="114" y="53"/>
                      </a:lnTo>
                      <a:lnTo>
                        <a:pt x="113" y="59"/>
                      </a:lnTo>
                      <a:lnTo>
                        <a:pt x="112" y="64"/>
                      </a:lnTo>
                      <a:lnTo>
                        <a:pt x="110" y="69"/>
                      </a:lnTo>
                      <a:lnTo>
                        <a:pt x="108" y="74"/>
                      </a:lnTo>
                      <a:lnTo>
                        <a:pt x="107" y="79"/>
                      </a:lnTo>
                      <a:lnTo>
                        <a:pt x="104" y="83"/>
                      </a:lnTo>
                      <a:lnTo>
                        <a:pt x="101" y="83"/>
                      </a:lnTo>
                      <a:lnTo>
                        <a:pt x="98" y="83"/>
                      </a:lnTo>
                      <a:lnTo>
                        <a:pt x="95" y="83"/>
                      </a:lnTo>
                      <a:lnTo>
                        <a:pt x="92" y="83"/>
                      </a:lnTo>
                      <a:lnTo>
                        <a:pt x="89" y="83"/>
                      </a:lnTo>
                      <a:lnTo>
                        <a:pt x="86" y="83"/>
                      </a:lnTo>
                      <a:lnTo>
                        <a:pt x="83" y="83"/>
                      </a:lnTo>
                      <a:lnTo>
                        <a:pt x="79" y="83"/>
                      </a:lnTo>
                      <a:lnTo>
                        <a:pt x="76" y="83"/>
                      </a:lnTo>
                      <a:lnTo>
                        <a:pt x="73" y="83"/>
                      </a:lnTo>
                      <a:lnTo>
                        <a:pt x="70" y="83"/>
                      </a:lnTo>
                      <a:lnTo>
                        <a:pt x="67" y="83"/>
                      </a:lnTo>
                      <a:lnTo>
                        <a:pt x="64" y="83"/>
                      </a:lnTo>
                      <a:lnTo>
                        <a:pt x="60" y="83"/>
                      </a:lnTo>
                      <a:lnTo>
                        <a:pt x="57" y="83"/>
                      </a:lnTo>
                      <a:lnTo>
                        <a:pt x="54" y="83"/>
                      </a:lnTo>
                      <a:lnTo>
                        <a:pt x="50" y="83"/>
                      </a:lnTo>
                      <a:lnTo>
                        <a:pt x="47" y="83"/>
                      </a:lnTo>
                      <a:lnTo>
                        <a:pt x="43" y="82"/>
                      </a:lnTo>
                      <a:lnTo>
                        <a:pt x="39" y="82"/>
                      </a:lnTo>
                      <a:lnTo>
                        <a:pt x="36" y="82"/>
                      </a:lnTo>
                      <a:lnTo>
                        <a:pt x="32" y="81"/>
                      </a:lnTo>
                      <a:lnTo>
                        <a:pt x="29" y="81"/>
                      </a:lnTo>
                      <a:lnTo>
                        <a:pt x="25" y="80"/>
                      </a:lnTo>
                      <a:lnTo>
                        <a:pt x="22" y="79"/>
                      </a:lnTo>
                      <a:lnTo>
                        <a:pt x="18" y="78"/>
                      </a:lnTo>
                      <a:lnTo>
                        <a:pt x="15" y="78"/>
                      </a:lnTo>
                      <a:lnTo>
                        <a:pt x="12" y="77"/>
                      </a:lnTo>
                      <a:lnTo>
                        <a:pt x="9" y="76"/>
                      </a:lnTo>
                      <a:lnTo>
                        <a:pt x="6" y="75"/>
                      </a:lnTo>
                      <a:lnTo>
                        <a:pt x="3" y="74"/>
                      </a:lnTo>
                      <a:lnTo>
                        <a:pt x="0" y="73"/>
                      </a:lnTo>
                      <a:lnTo>
                        <a:pt x="0" y="65"/>
                      </a:lnTo>
                      <a:lnTo>
                        <a:pt x="0" y="57"/>
                      </a:lnTo>
                      <a:lnTo>
                        <a:pt x="0" y="49"/>
                      </a:lnTo>
                      <a:lnTo>
                        <a:pt x="0" y="41"/>
                      </a:lnTo>
                      <a:lnTo>
                        <a:pt x="0" y="35"/>
                      </a:lnTo>
                      <a:lnTo>
                        <a:pt x="1" y="30"/>
                      </a:lnTo>
                      <a:lnTo>
                        <a:pt x="2" y="24"/>
                      </a:lnTo>
                      <a:lnTo>
                        <a:pt x="3" y="19"/>
                      </a:lnTo>
                      <a:lnTo>
                        <a:pt x="5" y="14"/>
                      </a:lnTo>
                      <a:lnTo>
                        <a:pt x="6" y="9"/>
                      </a:lnTo>
                      <a:lnTo>
                        <a:pt x="8" y="4"/>
                      </a:lnTo>
                      <a:lnTo>
                        <a:pt x="10" y="0"/>
                      </a:lnTo>
                      <a:close/>
                    </a:path>
                  </a:pathLst>
                </a:custGeom>
                <a:solidFill>
                  <a:srgbClr val="057CC9"/>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54" name="Freeform 212"/>
                <p:cNvSpPr>
                  <a:spLocks/>
                </p:cNvSpPr>
                <p:nvPr/>
              </p:nvSpPr>
              <p:spPr bwMode="auto">
                <a:xfrm>
                  <a:off x="2114" y="1300"/>
                  <a:ext cx="97" cy="69"/>
                </a:xfrm>
                <a:custGeom>
                  <a:avLst/>
                  <a:gdLst>
                    <a:gd name="T0" fmla="*/ 14 w 97"/>
                    <a:gd name="T1" fmla="*/ 0 h 69"/>
                    <a:gd name="T2" fmla="*/ 20 w 97"/>
                    <a:gd name="T3" fmla="*/ 0 h 69"/>
                    <a:gd name="T4" fmla="*/ 25 w 97"/>
                    <a:gd name="T5" fmla="*/ 0 h 69"/>
                    <a:gd name="T6" fmla="*/ 30 w 97"/>
                    <a:gd name="T7" fmla="*/ 0 h 69"/>
                    <a:gd name="T8" fmla="*/ 35 w 97"/>
                    <a:gd name="T9" fmla="*/ 0 h 69"/>
                    <a:gd name="T10" fmla="*/ 40 w 97"/>
                    <a:gd name="T11" fmla="*/ 0 h 69"/>
                    <a:gd name="T12" fmla="*/ 45 w 97"/>
                    <a:gd name="T13" fmla="*/ 0 h 69"/>
                    <a:gd name="T14" fmla="*/ 50 w 97"/>
                    <a:gd name="T15" fmla="*/ 0 h 69"/>
                    <a:gd name="T16" fmla="*/ 56 w 97"/>
                    <a:gd name="T17" fmla="*/ 0 h 69"/>
                    <a:gd name="T18" fmla="*/ 62 w 97"/>
                    <a:gd name="T19" fmla="*/ 0 h 69"/>
                    <a:gd name="T20" fmla="*/ 68 w 97"/>
                    <a:gd name="T21" fmla="*/ 1 h 69"/>
                    <a:gd name="T22" fmla="*/ 74 w 97"/>
                    <a:gd name="T23" fmla="*/ 2 h 69"/>
                    <a:gd name="T24" fmla="*/ 80 w 97"/>
                    <a:gd name="T25" fmla="*/ 4 h 69"/>
                    <a:gd name="T26" fmla="*/ 85 w 97"/>
                    <a:gd name="T27" fmla="*/ 5 h 69"/>
                    <a:gd name="T28" fmla="*/ 90 w 97"/>
                    <a:gd name="T29" fmla="*/ 7 h 69"/>
                    <a:gd name="T30" fmla="*/ 95 w 97"/>
                    <a:gd name="T31" fmla="*/ 10 h 69"/>
                    <a:gd name="T32" fmla="*/ 97 w 97"/>
                    <a:gd name="T33" fmla="*/ 17 h 69"/>
                    <a:gd name="T34" fmla="*/ 97 w 97"/>
                    <a:gd name="T35" fmla="*/ 28 h 69"/>
                    <a:gd name="T36" fmla="*/ 97 w 97"/>
                    <a:gd name="T37" fmla="*/ 40 h 69"/>
                    <a:gd name="T38" fmla="*/ 95 w 97"/>
                    <a:gd name="T39" fmla="*/ 49 h 69"/>
                    <a:gd name="T40" fmla="*/ 92 w 97"/>
                    <a:gd name="T41" fmla="*/ 59 h 69"/>
                    <a:gd name="T42" fmla="*/ 87 w 97"/>
                    <a:gd name="T43" fmla="*/ 66 h 69"/>
                    <a:gd name="T44" fmla="*/ 83 w 97"/>
                    <a:gd name="T45" fmla="*/ 69 h 69"/>
                    <a:gd name="T46" fmla="*/ 77 w 97"/>
                    <a:gd name="T47" fmla="*/ 69 h 69"/>
                    <a:gd name="T48" fmla="*/ 72 w 97"/>
                    <a:gd name="T49" fmla="*/ 69 h 69"/>
                    <a:gd name="T50" fmla="*/ 67 w 97"/>
                    <a:gd name="T51" fmla="*/ 69 h 69"/>
                    <a:gd name="T52" fmla="*/ 62 w 97"/>
                    <a:gd name="T53" fmla="*/ 69 h 69"/>
                    <a:gd name="T54" fmla="*/ 57 w 97"/>
                    <a:gd name="T55" fmla="*/ 69 h 69"/>
                    <a:gd name="T56" fmla="*/ 52 w 97"/>
                    <a:gd name="T57" fmla="*/ 69 h 69"/>
                    <a:gd name="T58" fmla="*/ 47 w 97"/>
                    <a:gd name="T59" fmla="*/ 69 h 69"/>
                    <a:gd name="T60" fmla="*/ 41 w 97"/>
                    <a:gd name="T61" fmla="*/ 69 h 69"/>
                    <a:gd name="T62" fmla="*/ 35 w 97"/>
                    <a:gd name="T63" fmla="*/ 69 h 69"/>
                    <a:gd name="T64" fmla="*/ 29 w 97"/>
                    <a:gd name="T65" fmla="*/ 68 h 69"/>
                    <a:gd name="T66" fmla="*/ 23 w 97"/>
                    <a:gd name="T67" fmla="*/ 67 h 69"/>
                    <a:gd name="T68" fmla="*/ 17 w 97"/>
                    <a:gd name="T69" fmla="*/ 65 h 69"/>
                    <a:gd name="T70" fmla="*/ 12 w 97"/>
                    <a:gd name="T71" fmla="*/ 63 h 69"/>
                    <a:gd name="T72" fmla="*/ 7 w 97"/>
                    <a:gd name="T73" fmla="*/ 61 h 69"/>
                    <a:gd name="T74" fmla="*/ 2 w 97"/>
                    <a:gd name="T75" fmla="*/ 59 h 69"/>
                    <a:gd name="T76" fmla="*/ 0 w 97"/>
                    <a:gd name="T77" fmla="*/ 52 h 69"/>
                    <a:gd name="T78" fmla="*/ 0 w 97"/>
                    <a:gd name="T79" fmla="*/ 40 h 69"/>
                    <a:gd name="T80" fmla="*/ 0 w 97"/>
                    <a:gd name="T81" fmla="*/ 29 h 69"/>
                    <a:gd name="T82" fmla="*/ 2 w 97"/>
                    <a:gd name="T83" fmla="*/ 19 h 69"/>
                    <a:gd name="T84" fmla="*/ 5 w 97"/>
                    <a:gd name="T85" fmla="*/ 10 h 69"/>
                    <a:gd name="T86" fmla="*/ 10 w 97"/>
                    <a:gd name="T87" fmla="*/ 3 h 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
                    <a:gd name="T133" fmla="*/ 0 h 69"/>
                    <a:gd name="T134" fmla="*/ 97 w 97"/>
                    <a:gd name="T135" fmla="*/ 69 h 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 h="69">
                      <a:moveTo>
                        <a:pt x="12" y="0"/>
                      </a:moveTo>
                      <a:lnTo>
                        <a:pt x="14" y="0"/>
                      </a:lnTo>
                      <a:lnTo>
                        <a:pt x="17" y="0"/>
                      </a:lnTo>
                      <a:lnTo>
                        <a:pt x="20" y="0"/>
                      </a:lnTo>
                      <a:lnTo>
                        <a:pt x="22" y="0"/>
                      </a:lnTo>
                      <a:lnTo>
                        <a:pt x="25" y="0"/>
                      </a:lnTo>
                      <a:lnTo>
                        <a:pt x="27" y="0"/>
                      </a:lnTo>
                      <a:lnTo>
                        <a:pt x="30" y="0"/>
                      </a:lnTo>
                      <a:lnTo>
                        <a:pt x="32" y="0"/>
                      </a:lnTo>
                      <a:lnTo>
                        <a:pt x="35" y="0"/>
                      </a:lnTo>
                      <a:lnTo>
                        <a:pt x="37" y="0"/>
                      </a:lnTo>
                      <a:lnTo>
                        <a:pt x="40" y="0"/>
                      </a:lnTo>
                      <a:lnTo>
                        <a:pt x="42" y="0"/>
                      </a:lnTo>
                      <a:lnTo>
                        <a:pt x="45" y="0"/>
                      </a:lnTo>
                      <a:lnTo>
                        <a:pt x="47" y="0"/>
                      </a:lnTo>
                      <a:lnTo>
                        <a:pt x="50" y="0"/>
                      </a:lnTo>
                      <a:lnTo>
                        <a:pt x="52" y="0"/>
                      </a:lnTo>
                      <a:lnTo>
                        <a:pt x="56" y="0"/>
                      </a:lnTo>
                      <a:lnTo>
                        <a:pt x="59" y="0"/>
                      </a:lnTo>
                      <a:lnTo>
                        <a:pt x="62" y="0"/>
                      </a:lnTo>
                      <a:lnTo>
                        <a:pt x="65" y="0"/>
                      </a:lnTo>
                      <a:lnTo>
                        <a:pt x="68" y="1"/>
                      </a:lnTo>
                      <a:lnTo>
                        <a:pt x="71" y="2"/>
                      </a:lnTo>
                      <a:lnTo>
                        <a:pt x="74" y="2"/>
                      </a:lnTo>
                      <a:lnTo>
                        <a:pt x="77" y="3"/>
                      </a:lnTo>
                      <a:lnTo>
                        <a:pt x="80" y="4"/>
                      </a:lnTo>
                      <a:lnTo>
                        <a:pt x="83" y="5"/>
                      </a:lnTo>
                      <a:lnTo>
                        <a:pt x="85" y="5"/>
                      </a:lnTo>
                      <a:lnTo>
                        <a:pt x="88" y="6"/>
                      </a:lnTo>
                      <a:lnTo>
                        <a:pt x="90" y="7"/>
                      </a:lnTo>
                      <a:lnTo>
                        <a:pt x="92" y="9"/>
                      </a:lnTo>
                      <a:lnTo>
                        <a:pt x="95" y="10"/>
                      </a:lnTo>
                      <a:lnTo>
                        <a:pt x="97" y="11"/>
                      </a:lnTo>
                      <a:lnTo>
                        <a:pt x="97" y="17"/>
                      </a:lnTo>
                      <a:lnTo>
                        <a:pt x="97" y="23"/>
                      </a:lnTo>
                      <a:lnTo>
                        <a:pt x="97" y="28"/>
                      </a:lnTo>
                      <a:lnTo>
                        <a:pt x="97" y="34"/>
                      </a:lnTo>
                      <a:lnTo>
                        <a:pt x="97" y="40"/>
                      </a:lnTo>
                      <a:lnTo>
                        <a:pt x="96" y="45"/>
                      </a:lnTo>
                      <a:lnTo>
                        <a:pt x="95" y="49"/>
                      </a:lnTo>
                      <a:lnTo>
                        <a:pt x="93" y="54"/>
                      </a:lnTo>
                      <a:lnTo>
                        <a:pt x="92" y="59"/>
                      </a:lnTo>
                      <a:lnTo>
                        <a:pt x="90" y="62"/>
                      </a:lnTo>
                      <a:lnTo>
                        <a:pt x="87" y="66"/>
                      </a:lnTo>
                      <a:lnTo>
                        <a:pt x="85" y="69"/>
                      </a:lnTo>
                      <a:lnTo>
                        <a:pt x="83" y="69"/>
                      </a:lnTo>
                      <a:lnTo>
                        <a:pt x="80" y="69"/>
                      </a:lnTo>
                      <a:lnTo>
                        <a:pt x="77" y="69"/>
                      </a:lnTo>
                      <a:lnTo>
                        <a:pt x="75" y="69"/>
                      </a:lnTo>
                      <a:lnTo>
                        <a:pt x="72" y="69"/>
                      </a:lnTo>
                      <a:lnTo>
                        <a:pt x="70" y="69"/>
                      </a:lnTo>
                      <a:lnTo>
                        <a:pt x="67" y="69"/>
                      </a:lnTo>
                      <a:lnTo>
                        <a:pt x="65" y="69"/>
                      </a:lnTo>
                      <a:lnTo>
                        <a:pt x="62" y="69"/>
                      </a:lnTo>
                      <a:lnTo>
                        <a:pt x="60" y="69"/>
                      </a:lnTo>
                      <a:lnTo>
                        <a:pt x="57" y="69"/>
                      </a:lnTo>
                      <a:lnTo>
                        <a:pt x="55" y="69"/>
                      </a:lnTo>
                      <a:lnTo>
                        <a:pt x="52" y="69"/>
                      </a:lnTo>
                      <a:lnTo>
                        <a:pt x="50" y="69"/>
                      </a:lnTo>
                      <a:lnTo>
                        <a:pt x="47" y="69"/>
                      </a:lnTo>
                      <a:lnTo>
                        <a:pt x="45" y="69"/>
                      </a:lnTo>
                      <a:lnTo>
                        <a:pt x="41" y="69"/>
                      </a:lnTo>
                      <a:lnTo>
                        <a:pt x="38" y="69"/>
                      </a:lnTo>
                      <a:lnTo>
                        <a:pt x="35" y="69"/>
                      </a:lnTo>
                      <a:lnTo>
                        <a:pt x="32" y="68"/>
                      </a:lnTo>
                      <a:lnTo>
                        <a:pt x="29" y="68"/>
                      </a:lnTo>
                      <a:lnTo>
                        <a:pt x="26" y="67"/>
                      </a:lnTo>
                      <a:lnTo>
                        <a:pt x="23" y="67"/>
                      </a:lnTo>
                      <a:lnTo>
                        <a:pt x="20" y="66"/>
                      </a:lnTo>
                      <a:lnTo>
                        <a:pt x="17" y="65"/>
                      </a:lnTo>
                      <a:lnTo>
                        <a:pt x="15" y="64"/>
                      </a:lnTo>
                      <a:lnTo>
                        <a:pt x="12" y="63"/>
                      </a:lnTo>
                      <a:lnTo>
                        <a:pt x="9" y="62"/>
                      </a:lnTo>
                      <a:lnTo>
                        <a:pt x="7" y="61"/>
                      </a:lnTo>
                      <a:lnTo>
                        <a:pt x="5" y="60"/>
                      </a:lnTo>
                      <a:lnTo>
                        <a:pt x="2" y="59"/>
                      </a:lnTo>
                      <a:lnTo>
                        <a:pt x="0" y="58"/>
                      </a:lnTo>
                      <a:lnTo>
                        <a:pt x="0" y="52"/>
                      </a:lnTo>
                      <a:lnTo>
                        <a:pt x="0" y="46"/>
                      </a:lnTo>
                      <a:lnTo>
                        <a:pt x="0" y="40"/>
                      </a:lnTo>
                      <a:lnTo>
                        <a:pt x="0" y="34"/>
                      </a:lnTo>
                      <a:lnTo>
                        <a:pt x="0" y="29"/>
                      </a:lnTo>
                      <a:lnTo>
                        <a:pt x="1" y="24"/>
                      </a:lnTo>
                      <a:lnTo>
                        <a:pt x="2" y="19"/>
                      </a:lnTo>
                      <a:lnTo>
                        <a:pt x="4" y="15"/>
                      </a:lnTo>
                      <a:lnTo>
                        <a:pt x="5" y="10"/>
                      </a:lnTo>
                      <a:lnTo>
                        <a:pt x="7" y="6"/>
                      </a:lnTo>
                      <a:lnTo>
                        <a:pt x="10" y="3"/>
                      </a:lnTo>
                      <a:lnTo>
                        <a:pt x="12" y="0"/>
                      </a:lnTo>
                      <a:close/>
                    </a:path>
                  </a:pathLst>
                </a:custGeom>
                <a:solidFill>
                  <a:srgbClr val="0A82D3"/>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55" name="Freeform 213"/>
                <p:cNvSpPr>
                  <a:spLocks/>
                </p:cNvSpPr>
                <p:nvPr/>
              </p:nvSpPr>
              <p:spPr bwMode="auto">
                <a:xfrm>
                  <a:off x="2123" y="1306"/>
                  <a:ext cx="79" cy="57"/>
                </a:xfrm>
                <a:custGeom>
                  <a:avLst/>
                  <a:gdLst>
                    <a:gd name="T0" fmla="*/ 17 w 79"/>
                    <a:gd name="T1" fmla="*/ 0 h 57"/>
                    <a:gd name="T2" fmla="*/ 25 w 79"/>
                    <a:gd name="T3" fmla="*/ 0 h 57"/>
                    <a:gd name="T4" fmla="*/ 32 w 79"/>
                    <a:gd name="T5" fmla="*/ 0 h 57"/>
                    <a:gd name="T6" fmla="*/ 40 w 79"/>
                    <a:gd name="T7" fmla="*/ 0 h 57"/>
                    <a:gd name="T8" fmla="*/ 47 w 79"/>
                    <a:gd name="T9" fmla="*/ 0 h 57"/>
                    <a:gd name="T10" fmla="*/ 52 w 79"/>
                    <a:gd name="T11" fmla="*/ 1 h 57"/>
                    <a:gd name="T12" fmla="*/ 57 w 79"/>
                    <a:gd name="T13" fmla="*/ 2 h 57"/>
                    <a:gd name="T14" fmla="*/ 62 w 79"/>
                    <a:gd name="T15" fmla="*/ 3 h 57"/>
                    <a:gd name="T16" fmla="*/ 66 w 79"/>
                    <a:gd name="T17" fmla="*/ 5 h 57"/>
                    <a:gd name="T18" fmla="*/ 70 w 79"/>
                    <a:gd name="T19" fmla="*/ 7 h 57"/>
                    <a:gd name="T20" fmla="*/ 74 w 79"/>
                    <a:gd name="T21" fmla="*/ 9 h 57"/>
                    <a:gd name="T22" fmla="*/ 77 w 79"/>
                    <a:gd name="T23" fmla="*/ 11 h 57"/>
                    <a:gd name="T24" fmla="*/ 79 w 79"/>
                    <a:gd name="T25" fmla="*/ 17 h 57"/>
                    <a:gd name="T26" fmla="*/ 79 w 79"/>
                    <a:gd name="T27" fmla="*/ 24 h 57"/>
                    <a:gd name="T28" fmla="*/ 79 w 79"/>
                    <a:gd name="T29" fmla="*/ 33 h 57"/>
                    <a:gd name="T30" fmla="*/ 77 w 79"/>
                    <a:gd name="T31" fmla="*/ 41 h 57"/>
                    <a:gd name="T32" fmla="*/ 73 w 79"/>
                    <a:gd name="T33" fmla="*/ 49 h 57"/>
                    <a:gd name="T34" fmla="*/ 68 w 79"/>
                    <a:gd name="T35" fmla="*/ 55 h 57"/>
                    <a:gd name="T36" fmla="*/ 62 w 79"/>
                    <a:gd name="T37" fmla="*/ 57 h 57"/>
                    <a:gd name="T38" fmla="*/ 54 w 79"/>
                    <a:gd name="T39" fmla="*/ 57 h 57"/>
                    <a:gd name="T40" fmla="*/ 47 w 79"/>
                    <a:gd name="T41" fmla="*/ 57 h 57"/>
                    <a:gd name="T42" fmla="*/ 39 w 79"/>
                    <a:gd name="T43" fmla="*/ 57 h 57"/>
                    <a:gd name="T44" fmla="*/ 32 w 79"/>
                    <a:gd name="T45" fmla="*/ 57 h 57"/>
                    <a:gd name="T46" fmla="*/ 27 w 79"/>
                    <a:gd name="T47" fmla="*/ 56 h 57"/>
                    <a:gd name="T48" fmla="*/ 22 w 79"/>
                    <a:gd name="T49" fmla="*/ 55 h 57"/>
                    <a:gd name="T50" fmla="*/ 17 w 79"/>
                    <a:gd name="T51" fmla="*/ 54 h 57"/>
                    <a:gd name="T52" fmla="*/ 13 w 79"/>
                    <a:gd name="T53" fmla="*/ 52 h 57"/>
                    <a:gd name="T54" fmla="*/ 8 w 79"/>
                    <a:gd name="T55" fmla="*/ 50 h 57"/>
                    <a:gd name="T56" fmla="*/ 5 w 79"/>
                    <a:gd name="T57" fmla="*/ 48 h 57"/>
                    <a:gd name="T58" fmla="*/ 2 w 79"/>
                    <a:gd name="T59" fmla="*/ 45 h 57"/>
                    <a:gd name="T60" fmla="*/ 0 w 79"/>
                    <a:gd name="T61" fmla="*/ 40 h 57"/>
                    <a:gd name="T62" fmla="*/ 0 w 79"/>
                    <a:gd name="T63" fmla="*/ 32 h 57"/>
                    <a:gd name="T64" fmla="*/ 0 w 79"/>
                    <a:gd name="T65" fmla="*/ 24 h 57"/>
                    <a:gd name="T66" fmla="*/ 2 w 79"/>
                    <a:gd name="T67" fmla="*/ 15 h 57"/>
                    <a:gd name="T68" fmla="*/ 6 w 79"/>
                    <a:gd name="T69" fmla="*/ 8 h 57"/>
                    <a:gd name="T70" fmla="*/ 11 w 79"/>
                    <a:gd name="T71" fmla="*/ 2 h 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9"/>
                    <a:gd name="T109" fmla="*/ 0 h 57"/>
                    <a:gd name="T110" fmla="*/ 79 w 79"/>
                    <a:gd name="T111" fmla="*/ 57 h 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9" h="57">
                      <a:moveTo>
                        <a:pt x="13" y="0"/>
                      </a:moveTo>
                      <a:lnTo>
                        <a:pt x="17" y="0"/>
                      </a:lnTo>
                      <a:lnTo>
                        <a:pt x="21" y="0"/>
                      </a:lnTo>
                      <a:lnTo>
                        <a:pt x="25" y="0"/>
                      </a:lnTo>
                      <a:lnTo>
                        <a:pt x="29" y="0"/>
                      </a:lnTo>
                      <a:lnTo>
                        <a:pt x="32" y="0"/>
                      </a:lnTo>
                      <a:lnTo>
                        <a:pt x="36" y="0"/>
                      </a:lnTo>
                      <a:lnTo>
                        <a:pt x="40" y="0"/>
                      </a:lnTo>
                      <a:lnTo>
                        <a:pt x="44" y="0"/>
                      </a:lnTo>
                      <a:lnTo>
                        <a:pt x="47" y="0"/>
                      </a:lnTo>
                      <a:lnTo>
                        <a:pt x="49" y="0"/>
                      </a:lnTo>
                      <a:lnTo>
                        <a:pt x="52" y="1"/>
                      </a:lnTo>
                      <a:lnTo>
                        <a:pt x="54" y="1"/>
                      </a:lnTo>
                      <a:lnTo>
                        <a:pt x="57" y="2"/>
                      </a:lnTo>
                      <a:lnTo>
                        <a:pt x="59" y="2"/>
                      </a:lnTo>
                      <a:lnTo>
                        <a:pt x="62" y="3"/>
                      </a:lnTo>
                      <a:lnTo>
                        <a:pt x="64" y="4"/>
                      </a:lnTo>
                      <a:lnTo>
                        <a:pt x="66" y="5"/>
                      </a:lnTo>
                      <a:lnTo>
                        <a:pt x="68" y="6"/>
                      </a:lnTo>
                      <a:lnTo>
                        <a:pt x="70" y="7"/>
                      </a:lnTo>
                      <a:lnTo>
                        <a:pt x="72" y="8"/>
                      </a:lnTo>
                      <a:lnTo>
                        <a:pt x="74" y="9"/>
                      </a:lnTo>
                      <a:lnTo>
                        <a:pt x="76" y="10"/>
                      </a:lnTo>
                      <a:lnTo>
                        <a:pt x="77" y="11"/>
                      </a:lnTo>
                      <a:lnTo>
                        <a:pt x="79" y="13"/>
                      </a:lnTo>
                      <a:lnTo>
                        <a:pt x="79" y="17"/>
                      </a:lnTo>
                      <a:lnTo>
                        <a:pt x="79" y="20"/>
                      </a:lnTo>
                      <a:lnTo>
                        <a:pt x="79" y="24"/>
                      </a:lnTo>
                      <a:lnTo>
                        <a:pt x="79" y="28"/>
                      </a:lnTo>
                      <a:lnTo>
                        <a:pt x="79" y="33"/>
                      </a:lnTo>
                      <a:lnTo>
                        <a:pt x="78" y="37"/>
                      </a:lnTo>
                      <a:lnTo>
                        <a:pt x="77" y="41"/>
                      </a:lnTo>
                      <a:lnTo>
                        <a:pt x="75" y="45"/>
                      </a:lnTo>
                      <a:lnTo>
                        <a:pt x="73" y="49"/>
                      </a:lnTo>
                      <a:lnTo>
                        <a:pt x="71" y="52"/>
                      </a:lnTo>
                      <a:lnTo>
                        <a:pt x="68" y="55"/>
                      </a:lnTo>
                      <a:lnTo>
                        <a:pt x="66" y="57"/>
                      </a:lnTo>
                      <a:lnTo>
                        <a:pt x="62" y="57"/>
                      </a:lnTo>
                      <a:lnTo>
                        <a:pt x="58" y="57"/>
                      </a:lnTo>
                      <a:lnTo>
                        <a:pt x="54" y="57"/>
                      </a:lnTo>
                      <a:lnTo>
                        <a:pt x="50" y="57"/>
                      </a:lnTo>
                      <a:lnTo>
                        <a:pt x="47" y="57"/>
                      </a:lnTo>
                      <a:lnTo>
                        <a:pt x="43" y="57"/>
                      </a:lnTo>
                      <a:lnTo>
                        <a:pt x="39" y="57"/>
                      </a:lnTo>
                      <a:lnTo>
                        <a:pt x="35" y="57"/>
                      </a:lnTo>
                      <a:lnTo>
                        <a:pt x="32" y="57"/>
                      </a:lnTo>
                      <a:lnTo>
                        <a:pt x="30" y="57"/>
                      </a:lnTo>
                      <a:lnTo>
                        <a:pt x="27" y="56"/>
                      </a:lnTo>
                      <a:lnTo>
                        <a:pt x="24" y="56"/>
                      </a:lnTo>
                      <a:lnTo>
                        <a:pt x="22" y="55"/>
                      </a:lnTo>
                      <a:lnTo>
                        <a:pt x="19" y="55"/>
                      </a:lnTo>
                      <a:lnTo>
                        <a:pt x="17" y="54"/>
                      </a:lnTo>
                      <a:lnTo>
                        <a:pt x="15" y="53"/>
                      </a:lnTo>
                      <a:lnTo>
                        <a:pt x="13" y="52"/>
                      </a:lnTo>
                      <a:lnTo>
                        <a:pt x="11" y="51"/>
                      </a:lnTo>
                      <a:lnTo>
                        <a:pt x="8" y="50"/>
                      </a:lnTo>
                      <a:lnTo>
                        <a:pt x="7" y="49"/>
                      </a:lnTo>
                      <a:lnTo>
                        <a:pt x="5" y="48"/>
                      </a:lnTo>
                      <a:lnTo>
                        <a:pt x="3" y="47"/>
                      </a:lnTo>
                      <a:lnTo>
                        <a:pt x="2" y="45"/>
                      </a:lnTo>
                      <a:lnTo>
                        <a:pt x="0" y="44"/>
                      </a:lnTo>
                      <a:lnTo>
                        <a:pt x="0" y="40"/>
                      </a:lnTo>
                      <a:lnTo>
                        <a:pt x="0" y="36"/>
                      </a:lnTo>
                      <a:lnTo>
                        <a:pt x="0" y="32"/>
                      </a:lnTo>
                      <a:lnTo>
                        <a:pt x="0" y="28"/>
                      </a:lnTo>
                      <a:lnTo>
                        <a:pt x="0" y="24"/>
                      </a:lnTo>
                      <a:lnTo>
                        <a:pt x="1" y="20"/>
                      </a:lnTo>
                      <a:lnTo>
                        <a:pt x="2" y="15"/>
                      </a:lnTo>
                      <a:lnTo>
                        <a:pt x="4" y="12"/>
                      </a:lnTo>
                      <a:lnTo>
                        <a:pt x="6" y="8"/>
                      </a:lnTo>
                      <a:lnTo>
                        <a:pt x="8" y="5"/>
                      </a:lnTo>
                      <a:lnTo>
                        <a:pt x="11" y="2"/>
                      </a:lnTo>
                      <a:lnTo>
                        <a:pt x="13" y="0"/>
                      </a:lnTo>
                      <a:close/>
                    </a:path>
                  </a:pathLst>
                </a:custGeom>
                <a:solidFill>
                  <a:srgbClr val="0F89DB"/>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56" name="Freeform 214"/>
                <p:cNvSpPr>
                  <a:spLocks/>
                </p:cNvSpPr>
                <p:nvPr/>
              </p:nvSpPr>
              <p:spPr bwMode="auto">
                <a:xfrm>
                  <a:off x="2132" y="1312"/>
                  <a:ext cx="61" cy="44"/>
                </a:xfrm>
                <a:custGeom>
                  <a:avLst/>
                  <a:gdLst>
                    <a:gd name="T0" fmla="*/ 15 w 61"/>
                    <a:gd name="T1" fmla="*/ 0 h 44"/>
                    <a:gd name="T2" fmla="*/ 17 w 61"/>
                    <a:gd name="T3" fmla="*/ 0 h 44"/>
                    <a:gd name="T4" fmla="*/ 20 w 61"/>
                    <a:gd name="T5" fmla="*/ 0 h 44"/>
                    <a:gd name="T6" fmla="*/ 22 w 61"/>
                    <a:gd name="T7" fmla="*/ 0 h 44"/>
                    <a:gd name="T8" fmla="*/ 25 w 61"/>
                    <a:gd name="T9" fmla="*/ 0 h 44"/>
                    <a:gd name="T10" fmla="*/ 28 w 61"/>
                    <a:gd name="T11" fmla="*/ 0 h 44"/>
                    <a:gd name="T12" fmla="*/ 30 w 61"/>
                    <a:gd name="T13" fmla="*/ 0 h 44"/>
                    <a:gd name="T14" fmla="*/ 33 w 61"/>
                    <a:gd name="T15" fmla="*/ 0 h 44"/>
                    <a:gd name="T16" fmla="*/ 35 w 61"/>
                    <a:gd name="T17" fmla="*/ 0 h 44"/>
                    <a:gd name="T18" fmla="*/ 40 w 61"/>
                    <a:gd name="T19" fmla="*/ 1 h 44"/>
                    <a:gd name="T20" fmla="*/ 44 w 61"/>
                    <a:gd name="T21" fmla="*/ 2 h 44"/>
                    <a:gd name="T22" fmla="*/ 48 w 61"/>
                    <a:gd name="T23" fmla="*/ 3 h 44"/>
                    <a:gd name="T24" fmla="*/ 51 w 61"/>
                    <a:gd name="T25" fmla="*/ 5 h 44"/>
                    <a:gd name="T26" fmla="*/ 54 w 61"/>
                    <a:gd name="T27" fmla="*/ 7 h 44"/>
                    <a:gd name="T28" fmla="*/ 57 w 61"/>
                    <a:gd name="T29" fmla="*/ 9 h 44"/>
                    <a:gd name="T30" fmla="*/ 59 w 61"/>
                    <a:gd name="T31" fmla="*/ 12 h 44"/>
                    <a:gd name="T32" fmla="*/ 61 w 61"/>
                    <a:gd name="T33" fmla="*/ 14 h 44"/>
                    <a:gd name="T34" fmla="*/ 61 w 61"/>
                    <a:gd name="T35" fmla="*/ 16 h 44"/>
                    <a:gd name="T36" fmla="*/ 61 w 61"/>
                    <a:gd name="T37" fmla="*/ 18 h 44"/>
                    <a:gd name="T38" fmla="*/ 61 w 61"/>
                    <a:gd name="T39" fmla="*/ 20 h 44"/>
                    <a:gd name="T40" fmla="*/ 61 w 61"/>
                    <a:gd name="T41" fmla="*/ 22 h 44"/>
                    <a:gd name="T42" fmla="*/ 61 w 61"/>
                    <a:gd name="T43" fmla="*/ 26 h 44"/>
                    <a:gd name="T44" fmla="*/ 60 w 61"/>
                    <a:gd name="T45" fmla="*/ 30 h 44"/>
                    <a:gd name="T46" fmla="*/ 58 w 61"/>
                    <a:gd name="T47" fmla="*/ 33 h 44"/>
                    <a:gd name="T48" fmla="*/ 56 w 61"/>
                    <a:gd name="T49" fmla="*/ 36 h 44"/>
                    <a:gd name="T50" fmla="*/ 54 w 61"/>
                    <a:gd name="T51" fmla="*/ 39 h 44"/>
                    <a:gd name="T52" fmla="*/ 52 w 61"/>
                    <a:gd name="T53" fmla="*/ 41 h 44"/>
                    <a:gd name="T54" fmla="*/ 49 w 61"/>
                    <a:gd name="T55" fmla="*/ 43 h 44"/>
                    <a:gd name="T56" fmla="*/ 46 w 61"/>
                    <a:gd name="T57" fmla="*/ 44 h 44"/>
                    <a:gd name="T58" fmla="*/ 44 w 61"/>
                    <a:gd name="T59" fmla="*/ 44 h 44"/>
                    <a:gd name="T60" fmla="*/ 41 w 61"/>
                    <a:gd name="T61" fmla="*/ 44 h 44"/>
                    <a:gd name="T62" fmla="*/ 39 w 61"/>
                    <a:gd name="T63" fmla="*/ 44 h 44"/>
                    <a:gd name="T64" fmla="*/ 36 w 61"/>
                    <a:gd name="T65" fmla="*/ 44 h 44"/>
                    <a:gd name="T66" fmla="*/ 33 w 61"/>
                    <a:gd name="T67" fmla="*/ 44 h 44"/>
                    <a:gd name="T68" fmla="*/ 31 w 61"/>
                    <a:gd name="T69" fmla="*/ 44 h 44"/>
                    <a:gd name="T70" fmla="*/ 28 w 61"/>
                    <a:gd name="T71" fmla="*/ 44 h 44"/>
                    <a:gd name="T72" fmla="*/ 26 w 61"/>
                    <a:gd name="T73" fmla="*/ 44 h 44"/>
                    <a:gd name="T74" fmla="*/ 21 w 61"/>
                    <a:gd name="T75" fmla="*/ 44 h 44"/>
                    <a:gd name="T76" fmla="*/ 17 w 61"/>
                    <a:gd name="T77" fmla="*/ 43 h 44"/>
                    <a:gd name="T78" fmla="*/ 13 w 61"/>
                    <a:gd name="T79" fmla="*/ 42 h 44"/>
                    <a:gd name="T80" fmla="*/ 10 w 61"/>
                    <a:gd name="T81" fmla="*/ 40 h 44"/>
                    <a:gd name="T82" fmla="*/ 7 w 61"/>
                    <a:gd name="T83" fmla="*/ 38 h 44"/>
                    <a:gd name="T84" fmla="*/ 4 w 61"/>
                    <a:gd name="T85" fmla="*/ 36 h 44"/>
                    <a:gd name="T86" fmla="*/ 2 w 61"/>
                    <a:gd name="T87" fmla="*/ 33 h 44"/>
                    <a:gd name="T88" fmla="*/ 0 w 61"/>
                    <a:gd name="T89" fmla="*/ 30 h 44"/>
                    <a:gd name="T90" fmla="*/ 0 w 61"/>
                    <a:gd name="T91" fmla="*/ 28 h 44"/>
                    <a:gd name="T92" fmla="*/ 0 w 61"/>
                    <a:gd name="T93" fmla="*/ 26 h 44"/>
                    <a:gd name="T94" fmla="*/ 0 w 61"/>
                    <a:gd name="T95" fmla="*/ 24 h 44"/>
                    <a:gd name="T96" fmla="*/ 0 w 61"/>
                    <a:gd name="T97" fmla="*/ 22 h 44"/>
                    <a:gd name="T98" fmla="*/ 0 w 61"/>
                    <a:gd name="T99" fmla="*/ 19 h 44"/>
                    <a:gd name="T100" fmla="*/ 1 w 61"/>
                    <a:gd name="T101" fmla="*/ 15 h 44"/>
                    <a:gd name="T102" fmla="*/ 3 w 61"/>
                    <a:gd name="T103" fmla="*/ 12 h 44"/>
                    <a:gd name="T104" fmla="*/ 4 w 61"/>
                    <a:gd name="T105" fmla="*/ 8 h 44"/>
                    <a:gd name="T106" fmla="*/ 7 w 61"/>
                    <a:gd name="T107" fmla="*/ 6 h 44"/>
                    <a:gd name="T108" fmla="*/ 9 w 61"/>
                    <a:gd name="T109" fmla="*/ 3 h 44"/>
                    <a:gd name="T110" fmla="*/ 12 w 61"/>
                    <a:gd name="T111" fmla="*/ 2 h 44"/>
                    <a:gd name="T112" fmla="*/ 15 w 61"/>
                    <a:gd name="T113" fmla="*/ 0 h 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
                    <a:gd name="T172" fmla="*/ 0 h 44"/>
                    <a:gd name="T173" fmla="*/ 61 w 61"/>
                    <a:gd name="T174" fmla="*/ 44 h 4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 h="44">
                      <a:moveTo>
                        <a:pt x="15" y="0"/>
                      </a:moveTo>
                      <a:lnTo>
                        <a:pt x="17" y="0"/>
                      </a:lnTo>
                      <a:lnTo>
                        <a:pt x="20" y="0"/>
                      </a:lnTo>
                      <a:lnTo>
                        <a:pt x="22" y="0"/>
                      </a:lnTo>
                      <a:lnTo>
                        <a:pt x="25" y="0"/>
                      </a:lnTo>
                      <a:lnTo>
                        <a:pt x="28" y="0"/>
                      </a:lnTo>
                      <a:lnTo>
                        <a:pt x="30" y="0"/>
                      </a:lnTo>
                      <a:lnTo>
                        <a:pt x="33" y="0"/>
                      </a:lnTo>
                      <a:lnTo>
                        <a:pt x="35" y="0"/>
                      </a:lnTo>
                      <a:lnTo>
                        <a:pt x="40" y="1"/>
                      </a:lnTo>
                      <a:lnTo>
                        <a:pt x="44" y="2"/>
                      </a:lnTo>
                      <a:lnTo>
                        <a:pt x="48" y="3"/>
                      </a:lnTo>
                      <a:lnTo>
                        <a:pt x="51" y="5"/>
                      </a:lnTo>
                      <a:lnTo>
                        <a:pt x="54" y="7"/>
                      </a:lnTo>
                      <a:lnTo>
                        <a:pt x="57" y="9"/>
                      </a:lnTo>
                      <a:lnTo>
                        <a:pt x="59" y="12"/>
                      </a:lnTo>
                      <a:lnTo>
                        <a:pt x="61" y="14"/>
                      </a:lnTo>
                      <a:lnTo>
                        <a:pt x="61" y="16"/>
                      </a:lnTo>
                      <a:lnTo>
                        <a:pt x="61" y="18"/>
                      </a:lnTo>
                      <a:lnTo>
                        <a:pt x="61" y="20"/>
                      </a:lnTo>
                      <a:lnTo>
                        <a:pt x="61" y="22"/>
                      </a:lnTo>
                      <a:lnTo>
                        <a:pt x="61" y="26"/>
                      </a:lnTo>
                      <a:lnTo>
                        <a:pt x="60" y="30"/>
                      </a:lnTo>
                      <a:lnTo>
                        <a:pt x="58" y="33"/>
                      </a:lnTo>
                      <a:lnTo>
                        <a:pt x="56" y="36"/>
                      </a:lnTo>
                      <a:lnTo>
                        <a:pt x="54" y="39"/>
                      </a:lnTo>
                      <a:lnTo>
                        <a:pt x="52" y="41"/>
                      </a:lnTo>
                      <a:lnTo>
                        <a:pt x="49" y="43"/>
                      </a:lnTo>
                      <a:lnTo>
                        <a:pt x="46" y="44"/>
                      </a:lnTo>
                      <a:lnTo>
                        <a:pt x="44" y="44"/>
                      </a:lnTo>
                      <a:lnTo>
                        <a:pt x="41" y="44"/>
                      </a:lnTo>
                      <a:lnTo>
                        <a:pt x="39" y="44"/>
                      </a:lnTo>
                      <a:lnTo>
                        <a:pt x="36" y="44"/>
                      </a:lnTo>
                      <a:lnTo>
                        <a:pt x="33" y="44"/>
                      </a:lnTo>
                      <a:lnTo>
                        <a:pt x="31" y="44"/>
                      </a:lnTo>
                      <a:lnTo>
                        <a:pt x="28" y="44"/>
                      </a:lnTo>
                      <a:lnTo>
                        <a:pt x="26" y="44"/>
                      </a:lnTo>
                      <a:lnTo>
                        <a:pt x="21" y="44"/>
                      </a:lnTo>
                      <a:lnTo>
                        <a:pt x="17" y="43"/>
                      </a:lnTo>
                      <a:lnTo>
                        <a:pt x="13" y="42"/>
                      </a:lnTo>
                      <a:lnTo>
                        <a:pt x="10" y="40"/>
                      </a:lnTo>
                      <a:lnTo>
                        <a:pt x="7" y="38"/>
                      </a:lnTo>
                      <a:lnTo>
                        <a:pt x="4" y="36"/>
                      </a:lnTo>
                      <a:lnTo>
                        <a:pt x="2" y="33"/>
                      </a:lnTo>
                      <a:lnTo>
                        <a:pt x="0" y="30"/>
                      </a:lnTo>
                      <a:lnTo>
                        <a:pt x="0" y="28"/>
                      </a:lnTo>
                      <a:lnTo>
                        <a:pt x="0" y="26"/>
                      </a:lnTo>
                      <a:lnTo>
                        <a:pt x="0" y="24"/>
                      </a:lnTo>
                      <a:lnTo>
                        <a:pt x="0" y="22"/>
                      </a:lnTo>
                      <a:lnTo>
                        <a:pt x="0" y="19"/>
                      </a:lnTo>
                      <a:lnTo>
                        <a:pt x="1" y="15"/>
                      </a:lnTo>
                      <a:lnTo>
                        <a:pt x="3" y="12"/>
                      </a:lnTo>
                      <a:lnTo>
                        <a:pt x="4" y="8"/>
                      </a:lnTo>
                      <a:lnTo>
                        <a:pt x="7" y="6"/>
                      </a:lnTo>
                      <a:lnTo>
                        <a:pt x="9" y="3"/>
                      </a:lnTo>
                      <a:lnTo>
                        <a:pt x="12" y="2"/>
                      </a:lnTo>
                      <a:lnTo>
                        <a:pt x="15" y="0"/>
                      </a:lnTo>
                      <a:close/>
                    </a:path>
                  </a:pathLst>
                </a:custGeom>
                <a:solidFill>
                  <a:srgbClr val="168EE5"/>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57" name="Freeform 215"/>
                <p:cNvSpPr>
                  <a:spLocks/>
                </p:cNvSpPr>
                <p:nvPr/>
              </p:nvSpPr>
              <p:spPr bwMode="auto">
                <a:xfrm>
                  <a:off x="2141" y="1319"/>
                  <a:ext cx="43" cy="31"/>
                </a:xfrm>
                <a:custGeom>
                  <a:avLst/>
                  <a:gdLst>
                    <a:gd name="T0" fmla="*/ 16 w 43"/>
                    <a:gd name="T1" fmla="*/ 0 h 31"/>
                    <a:gd name="T2" fmla="*/ 27 w 43"/>
                    <a:gd name="T3" fmla="*/ 0 h 31"/>
                    <a:gd name="T4" fmla="*/ 30 w 43"/>
                    <a:gd name="T5" fmla="*/ 0 h 31"/>
                    <a:gd name="T6" fmla="*/ 33 w 43"/>
                    <a:gd name="T7" fmla="*/ 1 h 31"/>
                    <a:gd name="T8" fmla="*/ 36 w 43"/>
                    <a:gd name="T9" fmla="*/ 3 h 31"/>
                    <a:gd name="T10" fmla="*/ 38 w 43"/>
                    <a:gd name="T11" fmla="*/ 4 h 31"/>
                    <a:gd name="T12" fmla="*/ 40 w 43"/>
                    <a:gd name="T13" fmla="*/ 7 h 31"/>
                    <a:gd name="T14" fmla="*/ 42 w 43"/>
                    <a:gd name="T15" fmla="*/ 9 h 31"/>
                    <a:gd name="T16" fmla="*/ 43 w 43"/>
                    <a:gd name="T17" fmla="*/ 12 h 31"/>
                    <a:gd name="T18" fmla="*/ 43 w 43"/>
                    <a:gd name="T19" fmla="*/ 15 h 31"/>
                    <a:gd name="T20" fmla="*/ 43 w 43"/>
                    <a:gd name="T21" fmla="*/ 15 h 31"/>
                    <a:gd name="T22" fmla="*/ 43 w 43"/>
                    <a:gd name="T23" fmla="*/ 18 h 31"/>
                    <a:gd name="T24" fmla="*/ 42 w 43"/>
                    <a:gd name="T25" fmla="*/ 21 h 31"/>
                    <a:gd name="T26" fmla="*/ 40 w 43"/>
                    <a:gd name="T27" fmla="*/ 24 h 31"/>
                    <a:gd name="T28" fmla="*/ 38 w 43"/>
                    <a:gd name="T29" fmla="*/ 26 h 31"/>
                    <a:gd name="T30" fmla="*/ 36 w 43"/>
                    <a:gd name="T31" fmla="*/ 28 h 31"/>
                    <a:gd name="T32" fmla="*/ 33 w 43"/>
                    <a:gd name="T33" fmla="*/ 30 h 31"/>
                    <a:gd name="T34" fmla="*/ 30 w 43"/>
                    <a:gd name="T35" fmla="*/ 30 h 31"/>
                    <a:gd name="T36" fmla="*/ 27 w 43"/>
                    <a:gd name="T37" fmla="*/ 31 h 31"/>
                    <a:gd name="T38" fmla="*/ 16 w 43"/>
                    <a:gd name="T39" fmla="*/ 31 h 31"/>
                    <a:gd name="T40" fmla="*/ 13 w 43"/>
                    <a:gd name="T41" fmla="*/ 30 h 31"/>
                    <a:gd name="T42" fmla="*/ 10 w 43"/>
                    <a:gd name="T43" fmla="*/ 30 h 31"/>
                    <a:gd name="T44" fmla="*/ 7 w 43"/>
                    <a:gd name="T45" fmla="*/ 28 h 31"/>
                    <a:gd name="T46" fmla="*/ 5 w 43"/>
                    <a:gd name="T47" fmla="*/ 26 h 31"/>
                    <a:gd name="T48" fmla="*/ 3 w 43"/>
                    <a:gd name="T49" fmla="*/ 24 h 31"/>
                    <a:gd name="T50" fmla="*/ 1 w 43"/>
                    <a:gd name="T51" fmla="*/ 21 h 31"/>
                    <a:gd name="T52" fmla="*/ 0 w 43"/>
                    <a:gd name="T53" fmla="*/ 18 h 31"/>
                    <a:gd name="T54" fmla="*/ 0 w 43"/>
                    <a:gd name="T55" fmla="*/ 15 h 31"/>
                    <a:gd name="T56" fmla="*/ 0 w 43"/>
                    <a:gd name="T57" fmla="*/ 15 h 31"/>
                    <a:gd name="T58" fmla="*/ 0 w 43"/>
                    <a:gd name="T59" fmla="*/ 12 h 31"/>
                    <a:gd name="T60" fmla="*/ 1 w 43"/>
                    <a:gd name="T61" fmla="*/ 9 h 31"/>
                    <a:gd name="T62" fmla="*/ 3 w 43"/>
                    <a:gd name="T63" fmla="*/ 7 h 31"/>
                    <a:gd name="T64" fmla="*/ 5 w 43"/>
                    <a:gd name="T65" fmla="*/ 4 h 31"/>
                    <a:gd name="T66" fmla="*/ 7 w 43"/>
                    <a:gd name="T67" fmla="*/ 3 h 31"/>
                    <a:gd name="T68" fmla="*/ 10 w 43"/>
                    <a:gd name="T69" fmla="*/ 1 h 31"/>
                    <a:gd name="T70" fmla="*/ 13 w 43"/>
                    <a:gd name="T71" fmla="*/ 0 h 31"/>
                    <a:gd name="T72" fmla="*/ 16 w 43"/>
                    <a:gd name="T73" fmla="*/ 0 h 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
                    <a:gd name="T112" fmla="*/ 0 h 31"/>
                    <a:gd name="T113" fmla="*/ 43 w 43"/>
                    <a:gd name="T114" fmla="*/ 31 h 3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 h="31">
                      <a:moveTo>
                        <a:pt x="16" y="0"/>
                      </a:moveTo>
                      <a:lnTo>
                        <a:pt x="27" y="0"/>
                      </a:lnTo>
                      <a:lnTo>
                        <a:pt x="30" y="0"/>
                      </a:lnTo>
                      <a:lnTo>
                        <a:pt x="33" y="1"/>
                      </a:lnTo>
                      <a:lnTo>
                        <a:pt x="36" y="3"/>
                      </a:lnTo>
                      <a:lnTo>
                        <a:pt x="38" y="4"/>
                      </a:lnTo>
                      <a:lnTo>
                        <a:pt x="40" y="7"/>
                      </a:lnTo>
                      <a:lnTo>
                        <a:pt x="42" y="9"/>
                      </a:lnTo>
                      <a:lnTo>
                        <a:pt x="43" y="12"/>
                      </a:lnTo>
                      <a:lnTo>
                        <a:pt x="43" y="15"/>
                      </a:lnTo>
                      <a:lnTo>
                        <a:pt x="43" y="18"/>
                      </a:lnTo>
                      <a:lnTo>
                        <a:pt x="42" y="21"/>
                      </a:lnTo>
                      <a:lnTo>
                        <a:pt x="40" y="24"/>
                      </a:lnTo>
                      <a:lnTo>
                        <a:pt x="38" y="26"/>
                      </a:lnTo>
                      <a:lnTo>
                        <a:pt x="36" y="28"/>
                      </a:lnTo>
                      <a:lnTo>
                        <a:pt x="33" y="30"/>
                      </a:lnTo>
                      <a:lnTo>
                        <a:pt x="30" y="30"/>
                      </a:lnTo>
                      <a:lnTo>
                        <a:pt x="27" y="31"/>
                      </a:lnTo>
                      <a:lnTo>
                        <a:pt x="16" y="31"/>
                      </a:lnTo>
                      <a:lnTo>
                        <a:pt x="13" y="30"/>
                      </a:lnTo>
                      <a:lnTo>
                        <a:pt x="10" y="30"/>
                      </a:lnTo>
                      <a:lnTo>
                        <a:pt x="7" y="28"/>
                      </a:lnTo>
                      <a:lnTo>
                        <a:pt x="5" y="26"/>
                      </a:lnTo>
                      <a:lnTo>
                        <a:pt x="3" y="24"/>
                      </a:lnTo>
                      <a:lnTo>
                        <a:pt x="1" y="21"/>
                      </a:lnTo>
                      <a:lnTo>
                        <a:pt x="0" y="18"/>
                      </a:lnTo>
                      <a:lnTo>
                        <a:pt x="0" y="15"/>
                      </a:lnTo>
                      <a:lnTo>
                        <a:pt x="0" y="12"/>
                      </a:lnTo>
                      <a:lnTo>
                        <a:pt x="1" y="9"/>
                      </a:lnTo>
                      <a:lnTo>
                        <a:pt x="3" y="7"/>
                      </a:lnTo>
                      <a:lnTo>
                        <a:pt x="5" y="4"/>
                      </a:lnTo>
                      <a:lnTo>
                        <a:pt x="7" y="3"/>
                      </a:lnTo>
                      <a:lnTo>
                        <a:pt x="10" y="1"/>
                      </a:lnTo>
                      <a:lnTo>
                        <a:pt x="13" y="0"/>
                      </a:lnTo>
                      <a:lnTo>
                        <a:pt x="16" y="0"/>
                      </a:lnTo>
                      <a:close/>
                    </a:path>
                  </a:pathLst>
                </a:custGeom>
                <a:solidFill>
                  <a:srgbClr val="1C96E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58" name="Freeform 216"/>
                <p:cNvSpPr>
                  <a:spLocks/>
                </p:cNvSpPr>
                <p:nvPr/>
              </p:nvSpPr>
              <p:spPr bwMode="auto">
                <a:xfrm>
                  <a:off x="2026" y="1586"/>
                  <a:ext cx="128" cy="20"/>
                </a:xfrm>
                <a:custGeom>
                  <a:avLst/>
                  <a:gdLst>
                    <a:gd name="T0" fmla="*/ 1 w 128"/>
                    <a:gd name="T1" fmla="*/ 0 h 20"/>
                    <a:gd name="T2" fmla="*/ 0 w 128"/>
                    <a:gd name="T3" fmla="*/ 20 h 20"/>
                    <a:gd name="T4" fmla="*/ 128 w 128"/>
                    <a:gd name="T5" fmla="*/ 20 h 20"/>
                    <a:gd name="T6" fmla="*/ 126 w 128"/>
                    <a:gd name="T7" fmla="*/ 8 h 20"/>
                    <a:gd name="T8" fmla="*/ 118 w 128"/>
                    <a:gd name="T9" fmla="*/ 7 h 20"/>
                    <a:gd name="T10" fmla="*/ 106 w 128"/>
                    <a:gd name="T11" fmla="*/ 12 h 20"/>
                    <a:gd name="T12" fmla="*/ 100 w 128"/>
                    <a:gd name="T13" fmla="*/ 14 h 20"/>
                    <a:gd name="T14" fmla="*/ 94 w 128"/>
                    <a:gd name="T15" fmla="*/ 15 h 20"/>
                    <a:gd name="T16" fmla="*/ 88 w 128"/>
                    <a:gd name="T17" fmla="*/ 16 h 20"/>
                    <a:gd name="T18" fmla="*/ 83 w 128"/>
                    <a:gd name="T19" fmla="*/ 17 h 20"/>
                    <a:gd name="T20" fmla="*/ 78 w 128"/>
                    <a:gd name="T21" fmla="*/ 17 h 20"/>
                    <a:gd name="T22" fmla="*/ 73 w 128"/>
                    <a:gd name="T23" fmla="*/ 18 h 20"/>
                    <a:gd name="T24" fmla="*/ 68 w 128"/>
                    <a:gd name="T25" fmla="*/ 18 h 20"/>
                    <a:gd name="T26" fmla="*/ 63 w 128"/>
                    <a:gd name="T27" fmla="*/ 18 h 20"/>
                    <a:gd name="T28" fmla="*/ 57 w 128"/>
                    <a:gd name="T29" fmla="*/ 18 h 20"/>
                    <a:gd name="T30" fmla="*/ 52 w 128"/>
                    <a:gd name="T31" fmla="*/ 17 h 20"/>
                    <a:gd name="T32" fmla="*/ 47 w 128"/>
                    <a:gd name="T33" fmla="*/ 17 h 20"/>
                    <a:gd name="T34" fmla="*/ 42 w 128"/>
                    <a:gd name="T35" fmla="*/ 16 h 20"/>
                    <a:gd name="T36" fmla="*/ 37 w 128"/>
                    <a:gd name="T37" fmla="*/ 15 h 20"/>
                    <a:gd name="T38" fmla="*/ 31 w 128"/>
                    <a:gd name="T39" fmla="*/ 14 h 20"/>
                    <a:gd name="T40" fmla="*/ 26 w 128"/>
                    <a:gd name="T41" fmla="*/ 12 h 20"/>
                    <a:gd name="T42" fmla="*/ 20 w 128"/>
                    <a:gd name="T43" fmla="*/ 10 h 20"/>
                    <a:gd name="T44" fmla="*/ 11 w 128"/>
                    <a:gd name="T45" fmla="*/ 0 h 20"/>
                    <a:gd name="T46" fmla="*/ 1 w 128"/>
                    <a:gd name="T47" fmla="*/ 0 h 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8"/>
                    <a:gd name="T73" fmla="*/ 0 h 20"/>
                    <a:gd name="T74" fmla="*/ 128 w 128"/>
                    <a:gd name="T75" fmla="*/ 20 h 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8" h="20">
                      <a:moveTo>
                        <a:pt x="1" y="0"/>
                      </a:moveTo>
                      <a:lnTo>
                        <a:pt x="0" y="20"/>
                      </a:lnTo>
                      <a:lnTo>
                        <a:pt x="128" y="20"/>
                      </a:lnTo>
                      <a:lnTo>
                        <a:pt x="126" y="8"/>
                      </a:lnTo>
                      <a:lnTo>
                        <a:pt x="118" y="7"/>
                      </a:lnTo>
                      <a:lnTo>
                        <a:pt x="106" y="12"/>
                      </a:lnTo>
                      <a:lnTo>
                        <a:pt x="100" y="14"/>
                      </a:lnTo>
                      <a:lnTo>
                        <a:pt x="94" y="15"/>
                      </a:lnTo>
                      <a:lnTo>
                        <a:pt x="88" y="16"/>
                      </a:lnTo>
                      <a:lnTo>
                        <a:pt x="83" y="17"/>
                      </a:lnTo>
                      <a:lnTo>
                        <a:pt x="78" y="17"/>
                      </a:lnTo>
                      <a:lnTo>
                        <a:pt x="73" y="18"/>
                      </a:lnTo>
                      <a:lnTo>
                        <a:pt x="68" y="18"/>
                      </a:lnTo>
                      <a:lnTo>
                        <a:pt x="63" y="18"/>
                      </a:lnTo>
                      <a:lnTo>
                        <a:pt x="57" y="18"/>
                      </a:lnTo>
                      <a:lnTo>
                        <a:pt x="52" y="17"/>
                      </a:lnTo>
                      <a:lnTo>
                        <a:pt x="47" y="17"/>
                      </a:lnTo>
                      <a:lnTo>
                        <a:pt x="42" y="16"/>
                      </a:lnTo>
                      <a:lnTo>
                        <a:pt x="37" y="15"/>
                      </a:lnTo>
                      <a:lnTo>
                        <a:pt x="31" y="14"/>
                      </a:lnTo>
                      <a:lnTo>
                        <a:pt x="26" y="12"/>
                      </a:lnTo>
                      <a:lnTo>
                        <a:pt x="20" y="10"/>
                      </a:lnTo>
                      <a:lnTo>
                        <a:pt x="11" y="0"/>
                      </a:lnTo>
                      <a:lnTo>
                        <a:pt x="1" y="0"/>
                      </a:lnTo>
                      <a:close/>
                    </a:path>
                  </a:pathLst>
                </a:custGeom>
                <a:solidFill>
                  <a:srgbClr val="493F4C"/>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59" name="Freeform 217"/>
                <p:cNvSpPr>
                  <a:spLocks/>
                </p:cNvSpPr>
                <p:nvPr/>
              </p:nvSpPr>
              <p:spPr bwMode="auto">
                <a:xfrm>
                  <a:off x="2042" y="1588"/>
                  <a:ext cx="101" cy="13"/>
                </a:xfrm>
                <a:custGeom>
                  <a:avLst/>
                  <a:gdLst>
                    <a:gd name="T0" fmla="*/ 0 w 101"/>
                    <a:gd name="T1" fmla="*/ 0 h 13"/>
                    <a:gd name="T2" fmla="*/ 6 w 101"/>
                    <a:gd name="T3" fmla="*/ 6 h 13"/>
                    <a:gd name="T4" fmla="*/ 17 w 101"/>
                    <a:gd name="T5" fmla="*/ 10 h 13"/>
                    <a:gd name="T6" fmla="*/ 23 w 101"/>
                    <a:gd name="T7" fmla="*/ 11 h 13"/>
                    <a:gd name="T8" fmla="*/ 29 w 101"/>
                    <a:gd name="T9" fmla="*/ 12 h 13"/>
                    <a:gd name="T10" fmla="*/ 35 w 101"/>
                    <a:gd name="T11" fmla="*/ 12 h 13"/>
                    <a:gd name="T12" fmla="*/ 41 w 101"/>
                    <a:gd name="T13" fmla="*/ 13 h 13"/>
                    <a:gd name="T14" fmla="*/ 46 w 101"/>
                    <a:gd name="T15" fmla="*/ 13 h 13"/>
                    <a:gd name="T16" fmla="*/ 52 w 101"/>
                    <a:gd name="T17" fmla="*/ 13 h 13"/>
                    <a:gd name="T18" fmla="*/ 58 w 101"/>
                    <a:gd name="T19" fmla="*/ 13 h 13"/>
                    <a:gd name="T20" fmla="*/ 63 w 101"/>
                    <a:gd name="T21" fmla="*/ 13 h 13"/>
                    <a:gd name="T22" fmla="*/ 68 w 101"/>
                    <a:gd name="T23" fmla="*/ 12 h 13"/>
                    <a:gd name="T24" fmla="*/ 73 w 101"/>
                    <a:gd name="T25" fmla="*/ 11 h 13"/>
                    <a:gd name="T26" fmla="*/ 78 w 101"/>
                    <a:gd name="T27" fmla="*/ 10 h 13"/>
                    <a:gd name="T28" fmla="*/ 83 w 101"/>
                    <a:gd name="T29" fmla="*/ 8 h 13"/>
                    <a:gd name="T30" fmla="*/ 88 w 101"/>
                    <a:gd name="T31" fmla="*/ 7 h 13"/>
                    <a:gd name="T32" fmla="*/ 93 w 101"/>
                    <a:gd name="T33" fmla="*/ 5 h 13"/>
                    <a:gd name="T34" fmla="*/ 97 w 101"/>
                    <a:gd name="T35" fmla="*/ 3 h 13"/>
                    <a:gd name="T36" fmla="*/ 101 w 101"/>
                    <a:gd name="T37" fmla="*/ 1 h 13"/>
                    <a:gd name="T38" fmla="*/ 0 w 10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1"/>
                    <a:gd name="T61" fmla="*/ 0 h 13"/>
                    <a:gd name="T62" fmla="*/ 101 w 101"/>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1" h="13">
                      <a:moveTo>
                        <a:pt x="0" y="0"/>
                      </a:moveTo>
                      <a:lnTo>
                        <a:pt x="6" y="6"/>
                      </a:lnTo>
                      <a:lnTo>
                        <a:pt x="17" y="10"/>
                      </a:lnTo>
                      <a:lnTo>
                        <a:pt x="23" y="11"/>
                      </a:lnTo>
                      <a:lnTo>
                        <a:pt x="29" y="12"/>
                      </a:lnTo>
                      <a:lnTo>
                        <a:pt x="35" y="12"/>
                      </a:lnTo>
                      <a:lnTo>
                        <a:pt x="41" y="13"/>
                      </a:lnTo>
                      <a:lnTo>
                        <a:pt x="46" y="13"/>
                      </a:lnTo>
                      <a:lnTo>
                        <a:pt x="52" y="13"/>
                      </a:lnTo>
                      <a:lnTo>
                        <a:pt x="58" y="13"/>
                      </a:lnTo>
                      <a:lnTo>
                        <a:pt x="63" y="13"/>
                      </a:lnTo>
                      <a:lnTo>
                        <a:pt x="68" y="12"/>
                      </a:lnTo>
                      <a:lnTo>
                        <a:pt x="73" y="11"/>
                      </a:lnTo>
                      <a:lnTo>
                        <a:pt x="78" y="10"/>
                      </a:lnTo>
                      <a:lnTo>
                        <a:pt x="83" y="8"/>
                      </a:lnTo>
                      <a:lnTo>
                        <a:pt x="88" y="7"/>
                      </a:lnTo>
                      <a:lnTo>
                        <a:pt x="93" y="5"/>
                      </a:lnTo>
                      <a:lnTo>
                        <a:pt x="97" y="3"/>
                      </a:lnTo>
                      <a:lnTo>
                        <a:pt x="101" y="1"/>
                      </a:lnTo>
                      <a:lnTo>
                        <a:pt x="0" y="0"/>
                      </a:lnTo>
                      <a:close/>
                    </a:path>
                  </a:pathLst>
                </a:custGeom>
                <a:solidFill>
                  <a:srgbClr val="CEE5E5"/>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60" name="Freeform 218"/>
                <p:cNvSpPr>
                  <a:spLocks/>
                </p:cNvSpPr>
                <p:nvPr/>
              </p:nvSpPr>
              <p:spPr bwMode="auto">
                <a:xfrm>
                  <a:off x="2120" y="1538"/>
                  <a:ext cx="75" cy="33"/>
                </a:xfrm>
                <a:custGeom>
                  <a:avLst/>
                  <a:gdLst>
                    <a:gd name="T0" fmla="*/ 4 w 75"/>
                    <a:gd name="T1" fmla="*/ 0 h 33"/>
                    <a:gd name="T2" fmla="*/ 0 w 75"/>
                    <a:gd name="T3" fmla="*/ 29 h 33"/>
                    <a:gd name="T4" fmla="*/ 4 w 75"/>
                    <a:gd name="T5" fmla="*/ 30 h 33"/>
                    <a:gd name="T6" fmla="*/ 8 w 75"/>
                    <a:gd name="T7" fmla="*/ 31 h 33"/>
                    <a:gd name="T8" fmla="*/ 12 w 75"/>
                    <a:gd name="T9" fmla="*/ 31 h 33"/>
                    <a:gd name="T10" fmla="*/ 17 w 75"/>
                    <a:gd name="T11" fmla="*/ 32 h 33"/>
                    <a:gd name="T12" fmla="*/ 21 w 75"/>
                    <a:gd name="T13" fmla="*/ 32 h 33"/>
                    <a:gd name="T14" fmla="*/ 25 w 75"/>
                    <a:gd name="T15" fmla="*/ 33 h 33"/>
                    <a:gd name="T16" fmla="*/ 30 w 75"/>
                    <a:gd name="T17" fmla="*/ 33 h 33"/>
                    <a:gd name="T18" fmla="*/ 34 w 75"/>
                    <a:gd name="T19" fmla="*/ 33 h 33"/>
                    <a:gd name="T20" fmla="*/ 39 w 75"/>
                    <a:gd name="T21" fmla="*/ 33 h 33"/>
                    <a:gd name="T22" fmla="*/ 44 w 75"/>
                    <a:gd name="T23" fmla="*/ 33 h 33"/>
                    <a:gd name="T24" fmla="*/ 49 w 75"/>
                    <a:gd name="T25" fmla="*/ 33 h 33"/>
                    <a:gd name="T26" fmla="*/ 54 w 75"/>
                    <a:gd name="T27" fmla="*/ 33 h 33"/>
                    <a:gd name="T28" fmla="*/ 59 w 75"/>
                    <a:gd name="T29" fmla="*/ 32 h 33"/>
                    <a:gd name="T30" fmla="*/ 64 w 75"/>
                    <a:gd name="T31" fmla="*/ 31 h 33"/>
                    <a:gd name="T32" fmla="*/ 69 w 75"/>
                    <a:gd name="T33" fmla="*/ 30 h 33"/>
                    <a:gd name="T34" fmla="*/ 75 w 75"/>
                    <a:gd name="T35" fmla="*/ 29 h 33"/>
                    <a:gd name="T36" fmla="*/ 70 w 75"/>
                    <a:gd name="T37" fmla="*/ 0 h 33"/>
                    <a:gd name="T38" fmla="*/ 4 w 75"/>
                    <a:gd name="T39" fmla="*/ 0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
                    <a:gd name="T61" fmla="*/ 0 h 33"/>
                    <a:gd name="T62" fmla="*/ 75 w 75"/>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 h="33">
                      <a:moveTo>
                        <a:pt x="4" y="0"/>
                      </a:moveTo>
                      <a:lnTo>
                        <a:pt x="0" y="29"/>
                      </a:lnTo>
                      <a:lnTo>
                        <a:pt x="4" y="30"/>
                      </a:lnTo>
                      <a:lnTo>
                        <a:pt x="8" y="31"/>
                      </a:lnTo>
                      <a:lnTo>
                        <a:pt x="12" y="31"/>
                      </a:lnTo>
                      <a:lnTo>
                        <a:pt x="17" y="32"/>
                      </a:lnTo>
                      <a:lnTo>
                        <a:pt x="21" y="32"/>
                      </a:lnTo>
                      <a:lnTo>
                        <a:pt x="25" y="33"/>
                      </a:lnTo>
                      <a:lnTo>
                        <a:pt x="30" y="33"/>
                      </a:lnTo>
                      <a:lnTo>
                        <a:pt x="34" y="33"/>
                      </a:lnTo>
                      <a:lnTo>
                        <a:pt x="39" y="33"/>
                      </a:lnTo>
                      <a:lnTo>
                        <a:pt x="44" y="33"/>
                      </a:lnTo>
                      <a:lnTo>
                        <a:pt x="49" y="33"/>
                      </a:lnTo>
                      <a:lnTo>
                        <a:pt x="54" y="33"/>
                      </a:lnTo>
                      <a:lnTo>
                        <a:pt x="59" y="32"/>
                      </a:lnTo>
                      <a:lnTo>
                        <a:pt x="64" y="31"/>
                      </a:lnTo>
                      <a:lnTo>
                        <a:pt x="69" y="30"/>
                      </a:lnTo>
                      <a:lnTo>
                        <a:pt x="75" y="29"/>
                      </a:lnTo>
                      <a:lnTo>
                        <a:pt x="70" y="0"/>
                      </a:lnTo>
                      <a:lnTo>
                        <a:pt x="4"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61" name="Freeform 219"/>
                <p:cNvSpPr>
                  <a:spLocks/>
                </p:cNvSpPr>
                <p:nvPr/>
              </p:nvSpPr>
              <p:spPr bwMode="auto">
                <a:xfrm>
                  <a:off x="2125" y="1555"/>
                  <a:ext cx="66" cy="13"/>
                </a:xfrm>
                <a:custGeom>
                  <a:avLst/>
                  <a:gdLst>
                    <a:gd name="T0" fmla="*/ 1 w 66"/>
                    <a:gd name="T1" fmla="*/ 0 h 13"/>
                    <a:gd name="T2" fmla="*/ 65 w 66"/>
                    <a:gd name="T3" fmla="*/ 0 h 13"/>
                    <a:gd name="T4" fmla="*/ 66 w 66"/>
                    <a:gd name="T5" fmla="*/ 9 h 13"/>
                    <a:gd name="T6" fmla="*/ 62 w 66"/>
                    <a:gd name="T7" fmla="*/ 10 h 13"/>
                    <a:gd name="T8" fmla="*/ 57 w 66"/>
                    <a:gd name="T9" fmla="*/ 11 h 13"/>
                    <a:gd name="T10" fmla="*/ 53 w 66"/>
                    <a:gd name="T11" fmla="*/ 12 h 13"/>
                    <a:gd name="T12" fmla="*/ 48 w 66"/>
                    <a:gd name="T13" fmla="*/ 13 h 13"/>
                    <a:gd name="T14" fmla="*/ 44 w 66"/>
                    <a:gd name="T15" fmla="*/ 13 h 13"/>
                    <a:gd name="T16" fmla="*/ 39 w 66"/>
                    <a:gd name="T17" fmla="*/ 13 h 13"/>
                    <a:gd name="T18" fmla="*/ 35 w 66"/>
                    <a:gd name="T19" fmla="*/ 13 h 13"/>
                    <a:gd name="T20" fmla="*/ 30 w 66"/>
                    <a:gd name="T21" fmla="*/ 13 h 13"/>
                    <a:gd name="T22" fmla="*/ 26 w 66"/>
                    <a:gd name="T23" fmla="*/ 13 h 13"/>
                    <a:gd name="T24" fmla="*/ 21 w 66"/>
                    <a:gd name="T25" fmla="*/ 13 h 13"/>
                    <a:gd name="T26" fmla="*/ 17 w 66"/>
                    <a:gd name="T27" fmla="*/ 12 h 13"/>
                    <a:gd name="T28" fmla="*/ 13 w 66"/>
                    <a:gd name="T29" fmla="*/ 12 h 13"/>
                    <a:gd name="T30" fmla="*/ 10 w 66"/>
                    <a:gd name="T31" fmla="*/ 12 h 13"/>
                    <a:gd name="T32" fmla="*/ 6 w 66"/>
                    <a:gd name="T33" fmla="*/ 11 h 13"/>
                    <a:gd name="T34" fmla="*/ 3 w 66"/>
                    <a:gd name="T35" fmla="*/ 11 h 13"/>
                    <a:gd name="T36" fmla="*/ 0 w 66"/>
                    <a:gd name="T37" fmla="*/ 10 h 13"/>
                    <a:gd name="T38" fmla="*/ 1 w 66"/>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6"/>
                    <a:gd name="T61" fmla="*/ 0 h 13"/>
                    <a:gd name="T62" fmla="*/ 66 w 66"/>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6" h="13">
                      <a:moveTo>
                        <a:pt x="1" y="0"/>
                      </a:moveTo>
                      <a:lnTo>
                        <a:pt x="65" y="0"/>
                      </a:lnTo>
                      <a:lnTo>
                        <a:pt x="66" y="9"/>
                      </a:lnTo>
                      <a:lnTo>
                        <a:pt x="62" y="10"/>
                      </a:lnTo>
                      <a:lnTo>
                        <a:pt x="57" y="11"/>
                      </a:lnTo>
                      <a:lnTo>
                        <a:pt x="53" y="12"/>
                      </a:lnTo>
                      <a:lnTo>
                        <a:pt x="48" y="13"/>
                      </a:lnTo>
                      <a:lnTo>
                        <a:pt x="44" y="13"/>
                      </a:lnTo>
                      <a:lnTo>
                        <a:pt x="39" y="13"/>
                      </a:lnTo>
                      <a:lnTo>
                        <a:pt x="35" y="13"/>
                      </a:lnTo>
                      <a:lnTo>
                        <a:pt x="30" y="13"/>
                      </a:lnTo>
                      <a:lnTo>
                        <a:pt x="26" y="13"/>
                      </a:lnTo>
                      <a:lnTo>
                        <a:pt x="21" y="13"/>
                      </a:lnTo>
                      <a:lnTo>
                        <a:pt x="17" y="12"/>
                      </a:lnTo>
                      <a:lnTo>
                        <a:pt x="13" y="12"/>
                      </a:lnTo>
                      <a:lnTo>
                        <a:pt x="10" y="12"/>
                      </a:lnTo>
                      <a:lnTo>
                        <a:pt x="6" y="11"/>
                      </a:lnTo>
                      <a:lnTo>
                        <a:pt x="3" y="11"/>
                      </a:lnTo>
                      <a:lnTo>
                        <a:pt x="0" y="10"/>
                      </a:lnTo>
                      <a:lnTo>
                        <a:pt x="1" y="0"/>
                      </a:lnTo>
                      <a:close/>
                    </a:path>
                  </a:pathLst>
                </a:custGeom>
                <a:solidFill>
                  <a:srgbClr val="A0A5A5"/>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62" name="Freeform 220"/>
                <p:cNvSpPr>
                  <a:spLocks/>
                </p:cNvSpPr>
                <p:nvPr/>
              </p:nvSpPr>
              <p:spPr bwMode="auto">
                <a:xfrm>
                  <a:off x="2032" y="1521"/>
                  <a:ext cx="225" cy="5"/>
                </a:xfrm>
                <a:custGeom>
                  <a:avLst/>
                  <a:gdLst>
                    <a:gd name="T0" fmla="*/ 0 w 225"/>
                    <a:gd name="T1" fmla="*/ 4 h 5"/>
                    <a:gd name="T2" fmla="*/ 3 w 225"/>
                    <a:gd name="T3" fmla="*/ 1 h 5"/>
                    <a:gd name="T4" fmla="*/ 225 w 225"/>
                    <a:gd name="T5" fmla="*/ 0 h 5"/>
                    <a:gd name="T6" fmla="*/ 225 w 225"/>
                    <a:gd name="T7" fmla="*/ 4 h 5"/>
                    <a:gd name="T8" fmla="*/ 224 w 225"/>
                    <a:gd name="T9" fmla="*/ 4 h 5"/>
                    <a:gd name="T10" fmla="*/ 222 w 225"/>
                    <a:gd name="T11" fmla="*/ 4 h 5"/>
                    <a:gd name="T12" fmla="*/ 219 w 225"/>
                    <a:gd name="T13" fmla="*/ 4 h 5"/>
                    <a:gd name="T14" fmla="*/ 215 w 225"/>
                    <a:gd name="T15" fmla="*/ 4 h 5"/>
                    <a:gd name="T16" fmla="*/ 210 w 225"/>
                    <a:gd name="T17" fmla="*/ 4 h 5"/>
                    <a:gd name="T18" fmla="*/ 204 w 225"/>
                    <a:gd name="T19" fmla="*/ 4 h 5"/>
                    <a:gd name="T20" fmla="*/ 197 w 225"/>
                    <a:gd name="T21" fmla="*/ 4 h 5"/>
                    <a:gd name="T22" fmla="*/ 189 w 225"/>
                    <a:gd name="T23" fmla="*/ 4 h 5"/>
                    <a:gd name="T24" fmla="*/ 181 w 225"/>
                    <a:gd name="T25" fmla="*/ 4 h 5"/>
                    <a:gd name="T26" fmla="*/ 172 w 225"/>
                    <a:gd name="T27" fmla="*/ 4 h 5"/>
                    <a:gd name="T28" fmla="*/ 163 w 225"/>
                    <a:gd name="T29" fmla="*/ 4 h 5"/>
                    <a:gd name="T30" fmla="*/ 153 w 225"/>
                    <a:gd name="T31" fmla="*/ 4 h 5"/>
                    <a:gd name="T32" fmla="*/ 143 w 225"/>
                    <a:gd name="T33" fmla="*/ 4 h 5"/>
                    <a:gd name="T34" fmla="*/ 133 w 225"/>
                    <a:gd name="T35" fmla="*/ 4 h 5"/>
                    <a:gd name="T36" fmla="*/ 123 w 225"/>
                    <a:gd name="T37" fmla="*/ 5 h 5"/>
                    <a:gd name="T38" fmla="*/ 112 w 225"/>
                    <a:gd name="T39" fmla="*/ 5 h 5"/>
                    <a:gd name="T40" fmla="*/ 102 w 225"/>
                    <a:gd name="T41" fmla="*/ 5 h 5"/>
                    <a:gd name="T42" fmla="*/ 91 w 225"/>
                    <a:gd name="T43" fmla="*/ 5 h 5"/>
                    <a:gd name="T44" fmla="*/ 81 w 225"/>
                    <a:gd name="T45" fmla="*/ 5 h 5"/>
                    <a:gd name="T46" fmla="*/ 71 w 225"/>
                    <a:gd name="T47" fmla="*/ 5 h 5"/>
                    <a:gd name="T48" fmla="*/ 61 w 225"/>
                    <a:gd name="T49" fmla="*/ 5 h 5"/>
                    <a:gd name="T50" fmla="*/ 52 w 225"/>
                    <a:gd name="T51" fmla="*/ 5 h 5"/>
                    <a:gd name="T52" fmla="*/ 43 w 225"/>
                    <a:gd name="T53" fmla="*/ 5 h 5"/>
                    <a:gd name="T54" fmla="*/ 35 w 225"/>
                    <a:gd name="T55" fmla="*/ 5 h 5"/>
                    <a:gd name="T56" fmla="*/ 27 w 225"/>
                    <a:gd name="T57" fmla="*/ 5 h 5"/>
                    <a:gd name="T58" fmla="*/ 20 w 225"/>
                    <a:gd name="T59" fmla="*/ 5 h 5"/>
                    <a:gd name="T60" fmla="*/ 14 w 225"/>
                    <a:gd name="T61" fmla="*/ 5 h 5"/>
                    <a:gd name="T62" fmla="*/ 9 w 225"/>
                    <a:gd name="T63" fmla="*/ 5 h 5"/>
                    <a:gd name="T64" fmla="*/ 5 w 225"/>
                    <a:gd name="T65" fmla="*/ 5 h 5"/>
                    <a:gd name="T66" fmla="*/ 2 w 225"/>
                    <a:gd name="T67" fmla="*/ 4 h 5"/>
                    <a:gd name="T68" fmla="*/ 0 w 225"/>
                    <a:gd name="T69" fmla="*/ 4 h 5"/>
                    <a:gd name="T70" fmla="*/ 0 w 225"/>
                    <a:gd name="T71" fmla="*/ 4 h 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5"/>
                    <a:gd name="T109" fmla="*/ 0 h 5"/>
                    <a:gd name="T110" fmla="*/ 225 w 225"/>
                    <a:gd name="T111" fmla="*/ 5 h 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5" h="5">
                      <a:moveTo>
                        <a:pt x="0" y="4"/>
                      </a:moveTo>
                      <a:lnTo>
                        <a:pt x="3" y="1"/>
                      </a:lnTo>
                      <a:lnTo>
                        <a:pt x="225" y="0"/>
                      </a:lnTo>
                      <a:lnTo>
                        <a:pt x="225" y="4"/>
                      </a:lnTo>
                      <a:lnTo>
                        <a:pt x="224" y="4"/>
                      </a:lnTo>
                      <a:lnTo>
                        <a:pt x="222" y="4"/>
                      </a:lnTo>
                      <a:lnTo>
                        <a:pt x="219" y="4"/>
                      </a:lnTo>
                      <a:lnTo>
                        <a:pt x="215" y="4"/>
                      </a:lnTo>
                      <a:lnTo>
                        <a:pt x="210" y="4"/>
                      </a:lnTo>
                      <a:lnTo>
                        <a:pt x="204" y="4"/>
                      </a:lnTo>
                      <a:lnTo>
                        <a:pt x="197" y="4"/>
                      </a:lnTo>
                      <a:lnTo>
                        <a:pt x="189" y="4"/>
                      </a:lnTo>
                      <a:lnTo>
                        <a:pt x="181" y="4"/>
                      </a:lnTo>
                      <a:lnTo>
                        <a:pt x="172" y="4"/>
                      </a:lnTo>
                      <a:lnTo>
                        <a:pt x="163" y="4"/>
                      </a:lnTo>
                      <a:lnTo>
                        <a:pt x="153" y="4"/>
                      </a:lnTo>
                      <a:lnTo>
                        <a:pt x="143" y="4"/>
                      </a:lnTo>
                      <a:lnTo>
                        <a:pt x="133" y="4"/>
                      </a:lnTo>
                      <a:lnTo>
                        <a:pt x="123" y="5"/>
                      </a:lnTo>
                      <a:lnTo>
                        <a:pt x="112" y="5"/>
                      </a:lnTo>
                      <a:lnTo>
                        <a:pt x="102" y="5"/>
                      </a:lnTo>
                      <a:lnTo>
                        <a:pt x="91" y="5"/>
                      </a:lnTo>
                      <a:lnTo>
                        <a:pt x="81" y="5"/>
                      </a:lnTo>
                      <a:lnTo>
                        <a:pt x="71" y="5"/>
                      </a:lnTo>
                      <a:lnTo>
                        <a:pt x="61" y="5"/>
                      </a:lnTo>
                      <a:lnTo>
                        <a:pt x="52" y="5"/>
                      </a:lnTo>
                      <a:lnTo>
                        <a:pt x="43" y="5"/>
                      </a:lnTo>
                      <a:lnTo>
                        <a:pt x="35" y="5"/>
                      </a:lnTo>
                      <a:lnTo>
                        <a:pt x="27" y="5"/>
                      </a:lnTo>
                      <a:lnTo>
                        <a:pt x="20" y="5"/>
                      </a:lnTo>
                      <a:lnTo>
                        <a:pt x="14" y="5"/>
                      </a:lnTo>
                      <a:lnTo>
                        <a:pt x="9" y="5"/>
                      </a:lnTo>
                      <a:lnTo>
                        <a:pt x="5" y="5"/>
                      </a:lnTo>
                      <a:lnTo>
                        <a:pt x="2" y="4"/>
                      </a:lnTo>
                      <a:lnTo>
                        <a:pt x="0" y="4"/>
                      </a:lnTo>
                      <a:close/>
                    </a:path>
                  </a:pathLst>
                </a:custGeom>
                <a:solidFill>
                  <a:srgbClr val="757272"/>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63" name="Freeform 221"/>
                <p:cNvSpPr>
                  <a:spLocks/>
                </p:cNvSpPr>
                <p:nvPr/>
              </p:nvSpPr>
              <p:spPr bwMode="auto">
                <a:xfrm>
                  <a:off x="2032" y="1512"/>
                  <a:ext cx="273" cy="3"/>
                </a:xfrm>
                <a:custGeom>
                  <a:avLst/>
                  <a:gdLst>
                    <a:gd name="T0" fmla="*/ 0 w 273"/>
                    <a:gd name="T1" fmla="*/ 3 h 3"/>
                    <a:gd name="T2" fmla="*/ 1 w 273"/>
                    <a:gd name="T3" fmla="*/ 0 h 3"/>
                    <a:gd name="T4" fmla="*/ 273 w 273"/>
                    <a:gd name="T5" fmla="*/ 0 h 3"/>
                    <a:gd name="T6" fmla="*/ 273 w 273"/>
                    <a:gd name="T7" fmla="*/ 3 h 3"/>
                    <a:gd name="T8" fmla="*/ 272 w 273"/>
                    <a:gd name="T9" fmla="*/ 3 h 3"/>
                    <a:gd name="T10" fmla="*/ 270 w 273"/>
                    <a:gd name="T11" fmla="*/ 3 h 3"/>
                    <a:gd name="T12" fmla="*/ 266 w 273"/>
                    <a:gd name="T13" fmla="*/ 3 h 3"/>
                    <a:gd name="T14" fmla="*/ 261 w 273"/>
                    <a:gd name="T15" fmla="*/ 3 h 3"/>
                    <a:gd name="T16" fmla="*/ 255 w 273"/>
                    <a:gd name="T17" fmla="*/ 3 h 3"/>
                    <a:gd name="T18" fmla="*/ 248 w 273"/>
                    <a:gd name="T19" fmla="*/ 3 h 3"/>
                    <a:gd name="T20" fmla="*/ 240 w 273"/>
                    <a:gd name="T21" fmla="*/ 3 h 3"/>
                    <a:gd name="T22" fmla="*/ 231 w 273"/>
                    <a:gd name="T23" fmla="*/ 3 h 3"/>
                    <a:gd name="T24" fmla="*/ 220 w 273"/>
                    <a:gd name="T25" fmla="*/ 3 h 3"/>
                    <a:gd name="T26" fmla="*/ 210 w 273"/>
                    <a:gd name="T27" fmla="*/ 3 h 3"/>
                    <a:gd name="T28" fmla="*/ 199 w 273"/>
                    <a:gd name="T29" fmla="*/ 3 h 3"/>
                    <a:gd name="T30" fmla="*/ 187 w 273"/>
                    <a:gd name="T31" fmla="*/ 3 h 3"/>
                    <a:gd name="T32" fmla="*/ 174 w 273"/>
                    <a:gd name="T33" fmla="*/ 3 h 3"/>
                    <a:gd name="T34" fmla="*/ 162 w 273"/>
                    <a:gd name="T35" fmla="*/ 3 h 3"/>
                    <a:gd name="T36" fmla="*/ 149 w 273"/>
                    <a:gd name="T37" fmla="*/ 3 h 3"/>
                    <a:gd name="T38" fmla="*/ 136 w 273"/>
                    <a:gd name="T39" fmla="*/ 3 h 3"/>
                    <a:gd name="T40" fmla="*/ 124 w 273"/>
                    <a:gd name="T41" fmla="*/ 3 h 3"/>
                    <a:gd name="T42" fmla="*/ 111 w 273"/>
                    <a:gd name="T43" fmla="*/ 3 h 3"/>
                    <a:gd name="T44" fmla="*/ 98 w 273"/>
                    <a:gd name="T45" fmla="*/ 3 h 3"/>
                    <a:gd name="T46" fmla="*/ 86 w 273"/>
                    <a:gd name="T47" fmla="*/ 3 h 3"/>
                    <a:gd name="T48" fmla="*/ 74 w 273"/>
                    <a:gd name="T49" fmla="*/ 3 h 3"/>
                    <a:gd name="T50" fmla="*/ 63 w 273"/>
                    <a:gd name="T51" fmla="*/ 3 h 3"/>
                    <a:gd name="T52" fmla="*/ 52 w 273"/>
                    <a:gd name="T53" fmla="*/ 3 h 3"/>
                    <a:gd name="T54" fmla="*/ 42 w 273"/>
                    <a:gd name="T55" fmla="*/ 3 h 3"/>
                    <a:gd name="T56" fmla="*/ 33 w 273"/>
                    <a:gd name="T57" fmla="*/ 3 h 3"/>
                    <a:gd name="T58" fmla="*/ 25 w 273"/>
                    <a:gd name="T59" fmla="*/ 3 h 3"/>
                    <a:gd name="T60" fmla="*/ 17 w 273"/>
                    <a:gd name="T61" fmla="*/ 3 h 3"/>
                    <a:gd name="T62" fmla="*/ 11 w 273"/>
                    <a:gd name="T63" fmla="*/ 3 h 3"/>
                    <a:gd name="T64" fmla="*/ 6 w 273"/>
                    <a:gd name="T65" fmla="*/ 3 h 3"/>
                    <a:gd name="T66" fmla="*/ 3 w 273"/>
                    <a:gd name="T67" fmla="*/ 3 h 3"/>
                    <a:gd name="T68" fmla="*/ 0 w 273"/>
                    <a:gd name="T69" fmla="*/ 3 h 3"/>
                    <a:gd name="T70" fmla="*/ 0 w 273"/>
                    <a:gd name="T71" fmla="*/ 3 h 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3"/>
                    <a:gd name="T109" fmla="*/ 0 h 3"/>
                    <a:gd name="T110" fmla="*/ 273 w 273"/>
                    <a:gd name="T111" fmla="*/ 3 h 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3" h="3">
                      <a:moveTo>
                        <a:pt x="0" y="3"/>
                      </a:moveTo>
                      <a:lnTo>
                        <a:pt x="1" y="0"/>
                      </a:lnTo>
                      <a:lnTo>
                        <a:pt x="273" y="0"/>
                      </a:lnTo>
                      <a:lnTo>
                        <a:pt x="273" y="3"/>
                      </a:lnTo>
                      <a:lnTo>
                        <a:pt x="272" y="3"/>
                      </a:lnTo>
                      <a:lnTo>
                        <a:pt x="270" y="3"/>
                      </a:lnTo>
                      <a:lnTo>
                        <a:pt x="266" y="3"/>
                      </a:lnTo>
                      <a:lnTo>
                        <a:pt x="261" y="3"/>
                      </a:lnTo>
                      <a:lnTo>
                        <a:pt x="255" y="3"/>
                      </a:lnTo>
                      <a:lnTo>
                        <a:pt x="248" y="3"/>
                      </a:lnTo>
                      <a:lnTo>
                        <a:pt x="240" y="3"/>
                      </a:lnTo>
                      <a:lnTo>
                        <a:pt x="231" y="3"/>
                      </a:lnTo>
                      <a:lnTo>
                        <a:pt x="220" y="3"/>
                      </a:lnTo>
                      <a:lnTo>
                        <a:pt x="210" y="3"/>
                      </a:lnTo>
                      <a:lnTo>
                        <a:pt x="199" y="3"/>
                      </a:lnTo>
                      <a:lnTo>
                        <a:pt x="187" y="3"/>
                      </a:lnTo>
                      <a:lnTo>
                        <a:pt x="174" y="3"/>
                      </a:lnTo>
                      <a:lnTo>
                        <a:pt x="162" y="3"/>
                      </a:lnTo>
                      <a:lnTo>
                        <a:pt x="149" y="3"/>
                      </a:lnTo>
                      <a:lnTo>
                        <a:pt x="136" y="3"/>
                      </a:lnTo>
                      <a:lnTo>
                        <a:pt x="124" y="3"/>
                      </a:lnTo>
                      <a:lnTo>
                        <a:pt x="111" y="3"/>
                      </a:lnTo>
                      <a:lnTo>
                        <a:pt x="98" y="3"/>
                      </a:lnTo>
                      <a:lnTo>
                        <a:pt x="86" y="3"/>
                      </a:lnTo>
                      <a:lnTo>
                        <a:pt x="74" y="3"/>
                      </a:lnTo>
                      <a:lnTo>
                        <a:pt x="63" y="3"/>
                      </a:lnTo>
                      <a:lnTo>
                        <a:pt x="52" y="3"/>
                      </a:lnTo>
                      <a:lnTo>
                        <a:pt x="42" y="3"/>
                      </a:lnTo>
                      <a:lnTo>
                        <a:pt x="33" y="3"/>
                      </a:lnTo>
                      <a:lnTo>
                        <a:pt x="25" y="3"/>
                      </a:lnTo>
                      <a:lnTo>
                        <a:pt x="17" y="3"/>
                      </a:lnTo>
                      <a:lnTo>
                        <a:pt x="11" y="3"/>
                      </a:lnTo>
                      <a:lnTo>
                        <a:pt x="6" y="3"/>
                      </a:lnTo>
                      <a:lnTo>
                        <a:pt x="3" y="3"/>
                      </a:lnTo>
                      <a:lnTo>
                        <a:pt x="0" y="3"/>
                      </a:lnTo>
                      <a:close/>
                    </a:path>
                  </a:pathLst>
                </a:custGeom>
                <a:solidFill>
                  <a:srgbClr val="757272"/>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64" name="Freeform 222"/>
                <p:cNvSpPr>
                  <a:spLocks/>
                </p:cNvSpPr>
                <p:nvPr/>
              </p:nvSpPr>
              <p:spPr bwMode="auto">
                <a:xfrm>
                  <a:off x="2033" y="1505"/>
                  <a:ext cx="271" cy="2"/>
                </a:xfrm>
                <a:custGeom>
                  <a:avLst/>
                  <a:gdLst>
                    <a:gd name="T0" fmla="*/ 0 w 271"/>
                    <a:gd name="T1" fmla="*/ 2 h 2"/>
                    <a:gd name="T2" fmla="*/ 1 w 271"/>
                    <a:gd name="T3" fmla="*/ 0 h 2"/>
                    <a:gd name="T4" fmla="*/ 271 w 271"/>
                    <a:gd name="T5" fmla="*/ 0 h 2"/>
                    <a:gd name="T6" fmla="*/ 271 w 271"/>
                    <a:gd name="T7" fmla="*/ 2 h 2"/>
                    <a:gd name="T8" fmla="*/ 270 w 271"/>
                    <a:gd name="T9" fmla="*/ 2 h 2"/>
                    <a:gd name="T10" fmla="*/ 268 w 271"/>
                    <a:gd name="T11" fmla="*/ 2 h 2"/>
                    <a:gd name="T12" fmla="*/ 264 w 271"/>
                    <a:gd name="T13" fmla="*/ 2 h 2"/>
                    <a:gd name="T14" fmla="*/ 259 w 271"/>
                    <a:gd name="T15" fmla="*/ 2 h 2"/>
                    <a:gd name="T16" fmla="*/ 253 w 271"/>
                    <a:gd name="T17" fmla="*/ 2 h 2"/>
                    <a:gd name="T18" fmla="*/ 246 w 271"/>
                    <a:gd name="T19" fmla="*/ 2 h 2"/>
                    <a:gd name="T20" fmla="*/ 238 w 271"/>
                    <a:gd name="T21" fmla="*/ 2 h 2"/>
                    <a:gd name="T22" fmla="*/ 229 w 271"/>
                    <a:gd name="T23" fmla="*/ 2 h 2"/>
                    <a:gd name="T24" fmla="*/ 219 w 271"/>
                    <a:gd name="T25" fmla="*/ 2 h 2"/>
                    <a:gd name="T26" fmla="*/ 208 w 271"/>
                    <a:gd name="T27" fmla="*/ 2 h 2"/>
                    <a:gd name="T28" fmla="*/ 197 w 271"/>
                    <a:gd name="T29" fmla="*/ 2 h 2"/>
                    <a:gd name="T30" fmla="*/ 185 w 271"/>
                    <a:gd name="T31" fmla="*/ 2 h 2"/>
                    <a:gd name="T32" fmla="*/ 173 w 271"/>
                    <a:gd name="T33" fmla="*/ 2 h 2"/>
                    <a:gd name="T34" fmla="*/ 161 w 271"/>
                    <a:gd name="T35" fmla="*/ 2 h 2"/>
                    <a:gd name="T36" fmla="*/ 148 w 271"/>
                    <a:gd name="T37" fmla="*/ 2 h 2"/>
                    <a:gd name="T38" fmla="*/ 135 w 271"/>
                    <a:gd name="T39" fmla="*/ 2 h 2"/>
                    <a:gd name="T40" fmla="*/ 123 w 271"/>
                    <a:gd name="T41" fmla="*/ 2 h 2"/>
                    <a:gd name="T42" fmla="*/ 110 w 271"/>
                    <a:gd name="T43" fmla="*/ 2 h 2"/>
                    <a:gd name="T44" fmla="*/ 98 w 271"/>
                    <a:gd name="T45" fmla="*/ 2 h 2"/>
                    <a:gd name="T46" fmla="*/ 86 w 271"/>
                    <a:gd name="T47" fmla="*/ 2 h 2"/>
                    <a:gd name="T48" fmla="*/ 74 w 271"/>
                    <a:gd name="T49" fmla="*/ 2 h 2"/>
                    <a:gd name="T50" fmla="*/ 63 w 271"/>
                    <a:gd name="T51" fmla="*/ 2 h 2"/>
                    <a:gd name="T52" fmla="*/ 52 w 271"/>
                    <a:gd name="T53" fmla="*/ 2 h 2"/>
                    <a:gd name="T54" fmla="*/ 42 w 271"/>
                    <a:gd name="T55" fmla="*/ 2 h 2"/>
                    <a:gd name="T56" fmla="*/ 33 w 271"/>
                    <a:gd name="T57" fmla="*/ 2 h 2"/>
                    <a:gd name="T58" fmla="*/ 25 w 271"/>
                    <a:gd name="T59" fmla="*/ 2 h 2"/>
                    <a:gd name="T60" fmla="*/ 18 w 271"/>
                    <a:gd name="T61" fmla="*/ 2 h 2"/>
                    <a:gd name="T62" fmla="*/ 11 w 271"/>
                    <a:gd name="T63" fmla="*/ 2 h 2"/>
                    <a:gd name="T64" fmla="*/ 6 w 271"/>
                    <a:gd name="T65" fmla="*/ 2 h 2"/>
                    <a:gd name="T66" fmla="*/ 3 w 271"/>
                    <a:gd name="T67" fmla="*/ 2 h 2"/>
                    <a:gd name="T68" fmla="*/ 1 w 271"/>
                    <a:gd name="T69" fmla="*/ 2 h 2"/>
                    <a:gd name="T70" fmla="*/ 0 w 271"/>
                    <a:gd name="T71" fmla="*/ 2 h 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1"/>
                    <a:gd name="T109" fmla="*/ 0 h 2"/>
                    <a:gd name="T110" fmla="*/ 271 w 271"/>
                    <a:gd name="T111" fmla="*/ 2 h 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1" h="2">
                      <a:moveTo>
                        <a:pt x="0" y="2"/>
                      </a:moveTo>
                      <a:lnTo>
                        <a:pt x="1" y="0"/>
                      </a:lnTo>
                      <a:lnTo>
                        <a:pt x="271" y="0"/>
                      </a:lnTo>
                      <a:lnTo>
                        <a:pt x="271" y="2"/>
                      </a:lnTo>
                      <a:lnTo>
                        <a:pt x="270" y="2"/>
                      </a:lnTo>
                      <a:lnTo>
                        <a:pt x="268" y="2"/>
                      </a:lnTo>
                      <a:lnTo>
                        <a:pt x="264" y="2"/>
                      </a:lnTo>
                      <a:lnTo>
                        <a:pt x="259" y="2"/>
                      </a:lnTo>
                      <a:lnTo>
                        <a:pt x="253" y="2"/>
                      </a:lnTo>
                      <a:lnTo>
                        <a:pt x="246" y="2"/>
                      </a:lnTo>
                      <a:lnTo>
                        <a:pt x="238" y="2"/>
                      </a:lnTo>
                      <a:lnTo>
                        <a:pt x="229" y="2"/>
                      </a:lnTo>
                      <a:lnTo>
                        <a:pt x="219" y="2"/>
                      </a:lnTo>
                      <a:lnTo>
                        <a:pt x="208" y="2"/>
                      </a:lnTo>
                      <a:lnTo>
                        <a:pt x="197" y="2"/>
                      </a:lnTo>
                      <a:lnTo>
                        <a:pt x="185" y="2"/>
                      </a:lnTo>
                      <a:lnTo>
                        <a:pt x="173" y="2"/>
                      </a:lnTo>
                      <a:lnTo>
                        <a:pt x="161" y="2"/>
                      </a:lnTo>
                      <a:lnTo>
                        <a:pt x="148" y="2"/>
                      </a:lnTo>
                      <a:lnTo>
                        <a:pt x="135" y="2"/>
                      </a:lnTo>
                      <a:lnTo>
                        <a:pt x="123" y="2"/>
                      </a:lnTo>
                      <a:lnTo>
                        <a:pt x="110" y="2"/>
                      </a:lnTo>
                      <a:lnTo>
                        <a:pt x="98" y="2"/>
                      </a:lnTo>
                      <a:lnTo>
                        <a:pt x="86" y="2"/>
                      </a:lnTo>
                      <a:lnTo>
                        <a:pt x="74" y="2"/>
                      </a:lnTo>
                      <a:lnTo>
                        <a:pt x="63" y="2"/>
                      </a:lnTo>
                      <a:lnTo>
                        <a:pt x="52" y="2"/>
                      </a:lnTo>
                      <a:lnTo>
                        <a:pt x="42" y="2"/>
                      </a:lnTo>
                      <a:lnTo>
                        <a:pt x="33" y="2"/>
                      </a:lnTo>
                      <a:lnTo>
                        <a:pt x="25" y="2"/>
                      </a:lnTo>
                      <a:lnTo>
                        <a:pt x="18" y="2"/>
                      </a:lnTo>
                      <a:lnTo>
                        <a:pt x="11" y="2"/>
                      </a:lnTo>
                      <a:lnTo>
                        <a:pt x="6" y="2"/>
                      </a:lnTo>
                      <a:lnTo>
                        <a:pt x="3" y="2"/>
                      </a:lnTo>
                      <a:lnTo>
                        <a:pt x="1" y="2"/>
                      </a:lnTo>
                      <a:lnTo>
                        <a:pt x="0" y="2"/>
                      </a:lnTo>
                      <a:close/>
                    </a:path>
                  </a:pathLst>
                </a:custGeom>
                <a:solidFill>
                  <a:srgbClr val="757272"/>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65" name="Freeform 223"/>
                <p:cNvSpPr>
                  <a:spLocks/>
                </p:cNvSpPr>
                <p:nvPr/>
              </p:nvSpPr>
              <p:spPr bwMode="auto">
                <a:xfrm>
                  <a:off x="2034" y="1495"/>
                  <a:ext cx="267" cy="4"/>
                </a:xfrm>
                <a:custGeom>
                  <a:avLst/>
                  <a:gdLst>
                    <a:gd name="T0" fmla="*/ 0 w 267"/>
                    <a:gd name="T1" fmla="*/ 3 h 4"/>
                    <a:gd name="T2" fmla="*/ 1 w 267"/>
                    <a:gd name="T3" fmla="*/ 0 h 4"/>
                    <a:gd name="T4" fmla="*/ 267 w 267"/>
                    <a:gd name="T5" fmla="*/ 0 h 4"/>
                    <a:gd name="T6" fmla="*/ 267 w 267"/>
                    <a:gd name="T7" fmla="*/ 3 h 4"/>
                    <a:gd name="T8" fmla="*/ 266 w 267"/>
                    <a:gd name="T9" fmla="*/ 3 h 4"/>
                    <a:gd name="T10" fmla="*/ 264 w 267"/>
                    <a:gd name="T11" fmla="*/ 3 h 4"/>
                    <a:gd name="T12" fmla="*/ 261 w 267"/>
                    <a:gd name="T13" fmla="*/ 3 h 4"/>
                    <a:gd name="T14" fmla="*/ 256 w 267"/>
                    <a:gd name="T15" fmla="*/ 3 h 4"/>
                    <a:gd name="T16" fmla="*/ 250 w 267"/>
                    <a:gd name="T17" fmla="*/ 3 h 4"/>
                    <a:gd name="T18" fmla="*/ 242 w 267"/>
                    <a:gd name="T19" fmla="*/ 3 h 4"/>
                    <a:gd name="T20" fmla="*/ 234 w 267"/>
                    <a:gd name="T21" fmla="*/ 3 h 4"/>
                    <a:gd name="T22" fmla="*/ 225 w 267"/>
                    <a:gd name="T23" fmla="*/ 3 h 4"/>
                    <a:gd name="T24" fmla="*/ 216 w 267"/>
                    <a:gd name="T25" fmla="*/ 3 h 4"/>
                    <a:gd name="T26" fmla="*/ 205 w 267"/>
                    <a:gd name="T27" fmla="*/ 3 h 4"/>
                    <a:gd name="T28" fmla="*/ 194 w 267"/>
                    <a:gd name="T29" fmla="*/ 3 h 4"/>
                    <a:gd name="T30" fmla="*/ 183 w 267"/>
                    <a:gd name="T31" fmla="*/ 3 h 4"/>
                    <a:gd name="T32" fmla="*/ 171 w 267"/>
                    <a:gd name="T33" fmla="*/ 3 h 4"/>
                    <a:gd name="T34" fmla="*/ 158 w 267"/>
                    <a:gd name="T35" fmla="*/ 3 h 4"/>
                    <a:gd name="T36" fmla="*/ 146 w 267"/>
                    <a:gd name="T37" fmla="*/ 4 h 4"/>
                    <a:gd name="T38" fmla="*/ 133 w 267"/>
                    <a:gd name="T39" fmla="*/ 4 h 4"/>
                    <a:gd name="T40" fmla="*/ 121 w 267"/>
                    <a:gd name="T41" fmla="*/ 4 h 4"/>
                    <a:gd name="T42" fmla="*/ 108 w 267"/>
                    <a:gd name="T43" fmla="*/ 4 h 4"/>
                    <a:gd name="T44" fmla="*/ 96 w 267"/>
                    <a:gd name="T45" fmla="*/ 4 h 4"/>
                    <a:gd name="T46" fmla="*/ 84 w 267"/>
                    <a:gd name="T47" fmla="*/ 4 h 4"/>
                    <a:gd name="T48" fmla="*/ 73 w 267"/>
                    <a:gd name="T49" fmla="*/ 4 h 4"/>
                    <a:gd name="T50" fmla="*/ 62 w 267"/>
                    <a:gd name="T51" fmla="*/ 4 h 4"/>
                    <a:gd name="T52" fmla="*/ 51 w 267"/>
                    <a:gd name="T53" fmla="*/ 4 h 4"/>
                    <a:gd name="T54" fmla="*/ 41 w 267"/>
                    <a:gd name="T55" fmla="*/ 4 h 4"/>
                    <a:gd name="T56" fmla="*/ 33 w 267"/>
                    <a:gd name="T57" fmla="*/ 4 h 4"/>
                    <a:gd name="T58" fmla="*/ 24 w 267"/>
                    <a:gd name="T59" fmla="*/ 4 h 4"/>
                    <a:gd name="T60" fmla="*/ 17 w 267"/>
                    <a:gd name="T61" fmla="*/ 4 h 4"/>
                    <a:gd name="T62" fmla="*/ 11 w 267"/>
                    <a:gd name="T63" fmla="*/ 4 h 4"/>
                    <a:gd name="T64" fmla="*/ 6 w 267"/>
                    <a:gd name="T65" fmla="*/ 4 h 4"/>
                    <a:gd name="T66" fmla="*/ 3 w 267"/>
                    <a:gd name="T67" fmla="*/ 3 h 4"/>
                    <a:gd name="T68" fmla="*/ 0 w 267"/>
                    <a:gd name="T69" fmla="*/ 3 h 4"/>
                    <a:gd name="T70" fmla="*/ 0 w 267"/>
                    <a:gd name="T71" fmla="*/ 3 h 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7"/>
                    <a:gd name="T109" fmla="*/ 0 h 4"/>
                    <a:gd name="T110" fmla="*/ 267 w 267"/>
                    <a:gd name="T111" fmla="*/ 4 h 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7" h="4">
                      <a:moveTo>
                        <a:pt x="0" y="3"/>
                      </a:moveTo>
                      <a:lnTo>
                        <a:pt x="1" y="0"/>
                      </a:lnTo>
                      <a:lnTo>
                        <a:pt x="267" y="0"/>
                      </a:lnTo>
                      <a:lnTo>
                        <a:pt x="267" y="3"/>
                      </a:lnTo>
                      <a:lnTo>
                        <a:pt x="266" y="3"/>
                      </a:lnTo>
                      <a:lnTo>
                        <a:pt x="264" y="3"/>
                      </a:lnTo>
                      <a:lnTo>
                        <a:pt x="261" y="3"/>
                      </a:lnTo>
                      <a:lnTo>
                        <a:pt x="256" y="3"/>
                      </a:lnTo>
                      <a:lnTo>
                        <a:pt x="250" y="3"/>
                      </a:lnTo>
                      <a:lnTo>
                        <a:pt x="242" y="3"/>
                      </a:lnTo>
                      <a:lnTo>
                        <a:pt x="234" y="3"/>
                      </a:lnTo>
                      <a:lnTo>
                        <a:pt x="225" y="3"/>
                      </a:lnTo>
                      <a:lnTo>
                        <a:pt x="216" y="3"/>
                      </a:lnTo>
                      <a:lnTo>
                        <a:pt x="205" y="3"/>
                      </a:lnTo>
                      <a:lnTo>
                        <a:pt x="194" y="3"/>
                      </a:lnTo>
                      <a:lnTo>
                        <a:pt x="183" y="3"/>
                      </a:lnTo>
                      <a:lnTo>
                        <a:pt x="171" y="3"/>
                      </a:lnTo>
                      <a:lnTo>
                        <a:pt x="158" y="3"/>
                      </a:lnTo>
                      <a:lnTo>
                        <a:pt x="146" y="4"/>
                      </a:lnTo>
                      <a:lnTo>
                        <a:pt x="133" y="4"/>
                      </a:lnTo>
                      <a:lnTo>
                        <a:pt x="121" y="4"/>
                      </a:lnTo>
                      <a:lnTo>
                        <a:pt x="108" y="4"/>
                      </a:lnTo>
                      <a:lnTo>
                        <a:pt x="96" y="4"/>
                      </a:lnTo>
                      <a:lnTo>
                        <a:pt x="84" y="4"/>
                      </a:lnTo>
                      <a:lnTo>
                        <a:pt x="73" y="4"/>
                      </a:lnTo>
                      <a:lnTo>
                        <a:pt x="62" y="4"/>
                      </a:lnTo>
                      <a:lnTo>
                        <a:pt x="51" y="4"/>
                      </a:lnTo>
                      <a:lnTo>
                        <a:pt x="41" y="4"/>
                      </a:lnTo>
                      <a:lnTo>
                        <a:pt x="33" y="4"/>
                      </a:lnTo>
                      <a:lnTo>
                        <a:pt x="24" y="4"/>
                      </a:lnTo>
                      <a:lnTo>
                        <a:pt x="17" y="4"/>
                      </a:lnTo>
                      <a:lnTo>
                        <a:pt x="11" y="4"/>
                      </a:lnTo>
                      <a:lnTo>
                        <a:pt x="6" y="4"/>
                      </a:lnTo>
                      <a:lnTo>
                        <a:pt x="3" y="3"/>
                      </a:lnTo>
                      <a:lnTo>
                        <a:pt x="0" y="3"/>
                      </a:lnTo>
                      <a:close/>
                    </a:path>
                  </a:pathLst>
                </a:custGeom>
                <a:solidFill>
                  <a:srgbClr val="757272"/>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66" name="Freeform 224"/>
                <p:cNvSpPr>
                  <a:spLocks/>
                </p:cNvSpPr>
                <p:nvPr/>
              </p:nvSpPr>
              <p:spPr bwMode="auto">
                <a:xfrm>
                  <a:off x="2035" y="1487"/>
                  <a:ext cx="265" cy="3"/>
                </a:xfrm>
                <a:custGeom>
                  <a:avLst/>
                  <a:gdLst>
                    <a:gd name="T0" fmla="*/ 0 w 265"/>
                    <a:gd name="T1" fmla="*/ 3 h 3"/>
                    <a:gd name="T2" fmla="*/ 2 w 265"/>
                    <a:gd name="T3" fmla="*/ 0 h 3"/>
                    <a:gd name="T4" fmla="*/ 265 w 265"/>
                    <a:gd name="T5" fmla="*/ 0 h 3"/>
                    <a:gd name="T6" fmla="*/ 264 w 265"/>
                    <a:gd name="T7" fmla="*/ 2 h 3"/>
                    <a:gd name="T8" fmla="*/ 264 w 265"/>
                    <a:gd name="T9" fmla="*/ 2 h 3"/>
                    <a:gd name="T10" fmla="*/ 261 w 265"/>
                    <a:gd name="T11" fmla="*/ 2 h 3"/>
                    <a:gd name="T12" fmla="*/ 258 w 265"/>
                    <a:gd name="T13" fmla="*/ 2 h 3"/>
                    <a:gd name="T14" fmla="*/ 253 w 265"/>
                    <a:gd name="T15" fmla="*/ 2 h 3"/>
                    <a:gd name="T16" fmla="*/ 247 w 265"/>
                    <a:gd name="T17" fmla="*/ 2 h 3"/>
                    <a:gd name="T18" fmla="*/ 240 w 265"/>
                    <a:gd name="T19" fmla="*/ 2 h 3"/>
                    <a:gd name="T20" fmla="*/ 232 w 265"/>
                    <a:gd name="T21" fmla="*/ 2 h 3"/>
                    <a:gd name="T22" fmla="*/ 223 w 265"/>
                    <a:gd name="T23" fmla="*/ 3 h 3"/>
                    <a:gd name="T24" fmla="*/ 213 w 265"/>
                    <a:gd name="T25" fmla="*/ 3 h 3"/>
                    <a:gd name="T26" fmla="*/ 203 w 265"/>
                    <a:gd name="T27" fmla="*/ 3 h 3"/>
                    <a:gd name="T28" fmla="*/ 192 w 265"/>
                    <a:gd name="T29" fmla="*/ 3 h 3"/>
                    <a:gd name="T30" fmla="*/ 181 w 265"/>
                    <a:gd name="T31" fmla="*/ 3 h 3"/>
                    <a:gd name="T32" fmla="*/ 169 w 265"/>
                    <a:gd name="T33" fmla="*/ 3 h 3"/>
                    <a:gd name="T34" fmla="*/ 157 w 265"/>
                    <a:gd name="T35" fmla="*/ 3 h 3"/>
                    <a:gd name="T36" fmla="*/ 145 w 265"/>
                    <a:gd name="T37" fmla="*/ 3 h 3"/>
                    <a:gd name="T38" fmla="*/ 132 w 265"/>
                    <a:gd name="T39" fmla="*/ 3 h 3"/>
                    <a:gd name="T40" fmla="*/ 120 w 265"/>
                    <a:gd name="T41" fmla="*/ 3 h 3"/>
                    <a:gd name="T42" fmla="*/ 108 w 265"/>
                    <a:gd name="T43" fmla="*/ 3 h 3"/>
                    <a:gd name="T44" fmla="*/ 95 w 265"/>
                    <a:gd name="T45" fmla="*/ 3 h 3"/>
                    <a:gd name="T46" fmla="*/ 84 w 265"/>
                    <a:gd name="T47" fmla="*/ 3 h 3"/>
                    <a:gd name="T48" fmla="*/ 72 w 265"/>
                    <a:gd name="T49" fmla="*/ 3 h 3"/>
                    <a:gd name="T50" fmla="*/ 62 w 265"/>
                    <a:gd name="T51" fmla="*/ 3 h 3"/>
                    <a:gd name="T52" fmla="*/ 51 w 265"/>
                    <a:gd name="T53" fmla="*/ 3 h 3"/>
                    <a:gd name="T54" fmla="*/ 41 w 265"/>
                    <a:gd name="T55" fmla="*/ 3 h 3"/>
                    <a:gd name="T56" fmla="*/ 33 w 265"/>
                    <a:gd name="T57" fmla="*/ 3 h 3"/>
                    <a:gd name="T58" fmla="*/ 24 w 265"/>
                    <a:gd name="T59" fmla="*/ 3 h 3"/>
                    <a:gd name="T60" fmla="*/ 17 w 265"/>
                    <a:gd name="T61" fmla="*/ 3 h 3"/>
                    <a:gd name="T62" fmla="*/ 12 w 265"/>
                    <a:gd name="T63" fmla="*/ 3 h 3"/>
                    <a:gd name="T64" fmla="*/ 7 w 265"/>
                    <a:gd name="T65" fmla="*/ 3 h 3"/>
                    <a:gd name="T66" fmla="*/ 3 w 265"/>
                    <a:gd name="T67" fmla="*/ 3 h 3"/>
                    <a:gd name="T68" fmla="*/ 1 w 265"/>
                    <a:gd name="T69" fmla="*/ 3 h 3"/>
                    <a:gd name="T70" fmla="*/ 0 w 265"/>
                    <a:gd name="T71" fmla="*/ 3 h 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5"/>
                    <a:gd name="T109" fmla="*/ 0 h 3"/>
                    <a:gd name="T110" fmla="*/ 265 w 265"/>
                    <a:gd name="T111" fmla="*/ 3 h 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5" h="3">
                      <a:moveTo>
                        <a:pt x="0" y="3"/>
                      </a:moveTo>
                      <a:lnTo>
                        <a:pt x="2" y="0"/>
                      </a:lnTo>
                      <a:lnTo>
                        <a:pt x="265" y="0"/>
                      </a:lnTo>
                      <a:lnTo>
                        <a:pt x="264" y="2"/>
                      </a:lnTo>
                      <a:lnTo>
                        <a:pt x="261" y="2"/>
                      </a:lnTo>
                      <a:lnTo>
                        <a:pt x="258" y="2"/>
                      </a:lnTo>
                      <a:lnTo>
                        <a:pt x="253" y="2"/>
                      </a:lnTo>
                      <a:lnTo>
                        <a:pt x="247" y="2"/>
                      </a:lnTo>
                      <a:lnTo>
                        <a:pt x="240" y="2"/>
                      </a:lnTo>
                      <a:lnTo>
                        <a:pt x="232" y="2"/>
                      </a:lnTo>
                      <a:lnTo>
                        <a:pt x="223" y="3"/>
                      </a:lnTo>
                      <a:lnTo>
                        <a:pt x="213" y="3"/>
                      </a:lnTo>
                      <a:lnTo>
                        <a:pt x="203" y="3"/>
                      </a:lnTo>
                      <a:lnTo>
                        <a:pt x="192" y="3"/>
                      </a:lnTo>
                      <a:lnTo>
                        <a:pt x="181" y="3"/>
                      </a:lnTo>
                      <a:lnTo>
                        <a:pt x="169" y="3"/>
                      </a:lnTo>
                      <a:lnTo>
                        <a:pt x="157" y="3"/>
                      </a:lnTo>
                      <a:lnTo>
                        <a:pt x="145" y="3"/>
                      </a:lnTo>
                      <a:lnTo>
                        <a:pt x="132" y="3"/>
                      </a:lnTo>
                      <a:lnTo>
                        <a:pt x="120" y="3"/>
                      </a:lnTo>
                      <a:lnTo>
                        <a:pt x="108" y="3"/>
                      </a:lnTo>
                      <a:lnTo>
                        <a:pt x="95" y="3"/>
                      </a:lnTo>
                      <a:lnTo>
                        <a:pt x="84" y="3"/>
                      </a:lnTo>
                      <a:lnTo>
                        <a:pt x="72" y="3"/>
                      </a:lnTo>
                      <a:lnTo>
                        <a:pt x="62" y="3"/>
                      </a:lnTo>
                      <a:lnTo>
                        <a:pt x="51" y="3"/>
                      </a:lnTo>
                      <a:lnTo>
                        <a:pt x="41" y="3"/>
                      </a:lnTo>
                      <a:lnTo>
                        <a:pt x="33" y="3"/>
                      </a:lnTo>
                      <a:lnTo>
                        <a:pt x="24" y="3"/>
                      </a:lnTo>
                      <a:lnTo>
                        <a:pt x="17" y="3"/>
                      </a:lnTo>
                      <a:lnTo>
                        <a:pt x="12" y="3"/>
                      </a:lnTo>
                      <a:lnTo>
                        <a:pt x="7" y="3"/>
                      </a:lnTo>
                      <a:lnTo>
                        <a:pt x="3" y="3"/>
                      </a:lnTo>
                      <a:lnTo>
                        <a:pt x="1" y="3"/>
                      </a:lnTo>
                      <a:lnTo>
                        <a:pt x="0" y="3"/>
                      </a:lnTo>
                      <a:close/>
                    </a:path>
                  </a:pathLst>
                </a:custGeom>
                <a:solidFill>
                  <a:srgbClr val="757272"/>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67" name="Freeform 225"/>
                <p:cNvSpPr>
                  <a:spLocks/>
                </p:cNvSpPr>
                <p:nvPr/>
              </p:nvSpPr>
              <p:spPr bwMode="auto">
                <a:xfrm>
                  <a:off x="2257" y="1525"/>
                  <a:ext cx="51" cy="4"/>
                </a:xfrm>
                <a:custGeom>
                  <a:avLst/>
                  <a:gdLst>
                    <a:gd name="T0" fmla="*/ 0 w 51"/>
                    <a:gd name="T1" fmla="*/ 0 h 4"/>
                    <a:gd name="T2" fmla="*/ 0 w 51"/>
                    <a:gd name="T3" fmla="*/ 4 h 4"/>
                    <a:gd name="T4" fmla="*/ 51 w 51"/>
                    <a:gd name="T5" fmla="*/ 4 h 4"/>
                    <a:gd name="T6" fmla="*/ 50 w 51"/>
                    <a:gd name="T7" fmla="*/ 0 h 4"/>
                    <a:gd name="T8" fmla="*/ 0 w 51"/>
                    <a:gd name="T9" fmla="*/ 0 h 4"/>
                    <a:gd name="T10" fmla="*/ 0 60000 65536"/>
                    <a:gd name="T11" fmla="*/ 0 60000 65536"/>
                    <a:gd name="T12" fmla="*/ 0 60000 65536"/>
                    <a:gd name="T13" fmla="*/ 0 60000 65536"/>
                    <a:gd name="T14" fmla="*/ 0 60000 65536"/>
                    <a:gd name="T15" fmla="*/ 0 w 51"/>
                    <a:gd name="T16" fmla="*/ 0 h 4"/>
                    <a:gd name="T17" fmla="*/ 51 w 51"/>
                    <a:gd name="T18" fmla="*/ 4 h 4"/>
                  </a:gdLst>
                  <a:ahLst/>
                  <a:cxnLst>
                    <a:cxn ang="T10">
                      <a:pos x="T0" y="T1"/>
                    </a:cxn>
                    <a:cxn ang="T11">
                      <a:pos x="T2" y="T3"/>
                    </a:cxn>
                    <a:cxn ang="T12">
                      <a:pos x="T4" y="T5"/>
                    </a:cxn>
                    <a:cxn ang="T13">
                      <a:pos x="T6" y="T7"/>
                    </a:cxn>
                    <a:cxn ang="T14">
                      <a:pos x="T8" y="T9"/>
                    </a:cxn>
                  </a:cxnLst>
                  <a:rect l="T15" t="T16" r="T17" b="T18"/>
                  <a:pathLst>
                    <a:path w="51" h="4">
                      <a:moveTo>
                        <a:pt x="0" y="0"/>
                      </a:moveTo>
                      <a:lnTo>
                        <a:pt x="0" y="4"/>
                      </a:lnTo>
                      <a:lnTo>
                        <a:pt x="51" y="4"/>
                      </a:lnTo>
                      <a:lnTo>
                        <a:pt x="50" y="0"/>
                      </a:lnTo>
                      <a:lnTo>
                        <a:pt x="0" y="0"/>
                      </a:lnTo>
                      <a:close/>
                    </a:path>
                  </a:pathLst>
                </a:custGeom>
                <a:solidFill>
                  <a:srgbClr val="89827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68" name="Freeform 226"/>
                <p:cNvSpPr>
                  <a:spLocks/>
                </p:cNvSpPr>
                <p:nvPr/>
              </p:nvSpPr>
              <p:spPr bwMode="auto">
                <a:xfrm>
                  <a:off x="2052" y="1515"/>
                  <a:ext cx="5" cy="11"/>
                </a:xfrm>
                <a:custGeom>
                  <a:avLst/>
                  <a:gdLst>
                    <a:gd name="T0" fmla="*/ 1 w 5"/>
                    <a:gd name="T1" fmla="*/ 0 h 11"/>
                    <a:gd name="T2" fmla="*/ 0 w 5"/>
                    <a:gd name="T3" fmla="*/ 8 h 11"/>
                    <a:gd name="T4" fmla="*/ 2 w 5"/>
                    <a:gd name="T5" fmla="*/ 11 h 11"/>
                    <a:gd name="T6" fmla="*/ 4 w 5"/>
                    <a:gd name="T7" fmla="*/ 7 h 11"/>
                    <a:gd name="T8" fmla="*/ 5 w 5"/>
                    <a:gd name="T9" fmla="*/ 0 h 11"/>
                    <a:gd name="T10" fmla="*/ 1 w 5"/>
                    <a:gd name="T11" fmla="*/ 0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1" y="0"/>
                      </a:moveTo>
                      <a:lnTo>
                        <a:pt x="0" y="8"/>
                      </a:lnTo>
                      <a:lnTo>
                        <a:pt x="2" y="11"/>
                      </a:lnTo>
                      <a:lnTo>
                        <a:pt x="4" y="7"/>
                      </a:lnTo>
                      <a:lnTo>
                        <a:pt x="5"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69" name="Freeform 227"/>
                <p:cNvSpPr>
                  <a:spLocks/>
                </p:cNvSpPr>
                <p:nvPr/>
              </p:nvSpPr>
              <p:spPr bwMode="auto">
                <a:xfrm>
                  <a:off x="2163" y="1507"/>
                  <a:ext cx="4" cy="8"/>
                </a:xfrm>
                <a:custGeom>
                  <a:avLst/>
                  <a:gdLst>
                    <a:gd name="T0" fmla="*/ 0 w 4"/>
                    <a:gd name="T1" fmla="*/ 1 h 8"/>
                    <a:gd name="T2" fmla="*/ 0 w 4"/>
                    <a:gd name="T3" fmla="*/ 5 h 8"/>
                    <a:gd name="T4" fmla="*/ 1 w 4"/>
                    <a:gd name="T5" fmla="*/ 8 h 8"/>
                    <a:gd name="T6" fmla="*/ 4 w 4"/>
                    <a:gd name="T7" fmla="*/ 5 h 8"/>
                    <a:gd name="T8" fmla="*/ 3 w 4"/>
                    <a:gd name="T9" fmla="*/ 0 h 8"/>
                    <a:gd name="T10" fmla="*/ 0 w 4"/>
                    <a:gd name="T11" fmla="*/ 1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1"/>
                      </a:moveTo>
                      <a:lnTo>
                        <a:pt x="0" y="5"/>
                      </a:lnTo>
                      <a:lnTo>
                        <a:pt x="1" y="8"/>
                      </a:lnTo>
                      <a:lnTo>
                        <a:pt x="4" y="5"/>
                      </a:lnTo>
                      <a:lnTo>
                        <a:pt x="3" y="0"/>
                      </a:lnTo>
                      <a:lnTo>
                        <a:pt x="0" y="1"/>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70" name="Freeform 228"/>
                <p:cNvSpPr>
                  <a:spLocks/>
                </p:cNvSpPr>
                <p:nvPr/>
              </p:nvSpPr>
              <p:spPr bwMode="auto">
                <a:xfrm>
                  <a:off x="2061" y="1499"/>
                  <a:ext cx="4" cy="8"/>
                </a:xfrm>
                <a:custGeom>
                  <a:avLst/>
                  <a:gdLst>
                    <a:gd name="T0" fmla="*/ 1 w 4"/>
                    <a:gd name="T1" fmla="*/ 0 h 8"/>
                    <a:gd name="T2" fmla="*/ 0 w 4"/>
                    <a:gd name="T3" fmla="*/ 6 h 8"/>
                    <a:gd name="T4" fmla="*/ 1 w 4"/>
                    <a:gd name="T5" fmla="*/ 8 h 8"/>
                    <a:gd name="T6" fmla="*/ 4 w 4"/>
                    <a:gd name="T7" fmla="*/ 6 h 8"/>
                    <a:gd name="T8" fmla="*/ 4 w 4"/>
                    <a:gd name="T9" fmla="*/ 0 h 8"/>
                    <a:gd name="T10" fmla="*/ 1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1" y="0"/>
                      </a:moveTo>
                      <a:lnTo>
                        <a:pt x="0" y="6"/>
                      </a:lnTo>
                      <a:lnTo>
                        <a:pt x="1" y="8"/>
                      </a:lnTo>
                      <a:lnTo>
                        <a:pt x="4" y="6"/>
                      </a:lnTo>
                      <a:lnTo>
                        <a:pt x="4"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71" name="Freeform 229"/>
                <p:cNvSpPr>
                  <a:spLocks/>
                </p:cNvSpPr>
                <p:nvPr/>
              </p:nvSpPr>
              <p:spPr bwMode="auto">
                <a:xfrm>
                  <a:off x="2172" y="1498"/>
                  <a:ext cx="3" cy="10"/>
                </a:xfrm>
                <a:custGeom>
                  <a:avLst/>
                  <a:gdLst>
                    <a:gd name="T0" fmla="*/ 0 w 3"/>
                    <a:gd name="T1" fmla="*/ 0 h 10"/>
                    <a:gd name="T2" fmla="*/ 0 w 3"/>
                    <a:gd name="T3" fmla="*/ 8 h 10"/>
                    <a:gd name="T4" fmla="*/ 2 w 3"/>
                    <a:gd name="T5" fmla="*/ 10 h 10"/>
                    <a:gd name="T6" fmla="*/ 3 w 3"/>
                    <a:gd name="T7" fmla="*/ 7 h 10"/>
                    <a:gd name="T8" fmla="*/ 3 w 3"/>
                    <a:gd name="T9" fmla="*/ 0 h 10"/>
                    <a:gd name="T10" fmla="*/ 0 w 3"/>
                    <a:gd name="T11" fmla="*/ 0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0" y="0"/>
                      </a:moveTo>
                      <a:lnTo>
                        <a:pt x="0" y="8"/>
                      </a:lnTo>
                      <a:lnTo>
                        <a:pt x="2" y="10"/>
                      </a:lnTo>
                      <a:lnTo>
                        <a:pt x="3" y="7"/>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72" name="Freeform 230"/>
                <p:cNvSpPr>
                  <a:spLocks/>
                </p:cNvSpPr>
                <p:nvPr/>
              </p:nvSpPr>
              <p:spPr bwMode="auto">
                <a:xfrm>
                  <a:off x="2075" y="1515"/>
                  <a:ext cx="5" cy="11"/>
                </a:xfrm>
                <a:custGeom>
                  <a:avLst/>
                  <a:gdLst>
                    <a:gd name="T0" fmla="*/ 1 w 5"/>
                    <a:gd name="T1" fmla="*/ 0 h 11"/>
                    <a:gd name="T2" fmla="*/ 0 w 5"/>
                    <a:gd name="T3" fmla="*/ 7 h 11"/>
                    <a:gd name="T4" fmla="*/ 3 w 5"/>
                    <a:gd name="T5" fmla="*/ 11 h 11"/>
                    <a:gd name="T6" fmla="*/ 5 w 5"/>
                    <a:gd name="T7" fmla="*/ 6 h 11"/>
                    <a:gd name="T8" fmla="*/ 5 w 5"/>
                    <a:gd name="T9" fmla="*/ 0 h 11"/>
                    <a:gd name="T10" fmla="*/ 1 w 5"/>
                    <a:gd name="T11" fmla="*/ 0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1" y="0"/>
                      </a:moveTo>
                      <a:lnTo>
                        <a:pt x="0" y="7"/>
                      </a:lnTo>
                      <a:lnTo>
                        <a:pt x="3" y="11"/>
                      </a:lnTo>
                      <a:lnTo>
                        <a:pt x="5" y="6"/>
                      </a:lnTo>
                      <a:lnTo>
                        <a:pt x="5"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73" name="Freeform 231"/>
                <p:cNvSpPr>
                  <a:spLocks/>
                </p:cNvSpPr>
                <p:nvPr/>
              </p:nvSpPr>
              <p:spPr bwMode="auto">
                <a:xfrm>
                  <a:off x="2142" y="1478"/>
                  <a:ext cx="4" cy="12"/>
                </a:xfrm>
                <a:custGeom>
                  <a:avLst/>
                  <a:gdLst>
                    <a:gd name="T0" fmla="*/ 0 w 4"/>
                    <a:gd name="T1" fmla="*/ 0 h 12"/>
                    <a:gd name="T2" fmla="*/ 0 w 4"/>
                    <a:gd name="T3" fmla="*/ 9 h 12"/>
                    <a:gd name="T4" fmla="*/ 2 w 4"/>
                    <a:gd name="T5" fmla="*/ 12 h 12"/>
                    <a:gd name="T6" fmla="*/ 3 w 4"/>
                    <a:gd name="T7" fmla="*/ 8 h 12"/>
                    <a:gd name="T8" fmla="*/ 4 w 4"/>
                    <a:gd name="T9" fmla="*/ 1 h 12"/>
                    <a:gd name="T10" fmla="*/ 0 w 4"/>
                    <a:gd name="T11" fmla="*/ 0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0" y="0"/>
                      </a:moveTo>
                      <a:lnTo>
                        <a:pt x="0" y="9"/>
                      </a:lnTo>
                      <a:lnTo>
                        <a:pt x="2" y="12"/>
                      </a:lnTo>
                      <a:lnTo>
                        <a:pt x="3" y="8"/>
                      </a:lnTo>
                      <a:lnTo>
                        <a:pt x="4"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74" name="Freeform 232"/>
                <p:cNvSpPr>
                  <a:spLocks/>
                </p:cNvSpPr>
                <p:nvPr/>
              </p:nvSpPr>
              <p:spPr bwMode="auto">
                <a:xfrm>
                  <a:off x="2267" y="1515"/>
                  <a:ext cx="4" cy="15"/>
                </a:xfrm>
                <a:custGeom>
                  <a:avLst/>
                  <a:gdLst>
                    <a:gd name="T0" fmla="*/ 0 w 4"/>
                    <a:gd name="T1" fmla="*/ 0 h 15"/>
                    <a:gd name="T2" fmla="*/ 1 w 4"/>
                    <a:gd name="T3" fmla="*/ 10 h 15"/>
                    <a:gd name="T4" fmla="*/ 3 w 4"/>
                    <a:gd name="T5" fmla="*/ 15 h 15"/>
                    <a:gd name="T6" fmla="*/ 4 w 4"/>
                    <a:gd name="T7" fmla="*/ 10 h 15"/>
                    <a:gd name="T8" fmla="*/ 3 w 4"/>
                    <a:gd name="T9" fmla="*/ 0 h 15"/>
                    <a:gd name="T10" fmla="*/ 0 w 4"/>
                    <a:gd name="T11" fmla="*/ 0 h 15"/>
                    <a:gd name="T12" fmla="*/ 0 60000 65536"/>
                    <a:gd name="T13" fmla="*/ 0 60000 65536"/>
                    <a:gd name="T14" fmla="*/ 0 60000 65536"/>
                    <a:gd name="T15" fmla="*/ 0 60000 65536"/>
                    <a:gd name="T16" fmla="*/ 0 60000 65536"/>
                    <a:gd name="T17" fmla="*/ 0 60000 65536"/>
                    <a:gd name="T18" fmla="*/ 0 w 4"/>
                    <a:gd name="T19" fmla="*/ 0 h 15"/>
                    <a:gd name="T20" fmla="*/ 4 w 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4" h="15">
                      <a:moveTo>
                        <a:pt x="0" y="0"/>
                      </a:moveTo>
                      <a:lnTo>
                        <a:pt x="1" y="10"/>
                      </a:lnTo>
                      <a:lnTo>
                        <a:pt x="3" y="15"/>
                      </a:lnTo>
                      <a:lnTo>
                        <a:pt x="4" y="10"/>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75" name="Freeform 233"/>
                <p:cNvSpPr>
                  <a:spLocks/>
                </p:cNvSpPr>
                <p:nvPr/>
              </p:nvSpPr>
              <p:spPr bwMode="auto">
                <a:xfrm>
                  <a:off x="2095" y="1515"/>
                  <a:ext cx="4" cy="11"/>
                </a:xfrm>
                <a:custGeom>
                  <a:avLst/>
                  <a:gdLst>
                    <a:gd name="T0" fmla="*/ 1 w 4"/>
                    <a:gd name="T1" fmla="*/ 0 h 11"/>
                    <a:gd name="T2" fmla="*/ 0 w 4"/>
                    <a:gd name="T3" fmla="*/ 7 h 11"/>
                    <a:gd name="T4" fmla="*/ 2 w 4"/>
                    <a:gd name="T5" fmla="*/ 11 h 11"/>
                    <a:gd name="T6" fmla="*/ 4 w 4"/>
                    <a:gd name="T7" fmla="*/ 6 h 11"/>
                    <a:gd name="T8" fmla="*/ 3 w 4"/>
                    <a:gd name="T9" fmla="*/ 0 h 11"/>
                    <a:gd name="T10" fmla="*/ 1 w 4"/>
                    <a:gd name="T11" fmla="*/ 0 h 11"/>
                    <a:gd name="T12" fmla="*/ 0 60000 65536"/>
                    <a:gd name="T13" fmla="*/ 0 60000 65536"/>
                    <a:gd name="T14" fmla="*/ 0 60000 65536"/>
                    <a:gd name="T15" fmla="*/ 0 60000 65536"/>
                    <a:gd name="T16" fmla="*/ 0 60000 65536"/>
                    <a:gd name="T17" fmla="*/ 0 60000 65536"/>
                    <a:gd name="T18" fmla="*/ 0 w 4"/>
                    <a:gd name="T19" fmla="*/ 0 h 11"/>
                    <a:gd name="T20" fmla="*/ 4 w 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 h="11">
                      <a:moveTo>
                        <a:pt x="1" y="0"/>
                      </a:moveTo>
                      <a:lnTo>
                        <a:pt x="0" y="7"/>
                      </a:lnTo>
                      <a:lnTo>
                        <a:pt x="2" y="11"/>
                      </a:lnTo>
                      <a:lnTo>
                        <a:pt x="4" y="6"/>
                      </a:lnTo>
                      <a:lnTo>
                        <a:pt x="3"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76" name="Freeform 234"/>
                <p:cNvSpPr>
                  <a:spLocks/>
                </p:cNvSpPr>
                <p:nvPr/>
              </p:nvSpPr>
              <p:spPr bwMode="auto">
                <a:xfrm>
                  <a:off x="2145" y="1507"/>
                  <a:ext cx="4" cy="9"/>
                </a:xfrm>
                <a:custGeom>
                  <a:avLst/>
                  <a:gdLst>
                    <a:gd name="T0" fmla="*/ 1 w 4"/>
                    <a:gd name="T1" fmla="*/ 0 h 9"/>
                    <a:gd name="T2" fmla="*/ 0 w 4"/>
                    <a:gd name="T3" fmla="*/ 6 h 9"/>
                    <a:gd name="T4" fmla="*/ 2 w 4"/>
                    <a:gd name="T5" fmla="*/ 9 h 9"/>
                    <a:gd name="T6" fmla="*/ 4 w 4"/>
                    <a:gd name="T7" fmla="*/ 6 h 9"/>
                    <a:gd name="T8" fmla="*/ 3 w 4"/>
                    <a:gd name="T9" fmla="*/ 0 h 9"/>
                    <a:gd name="T10" fmla="*/ 1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1" y="0"/>
                      </a:moveTo>
                      <a:lnTo>
                        <a:pt x="0" y="6"/>
                      </a:lnTo>
                      <a:lnTo>
                        <a:pt x="2" y="9"/>
                      </a:lnTo>
                      <a:lnTo>
                        <a:pt x="4" y="6"/>
                      </a:lnTo>
                      <a:lnTo>
                        <a:pt x="3"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77" name="Freeform 235"/>
                <p:cNvSpPr>
                  <a:spLocks/>
                </p:cNvSpPr>
                <p:nvPr/>
              </p:nvSpPr>
              <p:spPr bwMode="auto">
                <a:xfrm>
                  <a:off x="2285" y="1515"/>
                  <a:ext cx="5" cy="14"/>
                </a:xfrm>
                <a:custGeom>
                  <a:avLst/>
                  <a:gdLst>
                    <a:gd name="T0" fmla="*/ 0 w 5"/>
                    <a:gd name="T1" fmla="*/ 0 h 14"/>
                    <a:gd name="T2" fmla="*/ 1 w 5"/>
                    <a:gd name="T3" fmla="*/ 9 h 14"/>
                    <a:gd name="T4" fmla="*/ 3 w 5"/>
                    <a:gd name="T5" fmla="*/ 14 h 14"/>
                    <a:gd name="T6" fmla="*/ 5 w 5"/>
                    <a:gd name="T7" fmla="*/ 9 h 14"/>
                    <a:gd name="T8" fmla="*/ 3 w 5"/>
                    <a:gd name="T9" fmla="*/ 0 h 14"/>
                    <a:gd name="T10" fmla="*/ 0 w 5"/>
                    <a:gd name="T11" fmla="*/ 0 h 14"/>
                    <a:gd name="T12" fmla="*/ 0 60000 65536"/>
                    <a:gd name="T13" fmla="*/ 0 60000 65536"/>
                    <a:gd name="T14" fmla="*/ 0 60000 65536"/>
                    <a:gd name="T15" fmla="*/ 0 60000 65536"/>
                    <a:gd name="T16" fmla="*/ 0 60000 65536"/>
                    <a:gd name="T17" fmla="*/ 0 60000 65536"/>
                    <a:gd name="T18" fmla="*/ 0 w 5"/>
                    <a:gd name="T19" fmla="*/ 0 h 14"/>
                    <a:gd name="T20" fmla="*/ 5 w 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 h="14">
                      <a:moveTo>
                        <a:pt x="0" y="0"/>
                      </a:moveTo>
                      <a:lnTo>
                        <a:pt x="1" y="9"/>
                      </a:lnTo>
                      <a:lnTo>
                        <a:pt x="3" y="14"/>
                      </a:lnTo>
                      <a:lnTo>
                        <a:pt x="5" y="9"/>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78" name="Freeform 236"/>
                <p:cNvSpPr>
                  <a:spLocks/>
                </p:cNvSpPr>
                <p:nvPr/>
              </p:nvSpPr>
              <p:spPr bwMode="auto">
                <a:xfrm>
                  <a:off x="2046" y="1507"/>
                  <a:ext cx="4" cy="8"/>
                </a:xfrm>
                <a:custGeom>
                  <a:avLst/>
                  <a:gdLst>
                    <a:gd name="T0" fmla="*/ 0 w 4"/>
                    <a:gd name="T1" fmla="*/ 0 h 8"/>
                    <a:gd name="T2" fmla="*/ 0 w 4"/>
                    <a:gd name="T3" fmla="*/ 5 h 8"/>
                    <a:gd name="T4" fmla="*/ 1 w 4"/>
                    <a:gd name="T5" fmla="*/ 8 h 8"/>
                    <a:gd name="T6" fmla="*/ 4 w 4"/>
                    <a:gd name="T7" fmla="*/ 5 h 8"/>
                    <a:gd name="T8" fmla="*/ 4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0" y="5"/>
                      </a:lnTo>
                      <a:lnTo>
                        <a:pt x="1" y="8"/>
                      </a:lnTo>
                      <a:lnTo>
                        <a:pt x="4" y="5"/>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79" name="Freeform 237"/>
                <p:cNvSpPr>
                  <a:spLocks/>
                </p:cNvSpPr>
                <p:nvPr/>
              </p:nvSpPr>
              <p:spPr bwMode="auto">
                <a:xfrm>
                  <a:off x="2242" y="1515"/>
                  <a:ext cx="4" cy="10"/>
                </a:xfrm>
                <a:custGeom>
                  <a:avLst/>
                  <a:gdLst>
                    <a:gd name="T0" fmla="*/ 0 w 4"/>
                    <a:gd name="T1" fmla="*/ 0 h 10"/>
                    <a:gd name="T2" fmla="*/ 1 w 4"/>
                    <a:gd name="T3" fmla="*/ 8 h 10"/>
                    <a:gd name="T4" fmla="*/ 3 w 4"/>
                    <a:gd name="T5" fmla="*/ 10 h 10"/>
                    <a:gd name="T6" fmla="*/ 4 w 4"/>
                    <a:gd name="T7" fmla="*/ 5 h 10"/>
                    <a:gd name="T8" fmla="*/ 3 w 4"/>
                    <a:gd name="T9" fmla="*/ 0 h 10"/>
                    <a:gd name="T10" fmla="*/ 0 w 4"/>
                    <a:gd name="T11" fmla="*/ 0 h 10"/>
                    <a:gd name="T12" fmla="*/ 0 60000 65536"/>
                    <a:gd name="T13" fmla="*/ 0 60000 65536"/>
                    <a:gd name="T14" fmla="*/ 0 60000 65536"/>
                    <a:gd name="T15" fmla="*/ 0 60000 65536"/>
                    <a:gd name="T16" fmla="*/ 0 60000 65536"/>
                    <a:gd name="T17" fmla="*/ 0 60000 65536"/>
                    <a:gd name="T18" fmla="*/ 0 w 4"/>
                    <a:gd name="T19" fmla="*/ 0 h 10"/>
                    <a:gd name="T20" fmla="*/ 4 w 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 h="10">
                      <a:moveTo>
                        <a:pt x="0" y="0"/>
                      </a:moveTo>
                      <a:lnTo>
                        <a:pt x="1" y="8"/>
                      </a:lnTo>
                      <a:lnTo>
                        <a:pt x="3" y="10"/>
                      </a:lnTo>
                      <a:lnTo>
                        <a:pt x="4"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80" name="Freeform 238"/>
                <p:cNvSpPr>
                  <a:spLocks/>
                </p:cNvSpPr>
                <p:nvPr/>
              </p:nvSpPr>
              <p:spPr bwMode="auto">
                <a:xfrm>
                  <a:off x="2178" y="1478"/>
                  <a:ext cx="3" cy="14"/>
                </a:xfrm>
                <a:custGeom>
                  <a:avLst/>
                  <a:gdLst>
                    <a:gd name="T0" fmla="*/ 0 w 3"/>
                    <a:gd name="T1" fmla="*/ 0 h 14"/>
                    <a:gd name="T2" fmla="*/ 0 w 3"/>
                    <a:gd name="T3" fmla="*/ 11 h 14"/>
                    <a:gd name="T4" fmla="*/ 2 w 3"/>
                    <a:gd name="T5" fmla="*/ 14 h 14"/>
                    <a:gd name="T6" fmla="*/ 3 w 3"/>
                    <a:gd name="T7" fmla="*/ 10 h 14"/>
                    <a:gd name="T8" fmla="*/ 3 w 3"/>
                    <a:gd name="T9" fmla="*/ 1 h 14"/>
                    <a:gd name="T10" fmla="*/ 0 w 3"/>
                    <a:gd name="T11" fmla="*/ 0 h 14"/>
                    <a:gd name="T12" fmla="*/ 0 60000 65536"/>
                    <a:gd name="T13" fmla="*/ 0 60000 65536"/>
                    <a:gd name="T14" fmla="*/ 0 60000 65536"/>
                    <a:gd name="T15" fmla="*/ 0 60000 65536"/>
                    <a:gd name="T16" fmla="*/ 0 60000 65536"/>
                    <a:gd name="T17" fmla="*/ 0 60000 65536"/>
                    <a:gd name="T18" fmla="*/ 0 w 3"/>
                    <a:gd name="T19" fmla="*/ 0 h 14"/>
                    <a:gd name="T20" fmla="*/ 3 w 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 h="14">
                      <a:moveTo>
                        <a:pt x="0" y="0"/>
                      </a:moveTo>
                      <a:lnTo>
                        <a:pt x="0" y="11"/>
                      </a:lnTo>
                      <a:lnTo>
                        <a:pt x="2" y="14"/>
                      </a:lnTo>
                      <a:lnTo>
                        <a:pt x="3" y="10"/>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81" name="Freeform 239"/>
                <p:cNvSpPr>
                  <a:spLocks/>
                </p:cNvSpPr>
                <p:nvPr/>
              </p:nvSpPr>
              <p:spPr bwMode="auto">
                <a:xfrm>
                  <a:off x="2109" y="1507"/>
                  <a:ext cx="4" cy="10"/>
                </a:xfrm>
                <a:custGeom>
                  <a:avLst/>
                  <a:gdLst>
                    <a:gd name="T0" fmla="*/ 1 w 4"/>
                    <a:gd name="T1" fmla="*/ 0 h 10"/>
                    <a:gd name="T2" fmla="*/ 0 w 4"/>
                    <a:gd name="T3" fmla="*/ 6 h 10"/>
                    <a:gd name="T4" fmla="*/ 2 w 4"/>
                    <a:gd name="T5" fmla="*/ 10 h 10"/>
                    <a:gd name="T6" fmla="*/ 3 w 4"/>
                    <a:gd name="T7" fmla="*/ 6 h 10"/>
                    <a:gd name="T8" fmla="*/ 4 w 4"/>
                    <a:gd name="T9" fmla="*/ 0 h 10"/>
                    <a:gd name="T10" fmla="*/ 1 w 4"/>
                    <a:gd name="T11" fmla="*/ 0 h 10"/>
                    <a:gd name="T12" fmla="*/ 0 60000 65536"/>
                    <a:gd name="T13" fmla="*/ 0 60000 65536"/>
                    <a:gd name="T14" fmla="*/ 0 60000 65536"/>
                    <a:gd name="T15" fmla="*/ 0 60000 65536"/>
                    <a:gd name="T16" fmla="*/ 0 60000 65536"/>
                    <a:gd name="T17" fmla="*/ 0 60000 65536"/>
                    <a:gd name="T18" fmla="*/ 0 w 4"/>
                    <a:gd name="T19" fmla="*/ 0 h 10"/>
                    <a:gd name="T20" fmla="*/ 4 w 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 h="10">
                      <a:moveTo>
                        <a:pt x="1" y="0"/>
                      </a:moveTo>
                      <a:lnTo>
                        <a:pt x="0" y="6"/>
                      </a:lnTo>
                      <a:lnTo>
                        <a:pt x="2" y="10"/>
                      </a:lnTo>
                      <a:lnTo>
                        <a:pt x="3" y="6"/>
                      </a:lnTo>
                      <a:lnTo>
                        <a:pt x="4"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82" name="Freeform 240"/>
                <p:cNvSpPr>
                  <a:spLocks/>
                </p:cNvSpPr>
                <p:nvPr/>
              </p:nvSpPr>
              <p:spPr bwMode="auto">
                <a:xfrm>
                  <a:off x="2214" y="1506"/>
                  <a:ext cx="4" cy="9"/>
                </a:xfrm>
                <a:custGeom>
                  <a:avLst/>
                  <a:gdLst>
                    <a:gd name="T0" fmla="*/ 0 w 4"/>
                    <a:gd name="T1" fmla="*/ 0 h 9"/>
                    <a:gd name="T2" fmla="*/ 0 w 4"/>
                    <a:gd name="T3" fmla="*/ 5 h 9"/>
                    <a:gd name="T4" fmla="*/ 2 w 4"/>
                    <a:gd name="T5" fmla="*/ 9 h 9"/>
                    <a:gd name="T6" fmla="*/ 4 w 4"/>
                    <a:gd name="T7" fmla="*/ 5 h 9"/>
                    <a:gd name="T8" fmla="*/ 3 w 4"/>
                    <a:gd name="T9" fmla="*/ 1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0" y="5"/>
                      </a:lnTo>
                      <a:lnTo>
                        <a:pt x="2" y="9"/>
                      </a:lnTo>
                      <a:lnTo>
                        <a:pt x="4" y="5"/>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83" name="Freeform 241"/>
                <p:cNvSpPr>
                  <a:spLocks/>
                </p:cNvSpPr>
                <p:nvPr/>
              </p:nvSpPr>
              <p:spPr bwMode="auto">
                <a:xfrm>
                  <a:off x="2251" y="1507"/>
                  <a:ext cx="4" cy="7"/>
                </a:xfrm>
                <a:custGeom>
                  <a:avLst/>
                  <a:gdLst>
                    <a:gd name="T0" fmla="*/ 0 w 4"/>
                    <a:gd name="T1" fmla="*/ 0 h 7"/>
                    <a:gd name="T2" fmla="*/ 1 w 4"/>
                    <a:gd name="T3" fmla="*/ 5 h 7"/>
                    <a:gd name="T4" fmla="*/ 2 w 4"/>
                    <a:gd name="T5" fmla="*/ 7 h 7"/>
                    <a:gd name="T6" fmla="*/ 4 w 4"/>
                    <a:gd name="T7" fmla="*/ 5 h 7"/>
                    <a:gd name="T8" fmla="*/ 2 w 4"/>
                    <a:gd name="T9" fmla="*/ 1 h 7"/>
                    <a:gd name="T10" fmla="*/ 0 w 4"/>
                    <a:gd name="T11" fmla="*/ 0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0"/>
                      </a:moveTo>
                      <a:lnTo>
                        <a:pt x="1" y="5"/>
                      </a:lnTo>
                      <a:lnTo>
                        <a:pt x="2" y="7"/>
                      </a:lnTo>
                      <a:lnTo>
                        <a:pt x="4" y="5"/>
                      </a:lnTo>
                      <a:lnTo>
                        <a:pt x="2"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84" name="Freeform 242"/>
                <p:cNvSpPr>
                  <a:spLocks/>
                </p:cNvSpPr>
                <p:nvPr/>
              </p:nvSpPr>
              <p:spPr bwMode="auto">
                <a:xfrm>
                  <a:off x="2092" y="1507"/>
                  <a:ext cx="3" cy="9"/>
                </a:xfrm>
                <a:custGeom>
                  <a:avLst/>
                  <a:gdLst>
                    <a:gd name="T0" fmla="*/ 0 w 3"/>
                    <a:gd name="T1" fmla="*/ 0 h 9"/>
                    <a:gd name="T2" fmla="*/ 0 w 3"/>
                    <a:gd name="T3" fmla="*/ 5 h 9"/>
                    <a:gd name="T4" fmla="*/ 1 w 3"/>
                    <a:gd name="T5" fmla="*/ 9 h 9"/>
                    <a:gd name="T6" fmla="*/ 3 w 3"/>
                    <a:gd name="T7" fmla="*/ 5 h 9"/>
                    <a:gd name="T8" fmla="*/ 3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5"/>
                      </a:lnTo>
                      <a:lnTo>
                        <a:pt x="1" y="9"/>
                      </a:lnTo>
                      <a:lnTo>
                        <a:pt x="3"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85" name="Freeform 243"/>
                <p:cNvSpPr>
                  <a:spLocks/>
                </p:cNvSpPr>
                <p:nvPr/>
              </p:nvSpPr>
              <p:spPr bwMode="auto">
                <a:xfrm>
                  <a:off x="2196" y="1507"/>
                  <a:ext cx="4" cy="8"/>
                </a:xfrm>
                <a:custGeom>
                  <a:avLst/>
                  <a:gdLst>
                    <a:gd name="T0" fmla="*/ 0 w 4"/>
                    <a:gd name="T1" fmla="*/ 0 h 8"/>
                    <a:gd name="T2" fmla="*/ 1 w 4"/>
                    <a:gd name="T3" fmla="*/ 5 h 8"/>
                    <a:gd name="T4" fmla="*/ 3 w 4"/>
                    <a:gd name="T5" fmla="*/ 8 h 8"/>
                    <a:gd name="T6" fmla="*/ 4 w 4"/>
                    <a:gd name="T7" fmla="*/ 5 h 8"/>
                    <a:gd name="T8" fmla="*/ 4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1" y="5"/>
                      </a:lnTo>
                      <a:lnTo>
                        <a:pt x="3" y="8"/>
                      </a:lnTo>
                      <a:lnTo>
                        <a:pt x="4" y="5"/>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86" name="Freeform 244"/>
                <p:cNvSpPr>
                  <a:spLocks/>
                </p:cNvSpPr>
                <p:nvPr/>
              </p:nvSpPr>
              <p:spPr bwMode="auto">
                <a:xfrm>
                  <a:off x="2275" y="1507"/>
                  <a:ext cx="5" cy="9"/>
                </a:xfrm>
                <a:custGeom>
                  <a:avLst/>
                  <a:gdLst>
                    <a:gd name="T0" fmla="*/ 0 w 5"/>
                    <a:gd name="T1" fmla="*/ 0 h 9"/>
                    <a:gd name="T2" fmla="*/ 1 w 5"/>
                    <a:gd name="T3" fmla="*/ 7 h 9"/>
                    <a:gd name="T4" fmla="*/ 3 w 5"/>
                    <a:gd name="T5" fmla="*/ 9 h 9"/>
                    <a:gd name="T6" fmla="*/ 5 w 5"/>
                    <a:gd name="T7" fmla="*/ 6 h 9"/>
                    <a:gd name="T8" fmla="*/ 3 w 5"/>
                    <a:gd name="T9" fmla="*/ 0 h 9"/>
                    <a:gd name="T10" fmla="*/ 0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0" y="0"/>
                      </a:moveTo>
                      <a:lnTo>
                        <a:pt x="1" y="7"/>
                      </a:lnTo>
                      <a:lnTo>
                        <a:pt x="3" y="9"/>
                      </a:lnTo>
                      <a:lnTo>
                        <a:pt x="5" y="6"/>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87" name="Freeform 245"/>
                <p:cNvSpPr>
                  <a:spLocks/>
                </p:cNvSpPr>
                <p:nvPr/>
              </p:nvSpPr>
              <p:spPr bwMode="auto">
                <a:xfrm>
                  <a:off x="2072" y="1507"/>
                  <a:ext cx="4" cy="8"/>
                </a:xfrm>
                <a:custGeom>
                  <a:avLst/>
                  <a:gdLst>
                    <a:gd name="T0" fmla="*/ 0 w 4"/>
                    <a:gd name="T1" fmla="*/ 0 h 8"/>
                    <a:gd name="T2" fmla="*/ 0 w 4"/>
                    <a:gd name="T3" fmla="*/ 6 h 8"/>
                    <a:gd name="T4" fmla="*/ 2 w 4"/>
                    <a:gd name="T5" fmla="*/ 8 h 8"/>
                    <a:gd name="T6" fmla="*/ 4 w 4"/>
                    <a:gd name="T7" fmla="*/ 6 h 8"/>
                    <a:gd name="T8" fmla="*/ 4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0" y="6"/>
                      </a:lnTo>
                      <a:lnTo>
                        <a:pt x="2" y="8"/>
                      </a:lnTo>
                      <a:lnTo>
                        <a:pt x="4" y="6"/>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88" name="Freeform 246"/>
                <p:cNvSpPr>
                  <a:spLocks/>
                </p:cNvSpPr>
                <p:nvPr/>
              </p:nvSpPr>
              <p:spPr bwMode="auto">
                <a:xfrm>
                  <a:off x="2180" y="1507"/>
                  <a:ext cx="4" cy="9"/>
                </a:xfrm>
                <a:custGeom>
                  <a:avLst/>
                  <a:gdLst>
                    <a:gd name="T0" fmla="*/ 0 w 4"/>
                    <a:gd name="T1" fmla="*/ 0 h 9"/>
                    <a:gd name="T2" fmla="*/ 1 w 4"/>
                    <a:gd name="T3" fmla="*/ 6 h 9"/>
                    <a:gd name="T4" fmla="*/ 2 w 4"/>
                    <a:gd name="T5" fmla="*/ 9 h 9"/>
                    <a:gd name="T6" fmla="*/ 4 w 4"/>
                    <a:gd name="T7" fmla="*/ 5 h 9"/>
                    <a:gd name="T8" fmla="*/ 3 w 4"/>
                    <a:gd name="T9" fmla="*/ 0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1" y="6"/>
                      </a:lnTo>
                      <a:lnTo>
                        <a:pt x="2" y="9"/>
                      </a:lnTo>
                      <a:lnTo>
                        <a:pt x="4"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89" name="Freeform 247"/>
                <p:cNvSpPr>
                  <a:spLocks/>
                </p:cNvSpPr>
                <p:nvPr/>
              </p:nvSpPr>
              <p:spPr bwMode="auto">
                <a:xfrm>
                  <a:off x="2263" y="1508"/>
                  <a:ext cx="4" cy="8"/>
                </a:xfrm>
                <a:custGeom>
                  <a:avLst/>
                  <a:gdLst>
                    <a:gd name="T0" fmla="*/ 0 w 4"/>
                    <a:gd name="T1" fmla="*/ 0 h 8"/>
                    <a:gd name="T2" fmla="*/ 1 w 4"/>
                    <a:gd name="T3" fmla="*/ 5 h 8"/>
                    <a:gd name="T4" fmla="*/ 2 w 4"/>
                    <a:gd name="T5" fmla="*/ 8 h 8"/>
                    <a:gd name="T6" fmla="*/ 4 w 4"/>
                    <a:gd name="T7" fmla="*/ 4 h 8"/>
                    <a:gd name="T8" fmla="*/ 3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1" y="5"/>
                      </a:lnTo>
                      <a:lnTo>
                        <a:pt x="2" y="8"/>
                      </a:lnTo>
                      <a:lnTo>
                        <a:pt x="4" y="4"/>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90" name="Freeform 248"/>
                <p:cNvSpPr>
                  <a:spLocks/>
                </p:cNvSpPr>
                <p:nvPr/>
              </p:nvSpPr>
              <p:spPr bwMode="auto">
                <a:xfrm>
                  <a:off x="2079" y="1499"/>
                  <a:ext cx="4" cy="9"/>
                </a:xfrm>
                <a:custGeom>
                  <a:avLst/>
                  <a:gdLst>
                    <a:gd name="T0" fmla="*/ 1 w 4"/>
                    <a:gd name="T1" fmla="*/ 0 h 9"/>
                    <a:gd name="T2" fmla="*/ 0 w 4"/>
                    <a:gd name="T3" fmla="*/ 6 h 9"/>
                    <a:gd name="T4" fmla="*/ 2 w 4"/>
                    <a:gd name="T5" fmla="*/ 9 h 9"/>
                    <a:gd name="T6" fmla="*/ 3 w 4"/>
                    <a:gd name="T7" fmla="*/ 6 h 9"/>
                    <a:gd name="T8" fmla="*/ 4 w 4"/>
                    <a:gd name="T9" fmla="*/ 0 h 9"/>
                    <a:gd name="T10" fmla="*/ 1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1" y="0"/>
                      </a:moveTo>
                      <a:lnTo>
                        <a:pt x="0" y="6"/>
                      </a:lnTo>
                      <a:lnTo>
                        <a:pt x="2" y="9"/>
                      </a:lnTo>
                      <a:lnTo>
                        <a:pt x="3" y="6"/>
                      </a:lnTo>
                      <a:lnTo>
                        <a:pt x="4"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91" name="Freeform 249"/>
                <p:cNvSpPr>
                  <a:spLocks/>
                </p:cNvSpPr>
                <p:nvPr/>
              </p:nvSpPr>
              <p:spPr bwMode="auto">
                <a:xfrm>
                  <a:off x="2191" y="1498"/>
                  <a:ext cx="3" cy="10"/>
                </a:xfrm>
                <a:custGeom>
                  <a:avLst/>
                  <a:gdLst>
                    <a:gd name="T0" fmla="*/ 0 w 3"/>
                    <a:gd name="T1" fmla="*/ 0 h 10"/>
                    <a:gd name="T2" fmla="*/ 0 w 3"/>
                    <a:gd name="T3" fmla="*/ 7 h 10"/>
                    <a:gd name="T4" fmla="*/ 1 w 3"/>
                    <a:gd name="T5" fmla="*/ 10 h 10"/>
                    <a:gd name="T6" fmla="*/ 3 w 3"/>
                    <a:gd name="T7" fmla="*/ 8 h 10"/>
                    <a:gd name="T8" fmla="*/ 3 w 3"/>
                    <a:gd name="T9" fmla="*/ 0 h 10"/>
                    <a:gd name="T10" fmla="*/ 0 w 3"/>
                    <a:gd name="T11" fmla="*/ 0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0" y="0"/>
                      </a:moveTo>
                      <a:lnTo>
                        <a:pt x="0" y="7"/>
                      </a:lnTo>
                      <a:lnTo>
                        <a:pt x="1" y="10"/>
                      </a:lnTo>
                      <a:lnTo>
                        <a:pt x="3" y="8"/>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92" name="Freeform 250"/>
                <p:cNvSpPr>
                  <a:spLocks/>
                </p:cNvSpPr>
                <p:nvPr/>
              </p:nvSpPr>
              <p:spPr bwMode="auto">
                <a:xfrm>
                  <a:off x="2281" y="1498"/>
                  <a:ext cx="5" cy="10"/>
                </a:xfrm>
                <a:custGeom>
                  <a:avLst/>
                  <a:gdLst>
                    <a:gd name="T0" fmla="*/ 0 w 5"/>
                    <a:gd name="T1" fmla="*/ 0 h 10"/>
                    <a:gd name="T2" fmla="*/ 2 w 5"/>
                    <a:gd name="T3" fmla="*/ 7 h 10"/>
                    <a:gd name="T4" fmla="*/ 4 w 5"/>
                    <a:gd name="T5" fmla="*/ 10 h 10"/>
                    <a:gd name="T6" fmla="*/ 5 w 5"/>
                    <a:gd name="T7" fmla="*/ 7 h 10"/>
                    <a:gd name="T8" fmla="*/ 4 w 5"/>
                    <a:gd name="T9" fmla="*/ 0 h 10"/>
                    <a:gd name="T10" fmla="*/ 0 w 5"/>
                    <a:gd name="T11" fmla="*/ 0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0"/>
                      </a:moveTo>
                      <a:lnTo>
                        <a:pt x="2" y="7"/>
                      </a:lnTo>
                      <a:lnTo>
                        <a:pt x="4" y="10"/>
                      </a:lnTo>
                      <a:lnTo>
                        <a:pt x="5" y="7"/>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93" name="Freeform 251"/>
                <p:cNvSpPr>
                  <a:spLocks/>
                </p:cNvSpPr>
                <p:nvPr/>
              </p:nvSpPr>
              <p:spPr bwMode="auto">
                <a:xfrm>
                  <a:off x="2076" y="1490"/>
                  <a:ext cx="4" cy="9"/>
                </a:xfrm>
                <a:custGeom>
                  <a:avLst/>
                  <a:gdLst>
                    <a:gd name="T0" fmla="*/ 1 w 4"/>
                    <a:gd name="T1" fmla="*/ 0 h 9"/>
                    <a:gd name="T2" fmla="*/ 0 w 4"/>
                    <a:gd name="T3" fmla="*/ 5 h 9"/>
                    <a:gd name="T4" fmla="*/ 2 w 4"/>
                    <a:gd name="T5" fmla="*/ 9 h 9"/>
                    <a:gd name="T6" fmla="*/ 4 w 4"/>
                    <a:gd name="T7" fmla="*/ 5 h 9"/>
                    <a:gd name="T8" fmla="*/ 4 w 4"/>
                    <a:gd name="T9" fmla="*/ 0 h 9"/>
                    <a:gd name="T10" fmla="*/ 1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1" y="0"/>
                      </a:moveTo>
                      <a:lnTo>
                        <a:pt x="0" y="5"/>
                      </a:lnTo>
                      <a:lnTo>
                        <a:pt x="2" y="9"/>
                      </a:lnTo>
                      <a:lnTo>
                        <a:pt x="4" y="5"/>
                      </a:lnTo>
                      <a:lnTo>
                        <a:pt x="4"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94" name="Freeform 252"/>
                <p:cNvSpPr>
                  <a:spLocks/>
                </p:cNvSpPr>
                <p:nvPr/>
              </p:nvSpPr>
              <p:spPr bwMode="auto">
                <a:xfrm>
                  <a:off x="2186" y="1489"/>
                  <a:ext cx="3" cy="9"/>
                </a:xfrm>
                <a:custGeom>
                  <a:avLst/>
                  <a:gdLst>
                    <a:gd name="T0" fmla="*/ 0 w 3"/>
                    <a:gd name="T1" fmla="*/ 0 h 9"/>
                    <a:gd name="T2" fmla="*/ 0 w 3"/>
                    <a:gd name="T3" fmla="*/ 4 h 9"/>
                    <a:gd name="T4" fmla="*/ 2 w 3"/>
                    <a:gd name="T5" fmla="*/ 9 h 9"/>
                    <a:gd name="T6" fmla="*/ 3 w 3"/>
                    <a:gd name="T7" fmla="*/ 5 h 9"/>
                    <a:gd name="T8" fmla="*/ 3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4"/>
                      </a:lnTo>
                      <a:lnTo>
                        <a:pt x="2" y="9"/>
                      </a:lnTo>
                      <a:lnTo>
                        <a:pt x="3"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95" name="Freeform 253"/>
                <p:cNvSpPr>
                  <a:spLocks/>
                </p:cNvSpPr>
                <p:nvPr/>
              </p:nvSpPr>
              <p:spPr bwMode="auto">
                <a:xfrm>
                  <a:off x="2272" y="1490"/>
                  <a:ext cx="4" cy="8"/>
                </a:xfrm>
                <a:custGeom>
                  <a:avLst/>
                  <a:gdLst>
                    <a:gd name="T0" fmla="*/ 0 w 4"/>
                    <a:gd name="T1" fmla="*/ 0 h 8"/>
                    <a:gd name="T2" fmla="*/ 1 w 4"/>
                    <a:gd name="T3" fmla="*/ 5 h 8"/>
                    <a:gd name="T4" fmla="*/ 3 w 4"/>
                    <a:gd name="T5" fmla="*/ 8 h 8"/>
                    <a:gd name="T6" fmla="*/ 4 w 4"/>
                    <a:gd name="T7" fmla="*/ 5 h 8"/>
                    <a:gd name="T8" fmla="*/ 3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1" y="5"/>
                      </a:lnTo>
                      <a:lnTo>
                        <a:pt x="3" y="8"/>
                      </a:lnTo>
                      <a:lnTo>
                        <a:pt x="4"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96" name="Freeform 254"/>
                <p:cNvSpPr>
                  <a:spLocks/>
                </p:cNvSpPr>
                <p:nvPr/>
              </p:nvSpPr>
              <p:spPr bwMode="auto">
                <a:xfrm>
                  <a:off x="2094" y="1489"/>
                  <a:ext cx="4" cy="11"/>
                </a:xfrm>
                <a:custGeom>
                  <a:avLst/>
                  <a:gdLst>
                    <a:gd name="T0" fmla="*/ 0 w 4"/>
                    <a:gd name="T1" fmla="*/ 0 h 11"/>
                    <a:gd name="T2" fmla="*/ 0 w 4"/>
                    <a:gd name="T3" fmla="*/ 7 h 11"/>
                    <a:gd name="T4" fmla="*/ 1 w 4"/>
                    <a:gd name="T5" fmla="*/ 11 h 11"/>
                    <a:gd name="T6" fmla="*/ 3 w 4"/>
                    <a:gd name="T7" fmla="*/ 7 h 11"/>
                    <a:gd name="T8" fmla="*/ 4 w 4"/>
                    <a:gd name="T9" fmla="*/ 0 h 11"/>
                    <a:gd name="T10" fmla="*/ 0 w 4"/>
                    <a:gd name="T11" fmla="*/ 0 h 11"/>
                    <a:gd name="T12" fmla="*/ 0 60000 65536"/>
                    <a:gd name="T13" fmla="*/ 0 60000 65536"/>
                    <a:gd name="T14" fmla="*/ 0 60000 65536"/>
                    <a:gd name="T15" fmla="*/ 0 60000 65536"/>
                    <a:gd name="T16" fmla="*/ 0 60000 65536"/>
                    <a:gd name="T17" fmla="*/ 0 60000 65536"/>
                    <a:gd name="T18" fmla="*/ 0 w 4"/>
                    <a:gd name="T19" fmla="*/ 0 h 11"/>
                    <a:gd name="T20" fmla="*/ 4 w 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 h="11">
                      <a:moveTo>
                        <a:pt x="0" y="0"/>
                      </a:moveTo>
                      <a:lnTo>
                        <a:pt x="0" y="7"/>
                      </a:lnTo>
                      <a:lnTo>
                        <a:pt x="1" y="11"/>
                      </a:lnTo>
                      <a:lnTo>
                        <a:pt x="3" y="7"/>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97" name="Freeform 255"/>
                <p:cNvSpPr>
                  <a:spLocks/>
                </p:cNvSpPr>
                <p:nvPr/>
              </p:nvSpPr>
              <p:spPr bwMode="auto">
                <a:xfrm>
                  <a:off x="2203" y="1489"/>
                  <a:ext cx="3" cy="9"/>
                </a:xfrm>
                <a:custGeom>
                  <a:avLst/>
                  <a:gdLst>
                    <a:gd name="T0" fmla="*/ 0 w 3"/>
                    <a:gd name="T1" fmla="*/ 0 h 9"/>
                    <a:gd name="T2" fmla="*/ 0 w 3"/>
                    <a:gd name="T3" fmla="*/ 6 h 9"/>
                    <a:gd name="T4" fmla="*/ 2 w 3"/>
                    <a:gd name="T5" fmla="*/ 9 h 9"/>
                    <a:gd name="T6" fmla="*/ 3 w 3"/>
                    <a:gd name="T7" fmla="*/ 6 h 9"/>
                    <a:gd name="T8" fmla="*/ 3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6"/>
                      </a:lnTo>
                      <a:lnTo>
                        <a:pt x="2" y="9"/>
                      </a:lnTo>
                      <a:lnTo>
                        <a:pt x="3" y="6"/>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98" name="Freeform 256"/>
                <p:cNvSpPr>
                  <a:spLocks/>
                </p:cNvSpPr>
                <p:nvPr/>
              </p:nvSpPr>
              <p:spPr bwMode="auto">
                <a:xfrm>
                  <a:off x="2288" y="1488"/>
                  <a:ext cx="3" cy="10"/>
                </a:xfrm>
                <a:custGeom>
                  <a:avLst/>
                  <a:gdLst>
                    <a:gd name="T0" fmla="*/ 0 w 3"/>
                    <a:gd name="T1" fmla="*/ 0 h 10"/>
                    <a:gd name="T2" fmla="*/ 0 w 3"/>
                    <a:gd name="T3" fmla="*/ 7 h 10"/>
                    <a:gd name="T4" fmla="*/ 3 w 3"/>
                    <a:gd name="T5" fmla="*/ 10 h 10"/>
                    <a:gd name="T6" fmla="*/ 3 w 3"/>
                    <a:gd name="T7" fmla="*/ 7 h 10"/>
                    <a:gd name="T8" fmla="*/ 2 w 3"/>
                    <a:gd name="T9" fmla="*/ 1 h 10"/>
                    <a:gd name="T10" fmla="*/ 0 w 3"/>
                    <a:gd name="T11" fmla="*/ 0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0" y="0"/>
                      </a:moveTo>
                      <a:lnTo>
                        <a:pt x="0" y="7"/>
                      </a:lnTo>
                      <a:lnTo>
                        <a:pt x="3" y="10"/>
                      </a:lnTo>
                      <a:lnTo>
                        <a:pt x="3" y="7"/>
                      </a:lnTo>
                      <a:lnTo>
                        <a:pt x="2"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99" name="Freeform 257"/>
                <p:cNvSpPr>
                  <a:spLocks/>
                </p:cNvSpPr>
                <p:nvPr/>
              </p:nvSpPr>
              <p:spPr bwMode="auto">
                <a:xfrm>
                  <a:off x="2112" y="1489"/>
                  <a:ext cx="3" cy="10"/>
                </a:xfrm>
                <a:custGeom>
                  <a:avLst/>
                  <a:gdLst>
                    <a:gd name="T0" fmla="*/ 1 w 3"/>
                    <a:gd name="T1" fmla="*/ 1 h 10"/>
                    <a:gd name="T2" fmla="*/ 0 w 3"/>
                    <a:gd name="T3" fmla="*/ 6 h 10"/>
                    <a:gd name="T4" fmla="*/ 1 w 3"/>
                    <a:gd name="T5" fmla="*/ 10 h 10"/>
                    <a:gd name="T6" fmla="*/ 3 w 3"/>
                    <a:gd name="T7" fmla="*/ 6 h 10"/>
                    <a:gd name="T8" fmla="*/ 3 w 3"/>
                    <a:gd name="T9" fmla="*/ 0 h 10"/>
                    <a:gd name="T10" fmla="*/ 1 w 3"/>
                    <a:gd name="T11" fmla="*/ 1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1" y="1"/>
                      </a:moveTo>
                      <a:lnTo>
                        <a:pt x="0" y="6"/>
                      </a:lnTo>
                      <a:lnTo>
                        <a:pt x="1" y="10"/>
                      </a:lnTo>
                      <a:lnTo>
                        <a:pt x="3" y="6"/>
                      </a:lnTo>
                      <a:lnTo>
                        <a:pt x="3" y="0"/>
                      </a:lnTo>
                      <a:lnTo>
                        <a:pt x="1" y="1"/>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00" name="Freeform 258"/>
                <p:cNvSpPr>
                  <a:spLocks/>
                </p:cNvSpPr>
                <p:nvPr/>
              </p:nvSpPr>
              <p:spPr bwMode="auto">
                <a:xfrm>
                  <a:off x="2221" y="1489"/>
                  <a:ext cx="4" cy="9"/>
                </a:xfrm>
                <a:custGeom>
                  <a:avLst/>
                  <a:gdLst>
                    <a:gd name="T0" fmla="*/ 0 w 4"/>
                    <a:gd name="T1" fmla="*/ 0 h 9"/>
                    <a:gd name="T2" fmla="*/ 0 w 4"/>
                    <a:gd name="T3" fmla="*/ 6 h 9"/>
                    <a:gd name="T4" fmla="*/ 3 w 4"/>
                    <a:gd name="T5" fmla="*/ 9 h 9"/>
                    <a:gd name="T6" fmla="*/ 4 w 4"/>
                    <a:gd name="T7" fmla="*/ 6 h 9"/>
                    <a:gd name="T8" fmla="*/ 4 w 4"/>
                    <a:gd name="T9" fmla="*/ 1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0" y="6"/>
                      </a:lnTo>
                      <a:lnTo>
                        <a:pt x="3" y="9"/>
                      </a:lnTo>
                      <a:lnTo>
                        <a:pt x="4" y="6"/>
                      </a:lnTo>
                      <a:lnTo>
                        <a:pt x="4"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01" name="Freeform 259"/>
                <p:cNvSpPr>
                  <a:spLocks/>
                </p:cNvSpPr>
                <p:nvPr/>
              </p:nvSpPr>
              <p:spPr bwMode="auto">
                <a:xfrm>
                  <a:off x="2250" y="1478"/>
                  <a:ext cx="4" cy="12"/>
                </a:xfrm>
                <a:custGeom>
                  <a:avLst/>
                  <a:gdLst>
                    <a:gd name="T0" fmla="*/ 0 w 4"/>
                    <a:gd name="T1" fmla="*/ 0 h 12"/>
                    <a:gd name="T2" fmla="*/ 0 w 4"/>
                    <a:gd name="T3" fmla="*/ 9 h 12"/>
                    <a:gd name="T4" fmla="*/ 3 w 4"/>
                    <a:gd name="T5" fmla="*/ 12 h 12"/>
                    <a:gd name="T6" fmla="*/ 4 w 4"/>
                    <a:gd name="T7" fmla="*/ 9 h 12"/>
                    <a:gd name="T8" fmla="*/ 4 w 4"/>
                    <a:gd name="T9" fmla="*/ 1 h 12"/>
                    <a:gd name="T10" fmla="*/ 0 w 4"/>
                    <a:gd name="T11" fmla="*/ 0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0" y="0"/>
                      </a:moveTo>
                      <a:lnTo>
                        <a:pt x="0" y="9"/>
                      </a:lnTo>
                      <a:lnTo>
                        <a:pt x="3" y="12"/>
                      </a:lnTo>
                      <a:lnTo>
                        <a:pt x="4" y="9"/>
                      </a:lnTo>
                      <a:lnTo>
                        <a:pt x="4"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02" name="Freeform 260"/>
                <p:cNvSpPr>
                  <a:spLocks/>
                </p:cNvSpPr>
                <p:nvPr/>
              </p:nvSpPr>
              <p:spPr bwMode="auto">
                <a:xfrm>
                  <a:off x="2130" y="1489"/>
                  <a:ext cx="3" cy="11"/>
                </a:xfrm>
                <a:custGeom>
                  <a:avLst/>
                  <a:gdLst>
                    <a:gd name="T0" fmla="*/ 0 w 3"/>
                    <a:gd name="T1" fmla="*/ 0 h 11"/>
                    <a:gd name="T2" fmla="*/ 0 w 3"/>
                    <a:gd name="T3" fmla="*/ 7 h 11"/>
                    <a:gd name="T4" fmla="*/ 1 w 3"/>
                    <a:gd name="T5" fmla="*/ 11 h 11"/>
                    <a:gd name="T6" fmla="*/ 2 w 3"/>
                    <a:gd name="T7" fmla="*/ 5 h 11"/>
                    <a:gd name="T8" fmla="*/ 3 w 3"/>
                    <a:gd name="T9" fmla="*/ 1 h 11"/>
                    <a:gd name="T10" fmla="*/ 0 w 3"/>
                    <a:gd name="T11" fmla="*/ 0 h 11"/>
                    <a:gd name="T12" fmla="*/ 0 60000 65536"/>
                    <a:gd name="T13" fmla="*/ 0 60000 65536"/>
                    <a:gd name="T14" fmla="*/ 0 60000 65536"/>
                    <a:gd name="T15" fmla="*/ 0 60000 65536"/>
                    <a:gd name="T16" fmla="*/ 0 60000 65536"/>
                    <a:gd name="T17" fmla="*/ 0 60000 65536"/>
                    <a:gd name="T18" fmla="*/ 0 w 3"/>
                    <a:gd name="T19" fmla="*/ 0 h 11"/>
                    <a:gd name="T20" fmla="*/ 3 w 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 h="11">
                      <a:moveTo>
                        <a:pt x="0" y="0"/>
                      </a:moveTo>
                      <a:lnTo>
                        <a:pt x="0" y="7"/>
                      </a:lnTo>
                      <a:lnTo>
                        <a:pt x="1" y="11"/>
                      </a:lnTo>
                      <a:lnTo>
                        <a:pt x="2" y="5"/>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03" name="Freeform 261"/>
                <p:cNvSpPr>
                  <a:spLocks/>
                </p:cNvSpPr>
                <p:nvPr/>
              </p:nvSpPr>
              <p:spPr bwMode="auto">
                <a:xfrm>
                  <a:off x="2238" y="1490"/>
                  <a:ext cx="4" cy="8"/>
                </a:xfrm>
                <a:custGeom>
                  <a:avLst/>
                  <a:gdLst>
                    <a:gd name="T0" fmla="*/ 0 w 4"/>
                    <a:gd name="T1" fmla="*/ 0 h 8"/>
                    <a:gd name="T2" fmla="*/ 0 w 4"/>
                    <a:gd name="T3" fmla="*/ 5 h 8"/>
                    <a:gd name="T4" fmla="*/ 2 w 4"/>
                    <a:gd name="T5" fmla="*/ 8 h 8"/>
                    <a:gd name="T6" fmla="*/ 4 w 4"/>
                    <a:gd name="T7" fmla="*/ 5 h 8"/>
                    <a:gd name="T8" fmla="*/ 3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0" y="5"/>
                      </a:lnTo>
                      <a:lnTo>
                        <a:pt x="2" y="8"/>
                      </a:lnTo>
                      <a:lnTo>
                        <a:pt x="4"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04" name="Freeform 262"/>
                <p:cNvSpPr>
                  <a:spLocks/>
                </p:cNvSpPr>
                <p:nvPr/>
              </p:nvSpPr>
              <p:spPr bwMode="auto">
                <a:xfrm>
                  <a:off x="2232" y="1478"/>
                  <a:ext cx="3" cy="14"/>
                </a:xfrm>
                <a:custGeom>
                  <a:avLst/>
                  <a:gdLst>
                    <a:gd name="T0" fmla="*/ 0 w 3"/>
                    <a:gd name="T1" fmla="*/ 0 h 14"/>
                    <a:gd name="T2" fmla="*/ 0 w 3"/>
                    <a:gd name="T3" fmla="*/ 10 h 14"/>
                    <a:gd name="T4" fmla="*/ 2 w 3"/>
                    <a:gd name="T5" fmla="*/ 14 h 14"/>
                    <a:gd name="T6" fmla="*/ 3 w 3"/>
                    <a:gd name="T7" fmla="*/ 10 h 14"/>
                    <a:gd name="T8" fmla="*/ 3 w 3"/>
                    <a:gd name="T9" fmla="*/ 1 h 14"/>
                    <a:gd name="T10" fmla="*/ 0 w 3"/>
                    <a:gd name="T11" fmla="*/ 0 h 14"/>
                    <a:gd name="T12" fmla="*/ 0 60000 65536"/>
                    <a:gd name="T13" fmla="*/ 0 60000 65536"/>
                    <a:gd name="T14" fmla="*/ 0 60000 65536"/>
                    <a:gd name="T15" fmla="*/ 0 60000 65536"/>
                    <a:gd name="T16" fmla="*/ 0 60000 65536"/>
                    <a:gd name="T17" fmla="*/ 0 60000 65536"/>
                    <a:gd name="T18" fmla="*/ 0 w 3"/>
                    <a:gd name="T19" fmla="*/ 0 h 14"/>
                    <a:gd name="T20" fmla="*/ 3 w 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 h="14">
                      <a:moveTo>
                        <a:pt x="0" y="0"/>
                      </a:moveTo>
                      <a:lnTo>
                        <a:pt x="0" y="10"/>
                      </a:lnTo>
                      <a:lnTo>
                        <a:pt x="2" y="14"/>
                      </a:lnTo>
                      <a:lnTo>
                        <a:pt x="3" y="10"/>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05" name="Freeform 263"/>
                <p:cNvSpPr>
                  <a:spLocks/>
                </p:cNvSpPr>
                <p:nvPr/>
              </p:nvSpPr>
              <p:spPr bwMode="auto">
                <a:xfrm>
                  <a:off x="2059" y="1489"/>
                  <a:ext cx="4" cy="10"/>
                </a:xfrm>
                <a:custGeom>
                  <a:avLst/>
                  <a:gdLst>
                    <a:gd name="T0" fmla="*/ 0 w 4"/>
                    <a:gd name="T1" fmla="*/ 0 h 10"/>
                    <a:gd name="T2" fmla="*/ 0 w 4"/>
                    <a:gd name="T3" fmla="*/ 6 h 10"/>
                    <a:gd name="T4" fmla="*/ 1 w 4"/>
                    <a:gd name="T5" fmla="*/ 10 h 10"/>
                    <a:gd name="T6" fmla="*/ 4 w 4"/>
                    <a:gd name="T7" fmla="*/ 6 h 10"/>
                    <a:gd name="T8" fmla="*/ 4 w 4"/>
                    <a:gd name="T9" fmla="*/ 1 h 10"/>
                    <a:gd name="T10" fmla="*/ 0 w 4"/>
                    <a:gd name="T11" fmla="*/ 0 h 10"/>
                    <a:gd name="T12" fmla="*/ 0 60000 65536"/>
                    <a:gd name="T13" fmla="*/ 0 60000 65536"/>
                    <a:gd name="T14" fmla="*/ 0 60000 65536"/>
                    <a:gd name="T15" fmla="*/ 0 60000 65536"/>
                    <a:gd name="T16" fmla="*/ 0 60000 65536"/>
                    <a:gd name="T17" fmla="*/ 0 60000 65536"/>
                    <a:gd name="T18" fmla="*/ 0 w 4"/>
                    <a:gd name="T19" fmla="*/ 0 h 10"/>
                    <a:gd name="T20" fmla="*/ 4 w 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 h="10">
                      <a:moveTo>
                        <a:pt x="0" y="0"/>
                      </a:moveTo>
                      <a:lnTo>
                        <a:pt x="0" y="6"/>
                      </a:lnTo>
                      <a:lnTo>
                        <a:pt x="1" y="10"/>
                      </a:lnTo>
                      <a:lnTo>
                        <a:pt x="4" y="6"/>
                      </a:lnTo>
                      <a:lnTo>
                        <a:pt x="4"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06" name="Freeform 264"/>
                <p:cNvSpPr>
                  <a:spLocks/>
                </p:cNvSpPr>
                <p:nvPr/>
              </p:nvSpPr>
              <p:spPr bwMode="auto">
                <a:xfrm>
                  <a:off x="2169" y="1489"/>
                  <a:ext cx="3" cy="9"/>
                </a:xfrm>
                <a:custGeom>
                  <a:avLst/>
                  <a:gdLst>
                    <a:gd name="T0" fmla="*/ 0 w 3"/>
                    <a:gd name="T1" fmla="*/ 1 h 9"/>
                    <a:gd name="T2" fmla="*/ 1 w 3"/>
                    <a:gd name="T3" fmla="*/ 7 h 9"/>
                    <a:gd name="T4" fmla="*/ 2 w 3"/>
                    <a:gd name="T5" fmla="*/ 9 h 9"/>
                    <a:gd name="T6" fmla="*/ 3 w 3"/>
                    <a:gd name="T7" fmla="*/ 7 h 9"/>
                    <a:gd name="T8" fmla="*/ 3 w 3"/>
                    <a:gd name="T9" fmla="*/ 0 h 9"/>
                    <a:gd name="T10" fmla="*/ 0 w 3"/>
                    <a:gd name="T11" fmla="*/ 1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1"/>
                      </a:moveTo>
                      <a:lnTo>
                        <a:pt x="1" y="7"/>
                      </a:lnTo>
                      <a:lnTo>
                        <a:pt x="2" y="9"/>
                      </a:lnTo>
                      <a:lnTo>
                        <a:pt x="3" y="7"/>
                      </a:lnTo>
                      <a:lnTo>
                        <a:pt x="3" y="0"/>
                      </a:lnTo>
                      <a:lnTo>
                        <a:pt x="0" y="1"/>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07" name="Freeform 265"/>
                <p:cNvSpPr>
                  <a:spLocks/>
                </p:cNvSpPr>
                <p:nvPr/>
              </p:nvSpPr>
              <p:spPr bwMode="auto">
                <a:xfrm>
                  <a:off x="2134" y="1498"/>
                  <a:ext cx="3" cy="9"/>
                </a:xfrm>
                <a:custGeom>
                  <a:avLst/>
                  <a:gdLst>
                    <a:gd name="T0" fmla="*/ 0 w 3"/>
                    <a:gd name="T1" fmla="*/ 0 h 9"/>
                    <a:gd name="T2" fmla="*/ 0 w 3"/>
                    <a:gd name="T3" fmla="*/ 7 h 9"/>
                    <a:gd name="T4" fmla="*/ 2 w 3"/>
                    <a:gd name="T5" fmla="*/ 9 h 9"/>
                    <a:gd name="T6" fmla="*/ 3 w 3"/>
                    <a:gd name="T7" fmla="*/ 8 h 9"/>
                    <a:gd name="T8" fmla="*/ 3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7"/>
                      </a:lnTo>
                      <a:lnTo>
                        <a:pt x="2" y="9"/>
                      </a:lnTo>
                      <a:lnTo>
                        <a:pt x="3" y="8"/>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08" name="Freeform 266"/>
                <p:cNvSpPr>
                  <a:spLocks/>
                </p:cNvSpPr>
                <p:nvPr/>
              </p:nvSpPr>
              <p:spPr bwMode="auto">
                <a:xfrm>
                  <a:off x="2243" y="1498"/>
                  <a:ext cx="4" cy="10"/>
                </a:xfrm>
                <a:custGeom>
                  <a:avLst/>
                  <a:gdLst>
                    <a:gd name="T0" fmla="*/ 0 w 4"/>
                    <a:gd name="T1" fmla="*/ 0 h 10"/>
                    <a:gd name="T2" fmla="*/ 0 w 4"/>
                    <a:gd name="T3" fmla="*/ 7 h 10"/>
                    <a:gd name="T4" fmla="*/ 3 w 4"/>
                    <a:gd name="T5" fmla="*/ 10 h 10"/>
                    <a:gd name="T6" fmla="*/ 4 w 4"/>
                    <a:gd name="T7" fmla="*/ 7 h 10"/>
                    <a:gd name="T8" fmla="*/ 3 w 4"/>
                    <a:gd name="T9" fmla="*/ 0 h 10"/>
                    <a:gd name="T10" fmla="*/ 0 w 4"/>
                    <a:gd name="T11" fmla="*/ 0 h 10"/>
                    <a:gd name="T12" fmla="*/ 0 60000 65536"/>
                    <a:gd name="T13" fmla="*/ 0 60000 65536"/>
                    <a:gd name="T14" fmla="*/ 0 60000 65536"/>
                    <a:gd name="T15" fmla="*/ 0 60000 65536"/>
                    <a:gd name="T16" fmla="*/ 0 60000 65536"/>
                    <a:gd name="T17" fmla="*/ 0 60000 65536"/>
                    <a:gd name="T18" fmla="*/ 0 w 4"/>
                    <a:gd name="T19" fmla="*/ 0 h 10"/>
                    <a:gd name="T20" fmla="*/ 4 w 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 h="10">
                      <a:moveTo>
                        <a:pt x="0" y="0"/>
                      </a:moveTo>
                      <a:lnTo>
                        <a:pt x="0" y="7"/>
                      </a:lnTo>
                      <a:lnTo>
                        <a:pt x="3" y="10"/>
                      </a:lnTo>
                      <a:lnTo>
                        <a:pt x="4" y="7"/>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09" name="Freeform 267"/>
                <p:cNvSpPr>
                  <a:spLocks/>
                </p:cNvSpPr>
                <p:nvPr/>
              </p:nvSpPr>
              <p:spPr bwMode="auto">
                <a:xfrm>
                  <a:off x="2214" y="1478"/>
                  <a:ext cx="3" cy="14"/>
                </a:xfrm>
                <a:custGeom>
                  <a:avLst/>
                  <a:gdLst>
                    <a:gd name="T0" fmla="*/ 0 w 3"/>
                    <a:gd name="T1" fmla="*/ 0 h 14"/>
                    <a:gd name="T2" fmla="*/ 0 w 3"/>
                    <a:gd name="T3" fmla="*/ 10 h 14"/>
                    <a:gd name="T4" fmla="*/ 2 w 3"/>
                    <a:gd name="T5" fmla="*/ 14 h 14"/>
                    <a:gd name="T6" fmla="*/ 3 w 3"/>
                    <a:gd name="T7" fmla="*/ 10 h 14"/>
                    <a:gd name="T8" fmla="*/ 3 w 3"/>
                    <a:gd name="T9" fmla="*/ 1 h 14"/>
                    <a:gd name="T10" fmla="*/ 0 w 3"/>
                    <a:gd name="T11" fmla="*/ 0 h 14"/>
                    <a:gd name="T12" fmla="*/ 0 60000 65536"/>
                    <a:gd name="T13" fmla="*/ 0 60000 65536"/>
                    <a:gd name="T14" fmla="*/ 0 60000 65536"/>
                    <a:gd name="T15" fmla="*/ 0 60000 65536"/>
                    <a:gd name="T16" fmla="*/ 0 60000 65536"/>
                    <a:gd name="T17" fmla="*/ 0 60000 65536"/>
                    <a:gd name="T18" fmla="*/ 0 w 3"/>
                    <a:gd name="T19" fmla="*/ 0 h 14"/>
                    <a:gd name="T20" fmla="*/ 3 w 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 h="14">
                      <a:moveTo>
                        <a:pt x="0" y="0"/>
                      </a:moveTo>
                      <a:lnTo>
                        <a:pt x="0" y="10"/>
                      </a:lnTo>
                      <a:lnTo>
                        <a:pt x="2" y="14"/>
                      </a:lnTo>
                      <a:lnTo>
                        <a:pt x="3" y="10"/>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10" name="Freeform 268"/>
                <p:cNvSpPr>
                  <a:spLocks/>
                </p:cNvSpPr>
                <p:nvPr/>
              </p:nvSpPr>
              <p:spPr bwMode="auto">
                <a:xfrm>
                  <a:off x="2128" y="1507"/>
                  <a:ext cx="3" cy="9"/>
                </a:xfrm>
                <a:custGeom>
                  <a:avLst/>
                  <a:gdLst>
                    <a:gd name="T0" fmla="*/ 0 w 3"/>
                    <a:gd name="T1" fmla="*/ 0 h 9"/>
                    <a:gd name="T2" fmla="*/ 1 w 3"/>
                    <a:gd name="T3" fmla="*/ 7 h 9"/>
                    <a:gd name="T4" fmla="*/ 2 w 3"/>
                    <a:gd name="T5" fmla="*/ 9 h 9"/>
                    <a:gd name="T6" fmla="*/ 3 w 3"/>
                    <a:gd name="T7" fmla="*/ 7 h 9"/>
                    <a:gd name="T8" fmla="*/ 3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1" y="7"/>
                      </a:lnTo>
                      <a:lnTo>
                        <a:pt x="2" y="9"/>
                      </a:lnTo>
                      <a:lnTo>
                        <a:pt x="3" y="7"/>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11" name="Freeform 269"/>
                <p:cNvSpPr>
                  <a:spLocks/>
                </p:cNvSpPr>
                <p:nvPr/>
              </p:nvSpPr>
              <p:spPr bwMode="auto">
                <a:xfrm>
                  <a:off x="2232" y="1507"/>
                  <a:ext cx="4" cy="7"/>
                </a:xfrm>
                <a:custGeom>
                  <a:avLst/>
                  <a:gdLst>
                    <a:gd name="T0" fmla="*/ 0 w 4"/>
                    <a:gd name="T1" fmla="*/ 0 h 7"/>
                    <a:gd name="T2" fmla="*/ 1 w 4"/>
                    <a:gd name="T3" fmla="*/ 5 h 7"/>
                    <a:gd name="T4" fmla="*/ 3 w 4"/>
                    <a:gd name="T5" fmla="*/ 7 h 7"/>
                    <a:gd name="T6" fmla="*/ 4 w 4"/>
                    <a:gd name="T7" fmla="*/ 5 h 7"/>
                    <a:gd name="T8" fmla="*/ 4 w 4"/>
                    <a:gd name="T9" fmla="*/ 0 h 7"/>
                    <a:gd name="T10" fmla="*/ 0 w 4"/>
                    <a:gd name="T11" fmla="*/ 0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0"/>
                      </a:moveTo>
                      <a:lnTo>
                        <a:pt x="1" y="5"/>
                      </a:lnTo>
                      <a:lnTo>
                        <a:pt x="3" y="7"/>
                      </a:lnTo>
                      <a:lnTo>
                        <a:pt x="4" y="5"/>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12" name="Freeform 270"/>
                <p:cNvSpPr>
                  <a:spLocks/>
                </p:cNvSpPr>
                <p:nvPr/>
              </p:nvSpPr>
              <p:spPr bwMode="auto">
                <a:xfrm>
                  <a:off x="2152" y="1499"/>
                  <a:ext cx="3" cy="9"/>
                </a:xfrm>
                <a:custGeom>
                  <a:avLst/>
                  <a:gdLst>
                    <a:gd name="T0" fmla="*/ 0 w 3"/>
                    <a:gd name="T1" fmla="*/ 0 h 9"/>
                    <a:gd name="T2" fmla="*/ 0 w 3"/>
                    <a:gd name="T3" fmla="*/ 5 h 9"/>
                    <a:gd name="T4" fmla="*/ 2 w 3"/>
                    <a:gd name="T5" fmla="*/ 9 h 9"/>
                    <a:gd name="T6" fmla="*/ 3 w 3"/>
                    <a:gd name="T7" fmla="*/ 5 h 9"/>
                    <a:gd name="T8" fmla="*/ 3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5"/>
                      </a:lnTo>
                      <a:lnTo>
                        <a:pt x="2" y="9"/>
                      </a:lnTo>
                      <a:lnTo>
                        <a:pt x="3"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13" name="Freeform 271"/>
                <p:cNvSpPr>
                  <a:spLocks/>
                </p:cNvSpPr>
                <p:nvPr/>
              </p:nvSpPr>
              <p:spPr bwMode="auto">
                <a:xfrm>
                  <a:off x="2260" y="1498"/>
                  <a:ext cx="5" cy="9"/>
                </a:xfrm>
                <a:custGeom>
                  <a:avLst/>
                  <a:gdLst>
                    <a:gd name="T0" fmla="*/ 0 w 5"/>
                    <a:gd name="T1" fmla="*/ 0 h 9"/>
                    <a:gd name="T2" fmla="*/ 1 w 5"/>
                    <a:gd name="T3" fmla="*/ 6 h 9"/>
                    <a:gd name="T4" fmla="*/ 3 w 5"/>
                    <a:gd name="T5" fmla="*/ 9 h 9"/>
                    <a:gd name="T6" fmla="*/ 5 w 5"/>
                    <a:gd name="T7" fmla="*/ 6 h 9"/>
                    <a:gd name="T8" fmla="*/ 4 w 5"/>
                    <a:gd name="T9" fmla="*/ 0 h 9"/>
                    <a:gd name="T10" fmla="*/ 0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0" y="0"/>
                      </a:moveTo>
                      <a:lnTo>
                        <a:pt x="1" y="6"/>
                      </a:lnTo>
                      <a:lnTo>
                        <a:pt x="3" y="9"/>
                      </a:lnTo>
                      <a:lnTo>
                        <a:pt x="5" y="6"/>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14" name="Freeform 272"/>
                <p:cNvSpPr>
                  <a:spLocks/>
                </p:cNvSpPr>
                <p:nvPr/>
              </p:nvSpPr>
              <p:spPr bwMode="auto">
                <a:xfrm>
                  <a:off x="2148" y="1489"/>
                  <a:ext cx="4" cy="11"/>
                </a:xfrm>
                <a:custGeom>
                  <a:avLst/>
                  <a:gdLst>
                    <a:gd name="T0" fmla="*/ 0 w 4"/>
                    <a:gd name="T1" fmla="*/ 1 h 11"/>
                    <a:gd name="T2" fmla="*/ 0 w 4"/>
                    <a:gd name="T3" fmla="*/ 7 h 11"/>
                    <a:gd name="T4" fmla="*/ 2 w 4"/>
                    <a:gd name="T5" fmla="*/ 11 h 11"/>
                    <a:gd name="T6" fmla="*/ 4 w 4"/>
                    <a:gd name="T7" fmla="*/ 6 h 11"/>
                    <a:gd name="T8" fmla="*/ 3 w 4"/>
                    <a:gd name="T9" fmla="*/ 0 h 11"/>
                    <a:gd name="T10" fmla="*/ 0 w 4"/>
                    <a:gd name="T11" fmla="*/ 1 h 11"/>
                    <a:gd name="T12" fmla="*/ 0 60000 65536"/>
                    <a:gd name="T13" fmla="*/ 0 60000 65536"/>
                    <a:gd name="T14" fmla="*/ 0 60000 65536"/>
                    <a:gd name="T15" fmla="*/ 0 60000 65536"/>
                    <a:gd name="T16" fmla="*/ 0 60000 65536"/>
                    <a:gd name="T17" fmla="*/ 0 60000 65536"/>
                    <a:gd name="T18" fmla="*/ 0 w 4"/>
                    <a:gd name="T19" fmla="*/ 0 h 11"/>
                    <a:gd name="T20" fmla="*/ 4 w 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 h="11">
                      <a:moveTo>
                        <a:pt x="0" y="1"/>
                      </a:moveTo>
                      <a:lnTo>
                        <a:pt x="0" y="7"/>
                      </a:lnTo>
                      <a:lnTo>
                        <a:pt x="2" y="11"/>
                      </a:lnTo>
                      <a:lnTo>
                        <a:pt x="4" y="6"/>
                      </a:lnTo>
                      <a:lnTo>
                        <a:pt x="3" y="0"/>
                      </a:lnTo>
                      <a:lnTo>
                        <a:pt x="0" y="1"/>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15" name="Freeform 273"/>
                <p:cNvSpPr>
                  <a:spLocks/>
                </p:cNvSpPr>
                <p:nvPr/>
              </p:nvSpPr>
              <p:spPr bwMode="auto">
                <a:xfrm>
                  <a:off x="2257" y="1489"/>
                  <a:ext cx="4" cy="8"/>
                </a:xfrm>
                <a:custGeom>
                  <a:avLst/>
                  <a:gdLst>
                    <a:gd name="T0" fmla="*/ 0 w 4"/>
                    <a:gd name="T1" fmla="*/ 0 h 8"/>
                    <a:gd name="T2" fmla="*/ 0 w 4"/>
                    <a:gd name="T3" fmla="*/ 6 h 8"/>
                    <a:gd name="T4" fmla="*/ 2 w 4"/>
                    <a:gd name="T5" fmla="*/ 8 h 8"/>
                    <a:gd name="T6" fmla="*/ 4 w 4"/>
                    <a:gd name="T7" fmla="*/ 6 h 8"/>
                    <a:gd name="T8" fmla="*/ 3 w 4"/>
                    <a:gd name="T9" fmla="*/ 1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0" y="6"/>
                      </a:lnTo>
                      <a:lnTo>
                        <a:pt x="2" y="8"/>
                      </a:lnTo>
                      <a:lnTo>
                        <a:pt x="4" y="6"/>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16" name="Freeform 274"/>
                <p:cNvSpPr>
                  <a:spLocks/>
                </p:cNvSpPr>
                <p:nvPr/>
              </p:nvSpPr>
              <p:spPr bwMode="auto">
                <a:xfrm>
                  <a:off x="2160" y="1478"/>
                  <a:ext cx="3" cy="12"/>
                </a:xfrm>
                <a:custGeom>
                  <a:avLst/>
                  <a:gdLst>
                    <a:gd name="T0" fmla="*/ 0 w 3"/>
                    <a:gd name="T1" fmla="*/ 1 h 12"/>
                    <a:gd name="T2" fmla="*/ 0 w 3"/>
                    <a:gd name="T3" fmla="*/ 7 h 12"/>
                    <a:gd name="T4" fmla="*/ 2 w 3"/>
                    <a:gd name="T5" fmla="*/ 12 h 12"/>
                    <a:gd name="T6" fmla="*/ 3 w 3"/>
                    <a:gd name="T7" fmla="*/ 8 h 12"/>
                    <a:gd name="T8" fmla="*/ 3 w 3"/>
                    <a:gd name="T9" fmla="*/ 0 h 12"/>
                    <a:gd name="T10" fmla="*/ 0 w 3"/>
                    <a:gd name="T11" fmla="*/ 1 h 12"/>
                    <a:gd name="T12" fmla="*/ 0 60000 65536"/>
                    <a:gd name="T13" fmla="*/ 0 60000 65536"/>
                    <a:gd name="T14" fmla="*/ 0 60000 65536"/>
                    <a:gd name="T15" fmla="*/ 0 60000 65536"/>
                    <a:gd name="T16" fmla="*/ 0 60000 65536"/>
                    <a:gd name="T17" fmla="*/ 0 60000 65536"/>
                    <a:gd name="T18" fmla="*/ 0 w 3"/>
                    <a:gd name="T19" fmla="*/ 0 h 12"/>
                    <a:gd name="T20" fmla="*/ 3 w 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 h="12">
                      <a:moveTo>
                        <a:pt x="0" y="1"/>
                      </a:moveTo>
                      <a:lnTo>
                        <a:pt x="0" y="7"/>
                      </a:lnTo>
                      <a:lnTo>
                        <a:pt x="2" y="12"/>
                      </a:lnTo>
                      <a:lnTo>
                        <a:pt x="3" y="8"/>
                      </a:lnTo>
                      <a:lnTo>
                        <a:pt x="3" y="0"/>
                      </a:lnTo>
                      <a:lnTo>
                        <a:pt x="0" y="1"/>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17" name="Freeform 275"/>
                <p:cNvSpPr>
                  <a:spLocks/>
                </p:cNvSpPr>
                <p:nvPr/>
              </p:nvSpPr>
              <p:spPr bwMode="auto">
                <a:xfrm>
                  <a:off x="2098" y="1499"/>
                  <a:ext cx="3" cy="8"/>
                </a:xfrm>
                <a:custGeom>
                  <a:avLst/>
                  <a:gdLst>
                    <a:gd name="T0" fmla="*/ 0 w 3"/>
                    <a:gd name="T1" fmla="*/ 0 h 8"/>
                    <a:gd name="T2" fmla="*/ 0 w 3"/>
                    <a:gd name="T3" fmla="*/ 6 h 8"/>
                    <a:gd name="T4" fmla="*/ 1 w 3"/>
                    <a:gd name="T5" fmla="*/ 8 h 8"/>
                    <a:gd name="T6" fmla="*/ 3 w 3"/>
                    <a:gd name="T7" fmla="*/ 5 h 8"/>
                    <a:gd name="T8" fmla="*/ 3 w 3"/>
                    <a:gd name="T9" fmla="*/ 0 h 8"/>
                    <a:gd name="T10" fmla="*/ 0 w 3"/>
                    <a:gd name="T11" fmla="*/ 0 h 8"/>
                    <a:gd name="T12" fmla="*/ 0 60000 65536"/>
                    <a:gd name="T13" fmla="*/ 0 60000 65536"/>
                    <a:gd name="T14" fmla="*/ 0 60000 65536"/>
                    <a:gd name="T15" fmla="*/ 0 60000 65536"/>
                    <a:gd name="T16" fmla="*/ 0 60000 65536"/>
                    <a:gd name="T17" fmla="*/ 0 60000 65536"/>
                    <a:gd name="T18" fmla="*/ 0 w 3"/>
                    <a:gd name="T19" fmla="*/ 0 h 8"/>
                    <a:gd name="T20" fmla="*/ 3 w 3"/>
                    <a:gd name="T21" fmla="*/ 8 h 8"/>
                  </a:gdLst>
                  <a:ahLst/>
                  <a:cxnLst>
                    <a:cxn ang="T12">
                      <a:pos x="T0" y="T1"/>
                    </a:cxn>
                    <a:cxn ang="T13">
                      <a:pos x="T2" y="T3"/>
                    </a:cxn>
                    <a:cxn ang="T14">
                      <a:pos x="T4" y="T5"/>
                    </a:cxn>
                    <a:cxn ang="T15">
                      <a:pos x="T6" y="T7"/>
                    </a:cxn>
                    <a:cxn ang="T16">
                      <a:pos x="T8" y="T9"/>
                    </a:cxn>
                    <a:cxn ang="T17">
                      <a:pos x="T10" y="T11"/>
                    </a:cxn>
                  </a:cxnLst>
                  <a:rect l="T18" t="T19" r="T20" b="T21"/>
                  <a:pathLst>
                    <a:path w="3" h="8">
                      <a:moveTo>
                        <a:pt x="0" y="0"/>
                      </a:moveTo>
                      <a:lnTo>
                        <a:pt x="0" y="6"/>
                      </a:lnTo>
                      <a:lnTo>
                        <a:pt x="1" y="8"/>
                      </a:lnTo>
                      <a:lnTo>
                        <a:pt x="3"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18" name="Freeform 276"/>
                <p:cNvSpPr>
                  <a:spLocks/>
                </p:cNvSpPr>
                <p:nvPr/>
              </p:nvSpPr>
              <p:spPr bwMode="auto">
                <a:xfrm>
                  <a:off x="2207" y="1497"/>
                  <a:ext cx="3" cy="10"/>
                </a:xfrm>
                <a:custGeom>
                  <a:avLst/>
                  <a:gdLst>
                    <a:gd name="T0" fmla="*/ 0 w 3"/>
                    <a:gd name="T1" fmla="*/ 0 h 10"/>
                    <a:gd name="T2" fmla="*/ 0 w 3"/>
                    <a:gd name="T3" fmla="*/ 6 h 10"/>
                    <a:gd name="T4" fmla="*/ 2 w 3"/>
                    <a:gd name="T5" fmla="*/ 10 h 10"/>
                    <a:gd name="T6" fmla="*/ 3 w 3"/>
                    <a:gd name="T7" fmla="*/ 6 h 10"/>
                    <a:gd name="T8" fmla="*/ 3 w 3"/>
                    <a:gd name="T9" fmla="*/ 0 h 10"/>
                    <a:gd name="T10" fmla="*/ 0 w 3"/>
                    <a:gd name="T11" fmla="*/ 0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0" y="0"/>
                      </a:moveTo>
                      <a:lnTo>
                        <a:pt x="0" y="6"/>
                      </a:lnTo>
                      <a:lnTo>
                        <a:pt x="2" y="10"/>
                      </a:lnTo>
                      <a:lnTo>
                        <a:pt x="3" y="6"/>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19" name="Freeform 277"/>
                <p:cNvSpPr>
                  <a:spLocks/>
                </p:cNvSpPr>
                <p:nvPr/>
              </p:nvSpPr>
              <p:spPr bwMode="auto">
                <a:xfrm>
                  <a:off x="2291" y="1507"/>
                  <a:ext cx="4" cy="9"/>
                </a:xfrm>
                <a:custGeom>
                  <a:avLst/>
                  <a:gdLst>
                    <a:gd name="T0" fmla="*/ 0 w 4"/>
                    <a:gd name="T1" fmla="*/ 0 h 9"/>
                    <a:gd name="T2" fmla="*/ 1 w 4"/>
                    <a:gd name="T3" fmla="*/ 5 h 9"/>
                    <a:gd name="T4" fmla="*/ 3 w 4"/>
                    <a:gd name="T5" fmla="*/ 9 h 9"/>
                    <a:gd name="T6" fmla="*/ 4 w 4"/>
                    <a:gd name="T7" fmla="*/ 4 h 9"/>
                    <a:gd name="T8" fmla="*/ 3 w 4"/>
                    <a:gd name="T9" fmla="*/ 0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1" y="5"/>
                      </a:lnTo>
                      <a:lnTo>
                        <a:pt x="3" y="9"/>
                      </a:lnTo>
                      <a:lnTo>
                        <a:pt x="4" y="4"/>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20" name="Freeform 278"/>
                <p:cNvSpPr>
                  <a:spLocks/>
                </p:cNvSpPr>
                <p:nvPr/>
              </p:nvSpPr>
              <p:spPr bwMode="auto">
                <a:xfrm>
                  <a:off x="2116" y="1498"/>
                  <a:ext cx="3" cy="9"/>
                </a:xfrm>
                <a:custGeom>
                  <a:avLst/>
                  <a:gdLst>
                    <a:gd name="T0" fmla="*/ 0 w 3"/>
                    <a:gd name="T1" fmla="*/ 0 h 9"/>
                    <a:gd name="T2" fmla="*/ 0 w 3"/>
                    <a:gd name="T3" fmla="*/ 6 h 9"/>
                    <a:gd name="T4" fmla="*/ 1 w 3"/>
                    <a:gd name="T5" fmla="*/ 9 h 9"/>
                    <a:gd name="T6" fmla="*/ 3 w 3"/>
                    <a:gd name="T7" fmla="*/ 6 h 9"/>
                    <a:gd name="T8" fmla="*/ 3 w 3"/>
                    <a:gd name="T9" fmla="*/ 1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6"/>
                      </a:lnTo>
                      <a:lnTo>
                        <a:pt x="1" y="9"/>
                      </a:lnTo>
                      <a:lnTo>
                        <a:pt x="3" y="6"/>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21" name="Freeform 279"/>
                <p:cNvSpPr>
                  <a:spLocks/>
                </p:cNvSpPr>
                <p:nvPr/>
              </p:nvSpPr>
              <p:spPr bwMode="auto">
                <a:xfrm>
                  <a:off x="2225" y="1498"/>
                  <a:ext cx="3" cy="10"/>
                </a:xfrm>
                <a:custGeom>
                  <a:avLst/>
                  <a:gdLst>
                    <a:gd name="T0" fmla="*/ 0 w 3"/>
                    <a:gd name="T1" fmla="*/ 0 h 10"/>
                    <a:gd name="T2" fmla="*/ 0 w 3"/>
                    <a:gd name="T3" fmla="*/ 6 h 10"/>
                    <a:gd name="T4" fmla="*/ 1 w 3"/>
                    <a:gd name="T5" fmla="*/ 10 h 10"/>
                    <a:gd name="T6" fmla="*/ 3 w 3"/>
                    <a:gd name="T7" fmla="*/ 5 h 10"/>
                    <a:gd name="T8" fmla="*/ 2 w 3"/>
                    <a:gd name="T9" fmla="*/ 0 h 10"/>
                    <a:gd name="T10" fmla="*/ 0 w 3"/>
                    <a:gd name="T11" fmla="*/ 0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0" y="0"/>
                      </a:moveTo>
                      <a:lnTo>
                        <a:pt x="0" y="6"/>
                      </a:lnTo>
                      <a:lnTo>
                        <a:pt x="1" y="10"/>
                      </a:lnTo>
                      <a:lnTo>
                        <a:pt x="3" y="5"/>
                      </a:lnTo>
                      <a:lnTo>
                        <a:pt x="2"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22" name="Freeform 280"/>
                <p:cNvSpPr>
                  <a:spLocks/>
                </p:cNvSpPr>
                <p:nvPr/>
              </p:nvSpPr>
              <p:spPr bwMode="auto">
                <a:xfrm>
                  <a:off x="2196" y="1478"/>
                  <a:ext cx="3" cy="14"/>
                </a:xfrm>
                <a:custGeom>
                  <a:avLst/>
                  <a:gdLst>
                    <a:gd name="T0" fmla="*/ 0 w 3"/>
                    <a:gd name="T1" fmla="*/ 0 h 14"/>
                    <a:gd name="T2" fmla="*/ 0 w 3"/>
                    <a:gd name="T3" fmla="*/ 9 h 14"/>
                    <a:gd name="T4" fmla="*/ 2 w 3"/>
                    <a:gd name="T5" fmla="*/ 14 h 14"/>
                    <a:gd name="T6" fmla="*/ 3 w 3"/>
                    <a:gd name="T7" fmla="*/ 11 h 14"/>
                    <a:gd name="T8" fmla="*/ 3 w 3"/>
                    <a:gd name="T9" fmla="*/ 1 h 14"/>
                    <a:gd name="T10" fmla="*/ 0 w 3"/>
                    <a:gd name="T11" fmla="*/ 0 h 14"/>
                    <a:gd name="T12" fmla="*/ 0 60000 65536"/>
                    <a:gd name="T13" fmla="*/ 0 60000 65536"/>
                    <a:gd name="T14" fmla="*/ 0 60000 65536"/>
                    <a:gd name="T15" fmla="*/ 0 60000 65536"/>
                    <a:gd name="T16" fmla="*/ 0 60000 65536"/>
                    <a:gd name="T17" fmla="*/ 0 60000 65536"/>
                    <a:gd name="T18" fmla="*/ 0 w 3"/>
                    <a:gd name="T19" fmla="*/ 0 h 14"/>
                    <a:gd name="T20" fmla="*/ 3 w 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 h="14">
                      <a:moveTo>
                        <a:pt x="0" y="0"/>
                      </a:moveTo>
                      <a:lnTo>
                        <a:pt x="0" y="9"/>
                      </a:lnTo>
                      <a:lnTo>
                        <a:pt x="2" y="14"/>
                      </a:lnTo>
                      <a:lnTo>
                        <a:pt x="3" y="11"/>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23" name="Freeform 281"/>
                <p:cNvSpPr>
                  <a:spLocks/>
                </p:cNvSpPr>
                <p:nvPr/>
              </p:nvSpPr>
              <p:spPr bwMode="auto">
                <a:xfrm>
                  <a:off x="2277" y="1479"/>
                  <a:ext cx="6" cy="11"/>
                </a:xfrm>
                <a:custGeom>
                  <a:avLst/>
                  <a:gdLst>
                    <a:gd name="T0" fmla="*/ 0 w 6"/>
                    <a:gd name="T1" fmla="*/ 0 h 11"/>
                    <a:gd name="T2" fmla="*/ 2 w 6"/>
                    <a:gd name="T3" fmla="*/ 7 h 11"/>
                    <a:gd name="T4" fmla="*/ 2 w 6"/>
                    <a:gd name="T5" fmla="*/ 10 h 11"/>
                    <a:gd name="T6" fmla="*/ 6 w 6"/>
                    <a:gd name="T7" fmla="*/ 11 h 11"/>
                    <a:gd name="T8" fmla="*/ 6 w 6"/>
                    <a:gd name="T9" fmla="*/ 7 h 11"/>
                    <a:gd name="T10" fmla="*/ 4 w 6"/>
                    <a:gd name="T11" fmla="*/ 0 h 11"/>
                    <a:gd name="T12" fmla="*/ 0 w 6"/>
                    <a:gd name="T13" fmla="*/ 0 h 11"/>
                    <a:gd name="T14" fmla="*/ 0 60000 65536"/>
                    <a:gd name="T15" fmla="*/ 0 60000 65536"/>
                    <a:gd name="T16" fmla="*/ 0 60000 65536"/>
                    <a:gd name="T17" fmla="*/ 0 60000 65536"/>
                    <a:gd name="T18" fmla="*/ 0 60000 65536"/>
                    <a:gd name="T19" fmla="*/ 0 60000 65536"/>
                    <a:gd name="T20" fmla="*/ 0 60000 65536"/>
                    <a:gd name="T21" fmla="*/ 0 w 6"/>
                    <a:gd name="T22" fmla="*/ 0 h 11"/>
                    <a:gd name="T23" fmla="*/ 6 w 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1">
                      <a:moveTo>
                        <a:pt x="0" y="0"/>
                      </a:moveTo>
                      <a:lnTo>
                        <a:pt x="2" y="7"/>
                      </a:lnTo>
                      <a:lnTo>
                        <a:pt x="2" y="10"/>
                      </a:lnTo>
                      <a:lnTo>
                        <a:pt x="6" y="11"/>
                      </a:lnTo>
                      <a:lnTo>
                        <a:pt x="6" y="7"/>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24" name="Freeform 282"/>
                <p:cNvSpPr>
                  <a:spLocks/>
                </p:cNvSpPr>
                <p:nvPr/>
              </p:nvSpPr>
              <p:spPr bwMode="auto">
                <a:xfrm>
                  <a:off x="2067" y="1478"/>
                  <a:ext cx="3" cy="12"/>
                </a:xfrm>
                <a:custGeom>
                  <a:avLst/>
                  <a:gdLst>
                    <a:gd name="T0" fmla="*/ 0 w 3"/>
                    <a:gd name="T1" fmla="*/ 1 h 12"/>
                    <a:gd name="T2" fmla="*/ 0 w 3"/>
                    <a:gd name="T3" fmla="*/ 9 h 12"/>
                    <a:gd name="T4" fmla="*/ 1 w 3"/>
                    <a:gd name="T5" fmla="*/ 12 h 12"/>
                    <a:gd name="T6" fmla="*/ 3 w 3"/>
                    <a:gd name="T7" fmla="*/ 8 h 12"/>
                    <a:gd name="T8" fmla="*/ 3 w 3"/>
                    <a:gd name="T9" fmla="*/ 0 h 12"/>
                    <a:gd name="T10" fmla="*/ 0 w 3"/>
                    <a:gd name="T11" fmla="*/ 1 h 12"/>
                    <a:gd name="T12" fmla="*/ 0 60000 65536"/>
                    <a:gd name="T13" fmla="*/ 0 60000 65536"/>
                    <a:gd name="T14" fmla="*/ 0 60000 65536"/>
                    <a:gd name="T15" fmla="*/ 0 60000 65536"/>
                    <a:gd name="T16" fmla="*/ 0 60000 65536"/>
                    <a:gd name="T17" fmla="*/ 0 60000 65536"/>
                    <a:gd name="T18" fmla="*/ 0 w 3"/>
                    <a:gd name="T19" fmla="*/ 0 h 12"/>
                    <a:gd name="T20" fmla="*/ 3 w 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 h="12">
                      <a:moveTo>
                        <a:pt x="0" y="1"/>
                      </a:moveTo>
                      <a:lnTo>
                        <a:pt x="0" y="9"/>
                      </a:lnTo>
                      <a:lnTo>
                        <a:pt x="1" y="12"/>
                      </a:lnTo>
                      <a:lnTo>
                        <a:pt x="3" y="8"/>
                      </a:lnTo>
                      <a:lnTo>
                        <a:pt x="3" y="0"/>
                      </a:lnTo>
                      <a:lnTo>
                        <a:pt x="0" y="1"/>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25" name="Freeform 283"/>
                <p:cNvSpPr>
                  <a:spLocks/>
                </p:cNvSpPr>
                <p:nvPr/>
              </p:nvSpPr>
              <p:spPr bwMode="auto">
                <a:xfrm>
                  <a:off x="2085" y="1478"/>
                  <a:ext cx="4" cy="12"/>
                </a:xfrm>
                <a:custGeom>
                  <a:avLst/>
                  <a:gdLst>
                    <a:gd name="T0" fmla="*/ 1 w 4"/>
                    <a:gd name="T1" fmla="*/ 0 h 12"/>
                    <a:gd name="T2" fmla="*/ 0 w 4"/>
                    <a:gd name="T3" fmla="*/ 9 h 12"/>
                    <a:gd name="T4" fmla="*/ 2 w 4"/>
                    <a:gd name="T5" fmla="*/ 12 h 12"/>
                    <a:gd name="T6" fmla="*/ 3 w 4"/>
                    <a:gd name="T7" fmla="*/ 9 h 12"/>
                    <a:gd name="T8" fmla="*/ 4 w 4"/>
                    <a:gd name="T9" fmla="*/ 1 h 12"/>
                    <a:gd name="T10" fmla="*/ 1 w 4"/>
                    <a:gd name="T11" fmla="*/ 0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1" y="0"/>
                      </a:moveTo>
                      <a:lnTo>
                        <a:pt x="0" y="9"/>
                      </a:lnTo>
                      <a:lnTo>
                        <a:pt x="2" y="12"/>
                      </a:lnTo>
                      <a:lnTo>
                        <a:pt x="3" y="9"/>
                      </a:lnTo>
                      <a:lnTo>
                        <a:pt x="4" y="1"/>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26" name="Freeform 284"/>
                <p:cNvSpPr>
                  <a:spLocks/>
                </p:cNvSpPr>
                <p:nvPr/>
              </p:nvSpPr>
              <p:spPr bwMode="auto">
                <a:xfrm>
                  <a:off x="2101" y="1478"/>
                  <a:ext cx="4" cy="12"/>
                </a:xfrm>
                <a:custGeom>
                  <a:avLst/>
                  <a:gdLst>
                    <a:gd name="T0" fmla="*/ 1 w 4"/>
                    <a:gd name="T1" fmla="*/ 0 h 12"/>
                    <a:gd name="T2" fmla="*/ 0 w 4"/>
                    <a:gd name="T3" fmla="*/ 9 h 12"/>
                    <a:gd name="T4" fmla="*/ 2 w 4"/>
                    <a:gd name="T5" fmla="*/ 12 h 12"/>
                    <a:gd name="T6" fmla="*/ 3 w 4"/>
                    <a:gd name="T7" fmla="*/ 8 h 12"/>
                    <a:gd name="T8" fmla="*/ 4 w 4"/>
                    <a:gd name="T9" fmla="*/ 0 h 12"/>
                    <a:gd name="T10" fmla="*/ 1 w 4"/>
                    <a:gd name="T11" fmla="*/ 0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1" y="0"/>
                      </a:moveTo>
                      <a:lnTo>
                        <a:pt x="0" y="9"/>
                      </a:lnTo>
                      <a:lnTo>
                        <a:pt x="2" y="12"/>
                      </a:lnTo>
                      <a:lnTo>
                        <a:pt x="3" y="8"/>
                      </a:lnTo>
                      <a:lnTo>
                        <a:pt x="4"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27" name="Freeform 285"/>
                <p:cNvSpPr>
                  <a:spLocks/>
                </p:cNvSpPr>
                <p:nvPr/>
              </p:nvSpPr>
              <p:spPr bwMode="auto">
                <a:xfrm>
                  <a:off x="2119" y="1478"/>
                  <a:ext cx="4" cy="12"/>
                </a:xfrm>
                <a:custGeom>
                  <a:avLst/>
                  <a:gdLst>
                    <a:gd name="T0" fmla="*/ 1 w 4"/>
                    <a:gd name="T1" fmla="*/ 0 h 12"/>
                    <a:gd name="T2" fmla="*/ 0 w 4"/>
                    <a:gd name="T3" fmla="*/ 8 h 12"/>
                    <a:gd name="T4" fmla="*/ 2 w 4"/>
                    <a:gd name="T5" fmla="*/ 12 h 12"/>
                    <a:gd name="T6" fmla="*/ 4 w 4"/>
                    <a:gd name="T7" fmla="*/ 9 h 12"/>
                    <a:gd name="T8" fmla="*/ 4 w 4"/>
                    <a:gd name="T9" fmla="*/ 0 h 12"/>
                    <a:gd name="T10" fmla="*/ 1 w 4"/>
                    <a:gd name="T11" fmla="*/ 0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1" y="0"/>
                      </a:moveTo>
                      <a:lnTo>
                        <a:pt x="0" y="8"/>
                      </a:lnTo>
                      <a:lnTo>
                        <a:pt x="2" y="12"/>
                      </a:lnTo>
                      <a:lnTo>
                        <a:pt x="4" y="9"/>
                      </a:lnTo>
                      <a:lnTo>
                        <a:pt x="4"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28" name="Freeform 286"/>
                <p:cNvSpPr>
                  <a:spLocks/>
                </p:cNvSpPr>
                <p:nvPr/>
              </p:nvSpPr>
              <p:spPr bwMode="auto">
                <a:xfrm>
                  <a:off x="2126" y="1541"/>
                  <a:ext cx="61" cy="11"/>
                </a:xfrm>
                <a:custGeom>
                  <a:avLst/>
                  <a:gdLst>
                    <a:gd name="T0" fmla="*/ 0 w 61"/>
                    <a:gd name="T1" fmla="*/ 11 h 11"/>
                    <a:gd name="T2" fmla="*/ 1 w 61"/>
                    <a:gd name="T3" fmla="*/ 0 h 11"/>
                    <a:gd name="T4" fmla="*/ 60 w 61"/>
                    <a:gd name="T5" fmla="*/ 0 h 11"/>
                    <a:gd name="T6" fmla="*/ 61 w 61"/>
                    <a:gd name="T7" fmla="*/ 10 h 11"/>
                    <a:gd name="T8" fmla="*/ 0 w 61"/>
                    <a:gd name="T9" fmla="*/ 11 h 11"/>
                    <a:gd name="T10" fmla="*/ 0 60000 65536"/>
                    <a:gd name="T11" fmla="*/ 0 60000 65536"/>
                    <a:gd name="T12" fmla="*/ 0 60000 65536"/>
                    <a:gd name="T13" fmla="*/ 0 60000 65536"/>
                    <a:gd name="T14" fmla="*/ 0 60000 65536"/>
                    <a:gd name="T15" fmla="*/ 0 w 61"/>
                    <a:gd name="T16" fmla="*/ 0 h 11"/>
                    <a:gd name="T17" fmla="*/ 61 w 61"/>
                    <a:gd name="T18" fmla="*/ 11 h 11"/>
                  </a:gdLst>
                  <a:ahLst/>
                  <a:cxnLst>
                    <a:cxn ang="T10">
                      <a:pos x="T0" y="T1"/>
                    </a:cxn>
                    <a:cxn ang="T11">
                      <a:pos x="T2" y="T3"/>
                    </a:cxn>
                    <a:cxn ang="T12">
                      <a:pos x="T4" y="T5"/>
                    </a:cxn>
                    <a:cxn ang="T13">
                      <a:pos x="T6" y="T7"/>
                    </a:cxn>
                    <a:cxn ang="T14">
                      <a:pos x="T8" y="T9"/>
                    </a:cxn>
                  </a:cxnLst>
                  <a:rect l="T15" t="T16" r="T17" b="T18"/>
                  <a:pathLst>
                    <a:path w="61" h="11">
                      <a:moveTo>
                        <a:pt x="0" y="11"/>
                      </a:moveTo>
                      <a:lnTo>
                        <a:pt x="1" y="0"/>
                      </a:lnTo>
                      <a:lnTo>
                        <a:pt x="60" y="0"/>
                      </a:lnTo>
                      <a:lnTo>
                        <a:pt x="61" y="10"/>
                      </a:lnTo>
                      <a:lnTo>
                        <a:pt x="0" y="11"/>
                      </a:lnTo>
                      <a:close/>
                    </a:path>
                  </a:pathLst>
                </a:custGeom>
                <a:solidFill>
                  <a:srgbClr val="3D3A38"/>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929" name="Freeform 287"/>
                <p:cNvSpPr>
                  <a:spLocks/>
                </p:cNvSpPr>
                <p:nvPr/>
              </p:nvSpPr>
              <p:spPr bwMode="auto">
                <a:xfrm>
                  <a:off x="2001" y="1572"/>
                  <a:ext cx="339" cy="10"/>
                </a:xfrm>
                <a:custGeom>
                  <a:avLst/>
                  <a:gdLst>
                    <a:gd name="T0" fmla="*/ 0 w 339"/>
                    <a:gd name="T1" fmla="*/ 0 h 10"/>
                    <a:gd name="T2" fmla="*/ 13 w 339"/>
                    <a:gd name="T3" fmla="*/ 4 h 10"/>
                    <a:gd name="T4" fmla="*/ 330 w 339"/>
                    <a:gd name="T5" fmla="*/ 4 h 10"/>
                    <a:gd name="T6" fmla="*/ 339 w 339"/>
                    <a:gd name="T7" fmla="*/ 0 h 10"/>
                    <a:gd name="T8" fmla="*/ 335 w 339"/>
                    <a:gd name="T9" fmla="*/ 10 h 10"/>
                    <a:gd name="T10" fmla="*/ 16 w 339"/>
                    <a:gd name="T11" fmla="*/ 10 h 10"/>
                    <a:gd name="T12" fmla="*/ 3 w 339"/>
                    <a:gd name="T13" fmla="*/ 7 h 10"/>
                    <a:gd name="T14" fmla="*/ 0 w 339"/>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339"/>
                    <a:gd name="T25" fmla="*/ 0 h 10"/>
                    <a:gd name="T26" fmla="*/ 339 w 33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9" h="10">
                      <a:moveTo>
                        <a:pt x="0" y="0"/>
                      </a:moveTo>
                      <a:lnTo>
                        <a:pt x="13" y="4"/>
                      </a:lnTo>
                      <a:lnTo>
                        <a:pt x="330" y="4"/>
                      </a:lnTo>
                      <a:lnTo>
                        <a:pt x="339" y="0"/>
                      </a:lnTo>
                      <a:lnTo>
                        <a:pt x="335" y="10"/>
                      </a:lnTo>
                      <a:lnTo>
                        <a:pt x="16" y="10"/>
                      </a:lnTo>
                      <a:lnTo>
                        <a:pt x="3" y="7"/>
                      </a:lnTo>
                      <a:lnTo>
                        <a:pt x="0" y="0"/>
                      </a:lnTo>
                      <a:close/>
                    </a:path>
                  </a:pathLst>
                </a:custGeom>
                <a:solidFill>
                  <a:srgbClr val="4C4744"/>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grpSp>
          <p:sp>
            <p:nvSpPr>
              <p:cNvPr id="293152" name="Rectangle 288"/>
              <p:cNvSpPr>
                <a:spLocks noChangeArrowheads="1"/>
              </p:cNvSpPr>
              <p:nvPr/>
            </p:nvSpPr>
            <p:spPr bwMode="auto">
              <a:xfrm>
                <a:off x="3504" y="3231"/>
                <a:ext cx="162" cy="51"/>
              </a:xfrm>
              <a:prstGeom prst="rect">
                <a:avLst/>
              </a:prstGeom>
              <a:solidFill>
                <a:srgbClr val="808080"/>
              </a:solidFill>
              <a:ln w="28575">
                <a:miter lim="800000"/>
                <a:headEnd/>
                <a:tailEnd/>
              </a:ln>
              <a:effectLst/>
              <a:scene3d>
                <a:camera prst="legacyObliqueTopRight"/>
                <a:lightRig rig="legacyFlat3" dir="b"/>
              </a:scene3d>
              <a:sp3d extrusionH="887400" prstMaterial="legacyMatte">
                <a:bevelT w="13500" h="13500" prst="angle"/>
                <a:bevelB w="13500" h="13500" prst="angle"/>
                <a:extrusionClr>
                  <a:srgbClr val="808080"/>
                </a:extrusionClr>
              </a:sp3d>
            </p:spPr>
            <p:txBody>
              <a:bodyPr wrap="none" anchor="ctr">
                <a:flatTx/>
              </a:bodyPr>
              <a:lstStyle/>
              <a:p>
                <a:pPr algn="ctr" eaLnBrk="0" hangingPunct="0">
                  <a:spcBef>
                    <a:spcPct val="50000"/>
                  </a:spcBef>
                  <a:defRPr/>
                </a:pPr>
                <a:r>
                  <a:rPr lang="en-US" altLang="ja-JP" sz="400" b="0">
                    <a:effectLst>
                      <a:outerShdw blurRad="38100" dist="38100" dir="2700000" algn="tl">
                        <a:srgbClr val="000000">
                          <a:alpha val="43137"/>
                        </a:srgbClr>
                      </a:outerShdw>
                    </a:effectLst>
                    <a:latin typeface="Trebuchet MS" pitchFamily="34" charset="0"/>
                    <a:ea typeface="ＭＳ Ｐゴシック" pitchFamily="50" charset="-128"/>
                  </a:rPr>
                  <a:t>HW</a:t>
                </a:r>
              </a:p>
            </p:txBody>
          </p:sp>
          <p:sp>
            <p:nvSpPr>
              <p:cNvPr id="293153" name="Rectangle 289"/>
              <p:cNvSpPr>
                <a:spLocks noChangeArrowheads="1"/>
              </p:cNvSpPr>
              <p:nvPr/>
            </p:nvSpPr>
            <p:spPr bwMode="auto">
              <a:xfrm>
                <a:off x="3504" y="3174"/>
                <a:ext cx="161" cy="52"/>
              </a:xfrm>
              <a:prstGeom prst="rect">
                <a:avLst/>
              </a:prstGeom>
              <a:solidFill>
                <a:schemeClr val="accent2"/>
              </a:solidFill>
              <a:ln w="28575">
                <a:miter lim="800000"/>
                <a:headEnd/>
                <a:tailEnd/>
              </a:ln>
              <a:effectLst/>
              <a:scene3d>
                <a:camera prst="legacyObliqueTopRight"/>
                <a:lightRig rig="legacyFlat3" dir="b"/>
              </a:scene3d>
              <a:sp3d extrusionH="887400" prstMaterial="legacyMatte">
                <a:bevelT w="13500" h="13500" prst="angle"/>
                <a:bevelB w="13500" h="13500" prst="angle"/>
                <a:extrusionClr>
                  <a:schemeClr val="accent2"/>
                </a:extrusionClr>
              </a:sp3d>
            </p:spPr>
            <p:txBody>
              <a:bodyPr wrap="none" anchor="ctr">
                <a:flatTx/>
              </a:bodyPr>
              <a:lstStyle/>
              <a:p>
                <a:pPr algn="ctr" eaLnBrk="0" hangingPunct="0">
                  <a:spcBef>
                    <a:spcPct val="50000"/>
                  </a:spcBef>
                  <a:defRPr/>
                </a:pPr>
                <a:r>
                  <a:rPr lang="en-US" altLang="ja-JP" sz="400" b="0">
                    <a:effectLst>
                      <a:outerShdw blurRad="38100" dist="38100" dir="2700000" algn="tl">
                        <a:srgbClr val="000000">
                          <a:alpha val="43137"/>
                        </a:srgbClr>
                      </a:outerShdw>
                    </a:effectLst>
                    <a:latin typeface="Trebuchet MS" pitchFamily="34" charset="0"/>
                    <a:ea typeface="ＭＳ Ｐゴシック" pitchFamily="50" charset="-128"/>
                  </a:rPr>
                  <a:t>VMM</a:t>
                </a:r>
              </a:p>
            </p:txBody>
          </p:sp>
          <p:grpSp>
            <p:nvGrpSpPr>
              <p:cNvPr id="292928" name="Group 290"/>
              <p:cNvGrpSpPr>
                <a:grpSpLocks/>
              </p:cNvGrpSpPr>
              <p:nvPr/>
            </p:nvGrpSpPr>
            <p:grpSpPr bwMode="auto">
              <a:xfrm>
                <a:off x="3509" y="2920"/>
                <a:ext cx="221" cy="247"/>
                <a:chOff x="2048" y="1877"/>
                <a:chExt cx="549" cy="896"/>
              </a:xfrm>
            </p:grpSpPr>
            <p:grpSp>
              <p:nvGrpSpPr>
                <p:cNvPr id="292929" name="Group 291"/>
                <p:cNvGrpSpPr>
                  <a:grpSpLocks/>
                </p:cNvGrpSpPr>
                <p:nvPr/>
              </p:nvGrpSpPr>
              <p:grpSpPr bwMode="auto">
                <a:xfrm>
                  <a:off x="2093" y="1970"/>
                  <a:ext cx="482" cy="737"/>
                  <a:chOff x="551" y="2499"/>
                  <a:chExt cx="482" cy="737"/>
                </a:xfrm>
              </p:grpSpPr>
              <p:sp>
                <p:nvSpPr>
                  <p:cNvPr id="293156" name="AutoShape 292"/>
                  <p:cNvSpPr>
                    <a:spLocks noChangeArrowheads="1"/>
                  </p:cNvSpPr>
                  <p:nvPr/>
                </p:nvSpPr>
                <p:spPr bwMode="auto">
                  <a:xfrm>
                    <a:off x="551" y="2867"/>
                    <a:ext cx="482" cy="370"/>
                  </a:xfrm>
                  <a:prstGeom prst="cube">
                    <a:avLst>
                      <a:gd name="adj" fmla="val 53495"/>
                    </a:avLst>
                  </a:prstGeom>
                  <a:gradFill rotWithShape="1">
                    <a:gsLst>
                      <a:gs pos="0">
                        <a:schemeClr val="accent1">
                          <a:gamma/>
                          <a:shade val="46275"/>
                          <a:invGamma/>
                        </a:schemeClr>
                      </a:gs>
                      <a:gs pos="50000">
                        <a:schemeClr val="accent1"/>
                      </a:gs>
                      <a:gs pos="100000">
                        <a:schemeClr val="accent1">
                          <a:gamma/>
                          <a:shade val="46275"/>
                          <a:invGamma/>
                        </a:schemeClr>
                      </a:gs>
                    </a:gsLst>
                    <a:lin ang="2700000" scaled="1"/>
                  </a:gradFill>
                  <a:ln w="9525">
                    <a:noFill/>
                    <a:miter lim="800000"/>
                    <a:headEnd/>
                    <a:tailEnd/>
                  </a:ln>
                  <a:effectLst/>
                </p:spPr>
                <p:txBody>
                  <a:bodyPr wrap="none" anchor="ctr"/>
                  <a:lstStyle/>
                  <a:p>
                    <a:pPr algn="ctr">
                      <a:defRPr/>
                    </a:pPr>
                    <a:r>
                      <a:rPr lang="en-US" sz="400" b="0">
                        <a:effectLst>
                          <a:outerShdw blurRad="38100" dist="38100" dir="2700000" algn="tl">
                            <a:srgbClr val="000000">
                              <a:alpha val="43137"/>
                            </a:srgbClr>
                          </a:outerShdw>
                        </a:effectLst>
                        <a:latin typeface="Trebuchet MS" pitchFamily="34" charset="0"/>
                      </a:rPr>
                      <a:t>OS</a:t>
                    </a:r>
                  </a:p>
                </p:txBody>
              </p:sp>
              <p:sp>
                <p:nvSpPr>
                  <p:cNvPr id="23813" name="AutoShape 293"/>
                  <p:cNvSpPr>
                    <a:spLocks noChangeArrowheads="1"/>
                  </p:cNvSpPr>
                  <p:nvPr/>
                </p:nvSpPr>
                <p:spPr bwMode="auto">
                  <a:xfrm>
                    <a:off x="714" y="2499"/>
                    <a:ext cx="306" cy="381"/>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14" name="AutoShape 294"/>
                  <p:cNvSpPr>
                    <a:spLocks noChangeArrowheads="1"/>
                  </p:cNvSpPr>
                  <p:nvPr/>
                </p:nvSpPr>
                <p:spPr bwMode="auto">
                  <a:xfrm>
                    <a:off x="636" y="2568"/>
                    <a:ext cx="306" cy="381"/>
                  </a:xfrm>
                  <a:prstGeom prst="cube">
                    <a:avLst>
                      <a:gd name="adj" fmla="val 13074"/>
                    </a:avLst>
                  </a:prstGeom>
                  <a:gradFill rotWithShape="1">
                    <a:gsLst>
                      <a:gs pos="0">
                        <a:srgbClr val="4F0023"/>
                      </a:gs>
                      <a:gs pos="50000">
                        <a:srgbClr val="AA014C"/>
                      </a:gs>
                      <a:gs pos="100000">
                        <a:srgbClr val="4F0023"/>
                      </a:gs>
                    </a:gsLst>
                    <a:lin ang="2700000" scaled="1"/>
                  </a:gradFill>
                  <a:ln w="9525">
                    <a:noFill/>
                    <a:miter lim="800000"/>
                    <a:headEnd/>
                    <a:tailEnd/>
                  </a:ln>
                </p:spPr>
                <p:txBody>
                  <a:bodyPr wrap="none" anchor="ct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93159" name="AutoShape 295"/>
                  <p:cNvSpPr>
                    <a:spLocks noChangeArrowheads="1"/>
                  </p:cNvSpPr>
                  <p:nvPr/>
                </p:nvSpPr>
                <p:spPr bwMode="auto">
                  <a:xfrm>
                    <a:off x="556" y="2638"/>
                    <a:ext cx="308" cy="381"/>
                  </a:xfrm>
                  <a:prstGeom prst="cube">
                    <a:avLst>
                      <a:gd name="adj" fmla="val 13074"/>
                    </a:avLst>
                  </a:prstGeom>
                  <a:gradFill rotWithShape="1">
                    <a:gsLst>
                      <a:gs pos="0">
                        <a:srgbClr val="AA014C">
                          <a:gamma/>
                          <a:shade val="46275"/>
                          <a:invGamma/>
                        </a:srgbClr>
                      </a:gs>
                      <a:gs pos="50000">
                        <a:srgbClr val="AA014C"/>
                      </a:gs>
                      <a:gs pos="100000">
                        <a:srgbClr val="AA014C">
                          <a:gamma/>
                          <a:shade val="46275"/>
                          <a:invGamma/>
                        </a:srgbClr>
                      </a:gs>
                    </a:gsLst>
                    <a:lin ang="2700000" scaled="1"/>
                  </a:gradFill>
                  <a:ln w="9525">
                    <a:noFill/>
                    <a:miter lim="800000"/>
                    <a:headEnd/>
                    <a:tailEnd/>
                  </a:ln>
                  <a:effectLst/>
                </p:spPr>
                <p:txBody>
                  <a:bodyPr wrap="none" anchor="ctr"/>
                  <a:lstStyle/>
                  <a:p>
                    <a:pPr algn="ctr">
                      <a:defRPr/>
                    </a:pPr>
                    <a:r>
                      <a:rPr lang="en-US" sz="400" b="0">
                        <a:effectLst>
                          <a:outerShdw blurRad="38100" dist="38100" dir="2700000" algn="tl">
                            <a:srgbClr val="000000">
                              <a:alpha val="43137"/>
                            </a:srgbClr>
                          </a:outerShdw>
                        </a:effectLst>
                        <a:latin typeface="Trebuchet MS" pitchFamily="34" charset="0"/>
                      </a:rPr>
                      <a:t>App</a:t>
                    </a:r>
                  </a:p>
                </p:txBody>
              </p:sp>
            </p:grpSp>
            <p:sp>
              <p:nvSpPr>
                <p:cNvPr id="23811" name="AutoShape 296"/>
                <p:cNvSpPr>
                  <a:spLocks noChangeArrowheads="1"/>
                </p:cNvSpPr>
                <p:nvPr/>
              </p:nvSpPr>
              <p:spPr bwMode="ltGray">
                <a:xfrm>
                  <a:off x="2048" y="1877"/>
                  <a:ext cx="549" cy="896"/>
                </a:xfrm>
                <a:prstGeom prst="cube">
                  <a:avLst>
                    <a:gd name="adj" fmla="val 30708"/>
                  </a:avLst>
                </a:prstGeom>
                <a:solidFill>
                  <a:srgbClr val="FF9900">
                    <a:alpha val="20000"/>
                  </a:srgbClr>
                </a:solidFill>
                <a:ln w="25400">
                  <a:solidFill>
                    <a:srgbClr val="FF9966"/>
                  </a:solidFill>
                  <a:miter lim="800000"/>
                  <a:headEnd/>
                  <a:tailEnd/>
                </a:ln>
              </p:spPr>
              <p:txBody>
                <a:bodyPr wrap="none" lIns="87545" tIns="43772" rIns="87545" bIns="43772" anchor="ctr"/>
                <a:lstStyle/>
                <a:p>
                  <a:pPr algn="ctr" eaLnBrk="0" hangingPunct="0"/>
                  <a:endParaRPr lang="en-US" sz="500">
                    <a:effectLst>
                      <a:outerShdw blurRad="38100" dist="38100" dir="2700000" algn="tl">
                        <a:srgbClr val="000000">
                          <a:alpha val="43137"/>
                        </a:srgbClr>
                      </a:outerShdw>
                    </a:effectLst>
                    <a:latin typeface="Trebuchet MS" pitchFamily="34" charset="0"/>
                  </a:endParaRPr>
                </a:p>
              </p:txBody>
            </p:sp>
          </p:grpSp>
          <p:grpSp>
            <p:nvGrpSpPr>
              <p:cNvPr id="292931" name="Group 297"/>
              <p:cNvGrpSpPr>
                <a:grpSpLocks/>
              </p:cNvGrpSpPr>
              <p:nvPr/>
            </p:nvGrpSpPr>
            <p:grpSpPr bwMode="auto">
              <a:xfrm>
                <a:off x="2736" y="2934"/>
                <a:ext cx="204" cy="208"/>
                <a:chOff x="1999" y="1216"/>
                <a:chExt cx="348" cy="400"/>
              </a:xfrm>
            </p:grpSpPr>
            <p:sp>
              <p:nvSpPr>
                <p:cNvPr id="23696" name="Freeform 298"/>
                <p:cNvSpPr>
                  <a:spLocks/>
                </p:cNvSpPr>
                <p:nvPr/>
              </p:nvSpPr>
              <p:spPr bwMode="auto">
                <a:xfrm>
                  <a:off x="2003" y="1291"/>
                  <a:ext cx="344" cy="325"/>
                </a:xfrm>
                <a:custGeom>
                  <a:avLst/>
                  <a:gdLst>
                    <a:gd name="T0" fmla="*/ 40 w 344"/>
                    <a:gd name="T1" fmla="*/ 71 h 325"/>
                    <a:gd name="T2" fmla="*/ 26 w 344"/>
                    <a:gd name="T3" fmla="*/ 195 h 325"/>
                    <a:gd name="T4" fmla="*/ 25 w 344"/>
                    <a:gd name="T5" fmla="*/ 201 h 325"/>
                    <a:gd name="T6" fmla="*/ 0 w 344"/>
                    <a:gd name="T7" fmla="*/ 293 h 325"/>
                    <a:gd name="T8" fmla="*/ 0 w 344"/>
                    <a:gd name="T9" fmla="*/ 298 h 325"/>
                    <a:gd name="T10" fmla="*/ 2 w 344"/>
                    <a:gd name="T11" fmla="*/ 302 h 325"/>
                    <a:gd name="T12" fmla="*/ 6 w 344"/>
                    <a:gd name="T13" fmla="*/ 305 h 325"/>
                    <a:gd name="T14" fmla="*/ 25 w 344"/>
                    <a:gd name="T15" fmla="*/ 306 h 325"/>
                    <a:gd name="T16" fmla="*/ 16 w 344"/>
                    <a:gd name="T17" fmla="*/ 317 h 325"/>
                    <a:gd name="T18" fmla="*/ 169 w 344"/>
                    <a:gd name="T19" fmla="*/ 325 h 325"/>
                    <a:gd name="T20" fmla="*/ 161 w 344"/>
                    <a:gd name="T21" fmla="*/ 317 h 325"/>
                    <a:gd name="T22" fmla="*/ 324 w 344"/>
                    <a:gd name="T23" fmla="*/ 304 h 325"/>
                    <a:gd name="T24" fmla="*/ 334 w 344"/>
                    <a:gd name="T25" fmla="*/ 304 h 325"/>
                    <a:gd name="T26" fmla="*/ 340 w 344"/>
                    <a:gd name="T27" fmla="*/ 302 h 325"/>
                    <a:gd name="T28" fmla="*/ 343 w 344"/>
                    <a:gd name="T29" fmla="*/ 297 h 325"/>
                    <a:gd name="T30" fmla="*/ 344 w 344"/>
                    <a:gd name="T31" fmla="*/ 289 h 325"/>
                    <a:gd name="T32" fmla="*/ 320 w 344"/>
                    <a:gd name="T33" fmla="*/ 195 h 325"/>
                    <a:gd name="T34" fmla="*/ 342 w 344"/>
                    <a:gd name="T35" fmla="*/ 0 h 325"/>
                    <a:gd name="T36" fmla="*/ 324 w 344"/>
                    <a:gd name="T37" fmla="*/ 1 h 325"/>
                    <a:gd name="T38" fmla="*/ 305 w 344"/>
                    <a:gd name="T39" fmla="*/ 1 h 325"/>
                    <a:gd name="T40" fmla="*/ 287 w 344"/>
                    <a:gd name="T41" fmla="*/ 1 h 325"/>
                    <a:gd name="T42" fmla="*/ 269 w 344"/>
                    <a:gd name="T43" fmla="*/ 2 h 325"/>
                    <a:gd name="T44" fmla="*/ 251 w 344"/>
                    <a:gd name="T45" fmla="*/ 2 h 325"/>
                    <a:gd name="T46" fmla="*/ 232 w 344"/>
                    <a:gd name="T47" fmla="*/ 2 h 325"/>
                    <a:gd name="T48" fmla="*/ 214 w 344"/>
                    <a:gd name="T49" fmla="*/ 3 h 325"/>
                    <a:gd name="T50" fmla="*/ 195 w 344"/>
                    <a:gd name="T51" fmla="*/ 3 h 325"/>
                    <a:gd name="T52" fmla="*/ 177 w 344"/>
                    <a:gd name="T53" fmla="*/ 4 h 325"/>
                    <a:gd name="T54" fmla="*/ 159 w 344"/>
                    <a:gd name="T55" fmla="*/ 5 h 325"/>
                    <a:gd name="T56" fmla="*/ 141 w 344"/>
                    <a:gd name="T57" fmla="*/ 5 h 325"/>
                    <a:gd name="T58" fmla="*/ 122 w 344"/>
                    <a:gd name="T59" fmla="*/ 6 h 325"/>
                    <a:gd name="T60" fmla="*/ 104 w 344"/>
                    <a:gd name="T61" fmla="*/ 7 h 325"/>
                    <a:gd name="T62" fmla="*/ 85 w 344"/>
                    <a:gd name="T63" fmla="*/ 8 h 325"/>
                    <a:gd name="T64" fmla="*/ 67 w 344"/>
                    <a:gd name="T65" fmla="*/ 9 h 325"/>
                    <a:gd name="T66" fmla="*/ 48 w 344"/>
                    <a:gd name="T67" fmla="*/ 10 h 3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4"/>
                    <a:gd name="T103" fmla="*/ 0 h 325"/>
                    <a:gd name="T104" fmla="*/ 344 w 344"/>
                    <a:gd name="T105" fmla="*/ 325 h 3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4" h="325">
                      <a:moveTo>
                        <a:pt x="48" y="10"/>
                      </a:moveTo>
                      <a:lnTo>
                        <a:pt x="40" y="71"/>
                      </a:lnTo>
                      <a:lnTo>
                        <a:pt x="29" y="156"/>
                      </a:lnTo>
                      <a:lnTo>
                        <a:pt x="26" y="195"/>
                      </a:lnTo>
                      <a:lnTo>
                        <a:pt x="34" y="196"/>
                      </a:lnTo>
                      <a:lnTo>
                        <a:pt x="25" y="201"/>
                      </a:lnTo>
                      <a:lnTo>
                        <a:pt x="1" y="290"/>
                      </a:lnTo>
                      <a:lnTo>
                        <a:pt x="0" y="293"/>
                      </a:lnTo>
                      <a:lnTo>
                        <a:pt x="0" y="296"/>
                      </a:lnTo>
                      <a:lnTo>
                        <a:pt x="0" y="298"/>
                      </a:lnTo>
                      <a:lnTo>
                        <a:pt x="1" y="300"/>
                      </a:lnTo>
                      <a:lnTo>
                        <a:pt x="2" y="302"/>
                      </a:lnTo>
                      <a:lnTo>
                        <a:pt x="4" y="304"/>
                      </a:lnTo>
                      <a:lnTo>
                        <a:pt x="6" y="305"/>
                      </a:lnTo>
                      <a:lnTo>
                        <a:pt x="9" y="306"/>
                      </a:lnTo>
                      <a:lnTo>
                        <a:pt x="25" y="306"/>
                      </a:lnTo>
                      <a:lnTo>
                        <a:pt x="24" y="314"/>
                      </a:lnTo>
                      <a:lnTo>
                        <a:pt x="16" y="317"/>
                      </a:lnTo>
                      <a:lnTo>
                        <a:pt x="15" y="325"/>
                      </a:lnTo>
                      <a:lnTo>
                        <a:pt x="169" y="325"/>
                      </a:lnTo>
                      <a:lnTo>
                        <a:pt x="170" y="317"/>
                      </a:lnTo>
                      <a:lnTo>
                        <a:pt x="161" y="317"/>
                      </a:lnTo>
                      <a:lnTo>
                        <a:pt x="163" y="301"/>
                      </a:lnTo>
                      <a:lnTo>
                        <a:pt x="324" y="304"/>
                      </a:lnTo>
                      <a:lnTo>
                        <a:pt x="330" y="304"/>
                      </a:lnTo>
                      <a:lnTo>
                        <a:pt x="334" y="304"/>
                      </a:lnTo>
                      <a:lnTo>
                        <a:pt x="338" y="303"/>
                      </a:lnTo>
                      <a:lnTo>
                        <a:pt x="340" y="302"/>
                      </a:lnTo>
                      <a:lnTo>
                        <a:pt x="342" y="300"/>
                      </a:lnTo>
                      <a:lnTo>
                        <a:pt x="343" y="297"/>
                      </a:lnTo>
                      <a:lnTo>
                        <a:pt x="344" y="293"/>
                      </a:lnTo>
                      <a:lnTo>
                        <a:pt x="344" y="289"/>
                      </a:lnTo>
                      <a:lnTo>
                        <a:pt x="326" y="202"/>
                      </a:lnTo>
                      <a:lnTo>
                        <a:pt x="320" y="195"/>
                      </a:lnTo>
                      <a:lnTo>
                        <a:pt x="325" y="193"/>
                      </a:lnTo>
                      <a:lnTo>
                        <a:pt x="342" y="0"/>
                      </a:lnTo>
                      <a:lnTo>
                        <a:pt x="333" y="0"/>
                      </a:lnTo>
                      <a:lnTo>
                        <a:pt x="324" y="1"/>
                      </a:lnTo>
                      <a:lnTo>
                        <a:pt x="314" y="1"/>
                      </a:lnTo>
                      <a:lnTo>
                        <a:pt x="305" y="1"/>
                      </a:lnTo>
                      <a:lnTo>
                        <a:pt x="296" y="1"/>
                      </a:lnTo>
                      <a:lnTo>
                        <a:pt x="287" y="1"/>
                      </a:lnTo>
                      <a:lnTo>
                        <a:pt x="278" y="1"/>
                      </a:lnTo>
                      <a:lnTo>
                        <a:pt x="269" y="2"/>
                      </a:lnTo>
                      <a:lnTo>
                        <a:pt x="260" y="2"/>
                      </a:lnTo>
                      <a:lnTo>
                        <a:pt x="251" y="2"/>
                      </a:lnTo>
                      <a:lnTo>
                        <a:pt x="241" y="2"/>
                      </a:lnTo>
                      <a:lnTo>
                        <a:pt x="232" y="2"/>
                      </a:lnTo>
                      <a:lnTo>
                        <a:pt x="223" y="3"/>
                      </a:lnTo>
                      <a:lnTo>
                        <a:pt x="214" y="3"/>
                      </a:lnTo>
                      <a:lnTo>
                        <a:pt x="205" y="3"/>
                      </a:lnTo>
                      <a:lnTo>
                        <a:pt x="195" y="3"/>
                      </a:lnTo>
                      <a:lnTo>
                        <a:pt x="186" y="4"/>
                      </a:lnTo>
                      <a:lnTo>
                        <a:pt x="177" y="4"/>
                      </a:lnTo>
                      <a:lnTo>
                        <a:pt x="168" y="4"/>
                      </a:lnTo>
                      <a:lnTo>
                        <a:pt x="159" y="5"/>
                      </a:lnTo>
                      <a:lnTo>
                        <a:pt x="150" y="5"/>
                      </a:lnTo>
                      <a:lnTo>
                        <a:pt x="141" y="5"/>
                      </a:lnTo>
                      <a:lnTo>
                        <a:pt x="131" y="6"/>
                      </a:lnTo>
                      <a:lnTo>
                        <a:pt x="122" y="6"/>
                      </a:lnTo>
                      <a:lnTo>
                        <a:pt x="113" y="6"/>
                      </a:lnTo>
                      <a:lnTo>
                        <a:pt x="104" y="7"/>
                      </a:lnTo>
                      <a:lnTo>
                        <a:pt x="95" y="7"/>
                      </a:lnTo>
                      <a:lnTo>
                        <a:pt x="85" y="8"/>
                      </a:lnTo>
                      <a:lnTo>
                        <a:pt x="76" y="8"/>
                      </a:lnTo>
                      <a:lnTo>
                        <a:pt x="67" y="9"/>
                      </a:lnTo>
                      <a:lnTo>
                        <a:pt x="58" y="9"/>
                      </a:lnTo>
                      <a:lnTo>
                        <a:pt x="48" y="10"/>
                      </a:lnTo>
                      <a:close/>
                    </a:path>
                  </a:pathLst>
                </a:custGeom>
                <a:solidFill>
                  <a:srgbClr val="D8D8D8"/>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97" name="Freeform 299"/>
                <p:cNvSpPr>
                  <a:spLocks/>
                </p:cNvSpPr>
                <p:nvPr/>
              </p:nvSpPr>
              <p:spPr bwMode="auto">
                <a:xfrm>
                  <a:off x="1999" y="1218"/>
                  <a:ext cx="343" cy="398"/>
                </a:xfrm>
                <a:custGeom>
                  <a:avLst/>
                  <a:gdLst>
                    <a:gd name="T0" fmla="*/ 16 w 343"/>
                    <a:gd name="T1" fmla="*/ 79 h 398"/>
                    <a:gd name="T2" fmla="*/ 16 w 343"/>
                    <a:gd name="T3" fmla="*/ 235 h 398"/>
                    <a:gd name="T4" fmla="*/ 16 w 343"/>
                    <a:gd name="T5" fmla="*/ 243 h 398"/>
                    <a:gd name="T6" fmla="*/ 0 w 343"/>
                    <a:gd name="T7" fmla="*/ 358 h 398"/>
                    <a:gd name="T8" fmla="*/ 1 w 343"/>
                    <a:gd name="T9" fmla="*/ 364 h 398"/>
                    <a:gd name="T10" fmla="*/ 3 w 343"/>
                    <a:gd name="T11" fmla="*/ 369 h 398"/>
                    <a:gd name="T12" fmla="*/ 8 w 343"/>
                    <a:gd name="T13" fmla="*/ 373 h 398"/>
                    <a:gd name="T14" fmla="*/ 27 w 343"/>
                    <a:gd name="T15" fmla="*/ 374 h 398"/>
                    <a:gd name="T16" fmla="*/ 19 w 343"/>
                    <a:gd name="T17" fmla="*/ 387 h 398"/>
                    <a:gd name="T18" fmla="*/ 160 w 343"/>
                    <a:gd name="T19" fmla="*/ 398 h 398"/>
                    <a:gd name="T20" fmla="*/ 152 w 343"/>
                    <a:gd name="T21" fmla="*/ 387 h 398"/>
                    <a:gd name="T22" fmla="*/ 324 w 343"/>
                    <a:gd name="T23" fmla="*/ 378 h 398"/>
                    <a:gd name="T24" fmla="*/ 335 w 343"/>
                    <a:gd name="T25" fmla="*/ 377 h 398"/>
                    <a:gd name="T26" fmla="*/ 341 w 343"/>
                    <a:gd name="T27" fmla="*/ 373 h 398"/>
                    <a:gd name="T28" fmla="*/ 343 w 343"/>
                    <a:gd name="T29" fmla="*/ 366 h 398"/>
                    <a:gd name="T30" fmla="*/ 343 w 343"/>
                    <a:gd name="T31" fmla="*/ 354 h 398"/>
                    <a:gd name="T32" fmla="*/ 309 w 343"/>
                    <a:gd name="T33" fmla="*/ 235 h 398"/>
                    <a:gd name="T34" fmla="*/ 314 w 343"/>
                    <a:gd name="T35" fmla="*/ 2 h 398"/>
                    <a:gd name="T36" fmla="*/ 296 w 343"/>
                    <a:gd name="T37" fmla="*/ 2 h 398"/>
                    <a:gd name="T38" fmla="*/ 277 w 343"/>
                    <a:gd name="T39" fmla="*/ 2 h 398"/>
                    <a:gd name="T40" fmla="*/ 259 w 343"/>
                    <a:gd name="T41" fmla="*/ 1 h 398"/>
                    <a:gd name="T42" fmla="*/ 240 w 343"/>
                    <a:gd name="T43" fmla="*/ 1 h 398"/>
                    <a:gd name="T44" fmla="*/ 222 w 343"/>
                    <a:gd name="T45" fmla="*/ 1 h 398"/>
                    <a:gd name="T46" fmla="*/ 203 w 343"/>
                    <a:gd name="T47" fmla="*/ 1 h 398"/>
                    <a:gd name="T48" fmla="*/ 184 w 343"/>
                    <a:gd name="T49" fmla="*/ 0 h 398"/>
                    <a:gd name="T50" fmla="*/ 166 w 343"/>
                    <a:gd name="T51" fmla="*/ 0 h 398"/>
                    <a:gd name="T52" fmla="*/ 147 w 343"/>
                    <a:gd name="T53" fmla="*/ 0 h 398"/>
                    <a:gd name="T54" fmla="*/ 129 w 343"/>
                    <a:gd name="T55" fmla="*/ 0 h 398"/>
                    <a:gd name="T56" fmla="*/ 110 w 343"/>
                    <a:gd name="T57" fmla="*/ 0 h 398"/>
                    <a:gd name="T58" fmla="*/ 92 w 343"/>
                    <a:gd name="T59" fmla="*/ 0 h 398"/>
                    <a:gd name="T60" fmla="*/ 73 w 343"/>
                    <a:gd name="T61" fmla="*/ 1 h 398"/>
                    <a:gd name="T62" fmla="*/ 54 w 343"/>
                    <a:gd name="T63" fmla="*/ 1 h 398"/>
                    <a:gd name="T64" fmla="*/ 36 w 343"/>
                    <a:gd name="T65" fmla="*/ 2 h 398"/>
                    <a:gd name="T66" fmla="*/ 17 w 343"/>
                    <a:gd name="T67" fmla="*/ 2 h 3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3"/>
                    <a:gd name="T103" fmla="*/ 0 h 398"/>
                    <a:gd name="T104" fmla="*/ 343 w 343"/>
                    <a:gd name="T105" fmla="*/ 398 h 3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3" h="398">
                      <a:moveTo>
                        <a:pt x="17" y="2"/>
                      </a:moveTo>
                      <a:lnTo>
                        <a:pt x="16" y="79"/>
                      </a:lnTo>
                      <a:lnTo>
                        <a:pt x="14" y="185"/>
                      </a:lnTo>
                      <a:lnTo>
                        <a:pt x="16" y="235"/>
                      </a:lnTo>
                      <a:lnTo>
                        <a:pt x="24" y="236"/>
                      </a:lnTo>
                      <a:lnTo>
                        <a:pt x="16" y="243"/>
                      </a:lnTo>
                      <a:lnTo>
                        <a:pt x="1" y="354"/>
                      </a:lnTo>
                      <a:lnTo>
                        <a:pt x="0" y="358"/>
                      </a:lnTo>
                      <a:lnTo>
                        <a:pt x="0" y="361"/>
                      </a:lnTo>
                      <a:lnTo>
                        <a:pt x="1" y="364"/>
                      </a:lnTo>
                      <a:lnTo>
                        <a:pt x="2" y="367"/>
                      </a:lnTo>
                      <a:lnTo>
                        <a:pt x="3" y="369"/>
                      </a:lnTo>
                      <a:lnTo>
                        <a:pt x="5" y="371"/>
                      </a:lnTo>
                      <a:lnTo>
                        <a:pt x="8" y="373"/>
                      </a:lnTo>
                      <a:lnTo>
                        <a:pt x="11" y="374"/>
                      </a:lnTo>
                      <a:lnTo>
                        <a:pt x="27" y="374"/>
                      </a:lnTo>
                      <a:lnTo>
                        <a:pt x="27" y="384"/>
                      </a:lnTo>
                      <a:lnTo>
                        <a:pt x="19" y="387"/>
                      </a:lnTo>
                      <a:lnTo>
                        <a:pt x="19" y="398"/>
                      </a:lnTo>
                      <a:lnTo>
                        <a:pt x="160" y="398"/>
                      </a:lnTo>
                      <a:lnTo>
                        <a:pt x="160" y="387"/>
                      </a:lnTo>
                      <a:lnTo>
                        <a:pt x="152" y="387"/>
                      </a:lnTo>
                      <a:lnTo>
                        <a:pt x="154" y="378"/>
                      </a:lnTo>
                      <a:lnTo>
                        <a:pt x="324" y="378"/>
                      </a:lnTo>
                      <a:lnTo>
                        <a:pt x="330" y="377"/>
                      </a:lnTo>
                      <a:lnTo>
                        <a:pt x="335" y="377"/>
                      </a:lnTo>
                      <a:lnTo>
                        <a:pt x="338" y="375"/>
                      </a:lnTo>
                      <a:lnTo>
                        <a:pt x="341" y="373"/>
                      </a:lnTo>
                      <a:lnTo>
                        <a:pt x="342" y="370"/>
                      </a:lnTo>
                      <a:lnTo>
                        <a:pt x="343" y="366"/>
                      </a:lnTo>
                      <a:lnTo>
                        <a:pt x="343" y="360"/>
                      </a:lnTo>
                      <a:lnTo>
                        <a:pt x="343" y="354"/>
                      </a:lnTo>
                      <a:lnTo>
                        <a:pt x="316" y="243"/>
                      </a:lnTo>
                      <a:lnTo>
                        <a:pt x="309" y="235"/>
                      </a:lnTo>
                      <a:lnTo>
                        <a:pt x="314" y="232"/>
                      </a:lnTo>
                      <a:lnTo>
                        <a:pt x="314" y="2"/>
                      </a:lnTo>
                      <a:lnTo>
                        <a:pt x="305" y="2"/>
                      </a:lnTo>
                      <a:lnTo>
                        <a:pt x="296" y="2"/>
                      </a:lnTo>
                      <a:lnTo>
                        <a:pt x="286" y="2"/>
                      </a:lnTo>
                      <a:lnTo>
                        <a:pt x="277" y="2"/>
                      </a:lnTo>
                      <a:lnTo>
                        <a:pt x="268" y="2"/>
                      </a:lnTo>
                      <a:lnTo>
                        <a:pt x="259" y="1"/>
                      </a:lnTo>
                      <a:lnTo>
                        <a:pt x="249" y="1"/>
                      </a:lnTo>
                      <a:lnTo>
                        <a:pt x="240" y="1"/>
                      </a:lnTo>
                      <a:lnTo>
                        <a:pt x="231" y="1"/>
                      </a:lnTo>
                      <a:lnTo>
                        <a:pt x="222" y="1"/>
                      </a:lnTo>
                      <a:lnTo>
                        <a:pt x="212" y="1"/>
                      </a:lnTo>
                      <a:lnTo>
                        <a:pt x="203" y="1"/>
                      </a:lnTo>
                      <a:lnTo>
                        <a:pt x="194" y="0"/>
                      </a:lnTo>
                      <a:lnTo>
                        <a:pt x="184" y="0"/>
                      </a:lnTo>
                      <a:lnTo>
                        <a:pt x="175" y="0"/>
                      </a:lnTo>
                      <a:lnTo>
                        <a:pt x="166" y="0"/>
                      </a:lnTo>
                      <a:lnTo>
                        <a:pt x="157" y="0"/>
                      </a:lnTo>
                      <a:lnTo>
                        <a:pt x="147" y="0"/>
                      </a:lnTo>
                      <a:lnTo>
                        <a:pt x="138" y="0"/>
                      </a:lnTo>
                      <a:lnTo>
                        <a:pt x="129" y="0"/>
                      </a:lnTo>
                      <a:lnTo>
                        <a:pt x="120" y="0"/>
                      </a:lnTo>
                      <a:lnTo>
                        <a:pt x="110" y="0"/>
                      </a:lnTo>
                      <a:lnTo>
                        <a:pt x="101" y="0"/>
                      </a:lnTo>
                      <a:lnTo>
                        <a:pt x="92" y="0"/>
                      </a:lnTo>
                      <a:lnTo>
                        <a:pt x="82" y="1"/>
                      </a:lnTo>
                      <a:lnTo>
                        <a:pt x="73" y="1"/>
                      </a:lnTo>
                      <a:lnTo>
                        <a:pt x="64" y="1"/>
                      </a:lnTo>
                      <a:lnTo>
                        <a:pt x="54" y="1"/>
                      </a:lnTo>
                      <a:lnTo>
                        <a:pt x="45" y="1"/>
                      </a:lnTo>
                      <a:lnTo>
                        <a:pt x="36" y="2"/>
                      </a:lnTo>
                      <a:lnTo>
                        <a:pt x="27" y="2"/>
                      </a:lnTo>
                      <a:lnTo>
                        <a:pt x="17" y="2"/>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98" name="Freeform 300"/>
                <p:cNvSpPr>
                  <a:spLocks/>
                </p:cNvSpPr>
                <p:nvPr/>
              </p:nvSpPr>
              <p:spPr bwMode="auto">
                <a:xfrm>
                  <a:off x="2000" y="1459"/>
                  <a:ext cx="341" cy="121"/>
                </a:xfrm>
                <a:custGeom>
                  <a:avLst/>
                  <a:gdLst>
                    <a:gd name="T0" fmla="*/ 11 w 341"/>
                    <a:gd name="T1" fmla="*/ 27 h 121"/>
                    <a:gd name="T2" fmla="*/ 15 w 341"/>
                    <a:gd name="T3" fmla="*/ 0 h 121"/>
                    <a:gd name="T4" fmla="*/ 29 w 341"/>
                    <a:gd name="T5" fmla="*/ 0 h 121"/>
                    <a:gd name="T6" fmla="*/ 313 w 341"/>
                    <a:gd name="T7" fmla="*/ 0 h 121"/>
                    <a:gd name="T8" fmla="*/ 341 w 341"/>
                    <a:gd name="T9" fmla="*/ 110 h 121"/>
                    <a:gd name="T10" fmla="*/ 335 w 341"/>
                    <a:gd name="T11" fmla="*/ 121 h 121"/>
                    <a:gd name="T12" fmla="*/ 13 w 341"/>
                    <a:gd name="T13" fmla="*/ 121 h 121"/>
                    <a:gd name="T14" fmla="*/ 0 w 341"/>
                    <a:gd name="T15" fmla="*/ 113 h 121"/>
                    <a:gd name="T16" fmla="*/ 11 w 341"/>
                    <a:gd name="T17" fmla="*/ 27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1"/>
                    <a:gd name="T28" fmla="*/ 0 h 121"/>
                    <a:gd name="T29" fmla="*/ 341 w 341"/>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1" h="121">
                      <a:moveTo>
                        <a:pt x="11" y="27"/>
                      </a:moveTo>
                      <a:lnTo>
                        <a:pt x="15" y="0"/>
                      </a:lnTo>
                      <a:lnTo>
                        <a:pt x="29" y="0"/>
                      </a:lnTo>
                      <a:lnTo>
                        <a:pt x="313" y="0"/>
                      </a:lnTo>
                      <a:lnTo>
                        <a:pt x="341" y="110"/>
                      </a:lnTo>
                      <a:lnTo>
                        <a:pt x="335" y="121"/>
                      </a:lnTo>
                      <a:lnTo>
                        <a:pt x="13" y="121"/>
                      </a:lnTo>
                      <a:lnTo>
                        <a:pt x="0" y="113"/>
                      </a:lnTo>
                      <a:lnTo>
                        <a:pt x="11" y="27"/>
                      </a:lnTo>
                      <a:close/>
                    </a:path>
                  </a:pathLst>
                </a:custGeom>
                <a:solidFill>
                  <a:srgbClr val="3D3A38"/>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99" name="Freeform 301"/>
                <p:cNvSpPr>
                  <a:spLocks/>
                </p:cNvSpPr>
                <p:nvPr/>
              </p:nvSpPr>
              <p:spPr bwMode="auto">
                <a:xfrm>
                  <a:off x="2000" y="1467"/>
                  <a:ext cx="341" cy="113"/>
                </a:xfrm>
                <a:custGeom>
                  <a:avLst/>
                  <a:gdLst>
                    <a:gd name="T0" fmla="*/ 12 w 341"/>
                    <a:gd name="T1" fmla="*/ 19 h 113"/>
                    <a:gd name="T2" fmla="*/ 14 w 341"/>
                    <a:gd name="T3" fmla="*/ 7 h 113"/>
                    <a:gd name="T4" fmla="*/ 17 w 341"/>
                    <a:gd name="T5" fmla="*/ 1 h 113"/>
                    <a:gd name="T6" fmla="*/ 21 w 341"/>
                    <a:gd name="T7" fmla="*/ 1 h 113"/>
                    <a:gd name="T8" fmla="*/ 24 w 341"/>
                    <a:gd name="T9" fmla="*/ 1 h 113"/>
                    <a:gd name="T10" fmla="*/ 28 w 341"/>
                    <a:gd name="T11" fmla="*/ 1 h 113"/>
                    <a:gd name="T12" fmla="*/ 38 w 341"/>
                    <a:gd name="T13" fmla="*/ 1 h 113"/>
                    <a:gd name="T14" fmla="*/ 56 w 341"/>
                    <a:gd name="T15" fmla="*/ 1 h 113"/>
                    <a:gd name="T16" fmla="*/ 74 w 341"/>
                    <a:gd name="T17" fmla="*/ 1 h 113"/>
                    <a:gd name="T18" fmla="*/ 92 w 341"/>
                    <a:gd name="T19" fmla="*/ 1 h 113"/>
                    <a:gd name="T20" fmla="*/ 110 w 341"/>
                    <a:gd name="T21" fmla="*/ 1 h 113"/>
                    <a:gd name="T22" fmla="*/ 128 w 341"/>
                    <a:gd name="T23" fmla="*/ 0 h 113"/>
                    <a:gd name="T24" fmla="*/ 146 w 341"/>
                    <a:gd name="T25" fmla="*/ 0 h 113"/>
                    <a:gd name="T26" fmla="*/ 164 w 341"/>
                    <a:gd name="T27" fmla="*/ 0 h 113"/>
                    <a:gd name="T28" fmla="*/ 181 w 341"/>
                    <a:gd name="T29" fmla="*/ 0 h 113"/>
                    <a:gd name="T30" fmla="*/ 199 w 341"/>
                    <a:gd name="T31" fmla="*/ 0 h 113"/>
                    <a:gd name="T32" fmla="*/ 217 w 341"/>
                    <a:gd name="T33" fmla="*/ 0 h 113"/>
                    <a:gd name="T34" fmla="*/ 235 w 341"/>
                    <a:gd name="T35" fmla="*/ 0 h 113"/>
                    <a:gd name="T36" fmla="*/ 253 w 341"/>
                    <a:gd name="T37" fmla="*/ 0 h 113"/>
                    <a:gd name="T38" fmla="*/ 270 w 341"/>
                    <a:gd name="T39" fmla="*/ 0 h 113"/>
                    <a:gd name="T40" fmla="*/ 288 w 341"/>
                    <a:gd name="T41" fmla="*/ 0 h 113"/>
                    <a:gd name="T42" fmla="*/ 306 w 341"/>
                    <a:gd name="T43" fmla="*/ 0 h 113"/>
                    <a:gd name="T44" fmla="*/ 318 w 341"/>
                    <a:gd name="T45" fmla="*/ 13 h 113"/>
                    <a:gd name="T46" fmla="*/ 325 w 341"/>
                    <a:gd name="T47" fmla="*/ 38 h 113"/>
                    <a:gd name="T48" fmla="*/ 331 w 341"/>
                    <a:gd name="T49" fmla="*/ 64 h 113"/>
                    <a:gd name="T50" fmla="*/ 338 w 341"/>
                    <a:gd name="T51" fmla="*/ 89 h 113"/>
                    <a:gd name="T52" fmla="*/ 340 w 341"/>
                    <a:gd name="T53" fmla="*/ 103 h 113"/>
                    <a:gd name="T54" fmla="*/ 339 w 341"/>
                    <a:gd name="T55" fmla="*/ 106 h 113"/>
                    <a:gd name="T56" fmla="*/ 337 w 341"/>
                    <a:gd name="T57" fmla="*/ 109 h 113"/>
                    <a:gd name="T58" fmla="*/ 335 w 341"/>
                    <a:gd name="T59" fmla="*/ 111 h 113"/>
                    <a:gd name="T60" fmla="*/ 325 w 341"/>
                    <a:gd name="T61" fmla="*/ 113 h 113"/>
                    <a:gd name="T62" fmla="*/ 304 w 341"/>
                    <a:gd name="T63" fmla="*/ 113 h 113"/>
                    <a:gd name="T64" fmla="*/ 284 w 341"/>
                    <a:gd name="T65" fmla="*/ 113 h 113"/>
                    <a:gd name="T66" fmla="*/ 264 w 341"/>
                    <a:gd name="T67" fmla="*/ 113 h 113"/>
                    <a:gd name="T68" fmla="*/ 244 w 341"/>
                    <a:gd name="T69" fmla="*/ 113 h 113"/>
                    <a:gd name="T70" fmla="*/ 224 w 341"/>
                    <a:gd name="T71" fmla="*/ 113 h 113"/>
                    <a:gd name="T72" fmla="*/ 204 w 341"/>
                    <a:gd name="T73" fmla="*/ 113 h 113"/>
                    <a:gd name="T74" fmla="*/ 184 w 341"/>
                    <a:gd name="T75" fmla="*/ 113 h 113"/>
                    <a:gd name="T76" fmla="*/ 164 w 341"/>
                    <a:gd name="T77" fmla="*/ 113 h 113"/>
                    <a:gd name="T78" fmla="*/ 144 w 341"/>
                    <a:gd name="T79" fmla="*/ 113 h 113"/>
                    <a:gd name="T80" fmla="*/ 124 w 341"/>
                    <a:gd name="T81" fmla="*/ 113 h 113"/>
                    <a:gd name="T82" fmla="*/ 103 w 341"/>
                    <a:gd name="T83" fmla="*/ 113 h 113"/>
                    <a:gd name="T84" fmla="*/ 83 w 341"/>
                    <a:gd name="T85" fmla="*/ 113 h 113"/>
                    <a:gd name="T86" fmla="*/ 63 w 341"/>
                    <a:gd name="T87" fmla="*/ 113 h 113"/>
                    <a:gd name="T88" fmla="*/ 43 w 341"/>
                    <a:gd name="T89" fmla="*/ 113 h 113"/>
                    <a:gd name="T90" fmla="*/ 23 w 341"/>
                    <a:gd name="T91" fmla="*/ 113 h 113"/>
                    <a:gd name="T92" fmla="*/ 11 w 341"/>
                    <a:gd name="T93" fmla="*/ 112 h 113"/>
                    <a:gd name="T94" fmla="*/ 8 w 341"/>
                    <a:gd name="T95" fmla="*/ 110 h 113"/>
                    <a:gd name="T96" fmla="*/ 5 w 341"/>
                    <a:gd name="T97" fmla="*/ 108 h 113"/>
                    <a:gd name="T98" fmla="*/ 1 w 341"/>
                    <a:gd name="T99" fmla="*/ 106 h 113"/>
                    <a:gd name="T100" fmla="*/ 1 w 341"/>
                    <a:gd name="T101" fmla="*/ 95 h 113"/>
                    <a:gd name="T102" fmla="*/ 4 w 341"/>
                    <a:gd name="T103" fmla="*/ 75 h 113"/>
                    <a:gd name="T104" fmla="*/ 7 w 341"/>
                    <a:gd name="T105" fmla="*/ 55 h 113"/>
                    <a:gd name="T106" fmla="*/ 10 w 341"/>
                    <a:gd name="T107" fmla="*/ 35 h 1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1"/>
                    <a:gd name="T163" fmla="*/ 0 h 113"/>
                    <a:gd name="T164" fmla="*/ 341 w 341"/>
                    <a:gd name="T165" fmla="*/ 113 h 1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1" h="113">
                      <a:moveTo>
                        <a:pt x="11" y="25"/>
                      </a:moveTo>
                      <a:lnTo>
                        <a:pt x="12" y="19"/>
                      </a:lnTo>
                      <a:lnTo>
                        <a:pt x="13" y="13"/>
                      </a:lnTo>
                      <a:lnTo>
                        <a:pt x="14" y="7"/>
                      </a:lnTo>
                      <a:lnTo>
                        <a:pt x="15" y="1"/>
                      </a:lnTo>
                      <a:lnTo>
                        <a:pt x="17" y="1"/>
                      </a:lnTo>
                      <a:lnTo>
                        <a:pt x="19" y="1"/>
                      </a:lnTo>
                      <a:lnTo>
                        <a:pt x="21" y="1"/>
                      </a:lnTo>
                      <a:lnTo>
                        <a:pt x="22" y="1"/>
                      </a:lnTo>
                      <a:lnTo>
                        <a:pt x="24" y="1"/>
                      </a:lnTo>
                      <a:lnTo>
                        <a:pt x="26" y="1"/>
                      </a:lnTo>
                      <a:lnTo>
                        <a:pt x="28" y="1"/>
                      </a:lnTo>
                      <a:lnTo>
                        <a:pt x="29" y="1"/>
                      </a:lnTo>
                      <a:lnTo>
                        <a:pt x="38" y="1"/>
                      </a:lnTo>
                      <a:lnTo>
                        <a:pt x="47" y="1"/>
                      </a:lnTo>
                      <a:lnTo>
                        <a:pt x="56" y="1"/>
                      </a:lnTo>
                      <a:lnTo>
                        <a:pt x="65" y="1"/>
                      </a:lnTo>
                      <a:lnTo>
                        <a:pt x="74" y="1"/>
                      </a:lnTo>
                      <a:lnTo>
                        <a:pt x="83" y="1"/>
                      </a:lnTo>
                      <a:lnTo>
                        <a:pt x="92" y="1"/>
                      </a:lnTo>
                      <a:lnTo>
                        <a:pt x="101" y="1"/>
                      </a:lnTo>
                      <a:lnTo>
                        <a:pt x="110" y="1"/>
                      </a:lnTo>
                      <a:lnTo>
                        <a:pt x="119" y="0"/>
                      </a:lnTo>
                      <a:lnTo>
                        <a:pt x="128" y="0"/>
                      </a:lnTo>
                      <a:lnTo>
                        <a:pt x="137" y="0"/>
                      </a:lnTo>
                      <a:lnTo>
                        <a:pt x="146" y="0"/>
                      </a:lnTo>
                      <a:lnTo>
                        <a:pt x="155" y="0"/>
                      </a:lnTo>
                      <a:lnTo>
                        <a:pt x="164" y="0"/>
                      </a:lnTo>
                      <a:lnTo>
                        <a:pt x="172" y="0"/>
                      </a:lnTo>
                      <a:lnTo>
                        <a:pt x="181" y="0"/>
                      </a:lnTo>
                      <a:lnTo>
                        <a:pt x="190" y="0"/>
                      </a:lnTo>
                      <a:lnTo>
                        <a:pt x="199" y="0"/>
                      </a:lnTo>
                      <a:lnTo>
                        <a:pt x="208" y="0"/>
                      </a:lnTo>
                      <a:lnTo>
                        <a:pt x="217" y="0"/>
                      </a:lnTo>
                      <a:lnTo>
                        <a:pt x="226" y="0"/>
                      </a:lnTo>
                      <a:lnTo>
                        <a:pt x="235" y="0"/>
                      </a:lnTo>
                      <a:lnTo>
                        <a:pt x="244" y="0"/>
                      </a:lnTo>
                      <a:lnTo>
                        <a:pt x="253" y="0"/>
                      </a:lnTo>
                      <a:lnTo>
                        <a:pt x="262" y="0"/>
                      </a:lnTo>
                      <a:lnTo>
                        <a:pt x="270" y="0"/>
                      </a:lnTo>
                      <a:lnTo>
                        <a:pt x="279" y="0"/>
                      </a:lnTo>
                      <a:lnTo>
                        <a:pt x="288" y="0"/>
                      </a:lnTo>
                      <a:lnTo>
                        <a:pt x="297" y="0"/>
                      </a:lnTo>
                      <a:lnTo>
                        <a:pt x="306" y="0"/>
                      </a:lnTo>
                      <a:lnTo>
                        <a:pt x="315" y="0"/>
                      </a:lnTo>
                      <a:lnTo>
                        <a:pt x="318" y="13"/>
                      </a:lnTo>
                      <a:lnTo>
                        <a:pt x="322" y="25"/>
                      </a:lnTo>
                      <a:lnTo>
                        <a:pt x="325" y="38"/>
                      </a:lnTo>
                      <a:lnTo>
                        <a:pt x="328" y="51"/>
                      </a:lnTo>
                      <a:lnTo>
                        <a:pt x="331" y="64"/>
                      </a:lnTo>
                      <a:lnTo>
                        <a:pt x="335" y="76"/>
                      </a:lnTo>
                      <a:lnTo>
                        <a:pt x="338" y="89"/>
                      </a:lnTo>
                      <a:lnTo>
                        <a:pt x="341" y="102"/>
                      </a:lnTo>
                      <a:lnTo>
                        <a:pt x="340" y="103"/>
                      </a:lnTo>
                      <a:lnTo>
                        <a:pt x="340" y="105"/>
                      </a:lnTo>
                      <a:lnTo>
                        <a:pt x="339" y="106"/>
                      </a:lnTo>
                      <a:lnTo>
                        <a:pt x="338" y="107"/>
                      </a:lnTo>
                      <a:lnTo>
                        <a:pt x="337" y="109"/>
                      </a:lnTo>
                      <a:lnTo>
                        <a:pt x="336" y="110"/>
                      </a:lnTo>
                      <a:lnTo>
                        <a:pt x="335" y="111"/>
                      </a:lnTo>
                      <a:lnTo>
                        <a:pt x="335" y="113"/>
                      </a:lnTo>
                      <a:lnTo>
                        <a:pt x="325" y="113"/>
                      </a:lnTo>
                      <a:lnTo>
                        <a:pt x="315" y="113"/>
                      </a:lnTo>
                      <a:lnTo>
                        <a:pt x="304" y="113"/>
                      </a:lnTo>
                      <a:lnTo>
                        <a:pt x="294" y="113"/>
                      </a:lnTo>
                      <a:lnTo>
                        <a:pt x="284" y="113"/>
                      </a:lnTo>
                      <a:lnTo>
                        <a:pt x="274" y="113"/>
                      </a:lnTo>
                      <a:lnTo>
                        <a:pt x="264" y="113"/>
                      </a:lnTo>
                      <a:lnTo>
                        <a:pt x="254" y="113"/>
                      </a:lnTo>
                      <a:lnTo>
                        <a:pt x="244" y="113"/>
                      </a:lnTo>
                      <a:lnTo>
                        <a:pt x="234" y="113"/>
                      </a:lnTo>
                      <a:lnTo>
                        <a:pt x="224" y="113"/>
                      </a:lnTo>
                      <a:lnTo>
                        <a:pt x="214" y="113"/>
                      </a:lnTo>
                      <a:lnTo>
                        <a:pt x="204" y="113"/>
                      </a:lnTo>
                      <a:lnTo>
                        <a:pt x="194" y="113"/>
                      </a:lnTo>
                      <a:lnTo>
                        <a:pt x="184" y="113"/>
                      </a:lnTo>
                      <a:lnTo>
                        <a:pt x="174" y="113"/>
                      </a:lnTo>
                      <a:lnTo>
                        <a:pt x="164" y="113"/>
                      </a:lnTo>
                      <a:lnTo>
                        <a:pt x="154" y="113"/>
                      </a:lnTo>
                      <a:lnTo>
                        <a:pt x="144" y="113"/>
                      </a:lnTo>
                      <a:lnTo>
                        <a:pt x="134" y="113"/>
                      </a:lnTo>
                      <a:lnTo>
                        <a:pt x="124" y="113"/>
                      </a:lnTo>
                      <a:lnTo>
                        <a:pt x="114" y="113"/>
                      </a:lnTo>
                      <a:lnTo>
                        <a:pt x="103" y="113"/>
                      </a:lnTo>
                      <a:lnTo>
                        <a:pt x="93" y="113"/>
                      </a:lnTo>
                      <a:lnTo>
                        <a:pt x="83" y="113"/>
                      </a:lnTo>
                      <a:lnTo>
                        <a:pt x="73" y="113"/>
                      </a:lnTo>
                      <a:lnTo>
                        <a:pt x="63" y="113"/>
                      </a:lnTo>
                      <a:lnTo>
                        <a:pt x="53" y="113"/>
                      </a:lnTo>
                      <a:lnTo>
                        <a:pt x="43" y="113"/>
                      </a:lnTo>
                      <a:lnTo>
                        <a:pt x="33" y="113"/>
                      </a:lnTo>
                      <a:lnTo>
                        <a:pt x="23" y="113"/>
                      </a:lnTo>
                      <a:lnTo>
                        <a:pt x="13" y="113"/>
                      </a:lnTo>
                      <a:lnTo>
                        <a:pt x="11" y="112"/>
                      </a:lnTo>
                      <a:lnTo>
                        <a:pt x="10" y="111"/>
                      </a:lnTo>
                      <a:lnTo>
                        <a:pt x="8" y="110"/>
                      </a:lnTo>
                      <a:lnTo>
                        <a:pt x="6" y="109"/>
                      </a:lnTo>
                      <a:lnTo>
                        <a:pt x="5" y="108"/>
                      </a:lnTo>
                      <a:lnTo>
                        <a:pt x="3" y="107"/>
                      </a:lnTo>
                      <a:lnTo>
                        <a:pt x="1" y="106"/>
                      </a:lnTo>
                      <a:lnTo>
                        <a:pt x="0" y="105"/>
                      </a:lnTo>
                      <a:lnTo>
                        <a:pt x="1" y="95"/>
                      </a:lnTo>
                      <a:lnTo>
                        <a:pt x="3" y="85"/>
                      </a:lnTo>
                      <a:lnTo>
                        <a:pt x="4" y="75"/>
                      </a:lnTo>
                      <a:lnTo>
                        <a:pt x="5" y="65"/>
                      </a:lnTo>
                      <a:lnTo>
                        <a:pt x="7" y="55"/>
                      </a:lnTo>
                      <a:lnTo>
                        <a:pt x="8" y="45"/>
                      </a:lnTo>
                      <a:lnTo>
                        <a:pt x="10" y="35"/>
                      </a:lnTo>
                      <a:lnTo>
                        <a:pt x="11" y="25"/>
                      </a:lnTo>
                      <a:close/>
                    </a:path>
                  </a:pathLst>
                </a:custGeom>
                <a:solidFill>
                  <a:srgbClr val="3F3D3D"/>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00" name="Freeform 302"/>
                <p:cNvSpPr>
                  <a:spLocks/>
                </p:cNvSpPr>
                <p:nvPr/>
              </p:nvSpPr>
              <p:spPr bwMode="auto">
                <a:xfrm>
                  <a:off x="2000" y="1475"/>
                  <a:ext cx="341" cy="105"/>
                </a:xfrm>
                <a:custGeom>
                  <a:avLst/>
                  <a:gdLst>
                    <a:gd name="T0" fmla="*/ 12 w 341"/>
                    <a:gd name="T1" fmla="*/ 18 h 105"/>
                    <a:gd name="T2" fmla="*/ 15 w 341"/>
                    <a:gd name="T3" fmla="*/ 7 h 105"/>
                    <a:gd name="T4" fmla="*/ 17 w 341"/>
                    <a:gd name="T5" fmla="*/ 1 h 105"/>
                    <a:gd name="T6" fmla="*/ 21 w 341"/>
                    <a:gd name="T7" fmla="*/ 1 h 105"/>
                    <a:gd name="T8" fmla="*/ 24 w 341"/>
                    <a:gd name="T9" fmla="*/ 1 h 105"/>
                    <a:gd name="T10" fmla="*/ 28 w 341"/>
                    <a:gd name="T11" fmla="*/ 1 h 105"/>
                    <a:gd name="T12" fmla="*/ 38 w 341"/>
                    <a:gd name="T13" fmla="*/ 1 h 105"/>
                    <a:gd name="T14" fmla="*/ 56 w 341"/>
                    <a:gd name="T15" fmla="*/ 1 h 105"/>
                    <a:gd name="T16" fmla="*/ 74 w 341"/>
                    <a:gd name="T17" fmla="*/ 1 h 105"/>
                    <a:gd name="T18" fmla="*/ 92 w 341"/>
                    <a:gd name="T19" fmla="*/ 1 h 105"/>
                    <a:gd name="T20" fmla="*/ 110 w 341"/>
                    <a:gd name="T21" fmla="*/ 1 h 105"/>
                    <a:gd name="T22" fmla="*/ 128 w 341"/>
                    <a:gd name="T23" fmla="*/ 1 h 105"/>
                    <a:gd name="T24" fmla="*/ 146 w 341"/>
                    <a:gd name="T25" fmla="*/ 1 h 105"/>
                    <a:gd name="T26" fmla="*/ 164 w 341"/>
                    <a:gd name="T27" fmla="*/ 1 h 105"/>
                    <a:gd name="T28" fmla="*/ 182 w 341"/>
                    <a:gd name="T29" fmla="*/ 1 h 105"/>
                    <a:gd name="T30" fmla="*/ 200 w 341"/>
                    <a:gd name="T31" fmla="*/ 1 h 105"/>
                    <a:gd name="T32" fmla="*/ 218 w 341"/>
                    <a:gd name="T33" fmla="*/ 1 h 105"/>
                    <a:gd name="T34" fmla="*/ 236 w 341"/>
                    <a:gd name="T35" fmla="*/ 1 h 105"/>
                    <a:gd name="T36" fmla="*/ 254 w 341"/>
                    <a:gd name="T37" fmla="*/ 1 h 105"/>
                    <a:gd name="T38" fmla="*/ 272 w 341"/>
                    <a:gd name="T39" fmla="*/ 1 h 105"/>
                    <a:gd name="T40" fmla="*/ 290 w 341"/>
                    <a:gd name="T41" fmla="*/ 1 h 105"/>
                    <a:gd name="T42" fmla="*/ 308 w 341"/>
                    <a:gd name="T43" fmla="*/ 0 h 105"/>
                    <a:gd name="T44" fmla="*/ 320 w 341"/>
                    <a:gd name="T45" fmla="*/ 12 h 105"/>
                    <a:gd name="T46" fmla="*/ 326 w 341"/>
                    <a:gd name="T47" fmla="*/ 35 h 105"/>
                    <a:gd name="T48" fmla="*/ 332 w 341"/>
                    <a:gd name="T49" fmla="*/ 59 h 105"/>
                    <a:gd name="T50" fmla="*/ 338 w 341"/>
                    <a:gd name="T51" fmla="*/ 82 h 105"/>
                    <a:gd name="T52" fmla="*/ 341 w 341"/>
                    <a:gd name="T53" fmla="*/ 95 h 105"/>
                    <a:gd name="T54" fmla="*/ 339 w 341"/>
                    <a:gd name="T55" fmla="*/ 98 h 105"/>
                    <a:gd name="T56" fmla="*/ 337 w 341"/>
                    <a:gd name="T57" fmla="*/ 101 h 105"/>
                    <a:gd name="T58" fmla="*/ 336 w 341"/>
                    <a:gd name="T59" fmla="*/ 104 h 105"/>
                    <a:gd name="T60" fmla="*/ 325 w 341"/>
                    <a:gd name="T61" fmla="*/ 105 h 105"/>
                    <a:gd name="T62" fmla="*/ 304 w 341"/>
                    <a:gd name="T63" fmla="*/ 105 h 105"/>
                    <a:gd name="T64" fmla="*/ 284 w 341"/>
                    <a:gd name="T65" fmla="*/ 105 h 105"/>
                    <a:gd name="T66" fmla="*/ 264 w 341"/>
                    <a:gd name="T67" fmla="*/ 105 h 105"/>
                    <a:gd name="T68" fmla="*/ 244 w 341"/>
                    <a:gd name="T69" fmla="*/ 105 h 105"/>
                    <a:gd name="T70" fmla="*/ 224 w 341"/>
                    <a:gd name="T71" fmla="*/ 105 h 105"/>
                    <a:gd name="T72" fmla="*/ 204 w 341"/>
                    <a:gd name="T73" fmla="*/ 105 h 105"/>
                    <a:gd name="T74" fmla="*/ 184 w 341"/>
                    <a:gd name="T75" fmla="*/ 105 h 105"/>
                    <a:gd name="T76" fmla="*/ 164 w 341"/>
                    <a:gd name="T77" fmla="*/ 105 h 105"/>
                    <a:gd name="T78" fmla="*/ 144 w 341"/>
                    <a:gd name="T79" fmla="*/ 105 h 105"/>
                    <a:gd name="T80" fmla="*/ 124 w 341"/>
                    <a:gd name="T81" fmla="*/ 105 h 105"/>
                    <a:gd name="T82" fmla="*/ 103 w 341"/>
                    <a:gd name="T83" fmla="*/ 105 h 105"/>
                    <a:gd name="T84" fmla="*/ 83 w 341"/>
                    <a:gd name="T85" fmla="*/ 105 h 105"/>
                    <a:gd name="T86" fmla="*/ 63 w 341"/>
                    <a:gd name="T87" fmla="*/ 105 h 105"/>
                    <a:gd name="T88" fmla="*/ 43 w 341"/>
                    <a:gd name="T89" fmla="*/ 105 h 105"/>
                    <a:gd name="T90" fmla="*/ 23 w 341"/>
                    <a:gd name="T91" fmla="*/ 105 h 105"/>
                    <a:gd name="T92" fmla="*/ 11 w 341"/>
                    <a:gd name="T93" fmla="*/ 104 h 105"/>
                    <a:gd name="T94" fmla="*/ 8 w 341"/>
                    <a:gd name="T95" fmla="*/ 102 h 105"/>
                    <a:gd name="T96" fmla="*/ 5 w 341"/>
                    <a:gd name="T97" fmla="*/ 100 h 105"/>
                    <a:gd name="T98" fmla="*/ 1 w 341"/>
                    <a:gd name="T99" fmla="*/ 98 h 105"/>
                    <a:gd name="T100" fmla="*/ 1 w 341"/>
                    <a:gd name="T101" fmla="*/ 88 h 105"/>
                    <a:gd name="T102" fmla="*/ 4 w 341"/>
                    <a:gd name="T103" fmla="*/ 69 h 105"/>
                    <a:gd name="T104" fmla="*/ 7 w 341"/>
                    <a:gd name="T105" fmla="*/ 51 h 105"/>
                    <a:gd name="T106" fmla="*/ 9 w 341"/>
                    <a:gd name="T107" fmla="*/ 32 h 1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1"/>
                    <a:gd name="T163" fmla="*/ 0 h 105"/>
                    <a:gd name="T164" fmla="*/ 341 w 341"/>
                    <a:gd name="T165" fmla="*/ 105 h 1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1" h="105">
                      <a:moveTo>
                        <a:pt x="11" y="23"/>
                      </a:moveTo>
                      <a:lnTo>
                        <a:pt x="12" y="18"/>
                      </a:lnTo>
                      <a:lnTo>
                        <a:pt x="13" y="12"/>
                      </a:lnTo>
                      <a:lnTo>
                        <a:pt x="15" y="7"/>
                      </a:lnTo>
                      <a:lnTo>
                        <a:pt x="16" y="1"/>
                      </a:lnTo>
                      <a:lnTo>
                        <a:pt x="17" y="1"/>
                      </a:lnTo>
                      <a:lnTo>
                        <a:pt x="19" y="1"/>
                      </a:lnTo>
                      <a:lnTo>
                        <a:pt x="21" y="1"/>
                      </a:lnTo>
                      <a:lnTo>
                        <a:pt x="23" y="1"/>
                      </a:lnTo>
                      <a:lnTo>
                        <a:pt x="24" y="1"/>
                      </a:lnTo>
                      <a:lnTo>
                        <a:pt x="26" y="1"/>
                      </a:lnTo>
                      <a:lnTo>
                        <a:pt x="28" y="1"/>
                      </a:lnTo>
                      <a:lnTo>
                        <a:pt x="29" y="1"/>
                      </a:lnTo>
                      <a:lnTo>
                        <a:pt x="38" y="1"/>
                      </a:lnTo>
                      <a:lnTo>
                        <a:pt x="47" y="1"/>
                      </a:lnTo>
                      <a:lnTo>
                        <a:pt x="56" y="1"/>
                      </a:lnTo>
                      <a:lnTo>
                        <a:pt x="65" y="1"/>
                      </a:lnTo>
                      <a:lnTo>
                        <a:pt x="74" y="1"/>
                      </a:lnTo>
                      <a:lnTo>
                        <a:pt x="83" y="1"/>
                      </a:lnTo>
                      <a:lnTo>
                        <a:pt x="92" y="1"/>
                      </a:lnTo>
                      <a:lnTo>
                        <a:pt x="101" y="1"/>
                      </a:lnTo>
                      <a:lnTo>
                        <a:pt x="110" y="1"/>
                      </a:lnTo>
                      <a:lnTo>
                        <a:pt x="119" y="1"/>
                      </a:lnTo>
                      <a:lnTo>
                        <a:pt x="128" y="1"/>
                      </a:lnTo>
                      <a:lnTo>
                        <a:pt x="137" y="1"/>
                      </a:lnTo>
                      <a:lnTo>
                        <a:pt x="146" y="1"/>
                      </a:lnTo>
                      <a:lnTo>
                        <a:pt x="155" y="1"/>
                      </a:lnTo>
                      <a:lnTo>
                        <a:pt x="164" y="1"/>
                      </a:lnTo>
                      <a:lnTo>
                        <a:pt x="173" y="1"/>
                      </a:lnTo>
                      <a:lnTo>
                        <a:pt x="182" y="1"/>
                      </a:lnTo>
                      <a:lnTo>
                        <a:pt x="191" y="1"/>
                      </a:lnTo>
                      <a:lnTo>
                        <a:pt x="200" y="1"/>
                      </a:lnTo>
                      <a:lnTo>
                        <a:pt x="209" y="1"/>
                      </a:lnTo>
                      <a:lnTo>
                        <a:pt x="218" y="1"/>
                      </a:lnTo>
                      <a:lnTo>
                        <a:pt x="227" y="1"/>
                      </a:lnTo>
                      <a:lnTo>
                        <a:pt x="236" y="1"/>
                      </a:lnTo>
                      <a:lnTo>
                        <a:pt x="245" y="1"/>
                      </a:lnTo>
                      <a:lnTo>
                        <a:pt x="254" y="1"/>
                      </a:lnTo>
                      <a:lnTo>
                        <a:pt x="263" y="1"/>
                      </a:lnTo>
                      <a:lnTo>
                        <a:pt x="272" y="1"/>
                      </a:lnTo>
                      <a:lnTo>
                        <a:pt x="281" y="1"/>
                      </a:lnTo>
                      <a:lnTo>
                        <a:pt x="290" y="1"/>
                      </a:lnTo>
                      <a:lnTo>
                        <a:pt x="299" y="0"/>
                      </a:lnTo>
                      <a:lnTo>
                        <a:pt x="308" y="0"/>
                      </a:lnTo>
                      <a:lnTo>
                        <a:pt x="317" y="0"/>
                      </a:lnTo>
                      <a:lnTo>
                        <a:pt x="320" y="12"/>
                      </a:lnTo>
                      <a:lnTo>
                        <a:pt x="323" y="24"/>
                      </a:lnTo>
                      <a:lnTo>
                        <a:pt x="326" y="35"/>
                      </a:lnTo>
                      <a:lnTo>
                        <a:pt x="329" y="47"/>
                      </a:lnTo>
                      <a:lnTo>
                        <a:pt x="332" y="59"/>
                      </a:lnTo>
                      <a:lnTo>
                        <a:pt x="335" y="70"/>
                      </a:lnTo>
                      <a:lnTo>
                        <a:pt x="338" y="82"/>
                      </a:lnTo>
                      <a:lnTo>
                        <a:pt x="341" y="94"/>
                      </a:lnTo>
                      <a:lnTo>
                        <a:pt x="341" y="95"/>
                      </a:lnTo>
                      <a:lnTo>
                        <a:pt x="340" y="97"/>
                      </a:lnTo>
                      <a:lnTo>
                        <a:pt x="339" y="98"/>
                      </a:lnTo>
                      <a:lnTo>
                        <a:pt x="338" y="100"/>
                      </a:lnTo>
                      <a:lnTo>
                        <a:pt x="337" y="101"/>
                      </a:lnTo>
                      <a:lnTo>
                        <a:pt x="336" y="102"/>
                      </a:lnTo>
                      <a:lnTo>
                        <a:pt x="336" y="104"/>
                      </a:lnTo>
                      <a:lnTo>
                        <a:pt x="335" y="105"/>
                      </a:lnTo>
                      <a:lnTo>
                        <a:pt x="325" y="105"/>
                      </a:lnTo>
                      <a:lnTo>
                        <a:pt x="315" y="105"/>
                      </a:lnTo>
                      <a:lnTo>
                        <a:pt x="304" y="105"/>
                      </a:lnTo>
                      <a:lnTo>
                        <a:pt x="294" y="105"/>
                      </a:lnTo>
                      <a:lnTo>
                        <a:pt x="284" y="105"/>
                      </a:lnTo>
                      <a:lnTo>
                        <a:pt x="274" y="105"/>
                      </a:lnTo>
                      <a:lnTo>
                        <a:pt x="264" y="105"/>
                      </a:lnTo>
                      <a:lnTo>
                        <a:pt x="254" y="105"/>
                      </a:lnTo>
                      <a:lnTo>
                        <a:pt x="244" y="105"/>
                      </a:lnTo>
                      <a:lnTo>
                        <a:pt x="234" y="105"/>
                      </a:lnTo>
                      <a:lnTo>
                        <a:pt x="224" y="105"/>
                      </a:lnTo>
                      <a:lnTo>
                        <a:pt x="214" y="105"/>
                      </a:lnTo>
                      <a:lnTo>
                        <a:pt x="204" y="105"/>
                      </a:lnTo>
                      <a:lnTo>
                        <a:pt x="194" y="105"/>
                      </a:lnTo>
                      <a:lnTo>
                        <a:pt x="184" y="105"/>
                      </a:lnTo>
                      <a:lnTo>
                        <a:pt x="174" y="105"/>
                      </a:lnTo>
                      <a:lnTo>
                        <a:pt x="164" y="105"/>
                      </a:lnTo>
                      <a:lnTo>
                        <a:pt x="154" y="105"/>
                      </a:lnTo>
                      <a:lnTo>
                        <a:pt x="144" y="105"/>
                      </a:lnTo>
                      <a:lnTo>
                        <a:pt x="134" y="105"/>
                      </a:lnTo>
                      <a:lnTo>
                        <a:pt x="124" y="105"/>
                      </a:lnTo>
                      <a:lnTo>
                        <a:pt x="114" y="105"/>
                      </a:lnTo>
                      <a:lnTo>
                        <a:pt x="103" y="105"/>
                      </a:lnTo>
                      <a:lnTo>
                        <a:pt x="93" y="105"/>
                      </a:lnTo>
                      <a:lnTo>
                        <a:pt x="83" y="105"/>
                      </a:lnTo>
                      <a:lnTo>
                        <a:pt x="73" y="105"/>
                      </a:lnTo>
                      <a:lnTo>
                        <a:pt x="63" y="105"/>
                      </a:lnTo>
                      <a:lnTo>
                        <a:pt x="53" y="105"/>
                      </a:lnTo>
                      <a:lnTo>
                        <a:pt x="43" y="105"/>
                      </a:lnTo>
                      <a:lnTo>
                        <a:pt x="33" y="105"/>
                      </a:lnTo>
                      <a:lnTo>
                        <a:pt x="23" y="105"/>
                      </a:lnTo>
                      <a:lnTo>
                        <a:pt x="13" y="105"/>
                      </a:lnTo>
                      <a:lnTo>
                        <a:pt x="11" y="104"/>
                      </a:lnTo>
                      <a:lnTo>
                        <a:pt x="10" y="103"/>
                      </a:lnTo>
                      <a:lnTo>
                        <a:pt x="8" y="102"/>
                      </a:lnTo>
                      <a:lnTo>
                        <a:pt x="6" y="101"/>
                      </a:lnTo>
                      <a:lnTo>
                        <a:pt x="5" y="100"/>
                      </a:lnTo>
                      <a:lnTo>
                        <a:pt x="3" y="99"/>
                      </a:lnTo>
                      <a:lnTo>
                        <a:pt x="1" y="98"/>
                      </a:lnTo>
                      <a:lnTo>
                        <a:pt x="0" y="97"/>
                      </a:lnTo>
                      <a:lnTo>
                        <a:pt x="1" y="88"/>
                      </a:lnTo>
                      <a:lnTo>
                        <a:pt x="2" y="79"/>
                      </a:lnTo>
                      <a:lnTo>
                        <a:pt x="4" y="69"/>
                      </a:lnTo>
                      <a:lnTo>
                        <a:pt x="5" y="60"/>
                      </a:lnTo>
                      <a:lnTo>
                        <a:pt x="7" y="51"/>
                      </a:lnTo>
                      <a:lnTo>
                        <a:pt x="8" y="42"/>
                      </a:lnTo>
                      <a:lnTo>
                        <a:pt x="9" y="32"/>
                      </a:lnTo>
                      <a:lnTo>
                        <a:pt x="11" y="23"/>
                      </a:lnTo>
                      <a:close/>
                    </a:path>
                  </a:pathLst>
                </a:custGeom>
                <a:solidFill>
                  <a:srgbClr val="3F3F3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01" name="Freeform 303"/>
                <p:cNvSpPr>
                  <a:spLocks/>
                </p:cNvSpPr>
                <p:nvPr/>
              </p:nvSpPr>
              <p:spPr bwMode="auto">
                <a:xfrm>
                  <a:off x="2000" y="1484"/>
                  <a:ext cx="341" cy="96"/>
                </a:xfrm>
                <a:custGeom>
                  <a:avLst/>
                  <a:gdLst>
                    <a:gd name="T0" fmla="*/ 12 w 341"/>
                    <a:gd name="T1" fmla="*/ 15 h 96"/>
                    <a:gd name="T2" fmla="*/ 15 w 341"/>
                    <a:gd name="T3" fmla="*/ 5 h 96"/>
                    <a:gd name="T4" fmla="*/ 18 w 341"/>
                    <a:gd name="T5" fmla="*/ 0 h 96"/>
                    <a:gd name="T6" fmla="*/ 21 w 341"/>
                    <a:gd name="T7" fmla="*/ 1 h 96"/>
                    <a:gd name="T8" fmla="*/ 25 w 341"/>
                    <a:gd name="T9" fmla="*/ 1 h 96"/>
                    <a:gd name="T10" fmla="*/ 28 w 341"/>
                    <a:gd name="T11" fmla="*/ 1 h 96"/>
                    <a:gd name="T12" fmla="*/ 38 w 341"/>
                    <a:gd name="T13" fmla="*/ 1 h 96"/>
                    <a:gd name="T14" fmla="*/ 56 w 341"/>
                    <a:gd name="T15" fmla="*/ 1 h 96"/>
                    <a:gd name="T16" fmla="*/ 74 w 341"/>
                    <a:gd name="T17" fmla="*/ 1 h 96"/>
                    <a:gd name="T18" fmla="*/ 93 w 341"/>
                    <a:gd name="T19" fmla="*/ 1 h 96"/>
                    <a:gd name="T20" fmla="*/ 111 w 341"/>
                    <a:gd name="T21" fmla="*/ 1 h 96"/>
                    <a:gd name="T22" fmla="*/ 129 w 341"/>
                    <a:gd name="T23" fmla="*/ 0 h 96"/>
                    <a:gd name="T24" fmla="*/ 147 w 341"/>
                    <a:gd name="T25" fmla="*/ 0 h 96"/>
                    <a:gd name="T26" fmla="*/ 165 w 341"/>
                    <a:gd name="T27" fmla="*/ 0 h 96"/>
                    <a:gd name="T28" fmla="*/ 183 w 341"/>
                    <a:gd name="T29" fmla="*/ 0 h 96"/>
                    <a:gd name="T30" fmla="*/ 201 w 341"/>
                    <a:gd name="T31" fmla="*/ 0 h 96"/>
                    <a:gd name="T32" fmla="*/ 219 w 341"/>
                    <a:gd name="T33" fmla="*/ 0 h 96"/>
                    <a:gd name="T34" fmla="*/ 237 w 341"/>
                    <a:gd name="T35" fmla="*/ 0 h 96"/>
                    <a:gd name="T36" fmla="*/ 255 w 341"/>
                    <a:gd name="T37" fmla="*/ 0 h 96"/>
                    <a:gd name="T38" fmla="*/ 274 w 341"/>
                    <a:gd name="T39" fmla="*/ 0 h 96"/>
                    <a:gd name="T40" fmla="*/ 292 w 341"/>
                    <a:gd name="T41" fmla="*/ 0 h 96"/>
                    <a:gd name="T42" fmla="*/ 310 w 341"/>
                    <a:gd name="T43" fmla="*/ 0 h 96"/>
                    <a:gd name="T44" fmla="*/ 322 w 341"/>
                    <a:gd name="T45" fmla="*/ 10 h 96"/>
                    <a:gd name="T46" fmla="*/ 327 w 341"/>
                    <a:gd name="T47" fmla="*/ 32 h 96"/>
                    <a:gd name="T48" fmla="*/ 333 w 341"/>
                    <a:gd name="T49" fmla="*/ 53 h 96"/>
                    <a:gd name="T50" fmla="*/ 339 w 341"/>
                    <a:gd name="T51" fmla="*/ 74 h 96"/>
                    <a:gd name="T52" fmla="*/ 341 w 341"/>
                    <a:gd name="T53" fmla="*/ 86 h 96"/>
                    <a:gd name="T54" fmla="*/ 339 w 341"/>
                    <a:gd name="T55" fmla="*/ 89 h 96"/>
                    <a:gd name="T56" fmla="*/ 337 w 341"/>
                    <a:gd name="T57" fmla="*/ 92 h 96"/>
                    <a:gd name="T58" fmla="*/ 336 w 341"/>
                    <a:gd name="T59" fmla="*/ 95 h 96"/>
                    <a:gd name="T60" fmla="*/ 325 w 341"/>
                    <a:gd name="T61" fmla="*/ 96 h 96"/>
                    <a:gd name="T62" fmla="*/ 304 w 341"/>
                    <a:gd name="T63" fmla="*/ 96 h 96"/>
                    <a:gd name="T64" fmla="*/ 284 w 341"/>
                    <a:gd name="T65" fmla="*/ 96 h 96"/>
                    <a:gd name="T66" fmla="*/ 264 w 341"/>
                    <a:gd name="T67" fmla="*/ 96 h 96"/>
                    <a:gd name="T68" fmla="*/ 244 w 341"/>
                    <a:gd name="T69" fmla="*/ 96 h 96"/>
                    <a:gd name="T70" fmla="*/ 224 w 341"/>
                    <a:gd name="T71" fmla="*/ 96 h 96"/>
                    <a:gd name="T72" fmla="*/ 204 w 341"/>
                    <a:gd name="T73" fmla="*/ 96 h 96"/>
                    <a:gd name="T74" fmla="*/ 184 w 341"/>
                    <a:gd name="T75" fmla="*/ 96 h 96"/>
                    <a:gd name="T76" fmla="*/ 164 w 341"/>
                    <a:gd name="T77" fmla="*/ 96 h 96"/>
                    <a:gd name="T78" fmla="*/ 144 w 341"/>
                    <a:gd name="T79" fmla="*/ 96 h 96"/>
                    <a:gd name="T80" fmla="*/ 124 w 341"/>
                    <a:gd name="T81" fmla="*/ 96 h 96"/>
                    <a:gd name="T82" fmla="*/ 103 w 341"/>
                    <a:gd name="T83" fmla="*/ 96 h 96"/>
                    <a:gd name="T84" fmla="*/ 83 w 341"/>
                    <a:gd name="T85" fmla="*/ 96 h 96"/>
                    <a:gd name="T86" fmla="*/ 63 w 341"/>
                    <a:gd name="T87" fmla="*/ 96 h 96"/>
                    <a:gd name="T88" fmla="*/ 43 w 341"/>
                    <a:gd name="T89" fmla="*/ 96 h 96"/>
                    <a:gd name="T90" fmla="*/ 23 w 341"/>
                    <a:gd name="T91" fmla="*/ 96 h 96"/>
                    <a:gd name="T92" fmla="*/ 11 w 341"/>
                    <a:gd name="T93" fmla="*/ 95 h 96"/>
                    <a:gd name="T94" fmla="*/ 8 w 341"/>
                    <a:gd name="T95" fmla="*/ 93 h 96"/>
                    <a:gd name="T96" fmla="*/ 4 w 341"/>
                    <a:gd name="T97" fmla="*/ 91 h 96"/>
                    <a:gd name="T98" fmla="*/ 1 w 341"/>
                    <a:gd name="T99" fmla="*/ 89 h 96"/>
                    <a:gd name="T100" fmla="*/ 1 w 341"/>
                    <a:gd name="T101" fmla="*/ 79 h 96"/>
                    <a:gd name="T102" fmla="*/ 4 w 341"/>
                    <a:gd name="T103" fmla="*/ 63 h 96"/>
                    <a:gd name="T104" fmla="*/ 6 w 341"/>
                    <a:gd name="T105" fmla="*/ 46 h 96"/>
                    <a:gd name="T106" fmla="*/ 9 w 341"/>
                    <a:gd name="T107" fmla="*/ 29 h 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1"/>
                    <a:gd name="T163" fmla="*/ 0 h 96"/>
                    <a:gd name="T164" fmla="*/ 341 w 341"/>
                    <a:gd name="T165" fmla="*/ 96 h 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1" h="96">
                      <a:moveTo>
                        <a:pt x="10" y="20"/>
                      </a:moveTo>
                      <a:lnTo>
                        <a:pt x="12" y="15"/>
                      </a:lnTo>
                      <a:lnTo>
                        <a:pt x="13" y="10"/>
                      </a:lnTo>
                      <a:lnTo>
                        <a:pt x="15" y="5"/>
                      </a:lnTo>
                      <a:lnTo>
                        <a:pt x="16" y="0"/>
                      </a:lnTo>
                      <a:lnTo>
                        <a:pt x="18" y="0"/>
                      </a:lnTo>
                      <a:lnTo>
                        <a:pt x="20" y="1"/>
                      </a:lnTo>
                      <a:lnTo>
                        <a:pt x="21" y="1"/>
                      </a:lnTo>
                      <a:lnTo>
                        <a:pt x="23" y="1"/>
                      </a:lnTo>
                      <a:lnTo>
                        <a:pt x="25" y="1"/>
                      </a:lnTo>
                      <a:lnTo>
                        <a:pt x="26" y="1"/>
                      </a:lnTo>
                      <a:lnTo>
                        <a:pt x="28" y="1"/>
                      </a:lnTo>
                      <a:lnTo>
                        <a:pt x="29" y="1"/>
                      </a:lnTo>
                      <a:lnTo>
                        <a:pt x="38" y="1"/>
                      </a:lnTo>
                      <a:lnTo>
                        <a:pt x="47" y="1"/>
                      </a:lnTo>
                      <a:lnTo>
                        <a:pt x="56" y="1"/>
                      </a:lnTo>
                      <a:lnTo>
                        <a:pt x="65" y="1"/>
                      </a:lnTo>
                      <a:lnTo>
                        <a:pt x="74" y="1"/>
                      </a:lnTo>
                      <a:lnTo>
                        <a:pt x="84" y="1"/>
                      </a:lnTo>
                      <a:lnTo>
                        <a:pt x="93" y="1"/>
                      </a:lnTo>
                      <a:lnTo>
                        <a:pt x="102" y="1"/>
                      </a:lnTo>
                      <a:lnTo>
                        <a:pt x="111" y="1"/>
                      </a:lnTo>
                      <a:lnTo>
                        <a:pt x="120" y="0"/>
                      </a:lnTo>
                      <a:lnTo>
                        <a:pt x="129" y="0"/>
                      </a:lnTo>
                      <a:lnTo>
                        <a:pt x="138" y="0"/>
                      </a:lnTo>
                      <a:lnTo>
                        <a:pt x="147" y="0"/>
                      </a:lnTo>
                      <a:lnTo>
                        <a:pt x="156" y="0"/>
                      </a:lnTo>
                      <a:lnTo>
                        <a:pt x="165" y="0"/>
                      </a:lnTo>
                      <a:lnTo>
                        <a:pt x="174" y="0"/>
                      </a:lnTo>
                      <a:lnTo>
                        <a:pt x="183" y="0"/>
                      </a:lnTo>
                      <a:lnTo>
                        <a:pt x="192" y="0"/>
                      </a:lnTo>
                      <a:lnTo>
                        <a:pt x="201" y="0"/>
                      </a:lnTo>
                      <a:lnTo>
                        <a:pt x="210" y="0"/>
                      </a:lnTo>
                      <a:lnTo>
                        <a:pt x="219" y="0"/>
                      </a:lnTo>
                      <a:lnTo>
                        <a:pt x="228" y="0"/>
                      </a:lnTo>
                      <a:lnTo>
                        <a:pt x="237" y="0"/>
                      </a:lnTo>
                      <a:lnTo>
                        <a:pt x="247" y="0"/>
                      </a:lnTo>
                      <a:lnTo>
                        <a:pt x="255" y="0"/>
                      </a:lnTo>
                      <a:lnTo>
                        <a:pt x="264" y="0"/>
                      </a:lnTo>
                      <a:lnTo>
                        <a:pt x="274" y="0"/>
                      </a:lnTo>
                      <a:lnTo>
                        <a:pt x="283" y="0"/>
                      </a:lnTo>
                      <a:lnTo>
                        <a:pt x="292" y="0"/>
                      </a:lnTo>
                      <a:lnTo>
                        <a:pt x="301" y="0"/>
                      </a:lnTo>
                      <a:lnTo>
                        <a:pt x="310" y="0"/>
                      </a:lnTo>
                      <a:lnTo>
                        <a:pt x="319" y="0"/>
                      </a:lnTo>
                      <a:lnTo>
                        <a:pt x="322" y="10"/>
                      </a:lnTo>
                      <a:lnTo>
                        <a:pt x="324" y="21"/>
                      </a:lnTo>
                      <a:lnTo>
                        <a:pt x="327" y="32"/>
                      </a:lnTo>
                      <a:lnTo>
                        <a:pt x="330" y="42"/>
                      </a:lnTo>
                      <a:lnTo>
                        <a:pt x="333" y="53"/>
                      </a:lnTo>
                      <a:lnTo>
                        <a:pt x="336" y="64"/>
                      </a:lnTo>
                      <a:lnTo>
                        <a:pt x="339" y="74"/>
                      </a:lnTo>
                      <a:lnTo>
                        <a:pt x="341" y="85"/>
                      </a:lnTo>
                      <a:lnTo>
                        <a:pt x="341" y="86"/>
                      </a:lnTo>
                      <a:lnTo>
                        <a:pt x="340" y="88"/>
                      </a:lnTo>
                      <a:lnTo>
                        <a:pt x="339" y="89"/>
                      </a:lnTo>
                      <a:lnTo>
                        <a:pt x="338" y="91"/>
                      </a:lnTo>
                      <a:lnTo>
                        <a:pt x="337" y="92"/>
                      </a:lnTo>
                      <a:lnTo>
                        <a:pt x="336" y="93"/>
                      </a:lnTo>
                      <a:lnTo>
                        <a:pt x="336" y="95"/>
                      </a:lnTo>
                      <a:lnTo>
                        <a:pt x="335" y="96"/>
                      </a:lnTo>
                      <a:lnTo>
                        <a:pt x="325" y="96"/>
                      </a:lnTo>
                      <a:lnTo>
                        <a:pt x="315" y="96"/>
                      </a:lnTo>
                      <a:lnTo>
                        <a:pt x="304" y="96"/>
                      </a:lnTo>
                      <a:lnTo>
                        <a:pt x="294" y="96"/>
                      </a:lnTo>
                      <a:lnTo>
                        <a:pt x="284" y="96"/>
                      </a:lnTo>
                      <a:lnTo>
                        <a:pt x="274" y="96"/>
                      </a:lnTo>
                      <a:lnTo>
                        <a:pt x="264" y="96"/>
                      </a:lnTo>
                      <a:lnTo>
                        <a:pt x="254" y="96"/>
                      </a:lnTo>
                      <a:lnTo>
                        <a:pt x="244" y="96"/>
                      </a:lnTo>
                      <a:lnTo>
                        <a:pt x="234" y="96"/>
                      </a:lnTo>
                      <a:lnTo>
                        <a:pt x="224" y="96"/>
                      </a:lnTo>
                      <a:lnTo>
                        <a:pt x="214" y="96"/>
                      </a:lnTo>
                      <a:lnTo>
                        <a:pt x="204" y="96"/>
                      </a:lnTo>
                      <a:lnTo>
                        <a:pt x="194" y="96"/>
                      </a:lnTo>
                      <a:lnTo>
                        <a:pt x="184" y="96"/>
                      </a:lnTo>
                      <a:lnTo>
                        <a:pt x="174" y="96"/>
                      </a:lnTo>
                      <a:lnTo>
                        <a:pt x="164" y="96"/>
                      </a:lnTo>
                      <a:lnTo>
                        <a:pt x="154" y="96"/>
                      </a:lnTo>
                      <a:lnTo>
                        <a:pt x="144" y="96"/>
                      </a:lnTo>
                      <a:lnTo>
                        <a:pt x="134" y="96"/>
                      </a:lnTo>
                      <a:lnTo>
                        <a:pt x="124" y="96"/>
                      </a:lnTo>
                      <a:lnTo>
                        <a:pt x="114" y="96"/>
                      </a:lnTo>
                      <a:lnTo>
                        <a:pt x="103" y="96"/>
                      </a:lnTo>
                      <a:lnTo>
                        <a:pt x="93" y="96"/>
                      </a:lnTo>
                      <a:lnTo>
                        <a:pt x="83" y="96"/>
                      </a:lnTo>
                      <a:lnTo>
                        <a:pt x="73" y="96"/>
                      </a:lnTo>
                      <a:lnTo>
                        <a:pt x="63" y="96"/>
                      </a:lnTo>
                      <a:lnTo>
                        <a:pt x="53" y="96"/>
                      </a:lnTo>
                      <a:lnTo>
                        <a:pt x="43" y="96"/>
                      </a:lnTo>
                      <a:lnTo>
                        <a:pt x="33" y="96"/>
                      </a:lnTo>
                      <a:lnTo>
                        <a:pt x="23" y="96"/>
                      </a:lnTo>
                      <a:lnTo>
                        <a:pt x="13" y="96"/>
                      </a:lnTo>
                      <a:lnTo>
                        <a:pt x="11" y="95"/>
                      </a:lnTo>
                      <a:lnTo>
                        <a:pt x="10" y="94"/>
                      </a:lnTo>
                      <a:lnTo>
                        <a:pt x="8" y="93"/>
                      </a:lnTo>
                      <a:lnTo>
                        <a:pt x="6" y="92"/>
                      </a:lnTo>
                      <a:lnTo>
                        <a:pt x="4" y="91"/>
                      </a:lnTo>
                      <a:lnTo>
                        <a:pt x="3" y="90"/>
                      </a:lnTo>
                      <a:lnTo>
                        <a:pt x="1" y="89"/>
                      </a:lnTo>
                      <a:lnTo>
                        <a:pt x="0" y="88"/>
                      </a:lnTo>
                      <a:lnTo>
                        <a:pt x="1" y="79"/>
                      </a:lnTo>
                      <a:lnTo>
                        <a:pt x="2" y="71"/>
                      </a:lnTo>
                      <a:lnTo>
                        <a:pt x="4" y="63"/>
                      </a:lnTo>
                      <a:lnTo>
                        <a:pt x="5" y="54"/>
                      </a:lnTo>
                      <a:lnTo>
                        <a:pt x="6" y="46"/>
                      </a:lnTo>
                      <a:lnTo>
                        <a:pt x="8" y="37"/>
                      </a:lnTo>
                      <a:lnTo>
                        <a:pt x="9" y="29"/>
                      </a:lnTo>
                      <a:lnTo>
                        <a:pt x="10" y="20"/>
                      </a:lnTo>
                      <a:close/>
                    </a:path>
                  </a:pathLst>
                </a:custGeom>
                <a:solidFill>
                  <a:srgbClr val="424444"/>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02" name="Freeform 304"/>
                <p:cNvSpPr>
                  <a:spLocks/>
                </p:cNvSpPr>
                <p:nvPr/>
              </p:nvSpPr>
              <p:spPr bwMode="auto">
                <a:xfrm>
                  <a:off x="2000" y="1492"/>
                  <a:ext cx="341" cy="88"/>
                </a:xfrm>
                <a:custGeom>
                  <a:avLst/>
                  <a:gdLst>
                    <a:gd name="T0" fmla="*/ 11 w 341"/>
                    <a:gd name="T1" fmla="*/ 16 h 88"/>
                    <a:gd name="T2" fmla="*/ 13 w 341"/>
                    <a:gd name="T3" fmla="*/ 12 h 88"/>
                    <a:gd name="T4" fmla="*/ 15 w 341"/>
                    <a:gd name="T5" fmla="*/ 7 h 88"/>
                    <a:gd name="T6" fmla="*/ 16 w 341"/>
                    <a:gd name="T7" fmla="*/ 3 h 88"/>
                    <a:gd name="T8" fmla="*/ 18 w 341"/>
                    <a:gd name="T9" fmla="*/ 1 h 88"/>
                    <a:gd name="T10" fmla="*/ 22 w 341"/>
                    <a:gd name="T11" fmla="*/ 1 h 88"/>
                    <a:gd name="T12" fmla="*/ 25 w 341"/>
                    <a:gd name="T13" fmla="*/ 1 h 88"/>
                    <a:gd name="T14" fmla="*/ 28 w 341"/>
                    <a:gd name="T15" fmla="*/ 1 h 88"/>
                    <a:gd name="T16" fmla="*/ 38 w 341"/>
                    <a:gd name="T17" fmla="*/ 1 h 88"/>
                    <a:gd name="T18" fmla="*/ 57 w 341"/>
                    <a:gd name="T19" fmla="*/ 1 h 88"/>
                    <a:gd name="T20" fmla="*/ 75 w 341"/>
                    <a:gd name="T21" fmla="*/ 1 h 88"/>
                    <a:gd name="T22" fmla="*/ 93 w 341"/>
                    <a:gd name="T23" fmla="*/ 1 h 88"/>
                    <a:gd name="T24" fmla="*/ 111 w 341"/>
                    <a:gd name="T25" fmla="*/ 1 h 88"/>
                    <a:gd name="T26" fmla="*/ 130 w 341"/>
                    <a:gd name="T27" fmla="*/ 1 h 88"/>
                    <a:gd name="T28" fmla="*/ 148 w 341"/>
                    <a:gd name="T29" fmla="*/ 1 h 88"/>
                    <a:gd name="T30" fmla="*/ 166 w 341"/>
                    <a:gd name="T31" fmla="*/ 1 h 88"/>
                    <a:gd name="T32" fmla="*/ 184 w 341"/>
                    <a:gd name="T33" fmla="*/ 1 h 88"/>
                    <a:gd name="T34" fmla="*/ 202 w 341"/>
                    <a:gd name="T35" fmla="*/ 1 h 88"/>
                    <a:gd name="T36" fmla="*/ 221 w 341"/>
                    <a:gd name="T37" fmla="*/ 1 h 88"/>
                    <a:gd name="T38" fmla="*/ 239 w 341"/>
                    <a:gd name="T39" fmla="*/ 1 h 88"/>
                    <a:gd name="T40" fmla="*/ 257 w 341"/>
                    <a:gd name="T41" fmla="*/ 1 h 88"/>
                    <a:gd name="T42" fmla="*/ 275 w 341"/>
                    <a:gd name="T43" fmla="*/ 1 h 88"/>
                    <a:gd name="T44" fmla="*/ 293 w 341"/>
                    <a:gd name="T45" fmla="*/ 0 h 88"/>
                    <a:gd name="T46" fmla="*/ 311 w 341"/>
                    <a:gd name="T47" fmla="*/ 0 h 88"/>
                    <a:gd name="T48" fmla="*/ 323 w 341"/>
                    <a:gd name="T49" fmla="*/ 10 h 88"/>
                    <a:gd name="T50" fmla="*/ 328 w 341"/>
                    <a:gd name="T51" fmla="*/ 29 h 88"/>
                    <a:gd name="T52" fmla="*/ 334 w 341"/>
                    <a:gd name="T53" fmla="*/ 48 h 88"/>
                    <a:gd name="T54" fmla="*/ 339 w 341"/>
                    <a:gd name="T55" fmla="*/ 67 h 88"/>
                    <a:gd name="T56" fmla="*/ 341 w 341"/>
                    <a:gd name="T57" fmla="*/ 78 h 88"/>
                    <a:gd name="T58" fmla="*/ 339 w 341"/>
                    <a:gd name="T59" fmla="*/ 82 h 88"/>
                    <a:gd name="T60" fmla="*/ 337 w 341"/>
                    <a:gd name="T61" fmla="*/ 84 h 88"/>
                    <a:gd name="T62" fmla="*/ 336 w 341"/>
                    <a:gd name="T63" fmla="*/ 87 h 88"/>
                    <a:gd name="T64" fmla="*/ 325 w 341"/>
                    <a:gd name="T65" fmla="*/ 88 h 88"/>
                    <a:gd name="T66" fmla="*/ 304 w 341"/>
                    <a:gd name="T67" fmla="*/ 88 h 88"/>
                    <a:gd name="T68" fmla="*/ 284 w 341"/>
                    <a:gd name="T69" fmla="*/ 88 h 88"/>
                    <a:gd name="T70" fmla="*/ 264 w 341"/>
                    <a:gd name="T71" fmla="*/ 88 h 88"/>
                    <a:gd name="T72" fmla="*/ 244 w 341"/>
                    <a:gd name="T73" fmla="*/ 88 h 88"/>
                    <a:gd name="T74" fmla="*/ 224 w 341"/>
                    <a:gd name="T75" fmla="*/ 88 h 88"/>
                    <a:gd name="T76" fmla="*/ 204 w 341"/>
                    <a:gd name="T77" fmla="*/ 88 h 88"/>
                    <a:gd name="T78" fmla="*/ 184 w 341"/>
                    <a:gd name="T79" fmla="*/ 88 h 88"/>
                    <a:gd name="T80" fmla="*/ 164 w 341"/>
                    <a:gd name="T81" fmla="*/ 88 h 88"/>
                    <a:gd name="T82" fmla="*/ 144 w 341"/>
                    <a:gd name="T83" fmla="*/ 88 h 88"/>
                    <a:gd name="T84" fmla="*/ 124 w 341"/>
                    <a:gd name="T85" fmla="*/ 88 h 88"/>
                    <a:gd name="T86" fmla="*/ 103 w 341"/>
                    <a:gd name="T87" fmla="*/ 88 h 88"/>
                    <a:gd name="T88" fmla="*/ 83 w 341"/>
                    <a:gd name="T89" fmla="*/ 88 h 88"/>
                    <a:gd name="T90" fmla="*/ 63 w 341"/>
                    <a:gd name="T91" fmla="*/ 88 h 88"/>
                    <a:gd name="T92" fmla="*/ 43 w 341"/>
                    <a:gd name="T93" fmla="*/ 88 h 88"/>
                    <a:gd name="T94" fmla="*/ 23 w 341"/>
                    <a:gd name="T95" fmla="*/ 88 h 88"/>
                    <a:gd name="T96" fmla="*/ 11 w 341"/>
                    <a:gd name="T97" fmla="*/ 87 h 88"/>
                    <a:gd name="T98" fmla="*/ 8 w 341"/>
                    <a:gd name="T99" fmla="*/ 85 h 88"/>
                    <a:gd name="T100" fmla="*/ 4 w 341"/>
                    <a:gd name="T101" fmla="*/ 84 h 88"/>
                    <a:gd name="T102" fmla="*/ 1 w 341"/>
                    <a:gd name="T103" fmla="*/ 81 h 88"/>
                    <a:gd name="T104" fmla="*/ 1 w 341"/>
                    <a:gd name="T105" fmla="*/ 72 h 88"/>
                    <a:gd name="T106" fmla="*/ 4 w 341"/>
                    <a:gd name="T107" fmla="*/ 57 h 88"/>
                    <a:gd name="T108" fmla="*/ 6 w 341"/>
                    <a:gd name="T109" fmla="*/ 41 h 88"/>
                    <a:gd name="T110" fmla="*/ 9 w 341"/>
                    <a:gd name="T111" fmla="*/ 26 h 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88"/>
                    <a:gd name="T170" fmla="*/ 341 w 341"/>
                    <a:gd name="T171" fmla="*/ 88 h 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88">
                      <a:moveTo>
                        <a:pt x="10" y="18"/>
                      </a:moveTo>
                      <a:lnTo>
                        <a:pt x="11" y="16"/>
                      </a:lnTo>
                      <a:lnTo>
                        <a:pt x="12" y="14"/>
                      </a:lnTo>
                      <a:lnTo>
                        <a:pt x="13" y="12"/>
                      </a:lnTo>
                      <a:lnTo>
                        <a:pt x="14" y="9"/>
                      </a:lnTo>
                      <a:lnTo>
                        <a:pt x="15" y="7"/>
                      </a:lnTo>
                      <a:lnTo>
                        <a:pt x="15" y="5"/>
                      </a:lnTo>
                      <a:lnTo>
                        <a:pt x="16" y="3"/>
                      </a:lnTo>
                      <a:lnTo>
                        <a:pt x="17" y="1"/>
                      </a:lnTo>
                      <a:lnTo>
                        <a:pt x="18" y="1"/>
                      </a:lnTo>
                      <a:lnTo>
                        <a:pt x="20" y="1"/>
                      </a:lnTo>
                      <a:lnTo>
                        <a:pt x="22" y="1"/>
                      </a:lnTo>
                      <a:lnTo>
                        <a:pt x="23" y="1"/>
                      </a:lnTo>
                      <a:lnTo>
                        <a:pt x="25" y="1"/>
                      </a:lnTo>
                      <a:lnTo>
                        <a:pt x="26" y="1"/>
                      </a:lnTo>
                      <a:lnTo>
                        <a:pt x="28" y="1"/>
                      </a:lnTo>
                      <a:lnTo>
                        <a:pt x="29" y="1"/>
                      </a:lnTo>
                      <a:lnTo>
                        <a:pt x="38" y="1"/>
                      </a:lnTo>
                      <a:lnTo>
                        <a:pt x="48" y="1"/>
                      </a:lnTo>
                      <a:lnTo>
                        <a:pt x="57" y="1"/>
                      </a:lnTo>
                      <a:lnTo>
                        <a:pt x="66" y="1"/>
                      </a:lnTo>
                      <a:lnTo>
                        <a:pt x="75" y="1"/>
                      </a:lnTo>
                      <a:lnTo>
                        <a:pt x="84" y="1"/>
                      </a:lnTo>
                      <a:lnTo>
                        <a:pt x="93" y="1"/>
                      </a:lnTo>
                      <a:lnTo>
                        <a:pt x="102" y="1"/>
                      </a:lnTo>
                      <a:lnTo>
                        <a:pt x="111" y="1"/>
                      </a:lnTo>
                      <a:lnTo>
                        <a:pt x="120" y="1"/>
                      </a:lnTo>
                      <a:lnTo>
                        <a:pt x="130" y="1"/>
                      </a:lnTo>
                      <a:lnTo>
                        <a:pt x="139" y="1"/>
                      </a:lnTo>
                      <a:lnTo>
                        <a:pt x="148" y="1"/>
                      </a:lnTo>
                      <a:lnTo>
                        <a:pt x="157" y="1"/>
                      </a:lnTo>
                      <a:lnTo>
                        <a:pt x="166" y="1"/>
                      </a:lnTo>
                      <a:lnTo>
                        <a:pt x="175" y="1"/>
                      </a:lnTo>
                      <a:lnTo>
                        <a:pt x="184" y="1"/>
                      </a:lnTo>
                      <a:lnTo>
                        <a:pt x="193" y="1"/>
                      </a:lnTo>
                      <a:lnTo>
                        <a:pt x="202" y="1"/>
                      </a:lnTo>
                      <a:lnTo>
                        <a:pt x="211" y="1"/>
                      </a:lnTo>
                      <a:lnTo>
                        <a:pt x="221" y="1"/>
                      </a:lnTo>
                      <a:lnTo>
                        <a:pt x="230" y="1"/>
                      </a:lnTo>
                      <a:lnTo>
                        <a:pt x="239" y="1"/>
                      </a:lnTo>
                      <a:lnTo>
                        <a:pt x="248" y="1"/>
                      </a:lnTo>
                      <a:lnTo>
                        <a:pt x="257" y="1"/>
                      </a:lnTo>
                      <a:lnTo>
                        <a:pt x="266" y="1"/>
                      </a:lnTo>
                      <a:lnTo>
                        <a:pt x="275" y="1"/>
                      </a:lnTo>
                      <a:lnTo>
                        <a:pt x="284" y="0"/>
                      </a:lnTo>
                      <a:lnTo>
                        <a:pt x="293" y="0"/>
                      </a:lnTo>
                      <a:lnTo>
                        <a:pt x="302" y="0"/>
                      </a:lnTo>
                      <a:lnTo>
                        <a:pt x="311" y="0"/>
                      </a:lnTo>
                      <a:lnTo>
                        <a:pt x="320" y="0"/>
                      </a:lnTo>
                      <a:lnTo>
                        <a:pt x="323" y="10"/>
                      </a:lnTo>
                      <a:lnTo>
                        <a:pt x="326" y="19"/>
                      </a:lnTo>
                      <a:lnTo>
                        <a:pt x="328" y="29"/>
                      </a:lnTo>
                      <a:lnTo>
                        <a:pt x="331" y="39"/>
                      </a:lnTo>
                      <a:lnTo>
                        <a:pt x="334" y="48"/>
                      </a:lnTo>
                      <a:lnTo>
                        <a:pt x="336" y="58"/>
                      </a:lnTo>
                      <a:lnTo>
                        <a:pt x="339" y="67"/>
                      </a:lnTo>
                      <a:lnTo>
                        <a:pt x="341" y="77"/>
                      </a:lnTo>
                      <a:lnTo>
                        <a:pt x="341" y="78"/>
                      </a:lnTo>
                      <a:lnTo>
                        <a:pt x="340" y="80"/>
                      </a:lnTo>
                      <a:lnTo>
                        <a:pt x="339" y="82"/>
                      </a:lnTo>
                      <a:lnTo>
                        <a:pt x="339" y="83"/>
                      </a:lnTo>
                      <a:lnTo>
                        <a:pt x="337" y="84"/>
                      </a:lnTo>
                      <a:lnTo>
                        <a:pt x="337" y="86"/>
                      </a:lnTo>
                      <a:lnTo>
                        <a:pt x="336" y="87"/>
                      </a:lnTo>
                      <a:lnTo>
                        <a:pt x="335" y="88"/>
                      </a:lnTo>
                      <a:lnTo>
                        <a:pt x="325" y="88"/>
                      </a:lnTo>
                      <a:lnTo>
                        <a:pt x="315" y="88"/>
                      </a:lnTo>
                      <a:lnTo>
                        <a:pt x="304" y="88"/>
                      </a:lnTo>
                      <a:lnTo>
                        <a:pt x="294" y="88"/>
                      </a:lnTo>
                      <a:lnTo>
                        <a:pt x="284" y="88"/>
                      </a:lnTo>
                      <a:lnTo>
                        <a:pt x="274" y="88"/>
                      </a:lnTo>
                      <a:lnTo>
                        <a:pt x="264" y="88"/>
                      </a:lnTo>
                      <a:lnTo>
                        <a:pt x="254" y="88"/>
                      </a:lnTo>
                      <a:lnTo>
                        <a:pt x="244" y="88"/>
                      </a:lnTo>
                      <a:lnTo>
                        <a:pt x="234" y="88"/>
                      </a:lnTo>
                      <a:lnTo>
                        <a:pt x="224" y="88"/>
                      </a:lnTo>
                      <a:lnTo>
                        <a:pt x="214" y="88"/>
                      </a:lnTo>
                      <a:lnTo>
                        <a:pt x="204" y="88"/>
                      </a:lnTo>
                      <a:lnTo>
                        <a:pt x="194" y="88"/>
                      </a:lnTo>
                      <a:lnTo>
                        <a:pt x="184" y="88"/>
                      </a:lnTo>
                      <a:lnTo>
                        <a:pt x="174" y="88"/>
                      </a:lnTo>
                      <a:lnTo>
                        <a:pt x="164" y="88"/>
                      </a:lnTo>
                      <a:lnTo>
                        <a:pt x="154" y="88"/>
                      </a:lnTo>
                      <a:lnTo>
                        <a:pt x="144" y="88"/>
                      </a:lnTo>
                      <a:lnTo>
                        <a:pt x="134" y="88"/>
                      </a:lnTo>
                      <a:lnTo>
                        <a:pt x="124" y="88"/>
                      </a:lnTo>
                      <a:lnTo>
                        <a:pt x="114" y="88"/>
                      </a:lnTo>
                      <a:lnTo>
                        <a:pt x="103" y="88"/>
                      </a:lnTo>
                      <a:lnTo>
                        <a:pt x="93" y="88"/>
                      </a:lnTo>
                      <a:lnTo>
                        <a:pt x="83" y="88"/>
                      </a:lnTo>
                      <a:lnTo>
                        <a:pt x="73" y="88"/>
                      </a:lnTo>
                      <a:lnTo>
                        <a:pt x="63" y="88"/>
                      </a:lnTo>
                      <a:lnTo>
                        <a:pt x="53" y="88"/>
                      </a:lnTo>
                      <a:lnTo>
                        <a:pt x="43" y="88"/>
                      </a:lnTo>
                      <a:lnTo>
                        <a:pt x="33" y="88"/>
                      </a:lnTo>
                      <a:lnTo>
                        <a:pt x="23" y="88"/>
                      </a:lnTo>
                      <a:lnTo>
                        <a:pt x="13" y="88"/>
                      </a:lnTo>
                      <a:lnTo>
                        <a:pt x="11" y="87"/>
                      </a:lnTo>
                      <a:lnTo>
                        <a:pt x="10" y="86"/>
                      </a:lnTo>
                      <a:lnTo>
                        <a:pt x="8" y="85"/>
                      </a:lnTo>
                      <a:lnTo>
                        <a:pt x="6" y="84"/>
                      </a:lnTo>
                      <a:lnTo>
                        <a:pt x="4" y="84"/>
                      </a:lnTo>
                      <a:lnTo>
                        <a:pt x="3" y="82"/>
                      </a:lnTo>
                      <a:lnTo>
                        <a:pt x="1" y="81"/>
                      </a:lnTo>
                      <a:lnTo>
                        <a:pt x="0" y="80"/>
                      </a:lnTo>
                      <a:lnTo>
                        <a:pt x="1" y="72"/>
                      </a:lnTo>
                      <a:lnTo>
                        <a:pt x="2" y="64"/>
                      </a:lnTo>
                      <a:lnTo>
                        <a:pt x="4" y="57"/>
                      </a:lnTo>
                      <a:lnTo>
                        <a:pt x="5" y="49"/>
                      </a:lnTo>
                      <a:lnTo>
                        <a:pt x="6" y="41"/>
                      </a:lnTo>
                      <a:lnTo>
                        <a:pt x="7" y="34"/>
                      </a:lnTo>
                      <a:lnTo>
                        <a:pt x="9" y="26"/>
                      </a:lnTo>
                      <a:lnTo>
                        <a:pt x="10" y="18"/>
                      </a:lnTo>
                      <a:close/>
                    </a:path>
                  </a:pathLst>
                </a:custGeom>
                <a:solidFill>
                  <a:srgbClr val="444749"/>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03" name="Freeform 305"/>
                <p:cNvSpPr>
                  <a:spLocks/>
                </p:cNvSpPr>
                <p:nvPr/>
              </p:nvSpPr>
              <p:spPr bwMode="auto">
                <a:xfrm>
                  <a:off x="2000" y="1501"/>
                  <a:ext cx="341" cy="79"/>
                </a:xfrm>
                <a:custGeom>
                  <a:avLst/>
                  <a:gdLst>
                    <a:gd name="T0" fmla="*/ 11 w 341"/>
                    <a:gd name="T1" fmla="*/ 13 h 79"/>
                    <a:gd name="T2" fmla="*/ 13 w 341"/>
                    <a:gd name="T3" fmla="*/ 10 h 79"/>
                    <a:gd name="T4" fmla="*/ 15 w 341"/>
                    <a:gd name="T5" fmla="*/ 6 h 79"/>
                    <a:gd name="T6" fmla="*/ 17 w 341"/>
                    <a:gd name="T7" fmla="*/ 2 h 79"/>
                    <a:gd name="T8" fmla="*/ 19 w 341"/>
                    <a:gd name="T9" fmla="*/ 0 h 79"/>
                    <a:gd name="T10" fmla="*/ 22 w 341"/>
                    <a:gd name="T11" fmla="*/ 0 h 79"/>
                    <a:gd name="T12" fmla="*/ 25 w 341"/>
                    <a:gd name="T13" fmla="*/ 1 h 79"/>
                    <a:gd name="T14" fmla="*/ 28 w 341"/>
                    <a:gd name="T15" fmla="*/ 1 h 79"/>
                    <a:gd name="T16" fmla="*/ 38 w 341"/>
                    <a:gd name="T17" fmla="*/ 1 h 79"/>
                    <a:gd name="T18" fmla="*/ 57 w 341"/>
                    <a:gd name="T19" fmla="*/ 1 h 79"/>
                    <a:gd name="T20" fmla="*/ 75 w 341"/>
                    <a:gd name="T21" fmla="*/ 1 h 79"/>
                    <a:gd name="T22" fmla="*/ 93 w 341"/>
                    <a:gd name="T23" fmla="*/ 1 h 79"/>
                    <a:gd name="T24" fmla="*/ 112 w 341"/>
                    <a:gd name="T25" fmla="*/ 0 h 79"/>
                    <a:gd name="T26" fmla="*/ 130 w 341"/>
                    <a:gd name="T27" fmla="*/ 0 h 79"/>
                    <a:gd name="T28" fmla="*/ 149 w 341"/>
                    <a:gd name="T29" fmla="*/ 0 h 79"/>
                    <a:gd name="T30" fmla="*/ 167 w 341"/>
                    <a:gd name="T31" fmla="*/ 0 h 79"/>
                    <a:gd name="T32" fmla="*/ 185 w 341"/>
                    <a:gd name="T33" fmla="*/ 0 h 79"/>
                    <a:gd name="T34" fmla="*/ 203 w 341"/>
                    <a:gd name="T35" fmla="*/ 0 h 79"/>
                    <a:gd name="T36" fmla="*/ 222 w 341"/>
                    <a:gd name="T37" fmla="*/ 0 h 79"/>
                    <a:gd name="T38" fmla="*/ 240 w 341"/>
                    <a:gd name="T39" fmla="*/ 0 h 79"/>
                    <a:gd name="T40" fmla="*/ 258 w 341"/>
                    <a:gd name="T41" fmla="*/ 0 h 79"/>
                    <a:gd name="T42" fmla="*/ 276 w 341"/>
                    <a:gd name="T43" fmla="*/ 0 h 79"/>
                    <a:gd name="T44" fmla="*/ 295 w 341"/>
                    <a:gd name="T45" fmla="*/ 0 h 79"/>
                    <a:gd name="T46" fmla="*/ 313 w 341"/>
                    <a:gd name="T47" fmla="*/ 0 h 79"/>
                    <a:gd name="T48" fmla="*/ 325 w 341"/>
                    <a:gd name="T49" fmla="*/ 8 h 79"/>
                    <a:gd name="T50" fmla="*/ 329 w 341"/>
                    <a:gd name="T51" fmla="*/ 25 h 79"/>
                    <a:gd name="T52" fmla="*/ 334 w 341"/>
                    <a:gd name="T53" fmla="*/ 42 h 79"/>
                    <a:gd name="T54" fmla="*/ 339 w 341"/>
                    <a:gd name="T55" fmla="*/ 59 h 79"/>
                    <a:gd name="T56" fmla="*/ 341 w 341"/>
                    <a:gd name="T57" fmla="*/ 70 h 79"/>
                    <a:gd name="T58" fmla="*/ 340 w 341"/>
                    <a:gd name="T59" fmla="*/ 73 h 79"/>
                    <a:gd name="T60" fmla="*/ 338 w 341"/>
                    <a:gd name="T61" fmla="*/ 76 h 79"/>
                    <a:gd name="T62" fmla="*/ 336 w 341"/>
                    <a:gd name="T63" fmla="*/ 78 h 79"/>
                    <a:gd name="T64" fmla="*/ 325 w 341"/>
                    <a:gd name="T65" fmla="*/ 79 h 79"/>
                    <a:gd name="T66" fmla="*/ 304 w 341"/>
                    <a:gd name="T67" fmla="*/ 79 h 79"/>
                    <a:gd name="T68" fmla="*/ 284 w 341"/>
                    <a:gd name="T69" fmla="*/ 79 h 79"/>
                    <a:gd name="T70" fmla="*/ 264 w 341"/>
                    <a:gd name="T71" fmla="*/ 79 h 79"/>
                    <a:gd name="T72" fmla="*/ 244 w 341"/>
                    <a:gd name="T73" fmla="*/ 79 h 79"/>
                    <a:gd name="T74" fmla="*/ 224 w 341"/>
                    <a:gd name="T75" fmla="*/ 79 h 79"/>
                    <a:gd name="T76" fmla="*/ 204 w 341"/>
                    <a:gd name="T77" fmla="*/ 79 h 79"/>
                    <a:gd name="T78" fmla="*/ 184 w 341"/>
                    <a:gd name="T79" fmla="*/ 79 h 79"/>
                    <a:gd name="T80" fmla="*/ 164 w 341"/>
                    <a:gd name="T81" fmla="*/ 79 h 79"/>
                    <a:gd name="T82" fmla="*/ 144 w 341"/>
                    <a:gd name="T83" fmla="*/ 79 h 79"/>
                    <a:gd name="T84" fmla="*/ 124 w 341"/>
                    <a:gd name="T85" fmla="*/ 79 h 79"/>
                    <a:gd name="T86" fmla="*/ 103 w 341"/>
                    <a:gd name="T87" fmla="*/ 79 h 79"/>
                    <a:gd name="T88" fmla="*/ 83 w 341"/>
                    <a:gd name="T89" fmla="*/ 79 h 79"/>
                    <a:gd name="T90" fmla="*/ 63 w 341"/>
                    <a:gd name="T91" fmla="*/ 79 h 79"/>
                    <a:gd name="T92" fmla="*/ 43 w 341"/>
                    <a:gd name="T93" fmla="*/ 79 h 79"/>
                    <a:gd name="T94" fmla="*/ 23 w 341"/>
                    <a:gd name="T95" fmla="*/ 79 h 79"/>
                    <a:gd name="T96" fmla="*/ 11 w 341"/>
                    <a:gd name="T97" fmla="*/ 78 h 79"/>
                    <a:gd name="T98" fmla="*/ 8 w 341"/>
                    <a:gd name="T99" fmla="*/ 77 h 79"/>
                    <a:gd name="T100" fmla="*/ 4 w 341"/>
                    <a:gd name="T101" fmla="*/ 75 h 79"/>
                    <a:gd name="T102" fmla="*/ 1 w 341"/>
                    <a:gd name="T103" fmla="*/ 72 h 79"/>
                    <a:gd name="T104" fmla="*/ 1 w 341"/>
                    <a:gd name="T105" fmla="*/ 64 h 79"/>
                    <a:gd name="T106" fmla="*/ 3 w 341"/>
                    <a:gd name="T107" fmla="*/ 50 h 79"/>
                    <a:gd name="T108" fmla="*/ 6 w 341"/>
                    <a:gd name="T109" fmla="*/ 36 h 79"/>
                    <a:gd name="T110" fmla="*/ 8 w 341"/>
                    <a:gd name="T111" fmla="*/ 22 h 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79"/>
                    <a:gd name="T170" fmla="*/ 341 w 341"/>
                    <a:gd name="T171" fmla="*/ 79 h 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79">
                      <a:moveTo>
                        <a:pt x="10" y="15"/>
                      </a:moveTo>
                      <a:lnTo>
                        <a:pt x="11" y="13"/>
                      </a:lnTo>
                      <a:lnTo>
                        <a:pt x="12" y="11"/>
                      </a:lnTo>
                      <a:lnTo>
                        <a:pt x="13" y="10"/>
                      </a:lnTo>
                      <a:lnTo>
                        <a:pt x="14" y="8"/>
                      </a:lnTo>
                      <a:lnTo>
                        <a:pt x="15" y="6"/>
                      </a:lnTo>
                      <a:lnTo>
                        <a:pt x="16" y="4"/>
                      </a:lnTo>
                      <a:lnTo>
                        <a:pt x="17" y="2"/>
                      </a:lnTo>
                      <a:lnTo>
                        <a:pt x="18" y="0"/>
                      </a:lnTo>
                      <a:lnTo>
                        <a:pt x="19" y="0"/>
                      </a:lnTo>
                      <a:lnTo>
                        <a:pt x="21" y="0"/>
                      </a:lnTo>
                      <a:lnTo>
                        <a:pt x="22" y="0"/>
                      </a:lnTo>
                      <a:lnTo>
                        <a:pt x="23" y="0"/>
                      </a:lnTo>
                      <a:lnTo>
                        <a:pt x="25" y="1"/>
                      </a:lnTo>
                      <a:lnTo>
                        <a:pt x="26" y="1"/>
                      </a:lnTo>
                      <a:lnTo>
                        <a:pt x="28" y="1"/>
                      </a:lnTo>
                      <a:lnTo>
                        <a:pt x="29" y="1"/>
                      </a:lnTo>
                      <a:lnTo>
                        <a:pt x="38" y="1"/>
                      </a:lnTo>
                      <a:lnTo>
                        <a:pt x="48" y="1"/>
                      </a:lnTo>
                      <a:lnTo>
                        <a:pt x="57" y="1"/>
                      </a:lnTo>
                      <a:lnTo>
                        <a:pt x="66" y="1"/>
                      </a:lnTo>
                      <a:lnTo>
                        <a:pt x="75" y="1"/>
                      </a:lnTo>
                      <a:lnTo>
                        <a:pt x="84" y="1"/>
                      </a:lnTo>
                      <a:lnTo>
                        <a:pt x="93" y="1"/>
                      </a:lnTo>
                      <a:lnTo>
                        <a:pt x="103" y="1"/>
                      </a:lnTo>
                      <a:lnTo>
                        <a:pt x="112" y="0"/>
                      </a:lnTo>
                      <a:lnTo>
                        <a:pt x="121" y="0"/>
                      </a:lnTo>
                      <a:lnTo>
                        <a:pt x="130" y="0"/>
                      </a:lnTo>
                      <a:lnTo>
                        <a:pt x="139" y="0"/>
                      </a:lnTo>
                      <a:lnTo>
                        <a:pt x="149" y="0"/>
                      </a:lnTo>
                      <a:lnTo>
                        <a:pt x="158" y="0"/>
                      </a:lnTo>
                      <a:lnTo>
                        <a:pt x="167" y="0"/>
                      </a:lnTo>
                      <a:lnTo>
                        <a:pt x="176" y="0"/>
                      </a:lnTo>
                      <a:lnTo>
                        <a:pt x="185" y="0"/>
                      </a:lnTo>
                      <a:lnTo>
                        <a:pt x="194" y="0"/>
                      </a:lnTo>
                      <a:lnTo>
                        <a:pt x="203" y="0"/>
                      </a:lnTo>
                      <a:lnTo>
                        <a:pt x="213" y="0"/>
                      </a:lnTo>
                      <a:lnTo>
                        <a:pt x="222" y="0"/>
                      </a:lnTo>
                      <a:lnTo>
                        <a:pt x="231" y="0"/>
                      </a:lnTo>
                      <a:lnTo>
                        <a:pt x="240" y="0"/>
                      </a:lnTo>
                      <a:lnTo>
                        <a:pt x="249" y="0"/>
                      </a:lnTo>
                      <a:lnTo>
                        <a:pt x="258" y="0"/>
                      </a:lnTo>
                      <a:lnTo>
                        <a:pt x="268" y="0"/>
                      </a:lnTo>
                      <a:lnTo>
                        <a:pt x="276" y="0"/>
                      </a:lnTo>
                      <a:lnTo>
                        <a:pt x="286" y="0"/>
                      </a:lnTo>
                      <a:lnTo>
                        <a:pt x="295" y="0"/>
                      </a:lnTo>
                      <a:lnTo>
                        <a:pt x="304" y="0"/>
                      </a:lnTo>
                      <a:lnTo>
                        <a:pt x="313" y="0"/>
                      </a:lnTo>
                      <a:lnTo>
                        <a:pt x="322" y="0"/>
                      </a:lnTo>
                      <a:lnTo>
                        <a:pt x="325" y="8"/>
                      </a:lnTo>
                      <a:lnTo>
                        <a:pt x="327" y="17"/>
                      </a:lnTo>
                      <a:lnTo>
                        <a:pt x="329" y="25"/>
                      </a:lnTo>
                      <a:lnTo>
                        <a:pt x="332" y="34"/>
                      </a:lnTo>
                      <a:lnTo>
                        <a:pt x="334" y="42"/>
                      </a:lnTo>
                      <a:lnTo>
                        <a:pt x="336" y="51"/>
                      </a:lnTo>
                      <a:lnTo>
                        <a:pt x="339" y="59"/>
                      </a:lnTo>
                      <a:lnTo>
                        <a:pt x="341" y="68"/>
                      </a:lnTo>
                      <a:lnTo>
                        <a:pt x="341" y="70"/>
                      </a:lnTo>
                      <a:lnTo>
                        <a:pt x="340" y="71"/>
                      </a:lnTo>
                      <a:lnTo>
                        <a:pt x="340" y="73"/>
                      </a:lnTo>
                      <a:lnTo>
                        <a:pt x="339" y="74"/>
                      </a:lnTo>
                      <a:lnTo>
                        <a:pt x="338" y="76"/>
                      </a:lnTo>
                      <a:lnTo>
                        <a:pt x="337" y="77"/>
                      </a:lnTo>
                      <a:lnTo>
                        <a:pt x="336" y="78"/>
                      </a:lnTo>
                      <a:lnTo>
                        <a:pt x="335" y="79"/>
                      </a:lnTo>
                      <a:lnTo>
                        <a:pt x="325" y="79"/>
                      </a:lnTo>
                      <a:lnTo>
                        <a:pt x="315" y="79"/>
                      </a:lnTo>
                      <a:lnTo>
                        <a:pt x="304" y="79"/>
                      </a:lnTo>
                      <a:lnTo>
                        <a:pt x="294" y="79"/>
                      </a:lnTo>
                      <a:lnTo>
                        <a:pt x="284" y="79"/>
                      </a:lnTo>
                      <a:lnTo>
                        <a:pt x="274" y="79"/>
                      </a:lnTo>
                      <a:lnTo>
                        <a:pt x="264" y="79"/>
                      </a:lnTo>
                      <a:lnTo>
                        <a:pt x="254" y="79"/>
                      </a:lnTo>
                      <a:lnTo>
                        <a:pt x="244" y="79"/>
                      </a:lnTo>
                      <a:lnTo>
                        <a:pt x="234" y="79"/>
                      </a:lnTo>
                      <a:lnTo>
                        <a:pt x="224" y="79"/>
                      </a:lnTo>
                      <a:lnTo>
                        <a:pt x="214" y="79"/>
                      </a:lnTo>
                      <a:lnTo>
                        <a:pt x="204" y="79"/>
                      </a:lnTo>
                      <a:lnTo>
                        <a:pt x="194" y="79"/>
                      </a:lnTo>
                      <a:lnTo>
                        <a:pt x="184" y="79"/>
                      </a:lnTo>
                      <a:lnTo>
                        <a:pt x="174" y="79"/>
                      </a:lnTo>
                      <a:lnTo>
                        <a:pt x="164" y="79"/>
                      </a:lnTo>
                      <a:lnTo>
                        <a:pt x="154" y="79"/>
                      </a:lnTo>
                      <a:lnTo>
                        <a:pt x="144" y="79"/>
                      </a:lnTo>
                      <a:lnTo>
                        <a:pt x="134" y="79"/>
                      </a:lnTo>
                      <a:lnTo>
                        <a:pt x="124" y="79"/>
                      </a:lnTo>
                      <a:lnTo>
                        <a:pt x="114" y="79"/>
                      </a:lnTo>
                      <a:lnTo>
                        <a:pt x="103" y="79"/>
                      </a:lnTo>
                      <a:lnTo>
                        <a:pt x="93" y="79"/>
                      </a:lnTo>
                      <a:lnTo>
                        <a:pt x="83" y="79"/>
                      </a:lnTo>
                      <a:lnTo>
                        <a:pt x="73" y="79"/>
                      </a:lnTo>
                      <a:lnTo>
                        <a:pt x="63" y="79"/>
                      </a:lnTo>
                      <a:lnTo>
                        <a:pt x="53" y="79"/>
                      </a:lnTo>
                      <a:lnTo>
                        <a:pt x="43" y="79"/>
                      </a:lnTo>
                      <a:lnTo>
                        <a:pt x="33" y="79"/>
                      </a:lnTo>
                      <a:lnTo>
                        <a:pt x="23" y="79"/>
                      </a:lnTo>
                      <a:lnTo>
                        <a:pt x="13" y="79"/>
                      </a:lnTo>
                      <a:lnTo>
                        <a:pt x="11" y="78"/>
                      </a:lnTo>
                      <a:lnTo>
                        <a:pt x="9" y="77"/>
                      </a:lnTo>
                      <a:lnTo>
                        <a:pt x="8" y="77"/>
                      </a:lnTo>
                      <a:lnTo>
                        <a:pt x="6" y="76"/>
                      </a:lnTo>
                      <a:lnTo>
                        <a:pt x="4" y="75"/>
                      </a:lnTo>
                      <a:lnTo>
                        <a:pt x="2" y="74"/>
                      </a:lnTo>
                      <a:lnTo>
                        <a:pt x="1" y="72"/>
                      </a:lnTo>
                      <a:lnTo>
                        <a:pt x="0" y="71"/>
                      </a:lnTo>
                      <a:lnTo>
                        <a:pt x="1" y="64"/>
                      </a:lnTo>
                      <a:lnTo>
                        <a:pt x="2" y="57"/>
                      </a:lnTo>
                      <a:lnTo>
                        <a:pt x="3" y="50"/>
                      </a:lnTo>
                      <a:lnTo>
                        <a:pt x="5" y="43"/>
                      </a:lnTo>
                      <a:lnTo>
                        <a:pt x="6" y="36"/>
                      </a:lnTo>
                      <a:lnTo>
                        <a:pt x="7" y="29"/>
                      </a:lnTo>
                      <a:lnTo>
                        <a:pt x="8" y="22"/>
                      </a:lnTo>
                      <a:lnTo>
                        <a:pt x="10" y="15"/>
                      </a:lnTo>
                      <a:close/>
                    </a:path>
                  </a:pathLst>
                </a:custGeom>
                <a:solidFill>
                  <a:srgbClr val="47494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04" name="Freeform 306"/>
                <p:cNvSpPr>
                  <a:spLocks/>
                </p:cNvSpPr>
                <p:nvPr/>
              </p:nvSpPr>
              <p:spPr bwMode="auto">
                <a:xfrm>
                  <a:off x="2000" y="1509"/>
                  <a:ext cx="341" cy="71"/>
                </a:xfrm>
                <a:custGeom>
                  <a:avLst/>
                  <a:gdLst>
                    <a:gd name="T0" fmla="*/ 11 w 341"/>
                    <a:gd name="T1" fmla="*/ 12 h 71"/>
                    <a:gd name="T2" fmla="*/ 13 w 341"/>
                    <a:gd name="T3" fmla="*/ 8 h 71"/>
                    <a:gd name="T4" fmla="*/ 15 w 341"/>
                    <a:gd name="T5" fmla="*/ 5 h 71"/>
                    <a:gd name="T6" fmla="*/ 17 w 341"/>
                    <a:gd name="T7" fmla="*/ 2 h 71"/>
                    <a:gd name="T8" fmla="*/ 20 w 341"/>
                    <a:gd name="T9" fmla="*/ 1 h 71"/>
                    <a:gd name="T10" fmla="*/ 22 w 341"/>
                    <a:gd name="T11" fmla="*/ 1 h 71"/>
                    <a:gd name="T12" fmla="*/ 25 w 341"/>
                    <a:gd name="T13" fmla="*/ 1 h 71"/>
                    <a:gd name="T14" fmla="*/ 28 w 341"/>
                    <a:gd name="T15" fmla="*/ 1 h 71"/>
                    <a:gd name="T16" fmla="*/ 38 w 341"/>
                    <a:gd name="T17" fmla="*/ 1 h 71"/>
                    <a:gd name="T18" fmla="*/ 57 w 341"/>
                    <a:gd name="T19" fmla="*/ 1 h 71"/>
                    <a:gd name="T20" fmla="*/ 75 w 341"/>
                    <a:gd name="T21" fmla="*/ 1 h 71"/>
                    <a:gd name="T22" fmla="*/ 94 w 341"/>
                    <a:gd name="T23" fmla="*/ 1 h 71"/>
                    <a:gd name="T24" fmla="*/ 112 w 341"/>
                    <a:gd name="T25" fmla="*/ 1 h 71"/>
                    <a:gd name="T26" fmla="*/ 131 w 341"/>
                    <a:gd name="T27" fmla="*/ 1 h 71"/>
                    <a:gd name="T28" fmla="*/ 149 w 341"/>
                    <a:gd name="T29" fmla="*/ 1 h 71"/>
                    <a:gd name="T30" fmla="*/ 168 w 341"/>
                    <a:gd name="T31" fmla="*/ 1 h 71"/>
                    <a:gd name="T32" fmla="*/ 186 w 341"/>
                    <a:gd name="T33" fmla="*/ 1 h 71"/>
                    <a:gd name="T34" fmla="*/ 204 w 341"/>
                    <a:gd name="T35" fmla="*/ 1 h 71"/>
                    <a:gd name="T36" fmla="*/ 223 w 341"/>
                    <a:gd name="T37" fmla="*/ 1 h 71"/>
                    <a:gd name="T38" fmla="*/ 241 w 341"/>
                    <a:gd name="T39" fmla="*/ 1 h 71"/>
                    <a:gd name="T40" fmla="*/ 260 w 341"/>
                    <a:gd name="T41" fmla="*/ 0 h 71"/>
                    <a:gd name="T42" fmla="*/ 278 w 341"/>
                    <a:gd name="T43" fmla="*/ 0 h 71"/>
                    <a:gd name="T44" fmla="*/ 296 w 341"/>
                    <a:gd name="T45" fmla="*/ 0 h 71"/>
                    <a:gd name="T46" fmla="*/ 315 w 341"/>
                    <a:gd name="T47" fmla="*/ 0 h 71"/>
                    <a:gd name="T48" fmla="*/ 326 w 341"/>
                    <a:gd name="T49" fmla="*/ 8 h 71"/>
                    <a:gd name="T50" fmla="*/ 330 w 341"/>
                    <a:gd name="T51" fmla="*/ 23 h 71"/>
                    <a:gd name="T52" fmla="*/ 335 w 341"/>
                    <a:gd name="T53" fmla="*/ 37 h 71"/>
                    <a:gd name="T54" fmla="*/ 339 w 341"/>
                    <a:gd name="T55" fmla="*/ 52 h 71"/>
                    <a:gd name="T56" fmla="*/ 341 w 341"/>
                    <a:gd name="T57" fmla="*/ 62 h 71"/>
                    <a:gd name="T58" fmla="*/ 340 w 341"/>
                    <a:gd name="T59" fmla="*/ 65 h 71"/>
                    <a:gd name="T60" fmla="*/ 338 w 341"/>
                    <a:gd name="T61" fmla="*/ 68 h 71"/>
                    <a:gd name="T62" fmla="*/ 336 w 341"/>
                    <a:gd name="T63" fmla="*/ 70 h 71"/>
                    <a:gd name="T64" fmla="*/ 325 w 341"/>
                    <a:gd name="T65" fmla="*/ 71 h 71"/>
                    <a:gd name="T66" fmla="*/ 304 w 341"/>
                    <a:gd name="T67" fmla="*/ 71 h 71"/>
                    <a:gd name="T68" fmla="*/ 284 w 341"/>
                    <a:gd name="T69" fmla="*/ 71 h 71"/>
                    <a:gd name="T70" fmla="*/ 264 w 341"/>
                    <a:gd name="T71" fmla="*/ 71 h 71"/>
                    <a:gd name="T72" fmla="*/ 244 w 341"/>
                    <a:gd name="T73" fmla="*/ 71 h 71"/>
                    <a:gd name="T74" fmla="*/ 224 w 341"/>
                    <a:gd name="T75" fmla="*/ 71 h 71"/>
                    <a:gd name="T76" fmla="*/ 204 w 341"/>
                    <a:gd name="T77" fmla="*/ 71 h 71"/>
                    <a:gd name="T78" fmla="*/ 184 w 341"/>
                    <a:gd name="T79" fmla="*/ 71 h 71"/>
                    <a:gd name="T80" fmla="*/ 164 w 341"/>
                    <a:gd name="T81" fmla="*/ 71 h 71"/>
                    <a:gd name="T82" fmla="*/ 144 w 341"/>
                    <a:gd name="T83" fmla="*/ 71 h 71"/>
                    <a:gd name="T84" fmla="*/ 124 w 341"/>
                    <a:gd name="T85" fmla="*/ 71 h 71"/>
                    <a:gd name="T86" fmla="*/ 103 w 341"/>
                    <a:gd name="T87" fmla="*/ 71 h 71"/>
                    <a:gd name="T88" fmla="*/ 83 w 341"/>
                    <a:gd name="T89" fmla="*/ 71 h 71"/>
                    <a:gd name="T90" fmla="*/ 63 w 341"/>
                    <a:gd name="T91" fmla="*/ 71 h 71"/>
                    <a:gd name="T92" fmla="*/ 43 w 341"/>
                    <a:gd name="T93" fmla="*/ 71 h 71"/>
                    <a:gd name="T94" fmla="*/ 23 w 341"/>
                    <a:gd name="T95" fmla="*/ 71 h 71"/>
                    <a:gd name="T96" fmla="*/ 11 w 341"/>
                    <a:gd name="T97" fmla="*/ 70 h 71"/>
                    <a:gd name="T98" fmla="*/ 8 w 341"/>
                    <a:gd name="T99" fmla="*/ 69 h 71"/>
                    <a:gd name="T100" fmla="*/ 4 w 341"/>
                    <a:gd name="T101" fmla="*/ 67 h 71"/>
                    <a:gd name="T102" fmla="*/ 1 w 341"/>
                    <a:gd name="T103" fmla="*/ 64 h 71"/>
                    <a:gd name="T104" fmla="*/ 1 w 341"/>
                    <a:gd name="T105" fmla="*/ 57 h 71"/>
                    <a:gd name="T106" fmla="*/ 3 w 341"/>
                    <a:gd name="T107" fmla="*/ 44 h 71"/>
                    <a:gd name="T108" fmla="*/ 6 w 341"/>
                    <a:gd name="T109" fmla="*/ 32 h 71"/>
                    <a:gd name="T110" fmla="*/ 8 w 341"/>
                    <a:gd name="T111" fmla="*/ 20 h 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71"/>
                    <a:gd name="T170" fmla="*/ 341 w 341"/>
                    <a:gd name="T171" fmla="*/ 71 h 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71">
                      <a:moveTo>
                        <a:pt x="10" y="13"/>
                      </a:moveTo>
                      <a:lnTo>
                        <a:pt x="11" y="12"/>
                      </a:lnTo>
                      <a:lnTo>
                        <a:pt x="12" y="10"/>
                      </a:lnTo>
                      <a:lnTo>
                        <a:pt x="13" y="8"/>
                      </a:lnTo>
                      <a:lnTo>
                        <a:pt x="14" y="7"/>
                      </a:lnTo>
                      <a:lnTo>
                        <a:pt x="15" y="5"/>
                      </a:lnTo>
                      <a:lnTo>
                        <a:pt x="16" y="4"/>
                      </a:lnTo>
                      <a:lnTo>
                        <a:pt x="17" y="2"/>
                      </a:lnTo>
                      <a:lnTo>
                        <a:pt x="18" y="1"/>
                      </a:lnTo>
                      <a:lnTo>
                        <a:pt x="20" y="1"/>
                      </a:lnTo>
                      <a:lnTo>
                        <a:pt x="21" y="1"/>
                      </a:lnTo>
                      <a:lnTo>
                        <a:pt x="22" y="1"/>
                      </a:lnTo>
                      <a:lnTo>
                        <a:pt x="24" y="1"/>
                      </a:lnTo>
                      <a:lnTo>
                        <a:pt x="25" y="1"/>
                      </a:lnTo>
                      <a:lnTo>
                        <a:pt x="27" y="1"/>
                      </a:lnTo>
                      <a:lnTo>
                        <a:pt x="28" y="1"/>
                      </a:lnTo>
                      <a:lnTo>
                        <a:pt x="29" y="1"/>
                      </a:lnTo>
                      <a:lnTo>
                        <a:pt x="38" y="1"/>
                      </a:lnTo>
                      <a:lnTo>
                        <a:pt x="48" y="1"/>
                      </a:lnTo>
                      <a:lnTo>
                        <a:pt x="57" y="1"/>
                      </a:lnTo>
                      <a:lnTo>
                        <a:pt x="66" y="1"/>
                      </a:lnTo>
                      <a:lnTo>
                        <a:pt x="75" y="1"/>
                      </a:lnTo>
                      <a:lnTo>
                        <a:pt x="85" y="1"/>
                      </a:lnTo>
                      <a:lnTo>
                        <a:pt x="94" y="1"/>
                      </a:lnTo>
                      <a:lnTo>
                        <a:pt x="103" y="1"/>
                      </a:lnTo>
                      <a:lnTo>
                        <a:pt x="112" y="1"/>
                      </a:lnTo>
                      <a:lnTo>
                        <a:pt x="122" y="1"/>
                      </a:lnTo>
                      <a:lnTo>
                        <a:pt x="131" y="1"/>
                      </a:lnTo>
                      <a:lnTo>
                        <a:pt x="140" y="1"/>
                      </a:lnTo>
                      <a:lnTo>
                        <a:pt x="149" y="1"/>
                      </a:lnTo>
                      <a:lnTo>
                        <a:pt x="159" y="1"/>
                      </a:lnTo>
                      <a:lnTo>
                        <a:pt x="168" y="1"/>
                      </a:lnTo>
                      <a:lnTo>
                        <a:pt x="177" y="1"/>
                      </a:lnTo>
                      <a:lnTo>
                        <a:pt x="186" y="1"/>
                      </a:lnTo>
                      <a:lnTo>
                        <a:pt x="195" y="1"/>
                      </a:lnTo>
                      <a:lnTo>
                        <a:pt x="204" y="1"/>
                      </a:lnTo>
                      <a:lnTo>
                        <a:pt x="214" y="1"/>
                      </a:lnTo>
                      <a:lnTo>
                        <a:pt x="223" y="1"/>
                      </a:lnTo>
                      <a:lnTo>
                        <a:pt x="232" y="1"/>
                      </a:lnTo>
                      <a:lnTo>
                        <a:pt x="241" y="1"/>
                      </a:lnTo>
                      <a:lnTo>
                        <a:pt x="250" y="0"/>
                      </a:lnTo>
                      <a:lnTo>
                        <a:pt x="260" y="0"/>
                      </a:lnTo>
                      <a:lnTo>
                        <a:pt x="269" y="0"/>
                      </a:lnTo>
                      <a:lnTo>
                        <a:pt x="278" y="0"/>
                      </a:lnTo>
                      <a:lnTo>
                        <a:pt x="287" y="0"/>
                      </a:lnTo>
                      <a:lnTo>
                        <a:pt x="296" y="0"/>
                      </a:lnTo>
                      <a:lnTo>
                        <a:pt x="306" y="0"/>
                      </a:lnTo>
                      <a:lnTo>
                        <a:pt x="315" y="0"/>
                      </a:lnTo>
                      <a:lnTo>
                        <a:pt x="324" y="0"/>
                      </a:lnTo>
                      <a:lnTo>
                        <a:pt x="326" y="8"/>
                      </a:lnTo>
                      <a:lnTo>
                        <a:pt x="328" y="15"/>
                      </a:lnTo>
                      <a:lnTo>
                        <a:pt x="330" y="23"/>
                      </a:lnTo>
                      <a:lnTo>
                        <a:pt x="333" y="30"/>
                      </a:lnTo>
                      <a:lnTo>
                        <a:pt x="335" y="37"/>
                      </a:lnTo>
                      <a:lnTo>
                        <a:pt x="337" y="45"/>
                      </a:lnTo>
                      <a:lnTo>
                        <a:pt x="339" y="52"/>
                      </a:lnTo>
                      <a:lnTo>
                        <a:pt x="341" y="60"/>
                      </a:lnTo>
                      <a:lnTo>
                        <a:pt x="341" y="62"/>
                      </a:lnTo>
                      <a:lnTo>
                        <a:pt x="340" y="64"/>
                      </a:lnTo>
                      <a:lnTo>
                        <a:pt x="340" y="65"/>
                      </a:lnTo>
                      <a:lnTo>
                        <a:pt x="339" y="67"/>
                      </a:lnTo>
                      <a:lnTo>
                        <a:pt x="338" y="68"/>
                      </a:lnTo>
                      <a:lnTo>
                        <a:pt x="337" y="69"/>
                      </a:lnTo>
                      <a:lnTo>
                        <a:pt x="336" y="70"/>
                      </a:lnTo>
                      <a:lnTo>
                        <a:pt x="335" y="71"/>
                      </a:lnTo>
                      <a:lnTo>
                        <a:pt x="325" y="71"/>
                      </a:lnTo>
                      <a:lnTo>
                        <a:pt x="315" y="71"/>
                      </a:lnTo>
                      <a:lnTo>
                        <a:pt x="304" y="71"/>
                      </a:lnTo>
                      <a:lnTo>
                        <a:pt x="294" y="71"/>
                      </a:lnTo>
                      <a:lnTo>
                        <a:pt x="284" y="71"/>
                      </a:lnTo>
                      <a:lnTo>
                        <a:pt x="274" y="71"/>
                      </a:lnTo>
                      <a:lnTo>
                        <a:pt x="264" y="71"/>
                      </a:lnTo>
                      <a:lnTo>
                        <a:pt x="254" y="71"/>
                      </a:lnTo>
                      <a:lnTo>
                        <a:pt x="244" y="71"/>
                      </a:lnTo>
                      <a:lnTo>
                        <a:pt x="234" y="71"/>
                      </a:lnTo>
                      <a:lnTo>
                        <a:pt x="224" y="71"/>
                      </a:lnTo>
                      <a:lnTo>
                        <a:pt x="214" y="71"/>
                      </a:lnTo>
                      <a:lnTo>
                        <a:pt x="204" y="71"/>
                      </a:lnTo>
                      <a:lnTo>
                        <a:pt x="194" y="71"/>
                      </a:lnTo>
                      <a:lnTo>
                        <a:pt x="184" y="71"/>
                      </a:lnTo>
                      <a:lnTo>
                        <a:pt x="174" y="71"/>
                      </a:lnTo>
                      <a:lnTo>
                        <a:pt x="164" y="71"/>
                      </a:lnTo>
                      <a:lnTo>
                        <a:pt x="154" y="71"/>
                      </a:lnTo>
                      <a:lnTo>
                        <a:pt x="144" y="71"/>
                      </a:lnTo>
                      <a:lnTo>
                        <a:pt x="134" y="71"/>
                      </a:lnTo>
                      <a:lnTo>
                        <a:pt x="124" y="71"/>
                      </a:lnTo>
                      <a:lnTo>
                        <a:pt x="114" y="71"/>
                      </a:lnTo>
                      <a:lnTo>
                        <a:pt x="103" y="71"/>
                      </a:lnTo>
                      <a:lnTo>
                        <a:pt x="93" y="71"/>
                      </a:lnTo>
                      <a:lnTo>
                        <a:pt x="83" y="71"/>
                      </a:lnTo>
                      <a:lnTo>
                        <a:pt x="73" y="71"/>
                      </a:lnTo>
                      <a:lnTo>
                        <a:pt x="63" y="71"/>
                      </a:lnTo>
                      <a:lnTo>
                        <a:pt x="53" y="71"/>
                      </a:lnTo>
                      <a:lnTo>
                        <a:pt x="43" y="71"/>
                      </a:lnTo>
                      <a:lnTo>
                        <a:pt x="33" y="71"/>
                      </a:lnTo>
                      <a:lnTo>
                        <a:pt x="23" y="71"/>
                      </a:lnTo>
                      <a:lnTo>
                        <a:pt x="13" y="71"/>
                      </a:lnTo>
                      <a:lnTo>
                        <a:pt x="11" y="70"/>
                      </a:lnTo>
                      <a:lnTo>
                        <a:pt x="9" y="69"/>
                      </a:lnTo>
                      <a:lnTo>
                        <a:pt x="8" y="69"/>
                      </a:lnTo>
                      <a:lnTo>
                        <a:pt x="6" y="68"/>
                      </a:lnTo>
                      <a:lnTo>
                        <a:pt x="4" y="67"/>
                      </a:lnTo>
                      <a:lnTo>
                        <a:pt x="2" y="66"/>
                      </a:lnTo>
                      <a:lnTo>
                        <a:pt x="1" y="64"/>
                      </a:lnTo>
                      <a:lnTo>
                        <a:pt x="0" y="63"/>
                      </a:lnTo>
                      <a:lnTo>
                        <a:pt x="1" y="57"/>
                      </a:lnTo>
                      <a:lnTo>
                        <a:pt x="2" y="50"/>
                      </a:lnTo>
                      <a:lnTo>
                        <a:pt x="3" y="44"/>
                      </a:lnTo>
                      <a:lnTo>
                        <a:pt x="5" y="38"/>
                      </a:lnTo>
                      <a:lnTo>
                        <a:pt x="6" y="32"/>
                      </a:lnTo>
                      <a:lnTo>
                        <a:pt x="7" y="26"/>
                      </a:lnTo>
                      <a:lnTo>
                        <a:pt x="8" y="20"/>
                      </a:lnTo>
                      <a:lnTo>
                        <a:pt x="10" y="13"/>
                      </a:lnTo>
                      <a:close/>
                    </a:path>
                  </a:pathLst>
                </a:custGeom>
                <a:solidFill>
                  <a:srgbClr val="44494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05" name="Freeform 307"/>
                <p:cNvSpPr>
                  <a:spLocks/>
                </p:cNvSpPr>
                <p:nvPr/>
              </p:nvSpPr>
              <p:spPr bwMode="auto">
                <a:xfrm>
                  <a:off x="2000" y="1518"/>
                  <a:ext cx="341" cy="62"/>
                </a:xfrm>
                <a:custGeom>
                  <a:avLst/>
                  <a:gdLst>
                    <a:gd name="T0" fmla="*/ 10 w 341"/>
                    <a:gd name="T1" fmla="*/ 9 h 62"/>
                    <a:gd name="T2" fmla="*/ 13 w 341"/>
                    <a:gd name="T3" fmla="*/ 7 h 62"/>
                    <a:gd name="T4" fmla="*/ 15 w 341"/>
                    <a:gd name="T5" fmla="*/ 4 h 62"/>
                    <a:gd name="T6" fmla="*/ 17 w 341"/>
                    <a:gd name="T7" fmla="*/ 1 h 62"/>
                    <a:gd name="T8" fmla="*/ 20 w 341"/>
                    <a:gd name="T9" fmla="*/ 0 h 62"/>
                    <a:gd name="T10" fmla="*/ 23 w 341"/>
                    <a:gd name="T11" fmla="*/ 0 h 62"/>
                    <a:gd name="T12" fmla="*/ 25 w 341"/>
                    <a:gd name="T13" fmla="*/ 1 h 62"/>
                    <a:gd name="T14" fmla="*/ 28 w 341"/>
                    <a:gd name="T15" fmla="*/ 1 h 62"/>
                    <a:gd name="T16" fmla="*/ 39 w 341"/>
                    <a:gd name="T17" fmla="*/ 1 h 62"/>
                    <a:gd name="T18" fmla="*/ 57 w 341"/>
                    <a:gd name="T19" fmla="*/ 1 h 62"/>
                    <a:gd name="T20" fmla="*/ 76 w 341"/>
                    <a:gd name="T21" fmla="*/ 1 h 62"/>
                    <a:gd name="T22" fmla="*/ 94 w 341"/>
                    <a:gd name="T23" fmla="*/ 1 h 62"/>
                    <a:gd name="T24" fmla="*/ 113 w 341"/>
                    <a:gd name="T25" fmla="*/ 0 h 62"/>
                    <a:gd name="T26" fmla="*/ 131 w 341"/>
                    <a:gd name="T27" fmla="*/ 0 h 62"/>
                    <a:gd name="T28" fmla="*/ 150 w 341"/>
                    <a:gd name="T29" fmla="*/ 0 h 62"/>
                    <a:gd name="T30" fmla="*/ 168 w 341"/>
                    <a:gd name="T31" fmla="*/ 0 h 62"/>
                    <a:gd name="T32" fmla="*/ 187 w 341"/>
                    <a:gd name="T33" fmla="*/ 0 h 62"/>
                    <a:gd name="T34" fmla="*/ 206 w 341"/>
                    <a:gd name="T35" fmla="*/ 0 h 62"/>
                    <a:gd name="T36" fmla="*/ 224 w 341"/>
                    <a:gd name="T37" fmla="*/ 0 h 62"/>
                    <a:gd name="T38" fmla="*/ 243 w 341"/>
                    <a:gd name="T39" fmla="*/ 0 h 62"/>
                    <a:gd name="T40" fmla="*/ 261 w 341"/>
                    <a:gd name="T41" fmla="*/ 0 h 62"/>
                    <a:gd name="T42" fmla="*/ 280 w 341"/>
                    <a:gd name="T43" fmla="*/ 0 h 62"/>
                    <a:gd name="T44" fmla="*/ 298 w 341"/>
                    <a:gd name="T45" fmla="*/ 0 h 62"/>
                    <a:gd name="T46" fmla="*/ 317 w 341"/>
                    <a:gd name="T47" fmla="*/ 0 h 62"/>
                    <a:gd name="T48" fmla="*/ 328 w 341"/>
                    <a:gd name="T49" fmla="*/ 6 h 62"/>
                    <a:gd name="T50" fmla="*/ 332 w 341"/>
                    <a:gd name="T51" fmla="*/ 19 h 62"/>
                    <a:gd name="T52" fmla="*/ 335 w 341"/>
                    <a:gd name="T53" fmla="*/ 32 h 62"/>
                    <a:gd name="T54" fmla="*/ 339 w 341"/>
                    <a:gd name="T55" fmla="*/ 44 h 62"/>
                    <a:gd name="T56" fmla="*/ 341 w 341"/>
                    <a:gd name="T57" fmla="*/ 53 h 62"/>
                    <a:gd name="T58" fmla="*/ 340 w 341"/>
                    <a:gd name="T59" fmla="*/ 56 h 62"/>
                    <a:gd name="T60" fmla="*/ 338 w 341"/>
                    <a:gd name="T61" fmla="*/ 59 h 62"/>
                    <a:gd name="T62" fmla="*/ 336 w 341"/>
                    <a:gd name="T63" fmla="*/ 61 h 62"/>
                    <a:gd name="T64" fmla="*/ 325 w 341"/>
                    <a:gd name="T65" fmla="*/ 62 h 62"/>
                    <a:gd name="T66" fmla="*/ 304 w 341"/>
                    <a:gd name="T67" fmla="*/ 62 h 62"/>
                    <a:gd name="T68" fmla="*/ 284 w 341"/>
                    <a:gd name="T69" fmla="*/ 62 h 62"/>
                    <a:gd name="T70" fmla="*/ 264 w 341"/>
                    <a:gd name="T71" fmla="*/ 62 h 62"/>
                    <a:gd name="T72" fmla="*/ 244 w 341"/>
                    <a:gd name="T73" fmla="*/ 62 h 62"/>
                    <a:gd name="T74" fmla="*/ 224 w 341"/>
                    <a:gd name="T75" fmla="*/ 62 h 62"/>
                    <a:gd name="T76" fmla="*/ 204 w 341"/>
                    <a:gd name="T77" fmla="*/ 62 h 62"/>
                    <a:gd name="T78" fmla="*/ 184 w 341"/>
                    <a:gd name="T79" fmla="*/ 62 h 62"/>
                    <a:gd name="T80" fmla="*/ 164 w 341"/>
                    <a:gd name="T81" fmla="*/ 62 h 62"/>
                    <a:gd name="T82" fmla="*/ 144 w 341"/>
                    <a:gd name="T83" fmla="*/ 62 h 62"/>
                    <a:gd name="T84" fmla="*/ 124 w 341"/>
                    <a:gd name="T85" fmla="*/ 62 h 62"/>
                    <a:gd name="T86" fmla="*/ 103 w 341"/>
                    <a:gd name="T87" fmla="*/ 62 h 62"/>
                    <a:gd name="T88" fmla="*/ 83 w 341"/>
                    <a:gd name="T89" fmla="*/ 62 h 62"/>
                    <a:gd name="T90" fmla="*/ 63 w 341"/>
                    <a:gd name="T91" fmla="*/ 62 h 62"/>
                    <a:gd name="T92" fmla="*/ 43 w 341"/>
                    <a:gd name="T93" fmla="*/ 62 h 62"/>
                    <a:gd name="T94" fmla="*/ 23 w 341"/>
                    <a:gd name="T95" fmla="*/ 62 h 62"/>
                    <a:gd name="T96" fmla="*/ 11 w 341"/>
                    <a:gd name="T97" fmla="*/ 61 h 62"/>
                    <a:gd name="T98" fmla="*/ 7 w 341"/>
                    <a:gd name="T99" fmla="*/ 60 h 62"/>
                    <a:gd name="T100" fmla="*/ 4 w 341"/>
                    <a:gd name="T101" fmla="*/ 58 h 62"/>
                    <a:gd name="T102" fmla="*/ 1 w 341"/>
                    <a:gd name="T103" fmla="*/ 56 h 62"/>
                    <a:gd name="T104" fmla="*/ 1 w 341"/>
                    <a:gd name="T105" fmla="*/ 48 h 62"/>
                    <a:gd name="T106" fmla="*/ 3 w 341"/>
                    <a:gd name="T107" fmla="*/ 38 h 62"/>
                    <a:gd name="T108" fmla="*/ 6 w 341"/>
                    <a:gd name="T109" fmla="*/ 27 h 62"/>
                    <a:gd name="T110" fmla="*/ 8 w 341"/>
                    <a:gd name="T111" fmla="*/ 16 h 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62"/>
                    <a:gd name="T170" fmla="*/ 341 w 341"/>
                    <a:gd name="T171" fmla="*/ 62 h 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62">
                      <a:moveTo>
                        <a:pt x="9" y="10"/>
                      </a:moveTo>
                      <a:lnTo>
                        <a:pt x="10" y="9"/>
                      </a:lnTo>
                      <a:lnTo>
                        <a:pt x="12" y="8"/>
                      </a:lnTo>
                      <a:lnTo>
                        <a:pt x="13" y="7"/>
                      </a:lnTo>
                      <a:lnTo>
                        <a:pt x="14" y="5"/>
                      </a:lnTo>
                      <a:lnTo>
                        <a:pt x="15" y="4"/>
                      </a:lnTo>
                      <a:lnTo>
                        <a:pt x="16" y="3"/>
                      </a:lnTo>
                      <a:lnTo>
                        <a:pt x="17" y="1"/>
                      </a:lnTo>
                      <a:lnTo>
                        <a:pt x="19" y="0"/>
                      </a:lnTo>
                      <a:lnTo>
                        <a:pt x="20" y="0"/>
                      </a:lnTo>
                      <a:lnTo>
                        <a:pt x="21" y="0"/>
                      </a:lnTo>
                      <a:lnTo>
                        <a:pt x="23" y="0"/>
                      </a:lnTo>
                      <a:lnTo>
                        <a:pt x="24" y="0"/>
                      </a:lnTo>
                      <a:lnTo>
                        <a:pt x="25" y="1"/>
                      </a:lnTo>
                      <a:lnTo>
                        <a:pt x="27" y="1"/>
                      </a:lnTo>
                      <a:lnTo>
                        <a:pt x="28" y="1"/>
                      </a:lnTo>
                      <a:lnTo>
                        <a:pt x="29" y="1"/>
                      </a:lnTo>
                      <a:lnTo>
                        <a:pt x="39" y="1"/>
                      </a:lnTo>
                      <a:lnTo>
                        <a:pt x="48" y="1"/>
                      </a:lnTo>
                      <a:lnTo>
                        <a:pt x="57" y="1"/>
                      </a:lnTo>
                      <a:lnTo>
                        <a:pt x="66" y="1"/>
                      </a:lnTo>
                      <a:lnTo>
                        <a:pt x="76" y="1"/>
                      </a:lnTo>
                      <a:lnTo>
                        <a:pt x="85" y="1"/>
                      </a:lnTo>
                      <a:lnTo>
                        <a:pt x="94" y="1"/>
                      </a:lnTo>
                      <a:lnTo>
                        <a:pt x="104" y="0"/>
                      </a:lnTo>
                      <a:lnTo>
                        <a:pt x="113" y="0"/>
                      </a:lnTo>
                      <a:lnTo>
                        <a:pt x="122" y="0"/>
                      </a:lnTo>
                      <a:lnTo>
                        <a:pt x="131" y="0"/>
                      </a:lnTo>
                      <a:lnTo>
                        <a:pt x="141" y="0"/>
                      </a:lnTo>
                      <a:lnTo>
                        <a:pt x="150" y="0"/>
                      </a:lnTo>
                      <a:lnTo>
                        <a:pt x="159" y="0"/>
                      </a:lnTo>
                      <a:lnTo>
                        <a:pt x="168" y="0"/>
                      </a:lnTo>
                      <a:lnTo>
                        <a:pt x="178" y="0"/>
                      </a:lnTo>
                      <a:lnTo>
                        <a:pt x="187" y="0"/>
                      </a:lnTo>
                      <a:lnTo>
                        <a:pt x="196" y="0"/>
                      </a:lnTo>
                      <a:lnTo>
                        <a:pt x="206" y="0"/>
                      </a:lnTo>
                      <a:lnTo>
                        <a:pt x="215" y="0"/>
                      </a:lnTo>
                      <a:lnTo>
                        <a:pt x="224" y="0"/>
                      </a:lnTo>
                      <a:lnTo>
                        <a:pt x="233" y="0"/>
                      </a:lnTo>
                      <a:lnTo>
                        <a:pt x="243" y="0"/>
                      </a:lnTo>
                      <a:lnTo>
                        <a:pt x="252" y="0"/>
                      </a:lnTo>
                      <a:lnTo>
                        <a:pt x="261" y="0"/>
                      </a:lnTo>
                      <a:lnTo>
                        <a:pt x="270" y="0"/>
                      </a:lnTo>
                      <a:lnTo>
                        <a:pt x="280" y="0"/>
                      </a:lnTo>
                      <a:lnTo>
                        <a:pt x="289" y="0"/>
                      </a:lnTo>
                      <a:lnTo>
                        <a:pt x="298" y="0"/>
                      </a:lnTo>
                      <a:lnTo>
                        <a:pt x="307" y="0"/>
                      </a:lnTo>
                      <a:lnTo>
                        <a:pt x="317" y="0"/>
                      </a:lnTo>
                      <a:lnTo>
                        <a:pt x="326" y="0"/>
                      </a:lnTo>
                      <a:lnTo>
                        <a:pt x="328" y="6"/>
                      </a:lnTo>
                      <a:lnTo>
                        <a:pt x="330" y="13"/>
                      </a:lnTo>
                      <a:lnTo>
                        <a:pt x="332" y="19"/>
                      </a:lnTo>
                      <a:lnTo>
                        <a:pt x="334" y="25"/>
                      </a:lnTo>
                      <a:lnTo>
                        <a:pt x="335" y="32"/>
                      </a:lnTo>
                      <a:lnTo>
                        <a:pt x="337" y="38"/>
                      </a:lnTo>
                      <a:lnTo>
                        <a:pt x="339" y="44"/>
                      </a:lnTo>
                      <a:lnTo>
                        <a:pt x="341" y="51"/>
                      </a:lnTo>
                      <a:lnTo>
                        <a:pt x="341" y="53"/>
                      </a:lnTo>
                      <a:lnTo>
                        <a:pt x="341" y="55"/>
                      </a:lnTo>
                      <a:lnTo>
                        <a:pt x="340" y="56"/>
                      </a:lnTo>
                      <a:lnTo>
                        <a:pt x="339" y="58"/>
                      </a:lnTo>
                      <a:lnTo>
                        <a:pt x="338" y="59"/>
                      </a:lnTo>
                      <a:lnTo>
                        <a:pt x="337" y="60"/>
                      </a:lnTo>
                      <a:lnTo>
                        <a:pt x="336" y="61"/>
                      </a:lnTo>
                      <a:lnTo>
                        <a:pt x="335" y="62"/>
                      </a:lnTo>
                      <a:lnTo>
                        <a:pt x="325" y="62"/>
                      </a:lnTo>
                      <a:lnTo>
                        <a:pt x="315" y="62"/>
                      </a:lnTo>
                      <a:lnTo>
                        <a:pt x="304" y="62"/>
                      </a:lnTo>
                      <a:lnTo>
                        <a:pt x="294" y="62"/>
                      </a:lnTo>
                      <a:lnTo>
                        <a:pt x="284" y="62"/>
                      </a:lnTo>
                      <a:lnTo>
                        <a:pt x="274" y="62"/>
                      </a:lnTo>
                      <a:lnTo>
                        <a:pt x="264" y="62"/>
                      </a:lnTo>
                      <a:lnTo>
                        <a:pt x="254" y="62"/>
                      </a:lnTo>
                      <a:lnTo>
                        <a:pt x="244" y="62"/>
                      </a:lnTo>
                      <a:lnTo>
                        <a:pt x="234" y="62"/>
                      </a:lnTo>
                      <a:lnTo>
                        <a:pt x="224" y="62"/>
                      </a:lnTo>
                      <a:lnTo>
                        <a:pt x="214" y="62"/>
                      </a:lnTo>
                      <a:lnTo>
                        <a:pt x="204" y="62"/>
                      </a:lnTo>
                      <a:lnTo>
                        <a:pt x="194" y="62"/>
                      </a:lnTo>
                      <a:lnTo>
                        <a:pt x="184" y="62"/>
                      </a:lnTo>
                      <a:lnTo>
                        <a:pt x="174" y="62"/>
                      </a:lnTo>
                      <a:lnTo>
                        <a:pt x="164" y="62"/>
                      </a:lnTo>
                      <a:lnTo>
                        <a:pt x="154" y="62"/>
                      </a:lnTo>
                      <a:lnTo>
                        <a:pt x="144" y="62"/>
                      </a:lnTo>
                      <a:lnTo>
                        <a:pt x="134" y="62"/>
                      </a:lnTo>
                      <a:lnTo>
                        <a:pt x="124" y="62"/>
                      </a:lnTo>
                      <a:lnTo>
                        <a:pt x="114" y="62"/>
                      </a:lnTo>
                      <a:lnTo>
                        <a:pt x="103" y="62"/>
                      </a:lnTo>
                      <a:lnTo>
                        <a:pt x="93" y="62"/>
                      </a:lnTo>
                      <a:lnTo>
                        <a:pt x="83" y="62"/>
                      </a:lnTo>
                      <a:lnTo>
                        <a:pt x="73" y="62"/>
                      </a:lnTo>
                      <a:lnTo>
                        <a:pt x="63" y="62"/>
                      </a:lnTo>
                      <a:lnTo>
                        <a:pt x="53" y="62"/>
                      </a:lnTo>
                      <a:lnTo>
                        <a:pt x="43" y="62"/>
                      </a:lnTo>
                      <a:lnTo>
                        <a:pt x="33" y="62"/>
                      </a:lnTo>
                      <a:lnTo>
                        <a:pt x="23" y="62"/>
                      </a:lnTo>
                      <a:lnTo>
                        <a:pt x="13" y="62"/>
                      </a:lnTo>
                      <a:lnTo>
                        <a:pt x="11" y="61"/>
                      </a:lnTo>
                      <a:lnTo>
                        <a:pt x="9" y="61"/>
                      </a:lnTo>
                      <a:lnTo>
                        <a:pt x="7" y="60"/>
                      </a:lnTo>
                      <a:lnTo>
                        <a:pt x="6" y="59"/>
                      </a:lnTo>
                      <a:lnTo>
                        <a:pt x="4" y="58"/>
                      </a:lnTo>
                      <a:lnTo>
                        <a:pt x="2" y="57"/>
                      </a:lnTo>
                      <a:lnTo>
                        <a:pt x="1" y="56"/>
                      </a:lnTo>
                      <a:lnTo>
                        <a:pt x="0" y="54"/>
                      </a:lnTo>
                      <a:lnTo>
                        <a:pt x="1" y="48"/>
                      </a:lnTo>
                      <a:lnTo>
                        <a:pt x="2" y="43"/>
                      </a:lnTo>
                      <a:lnTo>
                        <a:pt x="3" y="38"/>
                      </a:lnTo>
                      <a:lnTo>
                        <a:pt x="5" y="32"/>
                      </a:lnTo>
                      <a:lnTo>
                        <a:pt x="6" y="27"/>
                      </a:lnTo>
                      <a:lnTo>
                        <a:pt x="7" y="21"/>
                      </a:lnTo>
                      <a:lnTo>
                        <a:pt x="8" y="16"/>
                      </a:lnTo>
                      <a:lnTo>
                        <a:pt x="9" y="10"/>
                      </a:lnTo>
                      <a:close/>
                    </a:path>
                  </a:pathLst>
                </a:custGeom>
                <a:solidFill>
                  <a:srgbClr val="474C54"/>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06" name="Freeform 308"/>
                <p:cNvSpPr>
                  <a:spLocks/>
                </p:cNvSpPr>
                <p:nvPr/>
              </p:nvSpPr>
              <p:spPr bwMode="auto">
                <a:xfrm>
                  <a:off x="2000" y="1526"/>
                  <a:ext cx="341" cy="54"/>
                </a:xfrm>
                <a:custGeom>
                  <a:avLst/>
                  <a:gdLst>
                    <a:gd name="T0" fmla="*/ 10 w 341"/>
                    <a:gd name="T1" fmla="*/ 7 h 54"/>
                    <a:gd name="T2" fmla="*/ 13 w 341"/>
                    <a:gd name="T3" fmla="*/ 5 h 54"/>
                    <a:gd name="T4" fmla="*/ 15 w 341"/>
                    <a:gd name="T5" fmla="*/ 4 h 54"/>
                    <a:gd name="T6" fmla="*/ 18 w 341"/>
                    <a:gd name="T7" fmla="*/ 2 h 54"/>
                    <a:gd name="T8" fmla="*/ 21 w 341"/>
                    <a:gd name="T9" fmla="*/ 1 h 54"/>
                    <a:gd name="T10" fmla="*/ 23 w 341"/>
                    <a:gd name="T11" fmla="*/ 1 h 54"/>
                    <a:gd name="T12" fmla="*/ 26 w 341"/>
                    <a:gd name="T13" fmla="*/ 1 h 54"/>
                    <a:gd name="T14" fmla="*/ 28 w 341"/>
                    <a:gd name="T15" fmla="*/ 1 h 54"/>
                    <a:gd name="T16" fmla="*/ 39 w 341"/>
                    <a:gd name="T17" fmla="*/ 2 h 54"/>
                    <a:gd name="T18" fmla="*/ 57 w 341"/>
                    <a:gd name="T19" fmla="*/ 1 h 54"/>
                    <a:gd name="T20" fmla="*/ 76 w 341"/>
                    <a:gd name="T21" fmla="*/ 1 h 54"/>
                    <a:gd name="T22" fmla="*/ 95 w 341"/>
                    <a:gd name="T23" fmla="*/ 1 h 54"/>
                    <a:gd name="T24" fmla="*/ 113 w 341"/>
                    <a:gd name="T25" fmla="*/ 1 h 54"/>
                    <a:gd name="T26" fmla="*/ 132 w 341"/>
                    <a:gd name="T27" fmla="*/ 1 h 54"/>
                    <a:gd name="T28" fmla="*/ 151 w 341"/>
                    <a:gd name="T29" fmla="*/ 1 h 54"/>
                    <a:gd name="T30" fmla="*/ 169 w 341"/>
                    <a:gd name="T31" fmla="*/ 1 h 54"/>
                    <a:gd name="T32" fmla="*/ 188 w 341"/>
                    <a:gd name="T33" fmla="*/ 1 h 54"/>
                    <a:gd name="T34" fmla="*/ 207 w 341"/>
                    <a:gd name="T35" fmla="*/ 1 h 54"/>
                    <a:gd name="T36" fmla="*/ 225 w 341"/>
                    <a:gd name="T37" fmla="*/ 1 h 54"/>
                    <a:gd name="T38" fmla="*/ 244 w 341"/>
                    <a:gd name="T39" fmla="*/ 1 h 54"/>
                    <a:gd name="T40" fmla="*/ 263 w 341"/>
                    <a:gd name="T41" fmla="*/ 0 h 54"/>
                    <a:gd name="T42" fmla="*/ 281 w 341"/>
                    <a:gd name="T43" fmla="*/ 0 h 54"/>
                    <a:gd name="T44" fmla="*/ 300 w 341"/>
                    <a:gd name="T45" fmla="*/ 0 h 54"/>
                    <a:gd name="T46" fmla="*/ 318 w 341"/>
                    <a:gd name="T47" fmla="*/ 0 h 54"/>
                    <a:gd name="T48" fmla="*/ 329 w 341"/>
                    <a:gd name="T49" fmla="*/ 6 h 54"/>
                    <a:gd name="T50" fmla="*/ 333 w 341"/>
                    <a:gd name="T51" fmla="*/ 16 h 54"/>
                    <a:gd name="T52" fmla="*/ 336 w 341"/>
                    <a:gd name="T53" fmla="*/ 27 h 54"/>
                    <a:gd name="T54" fmla="*/ 340 w 341"/>
                    <a:gd name="T55" fmla="*/ 37 h 54"/>
                    <a:gd name="T56" fmla="*/ 341 w 341"/>
                    <a:gd name="T57" fmla="*/ 45 h 54"/>
                    <a:gd name="T58" fmla="*/ 340 w 341"/>
                    <a:gd name="T59" fmla="*/ 49 h 54"/>
                    <a:gd name="T60" fmla="*/ 338 w 341"/>
                    <a:gd name="T61" fmla="*/ 51 h 54"/>
                    <a:gd name="T62" fmla="*/ 336 w 341"/>
                    <a:gd name="T63" fmla="*/ 53 h 54"/>
                    <a:gd name="T64" fmla="*/ 325 w 341"/>
                    <a:gd name="T65" fmla="*/ 54 h 54"/>
                    <a:gd name="T66" fmla="*/ 304 w 341"/>
                    <a:gd name="T67" fmla="*/ 54 h 54"/>
                    <a:gd name="T68" fmla="*/ 284 w 341"/>
                    <a:gd name="T69" fmla="*/ 54 h 54"/>
                    <a:gd name="T70" fmla="*/ 264 w 341"/>
                    <a:gd name="T71" fmla="*/ 54 h 54"/>
                    <a:gd name="T72" fmla="*/ 244 w 341"/>
                    <a:gd name="T73" fmla="*/ 54 h 54"/>
                    <a:gd name="T74" fmla="*/ 224 w 341"/>
                    <a:gd name="T75" fmla="*/ 54 h 54"/>
                    <a:gd name="T76" fmla="*/ 204 w 341"/>
                    <a:gd name="T77" fmla="*/ 54 h 54"/>
                    <a:gd name="T78" fmla="*/ 184 w 341"/>
                    <a:gd name="T79" fmla="*/ 54 h 54"/>
                    <a:gd name="T80" fmla="*/ 164 w 341"/>
                    <a:gd name="T81" fmla="*/ 54 h 54"/>
                    <a:gd name="T82" fmla="*/ 144 w 341"/>
                    <a:gd name="T83" fmla="*/ 54 h 54"/>
                    <a:gd name="T84" fmla="*/ 124 w 341"/>
                    <a:gd name="T85" fmla="*/ 54 h 54"/>
                    <a:gd name="T86" fmla="*/ 103 w 341"/>
                    <a:gd name="T87" fmla="*/ 54 h 54"/>
                    <a:gd name="T88" fmla="*/ 83 w 341"/>
                    <a:gd name="T89" fmla="*/ 54 h 54"/>
                    <a:gd name="T90" fmla="*/ 63 w 341"/>
                    <a:gd name="T91" fmla="*/ 54 h 54"/>
                    <a:gd name="T92" fmla="*/ 43 w 341"/>
                    <a:gd name="T93" fmla="*/ 54 h 54"/>
                    <a:gd name="T94" fmla="*/ 23 w 341"/>
                    <a:gd name="T95" fmla="*/ 54 h 54"/>
                    <a:gd name="T96" fmla="*/ 11 w 341"/>
                    <a:gd name="T97" fmla="*/ 53 h 54"/>
                    <a:gd name="T98" fmla="*/ 7 w 341"/>
                    <a:gd name="T99" fmla="*/ 52 h 54"/>
                    <a:gd name="T100" fmla="*/ 4 w 341"/>
                    <a:gd name="T101" fmla="*/ 50 h 54"/>
                    <a:gd name="T102" fmla="*/ 1 w 341"/>
                    <a:gd name="T103" fmla="*/ 48 h 54"/>
                    <a:gd name="T104" fmla="*/ 1 w 341"/>
                    <a:gd name="T105" fmla="*/ 41 h 54"/>
                    <a:gd name="T106" fmla="*/ 3 w 341"/>
                    <a:gd name="T107" fmla="*/ 32 h 54"/>
                    <a:gd name="T108" fmla="*/ 5 w 341"/>
                    <a:gd name="T109" fmla="*/ 22 h 54"/>
                    <a:gd name="T110" fmla="*/ 8 w 341"/>
                    <a:gd name="T111" fmla="*/ 13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54"/>
                    <a:gd name="T170" fmla="*/ 341 w 341"/>
                    <a:gd name="T171" fmla="*/ 54 h 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54">
                      <a:moveTo>
                        <a:pt x="9" y="8"/>
                      </a:moveTo>
                      <a:lnTo>
                        <a:pt x="10" y="7"/>
                      </a:lnTo>
                      <a:lnTo>
                        <a:pt x="12" y="6"/>
                      </a:lnTo>
                      <a:lnTo>
                        <a:pt x="13" y="5"/>
                      </a:lnTo>
                      <a:lnTo>
                        <a:pt x="14" y="4"/>
                      </a:lnTo>
                      <a:lnTo>
                        <a:pt x="15" y="4"/>
                      </a:lnTo>
                      <a:lnTo>
                        <a:pt x="17" y="3"/>
                      </a:lnTo>
                      <a:lnTo>
                        <a:pt x="18" y="2"/>
                      </a:lnTo>
                      <a:lnTo>
                        <a:pt x="19" y="1"/>
                      </a:lnTo>
                      <a:lnTo>
                        <a:pt x="21" y="1"/>
                      </a:lnTo>
                      <a:lnTo>
                        <a:pt x="22" y="1"/>
                      </a:lnTo>
                      <a:lnTo>
                        <a:pt x="23" y="1"/>
                      </a:lnTo>
                      <a:lnTo>
                        <a:pt x="24" y="1"/>
                      </a:lnTo>
                      <a:lnTo>
                        <a:pt x="26" y="1"/>
                      </a:lnTo>
                      <a:lnTo>
                        <a:pt x="27" y="1"/>
                      </a:lnTo>
                      <a:lnTo>
                        <a:pt x="28" y="1"/>
                      </a:lnTo>
                      <a:lnTo>
                        <a:pt x="29" y="2"/>
                      </a:lnTo>
                      <a:lnTo>
                        <a:pt x="39" y="2"/>
                      </a:lnTo>
                      <a:lnTo>
                        <a:pt x="48" y="2"/>
                      </a:lnTo>
                      <a:lnTo>
                        <a:pt x="57" y="1"/>
                      </a:lnTo>
                      <a:lnTo>
                        <a:pt x="67" y="1"/>
                      </a:lnTo>
                      <a:lnTo>
                        <a:pt x="76" y="1"/>
                      </a:lnTo>
                      <a:lnTo>
                        <a:pt x="85" y="1"/>
                      </a:lnTo>
                      <a:lnTo>
                        <a:pt x="95" y="1"/>
                      </a:lnTo>
                      <a:lnTo>
                        <a:pt x="104" y="1"/>
                      </a:lnTo>
                      <a:lnTo>
                        <a:pt x="113" y="1"/>
                      </a:lnTo>
                      <a:lnTo>
                        <a:pt x="123" y="1"/>
                      </a:lnTo>
                      <a:lnTo>
                        <a:pt x="132" y="1"/>
                      </a:lnTo>
                      <a:lnTo>
                        <a:pt x="141" y="1"/>
                      </a:lnTo>
                      <a:lnTo>
                        <a:pt x="151" y="1"/>
                      </a:lnTo>
                      <a:lnTo>
                        <a:pt x="160" y="1"/>
                      </a:lnTo>
                      <a:lnTo>
                        <a:pt x="169" y="1"/>
                      </a:lnTo>
                      <a:lnTo>
                        <a:pt x="179" y="1"/>
                      </a:lnTo>
                      <a:lnTo>
                        <a:pt x="188" y="1"/>
                      </a:lnTo>
                      <a:lnTo>
                        <a:pt x="197" y="1"/>
                      </a:lnTo>
                      <a:lnTo>
                        <a:pt x="207" y="1"/>
                      </a:lnTo>
                      <a:lnTo>
                        <a:pt x="216" y="1"/>
                      </a:lnTo>
                      <a:lnTo>
                        <a:pt x="225" y="1"/>
                      </a:lnTo>
                      <a:lnTo>
                        <a:pt x="235" y="1"/>
                      </a:lnTo>
                      <a:lnTo>
                        <a:pt x="244" y="1"/>
                      </a:lnTo>
                      <a:lnTo>
                        <a:pt x="253" y="1"/>
                      </a:lnTo>
                      <a:lnTo>
                        <a:pt x="263" y="0"/>
                      </a:lnTo>
                      <a:lnTo>
                        <a:pt x="272" y="0"/>
                      </a:lnTo>
                      <a:lnTo>
                        <a:pt x="281" y="0"/>
                      </a:lnTo>
                      <a:lnTo>
                        <a:pt x="290" y="0"/>
                      </a:lnTo>
                      <a:lnTo>
                        <a:pt x="300" y="0"/>
                      </a:lnTo>
                      <a:lnTo>
                        <a:pt x="309" y="0"/>
                      </a:lnTo>
                      <a:lnTo>
                        <a:pt x="318" y="0"/>
                      </a:lnTo>
                      <a:lnTo>
                        <a:pt x="328" y="0"/>
                      </a:lnTo>
                      <a:lnTo>
                        <a:pt x="329" y="6"/>
                      </a:lnTo>
                      <a:lnTo>
                        <a:pt x="331" y="11"/>
                      </a:lnTo>
                      <a:lnTo>
                        <a:pt x="333" y="16"/>
                      </a:lnTo>
                      <a:lnTo>
                        <a:pt x="334" y="21"/>
                      </a:lnTo>
                      <a:lnTo>
                        <a:pt x="336" y="27"/>
                      </a:lnTo>
                      <a:lnTo>
                        <a:pt x="338" y="32"/>
                      </a:lnTo>
                      <a:lnTo>
                        <a:pt x="340" y="37"/>
                      </a:lnTo>
                      <a:lnTo>
                        <a:pt x="341" y="43"/>
                      </a:lnTo>
                      <a:lnTo>
                        <a:pt x="341" y="45"/>
                      </a:lnTo>
                      <a:lnTo>
                        <a:pt x="341" y="47"/>
                      </a:lnTo>
                      <a:lnTo>
                        <a:pt x="340" y="49"/>
                      </a:lnTo>
                      <a:lnTo>
                        <a:pt x="339" y="50"/>
                      </a:lnTo>
                      <a:lnTo>
                        <a:pt x="338" y="51"/>
                      </a:lnTo>
                      <a:lnTo>
                        <a:pt x="337" y="52"/>
                      </a:lnTo>
                      <a:lnTo>
                        <a:pt x="336" y="53"/>
                      </a:lnTo>
                      <a:lnTo>
                        <a:pt x="335" y="54"/>
                      </a:lnTo>
                      <a:lnTo>
                        <a:pt x="325" y="54"/>
                      </a:lnTo>
                      <a:lnTo>
                        <a:pt x="315" y="54"/>
                      </a:lnTo>
                      <a:lnTo>
                        <a:pt x="304" y="54"/>
                      </a:lnTo>
                      <a:lnTo>
                        <a:pt x="294" y="54"/>
                      </a:lnTo>
                      <a:lnTo>
                        <a:pt x="284" y="54"/>
                      </a:lnTo>
                      <a:lnTo>
                        <a:pt x="274" y="54"/>
                      </a:lnTo>
                      <a:lnTo>
                        <a:pt x="264" y="54"/>
                      </a:lnTo>
                      <a:lnTo>
                        <a:pt x="254" y="54"/>
                      </a:lnTo>
                      <a:lnTo>
                        <a:pt x="244" y="54"/>
                      </a:lnTo>
                      <a:lnTo>
                        <a:pt x="234" y="54"/>
                      </a:lnTo>
                      <a:lnTo>
                        <a:pt x="224" y="54"/>
                      </a:lnTo>
                      <a:lnTo>
                        <a:pt x="214" y="54"/>
                      </a:lnTo>
                      <a:lnTo>
                        <a:pt x="204" y="54"/>
                      </a:lnTo>
                      <a:lnTo>
                        <a:pt x="194" y="54"/>
                      </a:lnTo>
                      <a:lnTo>
                        <a:pt x="184" y="54"/>
                      </a:lnTo>
                      <a:lnTo>
                        <a:pt x="174" y="54"/>
                      </a:lnTo>
                      <a:lnTo>
                        <a:pt x="164" y="54"/>
                      </a:lnTo>
                      <a:lnTo>
                        <a:pt x="154" y="54"/>
                      </a:lnTo>
                      <a:lnTo>
                        <a:pt x="144" y="54"/>
                      </a:lnTo>
                      <a:lnTo>
                        <a:pt x="134" y="54"/>
                      </a:lnTo>
                      <a:lnTo>
                        <a:pt x="124" y="54"/>
                      </a:lnTo>
                      <a:lnTo>
                        <a:pt x="114" y="54"/>
                      </a:lnTo>
                      <a:lnTo>
                        <a:pt x="103" y="54"/>
                      </a:lnTo>
                      <a:lnTo>
                        <a:pt x="93" y="54"/>
                      </a:lnTo>
                      <a:lnTo>
                        <a:pt x="83" y="54"/>
                      </a:lnTo>
                      <a:lnTo>
                        <a:pt x="73" y="54"/>
                      </a:lnTo>
                      <a:lnTo>
                        <a:pt x="63" y="54"/>
                      </a:lnTo>
                      <a:lnTo>
                        <a:pt x="53" y="54"/>
                      </a:lnTo>
                      <a:lnTo>
                        <a:pt x="43" y="54"/>
                      </a:lnTo>
                      <a:lnTo>
                        <a:pt x="33" y="54"/>
                      </a:lnTo>
                      <a:lnTo>
                        <a:pt x="23" y="54"/>
                      </a:lnTo>
                      <a:lnTo>
                        <a:pt x="13" y="54"/>
                      </a:lnTo>
                      <a:lnTo>
                        <a:pt x="11" y="53"/>
                      </a:lnTo>
                      <a:lnTo>
                        <a:pt x="9" y="53"/>
                      </a:lnTo>
                      <a:lnTo>
                        <a:pt x="7" y="52"/>
                      </a:lnTo>
                      <a:lnTo>
                        <a:pt x="6" y="51"/>
                      </a:lnTo>
                      <a:lnTo>
                        <a:pt x="4" y="50"/>
                      </a:lnTo>
                      <a:lnTo>
                        <a:pt x="2" y="49"/>
                      </a:lnTo>
                      <a:lnTo>
                        <a:pt x="1" y="48"/>
                      </a:lnTo>
                      <a:lnTo>
                        <a:pt x="0" y="46"/>
                      </a:lnTo>
                      <a:lnTo>
                        <a:pt x="1" y="41"/>
                      </a:lnTo>
                      <a:lnTo>
                        <a:pt x="2" y="36"/>
                      </a:lnTo>
                      <a:lnTo>
                        <a:pt x="3" y="32"/>
                      </a:lnTo>
                      <a:lnTo>
                        <a:pt x="4" y="27"/>
                      </a:lnTo>
                      <a:lnTo>
                        <a:pt x="5" y="22"/>
                      </a:lnTo>
                      <a:lnTo>
                        <a:pt x="7" y="18"/>
                      </a:lnTo>
                      <a:lnTo>
                        <a:pt x="8" y="13"/>
                      </a:lnTo>
                      <a:lnTo>
                        <a:pt x="9" y="8"/>
                      </a:lnTo>
                      <a:close/>
                    </a:path>
                  </a:pathLst>
                </a:custGeom>
                <a:solidFill>
                  <a:srgbClr val="494F59"/>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07" name="Freeform 309"/>
                <p:cNvSpPr>
                  <a:spLocks/>
                </p:cNvSpPr>
                <p:nvPr/>
              </p:nvSpPr>
              <p:spPr bwMode="auto">
                <a:xfrm>
                  <a:off x="2000" y="1535"/>
                  <a:ext cx="341" cy="45"/>
                </a:xfrm>
                <a:custGeom>
                  <a:avLst/>
                  <a:gdLst>
                    <a:gd name="T0" fmla="*/ 10 w 341"/>
                    <a:gd name="T1" fmla="*/ 5 h 45"/>
                    <a:gd name="T2" fmla="*/ 13 w 341"/>
                    <a:gd name="T3" fmla="*/ 3 h 45"/>
                    <a:gd name="T4" fmla="*/ 16 w 341"/>
                    <a:gd name="T5" fmla="*/ 2 h 45"/>
                    <a:gd name="T6" fmla="*/ 18 w 341"/>
                    <a:gd name="T7" fmla="*/ 1 h 45"/>
                    <a:gd name="T8" fmla="*/ 21 w 341"/>
                    <a:gd name="T9" fmla="*/ 0 h 45"/>
                    <a:gd name="T10" fmla="*/ 23 w 341"/>
                    <a:gd name="T11" fmla="*/ 0 h 45"/>
                    <a:gd name="T12" fmla="*/ 26 w 341"/>
                    <a:gd name="T13" fmla="*/ 1 h 45"/>
                    <a:gd name="T14" fmla="*/ 28 w 341"/>
                    <a:gd name="T15" fmla="*/ 1 h 45"/>
                    <a:gd name="T16" fmla="*/ 39 w 341"/>
                    <a:gd name="T17" fmla="*/ 1 h 45"/>
                    <a:gd name="T18" fmla="*/ 58 w 341"/>
                    <a:gd name="T19" fmla="*/ 1 h 45"/>
                    <a:gd name="T20" fmla="*/ 76 w 341"/>
                    <a:gd name="T21" fmla="*/ 1 h 45"/>
                    <a:gd name="T22" fmla="*/ 95 w 341"/>
                    <a:gd name="T23" fmla="*/ 1 h 45"/>
                    <a:gd name="T24" fmla="*/ 114 w 341"/>
                    <a:gd name="T25" fmla="*/ 1 h 45"/>
                    <a:gd name="T26" fmla="*/ 133 w 341"/>
                    <a:gd name="T27" fmla="*/ 1 h 45"/>
                    <a:gd name="T28" fmla="*/ 151 w 341"/>
                    <a:gd name="T29" fmla="*/ 0 h 45"/>
                    <a:gd name="T30" fmla="*/ 170 w 341"/>
                    <a:gd name="T31" fmla="*/ 0 h 45"/>
                    <a:gd name="T32" fmla="*/ 189 w 341"/>
                    <a:gd name="T33" fmla="*/ 0 h 45"/>
                    <a:gd name="T34" fmla="*/ 208 w 341"/>
                    <a:gd name="T35" fmla="*/ 0 h 45"/>
                    <a:gd name="T36" fmla="*/ 226 w 341"/>
                    <a:gd name="T37" fmla="*/ 0 h 45"/>
                    <a:gd name="T38" fmla="*/ 245 w 341"/>
                    <a:gd name="T39" fmla="*/ 0 h 45"/>
                    <a:gd name="T40" fmla="*/ 264 w 341"/>
                    <a:gd name="T41" fmla="*/ 0 h 45"/>
                    <a:gd name="T42" fmla="*/ 283 w 341"/>
                    <a:gd name="T43" fmla="*/ 0 h 45"/>
                    <a:gd name="T44" fmla="*/ 301 w 341"/>
                    <a:gd name="T45" fmla="*/ 0 h 45"/>
                    <a:gd name="T46" fmla="*/ 320 w 341"/>
                    <a:gd name="T47" fmla="*/ 0 h 45"/>
                    <a:gd name="T48" fmla="*/ 331 w 341"/>
                    <a:gd name="T49" fmla="*/ 4 h 45"/>
                    <a:gd name="T50" fmla="*/ 334 w 341"/>
                    <a:gd name="T51" fmla="*/ 12 h 45"/>
                    <a:gd name="T52" fmla="*/ 337 w 341"/>
                    <a:gd name="T53" fmla="*/ 21 h 45"/>
                    <a:gd name="T54" fmla="*/ 340 w 341"/>
                    <a:gd name="T55" fmla="*/ 29 h 45"/>
                    <a:gd name="T56" fmla="*/ 341 w 341"/>
                    <a:gd name="T57" fmla="*/ 36 h 45"/>
                    <a:gd name="T58" fmla="*/ 340 w 341"/>
                    <a:gd name="T59" fmla="*/ 40 h 45"/>
                    <a:gd name="T60" fmla="*/ 338 w 341"/>
                    <a:gd name="T61" fmla="*/ 42 h 45"/>
                    <a:gd name="T62" fmla="*/ 336 w 341"/>
                    <a:gd name="T63" fmla="*/ 44 h 45"/>
                    <a:gd name="T64" fmla="*/ 325 w 341"/>
                    <a:gd name="T65" fmla="*/ 45 h 45"/>
                    <a:gd name="T66" fmla="*/ 304 w 341"/>
                    <a:gd name="T67" fmla="*/ 45 h 45"/>
                    <a:gd name="T68" fmla="*/ 284 w 341"/>
                    <a:gd name="T69" fmla="*/ 45 h 45"/>
                    <a:gd name="T70" fmla="*/ 264 w 341"/>
                    <a:gd name="T71" fmla="*/ 45 h 45"/>
                    <a:gd name="T72" fmla="*/ 244 w 341"/>
                    <a:gd name="T73" fmla="*/ 45 h 45"/>
                    <a:gd name="T74" fmla="*/ 224 w 341"/>
                    <a:gd name="T75" fmla="*/ 45 h 45"/>
                    <a:gd name="T76" fmla="*/ 204 w 341"/>
                    <a:gd name="T77" fmla="*/ 45 h 45"/>
                    <a:gd name="T78" fmla="*/ 184 w 341"/>
                    <a:gd name="T79" fmla="*/ 45 h 45"/>
                    <a:gd name="T80" fmla="*/ 164 w 341"/>
                    <a:gd name="T81" fmla="*/ 45 h 45"/>
                    <a:gd name="T82" fmla="*/ 144 w 341"/>
                    <a:gd name="T83" fmla="*/ 45 h 45"/>
                    <a:gd name="T84" fmla="*/ 124 w 341"/>
                    <a:gd name="T85" fmla="*/ 45 h 45"/>
                    <a:gd name="T86" fmla="*/ 103 w 341"/>
                    <a:gd name="T87" fmla="*/ 45 h 45"/>
                    <a:gd name="T88" fmla="*/ 83 w 341"/>
                    <a:gd name="T89" fmla="*/ 45 h 45"/>
                    <a:gd name="T90" fmla="*/ 63 w 341"/>
                    <a:gd name="T91" fmla="*/ 45 h 45"/>
                    <a:gd name="T92" fmla="*/ 43 w 341"/>
                    <a:gd name="T93" fmla="*/ 45 h 45"/>
                    <a:gd name="T94" fmla="*/ 23 w 341"/>
                    <a:gd name="T95" fmla="*/ 45 h 45"/>
                    <a:gd name="T96" fmla="*/ 11 w 341"/>
                    <a:gd name="T97" fmla="*/ 44 h 45"/>
                    <a:gd name="T98" fmla="*/ 7 w 341"/>
                    <a:gd name="T99" fmla="*/ 43 h 45"/>
                    <a:gd name="T100" fmla="*/ 4 w 341"/>
                    <a:gd name="T101" fmla="*/ 42 h 45"/>
                    <a:gd name="T102" fmla="*/ 1 w 341"/>
                    <a:gd name="T103" fmla="*/ 39 h 45"/>
                    <a:gd name="T104" fmla="*/ 1 w 341"/>
                    <a:gd name="T105" fmla="*/ 33 h 45"/>
                    <a:gd name="T106" fmla="*/ 3 w 341"/>
                    <a:gd name="T107" fmla="*/ 25 h 45"/>
                    <a:gd name="T108" fmla="*/ 5 w 341"/>
                    <a:gd name="T109" fmla="*/ 17 h 45"/>
                    <a:gd name="T110" fmla="*/ 7 w 341"/>
                    <a:gd name="T111" fmla="*/ 9 h 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45"/>
                    <a:gd name="T170" fmla="*/ 341 w 341"/>
                    <a:gd name="T171" fmla="*/ 45 h 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45">
                      <a:moveTo>
                        <a:pt x="8" y="5"/>
                      </a:moveTo>
                      <a:lnTo>
                        <a:pt x="10" y="5"/>
                      </a:lnTo>
                      <a:lnTo>
                        <a:pt x="11" y="4"/>
                      </a:lnTo>
                      <a:lnTo>
                        <a:pt x="13" y="3"/>
                      </a:lnTo>
                      <a:lnTo>
                        <a:pt x="14" y="3"/>
                      </a:lnTo>
                      <a:lnTo>
                        <a:pt x="16" y="2"/>
                      </a:lnTo>
                      <a:lnTo>
                        <a:pt x="17" y="1"/>
                      </a:lnTo>
                      <a:lnTo>
                        <a:pt x="18" y="1"/>
                      </a:lnTo>
                      <a:lnTo>
                        <a:pt x="20" y="0"/>
                      </a:lnTo>
                      <a:lnTo>
                        <a:pt x="21" y="0"/>
                      </a:lnTo>
                      <a:lnTo>
                        <a:pt x="22" y="0"/>
                      </a:lnTo>
                      <a:lnTo>
                        <a:pt x="23" y="0"/>
                      </a:lnTo>
                      <a:lnTo>
                        <a:pt x="25" y="0"/>
                      </a:lnTo>
                      <a:lnTo>
                        <a:pt x="26" y="1"/>
                      </a:lnTo>
                      <a:lnTo>
                        <a:pt x="27" y="1"/>
                      </a:lnTo>
                      <a:lnTo>
                        <a:pt x="28" y="1"/>
                      </a:lnTo>
                      <a:lnTo>
                        <a:pt x="29" y="1"/>
                      </a:lnTo>
                      <a:lnTo>
                        <a:pt x="39" y="1"/>
                      </a:lnTo>
                      <a:lnTo>
                        <a:pt x="48" y="1"/>
                      </a:lnTo>
                      <a:lnTo>
                        <a:pt x="58" y="1"/>
                      </a:lnTo>
                      <a:lnTo>
                        <a:pt x="67" y="1"/>
                      </a:lnTo>
                      <a:lnTo>
                        <a:pt x="76" y="1"/>
                      </a:lnTo>
                      <a:lnTo>
                        <a:pt x="86" y="1"/>
                      </a:lnTo>
                      <a:lnTo>
                        <a:pt x="95" y="1"/>
                      </a:lnTo>
                      <a:lnTo>
                        <a:pt x="104" y="1"/>
                      </a:lnTo>
                      <a:lnTo>
                        <a:pt x="114" y="1"/>
                      </a:lnTo>
                      <a:lnTo>
                        <a:pt x="123" y="1"/>
                      </a:lnTo>
                      <a:lnTo>
                        <a:pt x="133" y="1"/>
                      </a:lnTo>
                      <a:lnTo>
                        <a:pt x="142" y="1"/>
                      </a:lnTo>
                      <a:lnTo>
                        <a:pt x="151" y="0"/>
                      </a:lnTo>
                      <a:lnTo>
                        <a:pt x="161" y="0"/>
                      </a:lnTo>
                      <a:lnTo>
                        <a:pt x="170" y="0"/>
                      </a:lnTo>
                      <a:lnTo>
                        <a:pt x="180" y="0"/>
                      </a:lnTo>
                      <a:lnTo>
                        <a:pt x="189" y="0"/>
                      </a:lnTo>
                      <a:lnTo>
                        <a:pt x="198" y="0"/>
                      </a:lnTo>
                      <a:lnTo>
                        <a:pt x="208" y="0"/>
                      </a:lnTo>
                      <a:lnTo>
                        <a:pt x="217" y="0"/>
                      </a:lnTo>
                      <a:lnTo>
                        <a:pt x="226" y="0"/>
                      </a:lnTo>
                      <a:lnTo>
                        <a:pt x="236" y="0"/>
                      </a:lnTo>
                      <a:lnTo>
                        <a:pt x="245" y="0"/>
                      </a:lnTo>
                      <a:lnTo>
                        <a:pt x="254" y="0"/>
                      </a:lnTo>
                      <a:lnTo>
                        <a:pt x="264" y="0"/>
                      </a:lnTo>
                      <a:lnTo>
                        <a:pt x="273" y="0"/>
                      </a:lnTo>
                      <a:lnTo>
                        <a:pt x="283" y="0"/>
                      </a:lnTo>
                      <a:lnTo>
                        <a:pt x="292" y="0"/>
                      </a:lnTo>
                      <a:lnTo>
                        <a:pt x="301" y="0"/>
                      </a:lnTo>
                      <a:lnTo>
                        <a:pt x="311" y="0"/>
                      </a:lnTo>
                      <a:lnTo>
                        <a:pt x="320" y="0"/>
                      </a:lnTo>
                      <a:lnTo>
                        <a:pt x="329" y="0"/>
                      </a:lnTo>
                      <a:lnTo>
                        <a:pt x="331" y="4"/>
                      </a:lnTo>
                      <a:lnTo>
                        <a:pt x="332" y="8"/>
                      </a:lnTo>
                      <a:lnTo>
                        <a:pt x="334" y="12"/>
                      </a:lnTo>
                      <a:lnTo>
                        <a:pt x="335" y="17"/>
                      </a:lnTo>
                      <a:lnTo>
                        <a:pt x="337" y="21"/>
                      </a:lnTo>
                      <a:lnTo>
                        <a:pt x="338" y="25"/>
                      </a:lnTo>
                      <a:lnTo>
                        <a:pt x="340" y="29"/>
                      </a:lnTo>
                      <a:lnTo>
                        <a:pt x="341" y="34"/>
                      </a:lnTo>
                      <a:lnTo>
                        <a:pt x="341" y="36"/>
                      </a:lnTo>
                      <a:lnTo>
                        <a:pt x="341" y="38"/>
                      </a:lnTo>
                      <a:lnTo>
                        <a:pt x="340" y="40"/>
                      </a:lnTo>
                      <a:lnTo>
                        <a:pt x="339" y="41"/>
                      </a:lnTo>
                      <a:lnTo>
                        <a:pt x="338" y="42"/>
                      </a:lnTo>
                      <a:lnTo>
                        <a:pt x="337" y="43"/>
                      </a:lnTo>
                      <a:lnTo>
                        <a:pt x="336" y="44"/>
                      </a:lnTo>
                      <a:lnTo>
                        <a:pt x="335" y="45"/>
                      </a:lnTo>
                      <a:lnTo>
                        <a:pt x="325" y="45"/>
                      </a:lnTo>
                      <a:lnTo>
                        <a:pt x="315" y="45"/>
                      </a:lnTo>
                      <a:lnTo>
                        <a:pt x="304" y="45"/>
                      </a:lnTo>
                      <a:lnTo>
                        <a:pt x="294" y="45"/>
                      </a:lnTo>
                      <a:lnTo>
                        <a:pt x="284" y="45"/>
                      </a:lnTo>
                      <a:lnTo>
                        <a:pt x="274" y="45"/>
                      </a:lnTo>
                      <a:lnTo>
                        <a:pt x="264" y="45"/>
                      </a:lnTo>
                      <a:lnTo>
                        <a:pt x="254" y="45"/>
                      </a:lnTo>
                      <a:lnTo>
                        <a:pt x="244" y="45"/>
                      </a:lnTo>
                      <a:lnTo>
                        <a:pt x="234" y="45"/>
                      </a:lnTo>
                      <a:lnTo>
                        <a:pt x="224" y="45"/>
                      </a:lnTo>
                      <a:lnTo>
                        <a:pt x="214" y="45"/>
                      </a:lnTo>
                      <a:lnTo>
                        <a:pt x="204" y="45"/>
                      </a:lnTo>
                      <a:lnTo>
                        <a:pt x="194" y="45"/>
                      </a:lnTo>
                      <a:lnTo>
                        <a:pt x="184" y="45"/>
                      </a:lnTo>
                      <a:lnTo>
                        <a:pt x="174" y="45"/>
                      </a:lnTo>
                      <a:lnTo>
                        <a:pt x="164" y="45"/>
                      </a:lnTo>
                      <a:lnTo>
                        <a:pt x="154" y="45"/>
                      </a:lnTo>
                      <a:lnTo>
                        <a:pt x="144" y="45"/>
                      </a:lnTo>
                      <a:lnTo>
                        <a:pt x="134" y="45"/>
                      </a:lnTo>
                      <a:lnTo>
                        <a:pt x="124" y="45"/>
                      </a:lnTo>
                      <a:lnTo>
                        <a:pt x="114" y="45"/>
                      </a:lnTo>
                      <a:lnTo>
                        <a:pt x="103" y="45"/>
                      </a:lnTo>
                      <a:lnTo>
                        <a:pt x="93" y="45"/>
                      </a:lnTo>
                      <a:lnTo>
                        <a:pt x="83" y="45"/>
                      </a:lnTo>
                      <a:lnTo>
                        <a:pt x="73" y="45"/>
                      </a:lnTo>
                      <a:lnTo>
                        <a:pt x="63" y="45"/>
                      </a:lnTo>
                      <a:lnTo>
                        <a:pt x="53" y="45"/>
                      </a:lnTo>
                      <a:lnTo>
                        <a:pt x="43" y="45"/>
                      </a:lnTo>
                      <a:lnTo>
                        <a:pt x="33" y="45"/>
                      </a:lnTo>
                      <a:lnTo>
                        <a:pt x="23" y="45"/>
                      </a:lnTo>
                      <a:lnTo>
                        <a:pt x="13" y="45"/>
                      </a:lnTo>
                      <a:lnTo>
                        <a:pt x="11" y="44"/>
                      </a:lnTo>
                      <a:lnTo>
                        <a:pt x="9" y="44"/>
                      </a:lnTo>
                      <a:lnTo>
                        <a:pt x="7" y="43"/>
                      </a:lnTo>
                      <a:lnTo>
                        <a:pt x="6" y="42"/>
                      </a:lnTo>
                      <a:lnTo>
                        <a:pt x="4" y="42"/>
                      </a:lnTo>
                      <a:lnTo>
                        <a:pt x="2" y="40"/>
                      </a:lnTo>
                      <a:lnTo>
                        <a:pt x="1" y="39"/>
                      </a:lnTo>
                      <a:lnTo>
                        <a:pt x="0" y="37"/>
                      </a:lnTo>
                      <a:lnTo>
                        <a:pt x="1" y="33"/>
                      </a:lnTo>
                      <a:lnTo>
                        <a:pt x="2" y="29"/>
                      </a:lnTo>
                      <a:lnTo>
                        <a:pt x="3" y="25"/>
                      </a:lnTo>
                      <a:lnTo>
                        <a:pt x="4" y="21"/>
                      </a:lnTo>
                      <a:lnTo>
                        <a:pt x="5" y="17"/>
                      </a:lnTo>
                      <a:lnTo>
                        <a:pt x="6" y="13"/>
                      </a:lnTo>
                      <a:lnTo>
                        <a:pt x="7" y="9"/>
                      </a:lnTo>
                      <a:lnTo>
                        <a:pt x="8" y="5"/>
                      </a:lnTo>
                      <a:close/>
                    </a:path>
                  </a:pathLst>
                </a:custGeom>
                <a:solidFill>
                  <a:srgbClr val="4C545E"/>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08" name="Freeform 310"/>
                <p:cNvSpPr>
                  <a:spLocks/>
                </p:cNvSpPr>
                <p:nvPr/>
              </p:nvSpPr>
              <p:spPr bwMode="auto">
                <a:xfrm>
                  <a:off x="2000" y="1543"/>
                  <a:ext cx="341" cy="37"/>
                </a:xfrm>
                <a:custGeom>
                  <a:avLst/>
                  <a:gdLst>
                    <a:gd name="T0" fmla="*/ 10 w 341"/>
                    <a:gd name="T1" fmla="*/ 3 h 37"/>
                    <a:gd name="T2" fmla="*/ 13 w 341"/>
                    <a:gd name="T3" fmla="*/ 2 h 37"/>
                    <a:gd name="T4" fmla="*/ 16 w 341"/>
                    <a:gd name="T5" fmla="*/ 2 h 37"/>
                    <a:gd name="T6" fmla="*/ 19 w 341"/>
                    <a:gd name="T7" fmla="*/ 1 h 37"/>
                    <a:gd name="T8" fmla="*/ 22 w 341"/>
                    <a:gd name="T9" fmla="*/ 1 h 37"/>
                    <a:gd name="T10" fmla="*/ 24 w 341"/>
                    <a:gd name="T11" fmla="*/ 1 h 37"/>
                    <a:gd name="T12" fmla="*/ 26 w 341"/>
                    <a:gd name="T13" fmla="*/ 1 h 37"/>
                    <a:gd name="T14" fmla="*/ 28 w 341"/>
                    <a:gd name="T15" fmla="*/ 1 h 37"/>
                    <a:gd name="T16" fmla="*/ 39 w 341"/>
                    <a:gd name="T17" fmla="*/ 2 h 37"/>
                    <a:gd name="T18" fmla="*/ 58 w 341"/>
                    <a:gd name="T19" fmla="*/ 1 h 37"/>
                    <a:gd name="T20" fmla="*/ 77 w 341"/>
                    <a:gd name="T21" fmla="*/ 1 h 37"/>
                    <a:gd name="T22" fmla="*/ 95 w 341"/>
                    <a:gd name="T23" fmla="*/ 1 h 37"/>
                    <a:gd name="T24" fmla="*/ 114 w 341"/>
                    <a:gd name="T25" fmla="*/ 1 h 37"/>
                    <a:gd name="T26" fmla="*/ 133 w 341"/>
                    <a:gd name="T27" fmla="*/ 1 h 37"/>
                    <a:gd name="T28" fmla="*/ 152 w 341"/>
                    <a:gd name="T29" fmla="*/ 1 h 37"/>
                    <a:gd name="T30" fmla="*/ 171 w 341"/>
                    <a:gd name="T31" fmla="*/ 1 h 37"/>
                    <a:gd name="T32" fmla="*/ 190 w 341"/>
                    <a:gd name="T33" fmla="*/ 1 h 37"/>
                    <a:gd name="T34" fmla="*/ 209 w 341"/>
                    <a:gd name="T35" fmla="*/ 1 h 37"/>
                    <a:gd name="T36" fmla="*/ 228 w 341"/>
                    <a:gd name="T37" fmla="*/ 1 h 37"/>
                    <a:gd name="T38" fmla="*/ 247 w 341"/>
                    <a:gd name="T39" fmla="*/ 0 h 37"/>
                    <a:gd name="T40" fmla="*/ 265 w 341"/>
                    <a:gd name="T41" fmla="*/ 0 h 37"/>
                    <a:gd name="T42" fmla="*/ 284 w 341"/>
                    <a:gd name="T43" fmla="*/ 0 h 37"/>
                    <a:gd name="T44" fmla="*/ 303 w 341"/>
                    <a:gd name="T45" fmla="*/ 0 h 37"/>
                    <a:gd name="T46" fmla="*/ 322 w 341"/>
                    <a:gd name="T47" fmla="*/ 0 h 37"/>
                    <a:gd name="T48" fmla="*/ 332 w 341"/>
                    <a:gd name="T49" fmla="*/ 3 h 37"/>
                    <a:gd name="T50" fmla="*/ 335 w 341"/>
                    <a:gd name="T51" fmla="*/ 10 h 37"/>
                    <a:gd name="T52" fmla="*/ 337 w 341"/>
                    <a:gd name="T53" fmla="*/ 16 h 37"/>
                    <a:gd name="T54" fmla="*/ 340 w 341"/>
                    <a:gd name="T55" fmla="*/ 22 h 37"/>
                    <a:gd name="T56" fmla="*/ 341 w 341"/>
                    <a:gd name="T57" fmla="*/ 28 h 37"/>
                    <a:gd name="T58" fmla="*/ 340 w 341"/>
                    <a:gd name="T59" fmla="*/ 32 h 37"/>
                    <a:gd name="T60" fmla="*/ 338 w 341"/>
                    <a:gd name="T61" fmla="*/ 35 h 37"/>
                    <a:gd name="T62" fmla="*/ 336 w 341"/>
                    <a:gd name="T63" fmla="*/ 36 h 37"/>
                    <a:gd name="T64" fmla="*/ 325 w 341"/>
                    <a:gd name="T65" fmla="*/ 37 h 37"/>
                    <a:gd name="T66" fmla="*/ 304 w 341"/>
                    <a:gd name="T67" fmla="*/ 37 h 37"/>
                    <a:gd name="T68" fmla="*/ 284 w 341"/>
                    <a:gd name="T69" fmla="*/ 37 h 37"/>
                    <a:gd name="T70" fmla="*/ 264 w 341"/>
                    <a:gd name="T71" fmla="*/ 37 h 37"/>
                    <a:gd name="T72" fmla="*/ 244 w 341"/>
                    <a:gd name="T73" fmla="*/ 37 h 37"/>
                    <a:gd name="T74" fmla="*/ 224 w 341"/>
                    <a:gd name="T75" fmla="*/ 37 h 37"/>
                    <a:gd name="T76" fmla="*/ 204 w 341"/>
                    <a:gd name="T77" fmla="*/ 37 h 37"/>
                    <a:gd name="T78" fmla="*/ 184 w 341"/>
                    <a:gd name="T79" fmla="*/ 37 h 37"/>
                    <a:gd name="T80" fmla="*/ 164 w 341"/>
                    <a:gd name="T81" fmla="*/ 37 h 37"/>
                    <a:gd name="T82" fmla="*/ 144 w 341"/>
                    <a:gd name="T83" fmla="*/ 37 h 37"/>
                    <a:gd name="T84" fmla="*/ 124 w 341"/>
                    <a:gd name="T85" fmla="*/ 37 h 37"/>
                    <a:gd name="T86" fmla="*/ 103 w 341"/>
                    <a:gd name="T87" fmla="*/ 37 h 37"/>
                    <a:gd name="T88" fmla="*/ 83 w 341"/>
                    <a:gd name="T89" fmla="*/ 37 h 37"/>
                    <a:gd name="T90" fmla="*/ 63 w 341"/>
                    <a:gd name="T91" fmla="*/ 37 h 37"/>
                    <a:gd name="T92" fmla="*/ 43 w 341"/>
                    <a:gd name="T93" fmla="*/ 37 h 37"/>
                    <a:gd name="T94" fmla="*/ 23 w 341"/>
                    <a:gd name="T95" fmla="*/ 37 h 37"/>
                    <a:gd name="T96" fmla="*/ 11 w 341"/>
                    <a:gd name="T97" fmla="*/ 36 h 37"/>
                    <a:gd name="T98" fmla="*/ 7 w 341"/>
                    <a:gd name="T99" fmla="*/ 35 h 37"/>
                    <a:gd name="T100" fmla="*/ 3 w 341"/>
                    <a:gd name="T101" fmla="*/ 34 h 37"/>
                    <a:gd name="T102" fmla="*/ 1 w 341"/>
                    <a:gd name="T103" fmla="*/ 31 h 37"/>
                    <a:gd name="T104" fmla="*/ 1 w 341"/>
                    <a:gd name="T105" fmla="*/ 26 h 37"/>
                    <a:gd name="T106" fmla="*/ 3 w 341"/>
                    <a:gd name="T107" fmla="*/ 19 h 37"/>
                    <a:gd name="T108" fmla="*/ 5 w 341"/>
                    <a:gd name="T109" fmla="*/ 13 h 37"/>
                    <a:gd name="T110" fmla="*/ 7 w 341"/>
                    <a:gd name="T111" fmla="*/ 6 h 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37"/>
                    <a:gd name="T170" fmla="*/ 341 w 341"/>
                    <a:gd name="T171" fmla="*/ 37 h 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37">
                      <a:moveTo>
                        <a:pt x="8" y="3"/>
                      </a:moveTo>
                      <a:lnTo>
                        <a:pt x="10" y="3"/>
                      </a:lnTo>
                      <a:lnTo>
                        <a:pt x="11" y="3"/>
                      </a:lnTo>
                      <a:lnTo>
                        <a:pt x="13" y="2"/>
                      </a:lnTo>
                      <a:lnTo>
                        <a:pt x="15" y="2"/>
                      </a:lnTo>
                      <a:lnTo>
                        <a:pt x="16" y="2"/>
                      </a:lnTo>
                      <a:lnTo>
                        <a:pt x="17" y="1"/>
                      </a:lnTo>
                      <a:lnTo>
                        <a:pt x="19" y="1"/>
                      </a:lnTo>
                      <a:lnTo>
                        <a:pt x="21" y="0"/>
                      </a:lnTo>
                      <a:lnTo>
                        <a:pt x="22" y="1"/>
                      </a:lnTo>
                      <a:lnTo>
                        <a:pt x="23" y="1"/>
                      </a:lnTo>
                      <a:lnTo>
                        <a:pt x="24" y="1"/>
                      </a:lnTo>
                      <a:lnTo>
                        <a:pt x="25" y="1"/>
                      </a:lnTo>
                      <a:lnTo>
                        <a:pt x="26" y="1"/>
                      </a:lnTo>
                      <a:lnTo>
                        <a:pt x="27" y="1"/>
                      </a:lnTo>
                      <a:lnTo>
                        <a:pt x="28" y="1"/>
                      </a:lnTo>
                      <a:lnTo>
                        <a:pt x="29" y="2"/>
                      </a:lnTo>
                      <a:lnTo>
                        <a:pt x="39" y="2"/>
                      </a:lnTo>
                      <a:lnTo>
                        <a:pt x="48" y="1"/>
                      </a:lnTo>
                      <a:lnTo>
                        <a:pt x="58" y="1"/>
                      </a:lnTo>
                      <a:lnTo>
                        <a:pt x="67" y="1"/>
                      </a:lnTo>
                      <a:lnTo>
                        <a:pt x="77" y="1"/>
                      </a:lnTo>
                      <a:lnTo>
                        <a:pt x="86" y="1"/>
                      </a:lnTo>
                      <a:lnTo>
                        <a:pt x="95" y="1"/>
                      </a:lnTo>
                      <a:lnTo>
                        <a:pt x="105" y="1"/>
                      </a:lnTo>
                      <a:lnTo>
                        <a:pt x="114" y="1"/>
                      </a:lnTo>
                      <a:lnTo>
                        <a:pt x="124" y="1"/>
                      </a:lnTo>
                      <a:lnTo>
                        <a:pt x="133" y="1"/>
                      </a:lnTo>
                      <a:lnTo>
                        <a:pt x="143" y="1"/>
                      </a:lnTo>
                      <a:lnTo>
                        <a:pt x="152" y="1"/>
                      </a:lnTo>
                      <a:lnTo>
                        <a:pt x="161" y="1"/>
                      </a:lnTo>
                      <a:lnTo>
                        <a:pt x="171" y="1"/>
                      </a:lnTo>
                      <a:lnTo>
                        <a:pt x="180" y="1"/>
                      </a:lnTo>
                      <a:lnTo>
                        <a:pt x="190" y="1"/>
                      </a:lnTo>
                      <a:lnTo>
                        <a:pt x="199" y="1"/>
                      </a:lnTo>
                      <a:lnTo>
                        <a:pt x="209" y="1"/>
                      </a:lnTo>
                      <a:lnTo>
                        <a:pt x="218" y="1"/>
                      </a:lnTo>
                      <a:lnTo>
                        <a:pt x="228" y="1"/>
                      </a:lnTo>
                      <a:lnTo>
                        <a:pt x="237" y="1"/>
                      </a:lnTo>
                      <a:lnTo>
                        <a:pt x="247" y="0"/>
                      </a:lnTo>
                      <a:lnTo>
                        <a:pt x="256" y="0"/>
                      </a:lnTo>
                      <a:lnTo>
                        <a:pt x="265" y="0"/>
                      </a:lnTo>
                      <a:lnTo>
                        <a:pt x="275" y="0"/>
                      </a:lnTo>
                      <a:lnTo>
                        <a:pt x="284" y="0"/>
                      </a:lnTo>
                      <a:lnTo>
                        <a:pt x="294" y="0"/>
                      </a:lnTo>
                      <a:lnTo>
                        <a:pt x="303" y="0"/>
                      </a:lnTo>
                      <a:lnTo>
                        <a:pt x="312" y="0"/>
                      </a:lnTo>
                      <a:lnTo>
                        <a:pt x="322" y="0"/>
                      </a:lnTo>
                      <a:lnTo>
                        <a:pt x="331" y="0"/>
                      </a:lnTo>
                      <a:lnTo>
                        <a:pt x="332" y="3"/>
                      </a:lnTo>
                      <a:lnTo>
                        <a:pt x="334" y="6"/>
                      </a:lnTo>
                      <a:lnTo>
                        <a:pt x="335" y="10"/>
                      </a:lnTo>
                      <a:lnTo>
                        <a:pt x="336" y="13"/>
                      </a:lnTo>
                      <a:lnTo>
                        <a:pt x="337" y="16"/>
                      </a:lnTo>
                      <a:lnTo>
                        <a:pt x="339" y="19"/>
                      </a:lnTo>
                      <a:lnTo>
                        <a:pt x="340" y="22"/>
                      </a:lnTo>
                      <a:lnTo>
                        <a:pt x="341" y="26"/>
                      </a:lnTo>
                      <a:lnTo>
                        <a:pt x="341" y="28"/>
                      </a:lnTo>
                      <a:lnTo>
                        <a:pt x="341" y="30"/>
                      </a:lnTo>
                      <a:lnTo>
                        <a:pt x="340" y="32"/>
                      </a:lnTo>
                      <a:lnTo>
                        <a:pt x="339" y="33"/>
                      </a:lnTo>
                      <a:lnTo>
                        <a:pt x="338" y="35"/>
                      </a:lnTo>
                      <a:lnTo>
                        <a:pt x="337" y="35"/>
                      </a:lnTo>
                      <a:lnTo>
                        <a:pt x="336" y="36"/>
                      </a:lnTo>
                      <a:lnTo>
                        <a:pt x="335" y="37"/>
                      </a:lnTo>
                      <a:lnTo>
                        <a:pt x="325" y="37"/>
                      </a:lnTo>
                      <a:lnTo>
                        <a:pt x="315" y="37"/>
                      </a:lnTo>
                      <a:lnTo>
                        <a:pt x="304" y="37"/>
                      </a:lnTo>
                      <a:lnTo>
                        <a:pt x="294" y="37"/>
                      </a:lnTo>
                      <a:lnTo>
                        <a:pt x="284" y="37"/>
                      </a:lnTo>
                      <a:lnTo>
                        <a:pt x="274" y="37"/>
                      </a:lnTo>
                      <a:lnTo>
                        <a:pt x="264" y="37"/>
                      </a:lnTo>
                      <a:lnTo>
                        <a:pt x="254" y="37"/>
                      </a:lnTo>
                      <a:lnTo>
                        <a:pt x="244" y="37"/>
                      </a:lnTo>
                      <a:lnTo>
                        <a:pt x="234" y="37"/>
                      </a:lnTo>
                      <a:lnTo>
                        <a:pt x="224" y="37"/>
                      </a:lnTo>
                      <a:lnTo>
                        <a:pt x="214" y="37"/>
                      </a:lnTo>
                      <a:lnTo>
                        <a:pt x="204" y="37"/>
                      </a:lnTo>
                      <a:lnTo>
                        <a:pt x="194" y="37"/>
                      </a:lnTo>
                      <a:lnTo>
                        <a:pt x="184" y="37"/>
                      </a:lnTo>
                      <a:lnTo>
                        <a:pt x="174" y="37"/>
                      </a:lnTo>
                      <a:lnTo>
                        <a:pt x="164" y="37"/>
                      </a:lnTo>
                      <a:lnTo>
                        <a:pt x="154" y="37"/>
                      </a:lnTo>
                      <a:lnTo>
                        <a:pt x="144" y="37"/>
                      </a:lnTo>
                      <a:lnTo>
                        <a:pt x="134" y="37"/>
                      </a:lnTo>
                      <a:lnTo>
                        <a:pt x="124" y="37"/>
                      </a:lnTo>
                      <a:lnTo>
                        <a:pt x="114" y="37"/>
                      </a:lnTo>
                      <a:lnTo>
                        <a:pt x="103" y="37"/>
                      </a:lnTo>
                      <a:lnTo>
                        <a:pt x="93" y="37"/>
                      </a:lnTo>
                      <a:lnTo>
                        <a:pt x="83" y="37"/>
                      </a:lnTo>
                      <a:lnTo>
                        <a:pt x="73" y="37"/>
                      </a:lnTo>
                      <a:lnTo>
                        <a:pt x="63" y="37"/>
                      </a:lnTo>
                      <a:lnTo>
                        <a:pt x="53" y="37"/>
                      </a:lnTo>
                      <a:lnTo>
                        <a:pt x="43" y="37"/>
                      </a:lnTo>
                      <a:lnTo>
                        <a:pt x="33" y="37"/>
                      </a:lnTo>
                      <a:lnTo>
                        <a:pt x="23" y="37"/>
                      </a:lnTo>
                      <a:lnTo>
                        <a:pt x="13" y="37"/>
                      </a:lnTo>
                      <a:lnTo>
                        <a:pt x="11" y="36"/>
                      </a:lnTo>
                      <a:lnTo>
                        <a:pt x="9" y="36"/>
                      </a:lnTo>
                      <a:lnTo>
                        <a:pt x="7" y="35"/>
                      </a:lnTo>
                      <a:lnTo>
                        <a:pt x="5" y="35"/>
                      </a:lnTo>
                      <a:lnTo>
                        <a:pt x="3" y="34"/>
                      </a:lnTo>
                      <a:lnTo>
                        <a:pt x="2" y="32"/>
                      </a:lnTo>
                      <a:lnTo>
                        <a:pt x="1" y="31"/>
                      </a:lnTo>
                      <a:lnTo>
                        <a:pt x="0" y="29"/>
                      </a:lnTo>
                      <a:lnTo>
                        <a:pt x="1" y="26"/>
                      </a:lnTo>
                      <a:lnTo>
                        <a:pt x="2" y="22"/>
                      </a:lnTo>
                      <a:lnTo>
                        <a:pt x="3" y="19"/>
                      </a:lnTo>
                      <a:lnTo>
                        <a:pt x="4" y="16"/>
                      </a:lnTo>
                      <a:lnTo>
                        <a:pt x="5" y="13"/>
                      </a:lnTo>
                      <a:lnTo>
                        <a:pt x="6" y="10"/>
                      </a:lnTo>
                      <a:lnTo>
                        <a:pt x="7" y="6"/>
                      </a:lnTo>
                      <a:lnTo>
                        <a:pt x="8" y="3"/>
                      </a:lnTo>
                      <a:close/>
                    </a:path>
                  </a:pathLst>
                </a:custGeom>
                <a:solidFill>
                  <a:srgbClr val="4C5660"/>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09" name="Freeform 311"/>
                <p:cNvSpPr>
                  <a:spLocks/>
                </p:cNvSpPr>
                <p:nvPr/>
              </p:nvSpPr>
              <p:spPr bwMode="auto">
                <a:xfrm>
                  <a:off x="2000" y="1551"/>
                  <a:ext cx="341" cy="29"/>
                </a:xfrm>
                <a:custGeom>
                  <a:avLst/>
                  <a:gdLst>
                    <a:gd name="T0" fmla="*/ 8 w 341"/>
                    <a:gd name="T1" fmla="*/ 1 h 29"/>
                    <a:gd name="T2" fmla="*/ 21 w 341"/>
                    <a:gd name="T3" fmla="*/ 0 h 29"/>
                    <a:gd name="T4" fmla="*/ 29 w 341"/>
                    <a:gd name="T5" fmla="*/ 2 h 29"/>
                    <a:gd name="T6" fmla="*/ 333 w 341"/>
                    <a:gd name="T7" fmla="*/ 0 h 29"/>
                    <a:gd name="T8" fmla="*/ 341 w 341"/>
                    <a:gd name="T9" fmla="*/ 18 h 29"/>
                    <a:gd name="T10" fmla="*/ 341 w 341"/>
                    <a:gd name="T11" fmla="*/ 20 h 29"/>
                    <a:gd name="T12" fmla="*/ 341 w 341"/>
                    <a:gd name="T13" fmla="*/ 22 h 29"/>
                    <a:gd name="T14" fmla="*/ 340 w 341"/>
                    <a:gd name="T15" fmla="*/ 24 h 29"/>
                    <a:gd name="T16" fmla="*/ 340 w 341"/>
                    <a:gd name="T17" fmla="*/ 26 h 29"/>
                    <a:gd name="T18" fmla="*/ 338 w 341"/>
                    <a:gd name="T19" fmla="*/ 27 h 29"/>
                    <a:gd name="T20" fmla="*/ 337 w 341"/>
                    <a:gd name="T21" fmla="*/ 28 h 29"/>
                    <a:gd name="T22" fmla="*/ 336 w 341"/>
                    <a:gd name="T23" fmla="*/ 28 h 29"/>
                    <a:gd name="T24" fmla="*/ 335 w 341"/>
                    <a:gd name="T25" fmla="*/ 29 h 29"/>
                    <a:gd name="T26" fmla="*/ 13 w 341"/>
                    <a:gd name="T27" fmla="*/ 29 h 29"/>
                    <a:gd name="T28" fmla="*/ 11 w 341"/>
                    <a:gd name="T29" fmla="*/ 28 h 29"/>
                    <a:gd name="T30" fmla="*/ 9 w 341"/>
                    <a:gd name="T31" fmla="*/ 28 h 29"/>
                    <a:gd name="T32" fmla="*/ 7 w 341"/>
                    <a:gd name="T33" fmla="*/ 28 h 29"/>
                    <a:gd name="T34" fmla="*/ 5 w 341"/>
                    <a:gd name="T35" fmla="*/ 27 h 29"/>
                    <a:gd name="T36" fmla="*/ 3 w 341"/>
                    <a:gd name="T37" fmla="*/ 26 h 29"/>
                    <a:gd name="T38" fmla="*/ 2 w 341"/>
                    <a:gd name="T39" fmla="*/ 25 h 29"/>
                    <a:gd name="T40" fmla="*/ 1 w 341"/>
                    <a:gd name="T41" fmla="*/ 23 h 29"/>
                    <a:gd name="T42" fmla="*/ 0 w 341"/>
                    <a:gd name="T43" fmla="*/ 21 h 29"/>
                    <a:gd name="T44" fmla="*/ 8 w 341"/>
                    <a:gd name="T45" fmla="*/ 1 h 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1"/>
                    <a:gd name="T70" fmla="*/ 0 h 29"/>
                    <a:gd name="T71" fmla="*/ 341 w 341"/>
                    <a:gd name="T72" fmla="*/ 29 h 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1" h="29">
                      <a:moveTo>
                        <a:pt x="8" y="1"/>
                      </a:moveTo>
                      <a:lnTo>
                        <a:pt x="21" y="0"/>
                      </a:lnTo>
                      <a:lnTo>
                        <a:pt x="29" y="2"/>
                      </a:lnTo>
                      <a:lnTo>
                        <a:pt x="333" y="0"/>
                      </a:lnTo>
                      <a:lnTo>
                        <a:pt x="341" y="18"/>
                      </a:lnTo>
                      <a:lnTo>
                        <a:pt x="341" y="20"/>
                      </a:lnTo>
                      <a:lnTo>
                        <a:pt x="341" y="22"/>
                      </a:lnTo>
                      <a:lnTo>
                        <a:pt x="340" y="24"/>
                      </a:lnTo>
                      <a:lnTo>
                        <a:pt x="340" y="26"/>
                      </a:lnTo>
                      <a:lnTo>
                        <a:pt x="338" y="27"/>
                      </a:lnTo>
                      <a:lnTo>
                        <a:pt x="337" y="28"/>
                      </a:lnTo>
                      <a:lnTo>
                        <a:pt x="336" y="28"/>
                      </a:lnTo>
                      <a:lnTo>
                        <a:pt x="335" y="29"/>
                      </a:lnTo>
                      <a:lnTo>
                        <a:pt x="13" y="29"/>
                      </a:lnTo>
                      <a:lnTo>
                        <a:pt x="11" y="28"/>
                      </a:lnTo>
                      <a:lnTo>
                        <a:pt x="9" y="28"/>
                      </a:lnTo>
                      <a:lnTo>
                        <a:pt x="7" y="28"/>
                      </a:lnTo>
                      <a:lnTo>
                        <a:pt x="5" y="27"/>
                      </a:lnTo>
                      <a:lnTo>
                        <a:pt x="3" y="26"/>
                      </a:lnTo>
                      <a:lnTo>
                        <a:pt x="2" y="25"/>
                      </a:lnTo>
                      <a:lnTo>
                        <a:pt x="1" y="23"/>
                      </a:lnTo>
                      <a:lnTo>
                        <a:pt x="0" y="21"/>
                      </a:lnTo>
                      <a:lnTo>
                        <a:pt x="8" y="1"/>
                      </a:lnTo>
                      <a:close/>
                    </a:path>
                  </a:pathLst>
                </a:custGeom>
                <a:solidFill>
                  <a:srgbClr val="4F5966"/>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10" name="Freeform 312"/>
                <p:cNvSpPr>
                  <a:spLocks/>
                </p:cNvSpPr>
                <p:nvPr/>
              </p:nvSpPr>
              <p:spPr bwMode="auto">
                <a:xfrm>
                  <a:off x="2013" y="1473"/>
                  <a:ext cx="309" cy="78"/>
                </a:xfrm>
                <a:custGeom>
                  <a:avLst/>
                  <a:gdLst>
                    <a:gd name="T0" fmla="*/ 14 w 309"/>
                    <a:gd name="T1" fmla="*/ 0 h 78"/>
                    <a:gd name="T2" fmla="*/ 8 w 309"/>
                    <a:gd name="T3" fmla="*/ 5 h 78"/>
                    <a:gd name="T4" fmla="*/ 0 w 309"/>
                    <a:gd name="T5" fmla="*/ 62 h 78"/>
                    <a:gd name="T6" fmla="*/ 1 w 309"/>
                    <a:gd name="T7" fmla="*/ 68 h 78"/>
                    <a:gd name="T8" fmla="*/ 93 w 309"/>
                    <a:gd name="T9" fmla="*/ 77 h 78"/>
                    <a:gd name="T10" fmla="*/ 105 w 309"/>
                    <a:gd name="T11" fmla="*/ 74 h 78"/>
                    <a:gd name="T12" fmla="*/ 105 w 309"/>
                    <a:gd name="T13" fmla="*/ 63 h 78"/>
                    <a:gd name="T14" fmla="*/ 111 w 309"/>
                    <a:gd name="T15" fmla="*/ 59 h 78"/>
                    <a:gd name="T16" fmla="*/ 179 w 309"/>
                    <a:gd name="T17" fmla="*/ 59 h 78"/>
                    <a:gd name="T18" fmla="*/ 183 w 309"/>
                    <a:gd name="T19" fmla="*/ 63 h 78"/>
                    <a:gd name="T20" fmla="*/ 185 w 309"/>
                    <a:gd name="T21" fmla="*/ 72 h 78"/>
                    <a:gd name="T22" fmla="*/ 200 w 309"/>
                    <a:gd name="T23" fmla="*/ 78 h 78"/>
                    <a:gd name="T24" fmla="*/ 305 w 309"/>
                    <a:gd name="T25" fmla="*/ 70 h 78"/>
                    <a:gd name="T26" fmla="*/ 309 w 309"/>
                    <a:gd name="T27" fmla="*/ 67 h 78"/>
                    <a:gd name="T28" fmla="*/ 299 w 309"/>
                    <a:gd name="T29" fmla="*/ 14 h 78"/>
                    <a:gd name="T30" fmla="*/ 295 w 309"/>
                    <a:gd name="T31" fmla="*/ 5 h 78"/>
                    <a:gd name="T32" fmla="*/ 287 w 309"/>
                    <a:gd name="T33" fmla="*/ 0 h 78"/>
                    <a:gd name="T34" fmla="*/ 14 w 309"/>
                    <a:gd name="T35" fmla="*/ 0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9"/>
                    <a:gd name="T55" fmla="*/ 0 h 78"/>
                    <a:gd name="T56" fmla="*/ 309 w 309"/>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9" h="78">
                      <a:moveTo>
                        <a:pt x="14" y="0"/>
                      </a:moveTo>
                      <a:lnTo>
                        <a:pt x="8" y="5"/>
                      </a:lnTo>
                      <a:lnTo>
                        <a:pt x="0" y="62"/>
                      </a:lnTo>
                      <a:lnTo>
                        <a:pt x="1" y="68"/>
                      </a:lnTo>
                      <a:lnTo>
                        <a:pt x="93" y="77"/>
                      </a:lnTo>
                      <a:lnTo>
                        <a:pt x="105" y="74"/>
                      </a:lnTo>
                      <a:lnTo>
                        <a:pt x="105" y="63"/>
                      </a:lnTo>
                      <a:lnTo>
                        <a:pt x="111" y="59"/>
                      </a:lnTo>
                      <a:lnTo>
                        <a:pt x="179" y="59"/>
                      </a:lnTo>
                      <a:lnTo>
                        <a:pt x="183" y="63"/>
                      </a:lnTo>
                      <a:lnTo>
                        <a:pt x="185" y="72"/>
                      </a:lnTo>
                      <a:lnTo>
                        <a:pt x="200" y="78"/>
                      </a:lnTo>
                      <a:lnTo>
                        <a:pt x="305" y="70"/>
                      </a:lnTo>
                      <a:lnTo>
                        <a:pt x="309" y="67"/>
                      </a:lnTo>
                      <a:lnTo>
                        <a:pt x="299" y="14"/>
                      </a:lnTo>
                      <a:lnTo>
                        <a:pt x="295" y="5"/>
                      </a:lnTo>
                      <a:lnTo>
                        <a:pt x="287" y="0"/>
                      </a:lnTo>
                      <a:lnTo>
                        <a:pt x="14" y="0"/>
                      </a:lnTo>
                      <a:close/>
                    </a:path>
                  </a:pathLst>
                </a:custGeom>
                <a:solidFill>
                  <a:srgbClr val="A0A5A5"/>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11" name="Freeform 313"/>
                <p:cNvSpPr>
                  <a:spLocks/>
                </p:cNvSpPr>
                <p:nvPr/>
              </p:nvSpPr>
              <p:spPr bwMode="auto">
                <a:xfrm>
                  <a:off x="2029" y="1477"/>
                  <a:ext cx="281" cy="55"/>
                </a:xfrm>
                <a:custGeom>
                  <a:avLst/>
                  <a:gdLst>
                    <a:gd name="T0" fmla="*/ 5 w 281"/>
                    <a:gd name="T1" fmla="*/ 4 h 55"/>
                    <a:gd name="T2" fmla="*/ 0 w 281"/>
                    <a:gd name="T3" fmla="*/ 43 h 55"/>
                    <a:gd name="T4" fmla="*/ 0 w 281"/>
                    <a:gd name="T5" fmla="*/ 50 h 55"/>
                    <a:gd name="T6" fmla="*/ 224 w 281"/>
                    <a:gd name="T7" fmla="*/ 51 h 55"/>
                    <a:gd name="T8" fmla="*/ 225 w 281"/>
                    <a:gd name="T9" fmla="*/ 55 h 55"/>
                    <a:gd name="T10" fmla="*/ 279 w 281"/>
                    <a:gd name="T11" fmla="*/ 55 h 55"/>
                    <a:gd name="T12" fmla="*/ 281 w 281"/>
                    <a:gd name="T13" fmla="*/ 50 h 55"/>
                    <a:gd name="T14" fmla="*/ 272 w 281"/>
                    <a:gd name="T15" fmla="*/ 0 h 55"/>
                    <a:gd name="T16" fmla="*/ 263 w 281"/>
                    <a:gd name="T17" fmla="*/ 1 h 55"/>
                    <a:gd name="T18" fmla="*/ 10 w 281"/>
                    <a:gd name="T19" fmla="*/ 1 h 55"/>
                    <a:gd name="T20" fmla="*/ 5 w 281"/>
                    <a:gd name="T21" fmla="*/ 4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1"/>
                    <a:gd name="T34" fmla="*/ 0 h 55"/>
                    <a:gd name="T35" fmla="*/ 281 w 281"/>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1" h="55">
                      <a:moveTo>
                        <a:pt x="5" y="4"/>
                      </a:moveTo>
                      <a:lnTo>
                        <a:pt x="0" y="43"/>
                      </a:lnTo>
                      <a:lnTo>
                        <a:pt x="0" y="50"/>
                      </a:lnTo>
                      <a:lnTo>
                        <a:pt x="224" y="51"/>
                      </a:lnTo>
                      <a:lnTo>
                        <a:pt x="225" y="55"/>
                      </a:lnTo>
                      <a:lnTo>
                        <a:pt x="279" y="55"/>
                      </a:lnTo>
                      <a:lnTo>
                        <a:pt x="281" y="50"/>
                      </a:lnTo>
                      <a:lnTo>
                        <a:pt x="272" y="0"/>
                      </a:lnTo>
                      <a:lnTo>
                        <a:pt x="263" y="1"/>
                      </a:lnTo>
                      <a:lnTo>
                        <a:pt x="10" y="1"/>
                      </a:lnTo>
                      <a:lnTo>
                        <a:pt x="5" y="4"/>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12" name="Freeform 314"/>
                <p:cNvSpPr>
                  <a:spLocks/>
                </p:cNvSpPr>
                <p:nvPr/>
              </p:nvSpPr>
              <p:spPr bwMode="auto">
                <a:xfrm>
                  <a:off x="2034" y="1479"/>
                  <a:ext cx="274" cy="49"/>
                </a:xfrm>
                <a:custGeom>
                  <a:avLst/>
                  <a:gdLst>
                    <a:gd name="T0" fmla="*/ 0 w 274"/>
                    <a:gd name="T1" fmla="*/ 44 h 49"/>
                    <a:gd name="T2" fmla="*/ 4 w 274"/>
                    <a:gd name="T3" fmla="*/ 0 h 49"/>
                    <a:gd name="T4" fmla="*/ 264 w 274"/>
                    <a:gd name="T5" fmla="*/ 0 h 49"/>
                    <a:gd name="T6" fmla="*/ 274 w 274"/>
                    <a:gd name="T7" fmla="*/ 49 h 49"/>
                    <a:gd name="T8" fmla="*/ 224 w 274"/>
                    <a:gd name="T9" fmla="*/ 48 h 49"/>
                    <a:gd name="T10" fmla="*/ 224 w 274"/>
                    <a:gd name="T11" fmla="*/ 43 h 49"/>
                    <a:gd name="T12" fmla="*/ 0 w 274"/>
                    <a:gd name="T13" fmla="*/ 44 h 49"/>
                    <a:gd name="T14" fmla="*/ 0 60000 65536"/>
                    <a:gd name="T15" fmla="*/ 0 60000 65536"/>
                    <a:gd name="T16" fmla="*/ 0 60000 65536"/>
                    <a:gd name="T17" fmla="*/ 0 60000 65536"/>
                    <a:gd name="T18" fmla="*/ 0 60000 65536"/>
                    <a:gd name="T19" fmla="*/ 0 60000 65536"/>
                    <a:gd name="T20" fmla="*/ 0 60000 65536"/>
                    <a:gd name="T21" fmla="*/ 0 w 274"/>
                    <a:gd name="T22" fmla="*/ 0 h 49"/>
                    <a:gd name="T23" fmla="*/ 274 w 27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49">
                      <a:moveTo>
                        <a:pt x="0" y="44"/>
                      </a:moveTo>
                      <a:lnTo>
                        <a:pt x="4" y="0"/>
                      </a:lnTo>
                      <a:lnTo>
                        <a:pt x="264" y="0"/>
                      </a:lnTo>
                      <a:lnTo>
                        <a:pt x="274" y="49"/>
                      </a:lnTo>
                      <a:lnTo>
                        <a:pt x="224" y="48"/>
                      </a:lnTo>
                      <a:lnTo>
                        <a:pt x="224" y="43"/>
                      </a:lnTo>
                      <a:lnTo>
                        <a:pt x="0" y="44"/>
                      </a:lnTo>
                      <a:close/>
                    </a:path>
                  </a:pathLst>
                </a:custGeom>
                <a:solidFill>
                  <a:srgbClr val="4C4744"/>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13" name="Freeform 315"/>
                <p:cNvSpPr>
                  <a:spLocks/>
                </p:cNvSpPr>
                <p:nvPr/>
              </p:nvSpPr>
              <p:spPr bwMode="auto">
                <a:xfrm>
                  <a:off x="2013" y="1216"/>
                  <a:ext cx="300" cy="237"/>
                </a:xfrm>
                <a:custGeom>
                  <a:avLst/>
                  <a:gdLst>
                    <a:gd name="T0" fmla="*/ 0 w 300"/>
                    <a:gd name="T1" fmla="*/ 1 h 237"/>
                    <a:gd name="T2" fmla="*/ 0 w 300"/>
                    <a:gd name="T3" fmla="*/ 202 h 237"/>
                    <a:gd name="T4" fmla="*/ 2 w 300"/>
                    <a:gd name="T5" fmla="*/ 237 h 237"/>
                    <a:gd name="T6" fmla="*/ 300 w 300"/>
                    <a:gd name="T7" fmla="*/ 237 h 237"/>
                    <a:gd name="T8" fmla="*/ 300 w 300"/>
                    <a:gd name="T9" fmla="*/ 49 h 237"/>
                    <a:gd name="T10" fmla="*/ 300 w 300"/>
                    <a:gd name="T11" fmla="*/ 1 h 237"/>
                    <a:gd name="T12" fmla="*/ 150 w 300"/>
                    <a:gd name="T13" fmla="*/ 0 h 237"/>
                    <a:gd name="T14" fmla="*/ 49 w 300"/>
                    <a:gd name="T15" fmla="*/ 1 h 237"/>
                    <a:gd name="T16" fmla="*/ 0 w 300"/>
                    <a:gd name="T17" fmla="*/ 1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0"/>
                    <a:gd name="T28" fmla="*/ 0 h 237"/>
                    <a:gd name="T29" fmla="*/ 300 w 30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0" h="237">
                      <a:moveTo>
                        <a:pt x="0" y="1"/>
                      </a:moveTo>
                      <a:lnTo>
                        <a:pt x="0" y="202"/>
                      </a:lnTo>
                      <a:lnTo>
                        <a:pt x="2" y="237"/>
                      </a:lnTo>
                      <a:lnTo>
                        <a:pt x="300" y="237"/>
                      </a:lnTo>
                      <a:lnTo>
                        <a:pt x="300" y="49"/>
                      </a:lnTo>
                      <a:lnTo>
                        <a:pt x="300" y="1"/>
                      </a:lnTo>
                      <a:lnTo>
                        <a:pt x="150" y="0"/>
                      </a:lnTo>
                      <a:lnTo>
                        <a:pt x="49" y="1"/>
                      </a:lnTo>
                      <a:lnTo>
                        <a:pt x="0" y="1"/>
                      </a:lnTo>
                      <a:close/>
                    </a:path>
                  </a:pathLst>
                </a:custGeom>
                <a:solidFill>
                  <a:srgbClr val="1E3030"/>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14" name="Freeform 316"/>
                <p:cNvSpPr>
                  <a:spLocks/>
                </p:cNvSpPr>
                <p:nvPr/>
              </p:nvSpPr>
              <p:spPr bwMode="auto">
                <a:xfrm>
                  <a:off x="2013" y="1216"/>
                  <a:ext cx="279" cy="220"/>
                </a:xfrm>
                <a:custGeom>
                  <a:avLst/>
                  <a:gdLst>
                    <a:gd name="T0" fmla="*/ 0 w 279"/>
                    <a:gd name="T1" fmla="*/ 48 h 220"/>
                    <a:gd name="T2" fmla="*/ 0 w 279"/>
                    <a:gd name="T3" fmla="*/ 141 h 220"/>
                    <a:gd name="T4" fmla="*/ 0 w 279"/>
                    <a:gd name="T5" fmla="*/ 196 h 220"/>
                    <a:gd name="T6" fmla="*/ 1 w 279"/>
                    <a:gd name="T7" fmla="*/ 212 h 220"/>
                    <a:gd name="T8" fmla="*/ 10 w 279"/>
                    <a:gd name="T9" fmla="*/ 220 h 220"/>
                    <a:gd name="T10" fmla="*/ 28 w 279"/>
                    <a:gd name="T11" fmla="*/ 220 h 220"/>
                    <a:gd name="T12" fmla="*/ 45 w 279"/>
                    <a:gd name="T13" fmla="*/ 220 h 220"/>
                    <a:gd name="T14" fmla="*/ 62 w 279"/>
                    <a:gd name="T15" fmla="*/ 220 h 220"/>
                    <a:gd name="T16" fmla="*/ 80 w 279"/>
                    <a:gd name="T17" fmla="*/ 220 h 220"/>
                    <a:gd name="T18" fmla="*/ 97 w 279"/>
                    <a:gd name="T19" fmla="*/ 220 h 220"/>
                    <a:gd name="T20" fmla="*/ 114 w 279"/>
                    <a:gd name="T21" fmla="*/ 220 h 220"/>
                    <a:gd name="T22" fmla="*/ 132 w 279"/>
                    <a:gd name="T23" fmla="*/ 220 h 220"/>
                    <a:gd name="T24" fmla="*/ 149 w 279"/>
                    <a:gd name="T25" fmla="*/ 220 h 220"/>
                    <a:gd name="T26" fmla="*/ 166 w 279"/>
                    <a:gd name="T27" fmla="*/ 220 h 220"/>
                    <a:gd name="T28" fmla="*/ 184 w 279"/>
                    <a:gd name="T29" fmla="*/ 220 h 220"/>
                    <a:gd name="T30" fmla="*/ 201 w 279"/>
                    <a:gd name="T31" fmla="*/ 220 h 220"/>
                    <a:gd name="T32" fmla="*/ 218 w 279"/>
                    <a:gd name="T33" fmla="*/ 220 h 220"/>
                    <a:gd name="T34" fmla="*/ 236 w 279"/>
                    <a:gd name="T35" fmla="*/ 220 h 220"/>
                    <a:gd name="T36" fmla="*/ 253 w 279"/>
                    <a:gd name="T37" fmla="*/ 220 h 220"/>
                    <a:gd name="T38" fmla="*/ 270 w 279"/>
                    <a:gd name="T39" fmla="*/ 220 h 220"/>
                    <a:gd name="T40" fmla="*/ 279 w 279"/>
                    <a:gd name="T41" fmla="*/ 177 h 220"/>
                    <a:gd name="T42" fmla="*/ 279 w 279"/>
                    <a:gd name="T43" fmla="*/ 89 h 220"/>
                    <a:gd name="T44" fmla="*/ 279 w 279"/>
                    <a:gd name="T45" fmla="*/ 35 h 220"/>
                    <a:gd name="T46" fmla="*/ 279 w 279"/>
                    <a:gd name="T47" fmla="*/ 12 h 220"/>
                    <a:gd name="T48" fmla="*/ 274 w 279"/>
                    <a:gd name="T49" fmla="*/ 1 h 220"/>
                    <a:gd name="T50" fmla="*/ 266 w 279"/>
                    <a:gd name="T51" fmla="*/ 1 h 220"/>
                    <a:gd name="T52" fmla="*/ 257 w 279"/>
                    <a:gd name="T53" fmla="*/ 1 h 220"/>
                    <a:gd name="T54" fmla="*/ 248 w 279"/>
                    <a:gd name="T55" fmla="*/ 1 h 220"/>
                    <a:gd name="T56" fmla="*/ 240 w 279"/>
                    <a:gd name="T57" fmla="*/ 1 h 220"/>
                    <a:gd name="T58" fmla="*/ 231 w 279"/>
                    <a:gd name="T59" fmla="*/ 1 h 220"/>
                    <a:gd name="T60" fmla="*/ 222 w 279"/>
                    <a:gd name="T61" fmla="*/ 1 h 220"/>
                    <a:gd name="T62" fmla="*/ 213 w 279"/>
                    <a:gd name="T63" fmla="*/ 1 h 220"/>
                    <a:gd name="T64" fmla="*/ 205 w 279"/>
                    <a:gd name="T65" fmla="*/ 1 h 220"/>
                    <a:gd name="T66" fmla="*/ 196 w 279"/>
                    <a:gd name="T67" fmla="*/ 1 h 220"/>
                    <a:gd name="T68" fmla="*/ 187 w 279"/>
                    <a:gd name="T69" fmla="*/ 1 h 220"/>
                    <a:gd name="T70" fmla="*/ 178 w 279"/>
                    <a:gd name="T71" fmla="*/ 0 h 220"/>
                    <a:gd name="T72" fmla="*/ 170 w 279"/>
                    <a:gd name="T73" fmla="*/ 0 h 220"/>
                    <a:gd name="T74" fmla="*/ 161 w 279"/>
                    <a:gd name="T75" fmla="*/ 0 h 220"/>
                    <a:gd name="T76" fmla="*/ 152 w 279"/>
                    <a:gd name="T77" fmla="*/ 0 h 220"/>
                    <a:gd name="T78" fmla="*/ 143 w 279"/>
                    <a:gd name="T79" fmla="*/ 0 h 220"/>
                    <a:gd name="T80" fmla="*/ 133 w 279"/>
                    <a:gd name="T81" fmla="*/ 0 h 220"/>
                    <a:gd name="T82" fmla="*/ 121 w 279"/>
                    <a:gd name="T83" fmla="*/ 0 h 220"/>
                    <a:gd name="T84" fmla="*/ 110 w 279"/>
                    <a:gd name="T85" fmla="*/ 1 h 220"/>
                    <a:gd name="T86" fmla="*/ 98 w 279"/>
                    <a:gd name="T87" fmla="*/ 1 h 220"/>
                    <a:gd name="T88" fmla="*/ 87 w 279"/>
                    <a:gd name="T89" fmla="*/ 1 h 220"/>
                    <a:gd name="T90" fmla="*/ 75 w 279"/>
                    <a:gd name="T91" fmla="*/ 1 h 220"/>
                    <a:gd name="T92" fmla="*/ 63 w 279"/>
                    <a:gd name="T93" fmla="*/ 1 h 220"/>
                    <a:gd name="T94" fmla="*/ 52 w 279"/>
                    <a:gd name="T95" fmla="*/ 1 h 220"/>
                    <a:gd name="T96" fmla="*/ 43 w 279"/>
                    <a:gd name="T97" fmla="*/ 1 h 220"/>
                    <a:gd name="T98" fmla="*/ 37 w 279"/>
                    <a:gd name="T99" fmla="*/ 1 h 220"/>
                    <a:gd name="T100" fmla="*/ 32 w 279"/>
                    <a:gd name="T101" fmla="*/ 1 h 220"/>
                    <a:gd name="T102" fmla="*/ 26 w 279"/>
                    <a:gd name="T103" fmla="*/ 1 h 220"/>
                    <a:gd name="T104" fmla="*/ 20 w 279"/>
                    <a:gd name="T105" fmla="*/ 2 h 220"/>
                    <a:gd name="T106" fmla="*/ 14 w 279"/>
                    <a:gd name="T107" fmla="*/ 2 h 220"/>
                    <a:gd name="T108" fmla="*/ 9 w 279"/>
                    <a:gd name="T109" fmla="*/ 2 h 220"/>
                    <a:gd name="T110" fmla="*/ 3 w 279"/>
                    <a:gd name="T111" fmla="*/ 2 h 2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9"/>
                    <a:gd name="T169" fmla="*/ 0 h 220"/>
                    <a:gd name="T170" fmla="*/ 279 w 279"/>
                    <a:gd name="T171" fmla="*/ 220 h 2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9" h="220">
                      <a:moveTo>
                        <a:pt x="0" y="2"/>
                      </a:moveTo>
                      <a:lnTo>
                        <a:pt x="0" y="48"/>
                      </a:lnTo>
                      <a:lnTo>
                        <a:pt x="0" y="95"/>
                      </a:lnTo>
                      <a:lnTo>
                        <a:pt x="0" y="141"/>
                      </a:lnTo>
                      <a:lnTo>
                        <a:pt x="0" y="188"/>
                      </a:lnTo>
                      <a:lnTo>
                        <a:pt x="0" y="196"/>
                      </a:lnTo>
                      <a:lnTo>
                        <a:pt x="1" y="204"/>
                      </a:lnTo>
                      <a:lnTo>
                        <a:pt x="1" y="212"/>
                      </a:lnTo>
                      <a:lnTo>
                        <a:pt x="2" y="220"/>
                      </a:lnTo>
                      <a:lnTo>
                        <a:pt x="10" y="220"/>
                      </a:lnTo>
                      <a:lnTo>
                        <a:pt x="19" y="220"/>
                      </a:lnTo>
                      <a:lnTo>
                        <a:pt x="28" y="220"/>
                      </a:lnTo>
                      <a:lnTo>
                        <a:pt x="36" y="220"/>
                      </a:lnTo>
                      <a:lnTo>
                        <a:pt x="45" y="220"/>
                      </a:lnTo>
                      <a:lnTo>
                        <a:pt x="54" y="220"/>
                      </a:lnTo>
                      <a:lnTo>
                        <a:pt x="62" y="220"/>
                      </a:lnTo>
                      <a:lnTo>
                        <a:pt x="71" y="220"/>
                      </a:lnTo>
                      <a:lnTo>
                        <a:pt x="80" y="220"/>
                      </a:lnTo>
                      <a:lnTo>
                        <a:pt x="88" y="220"/>
                      </a:lnTo>
                      <a:lnTo>
                        <a:pt x="97" y="220"/>
                      </a:lnTo>
                      <a:lnTo>
                        <a:pt x="106" y="220"/>
                      </a:lnTo>
                      <a:lnTo>
                        <a:pt x="114" y="220"/>
                      </a:lnTo>
                      <a:lnTo>
                        <a:pt x="123" y="220"/>
                      </a:lnTo>
                      <a:lnTo>
                        <a:pt x="132" y="220"/>
                      </a:lnTo>
                      <a:lnTo>
                        <a:pt x="140" y="220"/>
                      </a:lnTo>
                      <a:lnTo>
                        <a:pt x="149" y="220"/>
                      </a:lnTo>
                      <a:lnTo>
                        <a:pt x="158" y="220"/>
                      </a:lnTo>
                      <a:lnTo>
                        <a:pt x="166" y="220"/>
                      </a:lnTo>
                      <a:lnTo>
                        <a:pt x="175" y="220"/>
                      </a:lnTo>
                      <a:lnTo>
                        <a:pt x="184" y="220"/>
                      </a:lnTo>
                      <a:lnTo>
                        <a:pt x="192" y="220"/>
                      </a:lnTo>
                      <a:lnTo>
                        <a:pt x="201" y="220"/>
                      </a:lnTo>
                      <a:lnTo>
                        <a:pt x="210" y="220"/>
                      </a:lnTo>
                      <a:lnTo>
                        <a:pt x="218" y="220"/>
                      </a:lnTo>
                      <a:lnTo>
                        <a:pt x="227" y="220"/>
                      </a:lnTo>
                      <a:lnTo>
                        <a:pt x="236" y="220"/>
                      </a:lnTo>
                      <a:lnTo>
                        <a:pt x="244" y="220"/>
                      </a:lnTo>
                      <a:lnTo>
                        <a:pt x="253" y="220"/>
                      </a:lnTo>
                      <a:lnTo>
                        <a:pt x="261" y="220"/>
                      </a:lnTo>
                      <a:lnTo>
                        <a:pt x="270" y="220"/>
                      </a:lnTo>
                      <a:lnTo>
                        <a:pt x="279" y="220"/>
                      </a:lnTo>
                      <a:lnTo>
                        <a:pt x="279" y="177"/>
                      </a:lnTo>
                      <a:lnTo>
                        <a:pt x="279" y="133"/>
                      </a:lnTo>
                      <a:lnTo>
                        <a:pt x="279" y="89"/>
                      </a:lnTo>
                      <a:lnTo>
                        <a:pt x="279" y="46"/>
                      </a:lnTo>
                      <a:lnTo>
                        <a:pt x="279" y="35"/>
                      </a:lnTo>
                      <a:lnTo>
                        <a:pt x="279" y="24"/>
                      </a:lnTo>
                      <a:lnTo>
                        <a:pt x="279" y="12"/>
                      </a:lnTo>
                      <a:lnTo>
                        <a:pt x="279" y="1"/>
                      </a:lnTo>
                      <a:lnTo>
                        <a:pt x="274" y="1"/>
                      </a:lnTo>
                      <a:lnTo>
                        <a:pt x="270" y="1"/>
                      </a:lnTo>
                      <a:lnTo>
                        <a:pt x="266" y="1"/>
                      </a:lnTo>
                      <a:lnTo>
                        <a:pt x="261" y="1"/>
                      </a:lnTo>
                      <a:lnTo>
                        <a:pt x="257" y="1"/>
                      </a:lnTo>
                      <a:lnTo>
                        <a:pt x="253" y="1"/>
                      </a:lnTo>
                      <a:lnTo>
                        <a:pt x="248" y="1"/>
                      </a:lnTo>
                      <a:lnTo>
                        <a:pt x="244" y="1"/>
                      </a:lnTo>
                      <a:lnTo>
                        <a:pt x="240" y="1"/>
                      </a:lnTo>
                      <a:lnTo>
                        <a:pt x="235" y="1"/>
                      </a:lnTo>
                      <a:lnTo>
                        <a:pt x="231" y="1"/>
                      </a:lnTo>
                      <a:lnTo>
                        <a:pt x="226" y="1"/>
                      </a:lnTo>
                      <a:lnTo>
                        <a:pt x="222" y="1"/>
                      </a:lnTo>
                      <a:lnTo>
                        <a:pt x="218" y="1"/>
                      </a:lnTo>
                      <a:lnTo>
                        <a:pt x="213" y="1"/>
                      </a:lnTo>
                      <a:lnTo>
                        <a:pt x="209" y="1"/>
                      </a:lnTo>
                      <a:lnTo>
                        <a:pt x="205" y="1"/>
                      </a:lnTo>
                      <a:lnTo>
                        <a:pt x="200" y="1"/>
                      </a:lnTo>
                      <a:lnTo>
                        <a:pt x="196" y="1"/>
                      </a:lnTo>
                      <a:lnTo>
                        <a:pt x="191" y="1"/>
                      </a:lnTo>
                      <a:lnTo>
                        <a:pt x="187" y="1"/>
                      </a:lnTo>
                      <a:lnTo>
                        <a:pt x="183" y="1"/>
                      </a:lnTo>
                      <a:lnTo>
                        <a:pt x="178" y="0"/>
                      </a:lnTo>
                      <a:lnTo>
                        <a:pt x="174" y="0"/>
                      </a:lnTo>
                      <a:lnTo>
                        <a:pt x="170" y="0"/>
                      </a:lnTo>
                      <a:lnTo>
                        <a:pt x="165" y="0"/>
                      </a:lnTo>
                      <a:lnTo>
                        <a:pt x="161" y="0"/>
                      </a:lnTo>
                      <a:lnTo>
                        <a:pt x="156" y="0"/>
                      </a:lnTo>
                      <a:lnTo>
                        <a:pt x="152" y="0"/>
                      </a:lnTo>
                      <a:lnTo>
                        <a:pt x="148" y="0"/>
                      </a:lnTo>
                      <a:lnTo>
                        <a:pt x="143" y="0"/>
                      </a:lnTo>
                      <a:lnTo>
                        <a:pt x="139" y="0"/>
                      </a:lnTo>
                      <a:lnTo>
                        <a:pt x="133" y="0"/>
                      </a:lnTo>
                      <a:lnTo>
                        <a:pt x="127" y="0"/>
                      </a:lnTo>
                      <a:lnTo>
                        <a:pt x="121" y="0"/>
                      </a:lnTo>
                      <a:lnTo>
                        <a:pt x="116" y="0"/>
                      </a:lnTo>
                      <a:lnTo>
                        <a:pt x="110" y="1"/>
                      </a:lnTo>
                      <a:lnTo>
                        <a:pt x="104" y="1"/>
                      </a:lnTo>
                      <a:lnTo>
                        <a:pt x="98" y="1"/>
                      </a:lnTo>
                      <a:lnTo>
                        <a:pt x="92" y="1"/>
                      </a:lnTo>
                      <a:lnTo>
                        <a:pt x="87" y="1"/>
                      </a:lnTo>
                      <a:lnTo>
                        <a:pt x="81" y="1"/>
                      </a:lnTo>
                      <a:lnTo>
                        <a:pt x="75" y="1"/>
                      </a:lnTo>
                      <a:lnTo>
                        <a:pt x="69" y="1"/>
                      </a:lnTo>
                      <a:lnTo>
                        <a:pt x="63" y="1"/>
                      </a:lnTo>
                      <a:lnTo>
                        <a:pt x="57" y="1"/>
                      </a:lnTo>
                      <a:lnTo>
                        <a:pt x="52" y="1"/>
                      </a:lnTo>
                      <a:lnTo>
                        <a:pt x="46" y="1"/>
                      </a:lnTo>
                      <a:lnTo>
                        <a:pt x="43" y="1"/>
                      </a:lnTo>
                      <a:lnTo>
                        <a:pt x="40" y="1"/>
                      </a:lnTo>
                      <a:lnTo>
                        <a:pt x="37" y="1"/>
                      </a:lnTo>
                      <a:lnTo>
                        <a:pt x="34" y="1"/>
                      </a:lnTo>
                      <a:lnTo>
                        <a:pt x="32" y="1"/>
                      </a:lnTo>
                      <a:lnTo>
                        <a:pt x="29" y="1"/>
                      </a:lnTo>
                      <a:lnTo>
                        <a:pt x="26" y="1"/>
                      </a:lnTo>
                      <a:lnTo>
                        <a:pt x="23" y="1"/>
                      </a:lnTo>
                      <a:lnTo>
                        <a:pt x="20" y="2"/>
                      </a:lnTo>
                      <a:lnTo>
                        <a:pt x="17" y="2"/>
                      </a:lnTo>
                      <a:lnTo>
                        <a:pt x="14" y="2"/>
                      </a:lnTo>
                      <a:lnTo>
                        <a:pt x="12" y="2"/>
                      </a:lnTo>
                      <a:lnTo>
                        <a:pt x="9" y="2"/>
                      </a:lnTo>
                      <a:lnTo>
                        <a:pt x="6" y="2"/>
                      </a:lnTo>
                      <a:lnTo>
                        <a:pt x="3" y="2"/>
                      </a:lnTo>
                      <a:lnTo>
                        <a:pt x="0" y="2"/>
                      </a:lnTo>
                      <a:close/>
                    </a:path>
                  </a:pathLst>
                </a:custGeom>
                <a:solidFill>
                  <a:srgbClr val="233535"/>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15" name="Freeform 317"/>
                <p:cNvSpPr>
                  <a:spLocks/>
                </p:cNvSpPr>
                <p:nvPr/>
              </p:nvSpPr>
              <p:spPr bwMode="auto">
                <a:xfrm>
                  <a:off x="2013" y="1216"/>
                  <a:ext cx="257" cy="203"/>
                </a:xfrm>
                <a:custGeom>
                  <a:avLst/>
                  <a:gdLst>
                    <a:gd name="T0" fmla="*/ 0 w 257"/>
                    <a:gd name="T1" fmla="*/ 45 h 203"/>
                    <a:gd name="T2" fmla="*/ 0 w 257"/>
                    <a:gd name="T3" fmla="*/ 130 h 203"/>
                    <a:gd name="T4" fmla="*/ 1 w 257"/>
                    <a:gd name="T5" fmla="*/ 181 h 203"/>
                    <a:gd name="T6" fmla="*/ 1 w 257"/>
                    <a:gd name="T7" fmla="*/ 196 h 203"/>
                    <a:gd name="T8" fmla="*/ 10 w 257"/>
                    <a:gd name="T9" fmla="*/ 203 h 203"/>
                    <a:gd name="T10" fmla="*/ 26 w 257"/>
                    <a:gd name="T11" fmla="*/ 203 h 203"/>
                    <a:gd name="T12" fmla="*/ 42 w 257"/>
                    <a:gd name="T13" fmla="*/ 203 h 203"/>
                    <a:gd name="T14" fmla="*/ 58 w 257"/>
                    <a:gd name="T15" fmla="*/ 203 h 203"/>
                    <a:gd name="T16" fmla="*/ 74 w 257"/>
                    <a:gd name="T17" fmla="*/ 203 h 203"/>
                    <a:gd name="T18" fmla="*/ 90 w 257"/>
                    <a:gd name="T19" fmla="*/ 203 h 203"/>
                    <a:gd name="T20" fmla="*/ 106 w 257"/>
                    <a:gd name="T21" fmla="*/ 203 h 203"/>
                    <a:gd name="T22" fmla="*/ 122 w 257"/>
                    <a:gd name="T23" fmla="*/ 203 h 203"/>
                    <a:gd name="T24" fmla="*/ 138 w 257"/>
                    <a:gd name="T25" fmla="*/ 203 h 203"/>
                    <a:gd name="T26" fmla="*/ 154 w 257"/>
                    <a:gd name="T27" fmla="*/ 203 h 203"/>
                    <a:gd name="T28" fmla="*/ 170 w 257"/>
                    <a:gd name="T29" fmla="*/ 203 h 203"/>
                    <a:gd name="T30" fmla="*/ 185 w 257"/>
                    <a:gd name="T31" fmla="*/ 203 h 203"/>
                    <a:gd name="T32" fmla="*/ 201 w 257"/>
                    <a:gd name="T33" fmla="*/ 203 h 203"/>
                    <a:gd name="T34" fmla="*/ 218 w 257"/>
                    <a:gd name="T35" fmla="*/ 203 h 203"/>
                    <a:gd name="T36" fmla="*/ 233 w 257"/>
                    <a:gd name="T37" fmla="*/ 203 h 203"/>
                    <a:gd name="T38" fmla="*/ 249 w 257"/>
                    <a:gd name="T39" fmla="*/ 203 h 203"/>
                    <a:gd name="T40" fmla="*/ 257 w 257"/>
                    <a:gd name="T41" fmla="*/ 163 h 203"/>
                    <a:gd name="T42" fmla="*/ 257 w 257"/>
                    <a:gd name="T43" fmla="*/ 83 h 203"/>
                    <a:gd name="T44" fmla="*/ 257 w 257"/>
                    <a:gd name="T45" fmla="*/ 32 h 203"/>
                    <a:gd name="T46" fmla="*/ 257 w 257"/>
                    <a:gd name="T47" fmla="*/ 12 h 203"/>
                    <a:gd name="T48" fmla="*/ 249 w 257"/>
                    <a:gd name="T49" fmla="*/ 2 h 203"/>
                    <a:gd name="T50" fmla="*/ 233 w 257"/>
                    <a:gd name="T51" fmla="*/ 2 h 203"/>
                    <a:gd name="T52" fmla="*/ 217 w 257"/>
                    <a:gd name="T53" fmla="*/ 1 h 203"/>
                    <a:gd name="T54" fmla="*/ 201 w 257"/>
                    <a:gd name="T55" fmla="*/ 1 h 203"/>
                    <a:gd name="T56" fmla="*/ 185 w 257"/>
                    <a:gd name="T57" fmla="*/ 1 h 203"/>
                    <a:gd name="T58" fmla="*/ 169 w 257"/>
                    <a:gd name="T59" fmla="*/ 1 h 203"/>
                    <a:gd name="T60" fmla="*/ 153 w 257"/>
                    <a:gd name="T61" fmla="*/ 1 h 203"/>
                    <a:gd name="T62" fmla="*/ 136 w 257"/>
                    <a:gd name="T63" fmla="*/ 1 h 203"/>
                    <a:gd name="T64" fmla="*/ 123 w 257"/>
                    <a:gd name="T65" fmla="*/ 1 h 203"/>
                    <a:gd name="T66" fmla="*/ 112 w 257"/>
                    <a:gd name="T67" fmla="*/ 1 h 203"/>
                    <a:gd name="T68" fmla="*/ 101 w 257"/>
                    <a:gd name="T69" fmla="*/ 1 h 203"/>
                    <a:gd name="T70" fmla="*/ 91 w 257"/>
                    <a:gd name="T71" fmla="*/ 1 h 203"/>
                    <a:gd name="T72" fmla="*/ 80 w 257"/>
                    <a:gd name="T73" fmla="*/ 1 h 203"/>
                    <a:gd name="T74" fmla="*/ 69 w 257"/>
                    <a:gd name="T75" fmla="*/ 1 h 203"/>
                    <a:gd name="T76" fmla="*/ 59 w 257"/>
                    <a:gd name="T77" fmla="*/ 2 h 203"/>
                    <a:gd name="T78" fmla="*/ 48 w 257"/>
                    <a:gd name="T79" fmla="*/ 2 h 203"/>
                    <a:gd name="T80" fmla="*/ 40 w 257"/>
                    <a:gd name="T81" fmla="*/ 2 h 203"/>
                    <a:gd name="T82" fmla="*/ 35 w 257"/>
                    <a:gd name="T83" fmla="*/ 2 h 203"/>
                    <a:gd name="T84" fmla="*/ 29 w 257"/>
                    <a:gd name="T85" fmla="*/ 2 h 203"/>
                    <a:gd name="T86" fmla="*/ 24 w 257"/>
                    <a:gd name="T87" fmla="*/ 2 h 203"/>
                    <a:gd name="T88" fmla="*/ 19 w 257"/>
                    <a:gd name="T89" fmla="*/ 2 h 203"/>
                    <a:gd name="T90" fmla="*/ 14 w 257"/>
                    <a:gd name="T91" fmla="*/ 2 h 203"/>
                    <a:gd name="T92" fmla="*/ 8 w 257"/>
                    <a:gd name="T93" fmla="*/ 2 h 203"/>
                    <a:gd name="T94" fmla="*/ 3 w 257"/>
                    <a:gd name="T95" fmla="*/ 2 h 2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7"/>
                    <a:gd name="T145" fmla="*/ 0 h 203"/>
                    <a:gd name="T146" fmla="*/ 257 w 257"/>
                    <a:gd name="T147" fmla="*/ 203 h 2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7" h="203">
                      <a:moveTo>
                        <a:pt x="0" y="2"/>
                      </a:moveTo>
                      <a:lnTo>
                        <a:pt x="0" y="45"/>
                      </a:lnTo>
                      <a:lnTo>
                        <a:pt x="0" y="88"/>
                      </a:lnTo>
                      <a:lnTo>
                        <a:pt x="0" y="130"/>
                      </a:lnTo>
                      <a:lnTo>
                        <a:pt x="0" y="173"/>
                      </a:lnTo>
                      <a:lnTo>
                        <a:pt x="1" y="181"/>
                      </a:lnTo>
                      <a:lnTo>
                        <a:pt x="1" y="188"/>
                      </a:lnTo>
                      <a:lnTo>
                        <a:pt x="1" y="196"/>
                      </a:lnTo>
                      <a:lnTo>
                        <a:pt x="2" y="203"/>
                      </a:lnTo>
                      <a:lnTo>
                        <a:pt x="10" y="203"/>
                      </a:lnTo>
                      <a:lnTo>
                        <a:pt x="18" y="203"/>
                      </a:lnTo>
                      <a:lnTo>
                        <a:pt x="26" y="203"/>
                      </a:lnTo>
                      <a:lnTo>
                        <a:pt x="34" y="203"/>
                      </a:lnTo>
                      <a:lnTo>
                        <a:pt x="42" y="203"/>
                      </a:lnTo>
                      <a:lnTo>
                        <a:pt x="50" y="203"/>
                      </a:lnTo>
                      <a:lnTo>
                        <a:pt x="58" y="203"/>
                      </a:lnTo>
                      <a:lnTo>
                        <a:pt x="66" y="203"/>
                      </a:lnTo>
                      <a:lnTo>
                        <a:pt x="74" y="203"/>
                      </a:lnTo>
                      <a:lnTo>
                        <a:pt x="82" y="203"/>
                      </a:lnTo>
                      <a:lnTo>
                        <a:pt x="90" y="203"/>
                      </a:lnTo>
                      <a:lnTo>
                        <a:pt x="98" y="203"/>
                      </a:lnTo>
                      <a:lnTo>
                        <a:pt x="106" y="203"/>
                      </a:lnTo>
                      <a:lnTo>
                        <a:pt x="114" y="203"/>
                      </a:lnTo>
                      <a:lnTo>
                        <a:pt x="122" y="203"/>
                      </a:lnTo>
                      <a:lnTo>
                        <a:pt x="130" y="203"/>
                      </a:lnTo>
                      <a:lnTo>
                        <a:pt x="138" y="203"/>
                      </a:lnTo>
                      <a:lnTo>
                        <a:pt x="146" y="203"/>
                      </a:lnTo>
                      <a:lnTo>
                        <a:pt x="154" y="203"/>
                      </a:lnTo>
                      <a:lnTo>
                        <a:pt x="162" y="203"/>
                      </a:lnTo>
                      <a:lnTo>
                        <a:pt x="170" y="203"/>
                      </a:lnTo>
                      <a:lnTo>
                        <a:pt x="178" y="203"/>
                      </a:lnTo>
                      <a:lnTo>
                        <a:pt x="185" y="203"/>
                      </a:lnTo>
                      <a:lnTo>
                        <a:pt x="194" y="203"/>
                      </a:lnTo>
                      <a:lnTo>
                        <a:pt x="201" y="203"/>
                      </a:lnTo>
                      <a:lnTo>
                        <a:pt x="209" y="203"/>
                      </a:lnTo>
                      <a:lnTo>
                        <a:pt x="218" y="203"/>
                      </a:lnTo>
                      <a:lnTo>
                        <a:pt x="225" y="203"/>
                      </a:lnTo>
                      <a:lnTo>
                        <a:pt x="233" y="203"/>
                      </a:lnTo>
                      <a:lnTo>
                        <a:pt x="241" y="203"/>
                      </a:lnTo>
                      <a:lnTo>
                        <a:pt x="249" y="203"/>
                      </a:lnTo>
                      <a:lnTo>
                        <a:pt x="257" y="203"/>
                      </a:lnTo>
                      <a:lnTo>
                        <a:pt x="257" y="163"/>
                      </a:lnTo>
                      <a:lnTo>
                        <a:pt x="257" y="123"/>
                      </a:lnTo>
                      <a:lnTo>
                        <a:pt x="257" y="83"/>
                      </a:lnTo>
                      <a:lnTo>
                        <a:pt x="257" y="43"/>
                      </a:lnTo>
                      <a:lnTo>
                        <a:pt x="257" y="32"/>
                      </a:lnTo>
                      <a:lnTo>
                        <a:pt x="257" y="22"/>
                      </a:lnTo>
                      <a:lnTo>
                        <a:pt x="257" y="12"/>
                      </a:lnTo>
                      <a:lnTo>
                        <a:pt x="257" y="2"/>
                      </a:lnTo>
                      <a:lnTo>
                        <a:pt x="249" y="2"/>
                      </a:lnTo>
                      <a:lnTo>
                        <a:pt x="241" y="2"/>
                      </a:lnTo>
                      <a:lnTo>
                        <a:pt x="233" y="2"/>
                      </a:lnTo>
                      <a:lnTo>
                        <a:pt x="225" y="1"/>
                      </a:lnTo>
                      <a:lnTo>
                        <a:pt x="217" y="1"/>
                      </a:lnTo>
                      <a:lnTo>
                        <a:pt x="209" y="1"/>
                      </a:lnTo>
                      <a:lnTo>
                        <a:pt x="201" y="1"/>
                      </a:lnTo>
                      <a:lnTo>
                        <a:pt x="193" y="1"/>
                      </a:lnTo>
                      <a:lnTo>
                        <a:pt x="185" y="1"/>
                      </a:lnTo>
                      <a:lnTo>
                        <a:pt x="177" y="1"/>
                      </a:lnTo>
                      <a:lnTo>
                        <a:pt x="169" y="1"/>
                      </a:lnTo>
                      <a:lnTo>
                        <a:pt x="160" y="1"/>
                      </a:lnTo>
                      <a:lnTo>
                        <a:pt x="153" y="1"/>
                      </a:lnTo>
                      <a:lnTo>
                        <a:pt x="144" y="1"/>
                      </a:lnTo>
                      <a:lnTo>
                        <a:pt x="136" y="1"/>
                      </a:lnTo>
                      <a:lnTo>
                        <a:pt x="128" y="0"/>
                      </a:lnTo>
                      <a:lnTo>
                        <a:pt x="123" y="1"/>
                      </a:lnTo>
                      <a:lnTo>
                        <a:pt x="118" y="1"/>
                      </a:lnTo>
                      <a:lnTo>
                        <a:pt x="112" y="1"/>
                      </a:lnTo>
                      <a:lnTo>
                        <a:pt x="107" y="1"/>
                      </a:lnTo>
                      <a:lnTo>
                        <a:pt x="101" y="1"/>
                      </a:lnTo>
                      <a:lnTo>
                        <a:pt x="96" y="1"/>
                      </a:lnTo>
                      <a:lnTo>
                        <a:pt x="91" y="1"/>
                      </a:lnTo>
                      <a:lnTo>
                        <a:pt x="85" y="1"/>
                      </a:lnTo>
                      <a:lnTo>
                        <a:pt x="80" y="1"/>
                      </a:lnTo>
                      <a:lnTo>
                        <a:pt x="75" y="1"/>
                      </a:lnTo>
                      <a:lnTo>
                        <a:pt x="69" y="1"/>
                      </a:lnTo>
                      <a:lnTo>
                        <a:pt x="64" y="1"/>
                      </a:lnTo>
                      <a:lnTo>
                        <a:pt x="59" y="2"/>
                      </a:lnTo>
                      <a:lnTo>
                        <a:pt x="53" y="2"/>
                      </a:lnTo>
                      <a:lnTo>
                        <a:pt x="48" y="2"/>
                      </a:lnTo>
                      <a:lnTo>
                        <a:pt x="43" y="2"/>
                      </a:lnTo>
                      <a:lnTo>
                        <a:pt x="40" y="2"/>
                      </a:lnTo>
                      <a:lnTo>
                        <a:pt x="37" y="2"/>
                      </a:lnTo>
                      <a:lnTo>
                        <a:pt x="35" y="2"/>
                      </a:lnTo>
                      <a:lnTo>
                        <a:pt x="32" y="2"/>
                      </a:lnTo>
                      <a:lnTo>
                        <a:pt x="29" y="2"/>
                      </a:lnTo>
                      <a:lnTo>
                        <a:pt x="27" y="2"/>
                      </a:lnTo>
                      <a:lnTo>
                        <a:pt x="24" y="2"/>
                      </a:lnTo>
                      <a:lnTo>
                        <a:pt x="21" y="2"/>
                      </a:lnTo>
                      <a:lnTo>
                        <a:pt x="19" y="2"/>
                      </a:lnTo>
                      <a:lnTo>
                        <a:pt x="16" y="2"/>
                      </a:lnTo>
                      <a:lnTo>
                        <a:pt x="14" y="2"/>
                      </a:lnTo>
                      <a:lnTo>
                        <a:pt x="11" y="2"/>
                      </a:lnTo>
                      <a:lnTo>
                        <a:pt x="8" y="2"/>
                      </a:lnTo>
                      <a:lnTo>
                        <a:pt x="5" y="2"/>
                      </a:lnTo>
                      <a:lnTo>
                        <a:pt x="3" y="2"/>
                      </a:lnTo>
                      <a:lnTo>
                        <a:pt x="0" y="2"/>
                      </a:lnTo>
                      <a:close/>
                    </a:path>
                  </a:pathLst>
                </a:custGeom>
                <a:solidFill>
                  <a:srgbClr val="28383A"/>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16" name="Freeform 318"/>
                <p:cNvSpPr>
                  <a:spLocks/>
                </p:cNvSpPr>
                <p:nvPr/>
              </p:nvSpPr>
              <p:spPr bwMode="auto">
                <a:xfrm>
                  <a:off x="2013" y="1217"/>
                  <a:ext cx="236" cy="186"/>
                </a:xfrm>
                <a:custGeom>
                  <a:avLst/>
                  <a:gdLst>
                    <a:gd name="T0" fmla="*/ 0 w 236"/>
                    <a:gd name="T1" fmla="*/ 40 h 186"/>
                    <a:gd name="T2" fmla="*/ 0 w 236"/>
                    <a:gd name="T3" fmla="*/ 119 h 186"/>
                    <a:gd name="T4" fmla="*/ 1 w 236"/>
                    <a:gd name="T5" fmla="*/ 165 h 186"/>
                    <a:gd name="T6" fmla="*/ 2 w 236"/>
                    <a:gd name="T7" fmla="*/ 179 h 186"/>
                    <a:gd name="T8" fmla="*/ 9 w 236"/>
                    <a:gd name="T9" fmla="*/ 186 h 186"/>
                    <a:gd name="T10" fmla="*/ 24 w 236"/>
                    <a:gd name="T11" fmla="*/ 186 h 186"/>
                    <a:gd name="T12" fmla="*/ 39 w 236"/>
                    <a:gd name="T13" fmla="*/ 186 h 186"/>
                    <a:gd name="T14" fmla="*/ 53 w 236"/>
                    <a:gd name="T15" fmla="*/ 186 h 186"/>
                    <a:gd name="T16" fmla="*/ 68 w 236"/>
                    <a:gd name="T17" fmla="*/ 186 h 186"/>
                    <a:gd name="T18" fmla="*/ 82 w 236"/>
                    <a:gd name="T19" fmla="*/ 186 h 186"/>
                    <a:gd name="T20" fmla="*/ 97 w 236"/>
                    <a:gd name="T21" fmla="*/ 186 h 186"/>
                    <a:gd name="T22" fmla="*/ 112 w 236"/>
                    <a:gd name="T23" fmla="*/ 186 h 186"/>
                    <a:gd name="T24" fmla="*/ 126 w 236"/>
                    <a:gd name="T25" fmla="*/ 186 h 186"/>
                    <a:gd name="T26" fmla="*/ 141 w 236"/>
                    <a:gd name="T27" fmla="*/ 186 h 186"/>
                    <a:gd name="T28" fmla="*/ 156 w 236"/>
                    <a:gd name="T29" fmla="*/ 186 h 186"/>
                    <a:gd name="T30" fmla="*/ 170 w 236"/>
                    <a:gd name="T31" fmla="*/ 186 h 186"/>
                    <a:gd name="T32" fmla="*/ 185 w 236"/>
                    <a:gd name="T33" fmla="*/ 186 h 186"/>
                    <a:gd name="T34" fmla="*/ 200 w 236"/>
                    <a:gd name="T35" fmla="*/ 186 h 186"/>
                    <a:gd name="T36" fmla="*/ 214 w 236"/>
                    <a:gd name="T37" fmla="*/ 186 h 186"/>
                    <a:gd name="T38" fmla="*/ 229 w 236"/>
                    <a:gd name="T39" fmla="*/ 186 h 186"/>
                    <a:gd name="T40" fmla="*/ 236 w 236"/>
                    <a:gd name="T41" fmla="*/ 149 h 186"/>
                    <a:gd name="T42" fmla="*/ 236 w 236"/>
                    <a:gd name="T43" fmla="*/ 75 h 186"/>
                    <a:gd name="T44" fmla="*/ 236 w 236"/>
                    <a:gd name="T45" fmla="*/ 29 h 186"/>
                    <a:gd name="T46" fmla="*/ 236 w 236"/>
                    <a:gd name="T47" fmla="*/ 10 h 186"/>
                    <a:gd name="T48" fmla="*/ 229 w 236"/>
                    <a:gd name="T49" fmla="*/ 1 h 186"/>
                    <a:gd name="T50" fmla="*/ 214 w 236"/>
                    <a:gd name="T51" fmla="*/ 1 h 186"/>
                    <a:gd name="T52" fmla="*/ 199 w 236"/>
                    <a:gd name="T53" fmla="*/ 1 h 186"/>
                    <a:gd name="T54" fmla="*/ 184 w 236"/>
                    <a:gd name="T55" fmla="*/ 1 h 186"/>
                    <a:gd name="T56" fmla="*/ 169 w 236"/>
                    <a:gd name="T57" fmla="*/ 0 h 186"/>
                    <a:gd name="T58" fmla="*/ 155 w 236"/>
                    <a:gd name="T59" fmla="*/ 0 h 186"/>
                    <a:gd name="T60" fmla="*/ 140 w 236"/>
                    <a:gd name="T61" fmla="*/ 0 h 186"/>
                    <a:gd name="T62" fmla="*/ 125 w 236"/>
                    <a:gd name="T63" fmla="*/ 0 h 186"/>
                    <a:gd name="T64" fmla="*/ 113 w 236"/>
                    <a:gd name="T65" fmla="*/ 0 h 186"/>
                    <a:gd name="T66" fmla="*/ 103 w 236"/>
                    <a:gd name="T67" fmla="*/ 0 h 186"/>
                    <a:gd name="T68" fmla="*/ 93 w 236"/>
                    <a:gd name="T69" fmla="*/ 0 h 186"/>
                    <a:gd name="T70" fmla="*/ 83 w 236"/>
                    <a:gd name="T71" fmla="*/ 0 h 186"/>
                    <a:gd name="T72" fmla="*/ 74 w 236"/>
                    <a:gd name="T73" fmla="*/ 1 h 186"/>
                    <a:gd name="T74" fmla="*/ 64 w 236"/>
                    <a:gd name="T75" fmla="*/ 1 h 186"/>
                    <a:gd name="T76" fmla="*/ 54 w 236"/>
                    <a:gd name="T77" fmla="*/ 1 h 186"/>
                    <a:gd name="T78" fmla="*/ 44 w 236"/>
                    <a:gd name="T79" fmla="*/ 1 h 186"/>
                    <a:gd name="T80" fmla="*/ 37 w 236"/>
                    <a:gd name="T81" fmla="*/ 1 h 186"/>
                    <a:gd name="T82" fmla="*/ 32 w 236"/>
                    <a:gd name="T83" fmla="*/ 1 h 186"/>
                    <a:gd name="T84" fmla="*/ 27 w 236"/>
                    <a:gd name="T85" fmla="*/ 1 h 186"/>
                    <a:gd name="T86" fmla="*/ 22 w 236"/>
                    <a:gd name="T87" fmla="*/ 1 h 186"/>
                    <a:gd name="T88" fmla="*/ 17 w 236"/>
                    <a:gd name="T89" fmla="*/ 1 h 186"/>
                    <a:gd name="T90" fmla="*/ 13 w 236"/>
                    <a:gd name="T91" fmla="*/ 1 h 186"/>
                    <a:gd name="T92" fmla="*/ 8 w 236"/>
                    <a:gd name="T93" fmla="*/ 1 h 186"/>
                    <a:gd name="T94" fmla="*/ 3 w 236"/>
                    <a:gd name="T95" fmla="*/ 1 h 18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6"/>
                    <a:gd name="T145" fmla="*/ 0 h 186"/>
                    <a:gd name="T146" fmla="*/ 236 w 236"/>
                    <a:gd name="T147" fmla="*/ 186 h 18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6" h="186">
                      <a:moveTo>
                        <a:pt x="0" y="1"/>
                      </a:moveTo>
                      <a:lnTo>
                        <a:pt x="0" y="40"/>
                      </a:lnTo>
                      <a:lnTo>
                        <a:pt x="0" y="80"/>
                      </a:lnTo>
                      <a:lnTo>
                        <a:pt x="0" y="119"/>
                      </a:lnTo>
                      <a:lnTo>
                        <a:pt x="0" y="158"/>
                      </a:lnTo>
                      <a:lnTo>
                        <a:pt x="1" y="165"/>
                      </a:lnTo>
                      <a:lnTo>
                        <a:pt x="1" y="172"/>
                      </a:lnTo>
                      <a:lnTo>
                        <a:pt x="2" y="179"/>
                      </a:lnTo>
                      <a:lnTo>
                        <a:pt x="2" y="186"/>
                      </a:lnTo>
                      <a:lnTo>
                        <a:pt x="9" y="186"/>
                      </a:lnTo>
                      <a:lnTo>
                        <a:pt x="16" y="186"/>
                      </a:lnTo>
                      <a:lnTo>
                        <a:pt x="24" y="186"/>
                      </a:lnTo>
                      <a:lnTo>
                        <a:pt x="31" y="186"/>
                      </a:lnTo>
                      <a:lnTo>
                        <a:pt x="39" y="186"/>
                      </a:lnTo>
                      <a:lnTo>
                        <a:pt x="46" y="186"/>
                      </a:lnTo>
                      <a:lnTo>
                        <a:pt x="53" y="186"/>
                      </a:lnTo>
                      <a:lnTo>
                        <a:pt x="60" y="186"/>
                      </a:lnTo>
                      <a:lnTo>
                        <a:pt x="68" y="186"/>
                      </a:lnTo>
                      <a:lnTo>
                        <a:pt x="75" y="186"/>
                      </a:lnTo>
                      <a:lnTo>
                        <a:pt x="82" y="186"/>
                      </a:lnTo>
                      <a:lnTo>
                        <a:pt x="90" y="186"/>
                      </a:lnTo>
                      <a:lnTo>
                        <a:pt x="97" y="186"/>
                      </a:lnTo>
                      <a:lnTo>
                        <a:pt x="105" y="186"/>
                      </a:lnTo>
                      <a:lnTo>
                        <a:pt x="112" y="186"/>
                      </a:lnTo>
                      <a:lnTo>
                        <a:pt x="119" y="186"/>
                      </a:lnTo>
                      <a:lnTo>
                        <a:pt x="126" y="186"/>
                      </a:lnTo>
                      <a:lnTo>
                        <a:pt x="134" y="186"/>
                      </a:lnTo>
                      <a:lnTo>
                        <a:pt x="141" y="186"/>
                      </a:lnTo>
                      <a:lnTo>
                        <a:pt x="148" y="186"/>
                      </a:lnTo>
                      <a:lnTo>
                        <a:pt x="156" y="186"/>
                      </a:lnTo>
                      <a:lnTo>
                        <a:pt x="163" y="186"/>
                      </a:lnTo>
                      <a:lnTo>
                        <a:pt x="170" y="186"/>
                      </a:lnTo>
                      <a:lnTo>
                        <a:pt x="178" y="186"/>
                      </a:lnTo>
                      <a:lnTo>
                        <a:pt x="185" y="186"/>
                      </a:lnTo>
                      <a:lnTo>
                        <a:pt x="192" y="186"/>
                      </a:lnTo>
                      <a:lnTo>
                        <a:pt x="200" y="186"/>
                      </a:lnTo>
                      <a:lnTo>
                        <a:pt x="207" y="186"/>
                      </a:lnTo>
                      <a:lnTo>
                        <a:pt x="214" y="186"/>
                      </a:lnTo>
                      <a:lnTo>
                        <a:pt x="222" y="186"/>
                      </a:lnTo>
                      <a:lnTo>
                        <a:pt x="229" y="186"/>
                      </a:lnTo>
                      <a:lnTo>
                        <a:pt x="236" y="186"/>
                      </a:lnTo>
                      <a:lnTo>
                        <a:pt x="236" y="149"/>
                      </a:lnTo>
                      <a:lnTo>
                        <a:pt x="236" y="112"/>
                      </a:lnTo>
                      <a:lnTo>
                        <a:pt x="236" y="75"/>
                      </a:lnTo>
                      <a:lnTo>
                        <a:pt x="236" y="38"/>
                      </a:lnTo>
                      <a:lnTo>
                        <a:pt x="236" y="29"/>
                      </a:lnTo>
                      <a:lnTo>
                        <a:pt x="236" y="20"/>
                      </a:lnTo>
                      <a:lnTo>
                        <a:pt x="236" y="10"/>
                      </a:lnTo>
                      <a:lnTo>
                        <a:pt x="236" y="1"/>
                      </a:lnTo>
                      <a:lnTo>
                        <a:pt x="229" y="1"/>
                      </a:lnTo>
                      <a:lnTo>
                        <a:pt x="221" y="1"/>
                      </a:lnTo>
                      <a:lnTo>
                        <a:pt x="214" y="1"/>
                      </a:lnTo>
                      <a:lnTo>
                        <a:pt x="207" y="1"/>
                      </a:lnTo>
                      <a:lnTo>
                        <a:pt x="199" y="1"/>
                      </a:lnTo>
                      <a:lnTo>
                        <a:pt x="192" y="1"/>
                      </a:lnTo>
                      <a:lnTo>
                        <a:pt x="184" y="1"/>
                      </a:lnTo>
                      <a:lnTo>
                        <a:pt x="177" y="1"/>
                      </a:lnTo>
                      <a:lnTo>
                        <a:pt x="169" y="0"/>
                      </a:lnTo>
                      <a:lnTo>
                        <a:pt x="162" y="0"/>
                      </a:lnTo>
                      <a:lnTo>
                        <a:pt x="155" y="0"/>
                      </a:lnTo>
                      <a:lnTo>
                        <a:pt x="147" y="0"/>
                      </a:lnTo>
                      <a:lnTo>
                        <a:pt x="140" y="0"/>
                      </a:lnTo>
                      <a:lnTo>
                        <a:pt x="132" y="0"/>
                      </a:lnTo>
                      <a:lnTo>
                        <a:pt x="125" y="0"/>
                      </a:lnTo>
                      <a:lnTo>
                        <a:pt x="118" y="0"/>
                      </a:lnTo>
                      <a:lnTo>
                        <a:pt x="113" y="0"/>
                      </a:lnTo>
                      <a:lnTo>
                        <a:pt x="108" y="0"/>
                      </a:lnTo>
                      <a:lnTo>
                        <a:pt x="103" y="0"/>
                      </a:lnTo>
                      <a:lnTo>
                        <a:pt x="98" y="0"/>
                      </a:lnTo>
                      <a:lnTo>
                        <a:pt x="93" y="0"/>
                      </a:lnTo>
                      <a:lnTo>
                        <a:pt x="88" y="0"/>
                      </a:lnTo>
                      <a:lnTo>
                        <a:pt x="83" y="0"/>
                      </a:lnTo>
                      <a:lnTo>
                        <a:pt x="79" y="1"/>
                      </a:lnTo>
                      <a:lnTo>
                        <a:pt x="74" y="1"/>
                      </a:lnTo>
                      <a:lnTo>
                        <a:pt x="69" y="1"/>
                      </a:lnTo>
                      <a:lnTo>
                        <a:pt x="64" y="1"/>
                      </a:lnTo>
                      <a:lnTo>
                        <a:pt x="59" y="1"/>
                      </a:lnTo>
                      <a:lnTo>
                        <a:pt x="54" y="1"/>
                      </a:lnTo>
                      <a:lnTo>
                        <a:pt x="49" y="1"/>
                      </a:lnTo>
                      <a:lnTo>
                        <a:pt x="44" y="1"/>
                      </a:lnTo>
                      <a:lnTo>
                        <a:pt x="39" y="1"/>
                      </a:lnTo>
                      <a:lnTo>
                        <a:pt x="37" y="1"/>
                      </a:lnTo>
                      <a:lnTo>
                        <a:pt x="34" y="1"/>
                      </a:lnTo>
                      <a:lnTo>
                        <a:pt x="32" y="1"/>
                      </a:lnTo>
                      <a:lnTo>
                        <a:pt x="30" y="1"/>
                      </a:lnTo>
                      <a:lnTo>
                        <a:pt x="27" y="1"/>
                      </a:lnTo>
                      <a:lnTo>
                        <a:pt x="25" y="1"/>
                      </a:lnTo>
                      <a:lnTo>
                        <a:pt x="22" y="1"/>
                      </a:lnTo>
                      <a:lnTo>
                        <a:pt x="20" y="1"/>
                      </a:lnTo>
                      <a:lnTo>
                        <a:pt x="17" y="1"/>
                      </a:lnTo>
                      <a:lnTo>
                        <a:pt x="15" y="1"/>
                      </a:lnTo>
                      <a:lnTo>
                        <a:pt x="13" y="1"/>
                      </a:lnTo>
                      <a:lnTo>
                        <a:pt x="10" y="1"/>
                      </a:lnTo>
                      <a:lnTo>
                        <a:pt x="8" y="1"/>
                      </a:lnTo>
                      <a:lnTo>
                        <a:pt x="5" y="1"/>
                      </a:lnTo>
                      <a:lnTo>
                        <a:pt x="3" y="1"/>
                      </a:lnTo>
                      <a:lnTo>
                        <a:pt x="0" y="1"/>
                      </a:lnTo>
                      <a:close/>
                    </a:path>
                  </a:pathLst>
                </a:custGeom>
                <a:solidFill>
                  <a:srgbClr val="2B3D3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17" name="Freeform 319"/>
                <p:cNvSpPr>
                  <a:spLocks/>
                </p:cNvSpPr>
                <p:nvPr/>
              </p:nvSpPr>
              <p:spPr bwMode="auto">
                <a:xfrm>
                  <a:off x="2013" y="1217"/>
                  <a:ext cx="215" cy="169"/>
                </a:xfrm>
                <a:custGeom>
                  <a:avLst/>
                  <a:gdLst>
                    <a:gd name="T0" fmla="*/ 1 w 215"/>
                    <a:gd name="T1" fmla="*/ 37 h 169"/>
                    <a:gd name="T2" fmla="*/ 1 w 215"/>
                    <a:gd name="T3" fmla="*/ 108 h 169"/>
                    <a:gd name="T4" fmla="*/ 1 w 215"/>
                    <a:gd name="T5" fmla="*/ 150 h 169"/>
                    <a:gd name="T6" fmla="*/ 2 w 215"/>
                    <a:gd name="T7" fmla="*/ 163 h 169"/>
                    <a:gd name="T8" fmla="*/ 9 w 215"/>
                    <a:gd name="T9" fmla="*/ 169 h 169"/>
                    <a:gd name="T10" fmla="*/ 22 w 215"/>
                    <a:gd name="T11" fmla="*/ 169 h 169"/>
                    <a:gd name="T12" fmla="*/ 35 w 215"/>
                    <a:gd name="T13" fmla="*/ 169 h 169"/>
                    <a:gd name="T14" fmla="*/ 49 w 215"/>
                    <a:gd name="T15" fmla="*/ 169 h 169"/>
                    <a:gd name="T16" fmla="*/ 62 w 215"/>
                    <a:gd name="T17" fmla="*/ 169 h 169"/>
                    <a:gd name="T18" fmla="*/ 75 w 215"/>
                    <a:gd name="T19" fmla="*/ 169 h 169"/>
                    <a:gd name="T20" fmla="*/ 88 w 215"/>
                    <a:gd name="T21" fmla="*/ 169 h 169"/>
                    <a:gd name="T22" fmla="*/ 102 w 215"/>
                    <a:gd name="T23" fmla="*/ 169 h 169"/>
                    <a:gd name="T24" fmla="*/ 115 w 215"/>
                    <a:gd name="T25" fmla="*/ 169 h 169"/>
                    <a:gd name="T26" fmla="*/ 128 w 215"/>
                    <a:gd name="T27" fmla="*/ 169 h 169"/>
                    <a:gd name="T28" fmla="*/ 142 w 215"/>
                    <a:gd name="T29" fmla="*/ 169 h 169"/>
                    <a:gd name="T30" fmla="*/ 155 w 215"/>
                    <a:gd name="T31" fmla="*/ 169 h 169"/>
                    <a:gd name="T32" fmla="*/ 168 w 215"/>
                    <a:gd name="T33" fmla="*/ 169 h 169"/>
                    <a:gd name="T34" fmla="*/ 181 w 215"/>
                    <a:gd name="T35" fmla="*/ 169 h 169"/>
                    <a:gd name="T36" fmla="*/ 195 w 215"/>
                    <a:gd name="T37" fmla="*/ 169 h 169"/>
                    <a:gd name="T38" fmla="*/ 208 w 215"/>
                    <a:gd name="T39" fmla="*/ 169 h 169"/>
                    <a:gd name="T40" fmla="*/ 215 w 215"/>
                    <a:gd name="T41" fmla="*/ 135 h 169"/>
                    <a:gd name="T42" fmla="*/ 215 w 215"/>
                    <a:gd name="T43" fmla="*/ 69 h 169"/>
                    <a:gd name="T44" fmla="*/ 215 w 215"/>
                    <a:gd name="T45" fmla="*/ 27 h 169"/>
                    <a:gd name="T46" fmla="*/ 215 w 215"/>
                    <a:gd name="T47" fmla="*/ 10 h 169"/>
                    <a:gd name="T48" fmla="*/ 208 w 215"/>
                    <a:gd name="T49" fmla="*/ 1 h 169"/>
                    <a:gd name="T50" fmla="*/ 194 w 215"/>
                    <a:gd name="T51" fmla="*/ 1 h 169"/>
                    <a:gd name="T52" fmla="*/ 181 w 215"/>
                    <a:gd name="T53" fmla="*/ 1 h 169"/>
                    <a:gd name="T54" fmla="*/ 168 w 215"/>
                    <a:gd name="T55" fmla="*/ 1 h 169"/>
                    <a:gd name="T56" fmla="*/ 154 w 215"/>
                    <a:gd name="T57" fmla="*/ 1 h 169"/>
                    <a:gd name="T58" fmla="*/ 141 w 215"/>
                    <a:gd name="T59" fmla="*/ 1 h 169"/>
                    <a:gd name="T60" fmla="*/ 127 w 215"/>
                    <a:gd name="T61" fmla="*/ 1 h 169"/>
                    <a:gd name="T62" fmla="*/ 114 w 215"/>
                    <a:gd name="T63" fmla="*/ 0 h 169"/>
                    <a:gd name="T64" fmla="*/ 103 w 215"/>
                    <a:gd name="T65" fmla="*/ 0 h 169"/>
                    <a:gd name="T66" fmla="*/ 94 w 215"/>
                    <a:gd name="T67" fmla="*/ 1 h 169"/>
                    <a:gd name="T68" fmla="*/ 85 w 215"/>
                    <a:gd name="T69" fmla="*/ 1 h 169"/>
                    <a:gd name="T70" fmla="*/ 76 w 215"/>
                    <a:gd name="T71" fmla="*/ 1 h 169"/>
                    <a:gd name="T72" fmla="*/ 67 w 215"/>
                    <a:gd name="T73" fmla="*/ 1 h 169"/>
                    <a:gd name="T74" fmla="*/ 58 w 215"/>
                    <a:gd name="T75" fmla="*/ 1 h 169"/>
                    <a:gd name="T76" fmla="*/ 49 w 215"/>
                    <a:gd name="T77" fmla="*/ 1 h 169"/>
                    <a:gd name="T78" fmla="*/ 40 w 215"/>
                    <a:gd name="T79" fmla="*/ 1 h 169"/>
                    <a:gd name="T80" fmla="*/ 34 w 215"/>
                    <a:gd name="T81" fmla="*/ 1 h 169"/>
                    <a:gd name="T82" fmla="*/ 29 w 215"/>
                    <a:gd name="T83" fmla="*/ 1 h 169"/>
                    <a:gd name="T84" fmla="*/ 25 w 215"/>
                    <a:gd name="T85" fmla="*/ 2 h 169"/>
                    <a:gd name="T86" fmla="*/ 20 w 215"/>
                    <a:gd name="T87" fmla="*/ 2 h 169"/>
                    <a:gd name="T88" fmla="*/ 16 w 215"/>
                    <a:gd name="T89" fmla="*/ 2 h 169"/>
                    <a:gd name="T90" fmla="*/ 12 w 215"/>
                    <a:gd name="T91" fmla="*/ 2 h 169"/>
                    <a:gd name="T92" fmla="*/ 7 w 215"/>
                    <a:gd name="T93" fmla="*/ 2 h 169"/>
                    <a:gd name="T94" fmla="*/ 3 w 215"/>
                    <a:gd name="T95" fmla="*/ 2 h 1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5"/>
                    <a:gd name="T145" fmla="*/ 0 h 169"/>
                    <a:gd name="T146" fmla="*/ 215 w 215"/>
                    <a:gd name="T147" fmla="*/ 169 h 1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5" h="169">
                      <a:moveTo>
                        <a:pt x="0" y="2"/>
                      </a:moveTo>
                      <a:lnTo>
                        <a:pt x="1" y="37"/>
                      </a:lnTo>
                      <a:lnTo>
                        <a:pt x="1" y="73"/>
                      </a:lnTo>
                      <a:lnTo>
                        <a:pt x="1" y="108"/>
                      </a:lnTo>
                      <a:lnTo>
                        <a:pt x="1" y="144"/>
                      </a:lnTo>
                      <a:lnTo>
                        <a:pt x="1" y="150"/>
                      </a:lnTo>
                      <a:lnTo>
                        <a:pt x="1" y="157"/>
                      </a:lnTo>
                      <a:lnTo>
                        <a:pt x="2" y="163"/>
                      </a:lnTo>
                      <a:lnTo>
                        <a:pt x="2" y="169"/>
                      </a:lnTo>
                      <a:lnTo>
                        <a:pt x="9" y="169"/>
                      </a:lnTo>
                      <a:lnTo>
                        <a:pt x="15" y="169"/>
                      </a:lnTo>
                      <a:lnTo>
                        <a:pt x="22" y="169"/>
                      </a:lnTo>
                      <a:lnTo>
                        <a:pt x="29" y="169"/>
                      </a:lnTo>
                      <a:lnTo>
                        <a:pt x="35" y="169"/>
                      </a:lnTo>
                      <a:lnTo>
                        <a:pt x="42" y="169"/>
                      </a:lnTo>
                      <a:lnTo>
                        <a:pt x="49" y="169"/>
                      </a:lnTo>
                      <a:lnTo>
                        <a:pt x="55" y="169"/>
                      </a:lnTo>
                      <a:lnTo>
                        <a:pt x="62" y="169"/>
                      </a:lnTo>
                      <a:lnTo>
                        <a:pt x="68" y="169"/>
                      </a:lnTo>
                      <a:lnTo>
                        <a:pt x="75" y="169"/>
                      </a:lnTo>
                      <a:lnTo>
                        <a:pt x="82" y="169"/>
                      </a:lnTo>
                      <a:lnTo>
                        <a:pt x="88" y="169"/>
                      </a:lnTo>
                      <a:lnTo>
                        <a:pt x="95" y="169"/>
                      </a:lnTo>
                      <a:lnTo>
                        <a:pt x="102" y="169"/>
                      </a:lnTo>
                      <a:lnTo>
                        <a:pt x="108" y="169"/>
                      </a:lnTo>
                      <a:lnTo>
                        <a:pt x="115" y="169"/>
                      </a:lnTo>
                      <a:lnTo>
                        <a:pt x="122" y="169"/>
                      </a:lnTo>
                      <a:lnTo>
                        <a:pt x="128" y="169"/>
                      </a:lnTo>
                      <a:lnTo>
                        <a:pt x="135" y="169"/>
                      </a:lnTo>
                      <a:lnTo>
                        <a:pt x="142" y="169"/>
                      </a:lnTo>
                      <a:lnTo>
                        <a:pt x="148" y="169"/>
                      </a:lnTo>
                      <a:lnTo>
                        <a:pt x="155" y="169"/>
                      </a:lnTo>
                      <a:lnTo>
                        <a:pt x="161" y="169"/>
                      </a:lnTo>
                      <a:lnTo>
                        <a:pt x="168" y="169"/>
                      </a:lnTo>
                      <a:lnTo>
                        <a:pt x="175" y="169"/>
                      </a:lnTo>
                      <a:lnTo>
                        <a:pt x="181" y="169"/>
                      </a:lnTo>
                      <a:lnTo>
                        <a:pt x="188" y="169"/>
                      </a:lnTo>
                      <a:lnTo>
                        <a:pt x="195" y="169"/>
                      </a:lnTo>
                      <a:lnTo>
                        <a:pt x="201" y="169"/>
                      </a:lnTo>
                      <a:lnTo>
                        <a:pt x="208" y="169"/>
                      </a:lnTo>
                      <a:lnTo>
                        <a:pt x="215" y="169"/>
                      </a:lnTo>
                      <a:lnTo>
                        <a:pt x="215" y="135"/>
                      </a:lnTo>
                      <a:lnTo>
                        <a:pt x="215" y="102"/>
                      </a:lnTo>
                      <a:lnTo>
                        <a:pt x="215" y="69"/>
                      </a:lnTo>
                      <a:lnTo>
                        <a:pt x="215" y="35"/>
                      </a:lnTo>
                      <a:lnTo>
                        <a:pt x="215" y="27"/>
                      </a:lnTo>
                      <a:lnTo>
                        <a:pt x="215" y="18"/>
                      </a:lnTo>
                      <a:lnTo>
                        <a:pt x="215" y="10"/>
                      </a:lnTo>
                      <a:lnTo>
                        <a:pt x="215" y="1"/>
                      </a:lnTo>
                      <a:lnTo>
                        <a:pt x="208" y="1"/>
                      </a:lnTo>
                      <a:lnTo>
                        <a:pt x="201" y="1"/>
                      </a:lnTo>
                      <a:lnTo>
                        <a:pt x="194" y="1"/>
                      </a:lnTo>
                      <a:lnTo>
                        <a:pt x="188" y="1"/>
                      </a:lnTo>
                      <a:lnTo>
                        <a:pt x="181" y="1"/>
                      </a:lnTo>
                      <a:lnTo>
                        <a:pt x="174" y="1"/>
                      </a:lnTo>
                      <a:lnTo>
                        <a:pt x="168" y="1"/>
                      </a:lnTo>
                      <a:lnTo>
                        <a:pt x="161" y="1"/>
                      </a:lnTo>
                      <a:lnTo>
                        <a:pt x="154" y="1"/>
                      </a:lnTo>
                      <a:lnTo>
                        <a:pt x="147" y="1"/>
                      </a:lnTo>
                      <a:lnTo>
                        <a:pt x="141" y="1"/>
                      </a:lnTo>
                      <a:lnTo>
                        <a:pt x="134" y="1"/>
                      </a:lnTo>
                      <a:lnTo>
                        <a:pt x="127" y="1"/>
                      </a:lnTo>
                      <a:lnTo>
                        <a:pt x="121" y="0"/>
                      </a:lnTo>
                      <a:lnTo>
                        <a:pt x="114" y="0"/>
                      </a:lnTo>
                      <a:lnTo>
                        <a:pt x="107" y="0"/>
                      </a:lnTo>
                      <a:lnTo>
                        <a:pt x="103" y="0"/>
                      </a:lnTo>
                      <a:lnTo>
                        <a:pt x="98" y="0"/>
                      </a:lnTo>
                      <a:lnTo>
                        <a:pt x="94" y="1"/>
                      </a:lnTo>
                      <a:lnTo>
                        <a:pt x="89" y="1"/>
                      </a:lnTo>
                      <a:lnTo>
                        <a:pt x="85" y="1"/>
                      </a:lnTo>
                      <a:lnTo>
                        <a:pt x="80" y="1"/>
                      </a:lnTo>
                      <a:lnTo>
                        <a:pt x="76" y="1"/>
                      </a:lnTo>
                      <a:lnTo>
                        <a:pt x="71" y="1"/>
                      </a:lnTo>
                      <a:lnTo>
                        <a:pt x="67" y="1"/>
                      </a:lnTo>
                      <a:lnTo>
                        <a:pt x="62" y="1"/>
                      </a:lnTo>
                      <a:lnTo>
                        <a:pt x="58" y="1"/>
                      </a:lnTo>
                      <a:lnTo>
                        <a:pt x="54" y="1"/>
                      </a:lnTo>
                      <a:lnTo>
                        <a:pt x="49" y="1"/>
                      </a:lnTo>
                      <a:lnTo>
                        <a:pt x="45" y="1"/>
                      </a:lnTo>
                      <a:lnTo>
                        <a:pt x="40" y="1"/>
                      </a:lnTo>
                      <a:lnTo>
                        <a:pt x="36" y="1"/>
                      </a:lnTo>
                      <a:lnTo>
                        <a:pt x="34" y="1"/>
                      </a:lnTo>
                      <a:lnTo>
                        <a:pt x="31" y="1"/>
                      </a:lnTo>
                      <a:lnTo>
                        <a:pt x="29" y="1"/>
                      </a:lnTo>
                      <a:lnTo>
                        <a:pt x="27" y="2"/>
                      </a:lnTo>
                      <a:lnTo>
                        <a:pt x="25" y="2"/>
                      </a:lnTo>
                      <a:lnTo>
                        <a:pt x="23" y="2"/>
                      </a:lnTo>
                      <a:lnTo>
                        <a:pt x="20" y="2"/>
                      </a:lnTo>
                      <a:lnTo>
                        <a:pt x="18" y="2"/>
                      </a:lnTo>
                      <a:lnTo>
                        <a:pt x="16" y="2"/>
                      </a:lnTo>
                      <a:lnTo>
                        <a:pt x="14" y="2"/>
                      </a:lnTo>
                      <a:lnTo>
                        <a:pt x="12" y="2"/>
                      </a:lnTo>
                      <a:lnTo>
                        <a:pt x="9" y="2"/>
                      </a:lnTo>
                      <a:lnTo>
                        <a:pt x="7" y="2"/>
                      </a:lnTo>
                      <a:lnTo>
                        <a:pt x="5" y="2"/>
                      </a:lnTo>
                      <a:lnTo>
                        <a:pt x="3" y="2"/>
                      </a:lnTo>
                      <a:lnTo>
                        <a:pt x="0" y="2"/>
                      </a:lnTo>
                      <a:close/>
                    </a:path>
                  </a:pathLst>
                </a:custGeom>
                <a:solidFill>
                  <a:srgbClr val="303F44"/>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18" name="Freeform 320"/>
                <p:cNvSpPr>
                  <a:spLocks/>
                </p:cNvSpPr>
                <p:nvPr/>
              </p:nvSpPr>
              <p:spPr bwMode="auto">
                <a:xfrm>
                  <a:off x="2014" y="1218"/>
                  <a:ext cx="192" cy="151"/>
                </a:xfrm>
                <a:custGeom>
                  <a:avLst/>
                  <a:gdLst>
                    <a:gd name="T0" fmla="*/ 0 w 192"/>
                    <a:gd name="T1" fmla="*/ 33 h 151"/>
                    <a:gd name="T2" fmla="*/ 0 w 192"/>
                    <a:gd name="T3" fmla="*/ 97 h 151"/>
                    <a:gd name="T4" fmla="*/ 0 w 192"/>
                    <a:gd name="T5" fmla="*/ 134 h 151"/>
                    <a:gd name="T6" fmla="*/ 1 w 192"/>
                    <a:gd name="T7" fmla="*/ 146 h 151"/>
                    <a:gd name="T8" fmla="*/ 7 w 192"/>
                    <a:gd name="T9" fmla="*/ 151 h 151"/>
                    <a:gd name="T10" fmla="*/ 19 w 192"/>
                    <a:gd name="T11" fmla="*/ 151 h 151"/>
                    <a:gd name="T12" fmla="*/ 31 w 192"/>
                    <a:gd name="T13" fmla="*/ 151 h 151"/>
                    <a:gd name="T14" fmla="*/ 43 w 192"/>
                    <a:gd name="T15" fmla="*/ 151 h 151"/>
                    <a:gd name="T16" fmla="*/ 55 w 192"/>
                    <a:gd name="T17" fmla="*/ 151 h 151"/>
                    <a:gd name="T18" fmla="*/ 67 w 192"/>
                    <a:gd name="T19" fmla="*/ 151 h 151"/>
                    <a:gd name="T20" fmla="*/ 79 w 192"/>
                    <a:gd name="T21" fmla="*/ 151 h 151"/>
                    <a:gd name="T22" fmla="*/ 91 w 192"/>
                    <a:gd name="T23" fmla="*/ 151 h 151"/>
                    <a:gd name="T24" fmla="*/ 103 w 192"/>
                    <a:gd name="T25" fmla="*/ 151 h 151"/>
                    <a:gd name="T26" fmla="*/ 115 w 192"/>
                    <a:gd name="T27" fmla="*/ 151 h 151"/>
                    <a:gd name="T28" fmla="*/ 126 w 192"/>
                    <a:gd name="T29" fmla="*/ 151 h 151"/>
                    <a:gd name="T30" fmla="*/ 138 w 192"/>
                    <a:gd name="T31" fmla="*/ 151 h 151"/>
                    <a:gd name="T32" fmla="*/ 150 w 192"/>
                    <a:gd name="T33" fmla="*/ 151 h 151"/>
                    <a:gd name="T34" fmla="*/ 162 w 192"/>
                    <a:gd name="T35" fmla="*/ 151 h 151"/>
                    <a:gd name="T36" fmla="*/ 174 w 192"/>
                    <a:gd name="T37" fmla="*/ 151 h 151"/>
                    <a:gd name="T38" fmla="*/ 186 w 192"/>
                    <a:gd name="T39" fmla="*/ 151 h 151"/>
                    <a:gd name="T40" fmla="*/ 192 w 192"/>
                    <a:gd name="T41" fmla="*/ 121 h 151"/>
                    <a:gd name="T42" fmla="*/ 192 w 192"/>
                    <a:gd name="T43" fmla="*/ 61 h 151"/>
                    <a:gd name="T44" fmla="*/ 192 w 192"/>
                    <a:gd name="T45" fmla="*/ 24 h 151"/>
                    <a:gd name="T46" fmla="*/ 192 w 192"/>
                    <a:gd name="T47" fmla="*/ 8 h 151"/>
                    <a:gd name="T48" fmla="*/ 186 w 192"/>
                    <a:gd name="T49" fmla="*/ 1 h 151"/>
                    <a:gd name="T50" fmla="*/ 174 w 192"/>
                    <a:gd name="T51" fmla="*/ 1 h 151"/>
                    <a:gd name="T52" fmla="*/ 162 w 192"/>
                    <a:gd name="T53" fmla="*/ 0 h 151"/>
                    <a:gd name="T54" fmla="*/ 150 w 192"/>
                    <a:gd name="T55" fmla="*/ 0 h 151"/>
                    <a:gd name="T56" fmla="*/ 138 w 192"/>
                    <a:gd name="T57" fmla="*/ 0 h 151"/>
                    <a:gd name="T58" fmla="*/ 126 w 192"/>
                    <a:gd name="T59" fmla="*/ 0 h 151"/>
                    <a:gd name="T60" fmla="*/ 114 w 192"/>
                    <a:gd name="T61" fmla="*/ 0 h 151"/>
                    <a:gd name="T62" fmla="*/ 102 w 192"/>
                    <a:gd name="T63" fmla="*/ 0 h 151"/>
                    <a:gd name="T64" fmla="*/ 92 w 192"/>
                    <a:gd name="T65" fmla="*/ 0 h 151"/>
                    <a:gd name="T66" fmla="*/ 84 w 192"/>
                    <a:gd name="T67" fmla="*/ 0 h 151"/>
                    <a:gd name="T68" fmla="*/ 75 w 192"/>
                    <a:gd name="T69" fmla="*/ 0 h 151"/>
                    <a:gd name="T70" fmla="*/ 68 w 192"/>
                    <a:gd name="T71" fmla="*/ 0 h 151"/>
                    <a:gd name="T72" fmla="*/ 59 w 192"/>
                    <a:gd name="T73" fmla="*/ 0 h 151"/>
                    <a:gd name="T74" fmla="*/ 51 w 192"/>
                    <a:gd name="T75" fmla="*/ 0 h 151"/>
                    <a:gd name="T76" fmla="*/ 43 w 192"/>
                    <a:gd name="T77" fmla="*/ 1 h 151"/>
                    <a:gd name="T78" fmla="*/ 35 w 192"/>
                    <a:gd name="T79" fmla="*/ 1 h 151"/>
                    <a:gd name="T80" fmla="*/ 28 w 192"/>
                    <a:gd name="T81" fmla="*/ 1 h 151"/>
                    <a:gd name="T82" fmla="*/ 20 w 192"/>
                    <a:gd name="T83" fmla="*/ 1 h 151"/>
                    <a:gd name="T84" fmla="*/ 12 w 192"/>
                    <a:gd name="T85" fmla="*/ 1 h 151"/>
                    <a:gd name="T86" fmla="*/ 4 w 192"/>
                    <a:gd name="T87" fmla="*/ 1 h 1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2"/>
                    <a:gd name="T133" fmla="*/ 0 h 151"/>
                    <a:gd name="T134" fmla="*/ 192 w 192"/>
                    <a:gd name="T135" fmla="*/ 151 h 15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2" h="151">
                      <a:moveTo>
                        <a:pt x="0" y="1"/>
                      </a:moveTo>
                      <a:lnTo>
                        <a:pt x="0" y="33"/>
                      </a:lnTo>
                      <a:lnTo>
                        <a:pt x="0" y="65"/>
                      </a:lnTo>
                      <a:lnTo>
                        <a:pt x="0" y="97"/>
                      </a:lnTo>
                      <a:lnTo>
                        <a:pt x="0" y="129"/>
                      </a:lnTo>
                      <a:lnTo>
                        <a:pt x="0" y="134"/>
                      </a:lnTo>
                      <a:lnTo>
                        <a:pt x="1" y="140"/>
                      </a:lnTo>
                      <a:lnTo>
                        <a:pt x="1" y="146"/>
                      </a:lnTo>
                      <a:lnTo>
                        <a:pt x="1" y="151"/>
                      </a:lnTo>
                      <a:lnTo>
                        <a:pt x="7" y="151"/>
                      </a:lnTo>
                      <a:lnTo>
                        <a:pt x="13" y="151"/>
                      </a:lnTo>
                      <a:lnTo>
                        <a:pt x="19" y="151"/>
                      </a:lnTo>
                      <a:lnTo>
                        <a:pt x="25" y="151"/>
                      </a:lnTo>
                      <a:lnTo>
                        <a:pt x="31" y="151"/>
                      </a:lnTo>
                      <a:lnTo>
                        <a:pt x="37" y="151"/>
                      </a:lnTo>
                      <a:lnTo>
                        <a:pt x="43" y="151"/>
                      </a:lnTo>
                      <a:lnTo>
                        <a:pt x="49" y="151"/>
                      </a:lnTo>
                      <a:lnTo>
                        <a:pt x="55" y="151"/>
                      </a:lnTo>
                      <a:lnTo>
                        <a:pt x="61" y="151"/>
                      </a:lnTo>
                      <a:lnTo>
                        <a:pt x="67" y="151"/>
                      </a:lnTo>
                      <a:lnTo>
                        <a:pt x="73" y="151"/>
                      </a:lnTo>
                      <a:lnTo>
                        <a:pt x="79" y="151"/>
                      </a:lnTo>
                      <a:lnTo>
                        <a:pt x="85" y="151"/>
                      </a:lnTo>
                      <a:lnTo>
                        <a:pt x="91" y="151"/>
                      </a:lnTo>
                      <a:lnTo>
                        <a:pt x="97" y="151"/>
                      </a:lnTo>
                      <a:lnTo>
                        <a:pt x="103" y="151"/>
                      </a:lnTo>
                      <a:lnTo>
                        <a:pt x="109" y="151"/>
                      </a:lnTo>
                      <a:lnTo>
                        <a:pt x="115" y="151"/>
                      </a:lnTo>
                      <a:lnTo>
                        <a:pt x="121" y="151"/>
                      </a:lnTo>
                      <a:lnTo>
                        <a:pt x="126" y="151"/>
                      </a:lnTo>
                      <a:lnTo>
                        <a:pt x="132" y="151"/>
                      </a:lnTo>
                      <a:lnTo>
                        <a:pt x="138" y="151"/>
                      </a:lnTo>
                      <a:lnTo>
                        <a:pt x="144" y="151"/>
                      </a:lnTo>
                      <a:lnTo>
                        <a:pt x="150" y="151"/>
                      </a:lnTo>
                      <a:lnTo>
                        <a:pt x="156" y="151"/>
                      </a:lnTo>
                      <a:lnTo>
                        <a:pt x="162" y="151"/>
                      </a:lnTo>
                      <a:lnTo>
                        <a:pt x="168" y="151"/>
                      </a:lnTo>
                      <a:lnTo>
                        <a:pt x="174" y="151"/>
                      </a:lnTo>
                      <a:lnTo>
                        <a:pt x="180" y="151"/>
                      </a:lnTo>
                      <a:lnTo>
                        <a:pt x="186" y="151"/>
                      </a:lnTo>
                      <a:lnTo>
                        <a:pt x="192" y="151"/>
                      </a:lnTo>
                      <a:lnTo>
                        <a:pt x="192" y="121"/>
                      </a:lnTo>
                      <a:lnTo>
                        <a:pt x="192" y="91"/>
                      </a:lnTo>
                      <a:lnTo>
                        <a:pt x="192" y="61"/>
                      </a:lnTo>
                      <a:lnTo>
                        <a:pt x="192" y="31"/>
                      </a:lnTo>
                      <a:lnTo>
                        <a:pt x="192" y="24"/>
                      </a:lnTo>
                      <a:lnTo>
                        <a:pt x="192" y="16"/>
                      </a:lnTo>
                      <a:lnTo>
                        <a:pt x="192" y="8"/>
                      </a:lnTo>
                      <a:lnTo>
                        <a:pt x="192" y="1"/>
                      </a:lnTo>
                      <a:lnTo>
                        <a:pt x="186" y="1"/>
                      </a:lnTo>
                      <a:lnTo>
                        <a:pt x="180" y="1"/>
                      </a:lnTo>
                      <a:lnTo>
                        <a:pt x="174" y="1"/>
                      </a:lnTo>
                      <a:lnTo>
                        <a:pt x="168" y="1"/>
                      </a:lnTo>
                      <a:lnTo>
                        <a:pt x="162" y="0"/>
                      </a:lnTo>
                      <a:lnTo>
                        <a:pt x="156" y="0"/>
                      </a:lnTo>
                      <a:lnTo>
                        <a:pt x="150" y="0"/>
                      </a:lnTo>
                      <a:lnTo>
                        <a:pt x="144" y="0"/>
                      </a:lnTo>
                      <a:lnTo>
                        <a:pt x="138" y="0"/>
                      </a:lnTo>
                      <a:lnTo>
                        <a:pt x="132" y="0"/>
                      </a:lnTo>
                      <a:lnTo>
                        <a:pt x="126" y="0"/>
                      </a:lnTo>
                      <a:lnTo>
                        <a:pt x="120" y="0"/>
                      </a:lnTo>
                      <a:lnTo>
                        <a:pt x="114" y="0"/>
                      </a:lnTo>
                      <a:lnTo>
                        <a:pt x="108" y="0"/>
                      </a:lnTo>
                      <a:lnTo>
                        <a:pt x="102" y="0"/>
                      </a:lnTo>
                      <a:lnTo>
                        <a:pt x="96" y="0"/>
                      </a:lnTo>
                      <a:lnTo>
                        <a:pt x="92" y="0"/>
                      </a:lnTo>
                      <a:lnTo>
                        <a:pt x="87" y="0"/>
                      </a:lnTo>
                      <a:lnTo>
                        <a:pt x="84" y="0"/>
                      </a:lnTo>
                      <a:lnTo>
                        <a:pt x="80" y="0"/>
                      </a:lnTo>
                      <a:lnTo>
                        <a:pt x="75" y="0"/>
                      </a:lnTo>
                      <a:lnTo>
                        <a:pt x="71" y="0"/>
                      </a:lnTo>
                      <a:lnTo>
                        <a:pt x="68" y="0"/>
                      </a:lnTo>
                      <a:lnTo>
                        <a:pt x="64" y="0"/>
                      </a:lnTo>
                      <a:lnTo>
                        <a:pt x="59" y="0"/>
                      </a:lnTo>
                      <a:lnTo>
                        <a:pt x="55" y="0"/>
                      </a:lnTo>
                      <a:lnTo>
                        <a:pt x="51" y="0"/>
                      </a:lnTo>
                      <a:lnTo>
                        <a:pt x="48" y="1"/>
                      </a:lnTo>
                      <a:lnTo>
                        <a:pt x="43" y="1"/>
                      </a:lnTo>
                      <a:lnTo>
                        <a:pt x="39" y="1"/>
                      </a:lnTo>
                      <a:lnTo>
                        <a:pt x="35" y="1"/>
                      </a:lnTo>
                      <a:lnTo>
                        <a:pt x="32" y="1"/>
                      </a:lnTo>
                      <a:lnTo>
                        <a:pt x="28" y="1"/>
                      </a:lnTo>
                      <a:lnTo>
                        <a:pt x="24" y="1"/>
                      </a:lnTo>
                      <a:lnTo>
                        <a:pt x="20" y="1"/>
                      </a:lnTo>
                      <a:lnTo>
                        <a:pt x="16" y="1"/>
                      </a:lnTo>
                      <a:lnTo>
                        <a:pt x="12" y="1"/>
                      </a:lnTo>
                      <a:lnTo>
                        <a:pt x="8" y="1"/>
                      </a:lnTo>
                      <a:lnTo>
                        <a:pt x="4" y="1"/>
                      </a:lnTo>
                      <a:lnTo>
                        <a:pt x="0" y="1"/>
                      </a:lnTo>
                      <a:close/>
                    </a:path>
                  </a:pathLst>
                </a:custGeom>
                <a:solidFill>
                  <a:srgbClr val="354449"/>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19" name="Freeform 321"/>
                <p:cNvSpPr>
                  <a:spLocks/>
                </p:cNvSpPr>
                <p:nvPr/>
              </p:nvSpPr>
              <p:spPr bwMode="auto">
                <a:xfrm>
                  <a:off x="2014" y="1218"/>
                  <a:ext cx="171" cy="135"/>
                </a:xfrm>
                <a:custGeom>
                  <a:avLst/>
                  <a:gdLst>
                    <a:gd name="T0" fmla="*/ 0 w 171"/>
                    <a:gd name="T1" fmla="*/ 30 h 135"/>
                    <a:gd name="T2" fmla="*/ 0 w 171"/>
                    <a:gd name="T3" fmla="*/ 86 h 135"/>
                    <a:gd name="T4" fmla="*/ 0 w 171"/>
                    <a:gd name="T5" fmla="*/ 120 h 135"/>
                    <a:gd name="T6" fmla="*/ 1 w 171"/>
                    <a:gd name="T7" fmla="*/ 130 h 135"/>
                    <a:gd name="T8" fmla="*/ 6 w 171"/>
                    <a:gd name="T9" fmla="*/ 135 h 135"/>
                    <a:gd name="T10" fmla="*/ 17 w 171"/>
                    <a:gd name="T11" fmla="*/ 135 h 135"/>
                    <a:gd name="T12" fmla="*/ 28 w 171"/>
                    <a:gd name="T13" fmla="*/ 135 h 135"/>
                    <a:gd name="T14" fmla="*/ 38 w 171"/>
                    <a:gd name="T15" fmla="*/ 135 h 135"/>
                    <a:gd name="T16" fmla="*/ 49 w 171"/>
                    <a:gd name="T17" fmla="*/ 135 h 135"/>
                    <a:gd name="T18" fmla="*/ 59 w 171"/>
                    <a:gd name="T19" fmla="*/ 135 h 135"/>
                    <a:gd name="T20" fmla="*/ 70 w 171"/>
                    <a:gd name="T21" fmla="*/ 135 h 135"/>
                    <a:gd name="T22" fmla="*/ 81 w 171"/>
                    <a:gd name="T23" fmla="*/ 135 h 135"/>
                    <a:gd name="T24" fmla="*/ 91 w 171"/>
                    <a:gd name="T25" fmla="*/ 135 h 135"/>
                    <a:gd name="T26" fmla="*/ 102 w 171"/>
                    <a:gd name="T27" fmla="*/ 135 h 135"/>
                    <a:gd name="T28" fmla="*/ 112 w 171"/>
                    <a:gd name="T29" fmla="*/ 135 h 135"/>
                    <a:gd name="T30" fmla="*/ 123 w 171"/>
                    <a:gd name="T31" fmla="*/ 135 h 135"/>
                    <a:gd name="T32" fmla="*/ 133 w 171"/>
                    <a:gd name="T33" fmla="*/ 135 h 135"/>
                    <a:gd name="T34" fmla="*/ 144 w 171"/>
                    <a:gd name="T35" fmla="*/ 134 h 135"/>
                    <a:gd name="T36" fmla="*/ 155 w 171"/>
                    <a:gd name="T37" fmla="*/ 134 h 135"/>
                    <a:gd name="T38" fmla="*/ 165 w 171"/>
                    <a:gd name="T39" fmla="*/ 134 h 135"/>
                    <a:gd name="T40" fmla="*/ 171 w 171"/>
                    <a:gd name="T41" fmla="*/ 108 h 135"/>
                    <a:gd name="T42" fmla="*/ 171 w 171"/>
                    <a:gd name="T43" fmla="*/ 55 h 135"/>
                    <a:gd name="T44" fmla="*/ 171 w 171"/>
                    <a:gd name="T45" fmla="*/ 21 h 135"/>
                    <a:gd name="T46" fmla="*/ 171 w 171"/>
                    <a:gd name="T47" fmla="*/ 8 h 135"/>
                    <a:gd name="T48" fmla="*/ 165 w 171"/>
                    <a:gd name="T49" fmla="*/ 1 h 135"/>
                    <a:gd name="T50" fmla="*/ 154 w 171"/>
                    <a:gd name="T51" fmla="*/ 1 h 135"/>
                    <a:gd name="T52" fmla="*/ 144 w 171"/>
                    <a:gd name="T53" fmla="*/ 1 h 135"/>
                    <a:gd name="T54" fmla="*/ 133 w 171"/>
                    <a:gd name="T55" fmla="*/ 1 h 135"/>
                    <a:gd name="T56" fmla="*/ 122 w 171"/>
                    <a:gd name="T57" fmla="*/ 1 h 135"/>
                    <a:gd name="T58" fmla="*/ 112 w 171"/>
                    <a:gd name="T59" fmla="*/ 0 h 135"/>
                    <a:gd name="T60" fmla="*/ 101 w 171"/>
                    <a:gd name="T61" fmla="*/ 0 h 135"/>
                    <a:gd name="T62" fmla="*/ 90 w 171"/>
                    <a:gd name="T63" fmla="*/ 0 h 135"/>
                    <a:gd name="T64" fmla="*/ 81 w 171"/>
                    <a:gd name="T65" fmla="*/ 0 h 135"/>
                    <a:gd name="T66" fmla="*/ 74 w 171"/>
                    <a:gd name="T67" fmla="*/ 0 h 135"/>
                    <a:gd name="T68" fmla="*/ 67 w 171"/>
                    <a:gd name="T69" fmla="*/ 0 h 135"/>
                    <a:gd name="T70" fmla="*/ 60 w 171"/>
                    <a:gd name="T71" fmla="*/ 1 h 135"/>
                    <a:gd name="T72" fmla="*/ 53 w 171"/>
                    <a:gd name="T73" fmla="*/ 1 h 135"/>
                    <a:gd name="T74" fmla="*/ 46 w 171"/>
                    <a:gd name="T75" fmla="*/ 1 h 135"/>
                    <a:gd name="T76" fmla="*/ 39 w 171"/>
                    <a:gd name="T77" fmla="*/ 1 h 135"/>
                    <a:gd name="T78" fmla="*/ 32 w 171"/>
                    <a:gd name="T79" fmla="*/ 1 h 135"/>
                    <a:gd name="T80" fmla="*/ 25 w 171"/>
                    <a:gd name="T81" fmla="*/ 1 h 135"/>
                    <a:gd name="T82" fmla="*/ 18 w 171"/>
                    <a:gd name="T83" fmla="*/ 1 h 135"/>
                    <a:gd name="T84" fmla="*/ 11 w 171"/>
                    <a:gd name="T85" fmla="*/ 1 h 135"/>
                    <a:gd name="T86" fmla="*/ 3 w 171"/>
                    <a:gd name="T87" fmla="*/ 1 h 1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1"/>
                    <a:gd name="T133" fmla="*/ 0 h 135"/>
                    <a:gd name="T134" fmla="*/ 171 w 171"/>
                    <a:gd name="T135" fmla="*/ 135 h 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1" h="135">
                      <a:moveTo>
                        <a:pt x="0" y="1"/>
                      </a:moveTo>
                      <a:lnTo>
                        <a:pt x="0" y="30"/>
                      </a:lnTo>
                      <a:lnTo>
                        <a:pt x="0" y="58"/>
                      </a:lnTo>
                      <a:lnTo>
                        <a:pt x="0" y="86"/>
                      </a:lnTo>
                      <a:lnTo>
                        <a:pt x="0" y="115"/>
                      </a:lnTo>
                      <a:lnTo>
                        <a:pt x="0" y="120"/>
                      </a:lnTo>
                      <a:lnTo>
                        <a:pt x="1" y="125"/>
                      </a:lnTo>
                      <a:lnTo>
                        <a:pt x="1" y="130"/>
                      </a:lnTo>
                      <a:lnTo>
                        <a:pt x="1" y="135"/>
                      </a:lnTo>
                      <a:lnTo>
                        <a:pt x="6" y="135"/>
                      </a:lnTo>
                      <a:lnTo>
                        <a:pt x="12" y="135"/>
                      </a:lnTo>
                      <a:lnTo>
                        <a:pt x="17" y="135"/>
                      </a:lnTo>
                      <a:lnTo>
                        <a:pt x="22" y="135"/>
                      </a:lnTo>
                      <a:lnTo>
                        <a:pt x="28" y="135"/>
                      </a:lnTo>
                      <a:lnTo>
                        <a:pt x="33" y="135"/>
                      </a:lnTo>
                      <a:lnTo>
                        <a:pt x="38" y="135"/>
                      </a:lnTo>
                      <a:lnTo>
                        <a:pt x="43" y="135"/>
                      </a:lnTo>
                      <a:lnTo>
                        <a:pt x="49" y="135"/>
                      </a:lnTo>
                      <a:lnTo>
                        <a:pt x="54" y="135"/>
                      </a:lnTo>
                      <a:lnTo>
                        <a:pt x="59" y="135"/>
                      </a:lnTo>
                      <a:lnTo>
                        <a:pt x="65" y="135"/>
                      </a:lnTo>
                      <a:lnTo>
                        <a:pt x="70" y="135"/>
                      </a:lnTo>
                      <a:lnTo>
                        <a:pt x="75" y="135"/>
                      </a:lnTo>
                      <a:lnTo>
                        <a:pt x="81" y="135"/>
                      </a:lnTo>
                      <a:lnTo>
                        <a:pt x="86" y="135"/>
                      </a:lnTo>
                      <a:lnTo>
                        <a:pt x="91" y="135"/>
                      </a:lnTo>
                      <a:lnTo>
                        <a:pt x="96" y="135"/>
                      </a:lnTo>
                      <a:lnTo>
                        <a:pt x="102" y="135"/>
                      </a:lnTo>
                      <a:lnTo>
                        <a:pt x="107" y="135"/>
                      </a:lnTo>
                      <a:lnTo>
                        <a:pt x="112" y="135"/>
                      </a:lnTo>
                      <a:lnTo>
                        <a:pt x="118" y="135"/>
                      </a:lnTo>
                      <a:lnTo>
                        <a:pt x="123" y="135"/>
                      </a:lnTo>
                      <a:lnTo>
                        <a:pt x="128" y="135"/>
                      </a:lnTo>
                      <a:lnTo>
                        <a:pt x="133" y="135"/>
                      </a:lnTo>
                      <a:lnTo>
                        <a:pt x="139" y="134"/>
                      </a:lnTo>
                      <a:lnTo>
                        <a:pt x="144" y="134"/>
                      </a:lnTo>
                      <a:lnTo>
                        <a:pt x="149" y="134"/>
                      </a:lnTo>
                      <a:lnTo>
                        <a:pt x="155" y="134"/>
                      </a:lnTo>
                      <a:lnTo>
                        <a:pt x="160" y="134"/>
                      </a:lnTo>
                      <a:lnTo>
                        <a:pt x="165" y="134"/>
                      </a:lnTo>
                      <a:lnTo>
                        <a:pt x="171" y="134"/>
                      </a:lnTo>
                      <a:lnTo>
                        <a:pt x="171" y="108"/>
                      </a:lnTo>
                      <a:lnTo>
                        <a:pt x="171" y="81"/>
                      </a:lnTo>
                      <a:lnTo>
                        <a:pt x="171" y="55"/>
                      </a:lnTo>
                      <a:lnTo>
                        <a:pt x="171" y="28"/>
                      </a:lnTo>
                      <a:lnTo>
                        <a:pt x="171" y="21"/>
                      </a:lnTo>
                      <a:lnTo>
                        <a:pt x="171" y="14"/>
                      </a:lnTo>
                      <a:lnTo>
                        <a:pt x="171" y="8"/>
                      </a:lnTo>
                      <a:lnTo>
                        <a:pt x="171" y="1"/>
                      </a:lnTo>
                      <a:lnTo>
                        <a:pt x="165" y="1"/>
                      </a:lnTo>
                      <a:lnTo>
                        <a:pt x="160" y="1"/>
                      </a:lnTo>
                      <a:lnTo>
                        <a:pt x="154" y="1"/>
                      </a:lnTo>
                      <a:lnTo>
                        <a:pt x="149" y="1"/>
                      </a:lnTo>
                      <a:lnTo>
                        <a:pt x="144" y="1"/>
                      </a:lnTo>
                      <a:lnTo>
                        <a:pt x="138" y="1"/>
                      </a:lnTo>
                      <a:lnTo>
                        <a:pt x="133" y="1"/>
                      </a:lnTo>
                      <a:lnTo>
                        <a:pt x="128" y="1"/>
                      </a:lnTo>
                      <a:lnTo>
                        <a:pt x="122" y="1"/>
                      </a:lnTo>
                      <a:lnTo>
                        <a:pt x="117" y="0"/>
                      </a:lnTo>
                      <a:lnTo>
                        <a:pt x="112" y="0"/>
                      </a:lnTo>
                      <a:lnTo>
                        <a:pt x="106" y="0"/>
                      </a:lnTo>
                      <a:lnTo>
                        <a:pt x="101" y="0"/>
                      </a:lnTo>
                      <a:lnTo>
                        <a:pt x="96" y="0"/>
                      </a:lnTo>
                      <a:lnTo>
                        <a:pt x="90" y="0"/>
                      </a:lnTo>
                      <a:lnTo>
                        <a:pt x="85" y="0"/>
                      </a:lnTo>
                      <a:lnTo>
                        <a:pt x="81" y="0"/>
                      </a:lnTo>
                      <a:lnTo>
                        <a:pt x="78" y="0"/>
                      </a:lnTo>
                      <a:lnTo>
                        <a:pt x="74" y="0"/>
                      </a:lnTo>
                      <a:lnTo>
                        <a:pt x="71" y="0"/>
                      </a:lnTo>
                      <a:lnTo>
                        <a:pt x="67" y="0"/>
                      </a:lnTo>
                      <a:lnTo>
                        <a:pt x="64" y="0"/>
                      </a:lnTo>
                      <a:lnTo>
                        <a:pt x="60" y="1"/>
                      </a:lnTo>
                      <a:lnTo>
                        <a:pt x="57" y="1"/>
                      </a:lnTo>
                      <a:lnTo>
                        <a:pt x="53" y="1"/>
                      </a:lnTo>
                      <a:lnTo>
                        <a:pt x="49" y="1"/>
                      </a:lnTo>
                      <a:lnTo>
                        <a:pt x="46" y="1"/>
                      </a:lnTo>
                      <a:lnTo>
                        <a:pt x="42" y="1"/>
                      </a:lnTo>
                      <a:lnTo>
                        <a:pt x="39" y="1"/>
                      </a:lnTo>
                      <a:lnTo>
                        <a:pt x="35" y="1"/>
                      </a:lnTo>
                      <a:lnTo>
                        <a:pt x="32" y="1"/>
                      </a:lnTo>
                      <a:lnTo>
                        <a:pt x="28" y="1"/>
                      </a:lnTo>
                      <a:lnTo>
                        <a:pt x="25" y="1"/>
                      </a:lnTo>
                      <a:lnTo>
                        <a:pt x="21" y="1"/>
                      </a:lnTo>
                      <a:lnTo>
                        <a:pt x="18" y="1"/>
                      </a:lnTo>
                      <a:lnTo>
                        <a:pt x="14" y="1"/>
                      </a:lnTo>
                      <a:lnTo>
                        <a:pt x="11" y="1"/>
                      </a:lnTo>
                      <a:lnTo>
                        <a:pt x="7" y="1"/>
                      </a:lnTo>
                      <a:lnTo>
                        <a:pt x="3" y="1"/>
                      </a:lnTo>
                      <a:lnTo>
                        <a:pt x="0" y="1"/>
                      </a:lnTo>
                      <a:close/>
                    </a:path>
                  </a:pathLst>
                </a:custGeom>
                <a:solidFill>
                  <a:srgbClr val="38444C"/>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20" name="Freeform 322"/>
                <p:cNvSpPr>
                  <a:spLocks/>
                </p:cNvSpPr>
                <p:nvPr/>
              </p:nvSpPr>
              <p:spPr bwMode="auto">
                <a:xfrm>
                  <a:off x="2014" y="1219"/>
                  <a:ext cx="149" cy="117"/>
                </a:xfrm>
                <a:custGeom>
                  <a:avLst/>
                  <a:gdLst>
                    <a:gd name="T0" fmla="*/ 0 w 149"/>
                    <a:gd name="T1" fmla="*/ 25 h 117"/>
                    <a:gd name="T2" fmla="*/ 0 w 149"/>
                    <a:gd name="T3" fmla="*/ 75 h 117"/>
                    <a:gd name="T4" fmla="*/ 1 w 149"/>
                    <a:gd name="T5" fmla="*/ 104 h 117"/>
                    <a:gd name="T6" fmla="*/ 1 w 149"/>
                    <a:gd name="T7" fmla="*/ 113 h 117"/>
                    <a:gd name="T8" fmla="*/ 6 w 149"/>
                    <a:gd name="T9" fmla="*/ 117 h 117"/>
                    <a:gd name="T10" fmla="*/ 15 w 149"/>
                    <a:gd name="T11" fmla="*/ 117 h 117"/>
                    <a:gd name="T12" fmla="*/ 24 w 149"/>
                    <a:gd name="T13" fmla="*/ 117 h 117"/>
                    <a:gd name="T14" fmla="*/ 34 w 149"/>
                    <a:gd name="T15" fmla="*/ 117 h 117"/>
                    <a:gd name="T16" fmla="*/ 43 w 149"/>
                    <a:gd name="T17" fmla="*/ 117 h 117"/>
                    <a:gd name="T18" fmla="*/ 52 w 149"/>
                    <a:gd name="T19" fmla="*/ 117 h 117"/>
                    <a:gd name="T20" fmla="*/ 61 w 149"/>
                    <a:gd name="T21" fmla="*/ 117 h 117"/>
                    <a:gd name="T22" fmla="*/ 70 w 149"/>
                    <a:gd name="T23" fmla="*/ 117 h 117"/>
                    <a:gd name="T24" fmla="*/ 80 w 149"/>
                    <a:gd name="T25" fmla="*/ 117 h 117"/>
                    <a:gd name="T26" fmla="*/ 89 w 149"/>
                    <a:gd name="T27" fmla="*/ 117 h 117"/>
                    <a:gd name="T28" fmla="*/ 98 w 149"/>
                    <a:gd name="T29" fmla="*/ 117 h 117"/>
                    <a:gd name="T30" fmla="*/ 107 w 149"/>
                    <a:gd name="T31" fmla="*/ 117 h 117"/>
                    <a:gd name="T32" fmla="*/ 117 w 149"/>
                    <a:gd name="T33" fmla="*/ 117 h 117"/>
                    <a:gd name="T34" fmla="*/ 126 w 149"/>
                    <a:gd name="T35" fmla="*/ 117 h 117"/>
                    <a:gd name="T36" fmla="*/ 135 w 149"/>
                    <a:gd name="T37" fmla="*/ 117 h 117"/>
                    <a:gd name="T38" fmla="*/ 145 w 149"/>
                    <a:gd name="T39" fmla="*/ 117 h 117"/>
                    <a:gd name="T40" fmla="*/ 149 w 149"/>
                    <a:gd name="T41" fmla="*/ 94 h 117"/>
                    <a:gd name="T42" fmla="*/ 149 w 149"/>
                    <a:gd name="T43" fmla="*/ 47 h 117"/>
                    <a:gd name="T44" fmla="*/ 149 w 149"/>
                    <a:gd name="T45" fmla="*/ 18 h 117"/>
                    <a:gd name="T46" fmla="*/ 149 w 149"/>
                    <a:gd name="T47" fmla="*/ 6 h 117"/>
                    <a:gd name="T48" fmla="*/ 145 w 149"/>
                    <a:gd name="T49" fmla="*/ 0 h 117"/>
                    <a:gd name="T50" fmla="*/ 135 w 149"/>
                    <a:gd name="T51" fmla="*/ 0 h 117"/>
                    <a:gd name="T52" fmla="*/ 126 w 149"/>
                    <a:gd name="T53" fmla="*/ 0 h 117"/>
                    <a:gd name="T54" fmla="*/ 116 w 149"/>
                    <a:gd name="T55" fmla="*/ 0 h 117"/>
                    <a:gd name="T56" fmla="*/ 107 w 149"/>
                    <a:gd name="T57" fmla="*/ 0 h 117"/>
                    <a:gd name="T58" fmla="*/ 98 w 149"/>
                    <a:gd name="T59" fmla="*/ 0 h 117"/>
                    <a:gd name="T60" fmla="*/ 88 w 149"/>
                    <a:gd name="T61" fmla="*/ 0 h 117"/>
                    <a:gd name="T62" fmla="*/ 79 w 149"/>
                    <a:gd name="T63" fmla="*/ 0 h 117"/>
                    <a:gd name="T64" fmla="*/ 71 w 149"/>
                    <a:gd name="T65" fmla="*/ 0 h 117"/>
                    <a:gd name="T66" fmla="*/ 65 w 149"/>
                    <a:gd name="T67" fmla="*/ 0 h 117"/>
                    <a:gd name="T68" fmla="*/ 59 w 149"/>
                    <a:gd name="T69" fmla="*/ 0 h 117"/>
                    <a:gd name="T70" fmla="*/ 53 w 149"/>
                    <a:gd name="T71" fmla="*/ 0 h 117"/>
                    <a:gd name="T72" fmla="*/ 47 w 149"/>
                    <a:gd name="T73" fmla="*/ 0 h 117"/>
                    <a:gd name="T74" fmla="*/ 40 w 149"/>
                    <a:gd name="T75" fmla="*/ 0 h 117"/>
                    <a:gd name="T76" fmla="*/ 34 w 149"/>
                    <a:gd name="T77" fmla="*/ 0 h 117"/>
                    <a:gd name="T78" fmla="*/ 28 w 149"/>
                    <a:gd name="T79" fmla="*/ 0 h 117"/>
                    <a:gd name="T80" fmla="*/ 22 w 149"/>
                    <a:gd name="T81" fmla="*/ 0 h 117"/>
                    <a:gd name="T82" fmla="*/ 15 w 149"/>
                    <a:gd name="T83" fmla="*/ 1 h 117"/>
                    <a:gd name="T84" fmla="*/ 9 w 149"/>
                    <a:gd name="T85" fmla="*/ 1 h 117"/>
                    <a:gd name="T86" fmla="*/ 3 w 149"/>
                    <a:gd name="T87" fmla="*/ 1 h 1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9"/>
                    <a:gd name="T133" fmla="*/ 0 h 117"/>
                    <a:gd name="T134" fmla="*/ 149 w 149"/>
                    <a:gd name="T135" fmla="*/ 117 h 1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9" h="117">
                      <a:moveTo>
                        <a:pt x="0" y="1"/>
                      </a:moveTo>
                      <a:lnTo>
                        <a:pt x="0" y="25"/>
                      </a:lnTo>
                      <a:lnTo>
                        <a:pt x="0" y="50"/>
                      </a:lnTo>
                      <a:lnTo>
                        <a:pt x="0" y="75"/>
                      </a:lnTo>
                      <a:lnTo>
                        <a:pt x="0" y="100"/>
                      </a:lnTo>
                      <a:lnTo>
                        <a:pt x="1" y="104"/>
                      </a:lnTo>
                      <a:lnTo>
                        <a:pt x="1" y="108"/>
                      </a:lnTo>
                      <a:lnTo>
                        <a:pt x="1" y="113"/>
                      </a:lnTo>
                      <a:lnTo>
                        <a:pt x="1" y="117"/>
                      </a:lnTo>
                      <a:lnTo>
                        <a:pt x="6" y="117"/>
                      </a:lnTo>
                      <a:lnTo>
                        <a:pt x="10" y="117"/>
                      </a:lnTo>
                      <a:lnTo>
                        <a:pt x="15" y="117"/>
                      </a:lnTo>
                      <a:lnTo>
                        <a:pt x="20" y="117"/>
                      </a:lnTo>
                      <a:lnTo>
                        <a:pt x="24" y="117"/>
                      </a:lnTo>
                      <a:lnTo>
                        <a:pt x="29" y="117"/>
                      </a:lnTo>
                      <a:lnTo>
                        <a:pt x="34" y="117"/>
                      </a:lnTo>
                      <a:lnTo>
                        <a:pt x="38" y="117"/>
                      </a:lnTo>
                      <a:lnTo>
                        <a:pt x="43" y="117"/>
                      </a:lnTo>
                      <a:lnTo>
                        <a:pt x="47" y="117"/>
                      </a:lnTo>
                      <a:lnTo>
                        <a:pt x="52" y="117"/>
                      </a:lnTo>
                      <a:lnTo>
                        <a:pt x="57" y="117"/>
                      </a:lnTo>
                      <a:lnTo>
                        <a:pt x="61" y="117"/>
                      </a:lnTo>
                      <a:lnTo>
                        <a:pt x="66" y="117"/>
                      </a:lnTo>
                      <a:lnTo>
                        <a:pt x="70" y="117"/>
                      </a:lnTo>
                      <a:lnTo>
                        <a:pt x="75" y="117"/>
                      </a:lnTo>
                      <a:lnTo>
                        <a:pt x="80" y="117"/>
                      </a:lnTo>
                      <a:lnTo>
                        <a:pt x="84" y="117"/>
                      </a:lnTo>
                      <a:lnTo>
                        <a:pt x="89" y="117"/>
                      </a:lnTo>
                      <a:lnTo>
                        <a:pt x="94" y="117"/>
                      </a:lnTo>
                      <a:lnTo>
                        <a:pt x="98" y="117"/>
                      </a:lnTo>
                      <a:lnTo>
                        <a:pt x="103" y="117"/>
                      </a:lnTo>
                      <a:lnTo>
                        <a:pt x="107" y="117"/>
                      </a:lnTo>
                      <a:lnTo>
                        <a:pt x="112" y="117"/>
                      </a:lnTo>
                      <a:lnTo>
                        <a:pt x="117" y="117"/>
                      </a:lnTo>
                      <a:lnTo>
                        <a:pt x="121" y="117"/>
                      </a:lnTo>
                      <a:lnTo>
                        <a:pt x="126" y="117"/>
                      </a:lnTo>
                      <a:lnTo>
                        <a:pt x="131" y="117"/>
                      </a:lnTo>
                      <a:lnTo>
                        <a:pt x="135" y="117"/>
                      </a:lnTo>
                      <a:lnTo>
                        <a:pt x="140" y="117"/>
                      </a:lnTo>
                      <a:lnTo>
                        <a:pt x="145" y="117"/>
                      </a:lnTo>
                      <a:lnTo>
                        <a:pt x="149" y="117"/>
                      </a:lnTo>
                      <a:lnTo>
                        <a:pt x="149" y="94"/>
                      </a:lnTo>
                      <a:lnTo>
                        <a:pt x="149" y="70"/>
                      </a:lnTo>
                      <a:lnTo>
                        <a:pt x="149" y="47"/>
                      </a:lnTo>
                      <a:lnTo>
                        <a:pt x="149" y="24"/>
                      </a:lnTo>
                      <a:lnTo>
                        <a:pt x="149" y="18"/>
                      </a:lnTo>
                      <a:lnTo>
                        <a:pt x="149" y="12"/>
                      </a:lnTo>
                      <a:lnTo>
                        <a:pt x="149" y="6"/>
                      </a:lnTo>
                      <a:lnTo>
                        <a:pt x="149" y="0"/>
                      </a:lnTo>
                      <a:lnTo>
                        <a:pt x="145" y="0"/>
                      </a:lnTo>
                      <a:lnTo>
                        <a:pt x="140" y="0"/>
                      </a:lnTo>
                      <a:lnTo>
                        <a:pt x="135" y="0"/>
                      </a:lnTo>
                      <a:lnTo>
                        <a:pt x="130" y="0"/>
                      </a:lnTo>
                      <a:lnTo>
                        <a:pt x="126" y="0"/>
                      </a:lnTo>
                      <a:lnTo>
                        <a:pt x="121" y="0"/>
                      </a:lnTo>
                      <a:lnTo>
                        <a:pt x="116" y="0"/>
                      </a:lnTo>
                      <a:lnTo>
                        <a:pt x="112" y="0"/>
                      </a:lnTo>
                      <a:lnTo>
                        <a:pt x="107" y="0"/>
                      </a:lnTo>
                      <a:lnTo>
                        <a:pt x="102" y="0"/>
                      </a:lnTo>
                      <a:lnTo>
                        <a:pt x="98" y="0"/>
                      </a:lnTo>
                      <a:lnTo>
                        <a:pt x="93" y="0"/>
                      </a:lnTo>
                      <a:lnTo>
                        <a:pt x="88" y="0"/>
                      </a:lnTo>
                      <a:lnTo>
                        <a:pt x="84" y="0"/>
                      </a:lnTo>
                      <a:lnTo>
                        <a:pt x="79" y="0"/>
                      </a:lnTo>
                      <a:lnTo>
                        <a:pt x="74" y="0"/>
                      </a:lnTo>
                      <a:lnTo>
                        <a:pt x="71" y="0"/>
                      </a:lnTo>
                      <a:lnTo>
                        <a:pt x="68" y="0"/>
                      </a:lnTo>
                      <a:lnTo>
                        <a:pt x="65" y="0"/>
                      </a:lnTo>
                      <a:lnTo>
                        <a:pt x="62" y="0"/>
                      </a:lnTo>
                      <a:lnTo>
                        <a:pt x="59" y="0"/>
                      </a:lnTo>
                      <a:lnTo>
                        <a:pt x="56" y="0"/>
                      </a:lnTo>
                      <a:lnTo>
                        <a:pt x="53" y="0"/>
                      </a:lnTo>
                      <a:lnTo>
                        <a:pt x="50" y="0"/>
                      </a:lnTo>
                      <a:lnTo>
                        <a:pt x="47" y="0"/>
                      </a:lnTo>
                      <a:lnTo>
                        <a:pt x="43" y="0"/>
                      </a:lnTo>
                      <a:lnTo>
                        <a:pt x="40" y="0"/>
                      </a:lnTo>
                      <a:lnTo>
                        <a:pt x="37" y="0"/>
                      </a:lnTo>
                      <a:lnTo>
                        <a:pt x="34" y="0"/>
                      </a:lnTo>
                      <a:lnTo>
                        <a:pt x="31" y="0"/>
                      </a:lnTo>
                      <a:lnTo>
                        <a:pt x="28" y="0"/>
                      </a:lnTo>
                      <a:lnTo>
                        <a:pt x="25" y="0"/>
                      </a:lnTo>
                      <a:lnTo>
                        <a:pt x="22" y="0"/>
                      </a:lnTo>
                      <a:lnTo>
                        <a:pt x="19" y="1"/>
                      </a:lnTo>
                      <a:lnTo>
                        <a:pt x="15" y="1"/>
                      </a:lnTo>
                      <a:lnTo>
                        <a:pt x="12" y="1"/>
                      </a:lnTo>
                      <a:lnTo>
                        <a:pt x="9" y="1"/>
                      </a:lnTo>
                      <a:lnTo>
                        <a:pt x="6" y="1"/>
                      </a:lnTo>
                      <a:lnTo>
                        <a:pt x="3" y="1"/>
                      </a:lnTo>
                      <a:lnTo>
                        <a:pt x="0" y="1"/>
                      </a:lnTo>
                      <a:close/>
                    </a:path>
                  </a:pathLst>
                </a:custGeom>
                <a:solidFill>
                  <a:srgbClr val="3D4951"/>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21" name="Freeform 323"/>
                <p:cNvSpPr>
                  <a:spLocks/>
                </p:cNvSpPr>
                <p:nvPr/>
              </p:nvSpPr>
              <p:spPr bwMode="auto">
                <a:xfrm>
                  <a:off x="2014" y="1219"/>
                  <a:ext cx="128" cy="100"/>
                </a:xfrm>
                <a:custGeom>
                  <a:avLst/>
                  <a:gdLst>
                    <a:gd name="T0" fmla="*/ 0 w 128"/>
                    <a:gd name="T1" fmla="*/ 22 h 100"/>
                    <a:gd name="T2" fmla="*/ 1 w 128"/>
                    <a:gd name="T3" fmla="*/ 64 h 100"/>
                    <a:gd name="T4" fmla="*/ 1 w 128"/>
                    <a:gd name="T5" fmla="*/ 89 h 100"/>
                    <a:gd name="T6" fmla="*/ 1 w 128"/>
                    <a:gd name="T7" fmla="*/ 97 h 100"/>
                    <a:gd name="T8" fmla="*/ 9 w 128"/>
                    <a:gd name="T9" fmla="*/ 100 h 100"/>
                    <a:gd name="T10" fmla="*/ 25 w 128"/>
                    <a:gd name="T11" fmla="*/ 100 h 100"/>
                    <a:gd name="T12" fmla="*/ 41 w 128"/>
                    <a:gd name="T13" fmla="*/ 100 h 100"/>
                    <a:gd name="T14" fmla="*/ 56 w 128"/>
                    <a:gd name="T15" fmla="*/ 100 h 100"/>
                    <a:gd name="T16" fmla="*/ 72 w 128"/>
                    <a:gd name="T17" fmla="*/ 100 h 100"/>
                    <a:gd name="T18" fmla="*/ 88 w 128"/>
                    <a:gd name="T19" fmla="*/ 100 h 100"/>
                    <a:gd name="T20" fmla="*/ 104 w 128"/>
                    <a:gd name="T21" fmla="*/ 100 h 100"/>
                    <a:gd name="T22" fmla="*/ 120 w 128"/>
                    <a:gd name="T23" fmla="*/ 100 h 100"/>
                    <a:gd name="T24" fmla="*/ 128 w 128"/>
                    <a:gd name="T25" fmla="*/ 80 h 100"/>
                    <a:gd name="T26" fmla="*/ 128 w 128"/>
                    <a:gd name="T27" fmla="*/ 41 h 100"/>
                    <a:gd name="T28" fmla="*/ 128 w 128"/>
                    <a:gd name="T29" fmla="*/ 16 h 100"/>
                    <a:gd name="T30" fmla="*/ 128 w 128"/>
                    <a:gd name="T31" fmla="*/ 6 h 100"/>
                    <a:gd name="T32" fmla="*/ 124 w 128"/>
                    <a:gd name="T33" fmla="*/ 1 h 100"/>
                    <a:gd name="T34" fmla="*/ 116 w 128"/>
                    <a:gd name="T35" fmla="*/ 1 h 100"/>
                    <a:gd name="T36" fmla="*/ 108 w 128"/>
                    <a:gd name="T37" fmla="*/ 1 h 100"/>
                    <a:gd name="T38" fmla="*/ 100 w 128"/>
                    <a:gd name="T39" fmla="*/ 0 h 100"/>
                    <a:gd name="T40" fmla="*/ 92 w 128"/>
                    <a:gd name="T41" fmla="*/ 0 h 100"/>
                    <a:gd name="T42" fmla="*/ 84 w 128"/>
                    <a:gd name="T43" fmla="*/ 0 h 100"/>
                    <a:gd name="T44" fmla="*/ 76 w 128"/>
                    <a:gd name="T45" fmla="*/ 0 h 100"/>
                    <a:gd name="T46" fmla="*/ 68 w 128"/>
                    <a:gd name="T47" fmla="*/ 0 h 100"/>
                    <a:gd name="T48" fmla="*/ 61 w 128"/>
                    <a:gd name="T49" fmla="*/ 0 h 100"/>
                    <a:gd name="T50" fmla="*/ 56 w 128"/>
                    <a:gd name="T51" fmla="*/ 0 h 100"/>
                    <a:gd name="T52" fmla="*/ 50 w 128"/>
                    <a:gd name="T53" fmla="*/ 0 h 100"/>
                    <a:gd name="T54" fmla="*/ 45 w 128"/>
                    <a:gd name="T55" fmla="*/ 0 h 100"/>
                    <a:gd name="T56" fmla="*/ 40 w 128"/>
                    <a:gd name="T57" fmla="*/ 0 h 100"/>
                    <a:gd name="T58" fmla="*/ 35 w 128"/>
                    <a:gd name="T59" fmla="*/ 1 h 100"/>
                    <a:gd name="T60" fmla="*/ 29 w 128"/>
                    <a:gd name="T61" fmla="*/ 1 h 100"/>
                    <a:gd name="T62" fmla="*/ 24 w 128"/>
                    <a:gd name="T63" fmla="*/ 1 h 100"/>
                    <a:gd name="T64" fmla="*/ 19 w 128"/>
                    <a:gd name="T65" fmla="*/ 1 h 100"/>
                    <a:gd name="T66" fmla="*/ 13 w 128"/>
                    <a:gd name="T67" fmla="*/ 1 h 100"/>
                    <a:gd name="T68" fmla="*/ 8 w 128"/>
                    <a:gd name="T69" fmla="*/ 1 h 100"/>
                    <a:gd name="T70" fmla="*/ 3 w 128"/>
                    <a:gd name="T71" fmla="*/ 1 h 1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8"/>
                    <a:gd name="T109" fmla="*/ 0 h 100"/>
                    <a:gd name="T110" fmla="*/ 128 w 128"/>
                    <a:gd name="T111" fmla="*/ 100 h 1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8" h="100">
                      <a:moveTo>
                        <a:pt x="0" y="1"/>
                      </a:moveTo>
                      <a:lnTo>
                        <a:pt x="0" y="22"/>
                      </a:lnTo>
                      <a:lnTo>
                        <a:pt x="0" y="43"/>
                      </a:lnTo>
                      <a:lnTo>
                        <a:pt x="1" y="64"/>
                      </a:lnTo>
                      <a:lnTo>
                        <a:pt x="1" y="85"/>
                      </a:lnTo>
                      <a:lnTo>
                        <a:pt x="1" y="89"/>
                      </a:lnTo>
                      <a:lnTo>
                        <a:pt x="1" y="93"/>
                      </a:lnTo>
                      <a:lnTo>
                        <a:pt x="1" y="97"/>
                      </a:lnTo>
                      <a:lnTo>
                        <a:pt x="1" y="100"/>
                      </a:lnTo>
                      <a:lnTo>
                        <a:pt x="9" y="100"/>
                      </a:lnTo>
                      <a:lnTo>
                        <a:pt x="17" y="100"/>
                      </a:lnTo>
                      <a:lnTo>
                        <a:pt x="25" y="100"/>
                      </a:lnTo>
                      <a:lnTo>
                        <a:pt x="33" y="100"/>
                      </a:lnTo>
                      <a:lnTo>
                        <a:pt x="41" y="100"/>
                      </a:lnTo>
                      <a:lnTo>
                        <a:pt x="49" y="100"/>
                      </a:lnTo>
                      <a:lnTo>
                        <a:pt x="56" y="100"/>
                      </a:lnTo>
                      <a:lnTo>
                        <a:pt x="64" y="100"/>
                      </a:lnTo>
                      <a:lnTo>
                        <a:pt x="72" y="100"/>
                      </a:lnTo>
                      <a:lnTo>
                        <a:pt x="80" y="100"/>
                      </a:lnTo>
                      <a:lnTo>
                        <a:pt x="88" y="100"/>
                      </a:lnTo>
                      <a:lnTo>
                        <a:pt x="96" y="100"/>
                      </a:lnTo>
                      <a:lnTo>
                        <a:pt x="104" y="100"/>
                      </a:lnTo>
                      <a:lnTo>
                        <a:pt x="112" y="100"/>
                      </a:lnTo>
                      <a:lnTo>
                        <a:pt x="120" y="100"/>
                      </a:lnTo>
                      <a:lnTo>
                        <a:pt x="128" y="100"/>
                      </a:lnTo>
                      <a:lnTo>
                        <a:pt x="128" y="80"/>
                      </a:lnTo>
                      <a:lnTo>
                        <a:pt x="128" y="61"/>
                      </a:lnTo>
                      <a:lnTo>
                        <a:pt x="128" y="41"/>
                      </a:lnTo>
                      <a:lnTo>
                        <a:pt x="128" y="21"/>
                      </a:lnTo>
                      <a:lnTo>
                        <a:pt x="128" y="16"/>
                      </a:lnTo>
                      <a:lnTo>
                        <a:pt x="128" y="11"/>
                      </a:lnTo>
                      <a:lnTo>
                        <a:pt x="128" y="6"/>
                      </a:lnTo>
                      <a:lnTo>
                        <a:pt x="128" y="1"/>
                      </a:lnTo>
                      <a:lnTo>
                        <a:pt x="124" y="1"/>
                      </a:lnTo>
                      <a:lnTo>
                        <a:pt x="120" y="1"/>
                      </a:lnTo>
                      <a:lnTo>
                        <a:pt x="116" y="1"/>
                      </a:lnTo>
                      <a:lnTo>
                        <a:pt x="112" y="1"/>
                      </a:lnTo>
                      <a:lnTo>
                        <a:pt x="108" y="1"/>
                      </a:lnTo>
                      <a:lnTo>
                        <a:pt x="104" y="1"/>
                      </a:lnTo>
                      <a:lnTo>
                        <a:pt x="100" y="0"/>
                      </a:lnTo>
                      <a:lnTo>
                        <a:pt x="96" y="0"/>
                      </a:lnTo>
                      <a:lnTo>
                        <a:pt x="92" y="0"/>
                      </a:lnTo>
                      <a:lnTo>
                        <a:pt x="88" y="0"/>
                      </a:lnTo>
                      <a:lnTo>
                        <a:pt x="84" y="0"/>
                      </a:lnTo>
                      <a:lnTo>
                        <a:pt x="80" y="0"/>
                      </a:lnTo>
                      <a:lnTo>
                        <a:pt x="76" y="0"/>
                      </a:lnTo>
                      <a:lnTo>
                        <a:pt x="72" y="0"/>
                      </a:lnTo>
                      <a:lnTo>
                        <a:pt x="68" y="0"/>
                      </a:lnTo>
                      <a:lnTo>
                        <a:pt x="64" y="0"/>
                      </a:lnTo>
                      <a:lnTo>
                        <a:pt x="61" y="0"/>
                      </a:lnTo>
                      <a:lnTo>
                        <a:pt x="59" y="0"/>
                      </a:lnTo>
                      <a:lnTo>
                        <a:pt x="56" y="0"/>
                      </a:lnTo>
                      <a:lnTo>
                        <a:pt x="53" y="0"/>
                      </a:lnTo>
                      <a:lnTo>
                        <a:pt x="50" y="0"/>
                      </a:lnTo>
                      <a:lnTo>
                        <a:pt x="48" y="0"/>
                      </a:lnTo>
                      <a:lnTo>
                        <a:pt x="45" y="0"/>
                      </a:lnTo>
                      <a:lnTo>
                        <a:pt x="43" y="0"/>
                      </a:lnTo>
                      <a:lnTo>
                        <a:pt x="40" y="0"/>
                      </a:lnTo>
                      <a:lnTo>
                        <a:pt x="37" y="1"/>
                      </a:lnTo>
                      <a:lnTo>
                        <a:pt x="35" y="1"/>
                      </a:lnTo>
                      <a:lnTo>
                        <a:pt x="32" y="1"/>
                      </a:lnTo>
                      <a:lnTo>
                        <a:pt x="29" y="1"/>
                      </a:lnTo>
                      <a:lnTo>
                        <a:pt x="27" y="1"/>
                      </a:lnTo>
                      <a:lnTo>
                        <a:pt x="24" y="1"/>
                      </a:lnTo>
                      <a:lnTo>
                        <a:pt x="21" y="1"/>
                      </a:lnTo>
                      <a:lnTo>
                        <a:pt x="19" y="1"/>
                      </a:lnTo>
                      <a:lnTo>
                        <a:pt x="16" y="1"/>
                      </a:lnTo>
                      <a:lnTo>
                        <a:pt x="13" y="1"/>
                      </a:lnTo>
                      <a:lnTo>
                        <a:pt x="11" y="1"/>
                      </a:lnTo>
                      <a:lnTo>
                        <a:pt x="8" y="1"/>
                      </a:lnTo>
                      <a:lnTo>
                        <a:pt x="6" y="1"/>
                      </a:lnTo>
                      <a:lnTo>
                        <a:pt x="3" y="1"/>
                      </a:lnTo>
                      <a:lnTo>
                        <a:pt x="0" y="1"/>
                      </a:lnTo>
                      <a:close/>
                    </a:path>
                  </a:pathLst>
                </a:custGeom>
                <a:solidFill>
                  <a:srgbClr val="424C56"/>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22" name="Freeform 324"/>
                <p:cNvSpPr>
                  <a:spLocks/>
                </p:cNvSpPr>
                <p:nvPr/>
              </p:nvSpPr>
              <p:spPr bwMode="auto">
                <a:xfrm>
                  <a:off x="2014" y="1219"/>
                  <a:ext cx="106" cy="84"/>
                </a:xfrm>
                <a:custGeom>
                  <a:avLst/>
                  <a:gdLst>
                    <a:gd name="T0" fmla="*/ 1 w 106"/>
                    <a:gd name="T1" fmla="*/ 19 h 84"/>
                    <a:gd name="T2" fmla="*/ 1 w 106"/>
                    <a:gd name="T3" fmla="*/ 54 h 84"/>
                    <a:gd name="T4" fmla="*/ 1 w 106"/>
                    <a:gd name="T5" fmla="*/ 74 h 84"/>
                    <a:gd name="T6" fmla="*/ 1 w 106"/>
                    <a:gd name="T7" fmla="*/ 81 h 84"/>
                    <a:gd name="T8" fmla="*/ 8 w 106"/>
                    <a:gd name="T9" fmla="*/ 84 h 84"/>
                    <a:gd name="T10" fmla="*/ 21 w 106"/>
                    <a:gd name="T11" fmla="*/ 84 h 84"/>
                    <a:gd name="T12" fmla="*/ 34 w 106"/>
                    <a:gd name="T13" fmla="*/ 84 h 84"/>
                    <a:gd name="T14" fmla="*/ 47 w 106"/>
                    <a:gd name="T15" fmla="*/ 84 h 84"/>
                    <a:gd name="T16" fmla="*/ 60 w 106"/>
                    <a:gd name="T17" fmla="*/ 84 h 84"/>
                    <a:gd name="T18" fmla="*/ 73 w 106"/>
                    <a:gd name="T19" fmla="*/ 84 h 84"/>
                    <a:gd name="T20" fmla="*/ 86 w 106"/>
                    <a:gd name="T21" fmla="*/ 83 h 84"/>
                    <a:gd name="T22" fmla="*/ 100 w 106"/>
                    <a:gd name="T23" fmla="*/ 83 h 84"/>
                    <a:gd name="T24" fmla="*/ 106 w 106"/>
                    <a:gd name="T25" fmla="*/ 67 h 84"/>
                    <a:gd name="T26" fmla="*/ 106 w 106"/>
                    <a:gd name="T27" fmla="*/ 34 h 84"/>
                    <a:gd name="T28" fmla="*/ 106 w 106"/>
                    <a:gd name="T29" fmla="*/ 14 h 84"/>
                    <a:gd name="T30" fmla="*/ 106 w 106"/>
                    <a:gd name="T31" fmla="*/ 5 h 84"/>
                    <a:gd name="T32" fmla="*/ 103 w 106"/>
                    <a:gd name="T33" fmla="*/ 1 h 84"/>
                    <a:gd name="T34" fmla="*/ 96 w 106"/>
                    <a:gd name="T35" fmla="*/ 1 h 84"/>
                    <a:gd name="T36" fmla="*/ 90 w 106"/>
                    <a:gd name="T37" fmla="*/ 1 h 84"/>
                    <a:gd name="T38" fmla="*/ 83 w 106"/>
                    <a:gd name="T39" fmla="*/ 1 h 84"/>
                    <a:gd name="T40" fmla="*/ 76 w 106"/>
                    <a:gd name="T41" fmla="*/ 1 h 84"/>
                    <a:gd name="T42" fmla="*/ 70 w 106"/>
                    <a:gd name="T43" fmla="*/ 1 h 84"/>
                    <a:gd name="T44" fmla="*/ 63 w 106"/>
                    <a:gd name="T45" fmla="*/ 1 h 84"/>
                    <a:gd name="T46" fmla="*/ 56 w 106"/>
                    <a:gd name="T47" fmla="*/ 0 h 84"/>
                    <a:gd name="T48" fmla="*/ 51 w 106"/>
                    <a:gd name="T49" fmla="*/ 0 h 84"/>
                    <a:gd name="T50" fmla="*/ 47 w 106"/>
                    <a:gd name="T51" fmla="*/ 1 h 84"/>
                    <a:gd name="T52" fmla="*/ 42 w 106"/>
                    <a:gd name="T53" fmla="*/ 1 h 84"/>
                    <a:gd name="T54" fmla="*/ 38 w 106"/>
                    <a:gd name="T55" fmla="*/ 1 h 84"/>
                    <a:gd name="T56" fmla="*/ 33 w 106"/>
                    <a:gd name="T57" fmla="*/ 1 h 84"/>
                    <a:gd name="T58" fmla="*/ 29 w 106"/>
                    <a:gd name="T59" fmla="*/ 1 h 84"/>
                    <a:gd name="T60" fmla="*/ 25 w 106"/>
                    <a:gd name="T61" fmla="*/ 1 h 84"/>
                    <a:gd name="T62" fmla="*/ 20 w 106"/>
                    <a:gd name="T63" fmla="*/ 1 h 84"/>
                    <a:gd name="T64" fmla="*/ 16 w 106"/>
                    <a:gd name="T65" fmla="*/ 1 h 84"/>
                    <a:gd name="T66" fmla="*/ 11 w 106"/>
                    <a:gd name="T67" fmla="*/ 1 h 84"/>
                    <a:gd name="T68" fmla="*/ 7 w 106"/>
                    <a:gd name="T69" fmla="*/ 1 h 84"/>
                    <a:gd name="T70" fmla="*/ 3 w 106"/>
                    <a:gd name="T71" fmla="*/ 2 h 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6"/>
                    <a:gd name="T109" fmla="*/ 0 h 84"/>
                    <a:gd name="T110" fmla="*/ 106 w 106"/>
                    <a:gd name="T111" fmla="*/ 84 h 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6" h="84">
                      <a:moveTo>
                        <a:pt x="0" y="2"/>
                      </a:moveTo>
                      <a:lnTo>
                        <a:pt x="1" y="19"/>
                      </a:lnTo>
                      <a:lnTo>
                        <a:pt x="1" y="36"/>
                      </a:lnTo>
                      <a:lnTo>
                        <a:pt x="1" y="54"/>
                      </a:lnTo>
                      <a:lnTo>
                        <a:pt x="1" y="71"/>
                      </a:lnTo>
                      <a:lnTo>
                        <a:pt x="1" y="74"/>
                      </a:lnTo>
                      <a:lnTo>
                        <a:pt x="1" y="77"/>
                      </a:lnTo>
                      <a:lnTo>
                        <a:pt x="1" y="81"/>
                      </a:lnTo>
                      <a:lnTo>
                        <a:pt x="1" y="84"/>
                      </a:lnTo>
                      <a:lnTo>
                        <a:pt x="8" y="84"/>
                      </a:lnTo>
                      <a:lnTo>
                        <a:pt x="14" y="84"/>
                      </a:lnTo>
                      <a:lnTo>
                        <a:pt x="21" y="84"/>
                      </a:lnTo>
                      <a:lnTo>
                        <a:pt x="28" y="84"/>
                      </a:lnTo>
                      <a:lnTo>
                        <a:pt x="34" y="84"/>
                      </a:lnTo>
                      <a:lnTo>
                        <a:pt x="41" y="84"/>
                      </a:lnTo>
                      <a:lnTo>
                        <a:pt x="47" y="84"/>
                      </a:lnTo>
                      <a:lnTo>
                        <a:pt x="54" y="84"/>
                      </a:lnTo>
                      <a:lnTo>
                        <a:pt x="60" y="84"/>
                      </a:lnTo>
                      <a:lnTo>
                        <a:pt x="67" y="84"/>
                      </a:lnTo>
                      <a:lnTo>
                        <a:pt x="73" y="84"/>
                      </a:lnTo>
                      <a:lnTo>
                        <a:pt x="80" y="84"/>
                      </a:lnTo>
                      <a:lnTo>
                        <a:pt x="86" y="83"/>
                      </a:lnTo>
                      <a:lnTo>
                        <a:pt x="93" y="83"/>
                      </a:lnTo>
                      <a:lnTo>
                        <a:pt x="100" y="83"/>
                      </a:lnTo>
                      <a:lnTo>
                        <a:pt x="106" y="83"/>
                      </a:lnTo>
                      <a:lnTo>
                        <a:pt x="106" y="67"/>
                      </a:lnTo>
                      <a:lnTo>
                        <a:pt x="106" y="50"/>
                      </a:lnTo>
                      <a:lnTo>
                        <a:pt x="106" y="34"/>
                      </a:lnTo>
                      <a:lnTo>
                        <a:pt x="106" y="18"/>
                      </a:lnTo>
                      <a:lnTo>
                        <a:pt x="106" y="14"/>
                      </a:lnTo>
                      <a:lnTo>
                        <a:pt x="106" y="9"/>
                      </a:lnTo>
                      <a:lnTo>
                        <a:pt x="106" y="5"/>
                      </a:lnTo>
                      <a:lnTo>
                        <a:pt x="106" y="1"/>
                      </a:lnTo>
                      <a:lnTo>
                        <a:pt x="103" y="1"/>
                      </a:lnTo>
                      <a:lnTo>
                        <a:pt x="99" y="1"/>
                      </a:lnTo>
                      <a:lnTo>
                        <a:pt x="96" y="1"/>
                      </a:lnTo>
                      <a:lnTo>
                        <a:pt x="93" y="1"/>
                      </a:lnTo>
                      <a:lnTo>
                        <a:pt x="90" y="1"/>
                      </a:lnTo>
                      <a:lnTo>
                        <a:pt x="86" y="1"/>
                      </a:lnTo>
                      <a:lnTo>
                        <a:pt x="83" y="1"/>
                      </a:lnTo>
                      <a:lnTo>
                        <a:pt x="80" y="1"/>
                      </a:lnTo>
                      <a:lnTo>
                        <a:pt x="76" y="1"/>
                      </a:lnTo>
                      <a:lnTo>
                        <a:pt x="73" y="1"/>
                      </a:lnTo>
                      <a:lnTo>
                        <a:pt x="70" y="1"/>
                      </a:lnTo>
                      <a:lnTo>
                        <a:pt x="66" y="1"/>
                      </a:lnTo>
                      <a:lnTo>
                        <a:pt x="63" y="1"/>
                      </a:lnTo>
                      <a:lnTo>
                        <a:pt x="60" y="0"/>
                      </a:lnTo>
                      <a:lnTo>
                        <a:pt x="56" y="0"/>
                      </a:lnTo>
                      <a:lnTo>
                        <a:pt x="53" y="0"/>
                      </a:lnTo>
                      <a:lnTo>
                        <a:pt x="51" y="0"/>
                      </a:lnTo>
                      <a:lnTo>
                        <a:pt x="49" y="0"/>
                      </a:lnTo>
                      <a:lnTo>
                        <a:pt x="47" y="1"/>
                      </a:lnTo>
                      <a:lnTo>
                        <a:pt x="44" y="1"/>
                      </a:lnTo>
                      <a:lnTo>
                        <a:pt x="42" y="1"/>
                      </a:lnTo>
                      <a:lnTo>
                        <a:pt x="40" y="1"/>
                      </a:lnTo>
                      <a:lnTo>
                        <a:pt x="38" y="1"/>
                      </a:lnTo>
                      <a:lnTo>
                        <a:pt x="36" y="1"/>
                      </a:lnTo>
                      <a:lnTo>
                        <a:pt x="33" y="1"/>
                      </a:lnTo>
                      <a:lnTo>
                        <a:pt x="31" y="1"/>
                      </a:lnTo>
                      <a:lnTo>
                        <a:pt x="29" y="1"/>
                      </a:lnTo>
                      <a:lnTo>
                        <a:pt x="27" y="1"/>
                      </a:lnTo>
                      <a:lnTo>
                        <a:pt x="25" y="1"/>
                      </a:lnTo>
                      <a:lnTo>
                        <a:pt x="22" y="1"/>
                      </a:lnTo>
                      <a:lnTo>
                        <a:pt x="20" y="1"/>
                      </a:lnTo>
                      <a:lnTo>
                        <a:pt x="18" y="1"/>
                      </a:lnTo>
                      <a:lnTo>
                        <a:pt x="16" y="1"/>
                      </a:lnTo>
                      <a:lnTo>
                        <a:pt x="14" y="1"/>
                      </a:lnTo>
                      <a:lnTo>
                        <a:pt x="11" y="1"/>
                      </a:lnTo>
                      <a:lnTo>
                        <a:pt x="9" y="1"/>
                      </a:lnTo>
                      <a:lnTo>
                        <a:pt x="7" y="1"/>
                      </a:lnTo>
                      <a:lnTo>
                        <a:pt x="5" y="1"/>
                      </a:lnTo>
                      <a:lnTo>
                        <a:pt x="3" y="2"/>
                      </a:lnTo>
                      <a:lnTo>
                        <a:pt x="0" y="2"/>
                      </a:lnTo>
                      <a:close/>
                    </a:path>
                  </a:pathLst>
                </a:custGeom>
                <a:solidFill>
                  <a:srgbClr val="44515B"/>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23" name="Freeform 325"/>
                <p:cNvSpPr>
                  <a:spLocks/>
                </p:cNvSpPr>
                <p:nvPr/>
              </p:nvSpPr>
              <p:spPr bwMode="auto">
                <a:xfrm>
                  <a:off x="2014" y="1220"/>
                  <a:ext cx="85" cy="66"/>
                </a:xfrm>
                <a:custGeom>
                  <a:avLst/>
                  <a:gdLst>
                    <a:gd name="T0" fmla="*/ 1 w 85"/>
                    <a:gd name="T1" fmla="*/ 15 h 66"/>
                    <a:gd name="T2" fmla="*/ 1 w 85"/>
                    <a:gd name="T3" fmla="*/ 42 h 66"/>
                    <a:gd name="T4" fmla="*/ 1 w 85"/>
                    <a:gd name="T5" fmla="*/ 59 h 66"/>
                    <a:gd name="T6" fmla="*/ 1 w 85"/>
                    <a:gd name="T7" fmla="*/ 64 h 66"/>
                    <a:gd name="T8" fmla="*/ 7 w 85"/>
                    <a:gd name="T9" fmla="*/ 66 h 66"/>
                    <a:gd name="T10" fmla="*/ 17 w 85"/>
                    <a:gd name="T11" fmla="*/ 66 h 66"/>
                    <a:gd name="T12" fmla="*/ 28 w 85"/>
                    <a:gd name="T13" fmla="*/ 66 h 66"/>
                    <a:gd name="T14" fmla="*/ 38 w 85"/>
                    <a:gd name="T15" fmla="*/ 66 h 66"/>
                    <a:gd name="T16" fmla="*/ 48 w 85"/>
                    <a:gd name="T17" fmla="*/ 66 h 66"/>
                    <a:gd name="T18" fmla="*/ 59 w 85"/>
                    <a:gd name="T19" fmla="*/ 66 h 66"/>
                    <a:gd name="T20" fmla="*/ 69 w 85"/>
                    <a:gd name="T21" fmla="*/ 66 h 66"/>
                    <a:gd name="T22" fmla="*/ 79 w 85"/>
                    <a:gd name="T23" fmla="*/ 66 h 66"/>
                    <a:gd name="T24" fmla="*/ 85 w 85"/>
                    <a:gd name="T25" fmla="*/ 53 h 66"/>
                    <a:gd name="T26" fmla="*/ 85 w 85"/>
                    <a:gd name="T27" fmla="*/ 27 h 66"/>
                    <a:gd name="T28" fmla="*/ 85 w 85"/>
                    <a:gd name="T29" fmla="*/ 10 h 66"/>
                    <a:gd name="T30" fmla="*/ 85 w 85"/>
                    <a:gd name="T31" fmla="*/ 4 h 66"/>
                    <a:gd name="T32" fmla="*/ 82 w 85"/>
                    <a:gd name="T33" fmla="*/ 0 h 66"/>
                    <a:gd name="T34" fmla="*/ 77 w 85"/>
                    <a:gd name="T35" fmla="*/ 0 h 66"/>
                    <a:gd name="T36" fmla="*/ 71 w 85"/>
                    <a:gd name="T37" fmla="*/ 0 h 66"/>
                    <a:gd name="T38" fmla="*/ 66 w 85"/>
                    <a:gd name="T39" fmla="*/ 0 h 66"/>
                    <a:gd name="T40" fmla="*/ 61 w 85"/>
                    <a:gd name="T41" fmla="*/ 0 h 66"/>
                    <a:gd name="T42" fmla="*/ 56 w 85"/>
                    <a:gd name="T43" fmla="*/ 0 h 66"/>
                    <a:gd name="T44" fmla="*/ 50 w 85"/>
                    <a:gd name="T45" fmla="*/ 0 h 66"/>
                    <a:gd name="T46" fmla="*/ 45 w 85"/>
                    <a:gd name="T47" fmla="*/ 0 h 66"/>
                    <a:gd name="T48" fmla="*/ 39 w 85"/>
                    <a:gd name="T49" fmla="*/ 0 h 66"/>
                    <a:gd name="T50" fmla="*/ 32 w 85"/>
                    <a:gd name="T51" fmla="*/ 0 h 66"/>
                    <a:gd name="T52" fmla="*/ 25 w 85"/>
                    <a:gd name="T53" fmla="*/ 0 h 66"/>
                    <a:gd name="T54" fmla="*/ 18 w 85"/>
                    <a:gd name="T55" fmla="*/ 0 h 66"/>
                    <a:gd name="T56" fmla="*/ 13 w 85"/>
                    <a:gd name="T57" fmla="*/ 0 h 66"/>
                    <a:gd name="T58" fmla="*/ 9 w 85"/>
                    <a:gd name="T59" fmla="*/ 1 h 66"/>
                    <a:gd name="T60" fmla="*/ 6 w 85"/>
                    <a:gd name="T61" fmla="*/ 1 h 66"/>
                    <a:gd name="T62" fmla="*/ 2 w 85"/>
                    <a:gd name="T63" fmla="*/ 1 h 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5"/>
                    <a:gd name="T97" fmla="*/ 0 h 66"/>
                    <a:gd name="T98" fmla="*/ 85 w 85"/>
                    <a:gd name="T99" fmla="*/ 66 h 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5" h="66">
                      <a:moveTo>
                        <a:pt x="0" y="1"/>
                      </a:moveTo>
                      <a:lnTo>
                        <a:pt x="1" y="15"/>
                      </a:lnTo>
                      <a:lnTo>
                        <a:pt x="1" y="28"/>
                      </a:lnTo>
                      <a:lnTo>
                        <a:pt x="1" y="42"/>
                      </a:lnTo>
                      <a:lnTo>
                        <a:pt x="1" y="56"/>
                      </a:lnTo>
                      <a:lnTo>
                        <a:pt x="1" y="59"/>
                      </a:lnTo>
                      <a:lnTo>
                        <a:pt x="1" y="61"/>
                      </a:lnTo>
                      <a:lnTo>
                        <a:pt x="1" y="64"/>
                      </a:lnTo>
                      <a:lnTo>
                        <a:pt x="2" y="66"/>
                      </a:lnTo>
                      <a:lnTo>
                        <a:pt x="7" y="66"/>
                      </a:lnTo>
                      <a:lnTo>
                        <a:pt x="12" y="66"/>
                      </a:lnTo>
                      <a:lnTo>
                        <a:pt x="17" y="66"/>
                      </a:lnTo>
                      <a:lnTo>
                        <a:pt x="22" y="66"/>
                      </a:lnTo>
                      <a:lnTo>
                        <a:pt x="28" y="66"/>
                      </a:lnTo>
                      <a:lnTo>
                        <a:pt x="33" y="66"/>
                      </a:lnTo>
                      <a:lnTo>
                        <a:pt x="38" y="66"/>
                      </a:lnTo>
                      <a:lnTo>
                        <a:pt x="43" y="66"/>
                      </a:lnTo>
                      <a:lnTo>
                        <a:pt x="48" y="66"/>
                      </a:lnTo>
                      <a:lnTo>
                        <a:pt x="53" y="66"/>
                      </a:lnTo>
                      <a:lnTo>
                        <a:pt x="59" y="66"/>
                      </a:lnTo>
                      <a:lnTo>
                        <a:pt x="64" y="66"/>
                      </a:lnTo>
                      <a:lnTo>
                        <a:pt x="69" y="66"/>
                      </a:lnTo>
                      <a:lnTo>
                        <a:pt x="74" y="66"/>
                      </a:lnTo>
                      <a:lnTo>
                        <a:pt x="79" y="66"/>
                      </a:lnTo>
                      <a:lnTo>
                        <a:pt x="85" y="66"/>
                      </a:lnTo>
                      <a:lnTo>
                        <a:pt x="85" y="53"/>
                      </a:lnTo>
                      <a:lnTo>
                        <a:pt x="85" y="40"/>
                      </a:lnTo>
                      <a:lnTo>
                        <a:pt x="85" y="27"/>
                      </a:lnTo>
                      <a:lnTo>
                        <a:pt x="85" y="14"/>
                      </a:lnTo>
                      <a:lnTo>
                        <a:pt x="85" y="10"/>
                      </a:lnTo>
                      <a:lnTo>
                        <a:pt x="85" y="7"/>
                      </a:lnTo>
                      <a:lnTo>
                        <a:pt x="85" y="4"/>
                      </a:lnTo>
                      <a:lnTo>
                        <a:pt x="85" y="0"/>
                      </a:lnTo>
                      <a:lnTo>
                        <a:pt x="82" y="0"/>
                      </a:lnTo>
                      <a:lnTo>
                        <a:pt x="79" y="0"/>
                      </a:lnTo>
                      <a:lnTo>
                        <a:pt x="77" y="0"/>
                      </a:lnTo>
                      <a:lnTo>
                        <a:pt x="74" y="0"/>
                      </a:lnTo>
                      <a:lnTo>
                        <a:pt x="71" y="0"/>
                      </a:lnTo>
                      <a:lnTo>
                        <a:pt x="69" y="0"/>
                      </a:lnTo>
                      <a:lnTo>
                        <a:pt x="66" y="0"/>
                      </a:lnTo>
                      <a:lnTo>
                        <a:pt x="64" y="0"/>
                      </a:lnTo>
                      <a:lnTo>
                        <a:pt x="61" y="0"/>
                      </a:lnTo>
                      <a:lnTo>
                        <a:pt x="58" y="0"/>
                      </a:lnTo>
                      <a:lnTo>
                        <a:pt x="56" y="0"/>
                      </a:lnTo>
                      <a:lnTo>
                        <a:pt x="53" y="0"/>
                      </a:lnTo>
                      <a:lnTo>
                        <a:pt x="50" y="0"/>
                      </a:lnTo>
                      <a:lnTo>
                        <a:pt x="48" y="0"/>
                      </a:lnTo>
                      <a:lnTo>
                        <a:pt x="45" y="0"/>
                      </a:lnTo>
                      <a:lnTo>
                        <a:pt x="43" y="0"/>
                      </a:lnTo>
                      <a:lnTo>
                        <a:pt x="39" y="0"/>
                      </a:lnTo>
                      <a:lnTo>
                        <a:pt x="35" y="0"/>
                      </a:lnTo>
                      <a:lnTo>
                        <a:pt x="32" y="0"/>
                      </a:lnTo>
                      <a:lnTo>
                        <a:pt x="29" y="0"/>
                      </a:lnTo>
                      <a:lnTo>
                        <a:pt x="25" y="0"/>
                      </a:lnTo>
                      <a:lnTo>
                        <a:pt x="22" y="0"/>
                      </a:lnTo>
                      <a:lnTo>
                        <a:pt x="18" y="0"/>
                      </a:lnTo>
                      <a:lnTo>
                        <a:pt x="15" y="0"/>
                      </a:lnTo>
                      <a:lnTo>
                        <a:pt x="13" y="0"/>
                      </a:lnTo>
                      <a:lnTo>
                        <a:pt x="11" y="1"/>
                      </a:lnTo>
                      <a:lnTo>
                        <a:pt x="9" y="1"/>
                      </a:lnTo>
                      <a:lnTo>
                        <a:pt x="8" y="1"/>
                      </a:lnTo>
                      <a:lnTo>
                        <a:pt x="6" y="1"/>
                      </a:lnTo>
                      <a:lnTo>
                        <a:pt x="4" y="1"/>
                      </a:lnTo>
                      <a:lnTo>
                        <a:pt x="2" y="1"/>
                      </a:lnTo>
                      <a:lnTo>
                        <a:pt x="0" y="1"/>
                      </a:lnTo>
                      <a:close/>
                    </a:path>
                  </a:pathLst>
                </a:custGeom>
                <a:solidFill>
                  <a:srgbClr val="495460"/>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24" name="Freeform 326"/>
                <p:cNvSpPr>
                  <a:spLocks/>
                </p:cNvSpPr>
                <p:nvPr/>
              </p:nvSpPr>
              <p:spPr bwMode="auto">
                <a:xfrm>
                  <a:off x="2015" y="1220"/>
                  <a:ext cx="62" cy="49"/>
                </a:xfrm>
                <a:custGeom>
                  <a:avLst/>
                  <a:gdLst>
                    <a:gd name="T0" fmla="*/ 0 w 62"/>
                    <a:gd name="T1" fmla="*/ 1 h 49"/>
                    <a:gd name="T2" fmla="*/ 0 w 62"/>
                    <a:gd name="T3" fmla="*/ 42 h 49"/>
                    <a:gd name="T4" fmla="*/ 1 w 62"/>
                    <a:gd name="T5" fmla="*/ 49 h 49"/>
                    <a:gd name="T6" fmla="*/ 62 w 62"/>
                    <a:gd name="T7" fmla="*/ 49 h 49"/>
                    <a:gd name="T8" fmla="*/ 62 w 62"/>
                    <a:gd name="T9" fmla="*/ 10 h 49"/>
                    <a:gd name="T10" fmla="*/ 62 w 62"/>
                    <a:gd name="T11" fmla="*/ 1 h 49"/>
                    <a:gd name="T12" fmla="*/ 31 w 62"/>
                    <a:gd name="T13" fmla="*/ 0 h 49"/>
                    <a:gd name="T14" fmla="*/ 10 w 62"/>
                    <a:gd name="T15" fmla="*/ 1 h 49"/>
                    <a:gd name="T16" fmla="*/ 0 w 62"/>
                    <a:gd name="T17" fmla="*/ 1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49"/>
                    <a:gd name="T29" fmla="*/ 62 w 62"/>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49">
                      <a:moveTo>
                        <a:pt x="0" y="1"/>
                      </a:moveTo>
                      <a:lnTo>
                        <a:pt x="0" y="42"/>
                      </a:lnTo>
                      <a:lnTo>
                        <a:pt x="1" y="49"/>
                      </a:lnTo>
                      <a:lnTo>
                        <a:pt x="62" y="49"/>
                      </a:lnTo>
                      <a:lnTo>
                        <a:pt x="62" y="10"/>
                      </a:lnTo>
                      <a:lnTo>
                        <a:pt x="62" y="1"/>
                      </a:lnTo>
                      <a:lnTo>
                        <a:pt x="31" y="0"/>
                      </a:lnTo>
                      <a:lnTo>
                        <a:pt x="10" y="1"/>
                      </a:lnTo>
                      <a:lnTo>
                        <a:pt x="0" y="1"/>
                      </a:lnTo>
                      <a:close/>
                    </a:path>
                  </a:pathLst>
                </a:custGeom>
                <a:solidFill>
                  <a:srgbClr val="4F5966"/>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25" name="Rectangle 327"/>
                <p:cNvSpPr>
                  <a:spLocks noChangeArrowheads="1"/>
                </p:cNvSpPr>
                <p:nvPr/>
              </p:nvSpPr>
              <p:spPr bwMode="auto">
                <a:xfrm>
                  <a:off x="2038" y="1244"/>
                  <a:ext cx="251" cy="182"/>
                </a:xfrm>
                <a:prstGeom prst="rect">
                  <a:avLst/>
                </a:prstGeom>
                <a:solidFill>
                  <a:srgbClr val="00000F"/>
                </a:solidFill>
                <a:ln w="9525">
                  <a:noFill/>
                  <a:miter lim="800000"/>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26" name="Rectangle 328"/>
                <p:cNvSpPr>
                  <a:spLocks noChangeArrowheads="1"/>
                </p:cNvSpPr>
                <p:nvPr/>
              </p:nvSpPr>
              <p:spPr bwMode="auto">
                <a:xfrm>
                  <a:off x="2042" y="1248"/>
                  <a:ext cx="240" cy="173"/>
                </a:xfrm>
                <a:prstGeom prst="rect">
                  <a:avLst/>
                </a:prstGeom>
                <a:solidFill>
                  <a:srgbClr val="004F84"/>
                </a:solidFill>
                <a:ln w="9525">
                  <a:noFill/>
                  <a:miter lim="800000"/>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27" name="Freeform 329"/>
                <p:cNvSpPr>
                  <a:spLocks/>
                </p:cNvSpPr>
                <p:nvPr/>
              </p:nvSpPr>
              <p:spPr bwMode="auto">
                <a:xfrm>
                  <a:off x="2052" y="1254"/>
                  <a:ext cx="221" cy="160"/>
                </a:xfrm>
                <a:custGeom>
                  <a:avLst/>
                  <a:gdLst>
                    <a:gd name="T0" fmla="*/ 8 w 221"/>
                    <a:gd name="T1" fmla="*/ 0 h 160"/>
                    <a:gd name="T2" fmla="*/ 22 w 221"/>
                    <a:gd name="T3" fmla="*/ 0 h 160"/>
                    <a:gd name="T4" fmla="*/ 35 w 221"/>
                    <a:gd name="T5" fmla="*/ 0 h 160"/>
                    <a:gd name="T6" fmla="*/ 49 w 221"/>
                    <a:gd name="T7" fmla="*/ 0 h 160"/>
                    <a:gd name="T8" fmla="*/ 63 w 221"/>
                    <a:gd name="T9" fmla="*/ 0 h 160"/>
                    <a:gd name="T10" fmla="*/ 77 w 221"/>
                    <a:gd name="T11" fmla="*/ 0 h 160"/>
                    <a:gd name="T12" fmla="*/ 90 w 221"/>
                    <a:gd name="T13" fmla="*/ 0 h 160"/>
                    <a:gd name="T14" fmla="*/ 104 w 221"/>
                    <a:gd name="T15" fmla="*/ 0 h 160"/>
                    <a:gd name="T16" fmla="*/ 118 w 221"/>
                    <a:gd name="T17" fmla="*/ 0 h 160"/>
                    <a:gd name="T18" fmla="*/ 132 w 221"/>
                    <a:gd name="T19" fmla="*/ 0 h 160"/>
                    <a:gd name="T20" fmla="*/ 146 w 221"/>
                    <a:gd name="T21" fmla="*/ 0 h 160"/>
                    <a:gd name="T22" fmla="*/ 160 w 221"/>
                    <a:gd name="T23" fmla="*/ 1 h 160"/>
                    <a:gd name="T24" fmla="*/ 173 w 221"/>
                    <a:gd name="T25" fmla="*/ 1 h 160"/>
                    <a:gd name="T26" fmla="*/ 187 w 221"/>
                    <a:gd name="T27" fmla="*/ 1 h 160"/>
                    <a:gd name="T28" fmla="*/ 201 w 221"/>
                    <a:gd name="T29" fmla="*/ 1 h 160"/>
                    <a:gd name="T30" fmla="*/ 215 w 221"/>
                    <a:gd name="T31" fmla="*/ 1 h 160"/>
                    <a:gd name="T32" fmla="*/ 221 w 221"/>
                    <a:gd name="T33" fmla="*/ 21 h 160"/>
                    <a:gd name="T34" fmla="*/ 221 w 221"/>
                    <a:gd name="T35" fmla="*/ 61 h 160"/>
                    <a:gd name="T36" fmla="*/ 221 w 221"/>
                    <a:gd name="T37" fmla="*/ 100 h 160"/>
                    <a:gd name="T38" fmla="*/ 220 w 221"/>
                    <a:gd name="T39" fmla="*/ 141 h 160"/>
                    <a:gd name="T40" fmla="*/ 213 w 221"/>
                    <a:gd name="T41" fmla="*/ 160 h 160"/>
                    <a:gd name="T42" fmla="*/ 199 w 221"/>
                    <a:gd name="T43" fmla="*/ 160 h 160"/>
                    <a:gd name="T44" fmla="*/ 186 w 221"/>
                    <a:gd name="T45" fmla="*/ 160 h 160"/>
                    <a:gd name="T46" fmla="*/ 172 w 221"/>
                    <a:gd name="T47" fmla="*/ 160 h 160"/>
                    <a:gd name="T48" fmla="*/ 158 w 221"/>
                    <a:gd name="T49" fmla="*/ 160 h 160"/>
                    <a:gd name="T50" fmla="*/ 144 w 221"/>
                    <a:gd name="T51" fmla="*/ 160 h 160"/>
                    <a:gd name="T52" fmla="*/ 131 w 221"/>
                    <a:gd name="T53" fmla="*/ 160 h 160"/>
                    <a:gd name="T54" fmla="*/ 117 w 221"/>
                    <a:gd name="T55" fmla="*/ 160 h 160"/>
                    <a:gd name="T56" fmla="*/ 103 w 221"/>
                    <a:gd name="T57" fmla="*/ 160 h 160"/>
                    <a:gd name="T58" fmla="*/ 89 w 221"/>
                    <a:gd name="T59" fmla="*/ 160 h 160"/>
                    <a:gd name="T60" fmla="*/ 75 w 221"/>
                    <a:gd name="T61" fmla="*/ 160 h 160"/>
                    <a:gd name="T62" fmla="*/ 61 w 221"/>
                    <a:gd name="T63" fmla="*/ 160 h 160"/>
                    <a:gd name="T64" fmla="*/ 48 w 221"/>
                    <a:gd name="T65" fmla="*/ 160 h 160"/>
                    <a:gd name="T66" fmla="*/ 34 w 221"/>
                    <a:gd name="T67" fmla="*/ 160 h 160"/>
                    <a:gd name="T68" fmla="*/ 20 w 221"/>
                    <a:gd name="T69" fmla="*/ 159 h 160"/>
                    <a:gd name="T70" fmla="*/ 6 w 221"/>
                    <a:gd name="T71" fmla="*/ 159 h 160"/>
                    <a:gd name="T72" fmla="*/ 0 w 221"/>
                    <a:gd name="T73" fmla="*/ 139 h 160"/>
                    <a:gd name="T74" fmla="*/ 0 w 221"/>
                    <a:gd name="T75" fmla="*/ 100 h 160"/>
                    <a:gd name="T76" fmla="*/ 0 w 221"/>
                    <a:gd name="T77" fmla="*/ 60 h 160"/>
                    <a:gd name="T78" fmla="*/ 0 w 221"/>
                    <a:gd name="T79" fmla="*/ 20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1"/>
                    <a:gd name="T121" fmla="*/ 0 h 160"/>
                    <a:gd name="T122" fmla="*/ 221 w 221"/>
                    <a:gd name="T123" fmla="*/ 160 h 1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1" h="160">
                      <a:moveTo>
                        <a:pt x="1" y="0"/>
                      </a:moveTo>
                      <a:lnTo>
                        <a:pt x="8" y="0"/>
                      </a:lnTo>
                      <a:lnTo>
                        <a:pt x="15" y="0"/>
                      </a:lnTo>
                      <a:lnTo>
                        <a:pt x="22" y="0"/>
                      </a:lnTo>
                      <a:lnTo>
                        <a:pt x="28" y="0"/>
                      </a:lnTo>
                      <a:lnTo>
                        <a:pt x="35" y="0"/>
                      </a:lnTo>
                      <a:lnTo>
                        <a:pt x="42" y="0"/>
                      </a:lnTo>
                      <a:lnTo>
                        <a:pt x="49" y="0"/>
                      </a:lnTo>
                      <a:lnTo>
                        <a:pt x="56" y="0"/>
                      </a:lnTo>
                      <a:lnTo>
                        <a:pt x="63" y="0"/>
                      </a:lnTo>
                      <a:lnTo>
                        <a:pt x="70" y="0"/>
                      </a:lnTo>
                      <a:lnTo>
                        <a:pt x="77" y="0"/>
                      </a:lnTo>
                      <a:lnTo>
                        <a:pt x="83" y="0"/>
                      </a:lnTo>
                      <a:lnTo>
                        <a:pt x="90" y="0"/>
                      </a:lnTo>
                      <a:lnTo>
                        <a:pt x="97" y="0"/>
                      </a:lnTo>
                      <a:lnTo>
                        <a:pt x="104" y="0"/>
                      </a:lnTo>
                      <a:lnTo>
                        <a:pt x="111" y="0"/>
                      </a:lnTo>
                      <a:lnTo>
                        <a:pt x="118" y="0"/>
                      </a:lnTo>
                      <a:lnTo>
                        <a:pt x="125" y="0"/>
                      </a:lnTo>
                      <a:lnTo>
                        <a:pt x="132" y="0"/>
                      </a:lnTo>
                      <a:lnTo>
                        <a:pt x="139" y="0"/>
                      </a:lnTo>
                      <a:lnTo>
                        <a:pt x="146" y="0"/>
                      </a:lnTo>
                      <a:lnTo>
                        <a:pt x="153" y="0"/>
                      </a:lnTo>
                      <a:lnTo>
                        <a:pt x="160" y="1"/>
                      </a:lnTo>
                      <a:lnTo>
                        <a:pt x="166" y="1"/>
                      </a:lnTo>
                      <a:lnTo>
                        <a:pt x="173" y="1"/>
                      </a:lnTo>
                      <a:lnTo>
                        <a:pt x="180" y="1"/>
                      </a:lnTo>
                      <a:lnTo>
                        <a:pt x="187" y="1"/>
                      </a:lnTo>
                      <a:lnTo>
                        <a:pt x="194" y="1"/>
                      </a:lnTo>
                      <a:lnTo>
                        <a:pt x="201" y="1"/>
                      </a:lnTo>
                      <a:lnTo>
                        <a:pt x="208" y="1"/>
                      </a:lnTo>
                      <a:lnTo>
                        <a:pt x="215" y="1"/>
                      </a:lnTo>
                      <a:lnTo>
                        <a:pt x="221" y="2"/>
                      </a:lnTo>
                      <a:lnTo>
                        <a:pt x="221" y="21"/>
                      </a:lnTo>
                      <a:lnTo>
                        <a:pt x="221" y="41"/>
                      </a:lnTo>
                      <a:lnTo>
                        <a:pt x="221" y="61"/>
                      </a:lnTo>
                      <a:lnTo>
                        <a:pt x="221" y="80"/>
                      </a:lnTo>
                      <a:lnTo>
                        <a:pt x="221" y="100"/>
                      </a:lnTo>
                      <a:lnTo>
                        <a:pt x="221" y="121"/>
                      </a:lnTo>
                      <a:lnTo>
                        <a:pt x="220" y="141"/>
                      </a:lnTo>
                      <a:lnTo>
                        <a:pt x="220" y="160"/>
                      </a:lnTo>
                      <a:lnTo>
                        <a:pt x="213" y="160"/>
                      </a:lnTo>
                      <a:lnTo>
                        <a:pt x="206" y="160"/>
                      </a:lnTo>
                      <a:lnTo>
                        <a:pt x="199" y="160"/>
                      </a:lnTo>
                      <a:lnTo>
                        <a:pt x="192" y="160"/>
                      </a:lnTo>
                      <a:lnTo>
                        <a:pt x="186" y="160"/>
                      </a:lnTo>
                      <a:lnTo>
                        <a:pt x="179" y="160"/>
                      </a:lnTo>
                      <a:lnTo>
                        <a:pt x="172" y="160"/>
                      </a:lnTo>
                      <a:lnTo>
                        <a:pt x="165" y="160"/>
                      </a:lnTo>
                      <a:lnTo>
                        <a:pt x="158" y="160"/>
                      </a:lnTo>
                      <a:lnTo>
                        <a:pt x="151" y="160"/>
                      </a:lnTo>
                      <a:lnTo>
                        <a:pt x="144" y="160"/>
                      </a:lnTo>
                      <a:lnTo>
                        <a:pt x="138" y="160"/>
                      </a:lnTo>
                      <a:lnTo>
                        <a:pt x="131" y="160"/>
                      </a:lnTo>
                      <a:lnTo>
                        <a:pt x="124" y="160"/>
                      </a:lnTo>
                      <a:lnTo>
                        <a:pt x="117" y="160"/>
                      </a:lnTo>
                      <a:lnTo>
                        <a:pt x="110" y="160"/>
                      </a:lnTo>
                      <a:lnTo>
                        <a:pt x="103" y="160"/>
                      </a:lnTo>
                      <a:lnTo>
                        <a:pt x="96" y="160"/>
                      </a:lnTo>
                      <a:lnTo>
                        <a:pt x="89" y="160"/>
                      </a:lnTo>
                      <a:lnTo>
                        <a:pt x="82" y="160"/>
                      </a:lnTo>
                      <a:lnTo>
                        <a:pt x="75" y="160"/>
                      </a:lnTo>
                      <a:lnTo>
                        <a:pt x="68" y="160"/>
                      </a:lnTo>
                      <a:lnTo>
                        <a:pt x="61" y="160"/>
                      </a:lnTo>
                      <a:lnTo>
                        <a:pt x="54" y="160"/>
                      </a:lnTo>
                      <a:lnTo>
                        <a:pt x="48" y="160"/>
                      </a:lnTo>
                      <a:lnTo>
                        <a:pt x="41" y="160"/>
                      </a:lnTo>
                      <a:lnTo>
                        <a:pt x="34" y="160"/>
                      </a:lnTo>
                      <a:lnTo>
                        <a:pt x="27" y="160"/>
                      </a:lnTo>
                      <a:lnTo>
                        <a:pt x="20" y="159"/>
                      </a:lnTo>
                      <a:lnTo>
                        <a:pt x="13" y="159"/>
                      </a:lnTo>
                      <a:lnTo>
                        <a:pt x="6" y="159"/>
                      </a:lnTo>
                      <a:lnTo>
                        <a:pt x="0" y="159"/>
                      </a:lnTo>
                      <a:lnTo>
                        <a:pt x="0" y="139"/>
                      </a:lnTo>
                      <a:lnTo>
                        <a:pt x="0" y="120"/>
                      </a:lnTo>
                      <a:lnTo>
                        <a:pt x="0" y="100"/>
                      </a:lnTo>
                      <a:lnTo>
                        <a:pt x="0" y="80"/>
                      </a:lnTo>
                      <a:lnTo>
                        <a:pt x="0" y="60"/>
                      </a:lnTo>
                      <a:lnTo>
                        <a:pt x="0" y="40"/>
                      </a:lnTo>
                      <a:lnTo>
                        <a:pt x="0" y="20"/>
                      </a:lnTo>
                      <a:lnTo>
                        <a:pt x="1" y="0"/>
                      </a:lnTo>
                      <a:close/>
                    </a:path>
                  </a:pathLst>
                </a:custGeom>
                <a:solidFill>
                  <a:srgbClr val="00568E"/>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28" name="Freeform 330"/>
                <p:cNvSpPr>
                  <a:spLocks/>
                </p:cNvSpPr>
                <p:nvPr/>
              </p:nvSpPr>
              <p:spPr bwMode="auto">
                <a:xfrm>
                  <a:off x="2061" y="1261"/>
                  <a:ext cx="204" cy="147"/>
                </a:xfrm>
                <a:custGeom>
                  <a:avLst/>
                  <a:gdLst>
                    <a:gd name="T0" fmla="*/ 9 w 204"/>
                    <a:gd name="T1" fmla="*/ 0 h 147"/>
                    <a:gd name="T2" fmla="*/ 21 w 204"/>
                    <a:gd name="T3" fmla="*/ 0 h 147"/>
                    <a:gd name="T4" fmla="*/ 34 w 204"/>
                    <a:gd name="T5" fmla="*/ 0 h 147"/>
                    <a:gd name="T6" fmla="*/ 46 w 204"/>
                    <a:gd name="T7" fmla="*/ 0 h 147"/>
                    <a:gd name="T8" fmla="*/ 59 w 204"/>
                    <a:gd name="T9" fmla="*/ 0 h 147"/>
                    <a:gd name="T10" fmla="*/ 71 w 204"/>
                    <a:gd name="T11" fmla="*/ 0 h 147"/>
                    <a:gd name="T12" fmla="*/ 84 w 204"/>
                    <a:gd name="T13" fmla="*/ 0 h 147"/>
                    <a:gd name="T14" fmla="*/ 96 w 204"/>
                    <a:gd name="T15" fmla="*/ 0 h 147"/>
                    <a:gd name="T16" fmla="*/ 109 w 204"/>
                    <a:gd name="T17" fmla="*/ 0 h 147"/>
                    <a:gd name="T18" fmla="*/ 122 w 204"/>
                    <a:gd name="T19" fmla="*/ 0 h 147"/>
                    <a:gd name="T20" fmla="*/ 135 w 204"/>
                    <a:gd name="T21" fmla="*/ 0 h 147"/>
                    <a:gd name="T22" fmla="*/ 147 w 204"/>
                    <a:gd name="T23" fmla="*/ 0 h 147"/>
                    <a:gd name="T24" fmla="*/ 160 w 204"/>
                    <a:gd name="T25" fmla="*/ 1 h 147"/>
                    <a:gd name="T26" fmla="*/ 173 w 204"/>
                    <a:gd name="T27" fmla="*/ 1 h 147"/>
                    <a:gd name="T28" fmla="*/ 185 w 204"/>
                    <a:gd name="T29" fmla="*/ 2 h 147"/>
                    <a:gd name="T30" fmla="*/ 197 w 204"/>
                    <a:gd name="T31" fmla="*/ 2 h 147"/>
                    <a:gd name="T32" fmla="*/ 204 w 204"/>
                    <a:gd name="T33" fmla="*/ 20 h 147"/>
                    <a:gd name="T34" fmla="*/ 204 w 204"/>
                    <a:gd name="T35" fmla="*/ 56 h 147"/>
                    <a:gd name="T36" fmla="*/ 203 w 204"/>
                    <a:gd name="T37" fmla="*/ 92 h 147"/>
                    <a:gd name="T38" fmla="*/ 202 w 204"/>
                    <a:gd name="T39" fmla="*/ 129 h 147"/>
                    <a:gd name="T40" fmla="*/ 194 w 204"/>
                    <a:gd name="T41" fmla="*/ 147 h 147"/>
                    <a:gd name="T42" fmla="*/ 182 w 204"/>
                    <a:gd name="T43" fmla="*/ 147 h 147"/>
                    <a:gd name="T44" fmla="*/ 169 w 204"/>
                    <a:gd name="T45" fmla="*/ 147 h 147"/>
                    <a:gd name="T46" fmla="*/ 157 w 204"/>
                    <a:gd name="T47" fmla="*/ 147 h 147"/>
                    <a:gd name="T48" fmla="*/ 144 w 204"/>
                    <a:gd name="T49" fmla="*/ 147 h 147"/>
                    <a:gd name="T50" fmla="*/ 132 w 204"/>
                    <a:gd name="T51" fmla="*/ 147 h 147"/>
                    <a:gd name="T52" fmla="*/ 119 w 204"/>
                    <a:gd name="T53" fmla="*/ 147 h 147"/>
                    <a:gd name="T54" fmla="*/ 107 w 204"/>
                    <a:gd name="T55" fmla="*/ 147 h 147"/>
                    <a:gd name="T56" fmla="*/ 94 w 204"/>
                    <a:gd name="T57" fmla="*/ 147 h 147"/>
                    <a:gd name="T58" fmla="*/ 81 w 204"/>
                    <a:gd name="T59" fmla="*/ 147 h 147"/>
                    <a:gd name="T60" fmla="*/ 68 w 204"/>
                    <a:gd name="T61" fmla="*/ 147 h 147"/>
                    <a:gd name="T62" fmla="*/ 56 w 204"/>
                    <a:gd name="T63" fmla="*/ 146 h 147"/>
                    <a:gd name="T64" fmla="*/ 43 w 204"/>
                    <a:gd name="T65" fmla="*/ 146 h 147"/>
                    <a:gd name="T66" fmla="*/ 31 w 204"/>
                    <a:gd name="T67" fmla="*/ 146 h 147"/>
                    <a:gd name="T68" fmla="*/ 18 w 204"/>
                    <a:gd name="T69" fmla="*/ 145 h 147"/>
                    <a:gd name="T70" fmla="*/ 6 w 204"/>
                    <a:gd name="T71" fmla="*/ 144 h 147"/>
                    <a:gd name="T72" fmla="*/ 0 w 204"/>
                    <a:gd name="T73" fmla="*/ 127 h 147"/>
                    <a:gd name="T74" fmla="*/ 0 w 204"/>
                    <a:gd name="T75" fmla="*/ 91 h 147"/>
                    <a:gd name="T76" fmla="*/ 0 w 204"/>
                    <a:gd name="T77" fmla="*/ 55 h 147"/>
                    <a:gd name="T78" fmla="*/ 1 w 204"/>
                    <a:gd name="T79" fmla="*/ 18 h 1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4"/>
                    <a:gd name="T121" fmla="*/ 0 h 147"/>
                    <a:gd name="T122" fmla="*/ 204 w 204"/>
                    <a:gd name="T123" fmla="*/ 147 h 1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4" h="147">
                      <a:moveTo>
                        <a:pt x="2" y="0"/>
                      </a:moveTo>
                      <a:lnTo>
                        <a:pt x="9" y="0"/>
                      </a:lnTo>
                      <a:lnTo>
                        <a:pt x="15" y="0"/>
                      </a:lnTo>
                      <a:lnTo>
                        <a:pt x="21" y="0"/>
                      </a:lnTo>
                      <a:lnTo>
                        <a:pt x="27" y="0"/>
                      </a:lnTo>
                      <a:lnTo>
                        <a:pt x="34" y="0"/>
                      </a:lnTo>
                      <a:lnTo>
                        <a:pt x="40" y="0"/>
                      </a:lnTo>
                      <a:lnTo>
                        <a:pt x="46" y="0"/>
                      </a:lnTo>
                      <a:lnTo>
                        <a:pt x="52" y="0"/>
                      </a:lnTo>
                      <a:lnTo>
                        <a:pt x="59" y="0"/>
                      </a:lnTo>
                      <a:lnTo>
                        <a:pt x="65" y="0"/>
                      </a:lnTo>
                      <a:lnTo>
                        <a:pt x="71" y="0"/>
                      </a:lnTo>
                      <a:lnTo>
                        <a:pt x="77" y="0"/>
                      </a:lnTo>
                      <a:lnTo>
                        <a:pt x="84" y="0"/>
                      </a:lnTo>
                      <a:lnTo>
                        <a:pt x="90" y="0"/>
                      </a:lnTo>
                      <a:lnTo>
                        <a:pt x="96" y="0"/>
                      </a:lnTo>
                      <a:lnTo>
                        <a:pt x="103" y="0"/>
                      </a:lnTo>
                      <a:lnTo>
                        <a:pt x="109" y="0"/>
                      </a:lnTo>
                      <a:lnTo>
                        <a:pt x="115" y="0"/>
                      </a:lnTo>
                      <a:lnTo>
                        <a:pt x="122" y="0"/>
                      </a:lnTo>
                      <a:lnTo>
                        <a:pt x="128" y="0"/>
                      </a:lnTo>
                      <a:lnTo>
                        <a:pt x="135" y="0"/>
                      </a:lnTo>
                      <a:lnTo>
                        <a:pt x="141" y="0"/>
                      </a:lnTo>
                      <a:lnTo>
                        <a:pt x="147" y="0"/>
                      </a:lnTo>
                      <a:lnTo>
                        <a:pt x="154" y="0"/>
                      </a:lnTo>
                      <a:lnTo>
                        <a:pt x="160" y="1"/>
                      </a:lnTo>
                      <a:lnTo>
                        <a:pt x="166" y="1"/>
                      </a:lnTo>
                      <a:lnTo>
                        <a:pt x="173" y="1"/>
                      </a:lnTo>
                      <a:lnTo>
                        <a:pt x="179" y="1"/>
                      </a:lnTo>
                      <a:lnTo>
                        <a:pt x="185" y="2"/>
                      </a:lnTo>
                      <a:lnTo>
                        <a:pt x="191" y="2"/>
                      </a:lnTo>
                      <a:lnTo>
                        <a:pt x="197" y="2"/>
                      </a:lnTo>
                      <a:lnTo>
                        <a:pt x="204" y="2"/>
                      </a:lnTo>
                      <a:lnTo>
                        <a:pt x="204" y="20"/>
                      </a:lnTo>
                      <a:lnTo>
                        <a:pt x="204" y="38"/>
                      </a:lnTo>
                      <a:lnTo>
                        <a:pt x="204" y="56"/>
                      </a:lnTo>
                      <a:lnTo>
                        <a:pt x="204" y="73"/>
                      </a:lnTo>
                      <a:lnTo>
                        <a:pt x="203" y="92"/>
                      </a:lnTo>
                      <a:lnTo>
                        <a:pt x="203" y="111"/>
                      </a:lnTo>
                      <a:lnTo>
                        <a:pt x="202" y="129"/>
                      </a:lnTo>
                      <a:lnTo>
                        <a:pt x="201" y="147"/>
                      </a:lnTo>
                      <a:lnTo>
                        <a:pt x="194" y="147"/>
                      </a:lnTo>
                      <a:lnTo>
                        <a:pt x="188" y="147"/>
                      </a:lnTo>
                      <a:lnTo>
                        <a:pt x="182" y="147"/>
                      </a:lnTo>
                      <a:lnTo>
                        <a:pt x="176" y="147"/>
                      </a:lnTo>
                      <a:lnTo>
                        <a:pt x="169" y="147"/>
                      </a:lnTo>
                      <a:lnTo>
                        <a:pt x="163" y="147"/>
                      </a:lnTo>
                      <a:lnTo>
                        <a:pt x="157" y="147"/>
                      </a:lnTo>
                      <a:lnTo>
                        <a:pt x="151" y="147"/>
                      </a:lnTo>
                      <a:lnTo>
                        <a:pt x="144" y="147"/>
                      </a:lnTo>
                      <a:lnTo>
                        <a:pt x="138" y="147"/>
                      </a:lnTo>
                      <a:lnTo>
                        <a:pt x="132" y="147"/>
                      </a:lnTo>
                      <a:lnTo>
                        <a:pt x="126" y="147"/>
                      </a:lnTo>
                      <a:lnTo>
                        <a:pt x="119" y="147"/>
                      </a:lnTo>
                      <a:lnTo>
                        <a:pt x="113" y="147"/>
                      </a:lnTo>
                      <a:lnTo>
                        <a:pt x="107" y="147"/>
                      </a:lnTo>
                      <a:lnTo>
                        <a:pt x="100" y="147"/>
                      </a:lnTo>
                      <a:lnTo>
                        <a:pt x="94" y="147"/>
                      </a:lnTo>
                      <a:lnTo>
                        <a:pt x="88" y="147"/>
                      </a:lnTo>
                      <a:lnTo>
                        <a:pt x="81" y="147"/>
                      </a:lnTo>
                      <a:lnTo>
                        <a:pt x="75" y="147"/>
                      </a:lnTo>
                      <a:lnTo>
                        <a:pt x="68" y="147"/>
                      </a:lnTo>
                      <a:lnTo>
                        <a:pt x="62" y="147"/>
                      </a:lnTo>
                      <a:lnTo>
                        <a:pt x="56" y="146"/>
                      </a:lnTo>
                      <a:lnTo>
                        <a:pt x="49" y="146"/>
                      </a:lnTo>
                      <a:lnTo>
                        <a:pt x="43" y="146"/>
                      </a:lnTo>
                      <a:lnTo>
                        <a:pt x="37" y="146"/>
                      </a:lnTo>
                      <a:lnTo>
                        <a:pt x="31" y="146"/>
                      </a:lnTo>
                      <a:lnTo>
                        <a:pt x="24" y="145"/>
                      </a:lnTo>
                      <a:lnTo>
                        <a:pt x="18" y="145"/>
                      </a:lnTo>
                      <a:lnTo>
                        <a:pt x="12" y="145"/>
                      </a:lnTo>
                      <a:lnTo>
                        <a:pt x="6" y="144"/>
                      </a:lnTo>
                      <a:lnTo>
                        <a:pt x="0" y="144"/>
                      </a:lnTo>
                      <a:lnTo>
                        <a:pt x="0" y="127"/>
                      </a:lnTo>
                      <a:lnTo>
                        <a:pt x="0" y="109"/>
                      </a:lnTo>
                      <a:lnTo>
                        <a:pt x="0" y="91"/>
                      </a:lnTo>
                      <a:lnTo>
                        <a:pt x="0" y="73"/>
                      </a:lnTo>
                      <a:lnTo>
                        <a:pt x="0" y="55"/>
                      </a:lnTo>
                      <a:lnTo>
                        <a:pt x="0" y="36"/>
                      </a:lnTo>
                      <a:lnTo>
                        <a:pt x="1" y="18"/>
                      </a:lnTo>
                      <a:lnTo>
                        <a:pt x="2" y="0"/>
                      </a:lnTo>
                      <a:close/>
                    </a:path>
                  </a:pathLst>
                </a:custGeom>
                <a:solidFill>
                  <a:srgbClr val="005B99"/>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29" name="Freeform 331"/>
                <p:cNvSpPr>
                  <a:spLocks/>
                </p:cNvSpPr>
                <p:nvPr/>
              </p:nvSpPr>
              <p:spPr bwMode="auto">
                <a:xfrm>
                  <a:off x="2069" y="1267"/>
                  <a:ext cx="186" cy="135"/>
                </a:xfrm>
                <a:custGeom>
                  <a:avLst/>
                  <a:gdLst>
                    <a:gd name="T0" fmla="*/ 10 w 186"/>
                    <a:gd name="T1" fmla="*/ 0 h 135"/>
                    <a:gd name="T2" fmla="*/ 22 w 186"/>
                    <a:gd name="T3" fmla="*/ 0 h 135"/>
                    <a:gd name="T4" fmla="*/ 33 w 186"/>
                    <a:gd name="T5" fmla="*/ 0 h 135"/>
                    <a:gd name="T6" fmla="*/ 44 w 186"/>
                    <a:gd name="T7" fmla="*/ 0 h 135"/>
                    <a:gd name="T8" fmla="*/ 56 w 186"/>
                    <a:gd name="T9" fmla="*/ 0 h 135"/>
                    <a:gd name="T10" fmla="*/ 67 w 186"/>
                    <a:gd name="T11" fmla="*/ 0 h 135"/>
                    <a:gd name="T12" fmla="*/ 78 w 186"/>
                    <a:gd name="T13" fmla="*/ 0 h 135"/>
                    <a:gd name="T14" fmla="*/ 89 w 186"/>
                    <a:gd name="T15" fmla="*/ 0 h 135"/>
                    <a:gd name="T16" fmla="*/ 101 w 186"/>
                    <a:gd name="T17" fmla="*/ 0 h 135"/>
                    <a:gd name="T18" fmla="*/ 113 w 186"/>
                    <a:gd name="T19" fmla="*/ 0 h 135"/>
                    <a:gd name="T20" fmla="*/ 124 w 186"/>
                    <a:gd name="T21" fmla="*/ 1 h 135"/>
                    <a:gd name="T22" fmla="*/ 136 w 186"/>
                    <a:gd name="T23" fmla="*/ 1 h 135"/>
                    <a:gd name="T24" fmla="*/ 147 w 186"/>
                    <a:gd name="T25" fmla="*/ 2 h 135"/>
                    <a:gd name="T26" fmla="*/ 159 w 186"/>
                    <a:gd name="T27" fmla="*/ 2 h 135"/>
                    <a:gd name="T28" fmla="*/ 170 w 186"/>
                    <a:gd name="T29" fmla="*/ 3 h 135"/>
                    <a:gd name="T30" fmla="*/ 181 w 186"/>
                    <a:gd name="T31" fmla="*/ 4 h 135"/>
                    <a:gd name="T32" fmla="*/ 186 w 186"/>
                    <a:gd name="T33" fmla="*/ 20 h 135"/>
                    <a:gd name="T34" fmla="*/ 186 w 186"/>
                    <a:gd name="T35" fmla="*/ 52 h 135"/>
                    <a:gd name="T36" fmla="*/ 186 w 186"/>
                    <a:gd name="T37" fmla="*/ 85 h 135"/>
                    <a:gd name="T38" fmla="*/ 184 w 186"/>
                    <a:gd name="T39" fmla="*/ 119 h 135"/>
                    <a:gd name="T40" fmla="*/ 176 w 186"/>
                    <a:gd name="T41" fmla="*/ 135 h 135"/>
                    <a:gd name="T42" fmla="*/ 165 w 186"/>
                    <a:gd name="T43" fmla="*/ 135 h 135"/>
                    <a:gd name="T44" fmla="*/ 154 w 186"/>
                    <a:gd name="T45" fmla="*/ 135 h 135"/>
                    <a:gd name="T46" fmla="*/ 143 w 186"/>
                    <a:gd name="T47" fmla="*/ 135 h 135"/>
                    <a:gd name="T48" fmla="*/ 132 w 186"/>
                    <a:gd name="T49" fmla="*/ 135 h 135"/>
                    <a:gd name="T50" fmla="*/ 120 w 186"/>
                    <a:gd name="T51" fmla="*/ 135 h 135"/>
                    <a:gd name="T52" fmla="*/ 109 w 186"/>
                    <a:gd name="T53" fmla="*/ 135 h 135"/>
                    <a:gd name="T54" fmla="*/ 98 w 186"/>
                    <a:gd name="T55" fmla="*/ 135 h 135"/>
                    <a:gd name="T56" fmla="*/ 86 w 186"/>
                    <a:gd name="T57" fmla="*/ 135 h 135"/>
                    <a:gd name="T58" fmla="*/ 74 w 186"/>
                    <a:gd name="T59" fmla="*/ 134 h 135"/>
                    <a:gd name="T60" fmla="*/ 63 w 186"/>
                    <a:gd name="T61" fmla="*/ 134 h 135"/>
                    <a:gd name="T62" fmla="*/ 51 w 186"/>
                    <a:gd name="T63" fmla="*/ 134 h 135"/>
                    <a:gd name="T64" fmla="*/ 40 w 186"/>
                    <a:gd name="T65" fmla="*/ 133 h 135"/>
                    <a:gd name="T66" fmla="*/ 28 w 186"/>
                    <a:gd name="T67" fmla="*/ 132 h 135"/>
                    <a:gd name="T68" fmla="*/ 17 w 186"/>
                    <a:gd name="T69" fmla="*/ 132 h 135"/>
                    <a:gd name="T70" fmla="*/ 6 w 186"/>
                    <a:gd name="T71" fmla="*/ 131 h 135"/>
                    <a:gd name="T72" fmla="*/ 0 w 186"/>
                    <a:gd name="T73" fmla="*/ 115 h 135"/>
                    <a:gd name="T74" fmla="*/ 0 w 186"/>
                    <a:gd name="T75" fmla="*/ 83 h 135"/>
                    <a:gd name="T76" fmla="*/ 1 w 186"/>
                    <a:gd name="T77" fmla="*/ 50 h 135"/>
                    <a:gd name="T78" fmla="*/ 3 w 186"/>
                    <a:gd name="T79" fmla="*/ 16 h 1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
                    <a:gd name="T121" fmla="*/ 0 h 135"/>
                    <a:gd name="T122" fmla="*/ 186 w 186"/>
                    <a:gd name="T123" fmla="*/ 135 h 13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 h="135">
                      <a:moveTo>
                        <a:pt x="5" y="0"/>
                      </a:moveTo>
                      <a:lnTo>
                        <a:pt x="10" y="0"/>
                      </a:lnTo>
                      <a:lnTo>
                        <a:pt x="16" y="0"/>
                      </a:lnTo>
                      <a:lnTo>
                        <a:pt x="22" y="0"/>
                      </a:lnTo>
                      <a:lnTo>
                        <a:pt x="27" y="0"/>
                      </a:lnTo>
                      <a:lnTo>
                        <a:pt x="33" y="0"/>
                      </a:lnTo>
                      <a:lnTo>
                        <a:pt x="39" y="0"/>
                      </a:lnTo>
                      <a:lnTo>
                        <a:pt x="44" y="0"/>
                      </a:lnTo>
                      <a:lnTo>
                        <a:pt x="50" y="0"/>
                      </a:lnTo>
                      <a:lnTo>
                        <a:pt x="56" y="0"/>
                      </a:lnTo>
                      <a:lnTo>
                        <a:pt x="61" y="0"/>
                      </a:lnTo>
                      <a:lnTo>
                        <a:pt x="67" y="0"/>
                      </a:lnTo>
                      <a:lnTo>
                        <a:pt x="72" y="0"/>
                      </a:lnTo>
                      <a:lnTo>
                        <a:pt x="78" y="0"/>
                      </a:lnTo>
                      <a:lnTo>
                        <a:pt x="84" y="0"/>
                      </a:lnTo>
                      <a:lnTo>
                        <a:pt x="89" y="0"/>
                      </a:lnTo>
                      <a:lnTo>
                        <a:pt x="95" y="0"/>
                      </a:lnTo>
                      <a:lnTo>
                        <a:pt x="101" y="0"/>
                      </a:lnTo>
                      <a:lnTo>
                        <a:pt x="107" y="0"/>
                      </a:lnTo>
                      <a:lnTo>
                        <a:pt x="113" y="0"/>
                      </a:lnTo>
                      <a:lnTo>
                        <a:pt x="118" y="0"/>
                      </a:lnTo>
                      <a:lnTo>
                        <a:pt x="124" y="1"/>
                      </a:lnTo>
                      <a:lnTo>
                        <a:pt x="130" y="1"/>
                      </a:lnTo>
                      <a:lnTo>
                        <a:pt x="136" y="1"/>
                      </a:lnTo>
                      <a:lnTo>
                        <a:pt x="142" y="1"/>
                      </a:lnTo>
                      <a:lnTo>
                        <a:pt x="147" y="2"/>
                      </a:lnTo>
                      <a:lnTo>
                        <a:pt x="153" y="2"/>
                      </a:lnTo>
                      <a:lnTo>
                        <a:pt x="159" y="2"/>
                      </a:lnTo>
                      <a:lnTo>
                        <a:pt x="164" y="3"/>
                      </a:lnTo>
                      <a:lnTo>
                        <a:pt x="170" y="3"/>
                      </a:lnTo>
                      <a:lnTo>
                        <a:pt x="175" y="3"/>
                      </a:lnTo>
                      <a:lnTo>
                        <a:pt x="181" y="4"/>
                      </a:lnTo>
                      <a:lnTo>
                        <a:pt x="186" y="4"/>
                      </a:lnTo>
                      <a:lnTo>
                        <a:pt x="186" y="20"/>
                      </a:lnTo>
                      <a:lnTo>
                        <a:pt x="186" y="36"/>
                      </a:lnTo>
                      <a:lnTo>
                        <a:pt x="186" y="52"/>
                      </a:lnTo>
                      <a:lnTo>
                        <a:pt x="186" y="67"/>
                      </a:lnTo>
                      <a:lnTo>
                        <a:pt x="186" y="85"/>
                      </a:lnTo>
                      <a:lnTo>
                        <a:pt x="185" y="102"/>
                      </a:lnTo>
                      <a:lnTo>
                        <a:pt x="184" y="119"/>
                      </a:lnTo>
                      <a:lnTo>
                        <a:pt x="182" y="135"/>
                      </a:lnTo>
                      <a:lnTo>
                        <a:pt x="176" y="135"/>
                      </a:lnTo>
                      <a:lnTo>
                        <a:pt x="171" y="135"/>
                      </a:lnTo>
                      <a:lnTo>
                        <a:pt x="165" y="135"/>
                      </a:lnTo>
                      <a:lnTo>
                        <a:pt x="160" y="135"/>
                      </a:lnTo>
                      <a:lnTo>
                        <a:pt x="154" y="135"/>
                      </a:lnTo>
                      <a:lnTo>
                        <a:pt x="148" y="135"/>
                      </a:lnTo>
                      <a:lnTo>
                        <a:pt x="143" y="135"/>
                      </a:lnTo>
                      <a:lnTo>
                        <a:pt x="137" y="135"/>
                      </a:lnTo>
                      <a:lnTo>
                        <a:pt x="132" y="135"/>
                      </a:lnTo>
                      <a:lnTo>
                        <a:pt x="126" y="135"/>
                      </a:lnTo>
                      <a:lnTo>
                        <a:pt x="120" y="135"/>
                      </a:lnTo>
                      <a:lnTo>
                        <a:pt x="115" y="135"/>
                      </a:lnTo>
                      <a:lnTo>
                        <a:pt x="109" y="135"/>
                      </a:lnTo>
                      <a:lnTo>
                        <a:pt x="103" y="135"/>
                      </a:lnTo>
                      <a:lnTo>
                        <a:pt x="98" y="135"/>
                      </a:lnTo>
                      <a:lnTo>
                        <a:pt x="92" y="135"/>
                      </a:lnTo>
                      <a:lnTo>
                        <a:pt x="86" y="135"/>
                      </a:lnTo>
                      <a:lnTo>
                        <a:pt x="80" y="135"/>
                      </a:lnTo>
                      <a:lnTo>
                        <a:pt x="74" y="134"/>
                      </a:lnTo>
                      <a:lnTo>
                        <a:pt x="68" y="134"/>
                      </a:lnTo>
                      <a:lnTo>
                        <a:pt x="63" y="134"/>
                      </a:lnTo>
                      <a:lnTo>
                        <a:pt x="57" y="134"/>
                      </a:lnTo>
                      <a:lnTo>
                        <a:pt x="51" y="134"/>
                      </a:lnTo>
                      <a:lnTo>
                        <a:pt x="45" y="133"/>
                      </a:lnTo>
                      <a:lnTo>
                        <a:pt x="40" y="133"/>
                      </a:lnTo>
                      <a:lnTo>
                        <a:pt x="34" y="133"/>
                      </a:lnTo>
                      <a:lnTo>
                        <a:pt x="28" y="132"/>
                      </a:lnTo>
                      <a:lnTo>
                        <a:pt x="23" y="132"/>
                      </a:lnTo>
                      <a:lnTo>
                        <a:pt x="17" y="132"/>
                      </a:lnTo>
                      <a:lnTo>
                        <a:pt x="11" y="131"/>
                      </a:lnTo>
                      <a:lnTo>
                        <a:pt x="6" y="131"/>
                      </a:lnTo>
                      <a:lnTo>
                        <a:pt x="0" y="130"/>
                      </a:lnTo>
                      <a:lnTo>
                        <a:pt x="0" y="115"/>
                      </a:lnTo>
                      <a:lnTo>
                        <a:pt x="0" y="99"/>
                      </a:lnTo>
                      <a:lnTo>
                        <a:pt x="0" y="83"/>
                      </a:lnTo>
                      <a:lnTo>
                        <a:pt x="0" y="67"/>
                      </a:lnTo>
                      <a:lnTo>
                        <a:pt x="1" y="50"/>
                      </a:lnTo>
                      <a:lnTo>
                        <a:pt x="2" y="33"/>
                      </a:lnTo>
                      <a:lnTo>
                        <a:pt x="3" y="16"/>
                      </a:lnTo>
                      <a:lnTo>
                        <a:pt x="5" y="0"/>
                      </a:lnTo>
                      <a:close/>
                    </a:path>
                  </a:pathLst>
                </a:custGeom>
                <a:solidFill>
                  <a:srgbClr val="0063A0"/>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30" name="Freeform 332"/>
                <p:cNvSpPr>
                  <a:spLocks/>
                </p:cNvSpPr>
                <p:nvPr/>
              </p:nvSpPr>
              <p:spPr bwMode="auto">
                <a:xfrm>
                  <a:off x="2078" y="1274"/>
                  <a:ext cx="169" cy="121"/>
                </a:xfrm>
                <a:custGeom>
                  <a:avLst/>
                  <a:gdLst>
                    <a:gd name="T0" fmla="*/ 11 w 169"/>
                    <a:gd name="T1" fmla="*/ 0 h 121"/>
                    <a:gd name="T2" fmla="*/ 21 w 169"/>
                    <a:gd name="T3" fmla="*/ 0 h 121"/>
                    <a:gd name="T4" fmla="*/ 31 w 169"/>
                    <a:gd name="T5" fmla="*/ 0 h 121"/>
                    <a:gd name="T6" fmla="*/ 41 w 169"/>
                    <a:gd name="T7" fmla="*/ 0 h 121"/>
                    <a:gd name="T8" fmla="*/ 51 w 169"/>
                    <a:gd name="T9" fmla="*/ 0 h 121"/>
                    <a:gd name="T10" fmla="*/ 61 w 169"/>
                    <a:gd name="T11" fmla="*/ 0 h 121"/>
                    <a:gd name="T12" fmla="*/ 71 w 169"/>
                    <a:gd name="T13" fmla="*/ 0 h 121"/>
                    <a:gd name="T14" fmla="*/ 81 w 169"/>
                    <a:gd name="T15" fmla="*/ 0 h 121"/>
                    <a:gd name="T16" fmla="*/ 92 w 169"/>
                    <a:gd name="T17" fmla="*/ 0 h 121"/>
                    <a:gd name="T18" fmla="*/ 102 w 169"/>
                    <a:gd name="T19" fmla="*/ 0 h 121"/>
                    <a:gd name="T20" fmla="*/ 113 w 169"/>
                    <a:gd name="T21" fmla="*/ 0 h 121"/>
                    <a:gd name="T22" fmla="*/ 124 w 169"/>
                    <a:gd name="T23" fmla="*/ 1 h 121"/>
                    <a:gd name="T24" fmla="*/ 134 w 169"/>
                    <a:gd name="T25" fmla="*/ 2 h 121"/>
                    <a:gd name="T26" fmla="*/ 144 w 169"/>
                    <a:gd name="T27" fmla="*/ 3 h 121"/>
                    <a:gd name="T28" fmla="*/ 154 w 169"/>
                    <a:gd name="T29" fmla="*/ 4 h 121"/>
                    <a:gd name="T30" fmla="*/ 164 w 169"/>
                    <a:gd name="T31" fmla="*/ 5 h 121"/>
                    <a:gd name="T32" fmla="*/ 169 w 169"/>
                    <a:gd name="T33" fmla="*/ 19 h 121"/>
                    <a:gd name="T34" fmla="*/ 169 w 169"/>
                    <a:gd name="T35" fmla="*/ 47 h 121"/>
                    <a:gd name="T36" fmla="*/ 168 w 169"/>
                    <a:gd name="T37" fmla="*/ 76 h 121"/>
                    <a:gd name="T38" fmla="*/ 165 w 169"/>
                    <a:gd name="T39" fmla="*/ 107 h 121"/>
                    <a:gd name="T40" fmla="*/ 158 w 169"/>
                    <a:gd name="T41" fmla="*/ 121 h 121"/>
                    <a:gd name="T42" fmla="*/ 148 w 169"/>
                    <a:gd name="T43" fmla="*/ 121 h 121"/>
                    <a:gd name="T44" fmla="*/ 138 w 169"/>
                    <a:gd name="T45" fmla="*/ 121 h 121"/>
                    <a:gd name="T46" fmla="*/ 128 w 169"/>
                    <a:gd name="T47" fmla="*/ 121 h 121"/>
                    <a:gd name="T48" fmla="*/ 118 w 169"/>
                    <a:gd name="T49" fmla="*/ 121 h 121"/>
                    <a:gd name="T50" fmla="*/ 108 w 169"/>
                    <a:gd name="T51" fmla="*/ 121 h 121"/>
                    <a:gd name="T52" fmla="*/ 98 w 169"/>
                    <a:gd name="T53" fmla="*/ 121 h 121"/>
                    <a:gd name="T54" fmla="*/ 88 w 169"/>
                    <a:gd name="T55" fmla="*/ 121 h 121"/>
                    <a:gd name="T56" fmla="*/ 77 w 169"/>
                    <a:gd name="T57" fmla="*/ 121 h 121"/>
                    <a:gd name="T58" fmla="*/ 67 w 169"/>
                    <a:gd name="T59" fmla="*/ 121 h 121"/>
                    <a:gd name="T60" fmla="*/ 56 w 169"/>
                    <a:gd name="T61" fmla="*/ 120 h 121"/>
                    <a:gd name="T62" fmla="*/ 46 w 169"/>
                    <a:gd name="T63" fmla="*/ 120 h 121"/>
                    <a:gd name="T64" fmla="*/ 35 w 169"/>
                    <a:gd name="T65" fmla="*/ 119 h 121"/>
                    <a:gd name="T66" fmla="*/ 25 w 169"/>
                    <a:gd name="T67" fmla="*/ 118 h 121"/>
                    <a:gd name="T68" fmla="*/ 15 w 169"/>
                    <a:gd name="T69" fmla="*/ 117 h 121"/>
                    <a:gd name="T70" fmla="*/ 5 w 169"/>
                    <a:gd name="T71" fmla="*/ 116 h 121"/>
                    <a:gd name="T72" fmla="*/ 0 w 169"/>
                    <a:gd name="T73" fmla="*/ 102 h 121"/>
                    <a:gd name="T74" fmla="*/ 0 w 169"/>
                    <a:gd name="T75" fmla="*/ 74 h 121"/>
                    <a:gd name="T76" fmla="*/ 1 w 169"/>
                    <a:gd name="T77" fmla="*/ 44 h 121"/>
                    <a:gd name="T78" fmla="*/ 4 w 169"/>
                    <a:gd name="T79" fmla="*/ 14 h 1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9"/>
                    <a:gd name="T121" fmla="*/ 0 h 121"/>
                    <a:gd name="T122" fmla="*/ 169 w 169"/>
                    <a:gd name="T123" fmla="*/ 121 h 12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9" h="121">
                      <a:moveTo>
                        <a:pt x="6" y="0"/>
                      </a:moveTo>
                      <a:lnTo>
                        <a:pt x="11" y="0"/>
                      </a:lnTo>
                      <a:lnTo>
                        <a:pt x="16" y="0"/>
                      </a:lnTo>
                      <a:lnTo>
                        <a:pt x="21" y="0"/>
                      </a:lnTo>
                      <a:lnTo>
                        <a:pt x="26" y="0"/>
                      </a:lnTo>
                      <a:lnTo>
                        <a:pt x="31" y="0"/>
                      </a:lnTo>
                      <a:lnTo>
                        <a:pt x="36" y="0"/>
                      </a:lnTo>
                      <a:lnTo>
                        <a:pt x="41" y="0"/>
                      </a:lnTo>
                      <a:lnTo>
                        <a:pt x="46" y="0"/>
                      </a:lnTo>
                      <a:lnTo>
                        <a:pt x="51" y="0"/>
                      </a:lnTo>
                      <a:lnTo>
                        <a:pt x="56" y="0"/>
                      </a:lnTo>
                      <a:lnTo>
                        <a:pt x="61" y="0"/>
                      </a:lnTo>
                      <a:lnTo>
                        <a:pt x="66" y="0"/>
                      </a:lnTo>
                      <a:lnTo>
                        <a:pt x="71" y="0"/>
                      </a:lnTo>
                      <a:lnTo>
                        <a:pt x="76" y="0"/>
                      </a:lnTo>
                      <a:lnTo>
                        <a:pt x="81" y="0"/>
                      </a:lnTo>
                      <a:lnTo>
                        <a:pt x="86" y="0"/>
                      </a:lnTo>
                      <a:lnTo>
                        <a:pt x="92" y="0"/>
                      </a:lnTo>
                      <a:lnTo>
                        <a:pt x="97" y="0"/>
                      </a:lnTo>
                      <a:lnTo>
                        <a:pt x="102" y="0"/>
                      </a:lnTo>
                      <a:lnTo>
                        <a:pt x="108" y="0"/>
                      </a:lnTo>
                      <a:lnTo>
                        <a:pt x="113" y="0"/>
                      </a:lnTo>
                      <a:lnTo>
                        <a:pt x="118" y="1"/>
                      </a:lnTo>
                      <a:lnTo>
                        <a:pt x="124" y="1"/>
                      </a:lnTo>
                      <a:lnTo>
                        <a:pt x="129" y="1"/>
                      </a:lnTo>
                      <a:lnTo>
                        <a:pt x="134" y="2"/>
                      </a:lnTo>
                      <a:lnTo>
                        <a:pt x="139" y="2"/>
                      </a:lnTo>
                      <a:lnTo>
                        <a:pt x="144" y="3"/>
                      </a:lnTo>
                      <a:lnTo>
                        <a:pt x="149" y="3"/>
                      </a:lnTo>
                      <a:lnTo>
                        <a:pt x="154" y="4"/>
                      </a:lnTo>
                      <a:lnTo>
                        <a:pt x="159" y="4"/>
                      </a:lnTo>
                      <a:lnTo>
                        <a:pt x="164" y="5"/>
                      </a:lnTo>
                      <a:lnTo>
                        <a:pt x="169" y="5"/>
                      </a:lnTo>
                      <a:lnTo>
                        <a:pt x="169" y="19"/>
                      </a:lnTo>
                      <a:lnTo>
                        <a:pt x="169" y="33"/>
                      </a:lnTo>
                      <a:lnTo>
                        <a:pt x="169" y="47"/>
                      </a:lnTo>
                      <a:lnTo>
                        <a:pt x="169" y="60"/>
                      </a:lnTo>
                      <a:lnTo>
                        <a:pt x="168" y="76"/>
                      </a:lnTo>
                      <a:lnTo>
                        <a:pt x="167" y="92"/>
                      </a:lnTo>
                      <a:lnTo>
                        <a:pt x="165" y="107"/>
                      </a:lnTo>
                      <a:lnTo>
                        <a:pt x="163" y="121"/>
                      </a:lnTo>
                      <a:lnTo>
                        <a:pt x="158" y="121"/>
                      </a:lnTo>
                      <a:lnTo>
                        <a:pt x="153" y="121"/>
                      </a:lnTo>
                      <a:lnTo>
                        <a:pt x="148" y="121"/>
                      </a:lnTo>
                      <a:lnTo>
                        <a:pt x="143" y="121"/>
                      </a:lnTo>
                      <a:lnTo>
                        <a:pt x="138" y="121"/>
                      </a:lnTo>
                      <a:lnTo>
                        <a:pt x="133" y="121"/>
                      </a:lnTo>
                      <a:lnTo>
                        <a:pt x="128" y="121"/>
                      </a:lnTo>
                      <a:lnTo>
                        <a:pt x="123" y="121"/>
                      </a:lnTo>
                      <a:lnTo>
                        <a:pt x="118" y="121"/>
                      </a:lnTo>
                      <a:lnTo>
                        <a:pt x="113" y="121"/>
                      </a:lnTo>
                      <a:lnTo>
                        <a:pt x="108" y="121"/>
                      </a:lnTo>
                      <a:lnTo>
                        <a:pt x="103" y="121"/>
                      </a:lnTo>
                      <a:lnTo>
                        <a:pt x="98" y="121"/>
                      </a:lnTo>
                      <a:lnTo>
                        <a:pt x="93" y="121"/>
                      </a:lnTo>
                      <a:lnTo>
                        <a:pt x="88" y="121"/>
                      </a:lnTo>
                      <a:lnTo>
                        <a:pt x="83" y="121"/>
                      </a:lnTo>
                      <a:lnTo>
                        <a:pt x="77" y="121"/>
                      </a:lnTo>
                      <a:lnTo>
                        <a:pt x="72" y="121"/>
                      </a:lnTo>
                      <a:lnTo>
                        <a:pt x="67" y="121"/>
                      </a:lnTo>
                      <a:lnTo>
                        <a:pt x="61" y="121"/>
                      </a:lnTo>
                      <a:lnTo>
                        <a:pt x="56" y="120"/>
                      </a:lnTo>
                      <a:lnTo>
                        <a:pt x="51" y="120"/>
                      </a:lnTo>
                      <a:lnTo>
                        <a:pt x="46" y="120"/>
                      </a:lnTo>
                      <a:lnTo>
                        <a:pt x="40" y="119"/>
                      </a:lnTo>
                      <a:lnTo>
                        <a:pt x="35" y="119"/>
                      </a:lnTo>
                      <a:lnTo>
                        <a:pt x="30" y="119"/>
                      </a:lnTo>
                      <a:lnTo>
                        <a:pt x="25" y="118"/>
                      </a:lnTo>
                      <a:lnTo>
                        <a:pt x="20" y="118"/>
                      </a:lnTo>
                      <a:lnTo>
                        <a:pt x="15" y="117"/>
                      </a:lnTo>
                      <a:lnTo>
                        <a:pt x="10" y="117"/>
                      </a:lnTo>
                      <a:lnTo>
                        <a:pt x="5" y="116"/>
                      </a:lnTo>
                      <a:lnTo>
                        <a:pt x="0" y="115"/>
                      </a:lnTo>
                      <a:lnTo>
                        <a:pt x="0" y="102"/>
                      </a:lnTo>
                      <a:lnTo>
                        <a:pt x="0" y="88"/>
                      </a:lnTo>
                      <a:lnTo>
                        <a:pt x="0" y="74"/>
                      </a:lnTo>
                      <a:lnTo>
                        <a:pt x="0" y="60"/>
                      </a:lnTo>
                      <a:lnTo>
                        <a:pt x="1" y="44"/>
                      </a:lnTo>
                      <a:lnTo>
                        <a:pt x="2" y="29"/>
                      </a:lnTo>
                      <a:lnTo>
                        <a:pt x="4" y="14"/>
                      </a:lnTo>
                      <a:lnTo>
                        <a:pt x="6" y="0"/>
                      </a:lnTo>
                      <a:close/>
                    </a:path>
                  </a:pathLst>
                </a:custGeom>
                <a:solidFill>
                  <a:srgbClr val="0068AA"/>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31" name="Freeform 333"/>
                <p:cNvSpPr>
                  <a:spLocks/>
                </p:cNvSpPr>
                <p:nvPr/>
              </p:nvSpPr>
              <p:spPr bwMode="auto">
                <a:xfrm>
                  <a:off x="2087" y="1280"/>
                  <a:ext cx="151" cy="109"/>
                </a:xfrm>
                <a:custGeom>
                  <a:avLst/>
                  <a:gdLst>
                    <a:gd name="T0" fmla="*/ 12 w 151"/>
                    <a:gd name="T1" fmla="*/ 0 h 109"/>
                    <a:gd name="T2" fmla="*/ 21 w 151"/>
                    <a:gd name="T3" fmla="*/ 0 h 109"/>
                    <a:gd name="T4" fmla="*/ 29 w 151"/>
                    <a:gd name="T5" fmla="*/ 0 h 109"/>
                    <a:gd name="T6" fmla="*/ 38 w 151"/>
                    <a:gd name="T7" fmla="*/ 0 h 109"/>
                    <a:gd name="T8" fmla="*/ 47 w 151"/>
                    <a:gd name="T9" fmla="*/ 0 h 109"/>
                    <a:gd name="T10" fmla="*/ 56 w 151"/>
                    <a:gd name="T11" fmla="*/ 0 h 109"/>
                    <a:gd name="T12" fmla="*/ 65 w 151"/>
                    <a:gd name="T13" fmla="*/ 0 h 109"/>
                    <a:gd name="T14" fmla="*/ 74 w 151"/>
                    <a:gd name="T15" fmla="*/ 0 h 109"/>
                    <a:gd name="T16" fmla="*/ 83 w 151"/>
                    <a:gd name="T17" fmla="*/ 0 h 109"/>
                    <a:gd name="T18" fmla="*/ 92 w 151"/>
                    <a:gd name="T19" fmla="*/ 1 h 109"/>
                    <a:gd name="T20" fmla="*/ 102 w 151"/>
                    <a:gd name="T21" fmla="*/ 1 h 109"/>
                    <a:gd name="T22" fmla="*/ 111 w 151"/>
                    <a:gd name="T23" fmla="*/ 2 h 109"/>
                    <a:gd name="T24" fmla="*/ 120 w 151"/>
                    <a:gd name="T25" fmla="*/ 3 h 109"/>
                    <a:gd name="T26" fmla="*/ 129 w 151"/>
                    <a:gd name="T27" fmla="*/ 4 h 109"/>
                    <a:gd name="T28" fmla="*/ 138 w 151"/>
                    <a:gd name="T29" fmla="*/ 5 h 109"/>
                    <a:gd name="T30" fmla="*/ 146 w 151"/>
                    <a:gd name="T31" fmla="*/ 6 h 109"/>
                    <a:gd name="T32" fmla="*/ 151 w 151"/>
                    <a:gd name="T33" fmla="*/ 19 h 109"/>
                    <a:gd name="T34" fmla="*/ 151 w 151"/>
                    <a:gd name="T35" fmla="*/ 43 h 109"/>
                    <a:gd name="T36" fmla="*/ 150 w 151"/>
                    <a:gd name="T37" fmla="*/ 62 h 109"/>
                    <a:gd name="T38" fmla="*/ 149 w 151"/>
                    <a:gd name="T39" fmla="*/ 76 h 109"/>
                    <a:gd name="T40" fmla="*/ 147 w 151"/>
                    <a:gd name="T41" fmla="*/ 90 h 109"/>
                    <a:gd name="T42" fmla="*/ 145 w 151"/>
                    <a:gd name="T43" fmla="*/ 103 h 109"/>
                    <a:gd name="T44" fmla="*/ 139 w 151"/>
                    <a:gd name="T45" fmla="*/ 109 h 109"/>
                    <a:gd name="T46" fmla="*/ 130 w 151"/>
                    <a:gd name="T47" fmla="*/ 109 h 109"/>
                    <a:gd name="T48" fmla="*/ 121 w 151"/>
                    <a:gd name="T49" fmla="*/ 109 h 109"/>
                    <a:gd name="T50" fmla="*/ 113 w 151"/>
                    <a:gd name="T51" fmla="*/ 109 h 109"/>
                    <a:gd name="T52" fmla="*/ 104 w 151"/>
                    <a:gd name="T53" fmla="*/ 109 h 109"/>
                    <a:gd name="T54" fmla="*/ 95 w 151"/>
                    <a:gd name="T55" fmla="*/ 109 h 109"/>
                    <a:gd name="T56" fmla="*/ 86 w 151"/>
                    <a:gd name="T57" fmla="*/ 109 h 109"/>
                    <a:gd name="T58" fmla="*/ 77 w 151"/>
                    <a:gd name="T59" fmla="*/ 109 h 109"/>
                    <a:gd name="T60" fmla="*/ 68 w 151"/>
                    <a:gd name="T61" fmla="*/ 109 h 109"/>
                    <a:gd name="T62" fmla="*/ 59 w 151"/>
                    <a:gd name="T63" fmla="*/ 108 h 109"/>
                    <a:gd name="T64" fmla="*/ 49 w 151"/>
                    <a:gd name="T65" fmla="*/ 108 h 109"/>
                    <a:gd name="T66" fmla="*/ 40 w 151"/>
                    <a:gd name="T67" fmla="*/ 107 h 109"/>
                    <a:gd name="T68" fmla="*/ 31 w 151"/>
                    <a:gd name="T69" fmla="*/ 106 h 109"/>
                    <a:gd name="T70" fmla="*/ 22 w 151"/>
                    <a:gd name="T71" fmla="*/ 105 h 109"/>
                    <a:gd name="T72" fmla="*/ 13 w 151"/>
                    <a:gd name="T73" fmla="*/ 104 h 109"/>
                    <a:gd name="T74" fmla="*/ 5 w 151"/>
                    <a:gd name="T75" fmla="*/ 102 h 109"/>
                    <a:gd name="T76" fmla="*/ 0 w 151"/>
                    <a:gd name="T77" fmla="*/ 90 h 109"/>
                    <a:gd name="T78" fmla="*/ 0 w 151"/>
                    <a:gd name="T79" fmla="*/ 66 h 109"/>
                    <a:gd name="T80" fmla="*/ 1 w 151"/>
                    <a:gd name="T81" fmla="*/ 47 h 109"/>
                    <a:gd name="T82" fmla="*/ 2 w 151"/>
                    <a:gd name="T83" fmla="*/ 33 h 109"/>
                    <a:gd name="T84" fmla="*/ 4 w 151"/>
                    <a:gd name="T85" fmla="*/ 19 h 109"/>
                    <a:gd name="T86" fmla="*/ 6 w 151"/>
                    <a:gd name="T87" fmla="*/ 6 h 1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1"/>
                    <a:gd name="T133" fmla="*/ 0 h 109"/>
                    <a:gd name="T134" fmla="*/ 151 w 151"/>
                    <a:gd name="T135" fmla="*/ 109 h 10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1" h="109">
                      <a:moveTo>
                        <a:pt x="8" y="0"/>
                      </a:moveTo>
                      <a:lnTo>
                        <a:pt x="12" y="0"/>
                      </a:lnTo>
                      <a:lnTo>
                        <a:pt x="16" y="0"/>
                      </a:lnTo>
                      <a:lnTo>
                        <a:pt x="21" y="0"/>
                      </a:lnTo>
                      <a:lnTo>
                        <a:pt x="25" y="0"/>
                      </a:lnTo>
                      <a:lnTo>
                        <a:pt x="29" y="0"/>
                      </a:lnTo>
                      <a:lnTo>
                        <a:pt x="34" y="0"/>
                      </a:lnTo>
                      <a:lnTo>
                        <a:pt x="38" y="0"/>
                      </a:lnTo>
                      <a:lnTo>
                        <a:pt x="43" y="0"/>
                      </a:lnTo>
                      <a:lnTo>
                        <a:pt x="47" y="0"/>
                      </a:lnTo>
                      <a:lnTo>
                        <a:pt x="52" y="0"/>
                      </a:lnTo>
                      <a:lnTo>
                        <a:pt x="56" y="0"/>
                      </a:lnTo>
                      <a:lnTo>
                        <a:pt x="60" y="0"/>
                      </a:lnTo>
                      <a:lnTo>
                        <a:pt x="65" y="0"/>
                      </a:lnTo>
                      <a:lnTo>
                        <a:pt x="69" y="0"/>
                      </a:lnTo>
                      <a:lnTo>
                        <a:pt x="74" y="0"/>
                      </a:lnTo>
                      <a:lnTo>
                        <a:pt x="78" y="0"/>
                      </a:lnTo>
                      <a:lnTo>
                        <a:pt x="83" y="0"/>
                      </a:lnTo>
                      <a:lnTo>
                        <a:pt x="88" y="0"/>
                      </a:lnTo>
                      <a:lnTo>
                        <a:pt x="92" y="1"/>
                      </a:lnTo>
                      <a:lnTo>
                        <a:pt x="97" y="1"/>
                      </a:lnTo>
                      <a:lnTo>
                        <a:pt x="102" y="1"/>
                      </a:lnTo>
                      <a:lnTo>
                        <a:pt x="106" y="1"/>
                      </a:lnTo>
                      <a:lnTo>
                        <a:pt x="111" y="2"/>
                      </a:lnTo>
                      <a:lnTo>
                        <a:pt x="116" y="2"/>
                      </a:lnTo>
                      <a:lnTo>
                        <a:pt x="120" y="3"/>
                      </a:lnTo>
                      <a:lnTo>
                        <a:pt x="125" y="3"/>
                      </a:lnTo>
                      <a:lnTo>
                        <a:pt x="129" y="4"/>
                      </a:lnTo>
                      <a:lnTo>
                        <a:pt x="134" y="5"/>
                      </a:lnTo>
                      <a:lnTo>
                        <a:pt x="138" y="5"/>
                      </a:lnTo>
                      <a:lnTo>
                        <a:pt x="142" y="6"/>
                      </a:lnTo>
                      <a:lnTo>
                        <a:pt x="146" y="6"/>
                      </a:lnTo>
                      <a:lnTo>
                        <a:pt x="151" y="7"/>
                      </a:lnTo>
                      <a:lnTo>
                        <a:pt x="151" y="19"/>
                      </a:lnTo>
                      <a:lnTo>
                        <a:pt x="151" y="31"/>
                      </a:lnTo>
                      <a:lnTo>
                        <a:pt x="151" y="43"/>
                      </a:lnTo>
                      <a:lnTo>
                        <a:pt x="151" y="54"/>
                      </a:lnTo>
                      <a:lnTo>
                        <a:pt x="150" y="62"/>
                      </a:lnTo>
                      <a:lnTo>
                        <a:pt x="150" y="69"/>
                      </a:lnTo>
                      <a:lnTo>
                        <a:pt x="149" y="76"/>
                      </a:lnTo>
                      <a:lnTo>
                        <a:pt x="149" y="83"/>
                      </a:lnTo>
                      <a:lnTo>
                        <a:pt x="147" y="90"/>
                      </a:lnTo>
                      <a:lnTo>
                        <a:pt x="146" y="96"/>
                      </a:lnTo>
                      <a:lnTo>
                        <a:pt x="145" y="103"/>
                      </a:lnTo>
                      <a:lnTo>
                        <a:pt x="143" y="109"/>
                      </a:lnTo>
                      <a:lnTo>
                        <a:pt x="139" y="109"/>
                      </a:lnTo>
                      <a:lnTo>
                        <a:pt x="135" y="109"/>
                      </a:lnTo>
                      <a:lnTo>
                        <a:pt x="130" y="109"/>
                      </a:lnTo>
                      <a:lnTo>
                        <a:pt x="126" y="109"/>
                      </a:lnTo>
                      <a:lnTo>
                        <a:pt x="121" y="109"/>
                      </a:lnTo>
                      <a:lnTo>
                        <a:pt x="117" y="109"/>
                      </a:lnTo>
                      <a:lnTo>
                        <a:pt x="113" y="109"/>
                      </a:lnTo>
                      <a:lnTo>
                        <a:pt x="108" y="109"/>
                      </a:lnTo>
                      <a:lnTo>
                        <a:pt x="104" y="109"/>
                      </a:lnTo>
                      <a:lnTo>
                        <a:pt x="99" y="109"/>
                      </a:lnTo>
                      <a:lnTo>
                        <a:pt x="95" y="109"/>
                      </a:lnTo>
                      <a:lnTo>
                        <a:pt x="91" y="109"/>
                      </a:lnTo>
                      <a:lnTo>
                        <a:pt x="86" y="109"/>
                      </a:lnTo>
                      <a:lnTo>
                        <a:pt x="82" y="109"/>
                      </a:lnTo>
                      <a:lnTo>
                        <a:pt x="77" y="109"/>
                      </a:lnTo>
                      <a:lnTo>
                        <a:pt x="73" y="109"/>
                      </a:lnTo>
                      <a:lnTo>
                        <a:pt x="68" y="109"/>
                      </a:lnTo>
                      <a:lnTo>
                        <a:pt x="63" y="108"/>
                      </a:lnTo>
                      <a:lnTo>
                        <a:pt x="59" y="108"/>
                      </a:lnTo>
                      <a:lnTo>
                        <a:pt x="54" y="108"/>
                      </a:lnTo>
                      <a:lnTo>
                        <a:pt x="49" y="108"/>
                      </a:lnTo>
                      <a:lnTo>
                        <a:pt x="44" y="107"/>
                      </a:lnTo>
                      <a:lnTo>
                        <a:pt x="40" y="107"/>
                      </a:lnTo>
                      <a:lnTo>
                        <a:pt x="35" y="107"/>
                      </a:lnTo>
                      <a:lnTo>
                        <a:pt x="31" y="106"/>
                      </a:lnTo>
                      <a:lnTo>
                        <a:pt x="26" y="105"/>
                      </a:lnTo>
                      <a:lnTo>
                        <a:pt x="22" y="105"/>
                      </a:lnTo>
                      <a:lnTo>
                        <a:pt x="17" y="104"/>
                      </a:lnTo>
                      <a:lnTo>
                        <a:pt x="13" y="104"/>
                      </a:lnTo>
                      <a:lnTo>
                        <a:pt x="9" y="103"/>
                      </a:lnTo>
                      <a:lnTo>
                        <a:pt x="5" y="102"/>
                      </a:lnTo>
                      <a:lnTo>
                        <a:pt x="0" y="102"/>
                      </a:lnTo>
                      <a:lnTo>
                        <a:pt x="0" y="90"/>
                      </a:lnTo>
                      <a:lnTo>
                        <a:pt x="0" y="78"/>
                      </a:lnTo>
                      <a:lnTo>
                        <a:pt x="0" y="66"/>
                      </a:lnTo>
                      <a:lnTo>
                        <a:pt x="0" y="54"/>
                      </a:lnTo>
                      <a:lnTo>
                        <a:pt x="1" y="47"/>
                      </a:lnTo>
                      <a:lnTo>
                        <a:pt x="1" y="40"/>
                      </a:lnTo>
                      <a:lnTo>
                        <a:pt x="2" y="33"/>
                      </a:lnTo>
                      <a:lnTo>
                        <a:pt x="2" y="26"/>
                      </a:lnTo>
                      <a:lnTo>
                        <a:pt x="4" y="19"/>
                      </a:lnTo>
                      <a:lnTo>
                        <a:pt x="5" y="13"/>
                      </a:lnTo>
                      <a:lnTo>
                        <a:pt x="6" y="6"/>
                      </a:lnTo>
                      <a:lnTo>
                        <a:pt x="8" y="0"/>
                      </a:lnTo>
                      <a:close/>
                    </a:path>
                  </a:pathLst>
                </a:custGeom>
                <a:solidFill>
                  <a:srgbClr val="0070B5"/>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32" name="Freeform 334"/>
                <p:cNvSpPr>
                  <a:spLocks/>
                </p:cNvSpPr>
                <p:nvPr/>
              </p:nvSpPr>
              <p:spPr bwMode="auto">
                <a:xfrm>
                  <a:off x="2096" y="1287"/>
                  <a:ext cx="133" cy="95"/>
                </a:xfrm>
                <a:custGeom>
                  <a:avLst/>
                  <a:gdLst>
                    <a:gd name="T0" fmla="*/ 13 w 133"/>
                    <a:gd name="T1" fmla="*/ 0 h 95"/>
                    <a:gd name="T2" fmla="*/ 20 w 133"/>
                    <a:gd name="T3" fmla="*/ 0 h 95"/>
                    <a:gd name="T4" fmla="*/ 28 w 133"/>
                    <a:gd name="T5" fmla="*/ 0 h 95"/>
                    <a:gd name="T6" fmla="*/ 35 w 133"/>
                    <a:gd name="T7" fmla="*/ 0 h 95"/>
                    <a:gd name="T8" fmla="*/ 43 w 133"/>
                    <a:gd name="T9" fmla="*/ 0 h 95"/>
                    <a:gd name="T10" fmla="*/ 50 w 133"/>
                    <a:gd name="T11" fmla="*/ 0 h 95"/>
                    <a:gd name="T12" fmla="*/ 58 w 133"/>
                    <a:gd name="T13" fmla="*/ 0 h 95"/>
                    <a:gd name="T14" fmla="*/ 66 w 133"/>
                    <a:gd name="T15" fmla="*/ 0 h 95"/>
                    <a:gd name="T16" fmla="*/ 74 w 133"/>
                    <a:gd name="T17" fmla="*/ 0 h 95"/>
                    <a:gd name="T18" fmla="*/ 82 w 133"/>
                    <a:gd name="T19" fmla="*/ 0 h 95"/>
                    <a:gd name="T20" fmla="*/ 91 w 133"/>
                    <a:gd name="T21" fmla="*/ 1 h 95"/>
                    <a:gd name="T22" fmla="*/ 99 w 133"/>
                    <a:gd name="T23" fmla="*/ 2 h 95"/>
                    <a:gd name="T24" fmla="*/ 107 w 133"/>
                    <a:gd name="T25" fmla="*/ 3 h 95"/>
                    <a:gd name="T26" fmla="*/ 115 w 133"/>
                    <a:gd name="T27" fmla="*/ 4 h 95"/>
                    <a:gd name="T28" fmla="*/ 122 w 133"/>
                    <a:gd name="T29" fmla="*/ 6 h 95"/>
                    <a:gd name="T30" fmla="*/ 129 w 133"/>
                    <a:gd name="T31" fmla="*/ 7 h 95"/>
                    <a:gd name="T32" fmla="*/ 133 w 133"/>
                    <a:gd name="T33" fmla="*/ 18 h 95"/>
                    <a:gd name="T34" fmla="*/ 133 w 133"/>
                    <a:gd name="T35" fmla="*/ 38 h 95"/>
                    <a:gd name="T36" fmla="*/ 132 w 133"/>
                    <a:gd name="T37" fmla="*/ 54 h 95"/>
                    <a:gd name="T38" fmla="*/ 131 w 133"/>
                    <a:gd name="T39" fmla="*/ 67 h 95"/>
                    <a:gd name="T40" fmla="*/ 129 w 133"/>
                    <a:gd name="T41" fmla="*/ 79 h 95"/>
                    <a:gd name="T42" fmla="*/ 126 w 133"/>
                    <a:gd name="T43" fmla="*/ 90 h 95"/>
                    <a:gd name="T44" fmla="*/ 120 w 133"/>
                    <a:gd name="T45" fmla="*/ 95 h 95"/>
                    <a:gd name="T46" fmla="*/ 113 w 133"/>
                    <a:gd name="T47" fmla="*/ 95 h 95"/>
                    <a:gd name="T48" fmla="*/ 105 w 133"/>
                    <a:gd name="T49" fmla="*/ 95 h 95"/>
                    <a:gd name="T50" fmla="*/ 97 w 133"/>
                    <a:gd name="T51" fmla="*/ 95 h 95"/>
                    <a:gd name="T52" fmla="*/ 90 w 133"/>
                    <a:gd name="T53" fmla="*/ 95 h 95"/>
                    <a:gd name="T54" fmla="*/ 82 w 133"/>
                    <a:gd name="T55" fmla="*/ 95 h 95"/>
                    <a:gd name="T56" fmla="*/ 75 w 133"/>
                    <a:gd name="T57" fmla="*/ 95 h 95"/>
                    <a:gd name="T58" fmla="*/ 67 w 133"/>
                    <a:gd name="T59" fmla="*/ 95 h 95"/>
                    <a:gd name="T60" fmla="*/ 59 w 133"/>
                    <a:gd name="T61" fmla="*/ 95 h 95"/>
                    <a:gd name="T62" fmla="*/ 51 w 133"/>
                    <a:gd name="T63" fmla="*/ 95 h 95"/>
                    <a:gd name="T64" fmla="*/ 42 w 133"/>
                    <a:gd name="T65" fmla="*/ 94 h 95"/>
                    <a:gd name="T66" fmla="*/ 34 w 133"/>
                    <a:gd name="T67" fmla="*/ 93 h 95"/>
                    <a:gd name="T68" fmla="*/ 26 w 133"/>
                    <a:gd name="T69" fmla="*/ 92 h 95"/>
                    <a:gd name="T70" fmla="*/ 18 w 133"/>
                    <a:gd name="T71" fmla="*/ 91 h 95"/>
                    <a:gd name="T72" fmla="*/ 11 w 133"/>
                    <a:gd name="T73" fmla="*/ 89 h 95"/>
                    <a:gd name="T74" fmla="*/ 4 w 133"/>
                    <a:gd name="T75" fmla="*/ 88 h 95"/>
                    <a:gd name="T76" fmla="*/ 0 w 133"/>
                    <a:gd name="T77" fmla="*/ 77 h 95"/>
                    <a:gd name="T78" fmla="*/ 0 w 133"/>
                    <a:gd name="T79" fmla="*/ 57 h 95"/>
                    <a:gd name="T80" fmla="*/ 1 w 133"/>
                    <a:gd name="T81" fmla="*/ 41 h 95"/>
                    <a:gd name="T82" fmla="*/ 2 w 133"/>
                    <a:gd name="T83" fmla="*/ 28 h 95"/>
                    <a:gd name="T84" fmla="*/ 4 w 133"/>
                    <a:gd name="T85" fmla="*/ 16 h 95"/>
                    <a:gd name="T86" fmla="*/ 7 w 133"/>
                    <a:gd name="T87" fmla="*/ 5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3"/>
                    <a:gd name="T133" fmla="*/ 0 h 95"/>
                    <a:gd name="T134" fmla="*/ 133 w 133"/>
                    <a:gd name="T135" fmla="*/ 95 h 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3" h="95">
                      <a:moveTo>
                        <a:pt x="9" y="0"/>
                      </a:moveTo>
                      <a:lnTo>
                        <a:pt x="13" y="0"/>
                      </a:lnTo>
                      <a:lnTo>
                        <a:pt x="17" y="0"/>
                      </a:lnTo>
                      <a:lnTo>
                        <a:pt x="20" y="0"/>
                      </a:lnTo>
                      <a:lnTo>
                        <a:pt x="24" y="0"/>
                      </a:lnTo>
                      <a:lnTo>
                        <a:pt x="28" y="0"/>
                      </a:lnTo>
                      <a:lnTo>
                        <a:pt x="32" y="0"/>
                      </a:lnTo>
                      <a:lnTo>
                        <a:pt x="35" y="0"/>
                      </a:lnTo>
                      <a:lnTo>
                        <a:pt x="39" y="0"/>
                      </a:lnTo>
                      <a:lnTo>
                        <a:pt x="43" y="0"/>
                      </a:lnTo>
                      <a:lnTo>
                        <a:pt x="47" y="0"/>
                      </a:lnTo>
                      <a:lnTo>
                        <a:pt x="50" y="0"/>
                      </a:lnTo>
                      <a:lnTo>
                        <a:pt x="54" y="0"/>
                      </a:lnTo>
                      <a:lnTo>
                        <a:pt x="58" y="0"/>
                      </a:lnTo>
                      <a:lnTo>
                        <a:pt x="62" y="0"/>
                      </a:lnTo>
                      <a:lnTo>
                        <a:pt x="66" y="0"/>
                      </a:lnTo>
                      <a:lnTo>
                        <a:pt x="69" y="0"/>
                      </a:lnTo>
                      <a:lnTo>
                        <a:pt x="74" y="0"/>
                      </a:lnTo>
                      <a:lnTo>
                        <a:pt x="78" y="0"/>
                      </a:lnTo>
                      <a:lnTo>
                        <a:pt x="82" y="0"/>
                      </a:lnTo>
                      <a:lnTo>
                        <a:pt x="86" y="0"/>
                      </a:lnTo>
                      <a:lnTo>
                        <a:pt x="91" y="1"/>
                      </a:lnTo>
                      <a:lnTo>
                        <a:pt x="95" y="1"/>
                      </a:lnTo>
                      <a:lnTo>
                        <a:pt x="99" y="2"/>
                      </a:lnTo>
                      <a:lnTo>
                        <a:pt x="103" y="2"/>
                      </a:lnTo>
                      <a:lnTo>
                        <a:pt x="107" y="3"/>
                      </a:lnTo>
                      <a:lnTo>
                        <a:pt x="111" y="3"/>
                      </a:lnTo>
                      <a:lnTo>
                        <a:pt x="115" y="4"/>
                      </a:lnTo>
                      <a:lnTo>
                        <a:pt x="118" y="5"/>
                      </a:lnTo>
                      <a:lnTo>
                        <a:pt x="122" y="6"/>
                      </a:lnTo>
                      <a:lnTo>
                        <a:pt x="126" y="6"/>
                      </a:lnTo>
                      <a:lnTo>
                        <a:pt x="129" y="7"/>
                      </a:lnTo>
                      <a:lnTo>
                        <a:pt x="133" y="8"/>
                      </a:lnTo>
                      <a:lnTo>
                        <a:pt x="133" y="18"/>
                      </a:lnTo>
                      <a:lnTo>
                        <a:pt x="133" y="28"/>
                      </a:lnTo>
                      <a:lnTo>
                        <a:pt x="133" y="38"/>
                      </a:lnTo>
                      <a:lnTo>
                        <a:pt x="133" y="47"/>
                      </a:lnTo>
                      <a:lnTo>
                        <a:pt x="132" y="54"/>
                      </a:lnTo>
                      <a:lnTo>
                        <a:pt x="132" y="60"/>
                      </a:lnTo>
                      <a:lnTo>
                        <a:pt x="131" y="67"/>
                      </a:lnTo>
                      <a:lnTo>
                        <a:pt x="130" y="73"/>
                      </a:lnTo>
                      <a:lnTo>
                        <a:pt x="129" y="79"/>
                      </a:lnTo>
                      <a:lnTo>
                        <a:pt x="127" y="85"/>
                      </a:lnTo>
                      <a:lnTo>
                        <a:pt x="126" y="90"/>
                      </a:lnTo>
                      <a:lnTo>
                        <a:pt x="124" y="95"/>
                      </a:lnTo>
                      <a:lnTo>
                        <a:pt x="120" y="95"/>
                      </a:lnTo>
                      <a:lnTo>
                        <a:pt x="116" y="95"/>
                      </a:lnTo>
                      <a:lnTo>
                        <a:pt x="113" y="95"/>
                      </a:lnTo>
                      <a:lnTo>
                        <a:pt x="109" y="95"/>
                      </a:lnTo>
                      <a:lnTo>
                        <a:pt x="105" y="95"/>
                      </a:lnTo>
                      <a:lnTo>
                        <a:pt x="101" y="95"/>
                      </a:lnTo>
                      <a:lnTo>
                        <a:pt x="97" y="95"/>
                      </a:lnTo>
                      <a:lnTo>
                        <a:pt x="94" y="95"/>
                      </a:lnTo>
                      <a:lnTo>
                        <a:pt x="90" y="95"/>
                      </a:lnTo>
                      <a:lnTo>
                        <a:pt x="86" y="95"/>
                      </a:lnTo>
                      <a:lnTo>
                        <a:pt x="82" y="95"/>
                      </a:lnTo>
                      <a:lnTo>
                        <a:pt x="79" y="95"/>
                      </a:lnTo>
                      <a:lnTo>
                        <a:pt x="75" y="95"/>
                      </a:lnTo>
                      <a:lnTo>
                        <a:pt x="71" y="95"/>
                      </a:lnTo>
                      <a:lnTo>
                        <a:pt x="67" y="95"/>
                      </a:lnTo>
                      <a:lnTo>
                        <a:pt x="64" y="95"/>
                      </a:lnTo>
                      <a:lnTo>
                        <a:pt x="59" y="95"/>
                      </a:lnTo>
                      <a:lnTo>
                        <a:pt x="55" y="95"/>
                      </a:lnTo>
                      <a:lnTo>
                        <a:pt x="51" y="95"/>
                      </a:lnTo>
                      <a:lnTo>
                        <a:pt x="46" y="95"/>
                      </a:lnTo>
                      <a:lnTo>
                        <a:pt x="42" y="94"/>
                      </a:lnTo>
                      <a:lnTo>
                        <a:pt x="38" y="94"/>
                      </a:lnTo>
                      <a:lnTo>
                        <a:pt x="34" y="93"/>
                      </a:lnTo>
                      <a:lnTo>
                        <a:pt x="30" y="93"/>
                      </a:lnTo>
                      <a:lnTo>
                        <a:pt x="26" y="92"/>
                      </a:lnTo>
                      <a:lnTo>
                        <a:pt x="22" y="91"/>
                      </a:lnTo>
                      <a:lnTo>
                        <a:pt x="18" y="91"/>
                      </a:lnTo>
                      <a:lnTo>
                        <a:pt x="15" y="90"/>
                      </a:lnTo>
                      <a:lnTo>
                        <a:pt x="11" y="89"/>
                      </a:lnTo>
                      <a:lnTo>
                        <a:pt x="7" y="88"/>
                      </a:lnTo>
                      <a:lnTo>
                        <a:pt x="4" y="88"/>
                      </a:lnTo>
                      <a:lnTo>
                        <a:pt x="0" y="87"/>
                      </a:lnTo>
                      <a:lnTo>
                        <a:pt x="0" y="77"/>
                      </a:lnTo>
                      <a:lnTo>
                        <a:pt x="0" y="67"/>
                      </a:lnTo>
                      <a:lnTo>
                        <a:pt x="0" y="57"/>
                      </a:lnTo>
                      <a:lnTo>
                        <a:pt x="0" y="47"/>
                      </a:lnTo>
                      <a:lnTo>
                        <a:pt x="1" y="41"/>
                      </a:lnTo>
                      <a:lnTo>
                        <a:pt x="1" y="34"/>
                      </a:lnTo>
                      <a:lnTo>
                        <a:pt x="2" y="28"/>
                      </a:lnTo>
                      <a:lnTo>
                        <a:pt x="3" y="22"/>
                      </a:lnTo>
                      <a:lnTo>
                        <a:pt x="4" y="16"/>
                      </a:lnTo>
                      <a:lnTo>
                        <a:pt x="6" y="10"/>
                      </a:lnTo>
                      <a:lnTo>
                        <a:pt x="7" y="5"/>
                      </a:lnTo>
                      <a:lnTo>
                        <a:pt x="9" y="0"/>
                      </a:lnTo>
                      <a:close/>
                    </a:path>
                  </a:pathLst>
                </a:custGeom>
                <a:solidFill>
                  <a:srgbClr val="0075B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33" name="Freeform 335"/>
                <p:cNvSpPr>
                  <a:spLocks/>
                </p:cNvSpPr>
                <p:nvPr/>
              </p:nvSpPr>
              <p:spPr bwMode="auto">
                <a:xfrm>
                  <a:off x="2105" y="1293"/>
                  <a:ext cx="115" cy="83"/>
                </a:xfrm>
                <a:custGeom>
                  <a:avLst/>
                  <a:gdLst>
                    <a:gd name="T0" fmla="*/ 14 w 115"/>
                    <a:gd name="T1" fmla="*/ 0 h 83"/>
                    <a:gd name="T2" fmla="*/ 20 w 115"/>
                    <a:gd name="T3" fmla="*/ 0 h 83"/>
                    <a:gd name="T4" fmla="*/ 26 w 115"/>
                    <a:gd name="T5" fmla="*/ 0 h 83"/>
                    <a:gd name="T6" fmla="*/ 33 w 115"/>
                    <a:gd name="T7" fmla="*/ 0 h 83"/>
                    <a:gd name="T8" fmla="*/ 39 w 115"/>
                    <a:gd name="T9" fmla="*/ 0 h 83"/>
                    <a:gd name="T10" fmla="*/ 45 w 115"/>
                    <a:gd name="T11" fmla="*/ 0 h 83"/>
                    <a:gd name="T12" fmla="*/ 51 w 115"/>
                    <a:gd name="T13" fmla="*/ 0 h 83"/>
                    <a:gd name="T14" fmla="*/ 58 w 115"/>
                    <a:gd name="T15" fmla="*/ 0 h 83"/>
                    <a:gd name="T16" fmla="*/ 65 w 115"/>
                    <a:gd name="T17" fmla="*/ 0 h 83"/>
                    <a:gd name="T18" fmla="*/ 72 w 115"/>
                    <a:gd name="T19" fmla="*/ 1 h 83"/>
                    <a:gd name="T20" fmla="*/ 79 w 115"/>
                    <a:gd name="T21" fmla="*/ 1 h 83"/>
                    <a:gd name="T22" fmla="*/ 86 w 115"/>
                    <a:gd name="T23" fmla="*/ 2 h 83"/>
                    <a:gd name="T24" fmla="*/ 93 w 115"/>
                    <a:gd name="T25" fmla="*/ 4 h 83"/>
                    <a:gd name="T26" fmla="*/ 100 w 115"/>
                    <a:gd name="T27" fmla="*/ 5 h 83"/>
                    <a:gd name="T28" fmla="*/ 106 w 115"/>
                    <a:gd name="T29" fmla="*/ 7 h 83"/>
                    <a:gd name="T30" fmla="*/ 112 w 115"/>
                    <a:gd name="T31" fmla="*/ 9 h 83"/>
                    <a:gd name="T32" fmla="*/ 115 w 115"/>
                    <a:gd name="T33" fmla="*/ 18 h 83"/>
                    <a:gd name="T34" fmla="*/ 115 w 115"/>
                    <a:gd name="T35" fmla="*/ 33 h 83"/>
                    <a:gd name="T36" fmla="*/ 114 w 115"/>
                    <a:gd name="T37" fmla="*/ 47 h 83"/>
                    <a:gd name="T38" fmla="*/ 113 w 115"/>
                    <a:gd name="T39" fmla="*/ 59 h 83"/>
                    <a:gd name="T40" fmla="*/ 110 w 115"/>
                    <a:gd name="T41" fmla="*/ 69 h 83"/>
                    <a:gd name="T42" fmla="*/ 107 w 115"/>
                    <a:gd name="T43" fmla="*/ 79 h 83"/>
                    <a:gd name="T44" fmla="*/ 101 w 115"/>
                    <a:gd name="T45" fmla="*/ 83 h 83"/>
                    <a:gd name="T46" fmla="*/ 95 w 115"/>
                    <a:gd name="T47" fmla="*/ 83 h 83"/>
                    <a:gd name="T48" fmla="*/ 89 w 115"/>
                    <a:gd name="T49" fmla="*/ 83 h 83"/>
                    <a:gd name="T50" fmla="*/ 83 w 115"/>
                    <a:gd name="T51" fmla="*/ 83 h 83"/>
                    <a:gd name="T52" fmla="*/ 76 w 115"/>
                    <a:gd name="T53" fmla="*/ 83 h 83"/>
                    <a:gd name="T54" fmla="*/ 70 w 115"/>
                    <a:gd name="T55" fmla="*/ 83 h 83"/>
                    <a:gd name="T56" fmla="*/ 64 w 115"/>
                    <a:gd name="T57" fmla="*/ 83 h 83"/>
                    <a:gd name="T58" fmla="*/ 57 w 115"/>
                    <a:gd name="T59" fmla="*/ 83 h 83"/>
                    <a:gd name="T60" fmla="*/ 50 w 115"/>
                    <a:gd name="T61" fmla="*/ 83 h 83"/>
                    <a:gd name="T62" fmla="*/ 43 w 115"/>
                    <a:gd name="T63" fmla="*/ 82 h 83"/>
                    <a:gd name="T64" fmla="*/ 36 w 115"/>
                    <a:gd name="T65" fmla="*/ 82 h 83"/>
                    <a:gd name="T66" fmla="*/ 29 w 115"/>
                    <a:gd name="T67" fmla="*/ 81 h 83"/>
                    <a:gd name="T68" fmla="*/ 22 w 115"/>
                    <a:gd name="T69" fmla="*/ 79 h 83"/>
                    <a:gd name="T70" fmla="*/ 15 w 115"/>
                    <a:gd name="T71" fmla="*/ 78 h 83"/>
                    <a:gd name="T72" fmla="*/ 9 w 115"/>
                    <a:gd name="T73" fmla="*/ 76 h 83"/>
                    <a:gd name="T74" fmla="*/ 3 w 115"/>
                    <a:gd name="T75" fmla="*/ 74 h 83"/>
                    <a:gd name="T76" fmla="*/ 0 w 115"/>
                    <a:gd name="T77" fmla="*/ 65 h 83"/>
                    <a:gd name="T78" fmla="*/ 0 w 115"/>
                    <a:gd name="T79" fmla="*/ 49 h 83"/>
                    <a:gd name="T80" fmla="*/ 0 w 115"/>
                    <a:gd name="T81" fmla="*/ 35 h 83"/>
                    <a:gd name="T82" fmla="*/ 2 w 115"/>
                    <a:gd name="T83" fmla="*/ 24 h 83"/>
                    <a:gd name="T84" fmla="*/ 5 w 115"/>
                    <a:gd name="T85" fmla="*/ 14 h 83"/>
                    <a:gd name="T86" fmla="*/ 8 w 115"/>
                    <a:gd name="T87" fmla="*/ 4 h 8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5"/>
                    <a:gd name="T133" fmla="*/ 0 h 83"/>
                    <a:gd name="T134" fmla="*/ 115 w 115"/>
                    <a:gd name="T135" fmla="*/ 83 h 8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5" h="83">
                      <a:moveTo>
                        <a:pt x="10" y="0"/>
                      </a:moveTo>
                      <a:lnTo>
                        <a:pt x="14" y="0"/>
                      </a:lnTo>
                      <a:lnTo>
                        <a:pt x="17" y="0"/>
                      </a:lnTo>
                      <a:lnTo>
                        <a:pt x="20" y="0"/>
                      </a:lnTo>
                      <a:lnTo>
                        <a:pt x="23" y="0"/>
                      </a:lnTo>
                      <a:lnTo>
                        <a:pt x="26" y="0"/>
                      </a:lnTo>
                      <a:lnTo>
                        <a:pt x="29" y="0"/>
                      </a:lnTo>
                      <a:lnTo>
                        <a:pt x="33" y="0"/>
                      </a:lnTo>
                      <a:lnTo>
                        <a:pt x="36" y="0"/>
                      </a:lnTo>
                      <a:lnTo>
                        <a:pt x="39" y="0"/>
                      </a:lnTo>
                      <a:lnTo>
                        <a:pt x="42" y="0"/>
                      </a:lnTo>
                      <a:lnTo>
                        <a:pt x="45" y="0"/>
                      </a:lnTo>
                      <a:lnTo>
                        <a:pt x="48" y="0"/>
                      </a:lnTo>
                      <a:lnTo>
                        <a:pt x="51" y="0"/>
                      </a:lnTo>
                      <a:lnTo>
                        <a:pt x="55" y="0"/>
                      </a:lnTo>
                      <a:lnTo>
                        <a:pt x="58" y="0"/>
                      </a:lnTo>
                      <a:lnTo>
                        <a:pt x="61" y="0"/>
                      </a:lnTo>
                      <a:lnTo>
                        <a:pt x="65" y="0"/>
                      </a:lnTo>
                      <a:lnTo>
                        <a:pt x="68" y="0"/>
                      </a:lnTo>
                      <a:lnTo>
                        <a:pt x="72" y="1"/>
                      </a:lnTo>
                      <a:lnTo>
                        <a:pt x="76" y="1"/>
                      </a:lnTo>
                      <a:lnTo>
                        <a:pt x="79" y="1"/>
                      </a:lnTo>
                      <a:lnTo>
                        <a:pt x="83" y="2"/>
                      </a:lnTo>
                      <a:lnTo>
                        <a:pt x="86" y="2"/>
                      </a:lnTo>
                      <a:lnTo>
                        <a:pt x="90" y="3"/>
                      </a:lnTo>
                      <a:lnTo>
                        <a:pt x="93" y="4"/>
                      </a:lnTo>
                      <a:lnTo>
                        <a:pt x="97" y="5"/>
                      </a:lnTo>
                      <a:lnTo>
                        <a:pt x="100" y="5"/>
                      </a:lnTo>
                      <a:lnTo>
                        <a:pt x="103" y="6"/>
                      </a:lnTo>
                      <a:lnTo>
                        <a:pt x="106" y="7"/>
                      </a:lnTo>
                      <a:lnTo>
                        <a:pt x="109" y="8"/>
                      </a:lnTo>
                      <a:lnTo>
                        <a:pt x="112" y="9"/>
                      </a:lnTo>
                      <a:lnTo>
                        <a:pt x="115" y="10"/>
                      </a:lnTo>
                      <a:lnTo>
                        <a:pt x="115" y="18"/>
                      </a:lnTo>
                      <a:lnTo>
                        <a:pt x="115" y="26"/>
                      </a:lnTo>
                      <a:lnTo>
                        <a:pt x="115" y="33"/>
                      </a:lnTo>
                      <a:lnTo>
                        <a:pt x="115" y="41"/>
                      </a:lnTo>
                      <a:lnTo>
                        <a:pt x="114" y="47"/>
                      </a:lnTo>
                      <a:lnTo>
                        <a:pt x="114" y="53"/>
                      </a:lnTo>
                      <a:lnTo>
                        <a:pt x="113" y="59"/>
                      </a:lnTo>
                      <a:lnTo>
                        <a:pt x="112" y="64"/>
                      </a:lnTo>
                      <a:lnTo>
                        <a:pt x="110" y="69"/>
                      </a:lnTo>
                      <a:lnTo>
                        <a:pt x="108" y="74"/>
                      </a:lnTo>
                      <a:lnTo>
                        <a:pt x="107" y="79"/>
                      </a:lnTo>
                      <a:lnTo>
                        <a:pt x="104" y="83"/>
                      </a:lnTo>
                      <a:lnTo>
                        <a:pt x="101" y="83"/>
                      </a:lnTo>
                      <a:lnTo>
                        <a:pt x="98" y="83"/>
                      </a:lnTo>
                      <a:lnTo>
                        <a:pt x="95" y="83"/>
                      </a:lnTo>
                      <a:lnTo>
                        <a:pt x="92" y="83"/>
                      </a:lnTo>
                      <a:lnTo>
                        <a:pt x="89" y="83"/>
                      </a:lnTo>
                      <a:lnTo>
                        <a:pt x="86" y="83"/>
                      </a:lnTo>
                      <a:lnTo>
                        <a:pt x="83" y="83"/>
                      </a:lnTo>
                      <a:lnTo>
                        <a:pt x="79" y="83"/>
                      </a:lnTo>
                      <a:lnTo>
                        <a:pt x="76" y="83"/>
                      </a:lnTo>
                      <a:lnTo>
                        <a:pt x="73" y="83"/>
                      </a:lnTo>
                      <a:lnTo>
                        <a:pt x="70" y="83"/>
                      </a:lnTo>
                      <a:lnTo>
                        <a:pt x="67" y="83"/>
                      </a:lnTo>
                      <a:lnTo>
                        <a:pt x="64" y="83"/>
                      </a:lnTo>
                      <a:lnTo>
                        <a:pt x="60" y="83"/>
                      </a:lnTo>
                      <a:lnTo>
                        <a:pt x="57" y="83"/>
                      </a:lnTo>
                      <a:lnTo>
                        <a:pt x="54" y="83"/>
                      </a:lnTo>
                      <a:lnTo>
                        <a:pt x="50" y="83"/>
                      </a:lnTo>
                      <a:lnTo>
                        <a:pt x="47" y="83"/>
                      </a:lnTo>
                      <a:lnTo>
                        <a:pt x="43" y="82"/>
                      </a:lnTo>
                      <a:lnTo>
                        <a:pt x="39" y="82"/>
                      </a:lnTo>
                      <a:lnTo>
                        <a:pt x="36" y="82"/>
                      </a:lnTo>
                      <a:lnTo>
                        <a:pt x="32" y="81"/>
                      </a:lnTo>
                      <a:lnTo>
                        <a:pt x="29" y="81"/>
                      </a:lnTo>
                      <a:lnTo>
                        <a:pt x="25" y="80"/>
                      </a:lnTo>
                      <a:lnTo>
                        <a:pt x="22" y="79"/>
                      </a:lnTo>
                      <a:lnTo>
                        <a:pt x="18" y="78"/>
                      </a:lnTo>
                      <a:lnTo>
                        <a:pt x="15" y="78"/>
                      </a:lnTo>
                      <a:lnTo>
                        <a:pt x="12" y="77"/>
                      </a:lnTo>
                      <a:lnTo>
                        <a:pt x="9" y="76"/>
                      </a:lnTo>
                      <a:lnTo>
                        <a:pt x="6" y="75"/>
                      </a:lnTo>
                      <a:lnTo>
                        <a:pt x="3" y="74"/>
                      </a:lnTo>
                      <a:lnTo>
                        <a:pt x="0" y="73"/>
                      </a:lnTo>
                      <a:lnTo>
                        <a:pt x="0" y="65"/>
                      </a:lnTo>
                      <a:lnTo>
                        <a:pt x="0" y="57"/>
                      </a:lnTo>
                      <a:lnTo>
                        <a:pt x="0" y="49"/>
                      </a:lnTo>
                      <a:lnTo>
                        <a:pt x="0" y="41"/>
                      </a:lnTo>
                      <a:lnTo>
                        <a:pt x="0" y="35"/>
                      </a:lnTo>
                      <a:lnTo>
                        <a:pt x="1" y="30"/>
                      </a:lnTo>
                      <a:lnTo>
                        <a:pt x="2" y="24"/>
                      </a:lnTo>
                      <a:lnTo>
                        <a:pt x="3" y="19"/>
                      </a:lnTo>
                      <a:lnTo>
                        <a:pt x="5" y="14"/>
                      </a:lnTo>
                      <a:lnTo>
                        <a:pt x="6" y="9"/>
                      </a:lnTo>
                      <a:lnTo>
                        <a:pt x="8" y="4"/>
                      </a:lnTo>
                      <a:lnTo>
                        <a:pt x="10" y="0"/>
                      </a:lnTo>
                      <a:close/>
                    </a:path>
                  </a:pathLst>
                </a:custGeom>
                <a:solidFill>
                  <a:srgbClr val="057CC9"/>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34" name="Freeform 336"/>
                <p:cNvSpPr>
                  <a:spLocks/>
                </p:cNvSpPr>
                <p:nvPr/>
              </p:nvSpPr>
              <p:spPr bwMode="auto">
                <a:xfrm>
                  <a:off x="2114" y="1300"/>
                  <a:ext cx="97" cy="69"/>
                </a:xfrm>
                <a:custGeom>
                  <a:avLst/>
                  <a:gdLst>
                    <a:gd name="T0" fmla="*/ 14 w 97"/>
                    <a:gd name="T1" fmla="*/ 0 h 69"/>
                    <a:gd name="T2" fmla="*/ 20 w 97"/>
                    <a:gd name="T3" fmla="*/ 0 h 69"/>
                    <a:gd name="T4" fmla="*/ 25 w 97"/>
                    <a:gd name="T5" fmla="*/ 0 h 69"/>
                    <a:gd name="T6" fmla="*/ 30 w 97"/>
                    <a:gd name="T7" fmla="*/ 0 h 69"/>
                    <a:gd name="T8" fmla="*/ 35 w 97"/>
                    <a:gd name="T9" fmla="*/ 0 h 69"/>
                    <a:gd name="T10" fmla="*/ 40 w 97"/>
                    <a:gd name="T11" fmla="*/ 0 h 69"/>
                    <a:gd name="T12" fmla="*/ 45 w 97"/>
                    <a:gd name="T13" fmla="*/ 0 h 69"/>
                    <a:gd name="T14" fmla="*/ 50 w 97"/>
                    <a:gd name="T15" fmla="*/ 0 h 69"/>
                    <a:gd name="T16" fmla="*/ 56 w 97"/>
                    <a:gd name="T17" fmla="*/ 0 h 69"/>
                    <a:gd name="T18" fmla="*/ 62 w 97"/>
                    <a:gd name="T19" fmla="*/ 0 h 69"/>
                    <a:gd name="T20" fmla="*/ 68 w 97"/>
                    <a:gd name="T21" fmla="*/ 1 h 69"/>
                    <a:gd name="T22" fmla="*/ 74 w 97"/>
                    <a:gd name="T23" fmla="*/ 2 h 69"/>
                    <a:gd name="T24" fmla="*/ 80 w 97"/>
                    <a:gd name="T25" fmla="*/ 4 h 69"/>
                    <a:gd name="T26" fmla="*/ 85 w 97"/>
                    <a:gd name="T27" fmla="*/ 5 h 69"/>
                    <a:gd name="T28" fmla="*/ 90 w 97"/>
                    <a:gd name="T29" fmla="*/ 7 h 69"/>
                    <a:gd name="T30" fmla="*/ 95 w 97"/>
                    <a:gd name="T31" fmla="*/ 10 h 69"/>
                    <a:gd name="T32" fmla="*/ 97 w 97"/>
                    <a:gd name="T33" fmla="*/ 17 h 69"/>
                    <a:gd name="T34" fmla="*/ 97 w 97"/>
                    <a:gd name="T35" fmla="*/ 28 h 69"/>
                    <a:gd name="T36" fmla="*/ 97 w 97"/>
                    <a:gd name="T37" fmla="*/ 40 h 69"/>
                    <a:gd name="T38" fmla="*/ 95 w 97"/>
                    <a:gd name="T39" fmla="*/ 49 h 69"/>
                    <a:gd name="T40" fmla="*/ 92 w 97"/>
                    <a:gd name="T41" fmla="*/ 59 h 69"/>
                    <a:gd name="T42" fmla="*/ 87 w 97"/>
                    <a:gd name="T43" fmla="*/ 66 h 69"/>
                    <a:gd name="T44" fmla="*/ 83 w 97"/>
                    <a:gd name="T45" fmla="*/ 69 h 69"/>
                    <a:gd name="T46" fmla="*/ 77 w 97"/>
                    <a:gd name="T47" fmla="*/ 69 h 69"/>
                    <a:gd name="T48" fmla="*/ 72 w 97"/>
                    <a:gd name="T49" fmla="*/ 69 h 69"/>
                    <a:gd name="T50" fmla="*/ 67 w 97"/>
                    <a:gd name="T51" fmla="*/ 69 h 69"/>
                    <a:gd name="T52" fmla="*/ 62 w 97"/>
                    <a:gd name="T53" fmla="*/ 69 h 69"/>
                    <a:gd name="T54" fmla="*/ 57 w 97"/>
                    <a:gd name="T55" fmla="*/ 69 h 69"/>
                    <a:gd name="T56" fmla="*/ 52 w 97"/>
                    <a:gd name="T57" fmla="*/ 69 h 69"/>
                    <a:gd name="T58" fmla="*/ 47 w 97"/>
                    <a:gd name="T59" fmla="*/ 69 h 69"/>
                    <a:gd name="T60" fmla="*/ 41 w 97"/>
                    <a:gd name="T61" fmla="*/ 69 h 69"/>
                    <a:gd name="T62" fmla="*/ 35 w 97"/>
                    <a:gd name="T63" fmla="*/ 69 h 69"/>
                    <a:gd name="T64" fmla="*/ 29 w 97"/>
                    <a:gd name="T65" fmla="*/ 68 h 69"/>
                    <a:gd name="T66" fmla="*/ 23 w 97"/>
                    <a:gd name="T67" fmla="*/ 67 h 69"/>
                    <a:gd name="T68" fmla="*/ 17 w 97"/>
                    <a:gd name="T69" fmla="*/ 65 h 69"/>
                    <a:gd name="T70" fmla="*/ 12 w 97"/>
                    <a:gd name="T71" fmla="*/ 63 h 69"/>
                    <a:gd name="T72" fmla="*/ 7 w 97"/>
                    <a:gd name="T73" fmla="*/ 61 h 69"/>
                    <a:gd name="T74" fmla="*/ 2 w 97"/>
                    <a:gd name="T75" fmla="*/ 59 h 69"/>
                    <a:gd name="T76" fmla="*/ 0 w 97"/>
                    <a:gd name="T77" fmla="*/ 52 h 69"/>
                    <a:gd name="T78" fmla="*/ 0 w 97"/>
                    <a:gd name="T79" fmla="*/ 40 h 69"/>
                    <a:gd name="T80" fmla="*/ 0 w 97"/>
                    <a:gd name="T81" fmla="*/ 29 h 69"/>
                    <a:gd name="T82" fmla="*/ 2 w 97"/>
                    <a:gd name="T83" fmla="*/ 19 h 69"/>
                    <a:gd name="T84" fmla="*/ 5 w 97"/>
                    <a:gd name="T85" fmla="*/ 10 h 69"/>
                    <a:gd name="T86" fmla="*/ 10 w 97"/>
                    <a:gd name="T87" fmla="*/ 3 h 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
                    <a:gd name="T133" fmla="*/ 0 h 69"/>
                    <a:gd name="T134" fmla="*/ 97 w 97"/>
                    <a:gd name="T135" fmla="*/ 69 h 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 h="69">
                      <a:moveTo>
                        <a:pt x="12" y="0"/>
                      </a:moveTo>
                      <a:lnTo>
                        <a:pt x="14" y="0"/>
                      </a:lnTo>
                      <a:lnTo>
                        <a:pt x="17" y="0"/>
                      </a:lnTo>
                      <a:lnTo>
                        <a:pt x="20" y="0"/>
                      </a:lnTo>
                      <a:lnTo>
                        <a:pt x="22" y="0"/>
                      </a:lnTo>
                      <a:lnTo>
                        <a:pt x="25" y="0"/>
                      </a:lnTo>
                      <a:lnTo>
                        <a:pt x="27" y="0"/>
                      </a:lnTo>
                      <a:lnTo>
                        <a:pt x="30" y="0"/>
                      </a:lnTo>
                      <a:lnTo>
                        <a:pt x="32" y="0"/>
                      </a:lnTo>
                      <a:lnTo>
                        <a:pt x="35" y="0"/>
                      </a:lnTo>
                      <a:lnTo>
                        <a:pt x="37" y="0"/>
                      </a:lnTo>
                      <a:lnTo>
                        <a:pt x="40" y="0"/>
                      </a:lnTo>
                      <a:lnTo>
                        <a:pt x="42" y="0"/>
                      </a:lnTo>
                      <a:lnTo>
                        <a:pt x="45" y="0"/>
                      </a:lnTo>
                      <a:lnTo>
                        <a:pt x="47" y="0"/>
                      </a:lnTo>
                      <a:lnTo>
                        <a:pt x="50" y="0"/>
                      </a:lnTo>
                      <a:lnTo>
                        <a:pt x="52" y="0"/>
                      </a:lnTo>
                      <a:lnTo>
                        <a:pt x="56" y="0"/>
                      </a:lnTo>
                      <a:lnTo>
                        <a:pt x="59" y="0"/>
                      </a:lnTo>
                      <a:lnTo>
                        <a:pt x="62" y="0"/>
                      </a:lnTo>
                      <a:lnTo>
                        <a:pt x="65" y="0"/>
                      </a:lnTo>
                      <a:lnTo>
                        <a:pt x="68" y="1"/>
                      </a:lnTo>
                      <a:lnTo>
                        <a:pt x="71" y="2"/>
                      </a:lnTo>
                      <a:lnTo>
                        <a:pt x="74" y="2"/>
                      </a:lnTo>
                      <a:lnTo>
                        <a:pt x="77" y="3"/>
                      </a:lnTo>
                      <a:lnTo>
                        <a:pt x="80" y="4"/>
                      </a:lnTo>
                      <a:lnTo>
                        <a:pt x="83" y="5"/>
                      </a:lnTo>
                      <a:lnTo>
                        <a:pt x="85" y="5"/>
                      </a:lnTo>
                      <a:lnTo>
                        <a:pt x="88" y="6"/>
                      </a:lnTo>
                      <a:lnTo>
                        <a:pt x="90" y="7"/>
                      </a:lnTo>
                      <a:lnTo>
                        <a:pt x="92" y="9"/>
                      </a:lnTo>
                      <a:lnTo>
                        <a:pt x="95" y="10"/>
                      </a:lnTo>
                      <a:lnTo>
                        <a:pt x="97" y="11"/>
                      </a:lnTo>
                      <a:lnTo>
                        <a:pt x="97" y="17"/>
                      </a:lnTo>
                      <a:lnTo>
                        <a:pt x="97" y="23"/>
                      </a:lnTo>
                      <a:lnTo>
                        <a:pt x="97" y="28"/>
                      </a:lnTo>
                      <a:lnTo>
                        <a:pt x="97" y="34"/>
                      </a:lnTo>
                      <a:lnTo>
                        <a:pt x="97" y="40"/>
                      </a:lnTo>
                      <a:lnTo>
                        <a:pt x="96" y="45"/>
                      </a:lnTo>
                      <a:lnTo>
                        <a:pt x="95" y="49"/>
                      </a:lnTo>
                      <a:lnTo>
                        <a:pt x="93" y="54"/>
                      </a:lnTo>
                      <a:lnTo>
                        <a:pt x="92" y="59"/>
                      </a:lnTo>
                      <a:lnTo>
                        <a:pt x="90" y="62"/>
                      </a:lnTo>
                      <a:lnTo>
                        <a:pt x="87" y="66"/>
                      </a:lnTo>
                      <a:lnTo>
                        <a:pt x="85" y="69"/>
                      </a:lnTo>
                      <a:lnTo>
                        <a:pt x="83" y="69"/>
                      </a:lnTo>
                      <a:lnTo>
                        <a:pt x="80" y="69"/>
                      </a:lnTo>
                      <a:lnTo>
                        <a:pt x="77" y="69"/>
                      </a:lnTo>
                      <a:lnTo>
                        <a:pt x="75" y="69"/>
                      </a:lnTo>
                      <a:lnTo>
                        <a:pt x="72" y="69"/>
                      </a:lnTo>
                      <a:lnTo>
                        <a:pt x="70" y="69"/>
                      </a:lnTo>
                      <a:lnTo>
                        <a:pt x="67" y="69"/>
                      </a:lnTo>
                      <a:lnTo>
                        <a:pt x="65" y="69"/>
                      </a:lnTo>
                      <a:lnTo>
                        <a:pt x="62" y="69"/>
                      </a:lnTo>
                      <a:lnTo>
                        <a:pt x="60" y="69"/>
                      </a:lnTo>
                      <a:lnTo>
                        <a:pt x="57" y="69"/>
                      </a:lnTo>
                      <a:lnTo>
                        <a:pt x="55" y="69"/>
                      </a:lnTo>
                      <a:lnTo>
                        <a:pt x="52" y="69"/>
                      </a:lnTo>
                      <a:lnTo>
                        <a:pt x="50" y="69"/>
                      </a:lnTo>
                      <a:lnTo>
                        <a:pt x="47" y="69"/>
                      </a:lnTo>
                      <a:lnTo>
                        <a:pt x="45" y="69"/>
                      </a:lnTo>
                      <a:lnTo>
                        <a:pt x="41" y="69"/>
                      </a:lnTo>
                      <a:lnTo>
                        <a:pt x="38" y="69"/>
                      </a:lnTo>
                      <a:lnTo>
                        <a:pt x="35" y="69"/>
                      </a:lnTo>
                      <a:lnTo>
                        <a:pt x="32" y="68"/>
                      </a:lnTo>
                      <a:lnTo>
                        <a:pt x="29" y="68"/>
                      </a:lnTo>
                      <a:lnTo>
                        <a:pt x="26" y="67"/>
                      </a:lnTo>
                      <a:lnTo>
                        <a:pt x="23" y="67"/>
                      </a:lnTo>
                      <a:lnTo>
                        <a:pt x="20" y="66"/>
                      </a:lnTo>
                      <a:lnTo>
                        <a:pt x="17" y="65"/>
                      </a:lnTo>
                      <a:lnTo>
                        <a:pt x="15" y="64"/>
                      </a:lnTo>
                      <a:lnTo>
                        <a:pt x="12" y="63"/>
                      </a:lnTo>
                      <a:lnTo>
                        <a:pt x="9" y="62"/>
                      </a:lnTo>
                      <a:lnTo>
                        <a:pt x="7" y="61"/>
                      </a:lnTo>
                      <a:lnTo>
                        <a:pt x="5" y="60"/>
                      </a:lnTo>
                      <a:lnTo>
                        <a:pt x="2" y="59"/>
                      </a:lnTo>
                      <a:lnTo>
                        <a:pt x="0" y="58"/>
                      </a:lnTo>
                      <a:lnTo>
                        <a:pt x="0" y="52"/>
                      </a:lnTo>
                      <a:lnTo>
                        <a:pt x="0" y="46"/>
                      </a:lnTo>
                      <a:lnTo>
                        <a:pt x="0" y="40"/>
                      </a:lnTo>
                      <a:lnTo>
                        <a:pt x="0" y="34"/>
                      </a:lnTo>
                      <a:lnTo>
                        <a:pt x="0" y="29"/>
                      </a:lnTo>
                      <a:lnTo>
                        <a:pt x="1" y="24"/>
                      </a:lnTo>
                      <a:lnTo>
                        <a:pt x="2" y="19"/>
                      </a:lnTo>
                      <a:lnTo>
                        <a:pt x="4" y="15"/>
                      </a:lnTo>
                      <a:lnTo>
                        <a:pt x="5" y="10"/>
                      </a:lnTo>
                      <a:lnTo>
                        <a:pt x="7" y="6"/>
                      </a:lnTo>
                      <a:lnTo>
                        <a:pt x="10" y="3"/>
                      </a:lnTo>
                      <a:lnTo>
                        <a:pt x="12" y="0"/>
                      </a:lnTo>
                      <a:close/>
                    </a:path>
                  </a:pathLst>
                </a:custGeom>
                <a:solidFill>
                  <a:srgbClr val="0A82D3"/>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35" name="Freeform 337"/>
                <p:cNvSpPr>
                  <a:spLocks/>
                </p:cNvSpPr>
                <p:nvPr/>
              </p:nvSpPr>
              <p:spPr bwMode="auto">
                <a:xfrm>
                  <a:off x="2123" y="1306"/>
                  <a:ext cx="79" cy="57"/>
                </a:xfrm>
                <a:custGeom>
                  <a:avLst/>
                  <a:gdLst>
                    <a:gd name="T0" fmla="*/ 17 w 79"/>
                    <a:gd name="T1" fmla="*/ 0 h 57"/>
                    <a:gd name="T2" fmla="*/ 25 w 79"/>
                    <a:gd name="T3" fmla="*/ 0 h 57"/>
                    <a:gd name="T4" fmla="*/ 32 w 79"/>
                    <a:gd name="T5" fmla="*/ 0 h 57"/>
                    <a:gd name="T6" fmla="*/ 40 w 79"/>
                    <a:gd name="T7" fmla="*/ 0 h 57"/>
                    <a:gd name="T8" fmla="*/ 47 w 79"/>
                    <a:gd name="T9" fmla="*/ 0 h 57"/>
                    <a:gd name="T10" fmla="*/ 52 w 79"/>
                    <a:gd name="T11" fmla="*/ 1 h 57"/>
                    <a:gd name="T12" fmla="*/ 57 w 79"/>
                    <a:gd name="T13" fmla="*/ 2 h 57"/>
                    <a:gd name="T14" fmla="*/ 62 w 79"/>
                    <a:gd name="T15" fmla="*/ 3 h 57"/>
                    <a:gd name="T16" fmla="*/ 66 w 79"/>
                    <a:gd name="T17" fmla="*/ 5 h 57"/>
                    <a:gd name="T18" fmla="*/ 70 w 79"/>
                    <a:gd name="T19" fmla="*/ 7 h 57"/>
                    <a:gd name="T20" fmla="*/ 74 w 79"/>
                    <a:gd name="T21" fmla="*/ 9 h 57"/>
                    <a:gd name="T22" fmla="*/ 77 w 79"/>
                    <a:gd name="T23" fmla="*/ 11 h 57"/>
                    <a:gd name="T24" fmla="*/ 79 w 79"/>
                    <a:gd name="T25" fmla="*/ 17 h 57"/>
                    <a:gd name="T26" fmla="*/ 79 w 79"/>
                    <a:gd name="T27" fmla="*/ 24 h 57"/>
                    <a:gd name="T28" fmla="*/ 79 w 79"/>
                    <a:gd name="T29" fmla="*/ 33 h 57"/>
                    <a:gd name="T30" fmla="*/ 77 w 79"/>
                    <a:gd name="T31" fmla="*/ 41 h 57"/>
                    <a:gd name="T32" fmla="*/ 73 w 79"/>
                    <a:gd name="T33" fmla="*/ 49 h 57"/>
                    <a:gd name="T34" fmla="*/ 68 w 79"/>
                    <a:gd name="T35" fmla="*/ 55 h 57"/>
                    <a:gd name="T36" fmla="*/ 62 w 79"/>
                    <a:gd name="T37" fmla="*/ 57 h 57"/>
                    <a:gd name="T38" fmla="*/ 54 w 79"/>
                    <a:gd name="T39" fmla="*/ 57 h 57"/>
                    <a:gd name="T40" fmla="*/ 47 w 79"/>
                    <a:gd name="T41" fmla="*/ 57 h 57"/>
                    <a:gd name="T42" fmla="*/ 39 w 79"/>
                    <a:gd name="T43" fmla="*/ 57 h 57"/>
                    <a:gd name="T44" fmla="*/ 32 w 79"/>
                    <a:gd name="T45" fmla="*/ 57 h 57"/>
                    <a:gd name="T46" fmla="*/ 27 w 79"/>
                    <a:gd name="T47" fmla="*/ 56 h 57"/>
                    <a:gd name="T48" fmla="*/ 22 w 79"/>
                    <a:gd name="T49" fmla="*/ 55 h 57"/>
                    <a:gd name="T50" fmla="*/ 17 w 79"/>
                    <a:gd name="T51" fmla="*/ 54 h 57"/>
                    <a:gd name="T52" fmla="*/ 13 w 79"/>
                    <a:gd name="T53" fmla="*/ 52 h 57"/>
                    <a:gd name="T54" fmla="*/ 8 w 79"/>
                    <a:gd name="T55" fmla="*/ 50 h 57"/>
                    <a:gd name="T56" fmla="*/ 5 w 79"/>
                    <a:gd name="T57" fmla="*/ 48 h 57"/>
                    <a:gd name="T58" fmla="*/ 2 w 79"/>
                    <a:gd name="T59" fmla="*/ 45 h 57"/>
                    <a:gd name="T60" fmla="*/ 0 w 79"/>
                    <a:gd name="T61" fmla="*/ 40 h 57"/>
                    <a:gd name="T62" fmla="*/ 0 w 79"/>
                    <a:gd name="T63" fmla="*/ 32 h 57"/>
                    <a:gd name="T64" fmla="*/ 0 w 79"/>
                    <a:gd name="T65" fmla="*/ 24 h 57"/>
                    <a:gd name="T66" fmla="*/ 2 w 79"/>
                    <a:gd name="T67" fmla="*/ 15 h 57"/>
                    <a:gd name="T68" fmla="*/ 6 w 79"/>
                    <a:gd name="T69" fmla="*/ 8 h 57"/>
                    <a:gd name="T70" fmla="*/ 11 w 79"/>
                    <a:gd name="T71" fmla="*/ 2 h 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9"/>
                    <a:gd name="T109" fmla="*/ 0 h 57"/>
                    <a:gd name="T110" fmla="*/ 79 w 79"/>
                    <a:gd name="T111" fmla="*/ 57 h 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9" h="57">
                      <a:moveTo>
                        <a:pt x="13" y="0"/>
                      </a:moveTo>
                      <a:lnTo>
                        <a:pt x="17" y="0"/>
                      </a:lnTo>
                      <a:lnTo>
                        <a:pt x="21" y="0"/>
                      </a:lnTo>
                      <a:lnTo>
                        <a:pt x="25" y="0"/>
                      </a:lnTo>
                      <a:lnTo>
                        <a:pt x="29" y="0"/>
                      </a:lnTo>
                      <a:lnTo>
                        <a:pt x="32" y="0"/>
                      </a:lnTo>
                      <a:lnTo>
                        <a:pt x="36" y="0"/>
                      </a:lnTo>
                      <a:lnTo>
                        <a:pt x="40" y="0"/>
                      </a:lnTo>
                      <a:lnTo>
                        <a:pt x="44" y="0"/>
                      </a:lnTo>
                      <a:lnTo>
                        <a:pt x="47" y="0"/>
                      </a:lnTo>
                      <a:lnTo>
                        <a:pt x="49" y="0"/>
                      </a:lnTo>
                      <a:lnTo>
                        <a:pt x="52" y="1"/>
                      </a:lnTo>
                      <a:lnTo>
                        <a:pt x="54" y="1"/>
                      </a:lnTo>
                      <a:lnTo>
                        <a:pt x="57" y="2"/>
                      </a:lnTo>
                      <a:lnTo>
                        <a:pt x="59" y="2"/>
                      </a:lnTo>
                      <a:lnTo>
                        <a:pt x="62" y="3"/>
                      </a:lnTo>
                      <a:lnTo>
                        <a:pt x="64" y="4"/>
                      </a:lnTo>
                      <a:lnTo>
                        <a:pt x="66" y="5"/>
                      </a:lnTo>
                      <a:lnTo>
                        <a:pt x="68" y="6"/>
                      </a:lnTo>
                      <a:lnTo>
                        <a:pt x="70" y="7"/>
                      </a:lnTo>
                      <a:lnTo>
                        <a:pt x="72" y="8"/>
                      </a:lnTo>
                      <a:lnTo>
                        <a:pt x="74" y="9"/>
                      </a:lnTo>
                      <a:lnTo>
                        <a:pt x="76" y="10"/>
                      </a:lnTo>
                      <a:lnTo>
                        <a:pt x="77" y="11"/>
                      </a:lnTo>
                      <a:lnTo>
                        <a:pt x="79" y="13"/>
                      </a:lnTo>
                      <a:lnTo>
                        <a:pt x="79" y="17"/>
                      </a:lnTo>
                      <a:lnTo>
                        <a:pt x="79" y="20"/>
                      </a:lnTo>
                      <a:lnTo>
                        <a:pt x="79" y="24"/>
                      </a:lnTo>
                      <a:lnTo>
                        <a:pt x="79" y="28"/>
                      </a:lnTo>
                      <a:lnTo>
                        <a:pt x="79" y="33"/>
                      </a:lnTo>
                      <a:lnTo>
                        <a:pt x="78" y="37"/>
                      </a:lnTo>
                      <a:lnTo>
                        <a:pt x="77" y="41"/>
                      </a:lnTo>
                      <a:lnTo>
                        <a:pt x="75" y="45"/>
                      </a:lnTo>
                      <a:lnTo>
                        <a:pt x="73" y="49"/>
                      </a:lnTo>
                      <a:lnTo>
                        <a:pt x="71" y="52"/>
                      </a:lnTo>
                      <a:lnTo>
                        <a:pt x="68" y="55"/>
                      </a:lnTo>
                      <a:lnTo>
                        <a:pt x="66" y="57"/>
                      </a:lnTo>
                      <a:lnTo>
                        <a:pt x="62" y="57"/>
                      </a:lnTo>
                      <a:lnTo>
                        <a:pt x="58" y="57"/>
                      </a:lnTo>
                      <a:lnTo>
                        <a:pt x="54" y="57"/>
                      </a:lnTo>
                      <a:lnTo>
                        <a:pt x="50" y="57"/>
                      </a:lnTo>
                      <a:lnTo>
                        <a:pt x="47" y="57"/>
                      </a:lnTo>
                      <a:lnTo>
                        <a:pt x="43" y="57"/>
                      </a:lnTo>
                      <a:lnTo>
                        <a:pt x="39" y="57"/>
                      </a:lnTo>
                      <a:lnTo>
                        <a:pt x="35" y="57"/>
                      </a:lnTo>
                      <a:lnTo>
                        <a:pt x="32" y="57"/>
                      </a:lnTo>
                      <a:lnTo>
                        <a:pt x="30" y="57"/>
                      </a:lnTo>
                      <a:lnTo>
                        <a:pt x="27" y="56"/>
                      </a:lnTo>
                      <a:lnTo>
                        <a:pt x="24" y="56"/>
                      </a:lnTo>
                      <a:lnTo>
                        <a:pt x="22" y="55"/>
                      </a:lnTo>
                      <a:lnTo>
                        <a:pt x="19" y="55"/>
                      </a:lnTo>
                      <a:lnTo>
                        <a:pt x="17" y="54"/>
                      </a:lnTo>
                      <a:lnTo>
                        <a:pt x="15" y="53"/>
                      </a:lnTo>
                      <a:lnTo>
                        <a:pt x="13" y="52"/>
                      </a:lnTo>
                      <a:lnTo>
                        <a:pt x="11" y="51"/>
                      </a:lnTo>
                      <a:lnTo>
                        <a:pt x="8" y="50"/>
                      </a:lnTo>
                      <a:lnTo>
                        <a:pt x="7" y="49"/>
                      </a:lnTo>
                      <a:lnTo>
                        <a:pt x="5" y="48"/>
                      </a:lnTo>
                      <a:lnTo>
                        <a:pt x="3" y="47"/>
                      </a:lnTo>
                      <a:lnTo>
                        <a:pt x="2" y="45"/>
                      </a:lnTo>
                      <a:lnTo>
                        <a:pt x="0" y="44"/>
                      </a:lnTo>
                      <a:lnTo>
                        <a:pt x="0" y="40"/>
                      </a:lnTo>
                      <a:lnTo>
                        <a:pt x="0" y="36"/>
                      </a:lnTo>
                      <a:lnTo>
                        <a:pt x="0" y="32"/>
                      </a:lnTo>
                      <a:lnTo>
                        <a:pt x="0" y="28"/>
                      </a:lnTo>
                      <a:lnTo>
                        <a:pt x="0" y="24"/>
                      </a:lnTo>
                      <a:lnTo>
                        <a:pt x="1" y="20"/>
                      </a:lnTo>
                      <a:lnTo>
                        <a:pt x="2" y="15"/>
                      </a:lnTo>
                      <a:lnTo>
                        <a:pt x="4" y="12"/>
                      </a:lnTo>
                      <a:lnTo>
                        <a:pt x="6" y="8"/>
                      </a:lnTo>
                      <a:lnTo>
                        <a:pt x="8" y="5"/>
                      </a:lnTo>
                      <a:lnTo>
                        <a:pt x="11" y="2"/>
                      </a:lnTo>
                      <a:lnTo>
                        <a:pt x="13" y="0"/>
                      </a:lnTo>
                      <a:close/>
                    </a:path>
                  </a:pathLst>
                </a:custGeom>
                <a:solidFill>
                  <a:srgbClr val="0F89DB"/>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36" name="Freeform 338"/>
                <p:cNvSpPr>
                  <a:spLocks/>
                </p:cNvSpPr>
                <p:nvPr/>
              </p:nvSpPr>
              <p:spPr bwMode="auto">
                <a:xfrm>
                  <a:off x="2132" y="1312"/>
                  <a:ext cx="61" cy="44"/>
                </a:xfrm>
                <a:custGeom>
                  <a:avLst/>
                  <a:gdLst>
                    <a:gd name="T0" fmla="*/ 15 w 61"/>
                    <a:gd name="T1" fmla="*/ 0 h 44"/>
                    <a:gd name="T2" fmla="*/ 17 w 61"/>
                    <a:gd name="T3" fmla="*/ 0 h 44"/>
                    <a:gd name="T4" fmla="*/ 20 w 61"/>
                    <a:gd name="T5" fmla="*/ 0 h 44"/>
                    <a:gd name="T6" fmla="*/ 22 w 61"/>
                    <a:gd name="T7" fmla="*/ 0 h 44"/>
                    <a:gd name="T8" fmla="*/ 25 w 61"/>
                    <a:gd name="T9" fmla="*/ 0 h 44"/>
                    <a:gd name="T10" fmla="*/ 28 w 61"/>
                    <a:gd name="T11" fmla="*/ 0 h 44"/>
                    <a:gd name="T12" fmla="*/ 30 w 61"/>
                    <a:gd name="T13" fmla="*/ 0 h 44"/>
                    <a:gd name="T14" fmla="*/ 33 w 61"/>
                    <a:gd name="T15" fmla="*/ 0 h 44"/>
                    <a:gd name="T16" fmla="*/ 35 w 61"/>
                    <a:gd name="T17" fmla="*/ 0 h 44"/>
                    <a:gd name="T18" fmla="*/ 40 w 61"/>
                    <a:gd name="T19" fmla="*/ 1 h 44"/>
                    <a:gd name="T20" fmla="*/ 44 w 61"/>
                    <a:gd name="T21" fmla="*/ 2 h 44"/>
                    <a:gd name="T22" fmla="*/ 48 w 61"/>
                    <a:gd name="T23" fmla="*/ 3 h 44"/>
                    <a:gd name="T24" fmla="*/ 51 w 61"/>
                    <a:gd name="T25" fmla="*/ 5 h 44"/>
                    <a:gd name="T26" fmla="*/ 54 w 61"/>
                    <a:gd name="T27" fmla="*/ 7 h 44"/>
                    <a:gd name="T28" fmla="*/ 57 w 61"/>
                    <a:gd name="T29" fmla="*/ 9 h 44"/>
                    <a:gd name="T30" fmla="*/ 59 w 61"/>
                    <a:gd name="T31" fmla="*/ 12 h 44"/>
                    <a:gd name="T32" fmla="*/ 61 w 61"/>
                    <a:gd name="T33" fmla="*/ 14 h 44"/>
                    <a:gd name="T34" fmla="*/ 61 w 61"/>
                    <a:gd name="T35" fmla="*/ 16 h 44"/>
                    <a:gd name="T36" fmla="*/ 61 w 61"/>
                    <a:gd name="T37" fmla="*/ 18 h 44"/>
                    <a:gd name="T38" fmla="*/ 61 w 61"/>
                    <a:gd name="T39" fmla="*/ 20 h 44"/>
                    <a:gd name="T40" fmla="*/ 61 w 61"/>
                    <a:gd name="T41" fmla="*/ 22 h 44"/>
                    <a:gd name="T42" fmla="*/ 61 w 61"/>
                    <a:gd name="T43" fmla="*/ 26 h 44"/>
                    <a:gd name="T44" fmla="*/ 60 w 61"/>
                    <a:gd name="T45" fmla="*/ 30 h 44"/>
                    <a:gd name="T46" fmla="*/ 58 w 61"/>
                    <a:gd name="T47" fmla="*/ 33 h 44"/>
                    <a:gd name="T48" fmla="*/ 56 w 61"/>
                    <a:gd name="T49" fmla="*/ 36 h 44"/>
                    <a:gd name="T50" fmla="*/ 54 w 61"/>
                    <a:gd name="T51" fmla="*/ 39 h 44"/>
                    <a:gd name="T52" fmla="*/ 52 w 61"/>
                    <a:gd name="T53" fmla="*/ 41 h 44"/>
                    <a:gd name="T54" fmla="*/ 49 w 61"/>
                    <a:gd name="T55" fmla="*/ 43 h 44"/>
                    <a:gd name="T56" fmla="*/ 46 w 61"/>
                    <a:gd name="T57" fmla="*/ 44 h 44"/>
                    <a:gd name="T58" fmla="*/ 44 w 61"/>
                    <a:gd name="T59" fmla="*/ 44 h 44"/>
                    <a:gd name="T60" fmla="*/ 41 w 61"/>
                    <a:gd name="T61" fmla="*/ 44 h 44"/>
                    <a:gd name="T62" fmla="*/ 39 w 61"/>
                    <a:gd name="T63" fmla="*/ 44 h 44"/>
                    <a:gd name="T64" fmla="*/ 36 w 61"/>
                    <a:gd name="T65" fmla="*/ 44 h 44"/>
                    <a:gd name="T66" fmla="*/ 33 w 61"/>
                    <a:gd name="T67" fmla="*/ 44 h 44"/>
                    <a:gd name="T68" fmla="*/ 31 w 61"/>
                    <a:gd name="T69" fmla="*/ 44 h 44"/>
                    <a:gd name="T70" fmla="*/ 28 w 61"/>
                    <a:gd name="T71" fmla="*/ 44 h 44"/>
                    <a:gd name="T72" fmla="*/ 26 w 61"/>
                    <a:gd name="T73" fmla="*/ 44 h 44"/>
                    <a:gd name="T74" fmla="*/ 21 w 61"/>
                    <a:gd name="T75" fmla="*/ 44 h 44"/>
                    <a:gd name="T76" fmla="*/ 17 w 61"/>
                    <a:gd name="T77" fmla="*/ 43 h 44"/>
                    <a:gd name="T78" fmla="*/ 13 w 61"/>
                    <a:gd name="T79" fmla="*/ 42 h 44"/>
                    <a:gd name="T80" fmla="*/ 10 w 61"/>
                    <a:gd name="T81" fmla="*/ 40 h 44"/>
                    <a:gd name="T82" fmla="*/ 7 w 61"/>
                    <a:gd name="T83" fmla="*/ 38 h 44"/>
                    <a:gd name="T84" fmla="*/ 4 w 61"/>
                    <a:gd name="T85" fmla="*/ 36 h 44"/>
                    <a:gd name="T86" fmla="*/ 2 w 61"/>
                    <a:gd name="T87" fmla="*/ 33 h 44"/>
                    <a:gd name="T88" fmla="*/ 0 w 61"/>
                    <a:gd name="T89" fmla="*/ 30 h 44"/>
                    <a:gd name="T90" fmla="*/ 0 w 61"/>
                    <a:gd name="T91" fmla="*/ 28 h 44"/>
                    <a:gd name="T92" fmla="*/ 0 w 61"/>
                    <a:gd name="T93" fmla="*/ 26 h 44"/>
                    <a:gd name="T94" fmla="*/ 0 w 61"/>
                    <a:gd name="T95" fmla="*/ 24 h 44"/>
                    <a:gd name="T96" fmla="*/ 0 w 61"/>
                    <a:gd name="T97" fmla="*/ 22 h 44"/>
                    <a:gd name="T98" fmla="*/ 0 w 61"/>
                    <a:gd name="T99" fmla="*/ 19 h 44"/>
                    <a:gd name="T100" fmla="*/ 1 w 61"/>
                    <a:gd name="T101" fmla="*/ 15 h 44"/>
                    <a:gd name="T102" fmla="*/ 3 w 61"/>
                    <a:gd name="T103" fmla="*/ 12 h 44"/>
                    <a:gd name="T104" fmla="*/ 4 w 61"/>
                    <a:gd name="T105" fmla="*/ 8 h 44"/>
                    <a:gd name="T106" fmla="*/ 7 w 61"/>
                    <a:gd name="T107" fmla="*/ 6 h 44"/>
                    <a:gd name="T108" fmla="*/ 9 w 61"/>
                    <a:gd name="T109" fmla="*/ 3 h 44"/>
                    <a:gd name="T110" fmla="*/ 12 w 61"/>
                    <a:gd name="T111" fmla="*/ 2 h 44"/>
                    <a:gd name="T112" fmla="*/ 15 w 61"/>
                    <a:gd name="T113" fmla="*/ 0 h 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
                    <a:gd name="T172" fmla="*/ 0 h 44"/>
                    <a:gd name="T173" fmla="*/ 61 w 61"/>
                    <a:gd name="T174" fmla="*/ 44 h 4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 h="44">
                      <a:moveTo>
                        <a:pt x="15" y="0"/>
                      </a:moveTo>
                      <a:lnTo>
                        <a:pt x="17" y="0"/>
                      </a:lnTo>
                      <a:lnTo>
                        <a:pt x="20" y="0"/>
                      </a:lnTo>
                      <a:lnTo>
                        <a:pt x="22" y="0"/>
                      </a:lnTo>
                      <a:lnTo>
                        <a:pt x="25" y="0"/>
                      </a:lnTo>
                      <a:lnTo>
                        <a:pt x="28" y="0"/>
                      </a:lnTo>
                      <a:lnTo>
                        <a:pt x="30" y="0"/>
                      </a:lnTo>
                      <a:lnTo>
                        <a:pt x="33" y="0"/>
                      </a:lnTo>
                      <a:lnTo>
                        <a:pt x="35" y="0"/>
                      </a:lnTo>
                      <a:lnTo>
                        <a:pt x="40" y="1"/>
                      </a:lnTo>
                      <a:lnTo>
                        <a:pt x="44" y="2"/>
                      </a:lnTo>
                      <a:lnTo>
                        <a:pt x="48" y="3"/>
                      </a:lnTo>
                      <a:lnTo>
                        <a:pt x="51" y="5"/>
                      </a:lnTo>
                      <a:lnTo>
                        <a:pt x="54" y="7"/>
                      </a:lnTo>
                      <a:lnTo>
                        <a:pt x="57" y="9"/>
                      </a:lnTo>
                      <a:lnTo>
                        <a:pt x="59" y="12"/>
                      </a:lnTo>
                      <a:lnTo>
                        <a:pt x="61" y="14"/>
                      </a:lnTo>
                      <a:lnTo>
                        <a:pt x="61" y="16"/>
                      </a:lnTo>
                      <a:lnTo>
                        <a:pt x="61" y="18"/>
                      </a:lnTo>
                      <a:lnTo>
                        <a:pt x="61" y="20"/>
                      </a:lnTo>
                      <a:lnTo>
                        <a:pt x="61" y="22"/>
                      </a:lnTo>
                      <a:lnTo>
                        <a:pt x="61" y="26"/>
                      </a:lnTo>
                      <a:lnTo>
                        <a:pt x="60" y="30"/>
                      </a:lnTo>
                      <a:lnTo>
                        <a:pt x="58" y="33"/>
                      </a:lnTo>
                      <a:lnTo>
                        <a:pt x="56" y="36"/>
                      </a:lnTo>
                      <a:lnTo>
                        <a:pt x="54" y="39"/>
                      </a:lnTo>
                      <a:lnTo>
                        <a:pt x="52" y="41"/>
                      </a:lnTo>
                      <a:lnTo>
                        <a:pt x="49" y="43"/>
                      </a:lnTo>
                      <a:lnTo>
                        <a:pt x="46" y="44"/>
                      </a:lnTo>
                      <a:lnTo>
                        <a:pt x="44" y="44"/>
                      </a:lnTo>
                      <a:lnTo>
                        <a:pt x="41" y="44"/>
                      </a:lnTo>
                      <a:lnTo>
                        <a:pt x="39" y="44"/>
                      </a:lnTo>
                      <a:lnTo>
                        <a:pt x="36" y="44"/>
                      </a:lnTo>
                      <a:lnTo>
                        <a:pt x="33" y="44"/>
                      </a:lnTo>
                      <a:lnTo>
                        <a:pt x="31" y="44"/>
                      </a:lnTo>
                      <a:lnTo>
                        <a:pt x="28" y="44"/>
                      </a:lnTo>
                      <a:lnTo>
                        <a:pt x="26" y="44"/>
                      </a:lnTo>
                      <a:lnTo>
                        <a:pt x="21" y="44"/>
                      </a:lnTo>
                      <a:lnTo>
                        <a:pt x="17" y="43"/>
                      </a:lnTo>
                      <a:lnTo>
                        <a:pt x="13" y="42"/>
                      </a:lnTo>
                      <a:lnTo>
                        <a:pt x="10" y="40"/>
                      </a:lnTo>
                      <a:lnTo>
                        <a:pt x="7" y="38"/>
                      </a:lnTo>
                      <a:lnTo>
                        <a:pt x="4" y="36"/>
                      </a:lnTo>
                      <a:lnTo>
                        <a:pt x="2" y="33"/>
                      </a:lnTo>
                      <a:lnTo>
                        <a:pt x="0" y="30"/>
                      </a:lnTo>
                      <a:lnTo>
                        <a:pt x="0" y="28"/>
                      </a:lnTo>
                      <a:lnTo>
                        <a:pt x="0" y="26"/>
                      </a:lnTo>
                      <a:lnTo>
                        <a:pt x="0" y="24"/>
                      </a:lnTo>
                      <a:lnTo>
                        <a:pt x="0" y="22"/>
                      </a:lnTo>
                      <a:lnTo>
                        <a:pt x="0" y="19"/>
                      </a:lnTo>
                      <a:lnTo>
                        <a:pt x="1" y="15"/>
                      </a:lnTo>
                      <a:lnTo>
                        <a:pt x="3" y="12"/>
                      </a:lnTo>
                      <a:lnTo>
                        <a:pt x="4" y="8"/>
                      </a:lnTo>
                      <a:lnTo>
                        <a:pt x="7" y="6"/>
                      </a:lnTo>
                      <a:lnTo>
                        <a:pt x="9" y="3"/>
                      </a:lnTo>
                      <a:lnTo>
                        <a:pt x="12" y="2"/>
                      </a:lnTo>
                      <a:lnTo>
                        <a:pt x="15" y="0"/>
                      </a:lnTo>
                      <a:close/>
                    </a:path>
                  </a:pathLst>
                </a:custGeom>
                <a:solidFill>
                  <a:srgbClr val="168EE5"/>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37" name="Freeform 339"/>
                <p:cNvSpPr>
                  <a:spLocks/>
                </p:cNvSpPr>
                <p:nvPr/>
              </p:nvSpPr>
              <p:spPr bwMode="auto">
                <a:xfrm>
                  <a:off x="2141" y="1319"/>
                  <a:ext cx="43" cy="31"/>
                </a:xfrm>
                <a:custGeom>
                  <a:avLst/>
                  <a:gdLst>
                    <a:gd name="T0" fmla="*/ 16 w 43"/>
                    <a:gd name="T1" fmla="*/ 0 h 31"/>
                    <a:gd name="T2" fmla="*/ 27 w 43"/>
                    <a:gd name="T3" fmla="*/ 0 h 31"/>
                    <a:gd name="T4" fmla="*/ 30 w 43"/>
                    <a:gd name="T5" fmla="*/ 0 h 31"/>
                    <a:gd name="T6" fmla="*/ 33 w 43"/>
                    <a:gd name="T7" fmla="*/ 1 h 31"/>
                    <a:gd name="T8" fmla="*/ 36 w 43"/>
                    <a:gd name="T9" fmla="*/ 3 h 31"/>
                    <a:gd name="T10" fmla="*/ 38 w 43"/>
                    <a:gd name="T11" fmla="*/ 4 h 31"/>
                    <a:gd name="T12" fmla="*/ 40 w 43"/>
                    <a:gd name="T13" fmla="*/ 7 h 31"/>
                    <a:gd name="T14" fmla="*/ 42 w 43"/>
                    <a:gd name="T15" fmla="*/ 9 h 31"/>
                    <a:gd name="T16" fmla="*/ 43 w 43"/>
                    <a:gd name="T17" fmla="*/ 12 h 31"/>
                    <a:gd name="T18" fmla="*/ 43 w 43"/>
                    <a:gd name="T19" fmla="*/ 15 h 31"/>
                    <a:gd name="T20" fmla="*/ 43 w 43"/>
                    <a:gd name="T21" fmla="*/ 15 h 31"/>
                    <a:gd name="T22" fmla="*/ 43 w 43"/>
                    <a:gd name="T23" fmla="*/ 18 h 31"/>
                    <a:gd name="T24" fmla="*/ 42 w 43"/>
                    <a:gd name="T25" fmla="*/ 21 h 31"/>
                    <a:gd name="T26" fmla="*/ 40 w 43"/>
                    <a:gd name="T27" fmla="*/ 24 h 31"/>
                    <a:gd name="T28" fmla="*/ 38 w 43"/>
                    <a:gd name="T29" fmla="*/ 26 h 31"/>
                    <a:gd name="T30" fmla="*/ 36 w 43"/>
                    <a:gd name="T31" fmla="*/ 28 h 31"/>
                    <a:gd name="T32" fmla="*/ 33 w 43"/>
                    <a:gd name="T33" fmla="*/ 30 h 31"/>
                    <a:gd name="T34" fmla="*/ 30 w 43"/>
                    <a:gd name="T35" fmla="*/ 30 h 31"/>
                    <a:gd name="T36" fmla="*/ 27 w 43"/>
                    <a:gd name="T37" fmla="*/ 31 h 31"/>
                    <a:gd name="T38" fmla="*/ 16 w 43"/>
                    <a:gd name="T39" fmla="*/ 31 h 31"/>
                    <a:gd name="T40" fmla="*/ 13 w 43"/>
                    <a:gd name="T41" fmla="*/ 30 h 31"/>
                    <a:gd name="T42" fmla="*/ 10 w 43"/>
                    <a:gd name="T43" fmla="*/ 30 h 31"/>
                    <a:gd name="T44" fmla="*/ 7 w 43"/>
                    <a:gd name="T45" fmla="*/ 28 h 31"/>
                    <a:gd name="T46" fmla="*/ 5 w 43"/>
                    <a:gd name="T47" fmla="*/ 26 h 31"/>
                    <a:gd name="T48" fmla="*/ 3 w 43"/>
                    <a:gd name="T49" fmla="*/ 24 h 31"/>
                    <a:gd name="T50" fmla="*/ 1 w 43"/>
                    <a:gd name="T51" fmla="*/ 21 h 31"/>
                    <a:gd name="T52" fmla="*/ 0 w 43"/>
                    <a:gd name="T53" fmla="*/ 18 h 31"/>
                    <a:gd name="T54" fmla="*/ 0 w 43"/>
                    <a:gd name="T55" fmla="*/ 15 h 31"/>
                    <a:gd name="T56" fmla="*/ 0 w 43"/>
                    <a:gd name="T57" fmla="*/ 15 h 31"/>
                    <a:gd name="T58" fmla="*/ 0 w 43"/>
                    <a:gd name="T59" fmla="*/ 12 h 31"/>
                    <a:gd name="T60" fmla="*/ 1 w 43"/>
                    <a:gd name="T61" fmla="*/ 9 h 31"/>
                    <a:gd name="T62" fmla="*/ 3 w 43"/>
                    <a:gd name="T63" fmla="*/ 7 h 31"/>
                    <a:gd name="T64" fmla="*/ 5 w 43"/>
                    <a:gd name="T65" fmla="*/ 4 h 31"/>
                    <a:gd name="T66" fmla="*/ 7 w 43"/>
                    <a:gd name="T67" fmla="*/ 3 h 31"/>
                    <a:gd name="T68" fmla="*/ 10 w 43"/>
                    <a:gd name="T69" fmla="*/ 1 h 31"/>
                    <a:gd name="T70" fmla="*/ 13 w 43"/>
                    <a:gd name="T71" fmla="*/ 0 h 31"/>
                    <a:gd name="T72" fmla="*/ 16 w 43"/>
                    <a:gd name="T73" fmla="*/ 0 h 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
                    <a:gd name="T112" fmla="*/ 0 h 31"/>
                    <a:gd name="T113" fmla="*/ 43 w 43"/>
                    <a:gd name="T114" fmla="*/ 31 h 3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 h="31">
                      <a:moveTo>
                        <a:pt x="16" y="0"/>
                      </a:moveTo>
                      <a:lnTo>
                        <a:pt x="27" y="0"/>
                      </a:lnTo>
                      <a:lnTo>
                        <a:pt x="30" y="0"/>
                      </a:lnTo>
                      <a:lnTo>
                        <a:pt x="33" y="1"/>
                      </a:lnTo>
                      <a:lnTo>
                        <a:pt x="36" y="3"/>
                      </a:lnTo>
                      <a:lnTo>
                        <a:pt x="38" y="4"/>
                      </a:lnTo>
                      <a:lnTo>
                        <a:pt x="40" y="7"/>
                      </a:lnTo>
                      <a:lnTo>
                        <a:pt x="42" y="9"/>
                      </a:lnTo>
                      <a:lnTo>
                        <a:pt x="43" y="12"/>
                      </a:lnTo>
                      <a:lnTo>
                        <a:pt x="43" y="15"/>
                      </a:lnTo>
                      <a:lnTo>
                        <a:pt x="43" y="18"/>
                      </a:lnTo>
                      <a:lnTo>
                        <a:pt x="42" y="21"/>
                      </a:lnTo>
                      <a:lnTo>
                        <a:pt x="40" y="24"/>
                      </a:lnTo>
                      <a:lnTo>
                        <a:pt x="38" y="26"/>
                      </a:lnTo>
                      <a:lnTo>
                        <a:pt x="36" y="28"/>
                      </a:lnTo>
                      <a:lnTo>
                        <a:pt x="33" y="30"/>
                      </a:lnTo>
                      <a:lnTo>
                        <a:pt x="30" y="30"/>
                      </a:lnTo>
                      <a:lnTo>
                        <a:pt x="27" y="31"/>
                      </a:lnTo>
                      <a:lnTo>
                        <a:pt x="16" y="31"/>
                      </a:lnTo>
                      <a:lnTo>
                        <a:pt x="13" y="30"/>
                      </a:lnTo>
                      <a:lnTo>
                        <a:pt x="10" y="30"/>
                      </a:lnTo>
                      <a:lnTo>
                        <a:pt x="7" y="28"/>
                      </a:lnTo>
                      <a:lnTo>
                        <a:pt x="5" y="26"/>
                      </a:lnTo>
                      <a:lnTo>
                        <a:pt x="3" y="24"/>
                      </a:lnTo>
                      <a:lnTo>
                        <a:pt x="1" y="21"/>
                      </a:lnTo>
                      <a:lnTo>
                        <a:pt x="0" y="18"/>
                      </a:lnTo>
                      <a:lnTo>
                        <a:pt x="0" y="15"/>
                      </a:lnTo>
                      <a:lnTo>
                        <a:pt x="0" y="12"/>
                      </a:lnTo>
                      <a:lnTo>
                        <a:pt x="1" y="9"/>
                      </a:lnTo>
                      <a:lnTo>
                        <a:pt x="3" y="7"/>
                      </a:lnTo>
                      <a:lnTo>
                        <a:pt x="5" y="4"/>
                      </a:lnTo>
                      <a:lnTo>
                        <a:pt x="7" y="3"/>
                      </a:lnTo>
                      <a:lnTo>
                        <a:pt x="10" y="1"/>
                      </a:lnTo>
                      <a:lnTo>
                        <a:pt x="13" y="0"/>
                      </a:lnTo>
                      <a:lnTo>
                        <a:pt x="16" y="0"/>
                      </a:lnTo>
                      <a:close/>
                    </a:path>
                  </a:pathLst>
                </a:custGeom>
                <a:solidFill>
                  <a:srgbClr val="1C96E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38" name="Freeform 340"/>
                <p:cNvSpPr>
                  <a:spLocks/>
                </p:cNvSpPr>
                <p:nvPr/>
              </p:nvSpPr>
              <p:spPr bwMode="auto">
                <a:xfrm>
                  <a:off x="2026" y="1586"/>
                  <a:ext cx="128" cy="20"/>
                </a:xfrm>
                <a:custGeom>
                  <a:avLst/>
                  <a:gdLst>
                    <a:gd name="T0" fmla="*/ 1 w 128"/>
                    <a:gd name="T1" fmla="*/ 0 h 20"/>
                    <a:gd name="T2" fmla="*/ 0 w 128"/>
                    <a:gd name="T3" fmla="*/ 20 h 20"/>
                    <a:gd name="T4" fmla="*/ 128 w 128"/>
                    <a:gd name="T5" fmla="*/ 20 h 20"/>
                    <a:gd name="T6" fmla="*/ 126 w 128"/>
                    <a:gd name="T7" fmla="*/ 8 h 20"/>
                    <a:gd name="T8" fmla="*/ 118 w 128"/>
                    <a:gd name="T9" fmla="*/ 7 h 20"/>
                    <a:gd name="T10" fmla="*/ 106 w 128"/>
                    <a:gd name="T11" fmla="*/ 12 h 20"/>
                    <a:gd name="T12" fmla="*/ 100 w 128"/>
                    <a:gd name="T13" fmla="*/ 14 h 20"/>
                    <a:gd name="T14" fmla="*/ 94 w 128"/>
                    <a:gd name="T15" fmla="*/ 15 h 20"/>
                    <a:gd name="T16" fmla="*/ 88 w 128"/>
                    <a:gd name="T17" fmla="*/ 16 h 20"/>
                    <a:gd name="T18" fmla="*/ 83 w 128"/>
                    <a:gd name="T19" fmla="*/ 17 h 20"/>
                    <a:gd name="T20" fmla="*/ 78 w 128"/>
                    <a:gd name="T21" fmla="*/ 17 h 20"/>
                    <a:gd name="T22" fmla="*/ 73 w 128"/>
                    <a:gd name="T23" fmla="*/ 18 h 20"/>
                    <a:gd name="T24" fmla="*/ 68 w 128"/>
                    <a:gd name="T25" fmla="*/ 18 h 20"/>
                    <a:gd name="T26" fmla="*/ 63 w 128"/>
                    <a:gd name="T27" fmla="*/ 18 h 20"/>
                    <a:gd name="T28" fmla="*/ 57 w 128"/>
                    <a:gd name="T29" fmla="*/ 18 h 20"/>
                    <a:gd name="T30" fmla="*/ 52 w 128"/>
                    <a:gd name="T31" fmla="*/ 17 h 20"/>
                    <a:gd name="T32" fmla="*/ 47 w 128"/>
                    <a:gd name="T33" fmla="*/ 17 h 20"/>
                    <a:gd name="T34" fmla="*/ 42 w 128"/>
                    <a:gd name="T35" fmla="*/ 16 h 20"/>
                    <a:gd name="T36" fmla="*/ 37 w 128"/>
                    <a:gd name="T37" fmla="*/ 15 h 20"/>
                    <a:gd name="T38" fmla="*/ 31 w 128"/>
                    <a:gd name="T39" fmla="*/ 14 h 20"/>
                    <a:gd name="T40" fmla="*/ 26 w 128"/>
                    <a:gd name="T41" fmla="*/ 12 h 20"/>
                    <a:gd name="T42" fmla="*/ 20 w 128"/>
                    <a:gd name="T43" fmla="*/ 10 h 20"/>
                    <a:gd name="T44" fmla="*/ 11 w 128"/>
                    <a:gd name="T45" fmla="*/ 0 h 20"/>
                    <a:gd name="T46" fmla="*/ 1 w 128"/>
                    <a:gd name="T47" fmla="*/ 0 h 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8"/>
                    <a:gd name="T73" fmla="*/ 0 h 20"/>
                    <a:gd name="T74" fmla="*/ 128 w 128"/>
                    <a:gd name="T75" fmla="*/ 20 h 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8" h="20">
                      <a:moveTo>
                        <a:pt x="1" y="0"/>
                      </a:moveTo>
                      <a:lnTo>
                        <a:pt x="0" y="20"/>
                      </a:lnTo>
                      <a:lnTo>
                        <a:pt x="128" y="20"/>
                      </a:lnTo>
                      <a:lnTo>
                        <a:pt x="126" y="8"/>
                      </a:lnTo>
                      <a:lnTo>
                        <a:pt x="118" y="7"/>
                      </a:lnTo>
                      <a:lnTo>
                        <a:pt x="106" y="12"/>
                      </a:lnTo>
                      <a:lnTo>
                        <a:pt x="100" y="14"/>
                      </a:lnTo>
                      <a:lnTo>
                        <a:pt x="94" y="15"/>
                      </a:lnTo>
                      <a:lnTo>
                        <a:pt x="88" y="16"/>
                      </a:lnTo>
                      <a:lnTo>
                        <a:pt x="83" y="17"/>
                      </a:lnTo>
                      <a:lnTo>
                        <a:pt x="78" y="17"/>
                      </a:lnTo>
                      <a:lnTo>
                        <a:pt x="73" y="18"/>
                      </a:lnTo>
                      <a:lnTo>
                        <a:pt x="68" y="18"/>
                      </a:lnTo>
                      <a:lnTo>
                        <a:pt x="63" y="18"/>
                      </a:lnTo>
                      <a:lnTo>
                        <a:pt x="57" y="18"/>
                      </a:lnTo>
                      <a:lnTo>
                        <a:pt x="52" y="17"/>
                      </a:lnTo>
                      <a:lnTo>
                        <a:pt x="47" y="17"/>
                      </a:lnTo>
                      <a:lnTo>
                        <a:pt x="42" y="16"/>
                      </a:lnTo>
                      <a:lnTo>
                        <a:pt x="37" y="15"/>
                      </a:lnTo>
                      <a:lnTo>
                        <a:pt x="31" y="14"/>
                      </a:lnTo>
                      <a:lnTo>
                        <a:pt x="26" y="12"/>
                      </a:lnTo>
                      <a:lnTo>
                        <a:pt x="20" y="10"/>
                      </a:lnTo>
                      <a:lnTo>
                        <a:pt x="11" y="0"/>
                      </a:lnTo>
                      <a:lnTo>
                        <a:pt x="1" y="0"/>
                      </a:lnTo>
                      <a:close/>
                    </a:path>
                  </a:pathLst>
                </a:custGeom>
                <a:solidFill>
                  <a:srgbClr val="493F4C"/>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39" name="Freeform 341"/>
                <p:cNvSpPr>
                  <a:spLocks/>
                </p:cNvSpPr>
                <p:nvPr/>
              </p:nvSpPr>
              <p:spPr bwMode="auto">
                <a:xfrm>
                  <a:off x="2042" y="1588"/>
                  <a:ext cx="101" cy="13"/>
                </a:xfrm>
                <a:custGeom>
                  <a:avLst/>
                  <a:gdLst>
                    <a:gd name="T0" fmla="*/ 0 w 101"/>
                    <a:gd name="T1" fmla="*/ 0 h 13"/>
                    <a:gd name="T2" fmla="*/ 6 w 101"/>
                    <a:gd name="T3" fmla="*/ 6 h 13"/>
                    <a:gd name="T4" fmla="*/ 17 w 101"/>
                    <a:gd name="T5" fmla="*/ 10 h 13"/>
                    <a:gd name="T6" fmla="*/ 23 w 101"/>
                    <a:gd name="T7" fmla="*/ 11 h 13"/>
                    <a:gd name="T8" fmla="*/ 29 w 101"/>
                    <a:gd name="T9" fmla="*/ 12 h 13"/>
                    <a:gd name="T10" fmla="*/ 35 w 101"/>
                    <a:gd name="T11" fmla="*/ 12 h 13"/>
                    <a:gd name="T12" fmla="*/ 41 w 101"/>
                    <a:gd name="T13" fmla="*/ 13 h 13"/>
                    <a:gd name="T14" fmla="*/ 46 w 101"/>
                    <a:gd name="T15" fmla="*/ 13 h 13"/>
                    <a:gd name="T16" fmla="*/ 52 w 101"/>
                    <a:gd name="T17" fmla="*/ 13 h 13"/>
                    <a:gd name="T18" fmla="*/ 58 w 101"/>
                    <a:gd name="T19" fmla="*/ 13 h 13"/>
                    <a:gd name="T20" fmla="*/ 63 w 101"/>
                    <a:gd name="T21" fmla="*/ 13 h 13"/>
                    <a:gd name="T22" fmla="*/ 68 w 101"/>
                    <a:gd name="T23" fmla="*/ 12 h 13"/>
                    <a:gd name="T24" fmla="*/ 73 w 101"/>
                    <a:gd name="T25" fmla="*/ 11 h 13"/>
                    <a:gd name="T26" fmla="*/ 78 w 101"/>
                    <a:gd name="T27" fmla="*/ 10 h 13"/>
                    <a:gd name="T28" fmla="*/ 83 w 101"/>
                    <a:gd name="T29" fmla="*/ 8 h 13"/>
                    <a:gd name="T30" fmla="*/ 88 w 101"/>
                    <a:gd name="T31" fmla="*/ 7 h 13"/>
                    <a:gd name="T32" fmla="*/ 93 w 101"/>
                    <a:gd name="T33" fmla="*/ 5 h 13"/>
                    <a:gd name="T34" fmla="*/ 97 w 101"/>
                    <a:gd name="T35" fmla="*/ 3 h 13"/>
                    <a:gd name="T36" fmla="*/ 101 w 101"/>
                    <a:gd name="T37" fmla="*/ 1 h 13"/>
                    <a:gd name="T38" fmla="*/ 0 w 10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1"/>
                    <a:gd name="T61" fmla="*/ 0 h 13"/>
                    <a:gd name="T62" fmla="*/ 101 w 101"/>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1" h="13">
                      <a:moveTo>
                        <a:pt x="0" y="0"/>
                      </a:moveTo>
                      <a:lnTo>
                        <a:pt x="6" y="6"/>
                      </a:lnTo>
                      <a:lnTo>
                        <a:pt x="17" y="10"/>
                      </a:lnTo>
                      <a:lnTo>
                        <a:pt x="23" y="11"/>
                      </a:lnTo>
                      <a:lnTo>
                        <a:pt x="29" y="12"/>
                      </a:lnTo>
                      <a:lnTo>
                        <a:pt x="35" y="12"/>
                      </a:lnTo>
                      <a:lnTo>
                        <a:pt x="41" y="13"/>
                      </a:lnTo>
                      <a:lnTo>
                        <a:pt x="46" y="13"/>
                      </a:lnTo>
                      <a:lnTo>
                        <a:pt x="52" y="13"/>
                      </a:lnTo>
                      <a:lnTo>
                        <a:pt x="58" y="13"/>
                      </a:lnTo>
                      <a:lnTo>
                        <a:pt x="63" y="13"/>
                      </a:lnTo>
                      <a:lnTo>
                        <a:pt x="68" y="12"/>
                      </a:lnTo>
                      <a:lnTo>
                        <a:pt x="73" y="11"/>
                      </a:lnTo>
                      <a:lnTo>
                        <a:pt x="78" y="10"/>
                      </a:lnTo>
                      <a:lnTo>
                        <a:pt x="83" y="8"/>
                      </a:lnTo>
                      <a:lnTo>
                        <a:pt x="88" y="7"/>
                      </a:lnTo>
                      <a:lnTo>
                        <a:pt x="93" y="5"/>
                      </a:lnTo>
                      <a:lnTo>
                        <a:pt x="97" y="3"/>
                      </a:lnTo>
                      <a:lnTo>
                        <a:pt x="101" y="1"/>
                      </a:lnTo>
                      <a:lnTo>
                        <a:pt x="0" y="0"/>
                      </a:lnTo>
                      <a:close/>
                    </a:path>
                  </a:pathLst>
                </a:custGeom>
                <a:solidFill>
                  <a:srgbClr val="CEE5E5"/>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40" name="Freeform 342"/>
                <p:cNvSpPr>
                  <a:spLocks/>
                </p:cNvSpPr>
                <p:nvPr/>
              </p:nvSpPr>
              <p:spPr bwMode="auto">
                <a:xfrm>
                  <a:off x="2120" y="1538"/>
                  <a:ext cx="75" cy="33"/>
                </a:xfrm>
                <a:custGeom>
                  <a:avLst/>
                  <a:gdLst>
                    <a:gd name="T0" fmla="*/ 4 w 75"/>
                    <a:gd name="T1" fmla="*/ 0 h 33"/>
                    <a:gd name="T2" fmla="*/ 0 w 75"/>
                    <a:gd name="T3" fmla="*/ 29 h 33"/>
                    <a:gd name="T4" fmla="*/ 4 w 75"/>
                    <a:gd name="T5" fmla="*/ 30 h 33"/>
                    <a:gd name="T6" fmla="*/ 8 w 75"/>
                    <a:gd name="T7" fmla="*/ 31 h 33"/>
                    <a:gd name="T8" fmla="*/ 12 w 75"/>
                    <a:gd name="T9" fmla="*/ 31 h 33"/>
                    <a:gd name="T10" fmla="*/ 17 w 75"/>
                    <a:gd name="T11" fmla="*/ 32 h 33"/>
                    <a:gd name="T12" fmla="*/ 21 w 75"/>
                    <a:gd name="T13" fmla="*/ 32 h 33"/>
                    <a:gd name="T14" fmla="*/ 25 w 75"/>
                    <a:gd name="T15" fmla="*/ 33 h 33"/>
                    <a:gd name="T16" fmla="*/ 30 w 75"/>
                    <a:gd name="T17" fmla="*/ 33 h 33"/>
                    <a:gd name="T18" fmla="*/ 34 w 75"/>
                    <a:gd name="T19" fmla="*/ 33 h 33"/>
                    <a:gd name="T20" fmla="*/ 39 w 75"/>
                    <a:gd name="T21" fmla="*/ 33 h 33"/>
                    <a:gd name="T22" fmla="*/ 44 w 75"/>
                    <a:gd name="T23" fmla="*/ 33 h 33"/>
                    <a:gd name="T24" fmla="*/ 49 w 75"/>
                    <a:gd name="T25" fmla="*/ 33 h 33"/>
                    <a:gd name="T26" fmla="*/ 54 w 75"/>
                    <a:gd name="T27" fmla="*/ 33 h 33"/>
                    <a:gd name="T28" fmla="*/ 59 w 75"/>
                    <a:gd name="T29" fmla="*/ 32 h 33"/>
                    <a:gd name="T30" fmla="*/ 64 w 75"/>
                    <a:gd name="T31" fmla="*/ 31 h 33"/>
                    <a:gd name="T32" fmla="*/ 69 w 75"/>
                    <a:gd name="T33" fmla="*/ 30 h 33"/>
                    <a:gd name="T34" fmla="*/ 75 w 75"/>
                    <a:gd name="T35" fmla="*/ 29 h 33"/>
                    <a:gd name="T36" fmla="*/ 70 w 75"/>
                    <a:gd name="T37" fmla="*/ 0 h 33"/>
                    <a:gd name="T38" fmla="*/ 4 w 75"/>
                    <a:gd name="T39" fmla="*/ 0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
                    <a:gd name="T61" fmla="*/ 0 h 33"/>
                    <a:gd name="T62" fmla="*/ 75 w 75"/>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 h="33">
                      <a:moveTo>
                        <a:pt x="4" y="0"/>
                      </a:moveTo>
                      <a:lnTo>
                        <a:pt x="0" y="29"/>
                      </a:lnTo>
                      <a:lnTo>
                        <a:pt x="4" y="30"/>
                      </a:lnTo>
                      <a:lnTo>
                        <a:pt x="8" y="31"/>
                      </a:lnTo>
                      <a:lnTo>
                        <a:pt x="12" y="31"/>
                      </a:lnTo>
                      <a:lnTo>
                        <a:pt x="17" y="32"/>
                      </a:lnTo>
                      <a:lnTo>
                        <a:pt x="21" y="32"/>
                      </a:lnTo>
                      <a:lnTo>
                        <a:pt x="25" y="33"/>
                      </a:lnTo>
                      <a:lnTo>
                        <a:pt x="30" y="33"/>
                      </a:lnTo>
                      <a:lnTo>
                        <a:pt x="34" y="33"/>
                      </a:lnTo>
                      <a:lnTo>
                        <a:pt x="39" y="33"/>
                      </a:lnTo>
                      <a:lnTo>
                        <a:pt x="44" y="33"/>
                      </a:lnTo>
                      <a:lnTo>
                        <a:pt x="49" y="33"/>
                      </a:lnTo>
                      <a:lnTo>
                        <a:pt x="54" y="33"/>
                      </a:lnTo>
                      <a:lnTo>
                        <a:pt x="59" y="32"/>
                      </a:lnTo>
                      <a:lnTo>
                        <a:pt x="64" y="31"/>
                      </a:lnTo>
                      <a:lnTo>
                        <a:pt x="69" y="30"/>
                      </a:lnTo>
                      <a:lnTo>
                        <a:pt x="75" y="29"/>
                      </a:lnTo>
                      <a:lnTo>
                        <a:pt x="70" y="0"/>
                      </a:lnTo>
                      <a:lnTo>
                        <a:pt x="4"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41" name="Freeform 343"/>
                <p:cNvSpPr>
                  <a:spLocks/>
                </p:cNvSpPr>
                <p:nvPr/>
              </p:nvSpPr>
              <p:spPr bwMode="auto">
                <a:xfrm>
                  <a:off x="2125" y="1555"/>
                  <a:ext cx="66" cy="13"/>
                </a:xfrm>
                <a:custGeom>
                  <a:avLst/>
                  <a:gdLst>
                    <a:gd name="T0" fmla="*/ 1 w 66"/>
                    <a:gd name="T1" fmla="*/ 0 h 13"/>
                    <a:gd name="T2" fmla="*/ 65 w 66"/>
                    <a:gd name="T3" fmla="*/ 0 h 13"/>
                    <a:gd name="T4" fmla="*/ 66 w 66"/>
                    <a:gd name="T5" fmla="*/ 9 h 13"/>
                    <a:gd name="T6" fmla="*/ 62 w 66"/>
                    <a:gd name="T7" fmla="*/ 10 h 13"/>
                    <a:gd name="T8" fmla="*/ 57 w 66"/>
                    <a:gd name="T9" fmla="*/ 11 h 13"/>
                    <a:gd name="T10" fmla="*/ 53 w 66"/>
                    <a:gd name="T11" fmla="*/ 12 h 13"/>
                    <a:gd name="T12" fmla="*/ 48 w 66"/>
                    <a:gd name="T13" fmla="*/ 13 h 13"/>
                    <a:gd name="T14" fmla="*/ 44 w 66"/>
                    <a:gd name="T15" fmla="*/ 13 h 13"/>
                    <a:gd name="T16" fmla="*/ 39 w 66"/>
                    <a:gd name="T17" fmla="*/ 13 h 13"/>
                    <a:gd name="T18" fmla="*/ 35 w 66"/>
                    <a:gd name="T19" fmla="*/ 13 h 13"/>
                    <a:gd name="T20" fmla="*/ 30 w 66"/>
                    <a:gd name="T21" fmla="*/ 13 h 13"/>
                    <a:gd name="T22" fmla="*/ 26 w 66"/>
                    <a:gd name="T23" fmla="*/ 13 h 13"/>
                    <a:gd name="T24" fmla="*/ 21 w 66"/>
                    <a:gd name="T25" fmla="*/ 13 h 13"/>
                    <a:gd name="T26" fmla="*/ 17 w 66"/>
                    <a:gd name="T27" fmla="*/ 12 h 13"/>
                    <a:gd name="T28" fmla="*/ 13 w 66"/>
                    <a:gd name="T29" fmla="*/ 12 h 13"/>
                    <a:gd name="T30" fmla="*/ 10 w 66"/>
                    <a:gd name="T31" fmla="*/ 12 h 13"/>
                    <a:gd name="T32" fmla="*/ 6 w 66"/>
                    <a:gd name="T33" fmla="*/ 11 h 13"/>
                    <a:gd name="T34" fmla="*/ 3 w 66"/>
                    <a:gd name="T35" fmla="*/ 11 h 13"/>
                    <a:gd name="T36" fmla="*/ 0 w 66"/>
                    <a:gd name="T37" fmla="*/ 10 h 13"/>
                    <a:gd name="T38" fmla="*/ 1 w 66"/>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6"/>
                    <a:gd name="T61" fmla="*/ 0 h 13"/>
                    <a:gd name="T62" fmla="*/ 66 w 66"/>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6" h="13">
                      <a:moveTo>
                        <a:pt x="1" y="0"/>
                      </a:moveTo>
                      <a:lnTo>
                        <a:pt x="65" y="0"/>
                      </a:lnTo>
                      <a:lnTo>
                        <a:pt x="66" y="9"/>
                      </a:lnTo>
                      <a:lnTo>
                        <a:pt x="62" y="10"/>
                      </a:lnTo>
                      <a:lnTo>
                        <a:pt x="57" y="11"/>
                      </a:lnTo>
                      <a:lnTo>
                        <a:pt x="53" y="12"/>
                      </a:lnTo>
                      <a:lnTo>
                        <a:pt x="48" y="13"/>
                      </a:lnTo>
                      <a:lnTo>
                        <a:pt x="44" y="13"/>
                      </a:lnTo>
                      <a:lnTo>
                        <a:pt x="39" y="13"/>
                      </a:lnTo>
                      <a:lnTo>
                        <a:pt x="35" y="13"/>
                      </a:lnTo>
                      <a:lnTo>
                        <a:pt x="30" y="13"/>
                      </a:lnTo>
                      <a:lnTo>
                        <a:pt x="26" y="13"/>
                      </a:lnTo>
                      <a:lnTo>
                        <a:pt x="21" y="13"/>
                      </a:lnTo>
                      <a:lnTo>
                        <a:pt x="17" y="12"/>
                      </a:lnTo>
                      <a:lnTo>
                        <a:pt x="13" y="12"/>
                      </a:lnTo>
                      <a:lnTo>
                        <a:pt x="10" y="12"/>
                      </a:lnTo>
                      <a:lnTo>
                        <a:pt x="6" y="11"/>
                      </a:lnTo>
                      <a:lnTo>
                        <a:pt x="3" y="11"/>
                      </a:lnTo>
                      <a:lnTo>
                        <a:pt x="0" y="10"/>
                      </a:lnTo>
                      <a:lnTo>
                        <a:pt x="1" y="0"/>
                      </a:lnTo>
                      <a:close/>
                    </a:path>
                  </a:pathLst>
                </a:custGeom>
                <a:solidFill>
                  <a:srgbClr val="A0A5A5"/>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42" name="Freeform 344"/>
                <p:cNvSpPr>
                  <a:spLocks/>
                </p:cNvSpPr>
                <p:nvPr/>
              </p:nvSpPr>
              <p:spPr bwMode="auto">
                <a:xfrm>
                  <a:off x="2032" y="1521"/>
                  <a:ext cx="225" cy="5"/>
                </a:xfrm>
                <a:custGeom>
                  <a:avLst/>
                  <a:gdLst>
                    <a:gd name="T0" fmla="*/ 0 w 225"/>
                    <a:gd name="T1" fmla="*/ 4 h 5"/>
                    <a:gd name="T2" fmla="*/ 3 w 225"/>
                    <a:gd name="T3" fmla="*/ 1 h 5"/>
                    <a:gd name="T4" fmla="*/ 225 w 225"/>
                    <a:gd name="T5" fmla="*/ 0 h 5"/>
                    <a:gd name="T6" fmla="*/ 225 w 225"/>
                    <a:gd name="T7" fmla="*/ 4 h 5"/>
                    <a:gd name="T8" fmla="*/ 224 w 225"/>
                    <a:gd name="T9" fmla="*/ 4 h 5"/>
                    <a:gd name="T10" fmla="*/ 222 w 225"/>
                    <a:gd name="T11" fmla="*/ 4 h 5"/>
                    <a:gd name="T12" fmla="*/ 219 w 225"/>
                    <a:gd name="T13" fmla="*/ 4 h 5"/>
                    <a:gd name="T14" fmla="*/ 215 w 225"/>
                    <a:gd name="T15" fmla="*/ 4 h 5"/>
                    <a:gd name="T16" fmla="*/ 210 w 225"/>
                    <a:gd name="T17" fmla="*/ 4 h 5"/>
                    <a:gd name="T18" fmla="*/ 204 w 225"/>
                    <a:gd name="T19" fmla="*/ 4 h 5"/>
                    <a:gd name="T20" fmla="*/ 197 w 225"/>
                    <a:gd name="T21" fmla="*/ 4 h 5"/>
                    <a:gd name="T22" fmla="*/ 189 w 225"/>
                    <a:gd name="T23" fmla="*/ 4 h 5"/>
                    <a:gd name="T24" fmla="*/ 181 w 225"/>
                    <a:gd name="T25" fmla="*/ 4 h 5"/>
                    <a:gd name="T26" fmla="*/ 172 w 225"/>
                    <a:gd name="T27" fmla="*/ 4 h 5"/>
                    <a:gd name="T28" fmla="*/ 163 w 225"/>
                    <a:gd name="T29" fmla="*/ 4 h 5"/>
                    <a:gd name="T30" fmla="*/ 153 w 225"/>
                    <a:gd name="T31" fmla="*/ 4 h 5"/>
                    <a:gd name="T32" fmla="*/ 143 w 225"/>
                    <a:gd name="T33" fmla="*/ 4 h 5"/>
                    <a:gd name="T34" fmla="*/ 133 w 225"/>
                    <a:gd name="T35" fmla="*/ 4 h 5"/>
                    <a:gd name="T36" fmla="*/ 123 w 225"/>
                    <a:gd name="T37" fmla="*/ 5 h 5"/>
                    <a:gd name="T38" fmla="*/ 112 w 225"/>
                    <a:gd name="T39" fmla="*/ 5 h 5"/>
                    <a:gd name="T40" fmla="*/ 102 w 225"/>
                    <a:gd name="T41" fmla="*/ 5 h 5"/>
                    <a:gd name="T42" fmla="*/ 91 w 225"/>
                    <a:gd name="T43" fmla="*/ 5 h 5"/>
                    <a:gd name="T44" fmla="*/ 81 w 225"/>
                    <a:gd name="T45" fmla="*/ 5 h 5"/>
                    <a:gd name="T46" fmla="*/ 71 w 225"/>
                    <a:gd name="T47" fmla="*/ 5 h 5"/>
                    <a:gd name="T48" fmla="*/ 61 w 225"/>
                    <a:gd name="T49" fmla="*/ 5 h 5"/>
                    <a:gd name="T50" fmla="*/ 52 w 225"/>
                    <a:gd name="T51" fmla="*/ 5 h 5"/>
                    <a:gd name="T52" fmla="*/ 43 w 225"/>
                    <a:gd name="T53" fmla="*/ 5 h 5"/>
                    <a:gd name="T54" fmla="*/ 35 w 225"/>
                    <a:gd name="T55" fmla="*/ 5 h 5"/>
                    <a:gd name="T56" fmla="*/ 27 w 225"/>
                    <a:gd name="T57" fmla="*/ 5 h 5"/>
                    <a:gd name="T58" fmla="*/ 20 w 225"/>
                    <a:gd name="T59" fmla="*/ 5 h 5"/>
                    <a:gd name="T60" fmla="*/ 14 w 225"/>
                    <a:gd name="T61" fmla="*/ 5 h 5"/>
                    <a:gd name="T62" fmla="*/ 9 w 225"/>
                    <a:gd name="T63" fmla="*/ 5 h 5"/>
                    <a:gd name="T64" fmla="*/ 5 w 225"/>
                    <a:gd name="T65" fmla="*/ 5 h 5"/>
                    <a:gd name="T66" fmla="*/ 2 w 225"/>
                    <a:gd name="T67" fmla="*/ 4 h 5"/>
                    <a:gd name="T68" fmla="*/ 0 w 225"/>
                    <a:gd name="T69" fmla="*/ 4 h 5"/>
                    <a:gd name="T70" fmla="*/ 0 w 225"/>
                    <a:gd name="T71" fmla="*/ 4 h 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5"/>
                    <a:gd name="T109" fmla="*/ 0 h 5"/>
                    <a:gd name="T110" fmla="*/ 225 w 225"/>
                    <a:gd name="T111" fmla="*/ 5 h 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5" h="5">
                      <a:moveTo>
                        <a:pt x="0" y="4"/>
                      </a:moveTo>
                      <a:lnTo>
                        <a:pt x="3" y="1"/>
                      </a:lnTo>
                      <a:lnTo>
                        <a:pt x="225" y="0"/>
                      </a:lnTo>
                      <a:lnTo>
                        <a:pt x="225" y="4"/>
                      </a:lnTo>
                      <a:lnTo>
                        <a:pt x="224" y="4"/>
                      </a:lnTo>
                      <a:lnTo>
                        <a:pt x="222" y="4"/>
                      </a:lnTo>
                      <a:lnTo>
                        <a:pt x="219" y="4"/>
                      </a:lnTo>
                      <a:lnTo>
                        <a:pt x="215" y="4"/>
                      </a:lnTo>
                      <a:lnTo>
                        <a:pt x="210" y="4"/>
                      </a:lnTo>
                      <a:lnTo>
                        <a:pt x="204" y="4"/>
                      </a:lnTo>
                      <a:lnTo>
                        <a:pt x="197" y="4"/>
                      </a:lnTo>
                      <a:lnTo>
                        <a:pt x="189" y="4"/>
                      </a:lnTo>
                      <a:lnTo>
                        <a:pt x="181" y="4"/>
                      </a:lnTo>
                      <a:lnTo>
                        <a:pt x="172" y="4"/>
                      </a:lnTo>
                      <a:lnTo>
                        <a:pt x="163" y="4"/>
                      </a:lnTo>
                      <a:lnTo>
                        <a:pt x="153" y="4"/>
                      </a:lnTo>
                      <a:lnTo>
                        <a:pt x="143" y="4"/>
                      </a:lnTo>
                      <a:lnTo>
                        <a:pt x="133" y="4"/>
                      </a:lnTo>
                      <a:lnTo>
                        <a:pt x="123" y="5"/>
                      </a:lnTo>
                      <a:lnTo>
                        <a:pt x="112" y="5"/>
                      </a:lnTo>
                      <a:lnTo>
                        <a:pt x="102" y="5"/>
                      </a:lnTo>
                      <a:lnTo>
                        <a:pt x="91" y="5"/>
                      </a:lnTo>
                      <a:lnTo>
                        <a:pt x="81" y="5"/>
                      </a:lnTo>
                      <a:lnTo>
                        <a:pt x="71" y="5"/>
                      </a:lnTo>
                      <a:lnTo>
                        <a:pt x="61" y="5"/>
                      </a:lnTo>
                      <a:lnTo>
                        <a:pt x="52" y="5"/>
                      </a:lnTo>
                      <a:lnTo>
                        <a:pt x="43" y="5"/>
                      </a:lnTo>
                      <a:lnTo>
                        <a:pt x="35" y="5"/>
                      </a:lnTo>
                      <a:lnTo>
                        <a:pt x="27" y="5"/>
                      </a:lnTo>
                      <a:lnTo>
                        <a:pt x="20" y="5"/>
                      </a:lnTo>
                      <a:lnTo>
                        <a:pt x="14" y="5"/>
                      </a:lnTo>
                      <a:lnTo>
                        <a:pt x="9" y="5"/>
                      </a:lnTo>
                      <a:lnTo>
                        <a:pt x="5" y="5"/>
                      </a:lnTo>
                      <a:lnTo>
                        <a:pt x="2" y="4"/>
                      </a:lnTo>
                      <a:lnTo>
                        <a:pt x="0" y="4"/>
                      </a:lnTo>
                      <a:close/>
                    </a:path>
                  </a:pathLst>
                </a:custGeom>
                <a:solidFill>
                  <a:srgbClr val="757272"/>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43" name="Freeform 345"/>
                <p:cNvSpPr>
                  <a:spLocks/>
                </p:cNvSpPr>
                <p:nvPr/>
              </p:nvSpPr>
              <p:spPr bwMode="auto">
                <a:xfrm>
                  <a:off x="2032" y="1512"/>
                  <a:ext cx="273" cy="3"/>
                </a:xfrm>
                <a:custGeom>
                  <a:avLst/>
                  <a:gdLst>
                    <a:gd name="T0" fmla="*/ 0 w 273"/>
                    <a:gd name="T1" fmla="*/ 3 h 3"/>
                    <a:gd name="T2" fmla="*/ 1 w 273"/>
                    <a:gd name="T3" fmla="*/ 0 h 3"/>
                    <a:gd name="T4" fmla="*/ 273 w 273"/>
                    <a:gd name="T5" fmla="*/ 0 h 3"/>
                    <a:gd name="T6" fmla="*/ 273 w 273"/>
                    <a:gd name="T7" fmla="*/ 3 h 3"/>
                    <a:gd name="T8" fmla="*/ 272 w 273"/>
                    <a:gd name="T9" fmla="*/ 3 h 3"/>
                    <a:gd name="T10" fmla="*/ 270 w 273"/>
                    <a:gd name="T11" fmla="*/ 3 h 3"/>
                    <a:gd name="T12" fmla="*/ 266 w 273"/>
                    <a:gd name="T13" fmla="*/ 3 h 3"/>
                    <a:gd name="T14" fmla="*/ 261 w 273"/>
                    <a:gd name="T15" fmla="*/ 3 h 3"/>
                    <a:gd name="T16" fmla="*/ 255 w 273"/>
                    <a:gd name="T17" fmla="*/ 3 h 3"/>
                    <a:gd name="T18" fmla="*/ 248 w 273"/>
                    <a:gd name="T19" fmla="*/ 3 h 3"/>
                    <a:gd name="T20" fmla="*/ 240 w 273"/>
                    <a:gd name="T21" fmla="*/ 3 h 3"/>
                    <a:gd name="T22" fmla="*/ 231 w 273"/>
                    <a:gd name="T23" fmla="*/ 3 h 3"/>
                    <a:gd name="T24" fmla="*/ 220 w 273"/>
                    <a:gd name="T25" fmla="*/ 3 h 3"/>
                    <a:gd name="T26" fmla="*/ 210 w 273"/>
                    <a:gd name="T27" fmla="*/ 3 h 3"/>
                    <a:gd name="T28" fmla="*/ 199 w 273"/>
                    <a:gd name="T29" fmla="*/ 3 h 3"/>
                    <a:gd name="T30" fmla="*/ 187 w 273"/>
                    <a:gd name="T31" fmla="*/ 3 h 3"/>
                    <a:gd name="T32" fmla="*/ 174 w 273"/>
                    <a:gd name="T33" fmla="*/ 3 h 3"/>
                    <a:gd name="T34" fmla="*/ 162 w 273"/>
                    <a:gd name="T35" fmla="*/ 3 h 3"/>
                    <a:gd name="T36" fmla="*/ 149 w 273"/>
                    <a:gd name="T37" fmla="*/ 3 h 3"/>
                    <a:gd name="T38" fmla="*/ 136 w 273"/>
                    <a:gd name="T39" fmla="*/ 3 h 3"/>
                    <a:gd name="T40" fmla="*/ 124 w 273"/>
                    <a:gd name="T41" fmla="*/ 3 h 3"/>
                    <a:gd name="T42" fmla="*/ 111 w 273"/>
                    <a:gd name="T43" fmla="*/ 3 h 3"/>
                    <a:gd name="T44" fmla="*/ 98 w 273"/>
                    <a:gd name="T45" fmla="*/ 3 h 3"/>
                    <a:gd name="T46" fmla="*/ 86 w 273"/>
                    <a:gd name="T47" fmla="*/ 3 h 3"/>
                    <a:gd name="T48" fmla="*/ 74 w 273"/>
                    <a:gd name="T49" fmla="*/ 3 h 3"/>
                    <a:gd name="T50" fmla="*/ 63 w 273"/>
                    <a:gd name="T51" fmla="*/ 3 h 3"/>
                    <a:gd name="T52" fmla="*/ 52 w 273"/>
                    <a:gd name="T53" fmla="*/ 3 h 3"/>
                    <a:gd name="T54" fmla="*/ 42 w 273"/>
                    <a:gd name="T55" fmla="*/ 3 h 3"/>
                    <a:gd name="T56" fmla="*/ 33 w 273"/>
                    <a:gd name="T57" fmla="*/ 3 h 3"/>
                    <a:gd name="T58" fmla="*/ 25 w 273"/>
                    <a:gd name="T59" fmla="*/ 3 h 3"/>
                    <a:gd name="T60" fmla="*/ 17 w 273"/>
                    <a:gd name="T61" fmla="*/ 3 h 3"/>
                    <a:gd name="T62" fmla="*/ 11 w 273"/>
                    <a:gd name="T63" fmla="*/ 3 h 3"/>
                    <a:gd name="T64" fmla="*/ 6 w 273"/>
                    <a:gd name="T65" fmla="*/ 3 h 3"/>
                    <a:gd name="T66" fmla="*/ 3 w 273"/>
                    <a:gd name="T67" fmla="*/ 3 h 3"/>
                    <a:gd name="T68" fmla="*/ 0 w 273"/>
                    <a:gd name="T69" fmla="*/ 3 h 3"/>
                    <a:gd name="T70" fmla="*/ 0 w 273"/>
                    <a:gd name="T71" fmla="*/ 3 h 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3"/>
                    <a:gd name="T109" fmla="*/ 0 h 3"/>
                    <a:gd name="T110" fmla="*/ 273 w 273"/>
                    <a:gd name="T111" fmla="*/ 3 h 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3" h="3">
                      <a:moveTo>
                        <a:pt x="0" y="3"/>
                      </a:moveTo>
                      <a:lnTo>
                        <a:pt x="1" y="0"/>
                      </a:lnTo>
                      <a:lnTo>
                        <a:pt x="273" y="0"/>
                      </a:lnTo>
                      <a:lnTo>
                        <a:pt x="273" y="3"/>
                      </a:lnTo>
                      <a:lnTo>
                        <a:pt x="272" y="3"/>
                      </a:lnTo>
                      <a:lnTo>
                        <a:pt x="270" y="3"/>
                      </a:lnTo>
                      <a:lnTo>
                        <a:pt x="266" y="3"/>
                      </a:lnTo>
                      <a:lnTo>
                        <a:pt x="261" y="3"/>
                      </a:lnTo>
                      <a:lnTo>
                        <a:pt x="255" y="3"/>
                      </a:lnTo>
                      <a:lnTo>
                        <a:pt x="248" y="3"/>
                      </a:lnTo>
                      <a:lnTo>
                        <a:pt x="240" y="3"/>
                      </a:lnTo>
                      <a:lnTo>
                        <a:pt x="231" y="3"/>
                      </a:lnTo>
                      <a:lnTo>
                        <a:pt x="220" y="3"/>
                      </a:lnTo>
                      <a:lnTo>
                        <a:pt x="210" y="3"/>
                      </a:lnTo>
                      <a:lnTo>
                        <a:pt x="199" y="3"/>
                      </a:lnTo>
                      <a:lnTo>
                        <a:pt x="187" y="3"/>
                      </a:lnTo>
                      <a:lnTo>
                        <a:pt x="174" y="3"/>
                      </a:lnTo>
                      <a:lnTo>
                        <a:pt x="162" y="3"/>
                      </a:lnTo>
                      <a:lnTo>
                        <a:pt x="149" y="3"/>
                      </a:lnTo>
                      <a:lnTo>
                        <a:pt x="136" y="3"/>
                      </a:lnTo>
                      <a:lnTo>
                        <a:pt x="124" y="3"/>
                      </a:lnTo>
                      <a:lnTo>
                        <a:pt x="111" y="3"/>
                      </a:lnTo>
                      <a:lnTo>
                        <a:pt x="98" y="3"/>
                      </a:lnTo>
                      <a:lnTo>
                        <a:pt x="86" y="3"/>
                      </a:lnTo>
                      <a:lnTo>
                        <a:pt x="74" y="3"/>
                      </a:lnTo>
                      <a:lnTo>
                        <a:pt x="63" y="3"/>
                      </a:lnTo>
                      <a:lnTo>
                        <a:pt x="52" y="3"/>
                      </a:lnTo>
                      <a:lnTo>
                        <a:pt x="42" y="3"/>
                      </a:lnTo>
                      <a:lnTo>
                        <a:pt x="33" y="3"/>
                      </a:lnTo>
                      <a:lnTo>
                        <a:pt x="25" y="3"/>
                      </a:lnTo>
                      <a:lnTo>
                        <a:pt x="17" y="3"/>
                      </a:lnTo>
                      <a:lnTo>
                        <a:pt x="11" y="3"/>
                      </a:lnTo>
                      <a:lnTo>
                        <a:pt x="6" y="3"/>
                      </a:lnTo>
                      <a:lnTo>
                        <a:pt x="3" y="3"/>
                      </a:lnTo>
                      <a:lnTo>
                        <a:pt x="0" y="3"/>
                      </a:lnTo>
                      <a:close/>
                    </a:path>
                  </a:pathLst>
                </a:custGeom>
                <a:solidFill>
                  <a:srgbClr val="757272"/>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44" name="Freeform 346"/>
                <p:cNvSpPr>
                  <a:spLocks/>
                </p:cNvSpPr>
                <p:nvPr/>
              </p:nvSpPr>
              <p:spPr bwMode="auto">
                <a:xfrm>
                  <a:off x="2033" y="1505"/>
                  <a:ext cx="271" cy="2"/>
                </a:xfrm>
                <a:custGeom>
                  <a:avLst/>
                  <a:gdLst>
                    <a:gd name="T0" fmla="*/ 0 w 271"/>
                    <a:gd name="T1" fmla="*/ 2 h 2"/>
                    <a:gd name="T2" fmla="*/ 1 w 271"/>
                    <a:gd name="T3" fmla="*/ 0 h 2"/>
                    <a:gd name="T4" fmla="*/ 271 w 271"/>
                    <a:gd name="T5" fmla="*/ 0 h 2"/>
                    <a:gd name="T6" fmla="*/ 271 w 271"/>
                    <a:gd name="T7" fmla="*/ 2 h 2"/>
                    <a:gd name="T8" fmla="*/ 270 w 271"/>
                    <a:gd name="T9" fmla="*/ 2 h 2"/>
                    <a:gd name="T10" fmla="*/ 268 w 271"/>
                    <a:gd name="T11" fmla="*/ 2 h 2"/>
                    <a:gd name="T12" fmla="*/ 264 w 271"/>
                    <a:gd name="T13" fmla="*/ 2 h 2"/>
                    <a:gd name="T14" fmla="*/ 259 w 271"/>
                    <a:gd name="T15" fmla="*/ 2 h 2"/>
                    <a:gd name="T16" fmla="*/ 253 w 271"/>
                    <a:gd name="T17" fmla="*/ 2 h 2"/>
                    <a:gd name="T18" fmla="*/ 246 w 271"/>
                    <a:gd name="T19" fmla="*/ 2 h 2"/>
                    <a:gd name="T20" fmla="*/ 238 w 271"/>
                    <a:gd name="T21" fmla="*/ 2 h 2"/>
                    <a:gd name="T22" fmla="*/ 229 w 271"/>
                    <a:gd name="T23" fmla="*/ 2 h 2"/>
                    <a:gd name="T24" fmla="*/ 219 w 271"/>
                    <a:gd name="T25" fmla="*/ 2 h 2"/>
                    <a:gd name="T26" fmla="*/ 208 w 271"/>
                    <a:gd name="T27" fmla="*/ 2 h 2"/>
                    <a:gd name="T28" fmla="*/ 197 w 271"/>
                    <a:gd name="T29" fmla="*/ 2 h 2"/>
                    <a:gd name="T30" fmla="*/ 185 w 271"/>
                    <a:gd name="T31" fmla="*/ 2 h 2"/>
                    <a:gd name="T32" fmla="*/ 173 w 271"/>
                    <a:gd name="T33" fmla="*/ 2 h 2"/>
                    <a:gd name="T34" fmla="*/ 161 w 271"/>
                    <a:gd name="T35" fmla="*/ 2 h 2"/>
                    <a:gd name="T36" fmla="*/ 148 w 271"/>
                    <a:gd name="T37" fmla="*/ 2 h 2"/>
                    <a:gd name="T38" fmla="*/ 135 w 271"/>
                    <a:gd name="T39" fmla="*/ 2 h 2"/>
                    <a:gd name="T40" fmla="*/ 123 w 271"/>
                    <a:gd name="T41" fmla="*/ 2 h 2"/>
                    <a:gd name="T42" fmla="*/ 110 w 271"/>
                    <a:gd name="T43" fmla="*/ 2 h 2"/>
                    <a:gd name="T44" fmla="*/ 98 w 271"/>
                    <a:gd name="T45" fmla="*/ 2 h 2"/>
                    <a:gd name="T46" fmla="*/ 86 w 271"/>
                    <a:gd name="T47" fmla="*/ 2 h 2"/>
                    <a:gd name="T48" fmla="*/ 74 w 271"/>
                    <a:gd name="T49" fmla="*/ 2 h 2"/>
                    <a:gd name="T50" fmla="*/ 63 w 271"/>
                    <a:gd name="T51" fmla="*/ 2 h 2"/>
                    <a:gd name="T52" fmla="*/ 52 w 271"/>
                    <a:gd name="T53" fmla="*/ 2 h 2"/>
                    <a:gd name="T54" fmla="*/ 42 w 271"/>
                    <a:gd name="T55" fmla="*/ 2 h 2"/>
                    <a:gd name="T56" fmla="*/ 33 w 271"/>
                    <a:gd name="T57" fmla="*/ 2 h 2"/>
                    <a:gd name="T58" fmla="*/ 25 w 271"/>
                    <a:gd name="T59" fmla="*/ 2 h 2"/>
                    <a:gd name="T60" fmla="*/ 18 w 271"/>
                    <a:gd name="T61" fmla="*/ 2 h 2"/>
                    <a:gd name="T62" fmla="*/ 11 w 271"/>
                    <a:gd name="T63" fmla="*/ 2 h 2"/>
                    <a:gd name="T64" fmla="*/ 6 w 271"/>
                    <a:gd name="T65" fmla="*/ 2 h 2"/>
                    <a:gd name="T66" fmla="*/ 3 w 271"/>
                    <a:gd name="T67" fmla="*/ 2 h 2"/>
                    <a:gd name="T68" fmla="*/ 1 w 271"/>
                    <a:gd name="T69" fmla="*/ 2 h 2"/>
                    <a:gd name="T70" fmla="*/ 0 w 271"/>
                    <a:gd name="T71" fmla="*/ 2 h 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1"/>
                    <a:gd name="T109" fmla="*/ 0 h 2"/>
                    <a:gd name="T110" fmla="*/ 271 w 271"/>
                    <a:gd name="T111" fmla="*/ 2 h 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1" h="2">
                      <a:moveTo>
                        <a:pt x="0" y="2"/>
                      </a:moveTo>
                      <a:lnTo>
                        <a:pt x="1" y="0"/>
                      </a:lnTo>
                      <a:lnTo>
                        <a:pt x="271" y="0"/>
                      </a:lnTo>
                      <a:lnTo>
                        <a:pt x="271" y="2"/>
                      </a:lnTo>
                      <a:lnTo>
                        <a:pt x="270" y="2"/>
                      </a:lnTo>
                      <a:lnTo>
                        <a:pt x="268" y="2"/>
                      </a:lnTo>
                      <a:lnTo>
                        <a:pt x="264" y="2"/>
                      </a:lnTo>
                      <a:lnTo>
                        <a:pt x="259" y="2"/>
                      </a:lnTo>
                      <a:lnTo>
                        <a:pt x="253" y="2"/>
                      </a:lnTo>
                      <a:lnTo>
                        <a:pt x="246" y="2"/>
                      </a:lnTo>
                      <a:lnTo>
                        <a:pt x="238" y="2"/>
                      </a:lnTo>
                      <a:lnTo>
                        <a:pt x="229" y="2"/>
                      </a:lnTo>
                      <a:lnTo>
                        <a:pt x="219" y="2"/>
                      </a:lnTo>
                      <a:lnTo>
                        <a:pt x="208" y="2"/>
                      </a:lnTo>
                      <a:lnTo>
                        <a:pt x="197" y="2"/>
                      </a:lnTo>
                      <a:lnTo>
                        <a:pt x="185" y="2"/>
                      </a:lnTo>
                      <a:lnTo>
                        <a:pt x="173" y="2"/>
                      </a:lnTo>
                      <a:lnTo>
                        <a:pt x="161" y="2"/>
                      </a:lnTo>
                      <a:lnTo>
                        <a:pt x="148" y="2"/>
                      </a:lnTo>
                      <a:lnTo>
                        <a:pt x="135" y="2"/>
                      </a:lnTo>
                      <a:lnTo>
                        <a:pt x="123" y="2"/>
                      </a:lnTo>
                      <a:lnTo>
                        <a:pt x="110" y="2"/>
                      </a:lnTo>
                      <a:lnTo>
                        <a:pt x="98" y="2"/>
                      </a:lnTo>
                      <a:lnTo>
                        <a:pt x="86" y="2"/>
                      </a:lnTo>
                      <a:lnTo>
                        <a:pt x="74" y="2"/>
                      </a:lnTo>
                      <a:lnTo>
                        <a:pt x="63" y="2"/>
                      </a:lnTo>
                      <a:lnTo>
                        <a:pt x="52" y="2"/>
                      </a:lnTo>
                      <a:lnTo>
                        <a:pt x="42" y="2"/>
                      </a:lnTo>
                      <a:lnTo>
                        <a:pt x="33" y="2"/>
                      </a:lnTo>
                      <a:lnTo>
                        <a:pt x="25" y="2"/>
                      </a:lnTo>
                      <a:lnTo>
                        <a:pt x="18" y="2"/>
                      </a:lnTo>
                      <a:lnTo>
                        <a:pt x="11" y="2"/>
                      </a:lnTo>
                      <a:lnTo>
                        <a:pt x="6" y="2"/>
                      </a:lnTo>
                      <a:lnTo>
                        <a:pt x="3" y="2"/>
                      </a:lnTo>
                      <a:lnTo>
                        <a:pt x="1" y="2"/>
                      </a:lnTo>
                      <a:lnTo>
                        <a:pt x="0" y="2"/>
                      </a:lnTo>
                      <a:close/>
                    </a:path>
                  </a:pathLst>
                </a:custGeom>
                <a:solidFill>
                  <a:srgbClr val="757272"/>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45" name="Freeform 347"/>
                <p:cNvSpPr>
                  <a:spLocks/>
                </p:cNvSpPr>
                <p:nvPr/>
              </p:nvSpPr>
              <p:spPr bwMode="auto">
                <a:xfrm>
                  <a:off x="2034" y="1495"/>
                  <a:ext cx="267" cy="4"/>
                </a:xfrm>
                <a:custGeom>
                  <a:avLst/>
                  <a:gdLst>
                    <a:gd name="T0" fmla="*/ 0 w 267"/>
                    <a:gd name="T1" fmla="*/ 3 h 4"/>
                    <a:gd name="T2" fmla="*/ 1 w 267"/>
                    <a:gd name="T3" fmla="*/ 0 h 4"/>
                    <a:gd name="T4" fmla="*/ 267 w 267"/>
                    <a:gd name="T5" fmla="*/ 0 h 4"/>
                    <a:gd name="T6" fmla="*/ 267 w 267"/>
                    <a:gd name="T7" fmla="*/ 3 h 4"/>
                    <a:gd name="T8" fmla="*/ 266 w 267"/>
                    <a:gd name="T9" fmla="*/ 3 h 4"/>
                    <a:gd name="T10" fmla="*/ 264 w 267"/>
                    <a:gd name="T11" fmla="*/ 3 h 4"/>
                    <a:gd name="T12" fmla="*/ 261 w 267"/>
                    <a:gd name="T13" fmla="*/ 3 h 4"/>
                    <a:gd name="T14" fmla="*/ 256 w 267"/>
                    <a:gd name="T15" fmla="*/ 3 h 4"/>
                    <a:gd name="T16" fmla="*/ 250 w 267"/>
                    <a:gd name="T17" fmla="*/ 3 h 4"/>
                    <a:gd name="T18" fmla="*/ 242 w 267"/>
                    <a:gd name="T19" fmla="*/ 3 h 4"/>
                    <a:gd name="T20" fmla="*/ 234 w 267"/>
                    <a:gd name="T21" fmla="*/ 3 h 4"/>
                    <a:gd name="T22" fmla="*/ 225 w 267"/>
                    <a:gd name="T23" fmla="*/ 3 h 4"/>
                    <a:gd name="T24" fmla="*/ 216 w 267"/>
                    <a:gd name="T25" fmla="*/ 3 h 4"/>
                    <a:gd name="T26" fmla="*/ 205 w 267"/>
                    <a:gd name="T27" fmla="*/ 3 h 4"/>
                    <a:gd name="T28" fmla="*/ 194 w 267"/>
                    <a:gd name="T29" fmla="*/ 3 h 4"/>
                    <a:gd name="T30" fmla="*/ 183 w 267"/>
                    <a:gd name="T31" fmla="*/ 3 h 4"/>
                    <a:gd name="T32" fmla="*/ 171 w 267"/>
                    <a:gd name="T33" fmla="*/ 3 h 4"/>
                    <a:gd name="T34" fmla="*/ 158 w 267"/>
                    <a:gd name="T35" fmla="*/ 3 h 4"/>
                    <a:gd name="T36" fmla="*/ 146 w 267"/>
                    <a:gd name="T37" fmla="*/ 4 h 4"/>
                    <a:gd name="T38" fmla="*/ 133 w 267"/>
                    <a:gd name="T39" fmla="*/ 4 h 4"/>
                    <a:gd name="T40" fmla="*/ 121 w 267"/>
                    <a:gd name="T41" fmla="*/ 4 h 4"/>
                    <a:gd name="T42" fmla="*/ 108 w 267"/>
                    <a:gd name="T43" fmla="*/ 4 h 4"/>
                    <a:gd name="T44" fmla="*/ 96 w 267"/>
                    <a:gd name="T45" fmla="*/ 4 h 4"/>
                    <a:gd name="T46" fmla="*/ 84 w 267"/>
                    <a:gd name="T47" fmla="*/ 4 h 4"/>
                    <a:gd name="T48" fmla="*/ 73 w 267"/>
                    <a:gd name="T49" fmla="*/ 4 h 4"/>
                    <a:gd name="T50" fmla="*/ 62 w 267"/>
                    <a:gd name="T51" fmla="*/ 4 h 4"/>
                    <a:gd name="T52" fmla="*/ 51 w 267"/>
                    <a:gd name="T53" fmla="*/ 4 h 4"/>
                    <a:gd name="T54" fmla="*/ 41 w 267"/>
                    <a:gd name="T55" fmla="*/ 4 h 4"/>
                    <a:gd name="T56" fmla="*/ 33 w 267"/>
                    <a:gd name="T57" fmla="*/ 4 h 4"/>
                    <a:gd name="T58" fmla="*/ 24 w 267"/>
                    <a:gd name="T59" fmla="*/ 4 h 4"/>
                    <a:gd name="T60" fmla="*/ 17 w 267"/>
                    <a:gd name="T61" fmla="*/ 4 h 4"/>
                    <a:gd name="T62" fmla="*/ 11 w 267"/>
                    <a:gd name="T63" fmla="*/ 4 h 4"/>
                    <a:gd name="T64" fmla="*/ 6 w 267"/>
                    <a:gd name="T65" fmla="*/ 4 h 4"/>
                    <a:gd name="T66" fmla="*/ 3 w 267"/>
                    <a:gd name="T67" fmla="*/ 3 h 4"/>
                    <a:gd name="T68" fmla="*/ 0 w 267"/>
                    <a:gd name="T69" fmla="*/ 3 h 4"/>
                    <a:gd name="T70" fmla="*/ 0 w 267"/>
                    <a:gd name="T71" fmla="*/ 3 h 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7"/>
                    <a:gd name="T109" fmla="*/ 0 h 4"/>
                    <a:gd name="T110" fmla="*/ 267 w 267"/>
                    <a:gd name="T111" fmla="*/ 4 h 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7" h="4">
                      <a:moveTo>
                        <a:pt x="0" y="3"/>
                      </a:moveTo>
                      <a:lnTo>
                        <a:pt x="1" y="0"/>
                      </a:lnTo>
                      <a:lnTo>
                        <a:pt x="267" y="0"/>
                      </a:lnTo>
                      <a:lnTo>
                        <a:pt x="267" y="3"/>
                      </a:lnTo>
                      <a:lnTo>
                        <a:pt x="266" y="3"/>
                      </a:lnTo>
                      <a:lnTo>
                        <a:pt x="264" y="3"/>
                      </a:lnTo>
                      <a:lnTo>
                        <a:pt x="261" y="3"/>
                      </a:lnTo>
                      <a:lnTo>
                        <a:pt x="256" y="3"/>
                      </a:lnTo>
                      <a:lnTo>
                        <a:pt x="250" y="3"/>
                      </a:lnTo>
                      <a:lnTo>
                        <a:pt x="242" y="3"/>
                      </a:lnTo>
                      <a:lnTo>
                        <a:pt x="234" y="3"/>
                      </a:lnTo>
                      <a:lnTo>
                        <a:pt x="225" y="3"/>
                      </a:lnTo>
                      <a:lnTo>
                        <a:pt x="216" y="3"/>
                      </a:lnTo>
                      <a:lnTo>
                        <a:pt x="205" y="3"/>
                      </a:lnTo>
                      <a:lnTo>
                        <a:pt x="194" y="3"/>
                      </a:lnTo>
                      <a:lnTo>
                        <a:pt x="183" y="3"/>
                      </a:lnTo>
                      <a:lnTo>
                        <a:pt x="171" y="3"/>
                      </a:lnTo>
                      <a:lnTo>
                        <a:pt x="158" y="3"/>
                      </a:lnTo>
                      <a:lnTo>
                        <a:pt x="146" y="4"/>
                      </a:lnTo>
                      <a:lnTo>
                        <a:pt x="133" y="4"/>
                      </a:lnTo>
                      <a:lnTo>
                        <a:pt x="121" y="4"/>
                      </a:lnTo>
                      <a:lnTo>
                        <a:pt x="108" y="4"/>
                      </a:lnTo>
                      <a:lnTo>
                        <a:pt x="96" y="4"/>
                      </a:lnTo>
                      <a:lnTo>
                        <a:pt x="84" y="4"/>
                      </a:lnTo>
                      <a:lnTo>
                        <a:pt x="73" y="4"/>
                      </a:lnTo>
                      <a:lnTo>
                        <a:pt x="62" y="4"/>
                      </a:lnTo>
                      <a:lnTo>
                        <a:pt x="51" y="4"/>
                      </a:lnTo>
                      <a:lnTo>
                        <a:pt x="41" y="4"/>
                      </a:lnTo>
                      <a:lnTo>
                        <a:pt x="33" y="4"/>
                      </a:lnTo>
                      <a:lnTo>
                        <a:pt x="24" y="4"/>
                      </a:lnTo>
                      <a:lnTo>
                        <a:pt x="17" y="4"/>
                      </a:lnTo>
                      <a:lnTo>
                        <a:pt x="11" y="4"/>
                      </a:lnTo>
                      <a:lnTo>
                        <a:pt x="6" y="4"/>
                      </a:lnTo>
                      <a:lnTo>
                        <a:pt x="3" y="3"/>
                      </a:lnTo>
                      <a:lnTo>
                        <a:pt x="0" y="3"/>
                      </a:lnTo>
                      <a:close/>
                    </a:path>
                  </a:pathLst>
                </a:custGeom>
                <a:solidFill>
                  <a:srgbClr val="757272"/>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46" name="Freeform 348"/>
                <p:cNvSpPr>
                  <a:spLocks/>
                </p:cNvSpPr>
                <p:nvPr/>
              </p:nvSpPr>
              <p:spPr bwMode="auto">
                <a:xfrm>
                  <a:off x="2035" y="1487"/>
                  <a:ext cx="265" cy="3"/>
                </a:xfrm>
                <a:custGeom>
                  <a:avLst/>
                  <a:gdLst>
                    <a:gd name="T0" fmla="*/ 0 w 265"/>
                    <a:gd name="T1" fmla="*/ 3 h 3"/>
                    <a:gd name="T2" fmla="*/ 2 w 265"/>
                    <a:gd name="T3" fmla="*/ 0 h 3"/>
                    <a:gd name="T4" fmla="*/ 265 w 265"/>
                    <a:gd name="T5" fmla="*/ 0 h 3"/>
                    <a:gd name="T6" fmla="*/ 264 w 265"/>
                    <a:gd name="T7" fmla="*/ 2 h 3"/>
                    <a:gd name="T8" fmla="*/ 264 w 265"/>
                    <a:gd name="T9" fmla="*/ 2 h 3"/>
                    <a:gd name="T10" fmla="*/ 261 w 265"/>
                    <a:gd name="T11" fmla="*/ 2 h 3"/>
                    <a:gd name="T12" fmla="*/ 258 w 265"/>
                    <a:gd name="T13" fmla="*/ 2 h 3"/>
                    <a:gd name="T14" fmla="*/ 253 w 265"/>
                    <a:gd name="T15" fmla="*/ 2 h 3"/>
                    <a:gd name="T16" fmla="*/ 247 w 265"/>
                    <a:gd name="T17" fmla="*/ 2 h 3"/>
                    <a:gd name="T18" fmla="*/ 240 w 265"/>
                    <a:gd name="T19" fmla="*/ 2 h 3"/>
                    <a:gd name="T20" fmla="*/ 232 w 265"/>
                    <a:gd name="T21" fmla="*/ 2 h 3"/>
                    <a:gd name="T22" fmla="*/ 223 w 265"/>
                    <a:gd name="T23" fmla="*/ 3 h 3"/>
                    <a:gd name="T24" fmla="*/ 213 w 265"/>
                    <a:gd name="T25" fmla="*/ 3 h 3"/>
                    <a:gd name="T26" fmla="*/ 203 w 265"/>
                    <a:gd name="T27" fmla="*/ 3 h 3"/>
                    <a:gd name="T28" fmla="*/ 192 w 265"/>
                    <a:gd name="T29" fmla="*/ 3 h 3"/>
                    <a:gd name="T30" fmla="*/ 181 w 265"/>
                    <a:gd name="T31" fmla="*/ 3 h 3"/>
                    <a:gd name="T32" fmla="*/ 169 w 265"/>
                    <a:gd name="T33" fmla="*/ 3 h 3"/>
                    <a:gd name="T34" fmla="*/ 157 w 265"/>
                    <a:gd name="T35" fmla="*/ 3 h 3"/>
                    <a:gd name="T36" fmla="*/ 145 w 265"/>
                    <a:gd name="T37" fmla="*/ 3 h 3"/>
                    <a:gd name="T38" fmla="*/ 132 w 265"/>
                    <a:gd name="T39" fmla="*/ 3 h 3"/>
                    <a:gd name="T40" fmla="*/ 120 w 265"/>
                    <a:gd name="T41" fmla="*/ 3 h 3"/>
                    <a:gd name="T42" fmla="*/ 108 w 265"/>
                    <a:gd name="T43" fmla="*/ 3 h 3"/>
                    <a:gd name="T44" fmla="*/ 95 w 265"/>
                    <a:gd name="T45" fmla="*/ 3 h 3"/>
                    <a:gd name="T46" fmla="*/ 84 w 265"/>
                    <a:gd name="T47" fmla="*/ 3 h 3"/>
                    <a:gd name="T48" fmla="*/ 72 w 265"/>
                    <a:gd name="T49" fmla="*/ 3 h 3"/>
                    <a:gd name="T50" fmla="*/ 62 w 265"/>
                    <a:gd name="T51" fmla="*/ 3 h 3"/>
                    <a:gd name="T52" fmla="*/ 51 w 265"/>
                    <a:gd name="T53" fmla="*/ 3 h 3"/>
                    <a:gd name="T54" fmla="*/ 41 w 265"/>
                    <a:gd name="T55" fmla="*/ 3 h 3"/>
                    <a:gd name="T56" fmla="*/ 33 w 265"/>
                    <a:gd name="T57" fmla="*/ 3 h 3"/>
                    <a:gd name="T58" fmla="*/ 24 w 265"/>
                    <a:gd name="T59" fmla="*/ 3 h 3"/>
                    <a:gd name="T60" fmla="*/ 17 w 265"/>
                    <a:gd name="T61" fmla="*/ 3 h 3"/>
                    <a:gd name="T62" fmla="*/ 12 w 265"/>
                    <a:gd name="T63" fmla="*/ 3 h 3"/>
                    <a:gd name="T64" fmla="*/ 7 w 265"/>
                    <a:gd name="T65" fmla="*/ 3 h 3"/>
                    <a:gd name="T66" fmla="*/ 3 w 265"/>
                    <a:gd name="T67" fmla="*/ 3 h 3"/>
                    <a:gd name="T68" fmla="*/ 1 w 265"/>
                    <a:gd name="T69" fmla="*/ 3 h 3"/>
                    <a:gd name="T70" fmla="*/ 0 w 265"/>
                    <a:gd name="T71" fmla="*/ 3 h 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5"/>
                    <a:gd name="T109" fmla="*/ 0 h 3"/>
                    <a:gd name="T110" fmla="*/ 265 w 265"/>
                    <a:gd name="T111" fmla="*/ 3 h 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5" h="3">
                      <a:moveTo>
                        <a:pt x="0" y="3"/>
                      </a:moveTo>
                      <a:lnTo>
                        <a:pt x="2" y="0"/>
                      </a:lnTo>
                      <a:lnTo>
                        <a:pt x="265" y="0"/>
                      </a:lnTo>
                      <a:lnTo>
                        <a:pt x="264" y="2"/>
                      </a:lnTo>
                      <a:lnTo>
                        <a:pt x="261" y="2"/>
                      </a:lnTo>
                      <a:lnTo>
                        <a:pt x="258" y="2"/>
                      </a:lnTo>
                      <a:lnTo>
                        <a:pt x="253" y="2"/>
                      </a:lnTo>
                      <a:lnTo>
                        <a:pt x="247" y="2"/>
                      </a:lnTo>
                      <a:lnTo>
                        <a:pt x="240" y="2"/>
                      </a:lnTo>
                      <a:lnTo>
                        <a:pt x="232" y="2"/>
                      </a:lnTo>
                      <a:lnTo>
                        <a:pt x="223" y="3"/>
                      </a:lnTo>
                      <a:lnTo>
                        <a:pt x="213" y="3"/>
                      </a:lnTo>
                      <a:lnTo>
                        <a:pt x="203" y="3"/>
                      </a:lnTo>
                      <a:lnTo>
                        <a:pt x="192" y="3"/>
                      </a:lnTo>
                      <a:lnTo>
                        <a:pt x="181" y="3"/>
                      </a:lnTo>
                      <a:lnTo>
                        <a:pt x="169" y="3"/>
                      </a:lnTo>
                      <a:lnTo>
                        <a:pt x="157" y="3"/>
                      </a:lnTo>
                      <a:lnTo>
                        <a:pt x="145" y="3"/>
                      </a:lnTo>
                      <a:lnTo>
                        <a:pt x="132" y="3"/>
                      </a:lnTo>
                      <a:lnTo>
                        <a:pt x="120" y="3"/>
                      </a:lnTo>
                      <a:lnTo>
                        <a:pt x="108" y="3"/>
                      </a:lnTo>
                      <a:lnTo>
                        <a:pt x="95" y="3"/>
                      </a:lnTo>
                      <a:lnTo>
                        <a:pt x="84" y="3"/>
                      </a:lnTo>
                      <a:lnTo>
                        <a:pt x="72" y="3"/>
                      </a:lnTo>
                      <a:lnTo>
                        <a:pt x="62" y="3"/>
                      </a:lnTo>
                      <a:lnTo>
                        <a:pt x="51" y="3"/>
                      </a:lnTo>
                      <a:lnTo>
                        <a:pt x="41" y="3"/>
                      </a:lnTo>
                      <a:lnTo>
                        <a:pt x="33" y="3"/>
                      </a:lnTo>
                      <a:lnTo>
                        <a:pt x="24" y="3"/>
                      </a:lnTo>
                      <a:lnTo>
                        <a:pt x="17" y="3"/>
                      </a:lnTo>
                      <a:lnTo>
                        <a:pt x="12" y="3"/>
                      </a:lnTo>
                      <a:lnTo>
                        <a:pt x="7" y="3"/>
                      </a:lnTo>
                      <a:lnTo>
                        <a:pt x="3" y="3"/>
                      </a:lnTo>
                      <a:lnTo>
                        <a:pt x="1" y="3"/>
                      </a:lnTo>
                      <a:lnTo>
                        <a:pt x="0" y="3"/>
                      </a:lnTo>
                      <a:close/>
                    </a:path>
                  </a:pathLst>
                </a:custGeom>
                <a:solidFill>
                  <a:srgbClr val="757272"/>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47" name="Freeform 349"/>
                <p:cNvSpPr>
                  <a:spLocks/>
                </p:cNvSpPr>
                <p:nvPr/>
              </p:nvSpPr>
              <p:spPr bwMode="auto">
                <a:xfrm>
                  <a:off x="2257" y="1525"/>
                  <a:ext cx="51" cy="4"/>
                </a:xfrm>
                <a:custGeom>
                  <a:avLst/>
                  <a:gdLst>
                    <a:gd name="T0" fmla="*/ 0 w 51"/>
                    <a:gd name="T1" fmla="*/ 0 h 4"/>
                    <a:gd name="T2" fmla="*/ 0 w 51"/>
                    <a:gd name="T3" fmla="*/ 4 h 4"/>
                    <a:gd name="T4" fmla="*/ 51 w 51"/>
                    <a:gd name="T5" fmla="*/ 4 h 4"/>
                    <a:gd name="T6" fmla="*/ 50 w 51"/>
                    <a:gd name="T7" fmla="*/ 0 h 4"/>
                    <a:gd name="T8" fmla="*/ 0 w 51"/>
                    <a:gd name="T9" fmla="*/ 0 h 4"/>
                    <a:gd name="T10" fmla="*/ 0 60000 65536"/>
                    <a:gd name="T11" fmla="*/ 0 60000 65536"/>
                    <a:gd name="T12" fmla="*/ 0 60000 65536"/>
                    <a:gd name="T13" fmla="*/ 0 60000 65536"/>
                    <a:gd name="T14" fmla="*/ 0 60000 65536"/>
                    <a:gd name="T15" fmla="*/ 0 w 51"/>
                    <a:gd name="T16" fmla="*/ 0 h 4"/>
                    <a:gd name="T17" fmla="*/ 51 w 51"/>
                    <a:gd name="T18" fmla="*/ 4 h 4"/>
                  </a:gdLst>
                  <a:ahLst/>
                  <a:cxnLst>
                    <a:cxn ang="T10">
                      <a:pos x="T0" y="T1"/>
                    </a:cxn>
                    <a:cxn ang="T11">
                      <a:pos x="T2" y="T3"/>
                    </a:cxn>
                    <a:cxn ang="T12">
                      <a:pos x="T4" y="T5"/>
                    </a:cxn>
                    <a:cxn ang="T13">
                      <a:pos x="T6" y="T7"/>
                    </a:cxn>
                    <a:cxn ang="T14">
                      <a:pos x="T8" y="T9"/>
                    </a:cxn>
                  </a:cxnLst>
                  <a:rect l="T15" t="T16" r="T17" b="T18"/>
                  <a:pathLst>
                    <a:path w="51" h="4">
                      <a:moveTo>
                        <a:pt x="0" y="0"/>
                      </a:moveTo>
                      <a:lnTo>
                        <a:pt x="0" y="4"/>
                      </a:lnTo>
                      <a:lnTo>
                        <a:pt x="51" y="4"/>
                      </a:lnTo>
                      <a:lnTo>
                        <a:pt x="50" y="0"/>
                      </a:lnTo>
                      <a:lnTo>
                        <a:pt x="0" y="0"/>
                      </a:lnTo>
                      <a:close/>
                    </a:path>
                  </a:pathLst>
                </a:custGeom>
                <a:solidFill>
                  <a:srgbClr val="89827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48" name="Freeform 350"/>
                <p:cNvSpPr>
                  <a:spLocks/>
                </p:cNvSpPr>
                <p:nvPr/>
              </p:nvSpPr>
              <p:spPr bwMode="auto">
                <a:xfrm>
                  <a:off x="2052" y="1515"/>
                  <a:ext cx="5" cy="11"/>
                </a:xfrm>
                <a:custGeom>
                  <a:avLst/>
                  <a:gdLst>
                    <a:gd name="T0" fmla="*/ 1 w 5"/>
                    <a:gd name="T1" fmla="*/ 0 h 11"/>
                    <a:gd name="T2" fmla="*/ 0 w 5"/>
                    <a:gd name="T3" fmla="*/ 8 h 11"/>
                    <a:gd name="T4" fmla="*/ 2 w 5"/>
                    <a:gd name="T5" fmla="*/ 11 h 11"/>
                    <a:gd name="T6" fmla="*/ 4 w 5"/>
                    <a:gd name="T7" fmla="*/ 7 h 11"/>
                    <a:gd name="T8" fmla="*/ 5 w 5"/>
                    <a:gd name="T9" fmla="*/ 0 h 11"/>
                    <a:gd name="T10" fmla="*/ 1 w 5"/>
                    <a:gd name="T11" fmla="*/ 0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1" y="0"/>
                      </a:moveTo>
                      <a:lnTo>
                        <a:pt x="0" y="8"/>
                      </a:lnTo>
                      <a:lnTo>
                        <a:pt x="2" y="11"/>
                      </a:lnTo>
                      <a:lnTo>
                        <a:pt x="4" y="7"/>
                      </a:lnTo>
                      <a:lnTo>
                        <a:pt x="5"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49" name="Freeform 351"/>
                <p:cNvSpPr>
                  <a:spLocks/>
                </p:cNvSpPr>
                <p:nvPr/>
              </p:nvSpPr>
              <p:spPr bwMode="auto">
                <a:xfrm>
                  <a:off x="2163" y="1507"/>
                  <a:ext cx="4" cy="8"/>
                </a:xfrm>
                <a:custGeom>
                  <a:avLst/>
                  <a:gdLst>
                    <a:gd name="T0" fmla="*/ 0 w 4"/>
                    <a:gd name="T1" fmla="*/ 1 h 8"/>
                    <a:gd name="T2" fmla="*/ 0 w 4"/>
                    <a:gd name="T3" fmla="*/ 5 h 8"/>
                    <a:gd name="T4" fmla="*/ 1 w 4"/>
                    <a:gd name="T5" fmla="*/ 8 h 8"/>
                    <a:gd name="T6" fmla="*/ 4 w 4"/>
                    <a:gd name="T7" fmla="*/ 5 h 8"/>
                    <a:gd name="T8" fmla="*/ 3 w 4"/>
                    <a:gd name="T9" fmla="*/ 0 h 8"/>
                    <a:gd name="T10" fmla="*/ 0 w 4"/>
                    <a:gd name="T11" fmla="*/ 1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1"/>
                      </a:moveTo>
                      <a:lnTo>
                        <a:pt x="0" y="5"/>
                      </a:lnTo>
                      <a:lnTo>
                        <a:pt x="1" y="8"/>
                      </a:lnTo>
                      <a:lnTo>
                        <a:pt x="4" y="5"/>
                      </a:lnTo>
                      <a:lnTo>
                        <a:pt x="3" y="0"/>
                      </a:lnTo>
                      <a:lnTo>
                        <a:pt x="0" y="1"/>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50" name="Freeform 352"/>
                <p:cNvSpPr>
                  <a:spLocks/>
                </p:cNvSpPr>
                <p:nvPr/>
              </p:nvSpPr>
              <p:spPr bwMode="auto">
                <a:xfrm>
                  <a:off x="2061" y="1499"/>
                  <a:ext cx="4" cy="8"/>
                </a:xfrm>
                <a:custGeom>
                  <a:avLst/>
                  <a:gdLst>
                    <a:gd name="T0" fmla="*/ 1 w 4"/>
                    <a:gd name="T1" fmla="*/ 0 h 8"/>
                    <a:gd name="T2" fmla="*/ 0 w 4"/>
                    <a:gd name="T3" fmla="*/ 6 h 8"/>
                    <a:gd name="T4" fmla="*/ 1 w 4"/>
                    <a:gd name="T5" fmla="*/ 8 h 8"/>
                    <a:gd name="T6" fmla="*/ 4 w 4"/>
                    <a:gd name="T7" fmla="*/ 6 h 8"/>
                    <a:gd name="T8" fmla="*/ 4 w 4"/>
                    <a:gd name="T9" fmla="*/ 0 h 8"/>
                    <a:gd name="T10" fmla="*/ 1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1" y="0"/>
                      </a:moveTo>
                      <a:lnTo>
                        <a:pt x="0" y="6"/>
                      </a:lnTo>
                      <a:lnTo>
                        <a:pt x="1" y="8"/>
                      </a:lnTo>
                      <a:lnTo>
                        <a:pt x="4" y="6"/>
                      </a:lnTo>
                      <a:lnTo>
                        <a:pt x="4"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51" name="Freeform 353"/>
                <p:cNvSpPr>
                  <a:spLocks/>
                </p:cNvSpPr>
                <p:nvPr/>
              </p:nvSpPr>
              <p:spPr bwMode="auto">
                <a:xfrm>
                  <a:off x="2172" y="1498"/>
                  <a:ext cx="3" cy="10"/>
                </a:xfrm>
                <a:custGeom>
                  <a:avLst/>
                  <a:gdLst>
                    <a:gd name="T0" fmla="*/ 0 w 3"/>
                    <a:gd name="T1" fmla="*/ 0 h 10"/>
                    <a:gd name="T2" fmla="*/ 0 w 3"/>
                    <a:gd name="T3" fmla="*/ 8 h 10"/>
                    <a:gd name="T4" fmla="*/ 2 w 3"/>
                    <a:gd name="T5" fmla="*/ 10 h 10"/>
                    <a:gd name="T6" fmla="*/ 3 w 3"/>
                    <a:gd name="T7" fmla="*/ 7 h 10"/>
                    <a:gd name="T8" fmla="*/ 3 w 3"/>
                    <a:gd name="T9" fmla="*/ 0 h 10"/>
                    <a:gd name="T10" fmla="*/ 0 w 3"/>
                    <a:gd name="T11" fmla="*/ 0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0" y="0"/>
                      </a:moveTo>
                      <a:lnTo>
                        <a:pt x="0" y="8"/>
                      </a:lnTo>
                      <a:lnTo>
                        <a:pt x="2" y="10"/>
                      </a:lnTo>
                      <a:lnTo>
                        <a:pt x="3" y="7"/>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52" name="Freeform 354"/>
                <p:cNvSpPr>
                  <a:spLocks/>
                </p:cNvSpPr>
                <p:nvPr/>
              </p:nvSpPr>
              <p:spPr bwMode="auto">
                <a:xfrm>
                  <a:off x="2075" y="1515"/>
                  <a:ext cx="5" cy="11"/>
                </a:xfrm>
                <a:custGeom>
                  <a:avLst/>
                  <a:gdLst>
                    <a:gd name="T0" fmla="*/ 1 w 5"/>
                    <a:gd name="T1" fmla="*/ 0 h 11"/>
                    <a:gd name="T2" fmla="*/ 0 w 5"/>
                    <a:gd name="T3" fmla="*/ 7 h 11"/>
                    <a:gd name="T4" fmla="*/ 3 w 5"/>
                    <a:gd name="T5" fmla="*/ 11 h 11"/>
                    <a:gd name="T6" fmla="*/ 5 w 5"/>
                    <a:gd name="T7" fmla="*/ 6 h 11"/>
                    <a:gd name="T8" fmla="*/ 5 w 5"/>
                    <a:gd name="T9" fmla="*/ 0 h 11"/>
                    <a:gd name="T10" fmla="*/ 1 w 5"/>
                    <a:gd name="T11" fmla="*/ 0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1" y="0"/>
                      </a:moveTo>
                      <a:lnTo>
                        <a:pt x="0" y="7"/>
                      </a:lnTo>
                      <a:lnTo>
                        <a:pt x="3" y="11"/>
                      </a:lnTo>
                      <a:lnTo>
                        <a:pt x="5" y="6"/>
                      </a:lnTo>
                      <a:lnTo>
                        <a:pt x="5"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53" name="Freeform 355"/>
                <p:cNvSpPr>
                  <a:spLocks/>
                </p:cNvSpPr>
                <p:nvPr/>
              </p:nvSpPr>
              <p:spPr bwMode="auto">
                <a:xfrm>
                  <a:off x="2142" y="1478"/>
                  <a:ext cx="4" cy="12"/>
                </a:xfrm>
                <a:custGeom>
                  <a:avLst/>
                  <a:gdLst>
                    <a:gd name="T0" fmla="*/ 0 w 4"/>
                    <a:gd name="T1" fmla="*/ 0 h 12"/>
                    <a:gd name="T2" fmla="*/ 0 w 4"/>
                    <a:gd name="T3" fmla="*/ 9 h 12"/>
                    <a:gd name="T4" fmla="*/ 2 w 4"/>
                    <a:gd name="T5" fmla="*/ 12 h 12"/>
                    <a:gd name="T6" fmla="*/ 3 w 4"/>
                    <a:gd name="T7" fmla="*/ 8 h 12"/>
                    <a:gd name="T8" fmla="*/ 4 w 4"/>
                    <a:gd name="T9" fmla="*/ 1 h 12"/>
                    <a:gd name="T10" fmla="*/ 0 w 4"/>
                    <a:gd name="T11" fmla="*/ 0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0" y="0"/>
                      </a:moveTo>
                      <a:lnTo>
                        <a:pt x="0" y="9"/>
                      </a:lnTo>
                      <a:lnTo>
                        <a:pt x="2" y="12"/>
                      </a:lnTo>
                      <a:lnTo>
                        <a:pt x="3" y="8"/>
                      </a:lnTo>
                      <a:lnTo>
                        <a:pt x="4"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54" name="Freeform 356"/>
                <p:cNvSpPr>
                  <a:spLocks/>
                </p:cNvSpPr>
                <p:nvPr/>
              </p:nvSpPr>
              <p:spPr bwMode="auto">
                <a:xfrm>
                  <a:off x="2267" y="1515"/>
                  <a:ext cx="4" cy="15"/>
                </a:xfrm>
                <a:custGeom>
                  <a:avLst/>
                  <a:gdLst>
                    <a:gd name="T0" fmla="*/ 0 w 4"/>
                    <a:gd name="T1" fmla="*/ 0 h 15"/>
                    <a:gd name="T2" fmla="*/ 1 w 4"/>
                    <a:gd name="T3" fmla="*/ 10 h 15"/>
                    <a:gd name="T4" fmla="*/ 3 w 4"/>
                    <a:gd name="T5" fmla="*/ 15 h 15"/>
                    <a:gd name="T6" fmla="*/ 4 w 4"/>
                    <a:gd name="T7" fmla="*/ 10 h 15"/>
                    <a:gd name="T8" fmla="*/ 3 w 4"/>
                    <a:gd name="T9" fmla="*/ 0 h 15"/>
                    <a:gd name="T10" fmla="*/ 0 w 4"/>
                    <a:gd name="T11" fmla="*/ 0 h 15"/>
                    <a:gd name="T12" fmla="*/ 0 60000 65536"/>
                    <a:gd name="T13" fmla="*/ 0 60000 65536"/>
                    <a:gd name="T14" fmla="*/ 0 60000 65536"/>
                    <a:gd name="T15" fmla="*/ 0 60000 65536"/>
                    <a:gd name="T16" fmla="*/ 0 60000 65536"/>
                    <a:gd name="T17" fmla="*/ 0 60000 65536"/>
                    <a:gd name="T18" fmla="*/ 0 w 4"/>
                    <a:gd name="T19" fmla="*/ 0 h 15"/>
                    <a:gd name="T20" fmla="*/ 4 w 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4" h="15">
                      <a:moveTo>
                        <a:pt x="0" y="0"/>
                      </a:moveTo>
                      <a:lnTo>
                        <a:pt x="1" y="10"/>
                      </a:lnTo>
                      <a:lnTo>
                        <a:pt x="3" y="15"/>
                      </a:lnTo>
                      <a:lnTo>
                        <a:pt x="4" y="10"/>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55" name="Freeform 357"/>
                <p:cNvSpPr>
                  <a:spLocks/>
                </p:cNvSpPr>
                <p:nvPr/>
              </p:nvSpPr>
              <p:spPr bwMode="auto">
                <a:xfrm>
                  <a:off x="2095" y="1515"/>
                  <a:ext cx="4" cy="11"/>
                </a:xfrm>
                <a:custGeom>
                  <a:avLst/>
                  <a:gdLst>
                    <a:gd name="T0" fmla="*/ 1 w 4"/>
                    <a:gd name="T1" fmla="*/ 0 h 11"/>
                    <a:gd name="T2" fmla="*/ 0 w 4"/>
                    <a:gd name="T3" fmla="*/ 7 h 11"/>
                    <a:gd name="T4" fmla="*/ 2 w 4"/>
                    <a:gd name="T5" fmla="*/ 11 h 11"/>
                    <a:gd name="T6" fmla="*/ 4 w 4"/>
                    <a:gd name="T7" fmla="*/ 6 h 11"/>
                    <a:gd name="T8" fmla="*/ 3 w 4"/>
                    <a:gd name="T9" fmla="*/ 0 h 11"/>
                    <a:gd name="T10" fmla="*/ 1 w 4"/>
                    <a:gd name="T11" fmla="*/ 0 h 11"/>
                    <a:gd name="T12" fmla="*/ 0 60000 65536"/>
                    <a:gd name="T13" fmla="*/ 0 60000 65536"/>
                    <a:gd name="T14" fmla="*/ 0 60000 65536"/>
                    <a:gd name="T15" fmla="*/ 0 60000 65536"/>
                    <a:gd name="T16" fmla="*/ 0 60000 65536"/>
                    <a:gd name="T17" fmla="*/ 0 60000 65536"/>
                    <a:gd name="T18" fmla="*/ 0 w 4"/>
                    <a:gd name="T19" fmla="*/ 0 h 11"/>
                    <a:gd name="T20" fmla="*/ 4 w 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 h="11">
                      <a:moveTo>
                        <a:pt x="1" y="0"/>
                      </a:moveTo>
                      <a:lnTo>
                        <a:pt x="0" y="7"/>
                      </a:lnTo>
                      <a:lnTo>
                        <a:pt x="2" y="11"/>
                      </a:lnTo>
                      <a:lnTo>
                        <a:pt x="4" y="6"/>
                      </a:lnTo>
                      <a:lnTo>
                        <a:pt x="3"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56" name="Freeform 358"/>
                <p:cNvSpPr>
                  <a:spLocks/>
                </p:cNvSpPr>
                <p:nvPr/>
              </p:nvSpPr>
              <p:spPr bwMode="auto">
                <a:xfrm>
                  <a:off x="2145" y="1507"/>
                  <a:ext cx="4" cy="9"/>
                </a:xfrm>
                <a:custGeom>
                  <a:avLst/>
                  <a:gdLst>
                    <a:gd name="T0" fmla="*/ 1 w 4"/>
                    <a:gd name="T1" fmla="*/ 0 h 9"/>
                    <a:gd name="T2" fmla="*/ 0 w 4"/>
                    <a:gd name="T3" fmla="*/ 6 h 9"/>
                    <a:gd name="T4" fmla="*/ 2 w 4"/>
                    <a:gd name="T5" fmla="*/ 9 h 9"/>
                    <a:gd name="T6" fmla="*/ 4 w 4"/>
                    <a:gd name="T7" fmla="*/ 6 h 9"/>
                    <a:gd name="T8" fmla="*/ 3 w 4"/>
                    <a:gd name="T9" fmla="*/ 0 h 9"/>
                    <a:gd name="T10" fmla="*/ 1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1" y="0"/>
                      </a:moveTo>
                      <a:lnTo>
                        <a:pt x="0" y="6"/>
                      </a:lnTo>
                      <a:lnTo>
                        <a:pt x="2" y="9"/>
                      </a:lnTo>
                      <a:lnTo>
                        <a:pt x="4" y="6"/>
                      </a:lnTo>
                      <a:lnTo>
                        <a:pt x="3"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57" name="Freeform 359"/>
                <p:cNvSpPr>
                  <a:spLocks/>
                </p:cNvSpPr>
                <p:nvPr/>
              </p:nvSpPr>
              <p:spPr bwMode="auto">
                <a:xfrm>
                  <a:off x="2285" y="1515"/>
                  <a:ext cx="5" cy="14"/>
                </a:xfrm>
                <a:custGeom>
                  <a:avLst/>
                  <a:gdLst>
                    <a:gd name="T0" fmla="*/ 0 w 5"/>
                    <a:gd name="T1" fmla="*/ 0 h 14"/>
                    <a:gd name="T2" fmla="*/ 1 w 5"/>
                    <a:gd name="T3" fmla="*/ 9 h 14"/>
                    <a:gd name="T4" fmla="*/ 3 w 5"/>
                    <a:gd name="T5" fmla="*/ 14 h 14"/>
                    <a:gd name="T6" fmla="*/ 5 w 5"/>
                    <a:gd name="T7" fmla="*/ 9 h 14"/>
                    <a:gd name="T8" fmla="*/ 3 w 5"/>
                    <a:gd name="T9" fmla="*/ 0 h 14"/>
                    <a:gd name="T10" fmla="*/ 0 w 5"/>
                    <a:gd name="T11" fmla="*/ 0 h 14"/>
                    <a:gd name="T12" fmla="*/ 0 60000 65536"/>
                    <a:gd name="T13" fmla="*/ 0 60000 65536"/>
                    <a:gd name="T14" fmla="*/ 0 60000 65536"/>
                    <a:gd name="T15" fmla="*/ 0 60000 65536"/>
                    <a:gd name="T16" fmla="*/ 0 60000 65536"/>
                    <a:gd name="T17" fmla="*/ 0 60000 65536"/>
                    <a:gd name="T18" fmla="*/ 0 w 5"/>
                    <a:gd name="T19" fmla="*/ 0 h 14"/>
                    <a:gd name="T20" fmla="*/ 5 w 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 h="14">
                      <a:moveTo>
                        <a:pt x="0" y="0"/>
                      </a:moveTo>
                      <a:lnTo>
                        <a:pt x="1" y="9"/>
                      </a:lnTo>
                      <a:lnTo>
                        <a:pt x="3" y="14"/>
                      </a:lnTo>
                      <a:lnTo>
                        <a:pt x="5" y="9"/>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58" name="Freeform 360"/>
                <p:cNvSpPr>
                  <a:spLocks/>
                </p:cNvSpPr>
                <p:nvPr/>
              </p:nvSpPr>
              <p:spPr bwMode="auto">
                <a:xfrm>
                  <a:off x="2046" y="1507"/>
                  <a:ext cx="4" cy="8"/>
                </a:xfrm>
                <a:custGeom>
                  <a:avLst/>
                  <a:gdLst>
                    <a:gd name="T0" fmla="*/ 0 w 4"/>
                    <a:gd name="T1" fmla="*/ 0 h 8"/>
                    <a:gd name="T2" fmla="*/ 0 w 4"/>
                    <a:gd name="T3" fmla="*/ 5 h 8"/>
                    <a:gd name="T4" fmla="*/ 1 w 4"/>
                    <a:gd name="T5" fmla="*/ 8 h 8"/>
                    <a:gd name="T6" fmla="*/ 4 w 4"/>
                    <a:gd name="T7" fmla="*/ 5 h 8"/>
                    <a:gd name="T8" fmla="*/ 4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0" y="5"/>
                      </a:lnTo>
                      <a:lnTo>
                        <a:pt x="1" y="8"/>
                      </a:lnTo>
                      <a:lnTo>
                        <a:pt x="4" y="5"/>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59" name="Freeform 361"/>
                <p:cNvSpPr>
                  <a:spLocks/>
                </p:cNvSpPr>
                <p:nvPr/>
              </p:nvSpPr>
              <p:spPr bwMode="auto">
                <a:xfrm>
                  <a:off x="2242" y="1515"/>
                  <a:ext cx="4" cy="10"/>
                </a:xfrm>
                <a:custGeom>
                  <a:avLst/>
                  <a:gdLst>
                    <a:gd name="T0" fmla="*/ 0 w 4"/>
                    <a:gd name="T1" fmla="*/ 0 h 10"/>
                    <a:gd name="T2" fmla="*/ 1 w 4"/>
                    <a:gd name="T3" fmla="*/ 8 h 10"/>
                    <a:gd name="T4" fmla="*/ 3 w 4"/>
                    <a:gd name="T5" fmla="*/ 10 h 10"/>
                    <a:gd name="T6" fmla="*/ 4 w 4"/>
                    <a:gd name="T7" fmla="*/ 5 h 10"/>
                    <a:gd name="T8" fmla="*/ 3 w 4"/>
                    <a:gd name="T9" fmla="*/ 0 h 10"/>
                    <a:gd name="T10" fmla="*/ 0 w 4"/>
                    <a:gd name="T11" fmla="*/ 0 h 10"/>
                    <a:gd name="T12" fmla="*/ 0 60000 65536"/>
                    <a:gd name="T13" fmla="*/ 0 60000 65536"/>
                    <a:gd name="T14" fmla="*/ 0 60000 65536"/>
                    <a:gd name="T15" fmla="*/ 0 60000 65536"/>
                    <a:gd name="T16" fmla="*/ 0 60000 65536"/>
                    <a:gd name="T17" fmla="*/ 0 60000 65536"/>
                    <a:gd name="T18" fmla="*/ 0 w 4"/>
                    <a:gd name="T19" fmla="*/ 0 h 10"/>
                    <a:gd name="T20" fmla="*/ 4 w 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 h="10">
                      <a:moveTo>
                        <a:pt x="0" y="0"/>
                      </a:moveTo>
                      <a:lnTo>
                        <a:pt x="1" y="8"/>
                      </a:lnTo>
                      <a:lnTo>
                        <a:pt x="3" y="10"/>
                      </a:lnTo>
                      <a:lnTo>
                        <a:pt x="4"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60" name="Freeform 362"/>
                <p:cNvSpPr>
                  <a:spLocks/>
                </p:cNvSpPr>
                <p:nvPr/>
              </p:nvSpPr>
              <p:spPr bwMode="auto">
                <a:xfrm>
                  <a:off x="2178" y="1478"/>
                  <a:ext cx="3" cy="14"/>
                </a:xfrm>
                <a:custGeom>
                  <a:avLst/>
                  <a:gdLst>
                    <a:gd name="T0" fmla="*/ 0 w 3"/>
                    <a:gd name="T1" fmla="*/ 0 h 14"/>
                    <a:gd name="T2" fmla="*/ 0 w 3"/>
                    <a:gd name="T3" fmla="*/ 11 h 14"/>
                    <a:gd name="T4" fmla="*/ 2 w 3"/>
                    <a:gd name="T5" fmla="*/ 14 h 14"/>
                    <a:gd name="T6" fmla="*/ 3 w 3"/>
                    <a:gd name="T7" fmla="*/ 10 h 14"/>
                    <a:gd name="T8" fmla="*/ 3 w 3"/>
                    <a:gd name="T9" fmla="*/ 1 h 14"/>
                    <a:gd name="T10" fmla="*/ 0 w 3"/>
                    <a:gd name="T11" fmla="*/ 0 h 14"/>
                    <a:gd name="T12" fmla="*/ 0 60000 65536"/>
                    <a:gd name="T13" fmla="*/ 0 60000 65536"/>
                    <a:gd name="T14" fmla="*/ 0 60000 65536"/>
                    <a:gd name="T15" fmla="*/ 0 60000 65536"/>
                    <a:gd name="T16" fmla="*/ 0 60000 65536"/>
                    <a:gd name="T17" fmla="*/ 0 60000 65536"/>
                    <a:gd name="T18" fmla="*/ 0 w 3"/>
                    <a:gd name="T19" fmla="*/ 0 h 14"/>
                    <a:gd name="T20" fmla="*/ 3 w 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 h="14">
                      <a:moveTo>
                        <a:pt x="0" y="0"/>
                      </a:moveTo>
                      <a:lnTo>
                        <a:pt x="0" y="11"/>
                      </a:lnTo>
                      <a:lnTo>
                        <a:pt x="2" y="14"/>
                      </a:lnTo>
                      <a:lnTo>
                        <a:pt x="3" y="10"/>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61" name="Freeform 363"/>
                <p:cNvSpPr>
                  <a:spLocks/>
                </p:cNvSpPr>
                <p:nvPr/>
              </p:nvSpPr>
              <p:spPr bwMode="auto">
                <a:xfrm>
                  <a:off x="2109" y="1507"/>
                  <a:ext cx="4" cy="10"/>
                </a:xfrm>
                <a:custGeom>
                  <a:avLst/>
                  <a:gdLst>
                    <a:gd name="T0" fmla="*/ 1 w 4"/>
                    <a:gd name="T1" fmla="*/ 0 h 10"/>
                    <a:gd name="T2" fmla="*/ 0 w 4"/>
                    <a:gd name="T3" fmla="*/ 6 h 10"/>
                    <a:gd name="T4" fmla="*/ 2 w 4"/>
                    <a:gd name="T5" fmla="*/ 10 h 10"/>
                    <a:gd name="T6" fmla="*/ 3 w 4"/>
                    <a:gd name="T7" fmla="*/ 6 h 10"/>
                    <a:gd name="T8" fmla="*/ 4 w 4"/>
                    <a:gd name="T9" fmla="*/ 0 h 10"/>
                    <a:gd name="T10" fmla="*/ 1 w 4"/>
                    <a:gd name="T11" fmla="*/ 0 h 10"/>
                    <a:gd name="T12" fmla="*/ 0 60000 65536"/>
                    <a:gd name="T13" fmla="*/ 0 60000 65536"/>
                    <a:gd name="T14" fmla="*/ 0 60000 65536"/>
                    <a:gd name="T15" fmla="*/ 0 60000 65536"/>
                    <a:gd name="T16" fmla="*/ 0 60000 65536"/>
                    <a:gd name="T17" fmla="*/ 0 60000 65536"/>
                    <a:gd name="T18" fmla="*/ 0 w 4"/>
                    <a:gd name="T19" fmla="*/ 0 h 10"/>
                    <a:gd name="T20" fmla="*/ 4 w 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 h="10">
                      <a:moveTo>
                        <a:pt x="1" y="0"/>
                      </a:moveTo>
                      <a:lnTo>
                        <a:pt x="0" y="6"/>
                      </a:lnTo>
                      <a:lnTo>
                        <a:pt x="2" y="10"/>
                      </a:lnTo>
                      <a:lnTo>
                        <a:pt x="3" y="6"/>
                      </a:lnTo>
                      <a:lnTo>
                        <a:pt x="4"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62" name="Freeform 364"/>
                <p:cNvSpPr>
                  <a:spLocks/>
                </p:cNvSpPr>
                <p:nvPr/>
              </p:nvSpPr>
              <p:spPr bwMode="auto">
                <a:xfrm>
                  <a:off x="2214" y="1506"/>
                  <a:ext cx="4" cy="9"/>
                </a:xfrm>
                <a:custGeom>
                  <a:avLst/>
                  <a:gdLst>
                    <a:gd name="T0" fmla="*/ 0 w 4"/>
                    <a:gd name="T1" fmla="*/ 0 h 9"/>
                    <a:gd name="T2" fmla="*/ 0 w 4"/>
                    <a:gd name="T3" fmla="*/ 5 h 9"/>
                    <a:gd name="T4" fmla="*/ 2 w 4"/>
                    <a:gd name="T5" fmla="*/ 9 h 9"/>
                    <a:gd name="T6" fmla="*/ 4 w 4"/>
                    <a:gd name="T7" fmla="*/ 5 h 9"/>
                    <a:gd name="T8" fmla="*/ 3 w 4"/>
                    <a:gd name="T9" fmla="*/ 1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0" y="5"/>
                      </a:lnTo>
                      <a:lnTo>
                        <a:pt x="2" y="9"/>
                      </a:lnTo>
                      <a:lnTo>
                        <a:pt x="4" y="5"/>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63" name="Freeform 365"/>
                <p:cNvSpPr>
                  <a:spLocks/>
                </p:cNvSpPr>
                <p:nvPr/>
              </p:nvSpPr>
              <p:spPr bwMode="auto">
                <a:xfrm>
                  <a:off x="2251" y="1507"/>
                  <a:ext cx="4" cy="7"/>
                </a:xfrm>
                <a:custGeom>
                  <a:avLst/>
                  <a:gdLst>
                    <a:gd name="T0" fmla="*/ 0 w 4"/>
                    <a:gd name="T1" fmla="*/ 0 h 7"/>
                    <a:gd name="T2" fmla="*/ 1 w 4"/>
                    <a:gd name="T3" fmla="*/ 5 h 7"/>
                    <a:gd name="T4" fmla="*/ 2 w 4"/>
                    <a:gd name="T5" fmla="*/ 7 h 7"/>
                    <a:gd name="T6" fmla="*/ 4 w 4"/>
                    <a:gd name="T7" fmla="*/ 5 h 7"/>
                    <a:gd name="T8" fmla="*/ 2 w 4"/>
                    <a:gd name="T9" fmla="*/ 1 h 7"/>
                    <a:gd name="T10" fmla="*/ 0 w 4"/>
                    <a:gd name="T11" fmla="*/ 0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0"/>
                      </a:moveTo>
                      <a:lnTo>
                        <a:pt x="1" y="5"/>
                      </a:lnTo>
                      <a:lnTo>
                        <a:pt x="2" y="7"/>
                      </a:lnTo>
                      <a:lnTo>
                        <a:pt x="4" y="5"/>
                      </a:lnTo>
                      <a:lnTo>
                        <a:pt x="2"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64" name="Freeform 366"/>
                <p:cNvSpPr>
                  <a:spLocks/>
                </p:cNvSpPr>
                <p:nvPr/>
              </p:nvSpPr>
              <p:spPr bwMode="auto">
                <a:xfrm>
                  <a:off x="2092" y="1507"/>
                  <a:ext cx="3" cy="9"/>
                </a:xfrm>
                <a:custGeom>
                  <a:avLst/>
                  <a:gdLst>
                    <a:gd name="T0" fmla="*/ 0 w 3"/>
                    <a:gd name="T1" fmla="*/ 0 h 9"/>
                    <a:gd name="T2" fmla="*/ 0 w 3"/>
                    <a:gd name="T3" fmla="*/ 5 h 9"/>
                    <a:gd name="T4" fmla="*/ 1 w 3"/>
                    <a:gd name="T5" fmla="*/ 9 h 9"/>
                    <a:gd name="T6" fmla="*/ 3 w 3"/>
                    <a:gd name="T7" fmla="*/ 5 h 9"/>
                    <a:gd name="T8" fmla="*/ 3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5"/>
                      </a:lnTo>
                      <a:lnTo>
                        <a:pt x="1" y="9"/>
                      </a:lnTo>
                      <a:lnTo>
                        <a:pt x="3"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65" name="Freeform 367"/>
                <p:cNvSpPr>
                  <a:spLocks/>
                </p:cNvSpPr>
                <p:nvPr/>
              </p:nvSpPr>
              <p:spPr bwMode="auto">
                <a:xfrm>
                  <a:off x="2196" y="1507"/>
                  <a:ext cx="4" cy="8"/>
                </a:xfrm>
                <a:custGeom>
                  <a:avLst/>
                  <a:gdLst>
                    <a:gd name="T0" fmla="*/ 0 w 4"/>
                    <a:gd name="T1" fmla="*/ 0 h 8"/>
                    <a:gd name="T2" fmla="*/ 1 w 4"/>
                    <a:gd name="T3" fmla="*/ 5 h 8"/>
                    <a:gd name="T4" fmla="*/ 3 w 4"/>
                    <a:gd name="T5" fmla="*/ 8 h 8"/>
                    <a:gd name="T6" fmla="*/ 4 w 4"/>
                    <a:gd name="T7" fmla="*/ 5 h 8"/>
                    <a:gd name="T8" fmla="*/ 4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1" y="5"/>
                      </a:lnTo>
                      <a:lnTo>
                        <a:pt x="3" y="8"/>
                      </a:lnTo>
                      <a:lnTo>
                        <a:pt x="4" y="5"/>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66" name="Freeform 368"/>
                <p:cNvSpPr>
                  <a:spLocks/>
                </p:cNvSpPr>
                <p:nvPr/>
              </p:nvSpPr>
              <p:spPr bwMode="auto">
                <a:xfrm>
                  <a:off x="2275" y="1507"/>
                  <a:ext cx="5" cy="9"/>
                </a:xfrm>
                <a:custGeom>
                  <a:avLst/>
                  <a:gdLst>
                    <a:gd name="T0" fmla="*/ 0 w 5"/>
                    <a:gd name="T1" fmla="*/ 0 h 9"/>
                    <a:gd name="T2" fmla="*/ 1 w 5"/>
                    <a:gd name="T3" fmla="*/ 7 h 9"/>
                    <a:gd name="T4" fmla="*/ 3 w 5"/>
                    <a:gd name="T5" fmla="*/ 9 h 9"/>
                    <a:gd name="T6" fmla="*/ 5 w 5"/>
                    <a:gd name="T7" fmla="*/ 6 h 9"/>
                    <a:gd name="T8" fmla="*/ 3 w 5"/>
                    <a:gd name="T9" fmla="*/ 0 h 9"/>
                    <a:gd name="T10" fmla="*/ 0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0" y="0"/>
                      </a:moveTo>
                      <a:lnTo>
                        <a:pt x="1" y="7"/>
                      </a:lnTo>
                      <a:lnTo>
                        <a:pt x="3" y="9"/>
                      </a:lnTo>
                      <a:lnTo>
                        <a:pt x="5" y="6"/>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67" name="Freeform 369"/>
                <p:cNvSpPr>
                  <a:spLocks/>
                </p:cNvSpPr>
                <p:nvPr/>
              </p:nvSpPr>
              <p:spPr bwMode="auto">
                <a:xfrm>
                  <a:off x="2072" y="1507"/>
                  <a:ext cx="4" cy="8"/>
                </a:xfrm>
                <a:custGeom>
                  <a:avLst/>
                  <a:gdLst>
                    <a:gd name="T0" fmla="*/ 0 w 4"/>
                    <a:gd name="T1" fmla="*/ 0 h 8"/>
                    <a:gd name="T2" fmla="*/ 0 w 4"/>
                    <a:gd name="T3" fmla="*/ 6 h 8"/>
                    <a:gd name="T4" fmla="*/ 2 w 4"/>
                    <a:gd name="T5" fmla="*/ 8 h 8"/>
                    <a:gd name="T6" fmla="*/ 4 w 4"/>
                    <a:gd name="T7" fmla="*/ 6 h 8"/>
                    <a:gd name="T8" fmla="*/ 4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0" y="6"/>
                      </a:lnTo>
                      <a:lnTo>
                        <a:pt x="2" y="8"/>
                      </a:lnTo>
                      <a:lnTo>
                        <a:pt x="4" y="6"/>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68" name="Freeform 370"/>
                <p:cNvSpPr>
                  <a:spLocks/>
                </p:cNvSpPr>
                <p:nvPr/>
              </p:nvSpPr>
              <p:spPr bwMode="auto">
                <a:xfrm>
                  <a:off x="2180" y="1507"/>
                  <a:ext cx="4" cy="9"/>
                </a:xfrm>
                <a:custGeom>
                  <a:avLst/>
                  <a:gdLst>
                    <a:gd name="T0" fmla="*/ 0 w 4"/>
                    <a:gd name="T1" fmla="*/ 0 h 9"/>
                    <a:gd name="T2" fmla="*/ 1 w 4"/>
                    <a:gd name="T3" fmla="*/ 6 h 9"/>
                    <a:gd name="T4" fmla="*/ 2 w 4"/>
                    <a:gd name="T5" fmla="*/ 9 h 9"/>
                    <a:gd name="T6" fmla="*/ 4 w 4"/>
                    <a:gd name="T7" fmla="*/ 5 h 9"/>
                    <a:gd name="T8" fmla="*/ 3 w 4"/>
                    <a:gd name="T9" fmla="*/ 0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1" y="6"/>
                      </a:lnTo>
                      <a:lnTo>
                        <a:pt x="2" y="9"/>
                      </a:lnTo>
                      <a:lnTo>
                        <a:pt x="4"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69" name="Freeform 371"/>
                <p:cNvSpPr>
                  <a:spLocks/>
                </p:cNvSpPr>
                <p:nvPr/>
              </p:nvSpPr>
              <p:spPr bwMode="auto">
                <a:xfrm>
                  <a:off x="2263" y="1508"/>
                  <a:ext cx="4" cy="8"/>
                </a:xfrm>
                <a:custGeom>
                  <a:avLst/>
                  <a:gdLst>
                    <a:gd name="T0" fmla="*/ 0 w 4"/>
                    <a:gd name="T1" fmla="*/ 0 h 8"/>
                    <a:gd name="T2" fmla="*/ 1 w 4"/>
                    <a:gd name="T3" fmla="*/ 5 h 8"/>
                    <a:gd name="T4" fmla="*/ 2 w 4"/>
                    <a:gd name="T5" fmla="*/ 8 h 8"/>
                    <a:gd name="T6" fmla="*/ 4 w 4"/>
                    <a:gd name="T7" fmla="*/ 4 h 8"/>
                    <a:gd name="T8" fmla="*/ 3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1" y="5"/>
                      </a:lnTo>
                      <a:lnTo>
                        <a:pt x="2" y="8"/>
                      </a:lnTo>
                      <a:lnTo>
                        <a:pt x="4" y="4"/>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70" name="Freeform 372"/>
                <p:cNvSpPr>
                  <a:spLocks/>
                </p:cNvSpPr>
                <p:nvPr/>
              </p:nvSpPr>
              <p:spPr bwMode="auto">
                <a:xfrm>
                  <a:off x="2079" y="1499"/>
                  <a:ext cx="4" cy="9"/>
                </a:xfrm>
                <a:custGeom>
                  <a:avLst/>
                  <a:gdLst>
                    <a:gd name="T0" fmla="*/ 1 w 4"/>
                    <a:gd name="T1" fmla="*/ 0 h 9"/>
                    <a:gd name="T2" fmla="*/ 0 w 4"/>
                    <a:gd name="T3" fmla="*/ 6 h 9"/>
                    <a:gd name="T4" fmla="*/ 2 w 4"/>
                    <a:gd name="T5" fmla="*/ 9 h 9"/>
                    <a:gd name="T6" fmla="*/ 3 w 4"/>
                    <a:gd name="T7" fmla="*/ 6 h 9"/>
                    <a:gd name="T8" fmla="*/ 4 w 4"/>
                    <a:gd name="T9" fmla="*/ 0 h 9"/>
                    <a:gd name="T10" fmla="*/ 1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1" y="0"/>
                      </a:moveTo>
                      <a:lnTo>
                        <a:pt x="0" y="6"/>
                      </a:lnTo>
                      <a:lnTo>
                        <a:pt x="2" y="9"/>
                      </a:lnTo>
                      <a:lnTo>
                        <a:pt x="3" y="6"/>
                      </a:lnTo>
                      <a:lnTo>
                        <a:pt x="4"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71" name="Freeform 373"/>
                <p:cNvSpPr>
                  <a:spLocks/>
                </p:cNvSpPr>
                <p:nvPr/>
              </p:nvSpPr>
              <p:spPr bwMode="auto">
                <a:xfrm>
                  <a:off x="2191" y="1498"/>
                  <a:ext cx="3" cy="10"/>
                </a:xfrm>
                <a:custGeom>
                  <a:avLst/>
                  <a:gdLst>
                    <a:gd name="T0" fmla="*/ 0 w 3"/>
                    <a:gd name="T1" fmla="*/ 0 h 10"/>
                    <a:gd name="T2" fmla="*/ 0 w 3"/>
                    <a:gd name="T3" fmla="*/ 7 h 10"/>
                    <a:gd name="T4" fmla="*/ 1 w 3"/>
                    <a:gd name="T5" fmla="*/ 10 h 10"/>
                    <a:gd name="T6" fmla="*/ 3 w 3"/>
                    <a:gd name="T7" fmla="*/ 8 h 10"/>
                    <a:gd name="T8" fmla="*/ 3 w 3"/>
                    <a:gd name="T9" fmla="*/ 0 h 10"/>
                    <a:gd name="T10" fmla="*/ 0 w 3"/>
                    <a:gd name="T11" fmla="*/ 0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0" y="0"/>
                      </a:moveTo>
                      <a:lnTo>
                        <a:pt x="0" y="7"/>
                      </a:lnTo>
                      <a:lnTo>
                        <a:pt x="1" y="10"/>
                      </a:lnTo>
                      <a:lnTo>
                        <a:pt x="3" y="8"/>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72" name="Freeform 374"/>
                <p:cNvSpPr>
                  <a:spLocks/>
                </p:cNvSpPr>
                <p:nvPr/>
              </p:nvSpPr>
              <p:spPr bwMode="auto">
                <a:xfrm>
                  <a:off x="2281" y="1498"/>
                  <a:ext cx="5" cy="10"/>
                </a:xfrm>
                <a:custGeom>
                  <a:avLst/>
                  <a:gdLst>
                    <a:gd name="T0" fmla="*/ 0 w 5"/>
                    <a:gd name="T1" fmla="*/ 0 h 10"/>
                    <a:gd name="T2" fmla="*/ 2 w 5"/>
                    <a:gd name="T3" fmla="*/ 7 h 10"/>
                    <a:gd name="T4" fmla="*/ 4 w 5"/>
                    <a:gd name="T5" fmla="*/ 10 h 10"/>
                    <a:gd name="T6" fmla="*/ 5 w 5"/>
                    <a:gd name="T7" fmla="*/ 7 h 10"/>
                    <a:gd name="T8" fmla="*/ 4 w 5"/>
                    <a:gd name="T9" fmla="*/ 0 h 10"/>
                    <a:gd name="T10" fmla="*/ 0 w 5"/>
                    <a:gd name="T11" fmla="*/ 0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0"/>
                      </a:moveTo>
                      <a:lnTo>
                        <a:pt x="2" y="7"/>
                      </a:lnTo>
                      <a:lnTo>
                        <a:pt x="4" y="10"/>
                      </a:lnTo>
                      <a:lnTo>
                        <a:pt x="5" y="7"/>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73" name="Freeform 375"/>
                <p:cNvSpPr>
                  <a:spLocks/>
                </p:cNvSpPr>
                <p:nvPr/>
              </p:nvSpPr>
              <p:spPr bwMode="auto">
                <a:xfrm>
                  <a:off x="2076" y="1490"/>
                  <a:ext cx="4" cy="9"/>
                </a:xfrm>
                <a:custGeom>
                  <a:avLst/>
                  <a:gdLst>
                    <a:gd name="T0" fmla="*/ 1 w 4"/>
                    <a:gd name="T1" fmla="*/ 0 h 9"/>
                    <a:gd name="T2" fmla="*/ 0 w 4"/>
                    <a:gd name="T3" fmla="*/ 5 h 9"/>
                    <a:gd name="T4" fmla="*/ 2 w 4"/>
                    <a:gd name="T5" fmla="*/ 9 h 9"/>
                    <a:gd name="T6" fmla="*/ 4 w 4"/>
                    <a:gd name="T7" fmla="*/ 5 h 9"/>
                    <a:gd name="T8" fmla="*/ 4 w 4"/>
                    <a:gd name="T9" fmla="*/ 0 h 9"/>
                    <a:gd name="T10" fmla="*/ 1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1" y="0"/>
                      </a:moveTo>
                      <a:lnTo>
                        <a:pt x="0" y="5"/>
                      </a:lnTo>
                      <a:lnTo>
                        <a:pt x="2" y="9"/>
                      </a:lnTo>
                      <a:lnTo>
                        <a:pt x="4" y="5"/>
                      </a:lnTo>
                      <a:lnTo>
                        <a:pt x="4"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74" name="Freeform 376"/>
                <p:cNvSpPr>
                  <a:spLocks/>
                </p:cNvSpPr>
                <p:nvPr/>
              </p:nvSpPr>
              <p:spPr bwMode="auto">
                <a:xfrm>
                  <a:off x="2186" y="1489"/>
                  <a:ext cx="3" cy="9"/>
                </a:xfrm>
                <a:custGeom>
                  <a:avLst/>
                  <a:gdLst>
                    <a:gd name="T0" fmla="*/ 0 w 3"/>
                    <a:gd name="T1" fmla="*/ 0 h 9"/>
                    <a:gd name="T2" fmla="*/ 0 w 3"/>
                    <a:gd name="T3" fmla="*/ 4 h 9"/>
                    <a:gd name="T4" fmla="*/ 2 w 3"/>
                    <a:gd name="T5" fmla="*/ 9 h 9"/>
                    <a:gd name="T6" fmla="*/ 3 w 3"/>
                    <a:gd name="T7" fmla="*/ 5 h 9"/>
                    <a:gd name="T8" fmla="*/ 3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4"/>
                      </a:lnTo>
                      <a:lnTo>
                        <a:pt x="2" y="9"/>
                      </a:lnTo>
                      <a:lnTo>
                        <a:pt x="3"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75" name="Freeform 377"/>
                <p:cNvSpPr>
                  <a:spLocks/>
                </p:cNvSpPr>
                <p:nvPr/>
              </p:nvSpPr>
              <p:spPr bwMode="auto">
                <a:xfrm>
                  <a:off x="2272" y="1490"/>
                  <a:ext cx="4" cy="8"/>
                </a:xfrm>
                <a:custGeom>
                  <a:avLst/>
                  <a:gdLst>
                    <a:gd name="T0" fmla="*/ 0 w 4"/>
                    <a:gd name="T1" fmla="*/ 0 h 8"/>
                    <a:gd name="T2" fmla="*/ 1 w 4"/>
                    <a:gd name="T3" fmla="*/ 5 h 8"/>
                    <a:gd name="T4" fmla="*/ 3 w 4"/>
                    <a:gd name="T5" fmla="*/ 8 h 8"/>
                    <a:gd name="T6" fmla="*/ 4 w 4"/>
                    <a:gd name="T7" fmla="*/ 5 h 8"/>
                    <a:gd name="T8" fmla="*/ 3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1" y="5"/>
                      </a:lnTo>
                      <a:lnTo>
                        <a:pt x="3" y="8"/>
                      </a:lnTo>
                      <a:lnTo>
                        <a:pt x="4"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76" name="Freeform 378"/>
                <p:cNvSpPr>
                  <a:spLocks/>
                </p:cNvSpPr>
                <p:nvPr/>
              </p:nvSpPr>
              <p:spPr bwMode="auto">
                <a:xfrm>
                  <a:off x="2094" y="1489"/>
                  <a:ext cx="4" cy="11"/>
                </a:xfrm>
                <a:custGeom>
                  <a:avLst/>
                  <a:gdLst>
                    <a:gd name="T0" fmla="*/ 0 w 4"/>
                    <a:gd name="T1" fmla="*/ 0 h 11"/>
                    <a:gd name="T2" fmla="*/ 0 w 4"/>
                    <a:gd name="T3" fmla="*/ 7 h 11"/>
                    <a:gd name="T4" fmla="*/ 1 w 4"/>
                    <a:gd name="T5" fmla="*/ 11 h 11"/>
                    <a:gd name="T6" fmla="*/ 3 w 4"/>
                    <a:gd name="T7" fmla="*/ 7 h 11"/>
                    <a:gd name="T8" fmla="*/ 4 w 4"/>
                    <a:gd name="T9" fmla="*/ 0 h 11"/>
                    <a:gd name="T10" fmla="*/ 0 w 4"/>
                    <a:gd name="T11" fmla="*/ 0 h 11"/>
                    <a:gd name="T12" fmla="*/ 0 60000 65536"/>
                    <a:gd name="T13" fmla="*/ 0 60000 65536"/>
                    <a:gd name="T14" fmla="*/ 0 60000 65536"/>
                    <a:gd name="T15" fmla="*/ 0 60000 65536"/>
                    <a:gd name="T16" fmla="*/ 0 60000 65536"/>
                    <a:gd name="T17" fmla="*/ 0 60000 65536"/>
                    <a:gd name="T18" fmla="*/ 0 w 4"/>
                    <a:gd name="T19" fmla="*/ 0 h 11"/>
                    <a:gd name="T20" fmla="*/ 4 w 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 h="11">
                      <a:moveTo>
                        <a:pt x="0" y="0"/>
                      </a:moveTo>
                      <a:lnTo>
                        <a:pt x="0" y="7"/>
                      </a:lnTo>
                      <a:lnTo>
                        <a:pt x="1" y="11"/>
                      </a:lnTo>
                      <a:lnTo>
                        <a:pt x="3" y="7"/>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77" name="Freeform 379"/>
                <p:cNvSpPr>
                  <a:spLocks/>
                </p:cNvSpPr>
                <p:nvPr/>
              </p:nvSpPr>
              <p:spPr bwMode="auto">
                <a:xfrm>
                  <a:off x="2203" y="1489"/>
                  <a:ext cx="3" cy="9"/>
                </a:xfrm>
                <a:custGeom>
                  <a:avLst/>
                  <a:gdLst>
                    <a:gd name="T0" fmla="*/ 0 w 3"/>
                    <a:gd name="T1" fmla="*/ 0 h 9"/>
                    <a:gd name="T2" fmla="*/ 0 w 3"/>
                    <a:gd name="T3" fmla="*/ 6 h 9"/>
                    <a:gd name="T4" fmla="*/ 2 w 3"/>
                    <a:gd name="T5" fmla="*/ 9 h 9"/>
                    <a:gd name="T6" fmla="*/ 3 w 3"/>
                    <a:gd name="T7" fmla="*/ 6 h 9"/>
                    <a:gd name="T8" fmla="*/ 3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6"/>
                      </a:lnTo>
                      <a:lnTo>
                        <a:pt x="2" y="9"/>
                      </a:lnTo>
                      <a:lnTo>
                        <a:pt x="3" y="6"/>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78" name="Freeform 380"/>
                <p:cNvSpPr>
                  <a:spLocks/>
                </p:cNvSpPr>
                <p:nvPr/>
              </p:nvSpPr>
              <p:spPr bwMode="auto">
                <a:xfrm>
                  <a:off x="2288" y="1488"/>
                  <a:ext cx="3" cy="10"/>
                </a:xfrm>
                <a:custGeom>
                  <a:avLst/>
                  <a:gdLst>
                    <a:gd name="T0" fmla="*/ 0 w 3"/>
                    <a:gd name="T1" fmla="*/ 0 h 10"/>
                    <a:gd name="T2" fmla="*/ 0 w 3"/>
                    <a:gd name="T3" fmla="*/ 7 h 10"/>
                    <a:gd name="T4" fmla="*/ 3 w 3"/>
                    <a:gd name="T5" fmla="*/ 10 h 10"/>
                    <a:gd name="T6" fmla="*/ 3 w 3"/>
                    <a:gd name="T7" fmla="*/ 7 h 10"/>
                    <a:gd name="T8" fmla="*/ 2 w 3"/>
                    <a:gd name="T9" fmla="*/ 1 h 10"/>
                    <a:gd name="T10" fmla="*/ 0 w 3"/>
                    <a:gd name="T11" fmla="*/ 0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0" y="0"/>
                      </a:moveTo>
                      <a:lnTo>
                        <a:pt x="0" y="7"/>
                      </a:lnTo>
                      <a:lnTo>
                        <a:pt x="3" y="10"/>
                      </a:lnTo>
                      <a:lnTo>
                        <a:pt x="3" y="7"/>
                      </a:lnTo>
                      <a:lnTo>
                        <a:pt x="2"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79" name="Freeform 381"/>
                <p:cNvSpPr>
                  <a:spLocks/>
                </p:cNvSpPr>
                <p:nvPr/>
              </p:nvSpPr>
              <p:spPr bwMode="auto">
                <a:xfrm>
                  <a:off x="2112" y="1489"/>
                  <a:ext cx="3" cy="10"/>
                </a:xfrm>
                <a:custGeom>
                  <a:avLst/>
                  <a:gdLst>
                    <a:gd name="T0" fmla="*/ 1 w 3"/>
                    <a:gd name="T1" fmla="*/ 1 h 10"/>
                    <a:gd name="T2" fmla="*/ 0 w 3"/>
                    <a:gd name="T3" fmla="*/ 6 h 10"/>
                    <a:gd name="T4" fmla="*/ 1 w 3"/>
                    <a:gd name="T5" fmla="*/ 10 h 10"/>
                    <a:gd name="T6" fmla="*/ 3 w 3"/>
                    <a:gd name="T7" fmla="*/ 6 h 10"/>
                    <a:gd name="T8" fmla="*/ 3 w 3"/>
                    <a:gd name="T9" fmla="*/ 0 h 10"/>
                    <a:gd name="T10" fmla="*/ 1 w 3"/>
                    <a:gd name="T11" fmla="*/ 1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1" y="1"/>
                      </a:moveTo>
                      <a:lnTo>
                        <a:pt x="0" y="6"/>
                      </a:lnTo>
                      <a:lnTo>
                        <a:pt x="1" y="10"/>
                      </a:lnTo>
                      <a:lnTo>
                        <a:pt x="3" y="6"/>
                      </a:lnTo>
                      <a:lnTo>
                        <a:pt x="3" y="0"/>
                      </a:lnTo>
                      <a:lnTo>
                        <a:pt x="1" y="1"/>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80" name="Freeform 382"/>
                <p:cNvSpPr>
                  <a:spLocks/>
                </p:cNvSpPr>
                <p:nvPr/>
              </p:nvSpPr>
              <p:spPr bwMode="auto">
                <a:xfrm>
                  <a:off x="2221" y="1489"/>
                  <a:ext cx="4" cy="9"/>
                </a:xfrm>
                <a:custGeom>
                  <a:avLst/>
                  <a:gdLst>
                    <a:gd name="T0" fmla="*/ 0 w 4"/>
                    <a:gd name="T1" fmla="*/ 0 h 9"/>
                    <a:gd name="T2" fmla="*/ 0 w 4"/>
                    <a:gd name="T3" fmla="*/ 6 h 9"/>
                    <a:gd name="T4" fmla="*/ 3 w 4"/>
                    <a:gd name="T5" fmla="*/ 9 h 9"/>
                    <a:gd name="T6" fmla="*/ 4 w 4"/>
                    <a:gd name="T7" fmla="*/ 6 h 9"/>
                    <a:gd name="T8" fmla="*/ 4 w 4"/>
                    <a:gd name="T9" fmla="*/ 1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0" y="6"/>
                      </a:lnTo>
                      <a:lnTo>
                        <a:pt x="3" y="9"/>
                      </a:lnTo>
                      <a:lnTo>
                        <a:pt x="4" y="6"/>
                      </a:lnTo>
                      <a:lnTo>
                        <a:pt x="4"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81" name="Freeform 383"/>
                <p:cNvSpPr>
                  <a:spLocks/>
                </p:cNvSpPr>
                <p:nvPr/>
              </p:nvSpPr>
              <p:spPr bwMode="auto">
                <a:xfrm>
                  <a:off x="2250" y="1478"/>
                  <a:ext cx="4" cy="12"/>
                </a:xfrm>
                <a:custGeom>
                  <a:avLst/>
                  <a:gdLst>
                    <a:gd name="T0" fmla="*/ 0 w 4"/>
                    <a:gd name="T1" fmla="*/ 0 h 12"/>
                    <a:gd name="T2" fmla="*/ 0 w 4"/>
                    <a:gd name="T3" fmla="*/ 9 h 12"/>
                    <a:gd name="T4" fmla="*/ 3 w 4"/>
                    <a:gd name="T5" fmla="*/ 12 h 12"/>
                    <a:gd name="T6" fmla="*/ 4 w 4"/>
                    <a:gd name="T7" fmla="*/ 9 h 12"/>
                    <a:gd name="T8" fmla="*/ 4 w 4"/>
                    <a:gd name="T9" fmla="*/ 1 h 12"/>
                    <a:gd name="T10" fmla="*/ 0 w 4"/>
                    <a:gd name="T11" fmla="*/ 0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0" y="0"/>
                      </a:moveTo>
                      <a:lnTo>
                        <a:pt x="0" y="9"/>
                      </a:lnTo>
                      <a:lnTo>
                        <a:pt x="3" y="12"/>
                      </a:lnTo>
                      <a:lnTo>
                        <a:pt x="4" y="9"/>
                      </a:lnTo>
                      <a:lnTo>
                        <a:pt x="4"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82" name="Freeform 384"/>
                <p:cNvSpPr>
                  <a:spLocks/>
                </p:cNvSpPr>
                <p:nvPr/>
              </p:nvSpPr>
              <p:spPr bwMode="auto">
                <a:xfrm>
                  <a:off x="2130" y="1489"/>
                  <a:ext cx="3" cy="11"/>
                </a:xfrm>
                <a:custGeom>
                  <a:avLst/>
                  <a:gdLst>
                    <a:gd name="T0" fmla="*/ 0 w 3"/>
                    <a:gd name="T1" fmla="*/ 0 h 11"/>
                    <a:gd name="T2" fmla="*/ 0 w 3"/>
                    <a:gd name="T3" fmla="*/ 7 h 11"/>
                    <a:gd name="T4" fmla="*/ 1 w 3"/>
                    <a:gd name="T5" fmla="*/ 11 h 11"/>
                    <a:gd name="T6" fmla="*/ 2 w 3"/>
                    <a:gd name="T7" fmla="*/ 5 h 11"/>
                    <a:gd name="T8" fmla="*/ 3 w 3"/>
                    <a:gd name="T9" fmla="*/ 1 h 11"/>
                    <a:gd name="T10" fmla="*/ 0 w 3"/>
                    <a:gd name="T11" fmla="*/ 0 h 11"/>
                    <a:gd name="T12" fmla="*/ 0 60000 65536"/>
                    <a:gd name="T13" fmla="*/ 0 60000 65536"/>
                    <a:gd name="T14" fmla="*/ 0 60000 65536"/>
                    <a:gd name="T15" fmla="*/ 0 60000 65536"/>
                    <a:gd name="T16" fmla="*/ 0 60000 65536"/>
                    <a:gd name="T17" fmla="*/ 0 60000 65536"/>
                    <a:gd name="T18" fmla="*/ 0 w 3"/>
                    <a:gd name="T19" fmla="*/ 0 h 11"/>
                    <a:gd name="T20" fmla="*/ 3 w 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 h="11">
                      <a:moveTo>
                        <a:pt x="0" y="0"/>
                      </a:moveTo>
                      <a:lnTo>
                        <a:pt x="0" y="7"/>
                      </a:lnTo>
                      <a:lnTo>
                        <a:pt x="1" y="11"/>
                      </a:lnTo>
                      <a:lnTo>
                        <a:pt x="2" y="5"/>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83" name="Freeform 385"/>
                <p:cNvSpPr>
                  <a:spLocks/>
                </p:cNvSpPr>
                <p:nvPr/>
              </p:nvSpPr>
              <p:spPr bwMode="auto">
                <a:xfrm>
                  <a:off x="2238" y="1490"/>
                  <a:ext cx="4" cy="8"/>
                </a:xfrm>
                <a:custGeom>
                  <a:avLst/>
                  <a:gdLst>
                    <a:gd name="T0" fmla="*/ 0 w 4"/>
                    <a:gd name="T1" fmla="*/ 0 h 8"/>
                    <a:gd name="T2" fmla="*/ 0 w 4"/>
                    <a:gd name="T3" fmla="*/ 5 h 8"/>
                    <a:gd name="T4" fmla="*/ 2 w 4"/>
                    <a:gd name="T5" fmla="*/ 8 h 8"/>
                    <a:gd name="T6" fmla="*/ 4 w 4"/>
                    <a:gd name="T7" fmla="*/ 5 h 8"/>
                    <a:gd name="T8" fmla="*/ 3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0" y="5"/>
                      </a:lnTo>
                      <a:lnTo>
                        <a:pt x="2" y="8"/>
                      </a:lnTo>
                      <a:lnTo>
                        <a:pt x="4"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84" name="Freeform 386"/>
                <p:cNvSpPr>
                  <a:spLocks/>
                </p:cNvSpPr>
                <p:nvPr/>
              </p:nvSpPr>
              <p:spPr bwMode="auto">
                <a:xfrm>
                  <a:off x="2232" y="1478"/>
                  <a:ext cx="3" cy="14"/>
                </a:xfrm>
                <a:custGeom>
                  <a:avLst/>
                  <a:gdLst>
                    <a:gd name="T0" fmla="*/ 0 w 3"/>
                    <a:gd name="T1" fmla="*/ 0 h 14"/>
                    <a:gd name="T2" fmla="*/ 0 w 3"/>
                    <a:gd name="T3" fmla="*/ 10 h 14"/>
                    <a:gd name="T4" fmla="*/ 2 w 3"/>
                    <a:gd name="T5" fmla="*/ 14 h 14"/>
                    <a:gd name="T6" fmla="*/ 3 w 3"/>
                    <a:gd name="T7" fmla="*/ 10 h 14"/>
                    <a:gd name="T8" fmla="*/ 3 w 3"/>
                    <a:gd name="T9" fmla="*/ 1 h 14"/>
                    <a:gd name="T10" fmla="*/ 0 w 3"/>
                    <a:gd name="T11" fmla="*/ 0 h 14"/>
                    <a:gd name="T12" fmla="*/ 0 60000 65536"/>
                    <a:gd name="T13" fmla="*/ 0 60000 65536"/>
                    <a:gd name="T14" fmla="*/ 0 60000 65536"/>
                    <a:gd name="T15" fmla="*/ 0 60000 65536"/>
                    <a:gd name="T16" fmla="*/ 0 60000 65536"/>
                    <a:gd name="T17" fmla="*/ 0 60000 65536"/>
                    <a:gd name="T18" fmla="*/ 0 w 3"/>
                    <a:gd name="T19" fmla="*/ 0 h 14"/>
                    <a:gd name="T20" fmla="*/ 3 w 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 h="14">
                      <a:moveTo>
                        <a:pt x="0" y="0"/>
                      </a:moveTo>
                      <a:lnTo>
                        <a:pt x="0" y="10"/>
                      </a:lnTo>
                      <a:lnTo>
                        <a:pt x="2" y="14"/>
                      </a:lnTo>
                      <a:lnTo>
                        <a:pt x="3" y="10"/>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85" name="Freeform 387"/>
                <p:cNvSpPr>
                  <a:spLocks/>
                </p:cNvSpPr>
                <p:nvPr/>
              </p:nvSpPr>
              <p:spPr bwMode="auto">
                <a:xfrm>
                  <a:off x="2059" y="1489"/>
                  <a:ext cx="4" cy="10"/>
                </a:xfrm>
                <a:custGeom>
                  <a:avLst/>
                  <a:gdLst>
                    <a:gd name="T0" fmla="*/ 0 w 4"/>
                    <a:gd name="T1" fmla="*/ 0 h 10"/>
                    <a:gd name="T2" fmla="*/ 0 w 4"/>
                    <a:gd name="T3" fmla="*/ 6 h 10"/>
                    <a:gd name="T4" fmla="*/ 1 w 4"/>
                    <a:gd name="T5" fmla="*/ 10 h 10"/>
                    <a:gd name="T6" fmla="*/ 4 w 4"/>
                    <a:gd name="T7" fmla="*/ 6 h 10"/>
                    <a:gd name="T8" fmla="*/ 4 w 4"/>
                    <a:gd name="T9" fmla="*/ 1 h 10"/>
                    <a:gd name="T10" fmla="*/ 0 w 4"/>
                    <a:gd name="T11" fmla="*/ 0 h 10"/>
                    <a:gd name="T12" fmla="*/ 0 60000 65536"/>
                    <a:gd name="T13" fmla="*/ 0 60000 65536"/>
                    <a:gd name="T14" fmla="*/ 0 60000 65536"/>
                    <a:gd name="T15" fmla="*/ 0 60000 65536"/>
                    <a:gd name="T16" fmla="*/ 0 60000 65536"/>
                    <a:gd name="T17" fmla="*/ 0 60000 65536"/>
                    <a:gd name="T18" fmla="*/ 0 w 4"/>
                    <a:gd name="T19" fmla="*/ 0 h 10"/>
                    <a:gd name="T20" fmla="*/ 4 w 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 h="10">
                      <a:moveTo>
                        <a:pt x="0" y="0"/>
                      </a:moveTo>
                      <a:lnTo>
                        <a:pt x="0" y="6"/>
                      </a:lnTo>
                      <a:lnTo>
                        <a:pt x="1" y="10"/>
                      </a:lnTo>
                      <a:lnTo>
                        <a:pt x="4" y="6"/>
                      </a:lnTo>
                      <a:lnTo>
                        <a:pt x="4"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86" name="Freeform 388"/>
                <p:cNvSpPr>
                  <a:spLocks/>
                </p:cNvSpPr>
                <p:nvPr/>
              </p:nvSpPr>
              <p:spPr bwMode="auto">
                <a:xfrm>
                  <a:off x="2169" y="1489"/>
                  <a:ext cx="3" cy="9"/>
                </a:xfrm>
                <a:custGeom>
                  <a:avLst/>
                  <a:gdLst>
                    <a:gd name="T0" fmla="*/ 0 w 3"/>
                    <a:gd name="T1" fmla="*/ 1 h 9"/>
                    <a:gd name="T2" fmla="*/ 1 w 3"/>
                    <a:gd name="T3" fmla="*/ 7 h 9"/>
                    <a:gd name="T4" fmla="*/ 2 w 3"/>
                    <a:gd name="T5" fmla="*/ 9 h 9"/>
                    <a:gd name="T6" fmla="*/ 3 w 3"/>
                    <a:gd name="T7" fmla="*/ 7 h 9"/>
                    <a:gd name="T8" fmla="*/ 3 w 3"/>
                    <a:gd name="T9" fmla="*/ 0 h 9"/>
                    <a:gd name="T10" fmla="*/ 0 w 3"/>
                    <a:gd name="T11" fmla="*/ 1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1"/>
                      </a:moveTo>
                      <a:lnTo>
                        <a:pt x="1" y="7"/>
                      </a:lnTo>
                      <a:lnTo>
                        <a:pt x="2" y="9"/>
                      </a:lnTo>
                      <a:lnTo>
                        <a:pt x="3" y="7"/>
                      </a:lnTo>
                      <a:lnTo>
                        <a:pt x="3" y="0"/>
                      </a:lnTo>
                      <a:lnTo>
                        <a:pt x="0" y="1"/>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87" name="Freeform 389"/>
                <p:cNvSpPr>
                  <a:spLocks/>
                </p:cNvSpPr>
                <p:nvPr/>
              </p:nvSpPr>
              <p:spPr bwMode="auto">
                <a:xfrm>
                  <a:off x="2134" y="1498"/>
                  <a:ext cx="3" cy="9"/>
                </a:xfrm>
                <a:custGeom>
                  <a:avLst/>
                  <a:gdLst>
                    <a:gd name="T0" fmla="*/ 0 w 3"/>
                    <a:gd name="T1" fmla="*/ 0 h 9"/>
                    <a:gd name="T2" fmla="*/ 0 w 3"/>
                    <a:gd name="T3" fmla="*/ 7 h 9"/>
                    <a:gd name="T4" fmla="*/ 2 w 3"/>
                    <a:gd name="T5" fmla="*/ 9 h 9"/>
                    <a:gd name="T6" fmla="*/ 3 w 3"/>
                    <a:gd name="T7" fmla="*/ 8 h 9"/>
                    <a:gd name="T8" fmla="*/ 3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7"/>
                      </a:lnTo>
                      <a:lnTo>
                        <a:pt x="2" y="9"/>
                      </a:lnTo>
                      <a:lnTo>
                        <a:pt x="3" y="8"/>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88" name="Freeform 390"/>
                <p:cNvSpPr>
                  <a:spLocks/>
                </p:cNvSpPr>
                <p:nvPr/>
              </p:nvSpPr>
              <p:spPr bwMode="auto">
                <a:xfrm>
                  <a:off x="2243" y="1498"/>
                  <a:ext cx="4" cy="10"/>
                </a:xfrm>
                <a:custGeom>
                  <a:avLst/>
                  <a:gdLst>
                    <a:gd name="T0" fmla="*/ 0 w 4"/>
                    <a:gd name="T1" fmla="*/ 0 h 10"/>
                    <a:gd name="T2" fmla="*/ 0 w 4"/>
                    <a:gd name="T3" fmla="*/ 7 h 10"/>
                    <a:gd name="T4" fmla="*/ 3 w 4"/>
                    <a:gd name="T5" fmla="*/ 10 h 10"/>
                    <a:gd name="T6" fmla="*/ 4 w 4"/>
                    <a:gd name="T7" fmla="*/ 7 h 10"/>
                    <a:gd name="T8" fmla="*/ 3 w 4"/>
                    <a:gd name="T9" fmla="*/ 0 h 10"/>
                    <a:gd name="T10" fmla="*/ 0 w 4"/>
                    <a:gd name="T11" fmla="*/ 0 h 10"/>
                    <a:gd name="T12" fmla="*/ 0 60000 65536"/>
                    <a:gd name="T13" fmla="*/ 0 60000 65536"/>
                    <a:gd name="T14" fmla="*/ 0 60000 65536"/>
                    <a:gd name="T15" fmla="*/ 0 60000 65536"/>
                    <a:gd name="T16" fmla="*/ 0 60000 65536"/>
                    <a:gd name="T17" fmla="*/ 0 60000 65536"/>
                    <a:gd name="T18" fmla="*/ 0 w 4"/>
                    <a:gd name="T19" fmla="*/ 0 h 10"/>
                    <a:gd name="T20" fmla="*/ 4 w 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 h="10">
                      <a:moveTo>
                        <a:pt x="0" y="0"/>
                      </a:moveTo>
                      <a:lnTo>
                        <a:pt x="0" y="7"/>
                      </a:lnTo>
                      <a:lnTo>
                        <a:pt x="3" y="10"/>
                      </a:lnTo>
                      <a:lnTo>
                        <a:pt x="4" y="7"/>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89" name="Freeform 391"/>
                <p:cNvSpPr>
                  <a:spLocks/>
                </p:cNvSpPr>
                <p:nvPr/>
              </p:nvSpPr>
              <p:spPr bwMode="auto">
                <a:xfrm>
                  <a:off x="2214" y="1478"/>
                  <a:ext cx="3" cy="14"/>
                </a:xfrm>
                <a:custGeom>
                  <a:avLst/>
                  <a:gdLst>
                    <a:gd name="T0" fmla="*/ 0 w 3"/>
                    <a:gd name="T1" fmla="*/ 0 h 14"/>
                    <a:gd name="T2" fmla="*/ 0 w 3"/>
                    <a:gd name="T3" fmla="*/ 10 h 14"/>
                    <a:gd name="T4" fmla="*/ 2 w 3"/>
                    <a:gd name="T5" fmla="*/ 14 h 14"/>
                    <a:gd name="T6" fmla="*/ 3 w 3"/>
                    <a:gd name="T7" fmla="*/ 10 h 14"/>
                    <a:gd name="T8" fmla="*/ 3 w 3"/>
                    <a:gd name="T9" fmla="*/ 1 h 14"/>
                    <a:gd name="T10" fmla="*/ 0 w 3"/>
                    <a:gd name="T11" fmla="*/ 0 h 14"/>
                    <a:gd name="T12" fmla="*/ 0 60000 65536"/>
                    <a:gd name="T13" fmla="*/ 0 60000 65536"/>
                    <a:gd name="T14" fmla="*/ 0 60000 65536"/>
                    <a:gd name="T15" fmla="*/ 0 60000 65536"/>
                    <a:gd name="T16" fmla="*/ 0 60000 65536"/>
                    <a:gd name="T17" fmla="*/ 0 60000 65536"/>
                    <a:gd name="T18" fmla="*/ 0 w 3"/>
                    <a:gd name="T19" fmla="*/ 0 h 14"/>
                    <a:gd name="T20" fmla="*/ 3 w 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 h="14">
                      <a:moveTo>
                        <a:pt x="0" y="0"/>
                      </a:moveTo>
                      <a:lnTo>
                        <a:pt x="0" y="10"/>
                      </a:lnTo>
                      <a:lnTo>
                        <a:pt x="2" y="14"/>
                      </a:lnTo>
                      <a:lnTo>
                        <a:pt x="3" y="10"/>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90" name="Freeform 392"/>
                <p:cNvSpPr>
                  <a:spLocks/>
                </p:cNvSpPr>
                <p:nvPr/>
              </p:nvSpPr>
              <p:spPr bwMode="auto">
                <a:xfrm>
                  <a:off x="2128" y="1507"/>
                  <a:ext cx="3" cy="9"/>
                </a:xfrm>
                <a:custGeom>
                  <a:avLst/>
                  <a:gdLst>
                    <a:gd name="T0" fmla="*/ 0 w 3"/>
                    <a:gd name="T1" fmla="*/ 0 h 9"/>
                    <a:gd name="T2" fmla="*/ 1 w 3"/>
                    <a:gd name="T3" fmla="*/ 7 h 9"/>
                    <a:gd name="T4" fmla="*/ 2 w 3"/>
                    <a:gd name="T5" fmla="*/ 9 h 9"/>
                    <a:gd name="T6" fmla="*/ 3 w 3"/>
                    <a:gd name="T7" fmla="*/ 7 h 9"/>
                    <a:gd name="T8" fmla="*/ 3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1" y="7"/>
                      </a:lnTo>
                      <a:lnTo>
                        <a:pt x="2" y="9"/>
                      </a:lnTo>
                      <a:lnTo>
                        <a:pt x="3" y="7"/>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91" name="Freeform 393"/>
                <p:cNvSpPr>
                  <a:spLocks/>
                </p:cNvSpPr>
                <p:nvPr/>
              </p:nvSpPr>
              <p:spPr bwMode="auto">
                <a:xfrm>
                  <a:off x="2232" y="1507"/>
                  <a:ext cx="4" cy="7"/>
                </a:xfrm>
                <a:custGeom>
                  <a:avLst/>
                  <a:gdLst>
                    <a:gd name="T0" fmla="*/ 0 w 4"/>
                    <a:gd name="T1" fmla="*/ 0 h 7"/>
                    <a:gd name="T2" fmla="*/ 1 w 4"/>
                    <a:gd name="T3" fmla="*/ 5 h 7"/>
                    <a:gd name="T4" fmla="*/ 3 w 4"/>
                    <a:gd name="T5" fmla="*/ 7 h 7"/>
                    <a:gd name="T6" fmla="*/ 4 w 4"/>
                    <a:gd name="T7" fmla="*/ 5 h 7"/>
                    <a:gd name="T8" fmla="*/ 4 w 4"/>
                    <a:gd name="T9" fmla="*/ 0 h 7"/>
                    <a:gd name="T10" fmla="*/ 0 w 4"/>
                    <a:gd name="T11" fmla="*/ 0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0"/>
                      </a:moveTo>
                      <a:lnTo>
                        <a:pt x="1" y="5"/>
                      </a:lnTo>
                      <a:lnTo>
                        <a:pt x="3" y="7"/>
                      </a:lnTo>
                      <a:lnTo>
                        <a:pt x="4" y="5"/>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92" name="Freeform 394"/>
                <p:cNvSpPr>
                  <a:spLocks/>
                </p:cNvSpPr>
                <p:nvPr/>
              </p:nvSpPr>
              <p:spPr bwMode="auto">
                <a:xfrm>
                  <a:off x="2152" y="1499"/>
                  <a:ext cx="3" cy="9"/>
                </a:xfrm>
                <a:custGeom>
                  <a:avLst/>
                  <a:gdLst>
                    <a:gd name="T0" fmla="*/ 0 w 3"/>
                    <a:gd name="T1" fmla="*/ 0 h 9"/>
                    <a:gd name="T2" fmla="*/ 0 w 3"/>
                    <a:gd name="T3" fmla="*/ 5 h 9"/>
                    <a:gd name="T4" fmla="*/ 2 w 3"/>
                    <a:gd name="T5" fmla="*/ 9 h 9"/>
                    <a:gd name="T6" fmla="*/ 3 w 3"/>
                    <a:gd name="T7" fmla="*/ 5 h 9"/>
                    <a:gd name="T8" fmla="*/ 3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5"/>
                      </a:lnTo>
                      <a:lnTo>
                        <a:pt x="2" y="9"/>
                      </a:lnTo>
                      <a:lnTo>
                        <a:pt x="3"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93" name="Freeform 395"/>
                <p:cNvSpPr>
                  <a:spLocks/>
                </p:cNvSpPr>
                <p:nvPr/>
              </p:nvSpPr>
              <p:spPr bwMode="auto">
                <a:xfrm>
                  <a:off x="2260" y="1498"/>
                  <a:ext cx="5" cy="9"/>
                </a:xfrm>
                <a:custGeom>
                  <a:avLst/>
                  <a:gdLst>
                    <a:gd name="T0" fmla="*/ 0 w 5"/>
                    <a:gd name="T1" fmla="*/ 0 h 9"/>
                    <a:gd name="T2" fmla="*/ 1 w 5"/>
                    <a:gd name="T3" fmla="*/ 6 h 9"/>
                    <a:gd name="T4" fmla="*/ 3 w 5"/>
                    <a:gd name="T5" fmla="*/ 9 h 9"/>
                    <a:gd name="T6" fmla="*/ 5 w 5"/>
                    <a:gd name="T7" fmla="*/ 6 h 9"/>
                    <a:gd name="T8" fmla="*/ 4 w 5"/>
                    <a:gd name="T9" fmla="*/ 0 h 9"/>
                    <a:gd name="T10" fmla="*/ 0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0" y="0"/>
                      </a:moveTo>
                      <a:lnTo>
                        <a:pt x="1" y="6"/>
                      </a:lnTo>
                      <a:lnTo>
                        <a:pt x="3" y="9"/>
                      </a:lnTo>
                      <a:lnTo>
                        <a:pt x="5" y="6"/>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94" name="Freeform 396"/>
                <p:cNvSpPr>
                  <a:spLocks/>
                </p:cNvSpPr>
                <p:nvPr/>
              </p:nvSpPr>
              <p:spPr bwMode="auto">
                <a:xfrm>
                  <a:off x="2148" y="1489"/>
                  <a:ext cx="4" cy="11"/>
                </a:xfrm>
                <a:custGeom>
                  <a:avLst/>
                  <a:gdLst>
                    <a:gd name="T0" fmla="*/ 0 w 4"/>
                    <a:gd name="T1" fmla="*/ 1 h 11"/>
                    <a:gd name="T2" fmla="*/ 0 w 4"/>
                    <a:gd name="T3" fmla="*/ 7 h 11"/>
                    <a:gd name="T4" fmla="*/ 2 w 4"/>
                    <a:gd name="T5" fmla="*/ 11 h 11"/>
                    <a:gd name="T6" fmla="*/ 4 w 4"/>
                    <a:gd name="T7" fmla="*/ 6 h 11"/>
                    <a:gd name="T8" fmla="*/ 3 w 4"/>
                    <a:gd name="T9" fmla="*/ 0 h 11"/>
                    <a:gd name="T10" fmla="*/ 0 w 4"/>
                    <a:gd name="T11" fmla="*/ 1 h 11"/>
                    <a:gd name="T12" fmla="*/ 0 60000 65536"/>
                    <a:gd name="T13" fmla="*/ 0 60000 65536"/>
                    <a:gd name="T14" fmla="*/ 0 60000 65536"/>
                    <a:gd name="T15" fmla="*/ 0 60000 65536"/>
                    <a:gd name="T16" fmla="*/ 0 60000 65536"/>
                    <a:gd name="T17" fmla="*/ 0 60000 65536"/>
                    <a:gd name="T18" fmla="*/ 0 w 4"/>
                    <a:gd name="T19" fmla="*/ 0 h 11"/>
                    <a:gd name="T20" fmla="*/ 4 w 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 h="11">
                      <a:moveTo>
                        <a:pt x="0" y="1"/>
                      </a:moveTo>
                      <a:lnTo>
                        <a:pt x="0" y="7"/>
                      </a:lnTo>
                      <a:lnTo>
                        <a:pt x="2" y="11"/>
                      </a:lnTo>
                      <a:lnTo>
                        <a:pt x="4" y="6"/>
                      </a:lnTo>
                      <a:lnTo>
                        <a:pt x="3" y="0"/>
                      </a:lnTo>
                      <a:lnTo>
                        <a:pt x="0" y="1"/>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95" name="Freeform 397"/>
                <p:cNvSpPr>
                  <a:spLocks/>
                </p:cNvSpPr>
                <p:nvPr/>
              </p:nvSpPr>
              <p:spPr bwMode="auto">
                <a:xfrm>
                  <a:off x="2257" y="1489"/>
                  <a:ext cx="4" cy="8"/>
                </a:xfrm>
                <a:custGeom>
                  <a:avLst/>
                  <a:gdLst>
                    <a:gd name="T0" fmla="*/ 0 w 4"/>
                    <a:gd name="T1" fmla="*/ 0 h 8"/>
                    <a:gd name="T2" fmla="*/ 0 w 4"/>
                    <a:gd name="T3" fmla="*/ 6 h 8"/>
                    <a:gd name="T4" fmla="*/ 2 w 4"/>
                    <a:gd name="T5" fmla="*/ 8 h 8"/>
                    <a:gd name="T6" fmla="*/ 4 w 4"/>
                    <a:gd name="T7" fmla="*/ 6 h 8"/>
                    <a:gd name="T8" fmla="*/ 3 w 4"/>
                    <a:gd name="T9" fmla="*/ 1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0" y="6"/>
                      </a:lnTo>
                      <a:lnTo>
                        <a:pt x="2" y="8"/>
                      </a:lnTo>
                      <a:lnTo>
                        <a:pt x="4" y="6"/>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96" name="Freeform 398"/>
                <p:cNvSpPr>
                  <a:spLocks/>
                </p:cNvSpPr>
                <p:nvPr/>
              </p:nvSpPr>
              <p:spPr bwMode="auto">
                <a:xfrm>
                  <a:off x="2160" y="1478"/>
                  <a:ext cx="3" cy="12"/>
                </a:xfrm>
                <a:custGeom>
                  <a:avLst/>
                  <a:gdLst>
                    <a:gd name="T0" fmla="*/ 0 w 3"/>
                    <a:gd name="T1" fmla="*/ 1 h 12"/>
                    <a:gd name="T2" fmla="*/ 0 w 3"/>
                    <a:gd name="T3" fmla="*/ 7 h 12"/>
                    <a:gd name="T4" fmla="*/ 2 w 3"/>
                    <a:gd name="T5" fmla="*/ 12 h 12"/>
                    <a:gd name="T6" fmla="*/ 3 w 3"/>
                    <a:gd name="T7" fmla="*/ 8 h 12"/>
                    <a:gd name="T8" fmla="*/ 3 w 3"/>
                    <a:gd name="T9" fmla="*/ 0 h 12"/>
                    <a:gd name="T10" fmla="*/ 0 w 3"/>
                    <a:gd name="T11" fmla="*/ 1 h 12"/>
                    <a:gd name="T12" fmla="*/ 0 60000 65536"/>
                    <a:gd name="T13" fmla="*/ 0 60000 65536"/>
                    <a:gd name="T14" fmla="*/ 0 60000 65536"/>
                    <a:gd name="T15" fmla="*/ 0 60000 65536"/>
                    <a:gd name="T16" fmla="*/ 0 60000 65536"/>
                    <a:gd name="T17" fmla="*/ 0 60000 65536"/>
                    <a:gd name="T18" fmla="*/ 0 w 3"/>
                    <a:gd name="T19" fmla="*/ 0 h 12"/>
                    <a:gd name="T20" fmla="*/ 3 w 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 h="12">
                      <a:moveTo>
                        <a:pt x="0" y="1"/>
                      </a:moveTo>
                      <a:lnTo>
                        <a:pt x="0" y="7"/>
                      </a:lnTo>
                      <a:lnTo>
                        <a:pt x="2" y="12"/>
                      </a:lnTo>
                      <a:lnTo>
                        <a:pt x="3" y="8"/>
                      </a:lnTo>
                      <a:lnTo>
                        <a:pt x="3" y="0"/>
                      </a:lnTo>
                      <a:lnTo>
                        <a:pt x="0" y="1"/>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97" name="Freeform 399"/>
                <p:cNvSpPr>
                  <a:spLocks/>
                </p:cNvSpPr>
                <p:nvPr/>
              </p:nvSpPr>
              <p:spPr bwMode="auto">
                <a:xfrm>
                  <a:off x="2098" y="1499"/>
                  <a:ext cx="3" cy="8"/>
                </a:xfrm>
                <a:custGeom>
                  <a:avLst/>
                  <a:gdLst>
                    <a:gd name="T0" fmla="*/ 0 w 3"/>
                    <a:gd name="T1" fmla="*/ 0 h 8"/>
                    <a:gd name="T2" fmla="*/ 0 w 3"/>
                    <a:gd name="T3" fmla="*/ 6 h 8"/>
                    <a:gd name="T4" fmla="*/ 1 w 3"/>
                    <a:gd name="T5" fmla="*/ 8 h 8"/>
                    <a:gd name="T6" fmla="*/ 3 w 3"/>
                    <a:gd name="T7" fmla="*/ 5 h 8"/>
                    <a:gd name="T8" fmla="*/ 3 w 3"/>
                    <a:gd name="T9" fmla="*/ 0 h 8"/>
                    <a:gd name="T10" fmla="*/ 0 w 3"/>
                    <a:gd name="T11" fmla="*/ 0 h 8"/>
                    <a:gd name="T12" fmla="*/ 0 60000 65536"/>
                    <a:gd name="T13" fmla="*/ 0 60000 65536"/>
                    <a:gd name="T14" fmla="*/ 0 60000 65536"/>
                    <a:gd name="T15" fmla="*/ 0 60000 65536"/>
                    <a:gd name="T16" fmla="*/ 0 60000 65536"/>
                    <a:gd name="T17" fmla="*/ 0 60000 65536"/>
                    <a:gd name="T18" fmla="*/ 0 w 3"/>
                    <a:gd name="T19" fmla="*/ 0 h 8"/>
                    <a:gd name="T20" fmla="*/ 3 w 3"/>
                    <a:gd name="T21" fmla="*/ 8 h 8"/>
                  </a:gdLst>
                  <a:ahLst/>
                  <a:cxnLst>
                    <a:cxn ang="T12">
                      <a:pos x="T0" y="T1"/>
                    </a:cxn>
                    <a:cxn ang="T13">
                      <a:pos x="T2" y="T3"/>
                    </a:cxn>
                    <a:cxn ang="T14">
                      <a:pos x="T4" y="T5"/>
                    </a:cxn>
                    <a:cxn ang="T15">
                      <a:pos x="T6" y="T7"/>
                    </a:cxn>
                    <a:cxn ang="T16">
                      <a:pos x="T8" y="T9"/>
                    </a:cxn>
                    <a:cxn ang="T17">
                      <a:pos x="T10" y="T11"/>
                    </a:cxn>
                  </a:cxnLst>
                  <a:rect l="T18" t="T19" r="T20" b="T21"/>
                  <a:pathLst>
                    <a:path w="3" h="8">
                      <a:moveTo>
                        <a:pt x="0" y="0"/>
                      </a:moveTo>
                      <a:lnTo>
                        <a:pt x="0" y="6"/>
                      </a:lnTo>
                      <a:lnTo>
                        <a:pt x="1" y="8"/>
                      </a:lnTo>
                      <a:lnTo>
                        <a:pt x="3"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98" name="Freeform 400"/>
                <p:cNvSpPr>
                  <a:spLocks/>
                </p:cNvSpPr>
                <p:nvPr/>
              </p:nvSpPr>
              <p:spPr bwMode="auto">
                <a:xfrm>
                  <a:off x="2207" y="1497"/>
                  <a:ext cx="3" cy="10"/>
                </a:xfrm>
                <a:custGeom>
                  <a:avLst/>
                  <a:gdLst>
                    <a:gd name="T0" fmla="*/ 0 w 3"/>
                    <a:gd name="T1" fmla="*/ 0 h 10"/>
                    <a:gd name="T2" fmla="*/ 0 w 3"/>
                    <a:gd name="T3" fmla="*/ 6 h 10"/>
                    <a:gd name="T4" fmla="*/ 2 w 3"/>
                    <a:gd name="T5" fmla="*/ 10 h 10"/>
                    <a:gd name="T6" fmla="*/ 3 w 3"/>
                    <a:gd name="T7" fmla="*/ 6 h 10"/>
                    <a:gd name="T8" fmla="*/ 3 w 3"/>
                    <a:gd name="T9" fmla="*/ 0 h 10"/>
                    <a:gd name="T10" fmla="*/ 0 w 3"/>
                    <a:gd name="T11" fmla="*/ 0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0" y="0"/>
                      </a:moveTo>
                      <a:lnTo>
                        <a:pt x="0" y="6"/>
                      </a:lnTo>
                      <a:lnTo>
                        <a:pt x="2" y="10"/>
                      </a:lnTo>
                      <a:lnTo>
                        <a:pt x="3" y="6"/>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799" name="Freeform 401"/>
                <p:cNvSpPr>
                  <a:spLocks/>
                </p:cNvSpPr>
                <p:nvPr/>
              </p:nvSpPr>
              <p:spPr bwMode="auto">
                <a:xfrm>
                  <a:off x="2291" y="1507"/>
                  <a:ext cx="4" cy="9"/>
                </a:xfrm>
                <a:custGeom>
                  <a:avLst/>
                  <a:gdLst>
                    <a:gd name="T0" fmla="*/ 0 w 4"/>
                    <a:gd name="T1" fmla="*/ 0 h 9"/>
                    <a:gd name="T2" fmla="*/ 1 w 4"/>
                    <a:gd name="T3" fmla="*/ 5 h 9"/>
                    <a:gd name="T4" fmla="*/ 3 w 4"/>
                    <a:gd name="T5" fmla="*/ 9 h 9"/>
                    <a:gd name="T6" fmla="*/ 4 w 4"/>
                    <a:gd name="T7" fmla="*/ 4 h 9"/>
                    <a:gd name="T8" fmla="*/ 3 w 4"/>
                    <a:gd name="T9" fmla="*/ 0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1" y="5"/>
                      </a:lnTo>
                      <a:lnTo>
                        <a:pt x="3" y="9"/>
                      </a:lnTo>
                      <a:lnTo>
                        <a:pt x="4" y="4"/>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00" name="Freeform 402"/>
                <p:cNvSpPr>
                  <a:spLocks/>
                </p:cNvSpPr>
                <p:nvPr/>
              </p:nvSpPr>
              <p:spPr bwMode="auto">
                <a:xfrm>
                  <a:off x="2116" y="1498"/>
                  <a:ext cx="3" cy="9"/>
                </a:xfrm>
                <a:custGeom>
                  <a:avLst/>
                  <a:gdLst>
                    <a:gd name="T0" fmla="*/ 0 w 3"/>
                    <a:gd name="T1" fmla="*/ 0 h 9"/>
                    <a:gd name="T2" fmla="*/ 0 w 3"/>
                    <a:gd name="T3" fmla="*/ 6 h 9"/>
                    <a:gd name="T4" fmla="*/ 1 w 3"/>
                    <a:gd name="T5" fmla="*/ 9 h 9"/>
                    <a:gd name="T6" fmla="*/ 3 w 3"/>
                    <a:gd name="T7" fmla="*/ 6 h 9"/>
                    <a:gd name="T8" fmla="*/ 3 w 3"/>
                    <a:gd name="T9" fmla="*/ 1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6"/>
                      </a:lnTo>
                      <a:lnTo>
                        <a:pt x="1" y="9"/>
                      </a:lnTo>
                      <a:lnTo>
                        <a:pt x="3" y="6"/>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01" name="Freeform 403"/>
                <p:cNvSpPr>
                  <a:spLocks/>
                </p:cNvSpPr>
                <p:nvPr/>
              </p:nvSpPr>
              <p:spPr bwMode="auto">
                <a:xfrm>
                  <a:off x="2225" y="1498"/>
                  <a:ext cx="3" cy="10"/>
                </a:xfrm>
                <a:custGeom>
                  <a:avLst/>
                  <a:gdLst>
                    <a:gd name="T0" fmla="*/ 0 w 3"/>
                    <a:gd name="T1" fmla="*/ 0 h 10"/>
                    <a:gd name="T2" fmla="*/ 0 w 3"/>
                    <a:gd name="T3" fmla="*/ 6 h 10"/>
                    <a:gd name="T4" fmla="*/ 1 w 3"/>
                    <a:gd name="T5" fmla="*/ 10 h 10"/>
                    <a:gd name="T6" fmla="*/ 3 w 3"/>
                    <a:gd name="T7" fmla="*/ 5 h 10"/>
                    <a:gd name="T8" fmla="*/ 2 w 3"/>
                    <a:gd name="T9" fmla="*/ 0 h 10"/>
                    <a:gd name="T10" fmla="*/ 0 w 3"/>
                    <a:gd name="T11" fmla="*/ 0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0" y="0"/>
                      </a:moveTo>
                      <a:lnTo>
                        <a:pt x="0" y="6"/>
                      </a:lnTo>
                      <a:lnTo>
                        <a:pt x="1" y="10"/>
                      </a:lnTo>
                      <a:lnTo>
                        <a:pt x="3" y="5"/>
                      </a:lnTo>
                      <a:lnTo>
                        <a:pt x="2"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02" name="Freeform 404"/>
                <p:cNvSpPr>
                  <a:spLocks/>
                </p:cNvSpPr>
                <p:nvPr/>
              </p:nvSpPr>
              <p:spPr bwMode="auto">
                <a:xfrm>
                  <a:off x="2196" y="1478"/>
                  <a:ext cx="3" cy="14"/>
                </a:xfrm>
                <a:custGeom>
                  <a:avLst/>
                  <a:gdLst>
                    <a:gd name="T0" fmla="*/ 0 w 3"/>
                    <a:gd name="T1" fmla="*/ 0 h 14"/>
                    <a:gd name="T2" fmla="*/ 0 w 3"/>
                    <a:gd name="T3" fmla="*/ 9 h 14"/>
                    <a:gd name="T4" fmla="*/ 2 w 3"/>
                    <a:gd name="T5" fmla="*/ 14 h 14"/>
                    <a:gd name="T6" fmla="*/ 3 w 3"/>
                    <a:gd name="T7" fmla="*/ 11 h 14"/>
                    <a:gd name="T8" fmla="*/ 3 w 3"/>
                    <a:gd name="T9" fmla="*/ 1 h 14"/>
                    <a:gd name="T10" fmla="*/ 0 w 3"/>
                    <a:gd name="T11" fmla="*/ 0 h 14"/>
                    <a:gd name="T12" fmla="*/ 0 60000 65536"/>
                    <a:gd name="T13" fmla="*/ 0 60000 65536"/>
                    <a:gd name="T14" fmla="*/ 0 60000 65536"/>
                    <a:gd name="T15" fmla="*/ 0 60000 65536"/>
                    <a:gd name="T16" fmla="*/ 0 60000 65536"/>
                    <a:gd name="T17" fmla="*/ 0 60000 65536"/>
                    <a:gd name="T18" fmla="*/ 0 w 3"/>
                    <a:gd name="T19" fmla="*/ 0 h 14"/>
                    <a:gd name="T20" fmla="*/ 3 w 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 h="14">
                      <a:moveTo>
                        <a:pt x="0" y="0"/>
                      </a:moveTo>
                      <a:lnTo>
                        <a:pt x="0" y="9"/>
                      </a:lnTo>
                      <a:lnTo>
                        <a:pt x="2" y="14"/>
                      </a:lnTo>
                      <a:lnTo>
                        <a:pt x="3" y="11"/>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03" name="Freeform 405"/>
                <p:cNvSpPr>
                  <a:spLocks/>
                </p:cNvSpPr>
                <p:nvPr/>
              </p:nvSpPr>
              <p:spPr bwMode="auto">
                <a:xfrm>
                  <a:off x="2277" y="1479"/>
                  <a:ext cx="6" cy="11"/>
                </a:xfrm>
                <a:custGeom>
                  <a:avLst/>
                  <a:gdLst>
                    <a:gd name="T0" fmla="*/ 0 w 6"/>
                    <a:gd name="T1" fmla="*/ 0 h 11"/>
                    <a:gd name="T2" fmla="*/ 2 w 6"/>
                    <a:gd name="T3" fmla="*/ 7 h 11"/>
                    <a:gd name="T4" fmla="*/ 2 w 6"/>
                    <a:gd name="T5" fmla="*/ 10 h 11"/>
                    <a:gd name="T6" fmla="*/ 6 w 6"/>
                    <a:gd name="T7" fmla="*/ 11 h 11"/>
                    <a:gd name="T8" fmla="*/ 6 w 6"/>
                    <a:gd name="T9" fmla="*/ 7 h 11"/>
                    <a:gd name="T10" fmla="*/ 4 w 6"/>
                    <a:gd name="T11" fmla="*/ 0 h 11"/>
                    <a:gd name="T12" fmla="*/ 0 w 6"/>
                    <a:gd name="T13" fmla="*/ 0 h 11"/>
                    <a:gd name="T14" fmla="*/ 0 60000 65536"/>
                    <a:gd name="T15" fmla="*/ 0 60000 65536"/>
                    <a:gd name="T16" fmla="*/ 0 60000 65536"/>
                    <a:gd name="T17" fmla="*/ 0 60000 65536"/>
                    <a:gd name="T18" fmla="*/ 0 60000 65536"/>
                    <a:gd name="T19" fmla="*/ 0 60000 65536"/>
                    <a:gd name="T20" fmla="*/ 0 60000 65536"/>
                    <a:gd name="T21" fmla="*/ 0 w 6"/>
                    <a:gd name="T22" fmla="*/ 0 h 11"/>
                    <a:gd name="T23" fmla="*/ 6 w 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1">
                      <a:moveTo>
                        <a:pt x="0" y="0"/>
                      </a:moveTo>
                      <a:lnTo>
                        <a:pt x="2" y="7"/>
                      </a:lnTo>
                      <a:lnTo>
                        <a:pt x="2" y="10"/>
                      </a:lnTo>
                      <a:lnTo>
                        <a:pt x="6" y="11"/>
                      </a:lnTo>
                      <a:lnTo>
                        <a:pt x="6" y="7"/>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04" name="Freeform 406"/>
                <p:cNvSpPr>
                  <a:spLocks/>
                </p:cNvSpPr>
                <p:nvPr/>
              </p:nvSpPr>
              <p:spPr bwMode="auto">
                <a:xfrm>
                  <a:off x="2067" y="1478"/>
                  <a:ext cx="3" cy="12"/>
                </a:xfrm>
                <a:custGeom>
                  <a:avLst/>
                  <a:gdLst>
                    <a:gd name="T0" fmla="*/ 0 w 3"/>
                    <a:gd name="T1" fmla="*/ 1 h 12"/>
                    <a:gd name="T2" fmla="*/ 0 w 3"/>
                    <a:gd name="T3" fmla="*/ 9 h 12"/>
                    <a:gd name="T4" fmla="*/ 1 w 3"/>
                    <a:gd name="T5" fmla="*/ 12 h 12"/>
                    <a:gd name="T6" fmla="*/ 3 w 3"/>
                    <a:gd name="T7" fmla="*/ 8 h 12"/>
                    <a:gd name="T8" fmla="*/ 3 w 3"/>
                    <a:gd name="T9" fmla="*/ 0 h 12"/>
                    <a:gd name="T10" fmla="*/ 0 w 3"/>
                    <a:gd name="T11" fmla="*/ 1 h 12"/>
                    <a:gd name="T12" fmla="*/ 0 60000 65536"/>
                    <a:gd name="T13" fmla="*/ 0 60000 65536"/>
                    <a:gd name="T14" fmla="*/ 0 60000 65536"/>
                    <a:gd name="T15" fmla="*/ 0 60000 65536"/>
                    <a:gd name="T16" fmla="*/ 0 60000 65536"/>
                    <a:gd name="T17" fmla="*/ 0 60000 65536"/>
                    <a:gd name="T18" fmla="*/ 0 w 3"/>
                    <a:gd name="T19" fmla="*/ 0 h 12"/>
                    <a:gd name="T20" fmla="*/ 3 w 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 h="12">
                      <a:moveTo>
                        <a:pt x="0" y="1"/>
                      </a:moveTo>
                      <a:lnTo>
                        <a:pt x="0" y="9"/>
                      </a:lnTo>
                      <a:lnTo>
                        <a:pt x="1" y="12"/>
                      </a:lnTo>
                      <a:lnTo>
                        <a:pt x="3" y="8"/>
                      </a:lnTo>
                      <a:lnTo>
                        <a:pt x="3" y="0"/>
                      </a:lnTo>
                      <a:lnTo>
                        <a:pt x="0" y="1"/>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05" name="Freeform 407"/>
                <p:cNvSpPr>
                  <a:spLocks/>
                </p:cNvSpPr>
                <p:nvPr/>
              </p:nvSpPr>
              <p:spPr bwMode="auto">
                <a:xfrm>
                  <a:off x="2085" y="1478"/>
                  <a:ext cx="4" cy="12"/>
                </a:xfrm>
                <a:custGeom>
                  <a:avLst/>
                  <a:gdLst>
                    <a:gd name="T0" fmla="*/ 1 w 4"/>
                    <a:gd name="T1" fmla="*/ 0 h 12"/>
                    <a:gd name="T2" fmla="*/ 0 w 4"/>
                    <a:gd name="T3" fmla="*/ 9 h 12"/>
                    <a:gd name="T4" fmla="*/ 2 w 4"/>
                    <a:gd name="T5" fmla="*/ 12 h 12"/>
                    <a:gd name="T6" fmla="*/ 3 w 4"/>
                    <a:gd name="T7" fmla="*/ 9 h 12"/>
                    <a:gd name="T8" fmla="*/ 4 w 4"/>
                    <a:gd name="T9" fmla="*/ 1 h 12"/>
                    <a:gd name="T10" fmla="*/ 1 w 4"/>
                    <a:gd name="T11" fmla="*/ 0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1" y="0"/>
                      </a:moveTo>
                      <a:lnTo>
                        <a:pt x="0" y="9"/>
                      </a:lnTo>
                      <a:lnTo>
                        <a:pt x="2" y="12"/>
                      </a:lnTo>
                      <a:lnTo>
                        <a:pt x="3" y="9"/>
                      </a:lnTo>
                      <a:lnTo>
                        <a:pt x="4" y="1"/>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06" name="Freeform 408"/>
                <p:cNvSpPr>
                  <a:spLocks/>
                </p:cNvSpPr>
                <p:nvPr/>
              </p:nvSpPr>
              <p:spPr bwMode="auto">
                <a:xfrm>
                  <a:off x="2101" y="1478"/>
                  <a:ext cx="4" cy="12"/>
                </a:xfrm>
                <a:custGeom>
                  <a:avLst/>
                  <a:gdLst>
                    <a:gd name="T0" fmla="*/ 1 w 4"/>
                    <a:gd name="T1" fmla="*/ 0 h 12"/>
                    <a:gd name="T2" fmla="*/ 0 w 4"/>
                    <a:gd name="T3" fmla="*/ 9 h 12"/>
                    <a:gd name="T4" fmla="*/ 2 w 4"/>
                    <a:gd name="T5" fmla="*/ 12 h 12"/>
                    <a:gd name="T6" fmla="*/ 3 w 4"/>
                    <a:gd name="T7" fmla="*/ 8 h 12"/>
                    <a:gd name="T8" fmla="*/ 4 w 4"/>
                    <a:gd name="T9" fmla="*/ 0 h 12"/>
                    <a:gd name="T10" fmla="*/ 1 w 4"/>
                    <a:gd name="T11" fmla="*/ 0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1" y="0"/>
                      </a:moveTo>
                      <a:lnTo>
                        <a:pt x="0" y="9"/>
                      </a:lnTo>
                      <a:lnTo>
                        <a:pt x="2" y="12"/>
                      </a:lnTo>
                      <a:lnTo>
                        <a:pt x="3" y="8"/>
                      </a:lnTo>
                      <a:lnTo>
                        <a:pt x="4"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07" name="Freeform 409"/>
                <p:cNvSpPr>
                  <a:spLocks/>
                </p:cNvSpPr>
                <p:nvPr/>
              </p:nvSpPr>
              <p:spPr bwMode="auto">
                <a:xfrm>
                  <a:off x="2119" y="1478"/>
                  <a:ext cx="4" cy="12"/>
                </a:xfrm>
                <a:custGeom>
                  <a:avLst/>
                  <a:gdLst>
                    <a:gd name="T0" fmla="*/ 1 w 4"/>
                    <a:gd name="T1" fmla="*/ 0 h 12"/>
                    <a:gd name="T2" fmla="*/ 0 w 4"/>
                    <a:gd name="T3" fmla="*/ 8 h 12"/>
                    <a:gd name="T4" fmla="*/ 2 w 4"/>
                    <a:gd name="T5" fmla="*/ 12 h 12"/>
                    <a:gd name="T6" fmla="*/ 4 w 4"/>
                    <a:gd name="T7" fmla="*/ 9 h 12"/>
                    <a:gd name="T8" fmla="*/ 4 w 4"/>
                    <a:gd name="T9" fmla="*/ 0 h 12"/>
                    <a:gd name="T10" fmla="*/ 1 w 4"/>
                    <a:gd name="T11" fmla="*/ 0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1" y="0"/>
                      </a:moveTo>
                      <a:lnTo>
                        <a:pt x="0" y="8"/>
                      </a:lnTo>
                      <a:lnTo>
                        <a:pt x="2" y="12"/>
                      </a:lnTo>
                      <a:lnTo>
                        <a:pt x="4" y="9"/>
                      </a:lnTo>
                      <a:lnTo>
                        <a:pt x="4"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08" name="Freeform 410"/>
                <p:cNvSpPr>
                  <a:spLocks/>
                </p:cNvSpPr>
                <p:nvPr/>
              </p:nvSpPr>
              <p:spPr bwMode="auto">
                <a:xfrm>
                  <a:off x="2126" y="1541"/>
                  <a:ext cx="61" cy="11"/>
                </a:xfrm>
                <a:custGeom>
                  <a:avLst/>
                  <a:gdLst>
                    <a:gd name="T0" fmla="*/ 0 w 61"/>
                    <a:gd name="T1" fmla="*/ 11 h 11"/>
                    <a:gd name="T2" fmla="*/ 1 w 61"/>
                    <a:gd name="T3" fmla="*/ 0 h 11"/>
                    <a:gd name="T4" fmla="*/ 60 w 61"/>
                    <a:gd name="T5" fmla="*/ 0 h 11"/>
                    <a:gd name="T6" fmla="*/ 61 w 61"/>
                    <a:gd name="T7" fmla="*/ 10 h 11"/>
                    <a:gd name="T8" fmla="*/ 0 w 61"/>
                    <a:gd name="T9" fmla="*/ 11 h 11"/>
                    <a:gd name="T10" fmla="*/ 0 60000 65536"/>
                    <a:gd name="T11" fmla="*/ 0 60000 65536"/>
                    <a:gd name="T12" fmla="*/ 0 60000 65536"/>
                    <a:gd name="T13" fmla="*/ 0 60000 65536"/>
                    <a:gd name="T14" fmla="*/ 0 60000 65536"/>
                    <a:gd name="T15" fmla="*/ 0 w 61"/>
                    <a:gd name="T16" fmla="*/ 0 h 11"/>
                    <a:gd name="T17" fmla="*/ 61 w 61"/>
                    <a:gd name="T18" fmla="*/ 11 h 11"/>
                  </a:gdLst>
                  <a:ahLst/>
                  <a:cxnLst>
                    <a:cxn ang="T10">
                      <a:pos x="T0" y="T1"/>
                    </a:cxn>
                    <a:cxn ang="T11">
                      <a:pos x="T2" y="T3"/>
                    </a:cxn>
                    <a:cxn ang="T12">
                      <a:pos x="T4" y="T5"/>
                    </a:cxn>
                    <a:cxn ang="T13">
                      <a:pos x="T6" y="T7"/>
                    </a:cxn>
                    <a:cxn ang="T14">
                      <a:pos x="T8" y="T9"/>
                    </a:cxn>
                  </a:cxnLst>
                  <a:rect l="T15" t="T16" r="T17" b="T18"/>
                  <a:pathLst>
                    <a:path w="61" h="11">
                      <a:moveTo>
                        <a:pt x="0" y="11"/>
                      </a:moveTo>
                      <a:lnTo>
                        <a:pt x="1" y="0"/>
                      </a:lnTo>
                      <a:lnTo>
                        <a:pt x="60" y="0"/>
                      </a:lnTo>
                      <a:lnTo>
                        <a:pt x="61" y="10"/>
                      </a:lnTo>
                      <a:lnTo>
                        <a:pt x="0" y="11"/>
                      </a:lnTo>
                      <a:close/>
                    </a:path>
                  </a:pathLst>
                </a:custGeom>
                <a:solidFill>
                  <a:srgbClr val="3D3A38"/>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809" name="Freeform 411"/>
                <p:cNvSpPr>
                  <a:spLocks/>
                </p:cNvSpPr>
                <p:nvPr/>
              </p:nvSpPr>
              <p:spPr bwMode="auto">
                <a:xfrm>
                  <a:off x="2001" y="1572"/>
                  <a:ext cx="339" cy="10"/>
                </a:xfrm>
                <a:custGeom>
                  <a:avLst/>
                  <a:gdLst>
                    <a:gd name="T0" fmla="*/ 0 w 339"/>
                    <a:gd name="T1" fmla="*/ 0 h 10"/>
                    <a:gd name="T2" fmla="*/ 13 w 339"/>
                    <a:gd name="T3" fmla="*/ 4 h 10"/>
                    <a:gd name="T4" fmla="*/ 330 w 339"/>
                    <a:gd name="T5" fmla="*/ 4 h 10"/>
                    <a:gd name="T6" fmla="*/ 339 w 339"/>
                    <a:gd name="T7" fmla="*/ 0 h 10"/>
                    <a:gd name="T8" fmla="*/ 335 w 339"/>
                    <a:gd name="T9" fmla="*/ 10 h 10"/>
                    <a:gd name="T10" fmla="*/ 16 w 339"/>
                    <a:gd name="T11" fmla="*/ 10 h 10"/>
                    <a:gd name="T12" fmla="*/ 3 w 339"/>
                    <a:gd name="T13" fmla="*/ 7 h 10"/>
                    <a:gd name="T14" fmla="*/ 0 w 339"/>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339"/>
                    <a:gd name="T25" fmla="*/ 0 h 10"/>
                    <a:gd name="T26" fmla="*/ 339 w 33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9" h="10">
                      <a:moveTo>
                        <a:pt x="0" y="0"/>
                      </a:moveTo>
                      <a:lnTo>
                        <a:pt x="13" y="4"/>
                      </a:lnTo>
                      <a:lnTo>
                        <a:pt x="330" y="4"/>
                      </a:lnTo>
                      <a:lnTo>
                        <a:pt x="339" y="0"/>
                      </a:lnTo>
                      <a:lnTo>
                        <a:pt x="335" y="10"/>
                      </a:lnTo>
                      <a:lnTo>
                        <a:pt x="16" y="10"/>
                      </a:lnTo>
                      <a:lnTo>
                        <a:pt x="3" y="7"/>
                      </a:lnTo>
                      <a:lnTo>
                        <a:pt x="0" y="0"/>
                      </a:lnTo>
                      <a:close/>
                    </a:path>
                  </a:pathLst>
                </a:custGeom>
                <a:solidFill>
                  <a:srgbClr val="4C4744"/>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grpSp>
          <p:grpSp>
            <p:nvGrpSpPr>
              <p:cNvPr id="292932" name="Group 412"/>
              <p:cNvGrpSpPr>
                <a:grpSpLocks/>
              </p:cNvGrpSpPr>
              <p:nvPr/>
            </p:nvGrpSpPr>
            <p:grpSpPr bwMode="auto">
              <a:xfrm>
                <a:off x="3024" y="3174"/>
                <a:ext cx="204" cy="208"/>
                <a:chOff x="1999" y="1216"/>
                <a:chExt cx="348" cy="400"/>
              </a:xfrm>
            </p:grpSpPr>
            <p:sp>
              <p:nvSpPr>
                <p:cNvPr id="23582" name="Freeform 413"/>
                <p:cNvSpPr>
                  <a:spLocks/>
                </p:cNvSpPr>
                <p:nvPr/>
              </p:nvSpPr>
              <p:spPr bwMode="auto">
                <a:xfrm>
                  <a:off x="2003" y="1291"/>
                  <a:ext cx="344" cy="325"/>
                </a:xfrm>
                <a:custGeom>
                  <a:avLst/>
                  <a:gdLst>
                    <a:gd name="T0" fmla="*/ 40 w 344"/>
                    <a:gd name="T1" fmla="*/ 71 h 325"/>
                    <a:gd name="T2" fmla="*/ 26 w 344"/>
                    <a:gd name="T3" fmla="*/ 195 h 325"/>
                    <a:gd name="T4" fmla="*/ 25 w 344"/>
                    <a:gd name="T5" fmla="*/ 201 h 325"/>
                    <a:gd name="T6" fmla="*/ 0 w 344"/>
                    <a:gd name="T7" fmla="*/ 293 h 325"/>
                    <a:gd name="T8" fmla="*/ 0 w 344"/>
                    <a:gd name="T9" fmla="*/ 298 h 325"/>
                    <a:gd name="T10" fmla="*/ 2 w 344"/>
                    <a:gd name="T11" fmla="*/ 302 h 325"/>
                    <a:gd name="T12" fmla="*/ 6 w 344"/>
                    <a:gd name="T13" fmla="*/ 305 h 325"/>
                    <a:gd name="T14" fmla="*/ 25 w 344"/>
                    <a:gd name="T15" fmla="*/ 306 h 325"/>
                    <a:gd name="T16" fmla="*/ 16 w 344"/>
                    <a:gd name="T17" fmla="*/ 317 h 325"/>
                    <a:gd name="T18" fmla="*/ 169 w 344"/>
                    <a:gd name="T19" fmla="*/ 325 h 325"/>
                    <a:gd name="T20" fmla="*/ 161 w 344"/>
                    <a:gd name="T21" fmla="*/ 317 h 325"/>
                    <a:gd name="T22" fmla="*/ 324 w 344"/>
                    <a:gd name="T23" fmla="*/ 304 h 325"/>
                    <a:gd name="T24" fmla="*/ 334 w 344"/>
                    <a:gd name="T25" fmla="*/ 304 h 325"/>
                    <a:gd name="T26" fmla="*/ 340 w 344"/>
                    <a:gd name="T27" fmla="*/ 302 h 325"/>
                    <a:gd name="T28" fmla="*/ 343 w 344"/>
                    <a:gd name="T29" fmla="*/ 297 h 325"/>
                    <a:gd name="T30" fmla="*/ 344 w 344"/>
                    <a:gd name="T31" fmla="*/ 289 h 325"/>
                    <a:gd name="T32" fmla="*/ 320 w 344"/>
                    <a:gd name="T33" fmla="*/ 195 h 325"/>
                    <a:gd name="T34" fmla="*/ 342 w 344"/>
                    <a:gd name="T35" fmla="*/ 0 h 325"/>
                    <a:gd name="T36" fmla="*/ 324 w 344"/>
                    <a:gd name="T37" fmla="*/ 1 h 325"/>
                    <a:gd name="T38" fmla="*/ 305 w 344"/>
                    <a:gd name="T39" fmla="*/ 1 h 325"/>
                    <a:gd name="T40" fmla="*/ 287 w 344"/>
                    <a:gd name="T41" fmla="*/ 1 h 325"/>
                    <a:gd name="T42" fmla="*/ 269 w 344"/>
                    <a:gd name="T43" fmla="*/ 2 h 325"/>
                    <a:gd name="T44" fmla="*/ 251 w 344"/>
                    <a:gd name="T45" fmla="*/ 2 h 325"/>
                    <a:gd name="T46" fmla="*/ 232 w 344"/>
                    <a:gd name="T47" fmla="*/ 2 h 325"/>
                    <a:gd name="T48" fmla="*/ 214 w 344"/>
                    <a:gd name="T49" fmla="*/ 3 h 325"/>
                    <a:gd name="T50" fmla="*/ 195 w 344"/>
                    <a:gd name="T51" fmla="*/ 3 h 325"/>
                    <a:gd name="T52" fmla="*/ 177 w 344"/>
                    <a:gd name="T53" fmla="*/ 4 h 325"/>
                    <a:gd name="T54" fmla="*/ 159 w 344"/>
                    <a:gd name="T55" fmla="*/ 5 h 325"/>
                    <a:gd name="T56" fmla="*/ 141 w 344"/>
                    <a:gd name="T57" fmla="*/ 5 h 325"/>
                    <a:gd name="T58" fmla="*/ 122 w 344"/>
                    <a:gd name="T59" fmla="*/ 6 h 325"/>
                    <a:gd name="T60" fmla="*/ 104 w 344"/>
                    <a:gd name="T61" fmla="*/ 7 h 325"/>
                    <a:gd name="T62" fmla="*/ 85 w 344"/>
                    <a:gd name="T63" fmla="*/ 8 h 325"/>
                    <a:gd name="T64" fmla="*/ 67 w 344"/>
                    <a:gd name="T65" fmla="*/ 9 h 325"/>
                    <a:gd name="T66" fmla="*/ 48 w 344"/>
                    <a:gd name="T67" fmla="*/ 10 h 3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4"/>
                    <a:gd name="T103" fmla="*/ 0 h 325"/>
                    <a:gd name="T104" fmla="*/ 344 w 344"/>
                    <a:gd name="T105" fmla="*/ 325 h 32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4" h="325">
                      <a:moveTo>
                        <a:pt x="48" y="10"/>
                      </a:moveTo>
                      <a:lnTo>
                        <a:pt x="40" y="71"/>
                      </a:lnTo>
                      <a:lnTo>
                        <a:pt x="29" y="156"/>
                      </a:lnTo>
                      <a:lnTo>
                        <a:pt x="26" y="195"/>
                      </a:lnTo>
                      <a:lnTo>
                        <a:pt x="34" y="196"/>
                      </a:lnTo>
                      <a:lnTo>
                        <a:pt x="25" y="201"/>
                      </a:lnTo>
                      <a:lnTo>
                        <a:pt x="1" y="290"/>
                      </a:lnTo>
                      <a:lnTo>
                        <a:pt x="0" y="293"/>
                      </a:lnTo>
                      <a:lnTo>
                        <a:pt x="0" y="296"/>
                      </a:lnTo>
                      <a:lnTo>
                        <a:pt x="0" y="298"/>
                      </a:lnTo>
                      <a:lnTo>
                        <a:pt x="1" y="300"/>
                      </a:lnTo>
                      <a:lnTo>
                        <a:pt x="2" y="302"/>
                      </a:lnTo>
                      <a:lnTo>
                        <a:pt x="4" y="304"/>
                      </a:lnTo>
                      <a:lnTo>
                        <a:pt x="6" y="305"/>
                      </a:lnTo>
                      <a:lnTo>
                        <a:pt x="9" y="306"/>
                      </a:lnTo>
                      <a:lnTo>
                        <a:pt x="25" y="306"/>
                      </a:lnTo>
                      <a:lnTo>
                        <a:pt x="24" y="314"/>
                      </a:lnTo>
                      <a:lnTo>
                        <a:pt x="16" y="317"/>
                      </a:lnTo>
                      <a:lnTo>
                        <a:pt x="15" y="325"/>
                      </a:lnTo>
                      <a:lnTo>
                        <a:pt x="169" y="325"/>
                      </a:lnTo>
                      <a:lnTo>
                        <a:pt x="170" y="317"/>
                      </a:lnTo>
                      <a:lnTo>
                        <a:pt x="161" y="317"/>
                      </a:lnTo>
                      <a:lnTo>
                        <a:pt x="163" y="301"/>
                      </a:lnTo>
                      <a:lnTo>
                        <a:pt x="324" y="304"/>
                      </a:lnTo>
                      <a:lnTo>
                        <a:pt x="330" y="304"/>
                      </a:lnTo>
                      <a:lnTo>
                        <a:pt x="334" y="304"/>
                      </a:lnTo>
                      <a:lnTo>
                        <a:pt x="338" y="303"/>
                      </a:lnTo>
                      <a:lnTo>
                        <a:pt x="340" y="302"/>
                      </a:lnTo>
                      <a:lnTo>
                        <a:pt x="342" y="300"/>
                      </a:lnTo>
                      <a:lnTo>
                        <a:pt x="343" y="297"/>
                      </a:lnTo>
                      <a:lnTo>
                        <a:pt x="344" y="293"/>
                      </a:lnTo>
                      <a:lnTo>
                        <a:pt x="344" y="289"/>
                      </a:lnTo>
                      <a:lnTo>
                        <a:pt x="326" y="202"/>
                      </a:lnTo>
                      <a:lnTo>
                        <a:pt x="320" y="195"/>
                      </a:lnTo>
                      <a:lnTo>
                        <a:pt x="325" y="193"/>
                      </a:lnTo>
                      <a:lnTo>
                        <a:pt x="342" y="0"/>
                      </a:lnTo>
                      <a:lnTo>
                        <a:pt x="333" y="0"/>
                      </a:lnTo>
                      <a:lnTo>
                        <a:pt x="324" y="1"/>
                      </a:lnTo>
                      <a:lnTo>
                        <a:pt x="314" y="1"/>
                      </a:lnTo>
                      <a:lnTo>
                        <a:pt x="305" y="1"/>
                      </a:lnTo>
                      <a:lnTo>
                        <a:pt x="296" y="1"/>
                      </a:lnTo>
                      <a:lnTo>
                        <a:pt x="287" y="1"/>
                      </a:lnTo>
                      <a:lnTo>
                        <a:pt x="278" y="1"/>
                      </a:lnTo>
                      <a:lnTo>
                        <a:pt x="269" y="2"/>
                      </a:lnTo>
                      <a:lnTo>
                        <a:pt x="260" y="2"/>
                      </a:lnTo>
                      <a:lnTo>
                        <a:pt x="251" y="2"/>
                      </a:lnTo>
                      <a:lnTo>
                        <a:pt x="241" y="2"/>
                      </a:lnTo>
                      <a:lnTo>
                        <a:pt x="232" y="2"/>
                      </a:lnTo>
                      <a:lnTo>
                        <a:pt x="223" y="3"/>
                      </a:lnTo>
                      <a:lnTo>
                        <a:pt x="214" y="3"/>
                      </a:lnTo>
                      <a:lnTo>
                        <a:pt x="205" y="3"/>
                      </a:lnTo>
                      <a:lnTo>
                        <a:pt x="195" y="3"/>
                      </a:lnTo>
                      <a:lnTo>
                        <a:pt x="186" y="4"/>
                      </a:lnTo>
                      <a:lnTo>
                        <a:pt x="177" y="4"/>
                      </a:lnTo>
                      <a:lnTo>
                        <a:pt x="168" y="4"/>
                      </a:lnTo>
                      <a:lnTo>
                        <a:pt x="159" y="5"/>
                      </a:lnTo>
                      <a:lnTo>
                        <a:pt x="150" y="5"/>
                      </a:lnTo>
                      <a:lnTo>
                        <a:pt x="141" y="5"/>
                      </a:lnTo>
                      <a:lnTo>
                        <a:pt x="131" y="6"/>
                      </a:lnTo>
                      <a:lnTo>
                        <a:pt x="122" y="6"/>
                      </a:lnTo>
                      <a:lnTo>
                        <a:pt x="113" y="6"/>
                      </a:lnTo>
                      <a:lnTo>
                        <a:pt x="104" y="7"/>
                      </a:lnTo>
                      <a:lnTo>
                        <a:pt x="95" y="7"/>
                      </a:lnTo>
                      <a:lnTo>
                        <a:pt x="85" y="8"/>
                      </a:lnTo>
                      <a:lnTo>
                        <a:pt x="76" y="8"/>
                      </a:lnTo>
                      <a:lnTo>
                        <a:pt x="67" y="9"/>
                      </a:lnTo>
                      <a:lnTo>
                        <a:pt x="58" y="9"/>
                      </a:lnTo>
                      <a:lnTo>
                        <a:pt x="48" y="10"/>
                      </a:lnTo>
                      <a:close/>
                    </a:path>
                  </a:pathLst>
                </a:custGeom>
                <a:solidFill>
                  <a:srgbClr val="D8D8D8"/>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583" name="Freeform 414"/>
                <p:cNvSpPr>
                  <a:spLocks/>
                </p:cNvSpPr>
                <p:nvPr/>
              </p:nvSpPr>
              <p:spPr bwMode="auto">
                <a:xfrm>
                  <a:off x="1999" y="1218"/>
                  <a:ext cx="343" cy="398"/>
                </a:xfrm>
                <a:custGeom>
                  <a:avLst/>
                  <a:gdLst>
                    <a:gd name="T0" fmla="*/ 16 w 343"/>
                    <a:gd name="T1" fmla="*/ 79 h 398"/>
                    <a:gd name="T2" fmla="*/ 16 w 343"/>
                    <a:gd name="T3" fmla="*/ 235 h 398"/>
                    <a:gd name="T4" fmla="*/ 16 w 343"/>
                    <a:gd name="T5" fmla="*/ 243 h 398"/>
                    <a:gd name="T6" fmla="*/ 0 w 343"/>
                    <a:gd name="T7" fmla="*/ 358 h 398"/>
                    <a:gd name="T8" fmla="*/ 1 w 343"/>
                    <a:gd name="T9" fmla="*/ 364 h 398"/>
                    <a:gd name="T10" fmla="*/ 3 w 343"/>
                    <a:gd name="T11" fmla="*/ 369 h 398"/>
                    <a:gd name="T12" fmla="*/ 8 w 343"/>
                    <a:gd name="T13" fmla="*/ 373 h 398"/>
                    <a:gd name="T14" fmla="*/ 27 w 343"/>
                    <a:gd name="T15" fmla="*/ 374 h 398"/>
                    <a:gd name="T16" fmla="*/ 19 w 343"/>
                    <a:gd name="T17" fmla="*/ 387 h 398"/>
                    <a:gd name="T18" fmla="*/ 160 w 343"/>
                    <a:gd name="T19" fmla="*/ 398 h 398"/>
                    <a:gd name="T20" fmla="*/ 152 w 343"/>
                    <a:gd name="T21" fmla="*/ 387 h 398"/>
                    <a:gd name="T22" fmla="*/ 324 w 343"/>
                    <a:gd name="T23" fmla="*/ 378 h 398"/>
                    <a:gd name="T24" fmla="*/ 335 w 343"/>
                    <a:gd name="T25" fmla="*/ 377 h 398"/>
                    <a:gd name="T26" fmla="*/ 341 w 343"/>
                    <a:gd name="T27" fmla="*/ 373 h 398"/>
                    <a:gd name="T28" fmla="*/ 343 w 343"/>
                    <a:gd name="T29" fmla="*/ 366 h 398"/>
                    <a:gd name="T30" fmla="*/ 343 w 343"/>
                    <a:gd name="T31" fmla="*/ 354 h 398"/>
                    <a:gd name="T32" fmla="*/ 309 w 343"/>
                    <a:gd name="T33" fmla="*/ 235 h 398"/>
                    <a:gd name="T34" fmla="*/ 314 w 343"/>
                    <a:gd name="T35" fmla="*/ 2 h 398"/>
                    <a:gd name="T36" fmla="*/ 296 w 343"/>
                    <a:gd name="T37" fmla="*/ 2 h 398"/>
                    <a:gd name="T38" fmla="*/ 277 w 343"/>
                    <a:gd name="T39" fmla="*/ 2 h 398"/>
                    <a:gd name="T40" fmla="*/ 259 w 343"/>
                    <a:gd name="T41" fmla="*/ 1 h 398"/>
                    <a:gd name="T42" fmla="*/ 240 w 343"/>
                    <a:gd name="T43" fmla="*/ 1 h 398"/>
                    <a:gd name="T44" fmla="*/ 222 w 343"/>
                    <a:gd name="T45" fmla="*/ 1 h 398"/>
                    <a:gd name="T46" fmla="*/ 203 w 343"/>
                    <a:gd name="T47" fmla="*/ 1 h 398"/>
                    <a:gd name="T48" fmla="*/ 184 w 343"/>
                    <a:gd name="T49" fmla="*/ 0 h 398"/>
                    <a:gd name="T50" fmla="*/ 166 w 343"/>
                    <a:gd name="T51" fmla="*/ 0 h 398"/>
                    <a:gd name="T52" fmla="*/ 147 w 343"/>
                    <a:gd name="T53" fmla="*/ 0 h 398"/>
                    <a:gd name="T54" fmla="*/ 129 w 343"/>
                    <a:gd name="T55" fmla="*/ 0 h 398"/>
                    <a:gd name="T56" fmla="*/ 110 w 343"/>
                    <a:gd name="T57" fmla="*/ 0 h 398"/>
                    <a:gd name="T58" fmla="*/ 92 w 343"/>
                    <a:gd name="T59" fmla="*/ 0 h 398"/>
                    <a:gd name="T60" fmla="*/ 73 w 343"/>
                    <a:gd name="T61" fmla="*/ 1 h 398"/>
                    <a:gd name="T62" fmla="*/ 54 w 343"/>
                    <a:gd name="T63" fmla="*/ 1 h 398"/>
                    <a:gd name="T64" fmla="*/ 36 w 343"/>
                    <a:gd name="T65" fmla="*/ 2 h 398"/>
                    <a:gd name="T66" fmla="*/ 17 w 343"/>
                    <a:gd name="T67" fmla="*/ 2 h 3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43"/>
                    <a:gd name="T103" fmla="*/ 0 h 398"/>
                    <a:gd name="T104" fmla="*/ 343 w 343"/>
                    <a:gd name="T105" fmla="*/ 398 h 3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43" h="398">
                      <a:moveTo>
                        <a:pt x="17" y="2"/>
                      </a:moveTo>
                      <a:lnTo>
                        <a:pt x="16" y="79"/>
                      </a:lnTo>
                      <a:lnTo>
                        <a:pt x="14" y="185"/>
                      </a:lnTo>
                      <a:lnTo>
                        <a:pt x="16" y="235"/>
                      </a:lnTo>
                      <a:lnTo>
                        <a:pt x="24" y="236"/>
                      </a:lnTo>
                      <a:lnTo>
                        <a:pt x="16" y="243"/>
                      </a:lnTo>
                      <a:lnTo>
                        <a:pt x="1" y="354"/>
                      </a:lnTo>
                      <a:lnTo>
                        <a:pt x="0" y="358"/>
                      </a:lnTo>
                      <a:lnTo>
                        <a:pt x="0" y="361"/>
                      </a:lnTo>
                      <a:lnTo>
                        <a:pt x="1" y="364"/>
                      </a:lnTo>
                      <a:lnTo>
                        <a:pt x="2" y="367"/>
                      </a:lnTo>
                      <a:lnTo>
                        <a:pt x="3" y="369"/>
                      </a:lnTo>
                      <a:lnTo>
                        <a:pt x="5" y="371"/>
                      </a:lnTo>
                      <a:lnTo>
                        <a:pt x="8" y="373"/>
                      </a:lnTo>
                      <a:lnTo>
                        <a:pt x="11" y="374"/>
                      </a:lnTo>
                      <a:lnTo>
                        <a:pt x="27" y="374"/>
                      </a:lnTo>
                      <a:lnTo>
                        <a:pt x="27" y="384"/>
                      </a:lnTo>
                      <a:lnTo>
                        <a:pt x="19" y="387"/>
                      </a:lnTo>
                      <a:lnTo>
                        <a:pt x="19" y="398"/>
                      </a:lnTo>
                      <a:lnTo>
                        <a:pt x="160" y="398"/>
                      </a:lnTo>
                      <a:lnTo>
                        <a:pt x="160" y="387"/>
                      </a:lnTo>
                      <a:lnTo>
                        <a:pt x="152" y="387"/>
                      </a:lnTo>
                      <a:lnTo>
                        <a:pt x="154" y="378"/>
                      </a:lnTo>
                      <a:lnTo>
                        <a:pt x="324" y="378"/>
                      </a:lnTo>
                      <a:lnTo>
                        <a:pt x="330" y="377"/>
                      </a:lnTo>
                      <a:lnTo>
                        <a:pt x="335" y="377"/>
                      </a:lnTo>
                      <a:lnTo>
                        <a:pt x="338" y="375"/>
                      </a:lnTo>
                      <a:lnTo>
                        <a:pt x="341" y="373"/>
                      </a:lnTo>
                      <a:lnTo>
                        <a:pt x="342" y="370"/>
                      </a:lnTo>
                      <a:lnTo>
                        <a:pt x="343" y="366"/>
                      </a:lnTo>
                      <a:lnTo>
                        <a:pt x="343" y="360"/>
                      </a:lnTo>
                      <a:lnTo>
                        <a:pt x="343" y="354"/>
                      </a:lnTo>
                      <a:lnTo>
                        <a:pt x="316" y="243"/>
                      </a:lnTo>
                      <a:lnTo>
                        <a:pt x="309" y="235"/>
                      </a:lnTo>
                      <a:lnTo>
                        <a:pt x="314" y="232"/>
                      </a:lnTo>
                      <a:lnTo>
                        <a:pt x="314" y="2"/>
                      </a:lnTo>
                      <a:lnTo>
                        <a:pt x="305" y="2"/>
                      </a:lnTo>
                      <a:lnTo>
                        <a:pt x="296" y="2"/>
                      </a:lnTo>
                      <a:lnTo>
                        <a:pt x="286" y="2"/>
                      </a:lnTo>
                      <a:lnTo>
                        <a:pt x="277" y="2"/>
                      </a:lnTo>
                      <a:lnTo>
                        <a:pt x="268" y="2"/>
                      </a:lnTo>
                      <a:lnTo>
                        <a:pt x="259" y="1"/>
                      </a:lnTo>
                      <a:lnTo>
                        <a:pt x="249" y="1"/>
                      </a:lnTo>
                      <a:lnTo>
                        <a:pt x="240" y="1"/>
                      </a:lnTo>
                      <a:lnTo>
                        <a:pt x="231" y="1"/>
                      </a:lnTo>
                      <a:lnTo>
                        <a:pt x="222" y="1"/>
                      </a:lnTo>
                      <a:lnTo>
                        <a:pt x="212" y="1"/>
                      </a:lnTo>
                      <a:lnTo>
                        <a:pt x="203" y="1"/>
                      </a:lnTo>
                      <a:lnTo>
                        <a:pt x="194" y="0"/>
                      </a:lnTo>
                      <a:lnTo>
                        <a:pt x="184" y="0"/>
                      </a:lnTo>
                      <a:lnTo>
                        <a:pt x="175" y="0"/>
                      </a:lnTo>
                      <a:lnTo>
                        <a:pt x="166" y="0"/>
                      </a:lnTo>
                      <a:lnTo>
                        <a:pt x="157" y="0"/>
                      </a:lnTo>
                      <a:lnTo>
                        <a:pt x="147" y="0"/>
                      </a:lnTo>
                      <a:lnTo>
                        <a:pt x="138" y="0"/>
                      </a:lnTo>
                      <a:lnTo>
                        <a:pt x="129" y="0"/>
                      </a:lnTo>
                      <a:lnTo>
                        <a:pt x="120" y="0"/>
                      </a:lnTo>
                      <a:lnTo>
                        <a:pt x="110" y="0"/>
                      </a:lnTo>
                      <a:lnTo>
                        <a:pt x="101" y="0"/>
                      </a:lnTo>
                      <a:lnTo>
                        <a:pt x="92" y="0"/>
                      </a:lnTo>
                      <a:lnTo>
                        <a:pt x="82" y="1"/>
                      </a:lnTo>
                      <a:lnTo>
                        <a:pt x="73" y="1"/>
                      </a:lnTo>
                      <a:lnTo>
                        <a:pt x="64" y="1"/>
                      </a:lnTo>
                      <a:lnTo>
                        <a:pt x="54" y="1"/>
                      </a:lnTo>
                      <a:lnTo>
                        <a:pt x="45" y="1"/>
                      </a:lnTo>
                      <a:lnTo>
                        <a:pt x="36" y="2"/>
                      </a:lnTo>
                      <a:lnTo>
                        <a:pt x="27" y="2"/>
                      </a:lnTo>
                      <a:lnTo>
                        <a:pt x="17" y="2"/>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584" name="Freeform 415"/>
                <p:cNvSpPr>
                  <a:spLocks/>
                </p:cNvSpPr>
                <p:nvPr/>
              </p:nvSpPr>
              <p:spPr bwMode="auto">
                <a:xfrm>
                  <a:off x="2000" y="1459"/>
                  <a:ext cx="341" cy="121"/>
                </a:xfrm>
                <a:custGeom>
                  <a:avLst/>
                  <a:gdLst>
                    <a:gd name="T0" fmla="*/ 11 w 341"/>
                    <a:gd name="T1" fmla="*/ 27 h 121"/>
                    <a:gd name="T2" fmla="*/ 15 w 341"/>
                    <a:gd name="T3" fmla="*/ 0 h 121"/>
                    <a:gd name="T4" fmla="*/ 29 w 341"/>
                    <a:gd name="T5" fmla="*/ 0 h 121"/>
                    <a:gd name="T6" fmla="*/ 313 w 341"/>
                    <a:gd name="T7" fmla="*/ 0 h 121"/>
                    <a:gd name="T8" fmla="*/ 341 w 341"/>
                    <a:gd name="T9" fmla="*/ 110 h 121"/>
                    <a:gd name="T10" fmla="*/ 335 w 341"/>
                    <a:gd name="T11" fmla="*/ 121 h 121"/>
                    <a:gd name="T12" fmla="*/ 13 w 341"/>
                    <a:gd name="T13" fmla="*/ 121 h 121"/>
                    <a:gd name="T14" fmla="*/ 0 w 341"/>
                    <a:gd name="T15" fmla="*/ 113 h 121"/>
                    <a:gd name="T16" fmla="*/ 11 w 341"/>
                    <a:gd name="T17" fmla="*/ 27 h 1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1"/>
                    <a:gd name="T28" fmla="*/ 0 h 121"/>
                    <a:gd name="T29" fmla="*/ 341 w 341"/>
                    <a:gd name="T30" fmla="*/ 121 h 1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1" h="121">
                      <a:moveTo>
                        <a:pt x="11" y="27"/>
                      </a:moveTo>
                      <a:lnTo>
                        <a:pt x="15" y="0"/>
                      </a:lnTo>
                      <a:lnTo>
                        <a:pt x="29" y="0"/>
                      </a:lnTo>
                      <a:lnTo>
                        <a:pt x="313" y="0"/>
                      </a:lnTo>
                      <a:lnTo>
                        <a:pt x="341" y="110"/>
                      </a:lnTo>
                      <a:lnTo>
                        <a:pt x="335" y="121"/>
                      </a:lnTo>
                      <a:lnTo>
                        <a:pt x="13" y="121"/>
                      </a:lnTo>
                      <a:lnTo>
                        <a:pt x="0" y="113"/>
                      </a:lnTo>
                      <a:lnTo>
                        <a:pt x="11" y="27"/>
                      </a:lnTo>
                      <a:close/>
                    </a:path>
                  </a:pathLst>
                </a:custGeom>
                <a:solidFill>
                  <a:srgbClr val="3D3A38"/>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585" name="Freeform 416"/>
                <p:cNvSpPr>
                  <a:spLocks/>
                </p:cNvSpPr>
                <p:nvPr/>
              </p:nvSpPr>
              <p:spPr bwMode="auto">
                <a:xfrm>
                  <a:off x="2000" y="1467"/>
                  <a:ext cx="341" cy="113"/>
                </a:xfrm>
                <a:custGeom>
                  <a:avLst/>
                  <a:gdLst>
                    <a:gd name="T0" fmla="*/ 12 w 341"/>
                    <a:gd name="T1" fmla="*/ 19 h 113"/>
                    <a:gd name="T2" fmla="*/ 14 w 341"/>
                    <a:gd name="T3" fmla="*/ 7 h 113"/>
                    <a:gd name="T4" fmla="*/ 17 w 341"/>
                    <a:gd name="T5" fmla="*/ 1 h 113"/>
                    <a:gd name="T6" fmla="*/ 21 w 341"/>
                    <a:gd name="T7" fmla="*/ 1 h 113"/>
                    <a:gd name="T8" fmla="*/ 24 w 341"/>
                    <a:gd name="T9" fmla="*/ 1 h 113"/>
                    <a:gd name="T10" fmla="*/ 28 w 341"/>
                    <a:gd name="T11" fmla="*/ 1 h 113"/>
                    <a:gd name="T12" fmla="*/ 38 w 341"/>
                    <a:gd name="T13" fmla="*/ 1 h 113"/>
                    <a:gd name="T14" fmla="*/ 56 w 341"/>
                    <a:gd name="T15" fmla="*/ 1 h 113"/>
                    <a:gd name="T16" fmla="*/ 74 w 341"/>
                    <a:gd name="T17" fmla="*/ 1 h 113"/>
                    <a:gd name="T18" fmla="*/ 92 w 341"/>
                    <a:gd name="T19" fmla="*/ 1 h 113"/>
                    <a:gd name="T20" fmla="*/ 110 w 341"/>
                    <a:gd name="T21" fmla="*/ 1 h 113"/>
                    <a:gd name="T22" fmla="*/ 128 w 341"/>
                    <a:gd name="T23" fmla="*/ 0 h 113"/>
                    <a:gd name="T24" fmla="*/ 146 w 341"/>
                    <a:gd name="T25" fmla="*/ 0 h 113"/>
                    <a:gd name="T26" fmla="*/ 164 w 341"/>
                    <a:gd name="T27" fmla="*/ 0 h 113"/>
                    <a:gd name="T28" fmla="*/ 181 w 341"/>
                    <a:gd name="T29" fmla="*/ 0 h 113"/>
                    <a:gd name="T30" fmla="*/ 199 w 341"/>
                    <a:gd name="T31" fmla="*/ 0 h 113"/>
                    <a:gd name="T32" fmla="*/ 217 w 341"/>
                    <a:gd name="T33" fmla="*/ 0 h 113"/>
                    <a:gd name="T34" fmla="*/ 235 w 341"/>
                    <a:gd name="T35" fmla="*/ 0 h 113"/>
                    <a:gd name="T36" fmla="*/ 253 w 341"/>
                    <a:gd name="T37" fmla="*/ 0 h 113"/>
                    <a:gd name="T38" fmla="*/ 270 w 341"/>
                    <a:gd name="T39" fmla="*/ 0 h 113"/>
                    <a:gd name="T40" fmla="*/ 288 w 341"/>
                    <a:gd name="T41" fmla="*/ 0 h 113"/>
                    <a:gd name="T42" fmla="*/ 306 w 341"/>
                    <a:gd name="T43" fmla="*/ 0 h 113"/>
                    <a:gd name="T44" fmla="*/ 318 w 341"/>
                    <a:gd name="T45" fmla="*/ 13 h 113"/>
                    <a:gd name="T46" fmla="*/ 325 w 341"/>
                    <a:gd name="T47" fmla="*/ 38 h 113"/>
                    <a:gd name="T48" fmla="*/ 331 w 341"/>
                    <a:gd name="T49" fmla="*/ 64 h 113"/>
                    <a:gd name="T50" fmla="*/ 338 w 341"/>
                    <a:gd name="T51" fmla="*/ 89 h 113"/>
                    <a:gd name="T52" fmla="*/ 340 w 341"/>
                    <a:gd name="T53" fmla="*/ 103 h 113"/>
                    <a:gd name="T54" fmla="*/ 339 w 341"/>
                    <a:gd name="T55" fmla="*/ 106 h 113"/>
                    <a:gd name="T56" fmla="*/ 337 w 341"/>
                    <a:gd name="T57" fmla="*/ 109 h 113"/>
                    <a:gd name="T58" fmla="*/ 335 w 341"/>
                    <a:gd name="T59" fmla="*/ 111 h 113"/>
                    <a:gd name="T60" fmla="*/ 325 w 341"/>
                    <a:gd name="T61" fmla="*/ 113 h 113"/>
                    <a:gd name="T62" fmla="*/ 304 w 341"/>
                    <a:gd name="T63" fmla="*/ 113 h 113"/>
                    <a:gd name="T64" fmla="*/ 284 w 341"/>
                    <a:gd name="T65" fmla="*/ 113 h 113"/>
                    <a:gd name="T66" fmla="*/ 264 w 341"/>
                    <a:gd name="T67" fmla="*/ 113 h 113"/>
                    <a:gd name="T68" fmla="*/ 244 w 341"/>
                    <a:gd name="T69" fmla="*/ 113 h 113"/>
                    <a:gd name="T70" fmla="*/ 224 w 341"/>
                    <a:gd name="T71" fmla="*/ 113 h 113"/>
                    <a:gd name="T72" fmla="*/ 204 w 341"/>
                    <a:gd name="T73" fmla="*/ 113 h 113"/>
                    <a:gd name="T74" fmla="*/ 184 w 341"/>
                    <a:gd name="T75" fmla="*/ 113 h 113"/>
                    <a:gd name="T76" fmla="*/ 164 w 341"/>
                    <a:gd name="T77" fmla="*/ 113 h 113"/>
                    <a:gd name="T78" fmla="*/ 144 w 341"/>
                    <a:gd name="T79" fmla="*/ 113 h 113"/>
                    <a:gd name="T80" fmla="*/ 124 w 341"/>
                    <a:gd name="T81" fmla="*/ 113 h 113"/>
                    <a:gd name="T82" fmla="*/ 103 w 341"/>
                    <a:gd name="T83" fmla="*/ 113 h 113"/>
                    <a:gd name="T84" fmla="*/ 83 w 341"/>
                    <a:gd name="T85" fmla="*/ 113 h 113"/>
                    <a:gd name="T86" fmla="*/ 63 w 341"/>
                    <a:gd name="T87" fmla="*/ 113 h 113"/>
                    <a:gd name="T88" fmla="*/ 43 w 341"/>
                    <a:gd name="T89" fmla="*/ 113 h 113"/>
                    <a:gd name="T90" fmla="*/ 23 w 341"/>
                    <a:gd name="T91" fmla="*/ 113 h 113"/>
                    <a:gd name="T92" fmla="*/ 11 w 341"/>
                    <a:gd name="T93" fmla="*/ 112 h 113"/>
                    <a:gd name="T94" fmla="*/ 8 w 341"/>
                    <a:gd name="T95" fmla="*/ 110 h 113"/>
                    <a:gd name="T96" fmla="*/ 5 w 341"/>
                    <a:gd name="T97" fmla="*/ 108 h 113"/>
                    <a:gd name="T98" fmla="*/ 1 w 341"/>
                    <a:gd name="T99" fmla="*/ 106 h 113"/>
                    <a:gd name="T100" fmla="*/ 1 w 341"/>
                    <a:gd name="T101" fmla="*/ 95 h 113"/>
                    <a:gd name="T102" fmla="*/ 4 w 341"/>
                    <a:gd name="T103" fmla="*/ 75 h 113"/>
                    <a:gd name="T104" fmla="*/ 7 w 341"/>
                    <a:gd name="T105" fmla="*/ 55 h 113"/>
                    <a:gd name="T106" fmla="*/ 10 w 341"/>
                    <a:gd name="T107" fmla="*/ 35 h 11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1"/>
                    <a:gd name="T163" fmla="*/ 0 h 113"/>
                    <a:gd name="T164" fmla="*/ 341 w 341"/>
                    <a:gd name="T165" fmla="*/ 113 h 11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1" h="113">
                      <a:moveTo>
                        <a:pt x="11" y="25"/>
                      </a:moveTo>
                      <a:lnTo>
                        <a:pt x="12" y="19"/>
                      </a:lnTo>
                      <a:lnTo>
                        <a:pt x="13" y="13"/>
                      </a:lnTo>
                      <a:lnTo>
                        <a:pt x="14" y="7"/>
                      </a:lnTo>
                      <a:lnTo>
                        <a:pt x="15" y="1"/>
                      </a:lnTo>
                      <a:lnTo>
                        <a:pt x="17" y="1"/>
                      </a:lnTo>
                      <a:lnTo>
                        <a:pt x="19" y="1"/>
                      </a:lnTo>
                      <a:lnTo>
                        <a:pt x="21" y="1"/>
                      </a:lnTo>
                      <a:lnTo>
                        <a:pt x="22" y="1"/>
                      </a:lnTo>
                      <a:lnTo>
                        <a:pt x="24" y="1"/>
                      </a:lnTo>
                      <a:lnTo>
                        <a:pt x="26" y="1"/>
                      </a:lnTo>
                      <a:lnTo>
                        <a:pt x="28" y="1"/>
                      </a:lnTo>
                      <a:lnTo>
                        <a:pt x="29" y="1"/>
                      </a:lnTo>
                      <a:lnTo>
                        <a:pt x="38" y="1"/>
                      </a:lnTo>
                      <a:lnTo>
                        <a:pt x="47" y="1"/>
                      </a:lnTo>
                      <a:lnTo>
                        <a:pt x="56" y="1"/>
                      </a:lnTo>
                      <a:lnTo>
                        <a:pt x="65" y="1"/>
                      </a:lnTo>
                      <a:lnTo>
                        <a:pt x="74" y="1"/>
                      </a:lnTo>
                      <a:lnTo>
                        <a:pt x="83" y="1"/>
                      </a:lnTo>
                      <a:lnTo>
                        <a:pt x="92" y="1"/>
                      </a:lnTo>
                      <a:lnTo>
                        <a:pt x="101" y="1"/>
                      </a:lnTo>
                      <a:lnTo>
                        <a:pt x="110" y="1"/>
                      </a:lnTo>
                      <a:lnTo>
                        <a:pt x="119" y="0"/>
                      </a:lnTo>
                      <a:lnTo>
                        <a:pt x="128" y="0"/>
                      </a:lnTo>
                      <a:lnTo>
                        <a:pt x="137" y="0"/>
                      </a:lnTo>
                      <a:lnTo>
                        <a:pt x="146" y="0"/>
                      </a:lnTo>
                      <a:lnTo>
                        <a:pt x="155" y="0"/>
                      </a:lnTo>
                      <a:lnTo>
                        <a:pt x="164" y="0"/>
                      </a:lnTo>
                      <a:lnTo>
                        <a:pt x="172" y="0"/>
                      </a:lnTo>
                      <a:lnTo>
                        <a:pt x="181" y="0"/>
                      </a:lnTo>
                      <a:lnTo>
                        <a:pt x="190" y="0"/>
                      </a:lnTo>
                      <a:lnTo>
                        <a:pt x="199" y="0"/>
                      </a:lnTo>
                      <a:lnTo>
                        <a:pt x="208" y="0"/>
                      </a:lnTo>
                      <a:lnTo>
                        <a:pt x="217" y="0"/>
                      </a:lnTo>
                      <a:lnTo>
                        <a:pt x="226" y="0"/>
                      </a:lnTo>
                      <a:lnTo>
                        <a:pt x="235" y="0"/>
                      </a:lnTo>
                      <a:lnTo>
                        <a:pt x="244" y="0"/>
                      </a:lnTo>
                      <a:lnTo>
                        <a:pt x="253" y="0"/>
                      </a:lnTo>
                      <a:lnTo>
                        <a:pt x="262" y="0"/>
                      </a:lnTo>
                      <a:lnTo>
                        <a:pt x="270" y="0"/>
                      </a:lnTo>
                      <a:lnTo>
                        <a:pt x="279" y="0"/>
                      </a:lnTo>
                      <a:lnTo>
                        <a:pt x="288" y="0"/>
                      </a:lnTo>
                      <a:lnTo>
                        <a:pt x="297" y="0"/>
                      </a:lnTo>
                      <a:lnTo>
                        <a:pt x="306" y="0"/>
                      </a:lnTo>
                      <a:lnTo>
                        <a:pt x="315" y="0"/>
                      </a:lnTo>
                      <a:lnTo>
                        <a:pt x="318" y="13"/>
                      </a:lnTo>
                      <a:lnTo>
                        <a:pt x="322" y="25"/>
                      </a:lnTo>
                      <a:lnTo>
                        <a:pt x="325" y="38"/>
                      </a:lnTo>
                      <a:lnTo>
                        <a:pt x="328" y="51"/>
                      </a:lnTo>
                      <a:lnTo>
                        <a:pt x="331" y="64"/>
                      </a:lnTo>
                      <a:lnTo>
                        <a:pt x="335" y="76"/>
                      </a:lnTo>
                      <a:lnTo>
                        <a:pt x="338" y="89"/>
                      </a:lnTo>
                      <a:lnTo>
                        <a:pt x="341" y="102"/>
                      </a:lnTo>
                      <a:lnTo>
                        <a:pt x="340" y="103"/>
                      </a:lnTo>
                      <a:lnTo>
                        <a:pt x="340" y="105"/>
                      </a:lnTo>
                      <a:lnTo>
                        <a:pt x="339" y="106"/>
                      </a:lnTo>
                      <a:lnTo>
                        <a:pt x="338" y="107"/>
                      </a:lnTo>
                      <a:lnTo>
                        <a:pt x="337" y="109"/>
                      </a:lnTo>
                      <a:lnTo>
                        <a:pt x="336" y="110"/>
                      </a:lnTo>
                      <a:lnTo>
                        <a:pt x="335" y="111"/>
                      </a:lnTo>
                      <a:lnTo>
                        <a:pt x="335" y="113"/>
                      </a:lnTo>
                      <a:lnTo>
                        <a:pt x="325" y="113"/>
                      </a:lnTo>
                      <a:lnTo>
                        <a:pt x="315" y="113"/>
                      </a:lnTo>
                      <a:lnTo>
                        <a:pt x="304" y="113"/>
                      </a:lnTo>
                      <a:lnTo>
                        <a:pt x="294" y="113"/>
                      </a:lnTo>
                      <a:lnTo>
                        <a:pt x="284" y="113"/>
                      </a:lnTo>
                      <a:lnTo>
                        <a:pt x="274" y="113"/>
                      </a:lnTo>
                      <a:lnTo>
                        <a:pt x="264" y="113"/>
                      </a:lnTo>
                      <a:lnTo>
                        <a:pt x="254" y="113"/>
                      </a:lnTo>
                      <a:lnTo>
                        <a:pt x="244" y="113"/>
                      </a:lnTo>
                      <a:lnTo>
                        <a:pt x="234" y="113"/>
                      </a:lnTo>
                      <a:lnTo>
                        <a:pt x="224" y="113"/>
                      </a:lnTo>
                      <a:lnTo>
                        <a:pt x="214" y="113"/>
                      </a:lnTo>
                      <a:lnTo>
                        <a:pt x="204" y="113"/>
                      </a:lnTo>
                      <a:lnTo>
                        <a:pt x="194" y="113"/>
                      </a:lnTo>
                      <a:lnTo>
                        <a:pt x="184" y="113"/>
                      </a:lnTo>
                      <a:lnTo>
                        <a:pt x="174" y="113"/>
                      </a:lnTo>
                      <a:lnTo>
                        <a:pt x="164" y="113"/>
                      </a:lnTo>
                      <a:lnTo>
                        <a:pt x="154" y="113"/>
                      </a:lnTo>
                      <a:lnTo>
                        <a:pt x="144" y="113"/>
                      </a:lnTo>
                      <a:lnTo>
                        <a:pt x="134" y="113"/>
                      </a:lnTo>
                      <a:lnTo>
                        <a:pt x="124" y="113"/>
                      </a:lnTo>
                      <a:lnTo>
                        <a:pt x="114" y="113"/>
                      </a:lnTo>
                      <a:lnTo>
                        <a:pt x="103" y="113"/>
                      </a:lnTo>
                      <a:lnTo>
                        <a:pt x="93" y="113"/>
                      </a:lnTo>
                      <a:lnTo>
                        <a:pt x="83" y="113"/>
                      </a:lnTo>
                      <a:lnTo>
                        <a:pt x="73" y="113"/>
                      </a:lnTo>
                      <a:lnTo>
                        <a:pt x="63" y="113"/>
                      </a:lnTo>
                      <a:lnTo>
                        <a:pt x="53" y="113"/>
                      </a:lnTo>
                      <a:lnTo>
                        <a:pt x="43" y="113"/>
                      </a:lnTo>
                      <a:lnTo>
                        <a:pt x="33" y="113"/>
                      </a:lnTo>
                      <a:lnTo>
                        <a:pt x="23" y="113"/>
                      </a:lnTo>
                      <a:lnTo>
                        <a:pt x="13" y="113"/>
                      </a:lnTo>
                      <a:lnTo>
                        <a:pt x="11" y="112"/>
                      </a:lnTo>
                      <a:lnTo>
                        <a:pt x="10" y="111"/>
                      </a:lnTo>
                      <a:lnTo>
                        <a:pt x="8" y="110"/>
                      </a:lnTo>
                      <a:lnTo>
                        <a:pt x="6" y="109"/>
                      </a:lnTo>
                      <a:lnTo>
                        <a:pt x="5" y="108"/>
                      </a:lnTo>
                      <a:lnTo>
                        <a:pt x="3" y="107"/>
                      </a:lnTo>
                      <a:lnTo>
                        <a:pt x="1" y="106"/>
                      </a:lnTo>
                      <a:lnTo>
                        <a:pt x="0" y="105"/>
                      </a:lnTo>
                      <a:lnTo>
                        <a:pt x="1" y="95"/>
                      </a:lnTo>
                      <a:lnTo>
                        <a:pt x="3" y="85"/>
                      </a:lnTo>
                      <a:lnTo>
                        <a:pt x="4" y="75"/>
                      </a:lnTo>
                      <a:lnTo>
                        <a:pt x="5" y="65"/>
                      </a:lnTo>
                      <a:lnTo>
                        <a:pt x="7" y="55"/>
                      </a:lnTo>
                      <a:lnTo>
                        <a:pt x="8" y="45"/>
                      </a:lnTo>
                      <a:lnTo>
                        <a:pt x="10" y="35"/>
                      </a:lnTo>
                      <a:lnTo>
                        <a:pt x="11" y="25"/>
                      </a:lnTo>
                      <a:close/>
                    </a:path>
                  </a:pathLst>
                </a:custGeom>
                <a:solidFill>
                  <a:srgbClr val="3F3D3D"/>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586" name="Freeform 417"/>
                <p:cNvSpPr>
                  <a:spLocks/>
                </p:cNvSpPr>
                <p:nvPr/>
              </p:nvSpPr>
              <p:spPr bwMode="auto">
                <a:xfrm>
                  <a:off x="2000" y="1475"/>
                  <a:ext cx="341" cy="105"/>
                </a:xfrm>
                <a:custGeom>
                  <a:avLst/>
                  <a:gdLst>
                    <a:gd name="T0" fmla="*/ 12 w 341"/>
                    <a:gd name="T1" fmla="*/ 18 h 105"/>
                    <a:gd name="T2" fmla="*/ 15 w 341"/>
                    <a:gd name="T3" fmla="*/ 7 h 105"/>
                    <a:gd name="T4" fmla="*/ 17 w 341"/>
                    <a:gd name="T5" fmla="*/ 1 h 105"/>
                    <a:gd name="T6" fmla="*/ 21 w 341"/>
                    <a:gd name="T7" fmla="*/ 1 h 105"/>
                    <a:gd name="T8" fmla="*/ 24 w 341"/>
                    <a:gd name="T9" fmla="*/ 1 h 105"/>
                    <a:gd name="T10" fmla="*/ 28 w 341"/>
                    <a:gd name="T11" fmla="*/ 1 h 105"/>
                    <a:gd name="T12" fmla="*/ 38 w 341"/>
                    <a:gd name="T13" fmla="*/ 1 h 105"/>
                    <a:gd name="T14" fmla="*/ 56 w 341"/>
                    <a:gd name="T15" fmla="*/ 1 h 105"/>
                    <a:gd name="T16" fmla="*/ 74 w 341"/>
                    <a:gd name="T17" fmla="*/ 1 h 105"/>
                    <a:gd name="T18" fmla="*/ 92 w 341"/>
                    <a:gd name="T19" fmla="*/ 1 h 105"/>
                    <a:gd name="T20" fmla="*/ 110 w 341"/>
                    <a:gd name="T21" fmla="*/ 1 h 105"/>
                    <a:gd name="T22" fmla="*/ 128 w 341"/>
                    <a:gd name="T23" fmla="*/ 1 h 105"/>
                    <a:gd name="T24" fmla="*/ 146 w 341"/>
                    <a:gd name="T25" fmla="*/ 1 h 105"/>
                    <a:gd name="T26" fmla="*/ 164 w 341"/>
                    <a:gd name="T27" fmla="*/ 1 h 105"/>
                    <a:gd name="T28" fmla="*/ 182 w 341"/>
                    <a:gd name="T29" fmla="*/ 1 h 105"/>
                    <a:gd name="T30" fmla="*/ 200 w 341"/>
                    <a:gd name="T31" fmla="*/ 1 h 105"/>
                    <a:gd name="T32" fmla="*/ 218 w 341"/>
                    <a:gd name="T33" fmla="*/ 1 h 105"/>
                    <a:gd name="T34" fmla="*/ 236 w 341"/>
                    <a:gd name="T35" fmla="*/ 1 h 105"/>
                    <a:gd name="T36" fmla="*/ 254 w 341"/>
                    <a:gd name="T37" fmla="*/ 1 h 105"/>
                    <a:gd name="T38" fmla="*/ 272 w 341"/>
                    <a:gd name="T39" fmla="*/ 1 h 105"/>
                    <a:gd name="T40" fmla="*/ 290 w 341"/>
                    <a:gd name="T41" fmla="*/ 1 h 105"/>
                    <a:gd name="T42" fmla="*/ 308 w 341"/>
                    <a:gd name="T43" fmla="*/ 0 h 105"/>
                    <a:gd name="T44" fmla="*/ 320 w 341"/>
                    <a:gd name="T45" fmla="*/ 12 h 105"/>
                    <a:gd name="T46" fmla="*/ 326 w 341"/>
                    <a:gd name="T47" fmla="*/ 35 h 105"/>
                    <a:gd name="T48" fmla="*/ 332 w 341"/>
                    <a:gd name="T49" fmla="*/ 59 h 105"/>
                    <a:gd name="T50" fmla="*/ 338 w 341"/>
                    <a:gd name="T51" fmla="*/ 82 h 105"/>
                    <a:gd name="T52" fmla="*/ 341 w 341"/>
                    <a:gd name="T53" fmla="*/ 95 h 105"/>
                    <a:gd name="T54" fmla="*/ 339 w 341"/>
                    <a:gd name="T55" fmla="*/ 98 h 105"/>
                    <a:gd name="T56" fmla="*/ 337 w 341"/>
                    <a:gd name="T57" fmla="*/ 101 h 105"/>
                    <a:gd name="T58" fmla="*/ 336 w 341"/>
                    <a:gd name="T59" fmla="*/ 104 h 105"/>
                    <a:gd name="T60" fmla="*/ 325 w 341"/>
                    <a:gd name="T61" fmla="*/ 105 h 105"/>
                    <a:gd name="T62" fmla="*/ 304 w 341"/>
                    <a:gd name="T63" fmla="*/ 105 h 105"/>
                    <a:gd name="T64" fmla="*/ 284 w 341"/>
                    <a:gd name="T65" fmla="*/ 105 h 105"/>
                    <a:gd name="T66" fmla="*/ 264 w 341"/>
                    <a:gd name="T67" fmla="*/ 105 h 105"/>
                    <a:gd name="T68" fmla="*/ 244 w 341"/>
                    <a:gd name="T69" fmla="*/ 105 h 105"/>
                    <a:gd name="T70" fmla="*/ 224 w 341"/>
                    <a:gd name="T71" fmla="*/ 105 h 105"/>
                    <a:gd name="T72" fmla="*/ 204 w 341"/>
                    <a:gd name="T73" fmla="*/ 105 h 105"/>
                    <a:gd name="T74" fmla="*/ 184 w 341"/>
                    <a:gd name="T75" fmla="*/ 105 h 105"/>
                    <a:gd name="T76" fmla="*/ 164 w 341"/>
                    <a:gd name="T77" fmla="*/ 105 h 105"/>
                    <a:gd name="T78" fmla="*/ 144 w 341"/>
                    <a:gd name="T79" fmla="*/ 105 h 105"/>
                    <a:gd name="T80" fmla="*/ 124 w 341"/>
                    <a:gd name="T81" fmla="*/ 105 h 105"/>
                    <a:gd name="T82" fmla="*/ 103 w 341"/>
                    <a:gd name="T83" fmla="*/ 105 h 105"/>
                    <a:gd name="T84" fmla="*/ 83 w 341"/>
                    <a:gd name="T85" fmla="*/ 105 h 105"/>
                    <a:gd name="T86" fmla="*/ 63 w 341"/>
                    <a:gd name="T87" fmla="*/ 105 h 105"/>
                    <a:gd name="T88" fmla="*/ 43 w 341"/>
                    <a:gd name="T89" fmla="*/ 105 h 105"/>
                    <a:gd name="T90" fmla="*/ 23 w 341"/>
                    <a:gd name="T91" fmla="*/ 105 h 105"/>
                    <a:gd name="T92" fmla="*/ 11 w 341"/>
                    <a:gd name="T93" fmla="*/ 104 h 105"/>
                    <a:gd name="T94" fmla="*/ 8 w 341"/>
                    <a:gd name="T95" fmla="*/ 102 h 105"/>
                    <a:gd name="T96" fmla="*/ 5 w 341"/>
                    <a:gd name="T97" fmla="*/ 100 h 105"/>
                    <a:gd name="T98" fmla="*/ 1 w 341"/>
                    <a:gd name="T99" fmla="*/ 98 h 105"/>
                    <a:gd name="T100" fmla="*/ 1 w 341"/>
                    <a:gd name="T101" fmla="*/ 88 h 105"/>
                    <a:gd name="T102" fmla="*/ 4 w 341"/>
                    <a:gd name="T103" fmla="*/ 69 h 105"/>
                    <a:gd name="T104" fmla="*/ 7 w 341"/>
                    <a:gd name="T105" fmla="*/ 51 h 105"/>
                    <a:gd name="T106" fmla="*/ 9 w 341"/>
                    <a:gd name="T107" fmla="*/ 32 h 10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1"/>
                    <a:gd name="T163" fmla="*/ 0 h 105"/>
                    <a:gd name="T164" fmla="*/ 341 w 341"/>
                    <a:gd name="T165" fmla="*/ 105 h 10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1" h="105">
                      <a:moveTo>
                        <a:pt x="11" y="23"/>
                      </a:moveTo>
                      <a:lnTo>
                        <a:pt x="12" y="18"/>
                      </a:lnTo>
                      <a:lnTo>
                        <a:pt x="13" y="12"/>
                      </a:lnTo>
                      <a:lnTo>
                        <a:pt x="15" y="7"/>
                      </a:lnTo>
                      <a:lnTo>
                        <a:pt x="16" y="1"/>
                      </a:lnTo>
                      <a:lnTo>
                        <a:pt x="17" y="1"/>
                      </a:lnTo>
                      <a:lnTo>
                        <a:pt x="19" y="1"/>
                      </a:lnTo>
                      <a:lnTo>
                        <a:pt x="21" y="1"/>
                      </a:lnTo>
                      <a:lnTo>
                        <a:pt x="23" y="1"/>
                      </a:lnTo>
                      <a:lnTo>
                        <a:pt x="24" y="1"/>
                      </a:lnTo>
                      <a:lnTo>
                        <a:pt x="26" y="1"/>
                      </a:lnTo>
                      <a:lnTo>
                        <a:pt x="28" y="1"/>
                      </a:lnTo>
                      <a:lnTo>
                        <a:pt x="29" y="1"/>
                      </a:lnTo>
                      <a:lnTo>
                        <a:pt x="38" y="1"/>
                      </a:lnTo>
                      <a:lnTo>
                        <a:pt x="47" y="1"/>
                      </a:lnTo>
                      <a:lnTo>
                        <a:pt x="56" y="1"/>
                      </a:lnTo>
                      <a:lnTo>
                        <a:pt x="65" y="1"/>
                      </a:lnTo>
                      <a:lnTo>
                        <a:pt x="74" y="1"/>
                      </a:lnTo>
                      <a:lnTo>
                        <a:pt x="83" y="1"/>
                      </a:lnTo>
                      <a:lnTo>
                        <a:pt x="92" y="1"/>
                      </a:lnTo>
                      <a:lnTo>
                        <a:pt x="101" y="1"/>
                      </a:lnTo>
                      <a:lnTo>
                        <a:pt x="110" y="1"/>
                      </a:lnTo>
                      <a:lnTo>
                        <a:pt x="119" y="1"/>
                      </a:lnTo>
                      <a:lnTo>
                        <a:pt x="128" y="1"/>
                      </a:lnTo>
                      <a:lnTo>
                        <a:pt x="137" y="1"/>
                      </a:lnTo>
                      <a:lnTo>
                        <a:pt x="146" y="1"/>
                      </a:lnTo>
                      <a:lnTo>
                        <a:pt x="155" y="1"/>
                      </a:lnTo>
                      <a:lnTo>
                        <a:pt x="164" y="1"/>
                      </a:lnTo>
                      <a:lnTo>
                        <a:pt x="173" y="1"/>
                      </a:lnTo>
                      <a:lnTo>
                        <a:pt x="182" y="1"/>
                      </a:lnTo>
                      <a:lnTo>
                        <a:pt x="191" y="1"/>
                      </a:lnTo>
                      <a:lnTo>
                        <a:pt x="200" y="1"/>
                      </a:lnTo>
                      <a:lnTo>
                        <a:pt x="209" y="1"/>
                      </a:lnTo>
                      <a:lnTo>
                        <a:pt x="218" y="1"/>
                      </a:lnTo>
                      <a:lnTo>
                        <a:pt x="227" y="1"/>
                      </a:lnTo>
                      <a:lnTo>
                        <a:pt x="236" y="1"/>
                      </a:lnTo>
                      <a:lnTo>
                        <a:pt x="245" y="1"/>
                      </a:lnTo>
                      <a:lnTo>
                        <a:pt x="254" y="1"/>
                      </a:lnTo>
                      <a:lnTo>
                        <a:pt x="263" y="1"/>
                      </a:lnTo>
                      <a:lnTo>
                        <a:pt x="272" y="1"/>
                      </a:lnTo>
                      <a:lnTo>
                        <a:pt x="281" y="1"/>
                      </a:lnTo>
                      <a:lnTo>
                        <a:pt x="290" y="1"/>
                      </a:lnTo>
                      <a:lnTo>
                        <a:pt x="299" y="0"/>
                      </a:lnTo>
                      <a:lnTo>
                        <a:pt x="308" y="0"/>
                      </a:lnTo>
                      <a:lnTo>
                        <a:pt x="317" y="0"/>
                      </a:lnTo>
                      <a:lnTo>
                        <a:pt x="320" y="12"/>
                      </a:lnTo>
                      <a:lnTo>
                        <a:pt x="323" y="24"/>
                      </a:lnTo>
                      <a:lnTo>
                        <a:pt x="326" y="35"/>
                      </a:lnTo>
                      <a:lnTo>
                        <a:pt x="329" y="47"/>
                      </a:lnTo>
                      <a:lnTo>
                        <a:pt x="332" y="59"/>
                      </a:lnTo>
                      <a:lnTo>
                        <a:pt x="335" y="70"/>
                      </a:lnTo>
                      <a:lnTo>
                        <a:pt x="338" y="82"/>
                      </a:lnTo>
                      <a:lnTo>
                        <a:pt x="341" y="94"/>
                      </a:lnTo>
                      <a:lnTo>
                        <a:pt x="341" y="95"/>
                      </a:lnTo>
                      <a:lnTo>
                        <a:pt x="340" y="97"/>
                      </a:lnTo>
                      <a:lnTo>
                        <a:pt x="339" y="98"/>
                      </a:lnTo>
                      <a:lnTo>
                        <a:pt x="338" y="100"/>
                      </a:lnTo>
                      <a:lnTo>
                        <a:pt x="337" y="101"/>
                      </a:lnTo>
                      <a:lnTo>
                        <a:pt x="336" y="102"/>
                      </a:lnTo>
                      <a:lnTo>
                        <a:pt x="336" y="104"/>
                      </a:lnTo>
                      <a:lnTo>
                        <a:pt x="335" y="105"/>
                      </a:lnTo>
                      <a:lnTo>
                        <a:pt x="325" y="105"/>
                      </a:lnTo>
                      <a:lnTo>
                        <a:pt x="315" y="105"/>
                      </a:lnTo>
                      <a:lnTo>
                        <a:pt x="304" y="105"/>
                      </a:lnTo>
                      <a:lnTo>
                        <a:pt x="294" y="105"/>
                      </a:lnTo>
                      <a:lnTo>
                        <a:pt x="284" y="105"/>
                      </a:lnTo>
                      <a:lnTo>
                        <a:pt x="274" y="105"/>
                      </a:lnTo>
                      <a:lnTo>
                        <a:pt x="264" y="105"/>
                      </a:lnTo>
                      <a:lnTo>
                        <a:pt x="254" y="105"/>
                      </a:lnTo>
                      <a:lnTo>
                        <a:pt x="244" y="105"/>
                      </a:lnTo>
                      <a:lnTo>
                        <a:pt x="234" y="105"/>
                      </a:lnTo>
                      <a:lnTo>
                        <a:pt x="224" y="105"/>
                      </a:lnTo>
                      <a:lnTo>
                        <a:pt x="214" y="105"/>
                      </a:lnTo>
                      <a:lnTo>
                        <a:pt x="204" y="105"/>
                      </a:lnTo>
                      <a:lnTo>
                        <a:pt x="194" y="105"/>
                      </a:lnTo>
                      <a:lnTo>
                        <a:pt x="184" y="105"/>
                      </a:lnTo>
                      <a:lnTo>
                        <a:pt x="174" y="105"/>
                      </a:lnTo>
                      <a:lnTo>
                        <a:pt x="164" y="105"/>
                      </a:lnTo>
                      <a:lnTo>
                        <a:pt x="154" y="105"/>
                      </a:lnTo>
                      <a:lnTo>
                        <a:pt x="144" y="105"/>
                      </a:lnTo>
                      <a:lnTo>
                        <a:pt x="134" y="105"/>
                      </a:lnTo>
                      <a:lnTo>
                        <a:pt x="124" y="105"/>
                      </a:lnTo>
                      <a:lnTo>
                        <a:pt x="114" y="105"/>
                      </a:lnTo>
                      <a:lnTo>
                        <a:pt x="103" y="105"/>
                      </a:lnTo>
                      <a:lnTo>
                        <a:pt x="93" y="105"/>
                      </a:lnTo>
                      <a:lnTo>
                        <a:pt x="83" y="105"/>
                      </a:lnTo>
                      <a:lnTo>
                        <a:pt x="73" y="105"/>
                      </a:lnTo>
                      <a:lnTo>
                        <a:pt x="63" y="105"/>
                      </a:lnTo>
                      <a:lnTo>
                        <a:pt x="53" y="105"/>
                      </a:lnTo>
                      <a:lnTo>
                        <a:pt x="43" y="105"/>
                      </a:lnTo>
                      <a:lnTo>
                        <a:pt x="33" y="105"/>
                      </a:lnTo>
                      <a:lnTo>
                        <a:pt x="23" y="105"/>
                      </a:lnTo>
                      <a:lnTo>
                        <a:pt x="13" y="105"/>
                      </a:lnTo>
                      <a:lnTo>
                        <a:pt x="11" y="104"/>
                      </a:lnTo>
                      <a:lnTo>
                        <a:pt x="10" y="103"/>
                      </a:lnTo>
                      <a:lnTo>
                        <a:pt x="8" y="102"/>
                      </a:lnTo>
                      <a:lnTo>
                        <a:pt x="6" y="101"/>
                      </a:lnTo>
                      <a:lnTo>
                        <a:pt x="5" y="100"/>
                      </a:lnTo>
                      <a:lnTo>
                        <a:pt x="3" y="99"/>
                      </a:lnTo>
                      <a:lnTo>
                        <a:pt x="1" y="98"/>
                      </a:lnTo>
                      <a:lnTo>
                        <a:pt x="0" y="97"/>
                      </a:lnTo>
                      <a:lnTo>
                        <a:pt x="1" y="88"/>
                      </a:lnTo>
                      <a:lnTo>
                        <a:pt x="2" y="79"/>
                      </a:lnTo>
                      <a:lnTo>
                        <a:pt x="4" y="69"/>
                      </a:lnTo>
                      <a:lnTo>
                        <a:pt x="5" y="60"/>
                      </a:lnTo>
                      <a:lnTo>
                        <a:pt x="7" y="51"/>
                      </a:lnTo>
                      <a:lnTo>
                        <a:pt x="8" y="42"/>
                      </a:lnTo>
                      <a:lnTo>
                        <a:pt x="9" y="32"/>
                      </a:lnTo>
                      <a:lnTo>
                        <a:pt x="11" y="23"/>
                      </a:lnTo>
                      <a:close/>
                    </a:path>
                  </a:pathLst>
                </a:custGeom>
                <a:solidFill>
                  <a:srgbClr val="3F3F3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587" name="Freeform 418"/>
                <p:cNvSpPr>
                  <a:spLocks/>
                </p:cNvSpPr>
                <p:nvPr/>
              </p:nvSpPr>
              <p:spPr bwMode="auto">
                <a:xfrm>
                  <a:off x="2000" y="1484"/>
                  <a:ext cx="341" cy="96"/>
                </a:xfrm>
                <a:custGeom>
                  <a:avLst/>
                  <a:gdLst>
                    <a:gd name="T0" fmla="*/ 12 w 341"/>
                    <a:gd name="T1" fmla="*/ 15 h 96"/>
                    <a:gd name="T2" fmla="*/ 15 w 341"/>
                    <a:gd name="T3" fmla="*/ 5 h 96"/>
                    <a:gd name="T4" fmla="*/ 18 w 341"/>
                    <a:gd name="T5" fmla="*/ 0 h 96"/>
                    <a:gd name="T6" fmla="*/ 21 w 341"/>
                    <a:gd name="T7" fmla="*/ 1 h 96"/>
                    <a:gd name="T8" fmla="*/ 25 w 341"/>
                    <a:gd name="T9" fmla="*/ 1 h 96"/>
                    <a:gd name="T10" fmla="*/ 28 w 341"/>
                    <a:gd name="T11" fmla="*/ 1 h 96"/>
                    <a:gd name="T12" fmla="*/ 38 w 341"/>
                    <a:gd name="T13" fmla="*/ 1 h 96"/>
                    <a:gd name="T14" fmla="*/ 56 w 341"/>
                    <a:gd name="T15" fmla="*/ 1 h 96"/>
                    <a:gd name="T16" fmla="*/ 74 w 341"/>
                    <a:gd name="T17" fmla="*/ 1 h 96"/>
                    <a:gd name="T18" fmla="*/ 93 w 341"/>
                    <a:gd name="T19" fmla="*/ 1 h 96"/>
                    <a:gd name="T20" fmla="*/ 111 w 341"/>
                    <a:gd name="T21" fmla="*/ 1 h 96"/>
                    <a:gd name="T22" fmla="*/ 129 w 341"/>
                    <a:gd name="T23" fmla="*/ 0 h 96"/>
                    <a:gd name="T24" fmla="*/ 147 w 341"/>
                    <a:gd name="T25" fmla="*/ 0 h 96"/>
                    <a:gd name="T26" fmla="*/ 165 w 341"/>
                    <a:gd name="T27" fmla="*/ 0 h 96"/>
                    <a:gd name="T28" fmla="*/ 183 w 341"/>
                    <a:gd name="T29" fmla="*/ 0 h 96"/>
                    <a:gd name="T30" fmla="*/ 201 w 341"/>
                    <a:gd name="T31" fmla="*/ 0 h 96"/>
                    <a:gd name="T32" fmla="*/ 219 w 341"/>
                    <a:gd name="T33" fmla="*/ 0 h 96"/>
                    <a:gd name="T34" fmla="*/ 237 w 341"/>
                    <a:gd name="T35" fmla="*/ 0 h 96"/>
                    <a:gd name="T36" fmla="*/ 255 w 341"/>
                    <a:gd name="T37" fmla="*/ 0 h 96"/>
                    <a:gd name="T38" fmla="*/ 274 w 341"/>
                    <a:gd name="T39" fmla="*/ 0 h 96"/>
                    <a:gd name="T40" fmla="*/ 292 w 341"/>
                    <a:gd name="T41" fmla="*/ 0 h 96"/>
                    <a:gd name="T42" fmla="*/ 310 w 341"/>
                    <a:gd name="T43" fmla="*/ 0 h 96"/>
                    <a:gd name="T44" fmla="*/ 322 w 341"/>
                    <a:gd name="T45" fmla="*/ 10 h 96"/>
                    <a:gd name="T46" fmla="*/ 327 w 341"/>
                    <a:gd name="T47" fmla="*/ 32 h 96"/>
                    <a:gd name="T48" fmla="*/ 333 w 341"/>
                    <a:gd name="T49" fmla="*/ 53 h 96"/>
                    <a:gd name="T50" fmla="*/ 339 w 341"/>
                    <a:gd name="T51" fmla="*/ 74 h 96"/>
                    <a:gd name="T52" fmla="*/ 341 w 341"/>
                    <a:gd name="T53" fmla="*/ 86 h 96"/>
                    <a:gd name="T54" fmla="*/ 339 w 341"/>
                    <a:gd name="T55" fmla="*/ 89 h 96"/>
                    <a:gd name="T56" fmla="*/ 337 w 341"/>
                    <a:gd name="T57" fmla="*/ 92 h 96"/>
                    <a:gd name="T58" fmla="*/ 336 w 341"/>
                    <a:gd name="T59" fmla="*/ 95 h 96"/>
                    <a:gd name="T60" fmla="*/ 325 w 341"/>
                    <a:gd name="T61" fmla="*/ 96 h 96"/>
                    <a:gd name="T62" fmla="*/ 304 w 341"/>
                    <a:gd name="T63" fmla="*/ 96 h 96"/>
                    <a:gd name="T64" fmla="*/ 284 w 341"/>
                    <a:gd name="T65" fmla="*/ 96 h 96"/>
                    <a:gd name="T66" fmla="*/ 264 w 341"/>
                    <a:gd name="T67" fmla="*/ 96 h 96"/>
                    <a:gd name="T68" fmla="*/ 244 w 341"/>
                    <a:gd name="T69" fmla="*/ 96 h 96"/>
                    <a:gd name="T70" fmla="*/ 224 w 341"/>
                    <a:gd name="T71" fmla="*/ 96 h 96"/>
                    <a:gd name="T72" fmla="*/ 204 w 341"/>
                    <a:gd name="T73" fmla="*/ 96 h 96"/>
                    <a:gd name="T74" fmla="*/ 184 w 341"/>
                    <a:gd name="T75" fmla="*/ 96 h 96"/>
                    <a:gd name="T76" fmla="*/ 164 w 341"/>
                    <a:gd name="T77" fmla="*/ 96 h 96"/>
                    <a:gd name="T78" fmla="*/ 144 w 341"/>
                    <a:gd name="T79" fmla="*/ 96 h 96"/>
                    <a:gd name="T80" fmla="*/ 124 w 341"/>
                    <a:gd name="T81" fmla="*/ 96 h 96"/>
                    <a:gd name="T82" fmla="*/ 103 w 341"/>
                    <a:gd name="T83" fmla="*/ 96 h 96"/>
                    <a:gd name="T84" fmla="*/ 83 w 341"/>
                    <a:gd name="T85" fmla="*/ 96 h 96"/>
                    <a:gd name="T86" fmla="*/ 63 w 341"/>
                    <a:gd name="T87" fmla="*/ 96 h 96"/>
                    <a:gd name="T88" fmla="*/ 43 w 341"/>
                    <a:gd name="T89" fmla="*/ 96 h 96"/>
                    <a:gd name="T90" fmla="*/ 23 w 341"/>
                    <a:gd name="T91" fmla="*/ 96 h 96"/>
                    <a:gd name="T92" fmla="*/ 11 w 341"/>
                    <a:gd name="T93" fmla="*/ 95 h 96"/>
                    <a:gd name="T94" fmla="*/ 8 w 341"/>
                    <a:gd name="T95" fmla="*/ 93 h 96"/>
                    <a:gd name="T96" fmla="*/ 4 w 341"/>
                    <a:gd name="T97" fmla="*/ 91 h 96"/>
                    <a:gd name="T98" fmla="*/ 1 w 341"/>
                    <a:gd name="T99" fmla="*/ 89 h 96"/>
                    <a:gd name="T100" fmla="*/ 1 w 341"/>
                    <a:gd name="T101" fmla="*/ 79 h 96"/>
                    <a:gd name="T102" fmla="*/ 4 w 341"/>
                    <a:gd name="T103" fmla="*/ 63 h 96"/>
                    <a:gd name="T104" fmla="*/ 6 w 341"/>
                    <a:gd name="T105" fmla="*/ 46 h 96"/>
                    <a:gd name="T106" fmla="*/ 9 w 341"/>
                    <a:gd name="T107" fmla="*/ 29 h 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1"/>
                    <a:gd name="T163" fmla="*/ 0 h 96"/>
                    <a:gd name="T164" fmla="*/ 341 w 341"/>
                    <a:gd name="T165" fmla="*/ 96 h 9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1" h="96">
                      <a:moveTo>
                        <a:pt x="10" y="20"/>
                      </a:moveTo>
                      <a:lnTo>
                        <a:pt x="12" y="15"/>
                      </a:lnTo>
                      <a:lnTo>
                        <a:pt x="13" y="10"/>
                      </a:lnTo>
                      <a:lnTo>
                        <a:pt x="15" y="5"/>
                      </a:lnTo>
                      <a:lnTo>
                        <a:pt x="16" y="0"/>
                      </a:lnTo>
                      <a:lnTo>
                        <a:pt x="18" y="0"/>
                      </a:lnTo>
                      <a:lnTo>
                        <a:pt x="20" y="1"/>
                      </a:lnTo>
                      <a:lnTo>
                        <a:pt x="21" y="1"/>
                      </a:lnTo>
                      <a:lnTo>
                        <a:pt x="23" y="1"/>
                      </a:lnTo>
                      <a:lnTo>
                        <a:pt x="25" y="1"/>
                      </a:lnTo>
                      <a:lnTo>
                        <a:pt x="26" y="1"/>
                      </a:lnTo>
                      <a:lnTo>
                        <a:pt x="28" y="1"/>
                      </a:lnTo>
                      <a:lnTo>
                        <a:pt x="29" y="1"/>
                      </a:lnTo>
                      <a:lnTo>
                        <a:pt x="38" y="1"/>
                      </a:lnTo>
                      <a:lnTo>
                        <a:pt x="47" y="1"/>
                      </a:lnTo>
                      <a:lnTo>
                        <a:pt x="56" y="1"/>
                      </a:lnTo>
                      <a:lnTo>
                        <a:pt x="65" y="1"/>
                      </a:lnTo>
                      <a:lnTo>
                        <a:pt x="74" y="1"/>
                      </a:lnTo>
                      <a:lnTo>
                        <a:pt x="84" y="1"/>
                      </a:lnTo>
                      <a:lnTo>
                        <a:pt x="93" y="1"/>
                      </a:lnTo>
                      <a:lnTo>
                        <a:pt x="102" y="1"/>
                      </a:lnTo>
                      <a:lnTo>
                        <a:pt x="111" y="1"/>
                      </a:lnTo>
                      <a:lnTo>
                        <a:pt x="120" y="0"/>
                      </a:lnTo>
                      <a:lnTo>
                        <a:pt x="129" y="0"/>
                      </a:lnTo>
                      <a:lnTo>
                        <a:pt x="138" y="0"/>
                      </a:lnTo>
                      <a:lnTo>
                        <a:pt x="147" y="0"/>
                      </a:lnTo>
                      <a:lnTo>
                        <a:pt x="156" y="0"/>
                      </a:lnTo>
                      <a:lnTo>
                        <a:pt x="165" y="0"/>
                      </a:lnTo>
                      <a:lnTo>
                        <a:pt x="174" y="0"/>
                      </a:lnTo>
                      <a:lnTo>
                        <a:pt x="183" y="0"/>
                      </a:lnTo>
                      <a:lnTo>
                        <a:pt x="192" y="0"/>
                      </a:lnTo>
                      <a:lnTo>
                        <a:pt x="201" y="0"/>
                      </a:lnTo>
                      <a:lnTo>
                        <a:pt x="210" y="0"/>
                      </a:lnTo>
                      <a:lnTo>
                        <a:pt x="219" y="0"/>
                      </a:lnTo>
                      <a:lnTo>
                        <a:pt x="228" y="0"/>
                      </a:lnTo>
                      <a:lnTo>
                        <a:pt x="237" y="0"/>
                      </a:lnTo>
                      <a:lnTo>
                        <a:pt x="247" y="0"/>
                      </a:lnTo>
                      <a:lnTo>
                        <a:pt x="255" y="0"/>
                      </a:lnTo>
                      <a:lnTo>
                        <a:pt x="264" y="0"/>
                      </a:lnTo>
                      <a:lnTo>
                        <a:pt x="274" y="0"/>
                      </a:lnTo>
                      <a:lnTo>
                        <a:pt x="283" y="0"/>
                      </a:lnTo>
                      <a:lnTo>
                        <a:pt x="292" y="0"/>
                      </a:lnTo>
                      <a:lnTo>
                        <a:pt x="301" y="0"/>
                      </a:lnTo>
                      <a:lnTo>
                        <a:pt x="310" y="0"/>
                      </a:lnTo>
                      <a:lnTo>
                        <a:pt x="319" y="0"/>
                      </a:lnTo>
                      <a:lnTo>
                        <a:pt x="322" y="10"/>
                      </a:lnTo>
                      <a:lnTo>
                        <a:pt x="324" y="21"/>
                      </a:lnTo>
                      <a:lnTo>
                        <a:pt x="327" y="32"/>
                      </a:lnTo>
                      <a:lnTo>
                        <a:pt x="330" y="42"/>
                      </a:lnTo>
                      <a:lnTo>
                        <a:pt x="333" y="53"/>
                      </a:lnTo>
                      <a:lnTo>
                        <a:pt x="336" y="64"/>
                      </a:lnTo>
                      <a:lnTo>
                        <a:pt x="339" y="74"/>
                      </a:lnTo>
                      <a:lnTo>
                        <a:pt x="341" y="85"/>
                      </a:lnTo>
                      <a:lnTo>
                        <a:pt x="341" y="86"/>
                      </a:lnTo>
                      <a:lnTo>
                        <a:pt x="340" y="88"/>
                      </a:lnTo>
                      <a:lnTo>
                        <a:pt x="339" y="89"/>
                      </a:lnTo>
                      <a:lnTo>
                        <a:pt x="338" y="91"/>
                      </a:lnTo>
                      <a:lnTo>
                        <a:pt x="337" y="92"/>
                      </a:lnTo>
                      <a:lnTo>
                        <a:pt x="336" y="93"/>
                      </a:lnTo>
                      <a:lnTo>
                        <a:pt x="336" y="95"/>
                      </a:lnTo>
                      <a:lnTo>
                        <a:pt x="335" y="96"/>
                      </a:lnTo>
                      <a:lnTo>
                        <a:pt x="325" y="96"/>
                      </a:lnTo>
                      <a:lnTo>
                        <a:pt x="315" y="96"/>
                      </a:lnTo>
                      <a:lnTo>
                        <a:pt x="304" y="96"/>
                      </a:lnTo>
                      <a:lnTo>
                        <a:pt x="294" y="96"/>
                      </a:lnTo>
                      <a:lnTo>
                        <a:pt x="284" y="96"/>
                      </a:lnTo>
                      <a:lnTo>
                        <a:pt x="274" y="96"/>
                      </a:lnTo>
                      <a:lnTo>
                        <a:pt x="264" y="96"/>
                      </a:lnTo>
                      <a:lnTo>
                        <a:pt x="254" y="96"/>
                      </a:lnTo>
                      <a:lnTo>
                        <a:pt x="244" y="96"/>
                      </a:lnTo>
                      <a:lnTo>
                        <a:pt x="234" y="96"/>
                      </a:lnTo>
                      <a:lnTo>
                        <a:pt x="224" y="96"/>
                      </a:lnTo>
                      <a:lnTo>
                        <a:pt x="214" y="96"/>
                      </a:lnTo>
                      <a:lnTo>
                        <a:pt x="204" y="96"/>
                      </a:lnTo>
                      <a:lnTo>
                        <a:pt x="194" y="96"/>
                      </a:lnTo>
                      <a:lnTo>
                        <a:pt x="184" y="96"/>
                      </a:lnTo>
                      <a:lnTo>
                        <a:pt x="174" y="96"/>
                      </a:lnTo>
                      <a:lnTo>
                        <a:pt x="164" y="96"/>
                      </a:lnTo>
                      <a:lnTo>
                        <a:pt x="154" y="96"/>
                      </a:lnTo>
                      <a:lnTo>
                        <a:pt x="144" y="96"/>
                      </a:lnTo>
                      <a:lnTo>
                        <a:pt x="134" y="96"/>
                      </a:lnTo>
                      <a:lnTo>
                        <a:pt x="124" y="96"/>
                      </a:lnTo>
                      <a:lnTo>
                        <a:pt x="114" y="96"/>
                      </a:lnTo>
                      <a:lnTo>
                        <a:pt x="103" y="96"/>
                      </a:lnTo>
                      <a:lnTo>
                        <a:pt x="93" y="96"/>
                      </a:lnTo>
                      <a:lnTo>
                        <a:pt x="83" y="96"/>
                      </a:lnTo>
                      <a:lnTo>
                        <a:pt x="73" y="96"/>
                      </a:lnTo>
                      <a:lnTo>
                        <a:pt x="63" y="96"/>
                      </a:lnTo>
                      <a:lnTo>
                        <a:pt x="53" y="96"/>
                      </a:lnTo>
                      <a:lnTo>
                        <a:pt x="43" y="96"/>
                      </a:lnTo>
                      <a:lnTo>
                        <a:pt x="33" y="96"/>
                      </a:lnTo>
                      <a:lnTo>
                        <a:pt x="23" y="96"/>
                      </a:lnTo>
                      <a:lnTo>
                        <a:pt x="13" y="96"/>
                      </a:lnTo>
                      <a:lnTo>
                        <a:pt x="11" y="95"/>
                      </a:lnTo>
                      <a:lnTo>
                        <a:pt x="10" y="94"/>
                      </a:lnTo>
                      <a:lnTo>
                        <a:pt x="8" y="93"/>
                      </a:lnTo>
                      <a:lnTo>
                        <a:pt x="6" y="92"/>
                      </a:lnTo>
                      <a:lnTo>
                        <a:pt x="4" y="91"/>
                      </a:lnTo>
                      <a:lnTo>
                        <a:pt x="3" y="90"/>
                      </a:lnTo>
                      <a:lnTo>
                        <a:pt x="1" y="89"/>
                      </a:lnTo>
                      <a:lnTo>
                        <a:pt x="0" y="88"/>
                      </a:lnTo>
                      <a:lnTo>
                        <a:pt x="1" y="79"/>
                      </a:lnTo>
                      <a:lnTo>
                        <a:pt x="2" y="71"/>
                      </a:lnTo>
                      <a:lnTo>
                        <a:pt x="4" y="63"/>
                      </a:lnTo>
                      <a:lnTo>
                        <a:pt x="5" y="54"/>
                      </a:lnTo>
                      <a:lnTo>
                        <a:pt x="6" y="46"/>
                      </a:lnTo>
                      <a:lnTo>
                        <a:pt x="8" y="37"/>
                      </a:lnTo>
                      <a:lnTo>
                        <a:pt x="9" y="29"/>
                      </a:lnTo>
                      <a:lnTo>
                        <a:pt x="10" y="20"/>
                      </a:lnTo>
                      <a:close/>
                    </a:path>
                  </a:pathLst>
                </a:custGeom>
                <a:solidFill>
                  <a:srgbClr val="424444"/>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588" name="Freeform 419"/>
                <p:cNvSpPr>
                  <a:spLocks/>
                </p:cNvSpPr>
                <p:nvPr/>
              </p:nvSpPr>
              <p:spPr bwMode="auto">
                <a:xfrm>
                  <a:off x="2000" y="1492"/>
                  <a:ext cx="341" cy="88"/>
                </a:xfrm>
                <a:custGeom>
                  <a:avLst/>
                  <a:gdLst>
                    <a:gd name="T0" fmla="*/ 11 w 341"/>
                    <a:gd name="T1" fmla="*/ 16 h 88"/>
                    <a:gd name="T2" fmla="*/ 13 w 341"/>
                    <a:gd name="T3" fmla="*/ 12 h 88"/>
                    <a:gd name="T4" fmla="*/ 15 w 341"/>
                    <a:gd name="T5" fmla="*/ 7 h 88"/>
                    <a:gd name="T6" fmla="*/ 16 w 341"/>
                    <a:gd name="T7" fmla="*/ 3 h 88"/>
                    <a:gd name="T8" fmla="*/ 18 w 341"/>
                    <a:gd name="T9" fmla="*/ 1 h 88"/>
                    <a:gd name="T10" fmla="*/ 22 w 341"/>
                    <a:gd name="T11" fmla="*/ 1 h 88"/>
                    <a:gd name="T12" fmla="*/ 25 w 341"/>
                    <a:gd name="T13" fmla="*/ 1 h 88"/>
                    <a:gd name="T14" fmla="*/ 28 w 341"/>
                    <a:gd name="T15" fmla="*/ 1 h 88"/>
                    <a:gd name="T16" fmla="*/ 38 w 341"/>
                    <a:gd name="T17" fmla="*/ 1 h 88"/>
                    <a:gd name="T18" fmla="*/ 57 w 341"/>
                    <a:gd name="T19" fmla="*/ 1 h 88"/>
                    <a:gd name="T20" fmla="*/ 75 w 341"/>
                    <a:gd name="T21" fmla="*/ 1 h 88"/>
                    <a:gd name="T22" fmla="*/ 93 w 341"/>
                    <a:gd name="T23" fmla="*/ 1 h 88"/>
                    <a:gd name="T24" fmla="*/ 111 w 341"/>
                    <a:gd name="T25" fmla="*/ 1 h 88"/>
                    <a:gd name="T26" fmla="*/ 130 w 341"/>
                    <a:gd name="T27" fmla="*/ 1 h 88"/>
                    <a:gd name="T28" fmla="*/ 148 w 341"/>
                    <a:gd name="T29" fmla="*/ 1 h 88"/>
                    <a:gd name="T30" fmla="*/ 166 w 341"/>
                    <a:gd name="T31" fmla="*/ 1 h 88"/>
                    <a:gd name="T32" fmla="*/ 184 w 341"/>
                    <a:gd name="T33" fmla="*/ 1 h 88"/>
                    <a:gd name="T34" fmla="*/ 202 w 341"/>
                    <a:gd name="T35" fmla="*/ 1 h 88"/>
                    <a:gd name="T36" fmla="*/ 221 w 341"/>
                    <a:gd name="T37" fmla="*/ 1 h 88"/>
                    <a:gd name="T38" fmla="*/ 239 w 341"/>
                    <a:gd name="T39" fmla="*/ 1 h 88"/>
                    <a:gd name="T40" fmla="*/ 257 w 341"/>
                    <a:gd name="T41" fmla="*/ 1 h 88"/>
                    <a:gd name="T42" fmla="*/ 275 w 341"/>
                    <a:gd name="T43" fmla="*/ 1 h 88"/>
                    <a:gd name="T44" fmla="*/ 293 w 341"/>
                    <a:gd name="T45" fmla="*/ 0 h 88"/>
                    <a:gd name="T46" fmla="*/ 311 w 341"/>
                    <a:gd name="T47" fmla="*/ 0 h 88"/>
                    <a:gd name="T48" fmla="*/ 323 w 341"/>
                    <a:gd name="T49" fmla="*/ 10 h 88"/>
                    <a:gd name="T50" fmla="*/ 328 w 341"/>
                    <a:gd name="T51" fmla="*/ 29 h 88"/>
                    <a:gd name="T52" fmla="*/ 334 w 341"/>
                    <a:gd name="T53" fmla="*/ 48 h 88"/>
                    <a:gd name="T54" fmla="*/ 339 w 341"/>
                    <a:gd name="T55" fmla="*/ 67 h 88"/>
                    <a:gd name="T56" fmla="*/ 341 w 341"/>
                    <a:gd name="T57" fmla="*/ 78 h 88"/>
                    <a:gd name="T58" fmla="*/ 339 w 341"/>
                    <a:gd name="T59" fmla="*/ 82 h 88"/>
                    <a:gd name="T60" fmla="*/ 337 w 341"/>
                    <a:gd name="T61" fmla="*/ 84 h 88"/>
                    <a:gd name="T62" fmla="*/ 336 w 341"/>
                    <a:gd name="T63" fmla="*/ 87 h 88"/>
                    <a:gd name="T64" fmla="*/ 325 w 341"/>
                    <a:gd name="T65" fmla="*/ 88 h 88"/>
                    <a:gd name="T66" fmla="*/ 304 w 341"/>
                    <a:gd name="T67" fmla="*/ 88 h 88"/>
                    <a:gd name="T68" fmla="*/ 284 w 341"/>
                    <a:gd name="T69" fmla="*/ 88 h 88"/>
                    <a:gd name="T70" fmla="*/ 264 w 341"/>
                    <a:gd name="T71" fmla="*/ 88 h 88"/>
                    <a:gd name="T72" fmla="*/ 244 w 341"/>
                    <a:gd name="T73" fmla="*/ 88 h 88"/>
                    <a:gd name="T74" fmla="*/ 224 w 341"/>
                    <a:gd name="T75" fmla="*/ 88 h 88"/>
                    <a:gd name="T76" fmla="*/ 204 w 341"/>
                    <a:gd name="T77" fmla="*/ 88 h 88"/>
                    <a:gd name="T78" fmla="*/ 184 w 341"/>
                    <a:gd name="T79" fmla="*/ 88 h 88"/>
                    <a:gd name="T80" fmla="*/ 164 w 341"/>
                    <a:gd name="T81" fmla="*/ 88 h 88"/>
                    <a:gd name="T82" fmla="*/ 144 w 341"/>
                    <a:gd name="T83" fmla="*/ 88 h 88"/>
                    <a:gd name="T84" fmla="*/ 124 w 341"/>
                    <a:gd name="T85" fmla="*/ 88 h 88"/>
                    <a:gd name="T86" fmla="*/ 103 w 341"/>
                    <a:gd name="T87" fmla="*/ 88 h 88"/>
                    <a:gd name="T88" fmla="*/ 83 w 341"/>
                    <a:gd name="T89" fmla="*/ 88 h 88"/>
                    <a:gd name="T90" fmla="*/ 63 w 341"/>
                    <a:gd name="T91" fmla="*/ 88 h 88"/>
                    <a:gd name="T92" fmla="*/ 43 w 341"/>
                    <a:gd name="T93" fmla="*/ 88 h 88"/>
                    <a:gd name="T94" fmla="*/ 23 w 341"/>
                    <a:gd name="T95" fmla="*/ 88 h 88"/>
                    <a:gd name="T96" fmla="*/ 11 w 341"/>
                    <a:gd name="T97" fmla="*/ 87 h 88"/>
                    <a:gd name="T98" fmla="*/ 8 w 341"/>
                    <a:gd name="T99" fmla="*/ 85 h 88"/>
                    <a:gd name="T100" fmla="*/ 4 w 341"/>
                    <a:gd name="T101" fmla="*/ 84 h 88"/>
                    <a:gd name="T102" fmla="*/ 1 w 341"/>
                    <a:gd name="T103" fmla="*/ 81 h 88"/>
                    <a:gd name="T104" fmla="*/ 1 w 341"/>
                    <a:gd name="T105" fmla="*/ 72 h 88"/>
                    <a:gd name="T106" fmla="*/ 4 w 341"/>
                    <a:gd name="T107" fmla="*/ 57 h 88"/>
                    <a:gd name="T108" fmla="*/ 6 w 341"/>
                    <a:gd name="T109" fmla="*/ 41 h 88"/>
                    <a:gd name="T110" fmla="*/ 9 w 341"/>
                    <a:gd name="T111" fmla="*/ 26 h 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88"/>
                    <a:gd name="T170" fmla="*/ 341 w 341"/>
                    <a:gd name="T171" fmla="*/ 88 h 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88">
                      <a:moveTo>
                        <a:pt x="10" y="18"/>
                      </a:moveTo>
                      <a:lnTo>
                        <a:pt x="11" y="16"/>
                      </a:lnTo>
                      <a:lnTo>
                        <a:pt x="12" y="14"/>
                      </a:lnTo>
                      <a:lnTo>
                        <a:pt x="13" y="12"/>
                      </a:lnTo>
                      <a:lnTo>
                        <a:pt x="14" y="9"/>
                      </a:lnTo>
                      <a:lnTo>
                        <a:pt x="15" y="7"/>
                      </a:lnTo>
                      <a:lnTo>
                        <a:pt x="15" y="5"/>
                      </a:lnTo>
                      <a:lnTo>
                        <a:pt x="16" y="3"/>
                      </a:lnTo>
                      <a:lnTo>
                        <a:pt x="17" y="1"/>
                      </a:lnTo>
                      <a:lnTo>
                        <a:pt x="18" y="1"/>
                      </a:lnTo>
                      <a:lnTo>
                        <a:pt x="20" y="1"/>
                      </a:lnTo>
                      <a:lnTo>
                        <a:pt x="22" y="1"/>
                      </a:lnTo>
                      <a:lnTo>
                        <a:pt x="23" y="1"/>
                      </a:lnTo>
                      <a:lnTo>
                        <a:pt x="25" y="1"/>
                      </a:lnTo>
                      <a:lnTo>
                        <a:pt x="26" y="1"/>
                      </a:lnTo>
                      <a:lnTo>
                        <a:pt x="28" y="1"/>
                      </a:lnTo>
                      <a:lnTo>
                        <a:pt x="29" y="1"/>
                      </a:lnTo>
                      <a:lnTo>
                        <a:pt x="38" y="1"/>
                      </a:lnTo>
                      <a:lnTo>
                        <a:pt x="48" y="1"/>
                      </a:lnTo>
                      <a:lnTo>
                        <a:pt x="57" y="1"/>
                      </a:lnTo>
                      <a:lnTo>
                        <a:pt x="66" y="1"/>
                      </a:lnTo>
                      <a:lnTo>
                        <a:pt x="75" y="1"/>
                      </a:lnTo>
                      <a:lnTo>
                        <a:pt x="84" y="1"/>
                      </a:lnTo>
                      <a:lnTo>
                        <a:pt x="93" y="1"/>
                      </a:lnTo>
                      <a:lnTo>
                        <a:pt x="102" y="1"/>
                      </a:lnTo>
                      <a:lnTo>
                        <a:pt x="111" y="1"/>
                      </a:lnTo>
                      <a:lnTo>
                        <a:pt x="120" y="1"/>
                      </a:lnTo>
                      <a:lnTo>
                        <a:pt x="130" y="1"/>
                      </a:lnTo>
                      <a:lnTo>
                        <a:pt x="139" y="1"/>
                      </a:lnTo>
                      <a:lnTo>
                        <a:pt x="148" y="1"/>
                      </a:lnTo>
                      <a:lnTo>
                        <a:pt x="157" y="1"/>
                      </a:lnTo>
                      <a:lnTo>
                        <a:pt x="166" y="1"/>
                      </a:lnTo>
                      <a:lnTo>
                        <a:pt x="175" y="1"/>
                      </a:lnTo>
                      <a:lnTo>
                        <a:pt x="184" y="1"/>
                      </a:lnTo>
                      <a:lnTo>
                        <a:pt x="193" y="1"/>
                      </a:lnTo>
                      <a:lnTo>
                        <a:pt x="202" y="1"/>
                      </a:lnTo>
                      <a:lnTo>
                        <a:pt x="211" y="1"/>
                      </a:lnTo>
                      <a:lnTo>
                        <a:pt x="221" y="1"/>
                      </a:lnTo>
                      <a:lnTo>
                        <a:pt x="230" y="1"/>
                      </a:lnTo>
                      <a:lnTo>
                        <a:pt x="239" y="1"/>
                      </a:lnTo>
                      <a:lnTo>
                        <a:pt x="248" y="1"/>
                      </a:lnTo>
                      <a:lnTo>
                        <a:pt x="257" y="1"/>
                      </a:lnTo>
                      <a:lnTo>
                        <a:pt x="266" y="1"/>
                      </a:lnTo>
                      <a:lnTo>
                        <a:pt x="275" y="1"/>
                      </a:lnTo>
                      <a:lnTo>
                        <a:pt x="284" y="0"/>
                      </a:lnTo>
                      <a:lnTo>
                        <a:pt x="293" y="0"/>
                      </a:lnTo>
                      <a:lnTo>
                        <a:pt x="302" y="0"/>
                      </a:lnTo>
                      <a:lnTo>
                        <a:pt x="311" y="0"/>
                      </a:lnTo>
                      <a:lnTo>
                        <a:pt x="320" y="0"/>
                      </a:lnTo>
                      <a:lnTo>
                        <a:pt x="323" y="10"/>
                      </a:lnTo>
                      <a:lnTo>
                        <a:pt x="326" y="19"/>
                      </a:lnTo>
                      <a:lnTo>
                        <a:pt x="328" y="29"/>
                      </a:lnTo>
                      <a:lnTo>
                        <a:pt x="331" y="39"/>
                      </a:lnTo>
                      <a:lnTo>
                        <a:pt x="334" y="48"/>
                      </a:lnTo>
                      <a:lnTo>
                        <a:pt x="336" y="58"/>
                      </a:lnTo>
                      <a:lnTo>
                        <a:pt x="339" y="67"/>
                      </a:lnTo>
                      <a:lnTo>
                        <a:pt x="341" y="77"/>
                      </a:lnTo>
                      <a:lnTo>
                        <a:pt x="341" y="78"/>
                      </a:lnTo>
                      <a:lnTo>
                        <a:pt x="340" y="80"/>
                      </a:lnTo>
                      <a:lnTo>
                        <a:pt x="339" y="82"/>
                      </a:lnTo>
                      <a:lnTo>
                        <a:pt x="339" y="83"/>
                      </a:lnTo>
                      <a:lnTo>
                        <a:pt x="337" y="84"/>
                      </a:lnTo>
                      <a:lnTo>
                        <a:pt x="337" y="86"/>
                      </a:lnTo>
                      <a:lnTo>
                        <a:pt x="336" y="87"/>
                      </a:lnTo>
                      <a:lnTo>
                        <a:pt x="335" y="88"/>
                      </a:lnTo>
                      <a:lnTo>
                        <a:pt x="325" y="88"/>
                      </a:lnTo>
                      <a:lnTo>
                        <a:pt x="315" y="88"/>
                      </a:lnTo>
                      <a:lnTo>
                        <a:pt x="304" y="88"/>
                      </a:lnTo>
                      <a:lnTo>
                        <a:pt x="294" y="88"/>
                      </a:lnTo>
                      <a:lnTo>
                        <a:pt x="284" y="88"/>
                      </a:lnTo>
                      <a:lnTo>
                        <a:pt x="274" y="88"/>
                      </a:lnTo>
                      <a:lnTo>
                        <a:pt x="264" y="88"/>
                      </a:lnTo>
                      <a:lnTo>
                        <a:pt x="254" y="88"/>
                      </a:lnTo>
                      <a:lnTo>
                        <a:pt x="244" y="88"/>
                      </a:lnTo>
                      <a:lnTo>
                        <a:pt x="234" y="88"/>
                      </a:lnTo>
                      <a:lnTo>
                        <a:pt x="224" y="88"/>
                      </a:lnTo>
                      <a:lnTo>
                        <a:pt x="214" y="88"/>
                      </a:lnTo>
                      <a:lnTo>
                        <a:pt x="204" y="88"/>
                      </a:lnTo>
                      <a:lnTo>
                        <a:pt x="194" y="88"/>
                      </a:lnTo>
                      <a:lnTo>
                        <a:pt x="184" y="88"/>
                      </a:lnTo>
                      <a:lnTo>
                        <a:pt x="174" y="88"/>
                      </a:lnTo>
                      <a:lnTo>
                        <a:pt x="164" y="88"/>
                      </a:lnTo>
                      <a:lnTo>
                        <a:pt x="154" y="88"/>
                      </a:lnTo>
                      <a:lnTo>
                        <a:pt x="144" y="88"/>
                      </a:lnTo>
                      <a:lnTo>
                        <a:pt x="134" y="88"/>
                      </a:lnTo>
                      <a:lnTo>
                        <a:pt x="124" y="88"/>
                      </a:lnTo>
                      <a:lnTo>
                        <a:pt x="114" y="88"/>
                      </a:lnTo>
                      <a:lnTo>
                        <a:pt x="103" y="88"/>
                      </a:lnTo>
                      <a:lnTo>
                        <a:pt x="93" y="88"/>
                      </a:lnTo>
                      <a:lnTo>
                        <a:pt x="83" y="88"/>
                      </a:lnTo>
                      <a:lnTo>
                        <a:pt x="73" y="88"/>
                      </a:lnTo>
                      <a:lnTo>
                        <a:pt x="63" y="88"/>
                      </a:lnTo>
                      <a:lnTo>
                        <a:pt x="53" y="88"/>
                      </a:lnTo>
                      <a:lnTo>
                        <a:pt x="43" y="88"/>
                      </a:lnTo>
                      <a:lnTo>
                        <a:pt x="33" y="88"/>
                      </a:lnTo>
                      <a:lnTo>
                        <a:pt x="23" y="88"/>
                      </a:lnTo>
                      <a:lnTo>
                        <a:pt x="13" y="88"/>
                      </a:lnTo>
                      <a:lnTo>
                        <a:pt x="11" y="87"/>
                      </a:lnTo>
                      <a:lnTo>
                        <a:pt x="10" y="86"/>
                      </a:lnTo>
                      <a:lnTo>
                        <a:pt x="8" y="85"/>
                      </a:lnTo>
                      <a:lnTo>
                        <a:pt x="6" y="84"/>
                      </a:lnTo>
                      <a:lnTo>
                        <a:pt x="4" y="84"/>
                      </a:lnTo>
                      <a:lnTo>
                        <a:pt x="3" y="82"/>
                      </a:lnTo>
                      <a:lnTo>
                        <a:pt x="1" y="81"/>
                      </a:lnTo>
                      <a:lnTo>
                        <a:pt x="0" y="80"/>
                      </a:lnTo>
                      <a:lnTo>
                        <a:pt x="1" y="72"/>
                      </a:lnTo>
                      <a:lnTo>
                        <a:pt x="2" y="64"/>
                      </a:lnTo>
                      <a:lnTo>
                        <a:pt x="4" y="57"/>
                      </a:lnTo>
                      <a:lnTo>
                        <a:pt x="5" y="49"/>
                      </a:lnTo>
                      <a:lnTo>
                        <a:pt x="6" y="41"/>
                      </a:lnTo>
                      <a:lnTo>
                        <a:pt x="7" y="34"/>
                      </a:lnTo>
                      <a:lnTo>
                        <a:pt x="9" y="26"/>
                      </a:lnTo>
                      <a:lnTo>
                        <a:pt x="10" y="18"/>
                      </a:lnTo>
                      <a:close/>
                    </a:path>
                  </a:pathLst>
                </a:custGeom>
                <a:solidFill>
                  <a:srgbClr val="444749"/>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589" name="Freeform 420"/>
                <p:cNvSpPr>
                  <a:spLocks/>
                </p:cNvSpPr>
                <p:nvPr/>
              </p:nvSpPr>
              <p:spPr bwMode="auto">
                <a:xfrm>
                  <a:off x="2000" y="1501"/>
                  <a:ext cx="341" cy="79"/>
                </a:xfrm>
                <a:custGeom>
                  <a:avLst/>
                  <a:gdLst>
                    <a:gd name="T0" fmla="*/ 11 w 341"/>
                    <a:gd name="T1" fmla="*/ 13 h 79"/>
                    <a:gd name="T2" fmla="*/ 13 w 341"/>
                    <a:gd name="T3" fmla="*/ 10 h 79"/>
                    <a:gd name="T4" fmla="*/ 15 w 341"/>
                    <a:gd name="T5" fmla="*/ 6 h 79"/>
                    <a:gd name="T6" fmla="*/ 17 w 341"/>
                    <a:gd name="T7" fmla="*/ 2 h 79"/>
                    <a:gd name="T8" fmla="*/ 19 w 341"/>
                    <a:gd name="T9" fmla="*/ 0 h 79"/>
                    <a:gd name="T10" fmla="*/ 22 w 341"/>
                    <a:gd name="T11" fmla="*/ 0 h 79"/>
                    <a:gd name="T12" fmla="*/ 25 w 341"/>
                    <a:gd name="T13" fmla="*/ 1 h 79"/>
                    <a:gd name="T14" fmla="*/ 28 w 341"/>
                    <a:gd name="T15" fmla="*/ 1 h 79"/>
                    <a:gd name="T16" fmla="*/ 38 w 341"/>
                    <a:gd name="T17" fmla="*/ 1 h 79"/>
                    <a:gd name="T18" fmla="*/ 57 w 341"/>
                    <a:gd name="T19" fmla="*/ 1 h 79"/>
                    <a:gd name="T20" fmla="*/ 75 w 341"/>
                    <a:gd name="T21" fmla="*/ 1 h 79"/>
                    <a:gd name="T22" fmla="*/ 93 w 341"/>
                    <a:gd name="T23" fmla="*/ 1 h 79"/>
                    <a:gd name="T24" fmla="*/ 112 w 341"/>
                    <a:gd name="T25" fmla="*/ 0 h 79"/>
                    <a:gd name="T26" fmla="*/ 130 w 341"/>
                    <a:gd name="T27" fmla="*/ 0 h 79"/>
                    <a:gd name="T28" fmla="*/ 149 w 341"/>
                    <a:gd name="T29" fmla="*/ 0 h 79"/>
                    <a:gd name="T30" fmla="*/ 167 w 341"/>
                    <a:gd name="T31" fmla="*/ 0 h 79"/>
                    <a:gd name="T32" fmla="*/ 185 w 341"/>
                    <a:gd name="T33" fmla="*/ 0 h 79"/>
                    <a:gd name="T34" fmla="*/ 203 w 341"/>
                    <a:gd name="T35" fmla="*/ 0 h 79"/>
                    <a:gd name="T36" fmla="*/ 222 w 341"/>
                    <a:gd name="T37" fmla="*/ 0 h 79"/>
                    <a:gd name="T38" fmla="*/ 240 w 341"/>
                    <a:gd name="T39" fmla="*/ 0 h 79"/>
                    <a:gd name="T40" fmla="*/ 258 w 341"/>
                    <a:gd name="T41" fmla="*/ 0 h 79"/>
                    <a:gd name="T42" fmla="*/ 276 w 341"/>
                    <a:gd name="T43" fmla="*/ 0 h 79"/>
                    <a:gd name="T44" fmla="*/ 295 w 341"/>
                    <a:gd name="T45" fmla="*/ 0 h 79"/>
                    <a:gd name="T46" fmla="*/ 313 w 341"/>
                    <a:gd name="T47" fmla="*/ 0 h 79"/>
                    <a:gd name="T48" fmla="*/ 325 w 341"/>
                    <a:gd name="T49" fmla="*/ 8 h 79"/>
                    <a:gd name="T50" fmla="*/ 329 w 341"/>
                    <a:gd name="T51" fmla="*/ 25 h 79"/>
                    <a:gd name="T52" fmla="*/ 334 w 341"/>
                    <a:gd name="T53" fmla="*/ 42 h 79"/>
                    <a:gd name="T54" fmla="*/ 339 w 341"/>
                    <a:gd name="T55" fmla="*/ 59 h 79"/>
                    <a:gd name="T56" fmla="*/ 341 w 341"/>
                    <a:gd name="T57" fmla="*/ 70 h 79"/>
                    <a:gd name="T58" fmla="*/ 340 w 341"/>
                    <a:gd name="T59" fmla="*/ 73 h 79"/>
                    <a:gd name="T60" fmla="*/ 338 w 341"/>
                    <a:gd name="T61" fmla="*/ 76 h 79"/>
                    <a:gd name="T62" fmla="*/ 336 w 341"/>
                    <a:gd name="T63" fmla="*/ 78 h 79"/>
                    <a:gd name="T64" fmla="*/ 325 w 341"/>
                    <a:gd name="T65" fmla="*/ 79 h 79"/>
                    <a:gd name="T66" fmla="*/ 304 w 341"/>
                    <a:gd name="T67" fmla="*/ 79 h 79"/>
                    <a:gd name="T68" fmla="*/ 284 w 341"/>
                    <a:gd name="T69" fmla="*/ 79 h 79"/>
                    <a:gd name="T70" fmla="*/ 264 w 341"/>
                    <a:gd name="T71" fmla="*/ 79 h 79"/>
                    <a:gd name="T72" fmla="*/ 244 w 341"/>
                    <a:gd name="T73" fmla="*/ 79 h 79"/>
                    <a:gd name="T74" fmla="*/ 224 w 341"/>
                    <a:gd name="T75" fmla="*/ 79 h 79"/>
                    <a:gd name="T76" fmla="*/ 204 w 341"/>
                    <a:gd name="T77" fmla="*/ 79 h 79"/>
                    <a:gd name="T78" fmla="*/ 184 w 341"/>
                    <a:gd name="T79" fmla="*/ 79 h 79"/>
                    <a:gd name="T80" fmla="*/ 164 w 341"/>
                    <a:gd name="T81" fmla="*/ 79 h 79"/>
                    <a:gd name="T82" fmla="*/ 144 w 341"/>
                    <a:gd name="T83" fmla="*/ 79 h 79"/>
                    <a:gd name="T84" fmla="*/ 124 w 341"/>
                    <a:gd name="T85" fmla="*/ 79 h 79"/>
                    <a:gd name="T86" fmla="*/ 103 w 341"/>
                    <a:gd name="T87" fmla="*/ 79 h 79"/>
                    <a:gd name="T88" fmla="*/ 83 w 341"/>
                    <a:gd name="T89" fmla="*/ 79 h 79"/>
                    <a:gd name="T90" fmla="*/ 63 w 341"/>
                    <a:gd name="T91" fmla="*/ 79 h 79"/>
                    <a:gd name="T92" fmla="*/ 43 w 341"/>
                    <a:gd name="T93" fmla="*/ 79 h 79"/>
                    <a:gd name="T94" fmla="*/ 23 w 341"/>
                    <a:gd name="T95" fmla="*/ 79 h 79"/>
                    <a:gd name="T96" fmla="*/ 11 w 341"/>
                    <a:gd name="T97" fmla="*/ 78 h 79"/>
                    <a:gd name="T98" fmla="*/ 8 w 341"/>
                    <a:gd name="T99" fmla="*/ 77 h 79"/>
                    <a:gd name="T100" fmla="*/ 4 w 341"/>
                    <a:gd name="T101" fmla="*/ 75 h 79"/>
                    <a:gd name="T102" fmla="*/ 1 w 341"/>
                    <a:gd name="T103" fmla="*/ 72 h 79"/>
                    <a:gd name="T104" fmla="*/ 1 w 341"/>
                    <a:gd name="T105" fmla="*/ 64 h 79"/>
                    <a:gd name="T106" fmla="*/ 3 w 341"/>
                    <a:gd name="T107" fmla="*/ 50 h 79"/>
                    <a:gd name="T108" fmla="*/ 6 w 341"/>
                    <a:gd name="T109" fmla="*/ 36 h 79"/>
                    <a:gd name="T110" fmla="*/ 8 w 341"/>
                    <a:gd name="T111" fmla="*/ 22 h 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79"/>
                    <a:gd name="T170" fmla="*/ 341 w 341"/>
                    <a:gd name="T171" fmla="*/ 79 h 7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79">
                      <a:moveTo>
                        <a:pt x="10" y="15"/>
                      </a:moveTo>
                      <a:lnTo>
                        <a:pt x="11" y="13"/>
                      </a:lnTo>
                      <a:lnTo>
                        <a:pt x="12" y="11"/>
                      </a:lnTo>
                      <a:lnTo>
                        <a:pt x="13" y="10"/>
                      </a:lnTo>
                      <a:lnTo>
                        <a:pt x="14" y="8"/>
                      </a:lnTo>
                      <a:lnTo>
                        <a:pt x="15" y="6"/>
                      </a:lnTo>
                      <a:lnTo>
                        <a:pt x="16" y="4"/>
                      </a:lnTo>
                      <a:lnTo>
                        <a:pt x="17" y="2"/>
                      </a:lnTo>
                      <a:lnTo>
                        <a:pt x="18" y="0"/>
                      </a:lnTo>
                      <a:lnTo>
                        <a:pt x="19" y="0"/>
                      </a:lnTo>
                      <a:lnTo>
                        <a:pt x="21" y="0"/>
                      </a:lnTo>
                      <a:lnTo>
                        <a:pt x="22" y="0"/>
                      </a:lnTo>
                      <a:lnTo>
                        <a:pt x="23" y="0"/>
                      </a:lnTo>
                      <a:lnTo>
                        <a:pt x="25" y="1"/>
                      </a:lnTo>
                      <a:lnTo>
                        <a:pt x="26" y="1"/>
                      </a:lnTo>
                      <a:lnTo>
                        <a:pt x="28" y="1"/>
                      </a:lnTo>
                      <a:lnTo>
                        <a:pt x="29" y="1"/>
                      </a:lnTo>
                      <a:lnTo>
                        <a:pt x="38" y="1"/>
                      </a:lnTo>
                      <a:lnTo>
                        <a:pt x="48" y="1"/>
                      </a:lnTo>
                      <a:lnTo>
                        <a:pt x="57" y="1"/>
                      </a:lnTo>
                      <a:lnTo>
                        <a:pt x="66" y="1"/>
                      </a:lnTo>
                      <a:lnTo>
                        <a:pt x="75" y="1"/>
                      </a:lnTo>
                      <a:lnTo>
                        <a:pt x="84" y="1"/>
                      </a:lnTo>
                      <a:lnTo>
                        <a:pt x="93" y="1"/>
                      </a:lnTo>
                      <a:lnTo>
                        <a:pt x="103" y="1"/>
                      </a:lnTo>
                      <a:lnTo>
                        <a:pt x="112" y="0"/>
                      </a:lnTo>
                      <a:lnTo>
                        <a:pt x="121" y="0"/>
                      </a:lnTo>
                      <a:lnTo>
                        <a:pt x="130" y="0"/>
                      </a:lnTo>
                      <a:lnTo>
                        <a:pt x="139" y="0"/>
                      </a:lnTo>
                      <a:lnTo>
                        <a:pt x="149" y="0"/>
                      </a:lnTo>
                      <a:lnTo>
                        <a:pt x="158" y="0"/>
                      </a:lnTo>
                      <a:lnTo>
                        <a:pt x="167" y="0"/>
                      </a:lnTo>
                      <a:lnTo>
                        <a:pt x="176" y="0"/>
                      </a:lnTo>
                      <a:lnTo>
                        <a:pt x="185" y="0"/>
                      </a:lnTo>
                      <a:lnTo>
                        <a:pt x="194" y="0"/>
                      </a:lnTo>
                      <a:lnTo>
                        <a:pt x="203" y="0"/>
                      </a:lnTo>
                      <a:lnTo>
                        <a:pt x="213" y="0"/>
                      </a:lnTo>
                      <a:lnTo>
                        <a:pt x="222" y="0"/>
                      </a:lnTo>
                      <a:lnTo>
                        <a:pt x="231" y="0"/>
                      </a:lnTo>
                      <a:lnTo>
                        <a:pt x="240" y="0"/>
                      </a:lnTo>
                      <a:lnTo>
                        <a:pt x="249" y="0"/>
                      </a:lnTo>
                      <a:lnTo>
                        <a:pt x="258" y="0"/>
                      </a:lnTo>
                      <a:lnTo>
                        <a:pt x="268" y="0"/>
                      </a:lnTo>
                      <a:lnTo>
                        <a:pt x="276" y="0"/>
                      </a:lnTo>
                      <a:lnTo>
                        <a:pt x="286" y="0"/>
                      </a:lnTo>
                      <a:lnTo>
                        <a:pt x="295" y="0"/>
                      </a:lnTo>
                      <a:lnTo>
                        <a:pt x="304" y="0"/>
                      </a:lnTo>
                      <a:lnTo>
                        <a:pt x="313" y="0"/>
                      </a:lnTo>
                      <a:lnTo>
                        <a:pt x="322" y="0"/>
                      </a:lnTo>
                      <a:lnTo>
                        <a:pt x="325" y="8"/>
                      </a:lnTo>
                      <a:lnTo>
                        <a:pt x="327" y="17"/>
                      </a:lnTo>
                      <a:lnTo>
                        <a:pt x="329" y="25"/>
                      </a:lnTo>
                      <a:lnTo>
                        <a:pt x="332" y="34"/>
                      </a:lnTo>
                      <a:lnTo>
                        <a:pt x="334" y="42"/>
                      </a:lnTo>
                      <a:lnTo>
                        <a:pt x="336" y="51"/>
                      </a:lnTo>
                      <a:lnTo>
                        <a:pt x="339" y="59"/>
                      </a:lnTo>
                      <a:lnTo>
                        <a:pt x="341" y="68"/>
                      </a:lnTo>
                      <a:lnTo>
                        <a:pt x="341" y="70"/>
                      </a:lnTo>
                      <a:lnTo>
                        <a:pt x="340" y="71"/>
                      </a:lnTo>
                      <a:lnTo>
                        <a:pt x="340" y="73"/>
                      </a:lnTo>
                      <a:lnTo>
                        <a:pt x="339" y="74"/>
                      </a:lnTo>
                      <a:lnTo>
                        <a:pt x="338" y="76"/>
                      </a:lnTo>
                      <a:lnTo>
                        <a:pt x="337" y="77"/>
                      </a:lnTo>
                      <a:lnTo>
                        <a:pt x="336" y="78"/>
                      </a:lnTo>
                      <a:lnTo>
                        <a:pt x="335" y="79"/>
                      </a:lnTo>
                      <a:lnTo>
                        <a:pt x="325" y="79"/>
                      </a:lnTo>
                      <a:lnTo>
                        <a:pt x="315" y="79"/>
                      </a:lnTo>
                      <a:lnTo>
                        <a:pt x="304" y="79"/>
                      </a:lnTo>
                      <a:lnTo>
                        <a:pt x="294" y="79"/>
                      </a:lnTo>
                      <a:lnTo>
                        <a:pt x="284" y="79"/>
                      </a:lnTo>
                      <a:lnTo>
                        <a:pt x="274" y="79"/>
                      </a:lnTo>
                      <a:lnTo>
                        <a:pt x="264" y="79"/>
                      </a:lnTo>
                      <a:lnTo>
                        <a:pt x="254" y="79"/>
                      </a:lnTo>
                      <a:lnTo>
                        <a:pt x="244" y="79"/>
                      </a:lnTo>
                      <a:lnTo>
                        <a:pt x="234" y="79"/>
                      </a:lnTo>
                      <a:lnTo>
                        <a:pt x="224" y="79"/>
                      </a:lnTo>
                      <a:lnTo>
                        <a:pt x="214" y="79"/>
                      </a:lnTo>
                      <a:lnTo>
                        <a:pt x="204" y="79"/>
                      </a:lnTo>
                      <a:lnTo>
                        <a:pt x="194" y="79"/>
                      </a:lnTo>
                      <a:lnTo>
                        <a:pt x="184" y="79"/>
                      </a:lnTo>
                      <a:lnTo>
                        <a:pt x="174" y="79"/>
                      </a:lnTo>
                      <a:lnTo>
                        <a:pt x="164" y="79"/>
                      </a:lnTo>
                      <a:lnTo>
                        <a:pt x="154" y="79"/>
                      </a:lnTo>
                      <a:lnTo>
                        <a:pt x="144" y="79"/>
                      </a:lnTo>
                      <a:lnTo>
                        <a:pt x="134" y="79"/>
                      </a:lnTo>
                      <a:lnTo>
                        <a:pt x="124" y="79"/>
                      </a:lnTo>
                      <a:lnTo>
                        <a:pt x="114" y="79"/>
                      </a:lnTo>
                      <a:lnTo>
                        <a:pt x="103" y="79"/>
                      </a:lnTo>
                      <a:lnTo>
                        <a:pt x="93" y="79"/>
                      </a:lnTo>
                      <a:lnTo>
                        <a:pt x="83" y="79"/>
                      </a:lnTo>
                      <a:lnTo>
                        <a:pt x="73" y="79"/>
                      </a:lnTo>
                      <a:lnTo>
                        <a:pt x="63" y="79"/>
                      </a:lnTo>
                      <a:lnTo>
                        <a:pt x="53" y="79"/>
                      </a:lnTo>
                      <a:lnTo>
                        <a:pt x="43" y="79"/>
                      </a:lnTo>
                      <a:lnTo>
                        <a:pt x="33" y="79"/>
                      </a:lnTo>
                      <a:lnTo>
                        <a:pt x="23" y="79"/>
                      </a:lnTo>
                      <a:lnTo>
                        <a:pt x="13" y="79"/>
                      </a:lnTo>
                      <a:lnTo>
                        <a:pt x="11" y="78"/>
                      </a:lnTo>
                      <a:lnTo>
                        <a:pt x="9" y="77"/>
                      </a:lnTo>
                      <a:lnTo>
                        <a:pt x="8" y="77"/>
                      </a:lnTo>
                      <a:lnTo>
                        <a:pt x="6" y="76"/>
                      </a:lnTo>
                      <a:lnTo>
                        <a:pt x="4" y="75"/>
                      </a:lnTo>
                      <a:lnTo>
                        <a:pt x="2" y="74"/>
                      </a:lnTo>
                      <a:lnTo>
                        <a:pt x="1" y="72"/>
                      </a:lnTo>
                      <a:lnTo>
                        <a:pt x="0" y="71"/>
                      </a:lnTo>
                      <a:lnTo>
                        <a:pt x="1" y="64"/>
                      </a:lnTo>
                      <a:lnTo>
                        <a:pt x="2" y="57"/>
                      </a:lnTo>
                      <a:lnTo>
                        <a:pt x="3" y="50"/>
                      </a:lnTo>
                      <a:lnTo>
                        <a:pt x="5" y="43"/>
                      </a:lnTo>
                      <a:lnTo>
                        <a:pt x="6" y="36"/>
                      </a:lnTo>
                      <a:lnTo>
                        <a:pt x="7" y="29"/>
                      </a:lnTo>
                      <a:lnTo>
                        <a:pt x="8" y="22"/>
                      </a:lnTo>
                      <a:lnTo>
                        <a:pt x="10" y="15"/>
                      </a:lnTo>
                      <a:close/>
                    </a:path>
                  </a:pathLst>
                </a:custGeom>
                <a:solidFill>
                  <a:srgbClr val="47494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590" name="Freeform 421"/>
                <p:cNvSpPr>
                  <a:spLocks/>
                </p:cNvSpPr>
                <p:nvPr/>
              </p:nvSpPr>
              <p:spPr bwMode="auto">
                <a:xfrm>
                  <a:off x="2000" y="1509"/>
                  <a:ext cx="341" cy="71"/>
                </a:xfrm>
                <a:custGeom>
                  <a:avLst/>
                  <a:gdLst>
                    <a:gd name="T0" fmla="*/ 11 w 341"/>
                    <a:gd name="T1" fmla="*/ 12 h 71"/>
                    <a:gd name="T2" fmla="*/ 13 w 341"/>
                    <a:gd name="T3" fmla="*/ 8 h 71"/>
                    <a:gd name="T4" fmla="*/ 15 w 341"/>
                    <a:gd name="T5" fmla="*/ 5 h 71"/>
                    <a:gd name="T6" fmla="*/ 17 w 341"/>
                    <a:gd name="T7" fmla="*/ 2 h 71"/>
                    <a:gd name="T8" fmla="*/ 20 w 341"/>
                    <a:gd name="T9" fmla="*/ 1 h 71"/>
                    <a:gd name="T10" fmla="*/ 22 w 341"/>
                    <a:gd name="T11" fmla="*/ 1 h 71"/>
                    <a:gd name="T12" fmla="*/ 25 w 341"/>
                    <a:gd name="T13" fmla="*/ 1 h 71"/>
                    <a:gd name="T14" fmla="*/ 28 w 341"/>
                    <a:gd name="T15" fmla="*/ 1 h 71"/>
                    <a:gd name="T16" fmla="*/ 38 w 341"/>
                    <a:gd name="T17" fmla="*/ 1 h 71"/>
                    <a:gd name="T18" fmla="*/ 57 w 341"/>
                    <a:gd name="T19" fmla="*/ 1 h 71"/>
                    <a:gd name="T20" fmla="*/ 75 w 341"/>
                    <a:gd name="T21" fmla="*/ 1 h 71"/>
                    <a:gd name="T22" fmla="*/ 94 w 341"/>
                    <a:gd name="T23" fmla="*/ 1 h 71"/>
                    <a:gd name="T24" fmla="*/ 112 w 341"/>
                    <a:gd name="T25" fmla="*/ 1 h 71"/>
                    <a:gd name="T26" fmla="*/ 131 w 341"/>
                    <a:gd name="T27" fmla="*/ 1 h 71"/>
                    <a:gd name="T28" fmla="*/ 149 w 341"/>
                    <a:gd name="T29" fmla="*/ 1 h 71"/>
                    <a:gd name="T30" fmla="*/ 168 w 341"/>
                    <a:gd name="T31" fmla="*/ 1 h 71"/>
                    <a:gd name="T32" fmla="*/ 186 w 341"/>
                    <a:gd name="T33" fmla="*/ 1 h 71"/>
                    <a:gd name="T34" fmla="*/ 204 w 341"/>
                    <a:gd name="T35" fmla="*/ 1 h 71"/>
                    <a:gd name="T36" fmla="*/ 223 w 341"/>
                    <a:gd name="T37" fmla="*/ 1 h 71"/>
                    <a:gd name="T38" fmla="*/ 241 w 341"/>
                    <a:gd name="T39" fmla="*/ 1 h 71"/>
                    <a:gd name="T40" fmla="*/ 260 w 341"/>
                    <a:gd name="T41" fmla="*/ 0 h 71"/>
                    <a:gd name="T42" fmla="*/ 278 w 341"/>
                    <a:gd name="T43" fmla="*/ 0 h 71"/>
                    <a:gd name="T44" fmla="*/ 296 w 341"/>
                    <a:gd name="T45" fmla="*/ 0 h 71"/>
                    <a:gd name="T46" fmla="*/ 315 w 341"/>
                    <a:gd name="T47" fmla="*/ 0 h 71"/>
                    <a:gd name="T48" fmla="*/ 326 w 341"/>
                    <a:gd name="T49" fmla="*/ 8 h 71"/>
                    <a:gd name="T50" fmla="*/ 330 w 341"/>
                    <a:gd name="T51" fmla="*/ 23 h 71"/>
                    <a:gd name="T52" fmla="*/ 335 w 341"/>
                    <a:gd name="T53" fmla="*/ 37 h 71"/>
                    <a:gd name="T54" fmla="*/ 339 w 341"/>
                    <a:gd name="T55" fmla="*/ 52 h 71"/>
                    <a:gd name="T56" fmla="*/ 341 w 341"/>
                    <a:gd name="T57" fmla="*/ 62 h 71"/>
                    <a:gd name="T58" fmla="*/ 340 w 341"/>
                    <a:gd name="T59" fmla="*/ 65 h 71"/>
                    <a:gd name="T60" fmla="*/ 338 w 341"/>
                    <a:gd name="T61" fmla="*/ 68 h 71"/>
                    <a:gd name="T62" fmla="*/ 336 w 341"/>
                    <a:gd name="T63" fmla="*/ 70 h 71"/>
                    <a:gd name="T64" fmla="*/ 325 w 341"/>
                    <a:gd name="T65" fmla="*/ 71 h 71"/>
                    <a:gd name="T66" fmla="*/ 304 w 341"/>
                    <a:gd name="T67" fmla="*/ 71 h 71"/>
                    <a:gd name="T68" fmla="*/ 284 w 341"/>
                    <a:gd name="T69" fmla="*/ 71 h 71"/>
                    <a:gd name="T70" fmla="*/ 264 w 341"/>
                    <a:gd name="T71" fmla="*/ 71 h 71"/>
                    <a:gd name="T72" fmla="*/ 244 w 341"/>
                    <a:gd name="T73" fmla="*/ 71 h 71"/>
                    <a:gd name="T74" fmla="*/ 224 w 341"/>
                    <a:gd name="T75" fmla="*/ 71 h 71"/>
                    <a:gd name="T76" fmla="*/ 204 w 341"/>
                    <a:gd name="T77" fmla="*/ 71 h 71"/>
                    <a:gd name="T78" fmla="*/ 184 w 341"/>
                    <a:gd name="T79" fmla="*/ 71 h 71"/>
                    <a:gd name="T80" fmla="*/ 164 w 341"/>
                    <a:gd name="T81" fmla="*/ 71 h 71"/>
                    <a:gd name="T82" fmla="*/ 144 w 341"/>
                    <a:gd name="T83" fmla="*/ 71 h 71"/>
                    <a:gd name="T84" fmla="*/ 124 w 341"/>
                    <a:gd name="T85" fmla="*/ 71 h 71"/>
                    <a:gd name="T86" fmla="*/ 103 w 341"/>
                    <a:gd name="T87" fmla="*/ 71 h 71"/>
                    <a:gd name="T88" fmla="*/ 83 w 341"/>
                    <a:gd name="T89" fmla="*/ 71 h 71"/>
                    <a:gd name="T90" fmla="*/ 63 w 341"/>
                    <a:gd name="T91" fmla="*/ 71 h 71"/>
                    <a:gd name="T92" fmla="*/ 43 w 341"/>
                    <a:gd name="T93" fmla="*/ 71 h 71"/>
                    <a:gd name="T94" fmla="*/ 23 w 341"/>
                    <a:gd name="T95" fmla="*/ 71 h 71"/>
                    <a:gd name="T96" fmla="*/ 11 w 341"/>
                    <a:gd name="T97" fmla="*/ 70 h 71"/>
                    <a:gd name="T98" fmla="*/ 8 w 341"/>
                    <a:gd name="T99" fmla="*/ 69 h 71"/>
                    <a:gd name="T100" fmla="*/ 4 w 341"/>
                    <a:gd name="T101" fmla="*/ 67 h 71"/>
                    <a:gd name="T102" fmla="*/ 1 w 341"/>
                    <a:gd name="T103" fmla="*/ 64 h 71"/>
                    <a:gd name="T104" fmla="*/ 1 w 341"/>
                    <a:gd name="T105" fmla="*/ 57 h 71"/>
                    <a:gd name="T106" fmla="*/ 3 w 341"/>
                    <a:gd name="T107" fmla="*/ 44 h 71"/>
                    <a:gd name="T108" fmla="*/ 6 w 341"/>
                    <a:gd name="T109" fmla="*/ 32 h 71"/>
                    <a:gd name="T110" fmla="*/ 8 w 341"/>
                    <a:gd name="T111" fmla="*/ 20 h 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71"/>
                    <a:gd name="T170" fmla="*/ 341 w 341"/>
                    <a:gd name="T171" fmla="*/ 71 h 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71">
                      <a:moveTo>
                        <a:pt x="10" y="13"/>
                      </a:moveTo>
                      <a:lnTo>
                        <a:pt x="11" y="12"/>
                      </a:lnTo>
                      <a:lnTo>
                        <a:pt x="12" y="10"/>
                      </a:lnTo>
                      <a:lnTo>
                        <a:pt x="13" y="8"/>
                      </a:lnTo>
                      <a:lnTo>
                        <a:pt x="14" y="7"/>
                      </a:lnTo>
                      <a:lnTo>
                        <a:pt x="15" y="5"/>
                      </a:lnTo>
                      <a:lnTo>
                        <a:pt x="16" y="4"/>
                      </a:lnTo>
                      <a:lnTo>
                        <a:pt x="17" y="2"/>
                      </a:lnTo>
                      <a:lnTo>
                        <a:pt x="18" y="1"/>
                      </a:lnTo>
                      <a:lnTo>
                        <a:pt x="20" y="1"/>
                      </a:lnTo>
                      <a:lnTo>
                        <a:pt x="21" y="1"/>
                      </a:lnTo>
                      <a:lnTo>
                        <a:pt x="22" y="1"/>
                      </a:lnTo>
                      <a:lnTo>
                        <a:pt x="24" y="1"/>
                      </a:lnTo>
                      <a:lnTo>
                        <a:pt x="25" y="1"/>
                      </a:lnTo>
                      <a:lnTo>
                        <a:pt x="27" y="1"/>
                      </a:lnTo>
                      <a:lnTo>
                        <a:pt x="28" y="1"/>
                      </a:lnTo>
                      <a:lnTo>
                        <a:pt x="29" y="1"/>
                      </a:lnTo>
                      <a:lnTo>
                        <a:pt x="38" y="1"/>
                      </a:lnTo>
                      <a:lnTo>
                        <a:pt x="48" y="1"/>
                      </a:lnTo>
                      <a:lnTo>
                        <a:pt x="57" y="1"/>
                      </a:lnTo>
                      <a:lnTo>
                        <a:pt x="66" y="1"/>
                      </a:lnTo>
                      <a:lnTo>
                        <a:pt x="75" y="1"/>
                      </a:lnTo>
                      <a:lnTo>
                        <a:pt x="85" y="1"/>
                      </a:lnTo>
                      <a:lnTo>
                        <a:pt x="94" y="1"/>
                      </a:lnTo>
                      <a:lnTo>
                        <a:pt x="103" y="1"/>
                      </a:lnTo>
                      <a:lnTo>
                        <a:pt x="112" y="1"/>
                      </a:lnTo>
                      <a:lnTo>
                        <a:pt x="122" y="1"/>
                      </a:lnTo>
                      <a:lnTo>
                        <a:pt x="131" y="1"/>
                      </a:lnTo>
                      <a:lnTo>
                        <a:pt x="140" y="1"/>
                      </a:lnTo>
                      <a:lnTo>
                        <a:pt x="149" y="1"/>
                      </a:lnTo>
                      <a:lnTo>
                        <a:pt x="159" y="1"/>
                      </a:lnTo>
                      <a:lnTo>
                        <a:pt x="168" y="1"/>
                      </a:lnTo>
                      <a:lnTo>
                        <a:pt x="177" y="1"/>
                      </a:lnTo>
                      <a:lnTo>
                        <a:pt x="186" y="1"/>
                      </a:lnTo>
                      <a:lnTo>
                        <a:pt x="195" y="1"/>
                      </a:lnTo>
                      <a:lnTo>
                        <a:pt x="204" y="1"/>
                      </a:lnTo>
                      <a:lnTo>
                        <a:pt x="214" y="1"/>
                      </a:lnTo>
                      <a:lnTo>
                        <a:pt x="223" y="1"/>
                      </a:lnTo>
                      <a:lnTo>
                        <a:pt x="232" y="1"/>
                      </a:lnTo>
                      <a:lnTo>
                        <a:pt x="241" y="1"/>
                      </a:lnTo>
                      <a:lnTo>
                        <a:pt x="250" y="0"/>
                      </a:lnTo>
                      <a:lnTo>
                        <a:pt x="260" y="0"/>
                      </a:lnTo>
                      <a:lnTo>
                        <a:pt x="269" y="0"/>
                      </a:lnTo>
                      <a:lnTo>
                        <a:pt x="278" y="0"/>
                      </a:lnTo>
                      <a:lnTo>
                        <a:pt x="287" y="0"/>
                      </a:lnTo>
                      <a:lnTo>
                        <a:pt x="296" y="0"/>
                      </a:lnTo>
                      <a:lnTo>
                        <a:pt x="306" y="0"/>
                      </a:lnTo>
                      <a:lnTo>
                        <a:pt x="315" y="0"/>
                      </a:lnTo>
                      <a:lnTo>
                        <a:pt x="324" y="0"/>
                      </a:lnTo>
                      <a:lnTo>
                        <a:pt x="326" y="8"/>
                      </a:lnTo>
                      <a:lnTo>
                        <a:pt x="328" y="15"/>
                      </a:lnTo>
                      <a:lnTo>
                        <a:pt x="330" y="23"/>
                      </a:lnTo>
                      <a:lnTo>
                        <a:pt x="333" y="30"/>
                      </a:lnTo>
                      <a:lnTo>
                        <a:pt x="335" y="37"/>
                      </a:lnTo>
                      <a:lnTo>
                        <a:pt x="337" y="45"/>
                      </a:lnTo>
                      <a:lnTo>
                        <a:pt x="339" y="52"/>
                      </a:lnTo>
                      <a:lnTo>
                        <a:pt x="341" y="60"/>
                      </a:lnTo>
                      <a:lnTo>
                        <a:pt x="341" y="62"/>
                      </a:lnTo>
                      <a:lnTo>
                        <a:pt x="340" y="64"/>
                      </a:lnTo>
                      <a:lnTo>
                        <a:pt x="340" y="65"/>
                      </a:lnTo>
                      <a:lnTo>
                        <a:pt x="339" y="67"/>
                      </a:lnTo>
                      <a:lnTo>
                        <a:pt x="338" y="68"/>
                      </a:lnTo>
                      <a:lnTo>
                        <a:pt x="337" y="69"/>
                      </a:lnTo>
                      <a:lnTo>
                        <a:pt x="336" y="70"/>
                      </a:lnTo>
                      <a:lnTo>
                        <a:pt x="335" y="71"/>
                      </a:lnTo>
                      <a:lnTo>
                        <a:pt x="325" y="71"/>
                      </a:lnTo>
                      <a:lnTo>
                        <a:pt x="315" y="71"/>
                      </a:lnTo>
                      <a:lnTo>
                        <a:pt x="304" y="71"/>
                      </a:lnTo>
                      <a:lnTo>
                        <a:pt x="294" y="71"/>
                      </a:lnTo>
                      <a:lnTo>
                        <a:pt x="284" y="71"/>
                      </a:lnTo>
                      <a:lnTo>
                        <a:pt x="274" y="71"/>
                      </a:lnTo>
                      <a:lnTo>
                        <a:pt x="264" y="71"/>
                      </a:lnTo>
                      <a:lnTo>
                        <a:pt x="254" y="71"/>
                      </a:lnTo>
                      <a:lnTo>
                        <a:pt x="244" y="71"/>
                      </a:lnTo>
                      <a:lnTo>
                        <a:pt x="234" y="71"/>
                      </a:lnTo>
                      <a:lnTo>
                        <a:pt x="224" y="71"/>
                      </a:lnTo>
                      <a:lnTo>
                        <a:pt x="214" y="71"/>
                      </a:lnTo>
                      <a:lnTo>
                        <a:pt x="204" y="71"/>
                      </a:lnTo>
                      <a:lnTo>
                        <a:pt x="194" y="71"/>
                      </a:lnTo>
                      <a:lnTo>
                        <a:pt x="184" y="71"/>
                      </a:lnTo>
                      <a:lnTo>
                        <a:pt x="174" y="71"/>
                      </a:lnTo>
                      <a:lnTo>
                        <a:pt x="164" y="71"/>
                      </a:lnTo>
                      <a:lnTo>
                        <a:pt x="154" y="71"/>
                      </a:lnTo>
                      <a:lnTo>
                        <a:pt x="144" y="71"/>
                      </a:lnTo>
                      <a:lnTo>
                        <a:pt x="134" y="71"/>
                      </a:lnTo>
                      <a:lnTo>
                        <a:pt x="124" y="71"/>
                      </a:lnTo>
                      <a:lnTo>
                        <a:pt x="114" y="71"/>
                      </a:lnTo>
                      <a:lnTo>
                        <a:pt x="103" y="71"/>
                      </a:lnTo>
                      <a:lnTo>
                        <a:pt x="93" y="71"/>
                      </a:lnTo>
                      <a:lnTo>
                        <a:pt x="83" y="71"/>
                      </a:lnTo>
                      <a:lnTo>
                        <a:pt x="73" y="71"/>
                      </a:lnTo>
                      <a:lnTo>
                        <a:pt x="63" y="71"/>
                      </a:lnTo>
                      <a:lnTo>
                        <a:pt x="53" y="71"/>
                      </a:lnTo>
                      <a:lnTo>
                        <a:pt x="43" y="71"/>
                      </a:lnTo>
                      <a:lnTo>
                        <a:pt x="33" y="71"/>
                      </a:lnTo>
                      <a:lnTo>
                        <a:pt x="23" y="71"/>
                      </a:lnTo>
                      <a:lnTo>
                        <a:pt x="13" y="71"/>
                      </a:lnTo>
                      <a:lnTo>
                        <a:pt x="11" y="70"/>
                      </a:lnTo>
                      <a:lnTo>
                        <a:pt x="9" y="69"/>
                      </a:lnTo>
                      <a:lnTo>
                        <a:pt x="8" y="69"/>
                      </a:lnTo>
                      <a:lnTo>
                        <a:pt x="6" y="68"/>
                      </a:lnTo>
                      <a:lnTo>
                        <a:pt x="4" y="67"/>
                      </a:lnTo>
                      <a:lnTo>
                        <a:pt x="2" y="66"/>
                      </a:lnTo>
                      <a:lnTo>
                        <a:pt x="1" y="64"/>
                      </a:lnTo>
                      <a:lnTo>
                        <a:pt x="0" y="63"/>
                      </a:lnTo>
                      <a:lnTo>
                        <a:pt x="1" y="57"/>
                      </a:lnTo>
                      <a:lnTo>
                        <a:pt x="2" y="50"/>
                      </a:lnTo>
                      <a:lnTo>
                        <a:pt x="3" y="44"/>
                      </a:lnTo>
                      <a:lnTo>
                        <a:pt x="5" y="38"/>
                      </a:lnTo>
                      <a:lnTo>
                        <a:pt x="6" y="32"/>
                      </a:lnTo>
                      <a:lnTo>
                        <a:pt x="7" y="26"/>
                      </a:lnTo>
                      <a:lnTo>
                        <a:pt x="8" y="20"/>
                      </a:lnTo>
                      <a:lnTo>
                        <a:pt x="10" y="13"/>
                      </a:lnTo>
                      <a:close/>
                    </a:path>
                  </a:pathLst>
                </a:custGeom>
                <a:solidFill>
                  <a:srgbClr val="44494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591" name="Freeform 422"/>
                <p:cNvSpPr>
                  <a:spLocks/>
                </p:cNvSpPr>
                <p:nvPr/>
              </p:nvSpPr>
              <p:spPr bwMode="auto">
                <a:xfrm>
                  <a:off x="2000" y="1518"/>
                  <a:ext cx="341" cy="62"/>
                </a:xfrm>
                <a:custGeom>
                  <a:avLst/>
                  <a:gdLst>
                    <a:gd name="T0" fmla="*/ 10 w 341"/>
                    <a:gd name="T1" fmla="*/ 9 h 62"/>
                    <a:gd name="T2" fmla="*/ 13 w 341"/>
                    <a:gd name="T3" fmla="*/ 7 h 62"/>
                    <a:gd name="T4" fmla="*/ 15 w 341"/>
                    <a:gd name="T5" fmla="*/ 4 h 62"/>
                    <a:gd name="T6" fmla="*/ 17 w 341"/>
                    <a:gd name="T7" fmla="*/ 1 h 62"/>
                    <a:gd name="T8" fmla="*/ 20 w 341"/>
                    <a:gd name="T9" fmla="*/ 0 h 62"/>
                    <a:gd name="T10" fmla="*/ 23 w 341"/>
                    <a:gd name="T11" fmla="*/ 0 h 62"/>
                    <a:gd name="T12" fmla="*/ 25 w 341"/>
                    <a:gd name="T13" fmla="*/ 1 h 62"/>
                    <a:gd name="T14" fmla="*/ 28 w 341"/>
                    <a:gd name="T15" fmla="*/ 1 h 62"/>
                    <a:gd name="T16" fmla="*/ 39 w 341"/>
                    <a:gd name="T17" fmla="*/ 1 h 62"/>
                    <a:gd name="T18" fmla="*/ 57 w 341"/>
                    <a:gd name="T19" fmla="*/ 1 h 62"/>
                    <a:gd name="T20" fmla="*/ 76 w 341"/>
                    <a:gd name="T21" fmla="*/ 1 h 62"/>
                    <a:gd name="T22" fmla="*/ 94 w 341"/>
                    <a:gd name="T23" fmla="*/ 1 h 62"/>
                    <a:gd name="T24" fmla="*/ 113 w 341"/>
                    <a:gd name="T25" fmla="*/ 0 h 62"/>
                    <a:gd name="T26" fmla="*/ 131 w 341"/>
                    <a:gd name="T27" fmla="*/ 0 h 62"/>
                    <a:gd name="T28" fmla="*/ 150 w 341"/>
                    <a:gd name="T29" fmla="*/ 0 h 62"/>
                    <a:gd name="T30" fmla="*/ 168 w 341"/>
                    <a:gd name="T31" fmla="*/ 0 h 62"/>
                    <a:gd name="T32" fmla="*/ 187 w 341"/>
                    <a:gd name="T33" fmla="*/ 0 h 62"/>
                    <a:gd name="T34" fmla="*/ 206 w 341"/>
                    <a:gd name="T35" fmla="*/ 0 h 62"/>
                    <a:gd name="T36" fmla="*/ 224 w 341"/>
                    <a:gd name="T37" fmla="*/ 0 h 62"/>
                    <a:gd name="T38" fmla="*/ 243 w 341"/>
                    <a:gd name="T39" fmla="*/ 0 h 62"/>
                    <a:gd name="T40" fmla="*/ 261 w 341"/>
                    <a:gd name="T41" fmla="*/ 0 h 62"/>
                    <a:gd name="T42" fmla="*/ 280 w 341"/>
                    <a:gd name="T43" fmla="*/ 0 h 62"/>
                    <a:gd name="T44" fmla="*/ 298 w 341"/>
                    <a:gd name="T45" fmla="*/ 0 h 62"/>
                    <a:gd name="T46" fmla="*/ 317 w 341"/>
                    <a:gd name="T47" fmla="*/ 0 h 62"/>
                    <a:gd name="T48" fmla="*/ 328 w 341"/>
                    <a:gd name="T49" fmla="*/ 6 h 62"/>
                    <a:gd name="T50" fmla="*/ 332 w 341"/>
                    <a:gd name="T51" fmla="*/ 19 h 62"/>
                    <a:gd name="T52" fmla="*/ 335 w 341"/>
                    <a:gd name="T53" fmla="*/ 32 h 62"/>
                    <a:gd name="T54" fmla="*/ 339 w 341"/>
                    <a:gd name="T55" fmla="*/ 44 h 62"/>
                    <a:gd name="T56" fmla="*/ 341 w 341"/>
                    <a:gd name="T57" fmla="*/ 53 h 62"/>
                    <a:gd name="T58" fmla="*/ 340 w 341"/>
                    <a:gd name="T59" fmla="*/ 56 h 62"/>
                    <a:gd name="T60" fmla="*/ 338 w 341"/>
                    <a:gd name="T61" fmla="*/ 59 h 62"/>
                    <a:gd name="T62" fmla="*/ 336 w 341"/>
                    <a:gd name="T63" fmla="*/ 61 h 62"/>
                    <a:gd name="T64" fmla="*/ 325 w 341"/>
                    <a:gd name="T65" fmla="*/ 62 h 62"/>
                    <a:gd name="T66" fmla="*/ 304 w 341"/>
                    <a:gd name="T67" fmla="*/ 62 h 62"/>
                    <a:gd name="T68" fmla="*/ 284 w 341"/>
                    <a:gd name="T69" fmla="*/ 62 h 62"/>
                    <a:gd name="T70" fmla="*/ 264 w 341"/>
                    <a:gd name="T71" fmla="*/ 62 h 62"/>
                    <a:gd name="T72" fmla="*/ 244 w 341"/>
                    <a:gd name="T73" fmla="*/ 62 h 62"/>
                    <a:gd name="T74" fmla="*/ 224 w 341"/>
                    <a:gd name="T75" fmla="*/ 62 h 62"/>
                    <a:gd name="T76" fmla="*/ 204 w 341"/>
                    <a:gd name="T77" fmla="*/ 62 h 62"/>
                    <a:gd name="T78" fmla="*/ 184 w 341"/>
                    <a:gd name="T79" fmla="*/ 62 h 62"/>
                    <a:gd name="T80" fmla="*/ 164 w 341"/>
                    <a:gd name="T81" fmla="*/ 62 h 62"/>
                    <a:gd name="T82" fmla="*/ 144 w 341"/>
                    <a:gd name="T83" fmla="*/ 62 h 62"/>
                    <a:gd name="T84" fmla="*/ 124 w 341"/>
                    <a:gd name="T85" fmla="*/ 62 h 62"/>
                    <a:gd name="T86" fmla="*/ 103 w 341"/>
                    <a:gd name="T87" fmla="*/ 62 h 62"/>
                    <a:gd name="T88" fmla="*/ 83 w 341"/>
                    <a:gd name="T89" fmla="*/ 62 h 62"/>
                    <a:gd name="T90" fmla="*/ 63 w 341"/>
                    <a:gd name="T91" fmla="*/ 62 h 62"/>
                    <a:gd name="T92" fmla="*/ 43 w 341"/>
                    <a:gd name="T93" fmla="*/ 62 h 62"/>
                    <a:gd name="T94" fmla="*/ 23 w 341"/>
                    <a:gd name="T95" fmla="*/ 62 h 62"/>
                    <a:gd name="T96" fmla="*/ 11 w 341"/>
                    <a:gd name="T97" fmla="*/ 61 h 62"/>
                    <a:gd name="T98" fmla="*/ 7 w 341"/>
                    <a:gd name="T99" fmla="*/ 60 h 62"/>
                    <a:gd name="T100" fmla="*/ 4 w 341"/>
                    <a:gd name="T101" fmla="*/ 58 h 62"/>
                    <a:gd name="T102" fmla="*/ 1 w 341"/>
                    <a:gd name="T103" fmla="*/ 56 h 62"/>
                    <a:gd name="T104" fmla="*/ 1 w 341"/>
                    <a:gd name="T105" fmla="*/ 48 h 62"/>
                    <a:gd name="T106" fmla="*/ 3 w 341"/>
                    <a:gd name="T107" fmla="*/ 38 h 62"/>
                    <a:gd name="T108" fmla="*/ 6 w 341"/>
                    <a:gd name="T109" fmla="*/ 27 h 62"/>
                    <a:gd name="T110" fmla="*/ 8 w 341"/>
                    <a:gd name="T111" fmla="*/ 16 h 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62"/>
                    <a:gd name="T170" fmla="*/ 341 w 341"/>
                    <a:gd name="T171" fmla="*/ 62 h 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62">
                      <a:moveTo>
                        <a:pt x="9" y="10"/>
                      </a:moveTo>
                      <a:lnTo>
                        <a:pt x="10" y="9"/>
                      </a:lnTo>
                      <a:lnTo>
                        <a:pt x="12" y="8"/>
                      </a:lnTo>
                      <a:lnTo>
                        <a:pt x="13" y="7"/>
                      </a:lnTo>
                      <a:lnTo>
                        <a:pt x="14" y="5"/>
                      </a:lnTo>
                      <a:lnTo>
                        <a:pt x="15" y="4"/>
                      </a:lnTo>
                      <a:lnTo>
                        <a:pt x="16" y="3"/>
                      </a:lnTo>
                      <a:lnTo>
                        <a:pt x="17" y="1"/>
                      </a:lnTo>
                      <a:lnTo>
                        <a:pt x="19" y="0"/>
                      </a:lnTo>
                      <a:lnTo>
                        <a:pt x="20" y="0"/>
                      </a:lnTo>
                      <a:lnTo>
                        <a:pt x="21" y="0"/>
                      </a:lnTo>
                      <a:lnTo>
                        <a:pt x="23" y="0"/>
                      </a:lnTo>
                      <a:lnTo>
                        <a:pt x="24" y="0"/>
                      </a:lnTo>
                      <a:lnTo>
                        <a:pt x="25" y="1"/>
                      </a:lnTo>
                      <a:lnTo>
                        <a:pt x="27" y="1"/>
                      </a:lnTo>
                      <a:lnTo>
                        <a:pt x="28" y="1"/>
                      </a:lnTo>
                      <a:lnTo>
                        <a:pt x="29" y="1"/>
                      </a:lnTo>
                      <a:lnTo>
                        <a:pt x="39" y="1"/>
                      </a:lnTo>
                      <a:lnTo>
                        <a:pt x="48" y="1"/>
                      </a:lnTo>
                      <a:lnTo>
                        <a:pt x="57" y="1"/>
                      </a:lnTo>
                      <a:lnTo>
                        <a:pt x="66" y="1"/>
                      </a:lnTo>
                      <a:lnTo>
                        <a:pt x="76" y="1"/>
                      </a:lnTo>
                      <a:lnTo>
                        <a:pt x="85" y="1"/>
                      </a:lnTo>
                      <a:lnTo>
                        <a:pt x="94" y="1"/>
                      </a:lnTo>
                      <a:lnTo>
                        <a:pt x="104" y="0"/>
                      </a:lnTo>
                      <a:lnTo>
                        <a:pt x="113" y="0"/>
                      </a:lnTo>
                      <a:lnTo>
                        <a:pt x="122" y="0"/>
                      </a:lnTo>
                      <a:lnTo>
                        <a:pt x="131" y="0"/>
                      </a:lnTo>
                      <a:lnTo>
                        <a:pt x="141" y="0"/>
                      </a:lnTo>
                      <a:lnTo>
                        <a:pt x="150" y="0"/>
                      </a:lnTo>
                      <a:lnTo>
                        <a:pt x="159" y="0"/>
                      </a:lnTo>
                      <a:lnTo>
                        <a:pt x="168" y="0"/>
                      </a:lnTo>
                      <a:lnTo>
                        <a:pt x="178" y="0"/>
                      </a:lnTo>
                      <a:lnTo>
                        <a:pt x="187" y="0"/>
                      </a:lnTo>
                      <a:lnTo>
                        <a:pt x="196" y="0"/>
                      </a:lnTo>
                      <a:lnTo>
                        <a:pt x="206" y="0"/>
                      </a:lnTo>
                      <a:lnTo>
                        <a:pt x="215" y="0"/>
                      </a:lnTo>
                      <a:lnTo>
                        <a:pt x="224" y="0"/>
                      </a:lnTo>
                      <a:lnTo>
                        <a:pt x="233" y="0"/>
                      </a:lnTo>
                      <a:lnTo>
                        <a:pt x="243" y="0"/>
                      </a:lnTo>
                      <a:lnTo>
                        <a:pt x="252" y="0"/>
                      </a:lnTo>
                      <a:lnTo>
                        <a:pt x="261" y="0"/>
                      </a:lnTo>
                      <a:lnTo>
                        <a:pt x="270" y="0"/>
                      </a:lnTo>
                      <a:lnTo>
                        <a:pt x="280" y="0"/>
                      </a:lnTo>
                      <a:lnTo>
                        <a:pt x="289" y="0"/>
                      </a:lnTo>
                      <a:lnTo>
                        <a:pt x="298" y="0"/>
                      </a:lnTo>
                      <a:lnTo>
                        <a:pt x="307" y="0"/>
                      </a:lnTo>
                      <a:lnTo>
                        <a:pt x="317" y="0"/>
                      </a:lnTo>
                      <a:lnTo>
                        <a:pt x="326" y="0"/>
                      </a:lnTo>
                      <a:lnTo>
                        <a:pt x="328" y="6"/>
                      </a:lnTo>
                      <a:lnTo>
                        <a:pt x="330" y="13"/>
                      </a:lnTo>
                      <a:lnTo>
                        <a:pt x="332" y="19"/>
                      </a:lnTo>
                      <a:lnTo>
                        <a:pt x="334" y="25"/>
                      </a:lnTo>
                      <a:lnTo>
                        <a:pt x="335" y="32"/>
                      </a:lnTo>
                      <a:lnTo>
                        <a:pt x="337" y="38"/>
                      </a:lnTo>
                      <a:lnTo>
                        <a:pt x="339" y="44"/>
                      </a:lnTo>
                      <a:lnTo>
                        <a:pt x="341" y="51"/>
                      </a:lnTo>
                      <a:lnTo>
                        <a:pt x="341" y="53"/>
                      </a:lnTo>
                      <a:lnTo>
                        <a:pt x="341" y="55"/>
                      </a:lnTo>
                      <a:lnTo>
                        <a:pt x="340" y="56"/>
                      </a:lnTo>
                      <a:lnTo>
                        <a:pt x="339" y="58"/>
                      </a:lnTo>
                      <a:lnTo>
                        <a:pt x="338" y="59"/>
                      </a:lnTo>
                      <a:lnTo>
                        <a:pt x="337" y="60"/>
                      </a:lnTo>
                      <a:lnTo>
                        <a:pt x="336" y="61"/>
                      </a:lnTo>
                      <a:lnTo>
                        <a:pt x="335" y="62"/>
                      </a:lnTo>
                      <a:lnTo>
                        <a:pt x="325" y="62"/>
                      </a:lnTo>
                      <a:lnTo>
                        <a:pt x="315" y="62"/>
                      </a:lnTo>
                      <a:lnTo>
                        <a:pt x="304" y="62"/>
                      </a:lnTo>
                      <a:lnTo>
                        <a:pt x="294" y="62"/>
                      </a:lnTo>
                      <a:lnTo>
                        <a:pt x="284" y="62"/>
                      </a:lnTo>
                      <a:lnTo>
                        <a:pt x="274" y="62"/>
                      </a:lnTo>
                      <a:lnTo>
                        <a:pt x="264" y="62"/>
                      </a:lnTo>
                      <a:lnTo>
                        <a:pt x="254" y="62"/>
                      </a:lnTo>
                      <a:lnTo>
                        <a:pt x="244" y="62"/>
                      </a:lnTo>
                      <a:lnTo>
                        <a:pt x="234" y="62"/>
                      </a:lnTo>
                      <a:lnTo>
                        <a:pt x="224" y="62"/>
                      </a:lnTo>
                      <a:lnTo>
                        <a:pt x="214" y="62"/>
                      </a:lnTo>
                      <a:lnTo>
                        <a:pt x="204" y="62"/>
                      </a:lnTo>
                      <a:lnTo>
                        <a:pt x="194" y="62"/>
                      </a:lnTo>
                      <a:lnTo>
                        <a:pt x="184" y="62"/>
                      </a:lnTo>
                      <a:lnTo>
                        <a:pt x="174" y="62"/>
                      </a:lnTo>
                      <a:lnTo>
                        <a:pt x="164" y="62"/>
                      </a:lnTo>
                      <a:lnTo>
                        <a:pt x="154" y="62"/>
                      </a:lnTo>
                      <a:lnTo>
                        <a:pt x="144" y="62"/>
                      </a:lnTo>
                      <a:lnTo>
                        <a:pt x="134" y="62"/>
                      </a:lnTo>
                      <a:lnTo>
                        <a:pt x="124" y="62"/>
                      </a:lnTo>
                      <a:lnTo>
                        <a:pt x="114" y="62"/>
                      </a:lnTo>
                      <a:lnTo>
                        <a:pt x="103" y="62"/>
                      </a:lnTo>
                      <a:lnTo>
                        <a:pt x="93" y="62"/>
                      </a:lnTo>
                      <a:lnTo>
                        <a:pt x="83" y="62"/>
                      </a:lnTo>
                      <a:lnTo>
                        <a:pt x="73" y="62"/>
                      </a:lnTo>
                      <a:lnTo>
                        <a:pt x="63" y="62"/>
                      </a:lnTo>
                      <a:lnTo>
                        <a:pt x="53" y="62"/>
                      </a:lnTo>
                      <a:lnTo>
                        <a:pt x="43" y="62"/>
                      </a:lnTo>
                      <a:lnTo>
                        <a:pt x="33" y="62"/>
                      </a:lnTo>
                      <a:lnTo>
                        <a:pt x="23" y="62"/>
                      </a:lnTo>
                      <a:lnTo>
                        <a:pt x="13" y="62"/>
                      </a:lnTo>
                      <a:lnTo>
                        <a:pt x="11" y="61"/>
                      </a:lnTo>
                      <a:lnTo>
                        <a:pt x="9" y="61"/>
                      </a:lnTo>
                      <a:lnTo>
                        <a:pt x="7" y="60"/>
                      </a:lnTo>
                      <a:lnTo>
                        <a:pt x="6" y="59"/>
                      </a:lnTo>
                      <a:lnTo>
                        <a:pt x="4" y="58"/>
                      </a:lnTo>
                      <a:lnTo>
                        <a:pt x="2" y="57"/>
                      </a:lnTo>
                      <a:lnTo>
                        <a:pt x="1" y="56"/>
                      </a:lnTo>
                      <a:lnTo>
                        <a:pt x="0" y="54"/>
                      </a:lnTo>
                      <a:lnTo>
                        <a:pt x="1" y="48"/>
                      </a:lnTo>
                      <a:lnTo>
                        <a:pt x="2" y="43"/>
                      </a:lnTo>
                      <a:lnTo>
                        <a:pt x="3" y="38"/>
                      </a:lnTo>
                      <a:lnTo>
                        <a:pt x="5" y="32"/>
                      </a:lnTo>
                      <a:lnTo>
                        <a:pt x="6" y="27"/>
                      </a:lnTo>
                      <a:lnTo>
                        <a:pt x="7" y="21"/>
                      </a:lnTo>
                      <a:lnTo>
                        <a:pt x="8" y="16"/>
                      </a:lnTo>
                      <a:lnTo>
                        <a:pt x="9" y="10"/>
                      </a:lnTo>
                      <a:close/>
                    </a:path>
                  </a:pathLst>
                </a:custGeom>
                <a:solidFill>
                  <a:srgbClr val="474C54"/>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592" name="Freeform 423"/>
                <p:cNvSpPr>
                  <a:spLocks/>
                </p:cNvSpPr>
                <p:nvPr/>
              </p:nvSpPr>
              <p:spPr bwMode="auto">
                <a:xfrm>
                  <a:off x="2000" y="1526"/>
                  <a:ext cx="341" cy="54"/>
                </a:xfrm>
                <a:custGeom>
                  <a:avLst/>
                  <a:gdLst>
                    <a:gd name="T0" fmla="*/ 10 w 341"/>
                    <a:gd name="T1" fmla="*/ 7 h 54"/>
                    <a:gd name="T2" fmla="*/ 13 w 341"/>
                    <a:gd name="T3" fmla="*/ 5 h 54"/>
                    <a:gd name="T4" fmla="*/ 15 w 341"/>
                    <a:gd name="T5" fmla="*/ 4 h 54"/>
                    <a:gd name="T6" fmla="*/ 18 w 341"/>
                    <a:gd name="T7" fmla="*/ 2 h 54"/>
                    <a:gd name="T8" fmla="*/ 21 w 341"/>
                    <a:gd name="T9" fmla="*/ 1 h 54"/>
                    <a:gd name="T10" fmla="*/ 23 w 341"/>
                    <a:gd name="T11" fmla="*/ 1 h 54"/>
                    <a:gd name="T12" fmla="*/ 26 w 341"/>
                    <a:gd name="T13" fmla="*/ 1 h 54"/>
                    <a:gd name="T14" fmla="*/ 28 w 341"/>
                    <a:gd name="T15" fmla="*/ 1 h 54"/>
                    <a:gd name="T16" fmla="*/ 39 w 341"/>
                    <a:gd name="T17" fmla="*/ 2 h 54"/>
                    <a:gd name="T18" fmla="*/ 57 w 341"/>
                    <a:gd name="T19" fmla="*/ 1 h 54"/>
                    <a:gd name="T20" fmla="*/ 76 w 341"/>
                    <a:gd name="T21" fmla="*/ 1 h 54"/>
                    <a:gd name="T22" fmla="*/ 95 w 341"/>
                    <a:gd name="T23" fmla="*/ 1 h 54"/>
                    <a:gd name="T24" fmla="*/ 113 w 341"/>
                    <a:gd name="T25" fmla="*/ 1 h 54"/>
                    <a:gd name="T26" fmla="*/ 132 w 341"/>
                    <a:gd name="T27" fmla="*/ 1 h 54"/>
                    <a:gd name="T28" fmla="*/ 151 w 341"/>
                    <a:gd name="T29" fmla="*/ 1 h 54"/>
                    <a:gd name="T30" fmla="*/ 169 w 341"/>
                    <a:gd name="T31" fmla="*/ 1 h 54"/>
                    <a:gd name="T32" fmla="*/ 188 w 341"/>
                    <a:gd name="T33" fmla="*/ 1 h 54"/>
                    <a:gd name="T34" fmla="*/ 207 w 341"/>
                    <a:gd name="T35" fmla="*/ 1 h 54"/>
                    <a:gd name="T36" fmla="*/ 225 w 341"/>
                    <a:gd name="T37" fmla="*/ 1 h 54"/>
                    <a:gd name="T38" fmla="*/ 244 w 341"/>
                    <a:gd name="T39" fmla="*/ 1 h 54"/>
                    <a:gd name="T40" fmla="*/ 263 w 341"/>
                    <a:gd name="T41" fmla="*/ 0 h 54"/>
                    <a:gd name="T42" fmla="*/ 281 w 341"/>
                    <a:gd name="T43" fmla="*/ 0 h 54"/>
                    <a:gd name="T44" fmla="*/ 300 w 341"/>
                    <a:gd name="T45" fmla="*/ 0 h 54"/>
                    <a:gd name="T46" fmla="*/ 318 w 341"/>
                    <a:gd name="T47" fmla="*/ 0 h 54"/>
                    <a:gd name="T48" fmla="*/ 329 w 341"/>
                    <a:gd name="T49" fmla="*/ 6 h 54"/>
                    <a:gd name="T50" fmla="*/ 333 w 341"/>
                    <a:gd name="T51" fmla="*/ 16 h 54"/>
                    <a:gd name="T52" fmla="*/ 336 w 341"/>
                    <a:gd name="T53" fmla="*/ 27 h 54"/>
                    <a:gd name="T54" fmla="*/ 340 w 341"/>
                    <a:gd name="T55" fmla="*/ 37 h 54"/>
                    <a:gd name="T56" fmla="*/ 341 w 341"/>
                    <a:gd name="T57" fmla="*/ 45 h 54"/>
                    <a:gd name="T58" fmla="*/ 340 w 341"/>
                    <a:gd name="T59" fmla="*/ 49 h 54"/>
                    <a:gd name="T60" fmla="*/ 338 w 341"/>
                    <a:gd name="T61" fmla="*/ 51 h 54"/>
                    <a:gd name="T62" fmla="*/ 336 w 341"/>
                    <a:gd name="T63" fmla="*/ 53 h 54"/>
                    <a:gd name="T64" fmla="*/ 325 w 341"/>
                    <a:gd name="T65" fmla="*/ 54 h 54"/>
                    <a:gd name="T66" fmla="*/ 304 w 341"/>
                    <a:gd name="T67" fmla="*/ 54 h 54"/>
                    <a:gd name="T68" fmla="*/ 284 w 341"/>
                    <a:gd name="T69" fmla="*/ 54 h 54"/>
                    <a:gd name="T70" fmla="*/ 264 w 341"/>
                    <a:gd name="T71" fmla="*/ 54 h 54"/>
                    <a:gd name="T72" fmla="*/ 244 w 341"/>
                    <a:gd name="T73" fmla="*/ 54 h 54"/>
                    <a:gd name="T74" fmla="*/ 224 w 341"/>
                    <a:gd name="T75" fmla="*/ 54 h 54"/>
                    <a:gd name="T76" fmla="*/ 204 w 341"/>
                    <a:gd name="T77" fmla="*/ 54 h 54"/>
                    <a:gd name="T78" fmla="*/ 184 w 341"/>
                    <a:gd name="T79" fmla="*/ 54 h 54"/>
                    <a:gd name="T80" fmla="*/ 164 w 341"/>
                    <a:gd name="T81" fmla="*/ 54 h 54"/>
                    <a:gd name="T82" fmla="*/ 144 w 341"/>
                    <a:gd name="T83" fmla="*/ 54 h 54"/>
                    <a:gd name="T84" fmla="*/ 124 w 341"/>
                    <a:gd name="T85" fmla="*/ 54 h 54"/>
                    <a:gd name="T86" fmla="*/ 103 w 341"/>
                    <a:gd name="T87" fmla="*/ 54 h 54"/>
                    <a:gd name="T88" fmla="*/ 83 w 341"/>
                    <a:gd name="T89" fmla="*/ 54 h 54"/>
                    <a:gd name="T90" fmla="*/ 63 w 341"/>
                    <a:gd name="T91" fmla="*/ 54 h 54"/>
                    <a:gd name="T92" fmla="*/ 43 w 341"/>
                    <a:gd name="T93" fmla="*/ 54 h 54"/>
                    <a:gd name="T94" fmla="*/ 23 w 341"/>
                    <a:gd name="T95" fmla="*/ 54 h 54"/>
                    <a:gd name="T96" fmla="*/ 11 w 341"/>
                    <a:gd name="T97" fmla="*/ 53 h 54"/>
                    <a:gd name="T98" fmla="*/ 7 w 341"/>
                    <a:gd name="T99" fmla="*/ 52 h 54"/>
                    <a:gd name="T100" fmla="*/ 4 w 341"/>
                    <a:gd name="T101" fmla="*/ 50 h 54"/>
                    <a:gd name="T102" fmla="*/ 1 w 341"/>
                    <a:gd name="T103" fmla="*/ 48 h 54"/>
                    <a:gd name="T104" fmla="*/ 1 w 341"/>
                    <a:gd name="T105" fmla="*/ 41 h 54"/>
                    <a:gd name="T106" fmla="*/ 3 w 341"/>
                    <a:gd name="T107" fmla="*/ 32 h 54"/>
                    <a:gd name="T108" fmla="*/ 5 w 341"/>
                    <a:gd name="T109" fmla="*/ 22 h 54"/>
                    <a:gd name="T110" fmla="*/ 8 w 341"/>
                    <a:gd name="T111" fmla="*/ 13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54"/>
                    <a:gd name="T170" fmla="*/ 341 w 341"/>
                    <a:gd name="T171" fmla="*/ 54 h 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54">
                      <a:moveTo>
                        <a:pt x="9" y="8"/>
                      </a:moveTo>
                      <a:lnTo>
                        <a:pt x="10" y="7"/>
                      </a:lnTo>
                      <a:lnTo>
                        <a:pt x="12" y="6"/>
                      </a:lnTo>
                      <a:lnTo>
                        <a:pt x="13" y="5"/>
                      </a:lnTo>
                      <a:lnTo>
                        <a:pt x="14" y="4"/>
                      </a:lnTo>
                      <a:lnTo>
                        <a:pt x="15" y="4"/>
                      </a:lnTo>
                      <a:lnTo>
                        <a:pt x="17" y="3"/>
                      </a:lnTo>
                      <a:lnTo>
                        <a:pt x="18" y="2"/>
                      </a:lnTo>
                      <a:lnTo>
                        <a:pt x="19" y="1"/>
                      </a:lnTo>
                      <a:lnTo>
                        <a:pt x="21" y="1"/>
                      </a:lnTo>
                      <a:lnTo>
                        <a:pt x="22" y="1"/>
                      </a:lnTo>
                      <a:lnTo>
                        <a:pt x="23" y="1"/>
                      </a:lnTo>
                      <a:lnTo>
                        <a:pt x="24" y="1"/>
                      </a:lnTo>
                      <a:lnTo>
                        <a:pt x="26" y="1"/>
                      </a:lnTo>
                      <a:lnTo>
                        <a:pt x="27" y="1"/>
                      </a:lnTo>
                      <a:lnTo>
                        <a:pt x="28" y="1"/>
                      </a:lnTo>
                      <a:lnTo>
                        <a:pt x="29" y="2"/>
                      </a:lnTo>
                      <a:lnTo>
                        <a:pt x="39" y="2"/>
                      </a:lnTo>
                      <a:lnTo>
                        <a:pt x="48" y="2"/>
                      </a:lnTo>
                      <a:lnTo>
                        <a:pt x="57" y="1"/>
                      </a:lnTo>
                      <a:lnTo>
                        <a:pt x="67" y="1"/>
                      </a:lnTo>
                      <a:lnTo>
                        <a:pt x="76" y="1"/>
                      </a:lnTo>
                      <a:lnTo>
                        <a:pt x="85" y="1"/>
                      </a:lnTo>
                      <a:lnTo>
                        <a:pt x="95" y="1"/>
                      </a:lnTo>
                      <a:lnTo>
                        <a:pt x="104" y="1"/>
                      </a:lnTo>
                      <a:lnTo>
                        <a:pt x="113" y="1"/>
                      </a:lnTo>
                      <a:lnTo>
                        <a:pt x="123" y="1"/>
                      </a:lnTo>
                      <a:lnTo>
                        <a:pt x="132" y="1"/>
                      </a:lnTo>
                      <a:lnTo>
                        <a:pt x="141" y="1"/>
                      </a:lnTo>
                      <a:lnTo>
                        <a:pt x="151" y="1"/>
                      </a:lnTo>
                      <a:lnTo>
                        <a:pt x="160" y="1"/>
                      </a:lnTo>
                      <a:lnTo>
                        <a:pt x="169" y="1"/>
                      </a:lnTo>
                      <a:lnTo>
                        <a:pt x="179" y="1"/>
                      </a:lnTo>
                      <a:lnTo>
                        <a:pt x="188" y="1"/>
                      </a:lnTo>
                      <a:lnTo>
                        <a:pt x="197" y="1"/>
                      </a:lnTo>
                      <a:lnTo>
                        <a:pt x="207" y="1"/>
                      </a:lnTo>
                      <a:lnTo>
                        <a:pt x="216" y="1"/>
                      </a:lnTo>
                      <a:lnTo>
                        <a:pt x="225" y="1"/>
                      </a:lnTo>
                      <a:lnTo>
                        <a:pt x="235" y="1"/>
                      </a:lnTo>
                      <a:lnTo>
                        <a:pt x="244" y="1"/>
                      </a:lnTo>
                      <a:lnTo>
                        <a:pt x="253" y="1"/>
                      </a:lnTo>
                      <a:lnTo>
                        <a:pt x="263" y="0"/>
                      </a:lnTo>
                      <a:lnTo>
                        <a:pt x="272" y="0"/>
                      </a:lnTo>
                      <a:lnTo>
                        <a:pt x="281" y="0"/>
                      </a:lnTo>
                      <a:lnTo>
                        <a:pt x="290" y="0"/>
                      </a:lnTo>
                      <a:lnTo>
                        <a:pt x="300" y="0"/>
                      </a:lnTo>
                      <a:lnTo>
                        <a:pt x="309" y="0"/>
                      </a:lnTo>
                      <a:lnTo>
                        <a:pt x="318" y="0"/>
                      </a:lnTo>
                      <a:lnTo>
                        <a:pt x="328" y="0"/>
                      </a:lnTo>
                      <a:lnTo>
                        <a:pt x="329" y="6"/>
                      </a:lnTo>
                      <a:lnTo>
                        <a:pt x="331" y="11"/>
                      </a:lnTo>
                      <a:lnTo>
                        <a:pt x="333" y="16"/>
                      </a:lnTo>
                      <a:lnTo>
                        <a:pt x="334" y="21"/>
                      </a:lnTo>
                      <a:lnTo>
                        <a:pt x="336" y="27"/>
                      </a:lnTo>
                      <a:lnTo>
                        <a:pt x="338" y="32"/>
                      </a:lnTo>
                      <a:lnTo>
                        <a:pt x="340" y="37"/>
                      </a:lnTo>
                      <a:lnTo>
                        <a:pt x="341" y="43"/>
                      </a:lnTo>
                      <a:lnTo>
                        <a:pt x="341" y="45"/>
                      </a:lnTo>
                      <a:lnTo>
                        <a:pt x="341" y="47"/>
                      </a:lnTo>
                      <a:lnTo>
                        <a:pt x="340" y="49"/>
                      </a:lnTo>
                      <a:lnTo>
                        <a:pt x="339" y="50"/>
                      </a:lnTo>
                      <a:lnTo>
                        <a:pt x="338" y="51"/>
                      </a:lnTo>
                      <a:lnTo>
                        <a:pt x="337" y="52"/>
                      </a:lnTo>
                      <a:lnTo>
                        <a:pt x="336" y="53"/>
                      </a:lnTo>
                      <a:lnTo>
                        <a:pt x="335" y="54"/>
                      </a:lnTo>
                      <a:lnTo>
                        <a:pt x="325" y="54"/>
                      </a:lnTo>
                      <a:lnTo>
                        <a:pt x="315" y="54"/>
                      </a:lnTo>
                      <a:lnTo>
                        <a:pt x="304" y="54"/>
                      </a:lnTo>
                      <a:lnTo>
                        <a:pt x="294" y="54"/>
                      </a:lnTo>
                      <a:lnTo>
                        <a:pt x="284" y="54"/>
                      </a:lnTo>
                      <a:lnTo>
                        <a:pt x="274" y="54"/>
                      </a:lnTo>
                      <a:lnTo>
                        <a:pt x="264" y="54"/>
                      </a:lnTo>
                      <a:lnTo>
                        <a:pt x="254" y="54"/>
                      </a:lnTo>
                      <a:lnTo>
                        <a:pt x="244" y="54"/>
                      </a:lnTo>
                      <a:lnTo>
                        <a:pt x="234" y="54"/>
                      </a:lnTo>
                      <a:lnTo>
                        <a:pt x="224" y="54"/>
                      </a:lnTo>
                      <a:lnTo>
                        <a:pt x="214" y="54"/>
                      </a:lnTo>
                      <a:lnTo>
                        <a:pt x="204" y="54"/>
                      </a:lnTo>
                      <a:lnTo>
                        <a:pt x="194" y="54"/>
                      </a:lnTo>
                      <a:lnTo>
                        <a:pt x="184" y="54"/>
                      </a:lnTo>
                      <a:lnTo>
                        <a:pt x="174" y="54"/>
                      </a:lnTo>
                      <a:lnTo>
                        <a:pt x="164" y="54"/>
                      </a:lnTo>
                      <a:lnTo>
                        <a:pt x="154" y="54"/>
                      </a:lnTo>
                      <a:lnTo>
                        <a:pt x="144" y="54"/>
                      </a:lnTo>
                      <a:lnTo>
                        <a:pt x="134" y="54"/>
                      </a:lnTo>
                      <a:lnTo>
                        <a:pt x="124" y="54"/>
                      </a:lnTo>
                      <a:lnTo>
                        <a:pt x="114" y="54"/>
                      </a:lnTo>
                      <a:lnTo>
                        <a:pt x="103" y="54"/>
                      </a:lnTo>
                      <a:lnTo>
                        <a:pt x="93" y="54"/>
                      </a:lnTo>
                      <a:lnTo>
                        <a:pt x="83" y="54"/>
                      </a:lnTo>
                      <a:lnTo>
                        <a:pt x="73" y="54"/>
                      </a:lnTo>
                      <a:lnTo>
                        <a:pt x="63" y="54"/>
                      </a:lnTo>
                      <a:lnTo>
                        <a:pt x="53" y="54"/>
                      </a:lnTo>
                      <a:lnTo>
                        <a:pt x="43" y="54"/>
                      </a:lnTo>
                      <a:lnTo>
                        <a:pt x="33" y="54"/>
                      </a:lnTo>
                      <a:lnTo>
                        <a:pt x="23" y="54"/>
                      </a:lnTo>
                      <a:lnTo>
                        <a:pt x="13" y="54"/>
                      </a:lnTo>
                      <a:lnTo>
                        <a:pt x="11" y="53"/>
                      </a:lnTo>
                      <a:lnTo>
                        <a:pt x="9" y="53"/>
                      </a:lnTo>
                      <a:lnTo>
                        <a:pt x="7" y="52"/>
                      </a:lnTo>
                      <a:lnTo>
                        <a:pt x="6" y="51"/>
                      </a:lnTo>
                      <a:lnTo>
                        <a:pt x="4" y="50"/>
                      </a:lnTo>
                      <a:lnTo>
                        <a:pt x="2" y="49"/>
                      </a:lnTo>
                      <a:lnTo>
                        <a:pt x="1" y="48"/>
                      </a:lnTo>
                      <a:lnTo>
                        <a:pt x="0" y="46"/>
                      </a:lnTo>
                      <a:lnTo>
                        <a:pt x="1" y="41"/>
                      </a:lnTo>
                      <a:lnTo>
                        <a:pt x="2" y="36"/>
                      </a:lnTo>
                      <a:lnTo>
                        <a:pt x="3" y="32"/>
                      </a:lnTo>
                      <a:lnTo>
                        <a:pt x="4" y="27"/>
                      </a:lnTo>
                      <a:lnTo>
                        <a:pt x="5" y="22"/>
                      </a:lnTo>
                      <a:lnTo>
                        <a:pt x="7" y="18"/>
                      </a:lnTo>
                      <a:lnTo>
                        <a:pt x="8" y="13"/>
                      </a:lnTo>
                      <a:lnTo>
                        <a:pt x="9" y="8"/>
                      </a:lnTo>
                      <a:close/>
                    </a:path>
                  </a:pathLst>
                </a:custGeom>
                <a:solidFill>
                  <a:srgbClr val="494F59"/>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593" name="Freeform 424"/>
                <p:cNvSpPr>
                  <a:spLocks/>
                </p:cNvSpPr>
                <p:nvPr/>
              </p:nvSpPr>
              <p:spPr bwMode="auto">
                <a:xfrm>
                  <a:off x="2000" y="1535"/>
                  <a:ext cx="341" cy="45"/>
                </a:xfrm>
                <a:custGeom>
                  <a:avLst/>
                  <a:gdLst>
                    <a:gd name="T0" fmla="*/ 10 w 341"/>
                    <a:gd name="T1" fmla="*/ 5 h 45"/>
                    <a:gd name="T2" fmla="*/ 13 w 341"/>
                    <a:gd name="T3" fmla="*/ 3 h 45"/>
                    <a:gd name="T4" fmla="*/ 16 w 341"/>
                    <a:gd name="T5" fmla="*/ 2 h 45"/>
                    <a:gd name="T6" fmla="*/ 18 w 341"/>
                    <a:gd name="T7" fmla="*/ 1 h 45"/>
                    <a:gd name="T8" fmla="*/ 21 w 341"/>
                    <a:gd name="T9" fmla="*/ 0 h 45"/>
                    <a:gd name="T10" fmla="*/ 23 w 341"/>
                    <a:gd name="T11" fmla="*/ 0 h 45"/>
                    <a:gd name="T12" fmla="*/ 26 w 341"/>
                    <a:gd name="T13" fmla="*/ 1 h 45"/>
                    <a:gd name="T14" fmla="*/ 28 w 341"/>
                    <a:gd name="T15" fmla="*/ 1 h 45"/>
                    <a:gd name="T16" fmla="*/ 39 w 341"/>
                    <a:gd name="T17" fmla="*/ 1 h 45"/>
                    <a:gd name="T18" fmla="*/ 58 w 341"/>
                    <a:gd name="T19" fmla="*/ 1 h 45"/>
                    <a:gd name="T20" fmla="*/ 76 w 341"/>
                    <a:gd name="T21" fmla="*/ 1 h 45"/>
                    <a:gd name="T22" fmla="*/ 95 w 341"/>
                    <a:gd name="T23" fmla="*/ 1 h 45"/>
                    <a:gd name="T24" fmla="*/ 114 w 341"/>
                    <a:gd name="T25" fmla="*/ 1 h 45"/>
                    <a:gd name="T26" fmla="*/ 133 w 341"/>
                    <a:gd name="T27" fmla="*/ 1 h 45"/>
                    <a:gd name="T28" fmla="*/ 151 w 341"/>
                    <a:gd name="T29" fmla="*/ 0 h 45"/>
                    <a:gd name="T30" fmla="*/ 170 w 341"/>
                    <a:gd name="T31" fmla="*/ 0 h 45"/>
                    <a:gd name="T32" fmla="*/ 189 w 341"/>
                    <a:gd name="T33" fmla="*/ 0 h 45"/>
                    <a:gd name="T34" fmla="*/ 208 w 341"/>
                    <a:gd name="T35" fmla="*/ 0 h 45"/>
                    <a:gd name="T36" fmla="*/ 226 w 341"/>
                    <a:gd name="T37" fmla="*/ 0 h 45"/>
                    <a:gd name="T38" fmla="*/ 245 w 341"/>
                    <a:gd name="T39" fmla="*/ 0 h 45"/>
                    <a:gd name="T40" fmla="*/ 264 w 341"/>
                    <a:gd name="T41" fmla="*/ 0 h 45"/>
                    <a:gd name="T42" fmla="*/ 283 w 341"/>
                    <a:gd name="T43" fmla="*/ 0 h 45"/>
                    <a:gd name="T44" fmla="*/ 301 w 341"/>
                    <a:gd name="T45" fmla="*/ 0 h 45"/>
                    <a:gd name="T46" fmla="*/ 320 w 341"/>
                    <a:gd name="T47" fmla="*/ 0 h 45"/>
                    <a:gd name="T48" fmla="*/ 331 w 341"/>
                    <a:gd name="T49" fmla="*/ 4 h 45"/>
                    <a:gd name="T50" fmla="*/ 334 w 341"/>
                    <a:gd name="T51" fmla="*/ 12 h 45"/>
                    <a:gd name="T52" fmla="*/ 337 w 341"/>
                    <a:gd name="T53" fmla="*/ 21 h 45"/>
                    <a:gd name="T54" fmla="*/ 340 w 341"/>
                    <a:gd name="T55" fmla="*/ 29 h 45"/>
                    <a:gd name="T56" fmla="*/ 341 w 341"/>
                    <a:gd name="T57" fmla="*/ 36 h 45"/>
                    <a:gd name="T58" fmla="*/ 340 w 341"/>
                    <a:gd name="T59" fmla="*/ 40 h 45"/>
                    <a:gd name="T60" fmla="*/ 338 w 341"/>
                    <a:gd name="T61" fmla="*/ 42 h 45"/>
                    <a:gd name="T62" fmla="*/ 336 w 341"/>
                    <a:gd name="T63" fmla="*/ 44 h 45"/>
                    <a:gd name="T64" fmla="*/ 325 w 341"/>
                    <a:gd name="T65" fmla="*/ 45 h 45"/>
                    <a:gd name="T66" fmla="*/ 304 w 341"/>
                    <a:gd name="T67" fmla="*/ 45 h 45"/>
                    <a:gd name="T68" fmla="*/ 284 w 341"/>
                    <a:gd name="T69" fmla="*/ 45 h 45"/>
                    <a:gd name="T70" fmla="*/ 264 w 341"/>
                    <a:gd name="T71" fmla="*/ 45 h 45"/>
                    <a:gd name="T72" fmla="*/ 244 w 341"/>
                    <a:gd name="T73" fmla="*/ 45 h 45"/>
                    <a:gd name="T74" fmla="*/ 224 w 341"/>
                    <a:gd name="T75" fmla="*/ 45 h 45"/>
                    <a:gd name="T76" fmla="*/ 204 w 341"/>
                    <a:gd name="T77" fmla="*/ 45 h 45"/>
                    <a:gd name="T78" fmla="*/ 184 w 341"/>
                    <a:gd name="T79" fmla="*/ 45 h 45"/>
                    <a:gd name="T80" fmla="*/ 164 w 341"/>
                    <a:gd name="T81" fmla="*/ 45 h 45"/>
                    <a:gd name="T82" fmla="*/ 144 w 341"/>
                    <a:gd name="T83" fmla="*/ 45 h 45"/>
                    <a:gd name="T84" fmla="*/ 124 w 341"/>
                    <a:gd name="T85" fmla="*/ 45 h 45"/>
                    <a:gd name="T86" fmla="*/ 103 w 341"/>
                    <a:gd name="T87" fmla="*/ 45 h 45"/>
                    <a:gd name="T88" fmla="*/ 83 w 341"/>
                    <a:gd name="T89" fmla="*/ 45 h 45"/>
                    <a:gd name="T90" fmla="*/ 63 w 341"/>
                    <a:gd name="T91" fmla="*/ 45 h 45"/>
                    <a:gd name="T92" fmla="*/ 43 w 341"/>
                    <a:gd name="T93" fmla="*/ 45 h 45"/>
                    <a:gd name="T94" fmla="*/ 23 w 341"/>
                    <a:gd name="T95" fmla="*/ 45 h 45"/>
                    <a:gd name="T96" fmla="*/ 11 w 341"/>
                    <a:gd name="T97" fmla="*/ 44 h 45"/>
                    <a:gd name="T98" fmla="*/ 7 w 341"/>
                    <a:gd name="T99" fmla="*/ 43 h 45"/>
                    <a:gd name="T100" fmla="*/ 4 w 341"/>
                    <a:gd name="T101" fmla="*/ 42 h 45"/>
                    <a:gd name="T102" fmla="*/ 1 w 341"/>
                    <a:gd name="T103" fmla="*/ 39 h 45"/>
                    <a:gd name="T104" fmla="*/ 1 w 341"/>
                    <a:gd name="T105" fmla="*/ 33 h 45"/>
                    <a:gd name="T106" fmla="*/ 3 w 341"/>
                    <a:gd name="T107" fmla="*/ 25 h 45"/>
                    <a:gd name="T108" fmla="*/ 5 w 341"/>
                    <a:gd name="T109" fmla="*/ 17 h 45"/>
                    <a:gd name="T110" fmla="*/ 7 w 341"/>
                    <a:gd name="T111" fmla="*/ 9 h 4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45"/>
                    <a:gd name="T170" fmla="*/ 341 w 341"/>
                    <a:gd name="T171" fmla="*/ 45 h 4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45">
                      <a:moveTo>
                        <a:pt x="8" y="5"/>
                      </a:moveTo>
                      <a:lnTo>
                        <a:pt x="10" y="5"/>
                      </a:lnTo>
                      <a:lnTo>
                        <a:pt x="11" y="4"/>
                      </a:lnTo>
                      <a:lnTo>
                        <a:pt x="13" y="3"/>
                      </a:lnTo>
                      <a:lnTo>
                        <a:pt x="14" y="3"/>
                      </a:lnTo>
                      <a:lnTo>
                        <a:pt x="16" y="2"/>
                      </a:lnTo>
                      <a:lnTo>
                        <a:pt x="17" y="1"/>
                      </a:lnTo>
                      <a:lnTo>
                        <a:pt x="18" y="1"/>
                      </a:lnTo>
                      <a:lnTo>
                        <a:pt x="20" y="0"/>
                      </a:lnTo>
                      <a:lnTo>
                        <a:pt x="21" y="0"/>
                      </a:lnTo>
                      <a:lnTo>
                        <a:pt x="22" y="0"/>
                      </a:lnTo>
                      <a:lnTo>
                        <a:pt x="23" y="0"/>
                      </a:lnTo>
                      <a:lnTo>
                        <a:pt x="25" y="0"/>
                      </a:lnTo>
                      <a:lnTo>
                        <a:pt x="26" y="1"/>
                      </a:lnTo>
                      <a:lnTo>
                        <a:pt x="27" y="1"/>
                      </a:lnTo>
                      <a:lnTo>
                        <a:pt x="28" y="1"/>
                      </a:lnTo>
                      <a:lnTo>
                        <a:pt x="29" y="1"/>
                      </a:lnTo>
                      <a:lnTo>
                        <a:pt x="39" y="1"/>
                      </a:lnTo>
                      <a:lnTo>
                        <a:pt x="48" y="1"/>
                      </a:lnTo>
                      <a:lnTo>
                        <a:pt x="58" y="1"/>
                      </a:lnTo>
                      <a:lnTo>
                        <a:pt x="67" y="1"/>
                      </a:lnTo>
                      <a:lnTo>
                        <a:pt x="76" y="1"/>
                      </a:lnTo>
                      <a:lnTo>
                        <a:pt x="86" y="1"/>
                      </a:lnTo>
                      <a:lnTo>
                        <a:pt x="95" y="1"/>
                      </a:lnTo>
                      <a:lnTo>
                        <a:pt x="104" y="1"/>
                      </a:lnTo>
                      <a:lnTo>
                        <a:pt x="114" y="1"/>
                      </a:lnTo>
                      <a:lnTo>
                        <a:pt x="123" y="1"/>
                      </a:lnTo>
                      <a:lnTo>
                        <a:pt x="133" y="1"/>
                      </a:lnTo>
                      <a:lnTo>
                        <a:pt x="142" y="1"/>
                      </a:lnTo>
                      <a:lnTo>
                        <a:pt x="151" y="0"/>
                      </a:lnTo>
                      <a:lnTo>
                        <a:pt x="161" y="0"/>
                      </a:lnTo>
                      <a:lnTo>
                        <a:pt x="170" y="0"/>
                      </a:lnTo>
                      <a:lnTo>
                        <a:pt x="180" y="0"/>
                      </a:lnTo>
                      <a:lnTo>
                        <a:pt x="189" y="0"/>
                      </a:lnTo>
                      <a:lnTo>
                        <a:pt x="198" y="0"/>
                      </a:lnTo>
                      <a:lnTo>
                        <a:pt x="208" y="0"/>
                      </a:lnTo>
                      <a:lnTo>
                        <a:pt x="217" y="0"/>
                      </a:lnTo>
                      <a:lnTo>
                        <a:pt x="226" y="0"/>
                      </a:lnTo>
                      <a:lnTo>
                        <a:pt x="236" y="0"/>
                      </a:lnTo>
                      <a:lnTo>
                        <a:pt x="245" y="0"/>
                      </a:lnTo>
                      <a:lnTo>
                        <a:pt x="254" y="0"/>
                      </a:lnTo>
                      <a:lnTo>
                        <a:pt x="264" y="0"/>
                      </a:lnTo>
                      <a:lnTo>
                        <a:pt x="273" y="0"/>
                      </a:lnTo>
                      <a:lnTo>
                        <a:pt x="283" y="0"/>
                      </a:lnTo>
                      <a:lnTo>
                        <a:pt x="292" y="0"/>
                      </a:lnTo>
                      <a:lnTo>
                        <a:pt x="301" y="0"/>
                      </a:lnTo>
                      <a:lnTo>
                        <a:pt x="311" y="0"/>
                      </a:lnTo>
                      <a:lnTo>
                        <a:pt x="320" y="0"/>
                      </a:lnTo>
                      <a:lnTo>
                        <a:pt x="329" y="0"/>
                      </a:lnTo>
                      <a:lnTo>
                        <a:pt x="331" y="4"/>
                      </a:lnTo>
                      <a:lnTo>
                        <a:pt x="332" y="8"/>
                      </a:lnTo>
                      <a:lnTo>
                        <a:pt x="334" y="12"/>
                      </a:lnTo>
                      <a:lnTo>
                        <a:pt x="335" y="17"/>
                      </a:lnTo>
                      <a:lnTo>
                        <a:pt x="337" y="21"/>
                      </a:lnTo>
                      <a:lnTo>
                        <a:pt x="338" y="25"/>
                      </a:lnTo>
                      <a:lnTo>
                        <a:pt x="340" y="29"/>
                      </a:lnTo>
                      <a:lnTo>
                        <a:pt x="341" y="34"/>
                      </a:lnTo>
                      <a:lnTo>
                        <a:pt x="341" y="36"/>
                      </a:lnTo>
                      <a:lnTo>
                        <a:pt x="341" y="38"/>
                      </a:lnTo>
                      <a:lnTo>
                        <a:pt x="340" y="40"/>
                      </a:lnTo>
                      <a:lnTo>
                        <a:pt x="339" y="41"/>
                      </a:lnTo>
                      <a:lnTo>
                        <a:pt x="338" y="42"/>
                      </a:lnTo>
                      <a:lnTo>
                        <a:pt x="337" y="43"/>
                      </a:lnTo>
                      <a:lnTo>
                        <a:pt x="336" y="44"/>
                      </a:lnTo>
                      <a:lnTo>
                        <a:pt x="335" y="45"/>
                      </a:lnTo>
                      <a:lnTo>
                        <a:pt x="325" y="45"/>
                      </a:lnTo>
                      <a:lnTo>
                        <a:pt x="315" y="45"/>
                      </a:lnTo>
                      <a:lnTo>
                        <a:pt x="304" y="45"/>
                      </a:lnTo>
                      <a:lnTo>
                        <a:pt x="294" y="45"/>
                      </a:lnTo>
                      <a:lnTo>
                        <a:pt x="284" y="45"/>
                      </a:lnTo>
                      <a:lnTo>
                        <a:pt x="274" y="45"/>
                      </a:lnTo>
                      <a:lnTo>
                        <a:pt x="264" y="45"/>
                      </a:lnTo>
                      <a:lnTo>
                        <a:pt x="254" y="45"/>
                      </a:lnTo>
                      <a:lnTo>
                        <a:pt x="244" y="45"/>
                      </a:lnTo>
                      <a:lnTo>
                        <a:pt x="234" y="45"/>
                      </a:lnTo>
                      <a:lnTo>
                        <a:pt x="224" y="45"/>
                      </a:lnTo>
                      <a:lnTo>
                        <a:pt x="214" y="45"/>
                      </a:lnTo>
                      <a:lnTo>
                        <a:pt x="204" y="45"/>
                      </a:lnTo>
                      <a:lnTo>
                        <a:pt x="194" y="45"/>
                      </a:lnTo>
                      <a:lnTo>
                        <a:pt x="184" y="45"/>
                      </a:lnTo>
                      <a:lnTo>
                        <a:pt x="174" y="45"/>
                      </a:lnTo>
                      <a:lnTo>
                        <a:pt x="164" y="45"/>
                      </a:lnTo>
                      <a:lnTo>
                        <a:pt x="154" y="45"/>
                      </a:lnTo>
                      <a:lnTo>
                        <a:pt x="144" y="45"/>
                      </a:lnTo>
                      <a:lnTo>
                        <a:pt x="134" y="45"/>
                      </a:lnTo>
                      <a:lnTo>
                        <a:pt x="124" y="45"/>
                      </a:lnTo>
                      <a:lnTo>
                        <a:pt x="114" y="45"/>
                      </a:lnTo>
                      <a:lnTo>
                        <a:pt x="103" y="45"/>
                      </a:lnTo>
                      <a:lnTo>
                        <a:pt x="93" y="45"/>
                      </a:lnTo>
                      <a:lnTo>
                        <a:pt x="83" y="45"/>
                      </a:lnTo>
                      <a:lnTo>
                        <a:pt x="73" y="45"/>
                      </a:lnTo>
                      <a:lnTo>
                        <a:pt x="63" y="45"/>
                      </a:lnTo>
                      <a:lnTo>
                        <a:pt x="53" y="45"/>
                      </a:lnTo>
                      <a:lnTo>
                        <a:pt x="43" y="45"/>
                      </a:lnTo>
                      <a:lnTo>
                        <a:pt x="33" y="45"/>
                      </a:lnTo>
                      <a:lnTo>
                        <a:pt x="23" y="45"/>
                      </a:lnTo>
                      <a:lnTo>
                        <a:pt x="13" y="45"/>
                      </a:lnTo>
                      <a:lnTo>
                        <a:pt x="11" y="44"/>
                      </a:lnTo>
                      <a:lnTo>
                        <a:pt x="9" y="44"/>
                      </a:lnTo>
                      <a:lnTo>
                        <a:pt x="7" y="43"/>
                      </a:lnTo>
                      <a:lnTo>
                        <a:pt x="6" y="42"/>
                      </a:lnTo>
                      <a:lnTo>
                        <a:pt x="4" y="42"/>
                      </a:lnTo>
                      <a:lnTo>
                        <a:pt x="2" y="40"/>
                      </a:lnTo>
                      <a:lnTo>
                        <a:pt x="1" y="39"/>
                      </a:lnTo>
                      <a:lnTo>
                        <a:pt x="0" y="37"/>
                      </a:lnTo>
                      <a:lnTo>
                        <a:pt x="1" y="33"/>
                      </a:lnTo>
                      <a:lnTo>
                        <a:pt x="2" y="29"/>
                      </a:lnTo>
                      <a:lnTo>
                        <a:pt x="3" y="25"/>
                      </a:lnTo>
                      <a:lnTo>
                        <a:pt x="4" y="21"/>
                      </a:lnTo>
                      <a:lnTo>
                        <a:pt x="5" y="17"/>
                      </a:lnTo>
                      <a:lnTo>
                        <a:pt x="6" y="13"/>
                      </a:lnTo>
                      <a:lnTo>
                        <a:pt x="7" y="9"/>
                      </a:lnTo>
                      <a:lnTo>
                        <a:pt x="8" y="5"/>
                      </a:lnTo>
                      <a:close/>
                    </a:path>
                  </a:pathLst>
                </a:custGeom>
                <a:solidFill>
                  <a:srgbClr val="4C545E"/>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594" name="Freeform 425"/>
                <p:cNvSpPr>
                  <a:spLocks/>
                </p:cNvSpPr>
                <p:nvPr/>
              </p:nvSpPr>
              <p:spPr bwMode="auto">
                <a:xfrm>
                  <a:off x="2000" y="1543"/>
                  <a:ext cx="341" cy="37"/>
                </a:xfrm>
                <a:custGeom>
                  <a:avLst/>
                  <a:gdLst>
                    <a:gd name="T0" fmla="*/ 10 w 341"/>
                    <a:gd name="T1" fmla="*/ 3 h 37"/>
                    <a:gd name="T2" fmla="*/ 13 w 341"/>
                    <a:gd name="T3" fmla="*/ 2 h 37"/>
                    <a:gd name="T4" fmla="*/ 16 w 341"/>
                    <a:gd name="T5" fmla="*/ 2 h 37"/>
                    <a:gd name="T6" fmla="*/ 19 w 341"/>
                    <a:gd name="T7" fmla="*/ 1 h 37"/>
                    <a:gd name="T8" fmla="*/ 22 w 341"/>
                    <a:gd name="T9" fmla="*/ 1 h 37"/>
                    <a:gd name="T10" fmla="*/ 24 w 341"/>
                    <a:gd name="T11" fmla="*/ 1 h 37"/>
                    <a:gd name="T12" fmla="*/ 26 w 341"/>
                    <a:gd name="T13" fmla="*/ 1 h 37"/>
                    <a:gd name="T14" fmla="*/ 28 w 341"/>
                    <a:gd name="T15" fmla="*/ 1 h 37"/>
                    <a:gd name="T16" fmla="*/ 39 w 341"/>
                    <a:gd name="T17" fmla="*/ 2 h 37"/>
                    <a:gd name="T18" fmla="*/ 58 w 341"/>
                    <a:gd name="T19" fmla="*/ 1 h 37"/>
                    <a:gd name="T20" fmla="*/ 77 w 341"/>
                    <a:gd name="T21" fmla="*/ 1 h 37"/>
                    <a:gd name="T22" fmla="*/ 95 w 341"/>
                    <a:gd name="T23" fmla="*/ 1 h 37"/>
                    <a:gd name="T24" fmla="*/ 114 w 341"/>
                    <a:gd name="T25" fmla="*/ 1 h 37"/>
                    <a:gd name="T26" fmla="*/ 133 w 341"/>
                    <a:gd name="T27" fmla="*/ 1 h 37"/>
                    <a:gd name="T28" fmla="*/ 152 w 341"/>
                    <a:gd name="T29" fmla="*/ 1 h 37"/>
                    <a:gd name="T30" fmla="*/ 171 w 341"/>
                    <a:gd name="T31" fmla="*/ 1 h 37"/>
                    <a:gd name="T32" fmla="*/ 190 w 341"/>
                    <a:gd name="T33" fmla="*/ 1 h 37"/>
                    <a:gd name="T34" fmla="*/ 209 w 341"/>
                    <a:gd name="T35" fmla="*/ 1 h 37"/>
                    <a:gd name="T36" fmla="*/ 228 w 341"/>
                    <a:gd name="T37" fmla="*/ 1 h 37"/>
                    <a:gd name="T38" fmla="*/ 247 w 341"/>
                    <a:gd name="T39" fmla="*/ 0 h 37"/>
                    <a:gd name="T40" fmla="*/ 265 w 341"/>
                    <a:gd name="T41" fmla="*/ 0 h 37"/>
                    <a:gd name="T42" fmla="*/ 284 w 341"/>
                    <a:gd name="T43" fmla="*/ 0 h 37"/>
                    <a:gd name="T44" fmla="*/ 303 w 341"/>
                    <a:gd name="T45" fmla="*/ 0 h 37"/>
                    <a:gd name="T46" fmla="*/ 322 w 341"/>
                    <a:gd name="T47" fmla="*/ 0 h 37"/>
                    <a:gd name="T48" fmla="*/ 332 w 341"/>
                    <a:gd name="T49" fmla="*/ 3 h 37"/>
                    <a:gd name="T50" fmla="*/ 335 w 341"/>
                    <a:gd name="T51" fmla="*/ 10 h 37"/>
                    <a:gd name="T52" fmla="*/ 337 w 341"/>
                    <a:gd name="T53" fmla="*/ 16 h 37"/>
                    <a:gd name="T54" fmla="*/ 340 w 341"/>
                    <a:gd name="T55" fmla="*/ 22 h 37"/>
                    <a:gd name="T56" fmla="*/ 341 w 341"/>
                    <a:gd name="T57" fmla="*/ 28 h 37"/>
                    <a:gd name="T58" fmla="*/ 340 w 341"/>
                    <a:gd name="T59" fmla="*/ 32 h 37"/>
                    <a:gd name="T60" fmla="*/ 338 w 341"/>
                    <a:gd name="T61" fmla="*/ 35 h 37"/>
                    <a:gd name="T62" fmla="*/ 336 w 341"/>
                    <a:gd name="T63" fmla="*/ 36 h 37"/>
                    <a:gd name="T64" fmla="*/ 325 w 341"/>
                    <a:gd name="T65" fmla="*/ 37 h 37"/>
                    <a:gd name="T66" fmla="*/ 304 w 341"/>
                    <a:gd name="T67" fmla="*/ 37 h 37"/>
                    <a:gd name="T68" fmla="*/ 284 w 341"/>
                    <a:gd name="T69" fmla="*/ 37 h 37"/>
                    <a:gd name="T70" fmla="*/ 264 w 341"/>
                    <a:gd name="T71" fmla="*/ 37 h 37"/>
                    <a:gd name="T72" fmla="*/ 244 w 341"/>
                    <a:gd name="T73" fmla="*/ 37 h 37"/>
                    <a:gd name="T74" fmla="*/ 224 w 341"/>
                    <a:gd name="T75" fmla="*/ 37 h 37"/>
                    <a:gd name="T76" fmla="*/ 204 w 341"/>
                    <a:gd name="T77" fmla="*/ 37 h 37"/>
                    <a:gd name="T78" fmla="*/ 184 w 341"/>
                    <a:gd name="T79" fmla="*/ 37 h 37"/>
                    <a:gd name="T80" fmla="*/ 164 w 341"/>
                    <a:gd name="T81" fmla="*/ 37 h 37"/>
                    <a:gd name="T82" fmla="*/ 144 w 341"/>
                    <a:gd name="T83" fmla="*/ 37 h 37"/>
                    <a:gd name="T84" fmla="*/ 124 w 341"/>
                    <a:gd name="T85" fmla="*/ 37 h 37"/>
                    <a:gd name="T86" fmla="*/ 103 w 341"/>
                    <a:gd name="T87" fmla="*/ 37 h 37"/>
                    <a:gd name="T88" fmla="*/ 83 w 341"/>
                    <a:gd name="T89" fmla="*/ 37 h 37"/>
                    <a:gd name="T90" fmla="*/ 63 w 341"/>
                    <a:gd name="T91" fmla="*/ 37 h 37"/>
                    <a:gd name="T92" fmla="*/ 43 w 341"/>
                    <a:gd name="T93" fmla="*/ 37 h 37"/>
                    <a:gd name="T94" fmla="*/ 23 w 341"/>
                    <a:gd name="T95" fmla="*/ 37 h 37"/>
                    <a:gd name="T96" fmla="*/ 11 w 341"/>
                    <a:gd name="T97" fmla="*/ 36 h 37"/>
                    <a:gd name="T98" fmla="*/ 7 w 341"/>
                    <a:gd name="T99" fmla="*/ 35 h 37"/>
                    <a:gd name="T100" fmla="*/ 3 w 341"/>
                    <a:gd name="T101" fmla="*/ 34 h 37"/>
                    <a:gd name="T102" fmla="*/ 1 w 341"/>
                    <a:gd name="T103" fmla="*/ 31 h 37"/>
                    <a:gd name="T104" fmla="*/ 1 w 341"/>
                    <a:gd name="T105" fmla="*/ 26 h 37"/>
                    <a:gd name="T106" fmla="*/ 3 w 341"/>
                    <a:gd name="T107" fmla="*/ 19 h 37"/>
                    <a:gd name="T108" fmla="*/ 5 w 341"/>
                    <a:gd name="T109" fmla="*/ 13 h 37"/>
                    <a:gd name="T110" fmla="*/ 7 w 341"/>
                    <a:gd name="T111" fmla="*/ 6 h 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1"/>
                    <a:gd name="T169" fmla="*/ 0 h 37"/>
                    <a:gd name="T170" fmla="*/ 341 w 341"/>
                    <a:gd name="T171" fmla="*/ 37 h 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1" h="37">
                      <a:moveTo>
                        <a:pt x="8" y="3"/>
                      </a:moveTo>
                      <a:lnTo>
                        <a:pt x="10" y="3"/>
                      </a:lnTo>
                      <a:lnTo>
                        <a:pt x="11" y="3"/>
                      </a:lnTo>
                      <a:lnTo>
                        <a:pt x="13" y="2"/>
                      </a:lnTo>
                      <a:lnTo>
                        <a:pt x="15" y="2"/>
                      </a:lnTo>
                      <a:lnTo>
                        <a:pt x="16" y="2"/>
                      </a:lnTo>
                      <a:lnTo>
                        <a:pt x="17" y="1"/>
                      </a:lnTo>
                      <a:lnTo>
                        <a:pt x="19" y="1"/>
                      </a:lnTo>
                      <a:lnTo>
                        <a:pt x="21" y="0"/>
                      </a:lnTo>
                      <a:lnTo>
                        <a:pt x="22" y="1"/>
                      </a:lnTo>
                      <a:lnTo>
                        <a:pt x="23" y="1"/>
                      </a:lnTo>
                      <a:lnTo>
                        <a:pt x="24" y="1"/>
                      </a:lnTo>
                      <a:lnTo>
                        <a:pt x="25" y="1"/>
                      </a:lnTo>
                      <a:lnTo>
                        <a:pt x="26" y="1"/>
                      </a:lnTo>
                      <a:lnTo>
                        <a:pt x="27" y="1"/>
                      </a:lnTo>
                      <a:lnTo>
                        <a:pt x="28" y="1"/>
                      </a:lnTo>
                      <a:lnTo>
                        <a:pt x="29" y="2"/>
                      </a:lnTo>
                      <a:lnTo>
                        <a:pt x="39" y="2"/>
                      </a:lnTo>
                      <a:lnTo>
                        <a:pt x="48" y="1"/>
                      </a:lnTo>
                      <a:lnTo>
                        <a:pt x="58" y="1"/>
                      </a:lnTo>
                      <a:lnTo>
                        <a:pt x="67" y="1"/>
                      </a:lnTo>
                      <a:lnTo>
                        <a:pt x="77" y="1"/>
                      </a:lnTo>
                      <a:lnTo>
                        <a:pt x="86" y="1"/>
                      </a:lnTo>
                      <a:lnTo>
                        <a:pt x="95" y="1"/>
                      </a:lnTo>
                      <a:lnTo>
                        <a:pt x="105" y="1"/>
                      </a:lnTo>
                      <a:lnTo>
                        <a:pt x="114" y="1"/>
                      </a:lnTo>
                      <a:lnTo>
                        <a:pt x="124" y="1"/>
                      </a:lnTo>
                      <a:lnTo>
                        <a:pt x="133" y="1"/>
                      </a:lnTo>
                      <a:lnTo>
                        <a:pt x="143" y="1"/>
                      </a:lnTo>
                      <a:lnTo>
                        <a:pt x="152" y="1"/>
                      </a:lnTo>
                      <a:lnTo>
                        <a:pt x="161" y="1"/>
                      </a:lnTo>
                      <a:lnTo>
                        <a:pt x="171" y="1"/>
                      </a:lnTo>
                      <a:lnTo>
                        <a:pt x="180" y="1"/>
                      </a:lnTo>
                      <a:lnTo>
                        <a:pt x="190" y="1"/>
                      </a:lnTo>
                      <a:lnTo>
                        <a:pt x="199" y="1"/>
                      </a:lnTo>
                      <a:lnTo>
                        <a:pt x="209" y="1"/>
                      </a:lnTo>
                      <a:lnTo>
                        <a:pt x="218" y="1"/>
                      </a:lnTo>
                      <a:lnTo>
                        <a:pt x="228" y="1"/>
                      </a:lnTo>
                      <a:lnTo>
                        <a:pt x="237" y="1"/>
                      </a:lnTo>
                      <a:lnTo>
                        <a:pt x="247" y="0"/>
                      </a:lnTo>
                      <a:lnTo>
                        <a:pt x="256" y="0"/>
                      </a:lnTo>
                      <a:lnTo>
                        <a:pt x="265" y="0"/>
                      </a:lnTo>
                      <a:lnTo>
                        <a:pt x="275" y="0"/>
                      </a:lnTo>
                      <a:lnTo>
                        <a:pt x="284" y="0"/>
                      </a:lnTo>
                      <a:lnTo>
                        <a:pt x="294" y="0"/>
                      </a:lnTo>
                      <a:lnTo>
                        <a:pt x="303" y="0"/>
                      </a:lnTo>
                      <a:lnTo>
                        <a:pt x="312" y="0"/>
                      </a:lnTo>
                      <a:lnTo>
                        <a:pt x="322" y="0"/>
                      </a:lnTo>
                      <a:lnTo>
                        <a:pt x="331" y="0"/>
                      </a:lnTo>
                      <a:lnTo>
                        <a:pt x="332" y="3"/>
                      </a:lnTo>
                      <a:lnTo>
                        <a:pt x="334" y="6"/>
                      </a:lnTo>
                      <a:lnTo>
                        <a:pt x="335" y="10"/>
                      </a:lnTo>
                      <a:lnTo>
                        <a:pt x="336" y="13"/>
                      </a:lnTo>
                      <a:lnTo>
                        <a:pt x="337" y="16"/>
                      </a:lnTo>
                      <a:lnTo>
                        <a:pt x="339" y="19"/>
                      </a:lnTo>
                      <a:lnTo>
                        <a:pt x="340" y="22"/>
                      </a:lnTo>
                      <a:lnTo>
                        <a:pt x="341" y="26"/>
                      </a:lnTo>
                      <a:lnTo>
                        <a:pt x="341" y="28"/>
                      </a:lnTo>
                      <a:lnTo>
                        <a:pt x="341" y="30"/>
                      </a:lnTo>
                      <a:lnTo>
                        <a:pt x="340" y="32"/>
                      </a:lnTo>
                      <a:lnTo>
                        <a:pt x="339" y="33"/>
                      </a:lnTo>
                      <a:lnTo>
                        <a:pt x="338" y="35"/>
                      </a:lnTo>
                      <a:lnTo>
                        <a:pt x="337" y="35"/>
                      </a:lnTo>
                      <a:lnTo>
                        <a:pt x="336" y="36"/>
                      </a:lnTo>
                      <a:lnTo>
                        <a:pt x="335" y="37"/>
                      </a:lnTo>
                      <a:lnTo>
                        <a:pt x="325" y="37"/>
                      </a:lnTo>
                      <a:lnTo>
                        <a:pt x="315" y="37"/>
                      </a:lnTo>
                      <a:lnTo>
                        <a:pt x="304" y="37"/>
                      </a:lnTo>
                      <a:lnTo>
                        <a:pt x="294" y="37"/>
                      </a:lnTo>
                      <a:lnTo>
                        <a:pt x="284" y="37"/>
                      </a:lnTo>
                      <a:lnTo>
                        <a:pt x="274" y="37"/>
                      </a:lnTo>
                      <a:lnTo>
                        <a:pt x="264" y="37"/>
                      </a:lnTo>
                      <a:lnTo>
                        <a:pt x="254" y="37"/>
                      </a:lnTo>
                      <a:lnTo>
                        <a:pt x="244" y="37"/>
                      </a:lnTo>
                      <a:lnTo>
                        <a:pt x="234" y="37"/>
                      </a:lnTo>
                      <a:lnTo>
                        <a:pt x="224" y="37"/>
                      </a:lnTo>
                      <a:lnTo>
                        <a:pt x="214" y="37"/>
                      </a:lnTo>
                      <a:lnTo>
                        <a:pt x="204" y="37"/>
                      </a:lnTo>
                      <a:lnTo>
                        <a:pt x="194" y="37"/>
                      </a:lnTo>
                      <a:lnTo>
                        <a:pt x="184" y="37"/>
                      </a:lnTo>
                      <a:lnTo>
                        <a:pt x="174" y="37"/>
                      </a:lnTo>
                      <a:lnTo>
                        <a:pt x="164" y="37"/>
                      </a:lnTo>
                      <a:lnTo>
                        <a:pt x="154" y="37"/>
                      </a:lnTo>
                      <a:lnTo>
                        <a:pt x="144" y="37"/>
                      </a:lnTo>
                      <a:lnTo>
                        <a:pt x="134" y="37"/>
                      </a:lnTo>
                      <a:lnTo>
                        <a:pt x="124" y="37"/>
                      </a:lnTo>
                      <a:lnTo>
                        <a:pt x="114" y="37"/>
                      </a:lnTo>
                      <a:lnTo>
                        <a:pt x="103" y="37"/>
                      </a:lnTo>
                      <a:lnTo>
                        <a:pt x="93" y="37"/>
                      </a:lnTo>
                      <a:lnTo>
                        <a:pt x="83" y="37"/>
                      </a:lnTo>
                      <a:lnTo>
                        <a:pt x="73" y="37"/>
                      </a:lnTo>
                      <a:lnTo>
                        <a:pt x="63" y="37"/>
                      </a:lnTo>
                      <a:lnTo>
                        <a:pt x="53" y="37"/>
                      </a:lnTo>
                      <a:lnTo>
                        <a:pt x="43" y="37"/>
                      </a:lnTo>
                      <a:lnTo>
                        <a:pt x="33" y="37"/>
                      </a:lnTo>
                      <a:lnTo>
                        <a:pt x="23" y="37"/>
                      </a:lnTo>
                      <a:lnTo>
                        <a:pt x="13" y="37"/>
                      </a:lnTo>
                      <a:lnTo>
                        <a:pt x="11" y="36"/>
                      </a:lnTo>
                      <a:lnTo>
                        <a:pt x="9" y="36"/>
                      </a:lnTo>
                      <a:lnTo>
                        <a:pt x="7" y="35"/>
                      </a:lnTo>
                      <a:lnTo>
                        <a:pt x="5" y="35"/>
                      </a:lnTo>
                      <a:lnTo>
                        <a:pt x="3" y="34"/>
                      </a:lnTo>
                      <a:lnTo>
                        <a:pt x="2" y="32"/>
                      </a:lnTo>
                      <a:lnTo>
                        <a:pt x="1" y="31"/>
                      </a:lnTo>
                      <a:lnTo>
                        <a:pt x="0" y="29"/>
                      </a:lnTo>
                      <a:lnTo>
                        <a:pt x="1" y="26"/>
                      </a:lnTo>
                      <a:lnTo>
                        <a:pt x="2" y="22"/>
                      </a:lnTo>
                      <a:lnTo>
                        <a:pt x="3" y="19"/>
                      </a:lnTo>
                      <a:lnTo>
                        <a:pt x="4" y="16"/>
                      </a:lnTo>
                      <a:lnTo>
                        <a:pt x="5" y="13"/>
                      </a:lnTo>
                      <a:lnTo>
                        <a:pt x="6" y="10"/>
                      </a:lnTo>
                      <a:lnTo>
                        <a:pt x="7" y="6"/>
                      </a:lnTo>
                      <a:lnTo>
                        <a:pt x="8" y="3"/>
                      </a:lnTo>
                      <a:close/>
                    </a:path>
                  </a:pathLst>
                </a:custGeom>
                <a:solidFill>
                  <a:srgbClr val="4C5660"/>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595" name="Freeform 426"/>
                <p:cNvSpPr>
                  <a:spLocks/>
                </p:cNvSpPr>
                <p:nvPr/>
              </p:nvSpPr>
              <p:spPr bwMode="auto">
                <a:xfrm>
                  <a:off x="2000" y="1551"/>
                  <a:ext cx="341" cy="29"/>
                </a:xfrm>
                <a:custGeom>
                  <a:avLst/>
                  <a:gdLst>
                    <a:gd name="T0" fmla="*/ 8 w 341"/>
                    <a:gd name="T1" fmla="*/ 1 h 29"/>
                    <a:gd name="T2" fmla="*/ 21 w 341"/>
                    <a:gd name="T3" fmla="*/ 0 h 29"/>
                    <a:gd name="T4" fmla="*/ 29 w 341"/>
                    <a:gd name="T5" fmla="*/ 2 h 29"/>
                    <a:gd name="T6" fmla="*/ 333 w 341"/>
                    <a:gd name="T7" fmla="*/ 0 h 29"/>
                    <a:gd name="T8" fmla="*/ 341 w 341"/>
                    <a:gd name="T9" fmla="*/ 18 h 29"/>
                    <a:gd name="T10" fmla="*/ 341 w 341"/>
                    <a:gd name="T11" fmla="*/ 20 h 29"/>
                    <a:gd name="T12" fmla="*/ 341 w 341"/>
                    <a:gd name="T13" fmla="*/ 22 h 29"/>
                    <a:gd name="T14" fmla="*/ 340 w 341"/>
                    <a:gd name="T15" fmla="*/ 24 h 29"/>
                    <a:gd name="T16" fmla="*/ 340 w 341"/>
                    <a:gd name="T17" fmla="*/ 26 h 29"/>
                    <a:gd name="T18" fmla="*/ 338 w 341"/>
                    <a:gd name="T19" fmla="*/ 27 h 29"/>
                    <a:gd name="T20" fmla="*/ 337 w 341"/>
                    <a:gd name="T21" fmla="*/ 28 h 29"/>
                    <a:gd name="T22" fmla="*/ 336 w 341"/>
                    <a:gd name="T23" fmla="*/ 28 h 29"/>
                    <a:gd name="T24" fmla="*/ 335 w 341"/>
                    <a:gd name="T25" fmla="*/ 29 h 29"/>
                    <a:gd name="T26" fmla="*/ 13 w 341"/>
                    <a:gd name="T27" fmla="*/ 29 h 29"/>
                    <a:gd name="T28" fmla="*/ 11 w 341"/>
                    <a:gd name="T29" fmla="*/ 28 h 29"/>
                    <a:gd name="T30" fmla="*/ 9 w 341"/>
                    <a:gd name="T31" fmla="*/ 28 h 29"/>
                    <a:gd name="T32" fmla="*/ 7 w 341"/>
                    <a:gd name="T33" fmla="*/ 28 h 29"/>
                    <a:gd name="T34" fmla="*/ 5 w 341"/>
                    <a:gd name="T35" fmla="*/ 27 h 29"/>
                    <a:gd name="T36" fmla="*/ 3 w 341"/>
                    <a:gd name="T37" fmla="*/ 26 h 29"/>
                    <a:gd name="T38" fmla="*/ 2 w 341"/>
                    <a:gd name="T39" fmla="*/ 25 h 29"/>
                    <a:gd name="T40" fmla="*/ 1 w 341"/>
                    <a:gd name="T41" fmla="*/ 23 h 29"/>
                    <a:gd name="T42" fmla="*/ 0 w 341"/>
                    <a:gd name="T43" fmla="*/ 21 h 29"/>
                    <a:gd name="T44" fmla="*/ 8 w 341"/>
                    <a:gd name="T45" fmla="*/ 1 h 2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1"/>
                    <a:gd name="T70" fmla="*/ 0 h 29"/>
                    <a:gd name="T71" fmla="*/ 341 w 341"/>
                    <a:gd name="T72" fmla="*/ 29 h 29"/>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1" h="29">
                      <a:moveTo>
                        <a:pt x="8" y="1"/>
                      </a:moveTo>
                      <a:lnTo>
                        <a:pt x="21" y="0"/>
                      </a:lnTo>
                      <a:lnTo>
                        <a:pt x="29" y="2"/>
                      </a:lnTo>
                      <a:lnTo>
                        <a:pt x="333" y="0"/>
                      </a:lnTo>
                      <a:lnTo>
                        <a:pt x="341" y="18"/>
                      </a:lnTo>
                      <a:lnTo>
                        <a:pt x="341" y="20"/>
                      </a:lnTo>
                      <a:lnTo>
                        <a:pt x="341" y="22"/>
                      </a:lnTo>
                      <a:lnTo>
                        <a:pt x="340" y="24"/>
                      </a:lnTo>
                      <a:lnTo>
                        <a:pt x="340" y="26"/>
                      </a:lnTo>
                      <a:lnTo>
                        <a:pt x="338" y="27"/>
                      </a:lnTo>
                      <a:lnTo>
                        <a:pt x="337" y="28"/>
                      </a:lnTo>
                      <a:lnTo>
                        <a:pt x="336" y="28"/>
                      </a:lnTo>
                      <a:lnTo>
                        <a:pt x="335" y="29"/>
                      </a:lnTo>
                      <a:lnTo>
                        <a:pt x="13" y="29"/>
                      </a:lnTo>
                      <a:lnTo>
                        <a:pt x="11" y="28"/>
                      </a:lnTo>
                      <a:lnTo>
                        <a:pt x="9" y="28"/>
                      </a:lnTo>
                      <a:lnTo>
                        <a:pt x="7" y="28"/>
                      </a:lnTo>
                      <a:lnTo>
                        <a:pt x="5" y="27"/>
                      </a:lnTo>
                      <a:lnTo>
                        <a:pt x="3" y="26"/>
                      </a:lnTo>
                      <a:lnTo>
                        <a:pt x="2" y="25"/>
                      </a:lnTo>
                      <a:lnTo>
                        <a:pt x="1" y="23"/>
                      </a:lnTo>
                      <a:lnTo>
                        <a:pt x="0" y="21"/>
                      </a:lnTo>
                      <a:lnTo>
                        <a:pt x="8" y="1"/>
                      </a:lnTo>
                      <a:close/>
                    </a:path>
                  </a:pathLst>
                </a:custGeom>
                <a:solidFill>
                  <a:srgbClr val="4F5966"/>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596" name="Freeform 427"/>
                <p:cNvSpPr>
                  <a:spLocks/>
                </p:cNvSpPr>
                <p:nvPr/>
              </p:nvSpPr>
              <p:spPr bwMode="auto">
                <a:xfrm>
                  <a:off x="2013" y="1473"/>
                  <a:ext cx="309" cy="78"/>
                </a:xfrm>
                <a:custGeom>
                  <a:avLst/>
                  <a:gdLst>
                    <a:gd name="T0" fmla="*/ 14 w 309"/>
                    <a:gd name="T1" fmla="*/ 0 h 78"/>
                    <a:gd name="T2" fmla="*/ 8 w 309"/>
                    <a:gd name="T3" fmla="*/ 5 h 78"/>
                    <a:gd name="T4" fmla="*/ 0 w 309"/>
                    <a:gd name="T5" fmla="*/ 62 h 78"/>
                    <a:gd name="T6" fmla="*/ 1 w 309"/>
                    <a:gd name="T7" fmla="*/ 68 h 78"/>
                    <a:gd name="T8" fmla="*/ 93 w 309"/>
                    <a:gd name="T9" fmla="*/ 77 h 78"/>
                    <a:gd name="T10" fmla="*/ 105 w 309"/>
                    <a:gd name="T11" fmla="*/ 74 h 78"/>
                    <a:gd name="T12" fmla="*/ 105 w 309"/>
                    <a:gd name="T13" fmla="*/ 63 h 78"/>
                    <a:gd name="T14" fmla="*/ 111 w 309"/>
                    <a:gd name="T15" fmla="*/ 59 h 78"/>
                    <a:gd name="T16" fmla="*/ 179 w 309"/>
                    <a:gd name="T17" fmla="*/ 59 h 78"/>
                    <a:gd name="T18" fmla="*/ 183 w 309"/>
                    <a:gd name="T19" fmla="*/ 63 h 78"/>
                    <a:gd name="T20" fmla="*/ 185 w 309"/>
                    <a:gd name="T21" fmla="*/ 72 h 78"/>
                    <a:gd name="T22" fmla="*/ 200 w 309"/>
                    <a:gd name="T23" fmla="*/ 78 h 78"/>
                    <a:gd name="T24" fmla="*/ 305 w 309"/>
                    <a:gd name="T25" fmla="*/ 70 h 78"/>
                    <a:gd name="T26" fmla="*/ 309 w 309"/>
                    <a:gd name="T27" fmla="*/ 67 h 78"/>
                    <a:gd name="T28" fmla="*/ 299 w 309"/>
                    <a:gd name="T29" fmla="*/ 14 h 78"/>
                    <a:gd name="T30" fmla="*/ 295 w 309"/>
                    <a:gd name="T31" fmla="*/ 5 h 78"/>
                    <a:gd name="T32" fmla="*/ 287 w 309"/>
                    <a:gd name="T33" fmla="*/ 0 h 78"/>
                    <a:gd name="T34" fmla="*/ 14 w 309"/>
                    <a:gd name="T35" fmla="*/ 0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9"/>
                    <a:gd name="T55" fmla="*/ 0 h 78"/>
                    <a:gd name="T56" fmla="*/ 309 w 309"/>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9" h="78">
                      <a:moveTo>
                        <a:pt x="14" y="0"/>
                      </a:moveTo>
                      <a:lnTo>
                        <a:pt x="8" y="5"/>
                      </a:lnTo>
                      <a:lnTo>
                        <a:pt x="0" y="62"/>
                      </a:lnTo>
                      <a:lnTo>
                        <a:pt x="1" y="68"/>
                      </a:lnTo>
                      <a:lnTo>
                        <a:pt x="93" y="77"/>
                      </a:lnTo>
                      <a:lnTo>
                        <a:pt x="105" y="74"/>
                      </a:lnTo>
                      <a:lnTo>
                        <a:pt x="105" y="63"/>
                      </a:lnTo>
                      <a:lnTo>
                        <a:pt x="111" y="59"/>
                      </a:lnTo>
                      <a:lnTo>
                        <a:pt x="179" y="59"/>
                      </a:lnTo>
                      <a:lnTo>
                        <a:pt x="183" y="63"/>
                      </a:lnTo>
                      <a:lnTo>
                        <a:pt x="185" y="72"/>
                      </a:lnTo>
                      <a:lnTo>
                        <a:pt x="200" y="78"/>
                      </a:lnTo>
                      <a:lnTo>
                        <a:pt x="305" y="70"/>
                      </a:lnTo>
                      <a:lnTo>
                        <a:pt x="309" y="67"/>
                      </a:lnTo>
                      <a:lnTo>
                        <a:pt x="299" y="14"/>
                      </a:lnTo>
                      <a:lnTo>
                        <a:pt x="295" y="5"/>
                      </a:lnTo>
                      <a:lnTo>
                        <a:pt x="287" y="0"/>
                      </a:lnTo>
                      <a:lnTo>
                        <a:pt x="14" y="0"/>
                      </a:lnTo>
                      <a:close/>
                    </a:path>
                  </a:pathLst>
                </a:custGeom>
                <a:solidFill>
                  <a:srgbClr val="A0A5A5"/>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597" name="Freeform 428"/>
                <p:cNvSpPr>
                  <a:spLocks/>
                </p:cNvSpPr>
                <p:nvPr/>
              </p:nvSpPr>
              <p:spPr bwMode="auto">
                <a:xfrm>
                  <a:off x="2029" y="1477"/>
                  <a:ext cx="281" cy="55"/>
                </a:xfrm>
                <a:custGeom>
                  <a:avLst/>
                  <a:gdLst>
                    <a:gd name="T0" fmla="*/ 5 w 281"/>
                    <a:gd name="T1" fmla="*/ 4 h 55"/>
                    <a:gd name="T2" fmla="*/ 0 w 281"/>
                    <a:gd name="T3" fmla="*/ 43 h 55"/>
                    <a:gd name="T4" fmla="*/ 0 w 281"/>
                    <a:gd name="T5" fmla="*/ 50 h 55"/>
                    <a:gd name="T6" fmla="*/ 224 w 281"/>
                    <a:gd name="T7" fmla="*/ 51 h 55"/>
                    <a:gd name="T8" fmla="*/ 225 w 281"/>
                    <a:gd name="T9" fmla="*/ 55 h 55"/>
                    <a:gd name="T10" fmla="*/ 279 w 281"/>
                    <a:gd name="T11" fmla="*/ 55 h 55"/>
                    <a:gd name="T12" fmla="*/ 281 w 281"/>
                    <a:gd name="T13" fmla="*/ 50 h 55"/>
                    <a:gd name="T14" fmla="*/ 272 w 281"/>
                    <a:gd name="T15" fmla="*/ 0 h 55"/>
                    <a:gd name="T16" fmla="*/ 263 w 281"/>
                    <a:gd name="T17" fmla="*/ 1 h 55"/>
                    <a:gd name="T18" fmla="*/ 10 w 281"/>
                    <a:gd name="T19" fmla="*/ 1 h 55"/>
                    <a:gd name="T20" fmla="*/ 5 w 281"/>
                    <a:gd name="T21" fmla="*/ 4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1"/>
                    <a:gd name="T34" fmla="*/ 0 h 55"/>
                    <a:gd name="T35" fmla="*/ 281 w 281"/>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1" h="55">
                      <a:moveTo>
                        <a:pt x="5" y="4"/>
                      </a:moveTo>
                      <a:lnTo>
                        <a:pt x="0" y="43"/>
                      </a:lnTo>
                      <a:lnTo>
                        <a:pt x="0" y="50"/>
                      </a:lnTo>
                      <a:lnTo>
                        <a:pt x="224" y="51"/>
                      </a:lnTo>
                      <a:lnTo>
                        <a:pt x="225" y="55"/>
                      </a:lnTo>
                      <a:lnTo>
                        <a:pt x="279" y="55"/>
                      </a:lnTo>
                      <a:lnTo>
                        <a:pt x="281" y="50"/>
                      </a:lnTo>
                      <a:lnTo>
                        <a:pt x="272" y="0"/>
                      </a:lnTo>
                      <a:lnTo>
                        <a:pt x="263" y="1"/>
                      </a:lnTo>
                      <a:lnTo>
                        <a:pt x="10" y="1"/>
                      </a:lnTo>
                      <a:lnTo>
                        <a:pt x="5" y="4"/>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598" name="Freeform 429"/>
                <p:cNvSpPr>
                  <a:spLocks/>
                </p:cNvSpPr>
                <p:nvPr/>
              </p:nvSpPr>
              <p:spPr bwMode="auto">
                <a:xfrm>
                  <a:off x="2034" y="1479"/>
                  <a:ext cx="274" cy="49"/>
                </a:xfrm>
                <a:custGeom>
                  <a:avLst/>
                  <a:gdLst>
                    <a:gd name="T0" fmla="*/ 0 w 274"/>
                    <a:gd name="T1" fmla="*/ 44 h 49"/>
                    <a:gd name="T2" fmla="*/ 4 w 274"/>
                    <a:gd name="T3" fmla="*/ 0 h 49"/>
                    <a:gd name="T4" fmla="*/ 264 w 274"/>
                    <a:gd name="T5" fmla="*/ 0 h 49"/>
                    <a:gd name="T6" fmla="*/ 274 w 274"/>
                    <a:gd name="T7" fmla="*/ 49 h 49"/>
                    <a:gd name="T8" fmla="*/ 224 w 274"/>
                    <a:gd name="T9" fmla="*/ 48 h 49"/>
                    <a:gd name="T10" fmla="*/ 224 w 274"/>
                    <a:gd name="T11" fmla="*/ 43 h 49"/>
                    <a:gd name="T12" fmla="*/ 0 w 274"/>
                    <a:gd name="T13" fmla="*/ 44 h 49"/>
                    <a:gd name="T14" fmla="*/ 0 60000 65536"/>
                    <a:gd name="T15" fmla="*/ 0 60000 65536"/>
                    <a:gd name="T16" fmla="*/ 0 60000 65536"/>
                    <a:gd name="T17" fmla="*/ 0 60000 65536"/>
                    <a:gd name="T18" fmla="*/ 0 60000 65536"/>
                    <a:gd name="T19" fmla="*/ 0 60000 65536"/>
                    <a:gd name="T20" fmla="*/ 0 60000 65536"/>
                    <a:gd name="T21" fmla="*/ 0 w 274"/>
                    <a:gd name="T22" fmla="*/ 0 h 49"/>
                    <a:gd name="T23" fmla="*/ 274 w 274"/>
                    <a:gd name="T24" fmla="*/ 49 h 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49">
                      <a:moveTo>
                        <a:pt x="0" y="44"/>
                      </a:moveTo>
                      <a:lnTo>
                        <a:pt x="4" y="0"/>
                      </a:lnTo>
                      <a:lnTo>
                        <a:pt x="264" y="0"/>
                      </a:lnTo>
                      <a:lnTo>
                        <a:pt x="274" y="49"/>
                      </a:lnTo>
                      <a:lnTo>
                        <a:pt x="224" y="48"/>
                      </a:lnTo>
                      <a:lnTo>
                        <a:pt x="224" y="43"/>
                      </a:lnTo>
                      <a:lnTo>
                        <a:pt x="0" y="44"/>
                      </a:lnTo>
                      <a:close/>
                    </a:path>
                  </a:pathLst>
                </a:custGeom>
                <a:solidFill>
                  <a:srgbClr val="4C4744"/>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599" name="Freeform 430"/>
                <p:cNvSpPr>
                  <a:spLocks/>
                </p:cNvSpPr>
                <p:nvPr/>
              </p:nvSpPr>
              <p:spPr bwMode="auto">
                <a:xfrm>
                  <a:off x="2013" y="1216"/>
                  <a:ext cx="300" cy="237"/>
                </a:xfrm>
                <a:custGeom>
                  <a:avLst/>
                  <a:gdLst>
                    <a:gd name="T0" fmla="*/ 0 w 300"/>
                    <a:gd name="T1" fmla="*/ 1 h 237"/>
                    <a:gd name="T2" fmla="*/ 0 w 300"/>
                    <a:gd name="T3" fmla="*/ 202 h 237"/>
                    <a:gd name="T4" fmla="*/ 2 w 300"/>
                    <a:gd name="T5" fmla="*/ 237 h 237"/>
                    <a:gd name="T6" fmla="*/ 300 w 300"/>
                    <a:gd name="T7" fmla="*/ 237 h 237"/>
                    <a:gd name="T8" fmla="*/ 300 w 300"/>
                    <a:gd name="T9" fmla="*/ 49 h 237"/>
                    <a:gd name="T10" fmla="*/ 300 w 300"/>
                    <a:gd name="T11" fmla="*/ 1 h 237"/>
                    <a:gd name="T12" fmla="*/ 150 w 300"/>
                    <a:gd name="T13" fmla="*/ 0 h 237"/>
                    <a:gd name="T14" fmla="*/ 49 w 300"/>
                    <a:gd name="T15" fmla="*/ 1 h 237"/>
                    <a:gd name="T16" fmla="*/ 0 w 300"/>
                    <a:gd name="T17" fmla="*/ 1 h 23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0"/>
                    <a:gd name="T28" fmla="*/ 0 h 237"/>
                    <a:gd name="T29" fmla="*/ 300 w 300"/>
                    <a:gd name="T30" fmla="*/ 237 h 23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0" h="237">
                      <a:moveTo>
                        <a:pt x="0" y="1"/>
                      </a:moveTo>
                      <a:lnTo>
                        <a:pt x="0" y="202"/>
                      </a:lnTo>
                      <a:lnTo>
                        <a:pt x="2" y="237"/>
                      </a:lnTo>
                      <a:lnTo>
                        <a:pt x="300" y="237"/>
                      </a:lnTo>
                      <a:lnTo>
                        <a:pt x="300" y="49"/>
                      </a:lnTo>
                      <a:lnTo>
                        <a:pt x="300" y="1"/>
                      </a:lnTo>
                      <a:lnTo>
                        <a:pt x="150" y="0"/>
                      </a:lnTo>
                      <a:lnTo>
                        <a:pt x="49" y="1"/>
                      </a:lnTo>
                      <a:lnTo>
                        <a:pt x="0" y="1"/>
                      </a:lnTo>
                      <a:close/>
                    </a:path>
                  </a:pathLst>
                </a:custGeom>
                <a:solidFill>
                  <a:srgbClr val="1E3030"/>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00" name="Freeform 431"/>
                <p:cNvSpPr>
                  <a:spLocks/>
                </p:cNvSpPr>
                <p:nvPr/>
              </p:nvSpPr>
              <p:spPr bwMode="auto">
                <a:xfrm>
                  <a:off x="2013" y="1216"/>
                  <a:ext cx="279" cy="220"/>
                </a:xfrm>
                <a:custGeom>
                  <a:avLst/>
                  <a:gdLst>
                    <a:gd name="T0" fmla="*/ 0 w 279"/>
                    <a:gd name="T1" fmla="*/ 48 h 220"/>
                    <a:gd name="T2" fmla="*/ 0 w 279"/>
                    <a:gd name="T3" fmla="*/ 141 h 220"/>
                    <a:gd name="T4" fmla="*/ 0 w 279"/>
                    <a:gd name="T5" fmla="*/ 196 h 220"/>
                    <a:gd name="T6" fmla="*/ 1 w 279"/>
                    <a:gd name="T7" fmla="*/ 212 h 220"/>
                    <a:gd name="T8" fmla="*/ 10 w 279"/>
                    <a:gd name="T9" fmla="*/ 220 h 220"/>
                    <a:gd name="T10" fmla="*/ 28 w 279"/>
                    <a:gd name="T11" fmla="*/ 220 h 220"/>
                    <a:gd name="T12" fmla="*/ 45 w 279"/>
                    <a:gd name="T13" fmla="*/ 220 h 220"/>
                    <a:gd name="T14" fmla="*/ 62 w 279"/>
                    <a:gd name="T15" fmla="*/ 220 h 220"/>
                    <a:gd name="T16" fmla="*/ 80 w 279"/>
                    <a:gd name="T17" fmla="*/ 220 h 220"/>
                    <a:gd name="T18" fmla="*/ 97 w 279"/>
                    <a:gd name="T19" fmla="*/ 220 h 220"/>
                    <a:gd name="T20" fmla="*/ 114 w 279"/>
                    <a:gd name="T21" fmla="*/ 220 h 220"/>
                    <a:gd name="T22" fmla="*/ 132 w 279"/>
                    <a:gd name="T23" fmla="*/ 220 h 220"/>
                    <a:gd name="T24" fmla="*/ 149 w 279"/>
                    <a:gd name="T25" fmla="*/ 220 h 220"/>
                    <a:gd name="T26" fmla="*/ 166 w 279"/>
                    <a:gd name="T27" fmla="*/ 220 h 220"/>
                    <a:gd name="T28" fmla="*/ 184 w 279"/>
                    <a:gd name="T29" fmla="*/ 220 h 220"/>
                    <a:gd name="T30" fmla="*/ 201 w 279"/>
                    <a:gd name="T31" fmla="*/ 220 h 220"/>
                    <a:gd name="T32" fmla="*/ 218 w 279"/>
                    <a:gd name="T33" fmla="*/ 220 h 220"/>
                    <a:gd name="T34" fmla="*/ 236 w 279"/>
                    <a:gd name="T35" fmla="*/ 220 h 220"/>
                    <a:gd name="T36" fmla="*/ 253 w 279"/>
                    <a:gd name="T37" fmla="*/ 220 h 220"/>
                    <a:gd name="T38" fmla="*/ 270 w 279"/>
                    <a:gd name="T39" fmla="*/ 220 h 220"/>
                    <a:gd name="T40" fmla="*/ 279 w 279"/>
                    <a:gd name="T41" fmla="*/ 177 h 220"/>
                    <a:gd name="T42" fmla="*/ 279 w 279"/>
                    <a:gd name="T43" fmla="*/ 89 h 220"/>
                    <a:gd name="T44" fmla="*/ 279 w 279"/>
                    <a:gd name="T45" fmla="*/ 35 h 220"/>
                    <a:gd name="T46" fmla="*/ 279 w 279"/>
                    <a:gd name="T47" fmla="*/ 12 h 220"/>
                    <a:gd name="T48" fmla="*/ 274 w 279"/>
                    <a:gd name="T49" fmla="*/ 1 h 220"/>
                    <a:gd name="T50" fmla="*/ 266 w 279"/>
                    <a:gd name="T51" fmla="*/ 1 h 220"/>
                    <a:gd name="T52" fmla="*/ 257 w 279"/>
                    <a:gd name="T53" fmla="*/ 1 h 220"/>
                    <a:gd name="T54" fmla="*/ 248 w 279"/>
                    <a:gd name="T55" fmla="*/ 1 h 220"/>
                    <a:gd name="T56" fmla="*/ 240 w 279"/>
                    <a:gd name="T57" fmla="*/ 1 h 220"/>
                    <a:gd name="T58" fmla="*/ 231 w 279"/>
                    <a:gd name="T59" fmla="*/ 1 h 220"/>
                    <a:gd name="T60" fmla="*/ 222 w 279"/>
                    <a:gd name="T61" fmla="*/ 1 h 220"/>
                    <a:gd name="T62" fmla="*/ 213 w 279"/>
                    <a:gd name="T63" fmla="*/ 1 h 220"/>
                    <a:gd name="T64" fmla="*/ 205 w 279"/>
                    <a:gd name="T65" fmla="*/ 1 h 220"/>
                    <a:gd name="T66" fmla="*/ 196 w 279"/>
                    <a:gd name="T67" fmla="*/ 1 h 220"/>
                    <a:gd name="T68" fmla="*/ 187 w 279"/>
                    <a:gd name="T69" fmla="*/ 1 h 220"/>
                    <a:gd name="T70" fmla="*/ 178 w 279"/>
                    <a:gd name="T71" fmla="*/ 0 h 220"/>
                    <a:gd name="T72" fmla="*/ 170 w 279"/>
                    <a:gd name="T73" fmla="*/ 0 h 220"/>
                    <a:gd name="T74" fmla="*/ 161 w 279"/>
                    <a:gd name="T75" fmla="*/ 0 h 220"/>
                    <a:gd name="T76" fmla="*/ 152 w 279"/>
                    <a:gd name="T77" fmla="*/ 0 h 220"/>
                    <a:gd name="T78" fmla="*/ 143 w 279"/>
                    <a:gd name="T79" fmla="*/ 0 h 220"/>
                    <a:gd name="T80" fmla="*/ 133 w 279"/>
                    <a:gd name="T81" fmla="*/ 0 h 220"/>
                    <a:gd name="T82" fmla="*/ 121 w 279"/>
                    <a:gd name="T83" fmla="*/ 0 h 220"/>
                    <a:gd name="T84" fmla="*/ 110 w 279"/>
                    <a:gd name="T85" fmla="*/ 1 h 220"/>
                    <a:gd name="T86" fmla="*/ 98 w 279"/>
                    <a:gd name="T87" fmla="*/ 1 h 220"/>
                    <a:gd name="T88" fmla="*/ 87 w 279"/>
                    <a:gd name="T89" fmla="*/ 1 h 220"/>
                    <a:gd name="T90" fmla="*/ 75 w 279"/>
                    <a:gd name="T91" fmla="*/ 1 h 220"/>
                    <a:gd name="T92" fmla="*/ 63 w 279"/>
                    <a:gd name="T93" fmla="*/ 1 h 220"/>
                    <a:gd name="T94" fmla="*/ 52 w 279"/>
                    <a:gd name="T95" fmla="*/ 1 h 220"/>
                    <a:gd name="T96" fmla="*/ 43 w 279"/>
                    <a:gd name="T97" fmla="*/ 1 h 220"/>
                    <a:gd name="T98" fmla="*/ 37 w 279"/>
                    <a:gd name="T99" fmla="*/ 1 h 220"/>
                    <a:gd name="T100" fmla="*/ 32 w 279"/>
                    <a:gd name="T101" fmla="*/ 1 h 220"/>
                    <a:gd name="T102" fmla="*/ 26 w 279"/>
                    <a:gd name="T103" fmla="*/ 1 h 220"/>
                    <a:gd name="T104" fmla="*/ 20 w 279"/>
                    <a:gd name="T105" fmla="*/ 2 h 220"/>
                    <a:gd name="T106" fmla="*/ 14 w 279"/>
                    <a:gd name="T107" fmla="*/ 2 h 220"/>
                    <a:gd name="T108" fmla="*/ 9 w 279"/>
                    <a:gd name="T109" fmla="*/ 2 h 220"/>
                    <a:gd name="T110" fmla="*/ 3 w 279"/>
                    <a:gd name="T111" fmla="*/ 2 h 2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9"/>
                    <a:gd name="T169" fmla="*/ 0 h 220"/>
                    <a:gd name="T170" fmla="*/ 279 w 279"/>
                    <a:gd name="T171" fmla="*/ 220 h 2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9" h="220">
                      <a:moveTo>
                        <a:pt x="0" y="2"/>
                      </a:moveTo>
                      <a:lnTo>
                        <a:pt x="0" y="48"/>
                      </a:lnTo>
                      <a:lnTo>
                        <a:pt x="0" y="95"/>
                      </a:lnTo>
                      <a:lnTo>
                        <a:pt x="0" y="141"/>
                      </a:lnTo>
                      <a:lnTo>
                        <a:pt x="0" y="188"/>
                      </a:lnTo>
                      <a:lnTo>
                        <a:pt x="0" y="196"/>
                      </a:lnTo>
                      <a:lnTo>
                        <a:pt x="1" y="204"/>
                      </a:lnTo>
                      <a:lnTo>
                        <a:pt x="1" y="212"/>
                      </a:lnTo>
                      <a:lnTo>
                        <a:pt x="2" y="220"/>
                      </a:lnTo>
                      <a:lnTo>
                        <a:pt x="10" y="220"/>
                      </a:lnTo>
                      <a:lnTo>
                        <a:pt x="19" y="220"/>
                      </a:lnTo>
                      <a:lnTo>
                        <a:pt x="28" y="220"/>
                      </a:lnTo>
                      <a:lnTo>
                        <a:pt x="36" y="220"/>
                      </a:lnTo>
                      <a:lnTo>
                        <a:pt x="45" y="220"/>
                      </a:lnTo>
                      <a:lnTo>
                        <a:pt x="54" y="220"/>
                      </a:lnTo>
                      <a:lnTo>
                        <a:pt x="62" y="220"/>
                      </a:lnTo>
                      <a:lnTo>
                        <a:pt x="71" y="220"/>
                      </a:lnTo>
                      <a:lnTo>
                        <a:pt x="80" y="220"/>
                      </a:lnTo>
                      <a:lnTo>
                        <a:pt x="88" y="220"/>
                      </a:lnTo>
                      <a:lnTo>
                        <a:pt x="97" y="220"/>
                      </a:lnTo>
                      <a:lnTo>
                        <a:pt x="106" y="220"/>
                      </a:lnTo>
                      <a:lnTo>
                        <a:pt x="114" y="220"/>
                      </a:lnTo>
                      <a:lnTo>
                        <a:pt x="123" y="220"/>
                      </a:lnTo>
                      <a:lnTo>
                        <a:pt x="132" y="220"/>
                      </a:lnTo>
                      <a:lnTo>
                        <a:pt x="140" y="220"/>
                      </a:lnTo>
                      <a:lnTo>
                        <a:pt x="149" y="220"/>
                      </a:lnTo>
                      <a:lnTo>
                        <a:pt x="158" y="220"/>
                      </a:lnTo>
                      <a:lnTo>
                        <a:pt x="166" y="220"/>
                      </a:lnTo>
                      <a:lnTo>
                        <a:pt x="175" y="220"/>
                      </a:lnTo>
                      <a:lnTo>
                        <a:pt x="184" y="220"/>
                      </a:lnTo>
                      <a:lnTo>
                        <a:pt x="192" y="220"/>
                      </a:lnTo>
                      <a:lnTo>
                        <a:pt x="201" y="220"/>
                      </a:lnTo>
                      <a:lnTo>
                        <a:pt x="210" y="220"/>
                      </a:lnTo>
                      <a:lnTo>
                        <a:pt x="218" y="220"/>
                      </a:lnTo>
                      <a:lnTo>
                        <a:pt x="227" y="220"/>
                      </a:lnTo>
                      <a:lnTo>
                        <a:pt x="236" y="220"/>
                      </a:lnTo>
                      <a:lnTo>
                        <a:pt x="244" y="220"/>
                      </a:lnTo>
                      <a:lnTo>
                        <a:pt x="253" y="220"/>
                      </a:lnTo>
                      <a:lnTo>
                        <a:pt x="261" y="220"/>
                      </a:lnTo>
                      <a:lnTo>
                        <a:pt x="270" y="220"/>
                      </a:lnTo>
                      <a:lnTo>
                        <a:pt x="279" y="220"/>
                      </a:lnTo>
                      <a:lnTo>
                        <a:pt x="279" y="177"/>
                      </a:lnTo>
                      <a:lnTo>
                        <a:pt x="279" y="133"/>
                      </a:lnTo>
                      <a:lnTo>
                        <a:pt x="279" y="89"/>
                      </a:lnTo>
                      <a:lnTo>
                        <a:pt x="279" y="46"/>
                      </a:lnTo>
                      <a:lnTo>
                        <a:pt x="279" y="35"/>
                      </a:lnTo>
                      <a:lnTo>
                        <a:pt x="279" y="24"/>
                      </a:lnTo>
                      <a:lnTo>
                        <a:pt x="279" y="12"/>
                      </a:lnTo>
                      <a:lnTo>
                        <a:pt x="279" y="1"/>
                      </a:lnTo>
                      <a:lnTo>
                        <a:pt x="274" y="1"/>
                      </a:lnTo>
                      <a:lnTo>
                        <a:pt x="270" y="1"/>
                      </a:lnTo>
                      <a:lnTo>
                        <a:pt x="266" y="1"/>
                      </a:lnTo>
                      <a:lnTo>
                        <a:pt x="261" y="1"/>
                      </a:lnTo>
                      <a:lnTo>
                        <a:pt x="257" y="1"/>
                      </a:lnTo>
                      <a:lnTo>
                        <a:pt x="253" y="1"/>
                      </a:lnTo>
                      <a:lnTo>
                        <a:pt x="248" y="1"/>
                      </a:lnTo>
                      <a:lnTo>
                        <a:pt x="244" y="1"/>
                      </a:lnTo>
                      <a:lnTo>
                        <a:pt x="240" y="1"/>
                      </a:lnTo>
                      <a:lnTo>
                        <a:pt x="235" y="1"/>
                      </a:lnTo>
                      <a:lnTo>
                        <a:pt x="231" y="1"/>
                      </a:lnTo>
                      <a:lnTo>
                        <a:pt x="226" y="1"/>
                      </a:lnTo>
                      <a:lnTo>
                        <a:pt x="222" y="1"/>
                      </a:lnTo>
                      <a:lnTo>
                        <a:pt x="218" y="1"/>
                      </a:lnTo>
                      <a:lnTo>
                        <a:pt x="213" y="1"/>
                      </a:lnTo>
                      <a:lnTo>
                        <a:pt x="209" y="1"/>
                      </a:lnTo>
                      <a:lnTo>
                        <a:pt x="205" y="1"/>
                      </a:lnTo>
                      <a:lnTo>
                        <a:pt x="200" y="1"/>
                      </a:lnTo>
                      <a:lnTo>
                        <a:pt x="196" y="1"/>
                      </a:lnTo>
                      <a:lnTo>
                        <a:pt x="191" y="1"/>
                      </a:lnTo>
                      <a:lnTo>
                        <a:pt x="187" y="1"/>
                      </a:lnTo>
                      <a:lnTo>
                        <a:pt x="183" y="1"/>
                      </a:lnTo>
                      <a:lnTo>
                        <a:pt x="178" y="0"/>
                      </a:lnTo>
                      <a:lnTo>
                        <a:pt x="174" y="0"/>
                      </a:lnTo>
                      <a:lnTo>
                        <a:pt x="170" y="0"/>
                      </a:lnTo>
                      <a:lnTo>
                        <a:pt x="165" y="0"/>
                      </a:lnTo>
                      <a:lnTo>
                        <a:pt x="161" y="0"/>
                      </a:lnTo>
                      <a:lnTo>
                        <a:pt x="156" y="0"/>
                      </a:lnTo>
                      <a:lnTo>
                        <a:pt x="152" y="0"/>
                      </a:lnTo>
                      <a:lnTo>
                        <a:pt x="148" y="0"/>
                      </a:lnTo>
                      <a:lnTo>
                        <a:pt x="143" y="0"/>
                      </a:lnTo>
                      <a:lnTo>
                        <a:pt x="139" y="0"/>
                      </a:lnTo>
                      <a:lnTo>
                        <a:pt x="133" y="0"/>
                      </a:lnTo>
                      <a:lnTo>
                        <a:pt x="127" y="0"/>
                      </a:lnTo>
                      <a:lnTo>
                        <a:pt x="121" y="0"/>
                      </a:lnTo>
                      <a:lnTo>
                        <a:pt x="116" y="0"/>
                      </a:lnTo>
                      <a:lnTo>
                        <a:pt x="110" y="1"/>
                      </a:lnTo>
                      <a:lnTo>
                        <a:pt x="104" y="1"/>
                      </a:lnTo>
                      <a:lnTo>
                        <a:pt x="98" y="1"/>
                      </a:lnTo>
                      <a:lnTo>
                        <a:pt x="92" y="1"/>
                      </a:lnTo>
                      <a:lnTo>
                        <a:pt x="87" y="1"/>
                      </a:lnTo>
                      <a:lnTo>
                        <a:pt x="81" y="1"/>
                      </a:lnTo>
                      <a:lnTo>
                        <a:pt x="75" y="1"/>
                      </a:lnTo>
                      <a:lnTo>
                        <a:pt x="69" y="1"/>
                      </a:lnTo>
                      <a:lnTo>
                        <a:pt x="63" y="1"/>
                      </a:lnTo>
                      <a:lnTo>
                        <a:pt x="57" y="1"/>
                      </a:lnTo>
                      <a:lnTo>
                        <a:pt x="52" y="1"/>
                      </a:lnTo>
                      <a:lnTo>
                        <a:pt x="46" y="1"/>
                      </a:lnTo>
                      <a:lnTo>
                        <a:pt x="43" y="1"/>
                      </a:lnTo>
                      <a:lnTo>
                        <a:pt x="40" y="1"/>
                      </a:lnTo>
                      <a:lnTo>
                        <a:pt x="37" y="1"/>
                      </a:lnTo>
                      <a:lnTo>
                        <a:pt x="34" y="1"/>
                      </a:lnTo>
                      <a:lnTo>
                        <a:pt x="32" y="1"/>
                      </a:lnTo>
                      <a:lnTo>
                        <a:pt x="29" y="1"/>
                      </a:lnTo>
                      <a:lnTo>
                        <a:pt x="26" y="1"/>
                      </a:lnTo>
                      <a:lnTo>
                        <a:pt x="23" y="1"/>
                      </a:lnTo>
                      <a:lnTo>
                        <a:pt x="20" y="2"/>
                      </a:lnTo>
                      <a:lnTo>
                        <a:pt x="17" y="2"/>
                      </a:lnTo>
                      <a:lnTo>
                        <a:pt x="14" y="2"/>
                      </a:lnTo>
                      <a:lnTo>
                        <a:pt x="12" y="2"/>
                      </a:lnTo>
                      <a:lnTo>
                        <a:pt x="9" y="2"/>
                      </a:lnTo>
                      <a:lnTo>
                        <a:pt x="6" y="2"/>
                      </a:lnTo>
                      <a:lnTo>
                        <a:pt x="3" y="2"/>
                      </a:lnTo>
                      <a:lnTo>
                        <a:pt x="0" y="2"/>
                      </a:lnTo>
                      <a:close/>
                    </a:path>
                  </a:pathLst>
                </a:custGeom>
                <a:solidFill>
                  <a:srgbClr val="233535"/>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01" name="Freeform 432"/>
                <p:cNvSpPr>
                  <a:spLocks/>
                </p:cNvSpPr>
                <p:nvPr/>
              </p:nvSpPr>
              <p:spPr bwMode="auto">
                <a:xfrm>
                  <a:off x="2013" y="1216"/>
                  <a:ext cx="257" cy="203"/>
                </a:xfrm>
                <a:custGeom>
                  <a:avLst/>
                  <a:gdLst>
                    <a:gd name="T0" fmla="*/ 0 w 257"/>
                    <a:gd name="T1" fmla="*/ 45 h 203"/>
                    <a:gd name="T2" fmla="*/ 0 w 257"/>
                    <a:gd name="T3" fmla="*/ 130 h 203"/>
                    <a:gd name="T4" fmla="*/ 1 w 257"/>
                    <a:gd name="T5" fmla="*/ 181 h 203"/>
                    <a:gd name="T6" fmla="*/ 1 w 257"/>
                    <a:gd name="T7" fmla="*/ 196 h 203"/>
                    <a:gd name="T8" fmla="*/ 10 w 257"/>
                    <a:gd name="T9" fmla="*/ 203 h 203"/>
                    <a:gd name="T10" fmla="*/ 26 w 257"/>
                    <a:gd name="T11" fmla="*/ 203 h 203"/>
                    <a:gd name="T12" fmla="*/ 42 w 257"/>
                    <a:gd name="T13" fmla="*/ 203 h 203"/>
                    <a:gd name="T14" fmla="*/ 58 w 257"/>
                    <a:gd name="T15" fmla="*/ 203 h 203"/>
                    <a:gd name="T16" fmla="*/ 74 w 257"/>
                    <a:gd name="T17" fmla="*/ 203 h 203"/>
                    <a:gd name="T18" fmla="*/ 90 w 257"/>
                    <a:gd name="T19" fmla="*/ 203 h 203"/>
                    <a:gd name="T20" fmla="*/ 106 w 257"/>
                    <a:gd name="T21" fmla="*/ 203 h 203"/>
                    <a:gd name="T22" fmla="*/ 122 w 257"/>
                    <a:gd name="T23" fmla="*/ 203 h 203"/>
                    <a:gd name="T24" fmla="*/ 138 w 257"/>
                    <a:gd name="T25" fmla="*/ 203 h 203"/>
                    <a:gd name="T26" fmla="*/ 154 w 257"/>
                    <a:gd name="T27" fmla="*/ 203 h 203"/>
                    <a:gd name="T28" fmla="*/ 170 w 257"/>
                    <a:gd name="T29" fmla="*/ 203 h 203"/>
                    <a:gd name="T30" fmla="*/ 185 w 257"/>
                    <a:gd name="T31" fmla="*/ 203 h 203"/>
                    <a:gd name="T32" fmla="*/ 201 w 257"/>
                    <a:gd name="T33" fmla="*/ 203 h 203"/>
                    <a:gd name="T34" fmla="*/ 218 w 257"/>
                    <a:gd name="T35" fmla="*/ 203 h 203"/>
                    <a:gd name="T36" fmla="*/ 233 w 257"/>
                    <a:gd name="T37" fmla="*/ 203 h 203"/>
                    <a:gd name="T38" fmla="*/ 249 w 257"/>
                    <a:gd name="T39" fmla="*/ 203 h 203"/>
                    <a:gd name="T40" fmla="*/ 257 w 257"/>
                    <a:gd name="T41" fmla="*/ 163 h 203"/>
                    <a:gd name="T42" fmla="*/ 257 w 257"/>
                    <a:gd name="T43" fmla="*/ 83 h 203"/>
                    <a:gd name="T44" fmla="*/ 257 w 257"/>
                    <a:gd name="T45" fmla="*/ 32 h 203"/>
                    <a:gd name="T46" fmla="*/ 257 w 257"/>
                    <a:gd name="T47" fmla="*/ 12 h 203"/>
                    <a:gd name="T48" fmla="*/ 249 w 257"/>
                    <a:gd name="T49" fmla="*/ 2 h 203"/>
                    <a:gd name="T50" fmla="*/ 233 w 257"/>
                    <a:gd name="T51" fmla="*/ 2 h 203"/>
                    <a:gd name="T52" fmla="*/ 217 w 257"/>
                    <a:gd name="T53" fmla="*/ 1 h 203"/>
                    <a:gd name="T54" fmla="*/ 201 w 257"/>
                    <a:gd name="T55" fmla="*/ 1 h 203"/>
                    <a:gd name="T56" fmla="*/ 185 w 257"/>
                    <a:gd name="T57" fmla="*/ 1 h 203"/>
                    <a:gd name="T58" fmla="*/ 169 w 257"/>
                    <a:gd name="T59" fmla="*/ 1 h 203"/>
                    <a:gd name="T60" fmla="*/ 153 w 257"/>
                    <a:gd name="T61" fmla="*/ 1 h 203"/>
                    <a:gd name="T62" fmla="*/ 136 w 257"/>
                    <a:gd name="T63" fmla="*/ 1 h 203"/>
                    <a:gd name="T64" fmla="*/ 123 w 257"/>
                    <a:gd name="T65" fmla="*/ 1 h 203"/>
                    <a:gd name="T66" fmla="*/ 112 w 257"/>
                    <a:gd name="T67" fmla="*/ 1 h 203"/>
                    <a:gd name="T68" fmla="*/ 101 w 257"/>
                    <a:gd name="T69" fmla="*/ 1 h 203"/>
                    <a:gd name="T70" fmla="*/ 91 w 257"/>
                    <a:gd name="T71" fmla="*/ 1 h 203"/>
                    <a:gd name="T72" fmla="*/ 80 w 257"/>
                    <a:gd name="T73" fmla="*/ 1 h 203"/>
                    <a:gd name="T74" fmla="*/ 69 w 257"/>
                    <a:gd name="T75" fmla="*/ 1 h 203"/>
                    <a:gd name="T76" fmla="*/ 59 w 257"/>
                    <a:gd name="T77" fmla="*/ 2 h 203"/>
                    <a:gd name="T78" fmla="*/ 48 w 257"/>
                    <a:gd name="T79" fmla="*/ 2 h 203"/>
                    <a:gd name="T80" fmla="*/ 40 w 257"/>
                    <a:gd name="T81" fmla="*/ 2 h 203"/>
                    <a:gd name="T82" fmla="*/ 35 w 257"/>
                    <a:gd name="T83" fmla="*/ 2 h 203"/>
                    <a:gd name="T84" fmla="*/ 29 w 257"/>
                    <a:gd name="T85" fmla="*/ 2 h 203"/>
                    <a:gd name="T86" fmla="*/ 24 w 257"/>
                    <a:gd name="T87" fmla="*/ 2 h 203"/>
                    <a:gd name="T88" fmla="*/ 19 w 257"/>
                    <a:gd name="T89" fmla="*/ 2 h 203"/>
                    <a:gd name="T90" fmla="*/ 14 w 257"/>
                    <a:gd name="T91" fmla="*/ 2 h 203"/>
                    <a:gd name="T92" fmla="*/ 8 w 257"/>
                    <a:gd name="T93" fmla="*/ 2 h 203"/>
                    <a:gd name="T94" fmla="*/ 3 w 257"/>
                    <a:gd name="T95" fmla="*/ 2 h 2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7"/>
                    <a:gd name="T145" fmla="*/ 0 h 203"/>
                    <a:gd name="T146" fmla="*/ 257 w 257"/>
                    <a:gd name="T147" fmla="*/ 203 h 2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7" h="203">
                      <a:moveTo>
                        <a:pt x="0" y="2"/>
                      </a:moveTo>
                      <a:lnTo>
                        <a:pt x="0" y="45"/>
                      </a:lnTo>
                      <a:lnTo>
                        <a:pt x="0" y="88"/>
                      </a:lnTo>
                      <a:lnTo>
                        <a:pt x="0" y="130"/>
                      </a:lnTo>
                      <a:lnTo>
                        <a:pt x="0" y="173"/>
                      </a:lnTo>
                      <a:lnTo>
                        <a:pt x="1" y="181"/>
                      </a:lnTo>
                      <a:lnTo>
                        <a:pt x="1" y="188"/>
                      </a:lnTo>
                      <a:lnTo>
                        <a:pt x="1" y="196"/>
                      </a:lnTo>
                      <a:lnTo>
                        <a:pt x="2" y="203"/>
                      </a:lnTo>
                      <a:lnTo>
                        <a:pt x="10" y="203"/>
                      </a:lnTo>
                      <a:lnTo>
                        <a:pt x="18" y="203"/>
                      </a:lnTo>
                      <a:lnTo>
                        <a:pt x="26" y="203"/>
                      </a:lnTo>
                      <a:lnTo>
                        <a:pt x="34" y="203"/>
                      </a:lnTo>
                      <a:lnTo>
                        <a:pt x="42" y="203"/>
                      </a:lnTo>
                      <a:lnTo>
                        <a:pt x="50" y="203"/>
                      </a:lnTo>
                      <a:lnTo>
                        <a:pt x="58" y="203"/>
                      </a:lnTo>
                      <a:lnTo>
                        <a:pt x="66" y="203"/>
                      </a:lnTo>
                      <a:lnTo>
                        <a:pt x="74" y="203"/>
                      </a:lnTo>
                      <a:lnTo>
                        <a:pt x="82" y="203"/>
                      </a:lnTo>
                      <a:lnTo>
                        <a:pt x="90" y="203"/>
                      </a:lnTo>
                      <a:lnTo>
                        <a:pt x="98" y="203"/>
                      </a:lnTo>
                      <a:lnTo>
                        <a:pt x="106" y="203"/>
                      </a:lnTo>
                      <a:lnTo>
                        <a:pt x="114" y="203"/>
                      </a:lnTo>
                      <a:lnTo>
                        <a:pt x="122" y="203"/>
                      </a:lnTo>
                      <a:lnTo>
                        <a:pt x="130" y="203"/>
                      </a:lnTo>
                      <a:lnTo>
                        <a:pt x="138" y="203"/>
                      </a:lnTo>
                      <a:lnTo>
                        <a:pt x="146" y="203"/>
                      </a:lnTo>
                      <a:lnTo>
                        <a:pt x="154" y="203"/>
                      </a:lnTo>
                      <a:lnTo>
                        <a:pt x="162" y="203"/>
                      </a:lnTo>
                      <a:lnTo>
                        <a:pt x="170" y="203"/>
                      </a:lnTo>
                      <a:lnTo>
                        <a:pt x="178" y="203"/>
                      </a:lnTo>
                      <a:lnTo>
                        <a:pt x="185" y="203"/>
                      </a:lnTo>
                      <a:lnTo>
                        <a:pt x="194" y="203"/>
                      </a:lnTo>
                      <a:lnTo>
                        <a:pt x="201" y="203"/>
                      </a:lnTo>
                      <a:lnTo>
                        <a:pt x="209" y="203"/>
                      </a:lnTo>
                      <a:lnTo>
                        <a:pt x="218" y="203"/>
                      </a:lnTo>
                      <a:lnTo>
                        <a:pt x="225" y="203"/>
                      </a:lnTo>
                      <a:lnTo>
                        <a:pt x="233" y="203"/>
                      </a:lnTo>
                      <a:lnTo>
                        <a:pt x="241" y="203"/>
                      </a:lnTo>
                      <a:lnTo>
                        <a:pt x="249" y="203"/>
                      </a:lnTo>
                      <a:lnTo>
                        <a:pt x="257" y="203"/>
                      </a:lnTo>
                      <a:lnTo>
                        <a:pt x="257" y="163"/>
                      </a:lnTo>
                      <a:lnTo>
                        <a:pt x="257" y="123"/>
                      </a:lnTo>
                      <a:lnTo>
                        <a:pt x="257" y="83"/>
                      </a:lnTo>
                      <a:lnTo>
                        <a:pt x="257" y="43"/>
                      </a:lnTo>
                      <a:lnTo>
                        <a:pt x="257" y="32"/>
                      </a:lnTo>
                      <a:lnTo>
                        <a:pt x="257" y="22"/>
                      </a:lnTo>
                      <a:lnTo>
                        <a:pt x="257" y="12"/>
                      </a:lnTo>
                      <a:lnTo>
                        <a:pt x="257" y="2"/>
                      </a:lnTo>
                      <a:lnTo>
                        <a:pt x="249" y="2"/>
                      </a:lnTo>
                      <a:lnTo>
                        <a:pt x="241" y="2"/>
                      </a:lnTo>
                      <a:lnTo>
                        <a:pt x="233" y="2"/>
                      </a:lnTo>
                      <a:lnTo>
                        <a:pt x="225" y="1"/>
                      </a:lnTo>
                      <a:lnTo>
                        <a:pt x="217" y="1"/>
                      </a:lnTo>
                      <a:lnTo>
                        <a:pt x="209" y="1"/>
                      </a:lnTo>
                      <a:lnTo>
                        <a:pt x="201" y="1"/>
                      </a:lnTo>
                      <a:lnTo>
                        <a:pt x="193" y="1"/>
                      </a:lnTo>
                      <a:lnTo>
                        <a:pt x="185" y="1"/>
                      </a:lnTo>
                      <a:lnTo>
                        <a:pt x="177" y="1"/>
                      </a:lnTo>
                      <a:lnTo>
                        <a:pt x="169" y="1"/>
                      </a:lnTo>
                      <a:lnTo>
                        <a:pt x="160" y="1"/>
                      </a:lnTo>
                      <a:lnTo>
                        <a:pt x="153" y="1"/>
                      </a:lnTo>
                      <a:lnTo>
                        <a:pt x="144" y="1"/>
                      </a:lnTo>
                      <a:lnTo>
                        <a:pt x="136" y="1"/>
                      </a:lnTo>
                      <a:lnTo>
                        <a:pt x="128" y="0"/>
                      </a:lnTo>
                      <a:lnTo>
                        <a:pt x="123" y="1"/>
                      </a:lnTo>
                      <a:lnTo>
                        <a:pt x="118" y="1"/>
                      </a:lnTo>
                      <a:lnTo>
                        <a:pt x="112" y="1"/>
                      </a:lnTo>
                      <a:lnTo>
                        <a:pt x="107" y="1"/>
                      </a:lnTo>
                      <a:lnTo>
                        <a:pt x="101" y="1"/>
                      </a:lnTo>
                      <a:lnTo>
                        <a:pt x="96" y="1"/>
                      </a:lnTo>
                      <a:lnTo>
                        <a:pt x="91" y="1"/>
                      </a:lnTo>
                      <a:lnTo>
                        <a:pt x="85" y="1"/>
                      </a:lnTo>
                      <a:lnTo>
                        <a:pt x="80" y="1"/>
                      </a:lnTo>
                      <a:lnTo>
                        <a:pt x="75" y="1"/>
                      </a:lnTo>
                      <a:lnTo>
                        <a:pt x="69" y="1"/>
                      </a:lnTo>
                      <a:lnTo>
                        <a:pt x="64" y="1"/>
                      </a:lnTo>
                      <a:lnTo>
                        <a:pt x="59" y="2"/>
                      </a:lnTo>
                      <a:lnTo>
                        <a:pt x="53" y="2"/>
                      </a:lnTo>
                      <a:lnTo>
                        <a:pt x="48" y="2"/>
                      </a:lnTo>
                      <a:lnTo>
                        <a:pt x="43" y="2"/>
                      </a:lnTo>
                      <a:lnTo>
                        <a:pt x="40" y="2"/>
                      </a:lnTo>
                      <a:lnTo>
                        <a:pt x="37" y="2"/>
                      </a:lnTo>
                      <a:lnTo>
                        <a:pt x="35" y="2"/>
                      </a:lnTo>
                      <a:lnTo>
                        <a:pt x="32" y="2"/>
                      </a:lnTo>
                      <a:lnTo>
                        <a:pt x="29" y="2"/>
                      </a:lnTo>
                      <a:lnTo>
                        <a:pt x="27" y="2"/>
                      </a:lnTo>
                      <a:lnTo>
                        <a:pt x="24" y="2"/>
                      </a:lnTo>
                      <a:lnTo>
                        <a:pt x="21" y="2"/>
                      </a:lnTo>
                      <a:lnTo>
                        <a:pt x="19" y="2"/>
                      </a:lnTo>
                      <a:lnTo>
                        <a:pt x="16" y="2"/>
                      </a:lnTo>
                      <a:lnTo>
                        <a:pt x="14" y="2"/>
                      </a:lnTo>
                      <a:lnTo>
                        <a:pt x="11" y="2"/>
                      </a:lnTo>
                      <a:lnTo>
                        <a:pt x="8" y="2"/>
                      </a:lnTo>
                      <a:lnTo>
                        <a:pt x="5" y="2"/>
                      </a:lnTo>
                      <a:lnTo>
                        <a:pt x="3" y="2"/>
                      </a:lnTo>
                      <a:lnTo>
                        <a:pt x="0" y="2"/>
                      </a:lnTo>
                      <a:close/>
                    </a:path>
                  </a:pathLst>
                </a:custGeom>
                <a:solidFill>
                  <a:srgbClr val="28383A"/>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02" name="Freeform 433"/>
                <p:cNvSpPr>
                  <a:spLocks/>
                </p:cNvSpPr>
                <p:nvPr/>
              </p:nvSpPr>
              <p:spPr bwMode="auto">
                <a:xfrm>
                  <a:off x="2013" y="1217"/>
                  <a:ext cx="236" cy="186"/>
                </a:xfrm>
                <a:custGeom>
                  <a:avLst/>
                  <a:gdLst>
                    <a:gd name="T0" fmla="*/ 0 w 236"/>
                    <a:gd name="T1" fmla="*/ 40 h 186"/>
                    <a:gd name="T2" fmla="*/ 0 w 236"/>
                    <a:gd name="T3" fmla="*/ 119 h 186"/>
                    <a:gd name="T4" fmla="*/ 1 w 236"/>
                    <a:gd name="T5" fmla="*/ 165 h 186"/>
                    <a:gd name="T6" fmla="*/ 2 w 236"/>
                    <a:gd name="T7" fmla="*/ 179 h 186"/>
                    <a:gd name="T8" fmla="*/ 9 w 236"/>
                    <a:gd name="T9" fmla="*/ 186 h 186"/>
                    <a:gd name="T10" fmla="*/ 24 w 236"/>
                    <a:gd name="T11" fmla="*/ 186 h 186"/>
                    <a:gd name="T12" fmla="*/ 39 w 236"/>
                    <a:gd name="T13" fmla="*/ 186 h 186"/>
                    <a:gd name="T14" fmla="*/ 53 w 236"/>
                    <a:gd name="T15" fmla="*/ 186 h 186"/>
                    <a:gd name="T16" fmla="*/ 68 w 236"/>
                    <a:gd name="T17" fmla="*/ 186 h 186"/>
                    <a:gd name="T18" fmla="*/ 82 w 236"/>
                    <a:gd name="T19" fmla="*/ 186 h 186"/>
                    <a:gd name="T20" fmla="*/ 97 w 236"/>
                    <a:gd name="T21" fmla="*/ 186 h 186"/>
                    <a:gd name="T22" fmla="*/ 112 w 236"/>
                    <a:gd name="T23" fmla="*/ 186 h 186"/>
                    <a:gd name="T24" fmla="*/ 126 w 236"/>
                    <a:gd name="T25" fmla="*/ 186 h 186"/>
                    <a:gd name="T26" fmla="*/ 141 w 236"/>
                    <a:gd name="T27" fmla="*/ 186 h 186"/>
                    <a:gd name="T28" fmla="*/ 156 w 236"/>
                    <a:gd name="T29" fmla="*/ 186 h 186"/>
                    <a:gd name="T30" fmla="*/ 170 w 236"/>
                    <a:gd name="T31" fmla="*/ 186 h 186"/>
                    <a:gd name="T32" fmla="*/ 185 w 236"/>
                    <a:gd name="T33" fmla="*/ 186 h 186"/>
                    <a:gd name="T34" fmla="*/ 200 w 236"/>
                    <a:gd name="T35" fmla="*/ 186 h 186"/>
                    <a:gd name="T36" fmla="*/ 214 w 236"/>
                    <a:gd name="T37" fmla="*/ 186 h 186"/>
                    <a:gd name="T38" fmla="*/ 229 w 236"/>
                    <a:gd name="T39" fmla="*/ 186 h 186"/>
                    <a:gd name="T40" fmla="*/ 236 w 236"/>
                    <a:gd name="T41" fmla="*/ 149 h 186"/>
                    <a:gd name="T42" fmla="*/ 236 w 236"/>
                    <a:gd name="T43" fmla="*/ 75 h 186"/>
                    <a:gd name="T44" fmla="*/ 236 w 236"/>
                    <a:gd name="T45" fmla="*/ 29 h 186"/>
                    <a:gd name="T46" fmla="*/ 236 w 236"/>
                    <a:gd name="T47" fmla="*/ 10 h 186"/>
                    <a:gd name="T48" fmla="*/ 229 w 236"/>
                    <a:gd name="T49" fmla="*/ 1 h 186"/>
                    <a:gd name="T50" fmla="*/ 214 w 236"/>
                    <a:gd name="T51" fmla="*/ 1 h 186"/>
                    <a:gd name="T52" fmla="*/ 199 w 236"/>
                    <a:gd name="T53" fmla="*/ 1 h 186"/>
                    <a:gd name="T54" fmla="*/ 184 w 236"/>
                    <a:gd name="T55" fmla="*/ 1 h 186"/>
                    <a:gd name="T56" fmla="*/ 169 w 236"/>
                    <a:gd name="T57" fmla="*/ 0 h 186"/>
                    <a:gd name="T58" fmla="*/ 155 w 236"/>
                    <a:gd name="T59" fmla="*/ 0 h 186"/>
                    <a:gd name="T60" fmla="*/ 140 w 236"/>
                    <a:gd name="T61" fmla="*/ 0 h 186"/>
                    <a:gd name="T62" fmla="*/ 125 w 236"/>
                    <a:gd name="T63" fmla="*/ 0 h 186"/>
                    <a:gd name="T64" fmla="*/ 113 w 236"/>
                    <a:gd name="T65" fmla="*/ 0 h 186"/>
                    <a:gd name="T66" fmla="*/ 103 w 236"/>
                    <a:gd name="T67" fmla="*/ 0 h 186"/>
                    <a:gd name="T68" fmla="*/ 93 w 236"/>
                    <a:gd name="T69" fmla="*/ 0 h 186"/>
                    <a:gd name="T70" fmla="*/ 83 w 236"/>
                    <a:gd name="T71" fmla="*/ 0 h 186"/>
                    <a:gd name="T72" fmla="*/ 74 w 236"/>
                    <a:gd name="T73" fmla="*/ 1 h 186"/>
                    <a:gd name="T74" fmla="*/ 64 w 236"/>
                    <a:gd name="T75" fmla="*/ 1 h 186"/>
                    <a:gd name="T76" fmla="*/ 54 w 236"/>
                    <a:gd name="T77" fmla="*/ 1 h 186"/>
                    <a:gd name="T78" fmla="*/ 44 w 236"/>
                    <a:gd name="T79" fmla="*/ 1 h 186"/>
                    <a:gd name="T80" fmla="*/ 37 w 236"/>
                    <a:gd name="T81" fmla="*/ 1 h 186"/>
                    <a:gd name="T82" fmla="*/ 32 w 236"/>
                    <a:gd name="T83" fmla="*/ 1 h 186"/>
                    <a:gd name="T84" fmla="*/ 27 w 236"/>
                    <a:gd name="T85" fmla="*/ 1 h 186"/>
                    <a:gd name="T86" fmla="*/ 22 w 236"/>
                    <a:gd name="T87" fmla="*/ 1 h 186"/>
                    <a:gd name="T88" fmla="*/ 17 w 236"/>
                    <a:gd name="T89" fmla="*/ 1 h 186"/>
                    <a:gd name="T90" fmla="*/ 13 w 236"/>
                    <a:gd name="T91" fmla="*/ 1 h 186"/>
                    <a:gd name="T92" fmla="*/ 8 w 236"/>
                    <a:gd name="T93" fmla="*/ 1 h 186"/>
                    <a:gd name="T94" fmla="*/ 3 w 236"/>
                    <a:gd name="T95" fmla="*/ 1 h 18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36"/>
                    <a:gd name="T145" fmla="*/ 0 h 186"/>
                    <a:gd name="T146" fmla="*/ 236 w 236"/>
                    <a:gd name="T147" fmla="*/ 186 h 18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36" h="186">
                      <a:moveTo>
                        <a:pt x="0" y="1"/>
                      </a:moveTo>
                      <a:lnTo>
                        <a:pt x="0" y="40"/>
                      </a:lnTo>
                      <a:lnTo>
                        <a:pt x="0" y="80"/>
                      </a:lnTo>
                      <a:lnTo>
                        <a:pt x="0" y="119"/>
                      </a:lnTo>
                      <a:lnTo>
                        <a:pt x="0" y="158"/>
                      </a:lnTo>
                      <a:lnTo>
                        <a:pt x="1" y="165"/>
                      </a:lnTo>
                      <a:lnTo>
                        <a:pt x="1" y="172"/>
                      </a:lnTo>
                      <a:lnTo>
                        <a:pt x="2" y="179"/>
                      </a:lnTo>
                      <a:lnTo>
                        <a:pt x="2" y="186"/>
                      </a:lnTo>
                      <a:lnTo>
                        <a:pt x="9" y="186"/>
                      </a:lnTo>
                      <a:lnTo>
                        <a:pt x="16" y="186"/>
                      </a:lnTo>
                      <a:lnTo>
                        <a:pt x="24" y="186"/>
                      </a:lnTo>
                      <a:lnTo>
                        <a:pt x="31" y="186"/>
                      </a:lnTo>
                      <a:lnTo>
                        <a:pt x="39" y="186"/>
                      </a:lnTo>
                      <a:lnTo>
                        <a:pt x="46" y="186"/>
                      </a:lnTo>
                      <a:lnTo>
                        <a:pt x="53" y="186"/>
                      </a:lnTo>
                      <a:lnTo>
                        <a:pt x="60" y="186"/>
                      </a:lnTo>
                      <a:lnTo>
                        <a:pt x="68" y="186"/>
                      </a:lnTo>
                      <a:lnTo>
                        <a:pt x="75" y="186"/>
                      </a:lnTo>
                      <a:lnTo>
                        <a:pt x="82" y="186"/>
                      </a:lnTo>
                      <a:lnTo>
                        <a:pt x="90" y="186"/>
                      </a:lnTo>
                      <a:lnTo>
                        <a:pt x="97" y="186"/>
                      </a:lnTo>
                      <a:lnTo>
                        <a:pt x="105" y="186"/>
                      </a:lnTo>
                      <a:lnTo>
                        <a:pt x="112" y="186"/>
                      </a:lnTo>
                      <a:lnTo>
                        <a:pt x="119" y="186"/>
                      </a:lnTo>
                      <a:lnTo>
                        <a:pt x="126" y="186"/>
                      </a:lnTo>
                      <a:lnTo>
                        <a:pt x="134" y="186"/>
                      </a:lnTo>
                      <a:lnTo>
                        <a:pt x="141" y="186"/>
                      </a:lnTo>
                      <a:lnTo>
                        <a:pt x="148" y="186"/>
                      </a:lnTo>
                      <a:lnTo>
                        <a:pt x="156" y="186"/>
                      </a:lnTo>
                      <a:lnTo>
                        <a:pt x="163" y="186"/>
                      </a:lnTo>
                      <a:lnTo>
                        <a:pt x="170" y="186"/>
                      </a:lnTo>
                      <a:lnTo>
                        <a:pt x="178" y="186"/>
                      </a:lnTo>
                      <a:lnTo>
                        <a:pt x="185" y="186"/>
                      </a:lnTo>
                      <a:lnTo>
                        <a:pt x="192" y="186"/>
                      </a:lnTo>
                      <a:lnTo>
                        <a:pt x="200" y="186"/>
                      </a:lnTo>
                      <a:lnTo>
                        <a:pt x="207" y="186"/>
                      </a:lnTo>
                      <a:lnTo>
                        <a:pt x="214" y="186"/>
                      </a:lnTo>
                      <a:lnTo>
                        <a:pt x="222" y="186"/>
                      </a:lnTo>
                      <a:lnTo>
                        <a:pt x="229" y="186"/>
                      </a:lnTo>
                      <a:lnTo>
                        <a:pt x="236" y="186"/>
                      </a:lnTo>
                      <a:lnTo>
                        <a:pt x="236" y="149"/>
                      </a:lnTo>
                      <a:lnTo>
                        <a:pt x="236" y="112"/>
                      </a:lnTo>
                      <a:lnTo>
                        <a:pt x="236" y="75"/>
                      </a:lnTo>
                      <a:lnTo>
                        <a:pt x="236" y="38"/>
                      </a:lnTo>
                      <a:lnTo>
                        <a:pt x="236" y="29"/>
                      </a:lnTo>
                      <a:lnTo>
                        <a:pt x="236" y="20"/>
                      </a:lnTo>
                      <a:lnTo>
                        <a:pt x="236" y="10"/>
                      </a:lnTo>
                      <a:lnTo>
                        <a:pt x="236" y="1"/>
                      </a:lnTo>
                      <a:lnTo>
                        <a:pt x="229" y="1"/>
                      </a:lnTo>
                      <a:lnTo>
                        <a:pt x="221" y="1"/>
                      </a:lnTo>
                      <a:lnTo>
                        <a:pt x="214" y="1"/>
                      </a:lnTo>
                      <a:lnTo>
                        <a:pt x="207" y="1"/>
                      </a:lnTo>
                      <a:lnTo>
                        <a:pt x="199" y="1"/>
                      </a:lnTo>
                      <a:lnTo>
                        <a:pt x="192" y="1"/>
                      </a:lnTo>
                      <a:lnTo>
                        <a:pt x="184" y="1"/>
                      </a:lnTo>
                      <a:lnTo>
                        <a:pt x="177" y="1"/>
                      </a:lnTo>
                      <a:lnTo>
                        <a:pt x="169" y="0"/>
                      </a:lnTo>
                      <a:lnTo>
                        <a:pt x="162" y="0"/>
                      </a:lnTo>
                      <a:lnTo>
                        <a:pt x="155" y="0"/>
                      </a:lnTo>
                      <a:lnTo>
                        <a:pt x="147" y="0"/>
                      </a:lnTo>
                      <a:lnTo>
                        <a:pt x="140" y="0"/>
                      </a:lnTo>
                      <a:lnTo>
                        <a:pt x="132" y="0"/>
                      </a:lnTo>
                      <a:lnTo>
                        <a:pt x="125" y="0"/>
                      </a:lnTo>
                      <a:lnTo>
                        <a:pt x="118" y="0"/>
                      </a:lnTo>
                      <a:lnTo>
                        <a:pt x="113" y="0"/>
                      </a:lnTo>
                      <a:lnTo>
                        <a:pt x="108" y="0"/>
                      </a:lnTo>
                      <a:lnTo>
                        <a:pt x="103" y="0"/>
                      </a:lnTo>
                      <a:lnTo>
                        <a:pt x="98" y="0"/>
                      </a:lnTo>
                      <a:lnTo>
                        <a:pt x="93" y="0"/>
                      </a:lnTo>
                      <a:lnTo>
                        <a:pt x="88" y="0"/>
                      </a:lnTo>
                      <a:lnTo>
                        <a:pt x="83" y="0"/>
                      </a:lnTo>
                      <a:lnTo>
                        <a:pt x="79" y="1"/>
                      </a:lnTo>
                      <a:lnTo>
                        <a:pt x="74" y="1"/>
                      </a:lnTo>
                      <a:lnTo>
                        <a:pt x="69" y="1"/>
                      </a:lnTo>
                      <a:lnTo>
                        <a:pt x="64" y="1"/>
                      </a:lnTo>
                      <a:lnTo>
                        <a:pt x="59" y="1"/>
                      </a:lnTo>
                      <a:lnTo>
                        <a:pt x="54" y="1"/>
                      </a:lnTo>
                      <a:lnTo>
                        <a:pt x="49" y="1"/>
                      </a:lnTo>
                      <a:lnTo>
                        <a:pt x="44" y="1"/>
                      </a:lnTo>
                      <a:lnTo>
                        <a:pt x="39" y="1"/>
                      </a:lnTo>
                      <a:lnTo>
                        <a:pt x="37" y="1"/>
                      </a:lnTo>
                      <a:lnTo>
                        <a:pt x="34" y="1"/>
                      </a:lnTo>
                      <a:lnTo>
                        <a:pt x="32" y="1"/>
                      </a:lnTo>
                      <a:lnTo>
                        <a:pt x="30" y="1"/>
                      </a:lnTo>
                      <a:lnTo>
                        <a:pt x="27" y="1"/>
                      </a:lnTo>
                      <a:lnTo>
                        <a:pt x="25" y="1"/>
                      </a:lnTo>
                      <a:lnTo>
                        <a:pt x="22" y="1"/>
                      </a:lnTo>
                      <a:lnTo>
                        <a:pt x="20" y="1"/>
                      </a:lnTo>
                      <a:lnTo>
                        <a:pt x="17" y="1"/>
                      </a:lnTo>
                      <a:lnTo>
                        <a:pt x="15" y="1"/>
                      </a:lnTo>
                      <a:lnTo>
                        <a:pt x="13" y="1"/>
                      </a:lnTo>
                      <a:lnTo>
                        <a:pt x="10" y="1"/>
                      </a:lnTo>
                      <a:lnTo>
                        <a:pt x="8" y="1"/>
                      </a:lnTo>
                      <a:lnTo>
                        <a:pt x="5" y="1"/>
                      </a:lnTo>
                      <a:lnTo>
                        <a:pt x="3" y="1"/>
                      </a:lnTo>
                      <a:lnTo>
                        <a:pt x="0" y="1"/>
                      </a:lnTo>
                      <a:close/>
                    </a:path>
                  </a:pathLst>
                </a:custGeom>
                <a:solidFill>
                  <a:srgbClr val="2B3D3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03" name="Freeform 434"/>
                <p:cNvSpPr>
                  <a:spLocks/>
                </p:cNvSpPr>
                <p:nvPr/>
              </p:nvSpPr>
              <p:spPr bwMode="auto">
                <a:xfrm>
                  <a:off x="2013" y="1217"/>
                  <a:ext cx="215" cy="169"/>
                </a:xfrm>
                <a:custGeom>
                  <a:avLst/>
                  <a:gdLst>
                    <a:gd name="T0" fmla="*/ 1 w 215"/>
                    <a:gd name="T1" fmla="*/ 37 h 169"/>
                    <a:gd name="T2" fmla="*/ 1 w 215"/>
                    <a:gd name="T3" fmla="*/ 108 h 169"/>
                    <a:gd name="T4" fmla="*/ 1 w 215"/>
                    <a:gd name="T5" fmla="*/ 150 h 169"/>
                    <a:gd name="T6" fmla="*/ 2 w 215"/>
                    <a:gd name="T7" fmla="*/ 163 h 169"/>
                    <a:gd name="T8" fmla="*/ 9 w 215"/>
                    <a:gd name="T9" fmla="*/ 169 h 169"/>
                    <a:gd name="T10" fmla="*/ 22 w 215"/>
                    <a:gd name="T11" fmla="*/ 169 h 169"/>
                    <a:gd name="T12" fmla="*/ 35 w 215"/>
                    <a:gd name="T13" fmla="*/ 169 h 169"/>
                    <a:gd name="T14" fmla="*/ 49 w 215"/>
                    <a:gd name="T15" fmla="*/ 169 h 169"/>
                    <a:gd name="T16" fmla="*/ 62 w 215"/>
                    <a:gd name="T17" fmla="*/ 169 h 169"/>
                    <a:gd name="T18" fmla="*/ 75 w 215"/>
                    <a:gd name="T19" fmla="*/ 169 h 169"/>
                    <a:gd name="T20" fmla="*/ 88 w 215"/>
                    <a:gd name="T21" fmla="*/ 169 h 169"/>
                    <a:gd name="T22" fmla="*/ 102 w 215"/>
                    <a:gd name="T23" fmla="*/ 169 h 169"/>
                    <a:gd name="T24" fmla="*/ 115 w 215"/>
                    <a:gd name="T25" fmla="*/ 169 h 169"/>
                    <a:gd name="T26" fmla="*/ 128 w 215"/>
                    <a:gd name="T27" fmla="*/ 169 h 169"/>
                    <a:gd name="T28" fmla="*/ 142 w 215"/>
                    <a:gd name="T29" fmla="*/ 169 h 169"/>
                    <a:gd name="T30" fmla="*/ 155 w 215"/>
                    <a:gd name="T31" fmla="*/ 169 h 169"/>
                    <a:gd name="T32" fmla="*/ 168 w 215"/>
                    <a:gd name="T33" fmla="*/ 169 h 169"/>
                    <a:gd name="T34" fmla="*/ 181 w 215"/>
                    <a:gd name="T35" fmla="*/ 169 h 169"/>
                    <a:gd name="T36" fmla="*/ 195 w 215"/>
                    <a:gd name="T37" fmla="*/ 169 h 169"/>
                    <a:gd name="T38" fmla="*/ 208 w 215"/>
                    <a:gd name="T39" fmla="*/ 169 h 169"/>
                    <a:gd name="T40" fmla="*/ 215 w 215"/>
                    <a:gd name="T41" fmla="*/ 135 h 169"/>
                    <a:gd name="T42" fmla="*/ 215 w 215"/>
                    <a:gd name="T43" fmla="*/ 69 h 169"/>
                    <a:gd name="T44" fmla="*/ 215 w 215"/>
                    <a:gd name="T45" fmla="*/ 27 h 169"/>
                    <a:gd name="T46" fmla="*/ 215 w 215"/>
                    <a:gd name="T47" fmla="*/ 10 h 169"/>
                    <a:gd name="T48" fmla="*/ 208 w 215"/>
                    <a:gd name="T49" fmla="*/ 1 h 169"/>
                    <a:gd name="T50" fmla="*/ 194 w 215"/>
                    <a:gd name="T51" fmla="*/ 1 h 169"/>
                    <a:gd name="T52" fmla="*/ 181 w 215"/>
                    <a:gd name="T53" fmla="*/ 1 h 169"/>
                    <a:gd name="T54" fmla="*/ 168 w 215"/>
                    <a:gd name="T55" fmla="*/ 1 h 169"/>
                    <a:gd name="T56" fmla="*/ 154 w 215"/>
                    <a:gd name="T57" fmla="*/ 1 h 169"/>
                    <a:gd name="T58" fmla="*/ 141 w 215"/>
                    <a:gd name="T59" fmla="*/ 1 h 169"/>
                    <a:gd name="T60" fmla="*/ 127 w 215"/>
                    <a:gd name="T61" fmla="*/ 1 h 169"/>
                    <a:gd name="T62" fmla="*/ 114 w 215"/>
                    <a:gd name="T63" fmla="*/ 0 h 169"/>
                    <a:gd name="T64" fmla="*/ 103 w 215"/>
                    <a:gd name="T65" fmla="*/ 0 h 169"/>
                    <a:gd name="T66" fmla="*/ 94 w 215"/>
                    <a:gd name="T67" fmla="*/ 1 h 169"/>
                    <a:gd name="T68" fmla="*/ 85 w 215"/>
                    <a:gd name="T69" fmla="*/ 1 h 169"/>
                    <a:gd name="T70" fmla="*/ 76 w 215"/>
                    <a:gd name="T71" fmla="*/ 1 h 169"/>
                    <a:gd name="T72" fmla="*/ 67 w 215"/>
                    <a:gd name="T73" fmla="*/ 1 h 169"/>
                    <a:gd name="T74" fmla="*/ 58 w 215"/>
                    <a:gd name="T75" fmla="*/ 1 h 169"/>
                    <a:gd name="T76" fmla="*/ 49 w 215"/>
                    <a:gd name="T77" fmla="*/ 1 h 169"/>
                    <a:gd name="T78" fmla="*/ 40 w 215"/>
                    <a:gd name="T79" fmla="*/ 1 h 169"/>
                    <a:gd name="T80" fmla="*/ 34 w 215"/>
                    <a:gd name="T81" fmla="*/ 1 h 169"/>
                    <a:gd name="T82" fmla="*/ 29 w 215"/>
                    <a:gd name="T83" fmla="*/ 1 h 169"/>
                    <a:gd name="T84" fmla="*/ 25 w 215"/>
                    <a:gd name="T85" fmla="*/ 2 h 169"/>
                    <a:gd name="T86" fmla="*/ 20 w 215"/>
                    <a:gd name="T87" fmla="*/ 2 h 169"/>
                    <a:gd name="T88" fmla="*/ 16 w 215"/>
                    <a:gd name="T89" fmla="*/ 2 h 169"/>
                    <a:gd name="T90" fmla="*/ 12 w 215"/>
                    <a:gd name="T91" fmla="*/ 2 h 169"/>
                    <a:gd name="T92" fmla="*/ 7 w 215"/>
                    <a:gd name="T93" fmla="*/ 2 h 169"/>
                    <a:gd name="T94" fmla="*/ 3 w 215"/>
                    <a:gd name="T95" fmla="*/ 2 h 16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5"/>
                    <a:gd name="T145" fmla="*/ 0 h 169"/>
                    <a:gd name="T146" fmla="*/ 215 w 215"/>
                    <a:gd name="T147" fmla="*/ 169 h 16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5" h="169">
                      <a:moveTo>
                        <a:pt x="0" y="2"/>
                      </a:moveTo>
                      <a:lnTo>
                        <a:pt x="1" y="37"/>
                      </a:lnTo>
                      <a:lnTo>
                        <a:pt x="1" y="73"/>
                      </a:lnTo>
                      <a:lnTo>
                        <a:pt x="1" y="108"/>
                      </a:lnTo>
                      <a:lnTo>
                        <a:pt x="1" y="144"/>
                      </a:lnTo>
                      <a:lnTo>
                        <a:pt x="1" y="150"/>
                      </a:lnTo>
                      <a:lnTo>
                        <a:pt x="1" y="157"/>
                      </a:lnTo>
                      <a:lnTo>
                        <a:pt x="2" y="163"/>
                      </a:lnTo>
                      <a:lnTo>
                        <a:pt x="2" y="169"/>
                      </a:lnTo>
                      <a:lnTo>
                        <a:pt x="9" y="169"/>
                      </a:lnTo>
                      <a:lnTo>
                        <a:pt x="15" y="169"/>
                      </a:lnTo>
                      <a:lnTo>
                        <a:pt x="22" y="169"/>
                      </a:lnTo>
                      <a:lnTo>
                        <a:pt x="29" y="169"/>
                      </a:lnTo>
                      <a:lnTo>
                        <a:pt x="35" y="169"/>
                      </a:lnTo>
                      <a:lnTo>
                        <a:pt x="42" y="169"/>
                      </a:lnTo>
                      <a:lnTo>
                        <a:pt x="49" y="169"/>
                      </a:lnTo>
                      <a:lnTo>
                        <a:pt x="55" y="169"/>
                      </a:lnTo>
                      <a:lnTo>
                        <a:pt x="62" y="169"/>
                      </a:lnTo>
                      <a:lnTo>
                        <a:pt x="68" y="169"/>
                      </a:lnTo>
                      <a:lnTo>
                        <a:pt x="75" y="169"/>
                      </a:lnTo>
                      <a:lnTo>
                        <a:pt x="82" y="169"/>
                      </a:lnTo>
                      <a:lnTo>
                        <a:pt x="88" y="169"/>
                      </a:lnTo>
                      <a:lnTo>
                        <a:pt x="95" y="169"/>
                      </a:lnTo>
                      <a:lnTo>
                        <a:pt x="102" y="169"/>
                      </a:lnTo>
                      <a:lnTo>
                        <a:pt x="108" y="169"/>
                      </a:lnTo>
                      <a:lnTo>
                        <a:pt x="115" y="169"/>
                      </a:lnTo>
                      <a:lnTo>
                        <a:pt x="122" y="169"/>
                      </a:lnTo>
                      <a:lnTo>
                        <a:pt x="128" y="169"/>
                      </a:lnTo>
                      <a:lnTo>
                        <a:pt x="135" y="169"/>
                      </a:lnTo>
                      <a:lnTo>
                        <a:pt x="142" y="169"/>
                      </a:lnTo>
                      <a:lnTo>
                        <a:pt x="148" y="169"/>
                      </a:lnTo>
                      <a:lnTo>
                        <a:pt x="155" y="169"/>
                      </a:lnTo>
                      <a:lnTo>
                        <a:pt x="161" y="169"/>
                      </a:lnTo>
                      <a:lnTo>
                        <a:pt x="168" y="169"/>
                      </a:lnTo>
                      <a:lnTo>
                        <a:pt x="175" y="169"/>
                      </a:lnTo>
                      <a:lnTo>
                        <a:pt x="181" y="169"/>
                      </a:lnTo>
                      <a:lnTo>
                        <a:pt x="188" y="169"/>
                      </a:lnTo>
                      <a:lnTo>
                        <a:pt x="195" y="169"/>
                      </a:lnTo>
                      <a:lnTo>
                        <a:pt x="201" y="169"/>
                      </a:lnTo>
                      <a:lnTo>
                        <a:pt x="208" y="169"/>
                      </a:lnTo>
                      <a:lnTo>
                        <a:pt x="215" y="169"/>
                      </a:lnTo>
                      <a:lnTo>
                        <a:pt x="215" y="135"/>
                      </a:lnTo>
                      <a:lnTo>
                        <a:pt x="215" y="102"/>
                      </a:lnTo>
                      <a:lnTo>
                        <a:pt x="215" y="69"/>
                      </a:lnTo>
                      <a:lnTo>
                        <a:pt x="215" y="35"/>
                      </a:lnTo>
                      <a:lnTo>
                        <a:pt x="215" y="27"/>
                      </a:lnTo>
                      <a:lnTo>
                        <a:pt x="215" y="18"/>
                      </a:lnTo>
                      <a:lnTo>
                        <a:pt x="215" y="10"/>
                      </a:lnTo>
                      <a:lnTo>
                        <a:pt x="215" y="1"/>
                      </a:lnTo>
                      <a:lnTo>
                        <a:pt x="208" y="1"/>
                      </a:lnTo>
                      <a:lnTo>
                        <a:pt x="201" y="1"/>
                      </a:lnTo>
                      <a:lnTo>
                        <a:pt x="194" y="1"/>
                      </a:lnTo>
                      <a:lnTo>
                        <a:pt x="188" y="1"/>
                      </a:lnTo>
                      <a:lnTo>
                        <a:pt x="181" y="1"/>
                      </a:lnTo>
                      <a:lnTo>
                        <a:pt x="174" y="1"/>
                      </a:lnTo>
                      <a:lnTo>
                        <a:pt x="168" y="1"/>
                      </a:lnTo>
                      <a:lnTo>
                        <a:pt x="161" y="1"/>
                      </a:lnTo>
                      <a:lnTo>
                        <a:pt x="154" y="1"/>
                      </a:lnTo>
                      <a:lnTo>
                        <a:pt x="147" y="1"/>
                      </a:lnTo>
                      <a:lnTo>
                        <a:pt x="141" y="1"/>
                      </a:lnTo>
                      <a:lnTo>
                        <a:pt x="134" y="1"/>
                      </a:lnTo>
                      <a:lnTo>
                        <a:pt x="127" y="1"/>
                      </a:lnTo>
                      <a:lnTo>
                        <a:pt x="121" y="0"/>
                      </a:lnTo>
                      <a:lnTo>
                        <a:pt x="114" y="0"/>
                      </a:lnTo>
                      <a:lnTo>
                        <a:pt x="107" y="0"/>
                      </a:lnTo>
                      <a:lnTo>
                        <a:pt x="103" y="0"/>
                      </a:lnTo>
                      <a:lnTo>
                        <a:pt x="98" y="0"/>
                      </a:lnTo>
                      <a:lnTo>
                        <a:pt x="94" y="1"/>
                      </a:lnTo>
                      <a:lnTo>
                        <a:pt x="89" y="1"/>
                      </a:lnTo>
                      <a:lnTo>
                        <a:pt x="85" y="1"/>
                      </a:lnTo>
                      <a:lnTo>
                        <a:pt x="80" y="1"/>
                      </a:lnTo>
                      <a:lnTo>
                        <a:pt x="76" y="1"/>
                      </a:lnTo>
                      <a:lnTo>
                        <a:pt x="71" y="1"/>
                      </a:lnTo>
                      <a:lnTo>
                        <a:pt x="67" y="1"/>
                      </a:lnTo>
                      <a:lnTo>
                        <a:pt x="62" y="1"/>
                      </a:lnTo>
                      <a:lnTo>
                        <a:pt x="58" y="1"/>
                      </a:lnTo>
                      <a:lnTo>
                        <a:pt x="54" y="1"/>
                      </a:lnTo>
                      <a:lnTo>
                        <a:pt x="49" y="1"/>
                      </a:lnTo>
                      <a:lnTo>
                        <a:pt x="45" y="1"/>
                      </a:lnTo>
                      <a:lnTo>
                        <a:pt x="40" y="1"/>
                      </a:lnTo>
                      <a:lnTo>
                        <a:pt x="36" y="1"/>
                      </a:lnTo>
                      <a:lnTo>
                        <a:pt x="34" y="1"/>
                      </a:lnTo>
                      <a:lnTo>
                        <a:pt x="31" y="1"/>
                      </a:lnTo>
                      <a:lnTo>
                        <a:pt x="29" y="1"/>
                      </a:lnTo>
                      <a:lnTo>
                        <a:pt x="27" y="2"/>
                      </a:lnTo>
                      <a:lnTo>
                        <a:pt x="25" y="2"/>
                      </a:lnTo>
                      <a:lnTo>
                        <a:pt x="23" y="2"/>
                      </a:lnTo>
                      <a:lnTo>
                        <a:pt x="20" y="2"/>
                      </a:lnTo>
                      <a:lnTo>
                        <a:pt x="18" y="2"/>
                      </a:lnTo>
                      <a:lnTo>
                        <a:pt x="16" y="2"/>
                      </a:lnTo>
                      <a:lnTo>
                        <a:pt x="14" y="2"/>
                      </a:lnTo>
                      <a:lnTo>
                        <a:pt x="12" y="2"/>
                      </a:lnTo>
                      <a:lnTo>
                        <a:pt x="9" y="2"/>
                      </a:lnTo>
                      <a:lnTo>
                        <a:pt x="7" y="2"/>
                      </a:lnTo>
                      <a:lnTo>
                        <a:pt x="5" y="2"/>
                      </a:lnTo>
                      <a:lnTo>
                        <a:pt x="3" y="2"/>
                      </a:lnTo>
                      <a:lnTo>
                        <a:pt x="0" y="2"/>
                      </a:lnTo>
                      <a:close/>
                    </a:path>
                  </a:pathLst>
                </a:custGeom>
                <a:solidFill>
                  <a:srgbClr val="303F44"/>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04" name="Freeform 435"/>
                <p:cNvSpPr>
                  <a:spLocks/>
                </p:cNvSpPr>
                <p:nvPr/>
              </p:nvSpPr>
              <p:spPr bwMode="auto">
                <a:xfrm>
                  <a:off x="2014" y="1218"/>
                  <a:ext cx="192" cy="151"/>
                </a:xfrm>
                <a:custGeom>
                  <a:avLst/>
                  <a:gdLst>
                    <a:gd name="T0" fmla="*/ 0 w 192"/>
                    <a:gd name="T1" fmla="*/ 33 h 151"/>
                    <a:gd name="T2" fmla="*/ 0 w 192"/>
                    <a:gd name="T3" fmla="*/ 97 h 151"/>
                    <a:gd name="T4" fmla="*/ 0 w 192"/>
                    <a:gd name="T5" fmla="*/ 134 h 151"/>
                    <a:gd name="T6" fmla="*/ 1 w 192"/>
                    <a:gd name="T7" fmla="*/ 146 h 151"/>
                    <a:gd name="T8" fmla="*/ 7 w 192"/>
                    <a:gd name="T9" fmla="*/ 151 h 151"/>
                    <a:gd name="T10" fmla="*/ 19 w 192"/>
                    <a:gd name="T11" fmla="*/ 151 h 151"/>
                    <a:gd name="T12" fmla="*/ 31 w 192"/>
                    <a:gd name="T13" fmla="*/ 151 h 151"/>
                    <a:gd name="T14" fmla="*/ 43 w 192"/>
                    <a:gd name="T15" fmla="*/ 151 h 151"/>
                    <a:gd name="T16" fmla="*/ 55 w 192"/>
                    <a:gd name="T17" fmla="*/ 151 h 151"/>
                    <a:gd name="T18" fmla="*/ 67 w 192"/>
                    <a:gd name="T19" fmla="*/ 151 h 151"/>
                    <a:gd name="T20" fmla="*/ 79 w 192"/>
                    <a:gd name="T21" fmla="*/ 151 h 151"/>
                    <a:gd name="T22" fmla="*/ 91 w 192"/>
                    <a:gd name="T23" fmla="*/ 151 h 151"/>
                    <a:gd name="T24" fmla="*/ 103 w 192"/>
                    <a:gd name="T25" fmla="*/ 151 h 151"/>
                    <a:gd name="T26" fmla="*/ 115 w 192"/>
                    <a:gd name="T27" fmla="*/ 151 h 151"/>
                    <a:gd name="T28" fmla="*/ 126 w 192"/>
                    <a:gd name="T29" fmla="*/ 151 h 151"/>
                    <a:gd name="T30" fmla="*/ 138 w 192"/>
                    <a:gd name="T31" fmla="*/ 151 h 151"/>
                    <a:gd name="T32" fmla="*/ 150 w 192"/>
                    <a:gd name="T33" fmla="*/ 151 h 151"/>
                    <a:gd name="T34" fmla="*/ 162 w 192"/>
                    <a:gd name="T35" fmla="*/ 151 h 151"/>
                    <a:gd name="T36" fmla="*/ 174 w 192"/>
                    <a:gd name="T37" fmla="*/ 151 h 151"/>
                    <a:gd name="T38" fmla="*/ 186 w 192"/>
                    <a:gd name="T39" fmla="*/ 151 h 151"/>
                    <a:gd name="T40" fmla="*/ 192 w 192"/>
                    <a:gd name="T41" fmla="*/ 121 h 151"/>
                    <a:gd name="T42" fmla="*/ 192 w 192"/>
                    <a:gd name="T43" fmla="*/ 61 h 151"/>
                    <a:gd name="T44" fmla="*/ 192 w 192"/>
                    <a:gd name="T45" fmla="*/ 24 h 151"/>
                    <a:gd name="T46" fmla="*/ 192 w 192"/>
                    <a:gd name="T47" fmla="*/ 8 h 151"/>
                    <a:gd name="T48" fmla="*/ 186 w 192"/>
                    <a:gd name="T49" fmla="*/ 1 h 151"/>
                    <a:gd name="T50" fmla="*/ 174 w 192"/>
                    <a:gd name="T51" fmla="*/ 1 h 151"/>
                    <a:gd name="T52" fmla="*/ 162 w 192"/>
                    <a:gd name="T53" fmla="*/ 0 h 151"/>
                    <a:gd name="T54" fmla="*/ 150 w 192"/>
                    <a:gd name="T55" fmla="*/ 0 h 151"/>
                    <a:gd name="T56" fmla="*/ 138 w 192"/>
                    <a:gd name="T57" fmla="*/ 0 h 151"/>
                    <a:gd name="T58" fmla="*/ 126 w 192"/>
                    <a:gd name="T59" fmla="*/ 0 h 151"/>
                    <a:gd name="T60" fmla="*/ 114 w 192"/>
                    <a:gd name="T61" fmla="*/ 0 h 151"/>
                    <a:gd name="T62" fmla="*/ 102 w 192"/>
                    <a:gd name="T63" fmla="*/ 0 h 151"/>
                    <a:gd name="T64" fmla="*/ 92 w 192"/>
                    <a:gd name="T65" fmla="*/ 0 h 151"/>
                    <a:gd name="T66" fmla="*/ 84 w 192"/>
                    <a:gd name="T67" fmla="*/ 0 h 151"/>
                    <a:gd name="T68" fmla="*/ 75 w 192"/>
                    <a:gd name="T69" fmla="*/ 0 h 151"/>
                    <a:gd name="T70" fmla="*/ 68 w 192"/>
                    <a:gd name="T71" fmla="*/ 0 h 151"/>
                    <a:gd name="T72" fmla="*/ 59 w 192"/>
                    <a:gd name="T73" fmla="*/ 0 h 151"/>
                    <a:gd name="T74" fmla="*/ 51 w 192"/>
                    <a:gd name="T75" fmla="*/ 0 h 151"/>
                    <a:gd name="T76" fmla="*/ 43 w 192"/>
                    <a:gd name="T77" fmla="*/ 1 h 151"/>
                    <a:gd name="T78" fmla="*/ 35 w 192"/>
                    <a:gd name="T79" fmla="*/ 1 h 151"/>
                    <a:gd name="T80" fmla="*/ 28 w 192"/>
                    <a:gd name="T81" fmla="*/ 1 h 151"/>
                    <a:gd name="T82" fmla="*/ 20 w 192"/>
                    <a:gd name="T83" fmla="*/ 1 h 151"/>
                    <a:gd name="T84" fmla="*/ 12 w 192"/>
                    <a:gd name="T85" fmla="*/ 1 h 151"/>
                    <a:gd name="T86" fmla="*/ 4 w 192"/>
                    <a:gd name="T87" fmla="*/ 1 h 15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92"/>
                    <a:gd name="T133" fmla="*/ 0 h 151"/>
                    <a:gd name="T134" fmla="*/ 192 w 192"/>
                    <a:gd name="T135" fmla="*/ 151 h 15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92" h="151">
                      <a:moveTo>
                        <a:pt x="0" y="1"/>
                      </a:moveTo>
                      <a:lnTo>
                        <a:pt x="0" y="33"/>
                      </a:lnTo>
                      <a:lnTo>
                        <a:pt x="0" y="65"/>
                      </a:lnTo>
                      <a:lnTo>
                        <a:pt x="0" y="97"/>
                      </a:lnTo>
                      <a:lnTo>
                        <a:pt x="0" y="129"/>
                      </a:lnTo>
                      <a:lnTo>
                        <a:pt x="0" y="134"/>
                      </a:lnTo>
                      <a:lnTo>
                        <a:pt x="1" y="140"/>
                      </a:lnTo>
                      <a:lnTo>
                        <a:pt x="1" y="146"/>
                      </a:lnTo>
                      <a:lnTo>
                        <a:pt x="1" y="151"/>
                      </a:lnTo>
                      <a:lnTo>
                        <a:pt x="7" y="151"/>
                      </a:lnTo>
                      <a:lnTo>
                        <a:pt x="13" y="151"/>
                      </a:lnTo>
                      <a:lnTo>
                        <a:pt x="19" y="151"/>
                      </a:lnTo>
                      <a:lnTo>
                        <a:pt x="25" y="151"/>
                      </a:lnTo>
                      <a:lnTo>
                        <a:pt x="31" y="151"/>
                      </a:lnTo>
                      <a:lnTo>
                        <a:pt x="37" y="151"/>
                      </a:lnTo>
                      <a:lnTo>
                        <a:pt x="43" y="151"/>
                      </a:lnTo>
                      <a:lnTo>
                        <a:pt x="49" y="151"/>
                      </a:lnTo>
                      <a:lnTo>
                        <a:pt x="55" y="151"/>
                      </a:lnTo>
                      <a:lnTo>
                        <a:pt x="61" y="151"/>
                      </a:lnTo>
                      <a:lnTo>
                        <a:pt x="67" y="151"/>
                      </a:lnTo>
                      <a:lnTo>
                        <a:pt x="73" y="151"/>
                      </a:lnTo>
                      <a:lnTo>
                        <a:pt x="79" y="151"/>
                      </a:lnTo>
                      <a:lnTo>
                        <a:pt x="85" y="151"/>
                      </a:lnTo>
                      <a:lnTo>
                        <a:pt x="91" y="151"/>
                      </a:lnTo>
                      <a:lnTo>
                        <a:pt x="97" y="151"/>
                      </a:lnTo>
                      <a:lnTo>
                        <a:pt x="103" y="151"/>
                      </a:lnTo>
                      <a:lnTo>
                        <a:pt x="109" y="151"/>
                      </a:lnTo>
                      <a:lnTo>
                        <a:pt x="115" y="151"/>
                      </a:lnTo>
                      <a:lnTo>
                        <a:pt x="121" y="151"/>
                      </a:lnTo>
                      <a:lnTo>
                        <a:pt x="126" y="151"/>
                      </a:lnTo>
                      <a:lnTo>
                        <a:pt x="132" y="151"/>
                      </a:lnTo>
                      <a:lnTo>
                        <a:pt x="138" y="151"/>
                      </a:lnTo>
                      <a:lnTo>
                        <a:pt x="144" y="151"/>
                      </a:lnTo>
                      <a:lnTo>
                        <a:pt x="150" y="151"/>
                      </a:lnTo>
                      <a:lnTo>
                        <a:pt x="156" y="151"/>
                      </a:lnTo>
                      <a:lnTo>
                        <a:pt x="162" y="151"/>
                      </a:lnTo>
                      <a:lnTo>
                        <a:pt x="168" y="151"/>
                      </a:lnTo>
                      <a:lnTo>
                        <a:pt x="174" y="151"/>
                      </a:lnTo>
                      <a:lnTo>
                        <a:pt x="180" y="151"/>
                      </a:lnTo>
                      <a:lnTo>
                        <a:pt x="186" y="151"/>
                      </a:lnTo>
                      <a:lnTo>
                        <a:pt x="192" y="151"/>
                      </a:lnTo>
                      <a:lnTo>
                        <a:pt x="192" y="121"/>
                      </a:lnTo>
                      <a:lnTo>
                        <a:pt x="192" y="91"/>
                      </a:lnTo>
                      <a:lnTo>
                        <a:pt x="192" y="61"/>
                      </a:lnTo>
                      <a:lnTo>
                        <a:pt x="192" y="31"/>
                      </a:lnTo>
                      <a:lnTo>
                        <a:pt x="192" y="24"/>
                      </a:lnTo>
                      <a:lnTo>
                        <a:pt x="192" y="16"/>
                      </a:lnTo>
                      <a:lnTo>
                        <a:pt x="192" y="8"/>
                      </a:lnTo>
                      <a:lnTo>
                        <a:pt x="192" y="1"/>
                      </a:lnTo>
                      <a:lnTo>
                        <a:pt x="186" y="1"/>
                      </a:lnTo>
                      <a:lnTo>
                        <a:pt x="180" y="1"/>
                      </a:lnTo>
                      <a:lnTo>
                        <a:pt x="174" y="1"/>
                      </a:lnTo>
                      <a:lnTo>
                        <a:pt x="168" y="1"/>
                      </a:lnTo>
                      <a:lnTo>
                        <a:pt x="162" y="0"/>
                      </a:lnTo>
                      <a:lnTo>
                        <a:pt x="156" y="0"/>
                      </a:lnTo>
                      <a:lnTo>
                        <a:pt x="150" y="0"/>
                      </a:lnTo>
                      <a:lnTo>
                        <a:pt x="144" y="0"/>
                      </a:lnTo>
                      <a:lnTo>
                        <a:pt x="138" y="0"/>
                      </a:lnTo>
                      <a:lnTo>
                        <a:pt x="132" y="0"/>
                      </a:lnTo>
                      <a:lnTo>
                        <a:pt x="126" y="0"/>
                      </a:lnTo>
                      <a:lnTo>
                        <a:pt x="120" y="0"/>
                      </a:lnTo>
                      <a:lnTo>
                        <a:pt x="114" y="0"/>
                      </a:lnTo>
                      <a:lnTo>
                        <a:pt x="108" y="0"/>
                      </a:lnTo>
                      <a:lnTo>
                        <a:pt x="102" y="0"/>
                      </a:lnTo>
                      <a:lnTo>
                        <a:pt x="96" y="0"/>
                      </a:lnTo>
                      <a:lnTo>
                        <a:pt x="92" y="0"/>
                      </a:lnTo>
                      <a:lnTo>
                        <a:pt x="87" y="0"/>
                      </a:lnTo>
                      <a:lnTo>
                        <a:pt x="84" y="0"/>
                      </a:lnTo>
                      <a:lnTo>
                        <a:pt x="80" y="0"/>
                      </a:lnTo>
                      <a:lnTo>
                        <a:pt x="75" y="0"/>
                      </a:lnTo>
                      <a:lnTo>
                        <a:pt x="71" y="0"/>
                      </a:lnTo>
                      <a:lnTo>
                        <a:pt x="68" y="0"/>
                      </a:lnTo>
                      <a:lnTo>
                        <a:pt x="64" y="0"/>
                      </a:lnTo>
                      <a:lnTo>
                        <a:pt x="59" y="0"/>
                      </a:lnTo>
                      <a:lnTo>
                        <a:pt x="55" y="0"/>
                      </a:lnTo>
                      <a:lnTo>
                        <a:pt x="51" y="0"/>
                      </a:lnTo>
                      <a:lnTo>
                        <a:pt x="48" y="1"/>
                      </a:lnTo>
                      <a:lnTo>
                        <a:pt x="43" y="1"/>
                      </a:lnTo>
                      <a:lnTo>
                        <a:pt x="39" y="1"/>
                      </a:lnTo>
                      <a:lnTo>
                        <a:pt x="35" y="1"/>
                      </a:lnTo>
                      <a:lnTo>
                        <a:pt x="32" y="1"/>
                      </a:lnTo>
                      <a:lnTo>
                        <a:pt x="28" y="1"/>
                      </a:lnTo>
                      <a:lnTo>
                        <a:pt x="24" y="1"/>
                      </a:lnTo>
                      <a:lnTo>
                        <a:pt x="20" y="1"/>
                      </a:lnTo>
                      <a:lnTo>
                        <a:pt x="16" y="1"/>
                      </a:lnTo>
                      <a:lnTo>
                        <a:pt x="12" y="1"/>
                      </a:lnTo>
                      <a:lnTo>
                        <a:pt x="8" y="1"/>
                      </a:lnTo>
                      <a:lnTo>
                        <a:pt x="4" y="1"/>
                      </a:lnTo>
                      <a:lnTo>
                        <a:pt x="0" y="1"/>
                      </a:lnTo>
                      <a:close/>
                    </a:path>
                  </a:pathLst>
                </a:custGeom>
                <a:solidFill>
                  <a:srgbClr val="354449"/>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05" name="Freeform 436"/>
                <p:cNvSpPr>
                  <a:spLocks/>
                </p:cNvSpPr>
                <p:nvPr/>
              </p:nvSpPr>
              <p:spPr bwMode="auto">
                <a:xfrm>
                  <a:off x="2014" y="1218"/>
                  <a:ext cx="171" cy="135"/>
                </a:xfrm>
                <a:custGeom>
                  <a:avLst/>
                  <a:gdLst>
                    <a:gd name="T0" fmla="*/ 0 w 171"/>
                    <a:gd name="T1" fmla="*/ 30 h 135"/>
                    <a:gd name="T2" fmla="*/ 0 w 171"/>
                    <a:gd name="T3" fmla="*/ 86 h 135"/>
                    <a:gd name="T4" fmla="*/ 0 w 171"/>
                    <a:gd name="T5" fmla="*/ 120 h 135"/>
                    <a:gd name="T6" fmla="*/ 1 w 171"/>
                    <a:gd name="T7" fmla="*/ 130 h 135"/>
                    <a:gd name="T8" fmla="*/ 6 w 171"/>
                    <a:gd name="T9" fmla="*/ 135 h 135"/>
                    <a:gd name="T10" fmla="*/ 17 w 171"/>
                    <a:gd name="T11" fmla="*/ 135 h 135"/>
                    <a:gd name="T12" fmla="*/ 28 w 171"/>
                    <a:gd name="T13" fmla="*/ 135 h 135"/>
                    <a:gd name="T14" fmla="*/ 38 w 171"/>
                    <a:gd name="T15" fmla="*/ 135 h 135"/>
                    <a:gd name="T16" fmla="*/ 49 w 171"/>
                    <a:gd name="T17" fmla="*/ 135 h 135"/>
                    <a:gd name="T18" fmla="*/ 59 w 171"/>
                    <a:gd name="T19" fmla="*/ 135 h 135"/>
                    <a:gd name="T20" fmla="*/ 70 w 171"/>
                    <a:gd name="T21" fmla="*/ 135 h 135"/>
                    <a:gd name="T22" fmla="*/ 81 w 171"/>
                    <a:gd name="T23" fmla="*/ 135 h 135"/>
                    <a:gd name="T24" fmla="*/ 91 w 171"/>
                    <a:gd name="T25" fmla="*/ 135 h 135"/>
                    <a:gd name="T26" fmla="*/ 102 w 171"/>
                    <a:gd name="T27" fmla="*/ 135 h 135"/>
                    <a:gd name="T28" fmla="*/ 112 w 171"/>
                    <a:gd name="T29" fmla="*/ 135 h 135"/>
                    <a:gd name="T30" fmla="*/ 123 w 171"/>
                    <a:gd name="T31" fmla="*/ 135 h 135"/>
                    <a:gd name="T32" fmla="*/ 133 w 171"/>
                    <a:gd name="T33" fmla="*/ 135 h 135"/>
                    <a:gd name="T34" fmla="*/ 144 w 171"/>
                    <a:gd name="T35" fmla="*/ 134 h 135"/>
                    <a:gd name="T36" fmla="*/ 155 w 171"/>
                    <a:gd name="T37" fmla="*/ 134 h 135"/>
                    <a:gd name="T38" fmla="*/ 165 w 171"/>
                    <a:gd name="T39" fmla="*/ 134 h 135"/>
                    <a:gd name="T40" fmla="*/ 171 w 171"/>
                    <a:gd name="T41" fmla="*/ 108 h 135"/>
                    <a:gd name="T42" fmla="*/ 171 w 171"/>
                    <a:gd name="T43" fmla="*/ 55 h 135"/>
                    <a:gd name="T44" fmla="*/ 171 w 171"/>
                    <a:gd name="T45" fmla="*/ 21 h 135"/>
                    <a:gd name="T46" fmla="*/ 171 w 171"/>
                    <a:gd name="T47" fmla="*/ 8 h 135"/>
                    <a:gd name="T48" fmla="*/ 165 w 171"/>
                    <a:gd name="T49" fmla="*/ 1 h 135"/>
                    <a:gd name="T50" fmla="*/ 154 w 171"/>
                    <a:gd name="T51" fmla="*/ 1 h 135"/>
                    <a:gd name="T52" fmla="*/ 144 w 171"/>
                    <a:gd name="T53" fmla="*/ 1 h 135"/>
                    <a:gd name="T54" fmla="*/ 133 w 171"/>
                    <a:gd name="T55" fmla="*/ 1 h 135"/>
                    <a:gd name="T56" fmla="*/ 122 w 171"/>
                    <a:gd name="T57" fmla="*/ 1 h 135"/>
                    <a:gd name="T58" fmla="*/ 112 w 171"/>
                    <a:gd name="T59" fmla="*/ 0 h 135"/>
                    <a:gd name="T60" fmla="*/ 101 w 171"/>
                    <a:gd name="T61" fmla="*/ 0 h 135"/>
                    <a:gd name="T62" fmla="*/ 90 w 171"/>
                    <a:gd name="T63" fmla="*/ 0 h 135"/>
                    <a:gd name="T64" fmla="*/ 81 w 171"/>
                    <a:gd name="T65" fmla="*/ 0 h 135"/>
                    <a:gd name="T66" fmla="*/ 74 w 171"/>
                    <a:gd name="T67" fmla="*/ 0 h 135"/>
                    <a:gd name="T68" fmla="*/ 67 w 171"/>
                    <a:gd name="T69" fmla="*/ 0 h 135"/>
                    <a:gd name="T70" fmla="*/ 60 w 171"/>
                    <a:gd name="T71" fmla="*/ 1 h 135"/>
                    <a:gd name="T72" fmla="*/ 53 w 171"/>
                    <a:gd name="T73" fmla="*/ 1 h 135"/>
                    <a:gd name="T74" fmla="*/ 46 w 171"/>
                    <a:gd name="T75" fmla="*/ 1 h 135"/>
                    <a:gd name="T76" fmla="*/ 39 w 171"/>
                    <a:gd name="T77" fmla="*/ 1 h 135"/>
                    <a:gd name="T78" fmla="*/ 32 w 171"/>
                    <a:gd name="T79" fmla="*/ 1 h 135"/>
                    <a:gd name="T80" fmla="*/ 25 w 171"/>
                    <a:gd name="T81" fmla="*/ 1 h 135"/>
                    <a:gd name="T82" fmla="*/ 18 w 171"/>
                    <a:gd name="T83" fmla="*/ 1 h 135"/>
                    <a:gd name="T84" fmla="*/ 11 w 171"/>
                    <a:gd name="T85" fmla="*/ 1 h 135"/>
                    <a:gd name="T86" fmla="*/ 3 w 171"/>
                    <a:gd name="T87" fmla="*/ 1 h 1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71"/>
                    <a:gd name="T133" fmla="*/ 0 h 135"/>
                    <a:gd name="T134" fmla="*/ 171 w 171"/>
                    <a:gd name="T135" fmla="*/ 135 h 1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71" h="135">
                      <a:moveTo>
                        <a:pt x="0" y="1"/>
                      </a:moveTo>
                      <a:lnTo>
                        <a:pt x="0" y="30"/>
                      </a:lnTo>
                      <a:lnTo>
                        <a:pt x="0" y="58"/>
                      </a:lnTo>
                      <a:lnTo>
                        <a:pt x="0" y="86"/>
                      </a:lnTo>
                      <a:lnTo>
                        <a:pt x="0" y="115"/>
                      </a:lnTo>
                      <a:lnTo>
                        <a:pt x="0" y="120"/>
                      </a:lnTo>
                      <a:lnTo>
                        <a:pt x="1" y="125"/>
                      </a:lnTo>
                      <a:lnTo>
                        <a:pt x="1" y="130"/>
                      </a:lnTo>
                      <a:lnTo>
                        <a:pt x="1" y="135"/>
                      </a:lnTo>
                      <a:lnTo>
                        <a:pt x="6" y="135"/>
                      </a:lnTo>
                      <a:lnTo>
                        <a:pt x="12" y="135"/>
                      </a:lnTo>
                      <a:lnTo>
                        <a:pt x="17" y="135"/>
                      </a:lnTo>
                      <a:lnTo>
                        <a:pt x="22" y="135"/>
                      </a:lnTo>
                      <a:lnTo>
                        <a:pt x="28" y="135"/>
                      </a:lnTo>
                      <a:lnTo>
                        <a:pt x="33" y="135"/>
                      </a:lnTo>
                      <a:lnTo>
                        <a:pt x="38" y="135"/>
                      </a:lnTo>
                      <a:lnTo>
                        <a:pt x="43" y="135"/>
                      </a:lnTo>
                      <a:lnTo>
                        <a:pt x="49" y="135"/>
                      </a:lnTo>
                      <a:lnTo>
                        <a:pt x="54" y="135"/>
                      </a:lnTo>
                      <a:lnTo>
                        <a:pt x="59" y="135"/>
                      </a:lnTo>
                      <a:lnTo>
                        <a:pt x="65" y="135"/>
                      </a:lnTo>
                      <a:lnTo>
                        <a:pt x="70" y="135"/>
                      </a:lnTo>
                      <a:lnTo>
                        <a:pt x="75" y="135"/>
                      </a:lnTo>
                      <a:lnTo>
                        <a:pt x="81" y="135"/>
                      </a:lnTo>
                      <a:lnTo>
                        <a:pt x="86" y="135"/>
                      </a:lnTo>
                      <a:lnTo>
                        <a:pt x="91" y="135"/>
                      </a:lnTo>
                      <a:lnTo>
                        <a:pt x="96" y="135"/>
                      </a:lnTo>
                      <a:lnTo>
                        <a:pt x="102" y="135"/>
                      </a:lnTo>
                      <a:lnTo>
                        <a:pt x="107" y="135"/>
                      </a:lnTo>
                      <a:lnTo>
                        <a:pt x="112" y="135"/>
                      </a:lnTo>
                      <a:lnTo>
                        <a:pt x="118" y="135"/>
                      </a:lnTo>
                      <a:lnTo>
                        <a:pt x="123" y="135"/>
                      </a:lnTo>
                      <a:lnTo>
                        <a:pt x="128" y="135"/>
                      </a:lnTo>
                      <a:lnTo>
                        <a:pt x="133" y="135"/>
                      </a:lnTo>
                      <a:lnTo>
                        <a:pt x="139" y="134"/>
                      </a:lnTo>
                      <a:lnTo>
                        <a:pt x="144" y="134"/>
                      </a:lnTo>
                      <a:lnTo>
                        <a:pt x="149" y="134"/>
                      </a:lnTo>
                      <a:lnTo>
                        <a:pt x="155" y="134"/>
                      </a:lnTo>
                      <a:lnTo>
                        <a:pt x="160" y="134"/>
                      </a:lnTo>
                      <a:lnTo>
                        <a:pt x="165" y="134"/>
                      </a:lnTo>
                      <a:lnTo>
                        <a:pt x="171" y="134"/>
                      </a:lnTo>
                      <a:lnTo>
                        <a:pt x="171" y="108"/>
                      </a:lnTo>
                      <a:lnTo>
                        <a:pt x="171" y="81"/>
                      </a:lnTo>
                      <a:lnTo>
                        <a:pt x="171" y="55"/>
                      </a:lnTo>
                      <a:lnTo>
                        <a:pt x="171" y="28"/>
                      </a:lnTo>
                      <a:lnTo>
                        <a:pt x="171" y="21"/>
                      </a:lnTo>
                      <a:lnTo>
                        <a:pt x="171" y="14"/>
                      </a:lnTo>
                      <a:lnTo>
                        <a:pt x="171" y="8"/>
                      </a:lnTo>
                      <a:lnTo>
                        <a:pt x="171" y="1"/>
                      </a:lnTo>
                      <a:lnTo>
                        <a:pt x="165" y="1"/>
                      </a:lnTo>
                      <a:lnTo>
                        <a:pt x="160" y="1"/>
                      </a:lnTo>
                      <a:lnTo>
                        <a:pt x="154" y="1"/>
                      </a:lnTo>
                      <a:lnTo>
                        <a:pt x="149" y="1"/>
                      </a:lnTo>
                      <a:lnTo>
                        <a:pt x="144" y="1"/>
                      </a:lnTo>
                      <a:lnTo>
                        <a:pt x="138" y="1"/>
                      </a:lnTo>
                      <a:lnTo>
                        <a:pt x="133" y="1"/>
                      </a:lnTo>
                      <a:lnTo>
                        <a:pt x="128" y="1"/>
                      </a:lnTo>
                      <a:lnTo>
                        <a:pt x="122" y="1"/>
                      </a:lnTo>
                      <a:lnTo>
                        <a:pt x="117" y="0"/>
                      </a:lnTo>
                      <a:lnTo>
                        <a:pt x="112" y="0"/>
                      </a:lnTo>
                      <a:lnTo>
                        <a:pt x="106" y="0"/>
                      </a:lnTo>
                      <a:lnTo>
                        <a:pt x="101" y="0"/>
                      </a:lnTo>
                      <a:lnTo>
                        <a:pt x="96" y="0"/>
                      </a:lnTo>
                      <a:lnTo>
                        <a:pt x="90" y="0"/>
                      </a:lnTo>
                      <a:lnTo>
                        <a:pt x="85" y="0"/>
                      </a:lnTo>
                      <a:lnTo>
                        <a:pt x="81" y="0"/>
                      </a:lnTo>
                      <a:lnTo>
                        <a:pt x="78" y="0"/>
                      </a:lnTo>
                      <a:lnTo>
                        <a:pt x="74" y="0"/>
                      </a:lnTo>
                      <a:lnTo>
                        <a:pt x="71" y="0"/>
                      </a:lnTo>
                      <a:lnTo>
                        <a:pt x="67" y="0"/>
                      </a:lnTo>
                      <a:lnTo>
                        <a:pt x="64" y="0"/>
                      </a:lnTo>
                      <a:lnTo>
                        <a:pt x="60" y="1"/>
                      </a:lnTo>
                      <a:lnTo>
                        <a:pt x="57" y="1"/>
                      </a:lnTo>
                      <a:lnTo>
                        <a:pt x="53" y="1"/>
                      </a:lnTo>
                      <a:lnTo>
                        <a:pt x="49" y="1"/>
                      </a:lnTo>
                      <a:lnTo>
                        <a:pt x="46" y="1"/>
                      </a:lnTo>
                      <a:lnTo>
                        <a:pt x="42" y="1"/>
                      </a:lnTo>
                      <a:lnTo>
                        <a:pt x="39" y="1"/>
                      </a:lnTo>
                      <a:lnTo>
                        <a:pt x="35" y="1"/>
                      </a:lnTo>
                      <a:lnTo>
                        <a:pt x="32" y="1"/>
                      </a:lnTo>
                      <a:lnTo>
                        <a:pt x="28" y="1"/>
                      </a:lnTo>
                      <a:lnTo>
                        <a:pt x="25" y="1"/>
                      </a:lnTo>
                      <a:lnTo>
                        <a:pt x="21" y="1"/>
                      </a:lnTo>
                      <a:lnTo>
                        <a:pt x="18" y="1"/>
                      </a:lnTo>
                      <a:lnTo>
                        <a:pt x="14" y="1"/>
                      </a:lnTo>
                      <a:lnTo>
                        <a:pt x="11" y="1"/>
                      </a:lnTo>
                      <a:lnTo>
                        <a:pt x="7" y="1"/>
                      </a:lnTo>
                      <a:lnTo>
                        <a:pt x="3" y="1"/>
                      </a:lnTo>
                      <a:lnTo>
                        <a:pt x="0" y="1"/>
                      </a:lnTo>
                      <a:close/>
                    </a:path>
                  </a:pathLst>
                </a:custGeom>
                <a:solidFill>
                  <a:srgbClr val="38444C"/>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06" name="Freeform 437"/>
                <p:cNvSpPr>
                  <a:spLocks/>
                </p:cNvSpPr>
                <p:nvPr/>
              </p:nvSpPr>
              <p:spPr bwMode="auto">
                <a:xfrm>
                  <a:off x="2014" y="1219"/>
                  <a:ext cx="149" cy="117"/>
                </a:xfrm>
                <a:custGeom>
                  <a:avLst/>
                  <a:gdLst>
                    <a:gd name="T0" fmla="*/ 0 w 149"/>
                    <a:gd name="T1" fmla="*/ 25 h 117"/>
                    <a:gd name="T2" fmla="*/ 0 w 149"/>
                    <a:gd name="T3" fmla="*/ 75 h 117"/>
                    <a:gd name="T4" fmla="*/ 1 w 149"/>
                    <a:gd name="T5" fmla="*/ 104 h 117"/>
                    <a:gd name="T6" fmla="*/ 1 w 149"/>
                    <a:gd name="T7" fmla="*/ 113 h 117"/>
                    <a:gd name="T8" fmla="*/ 6 w 149"/>
                    <a:gd name="T9" fmla="*/ 117 h 117"/>
                    <a:gd name="T10" fmla="*/ 15 w 149"/>
                    <a:gd name="T11" fmla="*/ 117 h 117"/>
                    <a:gd name="T12" fmla="*/ 24 w 149"/>
                    <a:gd name="T13" fmla="*/ 117 h 117"/>
                    <a:gd name="T14" fmla="*/ 34 w 149"/>
                    <a:gd name="T15" fmla="*/ 117 h 117"/>
                    <a:gd name="T16" fmla="*/ 43 w 149"/>
                    <a:gd name="T17" fmla="*/ 117 h 117"/>
                    <a:gd name="T18" fmla="*/ 52 w 149"/>
                    <a:gd name="T19" fmla="*/ 117 h 117"/>
                    <a:gd name="T20" fmla="*/ 61 w 149"/>
                    <a:gd name="T21" fmla="*/ 117 h 117"/>
                    <a:gd name="T22" fmla="*/ 70 w 149"/>
                    <a:gd name="T23" fmla="*/ 117 h 117"/>
                    <a:gd name="T24" fmla="*/ 80 w 149"/>
                    <a:gd name="T25" fmla="*/ 117 h 117"/>
                    <a:gd name="T26" fmla="*/ 89 w 149"/>
                    <a:gd name="T27" fmla="*/ 117 h 117"/>
                    <a:gd name="T28" fmla="*/ 98 w 149"/>
                    <a:gd name="T29" fmla="*/ 117 h 117"/>
                    <a:gd name="T30" fmla="*/ 107 w 149"/>
                    <a:gd name="T31" fmla="*/ 117 h 117"/>
                    <a:gd name="T32" fmla="*/ 117 w 149"/>
                    <a:gd name="T33" fmla="*/ 117 h 117"/>
                    <a:gd name="T34" fmla="*/ 126 w 149"/>
                    <a:gd name="T35" fmla="*/ 117 h 117"/>
                    <a:gd name="T36" fmla="*/ 135 w 149"/>
                    <a:gd name="T37" fmla="*/ 117 h 117"/>
                    <a:gd name="T38" fmla="*/ 145 w 149"/>
                    <a:gd name="T39" fmla="*/ 117 h 117"/>
                    <a:gd name="T40" fmla="*/ 149 w 149"/>
                    <a:gd name="T41" fmla="*/ 94 h 117"/>
                    <a:gd name="T42" fmla="*/ 149 w 149"/>
                    <a:gd name="T43" fmla="*/ 47 h 117"/>
                    <a:gd name="T44" fmla="*/ 149 w 149"/>
                    <a:gd name="T45" fmla="*/ 18 h 117"/>
                    <a:gd name="T46" fmla="*/ 149 w 149"/>
                    <a:gd name="T47" fmla="*/ 6 h 117"/>
                    <a:gd name="T48" fmla="*/ 145 w 149"/>
                    <a:gd name="T49" fmla="*/ 0 h 117"/>
                    <a:gd name="T50" fmla="*/ 135 w 149"/>
                    <a:gd name="T51" fmla="*/ 0 h 117"/>
                    <a:gd name="T52" fmla="*/ 126 w 149"/>
                    <a:gd name="T53" fmla="*/ 0 h 117"/>
                    <a:gd name="T54" fmla="*/ 116 w 149"/>
                    <a:gd name="T55" fmla="*/ 0 h 117"/>
                    <a:gd name="T56" fmla="*/ 107 w 149"/>
                    <a:gd name="T57" fmla="*/ 0 h 117"/>
                    <a:gd name="T58" fmla="*/ 98 w 149"/>
                    <a:gd name="T59" fmla="*/ 0 h 117"/>
                    <a:gd name="T60" fmla="*/ 88 w 149"/>
                    <a:gd name="T61" fmla="*/ 0 h 117"/>
                    <a:gd name="T62" fmla="*/ 79 w 149"/>
                    <a:gd name="T63" fmla="*/ 0 h 117"/>
                    <a:gd name="T64" fmla="*/ 71 w 149"/>
                    <a:gd name="T65" fmla="*/ 0 h 117"/>
                    <a:gd name="T66" fmla="*/ 65 w 149"/>
                    <a:gd name="T67" fmla="*/ 0 h 117"/>
                    <a:gd name="T68" fmla="*/ 59 w 149"/>
                    <a:gd name="T69" fmla="*/ 0 h 117"/>
                    <a:gd name="T70" fmla="*/ 53 w 149"/>
                    <a:gd name="T71" fmla="*/ 0 h 117"/>
                    <a:gd name="T72" fmla="*/ 47 w 149"/>
                    <a:gd name="T73" fmla="*/ 0 h 117"/>
                    <a:gd name="T74" fmla="*/ 40 w 149"/>
                    <a:gd name="T75" fmla="*/ 0 h 117"/>
                    <a:gd name="T76" fmla="*/ 34 w 149"/>
                    <a:gd name="T77" fmla="*/ 0 h 117"/>
                    <a:gd name="T78" fmla="*/ 28 w 149"/>
                    <a:gd name="T79" fmla="*/ 0 h 117"/>
                    <a:gd name="T80" fmla="*/ 22 w 149"/>
                    <a:gd name="T81" fmla="*/ 0 h 117"/>
                    <a:gd name="T82" fmla="*/ 15 w 149"/>
                    <a:gd name="T83" fmla="*/ 1 h 117"/>
                    <a:gd name="T84" fmla="*/ 9 w 149"/>
                    <a:gd name="T85" fmla="*/ 1 h 117"/>
                    <a:gd name="T86" fmla="*/ 3 w 149"/>
                    <a:gd name="T87" fmla="*/ 1 h 1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9"/>
                    <a:gd name="T133" fmla="*/ 0 h 117"/>
                    <a:gd name="T134" fmla="*/ 149 w 149"/>
                    <a:gd name="T135" fmla="*/ 117 h 1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9" h="117">
                      <a:moveTo>
                        <a:pt x="0" y="1"/>
                      </a:moveTo>
                      <a:lnTo>
                        <a:pt x="0" y="25"/>
                      </a:lnTo>
                      <a:lnTo>
                        <a:pt x="0" y="50"/>
                      </a:lnTo>
                      <a:lnTo>
                        <a:pt x="0" y="75"/>
                      </a:lnTo>
                      <a:lnTo>
                        <a:pt x="0" y="100"/>
                      </a:lnTo>
                      <a:lnTo>
                        <a:pt x="1" y="104"/>
                      </a:lnTo>
                      <a:lnTo>
                        <a:pt x="1" y="108"/>
                      </a:lnTo>
                      <a:lnTo>
                        <a:pt x="1" y="113"/>
                      </a:lnTo>
                      <a:lnTo>
                        <a:pt x="1" y="117"/>
                      </a:lnTo>
                      <a:lnTo>
                        <a:pt x="6" y="117"/>
                      </a:lnTo>
                      <a:lnTo>
                        <a:pt x="10" y="117"/>
                      </a:lnTo>
                      <a:lnTo>
                        <a:pt x="15" y="117"/>
                      </a:lnTo>
                      <a:lnTo>
                        <a:pt x="20" y="117"/>
                      </a:lnTo>
                      <a:lnTo>
                        <a:pt x="24" y="117"/>
                      </a:lnTo>
                      <a:lnTo>
                        <a:pt x="29" y="117"/>
                      </a:lnTo>
                      <a:lnTo>
                        <a:pt x="34" y="117"/>
                      </a:lnTo>
                      <a:lnTo>
                        <a:pt x="38" y="117"/>
                      </a:lnTo>
                      <a:lnTo>
                        <a:pt x="43" y="117"/>
                      </a:lnTo>
                      <a:lnTo>
                        <a:pt x="47" y="117"/>
                      </a:lnTo>
                      <a:lnTo>
                        <a:pt x="52" y="117"/>
                      </a:lnTo>
                      <a:lnTo>
                        <a:pt x="57" y="117"/>
                      </a:lnTo>
                      <a:lnTo>
                        <a:pt x="61" y="117"/>
                      </a:lnTo>
                      <a:lnTo>
                        <a:pt x="66" y="117"/>
                      </a:lnTo>
                      <a:lnTo>
                        <a:pt x="70" y="117"/>
                      </a:lnTo>
                      <a:lnTo>
                        <a:pt x="75" y="117"/>
                      </a:lnTo>
                      <a:lnTo>
                        <a:pt x="80" y="117"/>
                      </a:lnTo>
                      <a:lnTo>
                        <a:pt x="84" y="117"/>
                      </a:lnTo>
                      <a:lnTo>
                        <a:pt x="89" y="117"/>
                      </a:lnTo>
                      <a:lnTo>
                        <a:pt x="94" y="117"/>
                      </a:lnTo>
                      <a:lnTo>
                        <a:pt x="98" y="117"/>
                      </a:lnTo>
                      <a:lnTo>
                        <a:pt x="103" y="117"/>
                      </a:lnTo>
                      <a:lnTo>
                        <a:pt x="107" y="117"/>
                      </a:lnTo>
                      <a:lnTo>
                        <a:pt x="112" y="117"/>
                      </a:lnTo>
                      <a:lnTo>
                        <a:pt x="117" y="117"/>
                      </a:lnTo>
                      <a:lnTo>
                        <a:pt x="121" y="117"/>
                      </a:lnTo>
                      <a:lnTo>
                        <a:pt x="126" y="117"/>
                      </a:lnTo>
                      <a:lnTo>
                        <a:pt x="131" y="117"/>
                      </a:lnTo>
                      <a:lnTo>
                        <a:pt x="135" y="117"/>
                      </a:lnTo>
                      <a:lnTo>
                        <a:pt x="140" y="117"/>
                      </a:lnTo>
                      <a:lnTo>
                        <a:pt x="145" y="117"/>
                      </a:lnTo>
                      <a:lnTo>
                        <a:pt x="149" y="117"/>
                      </a:lnTo>
                      <a:lnTo>
                        <a:pt x="149" y="94"/>
                      </a:lnTo>
                      <a:lnTo>
                        <a:pt x="149" y="70"/>
                      </a:lnTo>
                      <a:lnTo>
                        <a:pt x="149" y="47"/>
                      </a:lnTo>
                      <a:lnTo>
                        <a:pt x="149" y="24"/>
                      </a:lnTo>
                      <a:lnTo>
                        <a:pt x="149" y="18"/>
                      </a:lnTo>
                      <a:lnTo>
                        <a:pt x="149" y="12"/>
                      </a:lnTo>
                      <a:lnTo>
                        <a:pt x="149" y="6"/>
                      </a:lnTo>
                      <a:lnTo>
                        <a:pt x="149" y="0"/>
                      </a:lnTo>
                      <a:lnTo>
                        <a:pt x="145" y="0"/>
                      </a:lnTo>
                      <a:lnTo>
                        <a:pt x="140" y="0"/>
                      </a:lnTo>
                      <a:lnTo>
                        <a:pt x="135" y="0"/>
                      </a:lnTo>
                      <a:lnTo>
                        <a:pt x="130" y="0"/>
                      </a:lnTo>
                      <a:lnTo>
                        <a:pt x="126" y="0"/>
                      </a:lnTo>
                      <a:lnTo>
                        <a:pt x="121" y="0"/>
                      </a:lnTo>
                      <a:lnTo>
                        <a:pt x="116" y="0"/>
                      </a:lnTo>
                      <a:lnTo>
                        <a:pt x="112" y="0"/>
                      </a:lnTo>
                      <a:lnTo>
                        <a:pt x="107" y="0"/>
                      </a:lnTo>
                      <a:lnTo>
                        <a:pt x="102" y="0"/>
                      </a:lnTo>
                      <a:lnTo>
                        <a:pt x="98" y="0"/>
                      </a:lnTo>
                      <a:lnTo>
                        <a:pt x="93" y="0"/>
                      </a:lnTo>
                      <a:lnTo>
                        <a:pt x="88" y="0"/>
                      </a:lnTo>
                      <a:lnTo>
                        <a:pt x="84" y="0"/>
                      </a:lnTo>
                      <a:lnTo>
                        <a:pt x="79" y="0"/>
                      </a:lnTo>
                      <a:lnTo>
                        <a:pt x="74" y="0"/>
                      </a:lnTo>
                      <a:lnTo>
                        <a:pt x="71" y="0"/>
                      </a:lnTo>
                      <a:lnTo>
                        <a:pt x="68" y="0"/>
                      </a:lnTo>
                      <a:lnTo>
                        <a:pt x="65" y="0"/>
                      </a:lnTo>
                      <a:lnTo>
                        <a:pt x="62" y="0"/>
                      </a:lnTo>
                      <a:lnTo>
                        <a:pt x="59" y="0"/>
                      </a:lnTo>
                      <a:lnTo>
                        <a:pt x="56" y="0"/>
                      </a:lnTo>
                      <a:lnTo>
                        <a:pt x="53" y="0"/>
                      </a:lnTo>
                      <a:lnTo>
                        <a:pt x="50" y="0"/>
                      </a:lnTo>
                      <a:lnTo>
                        <a:pt x="47" y="0"/>
                      </a:lnTo>
                      <a:lnTo>
                        <a:pt x="43" y="0"/>
                      </a:lnTo>
                      <a:lnTo>
                        <a:pt x="40" y="0"/>
                      </a:lnTo>
                      <a:lnTo>
                        <a:pt x="37" y="0"/>
                      </a:lnTo>
                      <a:lnTo>
                        <a:pt x="34" y="0"/>
                      </a:lnTo>
                      <a:lnTo>
                        <a:pt x="31" y="0"/>
                      </a:lnTo>
                      <a:lnTo>
                        <a:pt x="28" y="0"/>
                      </a:lnTo>
                      <a:lnTo>
                        <a:pt x="25" y="0"/>
                      </a:lnTo>
                      <a:lnTo>
                        <a:pt x="22" y="0"/>
                      </a:lnTo>
                      <a:lnTo>
                        <a:pt x="19" y="1"/>
                      </a:lnTo>
                      <a:lnTo>
                        <a:pt x="15" y="1"/>
                      </a:lnTo>
                      <a:lnTo>
                        <a:pt x="12" y="1"/>
                      </a:lnTo>
                      <a:lnTo>
                        <a:pt x="9" y="1"/>
                      </a:lnTo>
                      <a:lnTo>
                        <a:pt x="6" y="1"/>
                      </a:lnTo>
                      <a:lnTo>
                        <a:pt x="3" y="1"/>
                      </a:lnTo>
                      <a:lnTo>
                        <a:pt x="0" y="1"/>
                      </a:lnTo>
                      <a:close/>
                    </a:path>
                  </a:pathLst>
                </a:custGeom>
                <a:solidFill>
                  <a:srgbClr val="3D4951"/>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07" name="Freeform 438"/>
                <p:cNvSpPr>
                  <a:spLocks/>
                </p:cNvSpPr>
                <p:nvPr/>
              </p:nvSpPr>
              <p:spPr bwMode="auto">
                <a:xfrm>
                  <a:off x="2014" y="1219"/>
                  <a:ext cx="128" cy="100"/>
                </a:xfrm>
                <a:custGeom>
                  <a:avLst/>
                  <a:gdLst>
                    <a:gd name="T0" fmla="*/ 0 w 128"/>
                    <a:gd name="T1" fmla="*/ 22 h 100"/>
                    <a:gd name="T2" fmla="*/ 1 w 128"/>
                    <a:gd name="T3" fmla="*/ 64 h 100"/>
                    <a:gd name="T4" fmla="*/ 1 w 128"/>
                    <a:gd name="T5" fmla="*/ 89 h 100"/>
                    <a:gd name="T6" fmla="*/ 1 w 128"/>
                    <a:gd name="T7" fmla="*/ 97 h 100"/>
                    <a:gd name="T8" fmla="*/ 9 w 128"/>
                    <a:gd name="T9" fmla="*/ 100 h 100"/>
                    <a:gd name="T10" fmla="*/ 25 w 128"/>
                    <a:gd name="T11" fmla="*/ 100 h 100"/>
                    <a:gd name="T12" fmla="*/ 41 w 128"/>
                    <a:gd name="T13" fmla="*/ 100 h 100"/>
                    <a:gd name="T14" fmla="*/ 56 w 128"/>
                    <a:gd name="T15" fmla="*/ 100 h 100"/>
                    <a:gd name="T16" fmla="*/ 72 w 128"/>
                    <a:gd name="T17" fmla="*/ 100 h 100"/>
                    <a:gd name="T18" fmla="*/ 88 w 128"/>
                    <a:gd name="T19" fmla="*/ 100 h 100"/>
                    <a:gd name="T20" fmla="*/ 104 w 128"/>
                    <a:gd name="T21" fmla="*/ 100 h 100"/>
                    <a:gd name="T22" fmla="*/ 120 w 128"/>
                    <a:gd name="T23" fmla="*/ 100 h 100"/>
                    <a:gd name="T24" fmla="*/ 128 w 128"/>
                    <a:gd name="T25" fmla="*/ 80 h 100"/>
                    <a:gd name="T26" fmla="*/ 128 w 128"/>
                    <a:gd name="T27" fmla="*/ 41 h 100"/>
                    <a:gd name="T28" fmla="*/ 128 w 128"/>
                    <a:gd name="T29" fmla="*/ 16 h 100"/>
                    <a:gd name="T30" fmla="*/ 128 w 128"/>
                    <a:gd name="T31" fmla="*/ 6 h 100"/>
                    <a:gd name="T32" fmla="*/ 124 w 128"/>
                    <a:gd name="T33" fmla="*/ 1 h 100"/>
                    <a:gd name="T34" fmla="*/ 116 w 128"/>
                    <a:gd name="T35" fmla="*/ 1 h 100"/>
                    <a:gd name="T36" fmla="*/ 108 w 128"/>
                    <a:gd name="T37" fmla="*/ 1 h 100"/>
                    <a:gd name="T38" fmla="*/ 100 w 128"/>
                    <a:gd name="T39" fmla="*/ 0 h 100"/>
                    <a:gd name="T40" fmla="*/ 92 w 128"/>
                    <a:gd name="T41" fmla="*/ 0 h 100"/>
                    <a:gd name="T42" fmla="*/ 84 w 128"/>
                    <a:gd name="T43" fmla="*/ 0 h 100"/>
                    <a:gd name="T44" fmla="*/ 76 w 128"/>
                    <a:gd name="T45" fmla="*/ 0 h 100"/>
                    <a:gd name="T46" fmla="*/ 68 w 128"/>
                    <a:gd name="T47" fmla="*/ 0 h 100"/>
                    <a:gd name="T48" fmla="*/ 61 w 128"/>
                    <a:gd name="T49" fmla="*/ 0 h 100"/>
                    <a:gd name="T50" fmla="*/ 56 w 128"/>
                    <a:gd name="T51" fmla="*/ 0 h 100"/>
                    <a:gd name="T52" fmla="*/ 50 w 128"/>
                    <a:gd name="T53" fmla="*/ 0 h 100"/>
                    <a:gd name="T54" fmla="*/ 45 w 128"/>
                    <a:gd name="T55" fmla="*/ 0 h 100"/>
                    <a:gd name="T56" fmla="*/ 40 w 128"/>
                    <a:gd name="T57" fmla="*/ 0 h 100"/>
                    <a:gd name="T58" fmla="*/ 35 w 128"/>
                    <a:gd name="T59" fmla="*/ 1 h 100"/>
                    <a:gd name="T60" fmla="*/ 29 w 128"/>
                    <a:gd name="T61" fmla="*/ 1 h 100"/>
                    <a:gd name="T62" fmla="*/ 24 w 128"/>
                    <a:gd name="T63" fmla="*/ 1 h 100"/>
                    <a:gd name="T64" fmla="*/ 19 w 128"/>
                    <a:gd name="T65" fmla="*/ 1 h 100"/>
                    <a:gd name="T66" fmla="*/ 13 w 128"/>
                    <a:gd name="T67" fmla="*/ 1 h 100"/>
                    <a:gd name="T68" fmla="*/ 8 w 128"/>
                    <a:gd name="T69" fmla="*/ 1 h 100"/>
                    <a:gd name="T70" fmla="*/ 3 w 128"/>
                    <a:gd name="T71" fmla="*/ 1 h 1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8"/>
                    <a:gd name="T109" fmla="*/ 0 h 100"/>
                    <a:gd name="T110" fmla="*/ 128 w 128"/>
                    <a:gd name="T111" fmla="*/ 100 h 10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8" h="100">
                      <a:moveTo>
                        <a:pt x="0" y="1"/>
                      </a:moveTo>
                      <a:lnTo>
                        <a:pt x="0" y="22"/>
                      </a:lnTo>
                      <a:lnTo>
                        <a:pt x="0" y="43"/>
                      </a:lnTo>
                      <a:lnTo>
                        <a:pt x="1" y="64"/>
                      </a:lnTo>
                      <a:lnTo>
                        <a:pt x="1" y="85"/>
                      </a:lnTo>
                      <a:lnTo>
                        <a:pt x="1" y="89"/>
                      </a:lnTo>
                      <a:lnTo>
                        <a:pt x="1" y="93"/>
                      </a:lnTo>
                      <a:lnTo>
                        <a:pt x="1" y="97"/>
                      </a:lnTo>
                      <a:lnTo>
                        <a:pt x="1" y="100"/>
                      </a:lnTo>
                      <a:lnTo>
                        <a:pt x="9" y="100"/>
                      </a:lnTo>
                      <a:lnTo>
                        <a:pt x="17" y="100"/>
                      </a:lnTo>
                      <a:lnTo>
                        <a:pt x="25" y="100"/>
                      </a:lnTo>
                      <a:lnTo>
                        <a:pt x="33" y="100"/>
                      </a:lnTo>
                      <a:lnTo>
                        <a:pt x="41" y="100"/>
                      </a:lnTo>
                      <a:lnTo>
                        <a:pt x="49" y="100"/>
                      </a:lnTo>
                      <a:lnTo>
                        <a:pt x="56" y="100"/>
                      </a:lnTo>
                      <a:lnTo>
                        <a:pt x="64" y="100"/>
                      </a:lnTo>
                      <a:lnTo>
                        <a:pt x="72" y="100"/>
                      </a:lnTo>
                      <a:lnTo>
                        <a:pt x="80" y="100"/>
                      </a:lnTo>
                      <a:lnTo>
                        <a:pt x="88" y="100"/>
                      </a:lnTo>
                      <a:lnTo>
                        <a:pt x="96" y="100"/>
                      </a:lnTo>
                      <a:lnTo>
                        <a:pt x="104" y="100"/>
                      </a:lnTo>
                      <a:lnTo>
                        <a:pt x="112" y="100"/>
                      </a:lnTo>
                      <a:lnTo>
                        <a:pt x="120" y="100"/>
                      </a:lnTo>
                      <a:lnTo>
                        <a:pt x="128" y="100"/>
                      </a:lnTo>
                      <a:lnTo>
                        <a:pt x="128" y="80"/>
                      </a:lnTo>
                      <a:lnTo>
                        <a:pt x="128" y="61"/>
                      </a:lnTo>
                      <a:lnTo>
                        <a:pt x="128" y="41"/>
                      </a:lnTo>
                      <a:lnTo>
                        <a:pt x="128" y="21"/>
                      </a:lnTo>
                      <a:lnTo>
                        <a:pt x="128" y="16"/>
                      </a:lnTo>
                      <a:lnTo>
                        <a:pt x="128" y="11"/>
                      </a:lnTo>
                      <a:lnTo>
                        <a:pt x="128" y="6"/>
                      </a:lnTo>
                      <a:lnTo>
                        <a:pt x="128" y="1"/>
                      </a:lnTo>
                      <a:lnTo>
                        <a:pt x="124" y="1"/>
                      </a:lnTo>
                      <a:lnTo>
                        <a:pt x="120" y="1"/>
                      </a:lnTo>
                      <a:lnTo>
                        <a:pt x="116" y="1"/>
                      </a:lnTo>
                      <a:lnTo>
                        <a:pt x="112" y="1"/>
                      </a:lnTo>
                      <a:lnTo>
                        <a:pt x="108" y="1"/>
                      </a:lnTo>
                      <a:lnTo>
                        <a:pt x="104" y="1"/>
                      </a:lnTo>
                      <a:lnTo>
                        <a:pt x="100" y="0"/>
                      </a:lnTo>
                      <a:lnTo>
                        <a:pt x="96" y="0"/>
                      </a:lnTo>
                      <a:lnTo>
                        <a:pt x="92" y="0"/>
                      </a:lnTo>
                      <a:lnTo>
                        <a:pt x="88" y="0"/>
                      </a:lnTo>
                      <a:lnTo>
                        <a:pt x="84" y="0"/>
                      </a:lnTo>
                      <a:lnTo>
                        <a:pt x="80" y="0"/>
                      </a:lnTo>
                      <a:lnTo>
                        <a:pt x="76" y="0"/>
                      </a:lnTo>
                      <a:lnTo>
                        <a:pt x="72" y="0"/>
                      </a:lnTo>
                      <a:lnTo>
                        <a:pt x="68" y="0"/>
                      </a:lnTo>
                      <a:lnTo>
                        <a:pt x="64" y="0"/>
                      </a:lnTo>
                      <a:lnTo>
                        <a:pt x="61" y="0"/>
                      </a:lnTo>
                      <a:lnTo>
                        <a:pt x="59" y="0"/>
                      </a:lnTo>
                      <a:lnTo>
                        <a:pt x="56" y="0"/>
                      </a:lnTo>
                      <a:lnTo>
                        <a:pt x="53" y="0"/>
                      </a:lnTo>
                      <a:lnTo>
                        <a:pt x="50" y="0"/>
                      </a:lnTo>
                      <a:lnTo>
                        <a:pt x="48" y="0"/>
                      </a:lnTo>
                      <a:lnTo>
                        <a:pt x="45" y="0"/>
                      </a:lnTo>
                      <a:lnTo>
                        <a:pt x="43" y="0"/>
                      </a:lnTo>
                      <a:lnTo>
                        <a:pt x="40" y="0"/>
                      </a:lnTo>
                      <a:lnTo>
                        <a:pt x="37" y="1"/>
                      </a:lnTo>
                      <a:lnTo>
                        <a:pt x="35" y="1"/>
                      </a:lnTo>
                      <a:lnTo>
                        <a:pt x="32" y="1"/>
                      </a:lnTo>
                      <a:lnTo>
                        <a:pt x="29" y="1"/>
                      </a:lnTo>
                      <a:lnTo>
                        <a:pt x="27" y="1"/>
                      </a:lnTo>
                      <a:lnTo>
                        <a:pt x="24" y="1"/>
                      </a:lnTo>
                      <a:lnTo>
                        <a:pt x="21" y="1"/>
                      </a:lnTo>
                      <a:lnTo>
                        <a:pt x="19" y="1"/>
                      </a:lnTo>
                      <a:lnTo>
                        <a:pt x="16" y="1"/>
                      </a:lnTo>
                      <a:lnTo>
                        <a:pt x="13" y="1"/>
                      </a:lnTo>
                      <a:lnTo>
                        <a:pt x="11" y="1"/>
                      </a:lnTo>
                      <a:lnTo>
                        <a:pt x="8" y="1"/>
                      </a:lnTo>
                      <a:lnTo>
                        <a:pt x="6" y="1"/>
                      </a:lnTo>
                      <a:lnTo>
                        <a:pt x="3" y="1"/>
                      </a:lnTo>
                      <a:lnTo>
                        <a:pt x="0" y="1"/>
                      </a:lnTo>
                      <a:close/>
                    </a:path>
                  </a:pathLst>
                </a:custGeom>
                <a:solidFill>
                  <a:srgbClr val="424C56"/>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08" name="Freeform 439"/>
                <p:cNvSpPr>
                  <a:spLocks/>
                </p:cNvSpPr>
                <p:nvPr/>
              </p:nvSpPr>
              <p:spPr bwMode="auto">
                <a:xfrm>
                  <a:off x="2014" y="1219"/>
                  <a:ext cx="106" cy="84"/>
                </a:xfrm>
                <a:custGeom>
                  <a:avLst/>
                  <a:gdLst>
                    <a:gd name="T0" fmla="*/ 1 w 106"/>
                    <a:gd name="T1" fmla="*/ 19 h 84"/>
                    <a:gd name="T2" fmla="*/ 1 w 106"/>
                    <a:gd name="T3" fmla="*/ 54 h 84"/>
                    <a:gd name="T4" fmla="*/ 1 w 106"/>
                    <a:gd name="T5" fmla="*/ 74 h 84"/>
                    <a:gd name="T6" fmla="*/ 1 w 106"/>
                    <a:gd name="T7" fmla="*/ 81 h 84"/>
                    <a:gd name="T8" fmla="*/ 8 w 106"/>
                    <a:gd name="T9" fmla="*/ 84 h 84"/>
                    <a:gd name="T10" fmla="*/ 21 w 106"/>
                    <a:gd name="T11" fmla="*/ 84 h 84"/>
                    <a:gd name="T12" fmla="*/ 34 w 106"/>
                    <a:gd name="T13" fmla="*/ 84 h 84"/>
                    <a:gd name="T14" fmla="*/ 47 w 106"/>
                    <a:gd name="T15" fmla="*/ 84 h 84"/>
                    <a:gd name="T16" fmla="*/ 60 w 106"/>
                    <a:gd name="T17" fmla="*/ 84 h 84"/>
                    <a:gd name="T18" fmla="*/ 73 w 106"/>
                    <a:gd name="T19" fmla="*/ 84 h 84"/>
                    <a:gd name="T20" fmla="*/ 86 w 106"/>
                    <a:gd name="T21" fmla="*/ 83 h 84"/>
                    <a:gd name="T22" fmla="*/ 100 w 106"/>
                    <a:gd name="T23" fmla="*/ 83 h 84"/>
                    <a:gd name="T24" fmla="*/ 106 w 106"/>
                    <a:gd name="T25" fmla="*/ 67 h 84"/>
                    <a:gd name="T26" fmla="*/ 106 w 106"/>
                    <a:gd name="T27" fmla="*/ 34 h 84"/>
                    <a:gd name="T28" fmla="*/ 106 w 106"/>
                    <a:gd name="T29" fmla="*/ 14 h 84"/>
                    <a:gd name="T30" fmla="*/ 106 w 106"/>
                    <a:gd name="T31" fmla="*/ 5 h 84"/>
                    <a:gd name="T32" fmla="*/ 103 w 106"/>
                    <a:gd name="T33" fmla="*/ 1 h 84"/>
                    <a:gd name="T34" fmla="*/ 96 w 106"/>
                    <a:gd name="T35" fmla="*/ 1 h 84"/>
                    <a:gd name="T36" fmla="*/ 90 w 106"/>
                    <a:gd name="T37" fmla="*/ 1 h 84"/>
                    <a:gd name="T38" fmla="*/ 83 w 106"/>
                    <a:gd name="T39" fmla="*/ 1 h 84"/>
                    <a:gd name="T40" fmla="*/ 76 w 106"/>
                    <a:gd name="T41" fmla="*/ 1 h 84"/>
                    <a:gd name="T42" fmla="*/ 70 w 106"/>
                    <a:gd name="T43" fmla="*/ 1 h 84"/>
                    <a:gd name="T44" fmla="*/ 63 w 106"/>
                    <a:gd name="T45" fmla="*/ 1 h 84"/>
                    <a:gd name="T46" fmla="*/ 56 w 106"/>
                    <a:gd name="T47" fmla="*/ 0 h 84"/>
                    <a:gd name="T48" fmla="*/ 51 w 106"/>
                    <a:gd name="T49" fmla="*/ 0 h 84"/>
                    <a:gd name="T50" fmla="*/ 47 w 106"/>
                    <a:gd name="T51" fmla="*/ 1 h 84"/>
                    <a:gd name="T52" fmla="*/ 42 w 106"/>
                    <a:gd name="T53" fmla="*/ 1 h 84"/>
                    <a:gd name="T54" fmla="*/ 38 w 106"/>
                    <a:gd name="T55" fmla="*/ 1 h 84"/>
                    <a:gd name="T56" fmla="*/ 33 w 106"/>
                    <a:gd name="T57" fmla="*/ 1 h 84"/>
                    <a:gd name="T58" fmla="*/ 29 w 106"/>
                    <a:gd name="T59" fmla="*/ 1 h 84"/>
                    <a:gd name="T60" fmla="*/ 25 w 106"/>
                    <a:gd name="T61" fmla="*/ 1 h 84"/>
                    <a:gd name="T62" fmla="*/ 20 w 106"/>
                    <a:gd name="T63" fmla="*/ 1 h 84"/>
                    <a:gd name="T64" fmla="*/ 16 w 106"/>
                    <a:gd name="T65" fmla="*/ 1 h 84"/>
                    <a:gd name="T66" fmla="*/ 11 w 106"/>
                    <a:gd name="T67" fmla="*/ 1 h 84"/>
                    <a:gd name="T68" fmla="*/ 7 w 106"/>
                    <a:gd name="T69" fmla="*/ 1 h 84"/>
                    <a:gd name="T70" fmla="*/ 3 w 106"/>
                    <a:gd name="T71" fmla="*/ 2 h 8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6"/>
                    <a:gd name="T109" fmla="*/ 0 h 84"/>
                    <a:gd name="T110" fmla="*/ 106 w 106"/>
                    <a:gd name="T111" fmla="*/ 84 h 8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6" h="84">
                      <a:moveTo>
                        <a:pt x="0" y="2"/>
                      </a:moveTo>
                      <a:lnTo>
                        <a:pt x="1" y="19"/>
                      </a:lnTo>
                      <a:lnTo>
                        <a:pt x="1" y="36"/>
                      </a:lnTo>
                      <a:lnTo>
                        <a:pt x="1" y="54"/>
                      </a:lnTo>
                      <a:lnTo>
                        <a:pt x="1" y="71"/>
                      </a:lnTo>
                      <a:lnTo>
                        <a:pt x="1" y="74"/>
                      </a:lnTo>
                      <a:lnTo>
                        <a:pt x="1" y="77"/>
                      </a:lnTo>
                      <a:lnTo>
                        <a:pt x="1" y="81"/>
                      </a:lnTo>
                      <a:lnTo>
                        <a:pt x="1" y="84"/>
                      </a:lnTo>
                      <a:lnTo>
                        <a:pt x="8" y="84"/>
                      </a:lnTo>
                      <a:lnTo>
                        <a:pt x="14" y="84"/>
                      </a:lnTo>
                      <a:lnTo>
                        <a:pt x="21" y="84"/>
                      </a:lnTo>
                      <a:lnTo>
                        <a:pt x="28" y="84"/>
                      </a:lnTo>
                      <a:lnTo>
                        <a:pt x="34" y="84"/>
                      </a:lnTo>
                      <a:lnTo>
                        <a:pt x="41" y="84"/>
                      </a:lnTo>
                      <a:lnTo>
                        <a:pt x="47" y="84"/>
                      </a:lnTo>
                      <a:lnTo>
                        <a:pt x="54" y="84"/>
                      </a:lnTo>
                      <a:lnTo>
                        <a:pt x="60" y="84"/>
                      </a:lnTo>
                      <a:lnTo>
                        <a:pt x="67" y="84"/>
                      </a:lnTo>
                      <a:lnTo>
                        <a:pt x="73" y="84"/>
                      </a:lnTo>
                      <a:lnTo>
                        <a:pt x="80" y="84"/>
                      </a:lnTo>
                      <a:lnTo>
                        <a:pt x="86" y="83"/>
                      </a:lnTo>
                      <a:lnTo>
                        <a:pt x="93" y="83"/>
                      </a:lnTo>
                      <a:lnTo>
                        <a:pt x="100" y="83"/>
                      </a:lnTo>
                      <a:lnTo>
                        <a:pt x="106" y="83"/>
                      </a:lnTo>
                      <a:lnTo>
                        <a:pt x="106" y="67"/>
                      </a:lnTo>
                      <a:lnTo>
                        <a:pt x="106" y="50"/>
                      </a:lnTo>
                      <a:lnTo>
                        <a:pt x="106" y="34"/>
                      </a:lnTo>
                      <a:lnTo>
                        <a:pt x="106" y="18"/>
                      </a:lnTo>
                      <a:lnTo>
                        <a:pt x="106" y="14"/>
                      </a:lnTo>
                      <a:lnTo>
                        <a:pt x="106" y="9"/>
                      </a:lnTo>
                      <a:lnTo>
                        <a:pt x="106" y="5"/>
                      </a:lnTo>
                      <a:lnTo>
                        <a:pt x="106" y="1"/>
                      </a:lnTo>
                      <a:lnTo>
                        <a:pt x="103" y="1"/>
                      </a:lnTo>
                      <a:lnTo>
                        <a:pt x="99" y="1"/>
                      </a:lnTo>
                      <a:lnTo>
                        <a:pt x="96" y="1"/>
                      </a:lnTo>
                      <a:lnTo>
                        <a:pt x="93" y="1"/>
                      </a:lnTo>
                      <a:lnTo>
                        <a:pt x="90" y="1"/>
                      </a:lnTo>
                      <a:lnTo>
                        <a:pt x="86" y="1"/>
                      </a:lnTo>
                      <a:lnTo>
                        <a:pt x="83" y="1"/>
                      </a:lnTo>
                      <a:lnTo>
                        <a:pt x="80" y="1"/>
                      </a:lnTo>
                      <a:lnTo>
                        <a:pt x="76" y="1"/>
                      </a:lnTo>
                      <a:lnTo>
                        <a:pt x="73" y="1"/>
                      </a:lnTo>
                      <a:lnTo>
                        <a:pt x="70" y="1"/>
                      </a:lnTo>
                      <a:lnTo>
                        <a:pt x="66" y="1"/>
                      </a:lnTo>
                      <a:lnTo>
                        <a:pt x="63" y="1"/>
                      </a:lnTo>
                      <a:lnTo>
                        <a:pt x="60" y="0"/>
                      </a:lnTo>
                      <a:lnTo>
                        <a:pt x="56" y="0"/>
                      </a:lnTo>
                      <a:lnTo>
                        <a:pt x="53" y="0"/>
                      </a:lnTo>
                      <a:lnTo>
                        <a:pt x="51" y="0"/>
                      </a:lnTo>
                      <a:lnTo>
                        <a:pt x="49" y="0"/>
                      </a:lnTo>
                      <a:lnTo>
                        <a:pt x="47" y="1"/>
                      </a:lnTo>
                      <a:lnTo>
                        <a:pt x="44" y="1"/>
                      </a:lnTo>
                      <a:lnTo>
                        <a:pt x="42" y="1"/>
                      </a:lnTo>
                      <a:lnTo>
                        <a:pt x="40" y="1"/>
                      </a:lnTo>
                      <a:lnTo>
                        <a:pt x="38" y="1"/>
                      </a:lnTo>
                      <a:lnTo>
                        <a:pt x="36" y="1"/>
                      </a:lnTo>
                      <a:lnTo>
                        <a:pt x="33" y="1"/>
                      </a:lnTo>
                      <a:lnTo>
                        <a:pt x="31" y="1"/>
                      </a:lnTo>
                      <a:lnTo>
                        <a:pt x="29" y="1"/>
                      </a:lnTo>
                      <a:lnTo>
                        <a:pt x="27" y="1"/>
                      </a:lnTo>
                      <a:lnTo>
                        <a:pt x="25" y="1"/>
                      </a:lnTo>
                      <a:lnTo>
                        <a:pt x="22" y="1"/>
                      </a:lnTo>
                      <a:lnTo>
                        <a:pt x="20" y="1"/>
                      </a:lnTo>
                      <a:lnTo>
                        <a:pt x="18" y="1"/>
                      </a:lnTo>
                      <a:lnTo>
                        <a:pt x="16" y="1"/>
                      </a:lnTo>
                      <a:lnTo>
                        <a:pt x="14" y="1"/>
                      </a:lnTo>
                      <a:lnTo>
                        <a:pt x="11" y="1"/>
                      </a:lnTo>
                      <a:lnTo>
                        <a:pt x="9" y="1"/>
                      </a:lnTo>
                      <a:lnTo>
                        <a:pt x="7" y="1"/>
                      </a:lnTo>
                      <a:lnTo>
                        <a:pt x="5" y="1"/>
                      </a:lnTo>
                      <a:lnTo>
                        <a:pt x="3" y="2"/>
                      </a:lnTo>
                      <a:lnTo>
                        <a:pt x="0" y="2"/>
                      </a:lnTo>
                      <a:close/>
                    </a:path>
                  </a:pathLst>
                </a:custGeom>
                <a:solidFill>
                  <a:srgbClr val="44515B"/>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09" name="Freeform 440"/>
                <p:cNvSpPr>
                  <a:spLocks/>
                </p:cNvSpPr>
                <p:nvPr/>
              </p:nvSpPr>
              <p:spPr bwMode="auto">
                <a:xfrm>
                  <a:off x="2014" y="1220"/>
                  <a:ext cx="85" cy="66"/>
                </a:xfrm>
                <a:custGeom>
                  <a:avLst/>
                  <a:gdLst>
                    <a:gd name="T0" fmla="*/ 1 w 85"/>
                    <a:gd name="T1" fmla="*/ 15 h 66"/>
                    <a:gd name="T2" fmla="*/ 1 w 85"/>
                    <a:gd name="T3" fmla="*/ 42 h 66"/>
                    <a:gd name="T4" fmla="*/ 1 w 85"/>
                    <a:gd name="T5" fmla="*/ 59 h 66"/>
                    <a:gd name="T6" fmla="*/ 1 w 85"/>
                    <a:gd name="T7" fmla="*/ 64 h 66"/>
                    <a:gd name="T8" fmla="*/ 7 w 85"/>
                    <a:gd name="T9" fmla="*/ 66 h 66"/>
                    <a:gd name="T10" fmla="*/ 17 w 85"/>
                    <a:gd name="T11" fmla="*/ 66 h 66"/>
                    <a:gd name="T12" fmla="*/ 28 w 85"/>
                    <a:gd name="T13" fmla="*/ 66 h 66"/>
                    <a:gd name="T14" fmla="*/ 38 w 85"/>
                    <a:gd name="T15" fmla="*/ 66 h 66"/>
                    <a:gd name="T16" fmla="*/ 48 w 85"/>
                    <a:gd name="T17" fmla="*/ 66 h 66"/>
                    <a:gd name="T18" fmla="*/ 59 w 85"/>
                    <a:gd name="T19" fmla="*/ 66 h 66"/>
                    <a:gd name="T20" fmla="*/ 69 w 85"/>
                    <a:gd name="T21" fmla="*/ 66 h 66"/>
                    <a:gd name="T22" fmla="*/ 79 w 85"/>
                    <a:gd name="T23" fmla="*/ 66 h 66"/>
                    <a:gd name="T24" fmla="*/ 85 w 85"/>
                    <a:gd name="T25" fmla="*/ 53 h 66"/>
                    <a:gd name="T26" fmla="*/ 85 w 85"/>
                    <a:gd name="T27" fmla="*/ 27 h 66"/>
                    <a:gd name="T28" fmla="*/ 85 w 85"/>
                    <a:gd name="T29" fmla="*/ 10 h 66"/>
                    <a:gd name="T30" fmla="*/ 85 w 85"/>
                    <a:gd name="T31" fmla="*/ 4 h 66"/>
                    <a:gd name="T32" fmla="*/ 82 w 85"/>
                    <a:gd name="T33" fmla="*/ 0 h 66"/>
                    <a:gd name="T34" fmla="*/ 77 w 85"/>
                    <a:gd name="T35" fmla="*/ 0 h 66"/>
                    <a:gd name="T36" fmla="*/ 71 w 85"/>
                    <a:gd name="T37" fmla="*/ 0 h 66"/>
                    <a:gd name="T38" fmla="*/ 66 w 85"/>
                    <a:gd name="T39" fmla="*/ 0 h 66"/>
                    <a:gd name="T40" fmla="*/ 61 w 85"/>
                    <a:gd name="T41" fmla="*/ 0 h 66"/>
                    <a:gd name="T42" fmla="*/ 56 w 85"/>
                    <a:gd name="T43" fmla="*/ 0 h 66"/>
                    <a:gd name="T44" fmla="*/ 50 w 85"/>
                    <a:gd name="T45" fmla="*/ 0 h 66"/>
                    <a:gd name="T46" fmla="*/ 45 w 85"/>
                    <a:gd name="T47" fmla="*/ 0 h 66"/>
                    <a:gd name="T48" fmla="*/ 39 w 85"/>
                    <a:gd name="T49" fmla="*/ 0 h 66"/>
                    <a:gd name="T50" fmla="*/ 32 w 85"/>
                    <a:gd name="T51" fmla="*/ 0 h 66"/>
                    <a:gd name="T52" fmla="*/ 25 w 85"/>
                    <a:gd name="T53" fmla="*/ 0 h 66"/>
                    <a:gd name="T54" fmla="*/ 18 w 85"/>
                    <a:gd name="T55" fmla="*/ 0 h 66"/>
                    <a:gd name="T56" fmla="*/ 13 w 85"/>
                    <a:gd name="T57" fmla="*/ 0 h 66"/>
                    <a:gd name="T58" fmla="*/ 9 w 85"/>
                    <a:gd name="T59" fmla="*/ 1 h 66"/>
                    <a:gd name="T60" fmla="*/ 6 w 85"/>
                    <a:gd name="T61" fmla="*/ 1 h 66"/>
                    <a:gd name="T62" fmla="*/ 2 w 85"/>
                    <a:gd name="T63" fmla="*/ 1 h 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5"/>
                    <a:gd name="T97" fmla="*/ 0 h 66"/>
                    <a:gd name="T98" fmla="*/ 85 w 85"/>
                    <a:gd name="T99" fmla="*/ 66 h 6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5" h="66">
                      <a:moveTo>
                        <a:pt x="0" y="1"/>
                      </a:moveTo>
                      <a:lnTo>
                        <a:pt x="1" y="15"/>
                      </a:lnTo>
                      <a:lnTo>
                        <a:pt x="1" y="28"/>
                      </a:lnTo>
                      <a:lnTo>
                        <a:pt x="1" y="42"/>
                      </a:lnTo>
                      <a:lnTo>
                        <a:pt x="1" y="56"/>
                      </a:lnTo>
                      <a:lnTo>
                        <a:pt x="1" y="59"/>
                      </a:lnTo>
                      <a:lnTo>
                        <a:pt x="1" y="61"/>
                      </a:lnTo>
                      <a:lnTo>
                        <a:pt x="1" y="64"/>
                      </a:lnTo>
                      <a:lnTo>
                        <a:pt x="2" y="66"/>
                      </a:lnTo>
                      <a:lnTo>
                        <a:pt x="7" y="66"/>
                      </a:lnTo>
                      <a:lnTo>
                        <a:pt x="12" y="66"/>
                      </a:lnTo>
                      <a:lnTo>
                        <a:pt x="17" y="66"/>
                      </a:lnTo>
                      <a:lnTo>
                        <a:pt x="22" y="66"/>
                      </a:lnTo>
                      <a:lnTo>
                        <a:pt x="28" y="66"/>
                      </a:lnTo>
                      <a:lnTo>
                        <a:pt x="33" y="66"/>
                      </a:lnTo>
                      <a:lnTo>
                        <a:pt x="38" y="66"/>
                      </a:lnTo>
                      <a:lnTo>
                        <a:pt x="43" y="66"/>
                      </a:lnTo>
                      <a:lnTo>
                        <a:pt x="48" y="66"/>
                      </a:lnTo>
                      <a:lnTo>
                        <a:pt x="53" y="66"/>
                      </a:lnTo>
                      <a:lnTo>
                        <a:pt x="59" y="66"/>
                      </a:lnTo>
                      <a:lnTo>
                        <a:pt x="64" y="66"/>
                      </a:lnTo>
                      <a:lnTo>
                        <a:pt x="69" y="66"/>
                      </a:lnTo>
                      <a:lnTo>
                        <a:pt x="74" y="66"/>
                      </a:lnTo>
                      <a:lnTo>
                        <a:pt x="79" y="66"/>
                      </a:lnTo>
                      <a:lnTo>
                        <a:pt x="85" y="66"/>
                      </a:lnTo>
                      <a:lnTo>
                        <a:pt x="85" y="53"/>
                      </a:lnTo>
                      <a:lnTo>
                        <a:pt x="85" y="40"/>
                      </a:lnTo>
                      <a:lnTo>
                        <a:pt x="85" y="27"/>
                      </a:lnTo>
                      <a:lnTo>
                        <a:pt x="85" y="14"/>
                      </a:lnTo>
                      <a:lnTo>
                        <a:pt x="85" y="10"/>
                      </a:lnTo>
                      <a:lnTo>
                        <a:pt x="85" y="7"/>
                      </a:lnTo>
                      <a:lnTo>
                        <a:pt x="85" y="4"/>
                      </a:lnTo>
                      <a:lnTo>
                        <a:pt x="85" y="0"/>
                      </a:lnTo>
                      <a:lnTo>
                        <a:pt x="82" y="0"/>
                      </a:lnTo>
                      <a:lnTo>
                        <a:pt x="79" y="0"/>
                      </a:lnTo>
                      <a:lnTo>
                        <a:pt x="77" y="0"/>
                      </a:lnTo>
                      <a:lnTo>
                        <a:pt x="74" y="0"/>
                      </a:lnTo>
                      <a:lnTo>
                        <a:pt x="71" y="0"/>
                      </a:lnTo>
                      <a:lnTo>
                        <a:pt x="69" y="0"/>
                      </a:lnTo>
                      <a:lnTo>
                        <a:pt x="66" y="0"/>
                      </a:lnTo>
                      <a:lnTo>
                        <a:pt x="64" y="0"/>
                      </a:lnTo>
                      <a:lnTo>
                        <a:pt x="61" y="0"/>
                      </a:lnTo>
                      <a:lnTo>
                        <a:pt x="58" y="0"/>
                      </a:lnTo>
                      <a:lnTo>
                        <a:pt x="56" y="0"/>
                      </a:lnTo>
                      <a:lnTo>
                        <a:pt x="53" y="0"/>
                      </a:lnTo>
                      <a:lnTo>
                        <a:pt x="50" y="0"/>
                      </a:lnTo>
                      <a:lnTo>
                        <a:pt x="48" y="0"/>
                      </a:lnTo>
                      <a:lnTo>
                        <a:pt x="45" y="0"/>
                      </a:lnTo>
                      <a:lnTo>
                        <a:pt x="43" y="0"/>
                      </a:lnTo>
                      <a:lnTo>
                        <a:pt x="39" y="0"/>
                      </a:lnTo>
                      <a:lnTo>
                        <a:pt x="35" y="0"/>
                      </a:lnTo>
                      <a:lnTo>
                        <a:pt x="32" y="0"/>
                      </a:lnTo>
                      <a:lnTo>
                        <a:pt x="29" y="0"/>
                      </a:lnTo>
                      <a:lnTo>
                        <a:pt x="25" y="0"/>
                      </a:lnTo>
                      <a:lnTo>
                        <a:pt x="22" y="0"/>
                      </a:lnTo>
                      <a:lnTo>
                        <a:pt x="18" y="0"/>
                      </a:lnTo>
                      <a:lnTo>
                        <a:pt x="15" y="0"/>
                      </a:lnTo>
                      <a:lnTo>
                        <a:pt x="13" y="0"/>
                      </a:lnTo>
                      <a:lnTo>
                        <a:pt x="11" y="1"/>
                      </a:lnTo>
                      <a:lnTo>
                        <a:pt x="9" y="1"/>
                      </a:lnTo>
                      <a:lnTo>
                        <a:pt x="8" y="1"/>
                      </a:lnTo>
                      <a:lnTo>
                        <a:pt x="6" y="1"/>
                      </a:lnTo>
                      <a:lnTo>
                        <a:pt x="4" y="1"/>
                      </a:lnTo>
                      <a:lnTo>
                        <a:pt x="2" y="1"/>
                      </a:lnTo>
                      <a:lnTo>
                        <a:pt x="0" y="1"/>
                      </a:lnTo>
                      <a:close/>
                    </a:path>
                  </a:pathLst>
                </a:custGeom>
                <a:solidFill>
                  <a:srgbClr val="495460"/>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10" name="Freeform 441"/>
                <p:cNvSpPr>
                  <a:spLocks/>
                </p:cNvSpPr>
                <p:nvPr/>
              </p:nvSpPr>
              <p:spPr bwMode="auto">
                <a:xfrm>
                  <a:off x="2015" y="1220"/>
                  <a:ext cx="62" cy="49"/>
                </a:xfrm>
                <a:custGeom>
                  <a:avLst/>
                  <a:gdLst>
                    <a:gd name="T0" fmla="*/ 0 w 62"/>
                    <a:gd name="T1" fmla="*/ 1 h 49"/>
                    <a:gd name="T2" fmla="*/ 0 w 62"/>
                    <a:gd name="T3" fmla="*/ 42 h 49"/>
                    <a:gd name="T4" fmla="*/ 1 w 62"/>
                    <a:gd name="T5" fmla="*/ 49 h 49"/>
                    <a:gd name="T6" fmla="*/ 62 w 62"/>
                    <a:gd name="T7" fmla="*/ 49 h 49"/>
                    <a:gd name="T8" fmla="*/ 62 w 62"/>
                    <a:gd name="T9" fmla="*/ 10 h 49"/>
                    <a:gd name="T10" fmla="*/ 62 w 62"/>
                    <a:gd name="T11" fmla="*/ 1 h 49"/>
                    <a:gd name="T12" fmla="*/ 31 w 62"/>
                    <a:gd name="T13" fmla="*/ 0 h 49"/>
                    <a:gd name="T14" fmla="*/ 10 w 62"/>
                    <a:gd name="T15" fmla="*/ 1 h 49"/>
                    <a:gd name="T16" fmla="*/ 0 w 62"/>
                    <a:gd name="T17" fmla="*/ 1 h 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49"/>
                    <a:gd name="T29" fmla="*/ 62 w 62"/>
                    <a:gd name="T30" fmla="*/ 49 h 4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49">
                      <a:moveTo>
                        <a:pt x="0" y="1"/>
                      </a:moveTo>
                      <a:lnTo>
                        <a:pt x="0" y="42"/>
                      </a:lnTo>
                      <a:lnTo>
                        <a:pt x="1" y="49"/>
                      </a:lnTo>
                      <a:lnTo>
                        <a:pt x="62" y="49"/>
                      </a:lnTo>
                      <a:lnTo>
                        <a:pt x="62" y="10"/>
                      </a:lnTo>
                      <a:lnTo>
                        <a:pt x="62" y="1"/>
                      </a:lnTo>
                      <a:lnTo>
                        <a:pt x="31" y="0"/>
                      </a:lnTo>
                      <a:lnTo>
                        <a:pt x="10" y="1"/>
                      </a:lnTo>
                      <a:lnTo>
                        <a:pt x="0" y="1"/>
                      </a:lnTo>
                      <a:close/>
                    </a:path>
                  </a:pathLst>
                </a:custGeom>
                <a:solidFill>
                  <a:srgbClr val="4F5966"/>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11" name="Rectangle 442"/>
                <p:cNvSpPr>
                  <a:spLocks noChangeArrowheads="1"/>
                </p:cNvSpPr>
                <p:nvPr/>
              </p:nvSpPr>
              <p:spPr bwMode="auto">
                <a:xfrm>
                  <a:off x="2038" y="1244"/>
                  <a:ext cx="251" cy="182"/>
                </a:xfrm>
                <a:prstGeom prst="rect">
                  <a:avLst/>
                </a:prstGeom>
                <a:solidFill>
                  <a:srgbClr val="00000F"/>
                </a:solidFill>
                <a:ln w="9525">
                  <a:noFill/>
                  <a:miter lim="800000"/>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12" name="Rectangle 443"/>
                <p:cNvSpPr>
                  <a:spLocks noChangeArrowheads="1"/>
                </p:cNvSpPr>
                <p:nvPr/>
              </p:nvSpPr>
              <p:spPr bwMode="auto">
                <a:xfrm>
                  <a:off x="2042" y="1248"/>
                  <a:ext cx="240" cy="173"/>
                </a:xfrm>
                <a:prstGeom prst="rect">
                  <a:avLst/>
                </a:prstGeom>
                <a:solidFill>
                  <a:srgbClr val="004F84"/>
                </a:solidFill>
                <a:ln w="9525">
                  <a:noFill/>
                  <a:miter lim="800000"/>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13" name="Freeform 444"/>
                <p:cNvSpPr>
                  <a:spLocks/>
                </p:cNvSpPr>
                <p:nvPr/>
              </p:nvSpPr>
              <p:spPr bwMode="auto">
                <a:xfrm>
                  <a:off x="2052" y="1254"/>
                  <a:ext cx="221" cy="160"/>
                </a:xfrm>
                <a:custGeom>
                  <a:avLst/>
                  <a:gdLst>
                    <a:gd name="T0" fmla="*/ 8 w 221"/>
                    <a:gd name="T1" fmla="*/ 0 h 160"/>
                    <a:gd name="T2" fmla="*/ 22 w 221"/>
                    <a:gd name="T3" fmla="*/ 0 h 160"/>
                    <a:gd name="T4" fmla="*/ 35 w 221"/>
                    <a:gd name="T5" fmla="*/ 0 h 160"/>
                    <a:gd name="T6" fmla="*/ 49 w 221"/>
                    <a:gd name="T7" fmla="*/ 0 h 160"/>
                    <a:gd name="T8" fmla="*/ 63 w 221"/>
                    <a:gd name="T9" fmla="*/ 0 h 160"/>
                    <a:gd name="T10" fmla="*/ 77 w 221"/>
                    <a:gd name="T11" fmla="*/ 0 h 160"/>
                    <a:gd name="T12" fmla="*/ 90 w 221"/>
                    <a:gd name="T13" fmla="*/ 0 h 160"/>
                    <a:gd name="T14" fmla="*/ 104 w 221"/>
                    <a:gd name="T15" fmla="*/ 0 h 160"/>
                    <a:gd name="T16" fmla="*/ 118 w 221"/>
                    <a:gd name="T17" fmla="*/ 0 h 160"/>
                    <a:gd name="T18" fmla="*/ 132 w 221"/>
                    <a:gd name="T19" fmla="*/ 0 h 160"/>
                    <a:gd name="T20" fmla="*/ 146 w 221"/>
                    <a:gd name="T21" fmla="*/ 0 h 160"/>
                    <a:gd name="T22" fmla="*/ 160 w 221"/>
                    <a:gd name="T23" fmla="*/ 1 h 160"/>
                    <a:gd name="T24" fmla="*/ 173 w 221"/>
                    <a:gd name="T25" fmla="*/ 1 h 160"/>
                    <a:gd name="T26" fmla="*/ 187 w 221"/>
                    <a:gd name="T27" fmla="*/ 1 h 160"/>
                    <a:gd name="T28" fmla="*/ 201 w 221"/>
                    <a:gd name="T29" fmla="*/ 1 h 160"/>
                    <a:gd name="T30" fmla="*/ 215 w 221"/>
                    <a:gd name="T31" fmla="*/ 1 h 160"/>
                    <a:gd name="T32" fmla="*/ 221 w 221"/>
                    <a:gd name="T33" fmla="*/ 21 h 160"/>
                    <a:gd name="T34" fmla="*/ 221 w 221"/>
                    <a:gd name="T35" fmla="*/ 61 h 160"/>
                    <a:gd name="T36" fmla="*/ 221 w 221"/>
                    <a:gd name="T37" fmla="*/ 100 h 160"/>
                    <a:gd name="T38" fmla="*/ 220 w 221"/>
                    <a:gd name="T39" fmla="*/ 141 h 160"/>
                    <a:gd name="T40" fmla="*/ 213 w 221"/>
                    <a:gd name="T41" fmla="*/ 160 h 160"/>
                    <a:gd name="T42" fmla="*/ 199 w 221"/>
                    <a:gd name="T43" fmla="*/ 160 h 160"/>
                    <a:gd name="T44" fmla="*/ 186 w 221"/>
                    <a:gd name="T45" fmla="*/ 160 h 160"/>
                    <a:gd name="T46" fmla="*/ 172 w 221"/>
                    <a:gd name="T47" fmla="*/ 160 h 160"/>
                    <a:gd name="T48" fmla="*/ 158 w 221"/>
                    <a:gd name="T49" fmla="*/ 160 h 160"/>
                    <a:gd name="T50" fmla="*/ 144 w 221"/>
                    <a:gd name="T51" fmla="*/ 160 h 160"/>
                    <a:gd name="T52" fmla="*/ 131 w 221"/>
                    <a:gd name="T53" fmla="*/ 160 h 160"/>
                    <a:gd name="T54" fmla="*/ 117 w 221"/>
                    <a:gd name="T55" fmla="*/ 160 h 160"/>
                    <a:gd name="T56" fmla="*/ 103 w 221"/>
                    <a:gd name="T57" fmla="*/ 160 h 160"/>
                    <a:gd name="T58" fmla="*/ 89 w 221"/>
                    <a:gd name="T59" fmla="*/ 160 h 160"/>
                    <a:gd name="T60" fmla="*/ 75 w 221"/>
                    <a:gd name="T61" fmla="*/ 160 h 160"/>
                    <a:gd name="T62" fmla="*/ 61 w 221"/>
                    <a:gd name="T63" fmla="*/ 160 h 160"/>
                    <a:gd name="T64" fmla="*/ 48 w 221"/>
                    <a:gd name="T65" fmla="*/ 160 h 160"/>
                    <a:gd name="T66" fmla="*/ 34 w 221"/>
                    <a:gd name="T67" fmla="*/ 160 h 160"/>
                    <a:gd name="T68" fmla="*/ 20 w 221"/>
                    <a:gd name="T69" fmla="*/ 159 h 160"/>
                    <a:gd name="T70" fmla="*/ 6 w 221"/>
                    <a:gd name="T71" fmla="*/ 159 h 160"/>
                    <a:gd name="T72" fmla="*/ 0 w 221"/>
                    <a:gd name="T73" fmla="*/ 139 h 160"/>
                    <a:gd name="T74" fmla="*/ 0 w 221"/>
                    <a:gd name="T75" fmla="*/ 100 h 160"/>
                    <a:gd name="T76" fmla="*/ 0 w 221"/>
                    <a:gd name="T77" fmla="*/ 60 h 160"/>
                    <a:gd name="T78" fmla="*/ 0 w 221"/>
                    <a:gd name="T79" fmla="*/ 20 h 1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21"/>
                    <a:gd name="T121" fmla="*/ 0 h 160"/>
                    <a:gd name="T122" fmla="*/ 221 w 221"/>
                    <a:gd name="T123" fmla="*/ 160 h 16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21" h="160">
                      <a:moveTo>
                        <a:pt x="1" y="0"/>
                      </a:moveTo>
                      <a:lnTo>
                        <a:pt x="8" y="0"/>
                      </a:lnTo>
                      <a:lnTo>
                        <a:pt x="15" y="0"/>
                      </a:lnTo>
                      <a:lnTo>
                        <a:pt x="22" y="0"/>
                      </a:lnTo>
                      <a:lnTo>
                        <a:pt x="28" y="0"/>
                      </a:lnTo>
                      <a:lnTo>
                        <a:pt x="35" y="0"/>
                      </a:lnTo>
                      <a:lnTo>
                        <a:pt x="42" y="0"/>
                      </a:lnTo>
                      <a:lnTo>
                        <a:pt x="49" y="0"/>
                      </a:lnTo>
                      <a:lnTo>
                        <a:pt x="56" y="0"/>
                      </a:lnTo>
                      <a:lnTo>
                        <a:pt x="63" y="0"/>
                      </a:lnTo>
                      <a:lnTo>
                        <a:pt x="70" y="0"/>
                      </a:lnTo>
                      <a:lnTo>
                        <a:pt x="77" y="0"/>
                      </a:lnTo>
                      <a:lnTo>
                        <a:pt x="83" y="0"/>
                      </a:lnTo>
                      <a:lnTo>
                        <a:pt x="90" y="0"/>
                      </a:lnTo>
                      <a:lnTo>
                        <a:pt x="97" y="0"/>
                      </a:lnTo>
                      <a:lnTo>
                        <a:pt x="104" y="0"/>
                      </a:lnTo>
                      <a:lnTo>
                        <a:pt x="111" y="0"/>
                      </a:lnTo>
                      <a:lnTo>
                        <a:pt x="118" y="0"/>
                      </a:lnTo>
                      <a:lnTo>
                        <a:pt x="125" y="0"/>
                      </a:lnTo>
                      <a:lnTo>
                        <a:pt x="132" y="0"/>
                      </a:lnTo>
                      <a:lnTo>
                        <a:pt x="139" y="0"/>
                      </a:lnTo>
                      <a:lnTo>
                        <a:pt x="146" y="0"/>
                      </a:lnTo>
                      <a:lnTo>
                        <a:pt x="153" y="0"/>
                      </a:lnTo>
                      <a:lnTo>
                        <a:pt x="160" y="1"/>
                      </a:lnTo>
                      <a:lnTo>
                        <a:pt x="166" y="1"/>
                      </a:lnTo>
                      <a:lnTo>
                        <a:pt x="173" y="1"/>
                      </a:lnTo>
                      <a:lnTo>
                        <a:pt x="180" y="1"/>
                      </a:lnTo>
                      <a:lnTo>
                        <a:pt x="187" y="1"/>
                      </a:lnTo>
                      <a:lnTo>
                        <a:pt x="194" y="1"/>
                      </a:lnTo>
                      <a:lnTo>
                        <a:pt x="201" y="1"/>
                      </a:lnTo>
                      <a:lnTo>
                        <a:pt x="208" y="1"/>
                      </a:lnTo>
                      <a:lnTo>
                        <a:pt x="215" y="1"/>
                      </a:lnTo>
                      <a:lnTo>
                        <a:pt x="221" y="2"/>
                      </a:lnTo>
                      <a:lnTo>
                        <a:pt x="221" y="21"/>
                      </a:lnTo>
                      <a:lnTo>
                        <a:pt x="221" y="41"/>
                      </a:lnTo>
                      <a:lnTo>
                        <a:pt x="221" y="61"/>
                      </a:lnTo>
                      <a:lnTo>
                        <a:pt x="221" y="80"/>
                      </a:lnTo>
                      <a:lnTo>
                        <a:pt x="221" y="100"/>
                      </a:lnTo>
                      <a:lnTo>
                        <a:pt x="221" y="121"/>
                      </a:lnTo>
                      <a:lnTo>
                        <a:pt x="220" y="141"/>
                      </a:lnTo>
                      <a:lnTo>
                        <a:pt x="220" y="160"/>
                      </a:lnTo>
                      <a:lnTo>
                        <a:pt x="213" y="160"/>
                      </a:lnTo>
                      <a:lnTo>
                        <a:pt x="206" y="160"/>
                      </a:lnTo>
                      <a:lnTo>
                        <a:pt x="199" y="160"/>
                      </a:lnTo>
                      <a:lnTo>
                        <a:pt x="192" y="160"/>
                      </a:lnTo>
                      <a:lnTo>
                        <a:pt x="186" y="160"/>
                      </a:lnTo>
                      <a:lnTo>
                        <a:pt x="179" y="160"/>
                      </a:lnTo>
                      <a:lnTo>
                        <a:pt x="172" y="160"/>
                      </a:lnTo>
                      <a:lnTo>
                        <a:pt x="165" y="160"/>
                      </a:lnTo>
                      <a:lnTo>
                        <a:pt x="158" y="160"/>
                      </a:lnTo>
                      <a:lnTo>
                        <a:pt x="151" y="160"/>
                      </a:lnTo>
                      <a:lnTo>
                        <a:pt x="144" y="160"/>
                      </a:lnTo>
                      <a:lnTo>
                        <a:pt x="138" y="160"/>
                      </a:lnTo>
                      <a:lnTo>
                        <a:pt x="131" y="160"/>
                      </a:lnTo>
                      <a:lnTo>
                        <a:pt x="124" y="160"/>
                      </a:lnTo>
                      <a:lnTo>
                        <a:pt x="117" y="160"/>
                      </a:lnTo>
                      <a:lnTo>
                        <a:pt x="110" y="160"/>
                      </a:lnTo>
                      <a:lnTo>
                        <a:pt x="103" y="160"/>
                      </a:lnTo>
                      <a:lnTo>
                        <a:pt x="96" y="160"/>
                      </a:lnTo>
                      <a:lnTo>
                        <a:pt x="89" y="160"/>
                      </a:lnTo>
                      <a:lnTo>
                        <a:pt x="82" y="160"/>
                      </a:lnTo>
                      <a:lnTo>
                        <a:pt x="75" y="160"/>
                      </a:lnTo>
                      <a:lnTo>
                        <a:pt x="68" y="160"/>
                      </a:lnTo>
                      <a:lnTo>
                        <a:pt x="61" y="160"/>
                      </a:lnTo>
                      <a:lnTo>
                        <a:pt x="54" y="160"/>
                      </a:lnTo>
                      <a:lnTo>
                        <a:pt x="48" y="160"/>
                      </a:lnTo>
                      <a:lnTo>
                        <a:pt x="41" y="160"/>
                      </a:lnTo>
                      <a:lnTo>
                        <a:pt x="34" y="160"/>
                      </a:lnTo>
                      <a:lnTo>
                        <a:pt x="27" y="160"/>
                      </a:lnTo>
                      <a:lnTo>
                        <a:pt x="20" y="159"/>
                      </a:lnTo>
                      <a:lnTo>
                        <a:pt x="13" y="159"/>
                      </a:lnTo>
                      <a:lnTo>
                        <a:pt x="6" y="159"/>
                      </a:lnTo>
                      <a:lnTo>
                        <a:pt x="0" y="159"/>
                      </a:lnTo>
                      <a:lnTo>
                        <a:pt x="0" y="139"/>
                      </a:lnTo>
                      <a:lnTo>
                        <a:pt x="0" y="120"/>
                      </a:lnTo>
                      <a:lnTo>
                        <a:pt x="0" y="100"/>
                      </a:lnTo>
                      <a:lnTo>
                        <a:pt x="0" y="80"/>
                      </a:lnTo>
                      <a:lnTo>
                        <a:pt x="0" y="60"/>
                      </a:lnTo>
                      <a:lnTo>
                        <a:pt x="0" y="40"/>
                      </a:lnTo>
                      <a:lnTo>
                        <a:pt x="0" y="20"/>
                      </a:lnTo>
                      <a:lnTo>
                        <a:pt x="1" y="0"/>
                      </a:lnTo>
                      <a:close/>
                    </a:path>
                  </a:pathLst>
                </a:custGeom>
                <a:solidFill>
                  <a:srgbClr val="00568E"/>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14" name="Freeform 445"/>
                <p:cNvSpPr>
                  <a:spLocks/>
                </p:cNvSpPr>
                <p:nvPr/>
              </p:nvSpPr>
              <p:spPr bwMode="auto">
                <a:xfrm>
                  <a:off x="2061" y="1261"/>
                  <a:ext cx="204" cy="147"/>
                </a:xfrm>
                <a:custGeom>
                  <a:avLst/>
                  <a:gdLst>
                    <a:gd name="T0" fmla="*/ 9 w 204"/>
                    <a:gd name="T1" fmla="*/ 0 h 147"/>
                    <a:gd name="T2" fmla="*/ 21 w 204"/>
                    <a:gd name="T3" fmla="*/ 0 h 147"/>
                    <a:gd name="T4" fmla="*/ 34 w 204"/>
                    <a:gd name="T5" fmla="*/ 0 h 147"/>
                    <a:gd name="T6" fmla="*/ 46 w 204"/>
                    <a:gd name="T7" fmla="*/ 0 h 147"/>
                    <a:gd name="T8" fmla="*/ 59 w 204"/>
                    <a:gd name="T9" fmla="*/ 0 h 147"/>
                    <a:gd name="T10" fmla="*/ 71 w 204"/>
                    <a:gd name="T11" fmla="*/ 0 h 147"/>
                    <a:gd name="T12" fmla="*/ 84 w 204"/>
                    <a:gd name="T13" fmla="*/ 0 h 147"/>
                    <a:gd name="T14" fmla="*/ 96 w 204"/>
                    <a:gd name="T15" fmla="*/ 0 h 147"/>
                    <a:gd name="T16" fmla="*/ 109 w 204"/>
                    <a:gd name="T17" fmla="*/ 0 h 147"/>
                    <a:gd name="T18" fmla="*/ 122 w 204"/>
                    <a:gd name="T19" fmla="*/ 0 h 147"/>
                    <a:gd name="T20" fmla="*/ 135 w 204"/>
                    <a:gd name="T21" fmla="*/ 0 h 147"/>
                    <a:gd name="T22" fmla="*/ 147 w 204"/>
                    <a:gd name="T23" fmla="*/ 0 h 147"/>
                    <a:gd name="T24" fmla="*/ 160 w 204"/>
                    <a:gd name="T25" fmla="*/ 1 h 147"/>
                    <a:gd name="T26" fmla="*/ 173 w 204"/>
                    <a:gd name="T27" fmla="*/ 1 h 147"/>
                    <a:gd name="T28" fmla="*/ 185 w 204"/>
                    <a:gd name="T29" fmla="*/ 2 h 147"/>
                    <a:gd name="T30" fmla="*/ 197 w 204"/>
                    <a:gd name="T31" fmla="*/ 2 h 147"/>
                    <a:gd name="T32" fmla="*/ 204 w 204"/>
                    <a:gd name="T33" fmla="*/ 20 h 147"/>
                    <a:gd name="T34" fmla="*/ 204 w 204"/>
                    <a:gd name="T35" fmla="*/ 56 h 147"/>
                    <a:gd name="T36" fmla="*/ 203 w 204"/>
                    <a:gd name="T37" fmla="*/ 92 h 147"/>
                    <a:gd name="T38" fmla="*/ 202 w 204"/>
                    <a:gd name="T39" fmla="*/ 129 h 147"/>
                    <a:gd name="T40" fmla="*/ 194 w 204"/>
                    <a:gd name="T41" fmla="*/ 147 h 147"/>
                    <a:gd name="T42" fmla="*/ 182 w 204"/>
                    <a:gd name="T43" fmla="*/ 147 h 147"/>
                    <a:gd name="T44" fmla="*/ 169 w 204"/>
                    <a:gd name="T45" fmla="*/ 147 h 147"/>
                    <a:gd name="T46" fmla="*/ 157 w 204"/>
                    <a:gd name="T47" fmla="*/ 147 h 147"/>
                    <a:gd name="T48" fmla="*/ 144 w 204"/>
                    <a:gd name="T49" fmla="*/ 147 h 147"/>
                    <a:gd name="T50" fmla="*/ 132 w 204"/>
                    <a:gd name="T51" fmla="*/ 147 h 147"/>
                    <a:gd name="T52" fmla="*/ 119 w 204"/>
                    <a:gd name="T53" fmla="*/ 147 h 147"/>
                    <a:gd name="T54" fmla="*/ 107 w 204"/>
                    <a:gd name="T55" fmla="*/ 147 h 147"/>
                    <a:gd name="T56" fmla="*/ 94 w 204"/>
                    <a:gd name="T57" fmla="*/ 147 h 147"/>
                    <a:gd name="T58" fmla="*/ 81 w 204"/>
                    <a:gd name="T59" fmla="*/ 147 h 147"/>
                    <a:gd name="T60" fmla="*/ 68 w 204"/>
                    <a:gd name="T61" fmla="*/ 147 h 147"/>
                    <a:gd name="T62" fmla="*/ 56 w 204"/>
                    <a:gd name="T63" fmla="*/ 146 h 147"/>
                    <a:gd name="T64" fmla="*/ 43 w 204"/>
                    <a:gd name="T65" fmla="*/ 146 h 147"/>
                    <a:gd name="T66" fmla="*/ 31 w 204"/>
                    <a:gd name="T67" fmla="*/ 146 h 147"/>
                    <a:gd name="T68" fmla="*/ 18 w 204"/>
                    <a:gd name="T69" fmla="*/ 145 h 147"/>
                    <a:gd name="T70" fmla="*/ 6 w 204"/>
                    <a:gd name="T71" fmla="*/ 144 h 147"/>
                    <a:gd name="T72" fmla="*/ 0 w 204"/>
                    <a:gd name="T73" fmla="*/ 127 h 147"/>
                    <a:gd name="T74" fmla="*/ 0 w 204"/>
                    <a:gd name="T75" fmla="*/ 91 h 147"/>
                    <a:gd name="T76" fmla="*/ 0 w 204"/>
                    <a:gd name="T77" fmla="*/ 55 h 147"/>
                    <a:gd name="T78" fmla="*/ 1 w 204"/>
                    <a:gd name="T79" fmla="*/ 18 h 1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04"/>
                    <a:gd name="T121" fmla="*/ 0 h 147"/>
                    <a:gd name="T122" fmla="*/ 204 w 204"/>
                    <a:gd name="T123" fmla="*/ 147 h 1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04" h="147">
                      <a:moveTo>
                        <a:pt x="2" y="0"/>
                      </a:moveTo>
                      <a:lnTo>
                        <a:pt x="9" y="0"/>
                      </a:lnTo>
                      <a:lnTo>
                        <a:pt x="15" y="0"/>
                      </a:lnTo>
                      <a:lnTo>
                        <a:pt x="21" y="0"/>
                      </a:lnTo>
                      <a:lnTo>
                        <a:pt x="27" y="0"/>
                      </a:lnTo>
                      <a:lnTo>
                        <a:pt x="34" y="0"/>
                      </a:lnTo>
                      <a:lnTo>
                        <a:pt x="40" y="0"/>
                      </a:lnTo>
                      <a:lnTo>
                        <a:pt x="46" y="0"/>
                      </a:lnTo>
                      <a:lnTo>
                        <a:pt x="52" y="0"/>
                      </a:lnTo>
                      <a:lnTo>
                        <a:pt x="59" y="0"/>
                      </a:lnTo>
                      <a:lnTo>
                        <a:pt x="65" y="0"/>
                      </a:lnTo>
                      <a:lnTo>
                        <a:pt x="71" y="0"/>
                      </a:lnTo>
                      <a:lnTo>
                        <a:pt x="77" y="0"/>
                      </a:lnTo>
                      <a:lnTo>
                        <a:pt x="84" y="0"/>
                      </a:lnTo>
                      <a:lnTo>
                        <a:pt x="90" y="0"/>
                      </a:lnTo>
                      <a:lnTo>
                        <a:pt x="96" y="0"/>
                      </a:lnTo>
                      <a:lnTo>
                        <a:pt x="103" y="0"/>
                      </a:lnTo>
                      <a:lnTo>
                        <a:pt x="109" y="0"/>
                      </a:lnTo>
                      <a:lnTo>
                        <a:pt x="115" y="0"/>
                      </a:lnTo>
                      <a:lnTo>
                        <a:pt x="122" y="0"/>
                      </a:lnTo>
                      <a:lnTo>
                        <a:pt x="128" y="0"/>
                      </a:lnTo>
                      <a:lnTo>
                        <a:pt x="135" y="0"/>
                      </a:lnTo>
                      <a:lnTo>
                        <a:pt x="141" y="0"/>
                      </a:lnTo>
                      <a:lnTo>
                        <a:pt x="147" y="0"/>
                      </a:lnTo>
                      <a:lnTo>
                        <a:pt x="154" y="0"/>
                      </a:lnTo>
                      <a:lnTo>
                        <a:pt x="160" y="1"/>
                      </a:lnTo>
                      <a:lnTo>
                        <a:pt x="166" y="1"/>
                      </a:lnTo>
                      <a:lnTo>
                        <a:pt x="173" y="1"/>
                      </a:lnTo>
                      <a:lnTo>
                        <a:pt x="179" y="1"/>
                      </a:lnTo>
                      <a:lnTo>
                        <a:pt x="185" y="2"/>
                      </a:lnTo>
                      <a:lnTo>
                        <a:pt x="191" y="2"/>
                      </a:lnTo>
                      <a:lnTo>
                        <a:pt x="197" y="2"/>
                      </a:lnTo>
                      <a:lnTo>
                        <a:pt x="204" y="2"/>
                      </a:lnTo>
                      <a:lnTo>
                        <a:pt x="204" y="20"/>
                      </a:lnTo>
                      <a:lnTo>
                        <a:pt x="204" y="38"/>
                      </a:lnTo>
                      <a:lnTo>
                        <a:pt x="204" y="56"/>
                      </a:lnTo>
                      <a:lnTo>
                        <a:pt x="204" y="73"/>
                      </a:lnTo>
                      <a:lnTo>
                        <a:pt x="203" y="92"/>
                      </a:lnTo>
                      <a:lnTo>
                        <a:pt x="203" y="111"/>
                      </a:lnTo>
                      <a:lnTo>
                        <a:pt x="202" y="129"/>
                      </a:lnTo>
                      <a:lnTo>
                        <a:pt x="201" y="147"/>
                      </a:lnTo>
                      <a:lnTo>
                        <a:pt x="194" y="147"/>
                      </a:lnTo>
                      <a:lnTo>
                        <a:pt x="188" y="147"/>
                      </a:lnTo>
                      <a:lnTo>
                        <a:pt x="182" y="147"/>
                      </a:lnTo>
                      <a:lnTo>
                        <a:pt x="176" y="147"/>
                      </a:lnTo>
                      <a:lnTo>
                        <a:pt x="169" y="147"/>
                      </a:lnTo>
                      <a:lnTo>
                        <a:pt x="163" y="147"/>
                      </a:lnTo>
                      <a:lnTo>
                        <a:pt x="157" y="147"/>
                      </a:lnTo>
                      <a:lnTo>
                        <a:pt x="151" y="147"/>
                      </a:lnTo>
                      <a:lnTo>
                        <a:pt x="144" y="147"/>
                      </a:lnTo>
                      <a:lnTo>
                        <a:pt x="138" y="147"/>
                      </a:lnTo>
                      <a:lnTo>
                        <a:pt x="132" y="147"/>
                      </a:lnTo>
                      <a:lnTo>
                        <a:pt x="126" y="147"/>
                      </a:lnTo>
                      <a:lnTo>
                        <a:pt x="119" y="147"/>
                      </a:lnTo>
                      <a:lnTo>
                        <a:pt x="113" y="147"/>
                      </a:lnTo>
                      <a:lnTo>
                        <a:pt x="107" y="147"/>
                      </a:lnTo>
                      <a:lnTo>
                        <a:pt x="100" y="147"/>
                      </a:lnTo>
                      <a:lnTo>
                        <a:pt x="94" y="147"/>
                      </a:lnTo>
                      <a:lnTo>
                        <a:pt x="88" y="147"/>
                      </a:lnTo>
                      <a:lnTo>
                        <a:pt x="81" y="147"/>
                      </a:lnTo>
                      <a:lnTo>
                        <a:pt x="75" y="147"/>
                      </a:lnTo>
                      <a:lnTo>
                        <a:pt x="68" y="147"/>
                      </a:lnTo>
                      <a:lnTo>
                        <a:pt x="62" y="147"/>
                      </a:lnTo>
                      <a:lnTo>
                        <a:pt x="56" y="146"/>
                      </a:lnTo>
                      <a:lnTo>
                        <a:pt x="49" y="146"/>
                      </a:lnTo>
                      <a:lnTo>
                        <a:pt x="43" y="146"/>
                      </a:lnTo>
                      <a:lnTo>
                        <a:pt x="37" y="146"/>
                      </a:lnTo>
                      <a:lnTo>
                        <a:pt x="31" y="146"/>
                      </a:lnTo>
                      <a:lnTo>
                        <a:pt x="24" y="145"/>
                      </a:lnTo>
                      <a:lnTo>
                        <a:pt x="18" y="145"/>
                      </a:lnTo>
                      <a:lnTo>
                        <a:pt x="12" y="145"/>
                      </a:lnTo>
                      <a:lnTo>
                        <a:pt x="6" y="144"/>
                      </a:lnTo>
                      <a:lnTo>
                        <a:pt x="0" y="144"/>
                      </a:lnTo>
                      <a:lnTo>
                        <a:pt x="0" y="127"/>
                      </a:lnTo>
                      <a:lnTo>
                        <a:pt x="0" y="109"/>
                      </a:lnTo>
                      <a:lnTo>
                        <a:pt x="0" y="91"/>
                      </a:lnTo>
                      <a:lnTo>
                        <a:pt x="0" y="73"/>
                      </a:lnTo>
                      <a:lnTo>
                        <a:pt x="0" y="55"/>
                      </a:lnTo>
                      <a:lnTo>
                        <a:pt x="0" y="36"/>
                      </a:lnTo>
                      <a:lnTo>
                        <a:pt x="1" y="18"/>
                      </a:lnTo>
                      <a:lnTo>
                        <a:pt x="2" y="0"/>
                      </a:lnTo>
                      <a:close/>
                    </a:path>
                  </a:pathLst>
                </a:custGeom>
                <a:solidFill>
                  <a:srgbClr val="005B99"/>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15" name="Freeform 446"/>
                <p:cNvSpPr>
                  <a:spLocks/>
                </p:cNvSpPr>
                <p:nvPr/>
              </p:nvSpPr>
              <p:spPr bwMode="auto">
                <a:xfrm>
                  <a:off x="2069" y="1267"/>
                  <a:ext cx="186" cy="135"/>
                </a:xfrm>
                <a:custGeom>
                  <a:avLst/>
                  <a:gdLst>
                    <a:gd name="T0" fmla="*/ 10 w 186"/>
                    <a:gd name="T1" fmla="*/ 0 h 135"/>
                    <a:gd name="T2" fmla="*/ 22 w 186"/>
                    <a:gd name="T3" fmla="*/ 0 h 135"/>
                    <a:gd name="T4" fmla="*/ 33 w 186"/>
                    <a:gd name="T5" fmla="*/ 0 h 135"/>
                    <a:gd name="T6" fmla="*/ 44 w 186"/>
                    <a:gd name="T7" fmla="*/ 0 h 135"/>
                    <a:gd name="T8" fmla="*/ 56 w 186"/>
                    <a:gd name="T9" fmla="*/ 0 h 135"/>
                    <a:gd name="T10" fmla="*/ 67 w 186"/>
                    <a:gd name="T11" fmla="*/ 0 h 135"/>
                    <a:gd name="T12" fmla="*/ 78 w 186"/>
                    <a:gd name="T13" fmla="*/ 0 h 135"/>
                    <a:gd name="T14" fmla="*/ 89 w 186"/>
                    <a:gd name="T15" fmla="*/ 0 h 135"/>
                    <a:gd name="T16" fmla="*/ 101 w 186"/>
                    <a:gd name="T17" fmla="*/ 0 h 135"/>
                    <a:gd name="T18" fmla="*/ 113 w 186"/>
                    <a:gd name="T19" fmla="*/ 0 h 135"/>
                    <a:gd name="T20" fmla="*/ 124 w 186"/>
                    <a:gd name="T21" fmla="*/ 1 h 135"/>
                    <a:gd name="T22" fmla="*/ 136 w 186"/>
                    <a:gd name="T23" fmla="*/ 1 h 135"/>
                    <a:gd name="T24" fmla="*/ 147 w 186"/>
                    <a:gd name="T25" fmla="*/ 2 h 135"/>
                    <a:gd name="T26" fmla="*/ 159 w 186"/>
                    <a:gd name="T27" fmla="*/ 2 h 135"/>
                    <a:gd name="T28" fmla="*/ 170 w 186"/>
                    <a:gd name="T29" fmla="*/ 3 h 135"/>
                    <a:gd name="T30" fmla="*/ 181 w 186"/>
                    <a:gd name="T31" fmla="*/ 4 h 135"/>
                    <a:gd name="T32" fmla="*/ 186 w 186"/>
                    <a:gd name="T33" fmla="*/ 20 h 135"/>
                    <a:gd name="T34" fmla="*/ 186 w 186"/>
                    <a:gd name="T35" fmla="*/ 52 h 135"/>
                    <a:gd name="T36" fmla="*/ 186 w 186"/>
                    <a:gd name="T37" fmla="*/ 85 h 135"/>
                    <a:gd name="T38" fmla="*/ 184 w 186"/>
                    <a:gd name="T39" fmla="*/ 119 h 135"/>
                    <a:gd name="T40" fmla="*/ 176 w 186"/>
                    <a:gd name="T41" fmla="*/ 135 h 135"/>
                    <a:gd name="T42" fmla="*/ 165 w 186"/>
                    <a:gd name="T43" fmla="*/ 135 h 135"/>
                    <a:gd name="T44" fmla="*/ 154 w 186"/>
                    <a:gd name="T45" fmla="*/ 135 h 135"/>
                    <a:gd name="T46" fmla="*/ 143 w 186"/>
                    <a:gd name="T47" fmla="*/ 135 h 135"/>
                    <a:gd name="T48" fmla="*/ 132 w 186"/>
                    <a:gd name="T49" fmla="*/ 135 h 135"/>
                    <a:gd name="T50" fmla="*/ 120 w 186"/>
                    <a:gd name="T51" fmla="*/ 135 h 135"/>
                    <a:gd name="T52" fmla="*/ 109 w 186"/>
                    <a:gd name="T53" fmla="*/ 135 h 135"/>
                    <a:gd name="T54" fmla="*/ 98 w 186"/>
                    <a:gd name="T55" fmla="*/ 135 h 135"/>
                    <a:gd name="T56" fmla="*/ 86 w 186"/>
                    <a:gd name="T57" fmla="*/ 135 h 135"/>
                    <a:gd name="T58" fmla="*/ 74 w 186"/>
                    <a:gd name="T59" fmla="*/ 134 h 135"/>
                    <a:gd name="T60" fmla="*/ 63 w 186"/>
                    <a:gd name="T61" fmla="*/ 134 h 135"/>
                    <a:gd name="T62" fmla="*/ 51 w 186"/>
                    <a:gd name="T63" fmla="*/ 134 h 135"/>
                    <a:gd name="T64" fmla="*/ 40 w 186"/>
                    <a:gd name="T65" fmla="*/ 133 h 135"/>
                    <a:gd name="T66" fmla="*/ 28 w 186"/>
                    <a:gd name="T67" fmla="*/ 132 h 135"/>
                    <a:gd name="T68" fmla="*/ 17 w 186"/>
                    <a:gd name="T69" fmla="*/ 132 h 135"/>
                    <a:gd name="T70" fmla="*/ 6 w 186"/>
                    <a:gd name="T71" fmla="*/ 131 h 135"/>
                    <a:gd name="T72" fmla="*/ 0 w 186"/>
                    <a:gd name="T73" fmla="*/ 115 h 135"/>
                    <a:gd name="T74" fmla="*/ 0 w 186"/>
                    <a:gd name="T75" fmla="*/ 83 h 135"/>
                    <a:gd name="T76" fmla="*/ 1 w 186"/>
                    <a:gd name="T77" fmla="*/ 50 h 135"/>
                    <a:gd name="T78" fmla="*/ 3 w 186"/>
                    <a:gd name="T79" fmla="*/ 16 h 1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86"/>
                    <a:gd name="T121" fmla="*/ 0 h 135"/>
                    <a:gd name="T122" fmla="*/ 186 w 186"/>
                    <a:gd name="T123" fmla="*/ 135 h 13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86" h="135">
                      <a:moveTo>
                        <a:pt x="5" y="0"/>
                      </a:moveTo>
                      <a:lnTo>
                        <a:pt x="10" y="0"/>
                      </a:lnTo>
                      <a:lnTo>
                        <a:pt x="16" y="0"/>
                      </a:lnTo>
                      <a:lnTo>
                        <a:pt x="22" y="0"/>
                      </a:lnTo>
                      <a:lnTo>
                        <a:pt x="27" y="0"/>
                      </a:lnTo>
                      <a:lnTo>
                        <a:pt x="33" y="0"/>
                      </a:lnTo>
                      <a:lnTo>
                        <a:pt x="39" y="0"/>
                      </a:lnTo>
                      <a:lnTo>
                        <a:pt x="44" y="0"/>
                      </a:lnTo>
                      <a:lnTo>
                        <a:pt x="50" y="0"/>
                      </a:lnTo>
                      <a:lnTo>
                        <a:pt x="56" y="0"/>
                      </a:lnTo>
                      <a:lnTo>
                        <a:pt x="61" y="0"/>
                      </a:lnTo>
                      <a:lnTo>
                        <a:pt x="67" y="0"/>
                      </a:lnTo>
                      <a:lnTo>
                        <a:pt x="72" y="0"/>
                      </a:lnTo>
                      <a:lnTo>
                        <a:pt x="78" y="0"/>
                      </a:lnTo>
                      <a:lnTo>
                        <a:pt x="84" y="0"/>
                      </a:lnTo>
                      <a:lnTo>
                        <a:pt x="89" y="0"/>
                      </a:lnTo>
                      <a:lnTo>
                        <a:pt x="95" y="0"/>
                      </a:lnTo>
                      <a:lnTo>
                        <a:pt x="101" y="0"/>
                      </a:lnTo>
                      <a:lnTo>
                        <a:pt x="107" y="0"/>
                      </a:lnTo>
                      <a:lnTo>
                        <a:pt x="113" y="0"/>
                      </a:lnTo>
                      <a:lnTo>
                        <a:pt x="118" y="0"/>
                      </a:lnTo>
                      <a:lnTo>
                        <a:pt x="124" y="1"/>
                      </a:lnTo>
                      <a:lnTo>
                        <a:pt x="130" y="1"/>
                      </a:lnTo>
                      <a:lnTo>
                        <a:pt x="136" y="1"/>
                      </a:lnTo>
                      <a:lnTo>
                        <a:pt x="142" y="1"/>
                      </a:lnTo>
                      <a:lnTo>
                        <a:pt x="147" y="2"/>
                      </a:lnTo>
                      <a:lnTo>
                        <a:pt x="153" y="2"/>
                      </a:lnTo>
                      <a:lnTo>
                        <a:pt x="159" y="2"/>
                      </a:lnTo>
                      <a:lnTo>
                        <a:pt x="164" y="3"/>
                      </a:lnTo>
                      <a:lnTo>
                        <a:pt x="170" y="3"/>
                      </a:lnTo>
                      <a:lnTo>
                        <a:pt x="175" y="3"/>
                      </a:lnTo>
                      <a:lnTo>
                        <a:pt x="181" y="4"/>
                      </a:lnTo>
                      <a:lnTo>
                        <a:pt x="186" y="4"/>
                      </a:lnTo>
                      <a:lnTo>
                        <a:pt x="186" y="20"/>
                      </a:lnTo>
                      <a:lnTo>
                        <a:pt x="186" y="36"/>
                      </a:lnTo>
                      <a:lnTo>
                        <a:pt x="186" y="52"/>
                      </a:lnTo>
                      <a:lnTo>
                        <a:pt x="186" y="67"/>
                      </a:lnTo>
                      <a:lnTo>
                        <a:pt x="186" y="85"/>
                      </a:lnTo>
                      <a:lnTo>
                        <a:pt x="185" y="102"/>
                      </a:lnTo>
                      <a:lnTo>
                        <a:pt x="184" y="119"/>
                      </a:lnTo>
                      <a:lnTo>
                        <a:pt x="182" y="135"/>
                      </a:lnTo>
                      <a:lnTo>
                        <a:pt x="176" y="135"/>
                      </a:lnTo>
                      <a:lnTo>
                        <a:pt x="171" y="135"/>
                      </a:lnTo>
                      <a:lnTo>
                        <a:pt x="165" y="135"/>
                      </a:lnTo>
                      <a:lnTo>
                        <a:pt x="160" y="135"/>
                      </a:lnTo>
                      <a:lnTo>
                        <a:pt x="154" y="135"/>
                      </a:lnTo>
                      <a:lnTo>
                        <a:pt x="148" y="135"/>
                      </a:lnTo>
                      <a:lnTo>
                        <a:pt x="143" y="135"/>
                      </a:lnTo>
                      <a:lnTo>
                        <a:pt x="137" y="135"/>
                      </a:lnTo>
                      <a:lnTo>
                        <a:pt x="132" y="135"/>
                      </a:lnTo>
                      <a:lnTo>
                        <a:pt x="126" y="135"/>
                      </a:lnTo>
                      <a:lnTo>
                        <a:pt x="120" y="135"/>
                      </a:lnTo>
                      <a:lnTo>
                        <a:pt x="115" y="135"/>
                      </a:lnTo>
                      <a:lnTo>
                        <a:pt x="109" y="135"/>
                      </a:lnTo>
                      <a:lnTo>
                        <a:pt x="103" y="135"/>
                      </a:lnTo>
                      <a:lnTo>
                        <a:pt x="98" y="135"/>
                      </a:lnTo>
                      <a:lnTo>
                        <a:pt x="92" y="135"/>
                      </a:lnTo>
                      <a:lnTo>
                        <a:pt x="86" y="135"/>
                      </a:lnTo>
                      <a:lnTo>
                        <a:pt x="80" y="135"/>
                      </a:lnTo>
                      <a:lnTo>
                        <a:pt x="74" y="134"/>
                      </a:lnTo>
                      <a:lnTo>
                        <a:pt x="68" y="134"/>
                      </a:lnTo>
                      <a:lnTo>
                        <a:pt x="63" y="134"/>
                      </a:lnTo>
                      <a:lnTo>
                        <a:pt x="57" y="134"/>
                      </a:lnTo>
                      <a:lnTo>
                        <a:pt x="51" y="134"/>
                      </a:lnTo>
                      <a:lnTo>
                        <a:pt x="45" y="133"/>
                      </a:lnTo>
                      <a:lnTo>
                        <a:pt x="40" y="133"/>
                      </a:lnTo>
                      <a:lnTo>
                        <a:pt x="34" y="133"/>
                      </a:lnTo>
                      <a:lnTo>
                        <a:pt x="28" y="132"/>
                      </a:lnTo>
                      <a:lnTo>
                        <a:pt x="23" y="132"/>
                      </a:lnTo>
                      <a:lnTo>
                        <a:pt x="17" y="132"/>
                      </a:lnTo>
                      <a:lnTo>
                        <a:pt x="11" y="131"/>
                      </a:lnTo>
                      <a:lnTo>
                        <a:pt x="6" y="131"/>
                      </a:lnTo>
                      <a:lnTo>
                        <a:pt x="0" y="130"/>
                      </a:lnTo>
                      <a:lnTo>
                        <a:pt x="0" y="115"/>
                      </a:lnTo>
                      <a:lnTo>
                        <a:pt x="0" y="99"/>
                      </a:lnTo>
                      <a:lnTo>
                        <a:pt x="0" y="83"/>
                      </a:lnTo>
                      <a:lnTo>
                        <a:pt x="0" y="67"/>
                      </a:lnTo>
                      <a:lnTo>
                        <a:pt x="1" y="50"/>
                      </a:lnTo>
                      <a:lnTo>
                        <a:pt x="2" y="33"/>
                      </a:lnTo>
                      <a:lnTo>
                        <a:pt x="3" y="16"/>
                      </a:lnTo>
                      <a:lnTo>
                        <a:pt x="5" y="0"/>
                      </a:lnTo>
                      <a:close/>
                    </a:path>
                  </a:pathLst>
                </a:custGeom>
                <a:solidFill>
                  <a:srgbClr val="0063A0"/>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16" name="Freeform 447"/>
                <p:cNvSpPr>
                  <a:spLocks/>
                </p:cNvSpPr>
                <p:nvPr/>
              </p:nvSpPr>
              <p:spPr bwMode="auto">
                <a:xfrm>
                  <a:off x="2078" y="1274"/>
                  <a:ext cx="169" cy="121"/>
                </a:xfrm>
                <a:custGeom>
                  <a:avLst/>
                  <a:gdLst>
                    <a:gd name="T0" fmla="*/ 11 w 169"/>
                    <a:gd name="T1" fmla="*/ 0 h 121"/>
                    <a:gd name="T2" fmla="*/ 21 w 169"/>
                    <a:gd name="T3" fmla="*/ 0 h 121"/>
                    <a:gd name="T4" fmla="*/ 31 w 169"/>
                    <a:gd name="T5" fmla="*/ 0 h 121"/>
                    <a:gd name="T6" fmla="*/ 41 w 169"/>
                    <a:gd name="T7" fmla="*/ 0 h 121"/>
                    <a:gd name="T8" fmla="*/ 51 w 169"/>
                    <a:gd name="T9" fmla="*/ 0 h 121"/>
                    <a:gd name="T10" fmla="*/ 61 w 169"/>
                    <a:gd name="T11" fmla="*/ 0 h 121"/>
                    <a:gd name="T12" fmla="*/ 71 w 169"/>
                    <a:gd name="T13" fmla="*/ 0 h 121"/>
                    <a:gd name="T14" fmla="*/ 81 w 169"/>
                    <a:gd name="T15" fmla="*/ 0 h 121"/>
                    <a:gd name="T16" fmla="*/ 92 w 169"/>
                    <a:gd name="T17" fmla="*/ 0 h 121"/>
                    <a:gd name="T18" fmla="*/ 102 w 169"/>
                    <a:gd name="T19" fmla="*/ 0 h 121"/>
                    <a:gd name="T20" fmla="*/ 113 w 169"/>
                    <a:gd name="T21" fmla="*/ 0 h 121"/>
                    <a:gd name="T22" fmla="*/ 124 w 169"/>
                    <a:gd name="T23" fmla="*/ 1 h 121"/>
                    <a:gd name="T24" fmla="*/ 134 w 169"/>
                    <a:gd name="T25" fmla="*/ 2 h 121"/>
                    <a:gd name="T26" fmla="*/ 144 w 169"/>
                    <a:gd name="T27" fmla="*/ 3 h 121"/>
                    <a:gd name="T28" fmla="*/ 154 w 169"/>
                    <a:gd name="T29" fmla="*/ 4 h 121"/>
                    <a:gd name="T30" fmla="*/ 164 w 169"/>
                    <a:gd name="T31" fmla="*/ 5 h 121"/>
                    <a:gd name="T32" fmla="*/ 169 w 169"/>
                    <a:gd name="T33" fmla="*/ 19 h 121"/>
                    <a:gd name="T34" fmla="*/ 169 w 169"/>
                    <a:gd name="T35" fmla="*/ 47 h 121"/>
                    <a:gd name="T36" fmla="*/ 168 w 169"/>
                    <a:gd name="T37" fmla="*/ 76 h 121"/>
                    <a:gd name="T38" fmla="*/ 165 w 169"/>
                    <a:gd name="T39" fmla="*/ 107 h 121"/>
                    <a:gd name="T40" fmla="*/ 158 w 169"/>
                    <a:gd name="T41" fmla="*/ 121 h 121"/>
                    <a:gd name="T42" fmla="*/ 148 w 169"/>
                    <a:gd name="T43" fmla="*/ 121 h 121"/>
                    <a:gd name="T44" fmla="*/ 138 w 169"/>
                    <a:gd name="T45" fmla="*/ 121 h 121"/>
                    <a:gd name="T46" fmla="*/ 128 w 169"/>
                    <a:gd name="T47" fmla="*/ 121 h 121"/>
                    <a:gd name="T48" fmla="*/ 118 w 169"/>
                    <a:gd name="T49" fmla="*/ 121 h 121"/>
                    <a:gd name="T50" fmla="*/ 108 w 169"/>
                    <a:gd name="T51" fmla="*/ 121 h 121"/>
                    <a:gd name="T52" fmla="*/ 98 w 169"/>
                    <a:gd name="T53" fmla="*/ 121 h 121"/>
                    <a:gd name="T54" fmla="*/ 88 w 169"/>
                    <a:gd name="T55" fmla="*/ 121 h 121"/>
                    <a:gd name="T56" fmla="*/ 77 w 169"/>
                    <a:gd name="T57" fmla="*/ 121 h 121"/>
                    <a:gd name="T58" fmla="*/ 67 w 169"/>
                    <a:gd name="T59" fmla="*/ 121 h 121"/>
                    <a:gd name="T60" fmla="*/ 56 w 169"/>
                    <a:gd name="T61" fmla="*/ 120 h 121"/>
                    <a:gd name="T62" fmla="*/ 46 w 169"/>
                    <a:gd name="T63" fmla="*/ 120 h 121"/>
                    <a:gd name="T64" fmla="*/ 35 w 169"/>
                    <a:gd name="T65" fmla="*/ 119 h 121"/>
                    <a:gd name="T66" fmla="*/ 25 w 169"/>
                    <a:gd name="T67" fmla="*/ 118 h 121"/>
                    <a:gd name="T68" fmla="*/ 15 w 169"/>
                    <a:gd name="T69" fmla="*/ 117 h 121"/>
                    <a:gd name="T70" fmla="*/ 5 w 169"/>
                    <a:gd name="T71" fmla="*/ 116 h 121"/>
                    <a:gd name="T72" fmla="*/ 0 w 169"/>
                    <a:gd name="T73" fmla="*/ 102 h 121"/>
                    <a:gd name="T74" fmla="*/ 0 w 169"/>
                    <a:gd name="T75" fmla="*/ 74 h 121"/>
                    <a:gd name="T76" fmla="*/ 1 w 169"/>
                    <a:gd name="T77" fmla="*/ 44 h 121"/>
                    <a:gd name="T78" fmla="*/ 4 w 169"/>
                    <a:gd name="T79" fmla="*/ 14 h 12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9"/>
                    <a:gd name="T121" fmla="*/ 0 h 121"/>
                    <a:gd name="T122" fmla="*/ 169 w 169"/>
                    <a:gd name="T123" fmla="*/ 121 h 12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9" h="121">
                      <a:moveTo>
                        <a:pt x="6" y="0"/>
                      </a:moveTo>
                      <a:lnTo>
                        <a:pt x="11" y="0"/>
                      </a:lnTo>
                      <a:lnTo>
                        <a:pt x="16" y="0"/>
                      </a:lnTo>
                      <a:lnTo>
                        <a:pt x="21" y="0"/>
                      </a:lnTo>
                      <a:lnTo>
                        <a:pt x="26" y="0"/>
                      </a:lnTo>
                      <a:lnTo>
                        <a:pt x="31" y="0"/>
                      </a:lnTo>
                      <a:lnTo>
                        <a:pt x="36" y="0"/>
                      </a:lnTo>
                      <a:lnTo>
                        <a:pt x="41" y="0"/>
                      </a:lnTo>
                      <a:lnTo>
                        <a:pt x="46" y="0"/>
                      </a:lnTo>
                      <a:lnTo>
                        <a:pt x="51" y="0"/>
                      </a:lnTo>
                      <a:lnTo>
                        <a:pt x="56" y="0"/>
                      </a:lnTo>
                      <a:lnTo>
                        <a:pt x="61" y="0"/>
                      </a:lnTo>
                      <a:lnTo>
                        <a:pt x="66" y="0"/>
                      </a:lnTo>
                      <a:lnTo>
                        <a:pt x="71" y="0"/>
                      </a:lnTo>
                      <a:lnTo>
                        <a:pt x="76" y="0"/>
                      </a:lnTo>
                      <a:lnTo>
                        <a:pt x="81" y="0"/>
                      </a:lnTo>
                      <a:lnTo>
                        <a:pt x="86" y="0"/>
                      </a:lnTo>
                      <a:lnTo>
                        <a:pt x="92" y="0"/>
                      </a:lnTo>
                      <a:lnTo>
                        <a:pt x="97" y="0"/>
                      </a:lnTo>
                      <a:lnTo>
                        <a:pt x="102" y="0"/>
                      </a:lnTo>
                      <a:lnTo>
                        <a:pt x="108" y="0"/>
                      </a:lnTo>
                      <a:lnTo>
                        <a:pt x="113" y="0"/>
                      </a:lnTo>
                      <a:lnTo>
                        <a:pt x="118" y="1"/>
                      </a:lnTo>
                      <a:lnTo>
                        <a:pt x="124" y="1"/>
                      </a:lnTo>
                      <a:lnTo>
                        <a:pt x="129" y="1"/>
                      </a:lnTo>
                      <a:lnTo>
                        <a:pt x="134" y="2"/>
                      </a:lnTo>
                      <a:lnTo>
                        <a:pt x="139" y="2"/>
                      </a:lnTo>
                      <a:lnTo>
                        <a:pt x="144" y="3"/>
                      </a:lnTo>
                      <a:lnTo>
                        <a:pt x="149" y="3"/>
                      </a:lnTo>
                      <a:lnTo>
                        <a:pt x="154" y="4"/>
                      </a:lnTo>
                      <a:lnTo>
                        <a:pt x="159" y="4"/>
                      </a:lnTo>
                      <a:lnTo>
                        <a:pt x="164" y="5"/>
                      </a:lnTo>
                      <a:lnTo>
                        <a:pt x="169" y="5"/>
                      </a:lnTo>
                      <a:lnTo>
                        <a:pt x="169" y="19"/>
                      </a:lnTo>
                      <a:lnTo>
                        <a:pt x="169" y="33"/>
                      </a:lnTo>
                      <a:lnTo>
                        <a:pt x="169" y="47"/>
                      </a:lnTo>
                      <a:lnTo>
                        <a:pt x="169" y="60"/>
                      </a:lnTo>
                      <a:lnTo>
                        <a:pt x="168" y="76"/>
                      </a:lnTo>
                      <a:lnTo>
                        <a:pt x="167" y="92"/>
                      </a:lnTo>
                      <a:lnTo>
                        <a:pt x="165" y="107"/>
                      </a:lnTo>
                      <a:lnTo>
                        <a:pt x="163" y="121"/>
                      </a:lnTo>
                      <a:lnTo>
                        <a:pt x="158" y="121"/>
                      </a:lnTo>
                      <a:lnTo>
                        <a:pt x="153" y="121"/>
                      </a:lnTo>
                      <a:lnTo>
                        <a:pt x="148" y="121"/>
                      </a:lnTo>
                      <a:lnTo>
                        <a:pt x="143" y="121"/>
                      </a:lnTo>
                      <a:lnTo>
                        <a:pt x="138" y="121"/>
                      </a:lnTo>
                      <a:lnTo>
                        <a:pt x="133" y="121"/>
                      </a:lnTo>
                      <a:lnTo>
                        <a:pt x="128" y="121"/>
                      </a:lnTo>
                      <a:lnTo>
                        <a:pt x="123" y="121"/>
                      </a:lnTo>
                      <a:lnTo>
                        <a:pt x="118" y="121"/>
                      </a:lnTo>
                      <a:lnTo>
                        <a:pt x="113" y="121"/>
                      </a:lnTo>
                      <a:lnTo>
                        <a:pt x="108" y="121"/>
                      </a:lnTo>
                      <a:lnTo>
                        <a:pt x="103" y="121"/>
                      </a:lnTo>
                      <a:lnTo>
                        <a:pt x="98" y="121"/>
                      </a:lnTo>
                      <a:lnTo>
                        <a:pt x="93" y="121"/>
                      </a:lnTo>
                      <a:lnTo>
                        <a:pt x="88" y="121"/>
                      </a:lnTo>
                      <a:lnTo>
                        <a:pt x="83" y="121"/>
                      </a:lnTo>
                      <a:lnTo>
                        <a:pt x="77" y="121"/>
                      </a:lnTo>
                      <a:lnTo>
                        <a:pt x="72" y="121"/>
                      </a:lnTo>
                      <a:lnTo>
                        <a:pt x="67" y="121"/>
                      </a:lnTo>
                      <a:lnTo>
                        <a:pt x="61" y="121"/>
                      </a:lnTo>
                      <a:lnTo>
                        <a:pt x="56" y="120"/>
                      </a:lnTo>
                      <a:lnTo>
                        <a:pt x="51" y="120"/>
                      </a:lnTo>
                      <a:lnTo>
                        <a:pt x="46" y="120"/>
                      </a:lnTo>
                      <a:lnTo>
                        <a:pt x="40" y="119"/>
                      </a:lnTo>
                      <a:lnTo>
                        <a:pt x="35" y="119"/>
                      </a:lnTo>
                      <a:lnTo>
                        <a:pt x="30" y="119"/>
                      </a:lnTo>
                      <a:lnTo>
                        <a:pt x="25" y="118"/>
                      </a:lnTo>
                      <a:lnTo>
                        <a:pt x="20" y="118"/>
                      </a:lnTo>
                      <a:lnTo>
                        <a:pt x="15" y="117"/>
                      </a:lnTo>
                      <a:lnTo>
                        <a:pt x="10" y="117"/>
                      </a:lnTo>
                      <a:lnTo>
                        <a:pt x="5" y="116"/>
                      </a:lnTo>
                      <a:lnTo>
                        <a:pt x="0" y="115"/>
                      </a:lnTo>
                      <a:lnTo>
                        <a:pt x="0" y="102"/>
                      </a:lnTo>
                      <a:lnTo>
                        <a:pt x="0" y="88"/>
                      </a:lnTo>
                      <a:lnTo>
                        <a:pt x="0" y="74"/>
                      </a:lnTo>
                      <a:lnTo>
                        <a:pt x="0" y="60"/>
                      </a:lnTo>
                      <a:lnTo>
                        <a:pt x="1" y="44"/>
                      </a:lnTo>
                      <a:lnTo>
                        <a:pt x="2" y="29"/>
                      </a:lnTo>
                      <a:lnTo>
                        <a:pt x="4" y="14"/>
                      </a:lnTo>
                      <a:lnTo>
                        <a:pt x="6" y="0"/>
                      </a:lnTo>
                      <a:close/>
                    </a:path>
                  </a:pathLst>
                </a:custGeom>
                <a:solidFill>
                  <a:srgbClr val="0068AA"/>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17" name="Freeform 448"/>
                <p:cNvSpPr>
                  <a:spLocks/>
                </p:cNvSpPr>
                <p:nvPr/>
              </p:nvSpPr>
              <p:spPr bwMode="auto">
                <a:xfrm>
                  <a:off x="2087" y="1280"/>
                  <a:ext cx="151" cy="109"/>
                </a:xfrm>
                <a:custGeom>
                  <a:avLst/>
                  <a:gdLst>
                    <a:gd name="T0" fmla="*/ 12 w 151"/>
                    <a:gd name="T1" fmla="*/ 0 h 109"/>
                    <a:gd name="T2" fmla="*/ 21 w 151"/>
                    <a:gd name="T3" fmla="*/ 0 h 109"/>
                    <a:gd name="T4" fmla="*/ 29 w 151"/>
                    <a:gd name="T5" fmla="*/ 0 h 109"/>
                    <a:gd name="T6" fmla="*/ 38 w 151"/>
                    <a:gd name="T7" fmla="*/ 0 h 109"/>
                    <a:gd name="T8" fmla="*/ 47 w 151"/>
                    <a:gd name="T9" fmla="*/ 0 h 109"/>
                    <a:gd name="T10" fmla="*/ 56 w 151"/>
                    <a:gd name="T11" fmla="*/ 0 h 109"/>
                    <a:gd name="T12" fmla="*/ 65 w 151"/>
                    <a:gd name="T13" fmla="*/ 0 h 109"/>
                    <a:gd name="T14" fmla="*/ 74 w 151"/>
                    <a:gd name="T15" fmla="*/ 0 h 109"/>
                    <a:gd name="T16" fmla="*/ 83 w 151"/>
                    <a:gd name="T17" fmla="*/ 0 h 109"/>
                    <a:gd name="T18" fmla="*/ 92 w 151"/>
                    <a:gd name="T19" fmla="*/ 1 h 109"/>
                    <a:gd name="T20" fmla="*/ 102 w 151"/>
                    <a:gd name="T21" fmla="*/ 1 h 109"/>
                    <a:gd name="T22" fmla="*/ 111 w 151"/>
                    <a:gd name="T23" fmla="*/ 2 h 109"/>
                    <a:gd name="T24" fmla="*/ 120 w 151"/>
                    <a:gd name="T25" fmla="*/ 3 h 109"/>
                    <a:gd name="T26" fmla="*/ 129 w 151"/>
                    <a:gd name="T27" fmla="*/ 4 h 109"/>
                    <a:gd name="T28" fmla="*/ 138 w 151"/>
                    <a:gd name="T29" fmla="*/ 5 h 109"/>
                    <a:gd name="T30" fmla="*/ 146 w 151"/>
                    <a:gd name="T31" fmla="*/ 6 h 109"/>
                    <a:gd name="T32" fmla="*/ 151 w 151"/>
                    <a:gd name="T33" fmla="*/ 19 h 109"/>
                    <a:gd name="T34" fmla="*/ 151 w 151"/>
                    <a:gd name="T35" fmla="*/ 43 h 109"/>
                    <a:gd name="T36" fmla="*/ 150 w 151"/>
                    <a:gd name="T37" fmla="*/ 62 h 109"/>
                    <a:gd name="T38" fmla="*/ 149 w 151"/>
                    <a:gd name="T39" fmla="*/ 76 h 109"/>
                    <a:gd name="T40" fmla="*/ 147 w 151"/>
                    <a:gd name="T41" fmla="*/ 90 h 109"/>
                    <a:gd name="T42" fmla="*/ 145 w 151"/>
                    <a:gd name="T43" fmla="*/ 103 h 109"/>
                    <a:gd name="T44" fmla="*/ 139 w 151"/>
                    <a:gd name="T45" fmla="*/ 109 h 109"/>
                    <a:gd name="T46" fmla="*/ 130 w 151"/>
                    <a:gd name="T47" fmla="*/ 109 h 109"/>
                    <a:gd name="T48" fmla="*/ 121 w 151"/>
                    <a:gd name="T49" fmla="*/ 109 h 109"/>
                    <a:gd name="T50" fmla="*/ 113 w 151"/>
                    <a:gd name="T51" fmla="*/ 109 h 109"/>
                    <a:gd name="T52" fmla="*/ 104 w 151"/>
                    <a:gd name="T53" fmla="*/ 109 h 109"/>
                    <a:gd name="T54" fmla="*/ 95 w 151"/>
                    <a:gd name="T55" fmla="*/ 109 h 109"/>
                    <a:gd name="T56" fmla="*/ 86 w 151"/>
                    <a:gd name="T57" fmla="*/ 109 h 109"/>
                    <a:gd name="T58" fmla="*/ 77 w 151"/>
                    <a:gd name="T59" fmla="*/ 109 h 109"/>
                    <a:gd name="T60" fmla="*/ 68 w 151"/>
                    <a:gd name="T61" fmla="*/ 109 h 109"/>
                    <a:gd name="T62" fmla="*/ 59 w 151"/>
                    <a:gd name="T63" fmla="*/ 108 h 109"/>
                    <a:gd name="T64" fmla="*/ 49 w 151"/>
                    <a:gd name="T65" fmla="*/ 108 h 109"/>
                    <a:gd name="T66" fmla="*/ 40 w 151"/>
                    <a:gd name="T67" fmla="*/ 107 h 109"/>
                    <a:gd name="T68" fmla="*/ 31 w 151"/>
                    <a:gd name="T69" fmla="*/ 106 h 109"/>
                    <a:gd name="T70" fmla="*/ 22 w 151"/>
                    <a:gd name="T71" fmla="*/ 105 h 109"/>
                    <a:gd name="T72" fmla="*/ 13 w 151"/>
                    <a:gd name="T73" fmla="*/ 104 h 109"/>
                    <a:gd name="T74" fmla="*/ 5 w 151"/>
                    <a:gd name="T75" fmla="*/ 102 h 109"/>
                    <a:gd name="T76" fmla="*/ 0 w 151"/>
                    <a:gd name="T77" fmla="*/ 90 h 109"/>
                    <a:gd name="T78" fmla="*/ 0 w 151"/>
                    <a:gd name="T79" fmla="*/ 66 h 109"/>
                    <a:gd name="T80" fmla="*/ 1 w 151"/>
                    <a:gd name="T81" fmla="*/ 47 h 109"/>
                    <a:gd name="T82" fmla="*/ 2 w 151"/>
                    <a:gd name="T83" fmla="*/ 33 h 109"/>
                    <a:gd name="T84" fmla="*/ 4 w 151"/>
                    <a:gd name="T85" fmla="*/ 19 h 109"/>
                    <a:gd name="T86" fmla="*/ 6 w 151"/>
                    <a:gd name="T87" fmla="*/ 6 h 1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51"/>
                    <a:gd name="T133" fmla="*/ 0 h 109"/>
                    <a:gd name="T134" fmla="*/ 151 w 151"/>
                    <a:gd name="T135" fmla="*/ 109 h 10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51" h="109">
                      <a:moveTo>
                        <a:pt x="8" y="0"/>
                      </a:moveTo>
                      <a:lnTo>
                        <a:pt x="12" y="0"/>
                      </a:lnTo>
                      <a:lnTo>
                        <a:pt x="16" y="0"/>
                      </a:lnTo>
                      <a:lnTo>
                        <a:pt x="21" y="0"/>
                      </a:lnTo>
                      <a:lnTo>
                        <a:pt x="25" y="0"/>
                      </a:lnTo>
                      <a:lnTo>
                        <a:pt x="29" y="0"/>
                      </a:lnTo>
                      <a:lnTo>
                        <a:pt x="34" y="0"/>
                      </a:lnTo>
                      <a:lnTo>
                        <a:pt x="38" y="0"/>
                      </a:lnTo>
                      <a:lnTo>
                        <a:pt x="43" y="0"/>
                      </a:lnTo>
                      <a:lnTo>
                        <a:pt x="47" y="0"/>
                      </a:lnTo>
                      <a:lnTo>
                        <a:pt x="52" y="0"/>
                      </a:lnTo>
                      <a:lnTo>
                        <a:pt x="56" y="0"/>
                      </a:lnTo>
                      <a:lnTo>
                        <a:pt x="60" y="0"/>
                      </a:lnTo>
                      <a:lnTo>
                        <a:pt x="65" y="0"/>
                      </a:lnTo>
                      <a:lnTo>
                        <a:pt x="69" y="0"/>
                      </a:lnTo>
                      <a:lnTo>
                        <a:pt x="74" y="0"/>
                      </a:lnTo>
                      <a:lnTo>
                        <a:pt x="78" y="0"/>
                      </a:lnTo>
                      <a:lnTo>
                        <a:pt x="83" y="0"/>
                      </a:lnTo>
                      <a:lnTo>
                        <a:pt x="88" y="0"/>
                      </a:lnTo>
                      <a:lnTo>
                        <a:pt x="92" y="1"/>
                      </a:lnTo>
                      <a:lnTo>
                        <a:pt x="97" y="1"/>
                      </a:lnTo>
                      <a:lnTo>
                        <a:pt x="102" y="1"/>
                      </a:lnTo>
                      <a:lnTo>
                        <a:pt x="106" y="1"/>
                      </a:lnTo>
                      <a:lnTo>
                        <a:pt x="111" y="2"/>
                      </a:lnTo>
                      <a:lnTo>
                        <a:pt x="116" y="2"/>
                      </a:lnTo>
                      <a:lnTo>
                        <a:pt x="120" y="3"/>
                      </a:lnTo>
                      <a:lnTo>
                        <a:pt x="125" y="3"/>
                      </a:lnTo>
                      <a:lnTo>
                        <a:pt x="129" y="4"/>
                      </a:lnTo>
                      <a:lnTo>
                        <a:pt x="134" y="5"/>
                      </a:lnTo>
                      <a:lnTo>
                        <a:pt x="138" y="5"/>
                      </a:lnTo>
                      <a:lnTo>
                        <a:pt x="142" y="6"/>
                      </a:lnTo>
                      <a:lnTo>
                        <a:pt x="146" y="6"/>
                      </a:lnTo>
                      <a:lnTo>
                        <a:pt x="151" y="7"/>
                      </a:lnTo>
                      <a:lnTo>
                        <a:pt x="151" y="19"/>
                      </a:lnTo>
                      <a:lnTo>
                        <a:pt x="151" y="31"/>
                      </a:lnTo>
                      <a:lnTo>
                        <a:pt x="151" y="43"/>
                      </a:lnTo>
                      <a:lnTo>
                        <a:pt x="151" y="54"/>
                      </a:lnTo>
                      <a:lnTo>
                        <a:pt x="150" y="62"/>
                      </a:lnTo>
                      <a:lnTo>
                        <a:pt x="150" y="69"/>
                      </a:lnTo>
                      <a:lnTo>
                        <a:pt x="149" y="76"/>
                      </a:lnTo>
                      <a:lnTo>
                        <a:pt x="149" y="83"/>
                      </a:lnTo>
                      <a:lnTo>
                        <a:pt x="147" y="90"/>
                      </a:lnTo>
                      <a:lnTo>
                        <a:pt x="146" y="96"/>
                      </a:lnTo>
                      <a:lnTo>
                        <a:pt x="145" y="103"/>
                      </a:lnTo>
                      <a:lnTo>
                        <a:pt x="143" y="109"/>
                      </a:lnTo>
                      <a:lnTo>
                        <a:pt x="139" y="109"/>
                      </a:lnTo>
                      <a:lnTo>
                        <a:pt x="135" y="109"/>
                      </a:lnTo>
                      <a:lnTo>
                        <a:pt x="130" y="109"/>
                      </a:lnTo>
                      <a:lnTo>
                        <a:pt x="126" y="109"/>
                      </a:lnTo>
                      <a:lnTo>
                        <a:pt x="121" y="109"/>
                      </a:lnTo>
                      <a:lnTo>
                        <a:pt x="117" y="109"/>
                      </a:lnTo>
                      <a:lnTo>
                        <a:pt x="113" y="109"/>
                      </a:lnTo>
                      <a:lnTo>
                        <a:pt x="108" y="109"/>
                      </a:lnTo>
                      <a:lnTo>
                        <a:pt x="104" y="109"/>
                      </a:lnTo>
                      <a:lnTo>
                        <a:pt x="99" y="109"/>
                      </a:lnTo>
                      <a:lnTo>
                        <a:pt x="95" y="109"/>
                      </a:lnTo>
                      <a:lnTo>
                        <a:pt x="91" y="109"/>
                      </a:lnTo>
                      <a:lnTo>
                        <a:pt x="86" y="109"/>
                      </a:lnTo>
                      <a:lnTo>
                        <a:pt x="82" y="109"/>
                      </a:lnTo>
                      <a:lnTo>
                        <a:pt x="77" y="109"/>
                      </a:lnTo>
                      <a:lnTo>
                        <a:pt x="73" y="109"/>
                      </a:lnTo>
                      <a:lnTo>
                        <a:pt x="68" y="109"/>
                      </a:lnTo>
                      <a:lnTo>
                        <a:pt x="63" y="108"/>
                      </a:lnTo>
                      <a:lnTo>
                        <a:pt x="59" y="108"/>
                      </a:lnTo>
                      <a:lnTo>
                        <a:pt x="54" y="108"/>
                      </a:lnTo>
                      <a:lnTo>
                        <a:pt x="49" y="108"/>
                      </a:lnTo>
                      <a:lnTo>
                        <a:pt x="44" y="107"/>
                      </a:lnTo>
                      <a:lnTo>
                        <a:pt x="40" y="107"/>
                      </a:lnTo>
                      <a:lnTo>
                        <a:pt x="35" y="107"/>
                      </a:lnTo>
                      <a:lnTo>
                        <a:pt x="31" y="106"/>
                      </a:lnTo>
                      <a:lnTo>
                        <a:pt x="26" y="105"/>
                      </a:lnTo>
                      <a:lnTo>
                        <a:pt x="22" y="105"/>
                      </a:lnTo>
                      <a:lnTo>
                        <a:pt x="17" y="104"/>
                      </a:lnTo>
                      <a:lnTo>
                        <a:pt x="13" y="104"/>
                      </a:lnTo>
                      <a:lnTo>
                        <a:pt x="9" y="103"/>
                      </a:lnTo>
                      <a:lnTo>
                        <a:pt x="5" y="102"/>
                      </a:lnTo>
                      <a:lnTo>
                        <a:pt x="0" y="102"/>
                      </a:lnTo>
                      <a:lnTo>
                        <a:pt x="0" y="90"/>
                      </a:lnTo>
                      <a:lnTo>
                        <a:pt x="0" y="78"/>
                      </a:lnTo>
                      <a:lnTo>
                        <a:pt x="0" y="66"/>
                      </a:lnTo>
                      <a:lnTo>
                        <a:pt x="0" y="54"/>
                      </a:lnTo>
                      <a:lnTo>
                        <a:pt x="1" y="47"/>
                      </a:lnTo>
                      <a:lnTo>
                        <a:pt x="1" y="40"/>
                      </a:lnTo>
                      <a:lnTo>
                        <a:pt x="2" y="33"/>
                      </a:lnTo>
                      <a:lnTo>
                        <a:pt x="2" y="26"/>
                      </a:lnTo>
                      <a:lnTo>
                        <a:pt x="4" y="19"/>
                      </a:lnTo>
                      <a:lnTo>
                        <a:pt x="5" y="13"/>
                      </a:lnTo>
                      <a:lnTo>
                        <a:pt x="6" y="6"/>
                      </a:lnTo>
                      <a:lnTo>
                        <a:pt x="8" y="0"/>
                      </a:lnTo>
                      <a:close/>
                    </a:path>
                  </a:pathLst>
                </a:custGeom>
                <a:solidFill>
                  <a:srgbClr val="0070B5"/>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18" name="Freeform 449"/>
                <p:cNvSpPr>
                  <a:spLocks/>
                </p:cNvSpPr>
                <p:nvPr/>
              </p:nvSpPr>
              <p:spPr bwMode="auto">
                <a:xfrm>
                  <a:off x="2096" y="1287"/>
                  <a:ext cx="133" cy="95"/>
                </a:xfrm>
                <a:custGeom>
                  <a:avLst/>
                  <a:gdLst>
                    <a:gd name="T0" fmla="*/ 13 w 133"/>
                    <a:gd name="T1" fmla="*/ 0 h 95"/>
                    <a:gd name="T2" fmla="*/ 20 w 133"/>
                    <a:gd name="T3" fmla="*/ 0 h 95"/>
                    <a:gd name="T4" fmla="*/ 28 w 133"/>
                    <a:gd name="T5" fmla="*/ 0 h 95"/>
                    <a:gd name="T6" fmla="*/ 35 w 133"/>
                    <a:gd name="T7" fmla="*/ 0 h 95"/>
                    <a:gd name="T8" fmla="*/ 43 w 133"/>
                    <a:gd name="T9" fmla="*/ 0 h 95"/>
                    <a:gd name="T10" fmla="*/ 50 w 133"/>
                    <a:gd name="T11" fmla="*/ 0 h 95"/>
                    <a:gd name="T12" fmla="*/ 58 w 133"/>
                    <a:gd name="T13" fmla="*/ 0 h 95"/>
                    <a:gd name="T14" fmla="*/ 66 w 133"/>
                    <a:gd name="T15" fmla="*/ 0 h 95"/>
                    <a:gd name="T16" fmla="*/ 74 w 133"/>
                    <a:gd name="T17" fmla="*/ 0 h 95"/>
                    <a:gd name="T18" fmla="*/ 82 w 133"/>
                    <a:gd name="T19" fmla="*/ 0 h 95"/>
                    <a:gd name="T20" fmla="*/ 91 w 133"/>
                    <a:gd name="T21" fmla="*/ 1 h 95"/>
                    <a:gd name="T22" fmla="*/ 99 w 133"/>
                    <a:gd name="T23" fmla="*/ 2 h 95"/>
                    <a:gd name="T24" fmla="*/ 107 w 133"/>
                    <a:gd name="T25" fmla="*/ 3 h 95"/>
                    <a:gd name="T26" fmla="*/ 115 w 133"/>
                    <a:gd name="T27" fmla="*/ 4 h 95"/>
                    <a:gd name="T28" fmla="*/ 122 w 133"/>
                    <a:gd name="T29" fmla="*/ 6 h 95"/>
                    <a:gd name="T30" fmla="*/ 129 w 133"/>
                    <a:gd name="T31" fmla="*/ 7 h 95"/>
                    <a:gd name="T32" fmla="*/ 133 w 133"/>
                    <a:gd name="T33" fmla="*/ 18 h 95"/>
                    <a:gd name="T34" fmla="*/ 133 w 133"/>
                    <a:gd name="T35" fmla="*/ 38 h 95"/>
                    <a:gd name="T36" fmla="*/ 132 w 133"/>
                    <a:gd name="T37" fmla="*/ 54 h 95"/>
                    <a:gd name="T38" fmla="*/ 131 w 133"/>
                    <a:gd name="T39" fmla="*/ 67 h 95"/>
                    <a:gd name="T40" fmla="*/ 129 w 133"/>
                    <a:gd name="T41" fmla="*/ 79 h 95"/>
                    <a:gd name="T42" fmla="*/ 126 w 133"/>
                    <a:gd name="T43" fmla="*/ 90 h 95"/>
                    <a:gd name="T44" fmla="*/ 120 w 133"/>
                    <a:gd name="T45" fmla="*/ 95 h 95"/>
                    <a:gd name="T46" fmla="*/ 113 w 133"/>
                    <a:gd name="T47" fmla="*/ 95 h 95"/>
                    <a:gd name="T48" fmla="*/ 105 w 133"/>
                    <a:gd name="T49" fmla="*/ 95 h 95"/>
                    <a:gd name="T50" fmla="*/ 97 w 133"/>
                    <a:gd name="T51" fmla="*/ 95 h 95"/>
                    <a:gd name="T52" fmla="*/ 90 w 133"/>
                    <a:gd name="T53" fmla="*/ 95 h 95"/>
                    <a:gd name="T54" fmla="*/ 82 w 133"/>
                    <a:gd name="T55" fmla="*/ 95 h 95"/>
                    <a:gd name="T56" fmla="*/ 75 w 133"/>
                    <a:gd name="T57" fmla="*/ 95 h 95"/>
                    <a:gd name="T58" fmla="*/ 67 w 133"/>
                    <a:gd name="T59" fmla="*/ 95 h 95"/>
                    <a:gd name="T60" fmla="*/ 59 w 133"/>
                    <a:gd name="T61" fmla="*/ 95 h 95"/>
                    <a:gd name="T62" fmla="*/ 51 w 133"/>
                    <a:gd name="T63" fmla="*/ 95 h 95"/>
                    <a:gd name="T64" fmla="*/ 42 w 133"/>
                    <a:gd name="T65" fmla="*/ 94 h 95"/>
                    <a:gd name="T66" fmla="*/ 34 w 133"/>
                    <a:gd name="T67" fmla="*/ 93 h 95"/>
                    <a:gd name="T68" fmla="*/ 26 w 133"/>
                    <a:gd name="T69" fmla="*/ 92 h 95"/>
                    <a:gd name="T70" fmla="*/ 18 w 133"/>
                    <a:gd name="T71" fmla="*/ 91 h 95"/>
                    <a:gd name="T72" fmla="*/ 11 w 133"/>
                    <a:gd name="T73" fmla="*/ 89 h 95"/>
                    <a:gd name="T74" fmla="*/ 4 w 133"/>
                    <a:gd name="T75" fmla="*/ 88 h 95"/>
                    <a:gd name="T76" fmla="*/ 0 w 133"/>
                    <a:gd name="T77" fmla="*/ 77 h 95"/>
                    <a:gd name="T78" fmla="*/ 0 w 133"/>
                    <a:gd name="T79" fmla="*/ 57 h 95"/>
                    <a:gd name="T80" fmla="*/ 1 w 133"/>
                    <a:gd name="T81" fmla="*/ 41 h 95"/>
                    <a:gd name="T82" fmla="*/ 2 w 133"/>
                    <a:gd name="T83" fmla="*/ 28 h 95"/>
                    <a:gd name="T84" fmla="*/ 4 w 133"/>
                    <a:gd name="T85" fmla="*/ 16 h 95"/>
                    <a:gd name="T86" fmla="*/ 7 w 133"/>
                    <a:gd name="T87" fmla="*/ 5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33"/>
                    <a:gd name="T133" fmla="*/ 0 h 95"/>
                    <a:gd name="T134" fmla="*/ 133 w 133"/>
                    <a:gd name="T135" fmla="*/ 95 h 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33" h="95">
                      <a:moveTo>
                        <a:pt x="9" y="0"/>
                      </a:moveTo>
                      <a:lnTo>
                        <a:pt x="13" y="0"/>
                      </a:lnTo>
                      <a:lnTo>
                        <a:pt x="17" y="0"/>
                      </a:lnTo>
                      <a:lnTo>
                        <a:pt x="20" y="0"/>
                      </a:lnTo>
                      <a:lnTo>
                        <a:pt x="24" y="0"/>
                      </a:lnTo>
                      <a:lnTo>
                        <a:pt x="28" y="0"/>
                      </a:lnTo>
                      <a:lnTo>
                        <a:pt x="32" y="0"/>
                      </a:lnTo>
                      <a:lnTo>
                        <a:pt x="35" y="0"/>
                      </a:lnTo>
                      <a:lnTo>
                        <a:pt x="39" y="0"/>
                      </a:lnTo>
                      <a:lnTo>
                        <a:pt x="43" y="0"/>
                      </a:lnTo>
                      <a:lnTo>
                        <a:pt x="47" y="0"/>
                      </a:lnTo>
                      <a:lnTo>
                        <a:pt x="50" y="0"/>
                      </a:lnTo>
                      <a:lnTo>
                        <a:pt x="54" y="0"/>
                      </a:lnTo>
                      <a:lnTo>
                        <a:pt x="58" y="0"/>
                      </a:lnTo>
                      <a:lnTo>
                        <a:pt x="62" y="0"/>
                      </a:lnTo>
                      <a:lnTo>
                        <a:pt x="66" y="0"/>
                      </a:lnTo>
                      <a:lnTo>
                        <a:pt x="69" y="0"/>
                      </a:lnTo>
                      <a:lnTo>
                        <a:pt x="74" y="0"/>
                      </a:lnTo>
                      <a:lnTo>
                        <a:pt x="78" y="0"/>
                      </a:lnTo>
                      <a:lnTo>
                        <a:pt x="82" y="0"/>
                      </a:lnTo>
                      <a:lnTo>
                        <a:pt x="86" y="0"/>
                      </a:lnTo>
                      <a:lnTo>
                        <a:pt x="91" y="1"/>
                      </a:lnTo>
                      <a:lnTo>
                        <a:pt x="95" y="1"/>
                      </a:lnTo>
                      <a:lnTo>
                        <a:pt x="99" y="2"/>
                      </a:lnTo>
                      <a:lnTo>
                        <a:pt x="103" y="2"/>
                      </a:lnTo>
                      <a:lnTo>
                        <a:pt x="107" y="3"/>
                      </a:lnTo>
                      <a:lnTo>
                        <a:pt x="111" y="3"/>
                      </a:lnTo>
                      <a:lnTo>
                        <a:pt x="115" y="4"/>
                      </a:lnTo>
                      <a:lnTo>
                        <a:pt x="118" y="5"/>
                      </a:lnTo>
                      <a:lnTo>
                        <a:pt x="122" y="6"/>
                      </a:lnTo>
                      <a:lnTo>
                        <a:pt x="126" y="6"/>
                      </a:lnTo>
                      <a:lnTo>
                        <a:pt x="129" y="7"/>
                      </a:lnTo>
                      <a:lnTo>
                        <a:pt x="133" y="8"/>
                      </a:lnTo>
                      <a:lnTo>
                        <a:pt x="133" y="18"/>
                      </a:lnTo>
                      <a:lnTo>
                        <a:pt x="133" y="28"/>
                      </a:lnTo>
                      <a:lnTo>
                        <a:pt x="133" y="38"/>
                      </a:lnTo>
                      <a:lnTo>
                        <a:pt x="133" y="47"/>
                      </a:lnTo>
                      <a:lnTo>
                        <a:pt x="132" y="54"/>
                      </a:lnTo>
                      <a:lnTo>
                        <a:pt x="132" y="60"/>
                      </a:lnTo>
                      <a:lnTo>
                        <a:pt x="131" y="67"/>
                      </a:lnTo>
                      <a:lnTo>
                        <a:pt x="130" y="73"/>
                      </a:lnTo>
                      <a:lnTo>
                        <a:pt x="129" y="79"/>
                      </a:lnTo>
                      <a:lnTo>
                        <a:pt x="127" y="85"/>
                      </a:lnTo>
                      <a:lnTo>
                        <a:pt x="126" y="90"/>
                      </a:lnTo>
                      <a:lnTo>
                        <a:pt x="124" y="95"/>
                      </a:lnTo>
                      <a:lnTo>
                        <a:pt x="120" y="95"/>
                      </a:lnTo>
                      <a:lnTo>
                        <a:pt x="116" y="95"/>
                      </a:lnTo>
                      <a:lnTo>
                        <a:pt x="113" y="95"/>
                      </a:lnTo>
                      <a:lnTo>
                        <a:pt x="109" y="95"/>
                      </a:lnTo>
                      <a:lnTo>
                        <a:pt x="105" y="95"/>
                      </a:lnTo>
                      <a:lnTo>
                        <a:pt x="101" y="95"/>
                      </a:lnTo>
                      <a:lnTo>
                        <a:pt x="97" y="95"/>
                      </a:lnTo>
                      <a:lnTo>
                        <a:pt x="94" y="95"/>
                      </a:lnTo>
                      <a:lnTo>
                        <a:pt x="90" y="95"/>
                      </a:lnTo>
                      <a:lnTo>
                        <a:pt x="86" y="95"/>
                      </a:lnTo>
                      <a:lnTo>
                        <a:pt x="82" y="95"/>
                      </a:lnTo>
                      <a:lnTo>
                        <a:pt x="79" y="95"/>
                      </a:lnTo>
                      <a:lnTo>
                        <a:pt x="75" y="95"/>
                      </a:lnTo>
                      <a:lnTo>
                        <a:pt x="71" y="95"/>
                      </a:lnTo>
                      <a:lnTo>
                        <a:pt x="67" y="95"/>
                      </a:lnTo>
                      <a:lnTo>
                        <a:pt x="64" y="95"/>
                      </a:lnTo>
                      <a:lnTo>
                        <a:pt x="59" y="95"/>
                      </a:lnTo>
                      <a:lnTo>
                        <a:pt x="55" y="95"/>
                      </a:lnTo>
                      <a:lnTo>
                        <a:pt x="51" y="95"/>
                      </a:lnTo>
                      <a:lnTo>
                        <a:pt x="46" y="95"/>
                      </a:lnTo>
                      <a:lnTo>
                        <a:pt x="42" y="94"/>
                      </a:lnTo>
                      <a:lnTo>
                        <a:pt x="38" y="94"/>
                      </a:lnTo>
                      <a:lnTo>
                        <a:pt x="34" y="93"/>
                      </a:lnTo>
                      <a:lnTo>
                        <a:pt x="30" y="93"/>
                      </a:lnTo>
                      <a:lnTo>
                        <a:pt x="26" y="92"/>
                      </a:lnTo>
                      <a:lnTo>
                        <a:pt x="22" y="91"/>
                      </a:lnTo>
                      <a:lnTo>
                        <a:pt x="18" y="91"/>
                      </a:lnTo>
                      <a:lnTo>
                        <a:pt x="15" y="90"/>
                      </a:lnTo>
                      <a:lnTo>
                        <a:pt x="11" y="89"/>
                      </a:lnTo>
                      <a:lnTo>
                        <a:pt x="7" y="88"/>
                      </a:lnTo>
                      <a:lnTo>
                        <a:pt x="4" y="88"/>
                      </a:lnTo>
                      <a:lnTo>
                        <a:pt x="0" y="87"/>
                      </a:lnTo>
                      <a:lnTo>
                        <a:pt x="0" y="77"/>
                      </a:lnTo>
                      <a:lnTo>
                        <a:pt x="0" y="67"/>
                      </a:lnTo>
                      <a:lnTo>
                        <a:pt x="0" y="57"/>
                      </a:lnTo>
                      <a:lnTo>
                        <a:pt x="0" y="47"/>
                      </a:lnTo>
                      <a:lnTo>
                        <a:pt x="1" y="41"/>
                      </a:lnTo>
                      <a:lnTo>
                        <a:pt x="1" y="34"/>
                      </a:lnTo>
                      <a:lnTo>
                        <a:pt x="2" y="28"/>
                      </a:lnTo>
                      <a:lnTo>
                        <a:pt x="3" y="22"/>
                      </a:lnTo>
                      <a:lnTo>
                        <a:pt x="4" y="16"/>
                      </a:lnTo>
                      <a:lnTo>
                        <a:pt x="6" y="10"/>
                      </a:lnTo>
                      <a:lnTo>
                        <a:pt x="7" y="5"/>
                      </a:lnTo>
                      <a:lnTo>
                        <a:pt x="9" y="0"/>
                      </a:lnTo>
                      <a:close/>
                    </a:path>
                  </a:pathLst>
                </a:custGeom>
                <a:solidFill>
                  <a:srgbClr val="0075B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19" name="Freeform 450"/>
                <p:cNvSpPr>
                  <a:spLocks/>
                </p:cNvSpPr>
                <p:nvPr/>
              </p:nvSpPr>
              <p:spPr bwMode="auto">
                <a:xfrm>
                  <a:off x="2105" y="1293"/>
                  <a:ext cx="115" cy="83"/>
                </a:xfrm>
                <a:custGeom>
                  <a:avLst/>
                  <a:gdLst>
                    <a:gd name="T0" fmla="*/ 14 w 115"/>
                    <a:gd name="T1" fmla="*/ 0 h 83"/>
                    <a:gd name="T2" fmla="*/ 20 w 115"/>
                    <a:gd name="T3" fmla="*/ 0 h 83"/>
                    <a:gd name="T4" fmla="*/ 26 w 115"/>
                    <a:gd name="T5" fmla="*/ 0 h 83"/>
                    <a:gd name="T6" fmla="*/ 33 w 115"/>
                    <a:gd name="T7" fmla="*/ 0 h 83"/>
                    <a:gd name="T8" fmla="*/ 39 w 115"/>
                    <a:gd name="T9" fmla="*/ 0 h 83"/>
                    <a:gd name="T10" fmla="*/ 45 w 115"/>
                    <a:gd name="T11" fmla="*/ 0 h 83"/>
                    <a:gd name="T12" fmla="*/ 51 w 115"/>
                    <a:gd name="T13" fmla="*/ 0 h 83"/>
                    <a:gd name="T14" fmla="*/ 58 w 115"/>
                    <a:gd name="T15" fmla="*/ 0 h 83"/>
                    <a:gd name="T16" fmla="*/ 65 w 115"/>
                    <a:gd name="T17" fmla="*/ 0 h 83"/>
                    <a:gd name="T18" fmla="*/ 72 w 115"/>
                    <a:gd name="T19" fmla="*/ 1 h 83"/>
                    <a:gd name="T20" fmla="*/ 79 w 115"/>
                    <a:gd name="T21" fmla="*/ 1 h 83"/>
                    <a:gd name="T22" fmla="*/ 86 w 115"/>
                    <a:gd name="T23" fmla="*/ 2 h 83"/>
                    <a:gd name="T24" fmla="*/ 93 w 115"/>
                    <a:gd name="T25" fmla="*/ 4 h 83"/>
                    <a:gd name="T26" fmla="*/ 100 w 115"/>
                    <a:gd name="T27" fmla="*/ 5 h 83"/>
                    <a:gd name="T28" fmla="*/ 106 w 115"/>
                    <a:gd name="T29" fmla="*/ 7 h 83"/>
                    <a:gd name="T30" fmla="*/ 112 w 115"/>
                    <a:gd name="T31" fmla="*/ 9 h 83"/>
                    <a:gd name="T32" fmla="*/ 115 w 115"/>
                    <a:gd name="T33" fmla="*/ 18 h 83"/>
                    <a:gd name="T34" fmla="*/ 115 w 115"/>
                    <a:gd name="T35" fmla="*/ 33 h 83"/>
                    <a:gd name="T36" fmla="*/ 114 w 115"/>
                    <a:gd name="T37" fmla="*/ 47 h 83"/>
                    <a:gd name="T38" fmla="*/ 113 w 115"/>
                    <a:gd name="T39" fmla="*/ 59 h 83"/>
                    <a:gd name="T40" fmla="*/ 110 w 115"/>
                    <a:gd name="T41" fmla="*/ 69 h 83"/>
                    <a:gd name="T42" fmla="*/ 107 w 115"/>
                    <a:gd name="T43" fmla="*/ 79 h 83"/>
                    <a:gd name="T44" fmla="*/ 101 w 115"/>
                    <a:gd name="T45" fmla="*/ 83 h 83"/>
                    <a:gd name="T46" fmla="*/ 95 w 115"/>
                    <a:gd name="T47" fmla="*/ 83 h 83"/>
                    <a:gd name="T48" fmla="*/ 89 w 115"/>
                    <a:gd name="T49" fmla="*/ 83 h 83"/>
                    <a:gd name="T50" fmla="*/ 83 w 115"/>
                    <a:gd name="T51" fmla="*/ 83 h 83"/>
                    <a:gd name="T52" fmla="*/ 76 w 115"/>
                    <a:gd name="T53" fmla="*/ 83 h 83"/>
                    <a:gd name="T54" fmla="*/ 70 w 115"/>
                    <a:gd name="T55" fmla="*/ 83 h 83"/>
                    <a:gd name="T56" fmla="*/ 64 w 115"/>
                    <a:gd name="T57" fmla="*/ 83 h 83"/>
                    <a:gd name="T58" fmla="*/ 57 w 115"/>
                    <a:gd name="T59" fmla="*/ 83 h 83"/>
                    <a:gd name="T60" fmla="*/ 50 w 115"/>
                    <a:gd name="T61" fmla="*/ 83 h 83"/>
                    <a:gd name="T62" fmla="*/ 43 w 115"/>
                    <a:gd name="T63" fmla="*/ 82 h 83"/>
                    <a:gd name="T64" fmla="*/ 36 w 115"/>
                    <a:gd name="T65" fmla="*/ 82 h 83"/>
                    <a:gd name="T66" fmla="*/ 29 w 115"/>
                    <a:gd name="T67" fmla="*/ 81 h 83"/>
                    <a:gd name="T68" fmla="*/ 22 w 115"/>
                    <a:gd name="T69" fmla="*/ 79 h 83"/>
                    <a:gd name="T70" fmla="*/ 15 w 115"/>
                    <a:gd name="T71" fmla="*/ 78 h 83"/>
                    <a:gd name="T72" fmla="*/ 9 w 115"/>
                    <a:gd name="T73" fmla="*/ 76 h 83"/>
                    <a:gd name="T74" fmla="*/ 3 w 115"/>
                    <a:gd name="T75" fmla="*/ 74 h 83"/>
                    <a:gd name="T76" fmla="*/ 0 w 115"/>
                    <a:gd name="T77" fmla="*/ 65 h 83"/>
                    <a:gd name="T78" fmla="*/ 0 w 115"/>
                    <a:gd name="T79" fmla="*/ 49 h 83"/>
                    <a:gd name="T80" fmla="*/ 0 w 115"/>
                    <a:gd name="T81" fmla="*/ 35 h 83"/>
                    <a:gd name="T82" fmla="*/ 2 w 115"/>
                    <a:gd name="T83" fmla="*/ 24 h 83"/>
                    <a:gd name="T84" fmla="*/ 5 w 115"/>
                    <a:gd name="T85" fmla="*/ 14 h 83"/>
                    <a:gd name="T86" fmla="*/ 8 w 115"/>
                    <a:gd name="T87" fmla="*/ 4 h 8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5"/>
                    <a:gd name="T133" fmla="*/ 0 h 83"/>
                    <a:gd name="T134" fmla="*/ 115 w 115"/>
                    <a:gd name="T135" fmla="*/ 83 h 8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5" h="83">
                      <a:moveTo>
                        <a:pt x="10" y="0"/>
                      </a:moveTo>
                      <a:lnTo>
                        <a:pt x="14" y="0"/>
                      </a:lnTo>
                      <a:lnTo>
                        <a:pt x="17" y="0"/>
                      </a:lnTo>
                      <a:lnTo>
                        <a:pt x="20" y="0"/>
                      </a:lnTo>
                      <a:lnTo>
                        <a:pt x="23" y="0"/>
                      </a:lnTo>
                      <a:lnTo>
                        <a:pt x="26" y="0"/>
                      </a:lnTo>
                      <a:lnTo>
                        <a:pt x="29" y="0"/>
                      </a:lnTo>
                      <a:lnTo>
                        <a:pt x="33" y="0"/>
                      </a:lnTo>
                      <a:lnTo>
                        <a:pt x="36" y="0"/>
                      </a:lnTo>
                      <a:lnTo>
                        <a:pt x="39" y="0"/>
                      </a:lnTo>
                      <a:lnTo>
                        <a:pt x="42" y="0"/>
                      </a:lnTo>
                      <a:lnTo>
                        <a:pt x="45" y="0"/>
                      </a:lnTo>
                      <a:lnTo>
                        <a:pt x="48" y="0"/>
                      </a:lnTo>
                      <a:lnTo>
                        <a:pt x="51" y="0"/>
                      </a:lnTo>
                      <a:lnTo>
                        <a:pt x="55" y="0"/>
                      </a:lnTo>
                      <a:lnTo>
                        <a:pt x="58" y="0"/>
                      </a:lnTo>
                      <a:lnTo>
                        <a:pt x="61" y="0"/>
                      </a:lnTo>
                      <a:lnTo>
                        <a:pt x="65" y="0"/>
                      </a:lnTo>
                      <a:lnTo>
                        <a:pt x="68" y="0"/>
                      </a:lnTo>
                      <a:lnTo>
                        <a:pt x="72" y="1"/>
                      </a:lnTo>
                      <a:lnTo>
                        <a:pt x="76" y="1"/>
                      </a:lnTo>
                      <a:lnTo>
                        <a:pt x="79" y="1"/>
                      </a:lnTo>
                      <a:lnTo>
                        <a:pt x="83" y="2"/>
                      </a:lnTo>
                      <a:lnTo>
                        <a:pt x="86" y="2"/>
                      </a:lnTo>
                      <a:lnTo>
                        <a:pt x="90" y="3"/>
                      </a:lnTo>
                      <a:lnTo>
                        <a:pt x="93" y="4"/>
                      </a:lnTo>
                      <a:lnTo>
                        <a:pt x="97" y="5"/>
                      </a:lnTo>
                      <a:lnTo>
                        <a:pt x="100" y="5"/>
                      </a:lnTo>
                      <a:lnTo>
                        <a:pt x="103" y="6"/>
                      </a:lnTo>
                      <a:lnTo>
                        <a:pt x="106" y="7"/>
                      </a:lnTo>
                      <a:lnTo>
                        <a:pt x="109" y="8"/>
                      </a:lnTo>
                      <a:lnTo>
                        <a:pt x="112" y="9"/>
                      </a:lnTo>
                      <a:lnTo>
                        <a:pt x="115" y="10"/>
                      </a:lnTo>
                      <a:lnTo>
                        <a:pt x="115" y="18"/>
                      </a:lnTo>
                      <a:lnTo>
                        <a:pt x="115" y="26"/>
                      </a:lnTo>
                      <a:lnTo>
                        <a:pt x="115" y="33"/>
                      </a:lnTo>
                      <a:lnTo>
                        <a:pt x="115" y="41"/>
                      </a:lnTo>
                      <a:lnTo>
                        <a:pt x="114" y="47"/>
                      </a:lnTo>
                      <a:lnTo>
                        <a:pt x="114" y="53"/>
                      </a:lnTo>
                      <a:lnTo>
                        <a:pt x="113" y="59"/>
                      </a:lnTo>
                      <a:lnTo>
                        <a:pt x="112" y="64"/>
                      </a:lnTo>
                      <a:lnTo>
                        <a:pt x="110" y="69"/>
                      </a:lnTo>
                      <a:lnTo>
                        <a:pt x="108" y="74"/>
                      </a:lnTo>
                      <a:lnTo>
                        <a:pt x="107" y="79"/>
                      </a:lnTo>
                      <a:lnTo>
                        <a:pt x="104" y="83"/>
                      </a:lnTo>
                      <a:lnTo>
                        <a:pt x="101" y="83"/>
                      </a:lnTo>
                      <a:lnTo>
                        <a:pt x="98" y="83"/>
                      </a:lnTo>
                      <a:lnTo>
                        <a:pt x="95" y="83"/>
                      </a:lnTo>
                      <a:lnTo>
                        <a:pt x="92" y="83"/>
                      </a:lnTo>
                      <a:lnTo>
                        <a:pt x="89" y="83"/>
                      </a:lnTo>
                      <a:lnTo>
                        <a:pt x="86" y="83"/>
                      </a:lnTo>
                      <a:lnTo>
                        <a:pt x="83" y="83"/>
                      </a:lnTo>
                      <a:lnTo>
                        <a:pt x="79" y="83"/>
                      </a:lnTo>
                      <a:lnTo>
                        <a:pt x="76" y="83"/>
                      </a:lnTo>
                      <a:lnTo>
                        <a:pt x="73" y="83"/>
                      </a:lnTo>
                      <a:lnTo>
                        <a:pt x="70" y="83"/>
                      </a:lnTo>
                      <a:lnTo>
                        <a:pt x="67" y="83"/>
                      </a:lnTo>
                      <a:lnTo>
                        <a:pt x="64" y="83"/>
                      </a:lnTo>
                      <a:lnTo>
                        <a:pt x="60" y="83"/>
                      </a:lnTo>
                      <a:lnTo>
                        <a:pt x="57" y="83"/>
                      </a:lnTo>
                      <a:lnTo>
                        <a:pt x="54" y="83"/>
                      </a:lnTo>
                      <a:lnTo>
                        <a:pt x="50" y="83"/>
                      </a:lnTo>
                      <a:lnTo>
                        <a:pt x="47" y="83"/>
                      </a:lnTo>
                      <a:lnTo>
                        <a:pt x="43" y="82"/>
                      </a:lnTo>
                      <a:lnTo>
                        <a:pt x="39" y="82"/>
                      </a:lnTo>
                      <a:lnTo>
                        <a:pt x="36" y="82"/>
                      </a:lnTo>
                      <a:lnTo>
                        <a:pt x="32" y="81"/>
                      </a:lnTo>
                      <a:lnTo>
                        <a:pt x="29" y="81"/>
                      </a:lnTo>
                      <a:lnTo>
                        <a:pt x="25" y="80"/>
                      </a:lnTo>
                      <a:lnTo>
                        <a:pt x="22" y="79"/>
                      </a:lnTo>
                      <a:lnTo>
                        <a:pt x="18" y="78"/>
                      </a:lnTo>
                      <a:lnTo>
                        <a:pt x="15" y="78"/>
                      </a:lnTo>
                      <a:lnTo>
                        <a:pt x="12" y="77"/>
                      </a:lnTo>
                      <a:lnTo>
                        <a:pt x="9" y="76"/>
                      </a:lnTo>
                      <a:lnTo>
                        <a:pt x="6" y="75"/>
                      </a:lnTo>
                      <a:lnTo>
                        <a:pt x="3" y="74"/>
                      </a:lnTo>
                      <a:lnTo>
                        <a:pt x="0" y="73"/>
                      </a:lnTo>
                      <a:lnTo>
                        <a:pt x="0" y="65"/>
                      </a:lnTo>
                      <a:lnTo>
                        <a:pt x="0" y="57"/>
                      </a:lnTo>
                      <a:lnTo>
                        <a:pt x="0" y="49"/>
                      </a:lnTo>
                      <a:lnTo>
                        <a:pt x="0" y="41"/>
                      </a:lnTo>
                      <a:lnTo>
                        <a:pt x="0" y="35"/>
                      </a:lnTo>
                      <a:lnTo>
                        <a:pt x="1" y="30"/>
                      </a:lnTo>
                      <a:lnTo>
                        <a:pt x="2" y="24"/>
                      </a:lnTo>
                      <a:lnTo>
                        <a:pt x="3" y="19"/>
                      </a:lnTo>
                      <a:lnTo>
                        <a:pt x="5" y="14"/>
                      </a:lnTo>
                      <a:lnTo>
                        <a:pt x="6" y="9"/>
                      </a:lnTo>
                      <a:lnTo>
                        <a:pt x="8" y="4"/>
                      </a:lnTo>
                      <a:lnTo>
                        <a:pt x="10" y="0"/>
                      </a:lnTo>
                      <a:close/>
                    </a:path>
                  </a:pathLst>
                </a:custGeom>
                <a:solidFill>
                  <a:srgbClr val="057CC9"/>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20" name="Freeform 451"/>
                <p:cNvSpPr>
                  <a:spLocks/>
                </p:cNvSpPr>
                <p:nvPr/>
              </p:nvSpPr>
              <p:spPr bwMode="auto">
                <a:xfrm>
                  <a:off x="2114" y="1300"/>
                  <a:ext cx="97" cy="69"/>
                </a:xfrm>
                <a:custGeom>
                  <a:avLst/>
                  <a:gdLst>
                    <a:gd name="T0" fmla="*/ 14 w 97"/>
                    <a:gd name="T1" fmla="*/ 0 h 69"/>
                    <a:gd name="T2" fmla="*/ 20 w 97"/>
                    <a:gd name="T3" fmla="*/ 0 h 69"/>
                    <a:gd name="T4" fmla="*/ 25 w 97"/>
                    <a:gd name="T5" fmla="*/ 0 h 69"/>
                    <a:gd name="T6" fmla="*/ 30 w 97"/>
                    <a:gd name="T7" fmla="*/ 0 h 69"/>
                    <a:gd name="T8" fmla="*/ 35 w 97"/>
                    <a:gd name="T9" fmla="*/ 0 h 69"/>
                    <a:gd name="T10" fmla="*/ 40 w 97"/>
                    <a:gd name="T11" fmla="*/ 0 h 69"/>
                    <a:gd name="T12" fmla="*/ 45 w 97"/>
                    <a:gd name="T13" fmla="*/ 0 h 69"/>
                    <a:gd name="T14" fmla="*/ 50 w 97"/>
                    <a:gd name="T15" fmla="*/ 0 h 69"/>
                    <a:gd name="T16" fmla="*/ 56 w 97"/>
                    <a:gd name="T17" fmla="*/ 0 h 69"/>
                    <a:gd name="T18" fmla="*/ 62 w 97"/>
                    <a:gd name="T19" fmla="*/ 0 h 69"/>
                    <a:gd name="T20" fmla="*/ 68 w 97"/>
                    <a:gd name="T21" fmla="*/ 1 h 69"/>
                    <a:gd name="T22" fmla="*/ 74 w 97"/>
                    <a:gd name="T23" fmla="*/ 2 h 69"/>
                    <a:gd name="T24" fmla="*/ 80 w 97"/>
                    <a:gd name="T25" fmla="*/ 4 h 69"/>
                    <a:gd name="T26" fmla="*/ 85 w 97"/>
                    <a:gd name="T27" fmla="*/ 5 h 69"/>
                    <a:gd name="T28" fmla="*/ 90 w 97"/>
                    <a:gd name="T29" fmla="*/ 7 h 69"/>
                    <a:gd name="T30" fmla="*/ 95 w 97"/>
                    <a:gd name="T31" fmla="*/ 10 h 69"/>
                    <a:gd name="T32" fmla="*/ 97 w 97"/>
                    <a:gd name="T33" fmla="*/ 17 h 69"/>
                    <a:gd name="T34" fmla="*/ 97 w 97"/>
                    <a:gd name="T35" fmla="*/ 28 h 69"/>
                    <a:gd name="T36" fmla="*/ 97 w 97"/>
                    <a:gd name="T37" fmla="*/ 40 h 69"/>
                    <a:gd name="T38" fmla="*/ 95 w 97"/>
                    <a:gd name="T39" fmla="*/ 49 h 69"/>
                    <a:gd name="T40" fmla="*/ 92 w 97"/>
                    <a:gd name="T41" fmla="*/ 59 h 69"/>
                    <a:gd name="T42" fmla="*/ 87 w 97"/>
                    <a:gd name="T43" fmla="*/ 66 h 69"/>
                    <a:gd name="T44" fmla="*/ 83 w 97"/>
                    <a:gd name="T45" fmla="*/ 69 h 69"/>
                    <a:gd name="T46" fmla="*/ 77 w 97"/>
                    <a:gd name="T47" fmla="*/ 69 h 69"/>
                    <a:gd name="T48" fmla="*/ 72 w 97"/>
                    <a:gd name="T49" fmla="*/ 69 h 69"/>
                    <a:gd name="T50" fmla="*/ 67 w 97"/>
                    <a:gd name="T51" fmla="*/ 69 h 69"/>
                    <a:gd name="T52" fmla="*/ 62 w 97"/>
                    <a:gd name="T53" fmla="*/ 69 h 69"/>
                    <a:gd name="T54" fmla="*/ 57 w 97"/>
                    <a:gd name="T55" fmla="*/ 69 h 69"/>
                    <a:gd name="T56" fmla="*/ 52 w 97"/>
                    <a:gd name="T57" fmla="*/ 69 h 69"/>
                    <a:gd name="T58" fmla="*/ 47 w 97"/>
                    <a:gd name="T59" fmla="*/ 69 h 69"/>
                    <a:gd name="T60" fmla="*/ 41 w 97"/>
                    <a:gd name="T61" fmla="*/ 69 h 69"/>
                    <a:gd name="T62" fmla="*/ 35 w 97"/>
                    <a:gd name="T63" fmla="*/ 69 h 69"/>
                    <a:gd name="T64" fmla="*/ 29 w 97"/>
                    <a:gd name="T65" fmla="*/ 68 h 69"/>
                    <a:gd name="T66" fmla="*/ 23 w 97"/>
                    <a:gd name="T67" fmla="*/ 67 h 69"/>
                    <a:gd name="T68" fmla="*/ 17 w 97"/>
                    <a:gd name="T69" fmla="*/ 65 h 69"/>
                    <a:gd name="T70" fmla="*/ 12 w 97"/>
                    <a:gd name="T71" fmla="*/ 63 h 69"/>
                    <a:gd name="T72" fmla="*/ 7 w 97"/>
                    <a:gd name="T73" fmla="*/ 61 h 69"/>
                    <a:gd name="T74" fmla="*/ 2 w 97"/>
                    <a:gd name="T75" fmla="*/ 59 h 69"/>
                    <a:gd name="T76" fmla="*/ 0 w 97"/>
                    <a:gd name="T77" fmla="*/ 52 h 69"/>
                    <a:gd name="T78" fmla="*/ 0 w 97"/>
                    <a:gd name="T79" fmla="*/ 40 h 69"/>
                    <a:gd name="T80" fmla="*/ 0 w 97"/>
                    <a:gd name="T81" fmla="*/ 29 h 69"/>
                    <a:gd name="T82" fmla="*/ 2 w 97"/>
                    <a:gd name="T83" fmla="*/ 19 h 69"/>
                    <a:gd name="T84" fmla="*/ 5 w 97"/>
                    <a:gd name="T85" fmla="*/ 10 h 69"/>
                    <a:gd name="T86" fmla="*/ 10 w 97"/>
                    <a:gd name="T87" fmla="*/ 3 h 6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
                    <a:gd name="T133" fmla="*/ 0 h 69"/>
                    <a:gd name="T134" fmla="*/ 97 w 97"/>
                    <a:gd name="T135" fmla="*/ 69 h 6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 h="69">
                      <a:moveTo>
                        <a:pt x="12" y="0"/>
                      </a:moveTo>
                      <a:lnTo>
                        <a:pt x="14" y="0"/>
                      </a:lnTo>
                      <a:lnTo>
                        <a:pt x="17" y="0"/>
                      </a:lnTo>
                      <a:lnTo>
                        <a:pt x="20" y="0"/>
                      </a:lnTo>
                      <a:lnTo>
                        <a:pt x="22" y="0"/>
                      </a:lnTo>
                      <a:lnTo>
                        <a:pt x="25" y="0"/>
                      </a:lnTo>
                      <a:lnTo>
                        <a:pt x="27" y="0"/>
                      </a:lnTo>
                      <a:lnTo>
                        <a:pt x="30" y="0"/>
                      </a:lnTo>
                      <a:lnTo>
                        <a:pt x="32" y="0"/>
                      </a:lnTo>
                      <a:lnTo>
                        <a:pt x="35" y="0"/>
                      </a:lnTo>
                      <a:lnTo>
                        <a:pt x="37" y="0"/>
                      </a:lnTo>
                      <a:lnTo>
                        <a:pt x="40" y="0"/>
                      </a:lnTo>
                      <a:lnTo>
                        <a:pt x="42" y="0"/>
                      </a:lnTo>
                      <a:lnTo>
                        <a:pt x="45" y="0"/>
                      </a:lnTo>
                      <a:lnTo>
                        <a:pt x="47" y="0"/>
                      </a:lnTo>
                      <a:lnTo>
                        <a:pt x="50" y="0"/>
                      </a:lnTo>
                      <a:lnTo>
                        <a:pt x="52" y="0"/>
                      </a:lnTo>
                      <a:lnTo>
                        <a:pt x="56" y="0"/>
                      </a:lnTo>
                      <a:lnTo>
                        <a:pt x="59" y="0"/>
                      </a:lnTo>
                      <a:lnTo>
                        <a:pt x="62" y="0"/>
                      </a:lnTo>
                      <a:lnTo>
                        <a:pt x="65" y="0"/>
                      </a:lnTo>
                      <a:lnTo>
                        <a:pt x="68" y="1"/>
                      </a:lnTo>
                      <a:lnTo>
                        <a:pt x="71" y="2"/>
                      </a:lnTo>
                      <a:lnTo>
                        <a:pt x="74" y="2"/>
                      </a:lnTo>
                      <a:lnTo>
                        <a:pt x="77" y="3"/>
                      </a:lnTo>
                      <a:lnTo>
                        <a:pt x="80" y="4"/>
                      </a:lnTo>
                      <a:lnTo>
                        <a:pt x="83" y="5"/>
                      </a:lnTo>
                      <a:lnTo>
                        <a:pt x="85" y="5"/>
                      </a:lnTo>
                      <a:lnTo>
                        <a:pt x="88" y="6"/>
                      </a:lnTo>
                      <a:lnTo>
                        <a:pt x="90" y="7"/>
                      </a:lnTo>
                      <a:lnTo>
                        <a:pt x="92" y="9"/>
                      </a:lnTo>
                      <a:lnTo>
                        <a:pt x="95" y="10"/>
                      </a:lnTo>
                      <a:lnTo>
                        <a:pt x="97" y="11"/>
                      </a:lnTo>
                      <a:lnTo>
                        <a:pt x="97" y="17"/>
                      </a:lnTo>
                      <a:lnTo>
                        <a:pt x="97" y="23"/>
                      </a:lnTo>
                      <a:lnTo>
                        <a:pt x="97" y="28"/>
                      </a:lnTo>
                      <a:lnTo>
                        <a:pt x="97" y="34"/>
                      </a:lnTo>
                      <a:lnTo>
                        <a:pt x="97" y="40"/>
                      </a:lnTo>
                      <a:lnTo>
                        <a:pt x="96" y="45"/>
                      </a:lnTo>
                      <a:lnTo>
                        <a:pt x="95" y="49"/>
                      </a:lnTo>
                      <a:lnTo>
                        <a:pt x="93" y="54"/>
                      </a:lnTo>
                      <a:lnTo>
                        <a:pt x="92" y="59"/>
                      </a:lnTo>
                      <a:lnTo>
                        <a:pt x="90" y="62"/>
                      </a:lnTo>
                      <a:lnTo>
                        <a:pt x="87" y="66"/>
                      </a:lnTo>
                      <a:lnTo>
                        <a:pt x="85" y="69"/>
                      </a:lnTo>
                      <a:lnTo>
                        <a:pt x="83" y="69"/>
                      </a:lnTo>
                      <a:lnTo>
                        <a:pt x="80" y="69"/>
                      </a:lnTo>
                      <a:lnTo>
                        <a:pt x="77" y="69"/>
                      </a:lnTo>
                      <a:lnTo>
                        <a:pt x="75" y="69"/>
                      </a:lnTo>
                      <a:lnTo>
                        <a:pt x="72" y="69"/>
                      </a:lnTo>
                      <a:lnTo>
                        <a:pt x="70" y="69"/>
                      </a:lnTo>
                      <a:lnTo>
                        <a:pt x="67" y="69"/>
                      </a:lnTo>
                      <a:lnTo>
                        <a:pt x="65" y="69"/>
                      </a:lnTo>
                      <a:lnTo>
                        <a:pt x="62" y="69"/>
                      </a:lnTo>
                      <a:lnTo>
                        <a:pt x="60" y="69"/>
                      </a:lnTo>
                      <a:lnTo>
                        <a:pt x="57" y="69"/>
                      </a:lnTo>
                      <a:lnTo>
                        <a:pt x="55" y="69"/>
                      </a:lnTo>
                      <a:lnTo>
                        <a:pt x="52" y="69"/>
                      </a:lnTo>
                      <a:lnTo>
                        <a:pt x="50" y="69"/>
                      </a:lnTo>
                      <a:lnTo>
                        <a:pt x="47" y="69"/>
                      </a:lnTo>
                      <a:lnTo>
                        <a:pt x="45" y="69"/>
                      </a:lnTo>
                      <a:lnTo>
                        <a:pt x="41" y="69"/>
                      </a:lnTo>
                      <a:lnTo>
                        <a:pt x="38" y="69"/>
                      </a:lnTo>
                      <a:lnTo>
                        <a:pt x="35" y="69"/>
                      </a:lnTo>
                      <a:lnTo>
                        <a:pt x="32" y="68"/>
                      </a:lnTo>
                      <a:lnTo>
                        <a:pt x="29" y="68"/>
                      </a:lnTo>
                      <a:lnTo>
                        <a:pt x="26" y="67"/>
                      </a:lnTo>
                      <a:lnTo>
                        <a:pt x="23" y="67"/>
                      </a:lnTo>
                      <a:lnTo>
                        <a:pt x="20" y="66"/>
                      </a:lnTo>
                      <a:lnTo>
                        <a:pt x="17" y="65"/>
                      </a:lnTo>
                      <a:lnTo>
                        <a:pt x="15" y="64"/>
                      </a:lnTo>
                      <a:lnTo>
                        <a:pt x="12" y="63"/>
                      </a:lnTo>
                      <a:lnTo>
                        <a:pt x="9" y="62"/>
                      </a:lnTo>
                      <a:lnTo>
                        <a:pt x="7" y="61"/>
                      </a:lnTo>
                      <a:lnTo>
                        <a:pt x="5" y="60"/>
                      </a:lnTo>
                      <a:lnTo>
                        <a:pt x="2" y="59"/>
                      </a:lnTo>
                      <a:lnTo>
                        <a:pt x="0" y="58"/>
                      </a:lnTo>
                      <a:lnTo>
                        <a:pt x="0" y="52"/>
                      </a:lnTo>
                      <a:lnTo>
                        <a:pt x="0" y="46"/>
                      </a:lnTo>
                      <a:lnTo>
                        <a:pt x="0" y="40"/>
                      </a:lnTo>
                      <a:lnTo>
                        <a:pt x="0" y="34"/>
                      </a:lnTo>
                      <a:lnTo>
                        <a:pt x="0" y="29"/>
                      </a:lnTo>
                      <a:lnTo>
                        <a:pt x="1" y="24"/>
                      </a:lnTo>
                      <a:lnTo>
                        <a:pt x="2" y="19"/>
                      </a:lnTo>
                      <a:lnTo>
                        <a:pt x="4" y="15"/>
                      </a:lnTo>
                      <a:lnTo>
                        <a:pt x="5" y="10"/>
                      </a:lnTo>
                      <a:lnTo>
                        <a:pt x="7" y="6"/>
                      </a:lnTo>
                      <a:lnTo>
                        <a:pt x="10" y="3"/>
                      </a:lnTo>
                      <a:lnTo>
                        <a:pt x="12" y="0"/>
                      </a:lnTo>
                      <a:close/>
                    </a:path>
                  </a:pathLst>
                </a:custGeom>
                <a:solidFill>
                  <a:srgbClr val="0A82D3"/>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21" name="Freeform 452"/>
                <p:cNvSpPr>
                  <a:spLocks/>
                </p:cNvSpPr>
                <p:nvPr/>
              </p:nvSpPr>
              <p:spPr bwMode="auto">
                <a:xfrm>
                  <a:off x="2123" y="1306"/>
                  <a:ext cx="79" cy="57"/>
                </a:xfrm>
                <a:custGeom>
                  <a:avLst/>
                  <a:gdLst>
                    <a:gd name="T0" fmla="*/ 17 w 79"/>
                    <a:gd name="T1" fmla="*/ 0 h 57"/>
                    <a:gd name="T2" fmla="*/ 25 w 79"/>
                    <a:gd name="T3" fmla="*/ 0 h 57"/>
                    <a:gd name="T4" fmla="*/ 32 w 79"/>
                    <a:gd name="T5" fmla="*/ 0 h 57"/>
                    <a:gd name="T6" fmla="*/ 40 w 79"/>
                    <a:gd name="T7" fmla="*/ 0 h 57"/>
                    <a:gd name="T8" fmla="*/ 47 w 79"/>
                    <a:gd name="T9" fmla="*/ 0 h 57"/>
                    <a:gd name="T10" fmla="*/ 52 w 79"/>
                    <a:gd name="T11" fmla="*/ 1 h 57"/>
                    <a:gd name="T12" fmla="*/ 57 w 79"/>
                    <a:gd name="T13" fmla="*/ 2 h 57"/>
                    <a:gd name="T14" fmla="*/ 62 w 79"/>
                    <a:gd name="T15" fmla="*/ 3 h 57"/>
                    <a:gd name="T16" fmla="*/ 66 w 79"/>
                    <a:gd name="T17" fmla="*/ 5 h 57"/>
                    <a:gd name="T18" fmla="*/ 70 w 79"/>
                    <a:gd name="T19" fmla="*/ 7 h 57"/>
                    <a:gd name="T20" fmla="*/ 74 w 79"/>
                    <a:gd name="T21" fmla="*/ 9 h 57"/>
                    <a:gd name="T22" fmla="*/ 77 w 79"/>
                    <a:gd name="T23" fmla="*/ 11 h 57"/>
                    <a:gd name="T24" fmla="*/ 79 w 79"/>
                    <a:gd name="T25" fmla="*/ 17 h 57"/>
                    <a:gd name="T26" fmla="*/ 79 w 79"/>
                    <a:gd name="T27" fmla="*/ 24 h 57"/>
                    <a:gd name="T28" fmla="*/ 79 w 79"/>
                    <a:gd name="T29" fmla="*/ 33 h 57"/>
                    <a:gd name="T30" fmla="*/ 77 w 79"/>
                    <a:gd name="T31" fmla="*/ 41 h 57"/>
                    <a:gd name="T32" fmla="*/ 73 w 79"/>
                    <a:gd name="T33" fmla="*/ 49 h 57"/>
                    <a:gd name="T34" fmla="*/ 68 w 79"/>
                    <a:gd name="T35" fmla="*/ 55 h 57"/>
                    <a:gd name="T36" fmla="*/ 62 w 79"/>
                    <a:gd name="T37" fmla="*/ 57 h 57"/>
                    <a:gd name="T38" fmla="*/ 54 w 79"/>
                    <a:gd name="T39" fmla="*/ 57 h 57"/>
                    <a:gd name="T40" fmla="*/ 47 w 79"/>
                    <a:gd name="T41" fmla="*/ 57 h 57"/>
                    <a:gd name="T42" fmla="*/ 39 w 79"/>
                    <a:gd name="T43" fmla="*/ 57 h 57"/>
                    <a:gd name="T44" fmla="*/ 32 w 79"/>
                    <a:gd name="T45" fmla="*/ 57 h 57"/>
                    <a:gd name="T46" fmla="*/ 27 w 79"/>
                    <a:gd name="T47" fmla="*/ 56 h 57"/>
                    <a:gd name="T48" fmla="*/ 22 w 79"/>
                    <a:gd name="T49" fmla="*/ 55 h 57"/>
                    <a:gd name="T50" fmla="*/ 17 w 79"/>
                    <a:gd name="T51" fmla="*/ 54 h 57"/>
                    <a:gd name="T52" fmla="*/ 13 w 79"/>
                    <a:gd name="T53" fmla="*/ 52 h 57"/>
                    <a:gd name="T54" fmla="*/ 8 w 79"/>
                    <a:gd name="T55" fmla="*/ 50 h 57"/>
                    <a:gd name="T56" fmla="*/ 5 w 79"/>
                    <a:gd name="T57" fmla="*/ 48 h 57"/>
                    <a:gd name="T58" fmla="*/ 2 w 79"/>
                    <a:gd name="T59" fmla="*/ 45 h 57"/>
                    <a:gd name="T60" fmla="*/ 0 w 79"/>
                    <a:gd name="T61" fmla="*/ 40 h 57"/>
                    <a:gd name="T62" fmla="*/ 0 w 79"/>
                    <a:gd name="T63" fmla="*/ 32 h 57"/>
                    <a:gd name="T64" fmla="*/ 0 w 79"/>
                    <a:gd name="T65" fmla="*/ 24 h 57"/>
                    <a:gd name="T66" fmla="*/ 2 w 79"/>
                    <a:gd name="T67" fmla="*/ 15 h 57"/>
                    <a:gd name="T68" fmla="*/ 6 w 79"/>
                    <a:gd name="T69" fmla="*/ 8 h 57"/>
                    <a:gd name="T70" fmla="*/ 11 w 79"/>
                    <a:gd name="T71" fmla="*/ 2 h 5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9"/>
                    <a:gd name="T109" fmla="*/ 0 h 57"/>
                    <a:gd name="T110" fmla="*/ 79 w 79"/>
                    <a:gd name="T111" fmla="*/ 57 h 5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9" h="57">
                      <a:moveTo>
                        <a:pt x="13" y="0"/>
                      </a:moveTo>
                      <a:lnTo>
                        <a:pt x="17" y="0"/>
                      </a:lnTo>
                      <a:lnTo>
                        <a:pt x="21" y="0"/>
                      </a:lnTo>
                      <a:lnTo>
                        <a:pt x="25" y="0"/>
                      </a:lnTo>
                      <a:lnTo>
                        <a:pt x="29" y="0"/>
                      </a:lnTo>
                      <a:lnTo>
                        <a:pt x="32" y="0"/>
                      </a:lnTo>
                      <a:lnTo>
                        <a:pt x="36" y="0"/>
                      </a:lnTo>
                      <a:lnTo>
                        <a:pt x="40" y="0"/>
                      </a:lnTo>
                      <a:lnTo>
                        <a:pt x="44" y="0"/>
                      </a:lnTo>
                      <a:lnTo>
                        <a:pt x="47" y="0"/>
                      </a:lnTo>
                      <a:lnTo>
                        <a:pt x="49" y="0"/>
                      </a:lnTo>
                      <a:lnTo>
                        <a:pt x="52" y="1"/>
                      </a:lnTo>
                      <a:lnTo>
                        <a:pt x="54" y="1"/>
                      </a:lnTo>
                      <a:lnTo>
                        <a:pt x="57" y="2"/>
                      </a:lnTo>
                      <a:lnTo>
                        <a:pt x="59" y="2"/>
                      </a:lnTo>
                      <a:lnTo>
                        <a:pt x="62" y="3"/>
                      </a:lnTo>
                      <a:lnTo>
                        <a:pt x="64" y="4"/>
                      </a:lnTo>
                      <a:lnTo>
                        <a:pt x="66" y="5"/>
                      </a:lnTo>
                      <a:lnTo>
                        <a:pt x="68" y="6"/>
                      </a:lnTo>
                      <a:lnTo>
                        <a:pt x="70" y="7"/>
                      </a:lnTo>
                      <a:lnTo>
                        <a:pt x="72" y="8"/>
                      </a:lnTo>
                      <a:lnTo>
                        <a:pt x="74" y="9"/>
                      </a:lnTo>
                      <a:lnTo>
                        <a:pt x="76" y="10"/>
                      </a:lnTo>
                      <a:lnTo>
                        <a:pt x="77" y="11"/>
                      </a:lnTo>
                      <a:lnTo>
                        <a:pt x="79" y="13"/>
                      </a:lnTo>
                      <a:lnTo>
                        <a:pt x="79" y="17"/>
                      </a:lnTo>
                      <a:lnTo>
                        <a:pt x="79" y="20"/>
                      </a:lnTo>
                      <a:lnTo>
                        <a:pt x="79" y="24"/>
                      </a:lnTo>
                      <a:lnTo>
                        <a:pt x="79" y="28"/>
                      </a:lnTo>
                      <a:lnTo>
                        <a:pt x="79" y="33"/>
                      </a:lnTo>
                      <a:lnTo>
                        <a:pt x="78" y="37"/>
                      </a:lnTo>
                      <a:lnTo>
                        <a:pt x="77" y="41"/>
                      </a:lnTo>
                      <a:lnTo>
                        <a:pt x="75" y="45"/>
                      </a:lnTo>
                      <a:lnTo>
                        <a:pt x="73" y="49"/>
                      </a:lnTo>
                      <a:lnTo>
                        <a:pt x="71" y="52"/>
                      </a:lnTo>
                      <a:lnTo>
                        <a:pt x="68" y="55"/>
                      </a:lnTo>
                      <a:lnTo>
                        <a:pt x="66" y="57"/>
                      </a:lnTo>
                      <a:lnTo>
                        <a:pt x="62" y="57"/>
                      </a:lnTo>
                      <a:lnTo>
                        <a:pt x="58" y="57"/>
                      </a:lnTo>
                      <a:lnTo>
                        <a:pt x="54" y="57"/>
                      </a:lnTo>
                      <a:lnTo>
                        <a:pt x="50" y="57"/>
                      </a:lnTo>
                      <a:lnTo>
                        <a:pt x="47" y="57"/>
                      </a:lnTo>
                      <a:lnTo>
                        <a:pt x="43" y="57"/>
                      </a:lnTo>
                      <a:lnTo>
                        <a:pt x="39" y="57"/>
                      </a:lnTo>
                      <a:lnTo>
                        <a:pt x="35" y="57"/>
                      </a:lnTo>
                      <a:lnTo>
                        <a:pt x="32" y="57"/>
                      </a:lnTo>
                      <a:lnTo>
                        <a:pt x="30" y="57"/>
                      </a:lnTo>
                      <a:lnTo>
                        <a:pt x="27" y="56"/>
                      </a:lnTo>
                      <a:lnTo>
                        <a:pt x="24" y="56"/>
                      </a:lnTo>
                      <a:lnTo>
                        <a:pt x="22" y="55"/>
                      </a:lnTo>
                      <a:lnTo>
                        <a:pt x="19" y="55"/>
                      </a:lnTo>
                      <a:lnTo>
                        <a:pt x="17" y="54"/>
                      </a:lnTo>
                      <a:lnTo>
                        <a:pt x="15" y="53"/>
                      </a:lnTo>
                      <a:lnTo>
                        <a:pt x="13" y="52"/>
                      </a:lnTo>
                      <a:lnTo>
                        <a:pt x="11" y="51"/>
                      </a:lnTo>
                      <a:lnTo>
                        <a:pt x="8" y="50"/>
                      </a:lnTo>
                      <a:lnTo>
                        <a:pt x="7" y="49"/>
                      </a:lnTo>
                      <a:lnTo>
                        <a:pt x="5" y="48"/>
                      </a:lnTo>
                      <a:lnTo>
                        <a:pt x="3" y="47"/>
                      </a:lnTo>
                      <a:lnTo>
                        <a:pt x="2" y="45"/>
                      </a:lnTo>
                      <a:lnTo>
                        <a:pt x="0" y="44"/>
                      </a:lnTo>
                      <a:lnTo>
                        <a:pt x="0" y="40"/>
                      </a:lnTo>
                      <a:lnTo>
                        <a:pt x="0" y="36"/>
                      </a:lnTo>
                      <a:lnTo>
                        <a:pt x="0" y="32"/>
                      </a:lnTo>
                      <a:lnTo>
                        <a:pt x="0" y="28"/>
                      </a:lnTo>
                      <a:lnTo>
                        <a:pt x="0" y="24"/>
                      </a:lnTo>
                      <a:lnTo>
                        <a:pt x="1" y="20"/>
                      </a:lnTo>
                      <a:lnTo>
                        <a:pt x="2" y="15"/>
                      </a:lnTo>
                      <a:lnTo>
                        <a:pt x="4" y="12"/>
                      </a:lnTo>
                      <a:lnTo>
                        <a:pt x="6" y="8"/>
                      </a:lnTo>
                      <a:lnTo>
                        <a:pt x="8" y="5"/>
                      </a:lnTo>
                      <a:lnTo>
                        <a:pt x="11" y="2"/>
                      </a:lnTo>
                      <a:lnTo>
                        <a:pt x="13" y="0"/>
                      </a:lnTo>
                      <a:close/>
                    </a:path>
                  </a:pathLst>
                </a:custGeom>
                <a:solidFill>
                  <a:srgbClr val="0F89DB"/>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22" name="Freeform 453"/>
                <p:cNvSpPr>
                  <a:spLocks/>
                </p:cNvSpPr>
                <p:nvPr/>
              </p:nvSpPr>
              <p:spPr bwMode="auto">
                <a:xfrm>
                  <a:off x="2132" y="1312"/>
                  <a:ext cx="61" cy="44"/>
                </a:xfrm>
                <a:custGeom>
                  <a:avLst/>
                  <a:gdLst>
                    <a:gd name="T0" fmla="*/ 15 w 61"/>
                    <a:gd name="T1" fmla="*/ 0 h 44"/>
                    <a:gd name="T2" fmla="*/ 17 w 61"/>
                    <a:gd name="T3" fmla="*/ 0 h 44"/>
                    <a:gd name="T4" fmla="*/ 20 w 61"/>
                    <a:gd name="T5" fmla="*/ 0 h 44"/>
                    <a:gd name="T6" fmla="*/ 22 w 61"/>
                    <a:gd name="T7" fmla="*/ 0 h 44"/>
                    <a:gd name="T8" fmla="*/ 25 w 61"/>
                    <a:gd name="T9" fmla="*/ 0 h 44"/>
                    <a:gd name="T10" fmla="*/ 28 w 61"/>
                    <a:gd name="T11" fmla="*/ 0 h 44"/>
                    <a:gd name="T12" fmla="*/ 30 w 61"/>
                    <a:gd name="T13" fmla="*/ 0 h 44"/>
                    <a:gd name="T14" fmla="*/ 33 w 61"/>
                    <a:gd name="T15" fmla="*/ 0 h 44"/>
                    <a:gd name="T16" fmla="*/ 35 w 61"/>
                    <a:gd name="T17" fmla="*/ 0 h 44"/>
                    <a:gd name="T18" fmla="*/ 40 w 61"/>
                    <a:gd name="T19" fmla="*/ 1 h 44"/>
                    <a:gd name="T20" fmla="*/ 44 w 61"/>
                    <a:gd name="T21" fmla="*/ 2 h 44"/>
                    <a:gd name="T22" fmla="*/ 48 w 61"/>
                    <a:gd name="T23" fmla="*/ 3 h 44"/>
                    <a:gd name="T24" fmla="*/ 51 w 61"/>
                    <a:gd name="T25" fmla="*/ 5 h 44"/>
                    <a:gd name="T26" fmla="*/ 54 w 61"/>
                    <a:gd name="T27" fmla="*/ 7 h 44"/>
                    <a:gd name="T28" fmla="*/ 57 w 61"/>
                    <a:gd name="T29" fmla="*/ 9 h 44"/>
                    <a:gd name="T30" fmla="*/ 59 w 61"/>
                    <a:gd name="T31" fmla="*/ 12 h 44"/>
                    <a:gd name="T32" fmla="*/ 61 w 61"/>
                    <a:gd name="T33" fmla="*/ 14 h 44"/>
                    <a:gd name="T34" fmla="*/ 61 w 61"/>
                    <a:gd name="T35" fmla="*/ 16 h 44"/>
                    <a:gd name="T36" fmla="*/ 61 w 61"/>
                    <a:gd name="T37" fmla="*/ 18 h 44"/>
                    <a:gd name="T38" fmla="*/ 61 w 61"/>
                    <a:gd name="T39" fmla="*/ 20 h 44"/>
                    <a:gd name="T40" fmla="*/ 61 w 61"/>
                    <a:gd name="T41" fmla="*/ 22 h 44"/>
                    <a:gd name="T42" fmla="*/ 61 w 61"/>
                    <a:gd name="T43" fmla="*/ 26 h 44"/>
                    <a:gd name="T44" fmla="*/ 60 w 61"/>
                    <a:gd name="T45" fmla="*/ 30 h 44"/>
                    <a:gd name="T46" fmla="*/ 58 w 61"/>
                    <a:gd name="T47" fmla="*/ 33 h 44"/>
                    <a:gd name="T48" fmla="*/ 56 w 61"/>
                    <a:gd name="T49" fmla="*/ 36 h 44"/>
                    <a:gd name="T50" fmla="*/ 54 w 61"/>
                    <a:gd name="T51" fmla="*/ 39 h 44"/>
                    <a:gd name="T52" fmla="*/ 52 w 61"/>
                    <a:gd name="T53" fmla="*/ 41 h 44"/>
                    <a:gd name="T54" fmla="*/ 49 w 61"/>
                    <a:gd name="T55" fmla="*/ 43 h 44"/>
                    <a:gd name="T56" fmla="*/ 46 w 61"/>
                    <a:gd name="T57" fmla="*/ 44 h 44"/>
                    <a:gd name="T58" fmla="*/ 44 w 61"/>
                    <a:gd name="T59" fmla="*/ 44 h 44"/>
                    <a:gd name="T60" fmla="*/ 41 w 61"/>
                    <a:gd name="T61" fmla="*/ 44 h 44"/>
                    <a:gd name="T62" fmla="*/ 39 w 61"/>
                    <a:gd name="T63" fmla="*/ 44 h 44"/>
                    <a:gd name="T64" fmla="*/ 36 w 61"/>
                    <a:gd name="T65" fmla="*/ 44 h 44"/>
                    <a:gd name="T66" fmla="*/ 33 w 61"/>
                    <a:gd name="T67" fmla="*/ 44 h 44"/>
                    <a:gd name="T68" fmla="*/ 31 w 61"/>
                    <a:gd name="T69" fmla="*/ 44 h 44"/>
                    <a:gd name="T70" fmla="*/ 28 w 61"/>
                    <a:gd name="T71" fmla="*/ 44 h 44"/>
                    <a:gd name="T72" fmla="*/ 26 w 61"/>
                    <a:gd name="T73" fmla="*/ 44 h 44"/>
                    <a:gd name="T74" fmla="*/ 21 w 61"/>
                    <a:gd name="T75" fmla="*/ 44 h 44"/>
                    <a:gd name="T76" fmla="*/ 17 w 61"/>
                    <a:gd name="T77" fmla="*/ 43 h 44"/>
                    <a:gd name="T78" fmla="*/ 13 w 61"/>
                    <a:gd name="T79" fmla="*/ 42 h 44"/>
                    <a:gd name="T80" fmla="*/ 10 w 61"/>
                    <a:gd name="T81" fmla="*/ 40 h 44"/>
                    <a:gd name="T82" fmla="*/ 7 w 61"/>
                    <a:gd name="T83" fmla="*/ 38 h 44"/>
                    <a:gd name="T84" fmla="*/ 4 w 61"/>
                    <a:gd name="T85" fmla="*/ 36 h 44"/>
                    <a:gd name="T86" fmla="*/ 2 w 61"/>
                    <a:gd name="T87" fmla="*/ 33 h 44"/>
                    <a:gd name="T88" fmla="*/ 0 w 61"/>
                    <a:gd name="T89" fmla="*/ 30 h 44"/>
                    <a:gd name="T90" fmla="*/ 0 w 61"/>
                    <a:gd name="T91" fmla="*/ 28 h 44"/>
                    <a:gd name="T92" fmla="*/ 0 w 61"/>
                    <a:gd name="T93" fmla="*/ 26 h 44"/>
                    <a:gd name="T94" fmla="*/ 0 w 61"/>
                    <a:gd name="T95" fmla="*/ 24 h 44"/>
                    <a:gd name="T96" fmla="*/ 0 w 61"/>
                    <a:gd name="T97" fmla="*/ 22 h 44"/>
                    <a:gd name="T98" fmla="*/ 0 w 61"/>
                    <a:gd name="T99" fmla="*/ 19 h 44"/>
                    <a:gd name="T100" fmla="*/ 1 w 61"/>
                    <a:gd name="T101" fmla="*/ 15 h 44"/>
                    <a:gd name="T102" fmla="*/ 3 w 61"/>
                    <a:gd name="T103" fmla="*/ 12 h 44"/>
                    <a:gd name="T104" fmla="*/ 4 w 61"/>
                    <a:gd name="T105" fmla="*/ 8 h 44"/>
                    <a:gd name="T106" fmla="*/ 7 w 61"/>
                    <a:gd name="T107" fmla="*/ 6 h 44"/>
                    <a:gd name="T108" fmla="*/ 9 w 61"/>
                    <a:gd name="T109" fmla="*/ 3 h 44"/>
                    <a:gd name="T110" fmla="*/ 12 w 61"/>
                    <a:gd name="T111" fmla="*/ 2 h 44"/>
                    <a:gd name="T112" fmla="*/ 15 w 61"/>
                    <a:gd name="T113" fmla="*/ 0 h 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
                    <a:gd name="T172" fmla="*/ 0 h 44"/>
                    <a:gd name="T173" fmla="*/ 61 w 61"/>
                    <a:gd name="T174" fmla="*/ 44 h 4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 h="44">
                      <a:moveTo>
                        <a:pt x="15" y="0"/>
                      </a:moveTo>
                      <a:lnTo>
                        <a:pt x="17" y="0"/>
                      </a:lnTo>
                      <a:lnTo>
                        <a:pt x="20" y="0"/>
                      </a:lnTo>
                      <a:lnTo>
                        <a:pt x="22" y="0"/>
                      </a:lnTo>
                      <a:lnTo>
                        <a:pt x="25" y="0"/>
                      </a:lnTo>
                      <a:lnTo>
                        <a:pt x="28" y="0"/>
                      </a:lnTo>
                      <a:lnTo>
                        <a:pt x="30" y="0"/>
                      </a:lnTo>
                      <a:lnTo>
                        <a:pt x="33" y="0"/>
                      </a:lnTo>
                      <a:lnTo>
                        <a:pt x="35" y="0"/>
                      </a:lnTo>
                      <a:lnTo>
                        <a:pt x="40" y="1"/>
                      </a:lnTo>
                      <a:lnTo>
                        <a:pt x="44" y="2"/>
                      </a:lnTo>
                      <a:lnTo>
                        <a:pt x="48" y="3"/>
                      </a:lnTo>
                      <a:lnTo>
                        <a:pt x="51" y="5"/>
                      </a:lnTo>
                      <a:lnTo>
                        <a:pt x="54" y="7"/>
                      </a:lnTo>
                      <a:lnTo>
                        <a:pt x="57" y="9"/>
                      </a:lnTo>
                      <a:lnTo>
                        <a:pt x="59" y="12"/>
                      </a:lnTo>
                      <a:lnTo>
                        <a:pt x="61" y="14"/>
                      </a:lnTo>
                      <a:lnTo>
                        <a:pt x="61" y="16"/>
                      </a:lnTo>
                      <a:lnTo>
                        <a:pt x="61" y="18"/>
                      </a:lnTo>
                      <a:lnTo>
                        <a:pt x="61" y="20"/>
                      </a:lnTo>
                      <a:lnTo>
                        <a:pt x="61" y="22"/>
                      </a:lnTo>
                      <a:lnTo>
                        <a:pt x="61" y="26"/>
                      </a:lnTo>
                      <a:lnTo>
                        <a:pt x="60" y="30"/>
                      </a:lnTo>
                      <a:lnTo>
                        <a:pt x="58" y="33"/>
                      </a:lnTo>
                      <a:lnTo>
                        <a:pt x="56" y="36"/>
                      </a:lnTo>
                      <a:lnTo>
                        <a:pt x="54" y="39"/>
                      </a:lnTo>
                      <a:lnTo>
                        <a:pt x="52" y="41"/>
                      </a:lnTo>
                      <a:lnTo>
                        <a:pt x="49" y="43"/>
                      </a:lnTo>
                      <a:lnTo>
                        <a:pt x="46" y="44"/>
                      </a:lnTo>
                      <a:lnTo>
                        <a:pt x="44" y="44"/>
                      </a:lnTo>
                      <a:lnTo>
                        <a:pt x="41" y="44"/>
                      </a:lnTo>
                      <a:lnTo>
                        <a:pt x="39" y="44"/>
                      </a:lnTo>
                      <a:lnTo>
                        <a:pt x="36" y="44"/>
                      </a:lnTo>
                      <a:lnTo>
                        <a:pt x="33" y="44"/>
                      </a:lnTo>
                      <a:lnTo>
                        <a:pt x="31" y="44"/>
                      </a:lnTo>
                      <a:lnTo>
                        <a:pt x="28" y="44"/>
                      </a:lnTo>
                      <a:lnTo>
                        <a:pt x="26" y="44"/>
                      </a:lnTo>
                      <a:lnTo>
                        <a:pt x="21" y="44"/>
                      </a:lnTo>
                      <a:lnTo>
                        <a:pt x="17" y="43"/>
                      </a:lnTo>
                      <a:lnTo>
                        <a:pt x="13" y="42"/>
                      </a:lnTo>
                      <a:lnTo>
                        <a:pt x="10" y="40"/>
                      </a:lnTo>
                      <a:lnTo>
                        <a:pt x="7" y="38"/>
                      </a:lnTo>
                      <a:lnTo>
                        <a:pt x="4" y="36"/>
                      </a:lnTo>
                      <a:lnTo>
                        <a:pt x="2" y="33"/>
                      </a:lnTo>
                      <a:lnTo>
                        <a:pt x="0" y="30"/>
                      </a:lnTo>
                      <a:lnTo>
                        <a:pt x="0" y="28"/>
                      </a:lnTo>
                      <a:lnTo>
                        <a:pt x="0" y="26"/>
                      </a:lnTo>
                      <a:lnTo>
                        <a:pt x="0" y="24"/>
                      </a:lnTo>
                      <a:lnTo>
                        <a:pt x="0" y="22"/>
                      </a:lnTo>
                      <a:lnTo>
                        <a:pt x="0" y="19"/>
                      </a:lnTo>
                      <a:lnTo>
                        <a:pt x="1" y="15"/>
                      </a:lnTo>
                      <a:lnTo>
                        <a:pt x="3" y="12"/>
                      </a:lnTo>
                      <a:lnTo>
                        <a:pt x="4" y="8"/>
                      </a:lnTo>
                      <a:lnTo>
                        <a:pt x="7" y="6"/>
                      </a:lnTo>
                      <a:lnTo>
                        <a:pt x="9" y="3"/>
                      </a:lnTo>
                      <a:lnTo>
                        <a:pt x="12" y="2"/>
                      </a:lnTo>
                      <a:lnTo>
                        <a:pt x="15" y="0"/>
                      </a:lnTo>
                      <a:close/>
                    </a:path>
                  </a:pathLst>
                </a:custGeom>
                <a:solidFill>
                  <a:srgbClr val="168EE5"/>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23" name="Freeform 454"/>
                <p:cNvSpPr>
                  <a:spLocks/>
                </p:cNvSpPr>
                <p:nvPr/>
              </p:nvSpPr>
              <p:spPr bwMode="auto">
                <a:xfrm>
                  <a:off x="2141" y="1319"/>
                  <a:ext cx="43" cy="31"/>
                </a:xfrm>
                <a:custGeom>
                  <a:avLst/>
                  <a:gdLst>
                    <a:gd name="T0" fmla="*/ 16 w 43"/>
                    <a:gd name="T1" fmla="*/ 0 h 31"/>
                    <a:gd name="T2" fmla="*/ 27 w 43"/>
                    <a:gd name="T3" fmla="*/ 0 h 31"/>
                    <a:gd name="T4" fmla="*/ 30 w 43"/>
                    <a:gd name="T5" fmla="*/ 0 h 31"/>
                    <a:gd name="T6" fmla="*/ 33 w 43"/>
                    <a:gd name="T7" fmla="*/ 1 h 31"/>
                    <a:gd name="T8" fmla="*/ 36 w 43"/>
                    <a:gd name="T9" fmla="*/ 3 h 31"/>
                    <a:gd name="T10" fmla="*/ 38 w 43"/>
                    <a:gd name="T11" fmla="*/ 4 h 31"/>
                    <a:gd name="T12" fmla="*/ 40 w 43"/>
                    <a:gd name="T13" fmla="*/ 7 h 31"/>
                    <a:gd name="T14" fmla="*/ 42 w 43"/>
                    <a:gd name="T15" fmla="*/ 9 h 31"/>
                    <a:gd name="T16" fmla="*/ 43 w 43"/>
                    <a:gd name="T17" fmla="*/ 12 h 31"/>
                    <a:gd name="T18" fmla="*/ 43 w 43"/>
                    <a:gd name="T19" fmla="*/ 15 h 31"/>
                    <a:gd name="T20" fmla="*/ 43 w 43"/>
                    <a:gd name="T21" fmla="*/ 15 h 31"/>
                    <a:gd name="T22" fmla="*/ 43 w 43"/>
                    <a:gd name="T23" fmla="*/ 18 h 31"/>
                    <a:gd name="T24" fmla="*/ 42 w 43"/>
                    <a:gd name="T25" fmla="*/ 21 h 31"/>
                    <a:gd name="T26" fmla="*/ 40 w 43"/>
                    <a:gd name="T27" fmla="*/ 24 h 31"/>
                    <a:gd name="T28" fmla="*/ 38 w 43"/>
                    <a:gd name="T29" fmla="*/ 26 h 31"/>
                    <a:gd name="T30" fmla="*/ 36 w 43"/>
                    <a:gd name="T31" fmla="*/ 28 h 31"/>
                    <a:gd name="T32" fmla="*/ 33 w 43"/>
                    <a:gd name="T33" fmla="*/ 30 h 31"/>
                    <a:gd name="T34" fmla="*/ 30 w 43"/>
                    <a:gd name="T35" fmla="*/ 30 h 31"/>
                    <a:gd name="T36" fmla="*/ 27 w 43"/>
                    <a:gd name="T37" fmla="*/ 31 h 31"/>
                    <a:gd name="T38" fmla="*/ 16 w 43"/>
                    <a:gd name="T39" fmla="*/ 31 h 31"/>
                    <a:gd name="T40" fmla="*/ 13 w 43"/>
                    <a:gd name="T41" fmla="*/ 30 h 31"/>
                    <a:gd name="T42" fmla="*/ 10 w 43"/>
                    <a:gd name="T43" fmla="*/ 30 h 31"/>
                    <a:gd name="T44" fmla="*/ 7 w 43"/>
                    <a:gd name="T45" fmla="*/ 28 h 31"/>
                    <a:gd name="T46" fmla="*/ 5 w 43"/>
                    <a:gd name="T47" fmla="*/ 26 h 31"/>
                    <a:gd name="T48" fmla="*/ 3 w 43"/>
                    <a:gd name="T49" fmla="*/ 24 h 31"/>
                    <a:gd name="T50" fmla="*/ 1 w 43"/>
                    <a:gd name="T51" fmla="*/ 21 h 31"/>
                    <a:gd name="T52" fmla="*/ 0 w 43"/>
                    <a:gd name="T53" fmla="*/ 18 h 31"/>
                    <a:gd name="T54" fmla="*/ 0 w 43"/>
                    <a:gd name="T55" fmla="*/ 15 h 31"/>
                    <a:gd name="T56" fmla="*/ 0 w 43"/>
                    <a:gd name="T57" fmla="*/ 15 h 31"/>
                    <a:gd name="T58" fmla="*/ 0 w 43"/>
                    <a:gd name="T59" fmla="*/ 12 h 31"/>
                    <a:gd name="T60" fmla="*/ 1 w 43"/>
                    <a:gd name="T61" fmla="*/ 9 h 31"/>
                    <a:gd name="T62" fmla="*/ 3 w 43"/>
                    <a:gd name="T63" fmla="*/ 7 h 31"/>
                    <a:gd name="T64" fmla="*/ 5 w 43"/>
                    <a:gd name="T65" fmla="*/ 4 h 31"/>
                    <a:gd name="T66" fmla="*/ 7 w 43"/>
                    <a:gd name="T67" fmla="*/ 3 h 31"/>
                    <a:gd name="T68" fmla="*/ 10 w 43"/>
                    <a:gd name="T69" fmla="*/ 1 h 31"/>
                    <a:gd name="T70" fmla="*/ 13 w 43"/>
                    <a:gd name="T71" fmla="*/ 0 h 31"/>
                    <a:gd name="T72" fmla="*/ 16 w 43"/>
                    <a:gd name="T73" fmla="*/ 0 h 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
                    <a:gd name="T112" fmla="*/ 0 h 31"/>
                    <a:gd name="T113" fmla="*/ 43 w 43"/>
                    <a:gd name="T114" fmla="*/ 31 h 3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 h="31">
                      <a:moveTo>
                        <a:pt x="16" y="0"/>
                      </a:moveTo>
                      <a:lnTo>
                        <a:pt x="27" y="0"/>
                      </a:lnTo>
                      <a:lnTo>
                        <a:pt x="30" y="0"/>
                      </a:lnTo>
                      <a:lnTo>
                        <a:pt x="33" y="1"/>
                      </a:lnTo>
                      <a:lnTo>
                        <a:pt x="36" y="3"/>
                      </a:lnTo>
                      <a:lnTo>
                        <a:pt x="38" y="4"/>
                      </a:lnTo>
                      <a:lnTo>
                        <a:pt x="40" y="7"/>
                      </a:lnTo>
                      <a:lnTo>
                        <a:pt x="42" y="9"/>
                      </a:lnTo>
                      <a:lnTo>
                        <a:pt x="43" y="12"/>
                      </a:lnTo>
                      <a:lnTo>
                        <a:pt x="43" y="15"/>
                      </a:lnTo>
                      <a:lnTo>
                        <a:pt x="43" y="18"/>
                      </a:lnTo>
                      <a:lnTo>
                        <a:pt x="42" y="21"/>
                      </a:lnTo>
                      <a:lnTo>
                        <a:pt x="40" y="24"/>
                      </a:lnTo>
                      <a:lnTo>
                        <a:pt x="38" y="26"/>
                      </a:lnTo>
                      <a:lnTo>
                        <a:pt x="36" y="28"/>
                      </a:lnTo>
                      <a:lnTo>
                        <a:pt x="33" y="30"/>
                      </a:lnTo>
                      <a:lnTo>
                        <a:pt x="30" y="30"/>
                      </a:lnTo>
                      <a:lnTo>
                        <a:pt x="27" y="31"/>
                      </a:lnTo>
                      <a:lnTo>
                        <a:pt x="16" y="31"/>
                      </a:lnTo>
                      <a:lnTo>
                        <a:pt x="13" y="30"/>
                      </a:lnTo>
                      <a:lnTo>
                        <a:pt x="10" y="30"/>
                      </a:lnTo>
                      <a:lnTo>
                        <a:pt x="7" y="28"/>
                      </a:lnTo>
                      <a:lnTo>
                        <a:pt x="5" y="26"/>
                      </a:lnTo>
                      <a:lnTo>
                        <a:pt x="3" y="24"/>
                      </a:lnTo>
                      <a:lnTo>
                        <a:pt x="1" y="21"/>
                      </a:lnTo>
                      <a:lnTo>
                        <a:pt x="0" y="18"/>
                      </a:lnTo>
                      <a:lnTo>
                        <a:pt x="0" y="15"/>
                      </a:lnTo>
                      <a:lnTo>
                        <a:pt x="0" y="12"/>
                      </a:lnTo>
                      <a:lnTo>
                        <a:pt x="1" y="9"/>
                      </a:lnTo>
                      <a:lnTo>
                        <a:pt x="3" y="7"/>
                      </a:lnTo>
                      <a:lnTo>
                        <a:pt x="5" y="4"/>
                      </a:lnTo>
                      <a:lnTo>
                        <a:pt x="7" y="3"/>
                      </a:lnTo>
                      <a:lnTo>
                        <a:pt x="10" y="1"/>
                      </a:lnTo>
                      <a:lnTo>
                        <a:pt x="13" y="0"/>
                      </a:lnTo>
                      <a:lnTo>
                        <a:pt x="16" y="0"/>
                      </a:lnTo>
                      <a:close/>
                    </a:path>
                  </a:pathLst>
                </a:custGeom>
                <a:solidFill>
                  <a:srgbClr val="1C96E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24" name="Freeform 455"/>
                <p:cNvSpPr>
                  <a:spLocks/>
                </p:cNvSpPr>
                <p:nvPr/>
              </p:nvSpPr>
              <p:spPr bwMode="auto">
                <a:xfrm>
                  <a:off x="2026" y="1586"/>
                  <a:ext cx="128" cy="20"/>
                </a:xfrm>
                <a:custGeom>
                  <a:avLst/>
                  <a:gdLst>
                    <a:gd name="T0" fmla="*/ 1 w 128"/>
                    <a:gd name="T1" fmla="*/ 0 h 20"/>
                    <a:gd name="T2" fmla="*/ 0 w 128"/>
                    <a:gd name="T3" fmla="*/ 20 h 20"/>
                    <a:gd name="T4" fmla="*/ 128 w 128"/>
                    <a:gd name="T5" fmla="*/ 20 h 20"/>
                    <a:gd name="T6" fmla="*/ 126 w 128"/>
                    <a:gd name="T7" fmla="*/ 8 h 20"/>
                    <a:gd name="T8" fmla="*/ 118 w 128"/>
                    <a:gd name="T9" fmla="*/ 7 h 20"/>
                    <a:gd name="T10" fmla="*/ 106 w 128"/>
                    <a:gd name="T11" fmla="*/ 12 h 20"/>
                    <a:gd name="T12" fmla="*/ 100 w 128"/>
                    <a:gd name="T13" fmla="*/ 14 h 20"/>
                    <a:gd name="T14" fmla="*/ 94 w 128"/>
                    <a:gd name="T15" fmla="*/ 15 h 20"/>
                    <a:gd name="T16" fmla="*/ 88 w 128"/>
                    <a:gd name="T17" fmla="*/ 16 h 20"/>
                    <a:gd name="T18" fmla="*/ 83 w 128"/>
                    <a:gd name="T19" fmla="*/ 17 h 20"/>
                    <a:gd name="T20" fmla="*/ 78 w 128"/>
                    <a:gd name="T21" fmla="*/ 17 h 20"/>
                    <a:gd name="T22" fmla="*/ 73 w 128"/>
                    <a:gd name="T23" fmla="*/ 18 h 20"/>
                    <a:gd name="T24" fmla="*/ 68 w 128"/>
                    <a:gd name="T25" fmla="*/ 18 h 20"/>
                    <a:gd name="T26" fmla="*/ 63 w 128"/>
                    <a:gd name="T27" fmla="*/ 18 h 20"/>
                    <a:gd name="T28" fmla="*/ 57 w 128"/>
                    <a:gd name="T29" fmla="*/ 18 h 20"/>
                    <a:gd name="T30" fmla="*/ 52 w 128"/>
                    <a:gd name="T31" fmla="*/ 17 h 20"/>
                    <a:gd name="T32" fmla="*/ 47 w 128"/>
                    <a:gd name="T33" fmla="*/ 17 h 20"/>
                    <a:gd name="T34" fmla="*/ 42 w 128"/>
                    <a:gd name="T35" fmla="*/ 16 h 20"/>
                    <a:gd name="T36" fmla="*/ 37 w 128"/>
                    <a:gd name="T37" fmla="*/ 15 h 20"/>
                    <a:gd name="T38" fmla="*/ 31 w 128"/>
                    <a:gd name="T39" fmla="*/ 14 h 20"/>
                    <a:gd name="T40" fmla="*/ 26 w 128"/>
                    <a:gd name="T41" fmla="*/ 12 h 20"/>
                    <a:gd name="T42" fmla="*/ 20 w 128"/>
                    <a:gd name="T43" fmla="*/ 10 h 20"/>
                    <a:gd name="T44" fmla="*/ 11 w 128"/>
                    <a:gd name="T45" fmla="*/ 0 h 20"/>
                    <a:gd name="T46" fmla="*/ 1 w 128"/>
                    <a:gd name="T47" fmla="*/ 0 h 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28"/>
                    <a:gd name="T73" fmla="*/ 0 h 20"/>
                    <a:gd name="T74" fmla="*/ 128 w 128"/>
                    <a:gd name="T75" fmla="*/ 20 h 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28" h="20">
                      <a:moveTo>
                        <a:pt x="1" y="0"/>
                      </a:moveTo>
                      <a:lnTo>
                        <a:pt x="0" y="20"/>
                      </a:lnTo>
                      <a:lnTo>
                        <a:pt x="128" y="20"/>
                      </a:lnTo>
                      <a:lnTo>
                        <a:pt x="126" y="8"/>
                      </a:lnTo>
                      <a:lnTo>
                        <a:pt x="118" y="7"/>
                      </a:lnTo>
                      <a:lnTo>
                        <a:pt x="106" y="12"/>
                      </a:lnTo>
                      <a:lnTo>
                        <a:pt x="100" y="14"/>
                      </a:lnTo>
                      <a:lnTo>
                        <a:pt x="94" y="15"/>
                      </a:lnTo>
                      <a:lnTo>
                        <a:pt x="88" y="16"/>
                      </a:lnTo>
                      <a:lnTo>
                        <a:pt x="83" y="17"/>
                      </a:lnTo>
                      <a:lnTo>
                        <a:pt x="78" y="17"/>
                      </a:lnTo>
                      <a:lnTo>
                        <a:pt x="73" y="18"/>
                      </a:lnTo>
                      <a:lnTo>
                        <a:pt x="68" y="18"/>
                      </a:lnTo>
                      <a:lnTo>
                        <a:pt x="63" y="18"/>
                      </a:lnTo>
                      <a:lnTo>
                        <a:pt x="57" y="18"/>
                      </a:lnTo>
                      <a:lnTo>
                        <a:pt x="52" y="17"/>
                      </a:lnTo>
                      <a:lnTo>
                        <a:pt x="47" y="17"/>
                      </a:lnTo>
                      <a:lnTo>
                        <a:pt x="42" y="16"/>
                      </a:lnTo>
                      <a:lnTo>
                        <a:pt x="37" y="15"/>
                      </a:lnTo>
                      <a:lnTo>
                        <a:pt x="31" y="14"/>
                      </a:lnTo>
                      <a:lnTo>
                        <a:pt x="26" y="12"/>
                      </a:lnTo>
                      <a:lnTo>
                        <a:pt x="20" y="10"/>
                      </a:lnTo>
                      <a:lnTo>
                        <a:pt x="11" y="0"/>
                      </a:lnTo>
                      <a:lnTo>
                        <a:pt x="1" y="0"/>
                      </a:lnTo>
                      <a:close/>
                    </a:path>
                  </a:pathLst>
                </a:custGeom>
                <a:solidFill>
                  <a:srgbClr val="493F4C"/>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25" name="Freeform 456"/>
                <p:cNvSpPr>
                  <a:spLocks/>
                </p:cNvSpPr>
                <p:nvPr/>
              </p:nvSpPr>
              <p:spPr bwMode="auto">
                <a:xfrm>
                  <a:off x="2042" y="1588"/>
                  <a:ext cx="101" cy="13"/>
                </a:xfrm>
                <a:custGeom>
                  <a:avLst/>
                  <a:gdLst>
                    <a:gd name="T0" fmla="*/ 0 w 101"/>
                    <a:gd name="T1" fmla="*/ 0 h 13"/>
                    <a:gd name="T2" fmla="*/ 6 w 101"/>
                    <a:gd name="T3" fmla="*/ 6 h 13"/>
                    <a:gd name="T4" fmla="*/ 17 w 101"/>
                    <a:gd name="T5" fmla="*/ 10 h 13"/>
                    <a:gd name="T6" fmla="*/ 23 w 101"/>
                    <a:gd name="T7" fmla="*/ 11 h 13"/>
                    <a:gd name="T8" fmla="*/ 29 w 101"/>
                    <a:gd name="T9" fmla="*/ 12 h 13"/>
                    <a:gd name="T10" fmla="*/ 35 w 101"/>
                    <a:gd name="T11" fmla="*/ 12 h 13"/>
                    <a:gd name="T12" fmla="*/ 41 w 101"/>
                    <a:gd name="T13" fmla="*/ 13 h 13"/>
                    <a:gd name="T14" fmla="*/ 46 w 101"/>
                    <a:gd name="T15" fmla="*/ 13 h 13"/>
                    <a:gd name="T16" fmla="*/ 52 w 101"/>
                    <a:gd name="T17" fmla="*/ 13 h 13"/>
                    <a:gd name="T18" fmla="*/ 58 w 101"/>
                    <a:gd name="T19" fmla="*/ 13 h 13"/>
                    <a:gd name="T20" fmla="*/ 63 w 101"/>
                    <a:gd name="T21" fmla="*/ 13 h 13"/>
                    <a:gd name="T22" fmla="*/ 68 w 101"/>
                    <a:gd name="T23" fmla="*/ 12 h 13"/>
                    <a:gd name="T24" fmla="*/ 73 w 101"/>
                    <a:gd name="T25" fmla="*/ 11 h 13"/>
                    <a:gd name="T26" fmla="*/ 78 w 101"/>
                    <a:gd name="T27" fmla="*/ 10 h 13"/>
                    <a:gd name="T28" fmla="*/ 83 w 101"/>
                    <a:gd name="T29" fmla="*/ 8 h 13"/>
                    <a:gd name="T30" fmla="*/ 88 w 101"/>
                    <a:gd name="T31" fmla="*/ 7 h 13"/>
                    <a:gd name="T32" fmla="*/ 93 w 101"/>
                    <a:gd name="T33" fmla="*/ 5 h 13"/>
                    <a:gd name="T34" fmla="*/ 97 w 101"/>
                    <a:gd name="T35" fmla="*/ 3 h 13"/>
                    <a:gd name="T36" fmla="*/ 101 w 101"/>
                    <a:gd name="T37" fmla="*/ 1 h 13"/>
                    <a:gd name="T38" fmla="*/ 0 w 101"/>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1"/>
                    <a:gd name="T61" fmla="*/ 0 h 13"/>
                    <a:gd name="T62" fmla="*/ 101 w 101"/>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1" h="13">
                      <a:moveTo>
                        <a:pt x="0" y="0"/>
                      </a:moveTo>
                      <a:lnTo>
                        <a:pt x="6" y="6"/>
                      </a:lnTo>
                      <a:lnTo>
                        <a:pt x="17" y="10"/>
                      </a:lnTo>
                      <a:lnTo>
                        <a:pt x="23" y="11"/>
                      </a:lnTo>
                      <a:lnTo>
                        <a:pt x="29" y="12"/>
                      </a:lnTo>
                      <a:lnTo>
                        <a:pt x="35" y="12"/>
                      </a:lnTo>
                      <a:lnTo>
                        <a:pt x="41" y="13"/>
                      </a:lnTo>
                      <a:lnTo>
                        <a:pt x="46" y="13"/>
                      </a:lnTo>
                      <a:lnTo>
                        <a:pt x="52" y="13"/>
                      </a:lnTo>
                      <a:lnTo>
                        <a:pt x="58" y="13"/>
                      </a:lnTo>
                      <a:lnTo>
                        <a:pt x="63" y="13"/>
                      </a:lnTo>
                      <a:lnTo>
                        <a:pt x="68" y="12"/>
                      </a:lnTo>
                      <a:lnTo>
                        <a:pt x="73" y="11"/>
                      </a:lnTo>
                      <a:lnTo>
                        <a:pt x="78" y="10"/>
                      </a:lnTo>
                      <a:lnTo>
                        <a:pt x="83" y="8"/>
                      </a:lnTo>
                      <a:lnTo>
                        <a:pt x="88" y="7"/>
                      </a:lnTo>
                      <a:lnTo>
                        <a:pt x="93" y="5"/>
                      </a:lnTo>
                      <a:lnTo>
                        <a:pt x="97" y="3"/>
                      </a:lnTo>
                      <a:lnTo>
                        <a:pt x="101" y="1"/>
                      </a:lnTo>
                      <a:lnTo>
                        <a:pt x="0" y="0"/>
                      </a:lnTo>
                      <a:close/>
                    </a:path>
                  </a:pathLst>
                </a:custGeom>
                <a:solidFill>
                  <a:srgbClr val="CEE5E5"/>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26" name="Freeform 457"/>
                <p:cNvSpPr>
                  <a:spLocks/>
                </p:cNvSpPr>
                <p:nvPr/>
              </p:nvSpPr>
              <p:spPr bwMode="auto">
                <a:xfrm>
                  <a:off x="2120" y="1538"/>
                  <a:ext cx="75" cy="33"/>
                </a:xfrm>
                <a:custGeom>
                  <a:avLst/>
                  <a:gdLst>
                    <a:gd name="T0" fmla="*/ 4 w 75"/>
                    <a:gd name="T1" fmla="*/ 0 h 33"/>
                    <a:gd name="T2" fmla="*/ 0 w 75"/>
                    <a:gd name="T3" fmla="*/ 29 h 33"/>
                    <a:gd name="T4" fmla="*/ 4 w 75"/>
                    <a:gd name="T5" fmla="*/ 30 h 33"/>
                    <a:gd name="T6" fmla="*/ 8 w 75"/>
                    <a:gd name="T7" fmla="*/ 31 h 33"/>
                    <a:gd name="T8" fmla="*/ 12 w 75"/>
                    <a:gd name="T9" fmla="*/ 31 h 33"/>
                    <a:gd name="T10" fmla="*/ 17 w 75"/>
                    <a:gd name="T11" fmla="*/ 32 h 33"/>
                    <a:gd name="T12" fmla="*/ 21 w 75"/>
                    <a:gd name="T13" fmla="*/ 32 h 33"/>
                    <a:gd name="T14" fmla="*/ 25 w 75"/>
                    <a:gd name="T15" fmla="*/ 33 h 33"/>
                    <a:gd name="T16" fmla="*/ 30 w 75"/>
                    <a:gd name="T17" fmla="*/ 33 h 33"/>
                    <a:gd name="T18" fmla="*/ 34 w 75"/>
                    <a:gd name="T19" fmla="*/ 33 h 33"/>
                    <a:gd name="T20" fmla="*/ 39 w 75"/>
                    <a:gd name="T21" fmla="*/ 33 h 33"/>
                    <a:gd name="T22" fmla="*/ 44 w 75"/>
                    <a:gd name="T23" fmla="*/ 33 h 33"/>
                    <a:gd name="T24" fmla="*/ 49 w 75"/>
                    <a:gd name="T25" fmla="*/ 33 h 33"/>
                    <a:gd name="T26" fmla="*/ 54 w 75"/>
                    <a:gd name="T27" fmla="*/ 33 h 33"/>
                    <a:gd name="T28" fmla="*/ 59 w 75"/>
                    <a:gd name="T29" fmla="*/ 32 h 33"/>
                    <a:gd name="T30" fmla="*/ 64 w 75"/>
                    <a:gd name="T31" fmla="*/ 31 h 33"/>
                    <a:gd name="T32" fmla="*/ 69 w 75"/>
                    <a:gd name="T33" fmla="*/ 30 h 33"/>
                    <a:gd name="T34" fmla="*/ 75 w 75"/>
                    <a:gd name="T35" fmla="*/ 29 h 33"/>
                    <a:gd name="T36" fmla="*/ 70 w 75"/>
                    <a:gd name="T37" fmla="*/ 0 h 33"/>
                    <a:gd name="T38" fmla="*/ 4 w 75"/>
                    <a:gd name="T39" fmla="*/ 0 h 3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
                    <a:gd name="T61" fmla="*/ 0 h 33"/>
                    <a:gd name="T62" fmla="*/ 75 w 75"/>
                    <a:gd name="T63" fmla="*/ 33 h 3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 h="33">
                      <a:moveTo>
                        <a:pt x="4" y="0"/>
                      </a:moveTo>
                      <a:lnTo>
                        <a:pt x="0" y="29"/>
                      </a:lnTo>
                      <a:lnTo>
                        <a:pt x="4" y="30"/>
                      </a:lnTo>
                      <a:lnTo>
                        <a:pt x="8" y="31"/>
                      </a:lnTo>
                      <a:lnTo>
                        <a:pt x="12" y="31"/>
                      </a:lnTo>
                      <a:lnTo>
                        <a:pt x="17" y="32"/>
                      </a:lnTo>
                      <a:lnTo>
                        <a:pt x="21" y="32"/>
                      </a:lnTo>
                      <a:lnTo>
                        <a:pt x="25" y="33"/>
                      </a:lnTo>
                      <a:lnTo>
                        <a:pt x="30" y="33"/>
                      </a:lnTo>
                      <a:lnTo>
                        <a:pt x="34" y="33"/>
                      </a:lnTo>
                      <a:lnTo>
                        <a:pt x="39" y="33"/>
                      </a:lnTo>
                      <a:lnTo>
                        <a:pt x="44" y="33"/>
                      </a:lnTo>
                      <a:lnTo>
                        <a:pt x="49" y="33"/>
                      </a:lnTo>
                      <a:lnTo>
                        <a:pt x="54" y="33"/>
                      </a:lnTo>
                      <a:lnTo>
                        <a:pt x="59" y="32"/>
                      </a:lnTo>
                      <a:lnTo>
                        <a:pt x="64" y="31"/>
                      </a:lnTo>
                      <a:lnTo>
                        <a:pt x="69" y="30"/>
                      </a:lnTo>
                      <a:lnTo>
                        <a:pt x="75" y="29"/>
                      </a:lnTo>
                      <a:lnTo>
                        <a:pt x="70" y="0"/>
                      </a:lnTo>
                      <a:lnTo>
                        <a:pt x="4"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27" name="Freeform 458"/>
                <p:cNvSpPr>
                  <a:spLocks/>
                </p:cNvSpPr>
                <p:nvPr/>
              </p:nvSpPr>
              <p:spPr bwMode="auto">
                <a:xfrm>
                  <a:off x="2125" y="1555"/>
                  <a:ext cx="66" cy="13"/>
                </a:xfrm>
                <a:custGeom>
                  <a:avLst/>
                  <a:gdLst>
                    <a:gd name="T0" fmla="*/ 1 w 66"/>
                    <a:gd name="T1" fmla="*/ 0 h 13"/>
                    <a:gd name="T2" fmla="*/ 65 w 66"/>
                    <a:gd name="T3" fmla="*/ 0 h 13"/>
                    <a:gd name="T4" fmla="*/ 66 w 66"/>
                    <a:gd name="T5" fmla="*/ 9 h 13"/>
                    <a:gd name="T6" fmla="*/ 62 w 66"/>
                    <a:gd name="T7" fmla="*/ 10 h 13"/>
                    <a:gd name="T8" fmla="*/ 57 w 66"/>
                    <a:gd name="T9" fmla="*/ 11 h 13"/>
                    <a:gd name="T10" fmla="*/ 53 w 66"/>
                    <a:gd name="T11" fmla="*/ 12 h 13"/>
                    <a:gd name="T12" fmla="*/ 48 w 66"/>
                    <a:gd name="T13" fmla="*/ 13 h 13"/>
                    <a:gd name="T14" fmla="*/ 44 w 66"/>
                    <a:gd name="T15" fmla="*/ 13 h 13"/>
                    <a:gd name="T16" fmla="*/ 39 w 66"/>
                    <a:gd name="T17" fmla="*/ 13 h 13"/>
                    <a:gd name="T18" fmla="*/ 35 w 66"/>
                    <a:gd name="T19" fmla="*/ 13 h 13"/>
                    <a:gd name="T20" fmla="*/ 30 w 66"/>
                    <a:gd name="T21" fmla="*/ 13 h 13"/>
                    <a:gd name="T22" fmla="*/ 26 w 66"/>
                    <a:gd name="T23" fmla="*/ 13 h 13"/>
                    <a:gd name="T24" fmla="*/ 21 w 66"/>
                    <a:gd name="T25" fmla="*/ 13 h 13"/>
                    <a:gd name="T26" fmla="*/ 17 w 66"/>
                    <a:gd name="T27" fmla="*/ 12 h 13"/>
                    <a:gd name="T28" fmla="*/ 13 w 66"/>
                    <a:gd name="T29" fmla="*/ 12 h 13"/>
                    <a:gd name="T30" fmla="*/ 10 w 66"/>
                    <a:gd name="T31" fmla="*/ 12 h 13"/>
                    <a:gd name="T32" fmla="*/ 6 w 66"/>
                    <a:gd name="T33" fmla="*/ 11 h 13"/>
                    <a:gd name="T34" fmla="*/ 3 w 66"/>
                    <a:gd name="T35" fmla="*/ 11 h 13"/>
                    <a:gd name="T36" fmla="*/ 0 w 66"/>
                    <a:gd name="T37" fmla="*/ 10 h 13"/>
                    <a:gd name="T38" fmla="*/ 1 w 66"/>
                    <a:gd name="T39" fmla="*/ 0 h 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6"/>
                    <a:gd name="T61" fmla="*/ 0 h 13"/>
                    <a:gd name="T62" fmla="*/ 66 w 66"/>
                    <a:gd name="T63" fmla="*/ 13 h 1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6" h="13">
                      <a:moveTo>
                        <a:pt x="1" y="0"/>
                      </a:moveTo>
                      <a:lnTo>
                        <a:pt x="65" y="0"/>
                      </a:lnTo>
                      <a:lnTo>
                        <a:pt x="66" y="9"/>
                      </a:lnTo>
                      <a:lnTo>
                        <a:pt x="62" y="10"/>
                      </a:lnTo>
                      <a:lnTo>
                        <a:pt x="57" y="11"/>
                      </a:lnTo>
                      <a:lnTo>
                        <a:pt x="53" y="12"/>
                      </a:lnTo>
                      <a:lnTo>
                        <a:pt x="48" y="13"/>
                      </a:lnTo>
                      <a:lnTo>
                        <a:pt x="44" y="13"/>
                      </a:lnTo>
                      <a:lnTo>
                        <a:pt x="39" y="13"/>
                      </a:lnTo>
                      <a:lnTo>
                        <a:pt x="35" y="13"/>
                      </a:lnTo>
                      <a:lnTo>
                        <a:pt x="30" y="13"/>
                      </a:lnTo>
                      <a:lnTo>
                        <a:pt x="26" y="13"/>
                      </a:lnTo>
                      <a:lnTo>
                        <a:pt x="21" y="13"/>
                      </a:lnTo>
                      <a:lnTo>
                        <a:pt x="17" y="12"/>
                      </a:lnTo>
                      <a:lnTo>
                        <a:pt x="13" y="12"/>
                      </a:lnTo>
                      <a:lnTo>
                        <a:pt x="10" y="12"/>
                      </a:lnTo>
                      <a:lnTo>
                        <a:pt x="6" y="11"/>
                      </a:lnTo>
                      <a:lnTo>
                        <a:pt x="3" y="11"/>
                      </a:lnTo>
                      <a:lnTo>
                        <a:pt x="0" y="10"/>
                      </a:lnTo>
                      <a:lnTo>
                        <a:pt x="1" y="0"/>
                      </a:lnTo>
                      <a:close/>
                    </a:path>
                  </a:pathLst>
                </a:custGeom>
                <a:solidFill>
                  <a:srgbClr val="A0A5A5"/>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28" name="Freeform 459"/>
                <p:cNvSpPr>
                  <a:spLocks/>
                </p:cNvSpPr>
                <p:nvPr/>
              </p:nvSpPr>
              <p:spPr bwMode="auto">
                <a:xfrm>
                  <a:off x="2032" y="1521"/>
                  <a:ext cx="225" cy="5"/>
                </a:xfrm>
                <a:custGeom>
                  <a:avLst/>
                  <a:gdLst>
                    <a:gd name="T0" fmla="*/ 0 w 225"/>
                    <a:gd name="T1" fmla="*/ 4 h 5"/>
                    <a:gd name="T2" fmla="*/ 3 w 225"/>
                    <a:gd name="T3" fmla="*/ 1 h 5"/>
                    <a:gd name="T4" fmla="*/ 225 w 225"/>
                    <a:gd name="T5" fmla="*/ 0 h 5"/>
                    <a:gd name="T6" fmla="*/ 225 w 225"/>
                    <a:gd name="T7" fmla="*/ 4 h 5"/>
                    <a:gd name="T8" fmla="*/ 224 w 225"/>
                    <a:gd name="T9" fmla="*/ 4 h 5"/>
                    <a:gd name="T10" fmla="*/ 222 w 225"/>
                    <a:gd name="T11" fmla="*/ 4 h 5"/>
                    <a:gd name="T12" fmla="*/ 219 w 225"/>
                    <a:gd name="T13" fmla="*/ 4 h 5"/>
                    <a:gd name="T14" fmla="*/ 215 w 225"/>
                    <a:gd name="T15" fmla="*/ 4 h 5"/>
                    <a:gd name="T16" fmla="*/ 210 w 225"/>
                    <a:gd name="T17" fmla="*/ 4 h 5"/>
                    <a:gd name="T18" fmla="*/ 204 w 225"/>
                    <a:gd name="T19" fmla="*/ 4 h 5"/>
                    <a:gd name="T20" fmla="*/ 197 w 225"/>
                    <a:gd name="T21" fmla="*/ 4 h 5"/>
                    <a:gd name="T22" fmla="*/ 189 w 225"/>
                    <a:gd name="T23" fmla="*/ 4 h 5"/>
                    <a:gd name="T24" fmla="*/ 181 w 225"/>
                    <a:gd name="T25" fmla="*/ 4 h 5"/>
                    <a:gd name="T26" fmla="*/ 172 w 225"/>
                    <a:gd name="T27" fmla="*/ 4 h 5"/>
                    <a:gd name="T28" fmla="*/ 163 w 225"/>
                    <a:gd name="T29" fmla="*/ 4 h 5"/>
                    <a:gd name="T30" fmla="*/ 153 w 225"/>
                    <a:gd name="T31" fmla="*/ 4 h 5"/>
                    <a:gd name="T32" fmla="*/ 143 w 225"/>
                    <a:gd name="T33" fmla="*/ 4 h 5"/>
                    <a:gd name="T34" fmla="*/ 133 w 225"/>
                    <a:gd name="T35" fmla="*/ 4 h 5"/>
                    <a:gd name="T36" fmla="*/ 123 w 225"/>
                    <a:gd name="T37" fmla="*/ 5 h 5"/>
                    <a:gd name="T38" fmla="*/ 112 w 225"/>
                    <a:gd name="T39" fmla="*/ 5 h 5"/>
                    <a:gd name="T40" fmla="*/ 102 w 225"/>
                    <a:gd name="T41" fmla="*/ 5 h 5"/>
                    <a:gd name="T42" fmla="*/ 91 w 225"/>
                    <a:gd name="T43" fmla="*/ 5 h 5"/>
                    <a:gd name="T44" fmla="*/ 81 w 225"/>
                    <a:gd name="T45" fmla="*/ 5 h 5"/>
                    <a:gd name="T46" fmla="*/ 71 w 225"/>
                    <a:gd name="T47" fmla="*/ 5 h 5"/>
                    <a:gd name="T48" fmla="*/ 61 w 225"/>
                    <a:gd name="T49" fmla="*/ 5 h 5"/>
                    <a:gd name="T50" fmla="*/ 52 w 225"/>
                    <a:gd name="T51" fmla="*/ 5 h 5"/>
                    <a:gd name="T52" fmla="*/ 43 w 225"/>
                    <a:gd name="T53" fmla="*/ 5 h 5"/>
                    <a:gd name="T54" fmla="*/ 35 w 225"/>
                    <a:gd name="T55" fmla="*/ 5 h 5"/>
                    <a:gd name="T56" fmla="*/ 27 w 225"/>
                    <a:gd name="T57" fmla="*/ 5 h 5"/>
                    <a:gd name="T58" fmla="*/ 20 w 225"/>
                    <a:gd name="T59" fmla="*/ 5 h 5"/>
                    <a:gd name="T60" fmla="*/ 14 w 225"/>
                    <a:gd name="T61" fmla="*/ 5 h 5"/>
                    <a:gd name="T62" fmla="*/ 9 w 225"/>
                    <a:gd name="T63" fmla="*/ 5 h 5"/>
                    <a:gd name="T64" fmla="*/ 5 w 225"/>
                    <a:gd name="T65" fmla="*/ 5 h 5"/>
                    <a:gd name="T66" fmla="*/ 2 w 225"/>
                    <a:gd name="T67" fmla="*/ 4 h 5"/>
                    <a:gd name="T68" fmla="*/ 0 w 225"/>
                    <a:gd name="T69" fmla="*/ 4 h 5"/>
                    <a:gd name="T70" fmla="*/ 0 w 225"/>
                    <a:gd name="T71" fmla="*/ 4 h 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25"/>
                    <a:gd name="T109" fmla="*/ 0 h 5"/>
                    <a:gd name="T110" fmla="*/ 225 w 225"/>
                    <a:gd name="T111" fmla="*/ 5 h 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25" h="5">
                      <a:moveTo>
                        <a:pt x="0" y="4"/>
                      </a:moveTo>
                      <a:lnTo>
                        <a:pt x="3" y="1"/>
                      </a:lnTo>
                      <a:lnTo>
                        <a:pt x="225" y="0"/>
                      </a:lnTo>
                      <a:lnTo>
                        <a:pt x="225" y="4"/>
                      </a:lnTo>
                      <a:lnTo>
                        <a:pt x="224" y="4"/>
                      </a:lnTo>
                      <a:lnTo>
                        <a:pt x="222" y="4"/>
                      </a:lnTo>
                      <a:lnTo>
                        <a:pt x="219" y="4"/>
                      </a:lnTo>
                      <a:lnTo>
                        <a:pt x="215" y="4"/>
                      </a:lnTo>
                      <a:lnTo>
                        <a:pt x="210" y="4"/>
                      </a:lnTo>
                      <a:lnTo>
                        <a:pt x="204" y="4"/>
                      </a:lnTo>
                      <a:lnTo>
                        <a:pt x="197" y="4"/>
                      </a:lnTo>
                      <a:lnTo>
                        <a:pt x="189" y="4"/>
                      </a:lnTo>
                      <a:lnTo>
                        <a:pt x="181" y="4"/>
                      </a:lnTo>
                      <a:lnTo>
                        <a:pt x="172" y="4"/>
                      </a:lnTo>
                      <a:lnTo>
                        <a:pt x="163" y="4"/>
                      </a:lnTo>
                      <a:lnTo>
                        <a:pt x="153" y="4"/>
                      </a:lnTo>
                      <a:lnTo>
                        <a:pt x="143" y="4"/>
                      </a:lnTo>
                      <a:lnTo>
                        <a:pt x="133" y="4"/>
                      </a:lnTo>
                      <a:lnTo>
                        <a:pt x="123" y="5"/>
                      </a:lnTo>
                      <a:lnTo>
                        <a:pt x="112" y="5"/>
                      </a:lnTo>
                      <a:lnTo>
                        <a:pt x="102" y="5"/>
                      </a:lnTo>
                      <a:lnTo>
                        <a:pt x="91" y="5"/>
                      </a:lnTo>
                      <a:lnTo>
                        <a:pt x="81" y="5"/>
                      </a:lnTo>
                      <a:lnTo>
                        <a:pt x="71" y="5"/>
                      </a:lnTo>
                      <a:lnTo>
                        <a:pt x="61" y="5"/>
                      </a:lnTo>
                      <a:lnTo>
                        <a:pt x="52" y="5"/>
                      </a:lnTo>
                      <a:lnTo>
                        <a:pt x="43" y="5"/>
                      </a:lnTo>
                      <a:lnTo>
                        <a:pt x="35" y="5"/>
                      </a:lnTo>
                      <a:lnTo>
                        <a:pt x="27" y="5"/>
                      </a:lnTo>
                      <a:lnTo>
                        <a:pt x="20" y="5"/>
                      </a:lnTo>
                      <a:lnTo>
                        <a:pt x="14" y="5"/>
                      </a:lnTo>
                      <a:lnTo>
                        <a:pt x="9" y="5"/>
                      </a:lnTo>
                      <a:lnTo>
                        <a:pt x="5" y="5"/>
                      </a:lnTo>
                      <a:lnTo>
                        <a:pt x="2" y="4"/>
                      </a:lnTo>
                      <a:lnTo>
                        <a:pt x="0" y="4"/>
                      </a:lnTo>
                      <a:close/>
                    </a:path>
                  </a:pathLst>
                </a:custGeom>
                <a:solidFill>
                  <a:srgbClr val="757272"/>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29" name="Freeform 460"/>
                <p:cNvSpPr>
                  <a:spLocks/>
                </p:cNvSpPr>
                <p:nvPr/>
              </p:nvSpPr>
              <p:spPr bwMode="auto">
                <a:xfrm>
                  <a:off x="2032" y="1512"/>
                  <a:ext cx="273" cy="3"/>
                </a:xfrm>
                <a:custGeom>
                  <a:avLst/>
                  <a:gdLst>
                    <a:gd name="T0" fmla="*/ 0 w 273"/>
                    <a:gd name="T1" fmla="*/ 3 h 3"/>
                    <a:gd name="T2" fmla="*/ 1 w 273"/>
                    <a:gd name="T3" fmla="*/ 0 h 3"/>
                    <a:gd name="T4" fmla="*/ 273 w 273"/>
                    <a:gd name="T5" fmla="*/ 0 h 3"/>
                    <a:gd name="T6" fmla="*/ 273 w 273"/>
                    <a:gd name="T7" fmla="*/ 3 h 3"/>
                    <a:gd name="T8" fmla="*/ 272 w 273"/>
                    <a:gd name="T9" fmla="*/ 3 h 3"/>
                    <a:gd name="T10" fmla="*/ 270 w 273"/>
                    <a:gd name="T11" fmla="*/ 3 h 3"/>
                    <a:gd name="T12" fmla="*/ 266 w 273"/>
                    <a:gd name="T13" fmla="*/ 3 h 3"/>
                    <a:gd name="T14" fmla="*/ 261 w 273"/>
                    <a:gd name="T15" fmla="*/ 3 h 3"/>
                    <a:gd name="T16" fmla="*/ 255 w 273"/>
                    <a:gd name="T17" fmla="*/ 3 h 3"/>
                    <a:gd name="T18" fmla="*/ 248 w 273"/>
                    <a:gd name="T19" fmla="*/ 3 h 3"/>
                    <a:gd name="T20" fmla="*/ 240 w 273"/>
                    <a:gd name="T21" fmla="*/ 3 h 3"/>
                    <a:gd name="T22" fmla="*/ 231 w 273"/>
                    <a:gd name="T23" fmla="*/ 3 h 3"/>
                    <a:gd name="T24" fmla="*/ 220 w 273"/>
                    <a:gd name="T25" fmla="*/ 3 h 3"/>
                    <a:gd name="T26" fmla="*/ 210 w 273"/>
                    <a:gd name="T27" fmla="*/ 3 h 3"/>
                    <a:gd name="T28" fmla="*/ 199 w 273"/>
                    <a:gd name="T29" fmla="*/ 3 h 3"/>
                    <a:gd name="T30" fmla="*/ 187 w 273"/>
                    <a:gd name="T31" fmla="*/ 3 h 3"/>
                    <a:gd name="T32" fmla="*/ 174 w 273"/>
                    <a:gd name="T33" fmla="*/ 3 h 3"/>
                    <a:gd name="T34" fmla="*/ 162 w 273"/>
                    <a:gd name="T35" fmla="*/ 3 h 3"/>
                    <a:gd name="T36" fmla="*/ 149 w 273"/>
                    <a:gd name="T37" fmla="*/ 3 h 3"/>
                    <a:gd name="T38" fmla="*/ 136 w 273"/>
                    <a:gd name="T39" fmla="*/ 3 h 3"/>
                    <a:gd name="T40" fmla="*/ 124 w 273"/>
                    <a:gd name="T41" fmla="*/ 3 h 3"/>
                    <a:gd name="T42" fmla="*/ 111 w 273"/>
                    <a:gd name="T43" fmla="*/ 3 h 3"/>
                    <a:gd name="T44" fmla="*/ 98 w 273"/>
                    <a:gd name="T45" fmla="*/ 3 h 3"/>
                    <a:gd name="T46" fmla="*/ 86 w 273"/>
                    <a:gd name="T47" fmla="*/ 3 h 3"/>
                    <a:gd name="T48" fmla="*/ 74 w 273"/>
                    <a:gd name="T49" fmla="*/ 3 h 3"/>
                    <a:gd name="T50" fmla="*/ 63 w 273"/>
                    <a:gd name="T51" fmla="*/ 3 h 3"/>
                    <a:gd name="T52" fmla="*/ 52 w 273"/>
                    <a:gd name="T53" fmla="*/ 3 h 3"/>
                    <a:gd name="T54" fmla="*/ 42 w 273"/>
                    <a:gd name="T55" fmla="*/ 3 h 3"/>
                    <a:gd name="T56" fmla="*/ 33 w 273"/>
                    <a:gd name="T57" fmla="*/ 3 h 3"/>
                    <a:gd name="T58" fmla="*/ 25 w 273"/>
                    <a:gd name="T59" fmla="*/ 3 h 3"/>
                    <a:gd name="T60" fmla="*/ 17 w 273"/>
                    <a:gd name="T61" fmla="*/ 3 h 3"/>
                    <a:gd name="T62" fmla="*/ 11 w 273"/>
                    <a:gd name="T63" fmla="*/ 3 h 3"/>
                    <a:gd name="T64" fmla="*/ 6 w 273"/>
                    <a:gd name="T65" fmla="*/ 3 h 3"/>
                    <a:gd name="T66" fmla="*/ 3 w 273"/>
                    <a:gd name="T67" fmla="*/ 3 h 3"/>
                    <a:gd name="T68" fmla="*/ 0 w 273"/>
                    <a:gd name="T69" fmla="*/ 3 h 3"/>
                    <a:gd name="T70" fmla="*/ 0 w 273"/>
                    <a:gd name="T71" fmla="*/ 3 h 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3"/>
                    <a:gd name="T109" fmla="*/ 0 h 3"/>
                    <a:gd name="T110" fmla="*/ 273 w 273"/>
                    <a:gd name="T111" fmla="*/ 3 h 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3" h="3">
                      <a:moveTo>
                        <a:pt x="0" y="3"/>
                      </a:moveTo>
                      <a:lnTo>
                        <a:pt x="1" y="0"/>
                      </a:lnTo>
                      <a:lnTo>
                        <a:pt x="273" y="0"/>
                      </a:lnTo>
                      <a:lnTo>
                        <a:pt x="273" y="3"/>
                      </a:lnTo>
                      <a:lnTo>
                        <a:pt x="272" y="3"/>
                      </a:lnTo>
                      <a:lnTo>
                        <a:pt x="270" y="3"/>
                      </a:lnTo>
                      <a:lnTo>
                        <a:pt x="266" y="3"/>
                      </a:lnTo>
                      <a:lnTo>
                        <a:pt x="261" y="3"/>
                      </a:lnTo>
                      <a:lnTo>
                        <a:pt x="255" y="3"/>
                      </a:lnTo>
                      <a:lnTo>
                        <a:pt x="248" y="3"/>
                      </a:lnTo>
                      <a:lnTo>
                        <a:pt x="240" y="3"/>
                      </a:lnTo>
                      <a:lnTo>
                        <a:pt x="231" y="3"/>
                      </a:lnTo>
                      <a:lnTo>
                        <a:pt x="220" y="3"/>
                      </a:lnTo>
                      <a:lnTo>
                        <a:pt x="210" y="3"/>
                      </a:lnTo>
                      <a:lnTo>
                        <a:pt x="199" y="3"/>
                      </a:lnTo>
                      <a:lnTo>
                        <a:pt x="187" y="3"/>
                      </a:lnTo>
                      <a:lnTo>
                        <a:pt x="174" y="3"/>
                      </a:lnTo>
                      <a:lnTo>
                        <a:pt x="162" y="3"/>
                      </a:lnTo>
                      <a:lnTo>
                        <a:pt x="149" y="3"/>
                      </a:lnTo>
                      <a:lnTo>
                        <a:pt x="136" y="3"/>
                      </a:lnTo>
                      <a:lnTo>
                        <a:pt x="124" y="3"/>
                      </a:lnTo>
                      <a:lnTo>
                        <a:pt x="111" y="3"/>
                      </a:lnTo>
                      <a:lnTo>
                        <a:pt x="98" y="3"/>
                      </a:lnTo>
                      <a:lnTo>
                        <a:pt x="86" y="3"/>
                      </a:lnTo>
                      <a:lnTo>
                        <a:pt x="74" y="3"/>
                      </a:lnTo>
                      <a:lnTo>
                        <a:pt x="63" y="3"/>
                      </a:lnTo>
                      <a:lnTo>
                        <a:pt x="52" y="3"/>
                      </a:lnTo>
                      <a:lnTo>
                        <a:pt x="42" y="3"/>
                      </a:lnTo>
                      <a:lnTo>
                        <a:pt x="33" y="3"/>
                      </a:lnTo>
                      <a:lnTo>
                        <a:pt x="25" y="3"/>
                      </a:lnTo>
                      <a:lnTo>
                        <a:pt x="17" y="3"/>
                      </a:lnTo>
                      <a:lnTo>
                        <a:pt x="11" y="3"/>
                      </a:lnTo>
                      <a:lnTo>
                        <a:pt x="6" y="3"/>
                      </a:lnTo>
                      <a:lnTo>
                        <a:pt x="3" y="3"/>
                      </a:lnTo>
                      <a:lnTo>
                        <a:pt x="0" y="3"/>
                      </a:lnTo>
                      <a:close/>
                    </a:path>
                  </a:pathLst>
                </a:custGeom>
                <a:solidFill>
                  <a:srgbClr val="757272"/>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30" name="Freeform 461"/>
                <p:cNvSpPr>
                  <a:spLocks/>
                </p:cNvSpPr>
                <p:nvPr/>
              </p:nvSpPr>
              <p:spPr bwMode="auto">
                <a:xfrm>
                  <a:off x="2033" y="1505"/>
                  <a:ext cx="271" cy="2"/>
                </a:xfrm>
                <a:custGeom>
                  <a:avLst/>
                  <a:gdLst>
                    <a:gd name="T0" fmla="*/ 0 w 271"/>
                    <a:gd name="T1" fmla="*/ 2 h 2"/>
                    <a:gd name="T2" fmla="*/ 1 w 271"/>
                    <a:gd name="T3" fmla="*/ 0 h 2"/>
                    <a:gd name="T4" fmla="*/ 271 w 271"/>
                    <a:gd name="T5" fmla="*/ 0 h 2"/>
                    <a:gd name="T6" fmla="*/ 271 w 271"/>
                    <a:gd name="T7" fmla="*/ 2 h 2"/>
                    <a:gd name="T8" fmla="*/ 270 w 271"/>
                    <a:gd name="T9" fmla="*/ 2 h 2"/>
                    <a:gd name="T10" fmla="*/ 268 w 271"/>
                    <a:gd name="T11" fmla="*/ 2 h 2"/>
                    <a:gd name="T12" fmla="*/ 264 w 271"/>
                    <a:gd name="T13" fmla="*/ 2 h 2"/>
                    <a:gd name="T14" fmla="*/ 259 w 271"/>
                    <a:gd name="T15" fmla="*/ 2 h 2"/>
                    <a:gd name="T16" fmla="*/ 253 w 271"/>
                    <a:gd name="T17" fmla="*/ 2 h 2"/>
                    <a:gd name="T18" fmla="*/ 246 w 271"/>
                    <a:gd name="T19" fmla="*/ 2 h 2"/>
                    <a:gd name="T20" fmla="*/ 238 w 271"/>
                    <a:gd name="T21" fmla="*/ 2 h 2"/>
                    <a:gd name="T22" fmla="*/ 229 w 271"/>
                    <a:gd name="T23" fmla="*/ 2 h 2"/>
                    <a:gd name="T24" fmla="*/ 219 w 271"/>
                    <a:gd name="T25" fmla="*/ 2 h 2"/>
                    <a:gd name="T26" fmla="*/ 208 w 271"/>
                    <a:gd name="T27" fmla="*/ 2 h 2"/>
                    <a:gd name="T28" fmla="*/ 197 w 271"/>
                    <a:gd name="T29" fmla="*/ 2 h 2"/>
                    <a:gd name="T30" fmla="*/ 185 w 271"/>
                    <a:gd name="T31" fmla="*/ 2 h 2"/>
                    <a:gd name="T32" fmla="*/ 173 w 271"/>
                    <a:gd name="T33" fmla="*/ 2 h 2"/>
                    <a:gd name="T34" fmla="*/ 161 w 271"/>
                    <a:gd name="T35" fmla="*/ 2 h 2"/>
                    <a:gd name="T36" fmla="*/ 148 w 271"/>
                    <a:gd name="T37" fmla="*/ 2 h 2"/>
                    <a:gd name="T38" fmla="*/ 135 w 271"/>
                    <a:gd name="T39" fmla="*/ 2 h 2"/>
                    <a:gd name="T40" fmla="*/ 123 w 271"/>
                    <a:gd name="T41" fmla="*/ 2 h 2"/>
                    <a:gd name="T42" fmla="*/ 110 w 271"/>
                    <a:gd name="T43" fmla="*/ 2 h 2"/>
                    <a:gd name="T44" fmla="*/ 98 w 271"/>
                    <a:gd name="T45" fmla="*/ 2 h 2"/>
                    <a:gd name="T46" fmla="*/ 86 w 271"/>
                    <a:gd name="T47" fmla="*/ 2 h 2"/>
                    <a:gd name="T48" fmla="*/ 74 w 271"/>
                    <a:gd name="T49" fmla="*/ 2 h 2"/>
                    <a:gd name="T50" fmla="*/ 63 w 271"/>
                    <a:gd name="T51" fmla="*/ 2 h 2"/>
                    <a:gd name="T52" fmla="*/ 52 w 271"/>
                    <a:gd name="T53" fmla="*/ 2 h 2"/>
                    <a:gd name="T54" fmla="*/ 42 w 271"/>
                    <a:gd name="T55" fmla="*/ 2 h 2"/>
                    <a:gd name="T56" fmla="*/ 33 w 271"/>
                    <a:gd name="T57" fmla="*/ 2 h 2"/>
                    <a:gd name="T58" fmla="*/ 25 w 271"/>
                    <a:gd name="T59" fmla="*/ 2 h 2"/>
                    <a:gd name="T60" fmla="*/ 18 w 271"/>
                    <a:gd name="T61" fmla="*/ 2 h 2"/>
                    <a:gd name="T62" fmla="*/ 11 w 271"/>
                    <a:gd name="T63" fmla="*/ 2 h 2"/>
                    <a:gd name="T64" fmla="*/ 6 w 271"/>
                    <a:gd name="T65" fmla="*/ 2 h 2"/>
                    <a:gd name="T66" fmla="*/ 3 w 271"/>
                    <a:gd name="T67" fmla="*/ 2 h 2"/>
                    <a:gd name="T68" fmla="*/ 1 w 271"/>
                    <a:gd name="T69" fmla="*/ 2 h 2"/>
                    <a:gd name="T70" fmla="*/ 0 w 271"/>
                    <a:gd name="T71" fmla="*/ 2 h 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71"/>
                    <a:gd name="T109" fmla="*/ 0 h 2"/>
                    <a:gd name="T110" fmla="*/ 271 w 271"/>
                    <a:gd name="T111" fmla="*/ 2 h 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71" h="2">
                      <a:moveTo>
                        <a:pt x="0" y="2"/>
                      </a:moveTo>
                      <a:lnTo>
                        <a:pt x="1" y="0"/>
                      </a:lnTo>
                      <a:lnTo>
                        <a:pt x="271" y="0"/>
                      </a:lnTo>
                      <a:lnTo>
                        <a:pt x="271" y="2"/>
                      </a:lnTo>
                      <a:lnTo>
                        <a:pt x="270" y="2"/>
                      </a:lnTo>
                      <a:lnTo>
                        <a:pt x="268" y="2"/>
                      </a:lnTo>
                      <a:lnTo>
                        <a:pt x="264" y="2"/>
                      </a:lnTo>
                      <a:lnTo>
                        <a:pt x="259" y="2"/>
                      </a:lnTo>
                      <a:lnTo>
                        <a:pt x="253" y="2"/>
                      </a:lnTo>
                      <a:lnTo>
                        <a:pt x="246" y="2"/>
                      </a:lnTo>
                      <a:lnTo>
                        <a:pt x="238" y="2"/>
                      </a:lnTo>
                      <a:lnTo>
                        <a:pt x="229" y="2"/>
                      </a:lnTo>
                      <a:lnTo>
                        <a:pt x="219" y="2"/>
                      </a:lnTo>
                      <a:lnTo>
                        <a:pt x="208" y="2"/>
                      </a:lnTo>
                      <a:lnTo>
                        <a:pt x="197" y="2"/>
                      </a:lnTo>
                      <a:lnTo>
                        <a:pt x="185" y="2"/>
                      </a:lnTo>
                      <a:lnTo>
                        <a:pt x="173" y="2"/>
                      </a:lnTo>
                      <a:lnTo>
                        <a:pt x="161" y="2"/>
                      </a:lnTo>
                      <a:lnTo>
                        <a:pt x="148" y="2"/>
                      </a:lnTo>
                      <a:lnTo>
                        <a:pt x="135" y="2"/>
                      </a:lnTo>
                      <a:lnTo>
                        <a:pt x="123" y="2"/>
                      </a:lnTo>
                      <a:lnTo>
                        <a:pt x="110" y="2"/>
                      </a:lnTo>
                      <a:lnTo>
                        <a:pt x="98" y="2"/>
                      </a:lnTo>
                      <a:lnTo>
                        <a:pt x="86" y="2"/>
                      </a:lnTo>
                      <a:lnTo>
                        <a:pt x="74" y="2"/>
                      </a:lnTo>
                      <a:lnTo>
                        <a:pt x="63" y="2"/>
                      </a:lnTo>
                      <a:lnTo>
                        <a:pt x="52" y="2"/>
                      </a:lnTo>
                      <a:lnTo>
                        <a:pt x="42" y="2"/>
                      </a:lnTo>
                      <a:lnTo>
                        <a:pt x="33" y="2"/>
                      </a:lnTo>
                      <a:lnTo>
                        <a:pt x="25" y="2"/>
                      </a:lnTo>
                      <a:lnTo>
                        <a:pt x="18" y="2"/>
                      </a:lnTo>
                      <a:lnTo>
                        <a:pt x="11" y="2"/>
                      </a:lnTo>
                      <a:lnTo>
                        <a:pt x="6" y="2"/>
                      </a:lnTo>
                      <a:lnTo>
                        <a:pt x="3" y="2"/>
                      </a:lnTo>
                      <a:lnTo>
                        <a:pt x="1" y="2"/>
                      </a:lnTo>
                      <a:lnTo>
                        <a:pt x="0" y="2"/>
                      </a:lnTo>
                      <a:close/>
                    </a:path>
                  </a:pathLst>
                </a:custGeom>
                <a:solidFill>
                  <a:srgbClr val="757272"/>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31" name="Freeform 462"/>
                <p:cNvSpPr>
                  <a:spLocks/>
                </p:cNvSpPr>
                <p:nvPr/>
              </p:nvSpPr>
              <p:spPr bwMode="auto">
                <a:xfrm>
                  <a:off x="2034" y="1495"/>
                  <a:ext cx="267" cy="4"/>
                </a:xfrm>
                <a:custGeom>
                  <a:avLst/>
                  <a:gdLst>
                    <a:gd name="T0" fmla="*/ 0 w 267"/>
                    <a:gd name="T1" fmla="*/ 3 h 4"/>
                    <a:gd name="T2" fmla="*/ 1 w 267"/>
                    <a:gd name="T3" fmla="*/ 0 h 4"/>
                    <a:gd name="T4" fmla="*/ 267 w 267"/>
                    <a:gd name="T5" fmla="*/ 0 h 4"/>
                    <a:gd name="T6" fmla="*/ 267 w 267"/>
                    <a:gd name="T7" fmla="*/ 3 h 4"/>
                    <a:gd name="T8" fmla="*/ 266 w 267"/>
                    <a:gd name="T9" fmla="*/ 3 h 4"/>
                    <a:gd name="T10" fmla="*/ 264 w 267"/>
                    <a:gd name="T11" fmla="*/ 3 h 4"/>
                    <a:gd name="T12" fmla="*/ 261 w 267"/>
                    <a:gd name="T13" fmla="*/ 3 h 4"/>
                    <a:gd name="T14" fmla="*/ 256 w 267"/>
                    <a:gd name="T15" fmla="*/ 3 h 4"/>
                    <a:gd name="T16" fmla="*/ 250 w 267"/>
                    <a:gd name="T17" fmla="*/ 3 h 4"/>
                    <a:gd name="T18" fmla="*/ 242 w 267"/>
                    <a:gd name="T19" fmla="*/ 3 h 4"/>
                    <a:gd name="T20" fmla="*/ 234 w 267"/>
                    <a:gd name="T21" fmla="*/ 3 h 4"/>
                    <a:gd name="T22" fmla="*/ 225 w 267"/>
                    <a:gd name="T23" fmla="*/ 3 h 4"/>
                    <a:gd name="T24" fmla="*/ 216 w 267"/>
                    <a:gd name="T25" fmla="*/ 3 h 4"/>
                    <a:gd name="T26" fmla="*/ 205 w 267"/>
                    <a:gd name="T27" fmla="*/ 3 h 4"/>
                    <a:gd name="T28" fmla="*/ 194 w 267"/>
                    <a:gd name="T29" fmla="*/ 3 h 4"/>
                    <a:gd name="T30" fmla="*/ 183 w 267"/>
                    <a:gd name="T31" fmla="*/ 3 h 4"/>
                    <a:gd name="T32" fmla="*/ 171 w 267"/>
                    <a:gd name="T33" fmla="*/ 3 h 4"/>
                    <a:gd name="T34" fmla="*/ 158 w 267"/>
                    <a:gd name="T35" fmla="*/ 3 h 4"/>
                    <a:gd name="T36" fmla="*/ 146 w 267"/>
                    <a:gd name="T37" fmla="*/ 4 h 4"/>
                    <a:gd name="T38" fmla="*/ 133 w 267"/>
                    <a:gd name="T39" fmla="*/ 4 h 4"/>
                    <a:gd name="T40" fmla="*/ 121 w 267"/>
                    <a:gd name="T41" fmla="*/ 4 h 4"/>
                    <a:gd name="T42" fmla="*/ 108 w 267"/>
                    <a:gd name="T43" fmla="*/ 4 h 4"/>
                    <a:gd name="T44" fmla="*/ 96 w 267"/>
                    <a:gd name="T45" fmla="*/ 4 h 4"/>
                    <a:gd name="T46" fmla="*/ 84 w 267"/>
                    <a:gd name="T47" fmla="*/ 4 h 4"/>
                    <a:gd name="T48" fmla="*/ 73 w 267"/>
                    <a:gd name="T49" fmla="*/ 4 h 4"/>
                    <a:gd name="T50" fmla="*/ 62 w 267"/>
                    <a:gd name="T51" fmla="*/ 4 h 4"/>
                    <a:gd name="T52" fmla="*/ 51 w 267"/>
                    <a:gd name="T53" fmla="*/ 4 h 4"/>
                    <a:gd name="T54" fmla="*/ 41 w 267"/>
                    <a:gd name="T55" fmla="*/ 4 h 4"/>
                    <a:gd name="T56" fmla="*/ 33 w 267"/>
                    <a:gd name="T57" fmla="*/ 4 h 4"/>
                    <a:gd name="T58" fmla="*/ 24 w 267"/>
                    <a:gd name="T59" fmla="*/ 4 h 4"/>
                    <a:gd name="T60" fmla="*/ 17 w 267"/>
                    <a:gd name="T61" fmla="*/ 4 h 4"/>
                    <a:gd name="T62" fmla="*/ 11 w 267"/>
                    <a:gd name="T63" fmla="*/ 4 h 4"/>
                    <a:gd name="T64" fmla="*/ 6 w 267"/>
                    <a:gd name="T65" fmla="*/ 4 h 4"/>
                    <a:gd name="T66" fmla="*/ 3 w 267"/>
                    <a:gd name="T67" fmla="*/ 3 h 4"/>
                    <a:gd name="T68" fmla="*/ 0 w 267"/>
                    <a:gd name="T69" fmla="*/ 3 h 4"/>
                    <a:gd name="T70" fmla="*/ 0 w 267"/>
                    <a:gd name="T71" fmla="*/ 3 h 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7"/>
                    <a:gd name="T109" fmla="*/ 0 h 4"/>
                    <a:gd name="T110" fmla="*/ 267 w 267"/>
                    <a:gd name="T111" fmla="*/ 4 h 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7" h="4">
                      <a:moveTo>
                        <a:pt x="0" y="3"/>
                      </a:moveTo>
                      <a:lnTo>
                        <a:pt x="1" y="0"/>
                      </a:lnTo>
                      <a:lnTo>
                        <a:pt x="267" y="0"/>
                      </a:lnTo>
                      <a:lnTo>
                        <a:pt x="267" y="3"/>
                      </a:lnTo>
                      <a:lnTo>
                        <a:pt x="266" y="3"/>
                      </a:lnTo>
                      <a:lnTo>
                        <a:pt x="264" y="3"/>
                      </a:lnTo>
                      <a:lnTo>
                        <a:pt x="261" y="3"/>
                      </a:lnTo>
                      <a:lnTo>
                        <a:pt x="256" y="3"/>
                      </a:lnTo>
                      <a:lnTo>
                        <a:pt x="250" y="3"/>
                      </a:lnTo>
                      <a:lnTo>
                        <a:pt x="242" y="3"/>
                      </a:lnTo>
                      <a:lnTo>
                        <a:pt x="234" y="3"/>
                      </a:lnTo>
                      <a:lnTo>
                        <a:pt x="225" y="3"/>
                      </a:lnTo>
                      <a:lnTo>
                        <a:pt x="216" y="3"/>
                      </a:lnTo>
                      <a:lnTo>
                        <a:pt x="205" y="3"/>
                      </a:lnTo>
                      <a:lnTo>
                        <a:pt x="194" y="3"/>
                      </a:lnTo>
                      <a:lnTo>
                        <a:pt x="183" y="3"/>
                      </a:lnTo>
                      <a:lnTo>
                        <a:pt x="171" y="3"/>
                      </a:lnTo>
                      <a:lnTo>
                        <a:pt x="158" y="3"/>
                      </a:lnTo>
                      <a:lnTo>
                        <a:pt x="146" y="4"/>
                      </a:lnTo>
                      <a:lnTo>
                        <a:pt x="133" y="4"/>
                      </a:lnTo>
                      <a:lnTo>
                        <a:pt x="121" y="4"/>
                      </a:lnTo>
                      <a:lnTo>
                        <a:pt x="108" y="4"/>
                      </a:lnTo>
                      <a:lnTo>
                        <a:pt x="96" y="4"/>
                      </a:lnTo>
                      <a:lnTo>
                        <a:pt x="84" y="4"/>
                      </a:lnTo>
                      <a:lnTo>
                        <a:pt x="73" y="4"/>
                      </a:lnTo>
                      <a:lnTo>
                        <a:pt x="62" y="4"/>
                      </a:lnTo>
                      <a:lnTo>
                        <a:pt x="51" y="4"/>
                      </a:lnTo>
                      <a:lnTo>
                        <a:pt x="41" y="4"/>
                      </a:lnTo>
                      <a:lnTo>
                        <a:pt x="33" y="4"/>
                      </a:lnTo>
                      <a:lnTo>
                        <a:pt x="24" y="4"/>
                      </a:lnTo>
                      <a:lnTo>
                        <a:pt x="17" y="4"/>
                      </a:lnTo>
                      <a:lnTo>
                        <a:pt x="11" y="4"/>
                      </a:lnTo>
                      <a:lnTo>
                        <a:pt x="6" y="4"/>
                      </a:lnTo>
                      <a:lnTo>
                        <a:pt x="3" y="3"/>
                      </a:lnTo>
                      <a:lnTo>
                        <a:pt x="0" y="3"/>
                      </a:lnTo>
                      <a:close/>
                    </a:path>
                  </a:pathLst>
                </a:custGeom>
                <a:solidFill>
                  <a:srgbClr val="757272"/>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32" name="Freeform 463"/>
                <p:cNvSpPr>
                  <a:spLocks/>
                </p:cNvSpPr>
                <p:nvPr/>
              </p:nvSpPr>
              <p:spPr bwMode="auto">
                <a:xfrm>
                  <a:off x="2035" y="1487"/>
                  <a:ext cx="265" cy="3"/>
                </a:xfrm>
                <a:custGeom>
                  <a:avLst/>
                  <a:gdLst>
                    <a:gd name="T0" fmla="*/ 0 w 265"/>
                    <a:gd name="T1" fmla="*/ 3 h 3"/>
                    <a:gd name="T2" fmla="*/ 2 w 265"/>
                    <a:gd name="T3" fmla="*/ 0 h 3"/>
                    <a:gd name="T4" fmla="*/ 265 w 265"/>
                    <a:gd name="T5" fmla="*/ 0 h 3"/>
                    <a:gd name="T6" fmla="*/ 264 w 265"/>
                    <a:gd name="T7" fmla="*/ 2 h 3"/>
                    <a:gd name="T8" fmla="*/ 264 w 265"/>
                    <a:gd name="T9" fmla="*/ 2 h 3"/>
                    <a:gd name="T10" fmla="*/ 261 w 265"/>
                    <a:gd name="T11" fmla="*/ 2 h 3"/>
                    <a:gd name="T12" fmla="*/ 258 w 265"/>
                    <a:gd name="T13" fmla="*/ 2 h 3"/>
                    <a:gd name="T14" fmla="*/ 253 w 265"/>
                    <a:gd name="T15" fmla="*/ 2 h 3"/>
                    <a:gd name="T16" fmla="*/ 247 w 265"/>
                    <a:gd name="T17" fmla="*/ 2 h 3"/>
                    <a:gd name="T18" fmla="*/ 240 w 265"/>
                    <a:gd name="T19" fmla="*/ 2 h 3"/>
                    <a:gd name="T20" fmla="*/ 232 w 265"/>
                    <a:gd name="T21" fmla="*/ 2 h 3"/>
                    <a:gd name="T22" fmla="*/ 223 w 265"/>
                    <a:gd name="T23" fmla="*/ 3 h 3"/>
                    <a:gd name="T24" fmla="*/ 213 w 265"/>
                    <a:gd name="T25" fmla="*/ 3 h 3"/>
                    <a:gd name="T26" fmla="*/ 203 w 265"/>
                    <a:gd name="T27" fmla="*/ 3 h 3"/>
                    <a:gd name="T28" fmla="*/ 192 w 265"/>
                    <a:gd name="T29" fmla="*/ 3 h 3"/>
                    <a:gd name="T30" fmla="*/ 181 w 265"/>
                    <a:gd name="T31" fmla="*/ 3 h 3"/>
                    <a:gd name="T32" fmla="*/ 169 w 265"/>
                    <a:gd name="T33" fmla="*/ 3 h 3"/>
                    <a:gd name="T34" fmla="*/ 157 w 265"/>
                    <a:gd name="T35" fmla="*/ 3 h 3"/>
                    <a:gd name="T36" fmla="*/ 145 w 265"/>
                    <a:gd name="T37" fmla="*/ 3 h 3"/>
                    <a:gd name="T38" fmla="*/ 132 w 265"/>
                    <a:gd name="T39" fmla="*/ 3 h 3"/>
                    <a:gd name="T40" fmla="*/ 120 w 265"/>
                    <a:gd name="T41" fmla="*/ 3 h 3"/>
                    <a:gd name="T42" fmla="*/ 108 w 265"/>
                    <a:gd name="T43" fmla="*/ 3 h 3"/>
                    <a:gd name="T44" fmla="*/ 95 w 265"/>
                    <a:gd name="T45" fmla="*/ 3 h 3"/>
                    <a:gd name="T46" fmla="*/ 84 w 265"/>
                    <a:gd name="T47" fmla="*/ 3 h 3"/>
                    <a:gd name="T48" fmla="*/ 72 w 265"/>
                    <a:gd name="T49" fmla="*/ 3 h 3"/>
                    <a:gd name="T50" fmla="*/ 62 w 265"/>
                    <a:gd name="T51" fmla="*/ 3 h 3"/>
                    <a:gd name="T52" fmla="*/ 51 w 265"/>
                    <a:gd name="T53" fmla="*/ 3 h 3"/>
                    <a:gd name="T54" fmla="*/ 41 w 265"/>
                    <a:gd name="T55" fmla="*/ 3 h 3"/>
                    <a:gd name="T56" fmla="*/ 33 w 265"/>
                    <a:gd name="T57" fmla="*/ 3 h 3"/>
                    <a:gd name="T58" fmla="*/ 24 w 265"/>
                    <a:gd name="T59" fmla="*/ 3 h 3"/>
                    <a:gd name="T60" fmla="*/ 17 w 265"/>
                    <a:gd name="T61" fmla="*/ 3 h 3"/>
                    <a:gd name="T62" fmla="*/ 12 w 265"/>
                    <a:gd name="T63" fmla="*/ 3 h 3"/>
                    <a:gd name="T64" fmla="*/ 7 w 265"/>
                    <a:gd name="T65" fmla="*/ 3 h 3"/>
                    <a:gd name="T66" fmla="*/ 3 w 265"/>
                    <a:gd name="T67" fmla="*/ 3 h 3"/>
                    <a:gd name="T68" fmla="*/ 1 w 265"/>
                    <a:gd name="T69" fmla="*/ 3 h 3"/>
                    <a:gd name="T70" fmla="*/ 0 w 265"/>
                    <a:gd name="T71" fmla="*/ 3 h 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5"/>
                    <a:gd name="T109" fmla="*/ 0 h 3"/>
                    <a:gd name="T110" fmla="*/ 265 w 265"/>
                    <a:gd name="T111" fmla="*/ 3 h 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5" h="3">
                      <a:moveTo>
                        <a:pt x="0" y="3"/>
                      </a:moveTo>
                      <a:lnTo>
                        <a:pt x="2" y="0"/>
                      </a:lnTo>
                      <a:lnTo>
                        <a:pt x="265" y="0"/>
                      </a:lnTo>
                      <a:lnTo>
                        <a:pt x="264" y="2"/>
                      </a:lnTo>
                      <a:lnTo>
                        <a:pt x="261" y="2"/>
                      </a:lnTo>
                      <a:lnTo>
                        <a:pt x="258" y="2"/>
                      </a:lnTo>
                      <a:lnTo>
                        <a:pt x="253" y="2"/>
                      </a:lnTo>
                      <a:lnTo>
                        <a:pt x="247" y="2"/>
                      </a:lnTo>
                      <a:lnTo>
                        <a:pt x="240" y="2"/>
                      </a:lnTo>
                      <a:lnTo>
                        <a:pt x="232" y="2"/>
                      </a:lnTo>
                      <a:lnTo>
                        <a:pt x="223" y="3"/>
                      </a:lnTo>
                      <a:lnTo>
                        <a:pt x="213" y="3"/>
                      </a:lnTo>
                      <a:lnTo>
                        <a:pt x="203" y="3"/>
                      </a:lnTo>
                      <a:lnTo>
                        <a:pt x="192" y="3"/>
                      </a:lnTo>
                      <a:lnTo>
                        <a:pt x="181" y="3"/>
                      </a:lnTo>
                      <a:lnTo>
                        <a:pt x="169" y="3"/>
                      </a:lnTo>
                      <a:lnTo>
                        <a:pt x="157" y="3"/>
                      </a:lnTo>
                      <a:lnTo>
                        <a:pt x="145" y="3"/>
                      </a:lnTo>
                      <a:lnTo>
                        <a:pt x="132" y="3"/>
                      </a:lnTo>
                      <a:lnTo>
                        <a:pt x="120" y="3"/>
                      </a:lnTo>
                      <a:lnTo>
                        <a:pt x="108" y="3"/>
                      </a:lnTo>
                      <a:lnTo>
                        <a:pt x="95" y="3"/>
                      </a:lnTo>
                      <a:lnTo>
                        <a:pt x="84" y="3"/>
                      </a:lnTo>
                      <a:lnTo>
                        <a:pt x="72" y="3"/>
                      </a:lnTo>
                      <a:lnTo>
                        <a:pt x="62" y="3"/>
                      </a:lnTo>
                      <a:lnTo>
                        <a:pt x="51" y="3"/>
                      </a:lnTo>
                      <a:lnTo>
                        <a:pt x="41" y="3"/>
                      </a:lnTo>
                      <a:lnTo>
                        <a:pt x="33" y="3"/>
                      </a:lnTo>
                      <a:lnTo>
                        <a:pt x="24" y="3"/>
                      </a:lnTo>
                      <a:lnTo>
                        <a:pt x="17" y="3"/>
                      </a:lnTo>
                      <a:lnTo>
                        <a:pt x="12" y="3"/>
                      </a:lnTo>
                      <a:lnTo>
                        <a:pt x="7" y="3"/>
                      </a:lnTo>
                      <a:lnTo>
                        <a:pt x="3" y="3"/>
                      </a:lnTo>
                      <a:lnTo>
                        <a:pt x="1" y="3"/>
                      </a:lnTo>
                      <a:lnTo>
                        <a:pt x="0" y="3"/>
                      </a:lnTo>
                      <a:close/>
                    </a:path>
                  </a:pathLst>
                </a:custGeom>
                <a:solidFill>
                  <a:srgbClr val="757272"/>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33" name="Freeform 464"/>
                <p:cNvSpPr>
                  <a:spLocks/>
                </p:cNvSpPr>
                <p:nvPr/>
              </p:nvSpPr>
              <p:spPr bwMode="auto">
                <a:xfrm>
                  <a:off x="2257" y="1525"/>
                  <a:ext cx="51" cy="4"/>
                </a:xfrm>
                <a:custGeom>
                  <a:avLst/>
                  <a:gdLst>
                    <a:gd name="T0" fmla="*/ 0 w 51"/>
                    <a:gd name="T1" fmla="*/ 0 h 4"/>
                    <a:gd name="T2" fmla="*/ 0 w 51"/>
                    <a:gd name="T3" fmla="*/ 4 h 4"/>
                    <a:gd name="T4" fmla="*/ 51 w 51"/>
                    <a:gd name="T5" fmla="*/ 4 h 4"/>
                    <a:gd name="T6" fmla="*/ 50 w 51"/>
                    <a:gd name="T7" fmla="*/ 0 h 4"/>
                    <a:gd name="T8" fmla="*/ 0 w 51"/>
                    <a:gd name="T9" fmla="*/ 0 h 4"/>
                    <a:gd name="T10" fmla="*/ 0 60000 65536"/>
                    <a:gd name="T11" fmla="*/ 0 60000 65536"/>
                    <a:gd name="T12" fmla="*/ 0 60000 65536"/>
                    <a:gd name="T13" fmla="*/ 0 60000 65536"/>
                    <a:gd name="T14" fmla="*/ 0 60000 65536"/>
                    <a:gd name="T15" fmla="*/ 0 w 51"/>
                    <a:gd name="T16" fmla="*/ 0 h 4"/>
                    <a:gd name="T17" fmla="*/ 51 w 51"/>
                    <a:gd name="T18" fmla="*/ 4 h 4"/>
                  </a:gdLst>
                  <a:ahLst/>
                  <a:cxnLst>
                    <a:cxn ang="T10">
                      <a:pos x="T0" y="T1"/>
                    </a:cxn>
                    <a:cxn ang="T11">
                      <a:pos x="T2" y="T3"/>
                    </a:cxn>
                    <a:cxn ang="T12">
                      <a:pos x="T4" y="T5"/>
                    </a:cxn>
                    <a:cxn ang="T13">
                      <a:pos x="T6" y="T7"/>
                    </a:cxn>
                    <a:cxn ang="T14">
                      <a:pos x="T8" y="T9"/>
                    </a:cxn>
                  </a:cxnLst>
                  <a:rect l="T15" t="T16" r="T17" b="T18"/>
                  <a:pathLst>
                    <a:path w="51" h="4">
                      <a:moveTo>
                        <a:pt x="0" y="0"/>
                      </a:moveTo>
                      <a:lnTo>
                        <a:pt x="0" y="4"/>
                      </a:lnTo>
                      <a:lnTo>
                        <a:pt x="51" y="4"/>
                      </a:lnTo>
                      <a:lnTo>
                        <a:pt x="50" y="0"/>
                      </a:lnTo>
                      <a:lnTo>
                        <a:pt x="0" y="0"/>
                      </a:lnTo>
                      <a:close/>
                    </a:path>
                  </a:pathLst>
                </a:custGeom>
                <a:solidFill>
                  <a:srgbClr val="89827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34" name="Freeform 465"/>
                <p:cNvSpPr>
                  <a:spLocks/>
                </p:cNvSpPr>
                <p:nvPr/>
              </p:nvSpPr>
              <p:spPr bwMode="auto">
                <a:xfrm>
                  <a:off x="2052" y="1515"/>
                  <a:ext cx="5" cy="11"/>
                </a:xfrm>
                <a:custGeom>
                  <a:avLst/>
                  <a:gdLst>
                    <a:gd name="T0" fmla="*/ 1 w 5"/>
                    <a:gd name="T1" fmla="*/ 0 h 11"/>
                    <a:gd name="T2" fmla="*/ 0 w 5"/>
                    <a:gd name="T3" fmla="*/ 8 h 11"/>
                    <a:gd name="T4" fmla="*/ 2 w 5"/>
                    <a:gd name="T5" fmla="*/ 11 h 11"/>
                    <a:gd name="T6" fmla="*/ 4 w 5"/>
                    <a:gd name="T7" fmla="*/ 7 h 11"/>
                    <a:gd name="T8" fmla="*/ 5 w 5"/>
                    <a:gd name="T9" fmla="*/ 0 h 11"/>
                    <a:gd name="T10" fmla="*/ 1 w 5"/>
                    <a:gd name="T11" fmla="*/ 0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1" y="0"/>
                      </a:moveTo>
                      <a:lnTo>
                        <a:pt x="0" y="8"/>
                      </a:lnTo>
                      <a:lnTo>
                        <a:pt x="2" y="11"/>
                      </a:lnTo>
                      <a:lnTo>
                        <a:pt x="4" y="7"/>
                      </a:lnTo>
                      <a:lnTo>
                        <a:pt x="5"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35" name="Freeform 466"/>
                <p:cNvSpPr>
                  <a:spLocks/>
                </p:cNvSpPr>
                <p:nvPr/>
              </p:nvSpPr>
              <p:spPr bwMode="auto">
                <a:xfrm>
                  <a:off x="2163" y="1507"/>
                  <a:ext cx="4" cy="8"/>
                </a:xfrm>
                <a:custGeom>
                  <a:avLst/>
                  <a:gdLst>
                    <a:gd name="T0" fmla="*/ 0 w 4"/>
                    <a:gd name="T1" fmla="*/ 1 h 8"/>
                    <a:gd name="T2" fmla="*/ 0 w 4"/>
                    <a:gd name="T3" fmla="*/ 5 h 8"/>
                    <a:gd name="T4" fmla="*/ 1 w 4"/>
                    <a:gd name="T5" fmla="*/ 8 h 8"/>
                    <a:gd name="T6" fmla="*/ 4 w 4"/>
                    <a:gd name="T7" fmla="*/ 5 h 8"/>
                    <a:gd name="T8" fmla="*/ 3 w 4"/>
                    <a:gd name="T9" fmla="*/ 0 h 8"/>
                    <a:gd name="T10" fmla="*/ 0 w 4"/>
                    <a:gd name="T11" fmla="*/ 1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1"/>
                      </a:moveTo>
                      <a:lnTo>
                        <a:pt x="0" y="5"/>
                      </a:lnTo>
                      <a:lnTo>
                        <a:pt x="1" y="8"/>
                      </a:lnTo>
                      <a:lnTo>
                        <a:pt x="4" y="5"/>
                      </a:lnTo>
                      <a:lnTo>
                        <a:pt x="3" y="0"/>
                      </a:lnTo>
                      <a:lnTo>
                        <a:pt x="0" y="1"/>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36" name="Freeform 467"/>
                <p:cNvSpPr>
                  <a:spLocks/>
                </p:cNvSpPr>
                <p:nvPr/>
              </p:nvSpPr>
              <p:spPr bwMode="auto">
                <a:xfrm>
                  <a:off x="2061" y="1499"/>
                  <a:ext cx="4" cy="8"/>
                </a:xfrm>
                <a:custGeom>
                  <a:avLst/>
                  <a:gdLst>
                    <a:gd name="T0" fmla="*/ 1 w 4"/>
                    <a:gd name="T1" fmla="*/ 0 h 8"/>
                    <a:gd name="T2" fmla="*/ 0 w 4"/>
                    <a:gd name="T3" fmla="*/ 6 h 8"/>
                    <a:gd name="T4" fmla="*/ 1 w 4"/>
                    <a:gd name="T5" fmla="*/ 8 h 8"/>
                    <a:gd name="T6" fmla="*/ 4 w 4"/>
                    <a:gd name="T7" fmla="*/ 6 h 8"/>
                    <a:gd name="T8" fmla="*/ 4 w 4"/>
                    <a:gd name="T9" fmla="*/ 0 h 8"/>
                    <a:gd name="T10" fmla="*/ 1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1" y="0"/>
                      </a:moveTo>
                      <a:lnTo>
                        <a:pt x="0" y="6"/>
                      </a:lnTo>
                      <a:lnTo>
                        <a:pt x="1" y="8"/>
                      </a:lnTo>
                      <a:lnTo>
                        <a:pt x="4" y="6"/>
                      </a:lnTo>
                      <a:lnTo>
                        <a:pt x="4"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37" name="Freeform 468"/>
                <p:cNvSpPr>
                  <a:spLocks/>
                </p:cNvSpPr>
                <p:nvPr/>
              </p:nvSpPr>
              <p:spPr bwMode="auto">
                <a:xfrm>
                  <a:off x="2172" y="1498"/>
                  <a:ext cx="3" cy="10"/>
                </a:xfrm>
                <a:custGeom>
                  <a:avLst/>
                  <a:gdLst>
                    <a:gd name="T0" fmla="*/ 0 w 3"/>
                    <a:gd name="T1" fmla="*/ 0 h 10"/>
                    <a:gd name="T2" fmla="*/ 0 w 3"/>
                    <a:gd name="T3" fmla="*/ 8 h 10"/>
                    <a:gd name="T4" fmla="*/ 2 w 3"/>
                    <a:gd name="T5" fmla="*/ 10 h 10"/>
                    <a:gd name="T6" fmla="*/ 3 w 3"/>
                    <a:gd name="T7" fmla="*/ 7 h 10"/>
                    <a:gd name="T8" fmla="*/ 3 w 3"/>
                    <a:gd name="T9" fmla="*/ 0 h 10"/>
                    <a:gd name="T10" fmla="*/ 0 w 3"/>
                    <a:gd name="T11" fmla="*/ 0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0" y="0"/>
                      </a:moveTo>
                      <a:lnTo>
                        <a:pt x="0" y="8"/>
                      </a:lnTo>
                      <a:lnTo>
                        <a:pt x="2" y="10"/>
                      </a:lnTo>
                      <a:lnTo>
                        <a:pt x="3" y="7"/>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38" name="Freeform 469"/>
                <p:cNvSpPr>
                  <a:spLocks/>
                </p:cNvSpPr>
                <p:nvPr/>
              </p:nvSpPr>
              <p:spPr bwMode="auto">
                <a:xfrm>
                  <a:off x="2075" y="1515"/>
                  <a:ext cx="5" cy="11"/>
                </a:xfrm>
                <a:custGeom>
                  <a:avLst/>
                  <a:gdLst>
                    <a:gd name="T0" fmla="*/ 1 w 5"/>
                    <a:gd name="T1" fmla="*/ 0 h 11"/>
                    <a:gd name="T2" fmla="*/ 0 w 5"/>
                    <a:gd name="T3" fmla="*/ 7 h 11"/>
                    <a:gd name="T4" fmla="*/ 3 w 5"/>
                    <a:gd name="T5" fmla="*/ 11 h 11"/>
                    <a:gd name="T6" fmla="*/ 5 w 5"/>
                    <a:gd name="T7" fmla="*/ 6 h 11"/>
                    <a:gd name="T8" fmla="*/ 5 w 5"/>
                    <a:gd name="T9" fmla="*/ 0 h 11"/>
                    <a:gd name="T10" fmla="*/ 1 w 5"/>
                    <a:gd name="T11" fmla="*/ 0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1" y="0"/>
                      </a:moveTo>
                      <a:lnTo>
                        <a:pt x="0" y="7"/>
                      </a:lnTo>
                      <a:lnTo>
                        <a:pt x="3" y="11"/>
                      </a:lnTo>
                      <a:lnTo>
                        <a:pt x="5" y="6"/>
                      </a:lnTo>
                      <a:lnTo>
                        <a:pt x="5"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39" name="Freeform 470"/>
                <p:cNvSpPr>
                  <a:spLocks/>
                </p:cNvSpPr>
                <p:nvPr/>
              </p:nvSpPr>
              <p:spPr bwMode="auto">
                <a:xfrm>
                  <a:off x="2142" y="1478"/>
                  <a:ext cx="4" cy="12"/>
                </a:xfrm>
                <a:custGeom>
                  <a:avLst/>
                  <a:gdLst>
                    <a:gd name="T0" fmla="*/ 0 w 4"/>
                    <a:gd name="T1" fmla="*/ 0 h 12"/>
                    <a:gd name="T2" fmla="*/ 0 w 4"/>
                    <a:gd name="T3" fmla="*/ 9 h 12"/>
                    <a:gd name="T4" fmla="*/ 2 w 4"/>
                    <a:gd name="T5" fmla="*/ 12 h 12"/>
                    <a:gd name="T6" fmla="*/ 3 w 4"/>
                    <a:gd name="T7" fmla="*/ 8 h 12"/>
                    <a:gd name="T8" fmla="*/ 4 w 4"/>
                    <a:gd name="T9" fmla="*/ 1 h 12"/>
                    <a:gd name="T10" fmla="*/ 0 w 4"/>
                    <a:gd name="T11" fmla="*/ 0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0" y="0"/>
                      </a:moveTo>
                      <a:lnTo>
                        <a:pt x="0" y="9"/>
                      </a:lnTo>
                      <a:lnTo>
                        <a:pt x="2" y="12"/>
                      </a:lnTo>
                      <a:lnTo>
                        <a:pt x="3" y="8"/>
                      </a:lnTo>
                      <a:lnTo>
                        <a:pt x="4"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40" name="Freeform 471"/>
                <p:cNvSpPr>
                  <a:spLocks/>
                </p:cNvSpPr>
                <p:nvPr/>
              </p:nvSpPr>
              <p:spPr bwMode="auto">
                <a:xfrm>
                  <a:off x="2267" y="1515"/>
                  <a:ext cx="4" cy="15"/>
                </a:xfrm>
                <a:custGeom>
                  <a:avLst/>
                  <a:gdLst>
                    <a:gd name="T0" fmla="*/ 0 w 4"/>
                    <a:gd name="T1" fmla="*/ 0 h 15"/>
                    <a:gd name="T2" fmla="*/ 1 w 4"/>
                    <a:gd name="T3" fmla="*/ 10 h 15"/>
                    <a:gd name="T4" fmla="*/ 3 w 4"/>
                    <a:gd name="T5" fmla="*/ 15 h 15"/>
                    <a:gd name="T6" fmla="*/ 4 w 4"/>
                    <a:gd name="T7" fmla="*/ 10 h 15"/>
                    <a:gd name="T8" fmla="*/ 3 w 4"/>
                    <a:gd name="T9" fmla="*/ 0 h 15"/>
                    <a:gd name="T10" fmla="*/ 0 w 4"/>
                    <a:gd name="T11" fmla="*/ 0 h 15"/>
                    <a:gd name="T12" fmla="*/ 0 60000 65536"/>
                    <a:gd name="T13" fmla="*/ 0 60000 65536"/>
                    <a:gd name="T14" fmla="*/ 0 60000 65536"/>
                    <a:gd name="T15" fmla="*/ 0 60000 65536"/>
                    <a:gd name="T16" fmla="*/ 0 60000 65536"/>
                    <a:gd name="T17" fmla="*/ 0 60000 65536"/>
                    <a:gd name="T18" fmla="*/ 0 w 4"/>
                    <a:gd name="T19" fmla="*/ 0 h 15"/>
                    <a:gd name="T20" fmla="*/ 4 w 4"/>
                    <a:gd name="T21" fmla="*/ 15 h 15"/>
                  </a:gdLst>
                  <a:ahLst/>
                  <a:cxnLst>
                    <a:cxn ang="T12">
                      <a:pos x="T0" y="T1"/>
                    </a:cxn>
                    <a:cxn ang="T13">
                      <a:pos x="T2" y="T3"/>
                    </a:cxn>
                    <a:cxn ang="T14">
                      <a:pos x="T4" y="T5"/>
                    </a:cxn>
                    <a:cxn ang="T15">
                      <a:pos x="T6" y="T7"/>
                    </a:cxn>
                    <a:cxn ang="T16">
                      <a:pos x="T8" y="T9"/>
                    </a:cxn>
                    <a:cxn ang="T17">
                      <a:pos x="T10" y="T11"/>
                    </a:cxn>
                  </a:cxnLst>
                  <a:rect l="T18" t="T19" r="T20" b="T21"/>
                  <a:pathLst>
                    <a:path w="4" h="15">
                      <a:moveTo>
                        <a:pt x="0" y="0"/>
                      </a:moveTo>
                      <a:lnTo>
                        <a:pt x="1" y="10"/>
                      </a:lnTo>
                      <a:lnTo>
                        <a:pt x="3" y="15"/>
                      </a:lnTo>
                      <a:lnTo>
                        <a:pt x="4" y="10"/>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41" name="Freeform 472"/>
                <p:cNvSpPr>
                  <a:spLocks/>
                </p:cNvSpPr>
                <p:nvPr/>
              </p:nvSpPr>
              <p:spPr bwMode="auto">
                <a:xfrm>
                  <a:off x="2095" y="1515"/>
                  <a:ext cx="4" cy="11"/>
                </a:xfrm>
                <a:custGeom>
                  <a:avLst/>
                  <a:gdLst>
                    <a:gd name="T0" fmla="*/ 1 w 4"/>
                    <a:gd name="T1" fmla="*/ 0 h 11"/>
                    <a:gd name="T2" fmla="*/ 0 w 4"/>
                    <a:gd name="T3" fmla="*/ 7 h 11"/>
                    <a:gd name="T4" fmla="*/ 2 w 4"/>
                    <a:gd name="T5" fmla="*/ 11 h 11"/>
                    <a:gd name="T6" fmla="*/ 4 w 4"/>
                    <a:gd name="T7" fmla="*/ 6 h 11"/>
                    <a:gd name="T8" fmla="*/ 3 w 4"/>
                    <a:gd name="T9" fmla="*/ 0 h 11"/>
                    <a:gd name="T10" fmla="*/ 1 w 4"/>
                    <a:gd name="T11" fmla="*/ 0 h 11"/>
                    <a:gd name="T12" fmla="*/ 0 60000 65536"/>
                    <a:gd name="T13" fmla="*/ 0 60000 65536"/>
                    <a:gd name="T14" fmla="*/ 0 60000 65536"/>
                    <a:gd name="T15" fmla="*/ 0 60000 65536"/>
                    <a:gd name="T16" fmla="*/ 0 60000 65536"/>
                    <a:gd name="T17" fmla="*/ 0 60000 65536"/>
                    <a:gd name="T18" fmla="*/ 0 w 4"/>
                    <a:gd name="T19" fmla="*/ 0 h 11"/>
                    <a:gd name="T20" fmla="*/ 4 w 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 h="11">
                      <a:moveTo>
                        <a:pt x="1" y="0"/>
                      </a:moveTo>
                      <a:lnTo>
                        <a:pt x="0" y="7"/>
                      </a:lnTo>
                      <a:lnTo>
                        <a:pt x="2" y="11"/>
                      </a:lnTo>
                      <a:lnTo>
                        <a:pt x="4" y="6"/>
                      </a:lnTo>
                      <a:lnTo>
                        <a:pt x="3"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42" name="Freeform 473"/>
                <p:cNvSpPr>
                  <a:spLocks/>
                </p:cNvSpPr>
                <p:nvPr/>
              </p:nvSpPr>
              <p:spPr bwMode="auto">
                <a:xfrm>
                  <a:off x="2145" y="1507"/>
                  <a:ext cx="4" cy="9"/>
                </a:xfrm>
                <a:custGeom>
                  <a:avLst/>
                  <a:gdLst>
                    <a:gd name="T0" fmla="*/ 1 w 4"/>
                    <a:gd name="T1" fmla="*/ 0 h 9"/>
                    <a:gd name="T2" fmla="*/ 0 w 4"/>
                    <a:gd name="T3" fmla="*/ 6 h 9"/>
                    <a:gd name="T4" fmla="*/ 2 w 4"/>
                    <a:gd name="T5" fmla="*/ 9 h 9"/>
                    <a:gd name="T6" fmla="*/ 4 w 4"/>
                    <a:gd name="T7" fmla="*/ 6 h 9"/>
                    <a:gd name="T8" fmla="*/ 3 w 4"/>
                    <a:gd name="T9" fmla="*/ 0 h 9"/>
                    <a:gd name="T10" fmla="*/ 1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1" y="0"/>
                      </a:moveTo>
                      <a:lnTo>
                        <a:pt x="0" y="6"/>
                      </a:lnTo>
                      <a:lnTo>
                        <a:pt x="2" y="9"/>
                      </a:lnTo>
                      <a:lnTo>
                        <a:pt x="4" y="6"/>
                      </a:lnTo>
                      <a:lnTo>
                        <a:pt x="3"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43" name="Freeform 474"/>
                <p:cNvSpPr>
                  <a:spLocks/>
                </p:cNvSpPr>
                <p:nvPr/>
              </p:nvSpPr>
              <p:spPr bwMode="auto">
                <a:xfrm>
                  <a:off x="2285" y="1515"/>
                  <a:ext cx="5" cy="14"/>
                </a:xfrm>
                <a:custGeom>
                  <a:avLst/>
                  <a:gdLst>
                    <a:gd name="T0" fmla="*/ 0 w 5"/>
                    <a:gd name="T1" fmla="*/ 0 h 14"/>
                    <a:gd name="T2" fmla="*/ 1 w 5"/>
                    <a:gd name="T3" fmla="*/ 9 h 14"/>
                    <a:gd name="T4" fmla="*/ 3 w 5"/>
                    <a:gd name="T5" fmla="*/ 14 h 14"/>
                    <a:gd name="T6" fmla="*/ 5 w 5"/>
                    <a:gd name="T7" fmla="*/ 9 h 14"/>
                    <a:gd name="T8" fmla="*/ 3 w 5"/>
                    <a:gd name="T9" fmla="*/ 0 h 14"/>
                    <a:gd name="T10" fmla="*/ 0 w 5"/>
                    <a:gd name="T11" fmla="*/ 0 h 14"/>
                    <a:gd name="T12" fmla="*/ 0 60000 65536"/>
                    <a:gd name="T13" fmla="*/ 0 60000 65536"/>
                    <a:gd name="T14" fmla="*/ 0 60000 65536"/>
                    <a:gd name="T15" fmla="*/ 0 60000 65536"/>
                    <a:gd name="T16" fmla="*/ 0 60000 65536"/>
                    <a:gd name="T17" fmla="*/ 0 60000 65536"/>
                    <a:gd name="T18" fmla="*/ 0 w 5"/>
                    <a:gd name="T19" fmla="*/ 0 h 14"/>
                    <a:gd name="T20" fmla="*/ 5 w 5"/>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5" h="14">
                      <a:moveTo>
                        <a:pt x="0" y="0"/>
                      </a:moveTo>
                      <a:lnTo>
                        <a:pt x="1" y="9"/>
                      </a:lnTo>
                      <a:lnTo>
                        <a:pt x="3" y="14"/>
                      </a:lnTo>
                      <a:lnTo>
                        <a:pt x="5" y="9"/>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44" name="Freeform 475"/>
                <p:cNvSpPr>
                  <a:spLocks/>
                </p:cNvSpPr>
                <p:nvPr/>
              </p:nvSpPr>
              <p:spPr bwMode="auto">
                <a:xfrm>
                  <a:off x="2046" y="1507"/>
                  <a:ext cx="4" cy="8"/>
                </a:xfrm>
                <a:custGeom>
                  <a:avLst/>
                  <a:gdLst>
                    <a:gd name="T0" fmla="*/ 0 w 4"/>
                    <a:gd name="T1" fmla="*/ 0 h 8"/>
                    <a:gd name="T2" fmla="*/ 0 w 4"/>
                    <a:gd name="T3" fmla="*/ 5 h 8"/>
                    <a:gd name="T4" fmla="*/ 1 w 4"/>
                    <a:gd name="T5" fmla="*/ 8 h 8"/>
                    <a:gd name="T6" fmla="*/ 4 w 4"/>
                    <a:gd name="T7" fmla="*/ 5 h 8"/>
                    <a:gd name="T8" fmla="*/ 4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0" y="5"/>
                      </a:lnTo>
                      <a:lnTo>
                        <a:pt x="1" y="8"/>
                      </a:lnTo>
                      <a:lnTo>
                        <a:pt x="4" y="5"/>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45" name="Freeform 476"/>
                <p:cNvSpPr>
                  <a:spLocks/>
                </p:cNvSpPr>
                <p:nvPr/>
              </p:nvSpPr>
              <p:spPr bwMode="auto">
                <a:xfrm>
                  <a:off x="2242" y="1515"/>
                  <a:ext cx="4" cy="10"/>
                </a:xfrm>
                <a:custGeom>
                  <a:avLst/>
                  <a:gdLst>
                    <a:gd name="T0" fmla="*/ 0 w 4"/>
                    <a:gd name="T1" fmla="*/ 0 h 10"/>
                    <a:gd name="T2" fmla="*/ 1 w 4"/>
                    <a:gd name="T3" fmla="*/ 8 h 10"/>
                    <a:gd name="T4" fmla="*/ 3 w 4"/>
                    <a:gd name="T5" fmla="*/ 10 h 10"/>
                    <a:gd name="T6" fmla="*/ 4 w 4"/>
                    <a:gd name="T7" fmla="*/ 5 h 10"/>
                    <a:gd name="T8" fmla="*/ 3 w 4"/>
                    <a:gd name="T9" fmla="*/ 0 h 10"/>
                    <a:gd name="T10" fmla="*/ 0 w 4"/>
                    <a:gd name="T11" fmla="*/ 0 h 10"/>
                    <a:gd name="T12" fmla="*/ 0 60000 65536"/>
                    <a:gd name="T13" fmla="*/ 0 60000 65536"/>
                    <a:gd name="T14" fmla="*/ 0 60000 65536"/>
                    <a:gd name="T15" fmla="*/ 0 60000 65536"/>
                    <a:gd name="T16" fmla="*/ 0 60000 65536"/>
                    <a:gd name="T17" fmla="*/ 0 60000 65536"/>
                    <a:gd name="T18" fmla="*/ 0 w 4"/>
                    <a:gd name="T19" fmla="*/ 0 h 10"/>
                    <a:gd name="T20" fmla="*/ 4 w 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 h="10">
                      <a:moveTo>
                        <a:pt x="0" y="0"/>
                      </a:moveTo>
                      <a:lnTo>
                        <a:pt x="1" y="8"/>
                      </a:lnTo>
                      <a:lnTo>
                        <a:pt x="3" y="10"/>
                      </a:lnTo>
                      <a:lnTo>
                        <a:pt x="4"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46" name="Freeform 477"/>
                <p:cNvSpPr>
                  <a:spLocks/>
                </p:cNvSpPr>
                <p:nvPr/>
              </p:nvSpPr>
              <p:spPr bwMode="auto">
                <a:xfrm>
                  <a:off x="2178" y="1478"/>
                  <a:ext cx="3" cy="14"/>
                </a:xfrm>
                <a:custGeom>
                  <a:avLst/>
                  <a:gdLst>
                    <a:gd name="T0" fmla="*/ 0 w 3"/>
                    <a:gd name="T1" fmla="*/ 0 h 14"/>
                    <a:gd name="T2" fmla="*/ 0 w 3"/>
                    <a:gd name="T3" fmla="*/ 11 h 14"/>
                    <a:gd name="T4" fmla="*/ 2 w 3"/>
                    <a:gd name="T5" fmla="*/ 14 h 14"/>
                    <a:gd name="T6" fmla="*/ 3 w 3"/>
                    <a:gd name="T7" fmla="*/ 10 h 14"/>
                    <a:gd name="T8" fmla="*/ 3 w 3"/>
                    <a:gd name="T9" fmla="*/ 1 h 14"/>
                    <a:gd name="T10" fmla="*/ 0 w 3"/>
                    <a:gd name="T11" fmla="*/ 0 h 14"/>
                    <a:gd name="T12" fmla="*/ 0 60000 65536"/>
                    <a:gd name="T13" fmla="*/ 0 60000 65536"/>
                    <a:gd name="T14" fmla="*/ 0 60000 65536"/>
                    <a:gd name="T15" fmla="*/ 0 60000 65536"/>
                    <a:gd name="T16" fmla="*/ 0 60000 65536"/>
                    <a:gd name="T17" fmla="*/ 0 60000 65536"/>
                    <a:gd name="T18" fmla="*/ 0 w 3"/>
                    <a:gd name="T19" fmla="*/ 0 h 14"/>
                    <a:gd name="T20" fmla="*/ 3 w 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 h="14">
                      <a:moveTo>
                        <a:pt x="0" y="0"/>
                      </a:moveTo>
                      <a:lnTo>
                        <a:pt x="0" y="11"/>
                      </a:lnTo>
                      <a:lnTo>
                        <a:pt x="2" y="14"/>
                      </a:lnTo>
                      <a:lnTo>
                        <a:pt x="3" y="10"/>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47" name="Freeform 478"/>
                <p:cNvSpPr>
                  <a:spLocks/>
                </p:cNvSpPr>
                <p:nvPr/>
              </p:nvSpPr>
              <p:spPr bwMode="auto">
                <a:xfrm>
                  <a:off x="2109" y="1507"/>
                  <a:ext cx="4" cy="10"/>
                </a:xfrm>
                <a:custGeom>
                  <a:avLst/>
                  <a:gdLst>
                    <a:gd name="T0" fmla="*/ 1 w 4"/>
                    <a:gd name="T1" fmla="*/ 0 h 10"/>
                    <a:gd name="T2" fmla="*/ 0 w 4"/>
                    <a:gd name="T3" fmla="*/ 6 h 10"/>
                    <a:gd name="T4" fmla="*/ 2 w 4"/>
                    <a:gd name="T5" fmla="*/ 10 h 10"/>
                    <a:gd name="T6" fmla="*/ 3 w 4"/>
                    <a:gd name="T7" fmla="*/ 6 h 10"/>
                    <a:gd name="T8" fmla="*/ 4 w 4"/>
                    <a:gd name="T9" fmla="*/ 0 h 10"/>
                    <a:gd name="T10" fmla="*/ 1 w 4"/>
                    <a:gd name="T11" fmla="*/ 0 h 10"/>
                    <a:gd name="T12" fmla="*/ 0 60000 65536"/>
                    <a:gd name="T13" fmla="*/ 0 60000 65536"/>
                    <a:gd name="T14" fmla="*/ 0 60000 65536"/>
                    <a:gd name="T15" fmla="*/ 0 60000 65536"/>
                    <a:gd name="T16" fmla="*/ 0 60000 65536"/>
                    <a:gd name="T17" fmla="*/ 0 60000 65536"/>
                    <a:gd name="T18" fmla="*/ 0 w 4"/>
                    <a:gd name="T19" fmla="*/ 0 h 10"/>
                    <a:gd name="T20" fmla="*/ 4 w 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 h="10">
                      <a:moveTo>
                        <a:pt x="1" y="0"/>
                      </a:moveTo>
                      <a:lnTo>
                        <a:pt x="0" y="6"/>
                      </a:lnTo>
                      <a:lnTo>
                        <a:pt x="2" y="10"/>
                      </a:lnTo>
                      <a:lnTo>
                        <a:pt x="3" y="6"/>
                      </a:lnTo>
                      <a:lnTo>
                        <a:pt x="4"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48" name="Freeform 479"/>
                <p:cNvSpPr>
                  <a:spLocks/>
                </p:cNvSpPr>
                <p:nvPr/>
              </p:nvSpPr>
              <p:spPr bwMode="auto">
                <a:xfrm>
                  <a:off x="2214" y="1506"/>
                  <a:ext cx="4" cy="9"/>
                </a:xfrm>
                <a:custGeom>
                  <a:avLst/>
                  <a:gdLst>
                    <a:gd name="T0" fmla="*/ 0 w 4"/>
                    <a:gd name="T1" fmla="*/ 0 h 9"/>
                    <a:gd name="T2" fmla="*/ 0 w 4"/>
                    <a:gd name="T3" fmla="*/ 5 h 9"/>
                    <a:gd name="T4" fmla="*/ 2 w 4"/>
                    <a:gd name="T5" fmla="*/ 9 h 9"/>
                    <a:gd name="T6" fmla="*/ 4 w 4"/>
                    <a:gd name="T7" fmla="*/ 5 h 9"/>
                    <a:gd name="T8" fmla="*/ 3 w 4"/>
                    <a:gd name="T9" fmla="*/ 1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0" y="5"/>
                      </a:lnTo>
                      <a:lnTo>
                        <a:pt x="2" y="9"/>
                      </a:lnTo>
                      <a:lnTo>
                        <a:pt x="4" y="5"/>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49" name="Freeform 480"/>
                <p:cNvSpPr>
                  <a:spLocks/>
                </p:cNvSpPr>
                <p:nvPr/>
              </p:nvSpPr>
              <p:spPr bwMode="auto">
                <a:xfrm>
                  <a:off x="2251" y="1507"/>
                  <a:ext cx="4" cy="7"/>
                </a:xfrm>
                <a:custGeom>
                  <a:avLst/>
                  <a:gdLst>
                    <a:gd name="T0" fmla="*/ 0 w 4"/>
                    <a:gd name="T1" fmla="*/ 0 h 7"/>
                    <a:gd name="T2" fmla="*/ 1 w 4"/>
                    <a:gd name="T3" fmla="*/ 5 h 7"/>
                    <a:gd name="T4" fmla="*/ 2 w 4"/>
                    <a:gd name="T5" fmla="*/ 7 h 7"/>
                    <a:gd name="T6" fmla="*/ 4 w 4"/>
                    <a:gd name="T7" fmla="*/ 5 h 7"/>
                    <a:gd name="T8" fmla="*/ 2 w 4"/>
                    <a:gd name="T9" fmla="*/ 1 h 7"/>
                    <a:gd name="T10" fmla="*/ 0 w 4"/>
                    <a:gd name="T11" fmla="*/ 0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0"/>
                      </a:moveTo>
                      <a:lnTo>
                        <a:pt x="1" y="5"/>
                      </a:lnTo>
                      <a:lnTo>
                        <a:pt x="2" y="7"/>
                      </a:lnTo>
                      <a:lnTo>
                        <a:pt x="4" y="5"/>
                      </a:lnTo>
                      <a:lnTo>
                        <a:pt x="2"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50" name="Freeform 481"/>
                <p:cNvSpPr>
                  <a:spLocks/>
                </p:cNvSpPr>
                <p:nvPr/>
              </p:nvSpPr>
              <p:spPr bwMode="auto">
                <a:xfrm>
                  <a:off x="2092" y="1507"/>
                  <a:ext cx="3" cy="9"/>
                </a:xfrm>
                <a:custGeom>
                  <a:avLst/>
                  <a:gdLst>
                    <a:gd name="T0" fmla="*/ 0 w 3"/>
                    <a:gd name="T1" fmla="*/ 0 h 9"/>
                    <a:gd name="T2" fmla="*/ 0 w 3"/>
                    <a:gd name="T3" fmla="*/ 5 h 9"/>
                    <a:gd name="T4" fmla="*/ 1 w 3"/>
                    <a:gd name="T5" fmla="*/ 9 h 9"/>
                    <a:gd name="T6" fmla="*/ 3 w 3"/>
                    <a:gd name="T7" fmla="*/ 5 h 9"/>
                    <a:gd name="T8" fmla="*/ 3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5"/>
                      </a:lnTo>
                      <a:lnTo>
                        <a:pt x="1" y="9"/>
                      </a:lnTo>
                      <a:lnTo>
                        <a:pt x="3"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51" name="Freeform 482"/>
                <p:cNvSpPr>
                  <a:spLocks/>
                </p:cNvSpPr>
                <p:nvPr/>
              </p:nvSpPr>
              <p:spPr bwMode="auto">
                <a:xfrm>
                  <a:off x="2196" y="1507"/>
                  <a:ext cx="4" cy="8"/>
                </a:xfrm>
                <a:custGeom>
                  <a:avLst/>
                  <a:gdLst>
                    <a:gd name="T0" fmla="*/ 0 w 4"/>
                    <a:gd name="T1" fmla="*/ 0 h 8"/>
                    <a:gd name="T2" fmla="*/ 1 w 4"/>
                    <a:gd name="T3" fmla="*/ 5 h 8"/>
                    <a:gd name="T4" fmla="*/ 3 w 4"/>
                    <a:gd name="T5" fmla="*/ 8 h 8"/>
                    <a:gd name="T6" fmla="*/ 4 w 4"/>
                    <a:gd name="T7" fmla="*/ 5 h 8"/>
                    <a:gd name="T8" fmla="*/ 4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1" y="5"/>
                      </a:lnTo>
                      <a:lnTo>
                        <a:pt x="3" y="8"/>
                      </a:lnTo>
                      <a:lnTo>
                        <a:pt x="4" y="5"/>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52" name="Freeform 483"/>
                <p:cNvSpPr>
                  <a:spLocks/>
                </p:cNvSpPr>
                <p:nvPr/>
              </p:nvSpPr>
              <p:spPr bwMode="auto">
                <a:xfrm>
                  <a:off x="2275" y="1507"/>
                  <a:ext cx="5" cy="9"/>
                </a:xfrm>
                <a:custGeom>
                  <a:avLst/>
                  <a:gdLst>
                    <a:gd name="T0" fmla="*/ 0 w 5"/>
                    <a:gd name="T1" fmla="*/ 0 h 9"/>
                    <a:gd name="T2" fmla="*/ 1 w 5"/>
                    <a:gd name="T3" fmla="*/ 7 h 9"/>
                    <a:gd name="T4" fmla="*/ 3 w 5"/>
                    <a:gd name="T5" fmla="*/ 9 h 9"/>
                    <a:gd name="T6" fmla="*/ 5 w 5"/>
                    <a:gd name="T7" fmla="*/ 6 h 9"/>
                    <a:gd name="T8" fmla="*/ 3 w 5"/>
                    <a:gd name="T9" fmla="*/ 0 h 9"/>
                    <a:gd name="T10" fmla="*/ 0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0" y="0"/>
                      </a:moveTo>
                      <a:lnTo>
                        <a:pt x="1" y="7"/>
                      </a:lnTo>
                      <a:lnTo>
                        <a:pt x="3" y="9"/>
                      </a:lnTo>
                      <a:lnTo>
                        <a:pt x="5" y="6"/>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53" name="Freeform 484"/>
                <p:cNvSpPr>
                  <a:spLocks/>
                </p:cNvSpPr>
                <p:nvPr/>
              </p:nvSpPr>
              <p:spPr bwMode="auto">
                <a:xfrm>
                  <a:off x="2072" y="1507"/>
                  <a:ext cx="4" cy="8"/>
                </a:xfrm>
                <a:custGeom>
                  <a:avLst/>
                  <a:gdLst>
                    <a:gd name="T0" fmla="*/ 0 w 4"/>
                    <a:gd name="T1" fmla="*/ 0 h 8"/>
                    <a:gd name="T2" fmla="*/ 0 w 4"/>
                    <a:gd name="T3" fmla="*/ 6 h 8"/>
                    <a:gd name="T4" fmla="*/ 2 w 4"/>
                    <a:gd name="T5" fmla="*/ 8 h 8"/>
                    <a:gd name="T6" fmla="*/ 4 w 4"/>
                    <a:gd name="T7" fmla="*/ 6 h 8"/>
                    <a:gd name="T8" fmla="*/ 4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0" y="6"/>
                      </a:lnTo>
                      <a:lnTo>
                        <a:pt x="2" y="8"/>
                      </a:lnTo>
                      <a:lnTo>
                        <a:pt x="4" y="6"/>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54" name="Freeform 485"/>
                <p:cNvSpPr>
                  <a:spLocks/>
                </p:cNvSpPr>
                <p:nvPr/>
              </p:nvSpPr>
              <p:spPr bwMode="auto">
                <a:xfrm>
                  <a:off x="2180" y="1507"/>
                  <a:ext cx="4" cy="9"/>
                </a:xfrm>
                <a:custGeom>
                  <a:avLst/>
                  <a:gdLst>
                    <a:gd name="T0" fmla="*/ 0 w 4"/>
                    <a:gd name="T1" fmla="*/ 0 h 9"/>
                    <a:gd name="T2" fmla="*/ 1 w 4"/>
                    <a:gd name="T3" fmla="*/ 6 h 9"/>
                    <a:gd name="T4" fmla="*/ 2 w 4"/>
                    <a:gd name="T5" fmla="*/ 9 h 9"/>
                    <a:gd name="T6" fmla="*/ 4 w 4"/>
                    <a:gd name="T7" fmla="*/ 5 h 9"/>
                    <a:gd name="T8" fmla="*/ 3 w 4"/>
                    <a:gd name="T9" fmla="*/ 0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1" y="6"/>
                      </a:lnTo>
                      <a:lnTo>
                        <a:pt x="2" y="9"/>
                      </a:lnTo>
                      <a:lnTo>
                        <a:pt x="4"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55" name="Freeform 486"/>
                <p:cNvSpPr>
                  <a:spLocks/>
                </p:cNvSpPr>
                <p:nvPr/>
              </p:nvSpPr>
              <p:spPr bwMode="auto">
                <a:xfrm>
                  <a:off x="2263" y="1508"/>
                  <a:ext cx="4" cy="8"/>
                </a:xfrm>
                <a:custGeom>
                  <a:avLst/>
                  <a:gdLst>
                    <a:gd name="T0" fmla="*/ 0 w 4"/>
                    <a:gd name="T1" fmla="*/ 0 h 8"/>
                    <a:gd name="T2" fmla="*/ 1 w 4"/>
                    <a:gd name="T3" fmla="*/ 5 h 8"/>
                    <a:gd name="T4" fmla="*/ 2 w 4"/>
                    <a:gd name="T5" fmla="*/ 8 h 8"/>
                    <a:gd name="T6" fmla="*/ 4 w 4"/>
                    <a:gd name="T7" fmla="*/ 4 h 8"/>
                    <a:gd name="T8" fmla="*/ 3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1" y="5"/>
                      </a:lnTo>
                      <a:lnTo>
                        <a:pt x="2" y="8"/>
                      </a:lnTo>
                      <a:lnTo>
                        <a:pt x="4" y="4"/>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56" name="Freeform 487"/>
                <p:cNvSpPr>
                  <a:spLocks/>
                </p:cNvSpPr>
                <p:nvPr/>
              </p:nvSpPr>
              <p:spPr bwMode="auto">
                <a:xfrm>
                  <a:off x="2079" y="1499"/>
                  <a:ext cx="4" cy="9"/>
                </a:xfrm>
                <a:custGeom>
                  <a:avLst/>
                  <a:gdLst>
                    <a:gd name="T0" fmla="*/ 1 w 4"/>
                    <a:gd name="T1" fmla="*/ 0 h 9"/>
                    <a:gd name="T2" fmla="*/ 0 w 4"/>
                    <a:gd name="T3" fmla="*/ 6 h 9"/>
                    <a:gd name="T4" fmla="*/ 2 w 4"/>
                    <a:gd name="T5" fmla="*/ 9 h 9"/>
                    <a:gd name="T6" fmla="*/ 3 w 4"/>
                    <a:gd name="T7" fmla="*/ 6 h 9"/>
                    <a:gd name="T8" fmla="*/ 4 w 4"/>
                    <a:gd name="T9" fmla="*/ 0 h 9"/>
                    <a:gd name="T10" fmla="*/ 1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1" y="0"/>
                      </a:moveTo>
                      <a:lnTo>
                        <a:pt x="0" y="6"/>
                      </a:lnTo>
                      <a:lnTo>
                        <a:pt x="2" y="9"/>
                      </a:lnTo>
                      <a:lnTo>
                        <a:pt x="3" y="6"/>
                      </a:lnTo>
                      <a:lnTo>
                        <a:pt x="4"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57" name="Freeform 488"/>
                <p:cNvSpPr>
                  <a:spLocks/>
                </p:cNvSpPr>
                <p:nvPr/>
              </p:nvSpPr>
              <p:spPr bwMode="auto">
                <a:xfrm>
                  <a:off x="2191" y="1498"/>
                  <a:ext cx="3" cy="10"/>
                </a:xfrm>
                <a:custGeom>
                  <a:avLst/>
                  <a:gdLst>
                    <a:gd name="T0" fmla="*/ 0 w 3"/>
                    <a:gd name="T1" fmla="*/ 0 h 10"/>
                    <a:gd name="T2" fmla="*/ 0 w 3"/>
                    <a:gd name="T3" fmla="*/ 7 h 10"/>
                    <a:gd name="T4" fmla="*/ 1 w 3"/>
                    <a:gd name="T5" fmla="*/ 10 h 10"/>
                    <a:gd name="T6" fmla="*/ 3 w 3"/>
                    <a:gd name="T7" fmla="*/ 8 h 10"/>
                    <a:gd name="T8" fmla="*/ 3 w 3"/>
                    <a:gd name="T9" fmla="*/ 0 h 10"/>
                    <a:gd name="T10" fmla="*/ 0 w 3"/>
                    <a:gd name="T11" fmla="*/ 0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0" y="0"/>
                      </a:moveTo>
                      <a:lnTo>
                        <a:pt x="0" y="7"/>
                      </a:lnTo>
                      <a:lnTo>
                        <a:pt x="1" y="10"/>
                      </a:lnTo>
                      <a:lnTo>
                        <a:pt x="3" y="8"/>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58" name="Freeform 489"/>
                <p:cNvSpPr>
                  <a:spLocks/>
                </p:cNvSpPr>
                <p:nvPr/>
              </p:nvSpPr>
              <p:spPr bwMode="auto">
                <a:xfrm>
                  <a:off x="2281" y="1498"/>
                  <a:ext cx="5" cy="10"/>
                </a:xfrm>
                <a:custGeom>
                  <a:avLst/>
                  <a:gdLst>
                    <a:gd name="T0" fmla="*/ 0 w 5"/>
                    <a:gd name="T1" fmla="*/ 0 h 10"/>
                    <a:gd name="T2" fmla="*/ 2 w 5"/>
                    <a:gd name="T3" fmla="*/ 7 h 10"/>
                    <a:gd name="T4" fmla="*/ 4 w 5"/>
                    <a:gd name="T5" fmla="*/ 10 h 10"/>
                    <a:gd name="T6" fmla="*/ 5 w 5"/>
                    <a:gd name="T7" fmla="*/ 7 h 10"/>
                    <a:gd name="T8" fmla="*/ 4 w 5"/>
                    <a:gd name="T9" fmla="*/ 0 h 10"/>
                    <a:gd name="T10" fmla="*/ 0 w 5"/>
                    <a:gd name="T11" fmla="*/ 0 h 10"/>
                    <a:gd name="T12" fmla="*/ 0 60000 65536"/>
                    <a:gd name="T13" fmla="*/ 0 60000 65536"/>
                    <a:gd name="T14" fmla="*/ 0 60000 65536"/>
                    <a:gd name="T15" fmla="*/ 0 60000 65536"/>
                    <a:gd name="T16" fmla="*/ 0 60000 65536"/>
                    <a:gd name="T17" fmla="*/ 0 60000 65536"/>
                    <a:gd name="T18" fmla="*/ 0 w 5"/>
                    <a:gd name="T19" fmla="*/ 0 h 10"/>
                    <a:gd name="T20" fmla="*/ 5 w 5"/>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5" h="10">
                      <a:moveTo>
                        <a:pt x="0" y="0"/>
                      </a:moveTo>
                      <a:lnTo>
                        <a:pt x="2" y="7"/>
                      </a:lnTo>
                      <a:lnTo>
                        <a:pt x="4" y="10"/>
                      </a:lnTo>
                      <a:lnTo>
                        <a:pt x="5" y="7"/>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59" name="Freeform 490"/>
                <p:cNvSpPr>
                  <a:spLocks/>
                </p:cNvSpPr>
                <p:nvPr/>
              </p:nvSpPr>
              <p:spPr bwMode="auto">
                <a:xfrm>
                  <a:off x="2076" y="1490"/>
                  <a:ext cx="4" cy="9"/>
                </a:xfrm>
                <a:custGeom>
                  <a:avLst/>
                  <a:gdLst>
                    <a:gd name="T0" fmla="*/ 1 w 4"/>
                    <a:gd name="T1" fmla="*/ 0 h 9"/>
                    <a:gd name="T2" fmla="*/ 0 w 4"/>
                    <a:gd name="T3" fmla="*/ 5 h 9"/>
                    <a:gd name="T4" fmla="*/ 2 w 4"/>
                    <a:gd name="T5" fmla="*/ 9 h 9"/>
                    <a:gd name="T6" fmla="*/ 4 w 4"/>
                    <a:gd name="T7" fmla="*/ 5 h 9"/>
                    <a:gd name="T8" fmla="*/ 4 w 4"/>
                    <a:gd name="T9" fmla="*/ 0 h 9"/>
                    <a:gd name="T10" fmla="*/ 1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1" y="0"/>
                      </a:moveTo>
                      <a:lnTo>
                        <a:pt x="0" y="5"/>
                      </a:lnTo>
                      <a:lnTo>
                        <a:pt x="2" y="9"/>
                      </a:lnTo>
                      <a:lnTo>
                        <a:pt x="4" y="5"/>
                      </a:lnTo>
                      <a:lnTo>
                        <a:pt x="4"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60" name="Freeform 491"/>
                <p:cNvSpPr>
                  <a:spLocks/>
                </p:cNvSpPr>
                <p:nvPr/>
              </p:nvSpPr>
              <p:spPr bwMode="auto">
                <a:xfrm>
                  <a:off x="2186" y="1489"/>
                  <a:ext cx="3" cy="9"/>
                </a:xfrm>
                <a:custGeom>
                  <a:avLst/>
                  <a:gdLst>
                    <a:gd name="T0" fmla="*/ 0 w 3"/>
                    <a:gd name="T1" fmla="*/ 0 h 9"/>
                    <a:gd name="T2" fmla="*/ 0 w 3"/>
                    <a:gd name="T3" fmla="*/ 4 h 9"/>
                    <a:gd name="T4" fmla="*/ 2 w 3"/>
                    <a:gd name="T5" fmla="*/ 9 h 9"/>
                    <a:gd name="T6" fmla="*/ 3 w 3"/>
                    <a:gd name="T7" fmla="*/ 5 h 9"/>
                    <a:gd name="T8" fmla="*/ 3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4"/>
                      </a:lnTo>
                      <a:lnTo>
                        <a:pt x="2" y="9"/>
                      </a:lnTo>
                      <a:lnTo>
                        <a:pt x="3"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61" name="Freeform 492"/>
                <p:cNvSpPr>
                  <a:spLocks/>
                </p:cNvSpPr>
                <p:nvPr/>
              </p:nvSpPr>
              <p:spPr bwMode="auto">
                <a:xfrm>
                  <a:off x="2272" y="1490"/>
                  <a:ext cx="4" cy="8"/>
                </a:xfrm>
                <a:custGeom>
                  <a:avLst/>
                  <a:gdLst>
                    <a:gd name="T0" fmla="*/ 0 w 4"/>
                    <a:gd name="T1" fmla="*/ 0 h 8"/>
                    <a:gd name="T2" fmla="*/ 1 w 4"/>
                    <a:gd name="T3" fmla="*/ 5 h 8"/>
                    <a:gd name="T4" fmla="*/ 3 w 4"/>
                    <a:gd name="T5" fmla="*/ 8 h 8"/>
                    <a:gd name="T6" fmla="*/ 4 w 4"/>
                    <a:gd name="T7" fmla="*/ 5 h 8"/>
                    <a:gd name="T8" fmla="*/ 3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1" y="5"/>
                      </a:lnTo>
                      <a:lnTo>
                        <a:pt x="3" y="8"/>
                      </a:lnTo>
                      <a:lnTo>
                        <a:pt x="4"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62" name="Freeform 493"/>
                <p:cNvSpPr>
                  <a:spLocks/>
                </p:cNvSpPr>
                <p:nvPr/>
              </p:nvSpPr>
              <p:spPr bwMode="auto">
                <a:xfrm>
                  <a:off x="2094" y="1489"/>
                  <a:ext cx="4" cy="11"/>
                </a:xfrm>
                <a:custGeom>
                  <a:avLst/>
                  <a:gdLst>
                    <a:gd name="T0" fmla="*/ 0 w 4"/>
                    <a:gd name="T1" fmla="*/ 0 h 11"/>
                    <a:gd name="T2" fmla="*/ 0 w 4"/>
                    <a:gd name="T3" fmla="*/ 7 h 11"/>
                    <a:gd name="T4" fmla="*/ 1 w 4"/>
                    <a:gd name="T5" fmla="*/ 11 h 11"/>
                    <a:gd name="T6" fmla="*/ 3 w 4"/>
                    <a:gd name="T7" fmla="*/ 7 h 11"/>
                    <a:gd name="T8" fmla="*/ 4 w 4"/>
                    <a:gd name="T9" fmla="*/ 0 h 11"/>
                    <a:gd name="T10" fmla="*/ 0 w 4"/>
                    <a:gd name="T11" fmla="*/ 0 h 11"/>
                    <a:gd name="T12" fmla="*/ 0 60000 65536"/>
                    <a:gd name="T13" fmla="*/ 0 60000 65536"/>
                    <a:gd name="T14" fmla="*/ 0 60000 65536"/>
                    <a:gd name="T15" fmla="*/ 0 60000 65536"/>
                    <a:gd name="T16" fmla="*/ 0 60000 65536"/>
                    <a:gd name="T17" fmla="*/ 0 60000 65536"/>
                    <a:gd name="T18" fmla="*/ 0 w 4"/>
                    <a:gd name="T19" fmla="*/ 0 h 11"/>
                    <a:gd name="T20" fmla="*/ 4 w 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 h="11">
                      <a:moveTo>
                        <a:pt x="0" y="0"/>
                      </a:moveTo>
                      <a:lnTo>
                        <a:pt x="0" y="7"/>
                      </a:lnTo>
                      <a:lnTo>
                        <a:pt x="1" y="11"/>
                      </a:lnTo>
                      <a:lnTo>
                        <a:pt x="3" y="7"/>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63" name="Freeform 494"/>
                <p:cNvSpPr>
                  <a:spLocks/>
                </p:cNvSpPr>
                <p:nvPr/>
              </p:nvSpPr>
              <p:spPr bwMode="auto">
                <a:xfrm>
                  <a:off x="2203" y="1489"/>
                  <a:ext cx="3" cy="9"/>
                </a:xfrm>
                <a:custGeom>
                  <a:avLst/>
                  <a:gdLst>
                    <a:gd name="T0" fmla="*/ 0 w 3"/>
                    <a:gd name="T1" fmla="*/ 0 h 9"/>
                    <a:gd name="T2" fmla="*/ 0 w 3"/>
                    <a:gd name="T3" fmla="*/ 6 h 9"/>
                    <a:gd name="T4" fmla="*/ 2 w 3"/>
                    <a:gd name="T5" fmla="*/ 9 h 9"/>
                    <a:gd name="T6" fmla="*/ 3 w 3"/>
                    <a:gd name="T7" fmla="*/ 6 h 9"/>
                    <a:gd name="T8" fmla="*/ 3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6"/>
                      </a:lnTo>
                      <a:lnTo>
                        <a:pt x="2" y="9"/>
                      </a:lnTo>
                      <a:lnTo>
                        <a:pt x="3" y="6"/>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64" name="Freeform 495"/>
                <p:cNvSpPr>
                  <a:spLocks/>
                </p:cNvSpPr>
                <p:nvPr/>
              </p:nvSpPr>
              <p:spPr bwMode="auto">
                <a:xfrm>
                  <a:off x="2288" y="1488"/>
                  <a:ext cx="3" cy="10"/>
                </a:xfrm>
                <a:custGeom>
                  <a:avLst/>
                  <a:gdLst>
                    <a:gd name="T0" fmla="*/ 0 w 3"/>
                    <a:gd name="T1" fmla="*/ 0 h 10"/>
                    <a:gd name="T2" fmla="*/ 0 w 3"/>
                    <a:gd name="T3" fmla="*/ 7 h 10"/>
                    <a:gd name="T4" fmla="*/ 3 w 3"/>
                    <a:gd name="T5" fmla="*/ 10 h 10"/>
                    <a:gd name="T6" fmla="*/ 3 w 3"/>
                    <a:gd name="T7" fmla="*/ 7 h 10"/>
                    <a:gd name="T8" fmla="*/ 2 w 3"/>
                    <a:gd name="T9" fmla="*/ 1 h 10"/>
                    <a:gd name="T10" fmla="*/ 0 w 3"/>
                    <a:gd name="T11" fmla="*/ 0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0" y="0"/>
                      </a:moveTo>
                      <a:lnTo>
                        <a:pt x="0" y="7"/>
                      </a:lnTo>
                      <a:lnTo>
                        <a:pt x="3" y="10"/>
                      </a:lnTo>
                      <a:lnTo>
                        <a:pt x="3" y="7"/>
                      </a:lnTo>
                      <a:lnTo>
                        <a:pt x="2"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65" name="Freeform 496"/>
                <p:cNvSpPr>
                  <a:spLocks/>
                </p:cNvSpPr>
                <p:nvPr/>
              </p:nvSpPr>
              <p:spPr bwMode="auto">
                <a:xfrm>
                  <a:off x="2112" y="1489"/>
                  <a:ext cx="3" cy="10"/>
                </a:xfrm>
                <a:custGeom>
                  <a:avLst/>
                  <a:gdLst>
                    <a:gd name="T0" fmla="*/ 1 w 3"/>
                    <a:gd name="T1" fmla="*/ 1 h 10"/>
                    <a:gd name="T2" fmla="*/ 0 w 3"/>
                    <a:gd name="T3" fmla="*/ 6 h 10"/>
                    <a:gd name="T4" fmla="*/ 1 w 3"/>
                    <a:gd name="T5" fmla="*/ 10 h 10"/>
                    <a:gd name="T6" fmla="*/ 3 w 3"/>
                    <a:gd name="T7" fmla="*/ 6 h 10"/>
                    <a:gd name="T8" fmla="*/ 3 w 3"/>
                    <a:gd name="T9" fmla="*/ 0 h 10"/>
                    <a:gd name="T10" fmla="*/ 1 w 3"/>
                    <a:gd name="T11" fmla="*/ 1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1" y="1"/>
                      </a:moveTo>
                      <a:lnTo>
                        <a:pt x="0" y="6"/>
                      </a:lnTo>
                      <a:lnTo>
                        <a:pt x="1" y="10"/>
                      </a:lnTo>
                      <a:lnTo>
                        <a:pt x="3" y="6"/>
                      </a:lnTo>
                      <a:lnTo>
                        <a:pt x="3" y="0"/>
                      </a:lnTo>
                      <a:lnTo>
                        <a:pt x="1" y="1"/>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66" name="Freeform 497"/>
                <p:cNvSpPr>
                  <a:spLocks/>
                </p:cNvSpPr>
                <p:nvPr/>
              </p:nvSpPr>
              <p:spPr bwMode="auto">
                <a:xfrm>
                  <a:off x="2221" y="1489"/>
                  <a:ext cx="4" cy="9"/>
                </a:xfrm>
                <a:custGeom>
                  <a:avLst/>
                  <a:gdLst>
                    <a:gd name="T0" fmla="*/ 0 w 4"/>
                    <a:gd name="T1" fmla="*/ 0 h 9"/>
                    <a:gd name="T2" fmla="*/ 0 w 4"/>
                    <a:gd name="T3" fmla="*/ 6 h 9"/>
                    <a:gd name="T4" fmla="*/ 3 w 4"/>
                    <a:gd name="T5" fmla="*/ 9 h 9"/>
                    <a:gd name="T6" fmla="*/ 4 w 4"/>
                    <a:gd name="T7" fmla="*/ 6 h 9"/>
                    <a:gd name="T8" fmla="*/ 4 w 4"/>
                    <a:gd name="T9" fmla="*/ 1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0" y="6"/>
                      </a:lnTo>
                      <a:lnTo>
                        <a:pt x="3" y="9"/>
                      </a:lnTo>
                      <a:lnTo>
                        <a:pt x="4" y="6"/>
                      </a:lnTo>
                      <a:lnTo>
                        <a:pt x="4"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67" name="Freeform 498"/>
                <p:cNvSpPr>
                  <a:spLocks/>
                </p:cNvSpPr>
                <p:nvPr/>
              </p:nvSpPr>
              <p:spPr bwMode="auto">
                <a:xfrm>
                  <a:off x="2250" y="1478"/>
                  <a:ext cx="4" cy="12"/>
                </a:xfrm>
                <a:custGeom>
                  <a:avLst/>
                  <a:gdLst>
                    <a:gd name="T0" fmla="*/ 0 w 4"/>
                    <a:gd name="T1" fmla="*/ 0 h 12"/>
                    <a:gd name="T2" fmla="*/ 0 w 4"/>
                    <a:gd name="T3" fmla="*/ 9 h 12"/>
                    <a:gd name="T4" fmla="*/ 3 w 4"/>
                    <a:gd name="T5" fmla="*/ 12 h 12"/>
                    <a:gd name="T6" fmla="*/ 4 w 4"/>
                    <a:gd name="T7" fmla="*/ 9 h 12"/>
                    <a:gd name="T8" fmla="*/ 4 w 4"/>
                    <a:gd name="T9" fmla="*/ 1 h 12"/>
                    <a:gd name="T10" fmla="*/ 0 w 4"/>
                    <a:gd name="T11" fmla="*/ 0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0" y="0"/>
                      </a:moveTo>
                      <a:lnTo>
                        <a:pt x="0" y="9"/>
                      </a:lnTo>
                      <a:lnTo>
                        <a:pt x="3" y="12"/>
                      </a:lnTo>
                      <a:lnTo>
                        <a:pt x="4" y="9"/>
                      </a:lnTo>
                      <a:lnTo>
                        <a:pt x="4"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68" name="Freeform 499"/>
                <p:cNvSpPr>
                  <a:spLocks/>
                </p:cNvSpPr>
                <p:nvPr/>
              </p:nvSpPr>
              <p:spPr bwMode="auto">
                <a:xfrm>
                  <a:off x="2130" y="1489"/>
                  <a:ext cx="3" cy="11"/>
                </a:xfrm>
                <a:custGeom>
                  <a:avLst/>
                  <a:gdLst>
                    <a:gd name="T0" fmla="*/ 0 w 3"/>
                    <a:gd name="T1" fmla="*/ 0 h 11"/>
                    <a:gd name="T2" fmla="*/ 0 w 3"/>
                    <a:gd name="T3" fmla="*/ 7 h 11"/>
                    <a:gd name="T4" fmla="*/ 1 w 3"/>
                    <a:gd name="T5" fmla="*/ 11 h 11"/>
                    <a:gd name="T6" fmla="*/ 2 w 3"/>
                    <a:gd name="T7" fmla="*/ 5 h 11"/>
                    <a:gd name="T8" fmla="*/ 3 w 3"/>
                    <a:gd name="T9" fmla="*/ 1 h 11"/>
                    <a:gd name="T10" fmla="*/ 0 w 3"/>
                    <a:gd name="T11" fmla="*/ 0 h 11"/>
                    <a:gd name="T12" fmla="*/ 0 60000 65536"/>
                    <a:gd name="T13" fmla="*/ 0 60000 65536"/>
                    <a:gd name="T14" fmla="*/ 0 60000 65536"/>
                    <a:gd name="T15" fmla="*/ 0 60000 65536"/>
                    <a:gd name="T16" fmla="*/ 0 60000 65536"/>
                    <a:gd name="T17" fmla="*/ 0 60000 65536"/>
                    <a:gd name="T18" fmla="*/ 0 w 3"/>
                    <a:gd name="T19" fmla="*/ 0 h 11"/>
                    <a:gd name="T20" fmla="*/ 3 w 3"/>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3" h="11">
                      <a:moveTo>
                        <a:pt x="0" y="0"/>
                      </a:moveTo>
                      <a:lnTo>
                        <a:pt x="0" y="7"/>
                      </a:lnTo>
                      <a:lnTo>
                        <a:pt x="1" y="11"/>
                      </a:lnTo>
                      <a:lnTo>
                        <a:pt x="2" y="5"/>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69" name="Freeform 500"/>
                <p:cNvSpPr>
                  <a:spLocks/>
                </p:cNvSpPr>
                <p:nvPr/>
              </p:nvSpPr>
              <p:spPr bwMode="auto">
                <a:xfrm>
                  <a:off x="2238" y="1490"/>
                  <a:ext cx="4" cy="8"/>
                </a:xfrm>
                <a:custGeom>
                  <a:avLst/>
                  <a:gdLst>
                    <a:gd name="T0" fmla="*/ 0 w 4"/>
                    <a:gd name="T1" fmla="*/ 0 h 8"/>
                    <a:gd name="T2" fmla="*/ 0 w 4"/>
                    <a:gd name="T3" fmla="*/ 5 h 8"/>
                    <a:gd name="T4" fmla="*/ 2 w 4"/>
                    <a:gd name="T5" fmla="*/ 8 h 8"/>
                    <a:gd name="T6" fmla="*/ 4 w 4"/>
                    <a:gd name="T7" fmla="*/ 5 h 8"/>
                    <a:gd name="T8" fmla="*/ 3 w 4"/>
                    <a:gd name="T9" fmla="*/ 0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0" y="5"/>
                      </a:lnTo>
                      <a:lnTo>
                        <a:pt x="2" y="8"/>
                      </a:lnTo>
                      <a:lnTo>
                        <a:pt x="4"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70" name="Freeform 501"/>
                <p:cNvSpPr>
                  <a:spLocks/>
                </p:cNvSpPr>
                <p:nvPr/>
              </p:nvSpPr>
              <p:spPr bwMode="auto">
                <a:xfrm>
                  <a:off x="2232" y="1478"/>
                  <a:ext cx="3" cy="14"/>
                </a:xfrm>
                <a:custGeom>
                  <a:avLst/>
                  <a:gdLst>
                    <a:gd name="T0" fmla="*/ 0 w 3"/>
                    <a:gd name="T1" fmla="*/ 0 h 14"/>
                    <a:gd name="T2" fmla="*/ 0 w 3"/>
                    <a:gd name="T3" fmla="*/ 10 h 14"/>
                    <a:gd name="T4" fmla="*/ 2 w 3"/>
                    <a:gd name="T5" fmla="*/ 14 h 14"/>
                    <a:gd name="T6" fmla="*/ 3 w 3"/>
                    <a:gd name="T7" fmla="*/ 10 h 14"/>
                    <a:gd name="T8" fmla="*/ 3 w 3"/>
                    <a:gd name="T9" fmla="*/ 1 h 14"/>
                    <a:gd name="T10" fmla="*/ 0 w 3"/>
                    <a:gd name="T11" fmla="*/ 0 h 14"/>
                    <a:gd name="T12" fmla="*/ 0 60000 65536"/>
                    <a:gd name="T13" fmla="*/ 0 60000 65536"/>
                    <a:gd name="T14" fmla="*/ 0 60000 65536"/>
                    <a:gd name="T15" fmla="*/ 0 60000 65536"/>
                    <a:gd name="T16" fmla="*/ 0 60000 65536"/>
                    <a:gd name="T17" fmla="*/ 0 60000 65536"/>
                    <a:gd name="T18" fmla="*/ 0 w 3"/>
                    <a:gd name="T19" fmla="*/ 0 h 14"/>
                    <a:gd name="T20" fmla="*/ 3 w 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 h="14">
                      <a:moveTo>
                        <a:pt x="0" y="0"/>
                      </a:moveTo>
                      <a:lnTo>
                        <a:pt x="0" y="10"/>
                      </a:lnTo>
                      <a:lnTo>
                        <a:pt x="2" y="14"/>
                      </a:lnTo>
                      <a:lnTo>
                        <a:pt x="3" y="10"/>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71" name="Freeform 502"/>
                <p:cNvSpPr>
                  <a:spLocks/>
                </p:cNvSpPr>
                <p:nvPr/>
              </p:nvSpPr>
              <p:spPr bwMode="auto">
                <a:xfrm>
                  <a:off x="2059" y="1489"/>
                  <a:ext cx="4" cy="10"/>
                </a:xfrm>
                <a:custGeom>
                  <a:avLst/>
                  <a:gdLst>
                    <a:gd name="T0" fmla="*/ 0 w 4"/>
                    <a:gd name="T1" fmla="*/ 0 h 10"/>
                    <a:gd name="T2" fmla="*/ 0 w 4"/>
                    <a:gd name="T3" fmla="*/ 6 h 10"/>
                    <a:gd name="T4" fmla="*/ 1 w 4"/>
                    <a:gd name="T5" fmla="*/ 10 h 10"/>
                    <a:gd name="T6" fmla="*/ 4 w 4"/>
                    <a:gd name="T7" fmla="*/ 6 h 10"/>
                    <a:gd name="T8" fmla="*/ 4 w 4"/>
                    <a:gd name="T9" fmla="*/ 1 h 10"/>
                    <a:gd name="T10" fmla="*/ 0 w 4"/>
                    <a:gd name="T11" fmla="*/ 0 h 10"/>
                    <a:gd name="T12" fmla="*/ 0 60000 65536"/>
                    <a:gd name="T13" fmla="*/ 0 60000 65536"/>
                    <a:gd name="T14" fmla="*/ 0 60000 65536"/>
                    <a:gd name="T15" fmla="*/ 0 60000 65536"/>
                    <a:gd name="T16" fmla="*/ 0 60000 65536"/>
                    <a:gd name="T17" fmla="*/ 0 60000 65536"/>
                    <a:gd name="T18" fmla="*/ 0 w 4"/>
                    <a:gd name="T19" fmla="*/ 0 h 10"/>
                    <a:gd name="T20" fmla="*/ 4 w 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 h="10">
                      <a:moveTo>
                        <a:pt x="0" y="0"/>
                      </a:moveTo>
                      <a:lnTo>
                        <a:pt x="0" y="6"/>
                      </a:lnTo>
                      <a:lnTo>
                        <a:pt x="1" y="10"/>
                      </a:lnTo>
                      <a:lnTo>
                        <a:pt x="4" y="6"/>
                      </a:lnTo>
                      <a:lnTo>
                        <a:pt x="4"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72" name="Freeform 503"/>
                <p:cNvSpPr>
                  <a:spLocks/>
                </p:cNvSpPr>
                <p:nvPr/>
              </p:nvSpPr>
              <p:spPr bwMode="auto">
                <a:xfrm>
                  <a:off x="2169" y="1489"/>
                  <a:ext cx="3" cy="9"/>
                </a:xfrm>
                <a:custGeom>
                  <a:avLst/>
                  <a:gdLst>
                    <a:gd name="T0" fmla="*/ 0 w 3"/>
                    <a:gd name="T1" fmla="*/ 1 h 9"/>
                    <a:gd name="T2" fmla="*/ 1 w 3"/>
                    <a:gd name="T3" fmla="*/ 7 h 9"/>
                    <a:gd name="T4" fmla="*/ 2 w 3"/>
                    <a:gd name="T5" fmla="*/ 9 h 9"/>
                    <a:gd name="T6" fmla="*/ 3 w 3"/>
                    <a:gd name="T7" fmla="*/ 7 h 9"/>
                    <a:gd name="T8" fmla="*/ 3 w 3"/>
                    <a:gd name="T9" fmla="*/ 0 h 9"/>
                    <a:gd name="T10" fmla="*/ 0 w 3"/>
                    <a:gd name="T11" fmla="*/ 1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1"/>
                      </a:moveTo>
                      <a:lnTo>
                        <a:pt x="1" y="7"/>
                      </a:lnTo>
                      <a:lnTo>
                        <a:pt x="2" y="9"/>
                      </a:lnTo>
                      <a:lnTo>
                        <a:pt x="3" y="7"/>
                      </a:lnTo>
                      <a:lnTo>
                        <a:pt x="3" y="0"/>
                      </a:lnTo>
                      <a:lnTo>
                        <a:pt x="0" y="1"/>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73" name="Freeform 504"/>
                <p:cNvSpPr>
                  <a:spLocks/>
                </p:cNvSpPr>
                <p:nvPr/>
              </p:nvSpPr>
              <p:spPr bwMode="auto">
                <a:xfrm>
                  <a:off x="2134" y="1498"/>
                  <a:ext cx="3" cy="9"/>
                </a:xfrm>
                <a:custGeom>
                  <a:avLst/>
                  <a:gdLst>
                    <a:gd name="T0" fmla="*/ 0 w 3"/>
                    <a:gd name="T1" fmla="*/ 0 h 9"/>
                    <a:gd name="T2" fmla="*/ 0 w 3"/>
                    <a:gd name="T3" fmla="*/ 7 h 9"/>
                    <a:gd name="T4" fmla="*/ 2 w 3"/>
                    <a:gd name="T5" fmla="*/ 9 h 9"/>
                    <a:gd name="T6" fmla="*/ 3 w 3"/>
                    <a:gd name="T7" fmla="*/ 8 h 9"/>
                    <a:gd name="T8" fmla="*/ 3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7"/>
                      </a:lnTo>
                      <a:lnTo>
                        <a:pt x="2" y="9"/>
                      </a:lnTo>
                      <a:lnTo>
                        <a:pt x="3" y="8"/>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74" name="Freeform 505"/>
                <p:cNvSpPr>
                  <a:spLocks/>
                </p:cNvSpPr>
                <p:nvPr/>
              </p:nvSpPr>
              <p:spPr bwMode="auto">
                <a:xfrm>
                  <a:off x="2243" y="1498"/>
                  <a:ext cx="4" cy="10"/>
                </a:xfrm>
                <a:custGeom>
                  <a:avLst/>
                  <a:gdLst>
                    <a:gd name="T0" fmla="*/ 0 w 4"/>
                    <a:gd name="T1" fmla="*/ 0 h 10"/>
                    <a:gd name="T2" fmla="*/ 0 w 4"/>
                    <a:gd name="T3" fmla="*/ 7 h 10"/>
                    <a:gd name="T4" fmla="*/ 3 w 4"/>
                    <a:gd name="T5" fmla="*/ 10 h 10"/>
                    <a:gd name="T6" fmla="*/ 4 w 4"/>
                    <a:gd name="T7" fmla="*/ 7 h 10"/>
                    <a:gd name="T8" fmla="*/ 3 w 4"/>
                    <a:gd name="T9" fmla="*/ 0 h 10"/>
                    <a:gd name="T10" fmla="*/ 0 w 4"/>
                    <a:gd name="T11" fmla="*/ 0 h 10"/>
                    <a:gd name="T12" fmla="*/ 0 60000 65536"/>
                    <a:gd name="T13" fmla="*/ 0 60000 65536"/>
                    <a:gd name="T14" fmla="*/ 0 60000 65536"/>
                    <a:gd name="T15" fmla="*/ 0 60000 65536"/>
                    <a:gd name="T16" fmla="*/ 0 60000 65536"/>
                    <a:gd name="T17" fmla="*/ 0 60000 65536"/>
                    <a:gd name="T18" fmla="*/ 0 w 4"/>
                    <a:gd name="T19" fmla="*/ 0 h 10"/>
                    <a:gd name="T20" fmla="*/ 4 w 4"/>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 h="10">
                      <a:moveTo>
                        <a:pt x="0" y="0"/>
                      </a:moveTo>
                      <a:lnTo>
                        <a:pt x="0" y="7"/>
                      </a:lnTo>
                      <a:lnTo>
                        <a:pt x="3" y="10"/>
                      </a:lnTo>
                      <a:lnTo>
                        <a:pt x="4" y="7"/>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75" name="Freeform 506"/>
                <p:cNvSpPr>
                  <a:spLocks/>
                </p:cNvSpPr>
                <p:nvPr/>
              </p:nvSpPr>
              <p:spPr bwMode="auto">
                <a:xfrm>
                  <a:off x="2214" y="1478"/>
                  <a:ext cx="3" cy="14"/>
                </a:xfrm>
                <a:custGeom>
                  <a:avLst/>
                  <a:gdLst>
                    <a:gd name="T0" fmla="*/ 0 w 3"/>
                    <a:gd name="T1" fmla="*/ 0 h 14"/>
                    <a:gd name="T2" fmla="*/ 0 w 3"/>
                    <a:gd name="T3" fmla="*/ 10 h 14"/>
                    <a:gd name="T4" fmla="*/ 2 w 3"/>
                    <a:gd name="T5" fmla="*/ 14 h 14"/>
                    <a:gd name="T6" fmla="*/ 3 w 3"/>
                    <a:gd name="T7" fmla="*/ 10 h 14"/>
                    <a:gd name="T8" fmla="*/ 3 w 3"/>
                    <a:gd name="T9" fmla="*/ 1 h 14"/>
                    <a:gd name="T10" fmla="*/ 0 w 3"/>
                    <a:gd name="T11" fmla="*/ 0 h 14"/>
                    <a:gd name="T12" fmla="*/ 0 60000 65536"/>
                    <a:gd name="T13" fmla="*/ 0 60000 65536"/>
                    <a:gd name="T14" fmla="*/ 0 60000 65536"/>
                    <a:gd name="T15" fmla="*/ 0 60000 65536"/>
                    <a:gd name="T16" fmla="*/ 0 60000 65536"/>
                    <a:gd name="T17" fmla="*/ 0 60000 65536"/>
                    <a:gd name="T18" fmla="*/ 0 w 3"/>
                    <a:gd name="T19" fmla="*/ 0 h 14"/>
                    <a:gd name="T20" fmla="*/ 3 w 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 h="14">
                      <a:moveTo>
                        <a:pt x="0" y="0"/>
                      </a:moveTo>
                      <a:lnTo>
                        <a:pt x="0" y="10"/>
                      </a:lnTo>
                      <a:lnTo>
                        <a:pt x="2" y="14"/>
                      </a:lnTo>
                      <a:lnTo>
                        <a:pt x="3" y="10"/>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76" name="Freeform 507"/>
                <p:cNvSpPr>
                  <a:spLocks/>
                </p:cNvSpPr>
                <p:nvPr/>
              </p:nvSpPr>
              <p:spPr bwMode="auto">
                <a:xfrm>
                  <a:off x="2128" y="1507"/>
                  <a:ext cx="3" cy="9"/>
                </a:xfrm>
                <a:custGeom>
                  <a:avLst/>
                  <a:gdLst>
                    <a:gd name="T0" fmla="*/ 0 w 3"/>
                    <a:gd name="T1" fmla="*/ 0 h 9"/>
                    <a:gd name="T2" fmla="*/ 1 w 3"/>
                    <a:gd name="T3" fmla="*/ 7 h 9"/>
                    <a:gd name="T4" fmla="*/ 2 w 3"/>
                    <a:gd name="T5" fmla="*/ 9 h 9"/>
                    <a:gd name="T6" fmla="*/ 3 w 3"/>
                    <a:gd name="T7" fmla="*/ 7 h 9"/>
                    <a:gd name="T8" fmla="*/ 3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1" y="7"/>
                      </a:lnTo>
                      <a:lnTo>
                        <a:pt x="2" y="9"/>
                      </a:lnTo>
                      <a:lnTo>
                        <a:pt x="3" y="7"/>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77" name="Freeform 508"/>
                <p:cNvSpPr>
                  <a:spLocks/>
                </p:cNvSpPr>
                <p:nvPr/>
              </p:nvSpPr>
              <p:spPr bwMode="auto">
                <a:xfrm>
                  <a:off x="2232" y="1507"/>
                  <a:ext cx="4" cy="7"/>
                </a:xfrm>
                <a:custGeom>
                  <a:avLst/>
                  <a:gdLst>
                    <a:gd name="T0" fmla="*/ 0 w 4"/>
                    <a:gd name="T1" fmla="*/ 0 h 7"/>
                    <a:gd name="T2" fmla="*/ 1 w 4"/>
                    <a:gd name="T3" fmla="*/ 5 h 7"/>
                    <a:gd name="T4" fmla="*/ 3 w 4"/>
                    <a:gd name="T5" fmla="*/ 7 h 7"/>
                    <a:gd name="T6" fmla="*/ 4 w 4"/>
                    <a:gd name="T7" fmla="*/ 5 h 7"/>
                    <a:gd name="T8" fmla="*/ 4 w 4"/>
                    <a:gd name="T9" fmla="*/ 0 h 7"/>
                    <a:gd name="T10" fmla="*/ 0 w 4"/>
                    <a:gd name="T11" fmla="*/ 0 h 7"/>
                    <a:gd name="T12" fmla="*/ 0 60000 65536"/>
                    <a:gd name="T13" fmla="*/ 0 60000 65536"/>
                    <a:gd name="T14" fmla="*/ 0 60000 65536"/>
                    <a:gd name="T15" fmla="*/ 0 60000 65536"/>
                    <a:gd name="T16" fmla="*/ 0 60000 65536"/>
                    <a:gd name="T17" fmla="*/ 0 60000 65536"/>
                    <a:gd name="T18" fmla="*/ 0 w 4"/>
                    <a:gd name="T19" fmla="*/ 0 h 7"/>
                    <a:gd name="T20" fmla="*/ 4 w 4"/>
                    <a:gd name="T21" fmla="*/ 7 h 7"/>
                  </a:gdLst>
                  <a:ahLst/>
                  <a:cxnLst>
                    <a:cxn ang="T12">
                      <a:pos x="T0" y="T1"/>
                    </a:cxn>
                    <a:cxn ang="T13">
                      <a:pos x="T2" y="T3"/>
                    </a:cxn>
                    <a:cxn ang="T14">
                      <a:pos x="T4" y="T5"/>
                    </a:cxn>
                    <a:cxn ang="T15">
                      <a:pos x="T6" y="T7"/>
                    </a:cxn>
                    <a:cxn ang="T16">
                      <a:pos x="T8" y="T9"/>
                    </a:cxn>
                    <a:cxn ang="T17">
                      <a:pos x="T10" y="T11"/>
                    </a:cxn>
                  </a:cxnLst>
                  <a:rect l="T18" t="T19" r="T20" b="T21"/>
                  <a:pathLst>
                    <a:path w="4" h="7">
                      <a:moveTo>
                        <a:pt x="0" y="0"/>
                      </a:moveTo>
                      <a:lnTo>
                        <a:pt x="1" y="5"/>
                      </a:lnTo>
                      <a:lnTo>
                        <a:pt x="3" y="7"/>
                      </a:lnTo>
                      <a:lnTo>
                        <a:pt x="4" y="5"/>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78" name="Freeform 509"/>
                <p:cNvSpPr>
                  <a:spLocks/>
                </p:cNvSpPr>
                <p:nvPr/>
              </p:nvSpPr>
              <p:spPr bwMode="auto">
                <a:xfrm>
                  <a:off x="2152" y="1499"/>
                  <a:ext cx="3" cy="9"/>
                </a:xfrm>
                <a:custGeom>
                  <a:avLst/>
                  <a:gdLst>
                    <a:gd name="T0" fmla="*/ 0 w 3"/>
                    <a:gd name="T1" fmla="*/ 0 h 9"/>
                    <a:gd name="T2" fmla="*/ 0 w 3"/>
                    <a:gd name="T3" fmla="*/ 5 h 9"/>
                    <a:gd name="T4" fmla="*/ 2 w 3"/>
                    <a:gd name="T5" fmla="*/ 9 h 9"/>
                    <a:gd name="T6" fmla="*/ 3 w 3"/>
                    <a:gd name="T7" fmla="*/ 5 h 9"/>
                    <a:gd name="T8" fmla="*/ 3 w 3"/>
                    <a:gd name="T9" fmla="*/ 0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5"/>
                      </a:lnTo>
                      <a:lnTo>
                        <a:pt x="2" y="9"/>
                      </a:lnTo>
                      <a:lnTo>
                        <a:pt x="3"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79" name="Freeform 510"/>
                <p:cNvSpPr>
                  <a:spLocks/>
                </p:cNvSpPr>
                <p:nvPr/>
              </p:nvSpPr>
              <p:spPr bwMode="auto">
                <a:xfrm>
                  <a:off x="2260" y="1498"/>
                  <a:ext cx="5" cy="9"/>
                </a:xfrm>
                <a:custGeom>
                  <a:avLst/>
                  <a:gdLst>
                    <a:gd name="T0" fmla="*/ 0 w 5"/>
                    <a:gd name="T1" fmla="*/ 0 h 9"/>
                    <a:gd name="T2" fmla="*/ 1 w 5"/>
                    <a:gd name="T3" fmla="*/ 6 h 9"/>
                    <a:gd name="T4" fmla="*/ 3 w 5"/>
                    <a:gd name="T5" fmla="*/ 9 h 9"/>
                    <a:gd name="T6" fmla="*/ 5 w 5"/>
                    <a:gd name="T7" fmla="*/ 6 h 9"/>
                    <a:gd name="T8" fmla="*/ 4 w 5"/>
                    <a:gd name="T9" fmla="*/ 0 h 9"/>
                    <a:gd name="T10" fmla="*/ 0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0" y="0"/>
                      </a:moveTo>
                      <a:lnTo>
                        <a:pt x="1" y="6"/>
                      </a:lnTo>
                      <a:lnTo>
                        <a:pt x="3" y="9"/>
                      </a:lnTo>
                      <a:lnTo>
                        <a:pt x="5" y="6"/>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80" name="Freeform 511"/>
                <p:cNvSpPr>
                  <a:spLocks/>
                </p:cNvSpPr>
                <p:nvPr/>
              </p:nvSpPr>
              <p:spPr bwMode="auto">
                <a:xfrm>
                  <a:off x="2148" y="1489"/>
                  <a:ext cx="4" cy="11"/>
                </a:xfrm>
                <a:custGeom>
                  <a:avLst/>
                  <a:gdLst>
                    <a:gd name="T0" fmla="*/ 0 w 4"/>
                    <a:gd name="T1" fmla="*/ 1 h 11"/>
                    <a:gd name="T2" fmla="*/ 0 w 4"/>
                    <a:gd name="T3" fmla="*/ 7 h 11"/>
                    <a:gd name="T4" fmla="*/ 2 w 4"/>
                    <a:gd name="T5" fmla="*/ 11 h 11"/>
                    <a:gd name="T6" fmla="*/ 4 w 4"/>
                    <a:gd name="T7" fmla="*/ 6 h 11"/>
                    <a:gd name="T8" fmla="*/ 3 w 4"/>
                    <a:gd name="T9" fmla="*/ 0 h 11"/>
                    <a:gd name="T10" fmla="*/ 0 w 4"/>
                    <a:gd name="T11" fmla="*/ 1 h 11"/>
                    <a:gd name="T12" fmla="*/ 0 60000 65536"/>
                    <a:gd name="T13" fmla="*/ 0 60000 65536"/>
                    <a:gd name="T14" fmla="*/ 0 60000 65536"/>
                    <a:gd name="T15" fmla="*/ 0 60000 65536"/>
                    <a:gd name="T16" fmla="*/ 0 60000 65536"/>
                    <a:gd name="T17" fmla="*/ 0 60000 65536"/>
                    <a:gd name="T18" fmla="*/ 0 w 4"/>
                    <a:gd name="T19" fmla="*/ 0 h 11"/>
                    <a:gd name="T20" fmla="*/ 4 w 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 h="11">
                      <a:moveTo>
                        <a:pt x="0" y="1"/>
                      </a:moveTo>
                      <a:lnTo>
                        <a:pt x="0" y="7"/>
                      </a:lnTo>
                      <a:lnTo>
                        <a:pt x="2" y="11"/>
                      </a:lnTo>
                      <a:lnTo>
                        <a:pt x="4" y="6"/>
                      </a:lnTo>
                      <a:lnTo>
                        <a:pt x="3" y="0"/>
                      </a:lnTo>
                      <a:lnTo>
                        <a:pt x="0" y="1"/>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81" name="Freeform 512"/>
                <p:cNvSpPr>
                  <a:spLocks/>
                </p:cNvSpPr>
                <p:nvPr/>
              </p:nvSpPr>
              <p:spPr bwMode="auto">
                <a:xfrm>
                  <a:off x="2257" y="1489"/>
                  <a:ext cx="4" cy="8"/>
                </a:xfrm>
                <a:custGeom>
                  <a:avLst/>
                  <a:gdLst>
                    <a:gd name="T0" fmla="*/ 0 w 4"/>
                    <a:gd name="T1" fmla="*/ 0 h 8"/>
                    <a:gd name="T2" fmla="*/ 0 w 4"/>
                    <a:gd name="T3" fmla="*/ 6 h 8"/>
                    <a:gd name="T4" fmla="*/ 2 w 4"/>
                    <a:gd name="T5" fmla="*/ 8 h 8"/>
                    <a:gd name="T6" fmla="*/ 4 w 4"/>
                    <a:gd name="T7" fmla="*/ 6 h 8"/>
                    <a:gd name="T8" fmla="*/ 3 w 4"/>
                    <a:gd name="T9" fmla="*/ 1 h 8"/>
                    <a:gd name="T10" fmla="*/ 0 w 4"/>
                    <a:gd name="T11" fmla="*/ 0 h 8"/>
                    <a:gd name="T12" fmla="*/ 0 60000 65536"/>
                    <a:gd name="T13" fmla="*/ 0 60000 65536"/>
                    <a:gd name="T14" fmla="*/ 0 60000 65536"/>
                    <a:gd name="T15" fmla="*/ 0 60000 65536"/>
                    <a:gd name="T16" fmla="*/ 0 60000 65536"/>
                    <a:gd name="T17" fmla="*/ 0 60000 65536"/>
                    <a:gd name="T18" fmla="*/ 0 w 4"/>
                    <a:gd name="T19" fmla="*/ 0 h 8"/>
                    <a:gd name="T20" fmla="*/ 4 w 4"/>
                    <a:gd name="T21" fmla="*/ 8 h 8"/>
                  </a:gdLst>
                  <a:ahLst/>
                  <a:cxnLst>
                    <a:cxn ang="T12">
                      <a:pos x="T0" y="T1"/>
                    </a:cxn>
                    <a:cxn ang="T13">
                      <a:pos x="T2" y="T3"/>
                    </a:cxn>
                    <a:cxn ang="T14">
                      <a:pos x="T4" y="T5"/>
                    </a:cxn>
                    <a:cxn ang="T15">
                      <a:pos x="T6" y="T7"/>
                    </a:cxn>
                    <a:cxn ang="T16">
                      <a:pos x="T8" y="T9"/>
                    </a:cxn>
                    <a:cxn ang="T17">
                      <a:pos x="T10" y="T11"/>
                    </a:cxn>
                  </a:cxnLst>
                  <a:rect l="T18" t="T19" r="T20" b="T21"/>
                  <a:pathLst>
                    <a:path w="4" h="8">
                      <a:moveTo>
                        <a:pt x="0" y="0"/>
                      </a:moveTo>
                      <a:lnTo>
                        <a:pt x="0" y="6"/>
                      </a:lnTo>
                      <a:lnTo>
                        <a:pt x="2" y="8"/>
                      </a:lnTo>
                      <a:lnTo>
                        <a:pt x="4" y="6"/>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82" name="Freeform 513"/>
                <p:cNvSpPr>
                  <a:spLocks/>
                </p:cNvSpPr>
                <p:nvPr/>
              </p:nvSpPr>
              <p:spPr bwMode="auto">
                <a:xfrm>
                  <a:off x="2160" y="1478"/>
                  <a:ext cx="3" cy="12"/>
                </a:xfrm>
                <a:custGeom>
                  <a:avLst/>
                  <a:gdLst>
                    <a:gd name="T0" fmla="*/ 0 w 3"/>
                    <a:gd name="T1" fmla="*/ 1 h 12"/>
                    <a:gd name="T2" fmla="*/ 0 w 3"/>
                    <a:gd name="T3" fmla="*/ 7 h 12"/>
                    <a:gd name="T4" fmla="*/ 2 w 3"/>
                    <a:gd name="T5" fmla="*/ 12 h 12"/>
                    <a:gd name="T6" fmla="*/ 3 w 3"/>
                    <a:gd name="T7" fmla="*/ 8 h 12"/>
                    <a:gd name="T8" fmla="*/ 3 w 3"/>
                    <a:gd name="T9" fmla="*/ 0 h 12"/>
                    <a:gd name="T10" fmla="*/ 0 w 3"/>
                    <a:gd name="T11" fmla="*/ 1 h 12"/>
                    <a:gd name="T12" fmla="*/ 0 60000 65536"/>
                    <a:gd name="T13" fmla="*/ 0 60000 65536"/>
                    <a:gd name="T14" fmla="*/ 0 60000 65536"/>
                    <a:gd name="T15" fmla="*/ 0 60000 65536"/>
                    <a:gd name="T16" fmla="*/ 0 60000 65536"/>
                    <a:gd name="T17" fmla="*/ 0 60000 65536"/>
                    <a:gd name="T18" fmla="*/ 0 w 3"/>
                    <a:gd name="T19" fmla="*/ 0 h 12"/>
                    <a:gd name="T20" fmla="*/ 3 w 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 h="12">
                      <a:moveTo>
                        <a:pt x="0" y="1"/>
                      </a:moveTo>
                      <a:lnTo>
                        <a:pt x="0" y="7"/>
                      </a:lnTo>
                      <a:lnTo>
                        <a:pt x="2" y="12"/>
                      </a:lnTo>
                      <a:lnTo>
                        <a:pt x="3" y="8"/>
                      </a:lnTo>
                      <a:lnTo>
                        <a:pt x="3" y="0"/>
                      </a:lnTo>
                      <a:lnTo>
                        <a:pt x="0" y="1"/>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83" name="Freeform 514"/>
                <p:cNvSpPr>
                  <a:spLocks/>
                </p:cNvSpPr>
                <p:nvPr/>
              </p:nvSpPr>
              <p:spPr bwMode="auto">
                <a:xfrm>
                  <a:off x="2098" y="1499"/>
                  <a:ext cx="3" cy="8"/>
                </a:xfrm>
                <a:custGeom>
                  <a:avLst/>
                  <a:gdLst>
                    <a:gd name="T0" fmla="*/ 0 w 3"/>
                    <a:gd name="T1" fmla="*/ 0 h 8"/>
                    <a:gd name="T2" fmla="*/ 0 w 3"/>
                    <a:gd name="T3" fmla="*/ 6 h 8"/>
                    <a:gd name="T4" fmla="*/ 1 w 3"/>
                    <a:gd name="T5" fmla="*/ 8 h 8"/>
                    <a:gd name="T6" fmla="*/ 3 w 3"/>
                    <a:gd name="T7" fmla="*/ 5 h 8"/>
                    <a:gd name="T8" fmla="*/ 3 w 3"/>
                    <a:gd name="T9" fmla="*/ 0 h 8"/>
                    <a:gd name="T10" fmla="*/ 0 w 3"/>
                    <a:gd name="T11" fmla="*/ 0 h 8"/>
                    <a:gd name="T12" fmla="*/ 0 60000 65536"/>
                    <a:gd name="T13" fmla="*/ 0 60000 65536"/>
                    <a:gd name="T14" fmla="*/ 0 60000 65536"/>
                    <a:gd name="T15" fmla="*/ 0 60000 65536"/>
                    <a:gd name="T16" fmla="*/ 0 60000 65536"/>
                    <a:gd name="T17" fmla="*/ 0 60000 65536"/>
                    <a:gd name="T18" fmla="*/ 0 w 3"/>
                    <a:gd name="T19" fmla="*/ 0 h 8"/>
                    <a:gd name="T20" fmla="*/ 3 w 3"/>
                    <a:gd name="T21" fmla="*/ 8 h 8"/>
                  </a:gdLst>
                  <a:ahLst/>
                  <a:cxnLst>
                    <a:cxn ang="T12">
                      <a:pos x="T0" y="T1"/>
                    </a:cxn>
                    <a:cxn ang="T13">
                      <a:pos x="T2" y="T3"/>
                    </a:cxn>
                    <a:cxn ang="T14">
                      <a:pos x="T4" y="T5"/>
                    </a:cxn>
                    <a:cxn ang="T15">
                      <a:pos x="T6" y="T7"/>
                    </a:cxn>
                    <a:cxn ang="T16">
                      <a:pos x="T8" y="T9"/>
                    </a:cxn>
                    <a:cxn ang="T17">
                      <a:pos x="T10" y="T11"/>
                    </a:cxn>
                  </a:cxnLst>
                  <a:rect l="T18" t="T19" r="T20" b="T21"/>
                  <a:pathLst>
                    <a:path w="3" h="8">
                      <a:moveTo>
                        <a:pt x="0" y="0"/>
                      </a:moveTo>
                      <a:lnTo>
                        <a:pt x="0" y="6"/>
                      </a:lnTo>
                      <a:lnTo>
                        <a:pt x="1" y="8"/>
                      </a:lnTo>
                      <a:lnTo>
                        <a:pt x="3" y="5"/>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84" name="Freeform 515"/>
                <p:cNvSpPr>
                  <a:spLocks/>
                </p:cNvSpPr>
                <p:nvPr/>
              </p:nvSpPr>
              <p:spPr bwMode="auto">
                <a:xfrm>
                  <a:off x="2207" y="1497"/>
                  <a:ext cx="3" cy="10"/>
                </a:xfrm>
                <a:custGeom>
                  <a:avLst/>
                  <a:gdLst>
                    <a:gd name="T0" fmla="*/ 0 w 3"/>
                    <a:gd name="T1" fmla="*/ 0 h 10"/>
                    <a:gd name="T2" fmla="*/ 0 w 3"/>
                    <a:gd name="T3" fmla="*/ 6 h 10"/>
                    <a:gd name="T4" fmla="*/ 2 w 3"/>
                    <a:gd name="T5" fmla="*/ 10 h 10"/>
                    <a:gd name="T6" fmla="*/ 3 w 3"/>
                    <a:gd name="T7" fmla="*/ 6 h 10"/>
                    <a:gd name="T8" fmla="*/ 3 w 3"/>
                    <a:gd name="T9" fmla="*/ 0 h 10"/>
                    <a:gd name="T10" fmla="*/ 0 w 3"/>
                    <a:gd name="T11" fmla="*/ 0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0" y="0"/>
                      </a:moveTo>
                      <a:lnTo>
                        <a:pt x="0" y="6"/>
                      </a:lnTo>
                      <a:lnTo>
                        <a:pt x="2" y="10"/>
                      </a:lnTo>
                      <a:lnTo>
                        <a:pt x="3" y="6"/>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85" name="Freeform 516"/>
                <p:cNvSpPr>
                  <a:spLocks/>
                </p:cNvSpPr>
                <p:nvPr/>
              </p:nvSpPr>
              <p:spPr bwMode="auto">
                <a:xfrm>
                  <a:off x="2291" y="1507"/>
                  <a:ext cx="4" cy="9"/>
                </a:xfrm>
                <a:custGeom>
                  <a:avLst/>
                  <a:gdLst>
                    <a:gd name="T0" fmla="*/ 0 w 4"/>
                    <a:gd name="T1" fmla="*/ 0 h 9"/>
                    <a:gd name="T2" fmla="*/ 1 w 4"/>
                    <a:gd name="T3" fmla="*/ 5 h 9"/>
                    <a:gd name="T4" fmla="*/ 3 w 4"/>
                    <a:gd name="T5" fmla="*/ 9 h 9"/>
                    <a:gd name="T6" fmla="*/ 4 w 4"/>
                    <a:gd name="T7" fmla="*/ 4 h 9"/>
                    <a:gd name="T8" fmla="*/ 3 w 4"/>
                    <a:gd name="T9" fmla="*/ 0 h 9"/>
                    <a:gd name="T10" fmla="*/ 0 w 4"/>
                    <a:gd name="T11" fmla="*/ 0 h 9"/>
                    <a:gd name="T12" fmla="*/ 0 60000 65536"/>
                    <a:gd name="T13" fmla="*/ 0 60000 65536"/>
                    <a:gd name="T14" fmla="*/ 0 60000 65536"/>
                    <a:gd name="T15" fmla="*/ 0 60000 65536"/>
                    <a:gd name="T16" fmla="*/ 0 60000 65536"/>
                    <a:gd name="T17" fmla="*/ 0 60000 65536"/>
                    <a:gd name="T18" fmla="*/ 0 w 4"/>
                    <a:gd name="T19" fmla="*/ 0 h 9"/>
                    <a:gd name="T20" fmla="*/ 4 w 4"/>
                    <a:gd name="T21" fmla="*/ 9 h 9"/>
                  </a:gdLst>
                  <a:ahLst/>
                  <a:cxnLst>
                    <a:cxn ang="T12">
                      <a:pos x="T0" y="T1"/>
                    </a:cxn>
                    <a:cxn ang="T13">
                      <a:pos x="T2" y="T3"/>
                    </a:cxn>
                    <a:cxn ang="T14">
                      <a:pos x="T4" y="T5"/>
                    </a:cxn>
                    <a:cxn ang="T15">
                      <a:pos x="T6" y="T7"/>
                    </a:cxn>
                    <a:cxn ang="T16">
                      <a:pos x="T8" y="T9"/>
                    </a:cxn>
                    <a:cxn ang="T17">
                      <a:pos x="T10" y="T11"/>
                    </a:cxn>
                  </a:cxnLst>
                  <a:rect l="T18" t="T19" r="T20" b="T21"/>
                  <a:pathLst>
                    <a:path w="4" h="9">
                      <a:moveTo>
                        <a:pt x="0" y="0"/>
                      </a:moveTo>
                      <a:lnTo>
                        <a:pt x="1" y="5"/>
                      </a:lnTo>
                      <a:lnTo>
                        <a:pt x="3" y="9"/>
                      </a:lnTo>
                      <a:lnTo>
                        <a:pt x="4" y="4"/>
                      </a:lnTo>
                      <a:lnTo>
                        <a:pt x="3"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86" name="Freeform 517"/>
                <p:cNvSpPr>
                  <a:spLocks/>
                </p:cNvSpPr>
                <p:nvPr/>
              </p:nvSpPr>
              <p:spPr bwMode="auto">
                <a:xfrm>
                  <a:off x="2116" y="1498"/>
                  <a:ext cx="3" cy="9"/>
                </a:xfrm>
                <a:custGeom>
                  <a:avLst/>
                  <a:gdLst>
                    <a:gd name="T0" fmla="*/ 0 w 3"/>
                    <a:gd name="T1" fmla="*/ 0 h 9"/>
                    <a:gd name="T2" fmla="*/ 0 w 3"/>
                    <a:gd name="T3" fmla="*/ 6 h 9"/>
                    <a:gd name="T4" fmla="*/ 1 w 3"/>
                    <a:gd name="T5" fmla="*/ 9 h 9"/>
                    <a:gd name="T6" fmla="*/ 3 w 3"/>
                    <a:gd name="T7" fmla="*/ 6 h 9"/>
                    <a:gd name="T8" fmla="*/ 3 w 3"/>
                    <a:gd name="T9" fmla="*/ 1 h 9"/>
                    <a:gd name="T10" fmla="*/ 0 w 3"/>
                    <a:gd name="T11" fmla="*/ 0 h 9"/>
                    <a:gd name="T12" fmla="*/ 0 60000 65536"/>
                    <a:gd name="T13" fmla="*/ 0 60000 65536"/>
                    <a:gd name="T14" fmla="*/ 0 60000 65536"/>
                    <a:gd name="T15" fmla="*/ 0 60000 65536"/>
                    <a:gd name="T16" fmla="*/ 0 60000 65536"/>
                    <a:gd name="T17" fmla="*/ 0 60000 65536"/>
                    <a:gd name="T18" fmla="*/ 0 w 3"/>
                    <a:gd name="T19" fmla="*/ 0 h 9"/>
                    <a:gd name="T20" fmla="*/ 3 w 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 h="9">
                      <a:moveTo>
                        <a:pt x="0" y="0"/>
                      </a:moveTo>
                      <a:lnTo>
                        <a:pt x="0" y="6"/>
                      </a:lnTo>
                      <a:lnTo>
                        <a:pt x="1" y="9"/>
                      </a:lnTo>
                      <a:lnTo>
                        <a:pt x="3" y="6"/>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87" name="Freeform 518"/>
                <p:cNvSpPr>
                  <a:spLocks/>
                </p:cNvSpPr>
                <p:nvPr/>
              </p:nvSpPr>
              <p:spPr bwMode="auto">
                <a:xfrm>
                  <a:off x="2225" y="1498"/>
                  <a:ext cx="3" cy="10"/>
                </a:xfrm>
                <a:custGeom>
                  <a:avLst/>
                  <a:gdLst>
                    <a:gd name="T0" fmla="*/ 0 w 3"/>
                    <a:gd name="T1" fmla="*/ 0 h 10"/>
                    <a:gd name="T2" fmla="*/ 0 w 3"/>
                    <a:gd name="T3" fmla="*/ 6 h 10"/>
                    <a:gd name="T4" fmla="*/ 1 w 3"/>
                    <a:gd name="T5" fmla="*/ 10 h 10"/>
                    <a:gd name="T6" fmla="*/ 3 w 3"/>
                    <a:gd name="T7" fmla="*/ 5 h 10"/>
                    <a:gd name="T8" fmla="*/ 2 w 3"/>
                    <a:gd name="T9" fmla="*/ 0 h 10"/>
                    <a:gd name="T10" fmla="*/ 0 w 3"/>
                    <a:gd name="T11" fmla="*/ 0 h 10"/>
                    <a:gd name="T12" fmla="*/ 0 60000 65536"/>
                    <a:gd name="T13" fmla="*/ 0 60000 65536"/>
                    <a:gd name="T14" fmla="*/ 0 60000 65536"/>
                    <a:gd name="T15" fmla="*/ 0 60000 65536"/>
                    <a:gd name="T16" fmla="*/ 0 60000 65536"/>
                    <a:gd name="T17" fmla="*/ 0 60000 65536"/>
                    <a:gd name="T18" fmla="*/ 0 w 3"/>
                    <a:gd name="T19" fmla="*/ 0 h 10"/>
                    <a:gd name="T20" fmla="*/ 3 w 3"/>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 h="10">
                      <a:moveTo>
                        <a:pt x="0" y="0"/>
                      </a:moveTo>
                      <a:lnTo>
                        <a:pt x="0" y="6"/>
                      </a:lnTo>
                      <a:lnTo>
                        <a:pt x="1" y="10"/>
                      </a:lnTo>
                      <a:lnTo>
                        <a:pt x="3" y="5"/>
                      </a:lnTo>
                      <a:lnTo>
                        <a:pt x="2"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88" name="Freeform 519"/>
                <p:cNvSpPr>
                  <a:spLocks/>
                </p:cNvSpPr>
                <p:nvPr/>
              </p:nvSpPr>
              <p:spPr bwMode="auto">
                <a:xfrm>
                  <a:off x="2196" y="1478"/>
                  <a:ext cx="3" cy="14"/>
                </a:xfrm>
                <a:custGeom>
                  <a:avLst/>
                  <a:gdLst>
                    <a:gd name="T0" fmla="*/ 0 w 3"/>
                    <a:gd name="T1" fmla="*/ 0 h 14"/>
                    <a:gd name="T2" fmla="*/ 0 w 3"/>
                    <a:gd name="T3" fmla="*/ 9 h 14"/>
                    <a:gd name="T4" fmla="*/ 2 w 3"/>
                    <a:gd name="T5" fmla="*/ 14 h 14"/>
                    <a:gd name="T6" fmla="*/ 3 w 3"/>
                    <a:gd name="T7" fmla="*/ 11 h 14"/>
                    <a:gd name="T8" fmla="*/ 3 w 3"/>
                    <a:gd name="T9" fmla="*/ 1 h 14"/>
                    <a:gd name="T10" fmla="*/ 0 w 3"/>
                    <a:gd name="T11" fmla="*/ 0 h 14"/>
                    <a:gd name="T12" fmla="*/ 0 60000 65536"/>
                    <a:gd name="T13" fmla="*/ 0 60000 65536"/>
                    <a:gd name="T14" fmla="*/ 0 60000 65536"/>
                    <a:gd name="T15" fmla="*/ 0 60000 65536"/>
                    <a:gd name="T16" fmla="*/ 0 60000 65536"/>
                    <a:gd name="T17" fmla="*/ 0 60000 65536"/>
                    <a:gd name="T18" fmla="*/ 0 w 3"/>
                    <a:gd name="T19" fmla="*/ 0 h 14"/>
                    <a:gd name="T20" fmla="*/ 3 w 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 h="14">
                      <a:moveTo>
                        <a:pt x="0" y="0"/>
                      </a:moveTo>
                      <a:lnTo>
                        <a:pt x="0" y="9"/>
                      </a:lnTo>
                      <a:lnTo>
                        <a:pt x="2" y="14"/>
                      </a:lnTo>
                      <a:lnTo>
                        <a:pt x="3" y="11"/>
                      </a:lnTo>
                      <a:lnTo>
                        <a:pt x="3" y="1"/>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89" name="Freeform 520"/>
                <p:cNvSpPr>
                  <a:spLocks/>
                </p:cNvSpPr>
                <p:nvPr/>
              </p:nvSpPr>
              <p:spPr bwMode="auto">
                <a:xfrm>
                  <a:off x="2277" y="1479"/>
                  <a:ext cx="6" cy="11"/>
                </a:xfrm>
                <a:custGeom>
                  <a:avLst/>
                  <a:gdLst>
                    <a:gd name="T0" fmla="*/ 0 w 6"/>
                    <a:gd name="T1" fmla="*/ 0 h 11"/>
                    <a:gd name="T2" fmla="*/ 2 w 6"/>
                    <a:gd name="T3" fmla="*/ 7 h 11"/>
                    <a:gd name="T4" fmla="*/ 2 w 6"/>
                    <a:gd name="T5" fmla="*/ 10 h 11"/>
                    <a:gd name="T6" fmla="*/ 6 w 6"/>
                    <a:gd name="T7" fmla="*/ 11 h 11"/>
                    <a:gd name="T8" fmla="*/ 6 w 6"/>
                    <a:gd name="T9" fmla="*/ 7 h 11"/>
                    <a:gd name="T10" fmla="*/ 4 w 6"/>
                    <a:gd name="T11" fmla="*/ 0 h 11"/>
                    <a:gd name="T12" fmla="*/ 0 w 6"/>
                    <a:gd name="T13" fmla="*/ 0 h 11"/>
                    <a:gd name="T14" fmla="*/ 0 60000 65536"/>
                    <a:gd name="T15" fmla="*/ 0 60000 65536"/>
                    <a:gd name="T16" fmla="*/ 0 60000 65536"/>
                    <a:gd name="T17" fmla="*/ 0 60000 65536"/>
                    <a:gd name="T18" fmla="*/ 0 60000 65536"/>
                    <a:gd name="T19" fmla="*/ 0 60000 65536"/>
                    <a:gd name="T20" fmla="*/ 0 60000 65536"/>
                    <a:gd name="T21" fmla="*/ 0 w 6"/>
                    <a:gd name="T22" fmla="*/ 0 h 11"/>
                    <a:gd name="T23" fmla="*/ 6 w 6"/>
                    <a:gd name="T24" fmla="*/ 11 h 1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11">
                      <a:moveTo>
                        <a:pt x="0" y="0"/>
                      </a:moveTo>
                      <a:lnTo>
                        <a:pt x="2" y="7"/>
                      </a:lnTo>
                      <a:lnTo>
                        <a:pt x="2" y="10"/>
                      </a:lnTo>
                      <a:lnTo>
                        <a:pt x="6" y="11"/>
                      </a:lnTo>
                      <a:lnTo>
                        <a:pt x="6" y="7"/>
                      </a:lnTo>
                      <a:lnTo>
                        <a:pt x="4" y="0"/>
                      </a:lnTo>
                      <a:lnTo>
                        <a:pt x="0"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90" name="Freeform 521"/>
                <p:cNvSpPr>
                  <a:spLocks/>
                </p:cNvSpPr>
                <p:nvPr/>
              </p:nvSpPr>
              <p:spPr bwMode="auto">
                <a:xfrm>
                  <a:off x="2067" y="1478"/>
                  <a:ext cx="3" cy="12"/>
                </a:xfrm>
                <a:custGeom>
                  <a:avLst/>
                  <a:gdLst>
                    <a:gd name="T0" fmla="*/ 0 w 3"/>
                    <a:gd name="T1" fmla="*/ 1 h 12"/>
                    <a:gd name="T2" fmla="*/ 0 w 3"/>
                    <a:gd name="T3" fmla="*/ 9 h 12"/>
                    <a:gd name="T4" fmla="*/ 1 w 3"/>
                    <a:gd name="T5" fmla="*/ 12 h 12"/>
                    <a:gd name="T6" fmla="*/ 3 w 3"/>
                    <a:gd name="T7" fmla="*/ 8 h 12"/>
                    <a:gd name="T8" fmla="*/ 3 w 3"/>
                    <a:gd name="T9" fmla="*/ 0 h 12"/>
                    <a:gd name="T10" fmla="*/ 0 w 3"/>
                    <a:gd name="T11" fmla="*/ 1 h 12"/>
                    <a:gd name="T12" fmla="*/ 0 60000 65536"/>
                    <a:gd name="T13" fmla="*/ 0 60000 65536"/>
                    <a:gd name="T14" fmla="*/ 0 60000 65536"/>
                    <a:gd name="T15" fmla="*/ 0 60000 65536"/>
                    <a:gd name="T16" fmla="*/ 0 60000 65536"/>
                    <a:gd name="T17" fmla="*/ 0 60000 65536"/>
                    <a:gd name="T18" fmla="*/ 0 w 3"/>
                    <a:gd name="T19" fmla="*/ 0 h 12"/>
                    <a:gd name="T20" fmla="*/ 3 w 3"/>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3" h="12">
                      <a:moveTo>
                        <a:pt x="0" y="1"/>
                      </a:moveTo>
                      <a:lnTo>
                        <a:pt x="0" y="9"/>
                      </a:lnTo>
                      <a:lnTo>
                        <a:pt x="1" y="12"/>
                      </a:lnTo>
                      <a:lnTo>
                        <a:pt x="3" y="8"/>
                      </a:lnTo>
                      <a:lnTo>
                        <a:pt x="3" y="0"/>
                      </a:lnTo>
                      <a:lnTo>
                        <a:pt x="0" y="1"/>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91" name="Freeform 522"/>
                <p:cNvSpPr>
                  <a:spLocks/>
                </p:cNvSpPr>
                <p:nvPr/>
              </p:nvSpPr>
              <p:spPr bwMode="auto">
                <a:xfrm>
                  <a:off x="2085" y="1478"/>
                  <a:ext cx="4" cy="12"/>
                </a:xfrm>
                <a:custGeom>
                  <a:avLst/>
                  <a:gdLst>
                    <a:gd name="T0" fmla="*/ 1 w 4"/>
                    <a:gd name="T1" fmla="*/ 0 h 12"/>
                    <a:gd name="T2" fmla="*/ 0 w 4"/>
                    <a:gd name="T3" fmla="*/ 9 h 12"/>
                    <a:gd name="T4" fmla="*/ 2 w 4"/>
                    <a:gd name="T5" fmla="*/ 12 h 12"/>
                    <a:gd name="T6" fmla="*/ 3 w 4"/>
                    <a:gd name="T7" fmla="*/ 9 h 12"/>
                    <a:gd name="T8" fmla="*/ 4 w 4"/>
                    <a:gd name="T9" fmla="*/ 1 h 12"/>
                    <a:gd name="T10" fmla="*/ 1 w 4"/>
                    <a:gd name="T11" fmla="*/ 0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1" y="0"/>
                      </a:moveTo>
                      <a:lnTo>
                        <a:pt x="0" y="9"/>
                      </a:lnTo>
                      <a:lnTo>
                        <a:pt x="2" y="12"/>
                      </a:lnTo>
                      <a:lnTo>
                        <a:pt x="3" y="9"/>
                      </a:lnTo>
                      <a:lnTo>
                        <a:pt x="4" y="1"/>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92" name="Freeform 523"/>
                <p:cNvSpPr>
                  <a:spLocks/>
                </p:cNvSpPr>
                <p:nvPr/>
              </p:nvSpPr>
              <p:spPr bwMode="auto">
                <a:xfrm>
                  <a:off x="2101" y="1478"/>
                  <a:ext cx="4" cy="12"/>
                </a:xfrm>
                <a:custGeom>
                  <a:avLst/>
                  <a:gdLst>
                    <a:gd name="T0" fmla="*/ 1 w 4"/>
                    <a:gd name="T1" fmla="*/ 0 h 12"/>
                    <a:gd name="T2" fmla="*/ 0 w 4"/>
                    <a:gd name="T3" fmla="*/ 9 h 12"/>
                    <a:gd name="T4" fmla="*/ 2 w 4"/>
                    <a:gd name="T5" fmla="*/ 12 h 12"/>
                    <a:gd name="T6" fmla="*/ 3 w 4"/>
                    <a:gd name="T7" fmla="*/ 8 h 12"/>
                    <a:gd name="T8" fmla="*/ 4 w 4"/>
                    <a:gd name="T9" fmla="*/ 0 h 12"/>
                    <a:gd name="T10" fmla="*/ 1 w 4"/>
                    <a:gd name="T11" fmla="*/ 0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1" y="0"/>
                      </a:moveTo>
                      <a:lnTo>
                        <a:pt x="0" y="9"/>
                      </a:lnTo>
                      <a:lnTo>
                        <a:pt x="2" y="12"/>
                      </a:lnTo>
                      <a:lnTo>
                        <a:pt x="3" y="8"/>
                      </a:lnTo>
                      <a:lnTo>
                        <a:pt x="4"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93" name="Freeform 524"/>
                <p:cNvSpPr>
                  <a:spLocks/>
                </p:cNvSpPr>
                <p:nvPr/>
              </p:nvSpPr>
              <p:spPr bwMode="auto">
                <a:xfrm>
                  <a:off x="2119" y="1478"/>
                  <a:ext cx="4" cy="12"/>
                </a:xfrm>
                <a:custGeom>
                  <a:avLst/>
                  <a:gdLst>
                    <a:gd name="T0" fmla="*/ 1 w 4"/>
                    <a:gd name="T1" fmla="*/ 0 h 12"/>
                    <a:gd name="T2" fmla="*/ 0 w 4"/>
                    <a:gd name="T3" fmla="*/ 8 h 12"/>
                    <a:gd name="T4" fmla="*/ 2 w 4"/>
                    <a:gd name="T5" fmla="*/ 12 h 12"/>
                    <a:gd name="T6" fmla="*/ 4 w 4"/>
                    <a:gd name="T7" fmla="*/ 9 h 12"/>
                    <a:gd name="T8" fmla="*/ 4 w 4"/>
                    <a:gd name="T9" fmla="*/ 0 h 12"/>
                    <a:gd name="T10" fmla="*/ 1 w 4"/>
                    <a:gd name="T11" fmla="*/ 0 h 12"/>
                    <a:gd name="T12" fmla="*/ 0 60000 65536"/>
                    <a:gd name="T13" fmla="*/ 0 60000 65536"/>
                    <a:gd name="T14" fmla="*/ 0 60000 65536"/>
                    <a:gd name="T15" fmla="*/ 0 60000 65536"/>
                    <a:gd name="T16" fmla="*/ 0 60000 65536"/>
                    <a:gd name="T17" fmla="*/ 0 60000 65536"/>
                    <a:gd name="T18" fmla="*/ 0 w 4"/>
                    <a:gd name="T19" fmla="*/ 0 h 12"/>
                    <a:gd name="T20" fmla="*/ 4 w 4"/>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4" h="12">
                      <a:moveTo>
                        <a:pt x="1" y="0"/>
                      </a:moveTo>
                      <a:lnTo>
                        <a:pt x="0" y="8"/>
                      </a:lnTo>
                      <a:lnTo>
                        <a:pt x="2" y="12"/>
                      </a:lnTo>
                      <a:lnTo>
                        <a:pt x="4" y="9"/>
                      </a:lnTo>
                      <a:lnTo>
                        <a:pt x="4" y="0"/>
                      </a:lnTo>
                      <a:lnTo>
                        <a:pt x="1" y="0"/>
                      </a:lnTo>
                      <a:close/>
                    </a:path>
                  </a:pathLst>
                </a:custGeom>
                <a:solidFill>
                  <a:srgbClr val="00000F"/>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94" name="Freeform 525"/>
                <p:cNvSpPr>
                  <a:spLocks/>
                </p:cNvSpPr>
                <p:nvPr/>
              </p:nvSpPr>
              <p:spPr bwMode="auto">
                <a:xfrm>
                  <a:off x="2126" y="1541"/>
                  <a:ext cx="61" cy="11"/>
                </a:xfrm>
                <a:custGeom>
                  <a:avLst/>
                  <a:gdLst>
                    <a:gd name="T0" fmla="*/ 0 w 61"/>
                    <a:gd name="T1" fmla="*/ 11 h 11"/>
                    <a:gd name="T2" fmla="*/ 1 w 61"/>
                    <a:gd name="T3" fmla="*/ 0 h 11"/>
                    <a:gd name="T4" fmla="*/ 60 w 61"/>
                    <a:gd name="T5" fmla="*/ 0 h 11"/>
                    <a:gd name="T6" fmla="*/ 61 w 61"/>
                    <a:gd name="T7" fmla="*/ 10 h 11"/>
                    <a:gd name="T8" fmla="*/ 0 w 61"/>
                    <a:gd name="T9" fmla="*/ 11 h 11"/>
                    <a:gd name="T10" fmla="*/ 0 60000 65536"/>
                    <a:gd name="T11" fmla="*/ 0 60000 65536"/>
                    <a:gd name="T12" fmla="*/ 0 60000 65536"/>
                    <a:gd name="T13" fmla="*/ 0 60000 65536"/>
                    <a:gd name="T14" fmla="*/ 0 60000 65536"/>
                    <a:gd name="T15" fmla="*/ 0 w 61"/>
                    <a:gd name="T16" fmla="*/ 0 h 11"/>
                    <a:gd name="T17" fmla="*/ 61 w 61"/>
                    <a:gd name="T18" fmla="*/ 11 h 11"/>
                  </a:gdLst>
                  <a:ahLst/>
                  <a:cxnLst>
                    <a:cxn ang="T10">
                      <a:pos x="T0" y="T1"/>
                    </a:cxn>
                    <a:cxn ang="T11">
                      <a:pos x="T2" y="T3"/>
                    </a:cxn>
                    <a:cxn ang="T12">
                      <a:pos x="T4" y="T5"/>
                    </a:cxn>
                    <a:cxn ang="T13">
                      <a:pos x="T6" y="T7"/>
                    </a:cxn>
                    <a:cxn ang="T14">
                      <a:pos x="T8" y="T9"/>
                    </a:cxn>
                  </a:cxnLst>
                  <a:rect l="T15" t="T16" r="T17" b="T18"/>
                  <a:pathLst>
                    <a:path w="61" h="11">
                      <a:moveTo>
                        <a:pt x="0" y="11"/>
                      </a:moveTo>
                      <a:lnTo>
                        <a:pt x="1" y="0"/>
                      </a:lnTo>
                      <a:lnTo>
                        <a:pt x="60" y="0"/>
                      </a:lnTo>
                      <a:lnTo>
                        <a:pt x="61" y="10"/>
                      </a:lnTo>
                      <a:lnTo>
                        <a:pt x="0" y="11"/>
                      </a:lnTo>
                      <a:close/>
                    </a:path>
                  </a:pathLst>
                </a:custGeom>
                <a:solidFill>
                  <a:srgbClr val="3D3A38"/>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sp>
              <p:nvSpPr>
                <p:cNvPr id="23695" name="Freeform 526"/>
                <p:cNvSpPr>
                  <a:spLocks/>
                </p:cNvSpPr>
                <p:nvPr/>
              </p:nvSpPr>
              <p:spPr bwMode="auto">
                <a:xfrm>
                  <a:off x="2001" y="1572"/>
                  <a:ext cx="339" cy="10"/>
                </a:xfrm>
                <a:custGeom>
                  <a:avLst/>
                  <a:gdLst>
                    <a:gd name="T0" fmla="*/ 0 w 339"/>
                    <a:gd name="T1" fmla="*/ 0 h 10"/>
                    <a:gd name="T2" fmla="*/ 13 w 339"/>
                    <a:gd name="T3" fmla="*/ 4 h 10"/>
                    <a:gd name="T4" fmla="*/ 330 w 339"/>
                    <a:gd name="T5" fmla="*/ 4 h 10"/>
                    <a:gd name="T6" fmla="*/ 339 w 339"/>
                    <a:gd name="T7" fmla="*/ 0 h 10"/>
                    <a:gd name="T8" fmla="*/ 335 w 339"/>
                    <a:gd name="T9" fmla="*/ 10 h 10"/>
                    <a:gd name="T10" fmla="*/ 16 w 339"/>
                    <a:gd name="T11" fmla="*/ 10 h 10"/>
                    <a:gd name="T12" fmla="*/ 3 w 339"/>
                    <a:gd name="T13" fmla="*/ 7 h 10"/>
                    <a:gd name="T14" fmla="*/ 0 w 339"/>
                    <a:gd name="T15" fmla="*/ 0 h 10"/>
                    <a:gd name="T16" fmla="*/ 0 60000 65536"/>
                    <a:gd name="T17" fmla="*/ 0 60000 65536"/>
                    <a:gd name="T18" fmla="*/ 0 60000 65536"/>
                    <a:gd name="T19" fmla="*/ 0 60000 65536"/>
                    <a:gd name="T20" fmla="*/ 0 60000 65536"/>
                    <a:gd name="T21" fmla="*/ 0 60000 65536"/>
                    <a:gd name="T22" fmla="*/ 0 60000 65536"/>
                    <a:gd name="T23" fmla="*/ 0 60000 65536"/>
                    <a:gd name="T24" fmla="*/ 0 w 339"/>
                    <a:gd name="T25" fmla="*/ 0 h 10"/>
                    <a:gd name="T26" fmla="*/ 339 w 339"/>
                    <a:gd name="T27" fmla="*/ 10 h 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39" h="10">
                      <a:moveTo>
                        <a:pt x="0" y="0"/>
                      </a:moveTo>
                      <a:lnTo>
                        <a:pt x="13" y="4"/>
                      </a:lnTo>
                      <a:lnTo>
                        <a:pt x="330" y="4"/>
                      </a:lnTo>
                      <a:lnTo>
                        <a:pt x="339" y="0"/>
                      </a:lnTo>
                      <a:lnTo>
                        <a:pt x="335" y="10"/>
                      </a:lnTo>
                      <a:lnTo>
                        <a:pt x="16" y="10"/>
                      </a:lnTo>
                      <a:lnTo>
                        <a:pt x="3" y="7"/>
                      </a:lnTo>
                      <a:lnTo>
                        <a:pt x="0" y="0"/>
                      </a:lnTo>
                      <a:close/>
                    </a:path>
                  </a:pathLst>
                </a:custGeom>
                <a:solidFill>
                  <a:srgbClr val="4C4744"/>
                </a:solidFill>
                <a:ln w="9525">
                  <a:noFill/>
                  <a:round/>
                  <a:headEnd/>
                  <a:tailEnd/>
                </a:ln>
              </p:spPr>
              <p:txBody>
                <a:bodyPr/>
                <a:lstStyle/>
                <a:p>
                  <a:pPr algn="ctr"/>
                  <a:endParaRPr lang="en-US" sz="1200">
                    <a:effectLst>
                      <a:outerShdw blurRad="38100" dist="38100" dir="2700000" algn="tl">
                        <a:srgbClr val="000000">
                          <a:alpha val="43137"/>
                        </a:srgbClr>
                      </a:outerShdw>
                    </a:effectLst>
                    <a:latin typeface="Trebuchet MS" pitchFamily="34" charset="0"/>
                  </a:endParaRPr>
                </a:p>
              </p:txBody>
            </p:sp>
          </p:grpSp>
          <p:sp>
            <p:nvSpPr>
              <p:cNvPr id="23579" name="Line 527"/>
              <p:cNvSpPr>
                <a:spLocks noChangeShapeType="1"/>
              </p:cNvSpPr>
              <p:nvPr/>
            </p:nvSpPr>
            <p:spPr bwMode="auto">
              <a:xfrm>
                <a:off x="3216" y="2838"/>
                <a:ext cx="288" cy="192"/>
              </a:xfrm>
              <a:prstGeom prst="line">
                <a:avLst/>
              </a:prstGeom>
              <a:noFill/>
              <a:ln w="19050">
                <a:solidFill>
                  <a:schemeClr val="tx1"/>
                </a:solidFill>
                <a:round/>
                <a:headEnd/>
                <a:tailEnd/>
              </a:ln>
            </p:spPr>
            <p:txBody>
              <a:bodyPr/>
              <a:lstStyle/>
              <a:p>
                <a:endParaRPr lang="en-US" sz="1200">
                  <a:effectLst>
                    <a:outerShdw blurRad="38100" dist="38100" dir="2700000" algn="tl">
                      <a:srgbClr val="000000">
                        <a:alpha val="43137"/>
                      </a:srgbClr>
                    </a:outerShdw>
                  </a:effectLst>
                  <a:latin typeface="Trebuchet MS" pitchFamily="34" charset="0"/>
                </a:endParaRPr>
              </a:p>
            </p:txBody>
          </p:sp>
          <p:sp>
            <p:nvSpPr>
              <p:cNvPr id="23580" name="Line 528"/>
              <p:cNvSpPr>
                <a:spLocks noChangeShapeType="1"/>
              </p:cNvSpPr>
              <p:nvPr/>
            </p:nvSpPr>
            <p:spPr bwMode="auto">
              <a:xfrm>
                <a:off x="2928" y="3030"/>
                <a:ext cx="576" cy="48"/>
              </a:xfrm>
              <a:prstGeom prst="line">
                <a:avLst/>
              </a:prstGeom>
              <a:noFill/>
              <a:ln w="19050">
                <a:solidFill>
                  <a:schemeClr val="tx1"/>
                </a:solidFill>
                <a:round/>
                <a:headEnd/>
                <a:tailEnd/>
              </a:ln>
            </p:spPr>
            <p:txBody>
              <a:bodyPr/>
              <a:lstStyle/>
              <a:p>
                <a:endParaRPr lang="en-US" sz="1200">
                  <a:effectLst>
                    <a:outerShdw blurRad="38100" dist="38100" dir="2700000" algn="tl">
                      <a:srgbClr val="000000">
                        <a:alpha val="43137"/>
                      </a:srgbClr>
                    </a:outerShdw>
                  </a:effectLst>
                  <a:latin typeface="Trebuchet MS" pitchFamily="34" charset="0"/>
                </a:endParaRPr>
              </a:p>
            </p:txBody>
          </p:sp>
          <p:sp>
            <p:nvSpPr>
              <p:cNvPr id="23581" name="Line 529"/>
              <p:cNvSpPr>
                <a:spLocks noChangeShapeType="1"/>
              </p:cNvSpPr>
              <p:nvPr/>
            </p:nvSpPr>
            <p:spPr bwMode="auto">
              <a:xfrm flipV="1">
                <a:off x="3216" y="3126"/>
                <a:ext cx="288" cy="144"/>
              </a:xfrm>
              <a:prstGeom prst="line">
                <a:avLst/>
              </a:prstGeom>
              <a:noFill/>
              <a:ln w="19050">
                <a:solidFill>
                  <a:schemeClr val="tx1"/>
                </a:solidFill>
                <a:round/>
                <a:headEnd/>
                <a:tailEnd/>
              </a:ln>
            </p:spPr>
            <p:txBody>
              <a:bodyPr/>
              <a:lstStyle/>
              <a:p>
                <a:endParaRPr lang="en-US" sz="1200">
                  <a:effectLst>
                    <a:outerShdw blurRad="38100" dist="38100" dir="2700000" algn="tl">
                      <a:srgbClr val="000000">
                        <a:alpha val="43137"/>
                      </a:srgbClr>
                    </a:outerShdw>
                  </a:effectLst>
                  <a:latin typeface="Trebuchet MS" pitchFamily="34" charset="0"/>
                </a:endParaRPr>
              </a:p>
            </p:txBody>
          </p:sp>
        </p:grpSp>
        <p:sp>
          <p:nvSpPr>
            <p:cNvPr id="51218" name="AutoShape 544"/>
            <p:cNvSpPr>
              <a:spLocks noChangeArrowheads="1"/>
            </p:cNvSpPr>
            <p:nvPr/>
          </p:nvSpPr>
          <p:spPr bwMode="auto">
            <a:xfrm>
              <a:off x="2643188" y="3154363"/>
              <a:ext cx="1493837" cy="1068387"/>
            </a:xfrm>
            <a:prstGeom prst="rightArrow">
              <a:avLst>
                <a:gd name="adj1" fmla="val 55250"/>
                <a:gd name="adj2" fmla="val 42244"/>
              </a:avLst>
            </a:prstGeom>
            <a:gradFill rotWithShape="1">
              <a:gsLst>
                <a:gs pos="0">
                  <a:srgbClr val="A0D8EE">
                    <a:alpha val="0"/>
                  </a:srgbClr>
                </a:gs>
                <a:gs pos="52000">
                  <a:schemeClr val="accent4">
                    <a:lumMod val="50000"/>
                  </a:schemeClr>
                </a:gs>
                <a:gs pos="100000">
                  <a:schemeClr val="accent4"/>
                </a:gs>
              </a:gsLst>
              <a:lin ang="0"/>
            </a:gradFill>
            <a:ln w="9525">
              <a:noFill/>
              <a:miter lim="800000"/>
              <a:headEnd/>
              <a:tailEnd/>
            </a:ln>
            <a:effectLst>
              <a:outerShdw dist="23000" dir="5400000" rotWithShape="0">
                <a:srgbClr val="808080">
                  <a:alpha val="34999"/>
                </a:srgbClr>
              </a:outerShdw>
            </a:effectLst>
          </p:spPr>
          <p:txBody>
            <a:bodyPr wrap="none" anchor="ctr"/>
            <a:lstStyle/>
            <a:p>
              <a:pPr algn="ctr">
                <a:defRPr/>
              </a:pPr>
              <a:endParaRPr lang="en-US" sz="1200">
                <a:effectLst>
                  <a:outerShdw blurRad="38100" dist="38100" dir="2700000" algn="tl">
                    <a:srgbClr val="000000">
                      <a:alpha val="43137"/>
                    </a:srgbClr>
                  </a:outerShdw>
                </a:effectLst>
                <a:latin typeface="Trebuchet MS" pitchFamily="34" charset="0"/>
              </a:endParaRPr>
            </a:p>
          </p:txBody>
        </p:sp>
      </p:grpSp>
      <p:sp>
        <p:nvSpPr>
          <p:cNvPr id="23561" name="Rectangle 545"/>
          <p:cNvSpPr>
            <a:spLocks noChangeArrowheads="1"/>
          </p:cNvSpPr>
          <p:nvPr/>
        </p:nvSpPr>
        <p:spPr bwMode="auto">
          <a:xfrm>
            <a:off x="725488" y="1700213"/>
            <a:ext cx="2247900" cy="379412"/>
          </a:xfrm>
          <a:prstGeom prst="rect">
            <a:avLst/>
          </a:prstGeom>
          <a:noFill/>
          <a:ln w="9525">
            <a:noFill/>
            <a:miter lim="800000"/>
            <a:headEnd/>
            <a:tailEnd/>
          </a:ln>
        </p:spPr>
        <p:txBody>
          <a:bodyPr lIns="0" tIns="0" rIns="0" bIns="0"/>
          <a:lstStyle/>
          <a:p>
            <a:pPr algn="ctr" eaLnBrk="0" hangingPunct="0"/>
            <a:r>
              <a:rPr lang="en-US" sz="1600" dirty="0">
                <a:effectLst>
                  <a:outerShdw blurRad="38100" dist="38100" dir="2700000" algn="tl">
                    <a:srgbClr val="000000">
                      <a:alpha val="43137"/>
                    </a:srgbClr>
                  </a:outerShdw>
                </a:effectLst>
                <a:latin typeface="Trebuchet MS" pitchFamily="34" charset="0"/>
              </a:rPr>
              <a:t>Virtualization 1.0</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10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633413" y="1422400"/>
            <a:ext cx="3108325" cy="960438"/>
            <a:chOff x="863" y="843"/>
            <a:chExt cx="1958" cy="605"/>
          </a:xfrm>
        </p:grpSpPr>
        <p:sp>
          <p:nvSpPr>
            <p:cNvPr id="504838" name="AutoShape 6"/>
            <p:cNvSpPr>
              <a:spLocks noChangeArrowheads="1"/>
            </p:cNvSpPr>
            <p:nvPr/>
          </p:nvSpPr>
          <p:spPr bwMode="auto">
            <a:xfrm>
              <a:off x="863" y="843"/>
              <a:ext cx="1958" cy="605"/>
            </a:xfrm>
            <a:prstGeom prst="roundRect">
              <a:avLst>
                <a:gd name="adj" fmla="val 16667"/>
              </a:avLst>
            </a:prstGeom>
            <a:ln>
              <a:headEnd/>
              <a:tailEnd/>
            </a:ln>
          </p:spPr>
          <p:style>
            <a:lnRef idx="1">
              <a:schemeClr val="accent5"/>
            </a:lnRef>
            <a:fillRef idx="3">
              <a:schemeClr val="accent5"/>
            </a:fillRef>
            <a:effectRef idx="2">
              <a:schemeClr val="accent5"/>
            </a:effectRef>
            <a:fontRef idx="minor">
              <a:schemeClr val="lt1"/>
            </a:fontRef>
          </p:style>
          <p:txBody>
            <a:bodyPr wrap="none" anchor="ctr"/>
            <a:lstStyle/>
            <a:p>
              <a:pPr algn="ctr">
                <a:defRPr/>
              </a:pPr>
              <a:endParaRPr lang="en-US">
                <a:solidFill>
                  <a:schemeClr val="tx1"/>
                </a:solidFill>
                <a:effectLst>
                  <a:outerShdw blurRad="38100" dist="38100" dir="2700000" algn="tl">
                    <a:srgbClr val="000000">
                      <a:alpha val="43137"/>
                    </a:srgbClr>
                  </a:outerShdw>
                </a:effectLst>
                <a:latin typeface="Verdana" pitchFamily="50" charset="0"/>
              </a:endParaRPr>
            </a:p>
          </p:txBody>
        </p:sp>
        <p:pic>
          <p:nvPicPr>
            <p:cNvPr id="53265" name="Picture 4" descr="new chip"/>
            <p:cNvPicPr>
              <a:picLocks noChangeAspect="1" noChangeArrowheads="1"/>
            </p:cNvPicPr>
            <p:nvPr/>
          </p:nvPicPr>
          <p:blipFill>
            <a:blip r:embed="rId3"/>
            <a:srcRect/>
            <a:stretch>
              <a:fillRect/>
            </a:stretch>
          </p:blipFill>
          <p:spPr bwMode="auto">
            <a:xfrm>
              <a:off x="1034" y="893"/>
              <a:ext cx="591" cy="505"/>
            </a:xfrm>
            <a:prstGeom prst="rect">
              <a:avLst/>
            </a:prstGeom>
            <a:noFill/>
            <a:ln>
              <a:noFill/>
              <a:headEnd/>
              <a:tailEnd/>
            </a:ln>
            <a:effectLst/>
          </p:spPr>
          <p:style>
            <a:lnRef idx="1">
              <a:schemeClr val="accent4"/>
            </a:lnRef>
            <a:fillRef idx="3">
              <a:schemeClr val="accent4"/>
            </a:fillRef>
            <a:effectRef idx="2">
              <a:schemeClr val="accent4"/>
            </a:effectRef>
            <a:fontRef idx="minor">
              <a:schemeClr val="lt1"/>
            </a:fontRef>
          </p:style>
        </p:pic>
        <p:sp>
          <p:nvSpPr>
            <p:cNvPr id="53266" name="Text Box 5"/>
            <p:cNvSpPr txBox="1">
              <a:spLocks noChangeArrowheads="1"/>
            </p:cNvSpPr>
            <p:nvPr/>
          </p:nvSpPr>
          <p:spPr bwMode="auto">
            <a:xfrm>
              <a:off x="1853" y="1021"/>
              <a:ext cx="843" cy="252"/>
            </a:xfrm>
            <a:prstGeom prst="rect">
              <a:avLst/>
            </a:prstGeom>
            <a:noFill/>
            <a:ln>
              <a:noFill/>
              <a:headEnd/>
              <a:tailEnd/>
            </a:ln>
            <a:effectLst/>
          </p:spPr>
          <p:style>
            <a:lnRef idx="1">
              <a:schemeClr val="accent4"/>
            </a:lnRef>
            <a:fillRef idx="3">
              <a:schemeClr val="accent4"/>
            </a:fillRef>
            <a:effectRef idx="2">
              <a:schemeClr val="accent4"/>
            </a:effectRef>
            <a:fontRef idx="minor">
              <a:schemeClr val="lt1"/>
            </a:fontRef>
          </p:style>
          <p:txBody>
            <a:bodyPr wrap="none">
              <a:spAutoFit/>
            </a:bodyPr>
            <a:lstStyle/>
            <a:p>
              <a:pPr algn="ctr">
                <a:defRPr/>
              </a:pPr>
              <a:r>
                <a:rPr lang="en-US" sz="2000" b="0" dirty="0">
                  <a:solidFill>
                    <a:schemeClr val="tx1"/>
                  </a:solidFill>
                  <a:effectLst>
                    <a:outerShdw blurRad="38100" dist="38100" dir="2700000" algn="tl">
                      <a:srgbClr val="000000">
                        <a:alpha val="43137"/>
                      </a:srgbClr>
                    </a:outerShdw>
                  </a:effectLst>
                  <a:latin typeface="Neo Sans Intel" pitchFamily="48" charset="0"/>
                  <a:ea typeface="ＭＳ Ｐゴシック" pitchFamily="50" charset="-128"/>
                </a:rPr>
                <a:t>Processor</a:t>
              </a:r>
            </a:p>
          </p:txBody>
        </p:sp>
      </p:grpSp>
      <p:sp>
        <p:nvSpPr>
          <p:cNvPr id="24579" name="Rectangle 2"/>
          <p:cNvSpPr>
            <a:spLocks noGrp="1" noChangeArrowheads="1"/>
          </p:cNvSpPr>
          <p:nvPr>
            <p:ph type="title"/>
          </p:nvPr>
        </p:nvSpPr>
        <p:spPr>
          <a:xfrm>
            <a:off x="382588" y="228600"/>
            <a:ext cx="8380412" cy="609398"/>
          </a:xfrm>
        </p:spPr>
        <p:txBody>
          <a:bodyPr/>
          <a:lstStyle/>
          <a:p>
            <a:r>
              <a:rPr lang="en-US" sz="4400" dirty="0" smtClean="0"/>
              <a:t>Intel’s Virtualization Innovation</a:t>
            </a:r>
          </a:p>
        </p:txBody>
      </p:sp>
      <p:grpSp>
        <p:nvGrpSpPr>
          <p:cNvPr id="3" name="Group 7"/>
          <p:cNvGrpSpPr>
            <a:grpSpLocks/>
          </p:cNvGrpSpPr>
          <p:nvPr/>
        </p:nvGrpSpPr>
        <p:grpSpPr bwMode="auto">
          <a:xfrm>
            <a:off x="633413" y="5210381"/>
            <a:ext cx="3108325" cy="960437"/>
            <a:chOff x="863" y="3172"/>
            <a:chExt cx="1958" cy="605"/>
          </a:xfrm>
        </p:grpSpPr>
        <p:sp>
          <p:nvSpPr>
            <p:cNvPr id="504842" name="AutoShape 10"/>
            <p:cNvSpPr>
              <a:spLocks noChangeArrowheads="1"/>
            </p:cNvSpPr>
            <p:nvPr/>
          </p:nvSpPr>
          <p:spPr bwMode="auto">
            <a:xfrm>
              <a:off x="863" y="3172"/>
              <a:ext cx="1958" cy="605"/>
            </a:xfrm>
            <a:prstGeom prst="roundRect">
              <a:avLst>
                <a:gd name="adj" fmla="val 16667"/>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ctr">
                <a:defRPr/>
              </a:pPr>
              <a:endParaRPr lang="en-US">
                <a:solidFill>
                  <a:schemeClr val="tx1"/>
                </a:solidFill>
                <a:effectLst>
                  <a:outerShdw blurRad="38100" dist="38100" dir="2700000" algn="tl">
                    <a:srgbClr val="000000">
                      <a:alpha val="43137"/>
                    </a:srgbClr>
                  </a:outerShdw>
                </a:effectLst>
                <a:latin typeface="Verdana" pitchFamily="50" charset="0"/>
              </a:endParaRPr>
            </a:p>
          </p:txBody>
        </p:sp>
        <p:sp>
          <p:nvSpPr>
            <p:cNvPr id="24591" name="Text Box 8"/>
            <p:cNvSpPr txBox="1">
              <a:spLocks noChangeArrowheads="1"/>
            </p:cNvSpPr>
            <p:nvPr/>
          </p:nvSpPr>
          <p:spPr bwMode="auto">
            <a:xfrm>
              <a:off x="1853" y="3349"/>
              <a:ext cx="852" cy="252"/>
            </a:xfrm>
            <a:prstGeom prst="rect">
              <a:avLst/>
            </a:prstGeom>
            <a:noFill/>
            <a:ln w="9525">
              <a:noFill/>
              <a:miter lim="800000"/>
              <a:headEnd/>
              <a:tailEnd/>
            </a:ln>
          </p:spPr>
          <p:txBody>
            <a:bodyPr wrap="none">
              <a:spAutoFit/>
            </a:bodyPr>
            <a:lstStyle/>
            <a:p>
              <a:pPr algn="ctr"/>
              <a:r>
                <a:rPr lang="en-US" sz="2000" b="0" dirty="0">
                  <a:effectLst>
                    <a:outerShdw blurRad="38100" dist="38100" dir="2700000" algn="tl">
                      <a:srgbClr val="000000">
                        <a:alpha val="43137"/>
                      </a:srgbClr>
                    </a:outerShdw>
                  </a:effectLst>
                  <a:latin typeface="Neo Sans Intel" pitchFamily="34" charset="0"/>
                  <a:ea typeface="MS PGothic" pitchFamily="34" charset="-128"/>
                </a:rPr>
                <a:t>Standards</a:t>
              </a:r>
            </a:p>
          </p:txBody>
        </p:sp>
        <p:sp>
          <p:nvSpPr>
            <p:cNvPr id="504841" name="Documents"/>
            <p:cNvSpPr>
              <a:spLocks noChangeAspect="1" noEditPoints="1" noChangeArrowheads="1"/>
            </p:cNvSpPr>
            <p:nvPr/>
          </p:nvSpPr>
          <p:spPr bwMode="auto">
            <a:xfrm rot="-5400000">
              <a:off x="1179" y="3331"/>
              <a:ext cx="425" cy="287"/>
            </a:xfrm>
            <a:custGeom>
              <a:avLst/>
              <a:gdLst>
                <a:gd name="T0" fmla="*/ 0 w 21600"/>
                <a:gd name="T1" fmla="*/ 37 h 21600"/>
                <a:gd name="T2" fmla="*/ 68 w 21600"/>
                <a:gd name="T3" fmla="*/ 0 h 21600"/>
                <a:gd name="T4" fmla="*/ 426 w 21600"/>
                <a:gd name="T5" fmla="*/ 250 h 21600"/>
                <a:gd name="T6" fmla="*/ 393 w 21600"/>
                <a:gd name="T7" fmla="*/ 269 h 21600"/>
                <a:gd name="T8" fmla="*/ 359 w 21600"/>
                <a:gd name="T9" fmla="*/ 287 h 21600"/>
                <a:gd name="T10" fmla="*/ 393 w 21600"/>
                <a:gd name="T11" fmla="*/ 19 h 21600"/>
                <a:gd name="T12" fmla="*/ 359 w 21600"/>
                <a:gd name="T13" fmla="*/ 37 h 21600"/>
                <a:gd name="T14" fmla="*/ 32 w 21600"/>
                <a:gd name="T15" fmla="*/ 19 h 21600"/>
                <a:gd name="T16" fmla="*/ 425 w 21600"/>
                <a:gd name="T17" fmla="*/ 0 h 21600"/>
                <a:gd name="T18" fmla="*/ 213 w 21600"/>
                <a:gd name="T19" fmla="*/ 0 h 21600"/>
                <a:gd name="T20" fmla="*/ 0 w 21600"/>
                <a:gd name="T21" fmla="*/ 144 h 21600"/>
                <a:gd name="T22" fmla="*/ 425 w 21600"/>
                <a:gd name="T23" fmla="*/ 144 h 216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1626 w 21600"/>
                <a:gd name="T37" fmla="*/ 4139 h 21600"/>
                <a:gd name="T38" fmla="*/ 16518 w 21600"/>
                <a:gd name="T39" fmla="*/ 17310 h 216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rgbClr val="D8EBB3"/>
            </a:solidFill>
            <a:ln w="9525">
              <a:solidFill>
                <a:srgbClr val="000000"/>
              </a:solidFill>
              <a:miter lim="800000"/>
              <a:headEnd/>
              <a:tailEnd/>
            </a:ln>
            <a:effectLst>
              <a:outerShdw dist="107763" dir="2700000" algn="ctr" rotWithShape="0">
                <a:srgbClr val="808080"/>
              </a:outerShdw>
            </a:effectLst>
          </p:spPr>
          <p:txBody>
            <a:bodyPr/>
            <a:lstStyle/>
            <a:p>
              <a:pPr algn="ctr">
                <a:defRPr/>
              </a:pPr>
              <a:endParaRPr lang="en-US">
                <a:effectLst>
                  <a:outerShdw blurRad="38100" dist="38100" dir="2700000" algn="tl">
                    <a:srgbClr val="000000">
                      <a:alpha val="43137"/>
                    </a:srgbClr>
                  </a:outerShdw>
                </a:effectLst>
                <a:latin typeface="Verdana" pitchFamily="50" charset="0"/>
              </a:endParaRPr>
            </a:p>
          </p:txBody>
        </p:sp>
      </p:grpSp>
      <p:grpSp>
        <p:nvGrpSpPr>
          <p:cNvPr id="4" name="Group 11"/>
          <p:cNvGrpSpPr>
            <a:grpSpLocks/>
          </p:cNvGrpSpPr>
          <p:nvPr/>
        </p:nvGrpSpPr>
        <p:grpSpPr bwMode="auto">
          <a:xfrm>
            <a:off x="633413" y="3946662"/>
            <a:ext cx="3108325" cy="960438"/>
            <a:chOff x="863" y="2363"/>
            <a:chExt cx="1958" cy="605"/>
          </a:xfrm>
        </p:grpSpPr>
        <p:sp>
          <p:nvSpPr>
            <p:cNvPr id="504846" name="AutoShape 14"/>
            <p:cNvSpPr>
              <a:spLocks noChangeArrowheads="1"/>
            </p:cNvSpPr>
            <p:nvPr/>
          </p:nvSpPr>
          <p:spPr bwMode="auto">
            <a:xfrm>
              <a:off x="863" y="2363"/>
              <a:ext cx="1958" cy="605"/>
            </a:xfrm>
            <a:prstGeom prst="roundRect">
              <a:avLst>
                <a:gd name="adj" fmla="val 16667"/>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lgn="ctr">
                <a:defRPr/>
              </a:pPr>
              <a:endParaRPr lang="en-US">
                <a:solidFill>
                  <a:schemeClr val="tx1"/>
                </a:solidFill>
                <a:effectLst>
                  <a:outerShdw blurRad="38100" dist="38100" dir="2700000" algn="tl">
                    <a:srgbClr val="000000">
                      <a:alpha val="43137"/>
                    </a:srgbClr>
                  </a:outerShdw>
                </a:effectLst>
                <a:latin typeface="Verdana" pitchFamily="50" charset="0"/>
              </a:endParaRPr>
            </a:p>
          </p:txBody>
        </p:sp>
        <p:pic>
          <p:nvPicPr>
            <p:cNvPr id="24588" name="Picture 12" descr="pro1000_pf_dualport_server_adapter1"/>
            <p:cNvPicPr>
              <a:picLocks noChangeAspect="1" noChangeArrowheads="1"/>
            </p:cNvPicPr>
            <p:nvPr/>
          </p:nvPicPr>
          <p:blipFill>
            <a:blip r:embed="rId4"/>
            <a:srcRect/>
            <a:stretch>
              <a:fillRect/>
            </a:stretch>
          </p:blipFill>
          <p:spPr bwMode="auto">
            <a:xfrm rot="-724475">
              <a:off x="1017" y="2400"/>
              <a:ext cx="786" cy="532"/>
            </a:xfrm>
            <a:prstGeom prst="rect">
              <a:avLst/>
            </a:prstGeom>
            <a:noFill/>
            <a:ln w="9525">
              <a:noFill/>
              <a:miter lim="800000"/>
              <a:headEnd/>
              <a:tailEnd/>
            </a:ln>
          </p:spPr>
        </p:pic>
        <p:sp>
          <p:nvSpPr>
            <p:cNvPr id="24589" name="Text Box 13"/>
            <p:cNvSpPr txBox="1">
              <a:spLocks noChangeArrowheads="1"/>
            </p:cNvSpPr>
            <p:nvPr/>
          </p:nvSpPr>
          <p:spPr bwMode="auto">
            <a:xfrm>
              <a:off x="1853" y="2445"/>
              <a:ext cx="834" cy="446"/>
            </a:xfrm>
            <a:prstGeom prst="rect">
              <a:avLst/>
            </a:prstGeom>
            <a:noFill/>
            <a:ln w="9525">
              <a:noFill/>
              <a:miter lim="800000"/>
              <a:headEnd/>
              <a:tailEnd/>
            </a:ln>
          </p:spPr>
          <p:txBody>
            <a:bodyPr wrap="none">
              <a:spAutoFit/>
            </a:bodyPr>
            <a:lstStyle/>
            <a:p>
              <a:pPr algn="ctr"/>
              <a:r>
                <a:rPr lang="en-US" sz="2000" b="0">
                  <a:effectLst>
                    <a:outerShdw blurRad="38100" dist="38100" dir="2700000" algn="tl">
                      <a:srgbClr val="000000">
                        <a:alpha val="43137"/>
                      </a:srgbClr>
                    </a:outerShdw>
                  </a:effectLst>
                  <a:latin typeface="Neo Sans Intel" pitchFamily="34" charset="0"/>
                  <a:ea typeface="MS PGothic" pitchFamily="34" charset="-128"/>
                </a:rPr>
                <a:t>Network</a:t>
              </a:r>
              <a:br>
                <a:rPr lang="en-US" sz="2000" b="0">
                  <a:effectLst>
                    <a:outerShdw blurRad="38100" dist="38100" dir="2700000" algn="tl">
                      <a:srgbClr val="000000">
                        <a:alpha val="43137"/>
                      </a:srgbClr>
                    </a:outerShdw>
                  </a:effectLst>
                  <a:latin typeface="Neo Sans Intel" pitchFamily="34" charset="0"/>
                  <a:ea typeface="MS PGothic" pitchFamily="34" charset="-128"/>
                </a:rPr>
              </a:br>
              <a:r>
                <a:rPr lang="en-US" sz="2000" b="0">
                  <a:effectLst>
                    <a:outerShdw blurRad="38100" dist="38100" dir="2700000" algn="tl">
                      <a:srgbClr val="000000">
                        <a:alpha val="43137"/>
                      </a:srgbClr>
                    </a:outerShdw>
                  </a:effectLst>
                  <a:latin typeface="Neo Sans Intel" pitchFamily="34" charset="0"/>
                  <a:ea typeface="MS PGothic" pitchFamily="34" charset="-128"/>
                </a:rPr>
                <a:t>&amp; Storage</a:t>
              </a:r>
            </a:p>
          </p:txBody>
        </p:sp>
      </p:grpSp>
      <p:grpSp>
        <p:nvGrpSpPr>
          <p:cNvPr id="5" name="Group 15"/>
          <p:cNvGrpSpPr>
            <a:grpSpLocks/>
          </p:cNvGrpSpPr>
          <p:nvPr/>
        </p:nvGrpSpPr>
        <p:grpSpPr bwMode="auto">
          <a:xfrm>
            <a:off x="633413" y="2684531"/>
            <a:ext cx="3108325" cy="960438"/>
            <a:chOff x="863" y="1606"/>
            <a:chExt cx="1958" cy="605"/>
          </a:xfrm>
        </p:grpSpPr>
        <p:sp>
          <p:nvSpPr>
            <p:cNvPr id="504850" name="AutoShape 18"/>
            <p:cNvSpPr>
              <a:spLocks noChangeArrowheads="1"/>
            </p:cNvSpPr>
            <p:nvPr/>
          </p:nvSpPr>
          <p:spPr bwMode="auto">
            <a:xfrm>
              <a:off x="863" y="1606"/>
              <a:ext cx="1958" cy="605"/>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wrap="none" anchor="ctr"/>
            <a:lstStyle/>
            <a:p>
              <a:pPr algn="ctr">
                <a:defRPr/>
              </a:pPr>
              <a:endParaRPr lang="en-US">
                <a:solidFill>
                  <a:schemeClr val="tx1"/>
                </a:solidFill>
                <a:effectLst>
                  <a:outerShdw blurRad="38100" dist="38100" dir="2700000" algn="tl">
                    <a:srgbClr val="000000">
                      <a:alpha val="43137"/>
                    </a:srgbClr>
                  </a:outerShdw>
                </a:effectLst>
                <a:latin typeface="Verdana" pitchFamily="50" charset="0"/>
              </a:endParaRPr>
            </a:p>
          </p:txBody>
        </p:sp>
        <p:pic>
          <p:nvPicPr>
            <p:cNvPr id="24585" name="Picture 16" descr="7100chip"/>
            <p:cNvPicPr>
              <a:picLocks noChangeAspect="1" noChangeArrowheads="1"/>
            </p:cNvPicPr>
            <p:nvPr/>
          </p:nvPicPr>
          <p:blipFill>
            <a:blip r:embed="rId5">
              <a:lum bright="6000"/>
            </a:blip>
            <a:srcRect/>
            <a:stretch>
              <a:fillRect/>
            </a:stretch>
          </p:blipFill>
          <p:spPr bwMode="auto">
            <a:xfrm>
              <a:off x="954" y="1640"/>
              <a:ext cx="800" cy="536"/>
            </a:xfrm>
            <a:prstGeom prst="rect">
              <a:avLst/>
            </a:prstGeom>
            <a:noFill/>
            <a:ln w="9525">
              <a:noFill/>
              <a:miter lim="800000"/>
              <a:headEnd/>
              <a:tailEnd/>
            </a:ln>
          </p:spPr>
        </p:pic>
        <p:sp>
          <p:nvSpPr>
            <p:cNvPr id="24586" name="Text Box 17"/>
            <p:cNvSpPr txBox="1">
              <a:spLocks noChangeArrowheads="1"/>
            </p:cNvSpPr>
            <p:nvPr/>
          </p:nvSpPr>
          <p:spPr bwMode="auto">
            <a:xfrm>
              <a:off x="1853" y="1687"/>
              <a:ext cx="718" cy="446"/>
            </a:xfrm>
            <a:prstGeom prst="rect">
              <a:avLst/>
            </a:prstGeom>
            <a:noFill/>
            <a:ln w="9525">
              <a:noFill/>
              <a:miter lim="800000"/>
              <a:headEnd/>
              <a:tailEnd/>
            </a:ln>
          </p:spPr>
          <p:txBody>
            <a:bodyPr wrap="none">
              <a:spAutoFit/>
            </a:bodyPr>
            <a:lstStyle/>
            <a:p>
              <a:pPr algn="ctr"/>
              <a:r>
                <a:rPr lang="en-US" sz="2000" b="0">
                  <a:effectLst>
                    <a:outerShdw blurRad="38100" dist="38100" dir="2700000" algn="tl">
                      <a:srgbClr val="000000">
                        <a:alpha val="43137"/>
                      </a:srgbClr>
                    </a:outerShdw>
                  </a:effectLst>
                  <a:latin typeface="Neo Sans Intel" pitchFamily="34" charset="0"/>
                  <a:ea typeface="MS PGothic" pitchFamily="34" charset="-128"/>
                </a:rPr>
                <a:t>Core</a:t>
              </a:r>
              <a:br>
                <a:rPr lang="en-US" sz="2000" b="0">
                  <a:effectLst>
                    <a:outerShdw blurRad="38100" dist="38100" dir="2700000" algn="tl">
                      <a:srgbClr val="000000">
                        <a:alpha val="43137"/>
                      </a:srgbClr>
                    </a:outerShdw>
                  </a:effectLst>
                  <a:latin typeface="Neo Sans Intel" pitchFamily="34" charset="0"/>
                  <a:ea typeface="MS PGothic" pitchFamily="34" charset="-128"/>
                </a:rPr>
              </a:br>
              <a:r>
                <a:rPr lang="en-US" sz="2000" b="0">
                  <a:effectLst>
                    <a:outerShdw blurRad="38100" dist="38100" dir="2700000" algn="tl">
                      <a:srgbClr val="000000">
                        <a:alpha val="43137"/>
                      </a:srgbClr>
                    </a:outerShdw>
                  </a:effectLst>
                  <a:latin typeface="Neo Sans Intel" pitchFamily="34" charset="0"/>
                  <a:ea typeface="MS PGothic" pitchFamily="34" charset="-128"/>
                </a:rPr>
                <a:t>Platform</a:t>
              </a:r>
            </a:p>
          </p:txBody>
        </p:sp>
      </p:grpSp>
      <p:sp>
        <p:nvSpPr>
          <p:cNvPr id="24583" name="Text Box 19"/>
          <p:cNvSpPr txBox="1">
            <a:spLocks noChangeArrowheads="1"/>
          </p:cNvSpPr>
          <p:nvPr/>
        </p:nvSpPr>
        <p:spPr bwMode="auto">
          <a:xfrm>
            <a:off x="4078839" y="1268553"/>
            <a:ext cx="4645025" cy="4801314"/>
          </a:xfrm>
          <a:prstGeom prst="rect">
            <a:avLst/>
          </a:prstGeom>
          <a:noFill/>
          <a:ln w="28575">
            <a:noFill/>
            <a:miter lim="800000"/>
            <a:headEnd/>
            <a:tailEnd/>
          </a:ln>
        </p:spPr>
        <p:txBody>
          <a:bodyPr>
            <a:spAutoFit/>
          </a:bodyPr>
          <a:lstStyle/>
          <a:p>
            <a:pPr marL="173038" indent="-173038" eaLnBrk="0" hangingPunct="0"/>
            <a:r>
              <a:rPr lang="en-US" sz="1800" dirty="0">
                <a:solidFill>
                  <a:srgbClr val="FFFFFF"/>
                </a:solidFill>
                <a:latin typeface="Trebuchet MS" pitchFamily="34" charset="0"/>
              </a:rPr>
              <a:t>Intel VT for Intel 64 and Itanium</a:t>
            </a:r>
          </a:p>
          <a:p>
            <a:pPr marL="288925" indent="-288925" defTabSz="912777" fontAlgn="base">
              <a:lnSpc>
                <a:spcPct val="90000"/>
              </a:lnSpc>
              <a:spcAft>
                <a:spcPct val="0"/>
              </a:spcAft>
              <a:buClr>
                <a:schemeClr val="tx2"/>
              </a:buClr>
              <a:buSzPct val="95000"/>
              <a:buBlip>
                <a:blip r:embed="rId6"/>
              </a:buBlip>
            </a:pPr>
            <a:r>
              <a:rPr lang="en-US" sz="1600" dirty="0" err="1">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FlexMigration</a:t>
            </a: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 for VM migration</a:t>
            </a:r>
          </a:p>
          <a:p>
            <a:pPr marL="288925" indent="-288925" defTabSz="912777" fontAlgn="base">
              <a:lnSpc>
                <a:spcPct val="90000"/>
              </a:lnSpc>
              <a:spcAft>
                <a:spcPct val="0"/>
              </a:spcAft>
              <a:buClr>
                <a:schemeClr val="tx2"/>
              </a:buClr>
              <a:buSzPct val="95000"/>
              <a:buBlip>
                <a:blip r:embed="rId6"/>
              </a:buBlip>
            </a:pPr>
            <a:r>
              <a:rPr lang="en-US" sz="1600" dirty="0" err="1">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FlexPriority</a:t>
            </a: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 for interrupt virtualization</a:t>
            </a:r>
          </a:p>
          <a:p>
            <a:pPr marL="288925" indent="-288925" defTabSz="912777" fontAlgn="base">
              <a:lnSpc>
                <a:spcPct val="90000"/>
              </a:lnSpc>
              <a:spcAft>
                <a:spcPct val="0"/>
              </a:spcAft>
              <a:buClr>
                <a:schemeClr val="tx2"/>
              </a:buClr>
              <a:buSzPct val="95000"/>
              <a:buBlip>
                <a:blip r:embed="rId6"/>
              </a:buBlip>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Extended Page Tables</a:t>
            </a:r>
          </a:p>
          <a:p>
            <a:pPr marL="288925" indent="-288925" defTabSz="912777" fontAlgn="base">
              <a:lnSpc>
                <a:spcPct val="90000"/>
              </a:lnSpc>
              <a:spcAft>
                <a:spcPct val="0"/>
              </a:spcAft>
              <a:buClr>
                <a:schemeClr val="tx2"/>
              </a:buClr>
              <a:buSzPct val="95000"/>
              <a:buBlip>
                <a:blip r:embed="rId6"/>
              </a:buBlip>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Virtual Processor </a:t>
            </a:r>
            <a:r>
              <a:rPr lang="en-US" sz="1600"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IDs</a:t>
            </a:r>
            <a:endParaRPr lang="en-US" sz="1400"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endParaRPr>
          </a:p>
          <a:p>
            <a:pPr marL="288925" indent="-288925" defTabSz="912777" fontAlgn="base">
              <a:lnSpc>
                <a:spcPct val="90000"/>
              </a:lnSpc>
              <a:spcAft>
                <a:spcPct val="0"/>
              </a:spcAft>
              <a:buClr>
                <a:schemeClr val="tx2"/>
              </a:buClr>
              <a:buSzPct val="95000"/>
              <a:buBlip>
                <a:blip r:embed="rId6"/>
              </a:buBlip>
            </a:pPr>
            <a:endParaRPr lang="en-US" sz="1600" b="0" dirty="0">
              <a:solidFill>
                <a:srgbClr val="FFFFFF"/>
              </a:solidFill>
              <a:latin typeface="Trebuchet MS" pitchFamily="34" charset="0"/>
            </a:endParaRPr>
          </a:p>
          <a:p>
            <a:pPr marL="173038" indent="-173038" eaLnBrk="0" hangingPunct="0"/>
            <a:r>
              <a:rPr lang="en-US" sz="1800" dirty="0">
                <a:solidFill>
                  <a:srgbClr val="FFFFFF"/>
                </a:solidFill>
                <a:latin typeface="Trebuchet MS" pitchFamily="34" charset="0"/>
              </a:rPr>
              <a:t>Intel VT for Directed I/O</a:t>
            </a:r>
          </a:p>
          <a:p>
            <a:pPr marL="288925" indent="-288925" defTabSz="912777" fontAlgn="base">
              <a:lnSpc>
                <a:spcPct val="90000"/>
              </a:lnSpc>
              <a:spcAft>
                <a:spcPct val="0"/>
              </a:spcAft>
              <a:buClr>
                <a:schemeClr val="tx2"/>
              </a:buClr>
              <a:buSzPct val="95000"/>
              <a:buBlip>
                <a:blip r:embed="rId6"/>
              </a:buBlip>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DMA Remapping</a:t>
            </a:r>
          </a:p>
          <a:p>
            <a:pPr marL="288925" indent="-288925" defTabSz="912777" fontAlgn="base">
              <a:lnSpc>
                <a:spcPct val="90000"/>
              </a:lnSpc>
              <a:spcAft>
                <a:spcPct val="0"/>
              </a:spcAft>
              <a:buClr>
                <a:schemeClr val="tx2"/>
              </a:buClr>
              <a:buSzPct val="95000"/>
              <a:buBlip>
                <a:blip r:embed="rId6"/>
              </a:buBlip>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Interrupt Remapping</a:t>
            </a:r>
          </a:p>
          <a:p>
            <a:pPr marL="288925" indent="-288925" defTabSz="912777" fontAlgn="base">
              <a:lnSpc>
                <a:spcPct val="90000"/>
              </a:lnSpc>
              <a:spcAft>
                <a:spcPct val="0"/>
              </a:spcAft>
              <a:buClr>
                <a:schemeClr val="tx2"/>
              </a:buClr>
              <a:buSzPct val="95000"/>
              <a:buBlip>
                <a:blip r:embed="rId6"/>
              </a:buBlip>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Address Translation </a:t>
            </a:r>
            <a:r>
              <a:rPr lang="en-US" sz="1600"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Caching</a:t>
            </a:r>
          </a:p>
          <a:p>
            <a:pPr marL="288925" indent="-288925" defTabSz="912777" fontAlgn="base">
              <a:lnSpc>
                <a:spcPct val="90000"/>
              </a:lnSpc>
              <a:spcAft>
                <a:spcPct val="0"/>
              </a:spcAft>
              <a:buClr>
                <a:schemeClr val="tx2"/>
              </a:buClr>
              <a:buSzPct val="95000"/>
              <a:buBlip>
                <a:blip r:embed="rId6"/>
              </a:buBlip>
            </a:pPr>
            <a:endParaRPr lang="en-US" sz="1800" b="0" dirty="0" smtClean="0">
              <a:solidFill>
                <a:srgbClr val="FFFFFF"/>
              </a:solidFill>
              <a:latin typeface="Trebuchet MS" pitchFamily="34" charset="0"/>
            </a:endParaRPr>
          </a:p>
          <a:p>
            <a:pPr marL="288925" indent="-288925" defTabSz="912777" fontAlgn="base">
              <a:lnSpc>
                <a:spcPct val="90000"/>
              </a:lnSpc>
              <a:spcAft>
                <a:spcPct val="0"/>
              </a:spcAft>
              <a:buClr>
                <a:schemeClr val="tx2"/>
              </a:buClr>
              <a:buSzPct val="95000"/>
              <a:buBlip>
                <a:blip r:embed="rId6"/>
              </a:buBlip>
            </a:pPr>
            <a:endParaRPr lang="en-US" sz="1800" b="0" dirty="0">
              <a:solidFill>
                <a:srgbClr val="FFFFFF"/>
              </a:solidFill>
              <a:latin typeface="Trebuchet MS" pitchFamily="34" charset="0"/>
            </a:endParaRPr>
          </a:p>
          <a:p>
            <a:pPr marL="173038" indent="-173038" eaLnBrk="0" hangingPunct="0"/>
            <a:r>
              <a:rPr lang="en-US" sz="1800" dirty="0">
                <a:solidFill>
                  <a:srgbClr val="FFFFFF"/>
                </a:solidFill>
                <a:latin typeface="Trebuchet MS" pitchFamily="34" charset="0"/>
              </a:rPr>
              <a:t>Intel VT for Connectivity</a:t>
            </a:r>
          </a:p>
          <a:p>
            <a:pPr marL="288925" indent="-288925" defTabSz="912777" fontAlgn="base">
              <a:lnSpc>
                <a:spcPct val="90000"/>
              </a:lnSpc>
              <a:spcAft>
                <a:spcPct val="0"/>
              </a:spcAft>
              <a:buClr>
                <a:schemeClr val="tx2"/>
              </a:buClr>
              <a:buSzPct val="95000"/>
              <a:buBlip>
                <a:blip r:embed="rId6"/>
              </a:buBlip>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VM Network device </a:t>
            </a:r>
            <a:r>
              <a:rPr lang="en-US" sz="1600"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queues</a:t>
            </a:r>
          </a:p>
          <a:p>
            <a:pPr marL="288925" indent="-288925" defTabSz="912777" fontAlgn="base">
              <a:lnSpc>
                <a:spcPct val="90000"/>
              </a:lnSpc>
              <a:spcAft>
                <a:spcPct val="0"/>
              </a:spcAft>
              <a:buClr>
                <a:schemeClr val="tx2"/>
              </a:buClr>
              <a:buSzPct val="95000"/>
              <a:buBlip>
                <a:blip r:embed="rId6"/>
              </a:buBlip>
            </a:pPr>
            <a:endParaRPr lang="en-US" sz="1600"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endParaRPr>
          </a:p>
          <a:p>
            <a:pPr marL="288925" indent="-288925" defTabSz="912777" fontAlgn="base">
              <a:lnSpc>
                <a:spcPct val="90000"/>
              </a:lnSpc>
              <a:spcAft>
                <a:spcPct val="0"/>
              </a:spcAft>
              <a:buClr>
                <a:schemeClr val="tx2"/>
              </a:buClr>
              <a:buSzPct val="95000"/>
              <a:buBlip>
                <a:blip r:embed="rId6"/>
              </a:buBlip>
            </a:pPr>
            <a:endParaRPr lang="en-US" sz="1600"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endParaRPr>
          </a:p>
          <a:p>
            <a:pPr marL="288925" indent="-288925" defTabSz="912777" fontAlgn="base">
              <a:lnSpc>
                <a:spcPct val="90000"/>
              </a:lnSpc>
              <a:spcAft>
                <a:spcPct val="0"/>
              </a:spcAft>
              <a:buClr>
                <a:schemeClr val="tx2"/>
              </a:buClr>
              <a:buSzPct val="95000"/>
              <a:buBlip>
                <a:blip r:embed="rId6"/>
              </a:buBlip>
            </a:pPr>
            <a:endParaRPr lang="en-US" sz="1600" b="0" dirty="0">
              <a:solidFill>
                <a:srgbClr val="FFFFFF"/>
              </a:solidFill>
              <a:latin typeface="Trebuchet MS" pitchFamily="34" charset="0"/>
            </a:endParaRPr>
          </a:p>
          <a:p>
            <a:pPr marL="173038" indent="-173038" eaLnBrk="0" hangingPunct="0"/>
            <a:r>
              <a:rPr lang="en-US" sz="1800" dirty="0">
                <a:solidFill>
                  <a:srgbClr val="FFFFFF"/>
                </a:solidFill>
                <a:latin typeface="Trebuchet MS" pitchFamily="34" charset="0"/>
              </a:rPr>
              <a:t>Intel Active in Industry Standards</a:t>
            </a:r>
          </a:p>
          <a:p>
            <a:pPr marL="288925" indent="-288925" defTabSz="912777" fontAlgn="base">
              <a:lnSpc>
                <a:spcPct val="90000"/>
              </a:lnSpc>
              <a:spcAft>
                <a:spcPct val="0"/>
              </a:spcAft>
              <a:buClr>
                <a:schemeClr val="tx2"/>
              </a:buClr>
              <a:buSzPct val="95000"/>
              <a:buBlip>
                <a:blip r:embed="rId6"/>
              </a:buBlip>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PCI-SIG I/O virtualization</a:t>
            </a:r>
          </a:p>
          <a:p>
            <a:pPr marL="288925" indent="-288925" defTabSz="912777" fontAlgn="base">
              <a:lnSpc>
                <a:spcPct val="90000"/>
              </a:lnSpc>
              <a:spcAft>
                <a:spcPct val="0"/>
              </a:spcAft>
              <a:buClr>
                <a:schemeClr val="tx2"/>
              </a:buClr>
              <a:buSzPct val="95000"/>
              <a:buBlip>
                <a:blip r:embed="rId6"/>
              </a:buBlip>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Virtualization benchmarks</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2588" y="228600"/>
            <a:ext cx="8380412" cy="553998"/>
          </a:xfrm>
        </p:spPr>
        <p:txBody>
          <a:bodyPr/>
          <a:lstStyle/>
          <a:p>
            <a:r>
              <a:rPr lang="en-US" sz="4000" dirty="0" smtClean="0"/>
              <a:t>Intel Leading The Way In HPC</a:t>
            </a:r>
          </a:p>
        </p:txBody>
      </p:sp>
      <p:sp>
        <p:nvSpPr>
          <p:cNvPr id="17411" name="AutoShape 3"/>
          <p:cNvSpPr>
            <a:spLocks noChangeArrowheads="1"/>
          </p:cNvSpPr>
          <p:nvPr/>
        </p:nvSpPr>
        <p:spPr bwMode="auto">
          <a:xfrm>
            <a:off x="246746" y="946156"/>
            <a:ext cx="5639656" cy="2725964"/>
          </a:xfrm>
          <a:prstGeom prst="roundRect">
            <a:avLst>
              <a:gd name="adj" fmla="val 9917"/>
            </a:avLst>
          </a:prstGeom>
          <a:ln>
            <a:headEnd/>
            <a:tailEnd/>
          </a:ln>
        </p:spPr>
        <p:style>
          <a:lnRef idx="1">
            <a:schemeClr val="accent6"/>
          </a:lnRef>
          <a:fillRef idx="3">
            <a:schemeClr val="accent6"/>
          </a:fillRef>
          <a:effectRef idx="2">
            <a:schemeClr val="accent6"/>
          </a:effectRef>
          <a:fontRef idx="minor">
            <a:schemeClr val="lt1"/>
          </a:fontRef>
        </p:style>
        <p:txBody>
          <a:bodyPr/>
          <a:lstStyle/>
          <a:p>
            <a:pPr algn="ctr"/>
            <a:endParaRPr lang="en-US" b="1">
              <a:solidFill>
                <a:schemeClr val="bg1"/>
              </a:solidFill>
              <a:latin typeface="Verdana" pitchFamily="34" charset="0"/>
              <a:cs typeface="Arial" charset="0"/>
            </a:endParaRPr>
          </a:p>
        </p:txBody>
      </p:sp>
      <p:pic>
        <p:nvPicPr>
          <p:cNvPr id="17412" name="Picture 5"/>
          <p:cNvPicPr>
            <a:picLocks noChangeAspect="1" noChangeArrowheads="1"/>
          </p:cNvPicPr>
          <p:nvPr/>
        </p:nvPicPr>
        <p:blipFill>
          <a:blip r:embed="rId3"/>
          <a:srcRect/>
          <a:stretch>
            <a:fillRect/>
          </a:stretch>
        </p:blipFill>
        <p:spPr bwMode="auto">
          <a:xfrm>
            <a:off x="356284" y="1406531"/>
            <a:ext cx="5369797" cy="1988742"/>
          </a:xfrm>
          <a:prstGeom prst="rect">
            <a:avLst/>
          </a:prstGeom>
          <a:noFill/>
          <a:ln w="22225" algn="ctr">
            <a:noFill/>
            <a:miter lim="800000"/>
            <a:headEnd/>
            <a:tailEnd/>
          </a:ln>
        </p:spPr>
      </p:pic>
      <p:sp>
        <p:nvSpPr>
          <p:cNvPr id="17413" name="AutoShape 6"/>
          <p:cNvSpPr>
            <a:spLocks noChangeArrowheads="1"/>
          </p:cNvSpPr>
          <p:nvPr/>
        </p:nvSpPr>
        <p:spPr bwMode="auto">
          <a:xfrm>
            <a:off x="3483429" y="3507471"/>
            <a:ext cx="5457371" cy="2637855"/>
          </a:xfrm>
          <a:prstGeom prst="roundRect">
            <a:avLst>
              <a:gd name="adj" fmla="val 9917"/>
            </a:avLst>
          </a:prstGeom>
          <a:ln>
            <a:headEnd/>
            <a:tailEnd/>
          </a:ln>
        </p:spPr>
        <p:style>
          <a:lnRef idx="1">
            <a:schemeClr val="accent6"/>
          </a:lnRef>
          <a:fillRef idx="3">
            <a:schemeClr val="accent6"/>
          </a:fillRef>
          <a:effectRef idx="2">
            <a:schemeClr val="accent6"/>
          </a:effectRef>
          <a:fontRef idx="minor">
            <a:schemeClr val="lt1"/>
          </a:fontRef>
        </p:style>
        <p:txBody>
          <a:bodyPr/>
          <a:lstStyle/>
          <a:p>
            <a:pPr algn="ctr"/>
            <a:endParaRPr lang="en-US" b="1">
              <a:solidFill>
                <a:schemeClr val="bg1"/>
              </a:solidFill>
              <a:latin typeface="Verdana" pitchFamily="34" charset="0"/>
              <a:cs typeface="Arial" charset="0"/>
            </a:endParaRPr>
          </a:p>
        </p:txBody>
      </p:sp>
      <p:pic>
        <p:nvPicPr>
          <p:cNvPr id="17414" name="Picture 7"/>
          <p:cNvPicPr>
            <a:picLocks noChangeAspect="1" noChangeArrowheads="1"/>
          </p:cNvPicPr>
          <p:nvPr/>
        </p:nvPicPr>
        <p:blipFill>
          <a:blip r:embed="rId4"/>
          <a:srcRect/>
          <a:stretch>
            <a:fillRect/>
          </a:stretch>
        </p:blipFill>
        <p:spPr bwMode="auto">
          <a:xfrm>
            <a:off x="4316125" y="3983720"/>
            <a:ext cx="4023013" cy="1869585"/>
          </a:xfrm>
          <a:prstGeom prst="rect">
            <a:avLst/>
          </a:prstGeom>
          <a:noFill/>
          <a:ln w="22225" algn="ctr">
            <a:noFill/>
            <a:miter lim="800000"/>
            <a:headEnd/>
            <a:tailEnd/>
          </a:ln>
        </p:spPr>
      </p:pic>
      <p:sp>
        <p:nvSpPr>
          <p:cNvPr id="17415" name="Rectangle 8"/>
          <p:cNvSpPr>
            <a:spLocks noChangeArrowheads="1"/>
          </p:cNvSpPr>
          <p:nvPr/>
        </p:nvSpPr>
        <p:spPr bwMode="auto">
          <a:xfrm>
            <a:off x="240396" y="942981"/>
            <a:ext cx="5627924" cy="275460"/>
          </a:xfrm>
          <a:prstGeom prst="rect">
            <a:avLst/>
          </a:prstGeom>
          <a:noFill/>
          <a:ln w="19050" algn="ctr">
            <a:noFill/>
            <a:miter lim="800000"/>
            <a:headEnd/>
            <a:tailEnd/>
          </a:ln>
        </p:spPr>
        <p:txBody>
          <a:bodyPr wrap="square">
            <a:spAutoFit/>
          </a:bodyPr>
          <a:lstStyle/>
          <a:p>
            <a:pPr marL="171450" indent="-171450" algn="ctr" eaLnBrk="0" hangingPunct="0">
              <a:lnSpc>
                <a:spcPct val="85000"/>
              </a:lnSpc>
              <a:spcBef>
                <a:spcPct val="20000"/>
              </a:spcBef>
            </a:pPr>
            <a:r>
              <a:rPr lang="en-US" sz="1400" b="1" dirty="0">
                <a:effectLst>
                  <a:outerShdw blurRad="38100" dist="38100" dir="2700000" algn="tl">
                    <a:srgbClr val="000000">
                      <a:alpha val="43137"/>
                    </a:srgbClr>
                  </a:outerShdw>
                </a:effectLst>
                <a:latin typeface="Verdana" pitchFamily="34" charset="0"/>
                <a:cs typeface="Arial" charset="0"/>
              </a:rPr>
              <a:t>November 2007 Top500 Entries by Processor Brand</a:t>
            </a:r>
            <a:endParaRPr lang="en-US" sz="1000" dirty="0">
              <a:effectLst>
                <a:outerShdw blurRad="38100" dist="38100" dir="2700000" algn="tl">
                  <a:srgbClr val="000000">
                    <a:alpha val="43137"/>
                  </a:srgbClr>
                </a:outerShdw>
              </a:effectLst>
              <a:latin typeface="Verdana" pitchFamily="34" charset="0"/>
              <a:cs typeface="Arial" charset="0"/>
            </a:endParaRPr>
          </a:p>
        </p:txBody>
      </p:sp>
      <p:sp>
        <p:nvSpPr>
          <p:cNvPr id="17416" name="Rectangle 9"/>
          <p:cNvSpPr>
            <a:spLocks noChangeArrowheads="1"/>
          </p:cNvSpPr>
          <p:nvPr/>
        </p:nvSpPr>
        <p:spPr bwMode="auto">
          <a:xfrm>
            <a:off x="3478908" y="3513821"/>
            <a:ext cx="5446017" cy="458587"/>
          </a:xfrm>
          <a:prstGeom prst="rect">
            <a:avLst/>
          </a:prstGeom>
          <a:noFill/>
          <a:ln w="19050" algn="ctr">
            <a:noFill/>
            <a:miter lim="800000"/>
            <a:headEnd/>
            <a:tailEnd/>
          </a:ln>
        </p:spPr>
        <p:txBody>
          <a:bodyPr wrap="square">
            <a:spAutoFit/>
          </a:bodyPr>
          <a:lstStyle/>
          <a:p>
            <a:pPr marL="171450" indent="-171450" algn="ctr" eaLnBrk="0" hangingPunct="0">
              <a:lnSpc>
                <a:spcPct val="85000"/>
              </a:lnSpc>
              <a:spcBef>
                <a:spcPct val="20000"/>
              </a:spcBef>
            </a:pPr>
            <a:r>
              <a:rPr lang="en-US" sz="1400" b="1" dirty="0">
                <a:effectLst>
                  <a:outerShdw blurRad="38100" dist="38100" dir="2700000" algn="tl">
                    <a:srgbClr val="000000">
                      <a:alpha val="43137"/>
                    </a:srgbClr>
                  </a:outerShdw>
                </a:effectLst>
                <a:latin typeface="Verdana" pitchFamily="34" charset="0"/>
                <a:cs typeface="Arial" charset="0"/>
              </a:rPr>
              <a:t>2007</a:t>
            </a:r>
            <a:br>
              <a:rPr lang="en-US" sz="1400" b="1" dirty="0">
                <a:effectLst>
                  <a:outerShdw blurRad="38100" dist="38100" dir="2700000" algn="tl">
                    <a:srgbClr val="000000">
                      <a:alpha val="43137"/>
                    </a:srgbClr>
                  </a:outerShdw>
                </a:effectLst>
                <a:latin typeface="Verdana" pitchFamily="34" charset="0"/>
                <a:cs typeface="Arial" charset="0"/>
              </a:rPr>
            </a:br>
            <a:r>
              <a:rPr lang="en-US" sz="1400" b="1" dirty="0">
                <a:effectLst>
                  <a:outerShdw blurRad="38100" dist="38100" dir="2700000" algn="tl">
                    <a:srgbClr val="000000">
                      <a:alpha val="43137"/>
                    </a:srgbClr>
                  </a:outerShdw>
                </a:effectLst>
                <a:latin typeface="Verdana" pitchFamily="34" charset="0"/>
                <a:cs typeface="Arial" charset="0"/>
              </a:rPr>
              <a:t>Percent of Total Processors Shipped</a:t>
            </a:r>
            <a:endParaRPr lang="en-US" sz="1000" dirty="0">
              <a:effectLst>
                <a:outerShdw blurRad="38100" dist="38100" dir="2700000" algn="tl">
                  <a:srgbClr val="000000">
                    <a:alpha val="43137"/>
                  </a:srgbClr>
                </a:outerShdw>
              </a:effectLst>
              <a:latin typeface="Verdana" pitchFamily="34" charset="0"/>
              <a:cs typeface="Arial" charset="0"/>
            </a:endParaRPr>
          </a:p>
        </p:txBody>
      </p:sp>
      <p:sp>
        <p:nvSpPr>
          <p:cNvPr id="17417" name="Rectangle 10"/>
          <p:cNvSpPr>
            <a:spLocks noChangeArrowheads="1"/>
          </p:cNvSpPr>
          <p:nvPr/>
        </p:nvSpPr>
        <p:spPr bwMode="auto">
          <a:xfrm>
            <a:off x="3097895" y="3028956"/>
            <a:ext cx="1947677" cy="96950"/>
          </a:xfrm>
          <a:prstGeom prst="rect">
            <a:avLst/>
          </a:prstGeom>
          <a:noFill/>
          <a:ln w="9525" algn="ctr">
            <a:noFill/>
            <a:miter lim="800000"/>
            <a:headEnd/>
            <a:tailEnd/>
          </a:ln>
        </p:spPr>
        <p:txBody>
          <a:bodyPr wrap="square" lIns="0" tIns="0" rIns="0" bIns="0">
            <a:spAutoFit/>
          </a:bodyPr>
          <a:lstStyle/>
          <a:p>
            <a:pPr algn="r">
              <a:lnSpc>
                <a:spcPct val="90000"/>
              </a:lnSpc>
              <a:spcBef>
                <a:spcPct val="40000"/>
              </a:spcBef>
              <a:buSzPct val="125000"/>
              <a:buFont typeface="Times" pitchFamily="-60" charset="0"/>
              <a:buNone/>
            </a:pPr>
            <a:r>
              <a:rPr lang="en-US" sz="700">
                <a:solidFill>
                  <a:schemeClr val="bg2"/>
                </a:solidFill>
                <a:latin typeface="Verdana" pitchFamily="34" charset="0"/>
                <a:cs typeface="Arial" charset="0"/>
              </a:rPr>
              <a:t>Source:  Nov ’07 Top500.org</a:t>
            </a:r>
          </a:p>
        </p:txBody>
      </p:sp>
      <p:sp>
        <p:nvSpPr>
          <p:cNvPr id="17418" name="Rectangle 11"/>
          <p:cNvSpPr>
            <a:spLocks noChangeArrowheads="1"/>
          </p:cNvSpPr>
          <p:nvPr/>
        </p:nvSpPr>
        <p:spPr bwMode="auto">
          <a:xfrm>
            <a:off x="6910027" y="5571221"/>
            <a:ext cx="1884723" cy="96950"/>
          </a:xfrm>
          <a:prstGeom prst="rect">
            <a:avLst/>
          </a:prstGeom>
          <a:noFill/>
          <a:ln w="9525" algn="ctr">
            <a:noFill/>
            <a:miter lim="800000"/>
            <a:headEnd/>
            <a:tailEnd/>
          </a:ln>
        </p:spPr>
        <p:txBody>
          <a:bodyPr wrap="square" lIns="0" tIns="0" rIns="0" bIns="0">
            <a:spAutoFit/>
          </a:bodyPr>
          <a:lstStyle/>
          <a:p>
            <a:pPr algn="r">
              <a:lnSpc>
                <a:spcPct val="90000"/>
              </a:lnSpc>
              <a:spcBef>
                <a:spcPct val="40000"/>
              </a:spcBef>
              <a:buSzPct val="125000"/>
              <a:buFont typeface="Times" pitchFamily="-60" charset="0"/>
              <a:buNone/>
            </a:pPr>
            <a:r>
              <a:rPr lang="en-US" sz="700" dirty="0">
                <a:solidFill>
                  <a:schemeClr val="bg2"/>
                </a:solidFill>
                <a:latin typeface="Verdana" pitchFamily="34" charset="0"/>
                <a:cs typeface="Arial" charset="0"/>
              </a:rPr>
              <a:t>Source:  Q4’07 IDC </a:t>
            </a:r>
            <a:r>
              <a:rPr lang="en-US" sz="700" dirty="0" err="1">
                <a:solidFill>
                  <a:schemeClr val="bg2"/>
                </a:solidFill>
                <a:latin typeface="Verdana" pitchFamily="34" charset="0"/>
                <a:cs typeface="Arial" charset="0"/>
              </a:rPr>
              <a:t>Qview</a:t>
            </a:r>
            <a:endParaRPr lang="en-US" sz="700" dirty="0">
              <a:solidFill>
                <a:schemeClr val="bg2"/>
              </a:solidFill>
              <a:latin typeface="Verdana" pitchFamily="34" charset="0"/>
              <a:cs typeface="Arial" charset="0"/>
            </a:endParaRPr>
          </a:p>
        </p:txBody>
      </p:sp>
      <p:sp>
        <p:nvSpPr>
          <p:cNvPr id="17419" name="AutoShape 14"/>
          <p:cNvSpPr>
            <a:spLocks noChangeArrowheads="1"/>
          </p:cNvSpPr>
          <p:nvPr/>
        </p:nvSpPr>
        <p:spPr bwMode="auto">
          <a:xfrm>
            <a:off x="5523367" y="1418091"/>
            <a:ext cx="3378200" cy="1021556"/>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nchor="ctr">
            <a:spAutoFit/>
          </a:bodyPr>
          <a:lstStyle/>
          <a:p>
            <a:pPr algn="ctr"/>
            <a:r>
              <a:rPr lang="en-US" sz="1800" dirty="0">
                <a:effectLst>
                  <a:outerShdw blurRad="38100" dist="38100" dir="2700000" algn="tl">
                    <a:srgbClr val="000000">
                      <a:alpha val="43137"/>
                    </a:srgbClr>
                  </a:outerShdw>
                </a:effectLst>
                <a:latin typeface="Verdana" pitchFamily="34" charset="0"/>
                <a:cs typeface="Arial" charset="0"/>
              </a:rPr>
              <a:t>Intel supports &gt;70% </a:t>
            </a:r>
            <a:r>
              <a:rPr lang="en-US" sz="1800" dirty="0" smtClean="0">
                <a:effectLst>
                  <a:outerShdw blurRad="38100" dist="38100" dir="2700000" algn="tl">
                    <a:srgbClr val="000000">
                      <a:alpha val="43137"/>
                    </a:srgbClr>
                  </a:outerShdw>
                </a:effectLst>
                <a:latin typeface="Verdana" pitchFamily="34" charset="0"/>
                <a:cs typeface="Arial" charset="0"/>
              </a:rPr>
              <a:t/>
            </a:r>
            <a:br>
              <a:rPr lang="en-US" sz="1800" dirty="0" smtClean="0">
                <a:effectLst>
                  <a:outerShdw blurRad="38100" dist="38100" dir="2700000" algn="tl">
                    <a:srgbClr val="000000">
                      <a:alpha val="43137"/>
                    </a:srgbClr>
                  </a:outerShdw>
                </a:effectLst>
                <a:latin typeface="Verdana" pitchFamily="34" charset="0"/>
                <a:cs typeface="Arial" charset="0"/>
              </a:rPr>
            </a:br>
            <a:r>
              <a:rPr lang="en-US" sz="1800" dirty="0" smtClean="0">
                <a:effectLst>
                  <a:outerShdw blurRad="38100" dist="38100" dir="2700000" algn="tl">
                    <a:srgbClr val="000000">
                      <a:alpha val="43137"/>
                    </a:srgbClr>
                  </a:outerShdw>
                </a:effectLst>
                <a:latin typeface="Verdana" pitchFamily="34" charset="0"/>
                <a:cs typeface="Arial" charset="0"/>
              </a:rPr>
              <a:t>of </a:t>
            </a:r>
            <a:r>
              <a:rPr lang="en-US" sz="1800" dirty="0">
                <a:effectLst>
                  <a:outerShdw blurRad="38100" dist="38100" dir="2700000" algn="tl">
                    <a:srgbClr val="000000">
                      <a:alpha val="43137"/>
                    </a:srgbClr>
                  </a:outerShdw>
                </a:effectLst>
                <a:latin typeface="Verdana" pitchFamily="34" charset="0"/>
                <a:cs typeface="Arial" charset="0"/>
              </a:rPr>
              <a:t>the world’s fastest  supercomputers</a:t>
            </a:r>
          </a:p>
        </p:txBody>
      </p:sp>
      <p:sp>
        <p:nvSpPr>
          <p:cNvPr id="17420" name="AutoShape 15"/>
          <p:cNvSpPr>
            <a:spLocks noChangeArrowheads="1"/>
          </p:cNvSpPr>
          <p:nvPr/>
        </p:nvSpPr>
        <p:spPr bwMode="auto">
          <a:xfrm>
            <a:off x="443367" y="4516438"/>
            <a:ext cx="3378200" cy="1021556"/>
          </a:xfrm>
          <a:prstGeom prst="roundRect">
            <a:avLst>
              <a:gd name="adj" fmla="val 16667"/>
            </a:avLst>
          </a:prstGeom>
          <a:ln>
            <a:headEnd/>
            <a:tailEnd/>
          </a:ln>
        </p:spPr>
        <p:style>
          <a:lnRef idx="1">
            <a:schemeClr val="accent3"/>
          </a:lnRef>
          <a:fillRef idx="3">
            <a:schemeClr val="accent3"/>
          </a:fillRef>
          <a:effectRef idx="2">
            <a:schemeClr val="accent3"/>
          </a:effectRef>
          <a:fontRef idx="minor">
            <a:schemeClr val="lt1"/>
          </a:fontRef>
        </p:style>
        <p:txBody>
          <a:bodyPr anchor="ctr">
            <a:spAutoFit/>
          </a:bodyPr>
          <a:lstStyle/>
          <a:p>
            <a:pPr algn="ctr"/>
            <a:r>
              <a:rPr lang="en-US" sz="1800" dirty="0">
                <a:effectLst>
                  <a:outerShdw blurRad="38100" dist="38100" dir="2700000" algn="tl">
                    <a:srgbClr val="000000">
                      <a:alpha val="43137"/>
                    </a:srgbClr>
                  </a:outerShdw>
                </a:effectLst>
                <a:latin typeface="Verdana" pitchFamily="34" charset="0"/>
                <a:cs typeface="Arial" charset="0"/>
              </a:rPr>
              <a:t>In 2007, Intel supplied approximately 4 out of every 5 processors</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9" name="Rectangle 7"/>
          <p:cNvSpPr>
            <a:spLocks noGrp="1" noChangeArrowheads="1"/>
          </p:cNvSpPr>
          <p:nvPr>
            <p:ph type="title"/>
          </p:nvPr>
        </p:nvSpPr>
        <p:spPr/>
        <p:txBody>
          <a:bodyPr/>
          <a:lstStyle/>
          <a:p>
            <a:r>
              <a:rPr lang="en-US" dirty="0" smtClean="0"/>
              <a:t>Clients Built For Business</a:t>
            </a:r>
          </a:p>
        </p:txBody>
      </p:sp>
      <p:sp>
        <p:nvSpPr>
          <p:cNvPr id="8200" name="Rectangle 8"/>
          <p:cNvSpPr>
            <a:spLocks noGrp="1" noChangeArrowheads="1"/>
          </p:cNvSpPr>
          <p:nvPr>
            <p:ph idx="4294967295"/>
          </p:nvPr>
        </p:nvSpPr>
        <p:spPr>
          <a:xfrm>
            <a:off x="0" y="3962400"/>
            <a:ext cx="9144000" cy="2123658"/>
          </a:xfrm>
        </p:spPr>
        <p:txBody>
          <a:bodyPr/>
          <a:lstStyle/>
          <a:p>
            <a:pPr marL="0" indent="0" algn="ctr" eaLnBrk="1" hangingPunct="1">
              <a:lnSpc>
                <a:spcPct val="100000"/>
              </a:lnSpc>
              <a:spcBef>
                <a:spcPts val="0"/>
              </a:spcBef>
              <a:spcAft>
                <a:spcPts val="1800"/>
              </a:spcAft>
              <a:buFont typeface="Wingdings" pitchFamily="2" charset="2"/>
              <a:buNone/>
              <a:defRPr/>
            </a:pPr>
            <a:r>
              <a:rPr lang="en-US" sz="3600" dirty="0" smtClean="0"/>
              <a:t>Proactive Security</a:t>
            </a:r>
          </a:p>
          <a:p>
            <a:pPr marL="0" indent="0" algn="ctr" eaLnBrk="1" hangingPunct="1">
              <a:lnSpc>
                <a:spcPct val="100000"/>
              </a:lnSpc>
              <a:spcBef>
                <a:spcPts val="0"/>
              </a:spcBef>
              <a:spcAft>
                <a:spcPts val="1800"/>
              </a:spcAft>
              <a:buFont typeface="Wingdings" pitchFamily="2" charset="2"/>
              <a:buNone/>
              <a:defRPr/>
            </a:pPr>
            <a:r>
              <a:rPr lang="en-US" sz="3600" dirty="0" smtClean="0"/>
              <a:t>Built-in Manageability</a:t>
            </a:r>
          </a:p>
          <a:p>
            <a:pPr marL="0" indent="0" algn="ctr" eaLnBrk="1" hangingPunct="1">
              <a:lnSpc>
                <a:spcPct val="100000"/>
              </a:lnSpc>
              <a:spcBef>
                <a:spcPts val="0"/>
              </a:spcBef>
              <a:spcAft>
                <a:spcPts val="1800"/>
              </a:spcAft>
              <a:buFont typeface="Wingdings" pitchFamily="2" charset="2"/>
              <a:buNone/>
              <a:defRPr/>
            </a:pPr>
            <a:r>
              <a:rPr lang="en-US" sz="3600" dirty="0" smtClean="0"/>
              <a:t>Energy Efficient Performance</a:t>
            </a:r>
          </a:p>
        </p:txBody>
      </p:sp>
      <p:sp>
        <p:nvSpPr>
          <p:cNvPr id="19458" name="Rectangle 6"/>
          <p:cNvSpPr>
            <a:spLocks noChangeArrowheads="1"/>
          </p:cNvSpPr>
          <p:nvPr/>
        </p:nvSpPr>
        <p:spPr bwMode="auto">
          <a:xfrm>
            <a:off x="409730" y="985838"/>
            <a:ext cx="8305800" cy="830997"/>
          </a:xfrm>
          <a:prstGeom prst="rect">
            <a:avLst/>
          </a:prstGeom>
          <a:noFill/>
          <a:ln w="9525">
            <a:noFill/>
            <a:miter lim="800000"/>
            <a:headEnd/>
            <a:tailEnd/>
          </a:ln>
        </p:spPr>
        <p:txBody>
          <a:bodyPr>
            <a:spAutoFit/>
          </a:bodyPr>
          <a:lstStyle/>
          <a:p>
            <a:pPr algn="ctr"/>
            <a:r>
              <a:rPr lang="en-US" sz="2400" dirty="0">
                <a:effectLst>
                  <a:outerShdw blurRad="38100" dist="38100" dir="2700000" algn="tl">
                    <a:srgbClr val="000000">
                      <a:alpha val="43137"/>
                    </a:srgbClr>
                  </a:outerShdw>
                </a:effectLst>
                <a:latin typeface="Trebuchet MS" pitchFamily="34" charset="0"/>
              </a:rPr>
              <a:t>Intel</a:t>
            </a:r>
            <a:r>
              <a:rPr lang="en-US" sz="2400" baseline="30000" dirty="0">
                <a:effectLst>
                  <a:outerShdw blurRad="38100" dist="38100" dir="2700000" algn="tl">
                    <a:srgbClr val="000000">
                      <a:alpha val="43137"/>
                    </a:srgbClr>
                  </a:outerShdw>
                </a:effectLst>
                <a:latin typeface="Trebuchet MS" pitchFamily="34" charset="0"/>
              </a:rPr>
              <a:t>®</a:t>
            </a:r>
            <a:r>
              <a:rPr lang="en-US" sz="2400" dirty="0">
                <a:effectLst>
                  <a:outerShdw blurRad="38100" dist="38100" dir="2700000" algn="tl">
                    <a:srgbClr val="000000">
                      <a:alpha val="43137"/>
                    </a:srgbClr>
                  </a:outerShdw>
                </a:effectLst>
                <a:latin typeface="Trebuchet MS" pitchFamily="34" charset="0"/>
              </a:rPr>
              <a:t> Core™2 and  Intel® </a:t>
            </a:r>
            <a:r>
              <a:rPr lang="en-US" sz="2400" dirty="0" err="1">
                <a:effectLst>
                  <a:outerShdw blurRad="38100" dist="38100" dir="2700000" algn="tl">
                    <a:srgbClr val="000000">
                      <a:alpha val="43137"/>
                    </a:srgbClr>
                  </a:outerShdw>
                </a:effectLst>
                <a:latin typeface="Trebuchet MS" pitchFamily="34" charset="0"/>
              </a:rPr>
              <a:t>Centrino</a:t>
            </a:r>
            <a:r>
              <a:rPr lang="en-US" sz="2400" dirty="0">
                <a:effectLst>
                  <a:outerShdw blurRad="38100" dist="38100" dir="2700000" algn="tl">
                    <a:srgbClr val="000000">
                      <a:alpha val="43137"/>
                    </a:srgbClr>
                  </a:outerShdw>
                </a:effectLst>
                <a:latin typeface="Trebuchet MS" pitchFamily="34" charset="0"/>
              </a:rPr>
              <a:t>® 2 processors with</a:t>
            </a:r>
          </a:p>
          <a:p>
            <a:pPr algn="ctr"/>
            <a:r>
              <a:rPr lang="en-US" sz="2400" dirty="0">
                <a:effectLst>
                  <a:outerShdw blurRad="38100" dist="38100" dir="2700000" algn="tl">
                    <a:srgbClr val="000000">
                      <a:alpha val="43137"/>
                    </a:srgbClr>
                  </a:outerShdw>
                </a:effectLst>
                <a:latin typeface="Trebuchet MS" pitchFamily="34" charset="0"/>
              </a:rPr>
              <a:t>Intel® vPro™ technology</a:t>
            </a:r>
          </a:p>
        </p:txBody>
      </p:sp>
      <p:sp>
        <p:nvSpPr>
          <p:cNvPr id="8" name="Slide Number Placeholder 6"/>
          <p:cNvSpPr txBox="1">
            <a:spLocks/>
          </p:cNvSpPr>
          <p:nvPr/>
        </p:nvSpPr>
        <p:spPr>
          <a:xfrm>
            <a:off x="0" y="6553200"/>
            <a:ext cx="415925" cy="304800"/>
          </a:xfrm>
          <a:prstGeom prst="rect">
            <a:avLst/>
          </a:prstGeom>
        </p:spPr>
        <p:txBody>
          <a:bodyPr/>
          <a:lstStyle>
            <a:lvl1pPr fontAlgn="auto">
              <a:spcBef>
                <a:spcPts val="0"/>
              </a:spcBef>
              <a:spcAft>
                <a:spcPts val="0"/>
              </a:spcAft>
              <a:defRPr sz="1050">
                <a:latin typeface="+mn-lt"/>
                <a:cs typeface="+mn-cs"/>
              </a:defRPr>
            </a:lvl1pPr>
          </a:lstStyle>
          <a:p>
            <a:pPr>
              <a:defRPr/>
            </a:pPr>
            <a:fld id="{7D8E9C60-4228-468B-8402-C9CF2D44F168}" type="slidenum">
              <a:rPr lang="en-US" smtClean="0"/>
              <a:pPr>
                <a:defRPr/>
              </a:pPr>
              <a:t>16</a:t>
            </a:fld>
            <a:endParaRPr lang="en-US"/>
          </a:p>
        </p:txBody>
      </p:sp>
      <p:pic>
        <p:nvPicPr>
          <p:cNvPr id="19462" name="Picture 9" descr="trans_pixel"/>
          <p:cNvPicPr>
            <a:picLocks noChangeAspect="1" noChangeArrowheads="1"/>
          </p:cNvPicPr>
          <p:nvPr/>
        </p:nvPicPr>
        <p:blipFill>
          <a:blip r:embed="rId3"/>
          <a:srcRect/>
          <a:stretch>
            <a:fillRect/>
          </a:stretch>
        </p:blipFill>
        <p:spPr bwMode="auto">
          <a:xfrm>
            <a:off x="-1797050" y="2930525"/>
            <a:ext cx="9525" cy="9525"/>
          </a:xfrm>
          <a:prstGeom prst="rect">
            <a:avLst/>
          </a:prstGeom>
          <a:noFill/>
          <a:ln w="9525">
            <a:noFill/>
            <a:miter lim="800000"/>
            <a:headEnd/>
            <a:tailEnd/>
          </a:ln>
        </p:spPr>
      </p:pic>
      <p:pic>
        <p:nvPicPr>
          <p:cNvPr id="19463" name="Picture 49" descr="c2d_vpro"/>
          <p:cNvPicPr>
            <a:picLocks noChangeAspect="1" noChangeArrowheads="1"/>
          </p:cNvPicPr>
          <p:nvPr/>
        </p:nvPicPr>
        <p:blipFill>
          <a:blip r:embed="rId4"/>
          <a:srcRect/>
          <a:stretch>
            <a:fillRect/>
          </a:stretch>
        </p:blipFill>
        <p:spPr bwMode="auto">
          <a:xfrm>
            <a:off x="2784420" y="1905000"/>
            <a:ext cx="1655763" cy="2057400"/>
          </a:xfrm>
          <a:prstGeom prst="rect">
            <a:avLst/>
          </a:prstGeom>
          <a:noFill/>
          <a:ln w="9525">
            <a:noFill/>
            <a:miter lim="800000"/>
            <a:headEnd/>
            <a:tailEnd/>
          </a:ln>
        </p:spPr>
      </p:pic>
      <p:pic>
        <p:nvPicPr>
          <p:cNvPr id="19464" name="Picture 52" descr="centrino 2 badge"/>
          <p:cNvPicPr>
            <a:picLocks noChangeAspect="1" noChangeArrowheads="1"/>
          </p:cNvPicPr>
          <p:nvPr/>
        </p:nvPicPr>
        <p:blipFill>
          <a:blip r:embed="rId5" cstate="print"/>
          <a:srcRect/>
          <a:stretch>
            <a:fillRect/>
          </a:stretch>
        </p:blipFill>
        <p:spPr bwMode="auto">
          <a:xfrm>
            <a:off x="4583058" y="1905000"/>
            <a:ext cx="1657350" cy="2057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44"/>
          <p:cNvSpPr>
            <a:spLocks noGrp="1" noChangeArrowheads="1"/>
          </p:cNvSpPr>
          <p:nvPr>
            <p:ph type="title"/>
          </p:nvPr>
        </p:nvSpPr>
        <p:spPr>
          <a:xfrm>
            <a:off x="382588" y="228600"/>
            <a:ext cx="8380412" cy="609398"/>
          </a:xfrm>
        </p:spPr>
        <p:txBody>
          <a:bodyPr/>
          <a:lstStyle/>
          <a:p>
            <a:r>
              <a:rPr lang="en-US" sz="4400" dirty="0" smtClean="0"/>
              <a:t>A Leap Forward In Performance… </a:t>
            </a:r>
          </a:p>
        </p:txBody>
      </p:sp>
      <p:sp>
        <p:nvSpPr>
          <p:cNvPr id="23554" name="Text Box 34"/>
          <p:cNvSpPr txBox="1">
            <a:spLocks noChangeArrowheads="1"/>
          </p:cNvSpPr>
          <p:nvPr/>
        </p:nvSpPr>
        <p:spPr bwMode="auto">
          <a:xfrm>
            <a:off x="3624263" y="6657975"/>
            <a:ext cx="3962400" cy="200025"/>
          </a:xfrm>
          <a:prstGeom prst="rect">
            <a:avLst/>
          </a:prstGeom>
          <a:noFill/>
          <a:ln w="22225" algn="ctr">
            <a:noFill/>
            <a:miter lim="800000"/>
            <a:headEnd/>
            <a:tailEnd/>
          </a:ln>
        </p:spPr>
        <p:txBody>
          <a:bodyPr>
            <a:spAutoFit/>
          </a:bodyPr>
          <a:lstStyle/>
          <a:p>
            <a:pPr algn="ctr"/>
            <a:r>
              <a:rPr lang="en-US" sz="700">
                <a:latin typeface="Verdana" pitchFamily="34" charset="0"/>
              </a:rPr>
              <a:t>Source: Intel.  See Backup for system configurations and important information</a:t>
            </a:r>
          </a:p>
        </p:txBody>
      </p:sp>
      <p:sp>
        <p:nvSpPr>
          <p:cNvPr id="23555" name="Text Box 37"/>
          <p:cNvSpPr txBox="1">
            <a:spLocks noChangeArrowheads="1"/>
          </p:cNvSpPr>
          <p:nvPr/>
        </p:nvSpPr>
        <p:spPr bwMode="auto">
          <a:xfrm>
            <a:off x="0" y="6642100"/>
            <a:ext cx="3886200" cy="215900"/>
          </a:xfrm>
          <a:prstGeom prst="rect">
            <a:avLst/>
          </a:prstGeom>
          <a:noFill/>
          <a:ln w="22225" algn="ctr">
            <a:noFill/>
            <a:miter lim="800000"/>
            <a:headEnd/>
            <a:tailEnd/>
          </a:ln>
        </p:spPr>
        <p:txBody>
          <a:bodyPr>
            <a:spAutoFit/>
          </a:bodyPr>
          <a:lstStyle/>
          <a:p>
            <a:pPr algn="ctr"/>
            <a:r>
              <a:rPr lang="en-US" sz="800">
                <a:latin typeface="Verdana" pitchFamily="34" charset="0"/>
              </a:rPr>
              <a:t>*Other brands may be claimed as the property of others. </a:t>
            </a:r>
          </a:p>
        </p:txBody>
      </p:sp>
      <p:grpSp>
        <p:nvGrpSpPr>
          <p:cNvPr id="2" name="Group 63"/>
          <p:cNvGrpSpPr>
            <a:grpSpLocks/>
          </p:cNvGrpSpPr>
          <p:nvPr/>
        </p:nvGrpSpPr>
        <p:grpSpPr bwMode="auto">
          <a:xfrm>
            <a:off x="457200" y="1166702"/>
            <a:ext cx="8123238" cy="2747962"/>
            <a:chOff x="533401" y="1714500"/>
            <a:chExt cx="8599711" cy="3200400"/>
          </a:xfrm>
        </p:grpSpPr>
        <p:pic>
          <p:nvPicPr>
            <p:cNvPr id="23565" name="Picture 2"/>
            <p:cNvPicPr>
              <a:picLocks noChangeAspect="1" noChangeArrowheads="1"/>
            </p:cNvPicPr>
            <p:nvPr/>
          </p:nvPicPr>
          <p:blipFill>
            <a:blip r:embed="rId3"/>
            <a:srcRect/>
            <a:stretch>
              <a:fillRect/>
            </a:stretch>
          </p:blipFill>
          <p:spPr bwMode="auto">
            <a:xfrm>
              <a:off x="4572001" y="1714500"/>
              <a:ext cx="4561111" cy="3200400"/>
            </a:xfrm>
            <a:prstGeom prst="rect">
              <a:avLst/>
            </a:prstGeom>
            <a:noFill/>
            <a:ln w="9525">
              <a:noFill/>
              <a:miter lim="800000"/>
              <a:headEnd/>
              <a:tailEnd/>
            </a:ln>
          </p:spPr>
        </p:pic>
        <p:pic>
          <p:nvPicPr>
            <p:cNvPr id="23566" name="Picture 3"/>
            <p:cNvPicPr>
              <a:picLocks noChangeAspect="1" noChangeArrowheads="1"/>
            </p:cNvPicPr>
            <p:nvPr/>
          </p:nvPicPr>
          <p:blipFill>
            <a:blip r:embed="rId4"/>
            <a:srcRect/>
            <a:stretch>
              <a:fillRect/>
            </a:stretch>
          </p:blipFill>
          <p:spPr bwMode="auto">
            <a:xfrm>
              <a:off x="533401" y="1714500"/>
              <a:ext cx="3556737" cy="3200400"/>
            </a:xfrm>
            <a:prstGeom prst="rect">
              <a:avLst/>
            </a:prstGeom>
            <a:noFill/>
            <a:ln w="9525">
              <a:noFill/>
              <a:miter lim="800000"/>
              <a:headEnd/>
              <a:tailEnd/>
            </a:ln>
          </p:spPr>
        </p:pic>
      </p:grpSp>
      <p:sp>
        <p:nvSpPr>
          <p:cNvPr id="9" name="Rectangle 8"/>
          <p:cNvSpPr/>
          <p:nvPr/>
        </p:nvSpPr>
        <p:spPr>
          <a:xfrm>
            <a:off x="1539875" y="3970768"/>
            <a:ext cx="6064250" cy="584200"/>
          </a:xfrm>
          <a:prstGeom prst="rect">
            <a:avLst/>
          </a:prstGeom>
        </p:spPr>
        <p:txBody>
          <a:bodyPr wrap="none">
            <a:spAutoFit/>
          </a:bodyPr>
          <a:lstStyle/>
          <a:p>
            <a:pPr>
              <a:defRPr/>
            </a:pPr>
            <a:r>
              <a:rPr lang="en-US" sz="3200" kern="0" dirty="0">
                <a:solidFill>
                  <a:srgbClr val="FFFFFF"/>
                </a:solidFill>
                <a:effectLst>
                  <a:outerShdw blurRad="38100" dist="38100" dir="2700000" algn="tl">
                    <a:srgbClr val="000000">
                      <a:alpha val="43137"/>
                    </a:srgbClr>
                  </a:outerShdw>
                </a:effectLst>
                <a:latin typeface="Trebuchet MS" pitchFamily="34" charset="0"/>
                <a:ea typeface="+mj-ea"/>
                <a:cs typeface="Arial"/>
              </a:rPr>
              <a:t>Significant Reductions in Power</a:t>
            </a:r>
            <a:endParaRPr lang="en-US" sz="1400" dirty="0">
              <a:effectLst>
                <a:outerShdw blurRad="38100" dist="38100" dir="2700000" algn="tl">
                  <a:srgbClr val="000000">
                    <a:alpha val="43137"/>
                  </a:srgbClr>
                </a:outerShdw>
              </a:effectLst>
              <a:latin typeface="Trebuchet MS" pitchFamily="34" charset="0"/>
            </a:endParaRPr>
          </a:p>
        </p:txBody>
      </p:sp>
      <p:sp>
        <p:nvSpPr>
          <p:cNvPr id="10" name="Slide Number Placeholder 6"/>
          <p:cNvSpPr txBox="1">
            <a:spLocks/>
          </p:cNvSpPr>
          <p:nvPr/>
        </p:nvSpPr>
        <p:spPr>
          <a:xfrm>
            <a:off x="0" y="6553200"/>
            <a:ext cx="415925" cy="304800"/>
          </a:xfrm>
          <a:prstGeom prst="rect">
            <a:avLst/>
          </a:prstGeom>
        </p:spPr>
        <p:txBody>
          <a:bodyPr/>
          <a:lstStyle>
            <a:lvl1pPr fontAlgn="auto">
              <a:spcBef>
                <a:spcPts val="0"/>
              </a:spcBef>
              <a:spcAft>
                <a:spcPts val="0"/>
              </a:spcAft>
              <a:defRPr sz="1050">
                <a:latin typeface="+mn-lt"/>
                <a:cs typeface="+mn-cs"/>
              </a:defRPr>
            </a:lvl1pPr>
          </a:lstStyle>
          <a:p>
            <a:pPr>
              <a:defRPr/>
            </a:pPr>
            <a:fld id="{1F1927B7-000D-4C8B-A3A0-D0EF7EACB560}" type="slidenum">
              <a:rPr lang="en-US" smtClean="0"/>
              <a:pPr>
                <a:defRPr/>
              </a:pPr>
              <a:t>17</a:t>
            </a:fld>
            <a:endParaRPr lang="en-US"/>
          </a:p>
        </p:txBody>
      </p:sp>
      <p:sp>
        <p:nvSpPr>
          <p:cNvPr id="17" name="TextBox 16"/>
          <p:cNvSpPr txBox="1"/>
          <p:nvPr/>
        </p:nvSpPr>
        <p:spPr>
          <a:xfrm>
            <a:off x="3172031" y="5105400"/>
            <a:ext cx="436338" cy="523220"/>
          </a:xfrm>
          <a:prstGeom prst="rect">
            <a:avLst/>
          </a:prstGeom>
          <a:noFill/>
        </p:spPr>
        <p:txBody>
          <a:bodyPr wrap="none">
            <a:spAutoFit/>
          </a:bodyPr>
          <a:lstStyle/>
          <a:p>
            <a:pPr>
              <a:defRPr/>
            </a:pPr>
            <a:r>
              <a:rPr lang="en-US" sz="2800" b="1" dirty="0">
                <a:effectLst>
                  <a:outerShdw blurRad="38100" dist="38100" dir="2700000" algn="tl">
                    <a:srgbClr val="000000">
                      <a:alpha val="43137"/>
                    </a:srgbClr>
                  </a:outerShdw>
                </a:effectLst>
                <a:latin typeface="+mj-lt"/>
              </a:rPr>
              <a:t>=</a:t>
            </a:r>
          </a:p>
        </p:txBody>
      </p:sp>
      <p:sp>
        <p:nvSpPr>
          <p:cNvPr id="18" name="Rectangle 17"/>
          <p:cNvSpPr/>
          <p:nvPr/>
        </p:nvSpPr>
        <p:spPr>
          <a:xfrm>
            <a:off x="3660776" y="4876800"/>
            <a:ext cx="3651962" cy="1092607"/>
          </a:xfrm>
          <a:prstGeom prst="rect">
            <a:avLst/>
          </a:prstGeom>
        </p:spPr>
        <p:txBody>
          <a:bodyPr wrap="none">
            <a:spAutoFit/>
          </a:bodyPr>
          <a:lstStyle/>
          <a:p>
            <a:pPr>
              <a:spcAft>
                <a:spcPts val="600"/>
              </a:spcAft>
              <a:defRPr/>
            </a:pPr>
            <a:r>
              <a:rPr lang="en-US" sz="2400" kern="0" dirty="0">
                <a:solidFill>
                  <a:srgbClr val="FFFFFF"/>
                </a:solidFill>
                <a:latin typeface="Trebuchet MS" pitchFamily="34" charset="0"/>
                <a:cs typeface="Arial"/>
              </a:rPr>
              <a:t>Even more power savings</a:t>
            </a:r>
          </a:p>
          <a:p>
            <a:pPr marL="288925" indent="-288925" defTabSz="912777" fontAlgn="base">
              <a:lnSpc>
                <a:spcPct val="90000"/>
              </a:lnSpc>
              <a:spcAft>
                <a:spcPct val="0"/>
              </a:spcAft>
              <a:buClr>
                <a:schemeClr val="tx2"/>
              </a:buClr>
              <a:buSzPct val="95000"/>
              <a:buBlip>
                <a:blip r:embed="rId5"/>
              </a:buBlip>
              <a:defRPr/>
            </a:pPr>
            <a:r>
              <a:rPr lang="en-US" sz="20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Turn PCs off at night</a:t>
            </a:r>
          </a:p>
          <a:p>
            <a:pPr marL="288925" indent="-288925" defTabSz="912777" fontAlgn="base">
              <a:lnSpc>
                <a:spcPct val="90000"/>
              </a:lnSpc>
              <a:spcAft>
                <a:spcPct val="0"/>
              </a:spcAft>
              <a:buClr>
                <a:schemeClr val="tx2"/>
              </a:buClr>
              <a:buSzPct val="95000"/>
              <a:buBlip>
                <a:blip r:embed="rId5"/>
              </a:buBlip>
              <a:defRPr/>
            </a:pPr>
            <a:r>
              <a:rPr lang="en-US" sz="20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Wake to patch</a:t>
            </a:r>
          </a:p>
        </p:txBody>
      </p:sp>
      <p:pic>
        <p:nvPicPr>
          <p:cNvPr id="19" name="Picture 16" descr="c2d_vpro"/>
          <p:cNvPicPr>
            <a:picLocks noChangeAspect="1" noChangeArrowheads="1"/>
          </p:cNvPicPr>
          <p:nvPr/>
        </p:nvPicPr>
        <p:blipFill>
          <a:blip r:embed="rId6"/>
          <a:srcRect/>
          <a:stretch>
            <a:fillRect/>
          </a:stretch>
        </p:blipFill>
        <p:spPr bwMode="auto">
          <a:xfrm>
            <a:off x="2130426" y="4876800"/>
            <a:ext cx="919162" cy="11430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50" name="Picture 26"/>
          <p:cNvPicPr>
            <a:picLocks noChangeAspect="1" noChangeArrowheads="1"/>
          </p:cNvPicPr>
          <p:nvPr/>
        </p:nvPicPr>
        <p:blipFill>
          <a:blip r:embed="rId3"/>
          <a:srcRect/>
          <a:stretch>
            <a:fillRect/>
          </a:stretch>
        </p:blipFill>
        <p:spPr bwMode="auto">
          <a:xfrm>
            <a:off x="771220" y="970723"/>
            <a:ext cx="2319847" cy="31043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8674" name="Rectangle 20"/>
          <p:cNvSpPr>
            <a:spLocks noGrp="1" noChangeArrowheads="1"/>
          </p:cNvSpPr>
          <p:nvPr>
            <p:ph type="title"/>
          </p:nvPr>
        </p:nvSpPr>
        <p:spPr>
          <a:xfrm>
            <a:off x="382588" y="228600"/>
            <a:ext cx="8380412" cy="498598"/>
          </a:xfrm>
        </p:spPr>
        <p:txBody>
          <a:bodyPr/>
          <a:lstStyle/>
          <a:p>
            <a:r>
              <a:rPr lang="en-US" sz="3600" dirty="0" smtClean="0"/>
              <a:t>Demonstrated Customer Improvements</a:t>
            </a:r>
          </a:p>
        </p:txBody>
      </p:sp>
      <p:sp>
        <p:nvSpPr>
          <p:cNvPr id="21518" name="Text Box 15"/>
          <p:cNvSpPr txBox="1">
            <a:spLocks noChangeArrowheads="1"/>
          </p:cNvSpPr>
          <p:nvPr/>
        </p:nvSpPr>
        <p:spPr bwMode="auto">
          <a:xfrm>
            <a:off x="142464" y="5950230"/>
            <a:ext cx="7619997" cy="584771"/>
          </a:xfrm>
          <a:prstGeom prst="rect">
            <a:avLst/>
          </a:prstGeom>
          <a:noFill/>
          <a:ln w="9525">
            <a:noFill/>
            <a:miter lim="800000"/>
            <a:headEnd/>
            <a:tailEnd/>
          </a:ln>
        </p:spPr>
        <p:txBody>
          <a:bodyPr wrap="square" lIns="91435" tIns="45718" rIns="91435" bIns="45718">
            <a:spAutoFit/>
          </a:bodyPr>
          <a:lstStyle/>
          <a:p>
            <a:pPr>
              <a:defRPr/>
            </a:pPr>
            <a:r>
              <a:rPr lang="en-US" sz="800" dirty="0">
                <a:effectLst>
                  <a:outerShdw blurRad="38100" dist="38100" dir="2700000" algn="tl">
                    <a:srgbClr val="000000"/>
                  </a:outerShdw>
                </a:effectLst>
                <a:latin typeface="Trebuchet MS" pitchFamily="34" charset="0"/>
              </a:rPr>
              <a:t>Sources:  Case Studies with Intel® vPro™ processor technology, An Analysis of Early Testing of Intel® vPro™ processor technology in Large IT Departments, </a:t>
            </a:r>
            <a:r>
              <a:rPr lang="en-US" sz="800" dirty="0" smtClean="0">
                <a:effectLst>
                  <a:outerShdw blurRad="38100" dist="38100" dir="2700000" algn="tl">
                    <a:srgbClr val="000000"/>
                  </a:outerShdw>
                </a:effectLst>
                <a:latin typeface="Trebuchet MS" pitchFamily="34" charset="0"/>
              </a:rPr>
              <a:t> Charles </a:t>
            </a:r>
            <a:r>
              <a:rPr lang="en-US" sz="800" dirty="0">
                <a:effectLst>
                  <a:outerShdw blurRad="38100" dist="38100" dir="2700000" algn="tl">
                    <a:srgbClr val="000000"/>
                  </a:outerShdw>
                </a:effectLst>
                <a:latin typeface="Trebuchet MS" pitchFamily="34" charset="0"/>
              </a:rPr>
              <a:t>Le Grand, Mark </a:t>
            </a:r>
            <a:r>
              <a:rPr lang="en-US" sz="800" dirty="0" err="1">
                <a:effectLst>
                  <a:outerShdw blurRad="38100" dist="38100" dir="2700000" algn="tl">
                    <a:srgbClr val="000000"/>
                  </a:outerShdw>
                </a:effectLst>
                <a:latin typeface="Trebuchet MS" pitchFamily="34" charset="0"/>
              </a:rPr>
              <a:t>Salamasick</a:t>
            </a:r>
            <a:r>
              <a:rPr lang="en-US" sz="800" dirty="0">
                <a:effectLst>
                  <a:outerShdw blurRad="38100" dist="38100" dir="2700000" algn="tl">
                    <a:srgbClr val="000000"/>
                  </a:outerShdw>
                </a:effectLst>
                <a:latin typeface="Trebuchet MS" pitchFamily="34" charset="0"/>
              </a:rPr>
              <a:t>, April 2007</a:t>
            </a:r>
          </a:p>
          <a:p>
            <a:pPr>
              <a:defRPr/>
            </a:pPr>
            <a:r>
              <a:rPr lang="en-US" sz="800" dirty="0">
                <a:latin typeface="Trebuchet MS" pitchFamily="34" charset="0"/>
              </a:rPr>
              <a:t>The Economics of Deploying PCs with Intel® vPro™ and Intel® </a:t>
            </a:r>
            <a:r>
              <a:rPr lang="en-US" sz="800" dirty="0" err="1">
                <a:latin typeface="Trebuchet MS" pitchFamily="34" charset="0"/>
              </a:rPr>
              <a:t>Centrino</a:t>
            </a:r>
            <a:r>
              <a:rPr lang="en-US" sz="800" dirty="0">
                <a:latin typeface="Trebuchet MS" pitchFamily="34" charset="0"/>
              </a:rPr>
              <a:t>® Pro Processor Technology in Conjunction with </a:t>
            </a:r>
            <a:r>
              <a:rPr lang="en-US" sz="800" dirty="0" err="1">
                <a:latin typeface="Trebuchet MS" pitchFamily="34" charset="0"/>
              </a:rPr>
              <a:t>Altiris</a:t>
            </a:r>
            <a:r>
              <a:rPr lang="en-US" sz="800" dirty="0">
                <a:latin typeface="Trebuchet MS" pitchFamily="34" charset="0"/>
              </a:rPr>
              <a:t>® </a:t>
            </a:r>
            <a:r>
              <a:rPr lang="en-US" sz="800" dirty="0" smtClean="0">
                <a:latin typeface="Trebuchet MS" pitchFamily="34" charset="0"/>
              </a:rPr>
              <a:t>Client </a:t>
            </a:r>
            <a:r>
              <a:rPr lang="en-US" sz="800" dirty="0">
                <a:latin typeface="Trebuchet MS" pitchFamily="34" charset="0"/>
              </a:rPr>
              <a:t>Management Suite™, </a:t>
            </a:r>
            <a:r>
              <a:rPr lang="en-US" sz="800" dirty="0" err="1">
                <a:latin typeface="Trebuchet MS" pitchFamily="34" charset="0"/>
              </a:rPr>
              <a:t>WiPro</a:t>
            </a:r>
            <a:r>
              <a:rPr lang="en-US" sz="800" dirty="0">
                <a:latin typeface="Trebuchet MS" pitchFamily="34" charset="0"/>
              </a:rPr>
              <a:t> Technologies, September 2007</a:t>
            </a:r>
          </a:p>
        </p:txBody>
      </p:sp>
      <p:grpSp>
        <p:nvGrpSpPr>
          <p:cNvPr id="2" name="Group 22"/>
          <p:cNvGrpSpPr>
            <a:grpSpLocks/>
          </p:cNvGrpSpPr>
          <p:nvPr/>
        </p:nvGrpSpPr>
        <p:grpSpPr bwMode="auto">
          <a:xfrm>
            <a:off x="30163" y="4439481"/>
            <a:ext cx="9053512" cy="1463675"/>
            <a:chOff x="30480" y="4648200"/>
            <a:chExt cx="9052560" cy="1463040"/>
          </a:xfrm>
        </p:grpSpPr>
        <p:sp>
          <p:nvSpPr>
            <p:cNvPr id="21" name="Rounded Rectangle 20"/>
            <p:cNvSpPr/>
            <p:nvPr/>
          </p:nvSpPr>
          <p:spPr bwMode="auto">
            <a:xfrm>
              <a:off x="30480" y="4648200"/>
              <a:ext cx="9052560" cy="1463040"/>
            </a:xfrm>
            <a:prstGeom prst="roundRect">
              <a:avLst>
                <a:gd name="adj" fmla="val 7143"/>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wrap="none" anchor="ctr"/>
            <a:lstStyle/>
            <a:p>
              <a:pPr algn="ctr" eaLnBrk="0" hangingPunct="0">
                <a:lnSpc>
                  <a:spcPct val="75000"/>
                </a:lnSpc>
                <a:spcBef>
                  <a:spcPct val="50000"/>
                </a:spcBef>
                <a:defRPr/>
              </a:pPr>
              <a:endParaRPr lang="en-US">
                <a:solidFill>
                  <a:srgbClr val="FFFF00"/>
                </a:solidFill>
                <a:latin typeface="Trebuchet MS" pitchFamily="34" charset="0"/>
                <a:cs typeface="Arial" pitchFamily="34" charset="0"/>
              </a:endParaRPr>
            </a:p>
          </p:txBody>
        </p:sp>
        <p:sp>
          <p:nvSpPr>
            <p:cNvPr id="21519" name="AutoShape 16"/>
            <p:cNvSpPr>
              <a:spLocks noChangeArrowheads="1"/>
            </p:cNvSpPr>
            <p:nvPr/>
          </p:nvSpPr>
          <p:spPr bwMode="auto">
            <a:xfrm>
              <a:off x="5520588" y="4776538"/>
              <a:ext cx="1645920" cy="1280160"/>
            </a:xfrm>
            <a:prstGeom prst="downArrow">
              <a:avLst>
                <a:gd name="adj1" fmla="val 72223"/>
                <a:gd name="adj2" fmla="val 53767"/>
              </a:avLst>
            </a:prstGeom>
            <a:ln>
              <a:headEnd/>
              <a:tailEnd/>
            </a:ln>
          </p:spPr>
          <p:style>
            <a:lnRef idx="1">
              <a:schemeClr val="accent4"/>
            </a:lnRef>
            <a:fillRef idx="3">
              <a:schemeClr val="accent4"/>
            </a:fillRef>
            <a:effectRef idx="2">
              <a:schemeClr val="accent4"/>
            </a:effectRef>
            <a:fontRef idx="minor">
              <a:schemeClr val="lt1"/>
            </a:fontRef>
          </p:style>
          <p:txBody>
            <a:bodyPr wrap="none" lIns="91435" tIns="45718" rIns="91435" bIns="45718" anchor="b" anchorCtr="1"/>
            <a:lstStyle/>
            <a:p>
              <a:pPr algn="ctr">
                <a:defRPr/>
              </a:pPr>
              <a:r>
                <a:rPr lang="en-US" sz="1100" dirty="0">
                  <a:solidFill>
                    <a:srgbClr val="FFFF00"/>
                  </a:solidFill>
                  <a:effectLst>
                    <a:outerShdw blurRad="38100" dist="38100" dir="2700000" algn="tl">
                      <a:srgbClr val="000000">
                        <a:alpha val="43137"/>
                      </a:srgbClr>
                    </a:outerShdw>
                  </a:effectLst>
                  <a:latin typeface="Trebuchet MS" pitchFamily="34" charset="0"/>
                </a:rPr>
                <a:t>Time To Achieve</a:t>
              </a:r>
            </a:p>
            <a:p>
              <a:pPr algn="ctr">
                <a:defRPr/>
              </a:pPr>
              <a:r>
                <a:rPr lang="en-US" sz="1100" dirty="0">
                  <a:solidFill>
                    <a:srgbClr val="FFFF00"/>
                  </a:solidFill>
                  <a:effectLst>
                    <a:outerShdw blurRad="38100" dist="38100" dir="2700000" algn="tl">
                      <a:srgbClr val="000000">
                        <a:alpha val="43137"/>
                      </a:srgbClr>
                    </a:outerShdw>
                  </a:effectLst>
                  <a:latin typeface="Trebuchet MS" pitchFamily="34" charset="0"/>
                </a:rPr>
                <a:t>Patch Saturation</a:t>
              </a:r>
            </a:p>
            <a:p>
              <a:pPr algn="ctr">
                <a:defRPr/>
              </a:pPr>
              <a:r>
                <a:rPr lang="en-US" sz="1600" b="1" dirty="0">
                  <a:solidFill>
                    <a:srgbClr val="FFFF00"/>
                  </a:solidFill>
                  <a:effectLst>
                    <a:outerShdw blurRad="38100" dist="38100" dir="2700000" algn="tl">
                      <a:srgbClr val="000000">
                        <a:alpha val="43137"/>
                      </a:srgbClr>
                    </a:outerShdw>
                  </a:effectLst>
                  <a:latin typeface="Trebuchet MS" pitchFamily="34" charset="0"/>
                </a:rPr>
                <a:t>94%</a:t>
              </a:r>
            </a:p>
          </p:txBody>
        </p:sp>
        <p:sp>
          <p:nvSpPr>
            <p:cNvPr id="21513" name="AutoShape 9"/>
            <p:cNvSpPr>
              <a:spLocks noChangeArrowheads="1"/>
            </p:cNvSpPr>
            <p:nvPr/>
          </p:nvSpPr>
          <p:spPr bwMode="auto">
            <a:xfrm>
              <a:off x="76200" y="4776538"/>
              <a:ext cx="1645920" cy="1280160"/>
            </a:xfrm>
            <a:prstGeom prst="downArrow">
              <a:avLst>
                <a:gd name="adj1" fmla="val 73849"/>
                <a:gd name="adj2" fmla="val 53687"/>
              </a:avLst>
            </a:prstGeom>
            <a:ln>
              <a:headEnd/>
              <a:tailEnd/>
            </a:ln>
          </p:spPr>
          <p:style>
            <a:lnRef idx="1">
              <a:schemeClr val="accent4"/>
            </a:lnRef>
            <a:fillRef idx="3">
              <a:schemeClr val="accent4"/>
            </a:fillRef>
            <a:effectRef idx="2">
              <a:schemeClr val="accent4"/>
            </a:effectRef>
            <a:fontRef idx="minor">
              <a:schemeClr val="lt1"/>
            </a:fontRef>
          </p:style>
          <p:txBody>
            <a:bodyPr wrap="none" lIns="91435" tIns="45718" rIns="91435" bIns="45718" anchor="b" anchorCtr="1"/>
            <a:lstStyle/>
            <a:p>
              <a:pPr algn="ctr">
                <a:defRPr/>
              </a:pPr>
              <a:r>
                <a:rPr lang="en-US" sz="1100" dirty="0">
                  <a:solidFill>
                    <a:srgbClr val="FFFF00"/>
                  </a:solidFill>
                  <a:effectLst>
                    <a:outerShdw blurRad="38100" dist="38100" dir="2700000" algn="tl">
                      <a:srgbClr val="000000">
                        <a:alpha val="43137"/>
                      </a:srgbClr>
                    </a:outerShdw>
                  </a:effectLst>
                  <a:latin typeface="Trebuchet MS" pitchFamily="34" charset="0"/>
                </a:rPr>
                <a:t>Time To Patch</a:t>
              </a:r>
              <a:br>
                <a:rPr lang="en-US" sz="1100" dirty="0">
                  <a:solidFill>
                    <a:srgbClr val="FFFF00"/>
                  </a:solidFill>
                  <a:effectLst>
                    <a:outerShdw blurRad="38100" dist="38100" dir="2700000" algn="tl">
                      <a:srgbClr val="000000">
                        <a:alpha val="43137"/>
                      </a:srgbClr>
                    </a:outerShdw>
                  </a:effectLst>
                  <a:latin typeface="Trebuchet MS" pitchFamily="34" charset="0"/>
                </a:rPr>
              </a:br>
              <a:r>
                <a:rPr lang="en-US" sz="1100" dirty="0">
                  <a:solidFill>
                    <a:srgbClr val="FFFF00"/>
                  </a:solidFill>
                  <a:effectLst>
                    <a:outerShdw blurRad="38100" dist="38100" dir="2700000" algn="tl">
                      <a:srgbClr val="000000">
                        <a:alpha val="43137"/>
                      </a:srgbClr>
                    </a:outerShdw>
                  </a:effectLst>
                  <a:latin typeface="Trebuchet MS" pitchFamily="34" charset="0"/>
                </a:rPr>
                <a:t>1000 PCs</a:t>
              </a:r>
              <a:r>
                <a:rPr lang="en-US" sz="800" dirty="0">
                  <a:solidFill>
                    <a:srgbClr val="FFFF00"/>
                  </a:solidFill>
                  <a:effectLst>
                    <a:outerShdw blurRad="38100" dist="38100" dir="2700000" algn="tl">
                      <a:srgbClr val="000000">
                        <a:alpha val="43137"/>
                      </a:srgbClr>
                    </a:outerShdw>
                  </a:effectLst>
                  <a:latin typeface="Trebuchet MS" pitchFamily="34" charset="0"/>
                </a:rPr>
                <a:t/>
              </a:r>
              <a:br>
                <a:rPr lang="en-US" sz="800" dirty="0">
                  <a:solidFill>
                    <a:srgbClr val="FFFF00"/>
                  </a:solidFill>
                  <a:effectLst>
                    <a:outerShdw blurRad="38100" dist="38100" dir="2700000" algn="tl">
                      <a:srgbClr val="000000">
                        <a:alpha val="43137"/>
                      </a:srgbClr>
                    </a:outerShdw>
                  </a:effectLst>
                  <a:latin typeface="Trebuchet MS" pitchFamily="34" charset="0"/>
                </a:rPr>
              </a:br>
              <a:r>
                <a:rPr lang="en-US" sz="1600" b="1" dirty="0">
                  <a:solidFill>
                    <a:srgbClr val="FFFF00"/>
                  </a:solidFill>
                  <a:effectLst>
                    <a:outerShdw blurRad="38100" dist="38100" dir="2700000" algn="tl">
                      <a:srgbClr val="000000">
                        <a:alpha val="43137"/>
                      </a:srgbClr>
                    </a:outerShdw>
                  </a:effectLst>
                  <a:latin typeface="Trebuchet MS" pitchFamily="34" charset="0"/>
                </a:rPr>
                <a:t>86%</a:t>
              </a:r>
            </a:p>
          </p:txBody>
        </p:sp>
        <p:grpSp>
          <p:nvGrpSpPr>
            <p:cNvPr id="3" name="Group 31"/>
            <p:cNvGrpSpPr>
              <a:grpSpLocks/>
            </p:cNvGrpSpPr>
            <p:nvPr/>
          </p:nvGrpSpPr>
          <p:grpSpPr bwMode="auto">
            <a:xfrm>
              <a:off x="7351925" y="4784363"/>
              <a:ext cx="1635020" cy="1267640"/>
              <a:chOff x="5410200" y="3886200"/>
              <a:chExt cx="3657600" cy="2468880"/>
            </a:xfrm>
          </p:grpSpPr>
          <p:sp>
            <p:nvSpPr>
              <p:cNvPr id="21521" name="AutoShape 18"/>
              <p:cNvSpPr>
                <a:spLocks noChangeArrowheads="1"/>
              </p:cNvSpPr>
              <p:nvPr/>
            </p:nvSpPr>
            <p:spPr bwMode="auto">
              <a:xfrm>
                <a:off x="5410200" y="3886200"/>
                <a:ext cx="3657600" cy="2468880"/>
              </a:xfrm>
              <a:prstGeom prst="downArrow">
                <a:avLst>
                  <a:gd name="adj1" fmla="val 75551"/>
                  <a:gd name="adj2" fmla="val 53687"/>
                </a:avLst>
              </a:prstGeom>
              <a:ln>
                <a:headEnd/>
                <a:tailEnd/>
              </a:ln>
            </p:spPr>
            <p:style>
              <a:lnRef idx="1">
                <a:schemeClr val="accent4"/>
              </a:lnRef>
              <a:fillRef idx="3">
                <a:schemeClr val="accent4"/>
              </a:fillRef>
              <a:effectRef idx="2">
                <a:schemeClr val="accent4"/>
              </a:effectRef>
              <a:fontRef idx="minor">
                <a:schemeClr val="lt1"/>
              </a:fontRef>
            </p:style>
            <p:txBody>
              <a:bodyPr wrap="none" lIns="0" tIns="0" rIns="0" bIns="0" anchor="b" anchorCtr="1"/>
              <a:lstStyle/>
              <a:p>
                <a:pPr algn="ctr">
                  <a:defRPr/>
                </a:pPr>
                <a:endParaRPr lang="en-US" sz="1600" b="1">
                  <a:solidFill>
                    <a:srgbClr val="FFFF00"/>
                  </a:solidFill>
                  <a:effectLst>
                    <a:outerShdw blurRad="38100" dist="38100" dir="2700000" algn="tl">
                      <a:srgbClr val="000000"/>
                    </a:outerShdw>
                  </a:effectLst>
                  <a:latin typeface="Trebuchet MS" pitchFamily="34" charset="0"/>
                </a:endParaRPr>
              </a:p>
            </p:txBody>
          </p:sp>
          <p:sp>
            <p:nvSpPr>
              <p:cNvPr id="20" name="Rectangle 19"/>
              <p:cNvSpPr/>
              <p:nvPr/>
            </p:nvSpPr>
            <p:spPr>
              <a:xfrm>
                <a:off x="5600462" y="4041315"/>
                <a:ext cx="3273951" cy="1705959"/>
              </a:xfrm>
              <a:prstGeom prst="rect">
                <a:avLst/>
              </a:prstGeom>
              <a:effectLst/>
            </p:spPr>
            <p:txBody>
              <a:bodyPr>
                <a:spAutoFit/>
              </a:bodyPr>
              <a:lstStyle/>
              <a:p>
                <a:pPr algn="ctr">
                  <a:defRPr/>
                </a:pPr>
                <a:r>
                  <a:rPr lang="en-US" sz="1100" dirty="0">
                    <a:solidFill>
                      <a:srgbClr val="FFFF00"/>
                    </a:solidFill>
                    <a:effectLst>
                      <a:outerShdw blurRad="38100" dist="38100" dir="2700000" algn="tl">
                        <a:srgbClr val="000000">
                          <a:alpha val="43137"/>
                        </a:srgbClr>
                      </a:outerShdw>
                    </a:effectLst>
                    <a:latin typeface="Trebuchet MS" pitchFamily="34" charset="0"/>
                  </a:rPr>
                  <a:t>User Downtime,</a:t>
                </a:r>
                <a:br>
                  <a:rPr lang="en-US" sz="1100" dirty="0">
                    <a:solidFill>
                      <a:srgbClr val="FFFF00"/>
                    </a:solidFill>
                    <a:effectLst>
                      <a:outerShdw blurRad="38100" dist="38100" dir="2700000" algn="tl">
                        <a:srgbClr val="000000">
                          <a:alpha val="43137"/>
                        </a:srgbClr>
                      </a:outerShdw>
                    </a:effectLst>
                    <a:latin typeface="Trebuchet MS" pitchFamily="34" charset="0"/>
                  </a:rPr>
                </a:br>
                <a:r>
                  <a:rPr lang="en-US" sz="1100" dirty="0">
                    <a:solidFill>
                      <a:srgbClr val="FFFF00"/>
                    </a:solidFill>
                    <a:effectLst>
                      <a:outerShdw blurRad="38100" dist="38100" dir="2700000" algn="tl">
                        <a:srgbClr val="000000">
                          <a:alpha val="43137"/>
                        </a:srgbClr>
                      </a:outerShdw>
                    </a:effectLst>
                    <a:latin typeface="Trebuchet MS" pitchFamily="34" charset="0"/>
                  </a:rPr>
                  <a:t>Software Issue,</a:t>
                </a:r>
                <a:br>
                  <a:rPr lang="en-US" sz="1100" dirty="0">
                    <a:solidFill>
                      <a:srgbClr val="FFFF00"/>
                    </a:solidFill>
                    <a:effectLst>
                      <a:outerShdw blurRad="38100" dist="38100" dir="2700000" algn="tl">
                        <a:srgbClr val="000000">
                          <a:alpha val="43137"/>
                        </a:srgbClr>
                      </a:outerShdw>
                    </a:effectLst>
                    <a:latin typeface="Trebuchet MS" pitchFamily="34" charset="0"/>
                  </a:rPr>
                </a:br>
                <a:r>
                  <a:rPr lang="en-US" sz="1100" dirty="0">
                    <a:solidFill>
                      <a:srgbClr val="FFFF00"/>
                    </a:solidFill>
                    <a:effectLst>
                      <a:outerShdw blurRad="38100" dist="38100" dir="2700000" algn="tl">
                        <a:srgbClr val="000000">
                          <a:alpha val="43137"/>
                        </a:srgbClr>
                      </a:outerShdw>
                    </a:effectLst>
                    <a:latin typeface="Trebuchet MS" pitchFamily="34" charset="0"/>
                  </a:rPr>
                  <a:t>Remote Site</a:t>
                </a:r>
                <a:endParaRPr lang="en-US" sz="800" b="1" dirty="0">
                  <a:solidFill>
                    <a:srgbClr val="FFFF00"/>
                  </a:solidFill>
                  <a:effectLst>
                    <a:outerShdw blurRad="38100" dist="38100" dir="2700000" algn="tl">
                      <a:srgbClr val="000000">
                        <a:alpha val="43137"/>
                      </a:srgbClr>
                    </a:outerShdw>
                  </a:effectLst>
                  <a:latin typeface="Trebuchet MS" pitchFamily="34" charset="0"/>
                </a:endParaRPr>
              </a:p>
              <a:p>
                <a:pPr algn="ctr">
                  <a:defRPr/>
                </a:pPr>
                <a:r>
                  <a:rPr lang="en-US" sz="1600" b="1" dirty="0">
                    <a:solidFill>
                      <a:srgbClr val="FFFF00"/>
                    </a:solidFill>
                    <a:effectLst>
                      <a:outerShdw blurRad="38100" dist="38100" dir="2700000" algn="tl">
                        <a:srgbClr val="000000">
                          <a:alpha val="43137"/>
                        </a:srgbClr>
                      </a:outerShdw>
                    </a:effectLst>
                    <a:latin typeface="Trebuchet MS" pitchFamily="34" charset="0"/>
                  </a:rPr>
                  <a:t>98%</a:t>
                </a:r>
              </a:p>
            </p:txBody>
          </p:sp>
        </p:grpSp>
        <p:grpSp>
          <p:nvGrpSpPr>
            <p:cNvPr id="4" name="Group 33"/>
            <p:cNvGrpSpPr>
              <a:grpSpLocks/>
            </p:cNvGrpSpPr>
            <p:nvPr/>
          </p:nvGrpSpPr>
          <p:grpSpPr bwMode="auto">
            <a:xfrm>
              <a:off x="1883161" y="4785905"/>
              <a:ext cx="1632317" cy="1264548"/>
              <a:chOff x="0" y="3931920"/>
              <a:chExt cx="3657600" cy="2468879"/>
            </a:xfrm>
          </p:grpSpPr>
          <p:sp>
            <p:nvSpPr>
              <p:cNvPr id="21520" name="AutoShape 17"/>
              <p:cNvSpPr>
                <a:spLocks noChangeArrowheads="1"/>
              </p:cNvSpPr>
              <p:nvPr/>
            </p:nvSpPr>
            <p:spPr bwMode="auto">
              <a:xfrm>
                <a:off x="0" y="3931920"/>
                <a:ext cx="3657600" cy="2468879"/>
              </a:xfrm>
              <a:prstGeom prst="downArrow">
                <a:avLst>
                  <a:gd name="adj1" fmla="val 73930"/>
                  <a:gd name="adj2" fmla="val 53687"/>
                </a:avLst>
              </a:prstGeom>
              <a:ln>
                <a:headEnd/>
                <a:tailEnd/>
              </a:ln>
            </p:spPr>
            <p:style>
              <a:lnRef idx="1">
                <a:schemeClr val="accent4"/>
              </a:lnRef>
              <a:fillRef idx="3">
                <a:schemeClr val="accent4"/>
              </a:fillRef>
              <a:effectRef idx="2">
                <a:schemeClr val="accent4"/>
              </a:effectRef>
              <a:fontRef idx="minor">
                <a:schemeClr val="lt1"/>
              </a:fontRef>
            </p:style>
            <p:txBody>
              <a:bodyPr wrap="none" lIns="91435" tIns="45718" rIns="91435" bIns="45718" anchor="b" anchorCtr="1"/>
              <a:lstStyle/>
              <a:p>
                <a:pPr algn="ctr">
                  <a:defRPr/>
                </a:pPr>
                <a:endParaRPr lang="en-US" sz="1600" b="1">
                  <a:solidFill>
                    <a:srgbClr val="FFFF00"/>
                  </a:solidFill>
                  <a:effectLst>
                    <a:outerShdw blurRad="38100" dist="38100" dir="2700000" algn="tl">
                      <a:srgbClr val="000000"/>
                    </a:outerShdw>
                  </a:effectLst>
                  <a:latin typeface="Trebuchet MS" pitchFamily="34" charset="0"/>
                </a:endParaRPr>
              </a:p>
            </p:txBody>
          </p:sp>
          <p:sp>
            <p:nvSpPr>
              <p:cNvPr id="22" name="Rectangle 21"/>
              <p:cNvSpPr/>
              <p:nvPr/>
            </p:nvSpPr>
            <p:spPr>
              <a:xfrm>
                <a:off x="639633" y="4037933"/>
                <a:ext cx="2379502" cy="1982100"/>
              </a:xfrm>
              <a:prstGeom prst="rect">
                <a:avLst/>
              </a:prstGeom>
            </p:spPr>
            <p:txBody>
              <a:bodyPr>
                <a:spAutoFit/>
              </a:bodyPr>
              <a:lstStyle/>
              <a:p>
                <a:pPr algn="ctr">
                  <a:defRPr/>
                </a:pPr>
                <a:r>
                  <a:rPr lang="en-US" sz="1100" dirty="0">
                    <a:solidFill>
                      <a:srgbClr val="FFFF00"/>
                    </a:solidFill>
                    <a:effectLst>
                      <a:outerShdw blurRad="38100" dist="38100" dir="2700000" algn="tl">
                        <a:srgbClr val="000000">
                          <a:alpha val="43137"/>
                        </a:srgbClr>
                      </a:outerShdw>
                    </a:effectLst>
                    <a:latin typeface="Trebuchet MS" pitchFamily="34" charset="0"/>
                  </a:rPr>
                  <a:t>Desk side Visits,</a:t>
                </a:r>
                <a:br>
                  <a:rPr lang="en-US" sz="1100" dirty="0">
                    <a:solidFill>
                      <a:srgbClr val="FFFF00"/>
                    </a:solidFill>
                    <a:effectLst>
                      <a:outerShdw blurRad="38100" dist="38100" dir="2700000" algn="tl">
                        <a:srgbClr val="000000">
                          <a:alpha val="43137"/>
                        </a:srgbClr>
                      </a:outerShdw>
                    </a:effectLst>
                    <a:latin typeface="Trebuchet MS" pitchFamily="34" charset="0"/>
                  </a:rPr>
                </a:br>
                <a:r>
                  <a:rPr lang="en-US" sz="1100" dirty="0">
                    <a:solidFill>
                      <a:srgbClr val="FFFF00"/>
                    </a:solidFill>
                    <a:effectLst>
                      <a:outerShdw blurRad="38100" dist="38100" dir="2700000" algn="tl">
                        <a:srgbClr val="000000">
                          <a:alpha val="43137"/>
                        </a:srgbClr>
                      </a:outerShdw>
                    </a:effectLst>
                    <a:latin typeface="Trebuchet MS" pitchFamily="34" charset="0"/>
                  </a:rPr>
                  <a:t>Software</a:t>
                </a:r>
                <a:br>
                  <a:rPr lang="en-US" sz="1100" dirty="0">
                    <a:solidFill>
                      <a:srgbClr val="FFFF00"/>
                    </a:solidFill>
                    <a:effectLst>
                      <a:outerShdw blurRad="38100" dist="38100" dir="2700000" algn="tl">
                        <a:srgbClr val="000000">
                          <a:alpha val="43137"/>
                        </a:srgbClr>
                      </a:outerShdw>
                    </a:effectLst>
                    <a:latin typeface="Trebuchet MS" pitchFamily="34" charset="0"/>
                  </a:rPr>
                </a:br>
                <a:r>
                  <a:rPr lang="en-US" sz="1100" dirty="0">
                    <a:solidFill>
                      <a:srgbClr val="FFFF00"/>
                    </a:solidFill>
                    <a:effectLst>
                      <a:outerShdw blurRad="38100" dist="38100" dir="2700000" algn="tl">
                        <a:srgbClr val="000000">
                          <a:alpha val="43137"/>
                        </a:srgbClr>
                      </a:outerShdw>
                    </a:effectLst>
                    <a:latin typeface="Trebuchet MS" pitchFamily="34" charset="0"/>
                  </a:rPr>
                  <a:t>Problems</a:t>
                </a:r>
              </a:p>
              <a:p>
                <a:pPr algn="ctr">
                  <a:defRPr/>
                </a:pPr>
                <a:r>
                  <a:rPr lang="en-US" sz="1600" b="1" dirty="0">
                    <a:solidFill>
                      <a:srgbClr val="FFFF00"/>
                    </a:solidFill>
                    <a:effectLst>
                      <a:outerShdw blurRad="38100" dist="38100" dir="2700000" algn="tl">
                        <a:srgbClr val="000000">
                          <a:alpha val="43137"/>
                        </a:srgbClr>
                      </a:outerShdw>
                    </a:effectLst>
                    <a:latin typeface="Trebuchet MS" pitchFamily="34" charset="0"/>
                  </a:rPr>
                  <a:t>91%</a:t>
                </a:r>
              </a:p>
            </p:txBody>
          </p:sp>
        </p:grpSp>
        <p:grpSp>
          <p:nvGrpSpPr>
            <p:cNvPr id="5" name="Group 32"/>
            <p:cNvGrpSpPr>
              <a:grpSpLocks/>
            </p:cNvGrpSpPr>
            <p:nvPr/>
          </p:nvGrpSpPr>
          <p:grpSpPr bwMode="auto">
            <a:xfrm>
              <a:off x="3705792" y="4776538"/>
              <a:ext cx="1645920" cy="1288982"/>
              <a:chOff x="2743200" y="2133600"/>
              <a:chExt cx="3657600" cy="2662861"/>
            </a:xfrm>
          </p:grpSpPr>
          <p:sp>
            <p:nvSpPr>
              <p:cNvPr id="21522" name="AutoShape 24"/>
              <p:cNvSpPr>
                <a:spLocks noChangeArrowheads="1"/>
              </p:cNvSpPr>
              <p:nvPr/>
            </p:nvSpPr>
            <p:spPr bwMode="auto">
              <a:xfrm>
                <a:off x="2743200" y="2133600"/>
                <a:ext cx="3657600" cy="2468881"/>
              </a:xfrm>
              <a:prstGeom prst="upArrow">
                <a:avLst>
                  <a:gd name="adj1" fmla="val 65574"/>
                  <a:gd name="adj2" fmla="val 52381"/>
                </a:avLst>
              </a:prstGeom>
              <a:ln>
                <a:headEnd/>
                <a:tailEnd/>
              </a:ln>
            </p:spPr>
            <p:style>
              <a:lnRef idx="1">
                <a:schemeClr val="accent4"/>
              </a:lnRef>
              <a:fillRef idx="3">
                <a:schemeClr val="accent4"/>
              </a:fillRef>
              <a:effectRef idx="2">
                <a:schemeClr val="accent4"/>
              </a:effectRef>
              <a:fontRef idx="minor">
                <a:schemeClr val="lt1"/>
              </a:fontRef>
            </p:style>
            <p:txBody>
              <a:bodyPr wrap="none" anchor="b" anchorCtr="1"/>
              <a:lstStyle/>
              <a:p>
                <a:pPr algn="ctr">
                  <a:defRPr/>
                </a:pPr>
                <a:endParaRPr lang="en-US" sz="500" b="1">
                  <a:solidFill>
                    <a:srgbClr val="FFFF00"/>
                  </a:solidFill>
                  <a:effectLst>
                    <a:outerShdw blurRad="38100" dist="38100" dir="2700000" algn="tl">
                      <a:srgbClr val="000000"/>
                    </a:outerShdw>
                  </a:effectLst>
                  <a:latin typeface="Trebuchet MS" pitchFamily="34" charset="0"/>
                </a:endParaRPr>
              </a:p>
            </p:txBody>
          </p:sp>
          <p:sp>
            <p:nvSpPr>
              <p:cNvPr id="24" name="Rectangle 23"/>
              <p:cNvSpPr/>
              <p:nvPr/>
            </p:nvSpPr>
            <p:spPr>
              <a:xfrm>
                <a:off x="3313225" y="2540490"/>
                <a:ext cx="2370418" cy="2255358"/>
              </a:xfrm>
              <a:prstGeom prst="rect">
                <a:avLst/>
              </a:prstGeom>
            </p:spPr>
            <p:txBody>
              <a:bodyPr>
                <a:spAutoFit/>
              </a:bodyPr>
              <a:lstStyle/>
              <a:p>
                <a:pPr algn="ctr">
                  <a:defRPr/>
                </a:pPr>
                <a:r>
                  <a:rPr lang="en-US" sz="1100" dirty="0">
                    <a:solidFill>
                      <a:srgbClr val="FFFF00"/>
                    </a:solidFill>
                    <a:effectLst>
                      <a:outerShdw blurRad="38100" dist="38100" dir="2700000" algn="tl">
                        <a:srgbClr val="000000">
                          <a:alpha val="43137"/>
                        </a:srgbClr>
                      </a:outerShdw>
                    </a:effectLst>
                    <a:latin typeface="Trebuchet MS" pitchFamily="34" charset="0"/>
                  </a:rPr>
                  <a:t>Successful</a:t>
                </a:r>
                <a:br>
                  <a:rPr lang="en-US" sz="1100" dirty="0">
                    <a:solidFill>
                      <a:srgbClr val="FFFF00"/>
                    </a:solidFill>
                    <a:effectLst>
                      <a:outerShdw blurRad="38100" dist="38100" dir="2700000" algn="tl">
                        <a:srgbClr val="000000">
                          <a:alpha val="43137"/>
                        </a:srgbClr>
                      </a:outerShdw>
                    </a:effectLst>
                    <a:latin typeface="Trebuchet MS" pitchFamily="34" charset="0"/>
                  </a:rPr>
                </a:br>
                <a:r>
                  <a:rPr lang="en-US" sz="1100" dirty="0">
                    <a:solidFill>
                      <a:srgbClr val="FFFF00"/>
                    </a:solidFill>
                    <a:effectLst>
                      <a:outerShdw blurRad="38100" dist="38100" dir="2700000" algn="tl">
                        <a:srgbClr val="000000">
                          <a:alpha val="43137"/>
                        </a:srgbClr>
                      </a:outerShdw>
                    </a:effectLst>
                    <a:latin typeface="Trebuchet MS" pitchFamily="34" charset="0"/>
                  </a:rPr>
                  <a:t>After-hours</a:t>
                </a:r>
                <a:br>
                  <a:rPr lang="en-US" sz="1100" dirty="0">
                    <a:solidFill>
                      <a:srgbClr val="FFFF00"/>
                    </a:solidFill>
                    <a:effectLst>
                      <a:outerShdw blurRad="38100" dist="38100" dir="2700000" algn="tl">
                        <a:srgbClr val="000000">
                          <a:alpha val="43137"/>
                        </a:srgbClr>
                      </a:outerShdw>
                    </a:effectLst>
                    <a:latin typeface="Trebuchet MS" pitchFamily="34" charset="0"/>
                  </a:rPr>
                </a:br>
                <a:r>
                  <a:rPr lang="en-US" sz="1100" dirty="0">
                    <a:solidFill>
                      <a:srgbClr val="FFFF00"/>
                    </a:solidFill>
                    <a:effectLst>
                      <a:outerShdw blurRad="38100" dist="38100" dir="2700000" algn="tl">
                        <a:srgbClr val="000000">
                          <a:alpha val="43137"/>
                        </a:srgbClr>
                      </a:outerShdw>
                    </a:effectLst>
                    <a:latin typeface="Trebuchet MS" pitchFamily="34" charset="0"/>
                  </a:rPr>
                  <a:t>System</a:t>
                </a:r>
                <a:br>
                  <a:rPr lang="en-US" sz="1100" dirty="0">
                    <a:solidFill>
                      <a:srgbClr val="FFFF00"/>
                    </a:solidFill>
                    <a:effectLst>
                      <a:outerShdw blurRad="38100" dist="38100" dir="2700000" algn="tl">
                        <a:srgbClr val="000000">
                          <a:alpha val="43137"/>
                        </a:srgbClr>
                      </a:outerShdw>
                    </a:effectLst>
                    <a:latin typeface="Trebuchet MS" pitchFamily="34" charset="0"/>
                  </a:rPr>
                </a:br>
                <a:r>
                  <a:rPr lang="en-US" sz="1100" dirty="0">
                    <a:solidFill>
                      <a:srgbClr val="FFFF00"/>
                    </a:solidFill>
                    <a:effectLst>
                      <a:outerShdw blurRad="38100" dist="38100" dir="2700000" algn="tl">
                        <a:srgbClr val="000000">
                          <a:alpha val="43137"/>
                        </a:srgbClr>
                      </a:outerShdw>
                    </a:effectLst>
                    <a:latin typeface="Trebuchet MS" pitchFamily="34" charset="0"/>
                  </a:rPr>
                  <a:t>Inventory</a:t>
                </a:r>
              </a:p>
              <a:p>
                <a:pPr algn="ctr">
                  <a:defRPr/>
                </a:pPr>
                <a:r>
                  <a:rPr lang="en-US" sz="1600" b="1" dirty="0">
                    <a:solidFill>
                      <a:srgbClr val="FFFF00"/>
                    </a:solidFill>
                    <a:effectLst>
                      <a:outerShdw blurRad="38100" dist="38100" dir="2700000" algn="tl">
                        <a:srgbClr val="000000">
                          <a:alpha val="43137"/>
                        </a:srgbClr>
                      </a:outerShdw>
                    </a:effectLst>
                    <a:latin typeface="Trebuchet MS" pitchFamily="34" charset="0"/>
                  </a:rPr>
                  <a:t>94%</a:t>
                </a:r>
                <a:r>
                  <a:rPr lang="en-US" sz="1600" b="1" dirty="0">
                    <a:solidFill>
                      <a:srgbClr val="FFFF00"/>
                    </a:solidFill>
                    <a:effectLst>
                      <a:outerShdw blurRad="38100" dist="38100" dir="2700000" algn="tl">
                        <a:srgbClr val="000000"/>
                      </a:outerShdw>
                    </a:effectLst>
                    <a:latin typeface="Trebuchet MS" pitchFamily="34" charset="0"/>
                  </a:rPr>
                  <a:t/>
                </a:r>
                <a:br>
                  <a:rPr lang="en-US" sz="1600" b="1" dirty="0">
                    <a:solidFill>
                      <a:srgbClr val="FFFF00"/>
                    </a:solidFill>
                    <a:effectLst>
                      <a:outerShdw blurRad="38100" dist="38100" dir="2700000" algn="tl">
                        <a:srgbClr val="000000"/>
                      </a:outerShdw>
                    </a:effectLst>
                    <a:latin typeface="Trebuchet MS" pitchFamily="34" charset="0"/>
                  </a:rPr>
                </a:br>
                <a:endParaRPr lang="en-US" sz="500" b="1" dirty="0">
                  <a:solidFill>
                    <a:srgbClr val="FFFF00"/>
                  </a:solidFill>
                  <a:effectLst>
                    <a:outerShdw blurRad="38100" dist="38100" dir="2700000" algn="tl">
                      <a:srgbClr val="000000"/>
                    </a:outerShdw>
                  </a:effectLst>
                  <a:latin typeface="Trebuchet MS" pitchFamily="34" charset="0"/>
                </a:endParaRPr>
              </a:p>
            </p:txBody>
          </p:sp>
        </p:grpSp>
      </p:grpSp>
      <p:sp>
        <p:nvSpPr>
          <p:cNvPr id="35" name="Slide Number Placeholder 6"/>
          <p:cNvSpPr txBox="1">
            <a:spLocks/>
          </p:cNvSpPr>
          <p:nvPr/>
        </p:nvSpPr>
        <p:spPr>
          <a:xfrm>
            <a:off x="0" y="6553200"/>
            <a:ext cx="415925" cy="304800"/>
          </a:xfrm>
          <a:prstGeom prst="rect">
            <a:avLst/>
          </a:prstGeom>
        </p:spPr>
        <p:txBody>
          <a:bodyPr/>
          <a:lstStyle>
            <a:lvl1pPr fontAlgn="auto">
              <a:spcBef>
                <a:spcPts val="0"/>
              </a:spcBef>
              <a:spcAft>
                <a:spcPts val="0"/>
              </a:spcAft>
              <a:defRPr sz="1050">
                <a:latin typeface="+mn-lt"/>
                <a:cs typeface="+mn-cs"/>
              </a:defRPr>
            </a:lvl1pPr>
          </a:lstStyle>
          <a:p>
            <a:pPr>
              <a:defRPr/>
            </a:pPr>
            <a:fld id="{5EBE4627-B493-495A-8640-933CA4E7FAD5}" type="slidenum">
              <a:rPr lang="en-US" smtClean="0"/>
              <a:pPr>
                <a:defRPr/>
              </a:pPr>
              <a:t>18</a:t>
            </a:fld>
            <a:endParaRPr lang="en-US"/>
          </a:p>
        </p:txBody>
      </p:sp>
      <p:sp>
        <p:nvSpPr>
          <p:cNvPr id="26652" name="Text Box 28"/>
          <p:cNvSpPr txBox="1">
            <a:spLocks noChangeArrowheads="1"/>
          </p:cNvSpPr>
          <p:nvPr/>
        </p:nvSpPr>
        <p:spPr bwMode="auto">
          <a:xfrm>
            <a:off x="3322980" y="977346"/>
            <a:ext cx="5145157" cy="3046988"/>
          </a:xfrm>
          <a:prstGeom prst="rect">
            <a:avLst/>
          </a:prstGeom>
          <a:noFill/>
          <a:ln w="9525">
            <a:noFill/>
            <a:miter lim="800000"/>
            <a:headEnd/>
            <a:tailEnd/>
          </a:ln>
          <a:effectLst/>
        </p:spPr>
        <p:txBody>
          <a:bodyPr wrap="square">
            <a:spAutoFit/>
          </a:bodyPr>
          <a:lstStyle/>
          <a:p>
            <a:pPr marL="231775" indent="-231775" algn="ctr">
              <a:spcAft>
                <a:spcPts val="1800"/>
              </a:spcAft>
              <a:defRPr/>
            </a:pPr>
            <a:r>
              <a:rPr lang="en-US" dirty="0">
                <a:solidFill>
                  <a:srgbClr val="FFFFFF"/>
                </a:solidFill>
                <a:effectLst>
                  <a:outerShdw blurRad="38100" dist="38100" dir="2700000" algn="tl">
                    <a:srgbClr val="000000">
                      <a:alpha val="43137"/>
                    </a:srgbClr>
                  </a:outerShdw>
                </a:effectLst>
                <a:latin typeface="Trebuchet MS" pitchFamily="34" charset="0"/>
              </a:rPr>
              <a:t> Enterprises with 30k desktop</a:t>
            </a:r>
            <a:br>
              <a:rPr lang="en-US" dirty="0">
                <a:solidFill>
                  <a:srgbClr val="FFFFFF"/>
                </a:solidFill>
                <a:effectLst>
                  <a:outerShdw blurRad="38100" dist="38100" dir="2700000" algn="tl">
                    <a:srgbClr val="000000">
                      <a:alpha val="43137"/>
                    </a:srgbClr>
                  </a:outerShdw>
                </a:effectLst>
                <a:latin typeface="Trebuchet MS" pitchFamily="34" charset="0"/>
              </a:rPr>
            </a:br>
            <a:r>
              <a:rPr lang="en-US" dirty="0">
                <a:solidFill>
                  <a:srgbClr val="FFFFFF"/>
                </a:solidFill>
                <a:effectLst>
                  <a:outerShdw blurRad="38100" dist="38100" dir="2700000" algn="tl">
                    <a:srgbClr val="000000">
                      <a:alpha val="43137"/>
                    </a:srgbClr>
                  </a:outerShdw>
                </a:effectLst>
                <a:latin typeface="Trebuchet MS" pitchFamily="34" charset="0"/>
              </a:rPr>
              <a:t>and 10k notebook on 3 yr refresh projected to </a:t>
            </a:r>
            <a:r>
              <a:rPr lang="en-US" b="1" dirty="0">
                <a:solidFill>
                  <a:schemeClr val="accent6"/>
                </a:solidFill>
                <a:effectLst>
                  <a:outerShdw blurRad="38100" dist="38100" dir="2700000" algn="tl">
                    <a:srgbClr val="000000">
                      <a:alpha val="43137"/>
                    </a:srgbClr>
                  </a:outerShdw>
                </a:effectLst>
                <a:latin typeface="Trebuchet MS" pitchFamily="34" charset="0"/>
              </a:rPr>
              <a:t>save $16M+ with Intel vPro technology</a:t>
            </a:r>
          </a:p>
          <a:p>
            <a:pPr marL="231775" indent="-231775" algn="ctr">
              <a:spcAft>
                <a:spcPts val="1800"/>
              </a:spcAft>
              <a:defRPr/>
            </a:pPr>
            <a:r>
              <a:rPr lang="en-US" dirty="0">
                <a:solidFill>
                  <a:srgbClr val="FFFFFF"/>
                </a:solidFill>
                <a:effectLst>
                  <a:outerShdw blurRad="38100" dist="38100" dir="2700000" algn="tl">
                    <a:srgbClr val="000000">
                      <a:alpha val="43137"/>
                    </a:srgbClr>
                  </a:outerShdw>
                </a:effectLst>
                <a:latin typeface="Trebuchet MS" pitchFamily="34" charset="0"/>
              </a:rPr>
              <a:t> Enterprises with 3k desktop</a:t>
            </a:r>
            <a:br>
              <a:rPr lang="en-US" dirty="0">
                <a:solidFill>
                  <a:srgbClr val="FFFFFF"/>
                </a:solidFill>
                <a:effectLst>
                  <a:outerShdw blurRad="38100" dist="38100" dir="2700000" algn="tl">
                    <a:srgbClr val="000000">
                      <a:alpha val="43137"/>
                    </a:srgbClr>
                  </a:outerShdw>
                </a:effectLst>
                <a:latin typeface="Trebuchet MS" pitchFamily="34" charset="0"/>
              </a:rPr>
            </a:br>
            <a:r>
              <a:rPr lang="en-US" dirty="0">
                <a:solidFill>
                  <a:srgbClr val="FFFFFF"/>
                </a:solidFill>
                <a:effectLst>
                  <a:outerShdw blurRad="38100" dist="38100" dir="2700000" algn="tl">
                    <a:srgbClr val="000000">
                      <a:alpha val="43137"/>
                    </a:srgbClr>
                  </a:outerShdw>
                </a:effectLst>
                <a:latin typeface="Trebuchet MS" pitchFamily="34" charset="0"/>
              </a:rPr>
              <a:t>and 1k notebooks on 3 yr refresh projected </a:t>
            </a:r>
            <a:r>
              <a:rPr lang="en-US" dirty="0" smtClean="0">
                <a:solidFill>
                  <a:srgbClr val="FFFFFF"/>
                </a:solidFill>
                <a:effectLst>
                  <a:outerShdw blurRad="38100" dist="38100" dir="2700000" algn="tl">
                    <a:srgbClr val="000000">
                      <a:alpha val="43137"/>
                    </a:srgbClr>
                  </a:outerShdw>
                </a:effectLst>
                <a:latin typeface="Trebuchet MS" pitchFamily="34" charset="0"/>
              </a:rPr>
              <a:t/>
            </a:r>
            <a:br>
              <a:rPr lang="en-US" dirty="0" smtClean="0">
                <a:solidFill>
                  <a:srgbClr val="FFFFFF"/>
                </a:solidFill>
                <a:effectLst>
                  <a:outerShdw blurRad="38100" dist="38100" dir="2700000" algn="tl">
                    <a:srgbClr val="000000">
                      <a:alpha val="43137"/>
                    </a:srgbClr>
                  </a:outerShdw>
                </a:effectLst>
                <a:latin typeface="Trebuchet MS" pitchFamily="34" charset="0"/>
              </a:rPr>
            </a:br>
            <a:r>
              <a:rPr lang="en-US" dirty="0" smtClean="0">
                <a:solidFill>
                  <a:srgbClr val="FFFFFF"/>
                </a:solidFill>
                <a:effectLst>
                  <a:outerShdw blurRad="38100" dist="38100" dir="2700000" algn="tl">
                    <a:srgbClr val="000000">
                      <a:alpha val="43137"/>
                    </a:srgbClr>
                  </a:outerShdw>
                </a:effectLst>
                <a:latin typeface="Trebuchet MS" pitchFamily="34" charset="0"/>
              </a:rPr>
              <a:t>to </a:t>
            </a:r>
            <a:r>
              <a:rPr lang="en-US" b="1" dirty="0">
                <a:solidFill>
                  <a:schemeClr val="accent6"/>
                </a:solidFill>
                <a:effectLst>
                  <a:outerShdw blurRad="38100" dist="38100" dir="2700000" algn="tl">
                    <a:srgbClr val="000000">
                      <a:alpha val="43137"/>
                    </a:srgbClr>
                  </a:outerShdw>
                </a:effectLst>
                <a:latin typeface="Trebuchet MS" pitchFamily="34" charset="0"/>
              </a:rPr>
              <a:t>save $1.5M</a:t>
            </a:r>
          </a:p>
          <a:p>
            <a:pPr marL="231775" indent="-231775" algn="ctr">
              <a:spcAft>
                <a:spcPts val="1800"/>
              </a:spcAft>
              <a:defRPr/>
            </a:pPr>
            <a:r>
              <a:rPr lang="en-US" dirty="0">
                <a:solidFill>
                  <a:srgbClr val="FFFF00"/>
                </a:solidFill>
                <a:effectLst>
                  <a:outerShdw blurRad="38100" dist="38100" dir="2700000" algn="tl">
                    <a:srgbClr val="000000">
                      <a:alpha val="43137"/>
                    </a:srgbClr>
                  </a:outerShdw>
                </a:effectLst>
                <a:latin typeface="Trebuchet MS" pitchFamily="34" charset="0"/>
              </a:rPr>
              <a:t> </a:t>
            </a:r>
            <a:r>
              <a:rPr lang="en-US" b="1" dirty="0">
                <a:solidFill>
                  <a:schemeClr val="accent6"/>
                </a:solidFill>
                <a:effectLst>
                  <a:outerShdw blurRad="38100" dist="38100" dir="2700000" algn="tl">
                    <a:srgbClr val="000000">
                      <a:alpha val="43137"/>
                    </a:srgbClr>
                  </a:outerShdw>
                </a:effectLst>
                <a:latin typeface="Trebuchet MS" pitchFamily="34" charset="0"/>
              </a:rPr>
              <a:t>Incremental activation </a:t>
            </a:r>
            <a:r>
              <a:rPr lang="en-US" dirty="0">
                <a:solidFill>
                  <a:srgbClr val="FFFFFF"/>
                </a:solidFill>
                <a:effectLst>
                  <a:outerShdw blurRad="38100" dist="38100" dir="2700000" algn="tl">
                    <a:srgbClr val="000000">
                      <a:alpha val="43137"/>
                    </a:srgbClr>
                  </a:outerShdw>
                </a:effectLst>
                <a:latin typeface="Trebuchet MS" pitchFamily="34" charset="0"/>
              </a:rPr>
              <a:t>of</a:t>
            </a:r>
            <a:br>
              <a:rPr lang="en-US" dirty="0">
                <a:solidFill>
                  <a:srgbClr val="FFFFFF"/>
                </a:solidFill>
                <a:effectLst>
                  <a:outerShdw blurRad="38100" dist="38100" dir="2700000" algn="tl">
                    <a:srgbClr val="000000">
                      <a:alpha val="43137"/>
                    </a:srgbClr>
                  </a:outerShdw>
                </a:effectLst>
                <a:latin typeface="Trebuchet MS" pitchFamily="34" charset="0"/>
              </a:rPr>
            </a:br>
            <a:r>
              <a:rPr lang="en-US" dirty="0">
                <a:solidFill>
                  <a:srgbClr val="FFFFFF"/>
                </a:solidFill>
                <a:effectLst>
                  <a:outerShdw blurRad="38100" dist="38100" dir="2700000" algn="tl">
                    <a:srgbClr val="000000">
                      <a:alpha val="43137"/>
                    </a:srgbClr>
                  </a:outerShdw>
                </a:effectLst>
                <a:latin typeface="Trebuchet MS" pitchFamily="34" charset="0"/>
              </a:rPr>
              <a:t>Intel vPro technology-based PCs </a:t>
            </a:r>
            <a:r>
              <a:rPr lang="en-US" b="1" dirty="0">
                <a:solidFill>
                  <a:schemeClr val="accent6"/>
                </a:solidFill>
                <a:effectLst>
                  <a:outerShdw blurRad="38100" dist="38100" dir="2700000" algn="tl">
                    <a:srgbClr val="000000">
                      <a:alpha val="43137"/>
                    </a:srgbClr>
                  </a:outerShdw>
                </a:effectLst>
                <a:latin typeface="Trebuchet MS" pitchFamily="34" charset="0"/>
              </a:rPr>
              <a:t>yields 50% better savings</a:t>
            </a:r>
            <a:r>
              <a:rPr lang="en-US" dirty="0">
                <a:solidFill>
                  <a:srgbClr val="FFFF00"/>
                </a:solidFill>
                <a:effectLst>
                  <a:outerShdw blurRad="38100" dist="38100" dir="2700000" algn="tl">
                    <a:srgbClr val="000000">
                      <a:alpha val="43137"/>
                    </a:srgbClr>
                  </a:outerShdw>
                </a:effectLst>
                <a:latin typeface="Trebuchet MS" pitchFamily="34" charset="0"/>
              </a:rPr>
              <a:t> </a:t>
            </a:r>
            <a:r>
              <a:rPr lang="en-US" dirty="0" smtClean="0">
                <a:solidFill>
                  <a:srgbClr val="FFFFFF"/>
                </a:solidFill>
                <a:effectLst>
                  <a:outerShdw blurRad="38100" dist="38100" dir="2700000" algn="tl">
                    <a:srgbClr val="000000">
                      <a:alpha val="43137"/>
                    </a:srgbClr>
                  </a:outerShdw>
                </a:effectLst>
                <a:latin typeface="Trebuchet MS" pitchFamily="34" charset="0"/>
              </a:rPr>
              <a:t>versus </a:t>
            </a:r>
            <a:r>
              <a:rPr lang="en-US" dirty="0">
                <a:solidFill>
                  <a:srgbClr val="FFFFFF"/>
                </a:solidFill>
                <a:effectLst>
                  <a:outerShdw blurRad="38100" dist="38100" dir="2700000" algn="tl">
                    <a:srgbClr val="000000">
                      <a:alpha val="43137"/>
                    </a:srgbClr>
                  </a:outerShdw>
                </a:effectLst>
                <a:latin typeface="Trebuchet MS" pitchFamily="34" charset="0"/>
              </a:rPr>
              <a:t>one-time activation</a:t>
            </a: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3"/>
          <p:cNvSpPr>
            <a:spLocks noChangeArrowheads="1"/>
          </p:cNvSpPr>
          <p:nvPr/>
        </p:nvSpPr>
        <p:spPr bwMode="auto">
          <a:xfrm>
            <a:off x="381000" y="1538288"/>
            <a:ext cx="8381999" cy="4625975"/>
          </a:xfrm>
          <a:prstGeom prst="roundRect">
            <a:avLst>
              <a:gd name="adj" fmla="val 6907"/>
            </a:avLst>
          </a:prstGeom>
          <a:gradFill rotWithShape="1">
            <a:gsLst>
              <a:gs pos="0">
                <a:srgbClr val="FFFFFF">
                  <a:alpha val="0"/>
                </a:srgbClr>
              </a:gs>
              <a:gs pos="100000">
                <a:srgbClr val="000000"/>
              </a:gs>
            </a:gsLst>
            <a:lin ang="5400000" scaled="1"/>
          </a:gradFill>
          <a:ln w="9525" algn="ctr">
            <a:noFill/>
            <a:round/>
            <a:headEnd/>
            <a:tailEnd/>
          </a:ln>
        </p:spPr>
        <p:txBody>
          <a:bodyPr wrap="none" lIns="51206" tIns="25603" rIns="51206" bIns="25603" anchor="ctr"/>
          <a:lstStyle/>
          <a:p>
            <a:pPr algn="l"/>
            <a:endParaRPr lang="en-US">
              <a:solidFill>
                <a:srgbClr val="FFFFFF"/>
              </a:solidFill>
            </a:endParaRPr>
          </a:p>
        </p:txBody>
      </p:sp>
      <p:sp>
        <p:nvSpPr>
          <p:cNvPr id="157700" name="Rectangle 4"/>
          <p:cNvSpPr>
            <a:spLocks noGrp="1" noChangeArrowheads="1"/>
          </p:cNvSpPr>
          <p:nvPr>
            <p:ph type="title"/>
          </p:nvPr>
        </p:nvSpPr>
        <p:spPr/>
        <p:txBody>
          <a:bodyPr/>
          <a:lstStyle/>
          <a:p>
            <a:r>
              <a:rPr lang="en-US" smtClean="0"/>
              <a:t>Nehalem Family</a:t>
            </a:r>
            <a:endParaRPr lang="en-US" dirty="0"/>
          </a:p>
        </p:txBody>
      </p:sp>
      <p:grpSp>
        <p:nvGrpSpPr>
          <p:cNvPr id="2" name="Group 5"/>
          <p:cNvGrpSpPr>
            <a:grpSpLocks/>
          </p:cNvGrpSpPr>
          <p:nvPr/>
        </p:nvGrpSpPr>
        <p:grpSpPr bwMode="auto">
          <a:xfrm>
            <a:off x="6985438" y="1303338"/>
            <a:ext cx="1742930" cy="1495425"/>
            <a:chOff x="1141" y="1557"/>
            <a:chExt cx="1556" cy="1414"/>
          </a:xfrm>
        </p:grpSpPr>
        <p:pic>
          <p:nvPicPr>
            <p:cNvPr id="11292" name="Picture 6" descr="mccaslin"/>
            <p:cNvPicPr>
              <a:picLocks noChangeAspect="1" noChangeArrowheads="1"/>
            </p:cNvPicPr>
            <p:nvPr/>
          </p:nvPicPr>
          <p:blipFill>
            <a:blip r:embed="rId3"/>
            <a:srcRect/>
            <a:stretch>
              <a:fillRect/>
            </a:stretch>
          </p:blipFill>
          <p:spPr bwMode="auto">
            <a:xfrm>
              <a:off x="1141" y="1557"/>
              <a:ext cx="1556" cy="1414"/>
            </a:xfrm>
            <a:prstGeom prst="rect">
              <a:avLst/>
            </a:prstGeom>
            <a:noFill/>
            <a:ln w="9525">
              <a:noFill/>
              <a:miter lim="800000"/>
              <a:headEnd/>
              <a:tailEnd/>
            </a:ln>
          </p:spPr>
        </p:pic>
        <p:sp>
          <p:nvSpPr>
            <p:cNvPr id="11293" name="Text Box 7"/>
            <p:cNvSpPr txBox="1">
              <a:spLocks noChangeArrowheads="1"/>
            </p:cNvSpPr>
            <p:nvPr/>
          </p:nvSpPr>
          <p:spPr bwMode="auto">
            <a:xfrm rot="-807929">
              <a:off x="1536" y="2149"/>
              <a:ext cx="866" cy="306"/>
            </a:xfrm>
            <a:prstGeom prst="rect">
              <a:avLst/>
            </a:prstGeom>
            <a:solidFill>
              <a:srgbClr val="DDDDDD"/>
            </a:solidFill>
            <a:ln w="9525" algn="ctr">
              <a:noFill/>
              <a:miter lim="800000"/>
              <a:headEnd/>
              <a:tailEnd/>
            </a:ln>
          </p:spPr>
          <p:txBody>
            <a:bodyPr lIns="45720" tIns="46016" rIns="45720" bIns="46016">
              <a:spAutoFit/>
            </a:bodyPr>
            <a:lstStyle/>
            <a:p>
              <a:pPr defTabSz="730250"/>
              <a:r>
                <a:rPr lang="en-US" sz="1000">
                  <a:solidFill>
                    <a:srgbClr val="000000"/>
                  </a:solidFill>
                </a:rPr>
                <a:t>Nehalem-EX</a:t>
              </a:r>
            </a:p>
          </p:txBody>
        </p:sp>
      </p:grpSp>
      <p:grpSp>
        <p:nvGrpSpPr>
          <p:cNvPr id="4" name="Group 8"/>
          <p:cNvGrpSpPr>
            <a:grpSpLocks/>
          </p:cNvGrpSpPr>
          <p:nvPr/>
        </p:nvGrpSpPr>
        <p:grpSpPr bwMode="auto">
          <a:xfrm>
            <a:off x="3296088" y="1323975"/>
            <a:ext cx="1742930" cy="1497013"/>
            <a:chOff x="1141" y="1557"/>
            <a:chExt cx="1556" cy="1414"/>
          </a:xfrm>
        </p:grpSpPr>
        <p:pic>
          <p:nvPicPr>
            <p:cNvPr id="11290" name="Picture 9" descr="mccaslin"/>
            <p:cNvPicPr>
              <a:picLocks noChangeAspect="1" noChangeArrowheads="1"/>
            </p:cNvPicPr>
            <p:nvPr/>
          </p:nvPicPr>
          <p:blipFill>
            <a:blip r:embed="rId3"/>
            <a:srcRect/>
            <a:stretch>
              <a:fillRect/>
            </a:stretch>
          </p:blipFill>
          <p:spPr bwMode="auto">
            <a:xfrm>
              <a:off x="1141" y="1557"/>
              <a:ext cx="1556" cy="1414"/>
            </a:xfrm>
            <a:prstGeom prst="rect">
              <a:avLst/>
            </a:prstGeom>
            <a:noFill/>
            <a:ln w="9525">
              <a:noFill/>
              <a:miter lim="800000"/>
              <a:headEnd/>
              <a:tailEnd/>
            </a:ln>
          </p:spPr>
        </p:pic>
        <p:sp>
          <p:nvSpPr>
            <p:cNvPr id="11291" name="Text Box 10"/>
            <p:cNvSpPr txBox="1">
              <a:spLocks noChangeArrowheads="1"/>
            </p:cNvSpPr>
            <p:nvPr/>
          </p:nvSpPr>
          <p:spPr bwMode="auto">
            <a:xfrm rot="-807929">
              <a:off x="1536" y="2149"/>
              <a:ext cx="866" cy="306"/>
            </a:xfrm>
            <a:prstGeom prst="rect">
              <a:avLst/>
            </a:prstGeom>
            <a:solidFill>
              <a:srgbClr val="DDDDDD"/>
            </a:solidFill>
            <a:ln w="9525" algn="ctr">
              <a:noFill/>
              <a:miter lim="800000"/>
              <a:headEnd/>
              <a:tailEnd/>
            </a:ln>
          </p:spPr>
          <p:txBody>
            <a:bodyPr lIns="45720" tIns="46016" rIns="45720" bIns="46016">
              <a:spAutoFit/>
            </a:bodyPr>
            <a:lstStyle/>
            <a:p>
              <a:pPr defTabSz="730250"/>
              <a:r>
                <a:rPr lang="en-US" sz="1000" dirty="0">
                  <a:solidFill>
                    <a:srgbClr val="000000"/>
                  </a:solidFill>
                </a:rPr>
                <a:t>Nehalem-EP</a:t>
              </a:r>
            </a:p>
          </p:txBody>
        </p:sp>
      </p:grpSp>
      <p:grpSp>
        <p:nvGrpSpPr>
          <p:cNvPr id="5" name="Group 17"/>
          <p:cNvGrpSpPr>
            <a:grpSpLocks/>
          </p:cNvGrpSpPr>
          <p:nvPr/>
        </p:nvGrpSpPr>
        <p:grpSpPr bwMode="auto">
          <a:xfrm>
            <a:off x="6985438" y="2882900"/>
            <a:ext cx="1742930" cy="1497013"/>
            <a:chOff x="1778" y="1557"/>
            <a:chExt cx="1556" cy="1414"/>
          </a:xfrm>
        </p:grpSpPr>
        <p:pic>
          <p:nvPicPr>
            <p:cNvPr id="11288" name="Picture 18" descr="mccaslin"/>
            <p:cNvPicPr>
              <a:picLocks noChangeAspect="1" noChangeArrowheads="1"/>
            </p:cNvPicPr>
            <p:nvPr/>
          </p:nvPicPr>
          <p:blipFill>
            <a:blip r:embed="rId3"/>
            <a:srcRect/>
            <a:stretch>
              <a:fillRect/>
            </a:stretch>
          </p:blipFill>
          <p:spPr bwMode="auto">
            <a:xfrm>
              <a:off x="1778" y="1557"/>
              <a:ext cx="1556" cy="1414"/>
            </a:xfrm>
            <a:prstGeom prst="rect">
              <a:avLst/>
            </a:prstGeom>
            <a:noFill/>
            <a:ln w="9525">
              <a:noFill/>
              <a:miter lim="800000"/>
              <a:headEnd/>
              <a:tailEnd/>
            </a:ln>
          </p:spPr>
        </p:pic>
        <p:sp>
          <p:nvSpPr>
            <p:cNvPr id="11289" name="Text Box 19"/>
            <p:cNvSpPr txBox="1">
              <a:spLocks noChangeArrowheads="1"/>
            </p:cNvSpPr>
            <p:nvPr/>
          </p:nvSpPr>
          <p:spPr bwMode="auto">
            <a:xfrm rot="-807929">
              <a:off x="2203" y="2149"/>
              <a:ext cx="866" cy="306"/>
            </a:xfrm>
            <a:prstGeom prst="rect">
              <a:avLst/>
            </a:prstGeom>
            <a:solidFill>
              <a:srgbClr val="DDDDDD"/>
            </a:solidFill>
            <a:ln w="9525" algn="ctr">
              <a:noFill/>
              <a:miter lim="800000"/>
              <a:headEnd/>
              <a:tailEnd/>
            </a:ln>
          </p:spPr>
          <p:txBody>
            <a:bodyPr lIns="45720" tIns="46016" rIns="45720" bIns="46016">
              <a:spAutoFit/>
            </a:bodyPr>
            <a:lstStyle/>
            <a:p>
              <a:pPr defTabSz="730250"/>
              <a:r>
                <a:rPr lang="en-US" sz="1000">
                  <a:solidFill>
                    <a:srgbClr val="000000"/>
                  </a:solidFill>
                </a:rPr>
                <a:t>Havendale</a:t>
              </a:r>
            </a:p>
          </p:txBody>
        </p:sp>
      </p:grpSp>
      <p:sp>
        <p:nvSpPr>
          <p:cNvPr id="157716" name="Text Box 20"/>
          <p:cNvSpPr txBox="1">
            <a:spLocks noChangeArrowheads="1"/>
          </p:cNvSpPr>
          <p:nvPr/>
        </p:nvSpPr>
        <p:spPr bwMode="auto">
          <a:xfrm>
            <a:off x="5214938" y="1811338"/>
            <a:ext cx="1514475" cy="330200"/>
          </a:xfrm>
          <a:prstGeom prst="rect">
            <a:avLst/>
          </a:prstGeom>
          <a:noFill/>
          <a:ln w="9525" algn="ctr">
            <a:noFill/>
            <a:miter lim="800000"/>
            <a:headEnd/>
            <a:tailEnd/>
          </a:ln>
        </p:spPr>
        <p:txBody>
          <a:bodyPr wrap="none" lIns="51206" tIns="25603" rIns="51206" bIns="25603"/>
          <a:lstStyle/>
          <a:p>
            <a:pPr algn="r" defTabSz="731647">
              <a:defRPr/>
            </a:pPr>
            <a:r>
              <a:rPr lang="en-US" sz="1600" dirty="0">
                <a:solidFill>
                  <a:schemeClr val="accent6">
                    <a:lumMod val="60000"/>
                    <a:lumOff val="40000"/>
                  </a:schemeClr>
                </a:solidFill>
                <a:effectLst>
                  <a:outerShdw blurRad="38100" dist="38100" dir="2700000" algn="tl">
                    <a:srgbClr val="000000">
                      <a:alpha val="43137"/>
                    </a:srgbClr>
                  </a:outerShdw>
                </a:effectLst>
                <a:latin typeface="Trebuchet MS" pitchFamily="34" charset="0"/>
                <a:cs typeface="Arial" pitchFamily="34" charset="0"/>
              </a:rPr>
              <a:t>Expandable (4S+)</a:t>
            </a:r>
          </a:p>
        </p:txBody>
      </p:sp>
      <p:sp>
        <p:nvSpPr>
          <p:cNvPr id="235542" name="Text Box 21"/>
          <p:cNvSpPr txBox="1">
            <a:spLocks noChangeArrowheads="1"/>
          </p:cNvSpPr>
          <p:nvPr/>
        </p:nvSpPr>
        <p:spPr bwMode="auto">
          <a:xfrm>
            <a:off x="1739555" y="1682750"/>
            <a:ext cx="1495425" cy="587375"/>
          </a:xfrm>
          <a:prstGeom prst="rect">
            <a:avLst/>
          </a:prstGeom>
          <a:noFill/>
          <a:ln w="9525" algn="ctr">
            <a:noFill/>
            <a:miter lim="800000"/>
            <a:headEnd/>
            <a:tailEnd/>
          </a:ln>
        </p:spPr>
        <p:txBody>
          <a:bodyPr wrap="none" lIns="51206" tIns="25603" rIns="51206" bIns="25603"/>
          <a:lstStyle/>
          <a:p>
            <a:pPr defTabSz="731647">
              <a:defRPr/>
            </a:pPr>
            <a:r>
              <a:rPr lang="en-US" sz="1600" dirty="0">
                <a:solidFill>
                  <a:schemeClr val="accent6">
                    <a:lumMod val="60000"/>
                    <a:lumOff val="40000"/>
                  </a:schemeClr>
                </a:solidFill>
                <a:effectLst>
                  <a:outerShdw blurRad="38100" dist="38100" dir="2700000" algn="tl">
                    <a:srgbClr val="000000">
                      <a:alpha val="43137"/>
                    </a:srgbClr>
                  </a:outerShdw>
                </a:effectLst>
                <a:latin typeface="Trebuchet MS" pitchFamily="34" charset="0"/>
              </a:rPr>
              <a:t>Efficient </a:t>
            </a:r>
            <a:br>
              <a:rPr lang="en-US" sz="1600" dirty="0">
                <a:solidFill>
                  <a:schemeClr val="accent6">
                    <a:lumMod val="60000"/>
                    <a:lumOff val="40000"/>
                  </a:schemeClr>
                </a:solidFill>
                <a:effectLst>
                  <a:outerShdw blurRad="38100" dist="38100" dir="2700000" algn="tl">
                    <a:srgbClr val="000000">
                      <a:alpha val="43137"/>
                    </a:srgbClr>
                  </a:outerShdw>
                </a:effectLst>
                <a:latin typeface="Trebuchet MS" pitchFamily="34" charset="0"/>
              </a:rPr>
            </a:br>
            <a:r>
              <a:rPr lang="en-US" sz="1600" dirty="0">
                <a:solidFill>
                  <a:schemeClr val="accent6">
                    <a:lumMod val="60000"/>
                    <a:lumOff val="40000"/>
                  </a:schemeClr>
                </a:solidFill>
                <a:effectLst>
                  <a:outerShdw blurRad="38100" dist="38100" dir="2700000" algn="tl">
                    <a:srgbClr val="000000">
                      <a:alpha val="43137"/>
                    </a:srgbClr>
                  </a:outerShdw>
                </a:effectLst>
                <a:latin typeface="Trebuchet MS" pitchFamily="34" charset="0"/>
              </a:rPr>
              <a:t>Performance (2S)</a:t>
            </a:r>
          </a:p>
        </p:txBody>
      </p:sp>
      <p:sp>
        <p:nvSpPr>
          <p:cNvPr id="11273" name="Text Box 22"/>
          <p:cNvSpPr txBox="1">
            <a:spLocks noChangeArrowheads="1"/>
          </p:cNvSpPr>
          <p:nvPr/>
        </p:nvSpPr>
        <p:spPr bwMode="auto">
          <a:xfrm>
            <a:off x="1739555" y="3382409"/>
            <a:ext cx="974512" cy="544484"/>
          </a:xfrm>
          <a:prstGeom prst="rect">
            <a:avLst/>
          </a:prstGeom>
          <a:noFill/>
          <a:ln w="9525" algn="ctr">
            <a:noFill/>
            <a:miter lim="800000"/>
            <a:headEnd/>
            <a:tailEnd/>
          </a:ln>
        </p:spPr>
        <p:txBody>
          <a:bodyPr wrap="none" lIns="51537" tIns="25769" rIns="51537" bIns="25769">
            <a:spAutoFit/>
          </a:bodyPr>
          <a:lstStyle/>
          <a:p>
            <a:pPr defTabSz="730250"/>
            <a:r>
              <a:rPr lang="en-US" sz="1600" dirty="0">
                <a:solidFill>
                  <a:srgbClr val="FFFFFF"/>
                </a:solidFill>
                <a:latin typeface="Trebuchet MS" pitchFamily="34" charset="0"/>
              </a:rPr>
              <a:t>High End </a:t>
            </a:r>
            <a:br>
              <a:rPr lang="en-US" sz="1600" dirty="0">
                <a:solidFill>
                  <a:srgbClr val="FFFFFF"/>
                </a:solidFill>
                <a:latin typeface="Trebuchet MS" pitchFamily="34" charset="0"/>
              </a:rPr>
            </a:br>
            <a:r>
              <a:rPr lang="en-US" sz="1600" dirty="0">
                <a:solidFill>
                  <a:srgbClr val="FFFFFF"/>
                </a:solidFill>
                <a:latin typeface="Trebuchet MS" pitchFamily="34" charset="0"/>
              </a:rPr>
              <a:t>Desktop</a:t>
            </a:r>
          </a:p>
        </p:txBody>
      </p:sp>
      <p:sp>
        <p:nvSpPr>
          <p:cNvPr id="11274" name="Text Box 23"/>
          <p:cNvSpPr txBox="1">
            <a:spLocks noChangeArrowheads="1"/>
          </p:cNvSpPr>
          <p:nvPr/>
        </p:nvSpPr>
        <p:spPr bwMode="auto">
          <a:xfrm>
            <a:off x="4629738" y="3382409"/>
            <a:ext cx="1363663" cy="544484"/>
          </a:xfrm>
          <a:prstGeom prst="rect">
            <a:avLst/>
          </a:prstGeom>
          <a:noFill/>
          <a:ln w="9525" algn="ctr">
            <a:noFill/>
            <a:miter lim="800000"/>
            <a:headEnd/>
            <a:tailEnd/>
          </a:ln>
        </p:spPr>
        <p:txBody>
          <a:bodyPr lIns="51537" tIns="25769" rIns="51537" bIns="25769">
            <a:spAutoFit/>
          </a:bodyPr>
          <a:lstStyle/>
          <a:p>
            <a:pPr defTabSz="730250"/>
            <a:r>
              <a:rPr lang="en-US" sz="1600" dirty="0">
                <a:solidFill>
                  <a:srgbClr val="FFFFFF"/>
                </a:solidFill>
                <a:latin typeface="Trebuchet MS" pitchFamily="34" charset="0"/>
              </a:rPr>
              <a:t>Mainstream Client</a:t>
            </a:r>
          </a:p>
        </p:txBody>
      </p:sp>
      <p:sp>
        <p:nvSpPr>
          <p:cNvPr id="11275" name="Text Box 24"/>
          <p:cNvSpPr txBox="1">
            <a:spLocks noChangeArrowheads="1"/>
          </p:cNvSpPr>
          <p:nvPr/>
        </p:nvSpPr>
        <p:spPr bwMode="auto">
          <a:xfrm>
            <a:off x="4419600" y="4970463"/>
            <a:ext cx="1424955" cy="544484"/>
          </a:xfrm>
          <a:prstGeom prst="rect">
            <a:avLst/>
          </a:prstGeom>
          <a:noFill/>
          <a:ln w="9525" algn="ctr">
            <a:noFill/>
            <a:miter lim="800000"/>
            <a:headEnd/>
            <a:tailEnd/>
          </a:ln>
        </p:spPr>
        <p:txBody>
          <a:bodyPr wrap="none" lIns="51537" tIns="25769" rIns="51537" bIns="25769">
            <a:spAutoFit/>
          </a:bodyPr>
          <a:lstStyle/>
          <a:p>
            <a:pPr defTabSz="730250"/>
            <a:r>
              <a:rPr lang="en-US" sz="1600">
                <a:solidFill>
                  <a:srgbClr val="FFFFFF"/>
                </a:solidFill>
                <a:latin typeface="Trebuchet MS" pitchFamily="34" charset="0"/>
              </a:rPr>
              <a:t>Thin and Light</a:t>
            </a:r>
            <a:br>
              <a:rPr lang="en-US" sz="1600">
                <a:solidFill>
                  <a:srgbClr val="FFFFFF"/>
                </a:solidFill>
                <a:latin typeface="Trebuchet MS" pitchFamily="34" charset="0"/>
              </a:rPr>
            </a:br>
            <a:r>
              <a:rPr lang="en-US" sz="1600">
                <a:solidFill>
                  <a:srgbClr val="FFFFFF"/>
                </a:solidFill>
                <a:latin typeface="Trebuchet MS" pitchFamily="34" charset="0"/>
              </a:rPr>
              <a:t>Notebook</a:t>
            </a:r>
          </a:p>
        </p:txBody>
      </p:sp>
      <p:sp>
        <p:nvSpPr>
          <p:cNvPr id="3" name="Rectangle 18"/>
          <p:cNvSpPr>
            <a:spLocks noChangeArrowheads="1"/>
          </p:cNvSpPr>
          <p:nvPr/>
        </p:nvSpPr>
        <p:spPr bwMode="auto">
          <a:xfrm>
            <a:off x="373751" y="1687167"/>
            <a:ext cx="1074738" cy="636588"/>
          </a:xfrm>
          <a:prstGeom prst="rect">
            <a:avLst/>
          </a:prstGeom>
          <a:noFill/>
          <a:ln w="9525">
            <a:noFill/>
            <a:miter lim="800000"/>
            <a:headEnd/>
            <a:tailEnd/>
          </a:ln>
          <a:effectLst/>
        </p:spPr>
        <p:txBody>
          <a:bodyPr wrap="none" lIns="51206" tIns="25603" rIns="51206" bIns="25603"/>
          <a:lstStyle/>
          <a:p>
            <a:pPr>
              <a:defRPr/>
            </a:pPr>
            <a:r>
              <a:rPr lang="en-US" sz="1600" dirty="0">
                <a:solidFill>
                  <a:schemeClr val="accent6">
                    <a:lumMod val="60000"/>
                    <a:lumOff val="40000"/>
                  </a:schemeClr>
                </a:solidFill>
                <a:effectLst>
                  <a:outerShdw blurRad="38100" dist="38100" dir="2700000" algn="tl">
                    <a:srgbClr val="000000">
                      <a:alpha val="43137"/>
                    </a:srgbClr>
                  </a:outerShdw>
                </a:effectLst>
                <a:latin typeface="Trebuchet MS" pitchFamily="34" charset="0"/>
                <a:cs typeface="Arial" pitchFamily="34" charset="0"/>
              </a:rPr>
              <a:t>Server and </a:t>
            </a:r>
          </a:p>
          <a:p>
            <a:pPr>
              <a:defRPr/>
            </a:pPr>
            <a:r>
              <a:rPr lang="en-US" sz="1600" dirty="0">
                <a:solidFill>
                  <a:schemeClr val="accent6">
                    <a:lumMod val="60000"/>
                    <a:lumOff val="40000"/>
                  </a:schemeClr>
                </a:solidFill>
                <a:effectLst>
                  <a:outerShdw blurRad="38100" dist="38100" dir="2700000" algn="tl">
                    <a:srgbClr val="000000">
                      <a:alpha val="43137"/>
                    </a:srgbClr>
                  </a:outerShdw>
                </a:effectLst>
                <a:latin typeface="Trebuchet MS" pitchFamily="34" charset="0"/>
                <a:cs typeface="Arial" pitchFamily="34" charset="0"/>
              </a:rPr>
              <a:t>Workstation</a:t>
            </a:r>
          </a:p>
        </p:txBody>
      </p:sp>
      <p:grpSp>
        <p:nvGrpSpPr>
          <p:cNvPr id="6" name="Group 14"/>
          <p:cNvGrpSpPr>
            <a:grpSpLocks/>
          </p:cNvGrpSpPr>
          <p:nvPr/>
        </p:nvGrpSpPr>
        <p:grpSpPr bwMode="auto">
          <a:xfrm>
            <a:off x="6985438" y="4437063"/>
            <a:ext cx="1742930" cy="1495425"/>
            <a:chOff x="1141" y="1557"/>
            <a:chExt cx="1556" cy="1414"/>
          </a:xfrm>
        </p:grpSpPr>
        <p:pic>
          <p:nvPicPr>
            <p:cNvPr id="11286" name="Picture 15" descr="mccaslin"/>
            <p:cNvPicPr>
              <a:picLocks noChangeAspect="1" noChangeArrowheads="1"/>
            </p:cNvPicPr>
            <p:nvPr/>
          </p:nvPicPr>
          <p:blipFill>
            <a:blip r:embed="rId3"/>
            <a:srcRect/>
            <a:stretch>
              <a:fillRect/>
            </a:stretch>
          </p:blipFill>
          <p:spPr bwMode="auto">
            <a:xfrm>
              <a:off x="1141" y="1557"/>
              <a:ext cx="1556" cy="1414"/>
            </a:xfrm>
            <a:prstGeom prst="rect">
              <a:avLst/>
            </a:prstGeom>
            <a:noFill/>
            <a:ln w="9525">
              <a:noFill/>
              <a:miter lim="800000"/>
              <a:headEnd/>
              <a:tailEnd/>
            </a:ln>
          </p:spPr>
        </p:pic>
        <p:sp>
          <p:nvSpPr>
            <p:cNvPr id="11287" name="Text Box 16"/>
            <p:cNvSpPr txBox="1">
              <a:spLocks noChangeArrowheads="1"/>
            </p:cNvSpPr>
            <p:nvPr/>
          </p:nvSpPr>
          <p:spPr bwMode="auto">
            <a:xfrm rot="-807929">
              <a:off x="1536" y="2149"/>
              <a:ext cx="866" cy="306"/>
            </a:xfrm>
            <a:prstGeom prst="rect">
              <a:avLst/>
            </a:prstGeom>
            <a:solidFill>
              <a:srgbClr val="DDDDDD"/>
            </a:solidFill>
            <a:ln w="9525" algn="ctr">
              <a:noFill/>
              <a:miter lim="800000"/>
              <a:headEnd/>
              <a:tailEnd/>
            </a:ln>
          </p:spPr>
          <p:txBody>
            <a:bodyPr lIns="45720" tIns="46016" rIns="45720" bIns="46016">
              <a:spAutoFit/>
            </a:bodyPr>
            <a:lstStyle/>
            <a:p>
              <a:pPr defTabSz="730250"/>
              <a:r>
                <a:rPr lang="en-US" sz="1000">
                  <a:solidFill>
                    <a:srgbClr val="000000"/>
                  </a:solidFill>
                </a:rPr>
                <a:t>Auburndale</a:t>
              </a:r>
            </a:p>
          </p:txBody>
        </p:sp>
      </p:grpSp>
      <p:pic>
        <p:nvPicPr>
          <p:cNvPr id="11278" name="Picture 32" descr="mccaslin"/>
          <p:cNvPicPr>
            <a:picLocks noChangeAspect="1" noChangeArrowheads="1"/>
          </p:cNvPicPr>
          <p:nvPr/>
        </p:nvPicPr>
        <p:blipFill>
          <a:blip r:embed="rId3"/>
          <a:srcRect/>
          <a:stretch>
            <a:fillRect/>
          </a:stretch>
        </p:blipFill>
        <p:spPr bwMode="auto">
          <a:xfrm>
            <a:off x="5848788" y="4437063"/>
            <a:ext cx="1742930" cy="1495425"/>
          </a:xfrm>
          <a:prstGeom prst="rect">
            <a:avLst/>
          </a:prstGeom>
          <a:noFill/>
          <a:ln w="9525">
            <a:noFill/>
            <a:miter lim="800000"/>
            <a:headEnd/>
            <a:tailEnd/>
          </a:ln>
        </p:spPr>
      </p:pic>
      <p:sp>
        <p:nvSpPr>
          <p:cNvPr id="11279" name="Text Box 33"/>
          <p:cNvSpPr txBox="1">
            <a:spLocks noChangeArrowheads="1"/>
          </p:cNvSpPr>
          <p:nvPr/>
        </p:nvSpPr>
        <p:spPr bwMode="auto">
          <a:xfrm rot="-807929">
            <a:off x="6287981" y="5133795"/>
            <a:ext cx="947806" cy="205930"/>
          </a:xfrm>
          <a:prstGeom prst="rect">
            <a:avLst/>
          </a:prstGeom>
          <a:solidFill>
            <a:srgbClr val="DDDDDD"/>
          </a:solidFill>
          <a:ln w="9525" algn="ctr">
            <a:noFill/>
            <a:miter lim="800000"/>
            <a:headEnd/>
            <a:tailEnd/>
          </a:ln>
        </p:spPr>
        <p:txBody>
          <a:bodyPr wrap="square" lIns="25603" tIns="25769" rIns="25603" bIns="25769">
            <a:spAutoFit/>
          </a:bodyPr>
          <a:lstStyle/>
          <a:p>
            <a:pPr defTabSz="730250"/>
            <a:r>
              <a:rPr lang="en-US" sz="1000" dirty="0" err="1">
                <a:solidFill>
                  <a:srgbClr val="000000"/>
                </a:solidFill>
              </a:rPr>
              <a:t>Clarksfield</a:t>
            </a:r>
            <a:endParaRPr lang="en-US" sz="1000" dirty="0">
              <a:solidFill>
                <a:srgbClr val="000000"/>
              </a:solidFill>
            </a:endParaRPr>
          </a:p>
        </p:txBody>
      </p:sp>
      <p:grpSp>
        <p:nvGrpSpPr>
          <p:cNvPr id="7" name="Group 34"/>
          <p:cNvGrpSpPr>
            <a:grpSpLocks/>
          </p:cNvGrpSpPr>
          <p:nvPr/>
        </p:nvGrpSpPr>
        <p:grpSpPr bwMode="auto">
          <a:xfrm>
            <a:off x="5823388" y="2882900"/>
            <a:ext cx="1742930" cy="1497013"/>
            <a:chOff x="1141" y="1557"/>
            <a:chExt cx="1556" cy="1414"/>
          </a:xfrm>
        </p:grpSpPr>
        <p:pic>
          <p:nvPicPr>
            <p:cNvPr id="11284" name="Picture 35" descr="mccaslin"/>
            <p:cNvPicPr>
              <a:picLocks noChangeAspect="1" noChangeArrowheads="1"/>
            </p:cNvPicPr>
            <p:nvPr/>
          </p:nvPicPr>
          <p:blipFill>
            <a:blip r:embed="rId3"/>
            <a:srcRect/>
            <a:stretch>
              <a:fillRect/>
            </a:stretch>
          </p:blipFill>
          <p:spPr bwMode="auto">
            <a:xfrm>
              <a:off x="1141" y="1557"/>
              <a:ext cx="1556" cy="1414"/>
            </a:xfrm>
            <a:prstGeom prst="rect">
              <a:avLst/>
            </a:prstGeom>
            <a:noFill/>
            <a:ln w="9525">
              <a:noFill/>
              <a:miter lim="800000"/>
              <a:headEnd/>
              <a:tailEnd/>
            </a:ln>
          </p:spPr>
        </p:pic>
        <p:sp>
          <p:nvSpPr>
            <p:cNvPr id="11285" name="Text Box 36"/>
            <p:cNvSpPr txBox="1">
              <a:spLocks noChangeArrowheads="1"/>
            </p:cNvSpPr>
            <p:nvPr/>
          </p:nvSpPr>
          <p:spPr bwMode="auto">
            <a:xfrm rot="-807929">
              <a:off x="1536" y="2204"/>
              <a:ext cx="866" cy="197"/>
            </a:xfrm>
            <a:prstGeom prst="rect">
              <a:avLst/>
            </a:prstGeom>
            <a:solidFill>
              <a:srgbClr val="DDDDDD"/>
            </a:solidFill>
            <a:ln w="9525" algn="ctr">
              <a:noFill/>
              <a:miter lim="800000"/>
              <a:headEnd/>
              <a:tailEnd/>
            </a:ln>
          </p:spPr>
          <p:txBody>
            <a:bodyPr lIns="45720" tIns="46016" rIns="45720" bIns="46016">
              <a:spAutoFit/>
            </a:bodyPr>
            <a:lstStyle/>
            <a:p>
              <a:pPr defTabSz="730250"/>
              <a:r>
                <a:rPr lang="en-US" sz="1000">
                  <a:solidFill>
                    <a:srgbClr val="000000"/>
                  </a:solidFill>
                </a:rPr>
                <a:t>Lynnfield</a:t>
              </a:r>
            </a:p>
          </p:txBody>
        </p:sp>
      </p:grpSp>
      <p:sp>
        <p:nvSpPr>
          <p:cNvPr id="44" name="Rectangle 18"/>
          <p:cNvSpPr>
            <a:spLocks noChangeArrowheads="1"/>
          </p:cNvSpPr>
          <p:nvPr/>
        </p:nvSpPr>
        <p:spPr bwMode="auto">
          <a:xfrm>
            <a:off x="373751" y="3382409"/>
            <a:ext cx="1279525" cy="790575"/>
          </a:xfrm>
          <a:prstGeom prst="rect">
            <a:avLst/>
          </a:prstGeom>
          <a:noFill/>
          <a:ln w="9525">
            <a:noFill/>
            <a:miter lim="800000"/>
            <a:headEnd/>
            <a:tailEnd/>
          </a:ln>
          <a:effectLst/>
        </p:spPr>
        <p:txBody>
          <a:bodyPr lIns="51206" tIns="25603" rIns="51206" bIns="25603">
            <a:spAutoFit/>
          </a:bodyPr>
          <a:lstStyle/>
          <a:p>
            <a:pPr>
              <a:defRPr/>
            </a:pPr>
            <a:r>
              <a:rPr lang="en-US" sz="1600" dirty="0">
                <a:solidFill>
                  <a:srgbClr val="FFFFFF"/>
                </a:solidFill>
                <a:effectLst>
                  <a:outerShdw blurRad="38100" dist="38100" dir="2700000" algn="tl">
                    <a:srgbClr val="000000"/>
                  </a:outerShdw>
                </a:effectLst>
                <a:latin typeface="Trebuchet MS" pitchFamily="34" charset="0"/>
                <a:cs typeface="Arial" pitchFamily="34" charset="0"/>
              </a:rPr>
              <a:t>Business and Consumer Clients</a:t>
            </a:r>
          </a:p>
        </p:txBody>
      </p:sp>
      <p:sp>
        <p:nvSpPr>
          <p:cNvPr id="394278" name="Rectangle 38"/>
          <p:cNvSpPr>
            <a:spLocks noChangeArrowheads="1"/>
          </p:cNvSpPr>
          <p:nvPr/>
        </p:nvSpPr>
        <p:spPr bwMode="auto">
          <a:xfrm>
            <a:off x="0" y="2744788"/>
            <a:ext cx="9144000" cy="79375"/>
          </a:xfrm>
          <a:prstGeom prst="rect">
            <a:avLst/>
          </a:prstGeom>
          <a:gradFill rotWithShape="1">
            <a:gsLst>
              <a:gs pos="0">
                <a:schemeClr val="tx1">
                  <a:gamma/>
                  <a:shade val="46275"/>
                  <a:invGamma/>
                  <a:alpha val="0"/>
                </a:schemeClr>
              </a:gs>
              <a:gs pos="50000">
                <a:schemeClr val="tx1"/>
              </a:gs>
              <a:gs pos="100000">
                <a:schemeClr val="tx1">
                  <a:gamma/>
                  <a:shade val="46275"/>
                  <a:invGamma/>
                  <a:alpha val="0"/>
                </a:schemeClr>
              </a:gs>
            </a:gsLst>
            <a:lin ang="0" scaled="1"/>
          </a:gradFill>
          <a:ln w="9525">
            <a:noFill/>
            <a:miter lim="800000"/>
            <a:headEnd/>
            <a:tailEnd/>
          </a:ln>
          <a:effectLst/>
        </p:spPr>
        <p:txBody>
          <a:bodyPr wrap="none" lIns="51206" tIns="25603" rIns="51206" bIns="25603" anchor="ctr"/>
          <a:lstStyle/>
          <a:p>
            <a:pPr algn="l">
              <a:defRPr/>
            </a:pPr>
            <a:endParaRPr lang="en-US">
              <a:solidFill>
                <a:srgbClr val="FFFFFF"/>
              </a:solidFill>
            </a:endParaRPr>
          </a:p>
        </p:txBody>
      </p:sp>
      <p:pic>
        <p:nvPicPr>
          <p:cNvPr id="11283" name="Picture 31" descr="i7chip"/>
          <p:cNvPicPr>
            <a:picLocks noChangeAspect="1" noChangeArrowheads="1"/>
          </p:cNvPicPr>
          <p:nvPr/>
        </p:nvPicPr>
        <p:blipFill>
          <a:blip r:embed="rId4"/>
          <a:srcRect/>
          <a:stretch>
            <a:fillRect/>
          </a:stretch>
        </p:blipFill>
        <p:spPr bwMode="auto">
          <a:xfrm>
            <a:off x="2773592" y="2938463"/>
            <a:ext cx="1747411" cy="1498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526774" y="1437516"/>
            <a:ext cx="8236225" cy="4413701"/>
          </a:xfrm>
          <a:prstGeom prst="rect">
            <a:avLst/>
          </a:prstGeom>
          <a:noFill/>
          <a:ln w="50800">
            <a:noFill/>
            <a:miter lim="800000"/>
            <a:headEnd/>
            <a:tailEnd/>
          </a:ln>
        </p:spPr>
        <p:txBody>
          <a:bodyPr wrap="square" lIns="0" tIns="0" rIns="0" bIns="0" anchor="b">
            <a:spAutoFit/>
          </a:bodyPr>
          <a:lstStyle/>
          <a:p>
            <a:pPr algn="r" eaLnBrk="0" hangingPunct="0">
              <a:spcBef>
                <a:spcPct val="50000"/>
              </a:spcBef>
            </a:pPr>
            <a:r>
              <a:rPr lang="en-US" sz="1800" b="0" dirty="0">
                <a:solidFill>
                  <a:srgbClr val="FFFFFF"/>
                </a:solidFill>
                <a:latin typeface="Trebuchet MS" pitchFamily="34" charset="0"/>
                <a:ea typeface="MS PGothic" pitchFamily="34" charset="-128"/>
              </a:rPr>
              <a:t>This presentation is for informational purposes only. </a:t>
            </a:r>
            <a:br>
              <a:rPr lang="en-US" sz="1800" b="0" dirty="0">
                <a:solidFill>
                  <a:srgbClr val="FFFFFF"/>
                </a:solidFill>
                <a:latin typeface="Trebuchet MS" pitchFamily="34" charset="0"/>
                <a:ea typeface="MS PGothic" pitchFamily="34" charset="-128"/>
              </a:rPr>
            </a:br>
            <a:r>
              <a:rPr lang="en-US" sz="1800" b="0" dirty="0">
                <a:solidFill>
                  <a:srgbClr val="FFFFFF"/>
                </a:solidFill>
                <a:latin typeface="Trebuchet MS" pitchFamily="34" charset="0"/>
                <a:ea typeface="MS PGothic" pitchFamily="34" charset="-128"/>
              </a:rPr>
              <a:t>INTEL MAKES NO WARRANTIES, EXPRESS OR IMPLIED, IN THIS SUMMARY.</a:t>
            </a:r>
          </a:p>
          <a:p>
            <a:pPr algn="r" eaLnBrk="0" hangingPunct="0">
              <a:spcBef>
                <a:spcPct val="50000"/>
              </a:spcBef>
            </a:pPr>
            <a:r>
              <a:rPr lang="es-CR" sz="1800" b="0" dirty="0" err="1">
                <a:solidFill>
                  <a:srgbClr val="FFFFFF"/>
                </a:solidFill>
                <a:latin typeface="Trebuchet MS" pitchFamily="34" charset="0"/>
                <a:ea typeface="MS PGothic" pitchFamily="34" charset="-128"/>
              </a:rPr>
              <a:t>BunnyPeople</a:t>
            </a:r>
            <a:r>
              <a:rPr lang="es-CR" sz="1800" b="0" dirty="0">
                <a:solidFill>
                  <a:srgbClr val="FFFFFF"/>
                </a:solidFill>
                <a:latin typeface="Trebuchet MS" pitchFamily="34" charset="0"/>
                <a:ea typeface="MS PGothic" pitchFamily="34" charset="-128"/>
              </a:rPr>
              <a:t>, Celeron, Celeron </a:t>
            </a:r>
            <a:r>
              <a:rPr lang="es-CR" sz="1800" b="0" dirty="0" err="1">
                <a:solidFill>
                  <a:srgbClr val="FFFFFF"/>
                </a:solidFill>
                <a:latin typeface="Trebuchet MS" pitchFamily="34" charset="0"/>
                <a:ea typeface="MS PGothic" pitchFamily="34" charset="-128"/>
              </a:rPr>
              <a:t>Inside</a:t>
            </a:r>
            <a:r>
              <a:rPr lang="es-CR" sz="1800" b="0" dirty="0">
                <a:solidFill>
                  <a:srgbClr val="FFFFFF"/>
                </a:solidFill>
                <a:latin typeface="Trebuchet MS" pitchFamily="34" charset="0"/>
                <a:ea typeface="MS PGothic" pitchFamily="34" charset="-128"/>
              </a:rPr>
              <a:t>, Centrino, Centrino logo, </a:t>
            </a:r>
            <a:r>
              <a:rPr lang="es-CR" sz="1800" b="0" dirty="0" err="1">
                <a:solidFill>
                  <a:srgbClr val="FFFFFF"/>
                </a:solidFill>
                <a:latin typeface="Trebuchet MS" pitchFamily="34" charset="0"/>
                <a:ea typeface="MS PGothic" pitchFamily="34" charset="-128"/>
              </a:rPr>
              <a:t>Core</a:t>
            </a:r>
            <a:r>
              <a:rPr lang="es-CR" sz="1800" b="0" dirty="0">
                <a:solidFill>
                  <a:srgbClr val="FFFFFF"/>
                </a:solidFill>
                <a:latin typeface="Trebuchet MS" pitchFamily="34" charset="0"/>
                <a:ea typeface="MS PGothic" pitchFamily="34" charset="-128"/>
              </a:rPr>
              <a:t> </a:t>
            </a:r>
            <a:r>
              <a:rPr lang="es-CR" sz="1800" b="0" dirty="0" err="1">
                <a:solidFill>
                  <a:srgbClr val="FFFFFF"/>
                </a:solidFill>
                <a:latin typeface="Trebuchet MS" pitchFamily="34" charset="0"/>
                <a:ea typeface="MS PGothic" pitchFamily="34" charset="-128"/>
              </a:rPr>
              <a:t>Inside</a:t>
            </a:r>
            <a:r>
              <a:rPr lang="es-CR" sz="1800" b="0" dirty="0">
                <a:solidFill>
                  <a:srgbClr val="FFFFFF"/>
                </a:solidFill>
                <a:latin typeface="Trebuchet MS" pitchFamily="34" charset="0"/>
                <a:ea typeface="MS PGothic" pitchFamily="34" charset="-128"/>
              </a:rPr>
              <a:t>, </a:t>
            </a:r>
            <a:r>
              <a:rPr lang="es-CR" sz="1800" b="0" dirty="0" err="1">
                <a:solidFill>
                  <a:srgbClr val="FFFFFF"/>
                </a:solidFill>
                <a:latin typeface="Trebuchet MS" pitchFamily="34" charset="0"/>
                <a:ea typeface="MS PGothic" pitchFamily="34" charset="-128"/>
              </a:rPr>
              <a:t>Dialogic</a:t>
            </a:r>
            <a:r>
              <a:rPr lang="es-CR" sz="1800" b="0" dirty="0">
                <a:solidFill>
                  <a:srgbClr val="FFFFFF"/>
                </a:solidFill>
                <a:latin typeface="Trebuchet MS" pitchFamily="34" charset="0"/>
                <a:ea typeface="MS PGothic" pitchFamily="34" charset="-128"/>
              </a:rPr>
              <a:t>, </a:t>
            </a:r>
            <a:r>
              <a:rPr lang="es-CR" sz="1800" b="0" dirty="0" err="1">
                <a:solidFill>
                  <a:srgbClr val="FFFFFF"/>
                </a:solidFill>
                <a:latin typeface="Trebuchet MS" pitchFamily="34" charset="0"/>
                <a:ea typeface="MS PGothic" pitchFamily="34" charset="-128"/>
              </a:rPr>
              <a:t>FlashFile</a:t>
            </a:r>
            <a:r>
              <a:rPr lang="es-CR" sz="1800" b="0" dirty="0">
                <a:solidFill>
                  <a:srgbClr val="FFFFFF"/>
                </a:solidFill>
                <a:latin typeface="Trebuchet MS" pitchFamily="34" charset="0"/>
                <a:ea typeface="MS PGothic" pitchFamily="34" charset="-128"/>
              </a:rPr>
              <a:t>, i960, </a:t>
            </a:r>
            <a:r>
              <a:rPr lang="es-CR" sz="1800" b="0" dirty="0" err="1">
                <a:solidFill>
                  <a:srgbClr val="FFFFFF"/>
                </a:solidFill>
                <a:latin typeface="Trebuchet MS" pitchFamily="34" charset="0"/>
                <a:ea typeface="MS PGothic" pitchFamily="34" charset="-128"/>
              </a:rPr>
              <a:t>InstantIP</a:t>
            </a:r>
            <a:r>
              <a:rPr lang="es-CR" sz="1800" b="0" dirty="0">
                <a:solidFill>
                  <a:srgbClr val="FFFFFF"/>
                </a:solidFill>
                <a:latin typeface="Trebuchet MS" pitchFamily="34" charset="0"/>
                <a:ea typeface="MS PGothic" pitchFamily="34" charset="-128"/>
              </a:rPr>
              <a:t>, Intel, Intel logo, Intel386, Intel486, Intel740, IntelDX2, IntelDX4, IntelSX2, Intel </a:t>
            </a:r>
            <a:r>
              <a:rPr lang="es-CR" sz="1800" b="0" dirty="0" err="1">
                <a:solidFill>
                  <a:srgbClr val="FFFFFF"/>
                </a:solidFill>
                <a:latin typeface="Trebuchet MS" pitchFamily="34" charset="0"/>
                <a:ea typeface="MS PGothic" pitchFamily="34" charset="-128"/>
              </a:rPr>
              <a:t>Core</a:t>
            </a:r>
            <a:r>
              <a:rPr lang="es-CR" sz="1800" b="0" dirty="0">
                <a:solidFill>
                  <a:srgbClr val="FFFFFF"/>
                </a:solidFill>
                <a:latin typeface="Trebuchet MS" pitchFamily="34" charset="0"/>
                <a:ea typeface="MS PGothic" pitchFamily="34" charset="-128"/>
              </a:rPr>
              <a:t>, Intel </a:t>
            </a:r>
            <a:r>
              <a:rPr lang="es-CR" sz="1800" b="0" dirty="0" err="1">
                <a:solidFill>
                  <a:srgbClr val="FFFFFF"/>
                </a:solidFill>
                <a:latin typeface="Trebuchet MS" pitchFamily="34" charset="0"/>
                <a:ea typeface="MS PGothic" pitchFamily="34" charset="-128"/>
              </a:rPr>
              <a:t>Inside</a:t>
            </a:r>
            <a:r>
              <a:rPr lang="es-CR" sz="1800" b="0" dirty="0">
                <a:solidFill>
                  <a:srgbClr val="FFFFFF"/>
                </a:solidFill>
                <a:latin typeface="Trebuchet MS" pitchFamily="34" charset="0"/>
                <a:ea typeface="MS PGothic" pitchFamily="34" charset="-128"/>
              </a:rPr>
              <a:t>, Intel </a:t>
            </a:r>
            <a:r>
              <a:rPr lang="es-CR" sz="1800" b="0" dirty="0" err="1">
                <a:solidFill>
                  <a:srgbClr val="FFFFFF"/>
                </a:solidFill>
                <a:latin typeface="Trebuchet MS" pitchFamily="34" charset="0"/>
                <a:ea typeface="MS PGothic" pitchFamily="34" charset="-128"/>
              </a:rPr>
              <a:t>Inside</a:t>
            </a:r>
            <a:r>
              <a:rPr lang="es-CR" sz="1800" b="0" dirty="0">
                <a:solidFill>
                  <a:srgbClr val="FFFFFF"/>
                </a:solidFill>
                <a:latin typeface="Trebuchet MS" pitchFamily="34" charset="0"/>
                <a:ea typeface="MS PGothic" pitchFamily="34" charset="-128"/>
              </a:rPr>
              <a:t> logo, Intel. </a:t>
            </a:r>
            <a:r>
              <a:rPr lang="en-US" sz="1800" b="0" dirty="0">
                <a:solidFill>
                  <a:srgbClr val="FFFFFF"/>
                </a:solidFill>
                <a:latin typeface="Trebuchet MS" pitchFamily="34" charset="0"/>
                <a:ea typeface="MS PGothic" pitchFamily="34" charset="-128"/>
              </a:rPr>
              <a:t>Leap ahead., Intel. Leap ahead. logo, Intel </a:t>
            </a:r>
            <a:r>
              <a:rPr lang="en-US" sz="1800" b="0" dirty="0" err="1">
                <a:solidFill>
                  <a:srgbClr val="FFFFFF"/>
                </a:solidFill>
                <a:latin typeface="Trebuchet MS" pitchFamily="34" charset="0"/>
                <a:ea typeface="MS PGothic" pitchFamily="34" charset="-128"/>
              </a:rPr>
              <a:t>NetBurst</a:t>
            </a:r>
            <a:r>
              <a:rPr lang="en-US" sz="1800" b="0" dirty="0">
                <a:solidFill>
                  <a:srgbClr val="FFFFFF"/>
                </a:solidFill>
                <a:latin typeface="Trebuchet MS" pitchFamily="34" charset="0"/>
                <a:ea typeface="MS PGothic" pitchFamily="34" charset="-128"/>
              </a:rPr>
              <a:t>, Intel </a:t>
            </a:r>
            <a:r>
              <a:rPr lang="en-US" sz="1800" b="0" dirty="0" err="1">
                <a:solidFill>
                  <a:srgbClr val="FFFFFF"/>
                </a:solidFill>
                <a:latin typeface="Trebuchet MS" pitchFamily="34" charset="0"/>
                <a:ea typeface="MS PGothic" pitchFamily="34" charset="-128"/>
              </a:rPr>
              <a:t>NetMerge</a:t>
            </a:r>
            <a:r>
              <a:rPr lang="en-US" sz="1800" b="0" dirty="0">
                <a:solidFill>
                  <a:srgbClr val="FFFFFF"/>
                </a:solidFill>
                <a:latin typeface="Trebuchet MS" pitchFamily="34" charset="0"/>
                <a:ea typeface="MS PGothic" pitchFamily="34" charset="-128"/>
              </a:rPr>
              <a:t>, Intel </a:t>
            </a:r>
            <a:r>
              <a:rPr lang="en-US" sz="1800" b="0" dirty="0" err="1">
                <a:solidFill>
                  <a:srgbClr val="FFFFFF"/>
                </a:solidFill>
                <a:latin typeface="Trebuchet MS" pitchFamily="34" charset="0"/>
                <a:ea typeface="MS PGothic" pitchFamily="34" charset="-128"/>
              </a:rPr>
              <a:t>NetStructure</a:t>
            </a:r>
            <a:r>
              <a:rPr lang="en-US" sz="1800" b="0" dirty="0">
                <a:solidFill>
                  <a:srgbClr val="FFFFFF"/>
                </a:solidFill>
                <a:latin typeface="Trebuchet MS" pitchFamily="34" charset="0"/>
                <a:ea typeface="MS PGothic" pitchFamily="34" charset="-128"/>
              </a:rPr>
              <a:t>, Intel </a:t>
            </a:r>
            <a:r>
              <a:rPr lang="en-US" sz="1800" b="0" dirty="0" err="1">
                <a:solidFill>
                  <a:srgbClr val="FFFFFF"/>
                </a:solidFill>
                <a:latin typeface="Trebuchet MS" pitchFamily="34" charset="0"/>
                <a:ea typeface="MS PGothic" pitchFamily="34" charset="-128"/>
              </a:rPr>
              <a:t>SingleDriver</a:t>
            </a:r>
            <a:r>
              <a:rPr lang="en-US" sz="1800" b="0" dirty="0">
                <a:solidFill>
                  <a:srgbClr val="FFFFFF"/>
                </a:solidFill>
                <a:latin typeface="Trebuchet MS" pitchFamily="34" charset="0"/>
                <a:ea typeface="MS PGothic" pitchFamily="34" charset="-128"/>
              </a:rPr>
              <a:t>, Intel </a:t>
            </a:r>
            <a:r>
              <a:rPr lang="en-US" sz="1800" b="0" dirty="0" err="1">
                <a:solidFill>
                  <a:srgbClr val="FFFFFF"/>
                </a:solidFill>
                <a:latin typeface="Trebuchet MS" pitchFamily="34" charset="0"/>
                <a:ea typeface="MS PGothic" pitchFamily="34" charset="-128"/>
              </a:rPr>
              <a:t>SpeedStep</a:t>
            </a:r>
            <a:r>
              <a:rPr lang="en-US" sz="1800" b="0" dirty="0">
                <a:solidFill>
                  <a:srgbClr val="FFFFFF"/>
                </a:solidFill>
                <a:latin typeface="Trebuchet MS" pitchFamily="34" charset="0"/>
                <a:ea typeface="MS PGothic" pitchFamily="34" charset="-128"/>
              </a:rPr>
              <a:t>, Intel </a:t>
            </a:r>
            <a:r>
              <a:rPr lang="en-US" sz="1800" b="0" dirty="0" err="1">
                <a:solidFill>
                  <a:srgbClr val="FFFFFF"/>
                </a:solidFill>
                <a:latin typeface="Trebuchet MS" pitchFamily="34" charset="0"/>
                <a:ea typeface="MS PGothic" pitchFamily="34" charset="-128"/>
              </a:rPr>
              <a:t>StrataFlash</a:t>
            </a:r>
            <a:r>
              <a:rPr lang="en-US" sz="1800" b="0" dirty="0">
                <a:solidFill>
                  <a:srgbClr val="FFFFFF"/>
                </a:solidFill>
                <a:latin typeface="Trebuchet MS" pitchFamily="34" charset="0"/>
                <a:ea typeface="MS PGothic" pitchFamily="34" charset="-128"/>
              </a:rPr>
              <a:t>, Intel </a:t>
            </a:r>
            <a:r>
              <a:rPr lang="en-US" sz="1800" b="0" dirty="0" err="1">
                <a:solidFill>
                  <a:srgbClr val="FFFFFF"/>
                </a:solidFill>
                <a:latin typeface="Trebuchet MS" pitchFamily="34" charset="0"/>
                <a:ea typeface="MS PGothic" pitchFamily="34" charset="-128"/>
              </a:rPr>
              <a:t>Viiv</a:t>
            </a:r>
            <a:r>
              <a:rPr lang="en-US" sz="1800" b="0" dirty="0">
                <a:solidFill>
                  <a:srgbClr val="FFFFFF"/>
                </a:solidFill>
                <a:latin typeface="Trebuchet MS" pitchFamily="34" charset="0"/>
                <a:ea typeface="MS PGothic" pitchFamily="34" charset="-128"/>
              </a:rPr>
              <a:t>, Intel vPro, Intel </a:t>
            </a:r>
            <a:r>
              <a:rPr lang="en-US" sz="1800" b="0" dirty="0" err="1">
                <a:solidFill>
                  <a:srgbClr val="FFFFFF"/>
                </a:solidFill>
                <a:latin typeface="Trebuchet MS" pitchFamily="34" charset="0"/>
                <a:ea typeface="MS PGothic" pitchFamily="34" charset="-128"/>
              </a:rPr>
              <a:t>XScale</a:t>
            </a:r>
            <a:r>
              <a:rPr lang="en-US" sz="1800" b="0" dirty="0">
                <a:solidFill>
                  <a:srgbClr val="FFFFFF"/>
                </a:solidFill>
                <a:latin typeface="Trebuchet MS" pitchFamily="34" charset="0"/>
                <a:ea typeface="MS PGothic" pitchFamily="34" charset="-128"/>
              </a:rPr>
              <a:t>, </a:t>
            </a:r>
            <a:r>
              <a:rPr lang="en-US" sz="1800" b="0" dirty="0" err="1">
                <a:solidFill>
                  <a:srgbClr val="FFFFFF"/>
                </a:solidFill>
                <a:latin typeface="Trebuchet MS" pitchFamily="34" charset="0"/>
                <a:ea typeface="MS PGothic" pitchFamily="34" charset="-128"/>
              </a:rPr>
              <a:t>IPLink</a:t>
            </a:r>
            <a:r>
              <a:rPr lang="en-US" sz="1800" b="0" dirty="0">
                <a:solidFill>
                  <a:srgbClr val="FFFFFF"/>
                </a:solidFill>
                <a:latin typeface="Trebuchet MS" pitchFamily="34" charset="0"/>
                <a:ea typeface="MS PGothic" pitchFamily="34" charset="-128"/>
              </a:rPr>
              <a:t>, Itanium, Itanium Inside, MCS, MMX, </a:t>
            </a:r>
            <a:r>
              <a:rPr lang="en-US" sz="1800" b="0" dirty="0" err="1">
                <a:solidFill>
                  <a:srgbClr val="FFFFFF"/>
                </a:solidFill>
                <a:latin typeface="Trebuchet MS" pitchFamily="34" charset="0"/>
                <a:ea typeface="MS PGothic" pitchFamily="34" charset="-128"/>
              </a:rPr>
              <a:t>Oplus</a:t>
            </a:r>
            <a:r>
              <a:rPr lang="en-US" sz="1800" b="0" dirty="0">
                <a:solidFill>
                  <a:srgbClr val="FFFFFF"/>
                </a:solidFill>
                <a:latin typeface="Trebuchet MS" pitchFamily="34" charset="0"/>
                <a:ea typeface="MS PGothic" pitchFamily="34" charset="-128"/>
              </a:rPr>
              <a:t>, </a:t>
            </a:r>
            <a:r>
              <a:rPr lang="en-US" sz="1800" b="0" dirty="0" err="1">
                <a:solidFill>
                  <a:srgbClr val="FFFFFF"/>
                </a:solidFill>
                <a:latin typeface="Trebuchet MS" pitchFamily="34" charset="0"/>
                <a:ea typeface="MS PGothic" pitchFamily="34" charset="-128"/>
              </a:rPr>
              <a:t>OverDrive</a:t>
            </a:r>
            <a:r>
              <a:rPr lang="en-US" sz="1800" b="0" dirty="0">
                <a:solidFill>
                  <a:srgbClr val="FFFFFF"/>
                </a:solidFill>
                <a:latin typeface="Trebuchet MS" pitchFamily="34" charset="0"/>
                <a:ea typeface="MS PGothic" pitchFamily="34" charset="-128"/>
              </a:rPr>
              <a:t>, </a:t>
            </a:r>
            <a:r>
              <a:rPr lang="en-US" sz="1800" b="0" dirty="0" err="1">
                <a:solidFill>
                  <a:srgbClr val="FFFFFF"/>
                </a:solidFill>
                <a:latin typeface="Trebuchet MS" pitchFamily="34" charset="0"/>
                <a:ea typeface="MS PGothic" pitchFamily="34" charset="-128"/>
              </a:rPr>
              <a:t>PDCharm</a:t>
            </a:r>
            <a:r>
              <a:rPr lang="en-US" sz="1800" b="0" dirty="0">
                <a:solidFill>
                  <a:srgbClr val="FFFFFF"/>
                </a:solidFill>
                <a:latin typeface="Trebuchet MS" pitchFamily="34" charset="0"/>
                <a:ea typeface="MS PGothic" pitchFamily="34" charset="-128"/>
              </a:rPr>
              <a:t>, Pentium, Pentium Inside, </a:t>
            </a:r>
            <a:r>
              <a:rPr lang="en-US" sz="1800" b="0" dirty="0" err="1">
                <a:solidFill>
                  <a:srgbClr val="FFFFFF"/>
                </a:solidFill>
                <a:latin typeface="Trebuchet MS" pitchFamily="34" charset="0"/>
                <a:ea typeface="MS PGothic" pitchFamily="34" charset="-128"/>
              </a:rPr>
              <a:t>skoool</a:t>
            </a:r>
            <a:r>
              <a:rPr lang="en-US" sz="1800" b="0" dirty="0">
                <a:solidFill>
                  <a:srgbClr val="FFFFFF"/>
                </a:solidFill>
                <a:latin typeface="Trebuchet MS" pitchFamily="34" charset="0"/>
                <a:ea typeface="MS PGothic" pitchFamily="34" charset="-128"/>
              </a:rPr>
              <a:t>, Sound Mark, The Journey Inside, VTune, Xeon, and Xeon Inside are trademarks or registered trademarks of Intel Corporation or its </a:t>
            </a:r>
            <a:r>
              <a:rPr lang="en-US" sz="1800" b="0" dirty="0" smtClean="0">
                <a:solidFill>
                  <a:srgbClr val="FFFFFF"/>
                </a:solidFill>
                <a:latin typeface="Trebuchet MS" pitchFamily="34" charset="0"/>
                <a:ea typeface="MS PGothic" pitchFamily="34" charset="-128"/>
              </a:rPr>
              <a:t>subsidiaries </a:t>
            </a:r>
            <a:r>
              <a:rPr lang="en-US" sz="1800" b="0" dirty="0">
                <a:solidFill>
                  <a:srgbClr val="FFFFFF"/>
                </a:solidFill>
                <a:latin typeface="Trebuchet MS" pitchFamily="34" charset="0"/>
                <a:ea typeface="MS PGothic" pitchFamily="34" charset="-128"/>
              </a:rPr>
              <a:t>in the United States and other countries.</a:t>
            </a:r>
          </a:p>
          <a:p>
            <a:pPr algn="r" eaLnBrk="0" hangingPunct="0">
              <a:spcBef>
                <a:spcPct val="50000"/>
              </a:spcBef>
            </a:pPr>
            <a:r>
              <a:rPr lang="en-US" sz="1800" b="0" dirty="0">
                <a:solidFill>
                  <a:srgbClr val="FFFFFF"/>
                </a:solidFill>
                <a:latin typeface="Trebuchet MS" pitchFamily="34" charset="0"/>
                <a:ea typeface="MS PGothic" pitchFamily="34" charset="-128"/>
              </a:rPr>
              <a:t>*Other names and brands may be claimed as the property of others.</a:t>
            </a:r>
          </a:p>
          <a:p>
            <a:pPr algn="r" eaLnBrk="0" hangingPunct="0">
              <a:spcBef>
                <a:spcPct val="50000"/>
              </a:spcBef>
            </a:pPr>
            <a:r>
              <a:rPr lang="en-US" sz="1800" b="0" dirty="0">
                <a:solidFill>
                  <a:srgbClr val="FFFFFF"/>
                </a:solidFill>
                <a:latin typeface="Trebuchet MS" pitchFamily="34" charset="0"/>
                <a:ea typeface="MS PGothic" pitchFamily="34" charset="-128"/>
              </a:rPr>
              <a:t>Copyright © 2008, Intel Corporation. All rights reserved.</a:t>
            </a:r>
          </a:p>
        </p:txBody>
      </p:sp>
      <p:pic>
        <p:nvPicPr>
          <p:cNvPr id="7172" name="Picture 5" descr="int_glyph_lock_rgb.png"/>
          <p:cNvPicPr>
            <a:picLocks noChangeAspect="1"/>
          </p:cNvPicPr>
          <p:nvPr/>
        </p:nvPicPr>
        <p:blipFill>
          <a:blip r:embed="rId3">
            <a:lum bright="100000" contrast="-100000"/>
          </a:blip>
          <a:srcRect/>
          <a:stretch>
            <a:fillRect/>
          </a:stretch>
        </p:blipFill>
        <p:spPr bwMode="auto">
          <a:xfrm>
            <a:off x="-277813" y="320675"/>
            <a:ext cx="9215438" cy="132556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2588" y="228600"/>
            <a:ext cx="8380412" cy="830997"/>
          </a:xfrm>
        </p:spPr>
        <p:txBody>
          <a:bodyPr/>
          <a:lstStyle/>
          <a:p>
            <a:r>
              <a:rPr lang="en-US" sz="3600" dirty="0" smtClean="0"/>
              <a:t>Efficient Performance Platforms</a:t>
            </a:r>
            <a:br>
              <a:rPr lang="en-US" sz="3600" dirty="0" smtClean="0"/>
            </a:br>
            <a:r>
              <a:rPr lang="en-US" sz="2400" dirty="0" smtClean="0">
                <a:solidFill>
                  <a:schemeClr val="accent1"/>
                </a:solidFill>
              </a:rPr>
              <a:t>(High End Desktop and Server/Workstation)</a:t>
            </a:r>
          </a:p>
        </p:txBody>
      </p:sp>
      <p:sp>
        <p:nvSpPr>
          <p:cNvPr id="348" name="Text Placeholder 347"/>
          <p:cNvSpPr>
            <a:spLocks noGrp="1"/>
          </p:cNvSpPr>
          <p:nvPr>
            <p:ph type="body" idx="4294967295"/>
          </p:nvPr>
        </p:nvSpPr>
        <p:spPr>
          <a:xfrm>
            <a:off x="367743" y="3191218"/>
            <a:ext cx="4191000" cy="332399"/>
          </a:xfrm>
        </p:spPr>
        <p:txBody>
          <a:bodyPr/>
          <a:lstStyle/>
          <a:p>
            <a:pPr>
              <a:buNone/>
            </a:pPr>
            <a:r>
              <a:rPr lang="en-US" sz="2400" dirty="0" smtClean="0">
                <a:ea typeface="Verdana" pitchFamily="34" charset="0"/>
                <a:cs typeface="Verdana" pitchFamily="34" charset="0"/>
              </a:rPr>
              <a:t>Server</a:t>
            </a:r>
          </a:p>
        </p:txBody>
      </p:sp>
      <p:sp>
        <p:nvSpPr>
          <p:cNvPr id="43012" name="Rectangle 3"/>
          <p:cNvSpPr>
            <a:spLocks noGrp="1" noChangeArrowheads="1"/>
          </p:cNvSpPr>
          <p:nvPr>
            <p:ph sz="half" idx="4294967295"/>
          </p:nvPr>
        </p:nvSpPr>
        <p:spPr>
          <a:xfrm>
            <a:off x="367743" y="3632200"/>
            <a:ext cx="4191000" cy="1708160"/>
          </a:xfrm>
        </p:spPr>
        <p:txBody>
          <a:bodyPr/>
          <a:lstStyle/>
          <a:p>
            <a:pPr marL="288925" indent="-288925" eaLnBrk="1" hangingPunct="1"/>
            <a:r>
              <a:rPr lang="en-US" sz="1800" dirty="0" smtClean="0">
                <a:ea typeface="Verdana" pitchFamily="34" charset="0"/>
                <a:cs typeface="Verdana" pitchFamily="34" charset="0"/>
              </a:rPr>
              <a:t>Intel</a:t>
            </a:r>
            <a:r>
              <a:rPr lang="en-US" sz="1800" baseline="30000" dirty="0" smtClean="0">
                <a:ea typeface="Verdana" pitchFamily="34" charset="0"/>
                <a:cs typeface="Verdana" pitchFamily="34" charset="0"/>
              </a:rPr>
              <a:t>®</a:t>
            </a:r>
            <a:r>
              <a:rPr lang="en-US" sz="1800" dirty="0" smtClean="0">
                <a:ea typeface="Verdana" pitchFamily="34" charset="0"/>
                <a:cs typeface="Verdana" pitchFamily="34" charset="0"/>
              </a:rPr>
              <a:t> </a:t>
            </a:r>
            <a:r>
              <a:rPr lang="en-US" sz="1800" dirty="0" err="1" smtClean="0">
                <a:ea typeface="Verdana" pitchFamily="34" charset="0"/>
                <a:cs typeface="Verdana" pitchFamily="34" charset="0"/>
              </a:rPr>
              <a:t>QuickPath</a:t>
            </a:r>
            <a:r>
              <a:rPr lang="en-US" sz="1800" dirty="0" smtClean="0">
                <a:ea typeface="Verdana" pitchFamily="34" charset="0"/>
                <a:cs typeface="Verdana" pitchFamily="34" charset="0"/>
              </a:rPr>
              <a:t> Interconnect</a:t>
            </a:r>
          </a:p>
          <a:p>
            <a:pPr marL="288925" indent="-288925" eaLnBrk="1" hangingPunct="1"/>
            <a:r>
              <a:rPr lang="en-US" sz="1800" dirty="0" smtClean="0">
                <a:ea typeface="Verdana" pitchFamily="34" charset="0"/>
                <a:cs typeface="Verdana" pitchFamily="34" charset="0"/>
              </a:rPr>
              <a:t>New point to point interconnect</a:t>
            </a:r>
          </a:p>
          <a:p>
            <a:pPr marL="288925" indent="-288925" eaLnBrk="1" hangingPunct="1"/>
            <a:r>
              <a:rPr lang="en-US" sz="1800" dirty="0" smtClean="0">
                <a:ea typeface="Verdana" pitchFamily="34" charset="0"/>
                <a:cs typeface="Verdana" pitchFamily="34" charset="0"/>
              </a:rPr>
              <a:t>2 links per CPU socket</a:t>
            </a:r>
          </a:p>
          <a:p>
            <a:pPr marL="288925" indent="-288925" eaLnBrk="1" hangingPunct="1"/>
            <a:r>
              <a:rPr lang="en-US" sz="1800" dirty="0" smtClean="0">
                <a:ea typeface="Verdana" pitchFamily="34" charset="0"/>
                <a:cs typeface="Verdana" pitchFamily="34" charset="0"/>
              </a:rPr>
              <a:t>Up to 25.6 </a:t>
            </a:r>
            <a:r>
              <a:rPr lang="en-US" sz="1800" dirty="0" err="1" smtClean="0">
                <a:ea typeface="Verdana" pitchFamily="34" charset="0"/>
                <a:cs typeface="Verdana" pitchFamily="34" charset="0"/>
              </a:rPr>
              <a:t>Gb</a:t>
            </a:r>
            <a:r>
              <a:rPr lang="en-US" sz="1800" dirty="0" smtClean="0">
                <a:ea typeface="Verdana" pitchFamily="34" charset="0"/>
                <a:cs typeface="Verdana" pitchFamily="34" charset="0"/>
              </a:rPr>
              <a:t>/sec total bandwidth/link</a:t>
            </a:r>
          </a:p>
        </p:txBody>
      </p:sp>
      <p:sp>
        <p:nvSpPr>
          <p:cNvPr id="349" name="Text Placeholder 348"/>
          <p:cNvSpPr>
            <a:spLocks noGrp="1"/>
          </p:cNvSpPr>
          <p:nvPr>
            <p:ph type="body" sz="quarter" idx="4294967295"/>
          </p:nvPr>
        </p:nvSpPr>
        <p:spPr>
          <a:xfrm>
            <a:off x="4876800" y="3191218"/>
            <a:ext cx="4267200" cy="332399"/>
          </a:xfrm>
        </p:spPr>
        <p:txBody>
          <a:bodyPr/>
          <a:lstStyle/>
          <a:p>
            <a:pPr>
              <a:buNone/>
            </a:pPr>
            <a:r>
              <a:rPr lang="en-US" sz="2400" dirty="0" smtClean="0">
                <a:ea typeface="Verdana" pitchFamily="34" charset="0"/>
                <a:cs typeface="Verdana" pitchFamily="34" charset="0"/>
              </a:rPr>
              <a:t>Desktop</a:t>
            </a:r>
          </a:p>
        </p:txBody>
      </p:sp>
      <p:sp>
        <p:nvSpPr>
          <p:cNvPr id="43014" name="Rectangle 4"/>
          <p:cNvSpPr>
            <a:spLocks noGrp="1" noChangeArrowheads="1"/>
          </p:cNvSpPr>
          <p:nvPr>
            <p:ph sz="quarter" idx="4294967295"/>
          </p:nvPr>
        </p:nvSpPr>
        <p:spPr>
          <a:xfrm>
            <a:off x="4876800" y="3632200"/>
            <a:ext cx="4267200" cy="1862048"/>
          </a:xfrm>
        </p:spPr>
        <p:txBody>
          <a:bodyPr/>
          <a:lstStyle/>
          <a:p>
            <a:pPr marL="288925" indent="-288925" eaLnBrk="1" hangingPunct="1"/>
            <a:r>
              <a:rPr lang="en-US" sz="1800" dirty="0" smtClean="0">
                <a:ea typeface="Verdana" pitchFamily="34" charset="0"/>
                <a:cs typeface="Verdana" pitchFamily="34" charset="0"/>
              </a:rPr>
              <a:t>Integrated Memory Controller</a:t>
            </a:r>
          </a:p>
          <a:p>
            <a:pPr marL="288925" indent="-288925" eaLnBrk="1" hangingPunct="1"/>
            <a:r>
              <a:rPr lang="en-US" sz="1800" dirty="0" smtClean="0">
                <a:ea typeface="Verdana" pitchFamily="34" charset="0"/>
                <a:cs typeface="Verdana" pitchFamily="34" charset="0"/>
              </a:rPr>
              <a:t>Next Gen DDR3 memory</a:t>
            </a:r>
          </a:p>
          <a:p>
            <a:pPr marL="288925" indent="-288925" eaLnBrk="1" hangingPunct="1"/>
            <a:r>
              <a:rPr lang="en-US" sz="1800" dirty="0" smtClean="0">
                <a:ea typeface="Verdana" pitchFamily="34" charset="0"/>
                <a:cs typeface="Verdana" pitchFamily="34" charset="0"/>
              </a:rPr>
              <a:t>3 channels per processor</a:t>
            </a:r>
          </a:p>
          <a:p>
            <a:pPr marL="288925" indent="-288925" eaLnBrk="1" hangingPunct="1"/>
            <a:r>
              <a:rPr lang="en-US" sz="1800" dirty="0" smtClean="0">
                <a:ea typeface="Verdana" pitchFamily="34" charset="0"/>
                <a:cs typeface="Verdana" pitchFamily="34" charset="0"/>
              </a:rPr>
              <a:t>Massive Bandwidth</a:t>
            </a:r>
          </a:p>
          <a:p>
            <a:pPr marL="288925" indent="-288925" eaLnBrk="1" hangingPunct="1"/>
            <a:r>
              <a:rPr lang="en-US" sz="1800" dirty="0" smtClean="0">
                <a:ea typeface="Verdana" pitchFamily="34" charset="0"/>
                <a:cs typeface="Verdana" pitchFamily="34" charset="0"/>
              </a:rPr>
              <a:t>Memory Latency Reduction</a:t>
            </a:r>
          </a:p>
        </p:txBody>
      </p:sp>
      <p:grpSp>
        <p:nvGrpSpPr>
          <p:cNvPr id="2" name="Group 14"/>
          <p:cNvGrpSpPr>
            <a:grpSpLocks/>
          </p:cNvGrpSpPr>
          <p:nvPr/>
        </p:nvGrpSpPr>
        <p:grpSpPr bwMode="auto">
          <a:xfrm>
            <a:off x="0" y="5516217"/>
            <a:ext cx="9144000" cy="1016000"/>
            <a:chOff x="0" y="1727200"/>
            <a:chExt cx="9144000" cy="1016000"/>
          </a:xfrm>
        </p:grpSpPr>
        <p:sp>
          <p:nvSpPr>
            <p:cNvPr id="344" name="Rectangle 343"/>
            <p:cNvSpPr/>
            <p:nvPr/>
          </p:nvSpPr>
          <p:spPr bwMode="auto">
            <a:xfrm>
              <a:off x="0" y="1727200"/>
              <a:ext cx="9144000" cy="904461"/>
            </a:xfrm>
            <a:prstGeom prst="rect">
              <a:avLst/>
            </a:prstGeom>
            <a:gradFill flip="none" rotWithShape="1">
              <a:gsLst>
                <a:gs pos="0">
                  <a:schemeClr val="accent1">
                    <a:lumMod val="90000"/>
                    <a:alpha val="0"/>
                  </a:schemeClr>
                </a:gs>
                <a:gs pos="50000">
                  <a:schemeClr val="accent1">
                    <a:lumMod val="25000"/>
                  </a:schemeClr>
                </a:gs>
                <a:gs pos="100000">
                  <a:schemeClr val="accent1">
                    <a:alpha val="0"/>
                  </a:schemeClr>
                </a:gs>
              </a:gsLst>
              <a:lin ang="0" scaled="1"/>
              <a:tileRect/>
            </a:gradFill>
            <a:ln w="101600" cap="flat" cmpd="sng" algn="ctr">
              <a:noFill/>
              <a:prstDash val="solid"/>
              <a:round/>
              <a:headEnd type="none" w="med" len="med"/>
              <a:tailEnd type="triangle" w="sm" len="sm"/>
            </a:ln>
            <a:effectLst/>
          </p:spPr>
          <p:txBody>
            <a:bodyPr/>
            <a:lstStyle/>
            <a:p>
              <a:pPr>
                <a:defRPr/>
              </a:pPr>
              <a:endParaRPr lang="en-US">
                <a:latin typeface="Verdana" pitchFamily="50" charset="0"/>
              </a:endParaRPr>
            </a:p>
          </p:txBody>
        </p:sp>
        <p:sp>
          <p:nvSpPr>
            <p:cNvPr id="19468" name="Rectangle 13"/>
            <p:cNvSpPr>
              <a:spLocks noChangeArrowheads="1"/>
            </p:cNvSpPr>
            <p:nvPr/>
          </p:nvSpPr>
          <p:spPr bwMode="auto">
            <a:xfrm>
              <a:off x="228600" y="1752600"/>
              <a:ext cx="8686800" cy="990600"/>
            </a:xfrm>
            <a:prstGeom prst="rect">
              <a:avLst/>
            </a:prstGeom>
            <a:noFill/>
            <a:ln w="9525">
              <a:noFill/>
              <a:miter lim="800000"/>
              <a:headEnd/>
              <a:tailEnd/>
            </a:ln>
          </p:spPr>
          <p:txBody>
            <a:bodyPr lIns="101846" tIns="50923" rIns="0" bIns="50923"/>
            <a:lstStyle/>
            <a:p>
              <a:pPr algn="ctr">
                <a:spcBef>
                  <a:spcPct val="20000"/>
                </a:spcBef>
                <a:buFont typeface="Wingdings" pitchFamily="2" charset="2"/>
                <a:buNone/>
              </a:pPr>
              <a:r>
                <a:rPr lang="en-US" sz="2400" dirty="0" smtClean="0">
                  <a:solidFill>
                    <a:schemeClr val="accent3"/>
                  </a:solidFill>
                  <a:latin typeface="Verdana" pitchFamily="34" charset="0"/>
                </a:rPr>
                <a:t>Latency </a:t>
              </a:r>
              <a:r>
                <a:rPr lang="en-US" sz="2400" dirty="0">
                  <a:solidFill>
                    <a:schemeClr val="accent3"/>
                  </a:solidFill>
                  <a:latin typeface="Verdana" pitchFamily="34" charset="0"/>
                </a:rPr>
                <a:t>Decrease and </a:t>
              </a:r>
              <a:r>
                <a:rPr lang="en-US" sz="2400" dirty="0" smtClean="0">
                  <a:solidFill>
                    <a:schemeClr val="accent3"/>
                  </a:solidFill>
                  <a:latin typeface="Verdana" pitchFamily="34" charset="0"/>
                </a:rPr>
                <a:t>Bandwidth </a:t>
              </a:r>
              <a:br>
                <a:rPr lang="en-US" sz="2400" dirty="0" smtClean="0">
                  <a:solidFill>
                    <a:schemeClr val="accent3"/>
                  </a:solidFill>
                  <a:latin typeface="Verdana" pitchFamily="34" charset="0"/>
                </a:rPr>
              </a:br>
              <a:r>
                <a:rPr lang="en-US" sz="2400" dirty="0" smtClean="0">
                  <a:solidFill>
                    <a:schemeClr val="accent3"/>
                  </a:solidFill>
                  <a:latin typeface="Verdana" pitchFamily="34" charset="0"/>
                </a:rPr>
                <a:t>Increase </a:t>
              </a:r>
              <a:r>
                <a:rPr lang="en-US" sz="2400" dirty="0">
                  <a:solidFill>
                    <a:schemeClr val="accent3"/>
                  </a:solidFill>
                  <a:latin typeface="Verdana" pitchFamily="34" charset="0"/>
                </a:rPr>
                <a:t>over Prior Generation</a:t>
              </a:r>
              <a:endParaRPr lang="en-US" sz="1800" b="0" i="1" dirty="0">
                <a:solidFill>
                  <a:schemeClr val="accent3"/>
                </a:solidFill>
                <a:latin typeface="Verdana" pitchFamily="34" charset="0"/>
              </a:endParaRPr>
            </a:p>
          </p:txBody>
        </p:sp>
      </p:grpSp>
      <p:pic>
        <p:nvPicPr>
          <p:cNvPr id="346" name="Picture 345" descr="server.png"/>
          <p:cNvPicPr>
            <a:picLocks noChangeAspect="1"/>
          </p:cNvPicPr>
          <p:nvPr/>
        </p:nvPicPr>
        <p:blipFill>
          <a:blip r:embed="rId3"/>
          <a:srcRect/>
          <a:stretch>
            <a:fillRect/>
          </a:stretch>
        </p:blipFill>
        <p:spPr bwMode="auto">
          <a:xfrm>
            <a:off x="519113" y="1270000"/>
            <a:ext cx="3762375" cy="1982788"/>
          </a:xfrm>
          <a:prstGeom prst="rect">
            <a:avLst/>
          </a:prstGeom>
          <a:noFill/>
          <a:ln w="9525">
            <a:noFill/>
            <a:miter lim="800000"/>
            <a:headEnd/>
            <a:tailEnd/>
          </a:ln>
        </p:spPr>
      </p:pic>
      <p:pic>
        <p:nvPicPr>
          <p:cNvPr id="347" name="Picture 346" descr="desktop.png"/>
          <p:cNvPicPr>
            <a:picLocks noChangeAspect="1"/>
          </p:cNvPicPr>
          <p:nvPr/>
        </p:nvPicPr>
        <p:blipFill>
          <a:blip r:embed="rId4"/>
          <a:srcRect/>
          <a:stretch>
            <a:fillRect/>
          </a:stretch>
        </p:blipFill>
        <p:spPr bwMode="auto">
          <a:xfrm>
            <a:off x="5230813" y="1317625"/>
            <a:ext cx="2846387" cy="1889125"/>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wipe(up)">
                                      <p:cBhvr>
                                        <p:cTn id="7" dur="2000"/>
                                        <p:tgtEl>
                                          <p:spTgt spid="346"/>
                                        </p:tgtEl>
                                      </p:cBhvr>
                                    </p:animEffect>
                                  </p:childTnLst>
                                </p:cTn>
                              </p:par>
                            </p:childTnLst>
                          </p:cTn>
                        </p:par>
                        <p:par>
                          <p:cTn id="8" fill="hold">
                            <p:stCondLst>
                              <p:cond delay="2000"/>
                            </p:stCondLst>
                            <p:childTnLst>
                              <p:par>
                                <p:cTn id="9" presetID="22" presetClass="entr" presetSubtype="1" fill="hold" grpId="0" nodeType="afterEffect">
                                  <p:stCondLst>
                                    <p:cond delay="0"/>
                                  </p:stCondLst>
                                  <p:childTnLst>
                                    <p:set>
                                      <p:cBhvr>
                                        <p:cTn id="10" dur="1" fill="hold">
                                          <p:stCondLst>
                                            <p:cond delay="0"/>
                                          </p:stCondLst>
                                        </p:cTn>
                                        <p:tgtEl>
                                          <p:spTgt spid="348">
                                            <p:txEl>
                                              <p:pRg st="0" end="0"/>
                                            </p:txEl>
                                          </p:spTgt>
                                        </p:tgtEl>
                                        <p:attrNameLst>
                                          <p:attrName>style.visibility</p:attrName>
                                        </p:attrNameLst>
                                      </p:cBhvr>
                                      <p:to>
                                        <p:strVal val="visible"/>
                                      </p:to>
                                    </p:set>
                                    <p:animEffect transition="in" filter="wipe(up)">
                                      <p:cBhvr>
                                        <p:cTn id="11" dur="2000"/>
                                        <p:tgtEl>
                                          <p:spTgt spid="348">
                                            <p:txEl>
                                              <p:pRg st="0" end="0"/>
                                            </p:txEl>
                                          </p:spTgt>
                                        </p:tgtEl>
                                      </p:cBhvr>
                                    </p:animEffect>
                                  </p:childTnLst>
                                </p:cTn>
                              </p:par>
                            </p:childTnLst>
                          </p:cTn>
                        </p:par>
                        <p:par>
                          <p:cTn id="12" fill="hold">
                            <p:stCondLst>
                              <p:cond delay="4000"/>
                            </p:stCondLst>
                            <p:childTnLst>
                              <p:par>
                                <p:cTn id="13" presetID="22" presetClass="entr" presetSubtype="1" fill="hold" grpId="0" nodeType="afterEffect">
                                  <p:stCondLst>
                                    <p:cond delay="1000"/>
                                  </p:stCondLst>
                                  <p:childTnLst>
                                    <p:set>
                                      <p:cBhvr>
                                        <p:cTn id="14" dur="1" fill="hold">
                                          <p:stCondLst>
                                            <p:cond delay="0"/>
                                          </p:stCondLst>
                                        </p:cTn>
                                        <p:tgtEl>
                                          <p:spTgt spid="43012">
                                            <p:txEl>
                                              <p:pRg st="0" end="0"/>
                                            </p:txEl>
                                          </p:spTgt>
                                        </p:tgtEl>
                                        <p:attrNameLst>
                                          <p:attrName>style.visibility</p:attrName>
                                        </p:attrNameLst>
                                      </p:cBhvr>
                                      <p:to>
                                        <p:strVal val="visible"/>
                                      </p:to>
                                    </p:set>
                                    <p:animEffect transition="in" filter="wipe(up)">
                                      <p:cBhvr>
                                        <p:cTn id="15" dur="500"/>
                                        <p:tgtEl>
                                          <p:spTgt spid="43012">
                                            <p:txEl>
                                              <p:pRg st="0" end="0"/>
                                            </p:txEl>
                                          </p:spTgt>
                                        </p:tgtEl>
                                      </p:cBhvr>
                                    </p:animEffect>
                                  </p:childTnLst>
                                </p:cTn>
                              </p:par>
                            </p:childTnLst>
                          </p:cTn>
                        </p:par>
                        <p:par>
                          <p:cTn id="16" fill="hold">
                            <p:stCondLst>
                              <p:cond delay="5500"/>
                            </p:stCondLst>
                            <p:childTnLst>
                              <p:par>
                                <p:cTn id="17" presetID="22" presetClass="entr" presetSubtype="1" fill="hold" grpId="0" nodeType="afterEffect">
                                  <p:stCondLst>
                                    <p:cond delay="1000"/>
                                  </p:stCondLst>
                                  <p:childTnLst>
                                    <p:set>
                                      <p:cBhvr>
                                        <p:cTn id="18" dur="1" fill="hold">
                                          <p:stCondLst>
                                            <p:cond delay="0"/>
                                          </p:stCondLst>
                                        </p:cTn>
                                        <p:tgtEl>
                                          <p:spTgt spid="43012">
                                            <p:txEl>
                                              <p:pRg st="1" end="1"/>
                                            </p:txEl>
                                          </p:spTgt>
                                        </p:tgtEl>
                                        <p:attrNameLst>
                                          <p:attrName>style.visibility</p:attrName>
                                        </p:attrNameLst>
                                      </p:cBhvr>
                                      <p:to>
                                        <p:strVal val="visible"/>
                                      </p:to>
                                    </p:set>
                                    <p:animEffect transition="in" filter="wipe(up)">
                                      <p:cBhvr>
                                        <p:cTn id="19" dur="500"/>
                                        <p:tgtEl>
                                          <p:spTgt spid="43012">
                                            <p:txEl>
                                              <p:pRg st="1" end="1"/>
                                            </p:txEl>
                                          </p:spTgt>
                                        </p:tgtEl>
                                      </p:cBhvr>
                                    </p:animEffect>
                                  </p:childTnLst>
                                </p:cTn>
                              </p:par>
                            </p:childTnLst>
                          </p:cTn>
                        </p:par>
                        <p:par>
                          <p:cTn id="20" fill="hold">
                            <p:stCondLst>
                              <p:cond delay="7000"/>
                            </p:stCondLst>
                            <p:childTnLst>
                              <p:par>
                                <p:cTn id="21" presetID="22" presetClass="entr" presetSubtype="1" fill="hold" grpId="0" nodeType="afterEffect">
                                  <p:stCondLst>
                                    <p:cond delay="1000"/>
                                  </p:stCondLst>
                                  <p:childTnLst>
                                    <p:set>
                                      <p:cBhvr>
                                        <p:cTn id="22" dur="1" fill="hold">
                                          <p:stCondLst>
                                            <p:cond delay="0"/>
                                          </p:stCondLst>
                                        </p:cTn>
                                        <p:tgtEl>
                                          <p:spTgt spid="43012">
                                            <p:txEl>
                                              <p:pRg st="2" end="2"/>
                                            </p:txEl>
                                          </p:spTgt>
                                        </p:tgtEl>
                                        <p:attrNameLst>
                                          <p:attrName>style.visibility</p:attrName>
                                        </p:attrNameLst>
                                      </p:cBhvr>
                                      <p:to>
                                        <p:strVal val="visible"/>
                                      </p:to>
                                    </p:set>
                                    <p:animEffect transition="in" filter="wipe(up)">
                                      <p:cBhvr>
                                        <p:cTn id="23" dur="500"/>
                                        <p:tgtEl>
                                          <p:spTgt spid="43012">
                                            <p:txEl>
                                              <p:pRg st="2" end="2"/>
                                            </p:txEl>
                                          </p:spTgt>
                                        </p:tgtEl>
                                      </p:cBhvr>
                                    </p:animEffect>
                                  </p:childTnLst>
                                </p:cTn>
                              </p:par>
                            </p:childTnLst>
                          </p:cTn>
                        </p:par>
                        <p:par>
                          <p:cTn id="24" fill="hold">
                            <p:stCondLst>
                              <p:cond delay="8500"/>
                            </p:stCondLst>
                            <p:childTnLst>
                              <p:par>
                                <p:cTn id="25" presetID="22" presetClass="entr" presetSubtype="1" fill="hold" grpId="0" nodeType="afterEffect">
                                  <p:stCondLst>
                                    <p:cond delay="1000"/>
                                  </p:stCondLst>
                                  <p:childTnLst>
                                    <p:set>
                                      <p:cBhvr>
                                        <p:cTn id="26" dur="1" fill="hold">
                                          <p:stCondLst>
                                            <p:cond delay="0"/>
                                          </p:stCondLst>
                                        </p:cTn>
                                        <p:tgtEl>
                                          <p:spTgt spid="43012">
                                            <p:txEl>
                                              <p:pRg st="3" end="3"/>
                                            </p:txEl>
                                          </p:spTgt>
                                        </p:tgtEl>
                                        <p:attrNameLst>
                                          <p:attrName>style.visibility</p:attrName>
                                        </p:attrNameLst>
                                      </p:cBhvr>
                                      <p:to>
                                        <p:strVal val="visible"/>
                                      </p:to>
                                    </p:set>
                                    <p:animEffect transition="in" filter="wipe(up)">
                                      <p:cBhvr>
                                        <p:cTn id="27" dur="500"/>
                                        <p:tgtEl>
                                          <p:spTgt spid="43012">
                                            <p:txEl>
                                              <p:pRg st="3" end="3"/>
                                            </p:txEl>
                                          </p:spTgt>
                                        </p:tgtEl>
                                      </p:cBhvr>
                                    </p:animEffect>
                                  </p:childTnLst>
                                </p:cTn>
                              </p:par>
                            </p:childTnLst>
                          </p:cTn>
                        </p:par>
                        <p:par>
                          <p:cTn id="28" fill="hold">
                            <p:stCondLst>
                              <p:cond delay="10000"/>
                            </p:stCondLst>
                            <p:childTnLst>
                              <p:par>
                                <p:cTn id="29" presetID="22" presetClass="entr" presetSubtype="1" fill="hold" nodeType="afterEffect">
                                  <p:stCondLst>
                                    <p:cond delay="0"/>
                                  </p:stCondLst>
                                  <p:childTnLst>
                                    <p:set>
                                      <p:cBhvr>
                                        <p:cTn id="30" dur="1" fill="hold">
                                          <p:stCondLst>
                                            <p:cond delay="0"/>
                                          </p:stCondLst>
                                        </p:cTn>
                                        <p:tgtEl>
                                          <p:spTgt spid="347"/>
                                        </p:tgtEl>
                                        <p:attrNameLst>
                                          <p:attrName>style.visibility</p:attrName>
                                        </p:attrNameLst>
                                      </p:cBhvr>
                                      <p:to>
                                        <p:strVal val="visible"/>
                                      </p:to>
                                    </p:set>
                                    <p:animEffect transition="in" filter="wipe(up)">
                                      <p:cBhvr>
                                        <p:cTn id="31" dur="1000"/>
                                        <p:tgtEl>
                                          <p:spTgt spid="347"/>
                                        </p:tgtEl>
                                      </p:cBhvr>
                                    </p:animEffect>
                                  </p:childTnLst>
                                </p:cTn>
                              </p:par>
                            </p:childTnLst>
                          </p:cTn>
                        </p:par>
                        <p:par>
                          <p:cTn id="32" fill="hold">
                            <p:stCondLst>
                              <p:cond delay="11000"/>
                            </p:stCondLst>
                            <p:childTnLst>
                              <p:par>
                                <p:cTn id="33" presetID="22" presetClass="entr" presetSubtype="1" fill="hold" grpId="0" nodeType="afterEffect">
                                  <p:stCondLst>
                                    <p:cond delay="0"/>
                                  </p:stCondLst>
                                  <p:childTnLst>
                                    <p:set>
                                      <p:cBhvr>
                                        <p:cTn id="34" dur="1" fill="hold">
                                          <p:stCondLst>
                                            <p:cond delay="0"/>
                                          </p:stCondLst>
                                        </p:cTn>
                                        <p:tgtEl>
                                          <p:spTgt spid="349">
                                            <p:txEl>
                                              <p:pRg st="0" end="0"/>
                                            </p:txEl>
                                          </p:spTgt>
                                        </p:tgtEl>
                                        <p:attrNameLst>
                                          <p:attrName>style.visibility</p:attrName>
                                        </p:attrNameLst>
                                      </p:cBhvr>
                                      <p:to>
                                        <p:strVal val="visible"/>
                                      </p:to>
                                    </p:set>
                                    <p:animEffect transition="in" filter="wipe(up)">
                                      <p:cBhvr>
                                        <p:cTn id="35" dur="2000"/>
                                        <p:tgtEl>
                                          <p:spTgt spid="349">
                                            <p:txEl>
                                              <p:pRg st="0" end="0"/>
                                            </p:txEl>
                                          </p:spTgt>
                                        </p:tgtEl>
                                      </p:cBhvr>
                                    </p:animEffect>
                                  </p:childTnLst>
                                </p:cTn>
                              </p:par>
                            </p:childTnLst>
                          </p:cTn>
                        </p:par>
                        <p:par>
                          <p:cTn id="36" fill="hold">
                            <p:stCondLst>
                              <p:cond delay="13000"/>
                            </p:stCondLst>
                            <p:childTnLst>
                              <p:par>
                                <p:cTn id="37" presetID="22" presetClass="entr" presetSubtype="1" fill="hold" grpId="0" nodeType="afterEffect">
                                  <p:stCondLst>
                                    <p:cond delay="1000"/>
                                  </p:stCondLst>
                                  <p:childTnLst>
                                    <p:set>
                                      <p:cBhvr>
                                        <p:cTn id="38" dur="1" fill="hold">
                                          <p:stCondLst>
                                            <p:cond delay="0"/>
                                          </p:stCondLst>
                                        </p:cTn>
                                        <p:tgtEl>
                                          <p:spTgt spid="43014">
                                            <p:txEl>
                                              <p:pRg st="0" end="0"/>
                                            </p:txEl>
                                          </p:spTgt>
                                        </p:tgtEl>
                                        <p:attrNameLst>
                                          <p:attrName>style.visibility</p:attrName>
                                        </p:attrNameLst>
                                      </p:cBhvr>
                                      <p:to>
                                        <p:strVal val="visible"/>
                                      </p:to>
                                    </p:set>
                                    <p:animEffect transition="in" filter="wipe(up)">
                                      <p:cBhvr>
                                        <p:cTn id="39" dur="500"/>
                                        <p:tgtEl>
                                          <p:spTgt spid="43014">
                                            <p:txEl>
                                              <p:pRg st="0" end="0"/>
                                            </p:txEl>
                                          </p:spTgt>
                                        </p:tgtEl>
                                      </p:cBhvr>
                                    </p:animEffect>
                                  </p:childTnLst>
                                </p:cTn>
                              </p:par>
                            </p:childTnLst>
                          </p:cTn>
                        </p:par>
                        <p:par>
                          <p:cTn id="40" fill="hold">
                            <p:stCondLst>
                              <p:cond delay="14500"/>
                            </p:stCondLst>
                            <p:childTnLst>
                              <p:par>
                                <p:cTn id="41" presetID="22" presetClass="entr" presetSubtype="1" fill="hold" grpId="0" nodeType="afterEffect">
                                  <p:stCondLst>
                                    <p:cond delay="1000"/>
                                  </p:stCondLst>
                                  <p:childTnLst>
                                    <p:set>
                                      <p:cBhvr>
                                        <p:cTn id="42" dur="1" fill="hold">
                                          <p:stCondLst>
                                            <p:cond delay="0"/>
                                          </p:stCondLst>
                                        </p:cTn>
                                        <p:tgtEl>
                                          <p:spTgt spid="43014">
                                            <p:txEl>
                                              <p:pRg st="1" end="1"/>
                                            </p:txEl>
                                          </p:spTgt>
                                        </p:tgtEl>
                                        <p:attrNameLst>
                                          <p:attrName>style.visibility</p:attrName>
                                        </p:attrNameLst>
                                      </p:cBhvr>
                                      <p:to>
                                        <p:strVal val="visible"/>
                                      </p:to>
                                    </p:set>
                                    <p:animEffect transition="in" filter="wipe(up)">
                                      <p:cBhvr>
                                        <p:cTn id="43" dur="500"/>
                                        <p:tgtEl>
                                          <p:spTgt spid="43014">
                                            <p:txEl>
                                              <p:pRg st="1" end="1"/>
                                            </p:txEl>
                                          </p:spTgt>
                                        </p:tgtEl>
                                      </p:cBhvr>
                                    </p:animEffect>
                                  </p:childTnLst>
                                </p:cTn>
                              </p:par>
                            </p:childTnLst>
                          </p:cTn>
                        </p:par>
                        <p:par>
                          <p:cTn id="44" fill="hold">
                            <p:stCondLst>
                              <p:cond delay="16000"/>
                            </p:stCondLst>
                            <p:childTnLst>
                              <p:par>
                                <p:cTn id="45" presetID="22" presetClass="entr" presetSubtype="1" fill="hold" grpId="0" nodeType="afterEffect">
                                  <p:stCondLst>
                                    <p:cond delay="1000"/>
                                  </p:stCondLst>
                                  <p:childTnLst>
                                    <p:set>
                                      <p:cBhvr>
                                        <p:cTn id="46" dur="1" fill="hold">
                                          <p:stCondLst>
                                            <p:cond delay="0"/>
                                          </p:stCondLst>
                                        </p:cTn>
                                        <p:tgtEl>
                                          <p:spTgt spid="43014">
                                            <p:txEl>
                                              <p:pRg st="2" end="2"/>
                                            </p:txEl>
                                          </p:spTgt>
                                        </p:tgtEl>
                                        <p:attrNameLst>
                                          <p:attrName>style.visibility</p:attrName>
                                        </p:attrNameLst>
                                      </p:cBhvr>
                                      <p:to>
                                        <p:strVal val="visible"/>
                                      </p:to>
                                    </p:set>
                                    <p:animEffect transition="in" filter="wipe(up)">
                                      <p:cBhvr>
                                        <p:cTn id="47" dur="500"/>
                                        <p:tgtEl>
                                          <p:spTgt spid="43014">
                                            <p:txEl>
                                              <p:pRg st="2" end="2"/>
                                            </p:txEl>
                                          </p:spTgt>
                                        </p:tgtEl>
                                      </p:cBhvr>
                                    </p:animEffect>
                                  </p:childTnLst>
                                </p:cTn>
                              </p:par>
                            </p:childTnLst>
                          </p:cTn>
                        </p:par>
                        <p:par>
                          <p:cTn id="48" fill="hold">
                            <p:stCondLst>
                              <p:cond delay="17500"/>
                            </p:stCondLst>
                            <p:childTnLst>
                              <p:par>
                                <p:cTn id="49" presetID="22" presetClass="entr" presetSubtype="1" fill="hold" grpId="0" nodeType="afterEffect">
                                  <p:stCondLst>
                                    <p:cond delay="1000"/>
                                  </p:stCondLst>
                                  <p:childTnLst>
                                    <p:set>
                                      <p:cBhvr>
                                        <p:cTn id="50" dur="1" fill="hold">
                                          <p:stCondLst>
                                            <p:cond delay="0"/>
                                          </p:stCondLst>
                                        </p:cTn>
                                        <p:tgtEl>
                                          <p:spTgt spid="43014">
                                            <p:txEl>
                                              <p:pRg st="3" end="3"/>
                                            </p:txEl>
                                          </p:spTgt>
                                        </p:tgtEl>
                                        <p:attrNameLst>
                                          <p:attrName>style.visibility</p:attrName>
                                        </p:attrNameLst>
                                      </p:cBhvr>
                                      <p:to>
                                        <p:strVal val="visible"/>
                                      </p:to>
                                    </p:set>
                                    <p:animEffect transition="in" filter="wipe(up)">
                                      <p:cBhvr>
                                        <p:cTn id="51" dur="500"/>
                                        <p:tgtEl>
                                          <p:spTgt spid="43014">
                                            <p:txEl>
                                              <p:pRg st="3" end="3"/>
                                            </p:txEl>
                                          </p:spTgt>
                                        </p:tgtEl>
                                      </p:cBhvr>
                                    </p:animEffect>
                                  </p:childTnLst>
                                </p:cTn>
                              </p:par>
                            </p:childTnLst>
                          </p:cTn>
                        </p:par>
                        <p:par>
                          <p:cTn id="52" fill="hold">
                            <p:stCondLst>
                              <p:cond delay="19000"/>
                            </p:stCondLst>
                            <p:childTnLst>
                              <p:par>
                                <p:cTn id="53" presetID="22" presetClass="entr" presetSubtype="1" fill="hold" grpId="0" nodeType="afterEffect">
                                  <p:stCondLst>
                                    <p:cond delay="1000"/>
                                  </p:stCondLst>
                                  <p:childTnLst>
                                    <p:set>
                                      <p:cBhvr>
                                        <p:cTn id="54" dur="1" fill="hold">
                                          <p:stCondLst>
                                            <p:cond delay="0"/>
                                          </p:stCondLst>
                                        </p:cTn>
                                        <p:tgtEl>
                                          <p:spTgt spid="43014">
                                            <p:txEl>
                                              <p:pRg st="4" end="4"/>
                                            </p:txEl>
                                          </p:spTgt>
                                        </p:tgtEl>
                                        <p:attrNameLst>
                                          <p:attrName>style.visibility</p:attrName>
                                        </p:attrNameLst>
                                      </p:cBhvr>
                                      <p:to>
                                        <p:strVal val="visible"/>
                                      </p:to>
                                    </p:set>
                                    <p:animEffect transition="in" filter="wipe(up)">
                                      <p:cBhvr>
                                        <p:cTn id="55" dur="500"/>
                                        <p:tgtEl>
                                          <p:spTgt spid="430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 grpId="0" build="p"/>
      <p:bldP spid="43012" grpId="0" build="p"/>
      <p:bldP spid="349" grpId="0" build="p"/>
      <p:bldP spid="4301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7"/>
          <p:cNvSpPr>
            <a:spLocks noGrp="1" noChangeArrowheads="1"/>
          </p:cNvSpPr>
          <p:nvPr>
            <p:ph type="title"/>
          </p:nvPr>
        </p:nvSpPr>
        <p:spPr>
          <a:xfrm>
            <a:off x="382588" y="228600"/>
            <a:ext cx="8380412" cy="941796"/>
          </a:xfrm>
        </p:spPr>
        <p:txBody>
          <a:bodyPr/>
          <a:lstStyle/>
          <a:p>
            <a:r>
              <a:rPr lang="en-US" sz="4000" dirty="0" smtClean="0"/>
              <a:t>Nehalem </a:t>
            </a:r>
            <a:r>
              <a:rPr lang="en-US" sz="4000" dirty="0" err="1" smtClean="0"/>
              <a:t>Microarchitecture</a:t>
            </a:r>
            <a:r>
              <a:rPr lang="en-US" sz="4000" dirty="0" smtClean="0"/>
              <a:t> </a:t>
            </a:r>
            <a:br>
              <a:rPr lang="en-US" sz="4000" dirty="0" smtClean="0"/>
            </a:br>
            <a:r>
              <a:rPr lang="en-US" sz="2800" dirty="0" smtClean="0">
                <a:solidFill>
                  <a:schemeClr val="accent1"/>
                </a:solidFill>
              </a:rPr>
              <a:t>Dynamically Scalable and Innovative New Design</a:t>
            </a:r>
            <a:endParaRPr lang="en-US" sz="4000" dirty="0" smtClean="0">
              <a:solidFill>
                <a:schemeClr val="accent1"/>
              </a:solidFill>
            </a:endParaRPr>
          </a:p>
        </p:txBody>
      </p:sp>
      <p:sp>
        <p:nvSpPr>
          <p:cNvPr id="20483" name="Rectangle 4"/>
          <p:cNvSpPr>
            <a:spLocks noGrp="1" noChangeArrowheads="1"/>
          </p:cNvSpPr>
          <p:nvPr>
            <p:ph idx="1"/>
          </p:nvPr>
        </p:nvSpPr>
        <p:spPr>
          <a:xfrm>
            <a:off x="381000" y="1901825"/>
            <a:ext cx="4191000" cy="4278094"/>
          </a:xfrm>
        </p:spPr>
        <p:txBody>
          <a:bodyPr/>
          <a:lstStyle/>
          <a:p>
            <a:pPr marL="347663" indent="-347663"/>
            <a:r>
              <a:rPr lang="en-US" sz="2000" dirty="0" smtClean="0"/>
              <a:t>Scalable from 2 to 8 cores</a:t>
            </a:r>
          </a:p>
          <a:p>
            <a:pPr marL="347663" indent="-347663"/>
            <a:r>
              <a:rPr lang="en-US" sz="2000" dirty="0" err="1" smtClean="0"/>
              <a:t>Microarchitecture</a:t>
            </a:r>
            <a:r>
              <a:rPr lang="en-US" sz="2000" dirty="0" smtClean="0"/>
              <a:t> enhancements (4-wide)</a:t>
            </a:r>
          </a:p>
          <a:p>
            <a:pPr marL="347663" indent="-347663"/>
            <a:r>
              <a:rPr lang="en-US" sz="2000" dirty="0" smtClean="0"/>
              <a:t>2-way simultaneous </a:t>
            </a:r>
            <a:br>
              <a:rPr lang="en-US" sz="2000" dirty="0" smtClean="0"/>
            </a:br>
            <a:r>
              <a:rPr lang="en-US" sz="2000" dirty="0" smtClean="0"/>
              <a:t>multi-threading</a:t>
            </a:r>
          </a:p>
          <a:p>
            <a:pPr marL="347663" indent="-347663"/>
            <a:r>
              <a:rPr lang="en-US" sz="2000" dirty="0" smtClean="0"/>
              <a:t>Integrated memory controller</a:t>
            </a:r>
          </a:p>
          <a:p>
            <a:pPr marL="347663" indent="-347663"/>
            <a:r>
              <a:rPr lang="en-US" sz="2000" dirty="0" err="1" smtClean="0"/>
              <a:t>QuickPath</a:t>
            </a:r>
            <a:r>
              <a:rPr lang="en-US" sz="2000" dirty="0" smtClean="0"/>
              <a:t> interconnect</a:t>
            </a:r>
          </a:p>
          <a:p>
            <a:pPr marL="347663" indent="-347663"/>
            <a:r>
              <a:rPr lang="en-US" sz="2000" dirty="0" smtClean="0"/>
              <a:t>Shared Level-3 cache</a:t>
            </a:r>
          </a:p>
          <a:p>
            <a:pPr marL="347663" indent="-347663"/>
            <a:r>
              <a:rPr lang="en-US" sz="2000" dirty="0" smtClean="0"/>
              <a:t>Dynamic power management</a:t>
            </a:r>
          </a:p>
          <a:p>
            <a:pPr marL="347663" indent="-347663"/>
            <a:r>
              <a:rPr lang="en-US" sz="2000" dirty="0" smtClean="0"/>
              <a:t>SSE 4.2</a:t>
            </a:r>
          </a:p>
          <a:p>
            <a:pPr marL="347663" indent="-347663"/>
            <a:r>
              <a:rPr lang="en-US" sz="2000" dirty="0" smtClean="0"/>
              <a:t>Production:  Q4’08</a:t>
            </a:r>
          </a:p>
        </p:txBody>
      </p:sp>
      <p:grpSp>
        <p:nvGrpSpPr>
          <p:cNvPr id="2" name="Group 28"/>
          <p:cNvGrpSpPr>
            <a:grpSpLocks/>
          </p:cNvGrpSpPr>
          <p:nvPr/>
        </p:nvGrpSpPr>
        <p:grpSpPr bwMode="auto">
          <a:xfrm>
            <a:off x="5140325" y="2143125"/>
            <a:ext cx="3840163" cy="2663825"/>
            <a:chOff x="3202" y="1350"/>
            <a:chExt cx="2419" cy="1678"/>
          </a:xfrm>
        </p:grpSpPr>
        <p:pic>
          <p:nvPicPr>
            <p:cNvPr id="20486" name="Picture 16" descr="Nehalem Die Shot 2"/>
            <p:cNvPicPr>
              <a:picLocks noChangeAspect="1" noChangeArrowheads="1"/>
            </p:cNvPicPr>
            <p:nvPr/>
          </p:nvPicPr>
          <p:blipFill>
            <a:blip r:embed="rId3"/>
            <a:srcRect/>
            <a:stretch>
              <a:fillRect/>
            </a:stretch>
          </p:blipFill>
          <p:spPr bwMode="auto">
            <a:xfrm>
              <a:off x="3202" y="1350"/>
              <a:ext cx="2419" cy="1678"/>
            </a:xfrm>
            <a:prstGeom prst="rect">
              <a:avLst/>
            </a:prstGeom>
            <a:noFill/>
            <a:ln w="9525">
              <a:noFill/>
              <a:miter lim="800000"/>
              <a:headEnd/>
              <a:tailEnd/>
            </a:ln>
          </p:spPr>
        </p:pic>
        <p:grpSp>
          <p:nvGrpSpPr>
            <p:cNvPr id="3" name="Group 25"/>
            <p:cNvGrpSpPr>
              <a:grpSpLocks/>
            </p:cNvGrpSpPr>
            <p:nvPr/>
          </p:nvGrpSpPr>
          <p:grpSpPr bwMode="auto">
            <a:xfrm>
              <a:off x="3211" y="1363"/>
              <a:ext cx="2403" cy="1652"/>
              <a:chOff x="3211" y="1363"/>
              <a:chExt cx="2403" cy="1652"/>
            </a:xfrm>
          </p:grpSpPr>
          <p:sp>
            <p:nvSpPr>
              <p:cNvPr id="20488" name="Rectangle 7"/>
              <p:cNvSpPr>
                <a:spLocks noChangeArrowheads="1"/>
              </p:cNvSpPr>
              <p:nvPr/>
            </p:nvSpPr>
            <p:spPr bwMode="auto">
              <a:xfrm>
                <a:off x="5037" y="1582"/>
                <a:ext cx="441" cy="903"/>
              </a:xfrm>
              <a:prstGeom prst="rect">
                <a:avLst/>
              </a:prstGeom>
              <a:noFill/>
              <a:ln w="28575">
                <a:solidFill>
                  <a:srgbClr val="FF0000"/>
                </a:solidFill>
                <a:miter lim="800000"/>
                <a:headEnd/>
                <a:tailEnd/>
              </a:ln>
            </p:spPr>
            <p:txBody>
              <a:bodyPr wrap="none" lIns="91426" tIns="45714" rIns="91426" bIns="45714" anchor="ctr"/>
              <a:lstStyle/>
              <a:p>
                <a:pPr algn="ctr"/>
                <a:r>
                  <a:rPr lang="en-US" sz="1300">
                    <a:solidFill>
                      <a:schemeClr val="bg1"/>
                    </a:solidFill>
                    <a:latin typeface="Neo Sans Intel Medium" pitchFamily="34" charset="0"/>
                  </a:rPr>
                  <a:t>Core 3</a:t>
                </a:r>
              </a:p>
            </p:txBody>
          </p:sp>
          <p:sp>
            <p:nvSpPr>
              <p:cNvPr id="20489" name="Rectangle 8"/>
              <p:cNvSpPr>
                <a:spLocks noChangeArrowheads="1"/>
              </p:cNvSpPr>
              <p:nvPr/>
            </p:nvSpPr>
            <p:spPr bwMode="auto">
              <a:xfrm>
                <a:off x="4519" y="1582"/>
                <a:ext cx="514" cy="903"/>
              </a:xfrm>
              <a:prstGeom prst="rect">
                <a:avLst/>
              </a:prstGeom>
              <a:noFill/>
              <a:ln w="28575">
                <a:solidFill>
                  <a:srgbClr val="FF0000"/>
                </a:solidFill>
                <a:miter lim="800000"/>
                <a:headEnd/>
                <a:tailEnd/>
              </a:ln>
            </p:spPr>
            <p:txBody>
              <a:bodyPr wrap="none" lIns="91426" tIns="45714" rIns="91426" bIns="45714" anchor="ctr"/>
              <a:lstStyle/>
              <a:p>
                <a:pPr algn="ctr"/>
                <a:r>
                  <a:rPr lang="en-US" sz="1300">
                    <a:solidFill>
                      <a:schemeClr val="bg1"/>
                    </a:solidFill>
                    <a:latin typeface="Neo Sans Intel Medium" pitchFamily="34" charset="0"/>
                  </a:rPr>
                  <a:t>Core 2</a:t>
                </a:r>
              </a:p>
            </p:txBody>
          </p:sp>
          <p:sp>
            <p:nvSpPr>
              <p:cNvPr id="20490" name="Rectangle 9"/>
              <p:cNvSpPr>
                <a:spLocks noChangeArrowheads="1"/>
              </p:cNvSpPr>
              <p:nvPr/>
            </p:nvSpPr>
            <p:spPr bwMode="auto">
              <a:xfrm>
                <a:off x="3820" y="1582"/>
                <a:ext cx="470" cy="907"/>
              </a:xfrm>
              <a:prstGeom prst="rect">
                <a:avLst/>
              </a:prstGeom>
              <a:noFill/>
              <a:ln w="28575">
                <a:solidFill>
                  <a:srgbClr val="FF0000"/>
                </a:solidFill>
                <a:miter lim="800000"/>
                <a:headEnd/>
                <a:tailEnd/>
              </a:ln>
            </p:spPr>
            <p:txBody>
              <a:bodyPr wrap="none" lIns="91426" tIns="45714" rIns="91426" bIns="45714" anchor="ctr"/>
              <a:lstStyle/>
              <a:p>
                <a:pPr algn="ctr"/>
                <a:r>
                  <a:rPr lang="en-US" sz="1300">
                    <a:solidFill>
                      <a:schemeClr val="bg1"/>
                    </a:solidFill>
                    <a:latin typeface="Neo Sans Intel Medium" pitchFamily="34" charset="0"/>
                  </a:rPr>
                  <a:t>Core 1</a:t>
                </a:r>
              </a:p>
            </p:txBody>
          </p:sp>
          <p:sp>
            <p:nvSpPr>
              <p:cNvPr id="20491" name="Rectangle 10"/>
              <p:cNvSpPr>
                <a:spLocks noChangeAspect="1" noChangeArrowheads="1"/>
              </p:cNvSpPr>
              <p:nvPr/>
            </p:nvSpPr>
            <p:spPr bwMode="auto">
              <a:xfrm>
                <a:off x="3340" y="1582"/>
                <a:ext cx="468" cy="907"/>
              </a:xfrm>
              <a:prstGeom prst="rect">
                <a:avLst/>
              </a:prstGeom>
              <a:noFill/>
              <a:ln w="28575">
                <a:solidFill>
                  <a:srgbClr val="FF0000"/>
                </a:solidFill>
                <a:miter lim="800000"/>
                <a:headEnd/>
                <a:tailEnd/>
              </a:ln>
            </p:spPr>
            <p:txBody>
              <a:bodyPr wrap="none" lIns="91426" tIns="45714" rIns="91426" bIns="45714" anchor="ctr"/>
              <a:lstStyle/>
              <a:p>
                <a:pPr algn="ctr"/>
                <a:r>
                  <a:rPr lang="en-US" sz="1300">
                    <a:solidFill>
                      <a:schemeClr val="bg1"/>
                    </a:solidFill>
                    <a:latin typeface="Neo Sans Intel Medium" pitchFamily="34" charset="0"/>
                  </a:rPr>
                  <a:t>Core 0</a:t>
                </a:r>
              </a:p>
            </p:txBody>
          </p:sp>
          <p:sp>
            <p:nvSpPr>
              <p:cNvPr id="20492" name="Rectangle 12"/>
              <p:cNvSpPr>
                <a:spLocks noChangeArrowheads="1"/>
              </p:cNvSpPr>
              <p:nvPr/>
            </p:nvSpPr>
            <p:spPr bwMode="auto">
              <a:xfrm>
                <a:off x="3343" y="2496"/>
                <a:ext cx="2141" cy="514"/>
              </a:xfrm>
              <a:prstGeom prst="rect">
                <a:avLst/>
              </a:prstGeom>
              <a:noFill/>
              <a:ln w="28575">
                <a:solidFill>
                  <a:srgbClr val="FF0000"/>
                </a:solidFill>
                <a:miter lim="800000"/>
                <a:headEnd/>
                <a:tailEnd/>
              </a:ln>
            </p:spPr>
            <p:txBody>
              <a:bodyPr wrap="none" lIns="91426" tIns="45714" rIns="91426" bIns="45714" anchor="ctr"/>
              <a:lstStyle/>
              <a:p>
                <a:pPr algn="ctr"/>
                <a:r>
                  <a:rPr lang="en-US" sz="1300">
                    <a:solidFill>
                      <a:schemeClr val="bg1"/>
                    </a:solidFill>
                    <a:latin typeface="Neo Sans Intel Medium" pitchFamily="34" charset="0"/>
                  </a:rPr>
                  <a:t>Shared L3 Cache</a:t>
                </a:r>
              </a:p>
            </p:txBody>
          </p:sp>
          <p:sp>
            <p:nvSpPr>
              <p:cNvPr id="20493" name="Rectangle 13"/>
              <p:cNvSpPr>
                <a:spLocks noChangeAspect="1" noChangeArrowheads="1"/>
              </p:cNvSpPr>
              <p:nvPr/>
            </p:nvSpPr>
            <p:spPr bwMode="auto">
              <a:xfrm>
                <a:off x="3218" y="1363"/>
                <a:ext cx="2396" cy="213"/>
              </a:xfrm>
              <a:prstGeom prst="rect">
                <a:avLst/>
              </a:prstGeom>
              <a:noFill/>
              <a:ln w="28575">
                <a:solidFill>
                  <a:srgbClr val="FF0000"/>
                </a:solidFill>
                <a:miter lim="800000"/>
                <a:headEnd/>
                <a:tailEnd/>
              </a:ln>
            </p:spPr>
            <p:txBody>
              <a:bodyPr wrap="none" lIns="91426" tIns="45714" rIns="91426" bIns="45714" anchor="ctr"/>
              <a:lstStyle/>
              <a:p>
                <a:pPr algn="ctr"/>
                <a:r>
                  <a:rPr lang="en-US" sz="1300">
                    <a:solidFill>
                      <a:schemeClr val="bg1"/>
                    </a:solidFill>
                    <a:latin typeface="Neo Sans Intel Medium" pitchFamily="34" charset="0"/>
                  </a:rPr>
                  <a:t>Integrated Memory Controller – 3 Ch DDR3</a:t>
                </a:r>
              </a:p>
            </p:txBody>
          </p:sp>
          <p:sp>
            <p:nvSpPr>
              <p:cNvPr id="20494" name="Rectangle 14"/>
              <p:cNvSpPr>
                <a:spLocks noChangeAspect="1" noChangeArrowheads="1"/>
              </p:cNvSpPr>
              <p:nvPr/>
            </p:nvSpPr>
            <p:spPr bwMode="auto">
              <a:xfrm>
                <a:off x="3211" y="2514"/>
                <a:ext cx="144" cy="501"/>
              </a:xfrm>
              <a:prstGeom prst="rect">
                <a:avLst/>
              </a:prstGeom>
              <a:noFill/>
              <a:ln w="28575">
                <a:solidFill>
                  <a:srgbClr val="FF0000"/>
                </a:solidFill>
                <a:miter lim="800000"/>
                <a:headEnd/>
                <a:tailEnd/>
              </a:ln>
            </p:spPr>
            <p:txBody>
              <a:bodyPr wrap="none" lIns="91426" tIns="45714" rIns="91426" bIns="45714" anchor="ctr"/>
              <a:lstStyle/>
              <a:p>
                <a:pPr algn="ctr"/>
                <a:r>
                  <a:rPr lang="en-US" sz="1300">
                    <a:solidFill>
                      <a:schemeClr val="bg1"/>
                    </a:solidFill>
                    <a:latin typeface="Neo Sans Intel Medium" pitchFamily="34" charset="0"/>
                  </a:rPr>
                  <a:t>Q</a:t>
                </a:r>
                <a:br>
                  <a:rPr lang="en-US" sz="1300">
                    <a:solidFill>
                      <a:schemeClr val="bg1"/>
                    </a:solidFill>
                    <a:latin typeface="Neo Sans Intel Medium" pitchFamily="34" charset="0"/>
                  </a:rPr>
                </a:br>
                <a:r>
                  <a:rPr lang="en-US" sz="1300">
                    <a:solidFill>
                      <a:schemeClr val="bg1"/>
                    </a:solidFill>
                    <a:latin typeface="Neo Sans Intel Medium" pitchFamily="34" charset="0"/>
                  </a:rPr>
                  <a:t>P</a:t>
                </a:r>
                <a:br>
                  <a:rPr lang="en-US" sz="1300">
                    <a:solidFill>
                      <a:schemeClr val="bg1"/>
                    </a:solidFill>
                    <a:latin typeface="Neo Sans Intel Medium" pitchFamily="34" charset="0"/>
                  </a:rPr>
                </a:br>
                <a:r>
                  <a:rPr lang="en-US" sz="1300">
                    <a:solidFill>
                      <a:schemeClr val="bg1"/>
                    </a:solidFill>
                    <a:latin typeface="Neo Sans Intel Medium" pitchFamily="34" charset="0"/>
                  </a:rPr>
                  <a:t>I</a:t>
                </a:r>
              </a:p>
            </p:txBody>
          </p:sp>
        </p:grpSp>
      </p:gr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55" name="Rectangle 47"/>
          <p:cNvSpPr>
            <a:spLocks noGrp="1" noChangeArrowheads="1"/>
          </p:cNvSpPr>
          <p:nvPr>
            <p:ph type="title"/>
          </p:nvPr>
        </p:nvSpPr>
        <p:spPr/>
        <p:txBody>
          <a:bodyPr/>
          <a:lstStyle/>
          <a:p>
            <a:r>
              <a:rPr lang="en-US" smtClean="0"/>
              <a:t>Integrated Power Gate</a:t>
            </a:r>
            <a:endParaRPr lang="en-US" dirty="0"/>
          </a:p>
        </p:txBody>
      </p:sp>
      <p:sp>
        <p:nvSpPr>
          <p:cNvPr id="43056" name="Rectangle 48"/>
          <p:cNvSpPr>
            <a:spLocks noGrp="1" noChangeArrowheads="1"/>
          </p:cNvSpPr>
          <p:nvPr>
            <p:ph idx="1"/>
          </p:nvPr>
        </p:nvSpPr>
        <p:spPr>
          <a:xfrm>
            <a:off x="382588" y="1414464"/>
            <a:ext cx="5789612" cy="4299126"/>
          </a:xfrm>
        </p:spPr>
        <p:txBody>
          <a:bodyPr/>
          <a:lstStyle/>
          <a:p>
            <a:pPr marL="396875" indent="-396875"/>
            <a:r>
              <a:rPr lang="en-US" sz="2400" dirty="0" smtClean="0"/>
              <a:t>Clock Gate</a:t>
            </a:r>
          </a:p>
          <a:p>
            <a:pPr marL="746125" lvl="1" indent="-349250"/>
            <a:r>
              <a:rPr lang="en-US" sz="2000" dirty="0" smtClean="0"/>
              <a:t>Standard in all Intel CPUs</a:t>
            </a:r>
          </a:p>
          <a:p>
            <a:pPr marL="746125" lvl="1" indent="-349250"/>
            <a:r>
              <a:rPr lang="en-US" sz="2000" dirty="0" smtClean="0"/>
              <a:t>Eliminates switching power </a:t>
            </a:r>
          </a:p>
          <a:p>
            <a:pPr marL="746125" lvl="1" indent="-349250"/>
            <a:r>
              <a:rPr lang="en-US" sz="2000" dirty="0" smtClean="0"/>
              <a:t>Leakage power remains</a:t>
            </a:r>
          </a:p>
          <a:p>
            <a:pPr marL="396875" indent="-396875"/>
            <a:r>
              <a:rPr lang="en-US" sz="2400" dirty="0" smtClean="0"/>
              <a:t>Power Gate:  New </a:t>
            </a:r>
          </a:p>
          <a:p>
            <a:pPr marL="746125" lvl="1" indent="-349250"/>
            <a:r>
              <a:rPr lang="en-US" sz="2000" dirty="0" smtClean="0"/>
              <a:t>Eliminates switching </a:t>
            </a:r>
            <a:br>
              <a:rPr lang="en-US" sz="2000" dirty="0" smtClean="0"/>
            </a:br>
            <a:r>
              <a:rPr lang="en-US" sz="2000" dirty="0" smtClean="0"/>
              <a:t>and leakage power</a:t>
            </a:r>
          </a:p>
          <a:p>
            <a:pPr marL="746125" lvl="1" indent="-349250"/>
            <a:r>
              <a:rPr lang="en-US" sz="2000" dirty="0" smtClean="0"/>
              <a:t>Enables idle cores to go to near </a:t>
            </a:r>
            <a:br>
              <a:rPr lang="en-US" sz="2000" dirty="0" smtClean="0"/>
            </a:br>
            <a:r>
              <a:rPr lang="en-US" sz="2000" dirty="0" smtClean="0"/>
              <a:t>zero power (C6) independently</a:t>
            </a:r>
          </a:p>
          <a:p>
            <a:pPr marL="746125" lvl="1" indent="-349250"/>
            <a:r>
              <a:rPr lang="en-US" sz="2000" dirty="0" smtClean="0"/>
              <a:t>Transparent to platform and software</a:t>
            </a:r>
          </a:p>
          <a:p>
            <a:pPr marL="746125" lvl="1" indent="-349250"/>
            <a:r>
              <a:rPr lang="en-US" sz="2000" dirty="0" smtClean="0"/>
              <a:t>No incremental platform cost</a:t>
            </a:r>
          </a:p>
        </p:txBody>
      </p:sp>
      <p:sp>
        <p:nvSpPr>
          <p:cNvPr id="43015" name="AutoShape 47"/>
          <p:cNvSpPr>
            <a:spLocks noChangeArrowheads="1"/>
          </p:cNvSpPr>
          <p:nvPr/>
        </p:nvSpPr>
        <p:spPr bwMode="auto">
          <a:xfrm>
            <a:off x="4551545" y="1113080"/>
            <a:ext cx="4233756" cy="2974199"/>
          </a:xfrm>
          <a:prstGeom prst="roundRect">
            <a:avLst>
              <a:gd name="adj" fmla="val 2046"/>
            </a:avLst>
          </a:prstGeom>
          <a:solidFill>
            <a:schemeClr val="bg2"/>
          </a:solidFill>
          <a:ln w="9525">
            <a:noFill/>
            <a:round/>
            <a:headEnd/>
            <a:tailEnd/>
          </a:ln>
        </p:spPr>
        <p:txBody>
          <a:bodyPr wrap="none" lIns="51206" tIns="25603" rIns="51206" bIns="25603" anchor="ctr"/>
          <a:lstStyle/>
          <a:p>
            <a:pPr algn="l">
              <a:defRPr/>
            </a:pPr>
            <a:endParaRPr lang="en-US">
              <a:solidFill>
                <a:srgbClr val="FFFFFF"/>
              </a:solidFill>
              <a:effectLst>
                <a:outerShdw blurRad="38100" dist="38100" dir="2700000" algn="tl">
                  <a:srgbClr val="000000"/>
                </a:outerShdw>
              </a:effectLst>
              <a:latin typeface="Trebuchet MS" pitchFamily="34" charset="0"/>
            </a:endParaRPr>
          </a:p>
        </p:txBody>
      </p:sp>
      <p:pic>
        <p:nvPicPr>
          <p:cNvPr id="14339" name="Picture 46" descr="cooltools-shape"/>
          <p:cNvPicPr>
            <a:picLocks noChangeAspect="1" noChangeArrowheads="1"/>
          </p:cNvPicPr>
          <p:nvPr/>
        </p:nvPicPr>
        <p:blipFill>
          <a:blip r:embed="rId3"/>
          <a:srcRect/>
          <a:stretch>
            <a:fillRect/>
          </a:stretch>
        </p:blipFill>
        <p:spPr bwMode="auto">
          <a:xfrm>
            <a:off x="4482549" y="1071976"/>
            <a:ext cx="4373217" cy="3104852"/>
          </a:xfrm>
          <a:prstGeom prst="rect">
            <a:avLst/>
          </a:prstGeom>
          <a:noFill/>
          <a:ln w="9525">
            <a:noFill/>
            <a:miter lim="800000"/>
            <a:headEnd/>
            <a:tailEnd/>
          </a:ln>
        </p:spPr>
      </p:pic>
      <p:sp>
        <p:nvSpPr>
          <p:cNvPr id="43057" name="AutoShape 49"/>
          <p:cNvSpPr>
            <a:spLocks noChangeArrowheads="1"/>
          </p:cNvSpPr>
          <p:nvPr/>
        </p:nvSpPr>
        <p:spPr bwMode="auto">
          <a:xfrm>
            <a:off x="4707155" y="3203534"/>
            <a:ext cx="3382307" cy="676755"/>
          </a:xfrm>
          <a:prstGeom prst="bevel">
            <a:avLst>
              <a:gd name="adj" fmla="val 12500"/>
            </a:avLst>
          </a:prstGeom>
          <a:gradFill rotWithShape="1">
            <a:gsLst>
              <a:gs pos="0">
                <a:schemeClr val="accent2"/>
              </a:gs>
              <a:gs pos="100000">
                <a:schemeClr val="accent2">
                  <a:gamma/>
                  <a:shade val="46275"/>
                  <a:invGamma/>
                </a:schemeClr>
              </a:gs>
            </a:gsLst>
            <a:lin ang="5400000" scaled="1"/>
          </a:gradFill>
          <a:ln w="3175">
            <a:noFill/>
            <a:miter lim="800000"/>
            <a:headEnd/>
            <a:tailEnd/>
          </a:ln>
          <a:effectLst>
            <a:prstShdw prst="shdw17" dist="17961" dir="2700000">
              <a:schemeClr val="accent2">
                <a:gamma/>
                <a:shade val="60000"/>
                <a:invGamma/>
              </a:schemeClr>
            </a:prstShdw>
          </a:effectLst>
        </p:spPr>
        <p:txBody>
          <a:bodyPr wrap="none" lIns="51206" tIns="25603" rIns="51206" bIns="25603" anchor="ctr"/>
          <a:lstStyle/>
          <a:p>
            <a:pPr algn="l">
              <a:defRPr/>
            </a:pPr>
            <a:endParaRPr lang="en-US">
              <a:solidFill>
                <a:srgbClr val="FFFFFF"/>
              </a:solidFill>
              <a:latin typeface="Trebuchet MS" pitchFamily="34" charset="0"/>
            </a:endParaRPr>
          </a:p>
        </p:txBody>
      </p:sp>
      <p:sp>
        <p:nvSpPr>
          <p:cNvPr id="14343" name="Line 6"/>
          <p:cNvSpPr>
            <a:spLocks noChangeShapeType="1"/>
          </p:cNvSpPr>
          <p:nvPr/>
        </p:nvSpPr>
        <p:spPr bwMode="auto">
          <a:xfrm>
            <a:off x="4711559" y="3136006"/>
            <a:ext cx="3170913" cy="0"/>
          </a:xfrm>
          <a:prstGeom prst="line">
            <a:avLst/>
          </a:prstGeom>
          <a:noFill/>
          <a:ln w="12700">
            <a:noFill/>
            <a:round/>
            <a:headEnd type="none" w="sm" len="sm"/>
            <a:tailEnd type="none" w="sm" len="sm"/>
          </a:ln>
        </p:spPr>
        <p:txBody>
          <a:bodyPr lIns="51206" tIns="25603" rIns="51206" bIns="25603" anchor="ctr"/>
          <a:lstStyle/>
          <a:p>
            <a:endParaRPr lang="en-US">
              <a:latin typeface="Trebuchet MS" pitchFamily="34" charset="0"/>
            </a:endParaRPr>
          </a:p>
        </p:txBody>
      </p:sp>
      <p:sp>
        <p:nvSpPr>
          <p:cNvPr id="43020" name="Rectangle 7"/>
          <p:cNvSpPr>
            <a:spLocks noChangeArrowheads="1"/>
          </p:cNvSpPr>
          <p:nvPr/>
        </p:nvSpPr>
        <p:spPr bwMode="auto">
          <a:xfrm>
            <a:off x="4711559" y="2431358"/>
            <a:ext cx="845577" cy="704647"/>
          </a:xfrm>
          <a:prstGeom prst="bevel">
            <a:avLst>
              <a:gd name="adj" fmla="val 12500"/>
            </a:avLst>
          </a:prstGeom>
          <a:gradFill rotWithShape="1">
            <a:gsLst>
              <a:gs pos="0">
                <a:schemeClr val="folHlink"/>
              </a:gs>
              <a:gs pos="100000">
                <a:schemeClr val="folHlink">
                  <a:gamma/>
                  <a:shade val="46275"/>
                  <a:invGamma/>
                </a:schemeClr>
              </a:gs>
            </a:gsLst>
            <a:lin ang="5400000" scaled="1"/>
          </a:gradFill>
          <a:ln w="12700">
            <a:noFill/>
            <a:miter lim="800000"/>
            <a:headEnd type="none" w="sm" len="sm"/>
            <a:tailEnd type="none" w="sm" len="sm"/>
          </a:ln>
        </p:spPr>
        <p:txBody>
          <a:bodyPr wrap="none" lIns="51206" tIns="25603" rIns="51206" bIns="25603" anchor="ctr"/>
          <a:lstStyle/>
          <a:p>
            <a:pPr>
              <a:defRPr/>
            </a:pPr>
            <a:endParaRPr lang="en-US">
              <a:solidFill>
                <a:srgbClr val="FFFFFF"/>
              </a:solidFill>
              <a:effectLst>
                <a:outerShdw blurRad="38100" dist="38100" dir="2700000" algn="tl">
                  <a:srgbClr val="000000"/>
                </a:outerShdw>
              </a:effectLst>
              <a:latin typeface="Trebuchet MS" pitchFamily="34" charset="0"/>
            </a:endParaRPr>
          </a:p>
        </p:txBody>
      </p:sp>
      <p:grpSp>
        <p:nvGrpSpPr>
          <p:cNvPr id="2" name="Group 8"/>
          <p:cNvGrpSpPr>
            <a:grpSpLocks/>
          </p:cNvGrpSpPr>
          <p:nvPr/>
        </p:nvGrpSpPr>
        <p:grpSpPr bwMode="auto">
          <a:xfrm>
            <a:off x="4727707" y="1860300"/>
            <a:ext cx="493253" cy="569590"/>
            <a:chOff x="3072" y="2400"/>
            <a:chExt cx="336" cy="480"/>
          </a:xfrm>
        </p:grpSpPr>
        <p:sp>
          <p:nvSpPr>
            <p:cNvPr id="14374" name="Line 9"/>
            <p:cNvSpPr>
              <a:spLocks noChangeShapeType="1"/>
            </p:cNvSpPr>
            <p:nvPr/>
          </p:nvSpPr>
          <p:spPr bwMode="auto">
            <a:xfrm>
              <a:off x="3264" y="2496"/>
              <a:ext cx="0" cy="288"/>
            </a:xfrm>
            <a:prstGeom prst="line">
              <a:avLst/>
            </a:prstGeom>
            <a:noFill/>
            <a:ln w="76200">
              <a:solidFill>
                <a:schemeClr val="tx1"/>
              </a:solidFill>
              <a:round/>
              <a:headEnd/>
              <a:tailEnd/>
            </a:ln>
          </p:spPr>
          <p:txBody>
            <a:bodyPr anchor="ctr"/>
            <a:lstStyle/>
            <a:p>
              <a:endParaRPr lang="en-US">
                <a:latin typeface="Trebuchet MS" pitchFamily="34" charset="0"/>
              </a:endParaRPr>
            </a:p>
          </p:txBody>
        </p:sp>
        <p:sp>
          <p:nvSpPr>
            <p:cNvPr id="14375" name="Line 10"/>
            <p:cNvSpPr>
              <a:spLocks noChangeShapeType="1"/>
            </p:cNvSpPr>
            <p:nvPr/>
          </p:nvSpPr>
          <p:spPr bwMode="auto">
            <a:xfrm>
              <a:off x="3072" y="2640"/>
              <a:ext cx="96" cy="0"/>
            </a:xfrm>
            <a:prstGeom prst="line">
              <a:avLst/>
            </a:prstGeom>
            <a:noFill/>
            <a:ln w="76200">
              <a:solidFill>
                <a:schemeClr val="tx1"/>
              </a:solidFill>
              <a:round/>
              <a:headEnd/>
              <a:tailEnd/>
            </a:ln>
          </p:spPr>
          <p:txBody>
            <a:bodyPr anchor="ctr"/>
            <a:lstStyle/>
            <a:p>
              <a:endParaRPr lang="en-US">
                <a:latin typeface="Trebuchet MS" pitchFamily="34" charset="0"/>
              </a:endParaRPr>
            </a:p>
          </p:txBody>
        </p:sp>
        <p:sp>
          <p:nvSpPr>
            <p:cNvPr id="43052" name="Oval 11"/>
            <p:cNvSpPr>
              <a:spLocks noChangeArrowheads="1"/>
            </p:cNvSpPr>
            <p:nvPr/>
          </p:nvSpPr>
          <p:spPr bwMode="auto">
            <a:xfrm>
              <a:off x="3168" y="2592"/>
              <a:ext cx="96" cy="96"/>
            </a:xfrm>
            <a:prstGeom prst="ellipse">
              <a:avLst/>
            </a:prstGeom>
            <a:noFill/>
            <a:ln w="76200" algn="ctr">
              <a:solidFill>
                <a:schemeClr val="tx1"/>
              </a:solidFill>
              <a:round/>
              <a:headEnd/>
              <a:tailEnd/>
            </a:ln>
          </p:spPr>
          <p:txBody>
            <a:bodyPr wrap="none" anchor="ctr"/>
            <a:lstStyle/>
            <a:p>
              <a:pPr>
                <a:defRPr/>
              </a:pPr>
              <a:endParaRPr lang="en-US">
                <a:solidFill>
                  <a:srgbClr val="FFFFFF"/>
                </a:solidFill>
                <a:effectLst>
                  <a:outerShdw blurRad="38100" dist="38100" dir="2700000" algn="tl">
                    <a:srgbClr val="000000"/>
                  </a:outerShdw>
                </a:effectLst>
                <a:latin typeface="Trebuchet MS" pitchFamily="34" charset="0"/>
              </a:endParaRPr>
            </a:p>
          </p:txBody>
        </p:sp>
        <p:sp>
          <p:nvSpPr>
            <p:cNvPr id="43053" name="Freeform 12"/>
            <p:cNvSpPr>
              <a:spLocks/>
            </p:cNvSpPr>
            <p:nvPr/>
          </p:nvSpPr>
          <p:spPr bwMode="auto">
            <a:xfrm>
              <a:off x="3312" y="2400"/>
              <a:ext cx="96" cy="480"/>
            </a:xfrm>
            <a:custGeom>
              <a:avLst/>
              <a:gdLst>
                <a:gd name="T0" fmla="*/ 96 w 96"/>
                <a:gd name="T1" fmla="*/ 0 h 480"/>
                <a:gd name="T2" fmla="*/ 96 w 96"/>
                <a:gd name="T3" fmla="*/ 96 h 480"/>
                <a:gd name="T4" fmla="*/ 0 w 96"/>
                <a:gd name="T5" fmla="*/ 96 h 480"/>
                <a:gd name="T6" fmla="*/ 0 w 96"/>
                <a:gd name="T7" fmla="*/ 384 h 480"/>
                <a:gd name="T8" fmla="*/ 96 w 96"/>
                <a:gd name="T9" fmla="*/ 384 h 480"/>
                <a:gd name="T10" fmla="*/ 96 w 96"/>
                <a:gd name="T11" fmla="*/ 480 h 480"/>
                <a:gd name="T12" fmla="*/ 0 60000 65536"/>
                <a:gd name="T13" fmla="*/ 0 60000 65536"/>
                <a:gd name="T14" fmla="*/ 0 60000 65536"/>
                <a:gd name="T15" fmla="*/ 0 60000 65536"/>
                <a:gd name="T16" fmla="*/ 0 60000 65536"/>
                <a:gd name="T17" fmla="*/ 0 60000 65536"/>
                <a:gd name="T18" fmla="*/ 0 w 96"/>
                <a:gd name="T19" fmla="*/ 0 h 480"/>
                <a:gd name="T20" fmla="*/ 96 w 96"/>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96" h="480">
                  <a:moveTo>
                    <a:pt x="96" y="0"/>
                  </a:moveTo>
                  <a:lnTo>
                    <a:pt x="96" y="96"/>
                  </a:lnTo>
                  <a:lnTo>
                    <a:pt x="0" y="96"/>
                  </a:lnTo>
                  <a:lnTo>
                    <a:pt x="0" y="384"/>
                  </a:lnTo>
                  <a:lnTo>
                    <a:pt x="96" y="384"/>
                  </a:lnTo>
                  <a:lnTo>
                    <a:pt x="96" y="480"/>
                  </a:lnTo>
                </a:path>
              </a:pathLst>
            </a:custGeom>
            <a:noFill/>
            <a:ln w="76200">
              <a:solidFill>
                <a:schemeClr val="tx1"/>
              </a:solidFill>
              <a:round/>
              <a:headEnd/>
              <a:tailEnd/>
            </a:ln>
          </p:spPr>
          <p:txBody>
            <a:bodyPr anchor="ctr"/>
            <a:lstStyle/>
            <a:p>
              <a:pPr>
                <a:defRPr/>
              </a:pPr>
              <a:endParaRPr lang="en-US">
                <a:solidFill>
                  <a:srgbClr val="FFFFFF"/>
                </a:solidFill>
                <a:effectLst>
                  <a:outerShdw blurRad="38100" dist="38100" dir="2700000" algn="tl">
                    <a:srgbClr val="000000"/>
                  </a:outerShdw>
                </a:effectLst>
                <a:latin typeface="Trebuchet MS" pitchFamily="34" charset="0"/>
              </a:endParaRPr>
            </a:p>
          </p:txBody>
        </p:sp>
      </p:grpSp>
      <p:sp>
        <p:nvSpPr>
          <p:cNvPr id="43022" name="Text Box 13"/>
          <p:cNvSpPr txBox="1">
            <a:spLocks noChangeArrowheads="1"/>
          </p:cNvSpPr>
          <p:nvPr/>
        </p:nvSpPr>
        <p:spPr bwMode="auto">
          <a:xfrm>
            <a:off x="4823129" y="2572288"/>
            <a:ext cx="664388" cy="313072"/>
          </a:xfrm>
          <a:prstGeom prst="rect">
            <a:avLst/>
          </a:prstGeom>
          <a:noFill/>
          <a:ln w="12700">
            <a:noFill/>
            <a:miter lim="800000"/>
            <a:headEnd type="none" w="sm" len="sm"/>
            <a:tailEnd type="none" w="sm" len="sm"/>
          </a:ln>
        </p:spPr>
        <p:txBody>
          <a:bodyPr wrap="none" lIns="91439" rIns="91439">
            <a:spAutoFit/>
          </a:bodyPr>
          <a:lstStyle/>
          <a:p>
            <a:pPr defTabSz="914781" eaLnBrk="0" hangingPunct="0">
              <a:defRPr/>
            </a:pPr>
            <a:r>
              <a:rPr lang="en-US" sz="1600" dirty="0">
                <a:solidFill>
                  <a:srgbClr val="FFFFFF"/>
                </a:solidFill>
                <a:effectLst>
                  <a:outerShdw blurRad="38100" dist="38100" dir="2700000" algn="tl">
                    <a:srgbClr val="000000"/>
                  </a:outerShdw>
                </a:effectLst>
                <a:latin typeface="Trebuchet MS" pitchFamily="34" charset="0"/>
              </a:rPr>
              <a:t>Core0</a:t>
            </a:r>
          </a:p>
        </p:txBody>
      </p:sp>
      <p:sp>
        <p:nvSpPr>
          <p:cNvPr id="43023" name="Rectangle 14"/>
          <p:cNvSpPr>
            <a:spLocks noChangeArrowheads="1"/>
          </p:cNvSpPr>
          <p:nvPr/>
        </p:nvSpPr>
        <p:spPr bwMode="auto">
          <a:xfrm>
            <a:off x="5557136" y="2431358"/>
            <a:ext cx="845577" cy="704647"/>
          </a:xfrm>
          <a:prstGeom prst="bevel">
            <a:avLst>
              <a:gd name="adj" fmla="val 12500"/>
            </a:avLst>
          </a:prstGeom>
          <a:gradFill rotWithShape="1">
            <a:gsLst>
              <a:gs pos="0">
                <a:schemeClr val="folHlink"/>
              </a:gs>
              <a:gs pos="100000">
                <a:schemeClr val="folHlink">
                  <a:gamma/>
                  <a:shade val="46275"/>
                  <a:invGamma/>
                </a:schemeClr>
              </a:gs>
            </a:gsLst>
            <a:lin ang="5400000" scaled="1"/>
          </a:gradFill>
          <a:ln w="12700">
            <a:noFill/>
            <a:miter lim="800000"/>
            <a:headEnd type="none" w="sm" len="sm"/>
            <a:tailEnd type="none" w="sm" len="sm"/>
          </a:ln>
        </p:spPr>
        <p:txBody>
          <a:bodyPr wrap="none" lIns="51206" tIns="25603" rIns="51206" bIns="25603" anchor="ctr"/>
          <a:lstStyle/>
          <a:p>
            <a:pPr>
              <a:defRPr/>
            </a:pPr>
            <a:endParaRPr lang="en-US">
              <a:solidFill>
                <a:srgbClr val="FFFFFF"/>
              </a:solidFill>
              <a:effectLst>
                <a:outerShdw blurRad="38100" dist="38100" dir="2700000" algn="tl">
                  <a:srgbClr val="000000"/>
                </a:outerShdw>
              </a:effectLst>
              <a:latin typeface="Trebuchet MS" pitchFamily="34" charset="0"/>
            </a:endParaRPr>
          </a:p>
        </p:txBody>
      </p:sp>
      <p:grpSp>
        <p:nvGrpSpPr>
          <p:cNvPr id="3" name="Group 15"/>
          <p:cNvGrpSpPr>
            <a:grpSpLocks/>
          </p:cNvGrpSpPr>
          <p:nvPr/>
        </p:nvGrpSpPr>
        <p:grpSpPr bwMode="auto">
          <a:xfrm>
            <a:off x="5573284" y="1860300"/>
            <a:ext cx="493253" cy="569590"/>
            <a:chOff x="3072" y="2400"/>
            <a:chExt cx="336" cy="480"/>
          </a:xfrm>
        </p:grpSpPr>
        <p:sp>
          <p:nvSpPr>
            <p:cNvPr id="14370" name="Line 16"/>
            <p:cNvSpPr>
              <a:spLocks noChangeShapeType="1"/>
            </p:cNvSpPr>
            <p:nvPr/>
          </p:nvSpPr>
          <p:spPr bwMode="auto">
            <a:xfrm>
              <a:off x="3264" y="2496"/>
              <a:ext cx="0" cy="288"/>
            </a:xfrm>
            <a:prstGeom prst="line">
              <a:avLst/>
            </a:prstGeom>
            <a:noFill/>
            <a:ln w="76200">
              <a:solidFill>
                <a:schemeClr val="tx1"/>
              </a:solidFill>
              <a:round/>
              <a:headEnd/>
              <a:tailEnd/>
            </a:ln>
          </p:spPr>
          <p:txBody>
            <a:bodyPr anchor="ctr"/>
            <a:lstStyle/>
            <a:p>
              <a:endParaRPr lang="en-US">
                <a:latin typeface="Trebuchet MS" pitchFamily="34" charset="0"/>
              </a:endParaRPr>
            </a:p>
          </p:txBody>
        </p:sp>
        <p:sp>
          <p:nvSpPr>
            <p:cNvPr id="14371" name="Line 17"/>
            <p:cNvSpPr>
              <a:spLocks noChangeShapeType="1"/>
            </p:cNvSpPr>
            <p:nvPr/>
          </p:nvSpPr>
          <p:spPr bwMode="auto">
            <a:xfrm>
              <a:off x="3072" y="2640"/>
              <a:ext cx="96" cy="0"/>
            </a:xfrm>
            <a:prstGeom prst="line">
              <a:avLst/>
            </a:prstGeom>
            <a:noFill/>
            <a:ln w="76200">
              <a:solidFill>
                <a:schemeClr val="tx1"/>
              </a:solidFill>
              <a:round/>
              <a:headEnd/>
              <a:tailEnd/>
            </a:ln>
          </p:spPr>
          <p:txBody>
            <a:bodyPr anchor="ctr"/>
            <a:lstStyle/>
            <a:p>
              <a:endParaRPr lang="en-US">
                <a:latin typeface="Trebuchet MS" pitchFamily="34" charset="0"/>
              </a:endParaRPr>
            </a:p>
          </p:txBody>
        </p:sp>
        <p:sp>
          <p:nvSpPr>
            <p:cNvPr id="43048" name="Oval 18"/>
            <p:cNvSpPr>
              <a:spLocks noChangeArrowheads="1"/>
            </p:cNvSpPr>
            <p:nvPr/>
          </p:nvSpPr>
          <p:spPr bwMode="auto">
            <a:xfrm>
              <a:off x="3168" y="2592"/>
              <a:ext cx="96" cy="96"/>
            </a:xfrm>
            <a:prstGeom prst="ellipse">
              <a:avLst/>
            </a:prstGeom>
            <a:noFill/>
            <a:ln w="76200" algn="ctr">
              <a:solidFill>
                <a:schemeClr val="tx1"/>
              </a:solidFill>
              <a:round/>
              <a:headEnd/>
              <a:tailEnd/>
            </a:ln>
          </p:spPr>
          <p:txBody>
            <a:bodyPr wrap="none" anchor="ctr"/>
            <a:lstStyle/>
            <a:p>
              <a:pPr>
                <a:defRPr/>
              </a:pPr>
              <a:endParaRPr lang="en-US">
                <a:solidFill>
                  <a:srgbClr val="FFFFFF"/>
                </a:solidFill>
                <a:effectLst>
                  <a:outerShdw blurRad="38100" dist="38100" dir="2700000" algn="tl">
                    <a:srgbClr val="000000"/>
                  </a:outerShdw>
                </a:effectLst>
                <a:latin typeface="Trebuchet MS" pitchFamily="34" charset="0"/>
              </a:endParaRPr>
            </a:p>
          </p:txBody>
        </p:sp>
        <p:sp>
          <p:nvSpPr>
            <p:cNvPr id="43049" name="Freeform 19"/>
            <p:cNvSpPr>
              <a:spLocks/>
            </p:cNvSpPr>
            <p:nvPr/>
          </p:nvSpPr>
          <p:spPr bwMode="auto">
            <a:xfrm>
              <a:off x="3312" y="2400"/>
              <a:ext cx="96" cy="480"/>
            </a:xfrm>
            <a:custGeom>
              <a:avLst/>
              <a:gdLst>
                <a:gd name="T0" fmla="*/ 96 w 96"/>
                <a:gd name="T1" fmla="*/ 0 h 480"/>
                <a:gd name="T2" fmla="*/ 96 w 96"/>
                <a:gd name="T3" fmla="*/ 96 h 480"/>
                <a:gd name="T4" fmla="*/ 0 w 96"/>
                <a:gd name="T5" fmla="*/ 96 h 480"/>
                <a:gd name="T6" fmla="*/ 0 w 96"/>
                <a:gd name="T7" fmla="*/ 384 h 480"/>
                <a:gd name="T8" fmla="*/ 96 w 96"/>
                <a:gd name="T9" fmla="*/ 384 h 480"/>
                <a:gd name="T10" fmla="*/ 96 w 96"/>
                <a:gd name="T11" fmla="*/ 480 h 480"/>
                <a:gd name="T12" fmla="*/ 0 60000 65536"/>
                <a:gd name="T13" fmla="*/ 0 60000 65536"/>
                <a:gd name="T14" fmla="*/ 0 60000 65536"/>
                <a:gd name="T15" fmla="*/ 0 60000 65536"/>
                <a:gd name="T16" fmla="*/ 0 60000 65536"/>
                <a:gd name="T17" fmla="*/ 0 60000 65536"/>
                <a:gd name="T18" fmla="*/ 0 w 96"/>
                <a:gd name="T19" fmla="*/ 0 h 480"/>
                <a:gd name="T20" fmla="*/ 96 w 96"/>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96" h="480">
                  <a:moveTo>
                    <a:pt x="96" y="0"/>
                  </a:moveTo>
                  <a:lnTo>
                    <a:pt x="96" y="96"/>
                  </a:lnTo>
                  <a:lnTo>
                    <a:pt x="0" y="96"/>
                  </a:lnTo>
                  <a:lnTo>
                    <a:pt x="0" y="384"/>
                  </a:lnTo>
                  <a:lnTo>
                    <a:pt x="96" y="384"/>
                  </a:lnTo>
                  <a:lnTo>
                    <a:pt x="96" y="480"/>
                  </a:lnTo>
                </a:path>
              </a:pathLst>
            </a:custGeom>
            <a:noFill/>
            <a:ln w="76200">
              <a:solidFill>
                <a:schemeClr val="tx1"/>
              </a:solidFill>
              <a:round/>
              <a:headEnd/>
              <a:tailEnd/>
            </a:ln>
          </p:spPr>
          <p:txBody>
            <a:bodyPr anchor="ctr"/>
            <a:lstStyle/>
            <a:p>
              <a:pPr>
                <a:defRPr/>
              </a:pPr>
              <a:endParaRPr lang="en-US">
                <a:solidFill>
                  <a:srgbClr val="FFFFFF"/>
                </a:solidFill>
                <a:effectLst>
                  <a:outerShdw blurRad="38100" dist="38100" dir="2700000" algn="tl">
                    <a:srgbClr val="000000"/>
                  </a:outerShdw>
                </a:effectLst>
                <a:latin typeface="Trebuchet MS" pitchFamily="34" charset="0"/>
              </a:endParaRPr>
            </a:p>
          </p:txBody>
        </p:sp>
      </p:grpSp>
      <p:sp>
        <p:nvSpPr>
          <p:cNvPr id="43025" name="Text Box 20"/>
          <p:cNvSpPr txBox="1">
            <a:spLocks noChangeArrowheads="1"/>
          </p:cNvSpPr>
          <p:nvPr/>
        </p:nvSpPr>
        <p:spPr bwMode="auto">
          <a:xfrm>
            <a:off x="5668705" y="2572288"/>
            <a:ext cx="664388" cy="313072"/>
          </a:xfrm>
          <a:prstGeom prst="rect">
            <a:avLst/>
          </a:prstGeom>
          <a:noFill/>
          <a:ln w="12700">
            <a:noFill/>
            <a:miter lim="800000"/>
            <a:headEnd type="none" w="sm" len="sm"/>
            <a:tailEnd type="none" w="sm" len="sm"/>
          </a:ln>
        </p:spPr>
        <p:txBody>
          <a:bodyPr wrap="none" lIns="91439" rIns="91439">
            <a:spAutoFit/>
          </a:bodyPr>
          <a:lstStyle/>
          <a:p>
            <a:pPr defTabSz="914781" eaLnBrk="0" hangingPunct="0">
              <a:defRPr/>
            </a:pPr>
            <a:r>
              <a:rPr lang="en-US" sz="1600" dirty="0">
                <a:solidFill>
                  <a:srgbClr val="FFFFFF"/>
                </a:solidFill>
                <a:effectLst>
                  <a:outerShdw blurRad="38100" dist="38100" dir="2700000" algn="tl">
                    <a:srgbClr val="000000"/>
                  </a:outerShdw>
                </a:effectLst>
                <a:latin typeface="Trebuchet MS" pitchFamily="34" charset="0"/>
              </a:rPr>
              <a:t>Core1</a:t>
            </a:r>
          </a:p>
        </p:txBody>
      </p:sp>
      <p:sp>
        <p:nvSpPr>
          <p:cNvPr id="43026" name="Rectangle 21"/>
          <p:cNvSpPr>
            <a:spLocks noChangeArrowheads="1"/>
          </p:cNvSpPr>
          <p:nvPr/>
        </p:nvSpPr>
        <p:spPr bwMode="auto">
          <a:xfrm>
            <a:off x="6402713" y="2431358"/>
            <a:ext cx="845577" cy="704647"/>
          </a:xfrm>
          <a:prstGeom prst="bevel">
            <a:avLst>
              <a:gd name="adj" fmla="val 12500"/>
            </a:avLst>
          </a:prstGeom>
          <a:gradFill rotWithShape="1">
            <a:gsLst>
              <a:gs pos="0">
                <a:schemeClr val="folHlink"/>
              </a:gs>
              <a:gs pos="100000">
                <a:schemeClr val="folHlink">
                  <a:gamma/>
                  <a:shade val="46275"/>
                  <a:invGamma/>
                </a:schemeClr>
              </a:gs>
            </a:gsLst>
            <a:lin ang="5400000" scaled="1"/>
          </a:gradFill>
          <a:ln w="12700">
            <a:noFill/>
            <a:miter lim="800000"/>
            <a:headEnd type="none" w="sm" len="sm"/>
            <a:tailEnd type="none" w="sm" len="sm"/>
          </a:ln>
        </p:spPr>
        <p:txBody>
          <a:bodyPr wrap="none" lIns="51206" tIns="25603" rIns="51206" bIns="25603" anchor="ctr"/>
          <a:lstStyle/>
          <a:p>
            <a:pPr>
              <a:defRPr/>
            </a:pPr>
            <a:endParaRPr lang="en-US">
              <a:solidFill>
                <a:srgbClr val="FFFFFF"/>
              </a:solidFill>
              <a:effectLst>
                <a:outerShdw blurRad="38100" dist="38100" dir="2700000" algn="tl">
                  <a:srgbClr val="000000"/>
                </a:outerShdw>
              </a:effectLst>
              <a:latin typeface="Trebuchet MS" pitchFamily="34" charset="0"/>
            </a:endParaRPr>
          </a:p>
        </p:txBody>
      </p:sp>
      <p:grpSp>
        <p:nvGrpSpPr>
          <p:cNvPr id="4" name="Group 22"/>
          <p:cNvGrpSpPr>
            <a:grpSpLocks/>
          </p:cNvGrpSpPr>
          <p:nvPr/>
        </p:nvGrpSpPr>
        <p:grpSpPr bwMode="auto">
          <a:xfrm>
            <a:off x="6418861" y="1860300"/>
            <a:ext cx="493253" cy="569590"/>
            <a:chOff x="3072" y="2400"/>
            <a:chExt cx="336" cy="480"/>
          </a:xfrm>
        </p:grpSpPr>
        <p:sp>
          <p:nvSpPr>
            <p:cNvPr id="14366" name="Line 23"/>
            <p:cNvSpPr>
              <a:spLocks noChangeShapeType="1"/>
            </p:cNvSpPr>
            <p:nvPr/>
          </p:nvSpPr>
          <p:spPr bwMode="auto">
            <a:xfrm>
              <a:off x="3264" y="2496"/>
              <a:ext cx="0" cy="288"/>
            </a:xfrm>
            <a:prstGeom prst="line">
              <a:avLst/>
            </a:prstGeom>
            <a:noFill/>
            <a:ln w="76200">
              <a:solidFill>
                <a:schemeClr val="tx1"/>
              </a:solidFill>
              <a:round/>
              <a:headEnd/>
              <a:tailEnd/>
            </a:ln>
          </p:spPr>
          <p:txBody>
            <a:bodyPr anchor="ctr"/>
            <a:lstStyle/>
            <a:p>
              <a:endParaRPr lang="en-US">
                <a:latin typeface="Trebuchet MS" pitchFamily="34" charset="0"/>
              </a:endParaRPr>
            </a:p>
          </p:txBody>
        </p:sp>
        <p:sp>
          <p:nvSpPr>
            <p:cNvPr id="14367" name="Line 24"/>
            <p:cNvSpPr>
              <a:spLocks noChangeShapeType="1"/>
            </p:cNvSpPr>
            <p:nvPr/>
          </p:nvSpPr>
          <p:spPr bwMode="auto">
            <a:xfrm>
              <a:off x="3072" y="2640"/>
              <a:ext cx="96" cy="0"/>
            </a:xfrm>
            <a:prstGeom prst="line">
              <a:avLst/>
            </a:prstGeom>
            <a:noFill/>
            <a:ln w="76200">
              <a:solidFill>
                <a:schemeClr val="tx1"/>
              </a:solidFill>
              <a:round/>
              <a:headEnd/>
              <a:tailEnd/>
            </a:ln>
          </p:spPr>
          <p:txBody>
            <a:bodyPr anchor="ctr"/>
            <a:lstStyle/>
            <a:p>
              <a:endParaRPr lang="en-US">
                <a:latin typeface="Trebuchet MS" pitchFamily="34" charset="0"/>
              </a:endParaRPr>
            </a:p>
          </p:txBody>
        </p:sp>
        <p:sp>
          <p:nvSpPr>
            <p:cNvPr id="43044" name="Oval 25"/>
            <p:cNvSpPr>
              <a:spLocks noChangeArrowheads="1"/>
            </p:cNvSpPr>
            <p:nvPr/>
          </p:nvSpPr>
          <p:spPr bwMode="auto">
            <a:xfrm>
              <a:off x="3168" y="2592"/>
              <a:ext cx="96" cy="96"/>
            </a:xfrm>
            <a:prstGeom prst="ellipse">
              <a:avLst/>
            </a:prstGeom>
            <a:noFill/>
            <a:ln w="76200" algn="ctr">
              <a:solidFill>
                <a:schemeClr val="tx1"/>
              </a:solidFill>
              <a:round/>
              <a:headEnd/>
              <a:tailEnd/>
            </a:ln>
          </p:spPr>
          <p:txBody>
            <a:bodyPr wrap="none" anchor="ctr"/>
            <a:lstStyle/>
            <a:p>
              <a:pPr>
                <a:defRPr/>
              </a:pPr>
              <a:endParaRPr lang="en-US">
                <a:solidFill>
                  <a:srgbClr val="FFFFFF"/>
                </a:solidFill>
                <a:effectLst>
                  <a:outerShdw blurRad="38100" dist="38100" dir="2700000" algn="tl">
                    <a:srgbClr val="000000"/>
                  </a:outerShdw>
                </a:effectLst>
                <a:latin typeface="Trebuchet MS" pitchFamily="34" charset="0"/>
              </a:endParaRPr>
            </a:p>
          </p:txBody>
        </p:sp>
        <p:sp>
          <p:nvSpPr>
            <p:cNvPr id="43045" name="Freeform 26"/>
            <p:cNvSpPr>
              <a:spLocks/>
            </p:cNvSpPr>
            <p:nvPr/>
          </p:nvSpPr>
          <p:spPr bwMode="auto">
            <a:xfrm>
              <a:off x="3312" y="2400"/>
              <a:ext cx="96" cy="480"/>
            </a:xfrm>
            <a:custGeom>
              <a:avLst/>
              <a:gdLst>
                <a:gd name="T0" fmla="*/ 96 w 96"/>
                <a:gd name="T1" fmla="*/ 0 h 480"/>
                <a:gd name="T2" fmla="*/ 96 w 96"/>
                <a:gd name="T3" fmla="*/ 96 h 480"/>
                <a:gd name="T4" fmla="*/ 0 w 96"/>
                <a:gd name="T5" fmla="*/ 96 h 480"/>
                <a:gd name="T6" fmla="*/ 0 w 96"/>
                <a:gd name="T7" fmla="*/ 384 h 480"/>
                <a:gd name="T8" fmla="*/ 96 w 96"/>
                <a:gd name="T9" fmla="*/ 384 h 480"/>
                <a:gd name="T10" fmla="*/ 96 w 96"/>
                <a:gd name="T11" fmla="*/ 480 h 480"/>
                <a:gd name="T12" fmla="*/ 0 60000 65536"/>
                <a:gd name="T13" fmla="*/ 0 60000 65536"/>
                <a:gd name="T14" fmla="*/ 0 60000 65536"/>
                <a:gd name="T15" fmla="*/ 0 60000 65536"/>
                <a:gd name="T16" fmla="*/ 0 60000 65536"/>
                <a:gd name="T17" fmla="*/ 0 60000 65536"/>
                <a:gd name="T18" fmla="*/ 0 w 96"/>
                <a:gd name="T19" fmla="*/ 0 h 480"/>
                <a:gd name="T20" fmla="*/ 96 w 96"/>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96" h="480">
                  <a:moveTo>
                    <a:pt x="96" y="0"/>
                  </a:moveTo>
                  <a:lnTo>
                    <a:pt x="96" y="96"/>
                  </a:lnTo>
                  <a:lnTo>
                    <a:pt x="0" y="96"/>
                  </a:lnTo>
                  <a:lnTo>
                    <a:pt x="0" y="384"/>
                  </a:lnTo>
                  <a:lnTo>
                    <a:pt x="96" y="384"/>
                  </a:lnTo>
                  <a:lnTo>
                    <a:pt x="96" y="480"/>
                  </a:lnTo>
                </a:path>
              </a:pathLst>
            </a:custGeom>
            <a:noFill/>
            <a:ln w="76200">
              <a:solidFill>
                <a:schemeClr val="tx1"/>
              </a:solidFill>
              <a:round/>
              <a:headEnd/>
              <a:tailEnd/>
            </a:ln>
          </p:spPr>
          <p:txBody>
            <a:bodyPr anchor="ctr"/>
            <a:lstStyle/>
            <a:p>
              <a:pPr>
                <a:defRPr/>
              </a:pPr>
              <a:endParaRPr lang="en-US">
                <a:solidFill>
                  <a:srgbClr val="FFFFFF"/>
                </a:solidFill>
                <a:effectLst>
                  <a:outerShdw blurRad="38100" dist="38100" dir="2700000" algn="tl">
                    <a:srgbClr val="000000"/>
                  </a:outerShdw>
                </a:effectLst>
                <a:latin typeface="Trebuchet MS" pitchFamily="34" charset="0"/>
              </a:endParaRPr>
            </a:p>
          </p:txBody>
        </p:sp>
      </p:grpSp>
      <p:sp>
        <p:nvSpPr>
          <p:cNvPr id="43028" name="Text Box 27"/>
          <p:cNvSpPr txBox="1">
            <a:spLocks noChangeArrowheads="1"/>
          </p:cNvSpPr>
          <p:nvPr/>
        </p:nvSpPr>
        <p:spPr bwMode="auto">
          <a:xfrm>
            <a:off x="6514282" y="2572288"/>
            <a:ext cx="664388" cy="313072"/>
          </a:xfrm>
          <a:prstGeom prst="rect">
            <a:avLst/>
          </a:prstGeom>
          <a:noFill/>
          <a:ln w="12700">
            <a:noFill/>
            <a:miter lim="800000"/>
            <a:headEnd type="none" w="sm" len="sm"/>
            <a:tailEnd type="none" w="sm" len="sm"/>
          </a:ln>
        </p:spPr>
        <p:txBody>
          <a:bodyPr wrap="none" lIns="91439" rIns="91439">
            <a:spAutoFit/>
          </a:bodyPr>
          <a:lstStyle/>
          <a:p>
            <a:pPr defTabSz="914781" eaLnBrk="0" hangingPunct="0">
              <a:defRPr/>
            </a:pPr>
            <a:r>
              <a:rPr lang="en-US" sz="1600" dirty="0">
                <a:solidFill>
                  <a:srgbClr val="FFFFFF"/>
                </a:solidFill>
                <a:effectLst>
                  <a:outerShdw blurRad="38100" dist="38100" dir="2700000" algn="tl">
                    <a:srgbClr val="000000"/>
                  </a:outerShdw>
                </a:effectLst>
                <a:latin typeface="Trebuchet MS" pitchFamily="34" charset="0"/>
              </a:rPr>
              <a:t>Core2</a:t>
            </a:r>
          </a:p>
        </p:txBody>
      </p:sp>
      <p:sp>
        <p:nvSpPr>
          <p:cNvPr id="43029" name="Rectangle 28"/>
          <p:cNvSpPr>
            <a:spLocks noChangeArrowheads="1"/>
          </p:cNvSpPr>
          <p:nvPr/>
        </p:nvSpPr>
        <p:spPr bwMode="auto">
          <a:xfrm>
            <a:off x="7248290" y="2431358"/>
            <a:ext cx="845577" cy="704647"/>
          </a:xfrm>
          <a:prstGeom prst="bevel">
            <a:avLst>
              <a:gd name="adj" fmla="val 12500"/>
            </a:avLst>
          </a:prstGeom>
          <a:gradFill rotWithShape="1">
            <a:gsLst>
              <a:gs pos="0">
                <a:schemeClr val="folHlink"/>
              </a:gs>
              <a:gs pos="100000">
                <a:schemeClr val="folHlink">
                  <a:gamma/>
                  <a:shade val="46275"/>
                  <a:invGamma/>
                </a:schemeClr>
              </a:gs>
            </a:gsLst>
            <a:lin ang="5400000" scaled="1"/>
          </a:gradFill>
          <a:ln w="12700">
            <a:noFill/>
            <a:miter lim="800000"/>
            <a:headEnd type="none" w="sm" len="sm"/>
            <a:tailEnd type="none" w="sm" len="sm"/>
          </a:ln>
        </p:spPr>
        <p:txBody>
          <a:bodyPr wrap="none" lIns="51206" tIns="25603" rIns="51206" bIns="25603" anchor="ctr"/>
          <a:lstStyle/>
          <a:p>
            <a:pPr>
              <a:defRPr/>
            </a:pPr>
            <a:endParaRPr lang="en-US">
              <a:solidFill>
                <a:srgbClr val="FFFFFF"/>
              </a:solidFill>
              <a:effectLst>
                <a:outerShdw blurRad="38100" dist="38100" dir="2700000" algn="tl">
                  <a:srgbClr val="000000"/>
                </a:outerShdw>
              </a:effectLst>
              <a:latin typeface="Trebuchet MS" pitchFamily="34" charset="0"/>
            </a:endParaRPr>
          </a:p>
        </p:txBody>
      </p:sp>
      <p:grpSp>
        <p:nvGrpSpPr>
          <p:cNvPr id="5" name="Group 29"/>
          <p:cNvGrpSpPr>
            <a:grpSpLocks/>
          </p:cNvGrpSpPr>
          <p:nvPr/>
        </p:nvGrpSpPr>
        <p:grpSpPr bwMode="auto">
          <a:xfrm>
            <a:off x="7264437" y="1860300"/>
            <a:ext cx="493253" cy="569590"/>
            <a:chOff x="3072" y="2400"/>
            <a:chExt cx="336" cy="480"/>
          </a:xfrm>
        </p:grpSpPr>
        <p:sp>
          <p:nvSpPr>
            <p:cNvPr id="14362" name="Line 30"/>
            <p:cNvSpPr>
              <a:spLocks noChangeShapeType="1"/>
            </p:cNvSpPr>
            <p:nvPr/>
          </p:nvSpPr>
          <p:spPr bwMode="auto">
            <a:xfrm>
              <a:off x="3264" y="2496"/>
              <a:ext cx="0" cy="288"/>
            </a:xfrm>
            <a:prstGeom prst="line">
              <a:avLst/>
            </a:prstGeom>
            <a:noFill/>
            <a:ln w="76200">
              <a:solidFill>
                <a:schemeClr val="tx1"/>
              </a:solidFill>
              <a:round/>
              <a:headEnd/>
              <a:tailEnd/>
            </a:ln>
          </p:spPr>
          <p:txBody>
            <a:bodyPr anchor="ctr"/>
            <a:lstStyle/>
            <a:p>
              <a:endParaRPr lang="en-US">
                <a:latin typeface="Trebuchet MS" pitchFamily="34" charset="0"/>
              </a:endParaRPr>
            </a:p>
          </p:txBody>
        </p:sp>
        <p:sp>
          <p:nvSpPr>
            <p:cNvPr id="14363" name="Line 31"/>
            <p:cNvSpPr>
              <a:spLocks noChangeShapeType="1"/>
            </p:cNvSpPr>
            <p:nvPr/>
          </p:nvSpPr>
          <p:spPr bwMode="auto">
            <a:xfrm>
              <a:off x="3072" y="2640"/>
              <a:ext cx="96" cy="0"/>
            </a:xfrm>
            <a:prstGeom prst="line">
              <a:avLst/>
            </a:prstGeom>
            <a:noFill/>
            <a:ln w="76200">
              <a:solidFill>
                <a:schemeClr val="tx1"/>
              </a:solidFill>
              <a:round/>
              <a:headEnd/>
              <a:tailEnd/>
            </a:ln>
          </p:spPr>
          <p:txBody>
            <a:bodyPr anchor="ctr"/>
            <a:lstStyle/>
            <a:p>
              <a:endParaRPr lang="en-US">
                <a:latin typeface="Trebuchet MS" pitchFamily="34" charset="0"/>
              </a:endParaRPr>
            </a:p>
          </p:txBody>
        </p:sp>
        <p:sp>
          <p:nvSpPr>
            <p:cNvPr id="43040" name="Oval 32"/>
            <p:cNvSpPr>
              <a:spLocks noChangeArrowheads="1"/>
            </p:cNvSpPr>
            <p:nvPr/>
          </p:nvSpPr>
          <p:spPr bwMode="auto">
            <a:xfrm>
              <a:off x="3168" y="2592"/>
              <a:ext cx="96" cy="96"/>
            </a:xfrm>
            <a:prstGeom prst="ellipse">
              <a:avLst/>
            </a:prstGeom>
            <a:noFill/>
            <a:ln w="76200" algn="ctr">
              <a:solidFill>
                <a:schemeClr val="tx1"/>
              </a:solidFill>
              <a:round/>
              <a:headEnd/>
              <a:tailEnd/>
            </a:ln>
          </p:spPr>
          <p:txBody>
            <a:bodyPr wrap="none" anchor="ctr"/>
            <a:lstStyle/>
            <a:p>
              <a:pPr>
                <a:defRPr/>
              </a:pPr>
              <a:endParaRPr lang="en-US">
                <a:solidFill>
                  <a:srgbClr val="FFFFFF"/>
                </a:solidFill>
                <a:effectLst>
                  <a:outerShdw blurRad="38100" dist="38100" dir="2700000" algn="tl">
                    <a:srgbClr val="000000"/>
                  </a:outerShdw>
                </a:effectLst>
                <a:latin typeface="Trebuchet MS" pitchFamily="34" charset="0"/>
              </a:endParaRPr>
            </a:p>
          </p:txBody>
        </p:sp>
        <p:sp>
          <p:nvSpPr>
            <p:cNvPr id="43041" name="Freeform 33"/>
            <p:cNvSpPr>
              <a:spLocks/>
            </p:cNvSpPr>
            <p:nvPr/>
          </p:nvSpPr>
          <p:spPr bwMode="auto">
            <a:xfrm>
              <a:off x="3312" y="2400"/>
              <a:ext cx="96" cy="480"/>
            </a:xfrm>
            <a:custGeom>
              <a:avLst/>
              <a:gdLst>
                <a:gd name="T0" fmla="*/ 96 w 96"/>
                <a:gd name="T1" fmla="*/ 0 h 480"/>
                <a:gd name="T2" fmla="*/ 96 w 96"/>
                <a:gd name="T3" fmla="*/ 96 h 480"/>
                <a:gd name="T4" fmla="*/ 0 w 96"/>
                <a:gd name="T5" fmla="*/ 96 h 480"/>
                <a:gd name="T6" fmla="*/ 0 w 96"/>
                <a:gd name="T7" fmla="*/ 384 h 480"/>
                <a:gd name="T8" fmla="*/ 96 w 96"/>
                <a:gd name="T9" fmla="*/ 384 h 480"/>
                <a:gd name="T10" fmla="*/ 96 w 96"/>
                <a:gd name="T11" fmla="*/ 480 h 480"/>
                <a:gd name="T12" fmla="*/ 0 60000 65536"/>
                <a:gd name="T13" fmla="*/ 0 60000 65536"/>
                <a:gd name="T14" fmla="*/ 0 60000 65536"/>
                <a:gd name="T15" fmla="*/ 0 60000 65536"/>
                <a:gd name="T16" fmla="*/ 0 60000 65536"/>
                <a:gd name="T17" fmla="*/ 0 60000 65536"/>
                <a:gd name="T18" fmla="*/ 0 w 96"/>
                <a:gd name="T19" fmla="*/ 0 h 480"/>
                <a:gd name="T20" fmla="*/ 96 w 96"/>
                <a:gd name="T21" fmla="*/ 480 h 480"/>
              </a:gdLst>
              <a:ahLst/>
              <a:cxnLst>
                <a:cxn ang="T12">
                  <a:pos x="T0" y="T1"/>
                </a:cxn>
                <a:cxn ang="T13">
                  <a:pos x="T2" y="T3"/>
                </a:cxn>
                <a:cxn ang="T14">
                  <a:pos x="T4" y="T5"/>
                </a:cxn>
                <a:cxn ang="T15">
                  <a:pos x="T6" y="T7"/>
                </a:cxn>
                <a:cxn ang="T16">
                  <a:pos x="T8" y="T9"/>
                </a:cxn>
                <a:cxn ang="T17">
                  <a:pos x="T10" y="T11"/>
                </a:cxn>
              </a:cxnLst>
              <a:rect l="T18" t="T19" r="T20" b="T21"/>
              <a:pathLst>
                <a:path w="96" h="480">
                  <a:moveTo>
                    <a:pt x="96" y="0"/>
                  </a:moveTo>
                  <a:lnTo>
                    <a:pt x="96" y="96"/>
                  </a:lnTo>
                  <a:lnTo>
                    <a:pt x="0" y="96"/>
                  </a:lnTo>
                  <a:lnTo>
                    <a:pt x="0" y="384"/>
                  </a:lnTo>
                  <a:lnTo>
                    <a:pt x="96" y="384"/>
                  </a:lnTo>
                  <a:lnTo>
                    <a:pt x="96" y="480"/>
                  </a:lnTo>
                </a:path>
              </a:pathLst>
            </a:custGeom>
            <a:noFill/>
            <a:ln w="76200">
              <a:solidFill>
                <a:schemeClr val="tx1"/>
              </a:solidFill>
              <a:round/>
              <a:headEnd/>
              <a:tailEnd/>
            </a:ln>
          </p:spPr>
          <p:txBody>
            <a:bodyPr anchor="ctr"/>
            <a:lstStyle/>
            <a:p>
              <a:pPr>
                <a:defRPr/>
              </a:pPr>
              <a:endParaRPr lang="en-US">
                <a:solidFill>
                  <a:srgbClr val="FFFFFF"/>
                </a:solidFill>
                <a:effectLst>
                  <a:outerShdw blurRad="38100" dist="38100" dir="2700000" algn="tl">
                    <a:srgbClr val="000000"/>
                  </a:outerShdw>
                </a:effectLst>
                <a:latin typeface="Trebuchet MS" pitchFamily="34" charset="0"/>
              </a:endParaRPr>
            </a:p>
          </p:txBody>
        </p:sp>
      </p:grpSp>
      <p:sp>
        <p:nvSpPr>
          <p:cNvPr id="43031" name="Text Box 34"/>
          <p:cNvSpPr txBox="1">
            <a:spLocks noChangeArrowheads="1"/>
          </p:cNvSpPr>
          <p:nvPr/>
        </p:nvSpPr>
        <p:spPr bwMode="auto">
          <a:xfrm>
            <a:off x="7359859" y="2572288"/>
            <a:ext cx="664388" cy="313072"/>
          </a:xfrm>
          <a:prstGeom prst="rect">
            <a:avLst/>
          </a:prstGeom>
          <a:noFill/>
          <a:ln w="12700">
            <a:noFill/>
            <a:miter lim="800000"/>
            <a:headEnd type="none" w="sm" len="sm"/>
            <a:tailEnd type="none" w="sm" len="sm"/>
          </a:ln>
        </p:spPr>
        <p:txBody>
          <a:bodyPr wrap="none" lIns="91439" rIns="91439">
            <a:spAutoFit/>
          </a:bodyPr>
          <a:lstStyle/>
          <a:p>
            <a:pPr defTabSz="914781" eaLnBrk="0" hangingPunct="0">
              <a:defRPr/>
            </a:pPr>
            <a:r>
              <a:rPr lang="en-US" sz="1600" dirty="0">
                <a:solidFill>
                  <a:srgbClr val="FFFFFF"/>
                </a:solidFill>
                <a:effectLst>
                  <a:outerShdw blurRad="38100" dist="38100" dir="2700000" algn="tl">
                    <a:srgbClr val="000000"/>
                  </a:outerShdw>
                </a:effectLst>
                <a:latin typeface="Trebuchet MS" pitchFamily="34" charset="0"/>
              </a:rPr>
              <a:t>Core3</a:t>
            </a:r>
          </a:p>
        </p:txBody>
      </p:sp>
      <p:sp>
        <p:nvSpPr>
          <p:cNvPr id="43032" name="Text Box 35"/>
          <p:cNvSpPr txBox="1">
            <a:spLocks noChangeArrowheads="1"/>
          </p:cNvSpPr>
          <p:nvPr/>
        </p:nvSpPr>
        <p:spPr bwMode="auto">
          <a:xfrm>
            <a:off x="5135815" y="3347400"/>
            <a:ext cx="2542528" cy="313072"/>
          </a:xfrm>
          <a:prstGeom prst="rect">
            <a:avLst/>
          </a:prstGeom>
          <a:noFill/>
          <a:ln w="12700">
            <a:noFill/>
            <a:miter lim="800000"/>
            <a:headEnd type="none" w="sm" len="sm"/>
            <a:tailEnd type="none" w="sm" len="sm"/>
          </a:ln>
        </p:spPr>
        <p:txBody>
          <a:bodyPr wrap="none" lIns="91439" rIns="91439">
            <a:spAutoFit/>
          </a:bodyPr>
          <a:lstStyle/>
          <a:p>
            <a:pPr defTabSz="914781" eaLnBrk="0" hangingPunct="0">
              <a:defRPr/>
            </a:pPr>
            <a:r>
              <a:rPr lang="en-US" sz="1600" dirty="0">
                <a:solidFill>
                  <a:srgbClr val="FFFFFF"/>
                </a:solidFill>
                <a:effectLst>
                  <a:outerShdw blurRad="38100" dist="38100" dir="2700000" algn="tl">
                    <a:srgbClr val="000000"/>
                  </a:outerShdw>
                </a:effectLst>
                <a:latin typeface="Trebuchet MS" pitchFamily="34" charset="0"/>
              </a:rPr>
              <a:t>Memory System, Cache, I/O</a:t>
            </a:r>
          </a:p>
        </p:txBody>
      </p:sp>
      <p:sp>
        <p:nvSpPr>
          <p:cNvPr id="14357" name="Line 36"/>
          <p:cNvSpPr>
            <a:spLocks noChangeShapeType="1"/>
          </p:cNvSpPr>
          <p:nvPr/>
        </p:nvSpPr>
        <p:spPr bwMode="auto">
          <a:xfrm>
            <a:off x="8093867" y="3558794"/>
            <a:ext cx="211394" cy="0"/>
          </a:xfrm>
          <a:prstGeom prst="line">
            <a:avLst/>
          </a:prstGeom>
          <a:noFill/>
          <a:ln w="76200">
            <a:solidFill>
              <a:schemeClr val="tx2"/>
            </a:solidFill>
            <a:round/>
            <a:headEnd type="none" w="sm" len="sm"/>
            <a:tailEnd type="none" w="sm" len="sm"/>
          </a:ln>
        </p:spPr>
        <p:txBody>
          <a:bodyPr lIns="51206" tIns="25603" rIns="51206" bIns="25603" anchor="ctr"/>
          <a:lstStyle/>
          <a:p>
            <a:endParaRPr lang="en-US">
              <a:latin typeface="Trebuchet MS" pitchFamily="34" charset="0"/>
            </a:endParaRPr>
          </a:p>
        </p:txBody>
      </p:sp>
      <p:sp>
        <p:nvSpPr>
          <p:cNvPr id="43034" name="Text Box 37"/>
          <p:cNvSpPr txBox="1">
            <a:spLocks noChangeArrowheads="1"/>
          </p:cNvSpPr>
          <p:nvPr/>
        </p:nvSpPr>
        <p:spPr bwMode="auto">
          <a:xfrm>
            <a:off x="8268560" y="3417865"/>
            <a:ext cx="501330" cy="313072"/>
          </a:xfrm>
          <a:prstGeom prst="rect">
            <a:avLst/>
          </a:prstGeom>
          <a:noFill/>
          <a:ln w="12700">
            <a:noFill/>
            <a:miter lim="800000"/>
            <a:headEnd type="none" w="sm" len="sm"/>
            <a:tailEnd type="none" w="sm" len="sm"/>
          </a:ln>
        </p:spPr>
        <p:txBody>
          <a:bodyPr wrap="none" lIns="91439" rIns="91439">
            <a:spAutoFit/>
          </a:bodyPr>
          <a:lstStyle/>
          <a:p>
            <a:pPr defTabSz="914781" eaLnBrk="0" hangingPunct="0">
              <a:defRPr/>
            </a:pPr>
            <a:r>
              <a:rPr lang="en-US" sz="1600" dirty="0">
                <a:solidFill>
                  <a:srgbClr val="FFFFFF"/>
                </a:solidFill>
                <a:effectLst>
                  <a:outerShdw blurRad="38100" dist="38100" dir="2700000" algn="tl">
                    <a:srgbClr val="000000"/>
                  </a:outerShdw>
                </a:effectLst>
                <a:latin typeface="Trebuchet MS" pitchFamily="34" charset="0"/>
              </a:rPr>
              <a:t>VTT</a:t>
            </a:r>
          </a:p>
        </p:txBody>
      </p:sp>
      <p:sp>
        <p:nvSpPr>
          <p:cNvPr id="14359" name="Line 38"/>
          <p:cNvSpPr>
            <a:spLocks noChangeShapeType="1"/>
          </p:cNvSpPr>
          <p:nvPr/>
        </p:nvSpPr>
        <p:spPr bwMode="auto">
          <a:xfrm>
            <a:off x="5214003" y="1867640"/>
            <a:ext cx="2536730" cy="0"/>
          </a:xfrm>
          <a:prstGeom prst="line">
            <a:avLst/>
          </a:prstGeom>
          <a:noFill/>
          <a:ln w="76200" cap="rnd">
            <a:solidFill>
              <a:schemeClr val="tx2"/>
            </a:solidFill>
            <a:round/>
            <a:headEnd type="none" w="sm" len="sm"/>
            <a:tailEnd type="none" w="sm" len="sm"/>
          </a:ln>
        </p:spPr>
        <p:txBody>
          <a:bodyPr lIns="51206" tIns="25603" rIns="51206" bIns="25603" anchor="ctr"/>
          <a:lstStyle/>
          <a:p>
            <a:endParaRPr lang="en-US">
              <a:latin typeface="Trebuchet MS" pitchFamily="34" charset="0"/>
            </a:endParaRPr>
          </a:p>
        </p:txBody>
      </p:sp>
      <p:sp>
        <p:nvSpPr>
          <p:cNvPr id="14360" name="Line 39"/>
          <p:cNvSpPr>
            <a:spLocks noChangeShapeType="1"/>
          </p:cNvSpPr>
          <p:nvPr/>
        </p:nvSpPr>
        <p:spPr bwMode="auto">
          <a:xfrm>
            <a:off x="6332248" y="1585781"/>
            <a:ext cx="0" cy="281859"/>
          </a:xfrm>
          <a:prstGeom prst="line">
            <a:avLst/>
          </a:prstGeom>
          <a:noFill/>
          <a:ln w="76200">
            <a:solidFill>
              <a:schemeClr val="tx2"/>
            </a:solidFill>
            <a:round/>
            <a:headEnd type="none" w="sm" len="sm"/>
            <a:tailEnd type="none" w="sm" len="sm"/>
          </a:ln>
        </p:spPr>
        <p:txBody>
          <a:bodyPr lIns="51206" tIns="25603" rIns="51206" bIns="25603" anchor="ctr"/>
          <a:lstStyle/>
          <a:p>
            <a:endParaRPr lang="en-US">
              <a:latin typeface="Trebuchet MS" pitchFamily="34" charset="0"/>
            </a:endParaRPr>
          </a:p>
        </p:txBody>
      </p:sp>
      <p:sp>
        <p:nvSpPr>
          <p:cNvPr id="43037" name="Text Box 40"/>
          <p:cNvSpPr txBox="1">
            <a:spLocks noChangeArrowheads="1"/>
          </p:cNvSpPr>
          <p:nvPr/>
        </p:nvSpPr>
        <p:spPr bwMode="auto">
          <a:xfrm>
            <a:off x="6088558" y="1233458"/>
            <a:ext cx="510224" cy="313072"/>
          </a:xfrm>
          <a:prstGeom prst="rect">
            <a:avLst/>
          </a:prstGeom>
          <a:noFill/>
          <a:ln w="12700">
            <a:noFill/>
            <a:miter lim="800000"/>
            <a:headEnd type="none" w="sm" len="sm"/>
            <a:tailEnd type="none" w="sm" len="sm"/>
          </a:ln>
        </p:spPr>
        <p:txBody>
          <a:bodyPr wrap="none" lIns="91439" rIns="91439">
            <a:spAutoFit/>
          </a:bodyPr>
          <a:lstStyle/>
          <a:p>
            <a:pPr defTabSz="914781" eaLnBrk="0" hangingPunct="0">
              <a:defRPr/>
            </a:pPr>
            <a:r>
              <a:rPr lang="en-US" sz="1600" dirty="0">
                <a:solidFill>
                  <a:srgbClr val="FFFFFF"/>
                </a:solidFill>
                <a:effectLst>
                  <a:outerShdw blurRad="38100" dist="38100" dir="2700000" algn="tl">
                    <a:srgbClr val="000000"/>
                  </a:outerShdw>
                </a:effectLst>
                <a:latin typeface="Trebuchet MS" pitchFamily="34" charset="0"/>
              </a:rPr>
              <a:t>VCC</a:t>
            </a: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r>
              <a:rPr lang="en-US" dirty="0" smtClean="0"/>
              <a:t>Turbo Mode W/Nehalem</a:t>
            </a:r>
          </a:p>
        </p:txBody>
      </p:sp>
      <p:grpSp>
        <p:nvGrpSpPr>
          <p:cNvPr id="2" name="Group 143"/>
          <p:cNvGrpSpPr>
            <a:grpSpLocks/>
          </p:cNvGrpSpPr>
          <p:nvPr/>
        </p:nvGrpSpPr>
        <p:grpSpPr bwMode="auto">
          <a:xfrm>
            <a:off x="4190993" y="2046288"/>
            <a:ext cx="1158875" cy="2209800"/>
            <a:chOff x="2414" y="1168"/>
            <a:chExt cx="730" cy="1392"/>
          </a:xfrm>
        </p:grpSpPr>
        <p:grpSp>
          <p:nvGrpSpPr>
            <p:cNvPr id="3" name="Group 192"/>
            <p:cNvGrpSpPr>
              <a:grpSpLocks/>
            </p:cNvGrpSpPr>
            <p:nvPr/>
          </p:nvGrpSpPr>
          <p:grpSpPr bwMode="auto">
            <a:xfrm>
              <a:off x="2490" y="1168"/>
              <a:ext cx="602" cy="528"/>
              <a:chOff x="3437" y="604"/>
              <a:chExt cx="602" cy="528"/>
            </a:xfrm>
          </p:grpSpPr>
          <p:grpSp>
            <p:nvGrpSpPr>
              <p:cNvPr id="4" name="Group 178"/>
              <p:cNvGrpSpPr>
                <a:grpSpLocks/>
              </p:cNvGrpSpPr>
              <p:nvPr/>
            </p:nvGrpSpPr>
            <p:grpSpPr bwMode="auto">
              <a:xfrm>
                <a:off x="3504" y="604"/>
                <a:ext cx="535" cy="528"/>
                <a:chOff x="3504" y="562"/>
                <a:chExt cx="535" cy="528"/>
              </a:xfrm>
            </p:grpSpPr>
            <p:sp>
              <p:nvSpPr>
                <p:cNvPr id="56417" name="AutoShape 176"/>
                <p:cNvSpPr>
                  <a:spLocks noChangeArrowheads="1"/>
                </p:cNvSpPr>
                <p:nvPr/>
              </p:nvSpPr>
              <p:spPr bwMode="auto">
                <a:xfrm>
                  <a:off x="3504" y="576"/>
                  <a:ext cx="528"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A9500">
                    <a:alpha val="98038"/>
                  </a:srgbClr>
                </a:solidFill>
                <a:ln w="9525" algn="ctr">
                  <a:noFill/>
                  <a:miter lim="800000"/>
                  <a:headEnd/>
                  <a:tailEnd/>
                </a:ln>
                <a:effectLst>
                  <a:prstShdw prst="shdw17" dist="17961" dir="2700000">
                    <a:srgbClr val="965900"/>
                  </a:prstShdw>
                </a:effectLst>
              </p:spPr>
              <p:txBody>
                <a:bodyPr wrap="none" anchor="ctr"/>
                <a:lstStyle/>
                <a:p>
                  <a:pPr algn="ctr"/>
                  <a:endParaRPr lang="en-US">
                    <a:latin typeface="Trebuchet MS" pitchFamily="34" charset="0"/>
                  </a:endParaRPr>
                </a:p>
              </p:txBody>
            </p:sp>
            <p:sp>
              <p:nvSpPr>
                <p:cNvPr id="56418" name="AutoShape 177"/>
                <p:cNvSpPr>
                  <a:spLocks noChangeArrowheads="1"/>
                </p:cNvSpPr>
                <p:nvPr/>
              </p:nvSpPr>
              <p:spPr bwMode="auto">
                <a:xfrm rot="4910164">
                  <a:off x="3535" y="586"/>
                  <a:ext cx="528"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732 w 21600"/>
                    <a:gd name="T13" fmla="*/ 0 h 21600"/>
                    <a:gd name="T14" fmla="*/ 13868 w 21600"/>
                    <a:gd name="T15" fmla="*/ 6300 h 21600"/>
                  </a:gdLst>
                  <a:ahLst/>
                  <a:cxnLst>
                    <a:cxn ang="T8">
                      <a:pos x="T0" y="T1"/>
                    </a:cxn>
                    <a:cxn ang="T9">
                      <a:pos x="T2" y="T3"/>
                    </a:cxn>
                    <a:cxn ang="T10">
                      <a:pos x="T4" y="T5"/>
                    </a:cxn>
                    <a:cxn ang="T11">
                      <a:pos x="T6" y="T7"/>
                    </a:cxn>
                  </a:cxnLst>
                  <a:rect l="T12" t="T13" r="T14" b="T15"/>
                  <a:pathLst>
                    <a:path w="21600" h="21600">
                      <a:moveTo>
                        <a:pt x="10186" y="6165"/>
                      </a:moveTo>
                      <a:cubicBezTo>
                        <a:pt x="10389" y="6138"/>
                        <a:pt x="10594" y="6124"/>
                        <a:pt x="10800" y="6125"/>
                      </a:cubicBezTo>
                      <a:cubicBezTo>
                        <a:pt x="11005" y="6125"/>
                        <a:pt x="11210" y="6138"/>
                        <a:pt x="11413" y="6165"/>
                      </a:cubicBezTo>
                      <a:lnTo>
                        <a:pt x="12218" y="93"/>
                      </a:lnTo>
                      <a:cubicBezTo>
                        <a:pt x="11748" y="31"/>
                        <a:pt x="11274" y="-1"/>
                        <a:pt x="10799" y="0"/>
                      </a:cubicBezTo>
                      <a:cubicBezTo>
                        <a:pt x="10325" y="0"/>
                        <a:pt x="9851" y="31"/>
                        <a:pt x="9381" y="93"/>
                      </a:cubicBezTo>
                      <a:close/>
                    </a:path>
                  </a:pathLst>
                </a:custGeom>
                <a:solidFill>
                  <a:srgbClr val="FF0000">
                    <a:alpha val="98038"/>
                  </a:srgbClr>
                </a:solidFill>
                <a:ln w="9525" algn="ctr">
                  <a:noFill/>
                  <a:miter lim="800000"/>
                  <a:headEnd/>
                  <a:tailEnd/>
                </a:ln>
              </p:spPr>
              <p:txBody>
                <a:bodyPr rot="10800000" vert="eaVert" wrap="none" anchor="ctr"/>
                <a:lstStyle/>
                <a:p>
                  <a:pPr algn="ctr"/>
                  <a:endParaRPr lang="en-US">
                    <a:latin typeface="Trebuchet MS" pitchFamily="34" charset="0"/>
                  </a:endParaRPr>
                </a:p>
              </p:txBody>
            </p:sp>
          </p:grpSp>
          <p:sp>
            <p:nvSpPr>
              <p:cNvPr id="56415" name="Line 185"/>
              <p:cNvSpPr>
                <a:spLocks noChangeShapeType="1"/>
              </p:cNvSpPr>
              <p:nvPr/>
            </p:nvSpPr>
            <p:spPr bwMode="auto">
              <a:xfrm flipV="1">
                <a:off x="3744" y="672"/>
                <a:ext cx="144" cy="192"/>
              </a:xfrm>
              <a:prstGeom prst="line">
                <a:avLst/>
              </a:prstGeom>
              <a:noFill/>
              <a:ln w="28575">
                <a:solidFill>
                  <a:schemeClr val="tx1"/>
                </a:solidFill>
                <a:round/>
                <a:headEnd/>
                <a:tailEnd type="triangle" w="med" len="med"/>
              </a:ln>
            </p:spPr>
            <p:txBody>
              <a:bodyPr wrap="none" anchor="ctr"/>
              <a:lstStyle/>
              <a:p>
                <a:pPr algn="ctr"/>
                <a:endParaRPr lang="en-US">
                  <a:latin typeface="Trebuchet MS" pitchFamily="34" charset="0"/>
                </a:endParaRPr>
              </a:p>
            </p:txBody>
          </p:sp>
          <p:sp>
            <p:nvSpPr>
              <p:cNvPr id="56416" name="Text Box 189"/>
              <p:cNvSpPr txBox="1">
                <a:spLocks noChangeArrowheads="1"/>
              </p:cNvSpPr>
              <p:nvPr/>
            </p:nvSpPr>
            <p:spPr bwMode="auto">
              <a:xfrm>
                <a:off x="3437" y="864"/>
                <a:ext cx="596" cy="213"/>
              </a:xfrm>
              <a:prstGeom prst="rect">
                <a:avLst/>
              </a:prstGeom>
              <a:noFill/>
              <a:ln w="9525" algn="ctr">
                <a:noFill/>
                <a:miter lim="800000"/>
                <a:headEnd/>
                <a:tailEnd/>
              </a:ln>
              <a:effectLst>
                <a:prstShdw prst="shdw17" dist="17961" dir="2700000">
                  <a:srgbClr val="00005C"/>
                </a:prstShdw>
              </a:effectLst>
            </p:spPr>
            <p:txBody>
              <a:bodyPr wrap="none">
                <a:spAutoFit/>
              </a:bodyPr>
              <a:lstStyle/>
              <a:p>
                <a:pPr algn="ctr"/>
                <a:r>
                  <a:rPr lang="en-US" sz="1600" dirty="0">
                    <a:latin typeface="Trebuchet MS" pitchFamily="34" charset="0"/>
                  </a:rPr>
                  <a:t>Thermal</a:t>
                </a:r>
              </a:p>
            </p:txBody>
          </p:sp>
        </p:grpSp>
        <p:grpSp>
          <p:nvGrpSpPr>
            <p:cNvPr id="5" name="Group 193"/>
            <p:cNvGrpSpPr>
              <a:grpSpLocks/>
            </p:cNvGrpSpPr>
            <p:nvPr/>
          </p:nvGrpSpPr>
          <p:grpSpPr bwMode="auto">
            <a:xfrm>
              <a:off x="2414" y="1580"/>
              <a:ext cx="730" cy="528"/>
              <a:chOff x="3361" y="1104"/>
              <a:chExt cx="730" cy="528"/>
            </a:xfrm>
          </p:grpSpPr>
          <p:grpSp>
            <p:nvGrpSpPr>
              <p:cNvPr id="6" name="Group 179"/>
              <p:cNvGrpSpPr>
                <a:grpSpLocks/>
              </p:cNvGrpSpPr>
              <p:nvPr/>
            </p:nvGrpSpPr>
            <p:grpSpPr bwMode="auto">
              <a:xfrm>
                <a:off x="3504" y="1104"/>
                <a:ext cx="535" cy="528"/>
                <a:chOff x="3504" y="562"/>
                <a:chExt cx="535" cy="528"/>
              </a:xfrm>
            </p:grpSpPr>
            <p:sp>
              <p:nvSpPr>
                <p:cNvPr id="56412" name="AutoShape 180"/>
                <p:cNvSpPr>
                  <a:spLocks noChangeArrowheads="1"/>
                </p:cNvSpPr>
                <p:nvPr/>
              </p:nvSpPr>
              <p:spPr bwMode="auto">
                <a:xfrm>
                  <a:off x="3504" y="576"/>
                  <a:ext cx="528"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A9500">
                    <a:alpha val="98038"/>
                  </a:srgbClr>
                </a:solidFill>
                <a:ln w="9525" algn="ctr">
                  <a:noFill/>
                  <a:miter lim="800000"/>
                  <a:headEnd/>
                  <a:tailEnd/>
                </a:ln>
                <a:effectLst>
                  <a:prstShdw prst="shdw17" dist="17961" dir="2700000">
                    <a:srgbClr val="965900"/>
                  </a:prstShdw>
                </a:effectLst>
              </p:spPr>
              <p:txBody>
                <a:bodyPr wrap="none" anchor="ctr"/>
                <a:lstStyle/>
                <a:p>
                  <a:pPr algn="ctr"/>
                  <a:endParaRPr lang="en-US">
                    <a:latin typeface="Trebuchet MS" pitchFamily="34" charset="0"/>
                  </a:endParaRPr>
                </a:p>
              </p:txBody>
            </p:sp>
            <p:sp>
              <p:nvSpPr>
                <p:cNvPr id="56413" name="AutoShape 181"/>
                <p:cNvSpPr>
                  <a:spLocks noChangeArrowheads="1"/>
                </p:cNvSpPr>
                <p:nvPr/>
              </p:nvSpPr>
              <p:spPr bwMode="auto">
                <a:xfrm rot="4910164">
                  <a:off x="3535" y="586"/>
                  <a:ext cx="528"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732 w 21600"/>
                    <a:gd name="T13" fmla="*/ 0 h 21600"/>
                    <a:gd name="T14" fmla="*/ 13868 w 21600"/>
                    <a:gd name="T15" fmla="*/ 6300 h 21600"/>
                  </a:gdLst>
                  <a:ahLst/>
                  <a:cxnLst>
                    <a:cxn ang="T8">
                      <a:pos x="T0" y="T1"/>
                    </a:cxn>
                    <a:cxn ang="T9">
                      <a:pos x="T2" y="T3"/>
                    </a:cxn>
                    <a:cxn ang="T10">
                      <a:pos x="T4" y="T5"/>
                    </a:cxn>
                    <a:cxn ang="T11">
                      <a:pos x="T6" y="T7"/>
                    </a:cxn>
                  </a:cxnLst>
                  <a:rect l="T12" t="T13" r="T14" b="T15"/>
                  <a:pathLst>
                    <a:path w="21600" h="21600">
                      <a:moveTo>
                        <a:pt x="10186" y="6165"/>
                      </a:moveTo>
                      <a:cubicBezTo>
                        <a:pt x="10389" y="6138"/>
                        <a:pt x="10594" y="6124"/>
                        <a:pt x="10800" y="6125"/>
                      </a:cubicBezTo>
                      <a:cubicBezTo>
                        <a:pt x="11005" y="6125"/>
                        <a:pt x="11210" y="6138"/>
                        <a:pt x="11413" y="6165"/>
                      </a:cubicBezTo>
                      <a:lnTo>
                        <a:pt x="12218" y="93"/>
                      </a:lnTo>
                      <a:cubicBezTo>
                        <a:pt x="11748" y="31"/>
                        <a:pt x="11274" y="-1"/>
                        <a:pt x="10799" y="0"/>
                      </a:cubicBezTo>
                      <a:cubicBezTo>
                        <a:pt x="10325" y="0"/>
                        <a:pt x="9851" y="31"/>
                        <a:pt x="9381" y="93"/>
                      </a:cubicBezTo>
                      <a:close/>
                    </a:path>
                  </a:pathLst>
                </a:custGeom>
                <a:solidFill>
                  <a:srgbClr val="FF0000">
                    <a:alpha val="98038"/>
                  </a:srgbClr>
                </a:solidFill>
                <a:ln w="9525" algn="ctr">
                  <a:noFill/>
                  <a:miter lim="800000"/>
                  <a:headEnd/>
                  <a:tailEnd/>
                </a:ln>
              </p:spPr>
              <p:txBody>
                <a:bodyPr rot="10800000" vert="eaVert" wrap="none" anchor="ctr"/>
                <a:lstStyle/>
                <a:p>
                  <a:pPr algn="ctr"/>
                  <a:endParaRPr lang="en-US">
                    <a:latin typeface="Trebuchet MS" pitchFamily="34" charset="0"/>
                  </a:endParaRPr>
                </a:p>
              </p:txBody>
            </p:sp>
          </p:grpSp>
          <p:sp>
            <p:nvSpPr>
              <p:cNvPr id="56410" name="Line 187"/>
              <p:cNvSpPr>
                <a:spLocks noChangeShapeType="1"/>
              </p:cNvSpPr>
              <p:nvPr/>
            </p:nvSpPr>
            <p:spPr bwMode="auto">
              <a:xfrm flipV="1">
                <a:off x="3744" y="1200"/>
                <a:ext cx="192" cy="144"/>
              </a:xfrm>
              <a:prstGeom prst="line">
                <a:avLst/>
              </a:prstGeom>
              <a:noFill/>
              <a:ln w="28575">
                <a:solidFill>
                  <a:schemeClr val="tx1"/>
                </a:solidFill>
                <a:round/>
                <a:headEnd/>
                <a:tailEnd type="triangle" w="med" len="med"/>
              </a:ln>
            </p:spPr>
            <p:txBody>
              <a:bodyPr wrap="none" anchor="ctr"/>
              <a:lstStyle/>
              <a:p>
                <a:pPr algn="ctr"/>
                <a:endParaRPr lang="en-US">
                  <a:latin typeface="Trebuchet MS" pitchFamily="34" charset="0"/>
                </a:endParaRPr>
              </a:p>
            </p:txBody>
          </p:sp>
          <p:sp>
            <p:nvSpPr>
              <p:cNvPr id="56411" name="Text Box 190"/>
              <p:cNvSpPr txBox="1">
                <a:spLocks noChangeArrowheads="1"/>
              </p:cNvSpPr>
              <p:nvPr/>
            </p:nvSpPr>
            <p:spPr bwMode="auto">
              <a:xfrm>
                <a:off x="3361" y="1363"/>
                <a:ext cx="730" cy="213"/>
              </a:xfrm>
              <a:prstGeom prst="rect">
                <a:avLst/>
              </a:prstGeom>
              <a:noFill/>
              <a:ln w="9525" algn="ctr">
                <a:noFill/>
                <a:miter lim="800000"/>
                <a:headEnd/>
                <a:tailEnd/>
              </a:ln>
              <a:effectLst>
                <a:prstShdw prst="shdw17" dist="17961" dir="2700000">
                  <a:srgbClr val="00005C"/>
                </a:prstShdw>
              </a:effectLst>
            </p:spPr>
            <p:txBody>
              <a:bodyPr wrap="none">
                <a:spAutoFit/>
              </a:bodyPr>
              <a:lstStyle/>
              <a:p>
                <a:pPr algn="ctr"/>
                <a:r>
                  <a:rPr lang="en-US" sz="1600">
                    <a:latin typeface="Trebuchet MS" pitchFamily="34" charset="0"/>
                  </a:rPr>
                  <a:t>Case Temp</a:t>
                </a:r>
              </a:p>
            </p:txBody>
          </p:sp>
        </p:grpSp>
        <p:grpSp>
          <p:nvGrpSpPr>
            <p:cNvPr id="7" name="Group 194"/>
            <p:cNvGrpSpPr>
              <a:grpSpLocks/>
            </p:cNvGrpSpPr>
            <p:nvPr/>
          </p:nvGrpSpPr>
          <p:grpSpPr bwMode="auto">
            <a:xfrm>
              <a:off x="2515" y="2032"/>
              <a:ext cx="577" cy="528"/>
              <a:chOff x="3462" y="1604"/>
              <a:chExt cx="577" cy="528"/>
            </a:xfrm>
          </p:grpSpPr>
          <p:grpSp>
            <p:nvGrpSpPr>
              <p:cNvPr id="8" name="Group 182"/>
              <p:cNvGrpSpPr>
                <a:grpSpLocks/>
              </p:cNvGrpSpPr>
              <p:nvPr/>
            </p:nvGrpSpPr>
            <p:grpSpPr bwMode="auto">
              <a:xfrm>
                <a:off x="3504" y="1604"/>
                <a:ext cx="535" cy="528"/>
                <a:chOff x="3504" y="562"/>
                <a:chExt cx="535" cy="528"/>
              </a:xfrm>
            </p:grpSpPr>
            <p:sp>
              <p:nvSpPr>
                <p:cNvPr id="56407" name="AutoShape 183"/>
                <p:cNvSpPr>
                  <a:spLocks noChangeArrowheads="1"/>
                </p:cNvSpPr>
                <p:nvPr/>
              </p:nvSpPr>
              <p:spPr bwMode="auto">
                <a:xfrm>
                  <a:off x="3504" y="576"/>
                  <a:ext cx="528"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A9500">
                    <a:alpha val="98038"/>
                  </a:srgbClr>
                </a:solidFill>
                <a:ln w="9525" algn="ctr">
                  <a:noFill/>
                  <a:miter lim="800000"/>
                  <a:headEnd/>
                  <a:tailEnd/>
                </a:ln>
                <a:effectLst>
                  <a:prstShdw prst="shdw17" dist="17961" dir="2700000">
                    <a:srgbClr val="965900"/>
                  </a:prstShdw>
                </a:effectLst>
              </p:spPr>
              <p:txBody>
                <a:bodyPr wrap="none" anchor="ctr"/>
                <a:lstStyle/>
                <a:p>
                  <a:pPr algn="ctr"/>
                  <a:endParaRPr lang="en-US">
                    <a:latin typeface="Trebuchet MS" pitchFamily="34" charset="0"/>
                  </a:endParaRPr>
                </a:p>
              </p:txBody>
            </p:sp>
            <p:sp>
              <p:nvSpPr>
                <p:cNvPr id="56408" name="AutoShape 184"/>
                <p:cNvSpPr>
                  <a:spLocks noChangeArrowheads="1"/>
                </p:cNvSpPr>
                <p:nvPr/>
              </p:nvSpPr>
              <p:spPr bwMode="auto">
                <a:xfrm rot="4910164">
                  <a:off x="3535" y="586"/>
                  <a:ext cx="528"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732 w 21600"/>
                    <a:gd name="T13" fmla="*/ 0 h 21600"/>
                    <a:gd name="T14" fmla="*/ 13868 w 21600"/>
                    <a:gd name="T15" fmla="*/ 6300 h 21600"/>
                  </a:gdLst>
                  <a:ahLst/>
                  <a:cxnLst>
                    <a:cxn ang="T8">
                      <a:pos x="T0" y="T1"/>
                    </a:cxn>
                    <a:cxn ang="T9">
                      <a:pos x="T2" y="T3"/>
                    </a:cxn>
                    <a:cxn ang="T10">
                      <a:pos x="T4" y="T5"/>
                    </a:cxn>
                    <a:cxn ang="T11">
                      <a:pos x="T6" y="T7"/>
                    </a:cxn>
                  </a:cxnLst>
                  <a:rect l="T12" t="T13" r="T14" b="T15"/>
                  <a:pathLst>
                    <a:path w="21600" h="21600">
                      <a:moveTo>
                        <a:pt x="10186" y="6165"/>
                      </a:moveTo>
                      <a:cubicBezTo>
                        <a:pt x="10389" y="6138"/>
                        <a:pt x="10594" y="6124"/>
                        <a:pt x="10800" y="6125"/>
                      </a:cubicBezTo>
                      <a:cubicBezTo>
                        <a:pt x="11005" y="6125"/>
                        <a:pt x="11210" y="6138"/>
                        <a:pt x="11413" y="6165"/>
                      </a:cubicBezTo>
                      <a:lnTo>
                        <a:pt x="12218" y="93"/>
                      </a:lnTo>
                      <a:cubicBezTo>
                        <a:pt x="11748" y="31"/>
                        <a:pt x="11274" y="-1"/>
                        <a:pt x="10799" y="0"/>
                      </a:cubicBezTo>
                      <a:cubicBezTo>
                        <a:pt x="10325" y="0"/>
                        <a:pt x="9851" y="31"/>
                        <a:pt x="9381" y="93"/>
                      </a:cubicBezTo>
                      <a:close/>
                    </a:path>
                  </a:pathLst>
                </a:custGeom>
                <a:solidFill>
                  <a:srgbClr val="FF0000">
                    <a:alpha val="98038"/>
                  </a:srgbClr>
                </a:solidFill>
                <a:ln w="9525" algn="ctr">
                  <a:noFill/>
                  <a:miter lim="800000"/>
                  <a:headEnd/>
                  <a:tailEnd/>
                </a:ln>
              </p:spPr>
              <p:txBody>
                <a:bodyPr rot="10800000" vert="eaVert" wrap="none" anchor="ctr"/>
                <a:lstStyle/>
                <a:p>
                  <a:pPr algn="ctr"/>
                  <a:endParaRPr lang="en-US">
                    <a:latin typeface="Trebuchet MS" pitchFamily="34" charset="0"/>
                  </a:endParaRPr>
                </a:p>
              </p:txBody>
            </p:sp>
          </p:grpSp>
          <p:sp>
            <p:nvSpPr>
              <p:cNvPr id="56405" name="Line 188"/>
              <p:cNvSpPr>
                <a:spLocks noChangeShapeType="1"/>
              </p:cNvSpPr>
              <p:nvPr/>
            </p:nvSpPr>
            <p:spPr bwMode="auto">
              <a:xfrm flipV="1">
                <a:off x="3744" y="1680"/>
                <a:ext cx="144" cy="192"/>
              </a:xfrm>
              <a:prstGeom prst="line">
                <a:avLst/>
              </a:prstGeom>
              <a:noFill/>
              <a:ln w="28575">
                <a:solidFill>
                  <a:schemeClr val="tx1"/>
                </a:solidFill>
                <a:round/>
                <a:headEnd/>
                <a:tailEnd type="triangle" w="med" len="med"/>
              </a:ln>
            </p:spPr>
            <p:txBody>
              <a:bodyPr wrap="none" anchor="ctr"/>
              <a:lstStyle/>
              <a:p>
                <a:pPr algn="ctr"/>
                <a:endParaRPr lang="en-US">
                  <a:latin typeface="Trebuchet MS" pitchFamily="34" charset="0"/>
                </a:endParaRPr>
              </a:p>
            </p:txBody>
          </p:sp>
          <p:sp>
            <p:nvSpPr>
              <p:cNvPr id="56406" name="Text Box 191"/>
              <p:cNvSpPr txBox="1">
                <a:spLocks noChangeArrowheads="1"/>
              </p:cNvSpPr>
              <p:nvPr/>
            </p:nvSpPr>
            <p:spPr bwMode="auto">
              <a:xfrm>
                <a:off x="3462" y="1861"/>
                <a:ext cx="559" cy="213"/>
              </a:xfrm>
              <a:prstGeom prst="rect">
                <a:avLst/>
              </a:prstGeom>
              <a:noFill/>
              <a:ln w="9525" algn="ctr">
                <a:noFill/>
                <a:miter lim="800000"/>
                <a:headEnd/>
                <a:tailEnd/>
              </a:ln>
              <a:effectLst>
                <a:prstShdw prst="shdw17" dist="17961" dir="2700000">
                  <a:srgbClr val="00005C"/>
                </a:prstShdw>
              </a:effectLst>
            </p:spPr>
            <p:txBody>
              <a:bodyPr wrap="none">
                <a:spAutoFit/>
              </a:bodyPr>
              <a:lstStyle/>
              <a:p>
                <a:pPr algn="ctr"/>
                <a:r>
                  <a:rPr lang="en-US" sz="1600" dirty="0">
                    <a:latin typeface="Trebuchet MS" pitchFamily="34" charset="0"/>
                  </a:rPr>
                  <a:t>Current</a:t>
                </a:r>
              </a:p>
            </p:txBody>
          </p:sp>
        </p:grpSp>
      </p:grpSp>
      <p:sp>
        <p:nvSpPr>
          <p:cNvPr id="195" name="Text Box 45"/>
          <p:cNvSpPr txBox="1">
            <a:spLocks noChangeArrowheads="1"/>
          </p:cNvSpPr>
          <p:nvPr/>
        </p:nvSpPr>
        <p:spPr bwMode="auto">
          <a:xfrm>
            <a:off x="7354888" y="3565525"/>
            <a:ext cx="185737" cy="400050"/>
          </a:xfrm>
          <a:prstGeom prst="rect">
            <a:avLst/>
          </a:prstGeom>
          <a:noFill/>
          <a:ln w="9525" algn="ctr">
            <a:noFill/>
            <a:miter lim="800000"/>
            <a:headEnd/>
            <a:tailEnd/>
          </a:ln>
          <a:effectLst/>
        </p:spPr>
        <p:txBody>
          <a:bodyPr wrap="none" lIns="91418" tIns="45709" rIns="91418" bIns="45709">
            <a:spAutoFit/>
          </a:bodyPr>
          <a:lstStyle/>
          <a:p>
            <a:pPr>
              <a:lnSpc>
                <a:spcPct val="125000"/>
              </a:lnSpc>
              <a:spcBef>
                <a:spcPct val="20000"/>
              </a:spcBef>
              <a:buClr>
                <a:schemeClr val="bg1"/>
              </a:buClr>
              <a:buSzPct val="80000"/>
              <a:buFont typeface="Wingdings" pitchFamily="2" charset="2"/>
              <a:buNone/>
              <a:defRPr/>
            </a:pPr>
            <a:endParaRPr lang="en-US" sz="1600">
              <a:effectLst>
                <a:outerShdw blurRad="38100" dist="38100" dir="2700000" algn="tl">
                  <a:srgbClr val="C0C0C0"/>
                </a:outerShdw>
              </a:effectLst>
              <a:latin typeface="Trebuchet MS" pitchFamily="34" charset="0"/>
            </a:endParaRPr>
          </a:p>
        </p:txBody>
      </p:sp>
      <p:sp>
        <p:nvSpPr>
          <p:cNvPr id="56324" name="Text Box 49"/>
          <p:cNvSpPr txBox="1">
            <a:spLocks noChangeArrowheads="1"/>
          </p:cNvSpPr>
          <p:nvPr/>
        </p:nvSpPr>
        <p:spPr bwMode="auto">
          <a:xfrm>
            <a:off x="5634038" y="4225925"/>
            <a:ext cx="667789" cy="361615"/>
          </a:xfrm>
          <a:prstGeom prst="rect">
            <a:avLst/>
          </a:prstGeom>
          <a:noFill/>
          <a:ln w="9525" algn="ctr">
            <a:noFill/>
            <a:miter lim="800000"/>
            <a:headEnd/>
            <a:tailEnd/>
          </a:ln>
        </p:spPr>
        <p:txBody>
          <a:bodyPr wrap="none" lIns="45709" tIns="45709" rIns="45709" bIns="45709">
            <a:spAutoFit/>
          </a:bodyPr>
          <a:lstStyle/>
          <a:p>
            <a:pPr>
              <a:lnSpc>
                <a:spcPct val="125000"/>
              </a:lnSpc>
              <a:spcBef>
                <a:spcPct val="20000"/>
              </a:spcBef>
              <a:buClr>
                <a:schemeClr val="bg1"/>
              </a:buClr>
              <a:buSzPct val="80000"/>
              <a:buFont typeface="Wingdings" pitchFamily="2" charset="2"/>
              <a:buNone/>
            </a:pPr>
            <a:r>
              <a:rPr lang="en-US" sz="1400">
                <a:latin typeface="Trebuchet MS" pitchFamily="34" charset="0"/>
              </a:rPr>
              <a:t>Core 0 </a:t>
            </a:r>
          </a:p>
        </p:txBody>
      </p:sp>
      <p:sp>
        <p:nvSpPr>
          <p:cNvPr id="56325" name="Text Box 50"/>
          <p:cNvSpPr txBox="1">
            <a:spLocks noChangeArrowheads="1"/>
          </p:cNvSpPr>
          <p:nvPr/>
        </p:nvSpPr>
        <p:spPr bwMode="auto">
          <a:xfrm>
            <a:off x="6376988" y="4225925"/>
            <a:ext cx="693737" cy="358775"/>
          </a:xfrm>
          <a:prstGeom prst="rect">
            <a:avLst/>
          </a:prstGeom>
          <a:noFill/>
          <a:ln w="9525" algn="ctr">
            <a:noFill/>
            <a:miter lim="800000"/>
            <a:headEnd/>
            <a:tailEnd/>
          </a:ln>
        </p:spPr>
        <p:txBody>
          <a:bodyPr wrap="none" lIns="45709" tIns="45709" rIns="45709" bIns="45709">
            <a:spAutoFit/>
          </a:bodyPr>
          <a:lstStyle/>
          <a:p>
            <a:pPr>
              <a:lnSpc>
                <a:spcPct val="125000"/>
              </a:lnSpc>
              <a:spcBef>
                <a:spcPct val="20000"/>
              </a:spcBef>
              <a:buClr>
                <a:schemeClr val="bg1"/>
              </a:buClr>
              <a:buSzPct val="80000"/>
              <a:buFont typeface="Wingdings" pitchFamily="2" charset="2"/>
              <a:buNone/>
            </a:pPr>
            <a:r>
              <a:rPr lang="en-US" sz="1400">
                <a:latin typeface="Trebuchet MS" pitchFamily="34" charset="0"/>
              </a:rPr>
              <a:t>Core 1 </a:t>
            </a:r>
          </a:p>
        </p:txBody>
      </p:sp>
      <p:sp>
        <p:nvSpPr>
          <p:cNvPr id="56326" name="Text Box 51"/>
          <p:cNvSpPr txBox="1">
            <a:spLocks noChangeArrowheads="1"/>
          </p:cNvSpPr>
          <p:nvPr/>
        </p:nvSpPr>
        <p:spPr bwMode="auto">
          <a:xfrm>
            <a:off x="7119938" y="4225925"/>
            <a:ext cx="693737" cy="358775"/>
          </a:xfrm>
          <a:prstGeom prst="rect">
            <a:avLst/>
          </a:prstGeom>
          <a:noFill/>
          <a:ln w="9525" algn="ctr">
            <a:noFill/>
            <a:miter lim="800000"/>
            <a:headEnd/>
            <a:tailEnd/>
          </a:ln>
        </p:spPr>
        <p:txBody>
          <a:bodyPr wrap="none" lIns="45709" tIns="45709" rIns="45709" bIns="45709">
            <a:spAutoFit/>
          </a:bodyPr>
          <a:lstStyle/>
          <a:p>
            <a:pPr>
              <a:lnSpc>
                <a:spcPct val="125000"/>
              </a:lnSpc>
              <a:spcBef>
                <a:spcPct val="20000"/>
              </a:spcBef>
              <a:buClr>
                <a:schemeClr val="bg1"/>
              </a:buClr>
              <a:buSzPct val="80000"/>
              <a:buFont typeface="Wingdings" pitchFamily="2" charset="2"/>
              <a:buNone/>
            </a:pPr>
            <a:r>
              <a:rPr lang="en-US" sz="1400">
                <a:latin typeface="Trebuchet MS" pitchFamily="34" charset="0"/>
              </a:rPr>
              <a:t>Core 2 </a:t>
            </a:r>
          </a:p>
        </p:txBody>
      </p:sp>
      <p:sp>
        <p:nvSpPr>
          <p:cNvPr id="56327" name="Text Box 52"/>
          <p:cNvSpPr txBox="1">
            <a:spLocks noChangeArrowheads="1"/>
          </p:cNvSpPr>
          <p:nvPr/>
        </p:nvSpPr>
        <p:spPr bwMode="auto">
          <a:xfrm>
            <a:off x="7864475" y="4225925"/>
            <a:ext cx="693738" cy="358775"/>
          </a:xfrm>
          <a:prstGeom prst="rect">
            <a:avLst/>
          </a:prstGeom>
          <a:noFill/>
          <a:ln w="9525" algn="ctr">
            <a:noFill/>
            <a:miter lim="800000"/>
            <a:headEnd/>
            <a:tailEnd/>
          </a:ln>
        </p:spPr>
        <p:txBody>
          <a:bodyPr wrap="none" lIns="45709" tIns="45709" rIns="45709" bIns="45709">
            <a:spAutoFit/>
          </a:bodyPr>
          <a:lstStyle/>
          <a:p>
            <a:pPr>
              <a:lnSpc>
                <a:spcPct val="125000"/>
              </a:lnSpc>
              <a:spcBef>
                <a:spcPct val="20000"/>
              </a:spcBef>
              <a:buClr>
                <a:schemeClr val="bg1"/>
              </a:buClr>
              <a:buSzPct val="80000"/>
              <a:buFont typeface="Wingdings" pitchFamily="2" charset="2"/>
              <a:buNone/>
            </a:pPr>
            <a:r>
              <a:rPr lang="en-US" sz="1400">
                <a:latin typeface="Trebuchet MS" pitchFamily="34" charset="0"/>
              </a:rPr>
              <a:t>Core 3 </a:t>
            </a:r>
          </a:p>
        </p:txBody>
      </p:sp>
      <p:sp>
        <p:nvSpPr>
          <p:cNvPr id="56328" name="Rectangle 53"/>
          <p:cNvSpPr>
            <a:spLocks noChangeArrowheads="1"/>
          </p:cNvSpPr>
          <p:nvPr/>
        </p:nvSpPr>
        <p:spPr bwMode="auto">
          <a:xfrm>
            <a:off x="5722938" y="3890963"/>
            <a:ext cx="530225" cy="260350"/>
          </a:xfrm>
          <a:prstGeom prst="rect">
            <a:avLst/>
          </a:prstGeom>
          <a:solidFill>
            <a:schemeClr val="accent2">
              <a:alpha val="6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29" name="Rectangle 54"/>
          <p:cNvSpPr>
            <a:spLocks noChangeArrowheads="1"/>
          </p:cNvSpPr>
          <p:nvPr/>
        </p:nvSpPr>
        <p:spPr bwMode="auto">
          <a:xfrm>
            <a:off x="5722938" y="3586163"/>
            <a:ext cx="530225" cy="260350"/>
          </a:xfrm>
          <a:prstGeom prst="rect">
            <a:avLst/>
          </a:prstGeom>
          <a:solidFill>
            <a:schemeClr val="accent2">
              <a:alpha val="70195"/>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30" name="Rectangle 55"/>
          <p:cNvSpPr>
            <a:spLocks noChangeArrowheads="1"/>
          </p:cNvSpPr>
          <p:nvPr/>
        </p:nvSpPr>
        <p:spPr bwMode="auto">
          <a:xfrm>
            <a:off x="5722938" y="3282950"/>
            <a:ext cx="530225" cy="260350"/>
          </a:xfrm>
          <a:prstGeom prst="rect">
            <a:avLst/>
          </a:prstGeom>
          <a:solidFill>
            <a:schemeClr val="accent2">
              <a:alpha val="74117"/>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31" name="Rectangle 56"/>
          <p:cNvSpPr>
            <a:spLocks noChangeArrowheads="1"/>
          </p:cNvSpPr>
          <p:nvPr/>
        </p:nvSpPr>
        <p:spPr bwMode="auto">
          <a:xfrm>
            <a:off x="5722938" y="2978150"/>
            <a:ext cx="530225" cy="260350"/>
          </a:xfrm>
          <a:prstGeom prst="rect">
            <a:avLst/>
          </a:prstGeom>
          <a:solidFill>
            <a:schemeClr val="accent2">
              <a:alpha val="78038"/>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32" name="Rectangle 57"/>
          <p:cNvSpPr>
            <a:spLocks noChangeArrowheads="1"/>
          </p:cNvSpPr>
          <p:nvPr/>
        </p:nvSpPr>
        <p:spPr bwMode="auto">
          <a:xfrm>
            <a:off x="5722938" y="2673350"/>
            <a:ext cx="530225" cy="260350"/>
          </a:xfrm>
          <a:prstGeom prst="rect">
            <a:avLst/>
          </a:prstGeom>
          <a:solidFill>
            <a:schemeClr val="accent2">
              <a:alpha val="8196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33" name="Rectangle 58"/>
          <p:cNvSpPr>
            <a:spLocks noChangeArrowheads="1"/>
          </p:cNvSpPr>
          <p:nvPr/>
        </p:nvSpPr>
        <p:spPr bwMode="auto">
          <a:xfrm>
            <a:off x="5740400" y="2370138"/>
            <a:ext cx="530225" cy="258762"/>
          </a:xfrm>
          <a:prstGeom prst="rect">
            <a:avLst/>
          </a:prstGeom>
          <a:solidFill>
            <a:schemeClr val="accent2">
              <a:alpha val="8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34" name="Text Box 79"/>
          <p:cNvSpPr txBox="1">
            <a:spLocks noChangeArrowheads="1"/>
          </p:cNvSpPr>
          <p:nvPr/>
        </p:nvSpPr>
        <p:spPr bwMode="auto">
          <a:xfrm>
            <a:off x="5794375" y="2370138"/>
            <a:ext cx="528638" cy="230187"/>
          </a:xfrm>
          <a:prstGeom prst="rect">
            <a:avLst/>
          </a:prstGeom>
          <a:noFill/>
          <a:ln w="9525">
            <a:noFill/>
            <a:miter lim="800000"/>
            <a:headEnd/>
            <a:tailEnd/>
          </a:ln>
        </p:spPr>
        <p:txBody>
          <a:bodyPr lIns="45709" tIns="45709" rIns="45709" bIns="45709">
            <a:spAutoFit/>
          </a:bodyPr>
          <a:lstStyle/>
          <a:p>
            <a:r>
              <a:rPr lang="en-US" sz="900">
                <a:latin typeface="Trebuchet MS" pitchFamily="34" charset="0"/>
              </a:rPr>
              <a:t>Base</a:t>
            </a:r>
          </a:p>
        </p:txBody>
      </p:sp>
      <p:sp>
        <p:nvSpPr>
          <p:cNvPr id="56335" name="Rectangle 82"/>
          <p:cNvSpPr>
            <a:spLocks noChangeArrowheads="1"/>
          </p:cNvSpPr>
          <p:nvPr/>
        </p:nvSpPr>
        <p:spPr bwMode="auto">
          <a:xfrm>
            <a:off x="6483350" y="3889375"/>
            <a:ext cx="530225" cy="260350"/>
          </a:xfrm>
          <a:prstGeom prst="rect">
            <a:avLst/>
          </a:prstGeom>
          <a:solidFill>
            <a:schemeClr val="accent2">
              <a:alpha val="6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36" name="Rectangle 83"/>
          <p:cNvSpPr>
            <a:spLocks noChangeArrowheads="1"/>
          </p:cNvSpPr>
          <p:nvPr/>
        </p:nvSpPr>
        <p:spPr bwMode="auto">
          <a:xfrm>
            <a:off x="6483350" y="3584575"/>
            <a:ext cx="530225" cy="260350"/>
          </a:xfrm>
          <a:prstGeom prst="rect">
            <a:avLst/>
          </a:prstGeom>
          <a:solidFill>
            <a:schemeClr val="accent2">
              <a:alpha val="70195"/>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37" name="Rectangle 84"/>
          <p:cNvSpPr>
            <a:spLocks noChangeArrowheads="1"/>
          </p:cNvSpPr>
          <p:nvPr/>
        </p:nvSpPr>
        <p:spPr bwMode="auto">
          <a:xfrm>
            <a:off x="6483350" y="3279775"/>
            <a:ext cx="530225" cy="260350"/>
          </a:xfrm>
          <a:prstGeom prst="rect">
            <a:avLst/>
          </a:prstGeom>
          <a:solidFill>
            <a:schemeClr val="accent2">
              <a:alpha val="74117"/>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38" name="Rectangle 85"/>
          <p:cNvSpPr>
            <a:spLocks noChangeArrowheads="1"/>
          </p:cNvSpPr>
          <p:nvPr/>
        </p:nvSpPr>
        <p:spPr bwMode="auto">
          <a:xfrm>
            <a:off x="6483350" y="2976563"/>
            <a:ext cx="530225" cy="258762"/>
          </a:xfrm>
          <a:prstGeom prst="rect">
            <a:avLst/>
          </a:prstGeom>
          <a:solidFill>
            <a:schemeClr val="accent2">
              <a:alpha val="78038"/>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39" name="Rectangle 86"/>
          <p:cNvSpPr>
            <a:spLocks noChangeArrowheads="1"/>
          </p:cNvSpPr>
          <p:nvPr/>
        </p:nvSpPr>
        <p:spPr bwMode="auto">
          <a:xfrm>
            <a:off x="6483350" y="2671763"/>
            <a:ext cx="530225" cy="260350"/>
          </a:xfrm>
          <a:prstGeom prst="rect">
            <a:avLst/>
          </a:prstGeom>
          <a:solidFill>
            <a:schemeClr val="accent2">
              <a:alpha val="8196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40" name="Rectangle 87"/>
          <p:cNvSpPr>
            <a:spLocks noChangeArrowheads="1"/>
          </p:cNvSpPr>
          <p:nvPr/>
        </p:nvSpPr>
        <p:spPr bwMode="auto">
          <a:xfrm>
            <a:off x="6483350" y="2366963"/>
            <a:ext cx="530225" cy="260350"/>
          </a:xfrm>
          <a:prstGeom prst="rect">
            <a:avLst/>
          </a:prstGeom>
          <a:solidFill>
            <a:schemeClr val="accent2">
              <a:alpha val="8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41" name="Text Box 91"/>
          <p:cNvSpPr txBox="1">
            <a:spLocks noChangeArrowheads="1"/>
          </p:cNvSpPr>
          <p:nvPr/>
        </p:nvSpPr>
        <p:spPr bwMode="auto">
          <a:xfrm>
            <a:off x="6537325" y="2366963"/>
            <a:ext cx="528638" cy="230187"/>
          </a:xfrm>
          <a:prstGeom prst="rect">
            <a:avLst/>
          </a:prstGeom>
          <a:noFill/>
          <a:ln w="9525">
            <a:noFill/>
            <a:miter lim="800000"/>
            <a:headEnd/>
            <a:tailEnd/>
          </a:ln>
        </p:spPr>
        <p:txBody>
          <a:bodyPr lIns="45709" tIns="45709" rIns="45709" bIns="45709">
            <a:spAutoFit/>
          </a:bodyPr>
          <a:lstStyle/>
          <a:p>
            <a:r>
              <a:rPr lang="en-US" sz="900">
                <a:latin typeface="Trebuchet MS" pitchFamily="34" charset="0"/>
              </a:rPr>
              <a:t>Base</a:t>
            </a:r>
          </a:p>
        </p:txBody>
      </p:sp>
      <p:sp>
        <p:nvSpPr>
          <p:cNvPr id="56342" name="Rectangle 95"/>
          <p:cNvSpPr>
            <a:spLocks noChangeArrowheads="1"/>
          </p:cNvSpPr>
          <p:nvPr/>
        </p:nvSpPr>
        <p:spPr bwMode="auto">
          <a:xfrm>
            <a:off x="7218363" y="4149725"/>
            <a:ext cx="530225" cy="1588"/>
          </a:xfrm>
          <a:prstGeom prst="rect">
            <a:avLst/>
          </a:prstGeom>
          <a:solidFill>
            <a:schemeClr val="accent2">
              <a:alpha val="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43" name="Rectangle 96"/>
          <p:cNvSpPr>
            <a:spLocks noChangeArrowheads="1"/>
          </p:cNvSpPr>
          <p:nvPr/>
        </p:nvSpPr>
        <p:spPr bwMode="auto">
          <a:xfrm>
            <a:off x="7961313" y="4149725"/>
            <a:ext cx="530225" cy="1588"/>
          </a:xfrm>
          <a:prstGeom prst="rect">
            <a:avLst/>
          </a:prstGeom>
          <a:solidFill>
            <a:schemeClr val="accent2">
              <a:alpha val="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44" name="Rectangle 53"/>
          <p:cNvSpPr>
            <a:spLocks noChangeArrowheads="1"/>
          </p:cNvSpPr>
          <p:nvPr/>
        </p:nvSpPr>
        <p:spPr bwMode="auto">
          <a:xfrm>
            <a:off x="7213600" y="3868738"/>
            <a:ext cx="530225" cy="258762"/>
          </a:xfrm>
          <a:prstGeom prst="rect">
            <a:avLst/>
          </a:prstGeom>
          <a:solidFill>
            <a:schemeClr val="accent2">
              <a:alpha val="6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45" name="Rectangle 54"/>
          <p:cNvSpPr>
            <a:spLocks noChangeArrowheads="1"/>
          </p:cNvSpPr>
          <p:nvPr/>
        </p:nvSpPr>
        <p:spPr bwMode="auto">
          <a:xfrm>
            <a:off x="7213600" y="3563938"/>
            <a:ext cx="530225" cy="260350"/>
          </a:xfrm>
          <a:prstGeom prst="rect">
            <a:avLst/>
          </a:prstGeom>
          <a:solidFill>
            <a:schemeClr val="accent2">
              <a:alpha val="70195"/>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46" name="Rectangle 55"/>
          <p:cNvSpPr>
            <a:spLocks noChangeArrowheads="1"/>
          </p:cNvSpPr>
          <p:nvPr/>
        </p:nvSpPr>
        <p:spPr bwMode="auto">
          <a:xfrm>
            <a:off x="7213600" y="3259138"/>
            <a:ext cx="530225" cy="260350"/>
          </a:xfrm>
          <a:prstGeom prst="rect">
            <a:avLst/>
          </a:prstGeom>
          <a:solidFill>
            <a:schemeClr val="accent2">
              <a:alpha val="74117"/>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47" name="Rectangle 56"/>
          <p:cNvSpPr>
            <a:spLocks noChangeArrowheads="1"/>
          </p:cNvSpPr>
          <p:nvPr/>
        </p:nvSpPr>
        <p:spPr bwMode="auto">
          <a:xfrm>
            <a:off x="7213600" y="2954338"/>
            <a:ext cx="530225" cy="260350"/>
          </a:xfrm>
          <a:prstGeom prst="rect">
            <a:avLst/>
          </a:prstGeom>
          <a:solidFill>
            <a:schemeClr val="accent2">
              <a:alpha val="78038"/>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48" name="Rectangle 57"/>
          <p:cNvSpPr>
            <a:spLocks noChangeArrowheads="1"/>
          </p:cNvSpPr>
          <p:nvPr/>
        </p:nvSpPr>
        <p:spPr bwMode="auto">
          <a:xfrm>
            <a:off x="7213600" y="2651125"/>
            <a:ext cx="530225" cy="258763"/>
          </a:xfrm>
          <a:prstGeom prst="rect">
            <a:avLst/>
          </a:prstGeom>
          <a:solidFill>
            <a:schemeClr val="accent2">
              <a:alpha val="8196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49" name="Rectangle 58"/>
          <p:cNvSpPr>
            <a:spLocks noChangeArrowheads="1"/>
          </p:cNvSpPr>
          <p:nvPr/>
        </p:nvSpPr>
        <p:spPr bwMode="auto">
          <a:xfrm>
            <a:off x="7231063" y="2346325"/>
            <a:ext cx="530225" cy="260350"/>
          </a:xfrm>
          <a:prstGeom prst="rect">
            <a:avLst/>
          </a:prstGeom>
          <a:solidFill>
            <a:schemeClr val="accent2">
              <a:alpha val="8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50" name="Text Box 79"/>
          <p:cNvSpPr txBox="1">
            <a:spLocks noChangeArrowheads="1"/>
          </p:cNvSpPr>
          <p:nvPr/>
        </p:nvSpPr>
        <p:spPr bwMode="auto">
          <a:xfrm>
            <a:off x="7285038" y="2346325"/>
            <a:ext cx="528637" cy="230188"/>
          </a:xfrm>
          <a:prstGeom prst="rect">
            <a:avLst/>
          </a:prstGeom>
          <a:noFill/>
          <a:ln w="9525">
            <a:noFill/>
            <a:miter lim="800000"/>
            <a:headEnd/>
            <a:tailEnd/>
          </a:ln>
        </p:spPr>
        <p:txBody>
          <a:bodyPr lIns="45709" tIns="45709" rIns="45709" bIns="45709">
            <a:spAutoFit/>
          </a:bodyPr>
          <a:lstStyle/>
          <a:p>
            <a:r>
              <a:rPr lang="en-US" sz="900">
                <a:latin typeface="Trebuchet MS" pitchFamily="34" charset="0"/>
              </a:rPr>
              <a:t>Base</a:t>
            </a:r>
          </a:p>
        </p:txBody>
      </p:sp>
      <p:sp>
        <p:nvSpPr>
          <p:cNvPr id="56351" name="Rectangle 82"/>
          <p:cNvSpPr>
            <a:spLocks noChangeArrowheads="1"/>
          </p:cNvSpPr>
          <p:nvPr/>
        </p:nvSpPr>
        <p:spPr bwMode="auto">
          <a:xfrm>
            <a:off x="7974013" y="3865563"/>
            <a:ext cx="530225" cy="260350"/>
          </a:xfrm>
          <a:prstGeom prst="rect">
            <a:avLst/>
          </a:prstGeom>
          <a:solidFill>
            <a:schemeClr val="accent2">
              <a:alpha val="6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52" name="Rectangle 83"/>
          <p:cNvSpPr>
            <a:spLocks noChangeArrowheads="1"/>
          </p:cNvSpPr>
          <p:nvPr/>
        </p:nvSpPr>
        <p:spPr bwMode="auto">
          <a:xfrm>
            <a:off x="7974013" y="3562350"/>
            <a:ext cx="530225" cy="258763"/>
          </a:xfrm>
          <a:prstGeom prst="rect">
            <a:avLst/>
          </a:prstGeom>
          <a:solidFill>
            <a:schemeClr val="accent2">
              <a:alpha val="70195"/>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53" name="Rectangle 84"/>
          <p:cNvSpPr>
            <a:spLocks noChangeArrowheads="1"/>
          </p:cNvSpPr>
          <p:nvPr/>
        </p:nvSpPr>
        <p:spPr bwMode="auto">
          <a:xfrm>
            <a:off x="7974013" y="3257550"/>
            <a:ext cx="530225" cy="260350"/>
          </a:xfrm>
          <a:prstGeom prst="rect">
            <a:avLst/>
          </a:prstGeom>
          <a:solidFill>
            <a:schemeClr val="accent2">
              <a:alpha val="74117"/>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54" name="Rectangle 85"/>
          <p:cNvSpPr>
            <a:spLocks noChangeArrowheads="1"/>
          </p:cNvSpPr>
          <p:nvPr/>
        </p:nvSpPr>
        <p:spPr bwMode="auto">
          <a:xfrm>
            <a:off x="7974013" y="2952750"/>
            <a:ext cx="530225" cy="260350"/>
          </a:xfrm>
          <a:prstGeom prst="rect">
            <a:avLst/>
          </a:prstGeom>
          <a:solidFill>
            <a:schemeClr val="accent2">
              <a:alpha val="78038"/>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55" name="Rectangle 86"/>
          <p:cNvSpPr>
            <a:spLocks noChangeArrowheads="1"/>
          </p:cNvSpPr>
          <p:nvPr/>
        </p:nvSpPr>
        <p:spPr bwMode="auto">
          <a:xfrm>
            <a:off x="7974013" y="2647950"/>
            <a:ext cx="530225" cy="260350"/>
          </a:xfrm>
          <a:prstGeom prst="rect">
            <a:avLst/>
          </a:prstGeom>
          <a:solidFill>
            <a:schemeClr val="accent2">
              <a:alpha val="8196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56" name="Rectangle 87"/>
          <p:cNvSpPr>
            <a:spLocks noChangeArrowheads="1"/>
          </p:cNvSpPr>
          <p:nvPr/>
        </p:nvSpPr>
        <p:spPr bwMode="auto">
          <a:xfrm>
            <a:off x="7974013" y="2344738"/>
            <a:ext cx="530225" cy="258762"/>
          </a:xfrm>
          <a:prstGeom prst="rect">
            <a:avLst/>
          </a:prstGeom>
          <a:solidFill>
            <a:schemeClr val="accent2">
              <a:alpha val="8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57" name="Text Box 91"/>
          <p:cNvSpPr txBox="1">
            <a:spLocks noChangeArrowheads="1"/>
          </p:cNvSpPr>
          <p:nvPr/>
        </p:nvSpPr>
        <p:spPr bwMode="auto">
          <a:xfrm>
            <a:off x="8027988" y="2344738"/>
            <a:ext cx="528637" cy="230187"/>
          </a:xfrm>
          <a:prstGeom prst="rect">
            <a:avLst/>
          </a:prstGeom>
          <a:noFill/>
          <a:ln w="9525">
            <a:noFill/>
            <a:miter lim="800000"/>
            <a:headEnd/>
            <a:tailEnd/>
          </a:ln>
        </p:spPr>
        <p:txBody>
          <a:bodyPr lIns="45709" tIns="45709" rIns="45709" bIns="45709">
            <a:spAutoFit/>
          </a:bodyPr>
          <a:lstStyle/>
          <a:p>
            <a:r>
              <a:rPr lang="en-US" sz="900">
                <a:latin typeface="Trebuchet MS" pitchFamily="34" charset="0"/>
              </a:rPr>
              <a:t>Base</a:t>
            </a:r>
          </a:p>
        </p:txBody>
      </p:sp>
      <p:sp>
        <p:nvSpPr>
          <p:cNvPr id="56358" name="AutoShape 135"/>
          <p:cNvSpPr>
            <a:spLocks noChangeArrowheads="1"/>
          </p:cNvSpPr>
          <p:nvPr/>
        </p:nvSpPr>
        <p:spPr bwMode="auto">
          <a:xfrm>
            <a:off x="6499225" y="1955800"/>
            <a:ext cx="671513" cy="331788"/>
          </a:xfrm>
          <a:prstGeom prst="cube">
            <a:avLst>
              <a:gd name="adj" fmla="val 25000"/>
            </a:avLst>
          </a:prstGeom>
          <a:solidFill>
            <a:srgbClr val="000099">
              <a:alpha val="98038"/>
            </a:srgbClr>
          </a:solidFill>
          <a:ln w="9525">
            <a:solidFill>
              <a:srgbClr val="000000"/>
            </a:solidFill>
            <a:miter lim="800000"/>
            <a:headEnd/>
            <a:tailEnd/>
          </a:ln>
        </p:spPr>
        <p:txBody>
          <a:bodyPr wrap="none" anchor="ctr"/>
          <a:lstStyle/>
          <a:p>
            <a:r>
              <a:rPr lang="en-US" sz="1000">
                <a:latin typeface="Trebuchet MS" pitchFamily="34" charset="0"/>
              </a:rPr>
              <a:t>+1</a:t>
            </a:r>
          </a:p>
        </p:txBody>
      </p:sp>
      <p:sp>
        <p:nvSpPr>
          <p:cNvPr id="56359" name="AutoShape 138"/>
          <p:cNvSpPr>
            <a:spLocks noChangeArrowheads="1"/>
          </p:cNvSpPr>
          <p:nvPr/>
        </p:nvSpPr>
        <p:spPr bwMode="auto">
          <a:xfrm>
            <a:off x="5737225" y="1955800"/>
            <a:ext cx="673100" cy="331788"/>
          </a:xfrm>
          <a:prstGeom prst="cube">
            <a:avLst>
              <a:gd name="adj" fmla="val 25000"/>
            </a:avLst>
          </a:prstGeom>
          <a:solidFill>
            <a:srgbClr val="000099">
              <a:alpha val="98038"/>
            </a:srgbClr>
          </a:solidFill>
          <a:ln w="9525">
            <a:solidFill>
              <a:srgbClr val="000000"/>
            </a:solidFill>
            <a:miter lim="800000"/>
            <a:headEnd/>
            <a:tailEnd/>
          </a:ln>
        </p:spPr>
        <p:txBody>
          <a:bodyPr wrap="none" anchor="ctr"/>
          <a:lstStyle/>
          <a:p>
            <a:r>
              <a:rPr lang="en-US" sz="1000">
                <a:latin typeface="Trebuchet MS" pitchFamily="34" charset="0"/>
              </a:rPr>
              <a:t>+1</a:t>
            </a:r>
          </a:p>
        </p:txBody>
      </p:sp>
      <p:sp>
        <p:nvSpPr>
          <p:cNvPr id="56360" name="AutoShape 135"/>
          <p:cNvSpPr>
            <a:spLocks noChangeArrowheads="1"/>
          </p:cNvSpPr>
          <p:nvPr/>
        </p:nvSpPr>
        <p:spPr bwMode="auto">
          <a:xfrm>
            <a:off x="7981950" y="1951038"/>
            <a:ext cx="671513" cy="331787"/>
          </a:xfrm>
          <a:prstGeom prst="cube">
            <a:avLst>
              <a:gd name="adj" fmla="val 25000"/>
            </a:avLst>
          </a:prstGeom>
          <a:solidFill>
            <a:srgbClr val="000099">
              <a:alpha val="98038"/>
            </a:srgbClr>
          </a:solidFill>
          <a:ln w="9525">
            <a:solidFill>
              <a:srgbClr val="000000"/>
            </a:solidFill>
            <a:miter lim="800000"/>
            <a:headEnd/>
            <a:tailEnd/>
          </a:ln>
        </p:spPr>
        <p:txBody>
          <a:bodyPr wrap="none" anchor="ctr"/>
          <a:lstStyle/>
          <a:p>
            <a:r>
              <a:rPr lang="en-US" sz="1000">
                <a:latin typeface="Trebuchet MS" pitchFamily="34" charset="0"/>
              </a:rPr>
              <a:t>+1</a:t>
            </a:r>
          </a:p>
        </p:txBody>
      </p:sp>
      <p:sp>
        <p:nvSpPr>
          <p:cNvPr id="56361" name="AutoShape 138"/>
          <p:cNvSpPr>
            <a:spLocks noChangeArrowheads="1"/>
          </p:cNvSpPr>
          <p:nvPr/>
        </p:nvSpPr>
        <p:spPr bwMode="auto">
          <a:xfrm>
            <a:off x="7221538" y="1951038"/>
            <a:ext cx="671512" cy="331787"/>
          </a:xfrm>
          <a:prstGeom prst="cube">
            <a:avLst>
              <a:gd name="adj" fmla="val 25000"/>
            </a:avLst>
          </a:prstGeom>
          <a:solidFill>
            <a:srgbClr val="000099">
              <a:alpha val="98038"/>
            </a:srgbClr>
          </a:solidFill>
          <a:ln w="9525">
            <a:solidFill>
              <a:srgbClr val="000000"/>
            </a:solidFill>
            <a:miter lim="800000"/>
            <a:headEnd/>
            <a:tailEnd/>
          </a:ln>
        </p:spPr>
        <p:txBody>
          <a:bodyPr wrap="none" anchor="ctr"/>
          <a:lstStyle/>
          <a:p>
            <a:r>
              <a:rPr lang="en-US" sz="1000">
                <a:latin typeface="Trebuchet MS" pitchFamily="34" charset="0"/>
              </a:rPr>
              <a:t>+1</a:t>
            </a:r>
          </a:p>
        </p:txBody>
      </p:sp>
      <p:sp>
        <p:nvSpPr>
          <p:cNvPr id="56362" name="Line 47"/>
          <p:cNvSpPr>
            <a:spLocks noChangeShapeType="1"/>
          </p:cNvSpPr>
          <p:nvPr/>
        </p:nvSpPr>
        <p:spPr bwMode="auto">
          <a:xfrm flipH="1" flipV="1">
            <a:off x="598488" y="1508125"/>
            <a:ext cx="20637" cy="2894013"/>
          </a:xfrm>
          <a:prstGeom prst="line">
            <a:avLst/>
          </a:prstGeom>
          <a:ln w="50800">
            <a:headEnd/>
            <a:tailEnd type="triangle" w="med" len="med"/>
          </a:ln>
        </p:spPr>
        <p:style>
          <a:lnRef idx="1">
            <a:schemeClr val="accent1"/>
          </a:lnRef>
          <a:fillRef idx="0">
            <a:schemeClr val="accent1"/>
          </a:fillRef>
          <a:effectRef idx="0">
            <a:schemeClr val="accent1"/>
          </a:effectRef>
          <a:fontRef idx="minor">
            <a:schemeClr val="tx1"/>
          </a:fontRef>
        </p:style>
        <p:txBody>
          <a:bodyPr/>
          <a:lstStyle/>
          <a:p>
            <a:endParaRPr lang="en-US">
              <a:latin typeface="Trebuchet MS" pitchFamily="34" charset="0"/>
            </a:endParaRPr>
          </a:p>
        </p:txBody>
      </p:sp>
      <p:sp>
        <p:nvSpPr>
          <p:cNvPr id="56363" name="Text Box 48"/>
          <p:cNvSpPr txBox="1">
            <a:spLocks noChangeArrowheads="1"/>
          </p:cNvSpPr>
          <p:nvPr/>
        </p:nvSpPr>
        <p:spPr bwMode="auto">
          <a:xfrm rot="10800000">
            <a:off x="140358" y="1900514"/>
            <a:ext cx="492398" cy="1980648"/>
          </a:xfrm>
          <a:prstGeom prst="rect">
            <a:avLst/>
          </a:prstGeom>
          <a:noFill/>
          <a:ln w="9525" algn="ctr">
            <a:noFill/>
            <a:miter lim="800000"/>
            <a:headEnd/>
            <a:tailEnd/>
          </a:ln>
        </p:spPr>
        <p:txBody>
          <a:bodyPr vert="eaVert" wrap="none" lIns="91418" tIns="45709" rIns="91418" bIns="45709" anchor="b">
            <a:spAutoFit/>
          </a:bodyPr>
          <a:lstStyle/>
          <a:p>
            <a:pPr>
              <a:lnSpc>
                <a:spcPct val="125000"/>
              </a:lnSpc>
              <a:spcBef>
                <a:spcPct val="20000"/>
              </a:spcBef>
              <a:buClr>
                <a:schemeClr val="bg1"/>
              </a:buClr>
              <a:buSzPct val="80000"/>
              <a:buFont typeface="Wingdings" pitchFamily="2" charset="2"/>
              <a:buNone/>
            </a:pPr>
            <a:r>
              <a:rPr lang="en-US" sz="1600">
                <a:latin typeface="Trebuchet MS" pitchFamily="34" charset="0"/>
              </a:rPr>
              <a:t>Frequency (F)  Steps</a:t>
            </a:r>
          </a:p>
        </p:txBody>
      </p:sp>
      <p:sp>
        <p:nvSpPr>
          <p:cNvPr id="1314861" name="Text Box 45"/>
          <p:cNvSpPr txBox="1">
            <a:spLocks noChangeArrowheads="1"/>
          </p:cNvSpPr>
          <p:nvPr/>
        </p:nvSpPr>
        <p:spPr bwMode="auto">
          <a:xfrm>
            <a:off x="2708275" y="3573463"/>
            <a:ext cx="184150" cy="396875"/>
          </a:xfrm>
          <a:prstGeom prst="rect">
            <a:avLst/>
          </a:prstGeom>
          <a:noFill/>
          <a:ln w="9525" algn="ctr">
            <a:noFill/>
            <a:miter lim="800000"/>
            <a:headEnd/>
            <a:tailEnd/>
          </a:ln>
          <a:effectLst/>
        </p:spPr>
        <p:txBody>
          <a:bodyPr wrap="none" lIns="91418" tIns="45709" rIns="91418" bIns="45709">
            <a:spAutoFit/>
          </a:bodyPr>
          <a:lstStyle/>
          <a:p>
            <a:pPr>
              <a:lnSpc>
                <a:spcPct val="125000"/>
              </a:lnSpc>
              <a:spcBef>
                <a:spcPct val="20000"/>
              </a:spcBef>
              <a:buClr>
                <a:schemeClr val="bg1"/>
              </a:buClr>
              <a:buSzPct val="80000"/>
              <a:buFont typeface="Wingdings" pitchFamily="2" charset="2"/>
              <a:buNone/>
              <a:defRPr/>
            </a:pPr>
            <a:endParaRPr lang="en-US" sz="1600">
              <a:effectLst>
                <a:outerShdw blurRad="38100" dist="38100" dir="2700000" algn="tl">
                  <a:srgbClr val="C0C0C0"/>
                </a:outerShdw>
              </a:effectLst>
              <a:latin typeface="Trebuchet MS" pitchFamily="34" charset="0"/>
            </a:endParaRPr>
          </a:p>
        </p:txBody>
      </p:sp>
      <p:sp>
        <p:nvSpPr>
          <p:cNvPr id="56365" name="Text Box 49"/>
          <p:cNvSpPr txBox="1">
            <a:spLocks noChangeArrowheads="1"/>
          </p:cNvSpPr>
          <p:nvPr/>
        </p:nvSpPr>
        <p:spPr bwMode="auto">
          <a:xfrm>
            <a:off x="985838" y="4233863"/>
            <a:ext cx="693737" cy="358775"/>
          </a:xfrm>
          <a:prstGeom prst="rect">
            <a:avLst/>
          </a:prstGeom>
          <a:noFill/>
          <a:ln w="9525" algn="ctr">
            <a:noFill/>
            <a:miter lim="800000"/>
            <a:headEnd/>
            <a:tailEnd/>
          </a:ln>
        </p:spPr>
        <p:txBody>
          <a:bodyPr wrap="none" lIns="45709" tIns="45709" rIns="45709" bIns="45709">
            <a:spAutoFit/>
          </a:bodyPr>
          <a:lstStyle/>
          <a:p>
            <a:pPr>
              <a:lnSpc>
                <a:spcPct val="125000"/>
              </a:lnSpc>
              <a:spcBef>
                <a:spcPct val="20000"/>
              </a:spcBef>
              <a:buClr>
                <a:schemeClr val="bg1"/>
              </a:buClr>
              <a:buSzPct val="80000"/>
              <a:buFont typeface="Wingdings" pitchFamily="2" charset="2"/>
              <a:buNone/>
            </a:pPr>
            <a:r>
              <a:rPr lang="en-US" sz="1400">
                <a:latin typeface="Trebuchet MS" pitchFamily="34" charset="0"/>
              </a:rPr>
              <a:t>Core 0 </a:t>
            </a:r>
          </a:p>
        </p:txBody>
      </p:sp>
      <p:sp>
        <p:nvSpPr>
          <p:cNvPr id="56366" name="Text Box 50"/>
          <p:cNvSpPr txBox="1">
            <a:spLocks noChangeArrowheads="1"/>
          </p:cNvSpPr>
          <p:nvPr/>
        </p:nvSpPr>
        <p:spPr bwMode="auto">
          <a:xfrm>
            <a:off x="1728788" y="4233863"/>
            <a:ext cx="693737" cy="358775"/>
          </a:xfrm>
          <a:prstGeom prst="rect">
            <a:avLst/>
          </a:prstGeom>
          <a:noFill/>
          <a:ln w="9525" algn="ctr">
            <a:noFill/>
            <a:miter lim="800000"/>
            <a:headEnd/>
            <a:tailEnd/>
          </a:ln>
        </p:spPr>
        <p:txBody>
          <a:bodyPr wrap="none" lIns="45709" tIns="45709" rIns="45709" bIns="45709">
            <a:spAutoFit/>
          </a:bodyPr>
          <a:lstStyle/>
          <a:p>
            <a:pPr>
              <a:lnSpc>
                <a:spcPct val="125000"/>
              </a:lnSpc>
              <a:spcBef>
                <a:spcPct val="20000"/>
              </a:spcBef>
              <a:buClr>
                <a:schemeClr val="bg1"/>
              </a:buClr>
              <a:buSzPct val="80000"/>
              <a:buFont typeface="Wingdings" pitchFamily="2" charset="2"/>
              <a:buNone/>
            </a:pPr>
            <a:r>
              <a:rPr lang="en-US" sz="1400">
                <a:latin typeface="Trebuchet MS" pitchFamily="34" charset="0"/>
              </a:rPr>
              <a:t>Core 1 </a:t>
            </a:r>
          </a:p>
        </p:txBody>
      </p:sp>
      <p:sp>
        <p:nvSpPr>
          <p:cNvPr id="56367" name="Text Box 51"/>
          <p:cNvSpPr txBox="1">
            <a:spLocks noChangeArrowheads="1"/>
          </p:cNvSpPr>
          <p:nvPr/>
        </p:nvSpPr>
        <p:spPr bwMode="auto">
          <a:xfrm>
            <a:off x="2471738" y="4233863"/>
            <a:ext cx="693737" cy="358775"/>
          </a:xfrm>
          <a:prstGeom prst="rect">
            <a:avLst/>
          </a:prstGeom>
          <a:noFill/>
          <a:ln w="9525" algn="ctr">
            <a:noFill/>
            <a:miter lim="800000"/>
            <a:headEnd/>
            <a:tailEnd/>
          </a:ln>
        </p:spPr>
        <p:txBody>
          <a:bodyPr wrap="none" lIns="45709" tIns="45709" rIns="45709" bIns="45709">
            <a:spAutoFit/>
          </a:bodyPr>
          <a:lstStyle/>
          <a:p>
            <a:pPr>
              <a:lnSpc>
                <a:spcPct val="125000"/>
              </a:lnSpc>
              <a:spcBef>
                <a:spcPct val="20000"/>
              </a:spcBef>
              <a:buClr>
                <a:schemeClr val="bg1"/>
              </a:buClr>
              <a:buSzPct val="80000"/>
              <a:buFont typeface="Wingdings" pitchFamily="2" charset="2"/>
              <a:buNone/>
            </a:pPr>
            <a:r>
              <a:rPr lang="en-US" sz="1400">
                <a:latin typeface="Trebuchet MS" pitchFamily="34" charset="0"/>
              </a:rPr>
              <a:t>Core 2 </a:t>
            </a:r>
          </a:p>
        </p:txBody>
      </p:sp>
      <p:sp>
        <p:nvSpPr>
          <p:cNvPr id="56368" name="Text Box 52"/>
          <p:cNvSpPr txBox="1">
            <a:spLocks noChangeArrowheads="1"/>
          </p:cNvSpPr>
          <p:nvPr/>
        </p:nvSpPr>
        <p:spPr bwMode="auto">
          <a:xfrm>
            <a:off x="3217863" y="4233863"/>
            <a:ext cx="693737" cy="358775"/>
          </a:xfrm>
          <a:prstGeom prst="rect">
            <a:avLst/>
          </a:prstGeom>
          <a:noFill/>
          <a:ln w="9525" algn="ctr">
            <a:noFill/>
            <a:miter lim="800000"/>
            <a:headEnd/>
            <a:tailEnd/>
          </a:ln>
        </p:spPr>
        <p:txBody>
          <a:bodyPr wrap="none" lIns="45709" tIns="45709" rIns="45709" bIns="45709">
            <a:spAutoFit/>
          </a:bodyPr>
          <a:lstStyle/>
          <a:p>
            <a:pPr>
              <a:lnSpc>
                <a:spcPct val="125000"/>
              </a:lnSpc>
              <a:spcBef>
                <a:spcPct val="20000"/>
              </a:spcBef>
              <a:buClr>
                <a:schemeClr val="bg1"/>
              </a:buClr>
              <a:buSzPct val="80000"/>
              <a:buFont typeface="Wingdings" pitchFamily="2" charset="2"/>
              <a:buNone/>
            </a:pPr>
            <a:r>
              <a:rPr lang="en-US" sz="1400">
                <a:latin typeface="Trebuchet MS" pitchFamily="34" charset="0"/>
              </a:rPr>
              <a:t>Core 3 </a:t>
            </a:r>
          </a:p>
        </p:txBody>
      </p:sp>
      <p:sp>
        <p:nvSpPr>
          <p:cNvPr id="56369" name="Rectangle 53"/>
          <p:cNvSpPr>
            <a:spLocks noChangeArrowheads="1"/>
          </p:cNvSpPr>
          <p:nvPr/>
        </p:nvSpPr>
        <p:spPr bwMode="auto">
          <a:xfrm>
            <a:off x="1074738" y="3898900"/>
            <a:ext cx="530225" cy="260350"/>
          </a:xfrm>
          <a:prstGeom prst="rect">
            <a:avLst/>
          </a:prstGeom>
          <a:solidFill>
            <a:schemeClr val="accent2">
              <a:alpha val="6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70" name="Rectangle 54"/>
          <p:cNvSpPr>
            <a:spLocks noChangeArrowheads="1"/>
          </p:cNvSpPr>
          <p:nvPr/>
        </p:nvSpPr>
        <p:spPr bwMode="auto">
          <a:xfrm>
            <a:off x="1074738" y="3594100"/>
            <a:ext cx="530225" cy="260350"/>
          </a:xfrm>
          <a:prstGeom prst="rect">
            <a:avLst/>
          </a:prstGeom>
          <a:solidFill>
            <a:schemeClr val="accent2">
              <a:alpha val="70195"/>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71" name="Rectangle 55"/>
          <p:cNvSpPr>
            <a:spLocks noChangeArrowheads="1"/>
          </p:cNvSpPr>
          <p:nvPr/>
        </p:nvSpPr>
        <p:spPr bwMode="auto">
          <a:xfrm>
            <a:off x="1074738" y="3290888"/>
            <a:ext cx="530225" cy="258762"/>
          </a:xfrm>
          <a:prstGeom prst="rect">
            <a:avLst/>
          </a:prstGeom>
          <a:solidFill>
            <a:schemeClr val="accent2">
              <a:alpha val="74117"/>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72" name="Rectangle 56"/>
          <p:cNvSpPr>
            <a:spLocks noChangeArrowheads="1"/>
          </p:cNvSpPr>
          <p:nvPr/>
        </p:nvSpPr>
        <p:spPr bwMode="auto">
          <a:xfrm>
            <a:off x="1074738" y="2986088"/>
            <a:ext cx="530225" cy="260350"/>
          </a:xfrm>
          <a:prstGeom prst="rect">
            <a:avLst/>
          </a:prstGeom>
          <a:solidFill>
            <a:schemeClr val="accent2">
              <a:alpha val="78038"/>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73" name="Rectangle 57"/>
          <p:cNvSpPr>
            <a:spLocks noChangeArrowheads="1"/>
          </p:cNvSpPr>
          <p:nvPr/>
        </p:nvSpPr>
        <p:spPr bwMode="auto">
          <a:xfrm>
            <a:off x="1074738" y="2681288"/>
            <a:ext cx="530225" cy="260350"/>
          </a:xfrm>
          <a:prstGeom prst="rect">
            <a:avLst/>
          </a:prstGeom>
          <a:solidFill>
            <a:schemeClr val="accent2">
              <a:alpha val="8196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74" name="Rectangle 58"/>
          <p:cNvSpPr>
            <a:spLocks noChangeArrowheads="1"/>
          </p:cNvSpPr>
          <p:nvPr/>
        </p:nvSpPr>
        <p:spPr bwMode="auto">
          <a:xfrm>
            <a:off x="1092200" y="2376488"/>
            <a:ext cx="530225" cy="260350"/>
          </a:xfrm>
          <a:prstGeom prst="rect">
            <a:avLst/>
          </a:prstGeom>
          <a:solidFill>
            <a:schemeClr val="accent2">
              <a:alpha val="8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75" name="Text Box 79"/>
          <p:cNvSpPr txBox="1">
            <a:spLocks noChangeArrowheads="1"/>
          </p:cNvSpPr>
          <p:nvPr/>
        </p:nvSpPr>
        <p:spPr bwMode="auto">
          <a:xfrm>
            <a:off x="1146175" y="2376488"/>
            <a:ext cx="530225" cy="230187"/>
          </a:xfrm>
          <a:prstGeom prst="rect">
            <a:avLst/>
          </a:prstGeom>
          <a:noFill/>
          <a:ln w="9525">
            <a:noFill/>
            <a:miter lim="800000"/>
            <a:headEnd/>
            <a:tailEnd/>
          </a:ln>
        </p:spPr>
        <p:txBody>
          <a:bodyPr lIns="45709" tIns="45709" rIns="45709" bIns="45709">
            <a:spAutoFit/>
          </a:bodyPr>
          <a:lstStyle/>
          <a:p>
            <a:r>
              <a:rPr lang="en-US" sz="900">
                <a:latin typeface="Trebuchet MS" pitchFamily="34" charset="0"/>
              </a:rPr>
              <a:t>Base</a:t>
            </a:r>
          </a:p>
        </p:txBody>
      </p:sp>
      <p:sp>
        <p:nvSpPr>
          <p:cNvPr id="56376" name="Rectangle 82"/>
          <p:cNvSpPr>
            <a:spLocks noChangeArrowheads="1"/>
          </p:cNvSpPr>
          <p:nvPr/>
        </p:nvSpPr>
        <p:spPr bwMode="auto">
          <a:xfrm>
            <a:off x="1835150" y="3897313"/>
            <a:ext cx="530225" cy="260350"/>
          </a:xfrm>
          <a:prstGeom prst="rect">
            <a:avLst/>
          </a:prstGeom>
          <a:solidFill>
            <a:schemeClr val="accent2">
              <a:alpha val="6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77" name="Rectangle 83"/>
          <p:cNvSpPr>
            <a:spLocks noChangeArrowheads="1"/>
          </p:cNvSpPr>
          <p:nvPr/>
        </p:nvSpPr>
        <p:spPr bwMode="auto">
          <a:xfrm>
            <a:off x="1835150" y="3592513"/>
            <a:ext cx="530225" cy="260350"/>
          </a:xfrm>
          <a:prstGeom prst="rect">
            <a:avLst/>
          </a:prstGeom>
          <a:solidFill>
            <a:schemeClr val="accent2">
              <a:alpha val="70195"/>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78" name="Rectangle 84"/>
          <p:cNvSpPr>
            <a:spLocks noChangeArrowheads="1"/>
          </p:cNvSpPr>
          <p:nvPr/>
        </p:nvSpPr>
        <p:spPr bwMode="auto">
          <a:xfrm>
            <a:off x="1835150" y="3287713"/>
            <a:ext cx="530225" cy="260350"/>
          </a:xfrm>
          <a:prstGeom prst="rect">
            <a:avLst/>
          </a:prstGeom>
          <a:solidFill>
            <a:schemeClr val="accent2">
              <a:alpha val="74117"/>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79" name="Rectangle 85"/>
          <p:cNvSpPr>
            <a:spLocks noChangeArrowheads="1"/>
          </p:cNvSpPr>
          <p:nvPr/>
        </p:nvSpPr>
        <p:spPr bwMode="auto">
          <a:xfrm>
            <a:off x="1835150" y="2984500"/>
            <a:ext cx="530225" cy="258763"/>
          </a:xfrm>
          <a:prstGeom prst="rect">
            <a:avLst/>
          </a:prstGeom>
          <a:solidFill>
            <a:schemeClr val="accent2">
              <a:alpha val="78038"/>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80" name="Rectangle 86"/>
          <p:cNvSpPr>
            <a:spLocks noChangeArrowheads="1"/>
          </p:cNvSpPr>
          <p:nvPr/>
        </p:nvSpPr>
        <p:spPr bwMode="auto">
          <a:xfrm>
            <a:off x="1835150" y="2679700"/>
            <a:ext cx="530225" cy="260350"/>
          </a:xfrm>
          <a:prstGeom prst="rect">
            <a:avLst/>
          </a:prstGeom>
          <a:solidFill>
            <a:schemeClr val="accent2">
              <a:alpha val="8196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81" name="Rectangle 87"/>
          <p:cNvSpPr>
            <a:spLocks noChangeArrowheads="1"/>
          </p:cNvSpPr>
          <p:nvPr/>
        </p:nvSpPr>
        <p:spPr bwMode="auto">
          <a:xfrm>
            <a:off x="1835150" y="2374900"/>
            <a:ext cx="530225" cy="260350"/>
          </a:xfrm>
          <a:prstGeom prst="rect">
            <a:avLst/>
          </a:prstGeom>
          <a:solidFill>
            <a:schemeClr val="accent2">
              <a:alpha val="8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82" name="Text Box 91"/>
          <p:cNvSpPr txBox="1">
            <a:spLocks noChangeArrowheads="1"/>
          </p:cNvSpPr>
          <p:nvPr/>
        </p:nvSpPr>
        <p:spPr bwMode="auto">
          <a:xfrm>
            <a:off x="1889125" y="2374900"/>
            <a:ext cx="530225" cy="230188"/>
          </a:xfrm>
          <a:prstGeom prst="rect">
            <a:avLst/>
          </a:prstGeom>
          <a:noFill/>
          <a:ln w="9525">
            <a:noFill/>
            <a:miter lim="800000"/>
            <a:headEnd/>
            <a:tailEnd/>
          </a:ln>
        </p:spPr>
        <p:txBody>
          <a:bodyPr lIns="45709" tIns="45709" rIns="45709" bIns="45709">
            <a:spAutoFit/>
          </a:bodyPr>
          <a:lstStyle/>
          <a:p>
            <a:r>
              <a:rPr lang="en-US" sz="900">
                <a:latin typeface="Trebuchet MS" pitchFamily="34" charset="0"/>
              </a:rPr>
              <a:t>Base</a:t>
            </a:r>
          </a:p>
        </p:txBody>
      </p:sp>
      <p:sp>
        <p:nvSpPr>
          <p:cNvPr id="56383" name="Rectangle 95"/>
          <p:cNvSpPr>
            <a:spLocks noChangeArrowheads="1"/>
          </p:cNvSpPr>
          <p:nvPr/>
        </p:nvSpPr>
        <p:spPr bwMode="auto">
          <a:xfrm>
            <a:off x="2571750" y="4157663"/>
            <a:ext cx="528638" cy="1587"/>
          </a:xfrm>
          <a:prstGeom prst="rect">
            <a:avLst/>
          </a:prstGeom>
          <a:solidFill>
            <a:schemeClr val="accent2">
              <a:alpha val="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84" name="Rectangle 96"/>
          <p:cNvSpPr>
            <a:spLocks noChangeArrowheads="1"/>
          </p:cNvSpPr>
          <p:nvPr/>
        </p:nvSpPr>
        <p:spPr bwMode="auto">
          <a:xfrm>
            <a:off x="3314700" y="4157663"/>
            <a:ext cx="528638" cy="1587"/>
          </a:xfrm>
          <a:prstGeom prst="rect">
            <a:avLst/>
          </a:prstGeom>
          <a:solidFill>
            <a:schemeClr val="accent2">
              <a:alpha val="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85" name="Rectangle 53"/>
          <p:cNvSpPr>
            <a:spLocks noChangeArrowheads="1"/>
          </p:cNvSpPr>
          <p:nvPr/>
        </p:nvSpPr>
        <p:spPr bwMode="auto">
          <a:xfrm>
            <a:off x="2565400" y="3875088"/>
            <a:ext cx="530225" cy="260350"/>
          </a:xfrm>
          <a:prstGeom prst="rect">
            <a:avLst/>
          </a:prstGeom>
          <a:solidFill>
            <a:schemeClr val="accent2">
              <a:alpha val="6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86" name="Rectangle 54"/>
          <p:cNvSpPr>
            <a:spLocks noChangeArrowheads="1"/>
          </p:cNvSpPr>
          <p:nvPr/>
        </p:nvSpPr>
        <p:spPr bwMode="auto">
          <a:xfrm>
            <a:off x="2565400" y="3571875"/>
            <a:ext cx="530225" cy="260350"/>
          </a:xfrm>
          <a:prstGeom prst="rect">
            <a:avLst/>
          </a:prstGeom>
          <a:solidFill>
            <a:schemeClr val="accent2">
              <a:alpha val="70195"/>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87" name="Rectangle 55"/>
          <p:cNvSpPr>
            <a:spLocks noChangeArrowheads="1"/>
          </p:cNvSpPr>
          <p:nvPr/>
        </p:nvSpPr>
        <p:spPr bwMode="auto">
          <a:xfrm>
            <a:off x="2565400" y="3267075"/>
            <a:ext cx="530225" cy="260350"/>
          </a:xfrm>
          <a:prstGeom prst="rect">
            <a:avLst/>
          </a:prstGeom>
          <a:solidFill>
            <a:schemeClr val="accent2">
              <a:alpha val="74117"/>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88" name="Rectangle 56"/>
          <p:cNvSpPr>
            <a:spLocks noChangeArrowheads="1"/>
          </p:cNvSpPr>
          <p:nvPr/>
        </p:nvSpPr>
        <p:spPr bwMode="auto">
          <a:xfrm>
            <a:off x="2565400" y="2962275"/>
            <a:ext cx="530225" cy="260350"/>
          </a:xfrm>
          <a:prstGeom prst="rect">
            <a:avLst/>
          </a:prstGeom>
          <a:solidFill>
            <a:schemeClr val="accent2">
              <a:alpha val="78038"/>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89" name="Rectangle 57"/>
          <p:cNvSpPr>
            <a:spLocks noChangeArrowheads="1"/>
          </p:cNvSpPr>
          <p:nvPr/>
        </p:nvSpPr>
        <p:spPr bwMode="auto">
          <a:xfrm>
            <a:off x="2565400" y="2657475"/>
            <a:ext cx="530225" cy="260350"/>
          </a:xfrm>
          <a:prstGeom prst="rect">
            <a:avLst/>
          </a:prstGeom>
          <a:solidFill>
            <a:schemeClr val="accent2">
              <a:alpha val="8196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90" name="Rectangle 58"/>
          <p:cNvSpPr>
            <a:spLocks noChangeArrowheads="1"/>
          </p:cNvSpPr>
          <p:nvPr/>
        </p:nvSpPr>
        <p:spPr bwMode="auto">
          <a:xfrm>
            <a:off x="2584450" y="2354263"/>
            <a:ext cx="528638" cy="258762"/>
          </a:xfrm>
          <a:prstGeom prst="rect">
            <a:avLst/>
          </a:prstGeom>
          <a:solidFill>
            <a:schemeClr val="accent2">
              <a:alpha val="8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91" name="Text Box 79"/>
          <p:cNvSpPr txBox="1">
            <a:spLocks noChangeArrowheads="1"/>
          </p:cNvSpPr>
          <p:nvPr/>
        </p:nvSpPr>
        <p:spPr bwMode="auto">
          <a:xfrm>
            <a:off x="2636838" y="2354263"/>
            <a:ext cx="530225" cy="230187"/>
          </a:xfrm>
          <a:prstGeom prst="rect">
            <a:avLst/>
          </a:prstGeom>
          <a:noFill/>
          <a:ln w="9525">
            <a:noFill/>
            <a:miter lim="800000"/>
            <a:headEnd/>
            <a:tailEnd/>
          </a:ln>
        </p:spPr>
        <p:txBody>
          <a:bodyPr lIns="45709" tIns="45709" rIns="45709" bIns="45709">
            <a:spAutoFit/>
          </a:bodyPr>
          <a:lstStyle/>
          <a:p>
            <a:r>
              <a:rPr lang="en-US" sz="900">
                <a:latin typeface="Trebuchet MS" pitchFamily="34" charset="0"/>
              </a:rPr>
              <a:t>Base</a:t>
            </a:r>
          </a:p>
        </p:txBody>
      </p:sp>
      <p:sp>
        <p:nvSpPr>
          <p:cNvPr id="56392" name="Rectangle 82"/>
          <p:cNvSpPr>
            <a:spLocks noChangeArrowheads="1"/>
          </p:cNvSpPr>
          <p:nvPr/>
        </p:nvSpPr>
        <p:spPr bwMode="auto">
          <a:xfrm>
            <a:off x="3327400" y="3873500"/>
            <a:ext cx="528638" cy="260350"/>
          </a:xfrm>
          <a:prstGeom prst="rect">
            <a:avLst/>
          </a:prstGeom>
          <a:solidFill>
            <a:schemeClr val="accent2">
              <a:alpha val="6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93" name="Rectangle 83"/>
          <p:cNvSpPr>
            <a:spLocks noChangeArrowheads="1"/>
          </p:cNvSpPr>
          <p:nvPr/>
        </p:nvSpPr>
        <p:spPr bwMode="auto">
          <a:xfrm>
            <a:off x="3327400" y="3568700"/>
            <a:ext cx="528638" cy="260350"/>
          </a:xfrm>
          <a:prstGeom prst="rect">
            <a:avLst/>
          </a:prstGeom>
          <a:solidFill>
            <a:schemeClr val="accent2">
              <a:alpha val="70195"/>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94" name="Rectangle 84"/>
          <p:cNvSpPr>
            <a:spLocks noChangeArrowheads="1"/>
          </p:cNvSpPr>
          <p:nvPr/>
        </p:nvSpPr>
        <p:spPr bwMode="auto">
          <a:xfrm>
            <a:off x="3327400" y="3265488"/>
            <a:ext cx="528638" cy="258762"/>
          </a:xfrm>
          <a:prstGeom prst="rect">
            <a:avLst/>
          </a:prstGeom>
          <a:solidFill>
            <a:schemeClr val="accent2">
              <a:alpha val="74117"/>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95" name="Rectangle 85"/>
          <p:cNvSpPr>
            <a:spLocks noChangeArrowheads="1"/>
          </p:cNvSpPr>
          <p:nvPr/>
        </p:nvSpPr>
        <p:spPr bwMode="auto">
          <a:xfrm>
            <a:off x="3327400" y="2960688"/>
            <a:ext cx="528638" cy="260350"/>
          </a:xfrm>
          <a:prstGeom prst="rect">
            <a:avLst/>
          </a:prstGeom>
          <a:solidFill>
            <a:schemeClr val="accent2">
              <a:alpha val="78038"/>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96" name="Rectangle 86"/>
          <p:cNvSpPr>
            <a:spLocks noChangeArrowheads="1"/>
          </p:cNvSpPr>
          <p:nvPr/>
        </p:nvSpPr>
        <p:spPr bwMode="auto">
          <a:xfrm>
            <a:off x="3327400" y="2655888"/>
            <a:ext cx="528638" cy="260350"/>
          </a:xfrm>
          <a:prstGeom prst="rect">
            <a:avLst/>
          </a:prstGeom>
          <a:solidFill>
            <a:schemeClr val="accent2">
              <a:alpha val="8196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97" name="Rectangle 87"/>
          <p:cNvSpPr>
            <a:spLocks noChangeArrowheads="1"/>
          </p:cNvSpPr>
          <p:nvPr/>
        </p:nvSpPr>
        <p:spPr bwMode="auto">
          <a:xfrm>
            <a:off x="3327400" y="2351088"/>
            <a:ext cx="528638" cy="260350"/>
          </a:xfrm>
          <a:prstGeom prst="rect">
            <a:avLst/>
          </a:prstGeom>
          <a:solidFill>
            <a:schemeClr val="accent2">
              <a:alpha val="8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6398" name="Text Box 91"/>
          <p:cNvSpPr txBox="1">
            <a:spLocks noChangeArrowheads="1"/>
          </p:cNvSpPr>
          <p:nvPr/>
        </p:nvSpPr>
        <p:spPr bwMode="auto">
          <a:xfrm>
            <a:off x="3379788" y="2351088"/>
            <a:ext cx="530225" cy="230187"/>
          </a:xfrm>
          <a:prstGeom prst="rect">
            <a:avLst/>
          </a:prstGeom>
          <a:noFill/>
          <a:ln w="9525">
            <a:noFill/>
            <a:miter lim="800000"/>
            <a:headEnd/>
            <a:tailEnd/>
          </a:ln>
        </p:spPr>
        <p:txBody>
          <a:bodyPr lIns="45709" tIns="45709" rIns="45709" bIns="45709">
            <a:spAutoFit/>
          </a:bodyPr>
          <a:lstStyle/>
          <a:p>
            <a:r>
              <a:rPr lang="en-US" sz="900">
                <a:latin typeface="Trebuchet MS" pitchFamily="34" charset="0"/>
              </a:rPr>
              <a:t>Base</a:t>
            </a:r>
          </a:p>
        </p:txBody>
      </p:sp>
      <p:sp>
        <p:nvSpPr>
          <p:cNvPr id="56399" name="AutoShape 140"/>
          <p:cNvSpPr>
            <a:spLocks noChangeArrowheads="1"/>
          </p:cNvSpPr>
          <p:nvPr/>
        </p:nvSpPr>
        <p:spPr bwMode="auto">
          <a:xfrm>
            <a:off x="336550" y="5065713"/>
            <a:ext cx="8488363" cy="430212"/>
          </a:xfrm>
          <a:prstGeom prst="roundRect">
            <a:avLst>
              <a:gd name="adj" fmla="val 13556"/>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r>
              <a:rPr lang="en-US" sz="2000" dirty="0">
                <a:solidFill>
                  <a:schemeClr val="tx1"/>
                </a:solidFill>
                <a:effectLst>
                  <a:outerShdw blurRad="38100" dist="38100" dir="2700000" algn="tl">
                    <a:srgbClr val="000000">
                      <a:alpha val="43137"/>
                    </a:srgbClr>
                  </a:outerShdw>
                </a:effectLst>
                <a:latin typeface="Trebuchet MS" pitchFamily="34" charset="0"/>
              </a:rPr>
              <a:t>Turbo Mode converts thermal headroom into higher frequencies</a:t>
            </a:r>
          </a:p>
        </p:txBody>
      </p:sp>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p:txBody>
          <a:bodyPr/>
          <a:lstStyle/>
          <a:p>
            <a:r>
              <a:rPr lang="en-US" dirty="0" smtClean="0"/>
              <a:t>Turbo Mode W/Nehalem</a:t>
            </a:r>
          </a:p>
        </p:txBody>
      </p:sp>
      <p:sp>
        <p:nvSpPr>
          <p:cNvPr id="58370" name="Text Box 49"/>
          <p:cNvSpPr txBox="1">
            <a:spLocks noChangeArrowheads="1"/>
          </p:cNvSpPr>
          <p:nvPr/>
        </p:nvSpPr>
        <p:spPr bwMode="auto">
          <a:xfrm>
            <a:off x="5634038" y="4225925"/>
            <a:ext cx="693737" cy="358775"/>
          </a:xfrm>
          <a:prstGeom prst="rect">
            <a:avLst/>
          </a:prstGeom>
          <a:noFill/>
          <a:ln w="9525" algn="ctr">
            <a:noFill/>
            <a:miter lim="800000"/>
            <a:headEnd/>
            <a:tailEnd/>
          </a:ln>
        </p:spPr>
        <p:txBody>
          <a:bodyPr wrap="none" lIns="45709" tIns="45709" rIns="45709" bIns="45709">
            <a:spAutoFit/>
          </a:bodyPr>
          <a:lstStyle/>
          <a:p>
            <a:pPr>
              <a:lnSpc>
                <a:spcPct val="125000"/>
              </a:lnSpc>
              <a:spcBef>
                <a:spcPct val="20000"/>
              </a:spcBef>
              <a:buClr>
                <a:schemeClr val="bg1"/>
              </a:buClr>
              <a:buSzPct val="80000"/>
              <a:buFont typeface="Wingdings" pitchFamily="2" charset="2"/>
              <a:buNone/>
            </a:pPr>
            <a:r>
              <a:rPr lang="en-US" sz="1400" dirty="0">
                <a:latin typeface="Trebuchet MS" pitchFamily="34" charset="0"/>
              </a:rPr>
              <a:t>Core 0 </a:t>
            </a:r>
          </a:p>
        </p:txBody>
      </p:sp>
      <p:sp>
        <p:nvSpPr>
          <p:cNvPr id="58371" name="Text Box 50"/>
          <p:cNvSpPr txBox="1">
            <a:spLocks noChangeArrowheads="1"/>
          </p:cNvSpPr>
          <p:nvPr/>
        </p:nvSpPr>
        <p:spPr bwMode="auto">
          <a:xfrm>
            <a:off x="6376988" y="4225925"/>
            <a:ext cx="693737" cy="358775"/>
          </a:xfrm>
          <a:prstGeom prst="rect">
            <a:avLst/>
          </a:prstGeom>
          <a:noFill/>
          <a:ln w="9525" algn="ctr">
            <a:noFill/>
            <a:miter lim="800000"/>
            <a:headEnd/>
            <a:tailEnd/>
          </a:ln>
        </p:spPr>
        <p:txBody>
          <a:bodyPr wrap="none" lIns="45709" tIns="45709" rIns="45709" bIns="45709">
            <a:spAutoFit/>
          </a:bodyPr>
          <a:lstStyle/>
          <a:p>
            <a:pPr>
              <a:lnSpc>
                <a:spcPct val="125000"/>
              </a:lnSpc>
              <a:spcBef>
                <a:spcPct val="20000"/>
              </a:spcBef>
              <a:buClr>
                <a:schemeClr val="bg1"/>
              </a:buClr>
              <a:buSzPct val="80000"/>
              <a:buFont typeface="Wingdings" pitchFamily="2" charset="2"/>
              <a:buNone/>
            </a:pPr>
            <a:r>
              <a:rPr lang="en-US" sz="1400">
                <a:latin typeface="Trebuchet MS" pitchFamily="34" charset="0"/>
              </a:rPr>
              <a:t>Core 1 </a:t>
            </a:r>
          </a:p>
        </p:txBody>
      </p:sp>
      <p:sp>
        <p:nvSpPr>
          <p:cNvPr id="58372" name="Text Box 51"/>
          <p:cNvSpPr txBox="1">
            <a:spLocks noChangeArrowheads="1"/>
          </p:cNvSpPr>
          <p:nvPr/>
        </p:nvSpPr>
        <p:spPr bwMode="auto">
          <a:xfrm>
            <a:off x="7119938" y="4225925"/>
            <a:ext cx="693737" cy="358775"/>
          </a:xfrm>
          <a:prstGeom prst="rect">
            <a:avLst/>
          </a:prstGeom>
          <a:noFill/>
          <a:ln w="9525" algn="ctr">
            <a:noFill/>
            <a:miter lim="800000"/>
            <a:headEnd/>
            <a:tailEnd/>
          </a:ln>
        </p:spPr>
        <p:txBody>
          <a:bodyPr wrap="none" lIns="45709" tIns="45709" rIns="45709" bIns="45709">
            <a:spAutoFit/>
          </a:bodyPr>
          <a:lstStyle/>
          <a:p>
            <a:pPr>
              <a:lnSpc>
                <a:spcPct val="125000"/>
              </a:lnSpc>
              <a:spcBef>
                <a:spcPct val="20000"/>
              </a:spcBef>
              <a:buClr>
                <a:schemeClr val="bg1"/>
              </a:buClr>
              <a:buSzPct val="80000"/>
              <a:buFont typeface="Wingdings" pitchFamily="2" charset="2"/>
              <a:buNone/>
            </a:pPr>
            <a:r>
              <a:rPr lang="en-US" sz="1400">
                <a:latin typeface="Trebuchet MS" pitchFamily="34" charset="0"/>
              </a:rPr>
              <a:t>Core 2 </a:t>
            </a:r>
          </a:p>
        </p:txBody>
      </p:sp>
      <p:sp>
        <p:nvSpPr>
          <p:cNvPr id="58373" name="Text Box 52"/>
          <p:cNvSpPr txBox="1">
            <a:spLocks noChangeArrowheads="1"/>
          </p:cNvSpPr>
          <p:nvPr/>
        </p:nvSpPr>
        <p:spPr bwMode="auto">
          <a:xfrm>
            <a:off x="7864475" y="4225925"/>
            <a:ext cx="667789" cy="361615"/>
          </a:xfrm>
          <a:prstGeom prst="rect">
            <a:avLst/>
          </a:prstGeom>
          <a:noFill/>
          <a:ln w="9525" algn="ctr">
            <a:noFill/>
            <a:miter lim="800000"/>
            <a:headEnd/>
            <a:tailEnd/>
          </a:ln>
        </p:spPr>
        <p:txBody>
          <a:bodyPr wrap="none" lIns="45709" tIns="45709" rIns="45709" bIns="45709">
            <a:spAutoFit/>
          </a:bodyPr>
          <a:lstStyle/>
          <a:p>
            <a:pPr>
              <a:lnSpc>
                <a:spcPct val="125000"/>
              </a:lnSpc>
              <a:spcBef>
                <a:spcPct val="20000"/>
              </a:spcBef>
              <a:buClr>
                <a:schemeClr val="bg1"/>
              </a:buClr>
              <a:buSzPct val="80000"/>
              <a:buFont typeface="Wingdings" pitchFamily="2" charset="2"/>
              <a:buNone/>
            </a:pPr>
            <a:r>
              <a:rPr lang="en-US" sz="1400">
                <a:latin typeface="Trebuchet MS" pitchFamily="34" charset="0"/>
              </a:rPr>
              <a:t>Core 3 </a:t>
            </a:r>
          </a:p>
        </p:txBody>
      </p:sp>
      <p:sp>
        <p:nvSpPr>
          <p:cNvPr id="58374" name="Rectangle 53"/>
          <p:cNvSpPr>
            <a:spLocks noChangeArrowheads="1"/>
          </p:cNvSpPr>
          <p:nvPr/>
        </p:nvSpPr>
        <p:spPr bwMode="auto">
          <a:xfrm>
            <a:off x="5722938" y="3890963"/>
            <a:ext cx="530225" cy="260350"/>
          </a:xfrm>
          <a:prstGeom prst="rect">
            <a:avLst/>
          </a:prstGeom>
          <a:solidFill>
            <a:schemeClr val="accent2">
              <a:alpha val="6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375" name="Rectangle 54"/>
          <p:cNvSpPr>
            <a:spLocks noChangeArrowheads="1"/>
          </p:cNvSpPr>
          <p:nvPr/>
        </p:nvSpPr>
        <p:spPr bwMode="auto">
          <a:xfrm>
            <a:off x="5722938" y="3586163"/>
            <a:ext cx="530225" cy="260350"/>
          </a:xfrm>
          <a:prstGeom prst="rect">
            <a:avLst/>
          </a:prstGeom>
          <a:solidFill>
            <a:schemeClr val="accent2">
              <a:alpha val="70195"/>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376" name="Rectangle 55"/>
          <p:cNvSpPr>
            <a:spLocks noChangeArrowheads="1"/>
          </p:cNvSpPr>
          <p:nvPr/>
        </p:nvSpPr>
        <p:spPr bwMode="auto">
          <a:xfrm>
            <a:off x="5722938" y="3282950"/>
            <a:ext cx="530225" cy="260350"/>
          </a:xfrm>
          <a:prstGeom prst="rect">
            <a:avLst/>
          </a:prstGeom>
          <a:solidFill>
            <a:schemeClr val="accent2">
              <a:alpha val="74117"/>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377" name="Rectangle 56"/>
          <p:cNvSpPr>
            <a:spLocks noChangeArrowheads="1"/>
          </p:cNvSpPr>
          <p:nvPr/>
        </p:nvSpPr>
        <p:spPr bwMode="auto">
          <a:xfrm>
            <a:off x="5722938" y="2978150"/>
            <a:ext cx="530225" cy="260350"/>
          </a:xfrm>
          <a:prstGeom prst="rect">
            <a:avLst/>
          </a:prstGeom>
          <a:solidFill>
            <a:schemeClr val="accent2">
              <a:alpha val="78038"/>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378" name="Rectangle 57"/>
          <p:cNvSpPr>
            <a:spLocks noChangeArrowheads="1"/>
          </p:cNvSpPr>
          <p:nvPr/>
        </p:nvSpPr>
        <p:spPr bwMode="auto">
          <a:xfrm>
            <a:off x="5722938" y="2673350"/>
            <a:ext cx="530225" cy="260350"/>
          </a:xfrm>
          <a:prstGeom prst="rect">
            <a:avLst/>
          </a:prstGeom>
          <a:solidFill>
            <a:schemeClr val="accent2">
              <a:alpha val="8196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379" name="Rectangle 58"/>
          <p:cNvSpPr>
            <a:spLocks noChangeArrowheads="1"/>
          </p:cNvSpPr>
          <p:nvPr/>
        </p:nvSpPr>
        <p:spPr bwMode="auto">
          <a:xfrm>
            <a:off x="5740400" y="2370138"/>
            <a:ext cx="530225" cy="258762"/>
          </a:xfrm>
          <a:prstGeom prst="rect">
            <a:avLst/>
          </a:prstGeom>
          <a:solidFill>
            <a:schemeClr val="accent2">
              <a:alpha val="8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380" name="Text Box 79"/>
          <p:cNvSpPr txBox="1">
            <a:spLocks noChangeArrowheads="1"/>
          </p:cNvSpPr>
          <p:nvPr/>
        </p:nvSpPr>
        <p:spPr bwMode="auto">
          <a:xfrm>
            <a:off x="5794375" y="2370138"/>
            <a:ext cx="528638" cy="230187"/>
          </a:xfrm>
          <a:prstGeom prst="rect">
            <a:avLst/>
          </a:prstGeom>
          <a:noFill/>
          <a:ln w="9525">
            <a:noFill/>
            <a:miter lim="800000"/>
            <a:headEnd/>
            <a:tailEnd/>
          </a:ln>
        </p:spPr>
        <p:txBody>
          <a:bodyPr lIns="45709" tIns="45709" rIns="45709" bIns="45709">
            <a:spAutoFit/>
          </a:bodyPr>
          <a:lstStyle/>
          <a:p>
            <a:r>
              <a:rPr lang="en-US" sz="900">
                <a:latin typeface="Trebuchet MS" pitchFamily="34" charset="0"/>
              </a:rPr>
              <a:t>Base</a:t>
            </a:r>
          </a:p>
        </p:txBody>
      </p:sp>
      <p:sp>
        <p:nvSpPr>
          <p:cNvPr id="58381" name="Text Box 80"/>
          <p:cNvSpPr txBox="1">
            <a:spLocks noChangeArrowheads="1"/>
          </p:cNvSpPr>
          <p:nvPr/>
        </p:nvSpPr>
        <p:spPr bwMode="auto">
          <a:xfrm>
            <a:off x="5681663" y="3890963"/>
            <a:ext cx="533400" cy="228600"/>
          </a:xfrm>
          <a:prstGeom prst="rect">
            <a:avLst/>
          </a:prstGeom>
          <a:noFill/>
          <a:ln w="9525">
            <a:noFill/>
            <a:miter lim="800000"/>
            <a:headEnd/>
            <a:tailEnd/>
          </a:ln>
        </p:spPr>
        <p:txBody>
          <a:bodyPr lIns="45709" tIns="45709" rIns="45709" bIns="45709">
            <a:spAutoFit/>
          </a:bodyPr>
          <a:lstStyle/>
          <a:p>
            <a:r>
              <a:rPr lang="en-US" sz="900">
                <a:latin typeface="Trebuchet MS" pitchFamily="34" charset="0"/>
              </a:rPr>
              <a:t>LFM</a:t>
            </a:r>
          </a:p>
        </p:txBody>
      </p:sp>
      <p:sp>
        <p:nvSpPr>
          <p:cNvPr id="58382" name="Rectangle 82"/>
          <p:cNvSpPr>
            <a:spLocks noChangeArrowheads="1"/>
          </p:cNvSpPr>
          <p:nvPr/>
        </p:nvSpPr>
        <p:spPr bwMode="auto">
          <a:xfrm>
            <a:off x="6483350" y="3889375"/>
            <a:ext cx="530225" cy="260350"/>
          </a:xfrm>
          <a:prstGeom prst="rect">
            <a:avLst/>
          </a:prstGeom>
          <a:solidFill>
            <a:schemeClr val="accent2">
              <a:alpha val="6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383" name="Rectangle 83"/>
          <p:cNvSpPr>
            <a:spLocks noChangeArrowheads="1"/>
          </p:cNvSpPr>
          <p:nvPr/>
        </p:nvSpPr>
        <p:spPr bwMode="auto">
          <a:xfrm>
            <a:off x="6483350" y="3584575"/>
            <a:ext cx="530225" cy="260350"/>
          </a:xfrm>
          <a:prstGeom prst="rect">
            <a:avLst/>
          </a:prstGeom>
          <a:solidFill>
            <a:schemeClr val="accent2">
              <a:alpha val="70195"/>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384" name="Rectangle 84"/>
          <p:cNvSpPr>
            <a:spLocks noChangeArrowheads="1"/>
          </p:cNvSpPr>
          <p:nvPr/>
        </p:nvSpPr>
        <p:spPr bwMode="auto">
          <a:xfrm>
            <a:off x="6483350" y="3279775"/>
            <a:ext cx="530225" cy="260350"/>
          </a:xfrm>
          <a:prstGeom prst="rect">
            <a:avLst/>
          </a:prstGeom>
          <a:solidFill>
            <a:schemeClr val="accent2">
              <a:alpha val="74117"/>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385" name="Rectangle 85"/>
          <p:cNvSpPr>
            <a:spLocks noChangeArrowheads="1"/>
          </p:cNvSpPr>
          <p:nvPr/>
        </p:nvSpPr>
        <p:spPr bwMode="auto">
          <a:xfrm>
            <a:off x="6483350" y="2976563"/>
            <a:ext cx="530225" cy="258762"/>
          </a:xfrm>
          <a:prstGeom prst="rect">
            <a:avLst/>
          </a:prstGeom>
          <a:solidFill>
            <a:schemeClr val="accent2">
              <a:alpha val="78038"/>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386" name="Rectangle 86"/>
          <p:cNvSpPr>
            <a:spLocks noChangeArrowheads="1"/>
          </p:cNvSpPr>
          <p:nvPr/>
        </p:nvSpPr>
        <p:spPr bwMode="auto">
          <a:xfrm>
            <a:off x="6483350" y="2671763"/>
            <a:ext cx="530225" cy="260350"/>
          </a:xfrm>
          <a:prstGeom prst="rect">
            <a:avLst/>
          </a:prstGeom>
          <a:solidFill>
            <a:schemeClr val="accent2">
              <a:alpha val="8196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387" name="Rectangle 87"/>
          <p:cNvSpPr>
            <a:spLocks noChangeArrowheads="1"/>
          </p:cNvSpPr>
          <p:nvPr/>
        </p:nvSpPr>
        <p:spPr bwMode="auto">
          <a:xfrm>
            <a:off x="6483350" y="2366963"/>
            <a:ext cx="530225" cy="260350"/>
          </a:xfrm>
          <a:prstGeom prst="rect">
            <a:avLst/>
          </a:prstGeom>
          <a:solidFill>
            <a:schemeClr val="accent2">
              <a:alpha val="8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388" name="Text Box 91"/>
          <p:cNvSpPr txBox="1">
            <a:spLocks noChangeArrowheads="1"/>
          </p:cNvSpPr>
          <p:nvPr/>
        </p:nvSpPr>
        <p:spPr bwMode="auto">
          <a:xfrm>
            <a:off x="6537325" y="2366963"/>
            <a:ext cx="528638" cy="228600"/>
          </a:xfrm>
          <a:prstGeom prst="rect">
            <a:avLst/>
          </a:prstGeom>
          <a:noFill/>
          <a:ln w="9525">
            <a:noFill/>
            <a:miter lim="800000"/>
            <a:headEnd/>
            <a:tailEnd/>
          </a:ln>
        </p:spPr>
        <p:txBody>
          <a:bodyPr lIns="45709" tIns="45709" rIns="45709" bIns="45709">
            <a:spAutoFit/>
          </a:bodyPr>
          <a:lstStyle/>
          <a:p>
            <a:r>
              <a:rPr lang="en-US" sz="900">
                <a:latin typeface="Trebuchet MS" pitchFamily="34" charset="0"/>
              </a:rPr>
              <a:t>Base</a:t>
            </a:r>
          </a:p>
        </p:txBody>
      </p:sp>
      <p:sp>
        <p:nvSpPr>
          <p:cNvPr id="58389" name="Text Box 92"/>
          <p:cNvSpPr txBox="1">
            <a:spLocks noChangeArrowheads="1"/>
          </p:cNvSpPr>
          <p:nvPr/>
        </p:nvSpPr>
        <p:spPr bwMode="auto">
          <a:xfrm>
            <a:off x="6516688" y="3906838"/>
            <a:ext cx="534987" cy="230187"/>
          </a:xfrm>
          <a:prstGeom prst="rect">
            <a:avLst/>
          </a:prstGeom>
          <a:noFill/>
          <a:ln w="9525">
            <a:noFill/>
            <a:miter lim="800000"/>
            <a:headEnd/>
            <a:tailEnd/>
          </a:ln>
        </p:spPr>
        <p:txBody>
          <a:bodyPr lIns="45709" tIns="45709" rIns="45709" bIns="45709">
            <a:spAutoFit/>
          </a:bodyPr>
          <a:lstStyle/>
          <a:p>
            <a:r>
              <a:rPr lang="en-US" sz="900">
                <a:latin typeface="Trebuchet MS" pitchFamily="34" charset="0"/>
              </a:rPr>
              <a:t>LFM</a:t>
            </a:r>
          </a:p>
        </p:txBody>
      </p:sp>
      <p:sp>
        <p:nvSpPr>
          <p:cNvPr id="58390" name="AutoShape 135"/>
          <p:cNvSpPr>
            <a:spLocks noChangeArrowheads="1"/>
          </p:cNvSpPr>
          <p:nvPr/>
        </p:nvSpPr>
        <p:spPr bwMode="auto">
          <a:xfrm>
            <a:off x="6499225" y="1955800"/>
            <a:ext cx="619125" cy="331788"/>
          </a:xfrm>
          <a:prstGeom prst="cube">
            <a:avLst>
              <a:gd name="adj" fmla="val 25000"/>
            </a:avLst>
          </a:prstGeom>
          <a:solidFill>
            <a:srgbClr val="000099">
              <a:alpha val="98038"/>
            </a:srgbClr>
          </a:solidFill>
          <a:ln w="9525">
            <a:solidFill>
              <a:srgbClr val="000000"/>
            </a:solidFill>
            <a:miter lim="800000"/>
            <a:headEnd/>
            <a:tailEnd/>
          </a:ln>
        </p:spPr>
        <p:txBody>
          <a:bodyPr wrap="none" anchor="ctr"/>
          <a:lstStyle/>
          <a:p>
            <a:r>
              <a:rPr lang="en-US" sz="1000">
                <a:latin typeface="Trebuchet MS" pitchFamily="34" charset="0"/>
              </a:rPr>
              <a:t>+1</a:t>
            </a:r>
          </a:p>
        </p:txBody>
      </p:sp>
      <p:sp>
        <p:nvSpPr>
          <p:cNvPr id="58391" name="AutoShape 138"/>
          <p:cNvSpPr>
            <a:spLocks noChangeArrowheads="1"/>
          </p:cNvSpPr>
          <p:nvPr/>
        </p:nvSpPr>
        <p:spPr bwMode="auto">
          <a:xfrm>
            <a:off x="5745163" y="1955800"/>
            <a:ext cx="620712" cy="331788"/>
          </a:xfrm>
          <a:prstGeom prst="cube">
            <a:avLst>
              <a:gd name="adj" fmla="val 25000"/>
            </a:avLst>
          </a:prstGeom>
          <a:solidFill>
            <a:srgbClr val="000099">
              <a:alpha val="98038"/>
            </a:srgbClr>
          </a:solidFill>
          <a:ln w="9525">
            <a:solidFill>
              <a:srgbClr val="000000"/>
            </a:solidFill>
            <a:miter lim="800000"/>
            <a:headEnd/>
            <a:tailEnd/>
          </a:ln>
        </p:spPr>
        <p:txBody>
          <a:bodyPr wrap="none" anchor="ctr"/>
          <a:lstStyle/>
          <a:p>
            <a:r>
              <a:rPr lang="en-US" sz="1000">
                <a:latin typeface="Trebuchet MS" pitchFamily="34" charset="0"/>
              </a:rPr>
              <a:t>+1</a:t>
            </a:r>
          </a:p>
        </p:txBody>
      </p:sp>
      <p:sp>
        <p:nvSpPr>
          <p:cNvPr id="58392" name="AutoShape 110"/>
          <p:cNvSpPr>
            <a:spLocks noChangeArrowheads="1"/>
          </p:cNvSpPr>
          <p:nvPr/>
        </p:nvSpPr>
        <p:spPr bwMode="auto">
          <a:xfrm>
            <a:off x="336550" y="5065713"/>
            <a:ext cx="8488363" cy="430212"/>
          </a:xfrm>
          <a:prstGeom prst="roundRect">
            <a:avLst>
              <a:gd name="adj" fmla="val 13556"/>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r>
              <a:rPr lang="en-US" sz="2000">
                <a:effectLst>
                  <a:outerShdw blurRad="38100" dist="38100" dir="2700000" algn="tl">
                    <a:srgbClr val="000000">
                      <a:alpha val="43137"/>
                    </a:srgbClr>
                  </a:outerShdw>
                </a:effectLst>
                <a:latin typeface="Trebuchet MS" pitchFamily="34" charset="0"/>
              </a:rPr>
              <a:t>Enables higher performance for low threaded applications</a:t>
            </a:r>
          </a:p>
        </p:txBody>
      </p:sp>
      <p:sp>
        <p:nvSpPr>
          <p:cNvPr id="58393" name="AutoShape 135"/>
          <p:cNvSpPr>
            <a:spLocks noChangeArrowheads="1"/>
          </p:cNvSpPr>
          <p:nvPr/>
        </p:nvSpPr>
        <p:spPr bwMode="auto">
          <a:xfrm>
            <a:off x="6499225" y="1306513"/>
            <a:ext cx="619125" cy="331787"/>
          </a:xfrm>
          <a:prstGeom prst="cube">
            <a:avLst>
              <a:gd name="adj" fmla="val 25000"/>
            </a:avLst>
          </a:prstGeom>
          <a:solidFill>
            <a:srgbClr val="DDDDDD">
              <a:alpha val="98038"/>
            </a:srgbClr>
          </a:solidFill>
          <a:ln w="9525">
            <a:solidFill>
              <a:srgbClr val="000000"/>
            </a:solidFill>
            <a:miter lim="800000"/>
            <a:headEnd/>
            <a:tailEnd/>
          </a:ln>
        </p:spPr>
        <p:txBody>
          <a:bodyPr wrap="none" anchor="ctr"/>
          <a:lstStyle/>
          <a:p>
            <a:r>
              <a:rPr lang="en-US" sz="1000">
                <a:solidFill>
                  <a:schemeClr val="bg2"/>
                </a:solidFill>
                <a:latin typeface="Trebuchet MS" pitchFamily="34" charset="0"/>
              </a:rPr>
              <a:t>+3</a:t>
            </a:r>
          </a:p>
        </p:txBody>
      </p:sp>
      <p:sp>
        <p:nvSpPr>
          <p:cNvPr id="58394" name="AutoShape 138"/>
          <p:cNvSpPr>
            <a:spLocks noChangeArrowheads="1"/>
          </p:cNvSpPr>
          <p:nvPr/>
        </p:nvSpPr>
        <p:spPr bwMode="auto">
          <a:xfrm>
            <a:off x="5745163" y="1306513"/>
            <a:ext cx="620712" cy="331787"/>
          </a:xfrm>
          <a:prstGeom prst="cube">
            <a:avLst>
              <a:gd name="adj" fmla="val 25000"/>
            </a:avLst>
          </a:prstGeom>
          <a:solidFill>
            <a:srgbClr val="DDDDDD">
              <a:alpha val="98038"/>
            </a:srgbClr>
          </a:solidFill>
          <a:ln w="9525">
            <a:solidFill>
              <a:srgbClr val="000000"/>
            </a:solidFill>
            <a:miter lim="800000"/>
            <a:headEnd/>
            <a:tailEnd/>
          </a:ln>
        </p:spPr>
        <p:txBody>
          <a:bodyPr wrap="none" anchor="ctr"/>
          <a:lstStyle/>
          <a:p>
            <a:r>
              <a:rPr lang="en-US" sz="1000">
                <a:solidFill>
                  <a:schemeClr val="bg2"/>
                </a:solidFill>
                <a:latin typeface="Trebuchet MS" pitchFamily="34" charset="0"/>
              </a:rPr>
              <a:t>+3</a:t>
            </a:r>
          </a:p>
        </p:txBody>
      </p:sp>
      <p:sp>
        <p:nvSpPr>
          <p:cNvPr id="58395" name="AutoShape 135"/>
          <p:cNvSpPr>
            <a:spLocks noChangeArrowheads="1"/>
          </p:cNvSpPr>
          <p:nvPr/>
        </p:nvSpPr>
        <p:spPr bwMode="auto">
          <a:xfrm>
            <a:off x="6499225" y="1633538"/>
            <a:ext cx="619125" cy="331787"/>
          </a:xfrm>
          <a:prstGeom prst="cube">
            <a:avLst>
              <a:gd name="adj" fmla="val 25000"/>
            </a:avLst>
          </a:prstGeom>
          <a:solidFill>
            <a:srgbClr val="DDDDDD">
              <a:alpha val="98038"/>
            </a:srgbClr>
          </a:solidFill>
          <a:ln w="9525">
            <a:solidFill>
              <a:srgbClr val="000000"/>
            </a:solidFill>
            <a:miter lim="800000"/>
            <a:headEnd/>
            <a:tailEnd/>
          </a:ln>
        </p:spPr>
        <p:txBody>
          <a:bodyPr wrap="none" anchor="ctr"/>
          <a:lstStyle/>
          <a:p>
            <a:r>
              <a:rPr lang="en-US" sz="1000">
                <a:solidFill>
                  <a:schemeClr val="bg2"/>
                </a:solidFill>
                <a:latin typeface="Trebuchet MS" pitchFamily="34" charset="0"/>
              </a:rPr>
              <a:t>+2</a:t>
            </a:r>
          </a:p>
        </p:txBody>
      </p:sp>
      <p:sp>
        <p:nvSpPr>
          <p:cNvPr id="58396" name="AutoShape 138"/>
          <p:cNvSpPr>
            <a:spLocks noChangeArrowheads="1"/>
          </p:cNvSpPr>
          <p:nvPr/>
        </p:nvSpPr>
        <p:spPr bwMode="auto">
          <a:xfrm>
            <a:off x="5745163" y="1633538"/>
            <a:ext cx="620712" cy="331787"/>
          </a:xfrm>
          <a:prstGeom prst="cube">
            <a:avLst>
              <a:gd name="adj" fmla="val 25000"/>
            </a:avLst>
          </a:prstGeom>
          <a:solidFill>
            <a:srgbClr val="DDDDDD">
              <a:alpha val="98038"/>
            </a:srgbClr>
          </a:solidFill>
          <a:ln w="9525">
            <a:solidFill>
              <a:srgbClr val="000000"/>
            </a:solidFill>
            <a:miter lim="800000"/>
            <a:headEnd/>
            <a:tailEnd/>
          </a:ln>
        </p:spPr>
        <p:txBody>
          <a:bodyPr wrap="none" anchor="ctr"/>
          <a:lstStyle/>
          <a:p>
            <a:r>
              <a:rPr lang="en-US" sz="1000">
                <a:solidFill>
                  <a:schemeClr val="bg2"/>
                </a:solidFill>
                <a:latin typeface="Trebuchet MS" pitchFamily="34" charset="0"/>
              </a:rPr>
              <a:t>+2</a:t>
            </a:r>
          </a:p>
        </p:txBody>
      </p:sp>
      <p:sp>
        <p:nvSpPr>
          <p:cNvPr id="115" name="Text Box 45"/>
          <p:cNvSpPr txBox="1">
            <a:spLocks noChangeArrowheads="1"/>
          </p:cNvSpPr>
          <p:nvPr/>
        </p:nvSpPr>
        <p:spPr bwMode="auto">
          <a:xfrm>
            <a:off x="2708275" y="3573463"/>
            <a:ext cx="185738" cy="396875"/>
          </a:xfrm>
          <a:prstGeom prst="rect">
            <a:avLst/>
          </a:prstGeom>
          <a:noFill/>
          <a:ln w="9525" algn="ctr">
            <a:noFill/>
            <a:miter lim="800000"/>
            <a:headEnd/>
            <a:tailEnd/>
          </a:ln>
          <a:effectLst/>
        </p:spPr>
        <p:txBody>
          <a:bodyPr wrap="none" lIns="91418" tIns="45709" rIns="91418" bIns="45709">
            <a:spAutoFit/>
          </a:bodyPr>
          <a:lstStyle/>
          <a:p>
            <a:pPr>
              <a:lnSpc>
                <a:spcPct val="125000"/>
              </a:lnSpc>
              <a:spcBef>
                <a:spcPct val="20000"/>
              </a:spcBef>
              <a:buClr>
                <a:schemeClr val="bg1"/>
              </a:buClr>
              <a:buSzPct val="80000"/>
              <a:buFont typeface="Wingdings" pitchFamily="2" charset="2"/>
              <a:buNone/>
              <a:defRPr/>
            </a:pPr>
            <a:endParaRPr lang="en-US" sz="1600">
              <a:effectLst>
                <a:outerShdw blurRad="38100" dist="38100" dir="2700000" algn="tl">
                  <a:srgbClr val="C0C0C0"/>
                </a:outerShdw>
              </a:effectLst>
              <a:latin typeface="Trebuchet MS" pitchFamily="34" charset="0"/>
            </a:endParaRPr>
          </a:p>
        </p:txBody>
      </p:sp>
      <p:sp>
        <p:nvSpPr>
          <p:cNvPr id="58401" name="Text Box 49"/>
          <p:cNvSpPr txBox="1">
            <a:spLocks noChangeArrowheads="1"/>
          </p:cNvSpPr>
          <p:nvPr/>
        </p:nvSpPr>
        <p:spPr bwMode="auto">
          <a:xfrm>
            <a:off x="985838" y="4233863"/>
            <a:ext cx="667789" cy="361615"/>
          </a:xfrm>
          <a:prstGeom prst="rect">
            <a:avLst/>
          </a:prstGeom>
          <a:noFill/>
          <a:ln w="9525" algn="ctr">
            <a:noFill/>
            <a:miter lim="800000"/>
            <a:headEnd/>
            <a:tailEnd/>
          </a:ln>
        </p:spPr>
        <p:txBody>
          <a:bodyPr wrap="none" lIns="45709" tIns="45709" rIns="45709" bIns="45709">
            <a:spAutoFit/>
          </a:bodyPr>
          <a:lstStyle/>
          <a:p>
            <a:pPr>
              <a:lnSpc>
                <a:spcPct val="125000"/>
              </a:lnSpc>
              <a:spcBef>
                <a:spcPct val="20000"/>
              </a:spcBef>
              <a:buClr>
                <a:schemeClr val="bg1"/>
              </a:buClr>
              <a:buSzPct val="80000"/>
              <a:buFont typeface="Wingdings" pitchFamily="2" charset="2"/>
              <a:buNone/>
            </a:pPr>
            <a:r>
              <a:rPr lang="en-US" sz="1400">
                <a:latin typeface="Trebuchet MS" pitchFamily="34" charset="0"/>
              </a:rPr>
              <a:t>Core 0 </a:t>
            </a:r>
          </a:p>
        </p:txBody>
      </p:sp>
      <p:sp>
        <p:nvSpPr>
          <p:cNvPr id="58402" name="Text Box 50"/>
          <p:cNvSpPr txBox="1">
            <a:spLocks noChangeArrowheads="1"/>
          </p:cNvSpPr>
          <p:nvPr/>
        </p:nvSpPr>
        <p:spPr bwMode="auto">
          <a:xfrm>
            <a:off x="1728788" y="4233863"/>
            <a:ext cx="667789" cy="361615"/>
          </a:xfrm>
          <a:prstGeom prst="rect">
            <a:avLst/>
          </a:prstGeom>
          <a:noFill/>
          <a:ln w="9525" algn="ctr">
            <a:noFill/>
            <a:miter lim="800000"/>
            <a:headEnd/>
            <a:tailEnd/>
          </a:ln>
        </p:spPr>
        <p:txBody>
          <a:bodyPr wrap="none" lIns="45709" tIns="45709" rIns="45709" bIns="45709">
            <a:spAutoFit/>
          </a:bodyPr>
          <a:lstStyle/>
          <a:p>
            <a:pPr>
              <a:lnSpc>
                <a:spcPct val="125000"/>
              </a:lnSpc>
              <a:spcBef>
                <a:spcPct val="20000"/>
              </a:spcBef>
              <a:buClr>
                <a:schemeClr val="bg1"/>
              </a:buClr>
              <a:buSzPct val="80000"/>
              <a:buFont typeface="Wingdings" pitchFamily="2" charset="2"/>
              <a:buNone/>
            </a:pPr>
            <a:r>
              <a:rPr lang="en-US" sz="1400">
                <a:latin typeface="Trebuchet MS" pitchFamily="34" charset="0"/>
              </a:rPr>
              <a:t>Core 1 </a:t>
            </a:r>
          </a:p>
        </p:txBody>
      </p:sp>
      <p:sp>
        <p:nvSpPr>
          <p:cNvPr id="58403" name="Text Box 51"/>
          <p:cNvSpPr txBox="1">
            <a:spLocks noChangeArrowheads="1"/>
          </p:cNvSpPr>
          <p:nvPr/>
        </p:nvSpPr>
        <p:spPr bwMode="auto">
          <a:xfrm>
            <a:off x="2471738" y="4233863"/>
            <a:ext cx="667789" cy="361615"/>
          </a:xfrm>
          <a:prstGeom prst="rect">
            <a:avLst/>
          </a:prstGeom>
          <a:noFill/>
          <a:ln w="9525" algn="ctr">
            <a:noFill/>
            <a:miter lim="800000"/>
            <a:headEnd/>
            <a:tailEnd/>
          </a:ln>
        </p:spPr>
        <p:txBody>
          <a:bodyPr wrap="none" lIns="45709" tIns="45709" rIns="45709" bIns="45709">
            <a:spAutoFit/>
          </a:bodyPr>
          <a:lstStyle/>
          <a:p>
            <a:pPr>
              <a:lnSpc>
                <a:spcPct val="125000"/>
              </a:lnSpc>
              <a:spcBef>
                <a:spcPct val="20000"/>
              </a:spcBef>
              <a:buClr>
                <a:schemeClr val="bg1"/>
              </a:buClr>
              <a:buSzPct val="80000"/>
              <a:buFont typeface="Wingdings" pitchFamily="2" charset="2"/>
              <a:buNone/>
            </a:pPr>
            <a:r>
              <a:rPr lang="en-US" sz="1400">
                <a:latin typeface="Trebuchet MS" pitchFamily="34" charset="0"/>
              </a:rPr>
              <a:t>Core 2 </a:t>
            </a:r>
          </a:p>
        </p:txBody>
      </p:sp>
      <p:sp>
        <p:nvSpPr>
          <p:cNvPr id="58404" name="Text Box 52"/>
          <p:cNvSpPr txBox="1">
            <a:spLocks noChangeArrowheads="1"/>
          </p:cNvSpPr>
          <p:nvPr/>
        </p:nvSpPr>
        <p:spPr bwMode="auto">
          <a:xfrm>
            <a:off x="3217863" y="4233863"/>
            <a:ext cx="667789" cy="361615"/>
          </a:xfrm>
          <a:prstGeom prst="rect">
            <a:avLst/>
          </a:prstGeom>
          <a:noFill/>
          <a:ln w="9525" algn="ctr">
            <a:noFill/>
            <a:miter lim="800000"/>
            <a:headEnd/>
            <a:tailEnd/>
          </a:ln>
        </p:spPr>
        <p:txBody>
          <a:bodyPr wrap="none" lIns="45709" tIns="45709" rIns="45709" bIns="45709">
            <a:spAutoFit/>
          </a:bodyPr>
          <a:lstStyle/>
          <a:p>
            <a:pPr>
              <a:lnSpc>
                <a:spcPct val="125000"/>
              </a:lnSpc>
              <a:spcBef>
                <a:spcPct val="20000"/>
              </a:spcBef>
              <a:buClr>
                <a:schemeClr val="bg1"/>
              </a:buClr>
              <a:buSzPct val="80000"/>
              <a:buFont typeface="Wingdings" pitchFamily="2" charset="2"/>
              <a:buNone/>
            </a:pPr>
            <a:r>
              <a:rPr lang="en-US" sz="1400">
                <a:latin typeface="Trebuchet MS" pitchFamily="34" charset="0"/>
              </a:rPr>
              <a:t>Core 3 </a:t>
            </a:r>
          </a:p>
        </p:txBody>
      </p:sp>
      <p:sp>
        <p:nvSpPr>
          <p:cNvPr id="58405" name="Rectangle 53"/>
          <p:cNvSpPr>
            <a:spLocks noChangeArrowheads="1"/>
          </p:cNvSpPr>
          <p:nvPr/>
        </p:nvSpPr>
        <p:spPr bwMode="auto">
          <a:xfrm>
            <a:off x="1074738" y="3898900"/>
            <a:ext cx="530225" cy="260350"/>
          </a:xfrm>
          <a:prstGeom prst="rect">
            <a:avLst/>
          </a:prstGeom>
          <a:solidFill>
            <a:schemeClr val="accent2">
              <a:alpha val="6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06" name="Rectangle 54"/>
          <p:cNvSpPr>
            <a:spLocks noChangeArrowheads="1"/>
          </p:cNvSpPr>
          <p:nvPr/>
        </p:nvSpPr>
        <p:spPr bwMode="auto">
          <a:xfrm>
            <a:off x="1074738" y="3594100"/>
            <a:ext cx="530225" cy="260350"/>
          </a:xfrm>
          <a:prstGeom prst="rect">
            <a:avLst/>
          </a:prstGeom>
          <a:solidFill>
            <a:schemeClr val="accent2">
              <a:alpha val="70195"/>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07" name="Rectangle 55"/>
          <p:cNvSpPr>
            <a:spLocks noChangeArrowheads="1"/>
          </p:cNvSpPr>
          <p:nvPr/>
        </p:nvSpPr>
        <p:spPr bwMode="auto">
          <a:xfrm>
            <a:off x="1074738" y="3290888"/>
            <a:ext cx="530225" cy="258762"/>
          </a:xfrm>
          <a:prstGeom prst="rect">
            <a:avLst/>
          </a:prstGeom>
          <a:solidFill>
            <a:schemeClr val="accent2">
              <a:alpha val="74117"/>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08" name="Rectangle 56"/>
          <p:cNvSpPr>
            <a:spLocks noChangeArrowheads="1"/>
          </p:cNvSpPr>
          <p:nvPr/>
        </p:nvSpPr>
        <p:spPr bwMode="auto">
          <a:xfrm>
            <a:off x="1074738" y="2986088"/>
            <a:ext cx="530225" cy="260350"/>
          </a:xfrm>
          <a:prstGeom prst="rect">
            <a:avLst/>
          </a:prstGeom>
          <a:solidFill>
            <a:schemeClr val="accent2">
              <a:alpha val="78038"/>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09" name="Rectangle 57"/>
          <p:cNvSpPr>
            <a:spLocks noChangeArrowheads="1"/>
          </p:cNvSpPr>
          <p:nvPr/>
        </p:nvSpPr>
        <p:spPr bwMode="auto">
          <a:xfrm>
            <a:off x="1074738" y="2681288"/>
            <a:ext cx="530225" cy="260350"/>
          </a:xfrm>
          <a:prstGeom prst="rect">
            <a:avLst/>
          </a:prstGeom>
          <a:solidFill>
            <a:schemeClr val="accent2">
              <a:alpha val="8196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10" name="Rectangle 58"/>
          <p:cNvSpPr>
            <a:spLocks noChangeArrowheads="1"/>
          </p:cNvSpPr>
          <p:nvPr/>
        </p:nvSpPr>
        <p:spPr bwMode="auto">
          <a:xfrm>
            <a:off x="1092200" y="2376488"/>
            <a:ext cx="530225" cy="260350"/>
          </a:xfrm>
          <a:prstGeom prst="rect">
            <a:avLst/>
          </a:prstGeom>
          <a:solidFill>
            <a:schemeClr val="accent2">
              <a:alpha val="8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11" name="Text Box 79"/>
          <p:cNvSpPr txBox="1">
            <a:spLocks noChangeArrowheads="1"/>
          </p:cNvSpPr>
          <p:nvPr/>
        </p:nvSpPr>
        <p:spPr bwMode="auto">
          <a:xfrm>
            <a:off x="1146175" y="2376488"/>
            <a:ext cx="530225" cy="230187"/>
          </a:xfrm>
          <a:prstGeom prst="rect">
            <a:avLst/>
          </a:prstGeom>
          <a:noFill/>
          <a:ln w="9525">
            <a:noFill/>
            <a:miter lim="800000"/>
            <a:headEnd/>
            <a:tailEnd/>
          </a:ln>
        </p:spPr>
        <p:txBody>
          <a:bodyPr lIns="45709" tIns="45709" rIns="45709" bIns="45709">
            <a:spAutoFit/>
          </a:bodyPr>
          <a:lstStyle/>
          <a:p>
            <a:r>
              <a:rPr lang="en-US" sz="900">
                <a:latin typeface="Trebuchet MS" pitchFamily="34" charset="0"/>
              </a:rPr>
              <a:t>Base</a:t>
            </a:r>
          </a:p>
        </p:txBody>
      </p:sp>
      <p:sp>
        <p:nvSpPr>
          <p:cNvPr id="58412" name="Rectangle 82"/>
          <p:cNvSpPr>
            <a:spLocks noChangeArrowheads="1"/>
          </p:cNvSpPr>
          <p:nvPr/>
        </p:nvSpPr>
        <p:spPr bwMode="auto">
          <a:xfrm>
            <a:off x="1835150" y="3897313"/>
            <a:ext cx="530225" cy="260350"/>
          </a:xfrm>
          <a:prstGeom prst="rect">
            <a:avLst/>
          </a:prstGeom>
          <a:solidFill>
            <a:schemeClr val="accent2">
              <a:alpha val="6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13" name="Rectangle 83"/>
          <p:cNvSpPr>
            <a:spLocks noChangeArrowheads="1"/>
          </p:cNvSpPr>
          <p:nvPr/>
        </p:nvSpPr>
        <p:spPr bwMode="auto">
          <a:xfrm>
            <a:off x="1835150" y="3592513"/>
            <a:ext cx="530225" cy="260350"/>
          </a:xfrm>
          <a:prstGeom prst="rect">
            <a:avLst/>
          </a:prstGeom>
          <a:solidFill>
            <a:schemeClr val="accent2">
              <a:alpha val="70195"/>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14" name="Rectangle 84"/>
          <p:cNvSpPr>
            <a:spLocks noChangeArrowheads="1"/>
          </p:cNvSpPr>
          <p:nvPr/>
        </p:nvSpPr>
        <p:spPr bwMode="auto">
          <a:xfrm>
            <a:off x="1835150" y="3287713"/>
            <a:ext cx="530225" cy="260350"/>
          </a:xfrm>
          <a:prstGeom prst="rect">
            <a:avLst/>
          </a:prstGeom>
          <a:solidFill>
            <a:schemeClr val="accent2">
              <a:alpha val="74117"/>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15" name="Rectangle 85"/>
          <p:cNvSpPr>
            <a:spLocks noChangeArrowheads="1"/>
          </p:cNvSpPr>
          <p:nvPr/>
        </p:nvSpPr>
        <p:spPr bwMode="auto">
          <a:xfrm>
            <a:off x="1835150" y="2984500"/>
            <a:ext cx="530225" cy="258763"/>
          </a:xfrm>
          <a:prstGeom prst="rect">
            <a:avLst/>
          </a:prstGeom>
          <a:solidFill>
            <a:schemeClr val="accent2">
              <a:alpha val="78038"/>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16" name="Rectangle 86"/>
          <p:cNvSpPr>
            <a:spLocks noChangeArrowheads="1"/>
          </p:cNvSpPr>
          <p:nvPr/>
        </p:nvSpPr>
        <p:spPr bwMode="auto">
          <a:xfrm>
            <a:off x="1835150" y="2679700"/>
            <a:ext cx="530225" cy="260350"/>
          </a:xfrm>
          <a:prstGeom prst="rect">
            <a:avLst/>
          </a:prstGeom>
          <a:solidFill>
            <a:schemeClr val="accent2">
              <a:alpha val="8196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17" name="Rectangle 87"/>
          <p:cNvSpPr>
            <a:spLocks noChangeArrowheads="1"/>
          </p:cNvSpPr>
          <p:nvPr/>
        </p:nvSpPr>
        <p:spPr bwMode="auto">
          <a:xfrm>
            <a:off x="1835150" y="2374900"/>
            <a:ext cx="530225" cy="260350"/>
          </a:xfrm>
          <a:prstGeom prst="rect">
            <a:avLst/>
          </a:prstGeom>
          <a:solidFill>
            <a:schemeClr val="accent2">
              <a:alpha val="8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18" name="Text Box 91"/>
          <p:cNvSpPr txBox="1">
            <a:spLocks noChangeArrowheads="1"/>
          </p:cNvSpPr>
          <p:nvPr/>
        </p:nvSpPr>
        <p:spPr bwMode="auto">
          <a:xfrm>
            <a:off x="1889125" y="2374900"/>
            <a:ext cx="530225" cy="230188"/>
          </a:xfrm>
          <a:prstGeom prst="rect">
            <a:avLst/>
          </a:prstGeom>
          <a:noFill/>
          <a:ln w="9525">
            <a:noFill/>
            <a:miter lim="800000"/>
            <a:headEnd/>
            <a:tailEnd/>
          </a:ln>
        </p:spPr>
        <p:txBody>
          <a:bodyPr lIns="45709" tIns="45709" rIns="45709" bIns="45709">
            <a:spAutoFit/>
          </a:bodyPr>
          <a:lstStyle/>
          <a:p>
            <a:r>
              <a:rPr lang="en-US" sz="900">
                <a:latin typeface="Trebuchet MS" pitchFamily="34" charset="0"/>
              </a:rPr>
              <a:t>Base</a:t>
            </a:r>
          </a:p>
        </p:txBody>
      </p:sp>
      <p:sp>
        <p:nvSpPr>
          <p:cNvPr id="58419" name="Rectangle 95"/>
          <p:cNvSpPr>
            <a:spLocks noChangeArrowheads="1"/>
          </p:cNvSpPr>
          <p:nvPr/>
        </p:nvSpPr>
        <p:spPr bwMode="auto">
          <a:xfrm>
            <a:off x="2571750" y="4157663"/>
            <a:ext cx="528638" cy="1587"/>
          </a:xfrm>
          <a:prstGeom prst="rect">
            <a:avLst/>
          </a:prstGeom>
          <a:solidFill>
            <a:schemeClr val="accent2">
              <a:alpha val="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20" name="Rectangle 96"/>
          <p:cNvSpPr>
            <a:spLocks noChangeArrowheads="1"/>
          </p:cNvSpPr>
          <p:nvPr/>
        </p:nvSpPr>
        <p:spPr bwMode="auto">
          <a:xfrm>
            <a:off x="3314700" y="4157663"/>
            <a:ext cx="528638" cy="1587"/>
          </a:xfrm>
          <a:prstGeom prst="rect">
            <a:avLst/>
          </a:prstGeom>
          <a:solidFill>
            <a:schemeClr val="accent2">
              <a:alpha val="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21" name="Rectangle 53"/>
          <p:cNvSpPr>
            <a:spLocks noChangeArrowheads="1"/>
          </p:cNvSpPr>
          <p:nvPr/>
        </p:nvSpPr>
        <p:spPr bwMode="auto">
          <a:xfrm>
            <a:off x="2565400" y="3875088"/>
            <a:ext cx="530225" cy="260350"/>
          </a:xfrm>
          <a:prstGeom prst="rect">
            <a:avLst/>
          </a:prstGeom>
          <a:solidFill>
            <a:schemeClr val="accent2">
              <a:alpha val="6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22" name="Rectangle 54"/>
          <p:cNvSpPr>
            <a:spLocks noChangeArrowheads="1"/>
          </p:cNvSpPr>
          <p:nvPr/>
        </p:nvSpPr>
        <p:spPr bwMode="auto">
          <a:xfrm>
            <a:off x="2565400" y="3571875"/>
            <a:ext cx="530225" cy="260350"/>
          </a:xfrm>
          <a:prstGeom prst="rect">
            <a:avLst/>
          </a:prstGeom>
          <a:solidFill>
            <a:schemeClr val="accent2">
              <a:alpha val="70195"/>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23" name="Rectangle 55"/>
          <p:cNvSpPr>
            <a:spLocks noChangeArrowheads="1"/>
          </p:cNvSpPr>
          <p:nvPr/>
        </p:nvSpPr>
        <p:spPr bwMode="auto">
          <a:xfrm>
            <a:off x="2565400" y="3267075"/>
            <a:ext cx="530225" cy="260350"/>
          </a:xfrm>
          <a:prstGeom prst="rect">
            <a:avLst/>
          </a:prstGeom>
          <a:solidFill>
            <a:schemeClr val="accent2">
              <a:alpha val="74117"/>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24" name="Rectangle 56"/>
          <p:cNvSpPr>
            <a:spLocks noChangeArrowheads="1"/>
          </p:cNvSpPr>
          <p:nvPr/>
        </p:nvSpPr>
        <p:spPr bwMode="auto">
          <a:xfrm>
            <a:off x="2565400" y="2962275"/>
            <a:ext cx="530225" cy="260350"/>
          </a:xfrm>
          <a:prstGeom prst="rect">
            <a:avLst/>
          </a:prstGeom>
          <a:solidFill>
            <a:schemeClr val="accent2">
              <a:alpha val="78038"/>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25" name="Rectangle 57"/>
          <p:cNvSpPr>
            <a:spLocks noChangeArrowheads="1"/>
          </p:cNvSpPr>
          <p:nvPr/>
        </p:nvSpPr>
        <p:spPr bwMode="auto">
          <a:xfrm>
            <a:off x="2565400" y="2657475"/>
            <a:ext cx="530225" cy="260350"/>
          </a:xfrm>
          <a:prstGeom prst="rect">
            <a:avLst/>
          </a:prstGeom>
          <a:solidFill>
            <a:schemeClr val="accent2">
              <a:alpha val="8196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26" name="Rectangle 58"/>
          <p:cNvSpPr>
            <a:spLocks noChangeArrowheads="1"/>
          </p:cNvSpPr>
          <p:nvPr/>
        </p:nvSpPr>
        <p:spPr bwMode="auto">
          <a:xfrm>
            <a:off x="2584450" y="2354263"/>
            <a:ext cx="528638" cy="258762"/>
          </a:xfrm>
          <a:prstGeom prst="rect">
            <a:avLst/>
          </a:prstGeom>
          <a:solidFill>
            <a:schemeClr val="accent2">
              <a:alpha val="8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27" name="Text Box 79"/>
          <p:cNvSpPr txBox="1">
            <a:spLocks noChangeArrowheads="1"/>
          </p:cNvSpPr>
          <p:nvPr/>
        </p:nvSpPr>
        <p:spPr bwMode="auto">
          <a:xfrm>
            <a:off x="2636838" y="2354263"/>
            <a:ext cx="530225" cy="230187"/>
          </a:xfrm>
          <a:prstGeom prst="rect">
            <a:avLst/>
          </a:prstGeom>
          <a:noFill/>
          <a:ln w="9525">
            <a:noFill/>
            <a:miter lim="800000"/>
            <a:headEnd/>
            <a:tailEnd/>
          </a:ln>
        </p:spPr>
        <p:txBody>
          <a:bodyPr lIns="45709" tIns="45709" rIns="45709" bIns="45709">
            <a:spAutoFit/>
          </a:bodyPr>
          <a:lstStyle/>
          <a:p>
            <a:r>
              <a:rPr lang="en-US" sz="900">
                <a:latin typeface="Trebuchet MS" pitchFamily="34" charset="0"/>
              </a:rPr>
              <a:t>Base</a:t>
            </a:r>
          </a:p>
        </p:txBody>
      </p:sp>
      <p:sp>
        <p:nvSpPr>
          <p:cNvPr id="58428" name="Rectangle 82"/>
          <p:cNvSpPr>
            <a:spLocks noChangeArrowheads="1"/>
          </p:cNvSpPr>
          <p:nvPr/>
        </p:nvSpPr>
        <p:spPr bwMode="auto">
          <a:xfrm>
            <a:off x="3327400" y="3873500"/>
            <a:ext cx="528638" cy="260350"/>
          </a:xfrm>
          <a:prstGeom prst="rect">
            <a:avLst/>
          </a:prstGeom>
          <a:solidFill>
            <a:schemeClr val="accent2">
              <a:alpha val="6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29" name="Rectangle 83"/>
          <p:cNvSpPr>
            <a:spLocks noChangeArrowheads="1"/>
          </p:cNvSpPr>
          <p:nvPr/>
        </p:nvSpPr>
        <p:spPr bwMode="auto">
          <a:xfrm>
            <a:off x="3327400" y="3568700"/>
            <a:ext cx="528638" cy="260350"/>
          </a:xfrm>
          <a:prstGeom prst="rect">
            <a:avLst/>
          </a:prstGeom>
          <a:solidFill>
            <a:schemeClr val="accent2">
              <a:alpha val="70195"/>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30" name="Rectangle 84"/>
          <p:cNvSpPr>
            <a:spLocks noChangeArrowheads="1"/>
          </p:cNvSpPr>
          <p:nvPr/>
        </p:nvSpPr>
        <p:spPr bwMode="auto">
          <a:xfrm>
            <a:off x="3327400" y="3265488"/>
            <a:ext cx="528638" cy="258762"/>
          </a:xfrm>
          <a:prstGeom prst="rect">
            <a:avLst/>
          </a:prstGeom>
          <a:solidFill>
            <a:schemeClr val="accent2">
              <a:alpha val="74117"/>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31" name="Rectangle 85"/>
          <p:cNvSpPr>
            <a:spLocks noChangeArrowheads="1"/>
          </p:cNvSpPr>
          <p:nvPr/>
        </p:nvSpPr>
        <p:spPr bwMode="auto">
          <a:xfrm>
            <a:off x="3327400" y="2960688"/>
            <a:ext cx="528638" cy="260350"/>
          </a:xfrm>
          <a:prstGeom prst="rect">
            <a:avLst/>
          </a:prstGeom>
          <a:solidFill>
            <a:schemeClr val="accent2">
              <a:alpha val="78038"/>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32" name="Rectangle 86"/>
          <p:cNvSpPr>
            <a:spLocks noChangeArrowheads="1"/>
          </p:cNvSpPr>
          <p:nvPr/>
        </p:nvSpPr>
        <p:spPr bwMode="auto">
          <a:xfrm>
            <a:off x="3327400" y="2655888"/>
            <a:ext cx="528638" cy="260350"/>
          </a:xfrm>
          <a:prstGeom prst="rect">
            <a:avLst/>
          </a:prstGeom>
          <a:solidFill>
            <a:schemeClr val="accent2">
              <a:alpha val="81960"/>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33" name="Rectangle 87"/>
          <p:cNvSpPr>
            <a:spLocks noChangeArrowheads="1"/>
          </p:cNvSpPr>
          <p:nvPr/>
        </p:nvSpPr>
        <p:spPr bwMode="auto">
          <a:xfrm>
            <a:off x="3327400" y="2351088"/>
            <a:ext cx="528638" cy="260350"/>
          </a:xfrm>
          <a:prstGeom prst="rect">
            <a:avLst/>
          </a:prstGeom>
          <a:solidFill>
            <a:schemeClr val="accent2">
              <a:alpha val="85881"/>
            </a:schemeClr>
          </a:solidFill>
          <a:ln w="9525">
            <a:miter lim="800000"/>
            <a:headEnd/>
            <a:tailEnd/>
          </a:ln>
          <a:scene3d>
            <a:camera prst="legacyObliqueTopRight"/>
            <a:lightRig rig="legacyFlat3" dir="b"/>
          </a:scene3d>
          <a:sp3d extrusionH="277800" prstMaterial="legacyMatte">
            <a:bevelT w="13500" h="13500" prst="angle"/>
            <a:bevelB w="13500" h="13500" prst="angle"/>
            <a:extrusionClr>
              <a:schemeClr val="accent2"/>
            </a:extrusionClr>
          </a:sp3d>
        </p:spPr>
        <p:txBody>
          <a:bodyPr wrap="none" anchor="ctr">
            <a:flatTx/>
          </a:bodyPr>
          <a:lstStyle/>
          <a:p>
            <a:endParaRPr lang="en-US" sz="1000">
              <a:latin typeface="Trebuchet MS" pitchFamily="34" charset="0"/>
            </a:endParaRPr>
          </a:p>
        </p:txBody>
      </p:sp>
      <p:sp>
        <p:nvSpPr>
          <p:cNvPr id="58434" name="Text Box 91"/>
          <p:cNvSpPr txBox="1">
            <a:spLocks noChangeArrowheads="1"/>
          </p:cNvSpPr>
          <p:nvPr/>
        </p:nvSpPr>
        <p:spPr bwMode="auto">
          <a:xfrm>
            <a:off x="3379788" y="2351088"/>
            <a:ext cx="530225" cy="230187"/>
          </a:xfrm>
          <a:prstGeom prst="rect">
            <a:avLst/>
          </a:prstGeom>
          <a:noFill/>
          <a:ln w="9525">
            <a:noFill/>
            <a:miter lim="800000"/>
            <a:headEnd/>
            <a:tailEnd/>
          </a:ln>
        </p:spPr>
        <p:txBody>
          <a:bodyPr lIns="45709" tIns="45709" rIns="45709" bIns="45709">
            <a:spAutoFit/>
          </a:bodyPr>
          <a:lstStyle/>
          <a:p>
            <a:r>
              <a:rPr lang="en-US" sz="900">
                <a:latin typeface="Trebuchet MS" pitchFamily="34" charset="0"/>
              </a:rPr>
              <a:t>Base</a:t>
            </a:r>
          </a:p>
        </p:txBody>
      </p:sp>
      <p:grpSp>
        <p:nvGrpSpPr>
          <p:cNvPr id="87" name="Group 143"/>
          <p:cNvGrpSpPr>
            <a:grpSpLocks/>
          </p:cNvGrpSpPr>
          <p:nvPr/>
        </p:nvGrpSpPr>
        <p:grpSpPr bwMode="auto">
          <a:xfrm>
            <a:off x="4190993" y="2046288"/>
            <a:ext cx="1158875" cy="2209800"/>
            <a:chOff x="2414" y="1168"/>
            <a:chExt cx="730" cy="1392"/>
          </a:xfrm>
        </p:grpSpPr>
        <p:grpSp>
          <p:nvGrpSpPr>
            <p:cNvPr id="88" name="Group 192"/>
            <p:cNvGrpSpPr>
              <a:grpSpLocks/>
            </p:cNvGrpSpPr>
            <p:nvPr/>
          </p:nvGrpSpPr>
          <p:grpSpPr bwMode="auto">
            <a:xfrm>
              <a:off x="2490" y="1168"/>
              <a:ext cx="602" cy="528"/>
              <a:chOff x="3437" y="604"/>
              <a:chExt cx="602" cy="528"/>
            </a:xfrm>
          </p:grpSpPr>
          <p:grpSp>
            <p:nvGrpSpPr>
              <p:cNvPr id="101" name="Group 178"/>
              <p:cNvGrpSpPr>
                <a:grpSpLocks/>
              </p:cNvGrpSpPr>
              <p:nvPr/>
            </p:nvGrpSpPr>
            <p:grpSpPr bwMode="auto">
              <a:xfrm>
                <a:off x="3504" y="604"/>
                <a:ext cx="535" cy="528"/>
                <a:chOff x="3504" y="562"/>
                <a:chExt cx="535" cy="528"/>
              </a:xfrm>
            </p:grpSpPr>
            <p:sp>
              <p:nvSpPr>
                <p:cNvPr id="104" name="AutoShape 176"/>
                <p:cNvSpPr>
                  <a:spLocks noChangeArrowheads="1"/>
                </p:cNvSpPr>
                <p:nvPr/>
              </p:nvSpPr>
              <p:spPr bwMode="auto">
                <a:xfrm>
                  <a:off x="3504" y="576"/>
                  <a:ext cx="528"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A9500">
                    <a:alpha val="98038"/>
                  </a:srgbClr>
                </a:solidFill>
                <a:ln w="9525" algn="ctr">
                  <a:noFill/>
                  <a:miter lim="800000"/>
                  <a:headEnd/>
                  <a:tailEnd/>
                </a:ln>
                <a:effectLst>
                  <a:prstShdw prst="shdw17" dist="17961" dir="2700000">
                    <a:srgbClr val="965900"/>
                  </a:prstShdw>
                </a:effectLst>
              </p:spPr>
              <p:txBody>
                <a:bodyPr wrap="none" anchor="ctr"/>
                <a:lstStyle/>
                <a:p>
                  <a:pPr algn="ctr"/>
                  <a:endParaRPr lang="en-US">
                    <a:latin typeface="Trebuchet MS" pitchFamily="34" charset="0"/>
                  </a:endParaRPr>
                </a:p>
              </p:txBody>
            </p:sp>
            <p:sp>
              <p:nvSpPr>
                <p:cNvPr id="105" name="AutoShape 177"/>
                <p:cNvSpPr>
                  <a:spLocks noChangeArrowheads="1"/>
                </p:cNvSpPr>
                <p:nvPr/>
              </p:nvSpPr>
              <p:spPr bwMode="auto">
                <a:xfrm rot="4910164">
                  <a:off x="3535" y="586"/>
                  <a:ext cx="528"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732 w 21600"/>
                    <a:gd name="T13" fmla="*/ 0 h 21600"/>
                    <a:gd name="T14" fmla="*/ 13868 w 21600"/>
                    <a:gd name="T15" fmla="*/ 6300 h 21600"/>
                  </a:gdLst>
                  <a:ahLst/>
                  <a:cxnLst>
                    <a:cxn ang="T8">
                      <a:pos x="T0" y="T1"/>
                    </a:cxn>
                    <a:cxn ang="T9">
                      <a:pos x="T2" y="T3"/>
                    </a:cxn>
                    <a:cxn ang="T10">
                      <a:pos x="T4" y="T5"/>
                    </a:cxn>
                    <a:cxn ang="T11">
                      <a:pos x="T6" y="T7"/>
                    </a:cxn>
                  </a:cxnLst>
                  <a:rect l="T12" t="T13" r="T14" b="T15"/>
                  <a:pathLst>
                    <a:path w="21600" h="21600">
                      <a:moveTo>
                        <a:pt x="10186" y="6165"/>
                      </a:moveTo>
                      <a:cubicBezTo>
                        <a:pt x="10389" y="6138"/>
                        <a:pt x="10594" y="6124"/>
                        <a:pt x="10800" y="6125"/>
                      </a:cubicBezTo>
                      <a:cubicBezTo>
                        <a:pt x="11005" y="6125"/>
                        <a:pt x="11210" y="6138"/>
                        <a:pt x="11413" y="6165"/>
                      </a:cubicBezTo>
                      <a:lnTo>
                        <a:pt x="12218" y="93"/>
                      </a:lnTo>
                      <a:cubicBezTo>
                        <a:pt x="11748" y="31"/>
                        <a:pt x="11274" y="-1"/>
                        <a:pt x="10799" y="0"/>
                      </a:cubicBezTo>
                      <a:cubicBezTo>
                        <a:pt x="10325" y="0"/>
                        <a:pt x="9851" y="31"/>
                        <a:pt x="9381" y="93"/>
                      </a:cubicBezTo>
                      <a:close/>
                    </a:path>
                  </a:pathLst>
                </a:custGeom>
                <a:solidFill>
                  <a:srgbClr val="FF0000">
                    <a:alpha val="98038"/>
                  </a:srgbClr>
                </a:solidFill>
                <a:ln w="9525" algn="ctr">
                  <a:noFill/>
                  <a:miter lim="800000"/>
                  <a:headEnd/>
                  <a:tailEnd/>
                </a:ln>
              </p:spPr>
              <p:txBody>
                <a:bodyPr rot="10800000" vert="eaVert" wrap="none" anchor="ctr"/>
                <a:lstStyle/>
                <a:p>
                  <a:pPr algn="ctr"/>
                  <a:endParaRPr lang="en-US">
                    <a:latin typeface="Trebuchet MS" pitchFamily="34" charset="0"/>
                  </a:endParaRPr>
                </a:p>
              </p:txBody>
            </p:sp>
          </p:grpSp>
          <p:sp>
            <p:nvSpPr>
              <p:cNvPr id="102" name="Line 185"/>
              <p:cNvSpPr>
                <a:spLocks noChangeShapeType="1"/>
              </p:cNvSpPr>
              <p:nvPr/>
            </p:nvSpPr>
            <p:spPr bwMode="auto">
              <a:xfrm flipV="1">
                <a:off x="3744" y="672"/>
                <a:ext cx="144" cy="192"/>
              </a:xfrm>
              <a:prstGeom prst="line">
                <a:avLst/>
              </a:prstGeom>
              <a:noFill/>
              <a:ln w="28575">
                <a:solidFill>
                  <a:schemeClr val="tx1"/>
                </a:solidFill>
                <a:round/>
                <a:headEnd/>
                <a:tailEnd type="triangle" w="med" len="med"/>
              </a:ln>
            </p:spPr>
            <p:txBody>
              <a:bodyPr wrap="none" anchor="ctr"/>
              <a:lstStyle/>
              <a:p>
                <a:pPr algn="ctr"/>
                <a:endParaRPr lang="en-US">
                  <a:latin typeface="Trebuchet MS" pitchFamily="34" charset="0"/>
                </a:endParaRPr>
              </a:p>
            </p:txBody>
          </p:sp>
          <p:sp>
            <p:nvSpPr>
              <p:cNvPr id="103" name="Text Box 189"/>
              <p:cNvSpPr txBox="1">
                <a:spLocks noChangeArrowheads="1"/>
              </p:cNvSpPr>
              <p:nvPr/>
            </p:nvSpPr>
            <p:spPr bwMode="auto">
              <a:xfrm>
                <a:off x="3437" y="864"/>
                <a:ext cx="596" cy="213"/>
              </a:xfrm>
              <a:prstGeom prst="rect">
                <a:avLst/>
              </a:prstGeom>
              <a:noFill/>
              <a:ln w="9525" algn="ctr">
                <a:noFill/>
                <a:miter lim="800000"/>
                <a:headEnd/>
                <a:tailEnd/>
              </a:ln>
              <a:effectLst>
                <a:prstShdw prst="shdw17" dist="17961" dir="2700000">
                  <a:srgbClr val="00005C"/>
                </a:prstShdw>
              </a:effectLst>
            </p:spPr>
            <p:txBody>
              <a:bodyPr wrap="none">
                <a:spAutoFit/>
              </a:bodyPr>
              <a:lstStyle/>
              <a:p>
                <a:pPr algn="ctr"/>
                <a:r>
                  <a:rPr lang="en-US" sz="1600" dirty="0">
                    <a:latin typeface="Trebuchet MS" pitchFamily="34" charset="0"/>
                  </a:rPr>
                  <a:t>Thermal</a:t>
                </a:r>
              </a:p>
            </p:txBody>
          </p:sp>
        </p:grpSp>
        <p:grpSp>
          <p:nvGrpSpPr>
            <p:cNvPr id="89" name="Group 193"/>
            <p:cNvGrpSpPr>
              <a:grpSpLocks/>
            </p:cNvGrpSpPr>
            <p:nvPr/>
          </p:nvGrpSpPr>
          <p:grpSpPr bwMode="auto">
            <a:xfrm>
              <a:off x="2414" y="1580"/>
              <a:ext cx="730" cy="528"/>
              <a:chOff x="3361" y="1104"/>
              <a:chExt cx="730" cy="528"/>
            </a:xfrm>
          </p:grpSpPr>
          <p:grpSp>
            <p:nvGrpSpPr>
              <p:cNvPr id="96" name="Group 179"/>
              <p:cNvGrpSpPr>
                <a:grpSpLocks/>
              </p:cNvGrpSpPr>
              <p:nvPr/>
            </p:nvGrpSpPr>
            <p:grpSpPr bwMode="auto">
              <a:xfrm>
                <a:off x="3504" y="1104"/>
                <a:ext cx="535" cy="528"/>
                <a:chOff x="3504" y="562"/>
                <a:chExt cx="535" cy="528"/>
              </a:xfrm>
            </p:grpSpPr>
            <p:sp>
              <p:nvSpPr>
                <p:cNvPr id="99" name="AutoShape 180"/>
                <p:cNvSpPr>
                  <a:spLocks noChangeArrowheads="1"/>
                </p:cNvSpPr>
                <p:nvPr/>
              </p:nvSpPr>
              <p:spPr bwMode="auto">
                <a:xfrm>
                  <a:off x="3504" y="576"/>
                  <a:ext cx="528"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A9500">
                    <a:alpha val="98038"/>
                  </a:srgbClr>
                </a:solidFill>
                <a:ln w="9525" algn="ctr">
                  <a:noFill/>
                  <a:miter lim="800000"/>
                  <a:headEnd/>
                  <a:tailEnd/>
                </a:ln>
                <a:effectLst>
                  <a:prstShdw prst="shdw17" dist="17961" dir="2700000">
                    <a:srgbClr val="965900"/>
                  </a:prstShdw>
                </a:effectLst>
              </p:spPr>
              <p:txBody>
                <a:bodyPr wrap="none" anchor="ctr"/>
                <a:lstStyle/>
                <a:p>
                  <a:pPr algn="ctr"/>
                  <a:endParaRPr lang="en-US">
                    <a:latin typeface="Trebuchet MS" pitchFamily="34" charset="0"/>
                  </a:endParaRPr>
                </a:p>
              </p:txBody>
            </p:sp>
            <p:sp>
              <p:nvSpPr>
                <p:cNvPr id="100" name="AutoShape 181"/>
                <p:cNvSpPr>
                  <a:spLocks noChangeArrowheads="1"/>
                </p:cNvSpPr>
                <p:nvPr/>
              </p:nvSpPr>
              <p:spPr bwMode="auto">
                <a:xfrm rot="4910164">
                  <a:off x="3535" y="586"/>
                  <a:ext cx="528"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732 w 21600"/>
                    <a:gd name="T13" fmla="*/ 0 h 21600"/>
                    <a:gd name="T14" fmla="*/ 13868 w 21600"/>
                    <a:gd name="T15" fmla="*/ 6300 h 21600"/>
                  </a:gdLst>
                  <a:ahLst/>
                  <a:cxnLst>
                    <a:cxn ang="T8">
                      <a:pos x="T0" y="T1"/>
                    </a:cxn>
                    <a:cxn ang="T9">
                      <a:pos x="T2" y="T3"/>
                    </a:cxn>
                    <a:cxn ang="T10">
                      <a:pos x="T4" y="T5"/>
                    </a:cxn>
                    <a:cxn ang="T11">
                      <a:pos x="T6" y="T7"/>
                    </a:cxn>
                  </a:cxnLst>
                  <a:rect l="T12" t="T13" r="T14" b="T15"/>
                  <a:pathLst>
                    <a:path w="21600" h="21600">
                      <a:moveTo>
                        <a:pt x="10186" y="6165"/>
                      </a:moveTo>
                      <a:cubicBezTo>
                        <a:pt x="10389" y="6138"/>
                        <a:pt x="10594" y="6124"/>
                        <a:pt x="10800" y="6125"/>
                      </a:cubicBezTo>
                      <a:cubicBezTo>
                        <a:pt x="11005" y="6125"/>
                        <a:pt x="11210" y="6138"/>
                        <a:pt x="11413" y="6165"/>
                      </a:cubicBezTo>
                      <a:lnTo>
                        <a:pt x="12218" y="93"/>
                      </a:lnTo>
                      <a:cubicBezTo>
                        <a:pt x="11748" y="31"/>
                        <a:pt x="11274" y="-1"/>
                        <a:pt x="10799" y="0"/>
                      </a:cubicBezTo>
                      <a:cubicBezTo>
                        <a:pt x="10325" y="0"/>
                        <a:pt x="9851" y="31"/>
                        <a:pt x="9381" y="93"/>
                      </a:cubicBezTo>
                      <a:close/>
                    </a:path>
                  </a:pathLst>
                </a:custGeom>
                <a:solidFill>
                  <a:srgbClr val="FF0000">
                    <a:alpha val="98038"/>
                  </a:srgbClr>
                </a:solidFill>
                <a:ln w="9525" algn="ctr">
                  <a:noFill/>
                  <a:miter lim="800000"/>
                  <a:headEnd/>
                  <a:tailEnd/>
                </a:ln>
              </p:spPr>
              <p:txBody>
                <a:bodyPr rot="10800000" vert="eaVert" wrap="none" anchor="ctr"/>
                <a:lstStyle/>
                <a:p>
                  <a:pPr algn="ctr"/>
                  <a:endParaRPr lang="en-US">
                    <a:latin typeface="Trebuchet MS" pitchFamily="34" charset="0"/>
                  </a:endParaRPr>
                </a:p>
              </p:txBody>
            </p:sp>
          </p:grpSp>
          <p:sp>
            <p:nvSpPr>
              <p:cNvPr id="97" name="Line 187"/>
              <p:cNvSpPr>
                <a:spLocks noChangeShapeType="1"/>
              </p:cNvSpPr>
              <p:nvPr/>
            </p:nvSpPr>
            <p:spPr bwMode="auto">
              <a:xfrm flipV="1">
                <a:off x="3744" y="1200"/>
                <a:ext cx="192" cy="144"/>
              </a:xfrm>
              <a:prstGeom prst="line">
                <a:avLst/>
              </a:prstGeom>
              <a:noFill/>
              <a:ln w="28575">
                <a:solidFill>
                  <a:schemeClr val="tx1"/>
                </a:solidFill>
                <a:round/>
                <a:headEnd/>
                <a:tailEnd type="triangle" w="med" len="med"/>
              </a:ln>
            </p:spPr>
            <p:txBody>
              <a:bodyPr wrap="none" anchor="ctr"/>
              <a:lstStyle/>
              <a:p>
                <a:pPr algn="ctr"/>
                <a:endParaRPr lang="en-US">
                  <a:latin typeface="Trebuchet MS" pitchFamily="34" charset="0"/>
                </a:endParaRPr>
              </a:p>
            </p:txBody>
          </p:sp>
          <p:sp>
            <p:nvSpPr>
              <p:cNvPr id="98" name="Text Box 190"/>
              <p:cNvSpPr txBox="1">
                <a:spLocks noChangeArrowheads="1"/>
              </p:cNvSpPr>
              <p:nvPr/>
            </p:nvSpPr>
            <p:spPr bwMode="auto">
              <a:xfrm>
                <a:off x="3361" y="1363"/>
                <a:ext cx="730" cy="213"/>
              </a:xfrm>
              <a:prstGeom prst="rect">
                <a:avLst/>
              </a:prstGeom>
              <a:noFill/>
              <a:ln w="9525" algn="ctr">
                <a:noFill/>
                <a:miter lim="800000"/>
                <a:headEnd/>
                <a:tailEnd/>
              </a:ln>
              <a:effectLst>
                <a:prstShdw prst="shdw17" dist="17961" dir="2700000">
                  <a:srgbClr val="00005C"/>
                </a:prstShdw>
              </a:effectLst>
            </p:spPr>
            <p:txBody>
              <a:bodyPr wrap="none">
                <a:spAutoFit/>
              </a:bodyPr>
              <a:lstStyle/>
              <a:p>
                <a:pPr algn="ctr"/>
                <a:r>
                  <a:rPr lang="en-US" sz="1600">
                    <a:latin typeface="Trebuchet MS" pitchFamily="34" charset="0"/>
                  </a:rPr>
                  <a:t>Case Temp</a:t>
                </a:r>
              </a:p>
            </p:txBody>
          </p:sp>
        </p:grpSp>
        <p:grpSp>
          <p:nvGrpSpPr>
            <p:cNvPr id="90" name="Group 194"/>
            <p:cNvGrpSpPr>
              <a:grpSpLocks/>
            </p:cNvGrpSpPr>
            <p:nvPr/>
          </p:nvGrpSpPr>
          <p:grpSpPr bwMode="auto">
            <a:xfrm>
              <a:off x="2515" y="2032"/>
              <a:ext cx="577" cy="528"/>
              <a:chOff x="3462" y="1604"/>
              <a:chExt cx="577" cy="528"/>
            </a:xfrm>
          </p:grpSpPr>
          <p:grpSp>
            <p:nvGrpSpPr>
              <p:cNvPr id="91" name="Group 182"/>
              <p:cNvGrpSpPr>
                <a:grpSpLocks/>
              </p:cNvGrpSpPr>
              <p:nvPr/>
            </p:nvGrpSpPr>
            <p:grpSpPr bwMode="auto">
              <a:xfrm>
                <a:off x="3504" y="1604"/>
                <a:ext cx="535" cy="528"/>
                <a:chOff x="3504" y="562"/>
                <a:chExt cx="535" cy="528"/>
              </a:xfrm>
            </p:grpSpPr>
            <p:sp>
              <p:nvSpPr>
                <p:cNvPr id="94" name="AutoShape 183"/>
                <p:cNvSpPr>
                  <a:spLocks noChangeArrowheads="1"/>
                </p:cNvSpPr>
                <p:nvPr/>
              </p:nvSpPr>
              <p:spPr bwMode="auto">
                <a:xfrm>
                  <a:off x="3504" y="576"/>
                  <a:ext cx="528"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695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rgbClr val="FA9500">
                    <a:alpha val="98038"/>
                  </a:srgbClr>
                </a:solidFill>
                <a:ln w="9525" algn="ctr">
                  <a:noFill/>
                  <a:miter lim="800000"/>
                  <a:headEnd/>
                  <a:tailEnd/>
                </a:ln>
                <a:effectLst>
                  <a:prstShdw prst="shdw17" dist="17961" dir="2700000">
                    <a:srgbClr val="965900"/>
                  </a:prstShdw>
                </a:effectLst>
              </p:spPr>
              <p:txBody>
                <a:bodyPr wrap="none" anchor="ctr"/>
                <a:lstStyle/>
                <a:p>
                  <a:pPr algn="ctr"/>
                  <a:endParaRPr lang="en-US">
                    <a:latin typeface="Trebuchet MS" pitchFamily="34" charset="0"/>
                  </a:endParaRPr>
                </a:p>
              </p:txBody>
            </p:sp>
            <p:sp>
              <p:nvSpPr>
                <p:cNvPr id="95" name="AutoShape 184"/>
                <p:cNvSpPr>
                  <a:spLocks noChangeArrowheads="1"/>
                </p:cNvSpPr>
                <p:nvPr/>
              </p:nvSpPr>
              <p:spPr bwMode="auto">
                <a:xfrm rot="4910164">
                  <a:off x="3535" y="586"/>
                  <a:ext cx="528" cy="480"/>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7732 w 21600"/>
                    <a:gd name="T13" fmla="*/ 0 h 21600"/>
                    <a:gd name="T14" fmla="*/ 13868 w 21600"/>
                    <a:gd name="T15" fmla="*/ 6300 h 21600"/>
                  </a:gdLst>
                  <a:ahLst/>
                  <a:cxnLst>
                    <a:cxn ang="T8">
                      <a:pos x="T0" y="T1"/>
                    </a:cxn>
                    <a:cxn ang="T9">
                      <a:pos x="T2" y="T3"/>
                    </a:cxn>
                    <a:cxn ang="T10">
                      <a:pos x="T4" y="T5"/>
                    </a:cxn>
                    <a:cxn ang="T11">
                      <a:pos x="T6" y="T7"/>
                    </a:cxn>
                  </a:cxnLst>
                  <a:rect l="T12" t="T13" r="T14" b="T15"/>
                  <a:pathLst>
                    <a:path w="21600" h="21600">
                      <a:moveTo>
                        <a:pt x="10186" y="6165"/>
                      </a:moveTo>
                      <a:cubicBezTo>
                        <a:pt x="10389" y="6138"/>
                        <a:pt x="10594" y="6124"/>
                        <a:pt x="10800" y="6125"/>
                      </a:cubicBezTo>
                      <a:cubicBezTo>
                        <a:pt x="11005" y="6125"/>
                        <a:pt x="11210" y="6138"/>
                        <a:pt x="11413" y="6165"/>
                      </a:cubicBezTo>
                      <a:lnTo>
                        <a:pt x="12218" y="93"/>
                      </a:lnTo>
                      <a:cubicBezTo>
                        <a:pt x="11748" y="31"/>
                        <a:pt x="11274" y="-1"/>
                        <a:pt x="10799" y="0"/>
                      </a:cubicBezTo>
                      <a:cubicBezTo>
                        <a:pt x="10325" y="0"/>
                        <a:pt x="9851" y="31"/>
                        <a:pt x="9381" y="93"/>
                      </a:cubicBezTo>
                      <a:close/>
                    </a:path>
                  </a:pathLst>
                </a:custGeom>
                <a:solidFill>
                  <a:srgbClr val="FF0000">
                    <a:alpha val="98038"/>
                  </a:srgbClr>
                </a:solidFill>
                <a:ln w="9525" algn="ctr">
                  <a:noFill/>
                  <a:miter lim="800000"/>
                  <a:headEnd/>
                  <a:tailEnd/>
                </a:ln>
              </p:spPr>
              <p:txBody>
                <a:bodyPr rot="10800000" vert="eaVert" wrap="none" anchor="ctr"/>
                <a:lstStyle/>
                <a:p>
                  <a:pPr algn="ctr"/>
                  <a:endParaRPr lang="en-US">
                    <a:latin typeface="Trebuchet MS" pitchFamily="34" charset="0"/>
                  </a:endParaRPr>
                </a:p>
              </p:txBody>
            </p:sp>
          </p:grpSp>
          <p:sp>
            <p:nvSpPr>
              <p:cNvPr id="92" name="Line 188"/>
              <p:cNvSpPr>
                <a:spLocks noChangeShapeType="1"/>
              </p:cNvSpPr>
              <p:nvPr/>
            </p:nvSpPr>
            <p:spPr bwMode="auto">
              <a:xfrm flipV="1">
                <a:off x="3744" y="1680"/>
                <a:ext cx="144" cy="192"/>
              </a:xfrm>
              <a:prstGeom prst="line">
                <a:avLst/>
              </a:prstGeom>
              <a:noFill/>
              <a:ln w="28575">
                <a:solidFill>
                  <a:schemeClr val="tx1"/>
                </a:solidFill>
                <a:round/>
                <a:headEnd/>
                <a:tailEnd type="triangle" w="med" len="med"/>
              </a:ln>
            </p:spPr>
            <p:txBody>
              <a:bodyPr wrap="none" anchor="ctr"/>
              <a:lstStyle/>
              <a:p>
                <a:pPr algn="ctr"/>
                <a:endParaRPr lang="en-US">
                  <a:latin typeface="Trebuchet MS" pitchFamily="34" charset="0"/>
                </a:endParaRPr>
              </a:p>
            </p:txBody>
          </p:sp>
          <p:sp>
            <p:nvSpPr>
              <p:cNvPr id="93" name="Text Box 191"/>
              <p:cNvSpPr txBox="1">
                <a:spLocks noChangeArrowheads="1"/>
              </p:cNvSpPr>
              <p:nvPr/>
            </p:nvSpPr>
            <p:spPr bwMode="auto">
              <a:xfrm>
                <a:off x="3462" y="1861"/>
                <a:ext cx="559" cy="213"/>
              </a:xfrm>
              <a:prstGeom prst="rect">
                <a:avLst/>
              </a:prstGeom>
              <a:noFill/>
              <a:ln w="9525" algn="ctr">
                <a:noFill/>
                <a:miter lim="800000"/>
                <a:headEnd/>
                <a:tailEnd/>
              </a:ln>
              <a:effectLst>
                <a:prstShdw prst="shdw17" dist="17961" dir="2700000">
                  <a:srgbClr val="00005C"/>
                </a:prstShdw>
              </a:effectLst>
            </p:spPr>
            <p:txBody>
              <a:bodyPr wrap="none">
                <a:spAutoFit/>
              </a:bodyPr>
              <a:lstStyle/>
              <a:p>
                <a:pPr algn="ctr"/>
                <a:r>
                  <a:rPr lang="en-US" sz="1600" dirty="0">
                    <a:latin typeface="Trebuchet MS" pitchFamily="34" charset="0"/>
                  </a:rPr>
                  <a:t>Current</a:t>
                </a:r>
              </a:p>
            </p:txBody>
          </p:sp>
        </p:grpSp>
      </p:grpSp>
      <p:sp>
        <p:nvSpPr>
          <p:cNvPr id="106" name="Line 47"/>
          <p:cNvSpPr>
            <a:spLocks noChangeShapeType="1"/>
          </p:cNvSpPr>
          <p:nvPr/>
        </p:nvSpPr>
        <p:spPr bwMode="auto">
          <a:xfrm flipH="1" flipV="1">
            <a:off x="598488" y="1508125"/>
            <a:ext cx="20637" cy="2894013"/>
          </a:xfrm>
          <a:prstGeom prst="line">
            <a:avLst/>
          </a:prstGeom>
          <a:ln w="50800">
            <a:headEnd/>
            <a:tailEnd type="triangle" w="med" len="med"/>
          </a:ln>
        </p:spPr>
        <p:style>
          <a:lnRef idx="1">
            <a:schemeClr val="accent1"/>
          </a:lnRef>
          <a:fillRef idx="0">
            <a:schemeClr val="accent1"/>
          </a:fillRef>
          <a:effectRef idx="0">
            <a:schemeClr val="accent1"/>
          </a:effectRef>
          <a:fontRef idx="minor">
            <a:schemeClr val="tx1"/>
          </a:fontRef>
        </p:style>
        <p:txBody>
          <a:bodyPr/>
          <a:lstStyle/>
          <a:p>
            <a:endParaRPr lang="en-US">
              <a:latin typeface="Trebuchet MS" pitchFamily="34" charset="0"/>
            </a:endParaRPr>
          </a:p>
        </p:txBody>
      </p:sp>
      <p:sp>
        <p:nvSpPr>
          <p:cNvPr id="107" name="Text Box 48"/>
          <p:cNvSpPr txBox="1">
            <a:spLocks noChangeArrowheads="1"/>
          </p:cNvSpPr>
          <p:nvPr/>
        </p:nvSpPr>
        <p:spPr bwMode="auto">
          <a:xfrm rot="10800000">
            <a:off x="140358" y="1900514"/>
            <a:ext cx="492398" cy="1980648"/>
          </a:xfrm>
          <a:prstGeom prst="rect">
            <a:avLst/>
          </a:prstGeom>
          <a:noFill/>
          <a:ln w="9525" algn="ctr">
            <a:noFill/>
            <a:miter lim="800000"/>
            <a:headEnd/>
            <a:tailEnd/>
          </a:ln>
        </p:spPr>
        <p:txBody>
          <a:bodyPr vert="eaVert" wrap="none" lIns="91418" tIns="45709" rIns="91418" bIns="45709" anchor="b">
            <a:spAutoFit/>
          </a:bodyPr>
          <a:lstStyle/>
          <a:p>
            <a:pPr>
              <a:lnSpc>
                <a:spcPct val="125000"/>
              </a:lnSpc>
              <a:spcBef>
                <a:spcPct val="20000"/>
              </a:spcBef>
              <a:buClr>
                <a:schemeClr val="bg1"/>
              </a:buClr>
              <a:buSzPct val="80000"/>
              <a:buFont typeface="Wingdings" pitchFamily="2" charset="2"/>
              <a:buNone/>
            </a:pPr>
            <a:r>
              <a:rPr lang="en-US" sz="1600">
                <a:latin typeface="Trebuchet MS" pitchFamily="34" charset="0"/>
              </a:rPr>
              <a:t>Frequency (F)  Steps</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70" name="Rectangle 370"/>
          <p:cNvSpPr>
            <a:spLocks noChangeArrowheads="1"/>
          </p:cNvSpPr>
          <p:nvPr/>
        </p:nvSpPr>
        <p:spPr bwMode="auto">
          <a:xfrm>
            <a:off x="5065713" y="1856317"/>
            <a:ext cx="3586957" cy="3224742"/>
          </a:xfrm>
          <a:prstGeom prst="rect">
            <a:avLst/>
          </a:prstGeom>
          <a:gradFill rotWithShape="1">
            <a:gsLst>
              <a:gs pos="0">
                <a:schemeClr val="bg2">
                  <a:gamma/>
                  <a:tint val="0"/>
                  <a:invGamma/>
                  <a:alpha val="0"/>
                </a:schemeClr>
              </a:gs>
              <a:gs pos="100000">
                <a:schemeClr val="bg2"/>
              </a:gs>
            </a:gsLst>
            <a:lin ang="5400000" scaled="1"/>
          </a:gradFill>
          <a:ln w="9525">
            <a:noFill/>
            <a:miter lim="800000"/>
            <a:headEnd/>
            <a:tailEnd/>
          </a:ln>
          <a:effectLst/>
        </p:spPr>
        <p:txBody>
          <a:bodyPr wrap="none" lIns="51206" tIns="25603" rIns="51206" bIns="25603" anchor="ctr"/>
          <a:lstStyle/>
          <a:p>
            <a:pPr algn="l">
              <a:defRPr/>
            </a:pPr>
            <a:endParaRPr lang="en-US">
              <a:solidFill>
                <a:srgbClr val="FFFFFF"/>
              </a:solidFill>
              <a:latin typeface="Trebuchet MS" pitchFamily="34" charset="0"/>
            </a:endParaRPr>
          </a:p>
        </p:txBody>
      </p:sp>
      <p:sp>
        <p:nvSpPr>
          <p:cNvPr id="307218" name="Rectangle 18"/>
          <p:cNvSpPr>
            <a:spLocks noGrp="1" noChangeArrowheads="1"/>
          </p:cNvSpPr>
          <p:nvPr>
            <p:ph type="title"/>
          </p:nvPr>
        </p:nvSpPr>
        <p:spPr>
          <a:xfrm>
            <a:off x="382588" y="228600"/>
            <a:ext cx="8380412" cy="609398"/>
          </a:xfrm>
        </p:spPr>
        <p:txBody>
          <a:bodyPr/>
          <a:lstStyle/>
          <a:p>
            <a:r>
              <a:rPr lang="en-US" sz="4400" dirty="0" smtClean="0"/>
              <a:t>Nehalem − Efficient Performance</a:t>
            </a:r>
            <a:endParaRPr lang="en-US" sz="4400" dirty="0"/>
          </a:p>
        </p:txBody>
      </p:sp>
      <p:sp>
        <p:nvSpPr>
          <p:cNvPr id="307219" name="Rectangle 19"/>
          <p:cNvSpPr>
            <a:spLocks noGrp="1" noChangeArrowheads="1"/>
          </p:cNvSpPr>
          <p:nvPr>
            <p:ph idx="1"/>
          </p:nvPr>
        </p:nvSpPr>
        <p:spPr>
          <a:xfrm>
            <a:off x="381000" y="1417638"/>
            <a:ext cx="4378255" cy="3739998"/>
          </a:xfrm>
        </p:spPr>
        <p:txBody>
          <a:bodyPr/>
          <a:lstStyle/>
          <a:p>
            <a:r>
              <a:rPr lang="en-US" sz="2400" dirty="0" smtClean="0"/>
              <a:t>Outstanding Performance</a:t>
            </a:r>
          </a:p>
          <a:p>
            <a:pPr marL="703263" lvl="1" indent="-315913"/>
            <a:r>
              <a:rPr lang="en-US" sz="2000" dirty="0" smtClean="0"/>
              <a:t>Best in class bandwidth with QPI up to 25.6 GB/s</a:t>
            </a:r>
          </a:p>
          <a:p>
            <a:pPr marL="703263" lvl="1" indent="-315913"/>
            <a:r>
              <a:rPr lang="en-US" sz="2000" dirty="0" smtClean="0"/>
              <a:t>DDR3 and supports 18 DIMM </a:t>
            </a:r>
            <a:br>
              <a:rPr lang="en-US" sz="2000" dirty="0" smtClean="0"/>
            </a:br>
            <a:r>
              <a:rPr lang="en-US" sz="2000" dirty="0" smtClean="0"/>
              <a:t>up to 288 GB</a:t>
            </a:r>
          </a:p>
          <a:p>
            <a:pPr lvl="1"/>
            <a:endParaRPr lang="en-US" sz="2000" dirty="0" smtClean="0"/>
          </a:p>
          <a:p>
            <a:r>
              <a:rPr lang="en-US" sz="2400" dirty="0" smtClean="0"/>
              <a:t>Energy Efficient </a:t>
            </a:r>
          </a:p>
          <a:p>
            <a:pPr lvl="1"/>
            <a:r>
              <a:rPr lang="en-US" sz="2000" dirty="0" smtClean="0"/>
              <a:t>Performance on demand with Turbo mode</a:t>
            </a:r>
          </a:p>
          <a:p>
            <a:pPr lvl="1"/>
            <a:r>
              <a:rPr lang="en-US" sz="2000" dirty="0" smtClean="0"/>
              <a:t>Dynamic power management</a:t>
            </a:r>
          </a:p>
        </p:txBody>
      </p:sp>
      <p:sp>
        <p:nvSpPr>
          <p:cNvPr id="25606" name="Text Box 7"/>
          <p:cNvSpPr txBox="1">
            <a:spLocks noChangeArrowheads="1"/>
          </p:cNvSpPr>
          <p:nvPr/>
        </p:nvSpPr>
        <p:spPr bwMode="auto">
          <a:xfrm>
            <a:off x="6171407" y="1649619"/>
            <a:ext cx="1145381" cy="220983"/>
          </a:xfrm>
          <a:prstGeom prst="rect">
            <a:avLst/>
          </a:prstGeom>
          <a:noFill/>
          <a:ln w="12700" algn="ctr">
            <a:noFill/>
            <a:miter lim="800000"/>
            <a:headEnd/>
            <a:tailEnd/>
          </a:ln>
        </p:spPr>
        <p:txBody>
          <a:bodyPr lIns="51206" tIns="25603" rIns="51206" bIns="25603">
            <a:spAutoFit/>
          </a:bodyPr>
          <a:lstStyle/>
          <a:p>
            <a:pPr eaLnBrk="0" hangingPunct="0"/>
            <a:r>
              <a:rPr lang="en-US" sz="1100" i="1" dirty="0" smtClean="0">
                <a:solidFill>
                  <a:srgbClr val="FFFFFF"/>
                </a:solidFill>
                <a:latin typeface="Trebuchet MS" pitchFamily="34" charset="0"/>
              </a:rPr>
              <a:t>Higher </a:t>
            </a:r>
            <a:r>
              <a:rPr lang="en-US" sz="1100" i="1" dirty="0">
                <a:solidFill>
                  <a:srgbClr val="FFFFFF"/>
                </a:solidFill>
                <a:latin typeface="Trebuchet MS" pitchFamily="34" charset="0"/>
              </a:rPr>
              <a:t>Is Better</a:t>
            </a:r>
          </a:p>
        </p:txBody>
      </p:sp>
      <p:sp>
        <p:nvSpPr>
          <p:cNvPr id="9" name="AutoShape 32"/>
          <p:cNvSpPr>
            <a:spLocks noChangeArrowheads="1"/>
          </p:cNvSpPr>
          <p:nvPr/>
        </p:nvSpPr>
        <p:spPr bwMode="gray">
          <a:xfrm>
            <a:off x="5026819" y="1336168"/>
            <a:ext cx="3736181" cy="367242"/>
          </a:xfrm>
          <a:prstGeom prst="roundRect">
            <a:avLst>
              <a:gd name="adj" fmla="val 0"/>
            </a:avLst>
          </a:prstGeom>
          <a:noFill/>
          <a:ln w="12700" algn="ctr">
            <a:noFill/>
            <a:round/>
            <a:headEnd type="none" w="sm" len="sm"/>
            <a:tailEnd type="none" w="sm" len="sm"/>
          </a:ln>
        </p:spPr>
        <p:txBody>
          <a:bodyPr lIns="0" tIns="25592" rIns="0" bIns="25592" anchor="ctr"/>
          <a:lstStyle/>
          <a:p>
            <a:pPr>
              <a:lnSpc>
                <a:spcPct val="85000"/>
              </a:lnSpc>
              <a:spcBef>
                <a:spcPct val="55000"/>
              </a:spcBef>
              <a:buClr>
                <a:srgbClr val="E6B012"/>
              </a:buClr>
              <a:buFont typeface="Wingdings" pitchFamily="2" charset="2"/>
              <a:buNone/>
              <a:defRPr/>
            </a:pPr>
            <a:r>
              <a:rPr kumimoji="1" lang="en-US" sz="1600" dirty="0">
                <a:solidFill>
                  <a:srgbClr val="FFFFFF"/>
                </a:solidFill>
                <a:effectLst>
                  <a:outerShdw blurRad="38100" dist="38100" dir="2700000" algn="tl">
                    <a:srgbClr val="000000"/>
                  </a:outerShdw>
                </a:effectLst>
                <a:latin typeface="Trebuchet MS" pitchFamily="34" charset="0"/>
              </a:rPr>
              <a:t>Stream Bandwidth – Mbytes/Sec (Triad)</a:t>
            </a:r>
          </a:p>
        </p:txBody>
      </p:sp>
      <p:sp>
        <p:nvSpPr>
          <p:cNvPr id="25608" name="Rectangle 277"/>
          <p:cNvSpPr>
            <a:spLocks noChangeArrowheads="1"/>
          </p:cNvSpPr>
          <p:nvPr/>
        </p:nvSpPr>
        <p:spPr bwMode="auto">
          <a:xfrm>
            <a:off x="3011488" y="6166037"/>
            <a:ext cx="3107532" cy="230832"/>
          </a:xfrm>
          <a:prstGeom prst="rect">
            <a:avLst/>
          </a:prstGeom>
          <a:noFill/>
          <a:ln w="50800" algn="ctr">
            <a:noFill/>
            <a:miter lim="800000"/>
            <a:headEnd/>
            <a:tailEnd/>
          </a:ln>
        </p:spPr>
        <p:txBody>
          <a:bodyPr lIns="91439" tIns="45720" rIns="91439" bIns="45720" anchor="ctr">
            <a:spAutoFit/>
          </a:bodyPr>
          <a:lstStyle/>
          <a:p>
            <a:pPr defTabSz="914781"/>
            <a:r>
              <a:rPr lang="en-US" sz="900" dirty="0">
                <a:latin typeface="Neo Sans Intel" pitchFamily="34" charset="0"/>
              </a:rPr>
              <a:t>Source: </a:t>
            </a:r>
            <a:r>
              <a:rPr lang="en-US" sz="900" dirty="0" smtClean="0">
                <a:latin typeface="Neo Sans Intel" pitchFamily="34" charset="0"/>
              </a:rPr>
              <a:t> Intel </a:t>
            </a:r>
            <a:r>
              <a:rPr lang="en-US" sz="900" dirty="0">
                <a:latin typeface="Neo Sans Intel" pitchFamily="34" charset="0"/>
              </a:rPr>
              <a:t>Internal measurements – August 2008</a:t>
            </a:r>
          </a:p>
        </p:txBody>
      </p:sp>
      <p:sp>
        <p:nvSpPr>
          <p:cNvPr id="307209" name="Text Box 9"/>
          <p:cNvSpPr txBox="1">
            <a:spLocks noChangeArrowheads="1"/>
          </p:cNvSpPr>
          <p:nvPr/>
        </p:nvSpPr>
        <p:spPr bwMode="auto">
          <a:xfrm>
            <a:off x="146050" y="5645060"/>
            <a:ext cx="8839200" cy="490009"/>
          </a:xfrm>
          <a:prstGeom prst="roundRect">
            <a:avLst/>
          </a:prstGeom>
          <a:ln>
            <a:headEnd/>
            <a:tailEnd/>
          </a:ln>
        </p:spPr>
        <p:style>
          <a:lnRef idx="1">
            <a:schemeClr val="accent6"/>
          </a:lnRef>
          <a:fillRef idx="3">
            <a:schemeClr val="accent6"/>
          </a:fillRef>
          <a:effectRef idx="2">
            <a:schemeClr val="accent6"/>
          </a:effectRef>
          <a:fontRef idx="minor">
            <a:schemeClr val="lt1"/>
          </a:fontRef>
        </p:style>
        <p:txBody>
          <a:bodyPr anchor="ctr"/>
          <a:lstStyle/>
          <a:p>
            <a:pPr algn="ctr">
              <a:defRPr/>
            </a:pPr>
            <a:r>
              <a:rPr lang="en-US" sz="2000" dirty="0">
                <a:effectLst>
                  <a:outerShdw blurRad="38100" dist="38100" dir="2700000" algn="tl">
                    <a:srgbClr val="000000">
                      <a:alpha val="43137"/>
                    </a:srgbClr>
                  </a:outerShdw>
                </a:effectLst>
                <a:latin typeface="Trebuchet MS" pitchFamily="34" charset="0"/>
              </a:rPr>
              <a:t>World’s Most Adaptable Server </a:t>
            </a:r>
            <a:r>
              <a:rPr lang="en-US" sz="2000" dirty="0" smtClean="0">
                <a:effectLst>
                  <a:outerShdw blurRad="38100" dist="38100" dir="2700000" algn="tl">
                    <a:srgbClr val="000000">
                      <a:alpha val="43137"/>
                    </a:srgbClr>
                  </a:outerShdw>
                </a:effectLst>
                <a:latin typeface="Trebuchet MS" pitchFamily="34" charset="0"/>
              </a:rPr>
              <a:t> and Client Platforms</a:t>
            </a:r>
            <a:endParaRPr lang="en-US" sz="2000" dirty="0">
              <a:effectLst>
                <a:outerShdw blurRad="38100" dist="38100" dir="2700000" algn="tl">
                  <a:srgbClr val="000000">
                    <a:alpha val="43137"/>
                  </a:srgbClr>
                </a:outerShdw>
              </a:effectLst>
              <a:latin typeface="Trebuchet MS" pitchFamily="34" charset="0"/>
            </a:endParaRPr>
          </a:p>
        </p:txBody>
      </p:sp>
      <p:sp>
        <p:nvSpPr>
          <p:cNvPr id="307566" name="Rectangle 366"/>
          <p:cNvSpPr>
            <a:spLocks noChangeArrowheads="1"/>
          </p:cNvSpPr>
          <p:nvPr/>
        </p:nvSpPr>
        <p:spPr bwMode="auto">
          <a:xfrm>
            <a:off x="5144294" y="4482042"/>
            <a:ext cx="1012031" cy="550333"/>
          </a:xfrm>
          <a:prstGeom prst="rect">
            <a:avLst/>
          </a:prstGeom>
          <a:gradFill rotWithShape="1">
            <a:gsLst>
              <a:gs pos="0">
                <a:schemeClr val="folHlink">
                  <a:gamma/>
                  <a:shade val="46275"/>
                  <a:invGamma/>
                </a:schemeClr>
              </a:gs>
              <a:gs pos="50000">
                <a:schemeClr val="folHlink"/>
              </a:gs>
              <a:gs pos="100000">
                <a:schemeClr val="folHlink">
                  <a:gamma/>
                  <a:shade val="46275"/>
                  <a:invGamma/>
                </a:schemeClr>
              </a:gs>
            </a:gsLst>
            <a:lin ang="0" scaled="1"/>
          </a:gradFill>
          <a:ln w="9525">
            <a:noFill/>
            <a:miter lim="800000"/>
            <a:headEnd/>
            <a:tailEnd/>
          </a:ln>
        </p:spPr>
        <p:txBody>
          <a:bodyPr lIns="51206" tIns="25603" rIns="51206" bIns="25603"/>
          <a:lstStyle/>
          <a:p>
            <a:pPr algn="l">
              <a:defRPr/>
            </a:pPr>
            <a:endParaRPr lang="en-US">
              <a:solidFill>
                <a:srgbClr val="FFFFFF"/>
              </a:solidFill>
              <a:latin typeface="Trebuchet MS" pitchFamily="34" charset="0"/>
            </a:endParaRPr>
          </a:p>
        </p:txBody>
      </p:sp>
      <p:sp>
        <p:nvSpPr>
          <p:cNvPr id="307567" name="Rectangle 367"/>
          <p:cNvSpPr>
            <a:spLocks noChangeArrowheads="1"/>
          </p:cNvSpPr>
          <p:nvPr/>
        </p:nvSpPr>
        <p:spPr bwMode="auto">
          <a:xfrm>
            <a:off x="6369844" y="4150783"/>
            <a:ext cx="1012825" cy="881592"/>
          </a:xfrm>
          <a:prstGeom prst="rect">
            <a:avLst/>
          </a:prstGeom>
          <a:gradFill rotWithShape="1">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p:spPr>
        <p:txBody>
          <a:bodyPr lIns="51206" tIns="25603" rIns="51206" bIns="25603"/>
          <a:lstStyle/>
          <a:p>
            <a:pPr algn="l">
              <a:defRPr/>
            </a:pPr>
            <a:endParaRPr lang="en-US">
              <a:solidFill>
                <a:srgbClr val="FFFFFF"/>
              </a:solidFill>
              <a:latin typeface="Trebuchet MS" pitchFamily="34" charset="0"/>
            </a:endParaRPr>
          </a:p>
        </p:txBody>
      </p:sp>
      <p:sp>
        <p:nvSpPr>
          <p:cNvPr id="307568" name="Rectangle 368"/>
          <p:cNvSpPr>
            <a:spLocks noChangeArrowheads="1"/>
          </p:cNvSpPr>
          <p:nvPr/>
        </p:nvSpPr>
        <p:spPr bwMode="auto">
          <a:xfrm>
            <a:off x="7575550" y="2022475"/>
            <a:ext cx="1012032" cy="3009900"/>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miter lim="800000"/>
            <a:headEnd/>
            <a:tailEnd/>
          </a:ln>
        </p:spPr>
        <p:txBody>
          <a:bodyPr lIns="51206" tIns="25603" rIns="51206" bIns="25603"/>
          <a:lstStyle/>
          <a:p>
            <a:pPr algn="l">
              <a:defRPr/>
            </a:pPr>
            <a:endParaRPr lang="en-US">
              <a:solidFill>
                <a:srgbClr val="FFFFFF"/>
              </a:solidFill>
              <a:latin typeface="Trebuchet MS" pitchFamily="34" charset="0"/>
            </a:endParaRPr>
          </a:p>
        </p:txBody>
      </p:sp>
      <p:sp>
        <p:nvSpPr>
          <p:cNvPr id="11" name="Oval 7"/>
          <p:cNvSpPr>
            <a:spLocks noChangeArrowheads="1"/>
          </p:cNvSpPr>
          <p:nvPr/>
        </p:nvSpPr>
        <p:spPr bwMode="auto">
          <a:xfrm>
            <a:off x="7778750" y="2055284"/>
            <a:ext cx="600075" cy="358775"/>
          </a:xfrm>
          <a:prstGeom prst="ellipse">
            <a:avLst/>
          </a:prstGeom>
          <a:noFill/>
          <a:ln w="19050" algn="ctr">
            <a:noFill/>
            <a:round/>
            <a:headEnd/>
            <a:tailEnd/>
          </a:ln>
        </p:spPr>
        <p:txBody>
          <a:bodyPr wrap="none" lIns="51184" tIns="25592" rIns="51184" bIns="25592" anchor="ctr"/>
          <a:lstStyle/>
          <a:p>
            <a:pPr eaLnBrk="0" hangingPunct="0">
              <a:defRPr/>
            </a:pPr>
            <a:r>
              <a:rPr lang="en-US" sz="2000" dirty="0">
                <a:solidFill>
                  <a:srgbClr val="E6B012"/>
                </a:solidFill>
                <a:effectLst>
                  <a:outerShdw blurRad="38100" dist="38100" dir="2700000" algn="tl">
                    <a:srgbClr val="000000"/>
                  </a:outerShdw>
                </a:effectLst>
                <a:latin typeface="Trebuchet MS" pitchFamily="34" charset="0"/>
              </a:rPr>
              <a:t>3.4X</a:t>
            </a:r>
          </a:p>
        </p:txBody>
      </p:sp>
      <p:sp>
        <p:nvSpPr>
          <p:cNvPr id="25615" name="Rectangle 356"/>
          <p:cNvSpPr>
            <a:spLocks noChangeArrowheads="1"/>
          </p:cNvSpPr>
          <p:nvPr/>
        </p:nvSpPr>
        <p:spPr bwMode="auto">
          <a:xfrm>
            <a:off x="6666707" y="3843867"/>
            <a:ext cx="352661" cy="200055"/>
          </a:xfrm>
          <a:prstGeom prst="rect">
            <a:avLst/>
          </a:prstGeom>
          <a:noFill/>
          <a:ln w="9525">
            <a:noFill/>
            <a:miter lim="800000"/>
            <a:headEnd/>
            <a:tailEnd/>
          </a:ln>
        </p:spPr>
        <p:txBody>
          <a:bodyPr wrap="none" lIns="0" tIns="0" rIns="0" bIns="0">
            <a:spAutoFit/>
          </a:bodyPr>
          <a:lstStyle/>
          <a:p>
            <a:pPr algn="l"/>
            <a:r>
              <a:rPr lang="en-US" sz="1300" dirty="0">
                <a:solidFill>
                  <a:srgbClr val="FFFFFF"/>
                </a:solidFill>
                <a:latin typeface="Trebuchet MS" pitchFamily="34" charset="0"/>
              </a:rPr>
              <a:t>9776</a:t>
            </a:r>
          </a:p>
        </p:txBody>
      </p:sp>
      <p:sp>
        <p:nvSpPr>
          <p:cNvPr id="25616" name="Rectangle 357"/>
          <p:cNvSpPr>
            <a:spLocks noChangeArrowheads="1"/>
          </p:cNvSpPr>
          <p:nvPr/>
        </p:nvSpPr>
        <p:spPr bwMode="auto">
          <a:xfrm>
            <a:off x="7820025" y="1715559"/>
            <a:ext cx="440826" cy="200055"/>
          </a:xfrm>
          <a:prstGeom prst="rect">
            <a:avLst/>
          </a:prstGeom>
          <a:noFill/>
          <a:ln w="9525">
            <a:noFill/>
            <a:miter lim="800000"/>
            <a:headEnd/>
            <a:tailEnd/>
          </a:ln>
        </p:spPr>
        <p:txBody>
          <a:bodyPr wrap="none" lIns="0" tIns="0" rIns="0" bIns="0">
            <a:spAutoFit/>
          </a:bodyPr>
          <a:lstStyle/>
          <a:p>
            <a:pPr algn="l"/>
            <a:r>
              <a:rPr lang="en-US" sz="1300" dirty="0">
                <a:solidFill>
                  <a:srgbClr val="FFFFFF"/>
                </a:solidFill>
                <a:latin typeface="Trebuchet MS" pitchFamily="34" charset="0"/>
              </a:rPr>
              <a:t>33376</a:t>
            </a:r>
          </a:p>
        </p:txBody>
      </p:sp>
      <p:sp>
        <p:nvSpPr>
          <p:cNvPr id="25617" name="Rectangle 358"/>
          <p:cNvSpPr>
            <a:spLocks noChangeArrowheads="1"/>
          </p:cNvSpPr>
          <p:nvPr/>
        </p:nvSpPr>
        <p:spPr bwMode="auto">
          <a:xfrm>
            <a:off x="5440363" y="4175126"/>
            <a:ext cx="352661" cy="200055"/>
          </a:xfrm>
          <a:prstGeom prst="rect">
            <a:avLst/>
          </a:prstGeom>
          <a:noFill/>
          <a:ln w="9525">
            <a:noFill/>
            <a:miter lim="800000"/>
            <a:headEnd/>
            <a:tailEnd/>
          </a:ln>
        </p:spPr>
        <p:txBody>
          <a:bodyPr wrap="none" lIns="0" tIns="0" rIns="0" bIns="0">
            <a:spAutoFit/>
          </a:bodyPr>
          <a:lstStyle/>
          <a:p>
            <a:pPr algn="l"/>
            <a:r>
              <a:rPr lang="en-US" sz="1300" dirty="0">
                <a:solidFill>
                  <a:srgbClr val="FFFFFF"/>
                </a:solidFill>
                <a:latin typeface="Trebuchet MS" pitchFamily="34" charset="0"/>
              </a:rPr>
              <a:t>6102</a:t>
            </a:r>
          </a:p>
        </p:txBody>
      </p:sp>
      <p:sp>
        <p:nvSpPr>
          <p:cNvPr id="307559" name="Rectangle 359"/>
          <p:cNvSpPr>
            <a:spLocks noChangeArrowheads="1"/>
          </p:cNvSpPr>
          <p:nvPr/>
        </p:nvSpPr>
        <p:spPr bwMode="auto">
          <a:xfrm>
            <a:off x="5080794" y="5138209"/>
            <a:ext cx="1223092" cy="169277"/>
          </a:xfrm>
          <a:prstGeom prst="rect">
            <a:avLst/>
          </a:prstGeom>
          <a:noFill/>
          <a:ln w="9525">
            <a:noFill/>
            <a:miter lim="800000"/>
            <a:headEnd/>
            <a:tailEnd/>
          </a:ln>
        </p:spPr>
        <p:txBody>
          <a:bodyPr wrap="none" lIns="0" tIns="0" rIns="0" bIns="0">
            <a:spAutoFit/>
          </a:bodyPr>
          <a:lstStyle/>
          <a:p>
            <a:pPr algn="l">
              <a:defRPr/>
            </a:pPr>
            <a:r>
              <a:rPr lang="en-US" sz="1100" dirty="0">
                <a:solidFill>
                  <a:srgbClr val="FFFFFF"/>
                </a:solidFill>
                <a:effectLst>
                  <a:outerShdw blurRad="38100" dist="38100" dir="2700000" algn="tl">
                    <a:srgbClr val="000000"/>
                  </a:outerShdw>
                </a:effectLst>
                <a:latin typeface="Trebuchet MS" pitchFamily="34" charset="0"/>
              </a:rPr>
              <a:t>HTN 3.16/ BF1333/</a:t>
            </a:r>
          </a:p>
        </p:txBody>
      </p:sp>
      <p:sp>
        <p:nvSpPr>
          <p:cNvPr id="307560" name="Rectangle 360"/>
          <p:cNvSpPr>
            <a:spLocks noChangeArrowheads="1"/>
          </p:cNvSpPr>
          <p:nvPr/>
        </p:nvSpPr>
        <p:spPr bwMode="auto">
          <a:xfrm>
            <a:off x="5237163" y="5321300"/>
            <a:ext cx="878446" cy="169277"/>
          </a:xfrm>
          <a:prstGeom prst="rect">
            <a:avLst/>
          </a:prstGeom>
          <a:noFill/>
          <a:ln w="9525">
            <a:noFill/>
            <a:miter lim="800000"/>
            <a:headEnd/>
            <a:tailEnd/>
          </a:ln>
        </p:spPr>
        <p:txBody>
          <a:bodyPr wrap="none" lIns="0" tIns="0" rIns="0" bIns="0">
            <a:spAutoFit/>
          </a:bodyPr>
          <a:lstStyle/>
          <a:p>
            <a:pPr algn="l">
              <a:defRPr/>
            </a:pPr>
            <a:r>
              <a:rPr lang="en-US" sz="1100" dirty="0">
                <a:solidFill>
                  <a:srgbClr val="FFFFFF"/>
                </a:solidFill>
                <a:effectLst>
                  <a:outerShdw blurRad="38100" dist="38100" dir="2700000" algn="tl">
                    <a:srgbClr val="000000"/>
                  </a:outerShdw>
                </a:effectLst>
                <a:latin typeface="Trebuchet MS" pitchFamily="34" charset="0"/>
              </a:rPr>
              <a:t>667 MHz mem</a:t>
            </a:r>
          </a:p>
        </p:txBody>
      </p:sp>
      <p:sp>
        <p:nvSpPr>
          <p:cNvPr id="307561" name="Rectangle 361"/>
          <p:cNvSpPr>
            <a:spLocks noChangeArrowheads="1"/>
          </p:cNvSpPr>
          <p:nvPr/>
        </p:nvSpPr>
        <p:spPr bwMode="auto">
          <a:xfrm>
            <a:off x="6348413" y="5138209"/>
            <a:ext cx="1231106" cy="169277"/>
          </a:xfrm>
          <a:prstGeom prst="rect">
            <a:avLst/>
          </a:prstGeom>
          <a:noFill/>
          <a:ln w="9525">
            <a:noFill/>
            <a:miter lim="800000"/>
            <a:headEnd/>
            <a:tailEnd/>
          </a:ln>
        </p:spPr>
        <p:txBody>
          <a:bodyPr wrap="none" lIns="0" tIns="0" rIns="0" bIns="0">
            <a:spAutoFit/>
          </a:bodyPr>
          <a:lstStyle/>
          <a:p>
            <a:pPr algn="l">
              <a:defRPr/>
            </a:pPr>
            <a:r>
              <a:rPr lang="en-US" sz="1100" dirty="0">
                <a:solidFill>
                  <a:srgbClr val="FFFFFF"/>
                </a:solidFill>
                <a:effectLst>
                  <a:outerShdw blurRad="38100" dist="38100" dir="2700000" algn="tl">
                    <a:srgbClr val="000000"/>
                  </a:outerShdw>
                </a:effectLst>
                <a:latin typeface="Trebuchet MS" pitchFamily="34" charset="0"/>
              </a:rPr>
              <a:t>HTN 3.00/ SB1600/</a:t>
            </a:r>
          </a:p>
        </p:txBody>
      </p:sp>
      <p:sp>
        <p:nvSpPr>
          <p:cNvPr id="307562" name="Rectangle 362"/>
          <p:cNvSpPr>
            <a:spLocks noChangeArrowheads="1"/>
          </p:cNvSpPr>
          <p:nvPr/>
        </p:nvSpPr>
        <p:spPr bwMode="auto">
          <a:xfrm>
            <a:off x="6505575" y="5321300"/>
            <a:ext cx="878446" cy="169277"/>
          </a:xfrm>
          <a:prstGeom prst="rect">
            <a:avLst/>
          </a:prstGeom>
          <a:noFill/>
          <a:ln w="9525">
            <a:noFill/>
            <a:miter lim="800000"/>
            <a:headEnd/>
            <a:tailEnd/>
          </a:ln>
        </p:spPr>
        <p:txBody>
          <a:bodyPr wrap="none" lIns="0" tIns="0" rIns="0" bIns="0">
            <a:spAutoFit/>
          </a:bodyPr>
          <a:lstStyle/>
          <a:p>
            <a:pPr algn="l">
              <a:defRPr/>
            </a:pPr>
            <a:r>
              <a:rPr lang="en-US" sz="1100" dirty="0">
                <a:solidFill>
                  <a:srgbClr val="FFFFFF"/>
                </a:solidFill>
                <a:effectLst>
                  <a:outerShdw blurRad="38100" dist="38100" dir="2700000" algn="tl">
                    <a:srgbClr val="000000"/>
                  </a:outerShdw>
                </a:effectLst>
                <a:latin typeface="Trebuchet MS" pitchFamily="34" charset="0"/>
              </a:rPr>
              <a:t>800 MHz mem</a:t>
            </a:r>
          </a:p>
        </p:txBody>
      </p:sp>
      <p:sp>
        <p:nvSpPr>
          <p:cNvPr id="307563" name="Rectangle 363"/>
          <p:cNvSpPr>
            <a:spLocks noChangeArrowheads="1"/>
          </p:cNvSpPr>
          <p:nvPr/>
        </p:nvSpPr>
        <p:spPr bwMode="auto">
          <a:xfrm>
            <a:off x="7723188" y="5138209"/>
            <a:ext cx="875240" cy="169277"/>
          </a:xfrm>
          <a:prstGeom prst="rect">
            <a:avLst/>
          </a:prstGeom>
          <a:noFill/>
          <a:ln w="9525">
            <a:noFill/>
            <a:miter lim="800000"/>
            <a:headEnd/>
            <a:tailEnd/>
          </a:ln>
        </p:spPr>
        <p:txBody>
          <a:bodyPr wrap="none" lIns="0" tIns="0" rIns="0" bIns="0">
            <a:spAutoFit/>
          </a:bodyPr>
          <a:lstStyle/>
          <a:p>
            <a:pPr algn="l">
              <a:defRPr/>
            </a:pPr>
            <a:r>
              <a:rPr lang="en-US" sz="1100" dirty="0">
                <a:solidFill>
                  <a:srgbClr val="FFFFFF"/>
                </a:solidFill>
                <a:effectLst>
                  <a:outerShdw blurRad="38100" dist="38100" dir="2700000" algn="tl">
                    <a:srgbClr val="000000"/>
                  </a:outerShdw>
                </a:effectLst>
                <a:latin typeface="Trebuchet MS" pitchFamily="34" charset="0"/>
              </a:rPr>
              <a:t>NHM 6.4 QPI/</a:t>
            </a:r>
          </a:p>
        </p:txBody>
      </p:sp>
      <p:sp>
        <p:nvSpPr>
          <p:cNvPr id="307564" name="Rectangle 364"/>
          <p:cNvSpPr>
            <a:spLocks noChangeArrowheads="1"/>
          </p:cNvSpPr>
          <p:nvPr/>
        </p:nvSpPr>
        <p:spPr bwMode="auto">
          <a:xfrm>
            <a:off x="7666038" y="5321300"/>
            <a:ext cx="952184" cy="169277"/>
          </a:xfrm>
          <a:prstGeom prst="rect">
            <a:avLst/>
          </a:prstGeom>
          <a:noFill/>
          <a:ln w="9525">
            <a:noFill/>
            <a:miter lim="800000"/>
            <a:headEnd/>
            <a:tailEnd/>
          </a:ln>
        </p:spPr>
        <p:txBody>
          <a:bodyPr wrap="none" lIns="0" tIns="0" rIns="0" bIns="0">
            <a:spAutoFit/>
          </a:bodyPr>
          <a:lstStyle/>
          <a:p>
            <a:pPr algn="l">
              <a:defRPr/>
            </a:pPr>
            <a:r>
              <a:rPr lang="en-US" sz="1100" dirty="0">
                <a:solidFill>
                  <a:srgbClr val="FFFFFF"/>
                </a:solidFill>
                <a:effectLst>
                  <a:outerShdw blurRad="38100" dist="38100" dir="2700000" algn="tl">
                    <a:srgbClr val="000000"/>
                  </a:outerShdw>
                </a:effectLst>
                <a:latin typeface="Trebuchet MS" pitchFamily="34" charset="0"/>
              </a:rPr>
              <a:t>1066 MHz </a:t>
            </a:r>
            <a:r>
              <a:rPr lang="en-US" sz="1100" dirty="0" err="1">
                <a:solidFill>
                  <a:srgbClr val="FFFFFF"/>
                </a:solidFill>
                <a:effectLst>
                  <a:outerShdw blurRad="38100" dist="38100" dir="2700000" algn="tl">
                    <a:srgbClr val="000000"/>
                  </a:outerShdw>
                </a:effectLst>
                <a:latin typeface="Trebuchet MS" pitchFamily="34" charset="0"/>
              </a:rPr>
              <a:t>mem</a:t>
            </a:r>
            <a:endParaRPr lang="en-US" sz="1100" dirty="0">
              <a:solidFill>
                <a:srgbClr val="FFFFFF"/>
              </a:solidFill>
              <a:effectLst>
                <a:outerShdw blurRad="38100" dist="38100" dir="2700000" algn="tl">
                  <a:srgbClr val="000000"/>
                </a:outerShdw>
              </a:effectLst>
              <a:latin typeface="Trebuchet MS" pitchFamily="34" charset="0"/>
            </a:endParaRPr>
          </a:p>
        </p:txBody>
      </p:sp>
      <p:sp>
        <p:nvSpPr>
          <p:cNvPr id="25624" name="Line 6"/>
          <p:cNvSpPr>
            <a:spLocks noChangeShapeType="1"/>
          </p:cNvSpPr>
          <p:nvPr/>
        </p:nvSpPr>
        <p:spPr bwMode="auto">
          <a:xfrm flipV="1">
            <a:off x="7042944" y="2398184"/>
            <a:ext cx="980281" cy="1731433"/>
          </a:xfrm>
          <a:prstGeom prst="line">
            <a:avLst/>
          </a:prstGeom>
          <a:noFill/>
          <a:ln w="76200">
            <a:solidFill>
              <a:schemeClr val="tx2"/>
            </a:solidFill>
            <a:round/>
            <a:headEnd/>
            <a:tailEnd type="triangle" w="med" len="med"/>
          </a:ln>
        </p:spPr>
        <p:txBody>
          <a:bodyPr wrap="none" lIns="51206" tIns="25603" rIns="51206" bIns="25603" anchor="ctr"/>
          <a:lstStyle/>
          <a:p>
            <a:endParaRPr lang="en-US">
              <a:latin typeface="Trebuchet MS" pitchFamily="34" charset="0"/>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4"/>
          <p:cNvSpPr>
            <a:spLocks noChangeArrowheads="1"/>
          </p:cNvSpPr>
          <p:nvPr/>
        </p:nvSpPr>
        <p:spPr bwMode="auto">
          <a:xfrm>
            <a:off x="-308113" y="3264004"/>
            <a:ext cx="8382000" cy="768142"/>
          </a:xfrm>
          <a:prstGeom prst="rect">
            <a:avLst/>
          </a:prstGeom>
          <a:noFill/>
          <a:ln w="9525">
            <a:noFill/>
            <a:miter lim="800000"/>
            <a:headEnd/>
            <a:tailEnd/>
          </a:ln>
        </p:spPr>
        <p:txBody>
          <a:bodyPr lIns="92026" tIns="46015" rIns="92026" bIns="46015" anchor="ctr"/>
          <a:lstStyle/>
          <a:p>
            <a:pPr>
              <a:lnSpc>
                <a:spcPct val="90000"/>
              </a:lnSpc>
              <a:defRPr/>
            </a:pPr>
            <a:endParaRPr lang="en-US" sz="3200" spc="-125" dirty="0">
              <a:ln w="3175">
                <a:noFill/>
              </a:ln>
              <a:gradFill flip="none" rotWithShape="1">
                <a:gsLst>
                  <a:gs pos="0">
                    <a:schemeClr val="accent6">
                      <a:lumMod val="20000"/>
                      <a:lumOff val="80000"/>
                    </a:schemeClr>
                  </a:gs>
                  <a:gs pos="41000">
                    <a:schemeClr val="accent6">
                      <a:lumMod val="60000"/>
                      <a:lumOff val="40000"/>
                    </a:schemeClr>
                  </a:gs>
                  <a:gs pos="100000">
                    <a:schemeClr val="accent6"/>
                  </a:gs>
                </a:gsLst>
                <a:lin ang="5400000" scaled="1"/>
                <a:tileRect/>
              </a:gradFill>
              <a:effectLst>
                <a:outerShdw blurRad="88900" dist="12700" dir="2700000" algn="tl" rotWithShape="0">
                  <a:prstClr val="black"/>
                </a:outerShdw>
              </a:effectLst>
              <a:latin typeface="Trebuchet MS" pitchFamily="34" charset="0"/>
              <a:cs typeface="Arial" charset="0"/>
            </a:endParaRPr>
          </a:p>
        </p:txBody>
      </p:sp>
      <p:pic>
        <p:nvPicPr>
          <p:cNvPr id="117763" name="Rectangle 6"/>
          <p:cNvPicPr>
            <a:picLocks noChangeArrowheads="1"/>
          </p:cNvPicPr>
          <p:nvPr/>
        </p:nvPicPr>
        <p:blipFill>
          <a:blip r:embed="rId3"/>
          <a:srcRect/>
          <a:stretch>
            <a:fillRect/>
          </a:stretch>
        </p:blipFill>
        <p:spPr bwMode="auto">
          <a:xfrm>
            <a:off x="-22225" y="5334000"/>
            <a:ext cx="9136063" cy="676275"/>
          </a:xfrm>
          <a:prstGeom prst="rect">
            <a:avLst/>
          </a:prstGeom>
          <a:noFill/>
          <a:ln w="9525">
            <a:noFill/>
            <a:miter lim="800000"/>
            <a:headEnd/>
            <a:tailEnd/>
          </a:ln>
        </p:spPr>
      </p:pic>
      <p:sp>
        <p:nvSpPr>
          <p:cNvPr id="36" name="Rectangle 9"/>
          <p:cNvSpPr>
            <a:spLocks noChangeArrowheads="1"/>
          </p:cNvSpPr>
          <p:nvPr/>
        </p:nvSpPr>
        <p:spPr bwMode="auto">
          <a:xfrm>
            <a:off x="1544782" y="5357813"/>
            <a:ext cx="5524500" cy="557212"/>
          </a:xfrm>
          <a:prstGeom prst="rect">
            <a:avLst/>
          </a:prstGeom>
          <a:noFill/>
          <a:ln w="9525">
            <a:noFill/>
            <a:miter lim="800000"/>
            <a:headEnd/>
            <a:tailEnd/>
          </a:ln>
          <a:effectLst>
            <a:outerShdw blurRad="50800" dist="38100" dir="2700000" algn="tl" rotWithShape="0">
              <a:prstClr val="black">
                <a:alpha val="40000"/>
              </a:prstClr>
            </a:outerShdw>
          </a:effectLst>
        </p:spPr>
        <p:txBody>
          <a:bodyPr lIns="64002" tIns="32001" rIns="64002" bIns="32001">
            <a:spAutoFit/>
          </a:bodyPr>
          <a:lstStyle/>
          <a:p>
            <a:pPr algn="ctr">
              <a:defRPr/>
            </a:pPr>
            <a:r>
              <a:rPr lang="en-US" sz="3200" i="1" dirty="0">
                <a:latin typeface="Trebuchet MS" pitchFamily="34" charset="0"/>
              </a:rPr>
              <a:t>Smaller – Cooler - Faster</a:t>
            </a:r>
          </a:p>
        </p:txBody>
      </p:sp>
      <p:sp>
        <p:nvSpPr>
          <p:cNvPr id="37" name="AutoShape 2"/>
          <p:cNvSpPr>
            <a:spLocks noChangeArrowheads="1"/>
          </p:cNvSpPr>
          <p:nvPr/>
        </p:nvSpPr>
        <p:spPr bwMode="auto">
          <a:xfrm>
            <a:off x="84866" y="1143000"/>
            <a:ext cx="4341492" cy="3576185"/>
          </a:xfrm>
          <a:prstGeom prst="roundRect">
            <a:avLst>
              <a:gd name="adj" fmla="val 6856"/>
            </a:avLst>
          </a:prstGeom>
          <a:gradFill rotWithShape="1">
            <a:gsLst>
              <a:gs pos="0">
                <a:schemeClr val="bg2">
                  <a:alpha val="49000"/>
                </a:schemeClr>
              </a:gs>
              <a:gs pos="100000">
                <a:srgbClr val="003366">
                  <a:gamma/>
                  <a:shade val="0"/>
                  <a:invGamma/>
                  <a:alpha val="0"/>
                </a:srgbClr>
              </a:gs>
            </a:gsLst>
            <a:lin ang="5400000" scaled="1"/>
          </a:gradFill>
          <a:ln w="28575" algn="ctr">
            <a:gradFill>
              <a:gsLst>
                <a:gs pos="0">
                  <a:schemeClr val="tx1">
                    <a:alpha val="51000"/>
                  </a:schemeClr>
                </a:gs>
                <a:gs pos="100000">
                  <a:schemeClr val="accent1">
                    <a:tint val="23500"/>
                    <a:satMod val="160000"/>
                    <a:alpha val="0"/>
                  </a:schemeClr>
                </a:gs>
              </a:gsLst>
              <a:lin ang="5400000" scaled="0"/>
            </a:gradFill>
            <a:round/>
            <a:headEnd/>
            <a:tailEnd/>
          </a:ln>
          <a:effectLst/>
        </p:spPr>
        <p:txBody>
          <a:bodyPr wrap="none" lIns="91431" tIns="45716" rIns="91431" bIns="45716" anchor="ctr"/>
          <a:lstStyle/>
          <a:p>
            <a:pPr defTabSz="1306513">
              <a:defRPr/>
            </a:pPr>
            <a:endParaRPr lang="en-US"/>
          </a:p>
        </p:txBody>
      </p:sp>
      <p:sp>
        <p:nvSpPr>
          <p:cNvPr id="38" name="AutoShape 3"/>
          <p:cNvSpPr>
            <a:spLocks noChangeArrowheads="1"/>
          </p:cNvSpPr>
          <p:nvPr/>
        </p:nvSpPr>
        <p:spPr bwMode="auto">
          <a:xfrm>
            <a:off x="4540340" y="1143000"/>
            <a:ext cx="4480917" cy="3635211"/>
          </a:xfrm>
          <a:prstGeom prst="roundRect">
            <a:avLst>
              <a:gd name="adj" fmla="val 6856"/>
            </a:avLst>
          </a:prstGeom>
          <a:gradFill rotWithShape="1">
            <a:gsLst>
              <a:gs pos="0">
                <a:schemeClr val="bg2">
                  <a:alpha val="49000"/>
                </a:schemeClr>
              </a:gs>
              <a:gs pos="100000">
                <a:srgbClr val="003366">
                  <a:gamma/>
                  <a:shade val="0"/>
                  <a:invGamma/>
                  <a:alpha val="0"/>
                </a:srgbClr>
              </a:gs>
            </a:gsLst>
            <a:lin ang="5400000" scaled="1"/>
          </a:gradFill>
          <a:ln w="28575" algn="ctr">
            <a:gradFill>
              <a:gsLst>
                <a:gs pos="0">
                  <a:schemeClr val="tx1">
                    <a:alpha val="51000"/>
                  </a:schemeClr>
                </a:gs>
                <a:gs pos="100000">
                  <a:schemeClr val="accent1">
                    <a:tint val="23500"/>
                    <a:satMod val="160000"/>
                    <a:alpha val="0"/>
                  </a:schemeClr>
                </a:gs>
              </a:gsLst>
              <a:lin ang="5400000" scaled="0"/>
            </a:gradFill>
            <a:round/>
            <a:headEnd/>
            <a:tailEnd/>
          </a:ln>
          <a:effectLst/>
        </p:spPr>
        <p:txBody>
          <a:bodyPr wrap="none" lIns="91431" tIns="45716" rIns="91431" bIns="45716" anchor="ctr"/>
          <a:lstStyle/>
          <a:p>
            <a:pPr defTabSz="1306513">
              <a:defRPr/>
            </a:pPr>
            <a:endParaRPr lang="en-US"/>
          </a:p>
        </p:txBody>
      </p:sp>
      <p:sp>
        <p:nvSpPr>
          <p:cNvPr id="117771" name="Text Box 6"/>
          <p:cNvSpPr txBox="1">
            <a:spLocks noChangeArrowheads="1"/>
          </p:cNvSpPr>
          <p:nvPr/>
        </p:nvSpPr>
        <p:spPr bwMode="auto">
          <a:xfrm>
            <a:off x="6724658" y="3606800"/>
            <a:ext cx="2339830" cy="1627680"/>
          </a:xfrm>
          <a:prstGeom prst="rect">
            <a:avLst/>
          </a:prstGeom>
          <a:noFill/>
          <a:ln w="9525">
            <a:noFill/>
            <a:miter lim="800000"/>
            <a:headEnd/>
            <a:tailEnd/>
          </a:ln>
        </p:spPr>
        <p:txBody>
          <a:bodyPr wrap="square" lIns="130609" tIns="65305" rIns="130609" bIns="65305">
            <a:spAutoFit/>
          </a:bodyPr>
          <a:lstStyle/>
          <a:p>
            <a:pPr marL="288925" indent="-288925" defTabSz="912777" fontAlgn="base">
              <a:lnSpc>
                <a:spcPct val="90000"/>
              </a:lnSpc>
              <a:spcAft>
                <a:spcPct val="0"/>
              </a:spcAft>
              <a:buClr>
                <a:schemeClr val="tx2"/>
              </a:buClr>
              <a:buSzPct val="95000"/>
              <a:buBlip>
                <a:blip r:embed="rId4"/>
              </a:buBlip>
              <a:defRPr/>
            </a:pPr>
            <a:r>
              <a:rPr lang="en-US"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Small </a:t>
            </a:r>
            <a:r>
              <a:rPr lang="en-US"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Foot Print</a:t>
            </a:r>
          </a:p>
          <a:p>
            <a:pPr marL="288925" indent="-288925" defTabSz="912777" fontAlgn="base">
              <a:lnSpc>
                <a:spcPct val="90000"/>
              </a:lnSpc>
              <a:spcAft>
                <a:spcPct val="0"/>
              </a:spcAft>
              <a:buClr>
                <a:schemeClr val="tx2"/>
              </a:buClr>
              <a:buSzPct val="95000"/>
              <a:buBlip>
                <a:blip r:embed="rId4"/>
              </a:buBlip>
              <a:defRPr/>
            </a:pPr>
            <a:r>
              <a:rPr lang="en-US"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Low </a:t>
            </a:r>
            <a:r>
              <a:rPr lang="en-US"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Power</a:t>
            </a:r>
          </a:p>
          <a:p>
            <a:pPr marL="288925" indent="-288925" defTabSz="912777" fontAlgn="base">
              <a:lnSpc>
                <a:spcPct val="90000"/>
              </a:lnSpc>
              <a:spcAft>
                <a:spcPct val="0"/>
              </a:spcAft>
              <a:buClr>
                <a:schemeClr val="tx2"/>
              </a:buClr>
              <a:buSzPct val="95000"/>
              <a:buBlip>
                <a:blip r:embed="rId4"/>
              </a:buBlip>
              <a:defRPr/>
            </a:pPr>
            <a:r>
              <a:rPr lang="en-US"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Integrated </a:t>
            </a:r>
            <a:r>
              <a:rPr lang="en-US"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Comms</a:t>
            </a:r>
          </a:p>
          <a:p>
            <a:pPr marL="288925" indent="-288925" defTabSz="912777" fontAlgn="base">
              <a:lnSpc>
                <a:spcPct val="90000"/>
              </a:lnSpc>
              <a:spcAft>
                <a:spcPct val="0"/>
              </a:spcAft>
              <a:buClr>
                <a:schemeClr val="tx2"/>
              </a:buClr>
              <a:buSzPct val="95000"/>
              <a:buBlip>
                <a:blip r:embed="rId4"/>
              </a:buBlip>
              <a:defRPr/>
            </a:pPr>
            <a:r>
              <a:rPr lang="en-US"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Purpose </a:t>
            </a:r>
            <a:r>
              <a:rPr lang="en-US"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built</a:t>
            </a:r>
          </a:p>
          <a:p>
            <a:pPr marL="288925" indent="-288925" defTabSz="912777" fontAlgn="base">
              <a:lnSpc>
                <a:spcPct val="90000"/>
              </a:lnSpc>
              <a:spcAft>
                <a:spcPct val="0"/>
              </a:spcAft>
              <a:buClr>
                <a:schemeClr val="tx2"/>
              </a:buClr>
              <a:buSzPct val="95000"/>
              <a:buBlip>
                <a:blip r:embed="rId4"/>
              </a:buBlip>
              <a:defRPr/>
            </a:pPr>
            <a:r>
              <a:rPr lang="en-US"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Launching </a:t>
            </a:r>
            <a:r>
              <a:rPr lang="en-US"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Q3’08</a:t>
            </a:r>
          </a:p>
        </p:txBody>
      </p:sp>
      <p:sp>
        <p:nvSpPr>
          <p:cNvPr id="40" name="Text Box 7"/>
          <p:cNvSpPr txBox="1">
            <a:spLocks noChangeArrowheads="1"/>
          </p:cNvSpPr>
          <p:nvPr/>
        </p:nvSpPr>
        <p:spPr bwMode="auto">
          <a:xfrm>
            <a:off x="4490977" y="3622675"/>
            <a:ext cx="2456477" cy="1378381"/>
          </a:xfrm>
          <a:prstGeom prst="rect">
            <a:avLst/>
          </a:prstGeom>
          <a:noFill/>
          <a:ln w="9525">
            <a:noFill/>
            <a:miter lim="800000"/>
            <a:headEnd/>
            <a:tailEnd/>
          </a:ln>
          <a:effectLst/>
        </p:spPr>
        <p:txBody>
          <a:bodyPr wrap="square" lIns="130609" tIns="65305" rIns="130609" bIns="65305">
            <a:spAutoFit/>
          </a:bodyPr>
          <a:lstStyle/>
          <a:p>
            <a:pPr marL="288925" indent="-288925" defTabSz="912777" fontAlgn="base">
              <a:lnSpc>
                <a:spcPct val="90000"/>
              </a:lnSpc>
              <a:spcAft>
                <a:spcPct val="0"/>
              </a:spcAft>
              <a:buClr>
                <a:schemeClr val="tx2"/>
              </a:buClr>
              <a:buSzPct val="95000"/>
              <a:buBlip>
                <a:blip r:embed="rId4"/>
              </a:buBlip>
              <a:defRPr/>
            </a:pPr>
            <a:r>
              <a:rPr lang="en-US"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Fan-less</a:t>
            </a:r>
          </a:p>
          <a:p>
            <a:pPr marL="288925" indent="-288925" defTabSz="912777" fontAlgn="base">
              <a:lnSpc>
                <a:spcPct val="90000"/>
              </a:lnSpc>
              <a:spcAft>
                <a:spcPct val="0"/>
              </a:spcAft>
              <a:buClr>
                <a:schemeClr val="tx2"/>
              </a:buClr>
              <a:buSzPct val="95000"/>
              <a:buBlip>
                <a:blip r:embed="rId4"/>
              </a:buBlip>
              <a:defRPr/>
            </a:pPr>
            <a:r>
              <a:rPr lang="en-US"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Ultra </a:t>
            </a:r>
            <a:r>
              <a:rPr lang="en-US"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Low </a:t>
            </a:r>
            <a:r>
              <a:rPr lang="en-US"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Power </a:t>
            </a:r>
            <a:r>
              <a:rPr lang="en-US"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(&lt;5W) </a:t>
            </a:r>
          </a:p>
          <a:p>
            <a:pPr marL="288925" indent="-288925" defTabSz="912777" fontAlgn="base">
              <a:lnSpc>
                <a:spcPct val="90000"/>
              </a:lnSpc>
              <a:spcAft>
                <a:spcPct val="0"/>
              </a:spcAft>
              <a:buClr>
                <a:schemeClr val="tx2"/>
              </a:buClr>
              <a:buSzPct val="95000"/>
              <a:buBlip>
                <a:blip r:embed="rId4"/>
              </a:buBlip>
              <a:defRPr/>
            </a:pPr>
            <a:r>
              <a:rPr lang="en-US"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Small </a:t>
            </a:r>
            <a:r>
              <a:rPr lang="en-US"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Footprint</a:t>
            </a:r>
          </a:p>
          <a:p>
            <a:pPr marL="288925" indent="-288925" defTabSz="912777" fontAlgn="base">
              <a:lnSpc>
                <a:spcPct val="90000"/>
              </a:lnSpc>
              <a:spcAft>
                <a:spcPct val="0"/>
              </a:spcAft>
              <a:buClr>
                <a:schemeClr val="tx2"/>
              </a:buClr>
              <a:buSzPct val="95000"/>
              <a:buBlip>
                <a:blip r:embed="rId4"/>
              </a:buBlip>
              <a:defRPr/>
            </a:pPr>
            <a:r>
              <a:rPr lang="en-US" dirty="0" smtClean="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Launched </a:t>
            </a:r>
            <a:r>
              <a:rPr lang="en-US"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Q2’08</a:t>
            </a:r>
          </a:p>
        </p:txBody>
      </p:sp>
      <p:grpSp>
        <p:nvGrpSpPr>
          <p:cNvPr id="2" name="Group 8"/>
          <p:cNvGrpSpPr>
            <a:grpSpLocks/>
          </p:cNvGrpSpPr>
          <p:nvPr/>
        </p:nvGrpSpPr>
        <p:grpSpPr bwMode="auto">
          <a:xfrm>
            <a:off x="4738688" y="2552700"/>
            <a:ext cx="1862137" cy="1081088"/>
            <a:chOff x="0" y="2885"/>
            <a:chExt cx="1136" cy="879"/>
          </a:xfrm>
        </p:grpSpPr>
        <p:sp>
          <p:nvSpPr>
            <p:cNvPr id="117792" name="Oval 9"/>
            <p:cNvSpPr>
              <a:spLocks noChangeArrowheads="1"/>
            </p:cNvSpPr>
            <p:nvPr/>
          </p:nvSpPr>
          <p:spPr bwMode="auto">
            <a:xfrm>
              <a:off x="0" y="3487"/>
              <a:ext cx="1136" cy="277"/>
            </a:xfrm>
            <a:prstGeom prst="ellipse">
              <a:avLst/>
            </a:prstGeom>
            <a:gradFill rotWithShape="1">
              <a:gsLst>
                <a:gs pos="0">
                  <a:srgbClr val="000000"/>
                </a:gs>
                <a:gs pos="100000">
                  <a:srgbClr val="FFFFFF">
                    <a:alpha val="0"/>
                  </a:srgbClr>
                </a:gs>
              </a:gsLst>
              <a:path path="shape">
                <a:fillToRect l="50000" t="50000" r="50000" b="50000"/>
              </a:path>
            </a:gradFill>
            <a:ln w="9525" algn="ctr">
              <a:noFill/>
              <a:round/>
              <a:headEnd/>
              <a:tailEnd/>
            </a:ln>
          </p:spPr>
          <p:txBody>
            <a:bodyPr wrap="none" lIns="0" tIns="0" rIns="0" bIns="0" anchor="ctr"/>
            <a:lstStyle/>
            <a:p>
              <a:endParaRPr lang="en-US">
                <a:latin typeface="Trebuchet MS" pitchFamily="34" charset="0"/>
              </a:endParaRPr>
            </a:p>
          </p:txBody>
        </p:sp>
        <p:pic>
          <p:nvPicPr>
            <p:cNvPr id="117793" name="Picture 10"/>
            <p:cNvPicPr>
              <a:picLocks noChangeAspect="1" noChangeArrowheads="1"/>
            </p:cNvPicPr>
            <p:nvPr/>
          </p:nvPicPr>
          <p:blipFill>
            <a:blip r:embed="rId5"/>
            <a:srcRect/>
            <a:stretch>
              <a:fillRect/>
            </a:stretch>
          </p:blipFill>
          <p:spPr bwMode="auto">
            <a:xfrm>
              <a:off x="321" y="2885"/>
              <a:ext cx="467" cy="721"/>
            </a:xfrm>
            <a:prstGeom prst="rect">
              <a:avLst/>
            </a:prstGeom>
            <a:noFill/>
            <a:ln w="12700">
              <a:noFill/>
              <a:miter lim="800000"/>
              <a:headEnd type="none" w="sm" len="sm"/>
              <a:tailEnd type="none" w="sm" len="sm"/>
            </a:ln>
          </p:spPr>
        </p:pic>
      </p:grpSp>
      <p:sp>
        <p:nvSpPr>
          <p:cNvPr id="44" name="Rectangle 11"/>
          <p:cNvSpPr>
            <a:spLocks noChangeArrowheads="1"/>
          </p:cNvSpPr>
          <p:nvPr/>
        </p:nvSpPr>
        <p:spPr bwMode="auto">
          <a:xfrm>
            <a:off x="-69850" y="1311275"/>
            <a:ext cx="4610100" cy="758825"/>
          </a:xfrm>
          <a:prstGeom prst="rect">
            <a:avLst/>
          </a:prstGeom>
          <a:noFill/>
          <a:ln w="9525" algn="ctr">
            <a:noFill/>
            <a:miter lim="800000"/>
            <a:headEnd/>
            <a:tailEnd/>
          </a:ln>
          <a:effectLst/>
        </p:spPr>
        <p:txBody>
          <a:bodyPr lIns="130602" tIns="65302" rIns="130602" bIns="65302" anchorCtr="1"/>
          <a:lstStyle/>
          <a:p>
            <a:pPr algn="ctr" defTabSz="1306513">
              <a:lnSpc>
                <a:spcPts val="2200"/>
              </a:lnSpc>
              <a:spcBef>
                <a:spcPct val="30000"/>
              </a:spcBef>
              <a:buClr>
                <a:schemeClr val="tx1"/>
              </a:buClr>
              <a:buFont typeface="Wingdings" pitchFamily="2" charset="2"/>
              <a:buNone/>
              <a:defRPr/>
            </a:pPr>
            <a:r>
              <a:rPr lang="en-US" sz="2400" b="1" dirty="0">
                <a:solidFill>
                  <a:srgbClr val="DDE2ED"/>
                </a:solidFill>
                <a:effectLst>
                  <a:outerShdw blurRad="38100" dist="38100" dir="2700000" algn="tl">
                    <a:srgbClr val="000000"/>
                  </a:outerShdw>
                </a:effectLst>
                <a:latin typeface="Trebuchet MS" pitchFamily="34" charset="0"/>
              </a:rPr>
              <a:t>Traditional Intel </a:t>
            </a:r>
            <a:r>
              <a:rPr lang="en-US" sz="2400" b="1" dirty="0" smtClean="0">
                <a:solidFill>
                  <a:srgbClr val="DDE2ED"/>
                </a:solidFill>
                <a:effectLst>
                  <a:outerShdw blurRad="38100" dist="38100" dir="2700000" algn="tl">
                    <a:srgbClr val="000000"/>
                  </a:outerShdw>
                </a:effectLst>
                <a:latin typeface="Trebuchet MS" pitchFamily="34" charset="0"/>
              </a:rPr>
              <a:t>Architecture</a:t>
            </a:r>
            <a:endParaRPr lang="en-US" sz="2400" b="1" dirty="0">
              <a:solidFill>
                <a:srgbClr val="DDE2ED"/>
              </a:solidFill>
              <a:effectLst>
                <a:outerShdw blurRad="38100" dist="38100" dir="2700000" algn="tl">
                  <a:srgbClr val="000000"/>
                </a:outerShdw>
              </a:effectLst>
              <a:latin typeface="Trebuchet MS" pitchFamily="34" charset="0"/>
            </a:endParaRPr>
          </a:p>
        </p:txBody>
      </p:sp>
      <p:sp>
        <p:nvSpPr>
          <p:cNvPr id="45" name="Rectangle 15"/>
          <p:cNvSpPr>
            <a:spLocks noChangeArrowheads="1"/>
          </p:cNvSpPr>
          <p:nvPr/>
        </p:nvSpPr>
        <p:spPr bwMode="auto">
          <a:xfrm>
            <a:off x="4645025" y="1233488"/>
            <a:ext cx="4194175" cy="673100"/>
          </a:xfrm>
          <a:prstGeom prst="rect">
            <a:avLst/>
          </a:prstGeom>
          <a:noFill/>
          <a:ln w="9525" algn="ctr">
            <a:noFill/>
            <a:miter lim="800000"/>
            <a:headEnd/>
            <a:tailEnd/>
          </a:ln>
          <a:effectLst/>
        </p:spPr>
        <p:txBody>
          <a:bodyPr lIns="130602" tIns="65302" rIns="130602" bIns="65302" anchorCtr="1"/>
          <a:lstStyle/>
          <a:p>
            <a:pPr algn="ctr" defTabSz="1306513">
              <a:lnSpc>
                <a:spcPct val="95000"/>
              </a:lnSpc>
              <a:spcBef>
                <a:spcPct val="30000"/>
              </a:spcBef>
              <a:buClr>
                <a:schemeClr val="tx1"/>
              </a:buClr>
              <a:buFont typeface="Wingdings" pitchFamily="2" charset="2"/>
              <a:buNone/>
              <a:defRPr/>
            </a:pPr>
            <a:r>
              <a:rPr lang="en-US" sz="2400" b="1" dirty="0">
                <a:solidFill>
                  <a:srgbClr val="DDE2ED"/>
                </a:solidFill>
                <a:effectLst>
                  <a:outerShdw blurRad="38100" dist="38100" dir="2700000" algn="tl">
                    <a:srgbClr val="000000"/>
                  </a:outerShdw>
                </a:effectLst>
                <a:latin typeface="Trebuchet MS" pitchFamily="34" charset="0"/>
              </a:rPr>
              <a:t>New Low Power Intel Architecture  &amp; </a:t>
            </a:r>
            <a:r>
              <a:rPr lang="en-US" sz="2400" b="1" dirty="0" smtClean="0">
                <a:solidFill>
                  <a:srgbClr val="DDE2ED"/>
                </a:solidFill>
                <a:effectLst>
                  <a:outerShdw blurRad="38100" dist="38100" dir="2700000" algn="tl">
                    <a:srgbClr val="000000"/>
                  </a:outerShdw>
                </a:effectLst>
                <a:latin typeface="Trebuchet MS" pitchFamily="34" charset="0"/>
              </a:rPr>
              <a:t>SOCs</a:t>
            </a:r>
            <a:endParaRPr lang="en-US" sz="2400" b="1" dirty="0">
              <a:solidFill>
                <a:srgbClr val="DDE2ED"/>
              </a:solidFill>
              <a:effectLst>
                <a:outerShdw blurRad="38100" dist="38100" dir="2700000" algn="tl">
                  <a:srgbClr val="000000"/>
                </a:outerShdw>
              </a:effectLst>
              <a:latin typeface="Trebuchet MS" pitchFamily="34" charset="0"/>
            </a:endParaRPr>
          </a:p>
        </p:txBody>
      </p:sp>
      <p:grpSp>
        <p:nvGrpSpPr>
          <p:cNvPr id="3" name="Group 41"/>
          <p:cNvGrpSpPr>
            <a:grpSpLocks/>
          </p:cNvGrpSpPr>
          <p:nvPr/>
        </p:nvGrpSpPr>
        <p:grpSpPr bwMode="auto">
          <a:xfrm>
            <a:off x="2303607" y="2298700"/>
            <a:ext cx="1849438" cy="1429045"/>
            <a:chOff x="2627313" y="2417763"/>
            <a:chExt cx="1849437" cy="1429044"/>
          </a:xfrm>
        </p:grpSpPr>
        <p:sp>
          <p:nvSpPr>
            <p:cNvPr id="117789" name="Oval 17"/>
            <p:cNvSpPr>
              <a:spLocks noChangeArrowheads="1"/>
            </p:cNvSpPr>
            <p:nvPr/>
          </p:nvSpPr>
          <p:spPr bwMode="auto">
            <a:xfrm>
              <a:off x="2627313" y="3224213"/>
              <a:ext cx="1849437" cy="384175"/>
            </a:xfrm>
            <a:prstGeom prst="ellipse">
              <a:avLst/>
            </a:prstGeom>
            <a:gradFill rotWithShape="1">
              <a:gsLst>
                <a:gs pos="0">
                  <a:srgbClr val="000000"/>
                </a:gs>
                <a:gs pos="100000">
                  <a:srgbClr val="FFFFFF">
                    <a:alpha val="0"/>
                  </a:srgbClr>
                </a:gs>
              </a:gsLst>
              <a:path path="shape">
                <a:fillToRect l="50000" t="50000" r="50000" b="50000"/>
              </a:path>
            </a:gradFill>
            <a:ln w="9525" algn="ctr">
              <a:noFill/>
              <a:round/>
              <a:headEnd/>
              <a:tailEnd/>
            </a:ln>
          </p:spPr>
          <p:txBody>
            <a:bodyPr wrap="none" lIns="0" tIns="0" rIns="0" bIns="0" anchor="ctr"/>
            <a:lstStyle/>
            <a:p>
              <a:endParaRPr lang="en-US">
                <a:latin typeface="Trebuchet MS" pitchFamily="34" charset="0"/>
              </a:endParaRPr>
            </a:p>
          </p:txBody>
        </p:sp>
        <p:sp>
          <p:nvSpPr>
            <p:cNvPr id="117790" name="Text Box 23"/>
            <p:cNvSpPr txBox="1">
              <a:spLocks noChangeArrowheads="1"/>
            </p:cNvSpPr>
            <p:nvPr/>
          </p:nvSpPr>
          <p:spPr bwMode="auto">
            <a:xfrm>
              <a:off x="3009030" y="3468688"/>
              <a:ext cx="1180089" cy="378119"/>
            </a:xfrm>
            <a:prstGeom prst="rect">
              <a:avLst/>
            </a:prstGeom>
            <a:noFill/>
            <a:ln w="50800" algn="ctr">
              <a:noFill/>
              <a:miter lim="800000"/>
              <a:headEnd/>
              <a:tailEnd/>
            </a:ln>
          </p:spPr>
          <p:txBody>
            <a:bodyPr wrap="square" lIns="130622" tIns="65311" rIns="130622" bIns="65311">
              <a:spAutoFit/>
            </a:bodyPr>
            <a:lstStyle/>
            <a:p>
              <a:pPr algn="ctr" defTabSz="1306513" eaLnBrk="0" hangingPunct="0"/>
              <a:r>
                <a:rPr lang="en-US" sz="1600" dirty="0">
                  <a:latin typeface="Trebuchet MS" pitchFamily="34" charset="0"/>
                </a:rPr>
                <a:t>Server</a:t>
              </a:r>
            </a:p>
          </p:txBody>
        </p:sp>
        <p:pic>
          <p:nvPicPr>
            <p:cNvPr id="117791" name="Picture 69" descr="xeon"/>
            <p:cNvPicPr>
              <a:picLocks noChangeAspect="1" noChangeArrowheads="1"/>
            </p:cNvPicPr>
            <p:nvPr/>
          </p:nvPicPr>
          <p:blipFill>
            <a:blip r:embed="rId6"/>
            <a:srcRect/>
            <a:stretch>
              <a:fillRect/>
            </a:stretch>
          </p:blipFill>
          <p:spPr bwMode="auto">
            <a:xfrm>
              <a:off x="3205163" y="2417763"/>
              <a:ext cx="776287" cy="996950"/>
            </a:xfrm>
            <a:prstGeom prst="rect">
              <a:avLst/>
            </a:prstGeom>
            <a:noFill/>
            <a:ln w="9525">
              <a:noFill/>
              <a:miter lim="800000"/>
              <a:headEnd/>
              <a:tailEnd/>
            </a:ln>
          </p:spPr>
        </p:pic>
      </p:grpSp>
      <p:grpSp>
        <p:nvGrpSpPr>
          <p:cNvPr id="4" name="Group 42"/>
          <p:cNvGrpSpPr>
            <a:grpSpLocks/>
          </p:cNvGrpSpPr>
          <p:nvPr/>
        </p:nvGrpSpPr>
        <p:grpSpPr bwMode="auto">
          <a:xfrm>
            <a:off x="1309688" y="3502025"/>
            <a:ext cx="1851025" cy="1430632"/>
            <a:chOff x="1331913" y="3620860"/>
            <a:chExt cx="1851025" cy="1430632"/>
          </a:xfrm>
        </p:grpSpPr>
        <p:sp>
          <p:nvSpPr>
            <p:cNvPr id="117786" name="Oval 18"/>
            <p:cNvSpPr>
              <a:spLocks noChangeArrowheads="1"/>
            </p:cNvSpPr>
            <p:nvPr/>
          </p:nvSpPr>
          <p:spPr bwMode="auto">
            <a:xfrm>
              <a:off x="1331913" y="4414610"/>
              <a:ext cx="1851025" cy="385763"/>
            </a:xfrm>
            <a:prstGeom prst="ellipse">
              <a:avLst/>
            </a:prstGeom>
            <a:gradFill rotWithShape="1">
              <a:gsLst>
                <a:gs pos="0">
                  <a:srgbClr val="000000"/>
                </a:gs>
                <a:gs pos="100000">
                  <a:srgbClr val="FFFFFF">
                    <a:alpha val="0"/>
                  </a:srgbClr>
                </a:gs>
              </a:gsLst>
              <a:path path="shape">
                <a:fillToRect l="50000" t="50000" r="50000" b="50000"/>
              </a:path>
            </a:gradFill>
            <a:ln w="9525" algn="ctr">
              <a:noFill/>
              <a:round/>
              <a:headEnd/>
              <a:tailEnd/>
            </a:ln>
          </p:spPr>
          <p:txBody>
            <a:bodyPr wrap="none" lIns="0" tIns="0" rIns="0" bIns="0" anchor="ctr"/>
            <a:lstStyle/>
            <a:p>
              <a:endParaRPr lang="en-US">
                <a:latin typeface="Trebuchet MS" pitchFamily="34" charset="0"/>
              </a:endParaRPr>
            </a:p>
          </p:txBody>
        </p:sp>
        <p:sp>
          <p:nvSpPr>
            <p:cNvPr id="117787" name="Text Box 22"/>
            <p:cNvSpPr txBox="1">
              <a:spLocks noChangeArrowheads="1"/>
            </p:cNvSpPr>
            <p:nvPr/>
          </p:nvSpPr>
          <p:spPr bwMode="auto">
            <a:xfrm>
              <a:off x="1677550" y="4673373"/>
              <a:ext cx="1184852" cy="378119"/>
            </a:xfrm>
            <a:prstGeom prst="rect">
              <a:avLst/>
            </a:prstGeom>
            <a:noFill/>
            <a:ln w="50800" algn="ctr">
              <a:noFill/>
              <a:miter lim="800000"/>
              <a:headEnd/>
              <a:tailEnd/>
            </a:ln>
          </p:spPr>
          <p:txBody>
            <a:bodyPr wrap="square" lIns="130622" tIns="65311" rIns="130622" bIns="65311">
              <a:spAutoFit/>
            </a:bodyPr>
            <a:lstStyle/>
            <a:p>
              <a:pPr algn="ctr" defTabSz="1306513" eaLnBrk="0" hangingPunct="0"/>
              <a:r>
                <a:rPr lang="en-US" sz="1600" dirty="0">
                  <a:latin typeface="Trebuchet MS" pitchFamily="34" charset="0"/>
                </a:rPr>
                <a:t>Mobile</a:t>
              </a:r>
            </a:p>
          </p:txBody>
        </p:sp>
        <p:pic>
          <p:nvPicPr>
            <p:cNvPr id="117788" name="Picture 15" descr="cpt2_rgb_174"/>
            <p:cNvPicPr>
              <a:picLocks noChangeAspect="1" noChangeArrowheads="1"/>
            </p:cNvPicPr>
            <p:nvPr/>
          </p:nvPicPr>
          <p:blipFill>
            <a:blip r:embed="rId7"/>
            <a:srcRect/>
            <a:stretch>
              <a:fillRect/>
            </a:stretch>
          </p:blipFill>
          <p:spPr bwMode="auto">
            <a:xfrm>
              <a:off x="1911350" y="3620860"/>
              <a:ext cx="731838" cy="998538"/>
            </a:xfrm>
            <a:prstGeom prst="rect">
              <a:avLst/>
            </a:prstGeom>
            <a:noFill/>
            <a:ln w="9525">
              <a:noFill/>
              <a:miter lim="800000"/>
              <a:headEnd/>
              <a:tailEnd/>
            </a:ln>
          </p:spPr>
        </p:pic>
      </p:grpSp>
      <p:grpSp>
        <p:nvGrpSpPr>
          <p:cNvPr id="5" name="Group 39"/>
          <p:cNvGrpSpPr>
            <a:grpSpLocks/>
          </p:cNvGrpSpPr>
          <p:nvPr/>
        </p:nvGrpSpPr>
        <p:grpSpPr bwMode="auto">
          <a:xfrm>
            <a:off x="301625" y="2351088"/>
            <a:ext cx="1849438" cy="1386181"/>
            <a:chOff x="106363" y="2470150"/>
            <a:chExt cx="1849437" cy="1386182"/>
          </a:xfrm>
        </p:grpSpPr>
        <p:sp>
          <p:nvSpPr>
            <p:cNvPr id="117783" name="Oval 20"/>
            <p:cNvSpPr>
              <a:spLocks noChangeArrowheads="1"/>
            </p:cNvSpPr>
            <p:nvPr/>
          </p:nvSpPr>
          <p:spPr bwMode="auto">
            <a:xfrm>
              <a:off x="106363" y="3209925"/>
              <a:ext cx="1849437" cy="385763"/>
            </a:xfrm>
            <a:prstGeom prst="ellipse">
              <a:avLst/>
            </a:prstGeom>
            <a:gradFill rotWithShape="1">
              <a:gsLst>
                <a:gs pos="0">
                  <a:srgbClr val="000000"/>
                </a:gs>
                <a:gs pos="100000">
                  <a:srgbClr val="FFFFFF">
                    <a:alpha val="0"/>
                  </a:srgbClr>
                </a:gs>
              </a:gsLst>
              <a:path path="shape">
                <a:fillToRect l="50000" t="50000" r="50000" b="50000"/>
              </a:path>
            </a:gradFill>
            <a:ln w="9525" algn="ctr">
              <a:noFill/>
              <a:round/>
              <a:headEnd/>
              <a:tailEnd/>
            </a:ln>
          </p:spPr>
          <p:txBody>
            <a:bodyPr wrap="none" lIns="0" tIns="0" rIns="0" bIns="0" anchor="ctr"/>
            <a:lstStyle/>
            <a:p>
              <a:endParaRPr lang="en-US">
                <a:latin typeface="Trebuchet MS" pitchFamily="34" charset="0"/>
              </a:endParaRPr>
            </a:p>
          </p:txBody>
        </p:sp>
        <p:sp>
          <p:nvSpPr>
            <p:cNvPr id="117784" name="Text Box 21"/>
            <p:cNvSpPr txBox="1">
              <a:spLocks noChangeArrowheads="1"/>
            </p:cNvSpPr>
            <p:nvPr/>
          </p:nvSpPr>
          <p:spPr bwMode="auto">
            <a:xfrm>
              <a:off x="374503" y="3478213"/>
              <a:ext cx="1272885" cy="378119"/>
            </a:xfrm>
            <a:prstGeom prst="rect">
              <a:avLst/>
            </a:prstGeom>
            <a:noFill/>
            <a:ln w="50800" algn="ctr">
              <a:noFill/>
              <a:miter lim="800000"/>
              <a:headEnd/>
              <a:tailEnd/>
            </a:ln>
          </p:spPr>
          <p:txBody>
            <a:bodyPr wrap="square" lIns="130622" tIns="65311" rIns="130622" bIns="65311">
              <a:spAutoFit/>
            </a:bodyPr>
            <a:lstStyle/>
            <a:p>
              <a:pPr algn="ctr" defTabSz="1306513" eaLnBrk="0" hangingPunct="0"/>
              <a:r>
                <a:rPr lang="en-US" sz="1600" dirty="0">
                  <a:latin typeface="Trebuchet MS" pitchFamily="34" charset="0"/>
                </a:rPr>
                <a:t>Desktop</a:t>
              </a:r>
            </a:p>
          </p:txBody>
        </p:sp>
        <p:pic>
          <p:nvPicPr>
            <p:cNvPr id="117785" name="Picture 26" descr="ic2_2in_wd"/>
            <p:cNvPicPr>
              <a:picLocks noChangeAspect="1" noChangeArrowheads="1"/>
            </p:cNvPicPr>
            <p:nvPr/>
          </p:nvPicPr>
          <p:blipFill>
            <a:blip r:embed="rId8"/>
            <a:srcRect/>
            <a:stretch>
              <a:fillRect/>
            </a:stretch>
          </p:blipFill>
          <p:spPr bwMode="auto">
            <a:xfrm>
              <a:off x="623888" y="2470150"/>
              <a:ext cx="731837" cy="944563"/>
            </a:xfrm>
            <a:prstGeom prst="rect">
              <a:avLst/>
            </a:prstGeom>
            <a:noFill/>
            <a:ln w="9525">
              <a:noFill/>
              <a:miter lim="800000"/>
              <a:headEnd/>
              <a:tailEnd/>
            </a:ln>
          </p:spPr>
        </p:pic>
      </p:grpSp>
      <p:sp>
        <p:nvSpPr>
          <p:cNvPr id="58" name="Rectangle 57"/>
          <p:cNvSpPr/>
          <p:nvPr/>
        </p:nvSpPr>
        <p:spPr bwMode="auto">
          <a:xfrm>
            <a:off x="6727116" y="2462295"/>
            <a:ext cx="45719" cy="2538612"/>
          </a:xfrm>
          <a:prstGeom prst="rect">
            <a:avLst/>
          </a:prstGeom>
          <a:gradFill flip="none" rotWithShape="1">
            <a:gsLst>
              <a:gs pos="41000">
                <a:schemeClr val="tx1">
                  <a:alpha val="58000"/>
                </a:schemeClr>
              </a:gs>
              <a:gs pos="0">
                <a:schemeClr val="tx1">
                  <a:lumMod val="95000"/>
                  <a:alpha val="0"/>
                </a:schemeClr>
              </a:gs>
              <a:gs pos="100000">
                <a:schemeClr val="tx1">
                  <a:alpha val="3000"/>
                </a:schemeClr>
              </a:gs>
            </a:gsLst>
            <a:lin ang="5400000" scaled="0"/>
            <a:tileRect/>
          </a:gradFill>
          <a:ln w="50800" cap="flat" cmpd="sng" algn="ctr">
            <a:noFill/>
            <a:prstDash val="solid"/>
            <a:round/>
            <a:headEnd type="none" w="med" len="med"/>
            <a:tailEnd type="none" w="med" len="med"/>
          </a:ln>
          <a:effectLst/>
        </p:spPr>
        <p:txBody>
          <a:bodyPr wrap="none" anchor="ctr"/>
          <a:lstStyle/>
          <a:p>
            <a:pPr>
              <a:defRPr/>
            </a:pPr>
            <a:endParaRPr lang="en-US">
              <a:latin typeface="Trebuchet MS" pitchFamily="34" charset="0"/>
            </a:endParaRPr>
          </a:p>
        </p:txBody>
      </p:sp>
      <p:pic>
        <p:nvPicPr>
          <p:cNvPr id="117782" name="Picture 65" descr="ep80579 flat quick assist 4 block.png"/>
          <p:cNvPicPr>
            <a:picLocks noChangeAspect="1"/>
          </p:cNvPicPr>
          <p:nvPr/>
        </p:nvPicPr>
        <p:blipFill>
          <a:blip r:embed="rId9"/>
          <a:srcRect/>
          <a:stretch>
            <a:fillRect/>
          </a:stretch>
        </p:blipFill>
        <p:spPr bwMode="auto">
          <a:xfrm>
            <a:off x="7278688" y="2438400"/>
            <a:ext cx="1214437" cy="1193800"/>
          </a:xfrm>
          <a:prstGeom prst="rect">
            <a:avLst/>
          </a:prstGeom>
          <a:noFill/>
          <a:ln w="9525">
            <a:noFill/>
            <a:miter lim="800000"/>
            <a:headEnd/>
            <a:tailEnd/>
          </a:ln>
        </p:spPr>
      </p:pic>
      <p:sp>
        <p:nvSpPr>
          <p:cNvPr id="30" name="Title 29"/>
          <p:cNvSpPr>
            <a:spLocks noGrp="1"/>
          </p:cNvSpPr>
          <p:nvPr>
            <p:ph type="title"/>
          </p:nvPr>
        </p:nvSpPr>
        <p:spPr>
          <a:xfrm>
            <a:off x="382588" y="228600"/>
            <a:ext cx="8380412" cy="886397"/>
          </a:xfrm>
        </p:spPr>
        <p:txBody>
          <a:bodyPr/>
          <a:lstStyle/>
          <a:p>
            <a:r>
              <a:rPr sz="3200" smtClean="0"/>
              <a:t>Faster Smaller Cooler Silicon For </a:t>
            </a:r>
            <a:br>
              <a:rPr sz="3200" smtClean="0"/>
            </a:br>
            <a:r>
              <a:rPr sz="3200" smtClean="0"/>
              <a:t>The Next Billion Connected Devices</a:t>
            </a:r>
            <a:endParaRPr lang="en-US" sz="3200" dirty="0"/>
          </a:p>
        </p:txBody>
      </p:sp>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2" descr="atom core.png"/>
          <p:cNvPicPr>
            <a:picLocks noChangeAspect="1"/>
          </p:cNvPicPr>
          <p:nvPr/>
        </p:nvPicPr>
        <p:blipFill>
          <a:blip r:embed="rId3"/>
          <a:srcRect/>
          <a:stretch>
            <a:fillRect/>
          </a:stretch>
        </p:blipFill>
        <p:spPr bwMode="auto">
          <a:xfrm>
            <a:off x="19050" y="666750"/>
            <a:ext cx="9105900" cy="6858000"/>
          </a:xfrm>
          <a:prstGeom prst="rect">
            <a:avLst/>
          </a:prstGeom>
          <a:noFill/>
          <a:ln w="9525">
            <a:noFill/>
            <a:miter lim="800000"/>
            <a:headEnd/>
            <a:tailEnd/>
          </a:ln>
        </p:spPr>
      </p:pic>
      <p:sp>
        <p:nvSpPr>
          <p:cNvPr id="20" name="AutoShape 28"/>
          <p:cNvSpPr>
            <a:spLocks noChangeArrowheads="1"/>
          </p:cNvSpPr>
          <p:nvPr/>
        </p:nvSpPr>
        <p:spPr bwMode="auto">
          <a:xfrm>
            <a:off x="292100" y="3671232"/>
            <a:ext cx="4186238" cy="1865909"/>
          </a:xfrm>
          <a:prstGeom prst="roundRect">
            <a:avLst>
              <a:gd name="adj" fmla="val 6306"/>
            </a:avLst>
          </a:prstGeom>
          <a:gradFill flip="none" rotWithShape="1">
            <a:gsLst>
              <a:gs pos="0">
                <a:schemeClr val="bg1">
                  <a:lumMod val="50000"/>
                </a:schemeClr>
              </a:gs>
              <a:gs pos="100000">
                <a:srgbClr val="111926">
                  <a:alpha val="42000"/>
                </a:srgbClr>
              </a:gs>
            </a:gsLst>
            <a:lin ang="5400000" scaled="1"/>
            <a:tileRect/>
          </a:gradFill>
          <a:ln w="25400" algn="ctr">
            <a:gradFill>
              <a:gsLst>
                <a:gs pos="9000">
                  <a:schemeClr val="tx1">
                    <a:alpha val="85000"/>
                  </a:schemeClr>
                </a:gs>
                <a:gs pos="0">
                  <a:schemeClr val="tx1">
                    <a:alpha val="45000"/>
                  </a:schemeClr>
                </a:gs>
                <a:gs pos="100000">
                  <a:schemeClr val="tx1">
                    <a:alpha val="0"/>
                  </a:schemeClr>
                </a:gs>
              </a:gsLst>
              <a:lin ang="5400000" scaled="0"/>
            </a:gradFill>
            <a:round/>
            <a:headEnd/>
            <a:tailEnd/>
          </a:ln>
        </p:spPr>
        <p:txBody>
          <a:bodyPr wrap="none" lIns="92035" tIns="46019" rIns="92035" bIns="46019" anchor="ctr"/>
          <a:lstStyle/>
          <a:p>
            <a:pPr algn="ctr">
              <a:defRPr/>
            </a:pPr>
            <a:endParaRPr lang="en-US"/>
          </a:p>
        </p:txBody>
      </p:sp>
      <p:sp>
        <p:nvSpPr>
          <p:cNvPr id="27" name="AutoShape 31"/>
          <p:cNvSpPr>
            <a:spLocks noChangeArrowheads="1"/>
          </p:cNvSpPr>
          <p:nvPr/>
        </p:nvSpPr>
        <p:spPr bwMode="auto">
          <a:xfrm flipH="1">
            <a:off x="4632324" y="1669475"/>
            <a:ext cx="4233863" cy="1797097"/>
          </a:xfrm>
          <a:prstGeom prst="roundRect">
            <a:avLst>
              <a:gd name="adj" fmla="val 6306"/>
            </a:avLst>
          </a:prstGeom>
          <a:gradFill flip="none" rotWithShape="1">
            <a:gsLst>
              <a:gs pos="0">
                <a:schemeClr val="bg1">
                  <a:lumMod val="50000"/>
                </a:schemeClr>
              </a:gs>
              <a:gs pos="100000">
                <a:srgbClr val="111926">
                  <a:alpha val="42000"/>
                </a:srgbClr>
              </a:gs>
            </a:gsLst>
            <a:lin ang="5400000" scaled="1"/>
            <a:tileRect/>
          </a:gradFill>
          <a:ln w="25400" algn="ctr">
            <a:gradFill>
              <a:gsLst>
                <a:gs pos="9000">
                  <a:schemeClr val="tx1">
                    <a:alpha val="85000"/>
                  </a:schemeClr>
                </a:gs>
                <a:gs pos="0">
                  <a:schemeClr val="tx1">
                    <a:alpha val="45000"/>
                  </a:schemeClr>
                </a:gs>
                <a:gs pos="100000">
                  <a:schemeClr val="tx1">
                    <a:alpha val="0"/>
                  </a:schemeClr>
                </a:gs>
              </a:gsLst>
              <a:lin ang="5400000" scaled="0"/>
            </a:gradFill>
            <a:round/>
            <a:headEnd/>
            <a:tailEnd/>
          </a:ln>
        </p:spPr>
        <p:txBody>
          <a:bodyPr wrap="none" lIns="92035" tIns="46019" rIns="92035" bIns="46019" anchor="ctr"/>
          <a:lstStyle/>
          <a:p>
            <a:pPr algn="ctr">
              <a:defRPr/>
            </a:pPr>
            <a:endParaRPr lang="en-US"/>
          </a:p>
        </p:txBody>
      </p:sp>
      <p:sp>
        <p:nvSpPr>
          <p:cNvPr id="30" name="AutoShape 34"/>
          <p:cNvSpPr>
            <a:spLocks noChangeArrowheads="1"/>
          </p:cNvSpPr>
          <p:nvPr/>
        </p:nvSpPr>
        <p:spPr bwMode="auto">
          <a:xfrm flipH="1">
            <a:off x="4632323" y="3671232"/>
            <a:ext cx="4233863" cy="1865909"/>
          </a:xfrm>
          <a:prstGeom prst="roundRect">
            <a:avLst>
              <a:gd name="adj" fmla="val 6306"/>
            </a:avLst>
          </a:prstGeom>
          <a:gradFill flip="none" rotWithShape="1">
            <a:gsLst>
              <a:gs pos="0">
                <a:schemeClr val="bg2">
                  <a:alpha val="64000"/>
                </a:schemeClr>
              </a:gs>
              <a:gs pos="100000">
                <a:srgbClr val="111926">
                  <a:alpha val="45000"/>
                </a:srgbClr>
              </a:gs>
            </a:gsLst>
            <a:lin ang="5400000" scaled="1"/>
            <a:tileRect/>
          </a:gradFill>
          <a:ln w="19050" algn="ctr">
            <a:gradFill>
              <a:gsLst>
                <a:gs pos="9000">
                  <a:schemeClr val="tx1">
                    <a:alpha val="76000"/>
                  </a:schemeClr>
                </a:gs>
                <a:gs pos="0">
                  <a:schemeClr val="tx1">
                    <a:alpha val="52000"/>
                  </a:schemeClr>
                </a:gs>
                <a:gs pos="100000">
                  <a:schemeClr val="tx1">
                    <a:alpha val="0"/>
                  </a:schemeClr>
                </a:gs>
              </a:gsLst>
              <a:lin ang="5400000" scaled="0"/>
            </a:gradFill>
            <a:round/>
            <a:headEnd/>
            <a:tailEnd/>
          </a:ln>
        </p:spPr>
        <p:txBody>
          <a:bodyPr wrap="none" lIns="92035" tIns="46019" rIns="92035" bIns="46019" anchor="ctr"/>
          <a:lstStyle/>
          <a:p>
            <a:pPr algn="ctr">
              <a:defRPr/>
            </a:pPr>
            <a:endParaRPr lang="en-US"/>
          </a:p>
        </p:txBody>
      </p:sp>
      <p:sp>
        <p:nvSpPr>
          <p:cNvPr id="33" name="AutoShape 37"/>
          <p:cNvSpPr>
            <a:spLocks noChangeArrowheads="1"/>
          </p:cNvSpPr>
          <p:nvPr/>
        </p:nvSpPr>
        <p:spPr bwMode="auto">
          <a:xfrm>
            <a:off x="292100" y="1669475"/>
            <a:ext cx="4186238" cy="1797097"/>
          </a:xfrm>
          <a:prstGeom prst="roundRect">
            <a:avLst>
              <a:gd name="adj" fmla="val 6306"/>
            </a:avLst>
          </a:prstGeom>
          <a:gradFill flip="none" rotWithShape="1">
            <a:gsLst>
              <a:gs pos="0">
                <a:schemeClr val="bg2">
                  <a:alpha val="64000"/>
                </a:schemeClr>
              </a:gs>
              <a:gs pos="100000">
                <a:srgbClr val="111926">
                  <a:alpha val="45000"/>
                </a:srgbClr>
              </a:gs>
            </a:gsLst>
            <a:lin ang="5400000" scaled="1"/>
            <a:tileRect/>
          </a:gradFill>
          <a:ln w="19050" algn="ctr">
            <a:gradFill>
              <a:gsLst>
                <a:gs pos="9000">
                  <a:schemeClr val="tx1">
                    <a:alpha val="76000"/>
                  </a:schemeClr>
                </a:gs>
                <a:gs pos="0">
                  <a:schemeClr val="tx1">
                    <a:alpha val="52000"/>
                  </a:schemeClr>
                </a:gs>
                <a:gs pos="100000">
                  <a:schemeClr val="tx1">
                    <a:alpha val="0"/>
                  </a:schemeClr>
                </a:gs>
              </a:gsLst>
              <a:lin ang="5400000" scaled="0"/>
            </a:gradFill>
            <a:round/>
            <a:headEnd/>
            <a:tailEnd/>
          </a:ln>
        </p:spPr>
        <p:txBody>
          <a:bodyPr wrap="none" lIns="92035" tIns="46019" rIns="92035" bIns="46019" anchor="ctr"/>
          <a:lstStyle/>
          <a:p>
            <a:pPr algn="ctr">
              <a:defRPr/>
            </a:pPr>
            <a:endParaRPr lang="en-US"/>
          </a:p>
        </p:txBody>
      </p:sp>
      <p:sp>
        <p:nvSpPr>
          <p:cNvPr id="119822" name="Oval 41"/>
          <p:cNvSpPr>
            <a:spLocks noChangeArrowheads="1"/>
          </p:cNvSpPr>
          <p:nvPr/>
        </p:nvSpPr>
        <p:spPr bwMode="auto">
          <a:xfrm>
            <a:off x="3484563" y="2398713"/>
            <a:ext cx="2103437" cy="1981200"/>
          </a:xfrm>
          <a:prstGeom prst="ellipse">
            <a:avLst/>
          </a:prstGeom>
          <a:gradFill rotWithShape="1">
            <a:gsLst>
              <a:gs pos="0">
                <a:schemeClr val="bg2">
                  <a:alpha val="40999"/>
                </a:schemeClr>
              </a:gs>
              <a:gs pos="100000">
                <a:srgbClr val="000000">
                  <a:alpha val="64998"/>
                </a:srgbClr>
              </a:gs>
            </a:gsLst>
            <a:path path="shape">
              <a:fillToRect l="50000" t="50000" r="50000" b="50000"/>
            </a:path>
          </a:gradFill>
          <a:ln w="19050" algn="ctr">
            <a:solidFill>
              <a:schemeClr val="tx1"/>
            </a:solidFill>
            <a:round/>
            <a:headEnd/>
            <a:tailEnd/>
          </a:ln>
        </p:spPr>
        <p:txBody>
          <a:bodyPr wrap="none" anchor="ctr"/>
          <a:lstStyle/>
          <a:p>
            <a:pPr algn="ctr"/>
            <a:endParaRPr lang="en-US"/>
          </a:p>
        </p:txBody>
      </p:sp>
      <p:sp>
        <p:nvSpPr>
          <p:cNvPr id="1700873" name="Rectangle 9"/>
          <p:cNvSpPr>
            <a:spLocks noGrp="1" noChangeArrowheads="1"/>
          </p:cNvSpPr>
          <p:nvPr>
            <p:ph type="title"/>
          </p:nvPr>
        </p:nvSpPr>
        <p:spPr>
          <a:xfrm>
            <a:off x="382588" y="228600"/>
            <a:ext cx="8380412" cy="664797"/>
          </a:xfrm>
        </p:spPr>
        <p:txBody>
          <a:bodyPr/>
          <a:lstStyle/>
          <a:p>
            <a:pPr algn="l" eaLnBrk="1" hangingPunct="1">
              <a:defRPr/>
            </a:pPr>
            <a:r>
              <a:rPr lang="de-DE" dirty="0"/>
              <a:t>Intel</a:t>
            </a:r>
            <a:r>
              <a:rPr baseline="30000"/>
              <a:t>®</a:t>
            </a:r>
            <a:r>
              <a:rPr lang="de-DE" dirty="0"/>
              <a:t> Atom™ Processor</a:t>
            </a:r>
            <a:endParaRPr i="1">
              <a:latin typeface="Neo Sans Intel" pitchFamily="34" charset="0"/>
            </a:endParaRPr>
          </a:p>
        </p:txBody>
      </p:sp>
      <p:sp>
        <p:nvSpPr>
          <p:cNvPr id="1700876" name="Rectangle 12"/>
          <p:cNvSpPr>
            <a:spLocks noChangeArrowheads="1"/>
          </p:cNvSpPr>
          <p:nvPr/>
        </p:nvSpPr>
        <p:spPr bwMode="auto">
          <a:xfrm>
            <a:off x="363538" y="5700713"/>
            <a:ext cx="8450262" cy="492443"/>
          </a:xfrm>
          <a:prstGeom prst="rect">
            <a:avLst/>
          </a:prstGeom>
          <a:noFill/>
          <a:ln w="9525">
            <a:noFill/>
            <a:miter lim="800000"/>
            <a:headEnd/>
            <a:tailEnd/>
          </a:ln>
          <a:effectLst>
            <a:prstShdw prst="shdw17" dist="17961" dir="2700000">
              <a:schemeClr val="accent1">
                <a:gamma/>
                <a:shade val="60000"/>
                <a:invGamma/>
              </a:schemeClr>
            </a:prstShdw>
          </a:effectLst>
        </p:spPr>
        <p:txBody>
          <a:bodyPr tIns="0" bIns="0" anchor="ctr">
            <a:spAutoFit/>
          </a:bodyPr>
          <a:lstStyle/>
          <a:p>
            <a:pPr marL="115888" indent="-115888" eaLnBrk="0" hangingPunct="0">
              <a:buFontTx/>
              <a:buAutoNum type="arabicPeriod"/>
              <a:defRPr/>
            </a:pPr>
            <a:r>
              <a:rPr lang="en-US" sz="800" dirty="0">
                <a:cs typeface="Times New Roman" pitchFamily="18" charset="0"/>
              </a:rPr>
              <a:t>HT Technology can add 200mW of power above quoted TDP for HT SKUs when multi-threaded applications are run.</a:t>
            </a:r>
          </a:p>
          <a:p>
            <a:pPr marL="115888" indent="-115888" eaLnBrk="0" hangingPunct="0">
              <a:buFontTx/>
              <a:buAutoNum type="arabicPeriod"/>
              <a:defRPr/>
            </a:pPr>
            <a:r>
              <a:rPr lang="en-US" sz="800" dirty="0">
                <a:cs typeface="Times New Roman" pitchFamily="18" charset="0"/>
              </a:rPr>
              <a:t>Average power is defined as measured CPU power whilst running </a:t>
            </a:r>
            <a:r>
              <a:rPr lang="en-US" sz="800" dirty="0" err="1">
                <a:cs typeface="Times New Roman" pitchFamily="18" charset="0"/>
              </a:rPr>
              <a:t>BAPCo</a:t>
            </a:r>
            <a:r>
              <a:rPr lang="en-US" sz="800" dirty="0">
                <a:cs typeface="Times New Roman" pitchFamily="18" charset="0"/>
              </a:rPr>
              <a:t> MobileMark’05 Office Productivity suite on Microsoft* Windows* XP for a period of 90min at 50°C . </a:t>
            </a:r>
          </a:p>
          <a:p>
            <a:pPr marL="115888" indent="-115888" eaLnBrk="0" hangingPunct="0">
              <a:buFontTx/>
              <a:buAutoNum type="arabicPeriod"/>
              <a:defRPr/>
            </a:pPr>
            <a:r>
              <a:rPr lang="en-US" sz="800" dirty="0">
                <a:cs typeface="Times New Roman" pitchFamily="18" charset="0"/>
              </a:rPr>
              <a:t>Idle power is measured when running Windows Vista in idle at 50C</a:t>
            </a:r>
          </a:p>
          <a:p>
            <a:pPr marL="342900" indent="-342900" eaLnBrk="0" hangingPunct="0">
              <a:buFontTx/>
              <a:buAutoNum type="arabicPeriod"/>
              <a:defRPr/>
            </a:pPr>
            <a:endParaRPr lang="en-US" sz="800" dirty="0">
              <a:cs typeface="Times New Roman" pitchFamily="18" charset="0"/>
            </a:endParaRPr>
          </a:p>
        </p:txBody>
      </p:sp>
      <p:grpSp>
        <p:nvGrpSpPr>
          <p:cNvPr id="2" name="Group 23"/>
          <p:cNvGrpSpPr>
            <a:grpSpLocks/>
          </p:cNvGrpSpPr>
          <p:nvPr/>
        </p:nvGrpSpPr>
        <p:grpSpPr bwMode="auto">
          <a:xfrm>
            <a:off x="3146425" y="2568575"/>
            <a:ext cx="2855913" cy="2092325"/>
            <a:chOff x="2968118" y="2338923"/>
            <a:chExt cx="3138487" cy="2298117"/>
          </a:xfrm>
        </p:grpSpPr>
        <p:sp>
          <p:nvSpPr>
            <p:cNvPr id="13" name="Oval 5"/>
            <p:cNvSpPr>
              <a:spLocks noChangeArrowheads="1"/>
            </p:cNvSpPr>
            <p:nvPr/>
          </p:nvSpPr>
          <p:spPr bwMode="auto">
            <a:xfrm>
              <a:off x="2968118" y="3821017"/>
              <a:ext cx="3138487" cy="816023"/>
            </a:xfrm>
            <a:prstGeom prst="ellipse">
              <a:avLst/>
            </a:prstGeom>
            <a:gradFill rotWithShape="1">
              <a:gsLst>
                <a:gs pos="0">
                  <a:schemeClr val="bg2"/>
                </a:gs>
                <a:gs pos="100000">
                  <a:schemeClr val="bg2">
                    <a:gamma/>
                    <a:tint val="0"/>
                    <a:invGamma/>
                    <a:alpha val="0"/>
                  </a:schemeClr>
                </a:gs>
              </a:gsLst>
              <a:path path="shape">
                <a:fillToRect l="50000" t="50000" r="50000" b="50000"/>
              </a:path>
            </a:gradFill>
            <a:ln w="9525" algn="ctr">
              <a:noFill/>
              <a:round/>
              <a:headEnd/>
              <a:tailEnd/>
            </a:ln>
            <a:effectLst/>
          </p:spPr>
          <p:txBody>
            <a:bodyPr wrap="none" lIns="91372" tIns="45688" rIns="91372" bIns="45688" anchor="ctr">
              <a:spAutoFit/>
            </a:bodyPr>
            <a:lstStyle/>
            <a:p>
              <a:pPr algn="ctr">
                <a:defRPr/>
              </a:pPr>
              <a:endParaRPr lang="en-US">
                <a:cs typeface="+mn-cs"/>
              </a:endParaRPr>
            </a:p>
          </p:txBody>
        </p:sp>
        <p:pic>
          <p:nvPicPr>
            <p:cNvPr id="14" name="Picture 13" descr="penny.png"/>
            <p:cNvPicPr>
              <a:picLocks noChangeAspect="1"/>
            </p:cNvPicPr>
            <p:nvPr/>
          </p:nvPicPr>
          <p:blipFill>
            <a:blip r:embed="rId4"/>
            <a:stretch>
              <a:fillRect/>
            </a:stretch>
          </p:blipFill>
          <p:spPr>
            <a:xfrm>
              <a:off x="3510974" y="2338923"/>
              <a:ext cx="2001460" cy="1824860"/>
            </a:xfrm>
            <a:prstGeom prst="rect">
              <a:avLst/>
            </a:prstGeom>
            <a:effectLst>
              <a:reflection blurRad="6350" stA="50000" endA="300" endPos="55000" dir="5400000" sy="-100000" algn="bl" rotWithShape="0"/>
            </a:effectLst>
          </p:spPr>
        </p:pic>
      </p:grpSp>
      <p:sp>
        <p:nvSpPr>
          <p:cNvPr id="46" name="Text Box 6"/>
          <p:cNvSpPr txBox="1">
            <a:spLocks noChangeArrowheads="1"/>
          </p:cNvSpPr>
          <p:nvPr/>
        </p:nvSpPr>
        <p:spPr bwMode="auto">
          <a:xfrm>
            <a:off x="5184252" y="1884363"/>
            <a:ext cx="3600450" cy="1319784"/>
          </a:xfrm>
          <a:prstGeom prst="rect">
            <a:avLst/>
          </a:prstGeom>
          <a:noFill/>
          <a:ln w="9525" algn="ctr">
            <a:noFill/>
            <a:miter lim="800000"/>
            <a:headEnd/>
            <a:tailEnd/>
          </a:ln>
          <a:effectLst/>
        </p:spPr>
        <p:txBody>
          <a:bodyPr lIns="91372" tIns="45688" rIns="91372" bIns="45688">
            <a:spAutoFit/>
          </a:bodyPr>
          <a:lstStyle/>
          <a:p>
            <a:pPr algn="r">
              <a:buClr>
                <a:schemeClr val="tx1"/>
              </a:buClr>
              <a:buFont typeface="Wingdings" pitchFamily="2" charset="2"/>
              <a:buNone/>
              <a:defRPr/>
            </a:pPr>
            <a:r>
              <a:rPr lang="en-US" sz="1800" dirty="0">
                <a:solidFill>
                  <a:srgbClr val="FFFF00"/>
                </a:solidFill>
                <a:effectLst>
                  <a:outerShdw blurRad="38100" dist="38100" dir="2700000" algn="tl">
                    <a:srgbClr val="000000"/>
                  </a:outerShdw>
                </a:effectLst>
                <a:latin typeface="Neo Sans Intel Medium" pitchFamily="34" charset="0"/>
              </a:rPr>
              <a:t>Intel’s lowest power CPU</a:t>
            </a:r>
          </a:p>
          <a:p>
            <a:pPr algn="r">
              <a:lnSpc>
                <a:spcPts val="500"/>
              </a:lnSpc>
              <a:buClr>
                <a:schemeClr val="tx1"/>
              </a:buClr>
              <a:buFont typeface="Wingdings" pitchFamily="2" charset="2"/>
              <a:buNone/>
              <a:defRPr/>
            </a:pPr>
            <a:endParaRPr lang="en-US" sz="1600" dirty="0">
              <a:solidFill>
                <a:srgbClr val="FFFF00"/>
              </a:solidFill>
              <a:effectLst>
                <a:outerShdw blurRad="38100" dist="38100" dir="2700000" algn="tl">
                  <a:srgbClr val="000000"/>
                </a:outerShdw>
              </a:effectLst>
              <a:latin typeface="Neo Sans Intel Medium" pitchFamily="34" charset="0"/>
            </a:endParaRPr>
          </a:p>
          <a:p>
            <a:pPr marL="280988" indent="-280988" algn="r" defTabSz="912777" fontAlgn="base">
              <a:lnSpc>
                <a:spcPct val="90000"/>
              </a:lnSpc>
              <a:spcAft>
                <a:spcPct val="0"/>
              </a:spcAft>
              <a:buClr>
                <a:schemeClr val="tx2"/>
              </a:buClr>
              <a:buSzPct val="95000"/>
              <a:buBlip>
                <a:blip r:embed="rId5"/>
              </a:buBlip>
              <a:defRPr/>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0.65-2.4 watts TdP1</a:t>
            </a:r>
          </a:p>
          <a:p>
            <a:pPr marL="280988" indent="-280988" algn="r" defTabSz="912777" fontAlgn="base">
              <a:lnSpc>
                <a:spcPct val="90000"/>
              </a:lnSpc>
              <a:spcAft>
                <a:spcPct val="0"/>
              </a:spcAft>
              <a:buClr>
                <a:schemeClr val="tx2"/>
              </a:buClr>
              <a:buSzPct val="95000"/>
              <a:buBlip>
                <a:blip r:embed="rId5"/>
              </a:buBlip>
              <a:defRPr/>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Low average power2 (160-220mW) </a:t>
            </a:r>
          </a:p>
          <a:p>
            <a:pPr marL="280988" indent="-280988" algn="r" defTabSz="912777" fontAlgn="base">
              <a:lnSpc>
                <a:spcPct val="90000"/>
              </a:lnSpc>
              <a:spcAft>
                <a:spcPct val="0"/>
              </a:spcAft>
              <a:buClr>
                <a:schemeClr val="tx2"/>
              </a:buClr>
              <a:buSzPct val="95000"/>
              <a:buBlip>
                <a:blip r:embed="rId5"/>
              </a:buBlip>
              <a:defRPr/>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Low idle power3(80-100mW)</a:t>
            </a:r>
          </a:p>
        </p:txBody>
      </p:sp>
      <p:sp>
        <p:nvSpPr>
          <p:cNvPr id="47" name="Text Box 7"/>
          <p:cNvSpPr txBox="1">
            <a:spLocks noChangeArrowheads="1"/>
          </p:cNvSpPr>
          <p:nvPr/>
        </p:nvSpPr>
        <p:spPr bwMode="auto">
          <a:xfrm>
            <a:off x="431800" y="1884363"/>
            <a:ext cx="3835400" cy="1375184"/>
          </a:xfrm>
          <a:prstGeom prst="rect">
            <a:avLst/>
          </a:prstGeom>
          <a:noFill/>
          <a:ln w="9525" algn="ctr">
            <a:noFill/>
            <a:miter lim="800000"/>
            <a:headEnd/>
            <a:tailEnd/>
          </a:ln>
          <a:effectLst/>
        </p:spPr>
        <p:txBody>
          <a:bodyPr lIns="91372" tIns="45688" rIns="91372" bIns="45688">
            <a:spAutoFit/>
          </a:bodyPr>
          <a:lstStyle/>
          <a:p>
            <a:pPr>
              <a:buClr>
                <a:schemeClr val="tx1"/>
              </a:buClr>
              <a:buFont typeface="Wingdings" pitchFamily="2" charset="2"/>
              <a:buNone/>
              <a:defRPr/>
            </a:pPr>
            <a:r>
              <a:rPr lang="en-US" sz="1800" dirty="0">
                <a:solidFill>
                  <a:srgbClr val="FFFF00"/>
                </a:solidFill>
                <a:effectLst>
                  <a:outerShdw blurRad="38100" dist="38100" dir="2700000" algn="tl">
                    <a:srgbClr val="000000"/>
                  </a:outerShdw>
                </a:effectLst>
                <a:latin typeface="Neo Sans Intel Medium" pitchFamily="34" charset="0"/>
              </a:rPr>
              <a:t>Intel’s smallest processor built with the world’s smallest transistors</a:t>
            </a:r>
          </a:p>
          <a:p>
            <a:pPr>
              <a:lnSpc>
                <a:spcPts val="500"/>
              </a:lnSpc>
              <a:buClr>
                <a:schemeClr val="tx1"/>
              </a:buClr>
              <a:buFont typeface="Wingdings" pitchFamily="2" charset="2"/>
              <a:buNone/>
              <a:defRPr/>
            </a:pPr>
            <a:endParaRPr lang="en-US" sz="1600" dirty="0">
              <a:solidFill>
                <a:srgbClr val="FFFF00"/>
              </a:solidFill>
              <a:effectLst>
                <a:outerShdw blurRad="38100" dist="38100" dir="2700000" algn="tl">
                  <a:srgbClr val="000000"/>
                </a:outerShdw>
              </a:effectLst>
              <a:latin typeface="Neo Sans Intel Medium" pitchFamily="34" charset="0"/>
            </a:endParaRPr>
          </a:p>
          <a:p>
            <a:pPr marL="280988" indent="-280988" defTabSz="912777" fontAlgn="base">
              <a:lnSpc>
                <a:spcPct val="90000"/>
              </a:lnSpc>
              <a:spcAft>
                <a:spcPct val="0"/>
              </a:spcAft>
              <a:buClr>
                <a:schemeClr val="tx2"/>
              </a:buClr>
              <a:buSzPct val="95000"/>
              <a:buBlip>
                <a:blip r:embed="rId5"/>
              </a:buBlip>
              <a:defRPr/>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&lt; 25 mm2 die size</a:t>
            </a:r>
          </a:p>
          <a:p>
            <a:pPr marL="280988" indent="-280988" defTabSz="912777" fontAlgn="base">
              <a:lnSpc>
                <a:spcPct val="90000"/>
              </a:lnSpc>
              <a:spcAft>
                <a:spcPct val="0"/>
              </a:spcAft>
              <a:buClr>
                <a:schemeClr val="tx2"/>
              </a:buClr>
              <a:buSzPct val="95000"/>
              <a:buBlip>
                <a:blip r:embed="rId5"/>
              </a:buBlip>
              <a:defRPr/>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45nm High-K CMOS</a:t>
            </a:r>
          </a:p>
          <a:p>
            <a:pPr marL="280988" indent="-280988" defTabSz="912777" fontAlgn="base">
              <a:lnSpc>
                <a:spcPct val="90000"/>
              </a:lnSpc>
              <a:spcAft>
                <a:spcPct val="0"/>
              </a:spcAft>
              <a:buClr>
                <a:schemeClr val="tx2"/>
              </a:buClr>
              <a:buSzPct val="95000"/>
              <a:buBlip>
                <a:blip r:embed="rId5"/>
              </a:buBlip>
              <a:defRPr/>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47 million transistors</a:t>
            </a:r>
          </a:p>
        </p:txBody>
      </p:sp>
      <p:sp>
        <p:nvSpPr>
          <p:cNvPr id="48" name="Text Box 8"/>
          <p:cNvSpPr txBox="1">
            <a:spLocks noChangeArrowheads="1"/>
          </p:cNvSpPr>
          <p:nvPr/>
        </p:nvSpPr>
        <p:spPr bwMode="auto">
          <a:xfrm>
            <a:off x="5181600" y="3968750"/>
            <a:ext cx="3600450" cy="1153585"/>
          </a:xfrm>
          <a:prstGeom prst="rect">
            <a:avLst/>
          </a:prstGeom>
          <a:noFill/>
          <a:ln w="9525" algn="ctr">
            <a:noFill/>
            <a:miter lim="800000"/>
            <a:headEnd/>
            <a:tailEnd/>
          </a:ln>
          <a:effectLst/>
        </p:spPr>
        <p:txBody>
          <a:bodyPr lIns="91372" tIns="45688" rIns="91372" bIns="45688">
            <a:spAutoFit/>
          </a:bodyPr>
          <a:lstStyle/>
          <a:p>
            <a:pPr algn="r">
              <a:buClr>
                <a:schemeClr val="tx1"/>
              </a:buClr>
              <a:buFont typeface="Wingdings" pitchFamily="2" charset="2"/>
              <a:buNone/>
              <a:defRPr/>
            </a:pPr>
            <a:r>
              <a:rPr lang="en-US" sz="1800" dirty="0">
                <a:solidFill>
                  <a:srgbClr val="FFFF00"/>
                </a:solidFill>
                <a:effectLst>
                  <a:outerShdw blurRad="38100" dist="38100" dir="2700000" algn="tl">
                    <a:srgbClr val="000000"/>
                  </a:outerShdw>
                </a:effectLst>
                <a:latin typeface="Neo Sans Intel Medium" pitchFamily="34" charset="0"/>
              </a:rPr>
              <a:t>Ground Up Design with  Intel ® </a:t>
            </a:r>
          </a:p>
          <a:p>
            <a:pPr algn="r">
              <a:buClr>
                <a:schemeClr val="tx1"/>
              </a:buClr>
              <a:buFont typeface="Wingdings" pitchFamily="2" charset="2"/>
              <a:buNone/>
              <a:defRPr/>
            </a:pPr>
            <a:r>
              <a:rPr lang="en-US" sz="1800" dirty="0">
                <a:solidFill>
                  <a:srgbClr val="FFFF00"/>
                </a:solidFill>
                <a:effectLst>
                  <a:outerShdw blurRad="38100" dist="38100" dir="2700000" algn="tl">
                    <a:srgbClr val="000000"/>
                  </a:outerShdw>
                </a:effectLst>
                <a:latin typeface="Neo Sans Intel Medium" pitchFamily="34" charset="0"/>
              </a:rPr>
              <a:t>Core™ 2 Duo  ISA Compatibility</a:t>
            </a:r>
          </a:p>
          <a:p>
            <a:pPr algn="r">
              <a:lnSpc>
                <a:spcPts val="500"/>
              </a:lnSpc>
              <a:buClr>
                <a:schemeClr val="tx1"/>
              </a:buClr>
              <a:buFont typeface="Wingdings" pitchFamily="2" charset="2"/>
              <a:buNone/>
              <a:defRPr/>
            </a:pPr>
            <a:endParaRPr lang="en-US" sz="1600" b="1" dirty="0">
              <a:solidFill>
                <a:srgbClr val="FFFF00"/>
              </a:solidFill>
              <a:effectLst>
                <a:outerShdw blurRad="38100" dist="38100" dir="2700000" algn="tl">
                  <a:srgbClr val="000000"/>
                </a:outerShdw>
              </a:effectLst>
              <a:latin typeface="Neo Sans Intel Medium" pitchFamily="34" charset="0"/>
            </a:endParaRPr>
          </a:p>
          <a:p>
            <a:pPr marL="280988" indent="-280988" algn="r" defTabSz="912777" fontAlgn="base">
              <a:lnSpc>
                <a:spcPct val="90000"/>
              </a:lnSpc>
              <a:spcAft>
                <a:spcPct val="0"/>
              </a:spcAft>
              <a:buClr>
                <a:schemeClr val="tx2"/>
              </a:buClr>
              <a:buSzPct val="95000"/>
              <a:buBlip>
                <a:blip r:embed="rId5"/>
              </a:buBlip>
              <a:defRPr/>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Intel Virtualization Technology</a:t>
            </a:r>
          </a:p>
          <a:p>
            <a:pPr marL="280988" indent="-280988" algn="r" defTabSz="912777" fontAlgn="base">
              <a:lnSpc>
                <a:spcPct val="90000"/>
              </a:lnSpc>
              <a:spcAft>
                <a:spcPct val="0"/>
              </a:spcAft>
              <a:buClr>
                <a:schemeClr val="tx2"/>
              </a:buClr>
              <a:buSzPct val="95000"/>
              <a:buBlip>
                <a:blip r:embed="rId5"/>
              </a:buBlip>
              <a:defRPr/>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SSE3, SSSE3 Support</a:t>
            </a:r>
          </a:p>
        </p:txBody>
      </p:sp>
      <p:sp>
        <p:nvSpPr>
          <p:cNvPr id="49" name="Text Box 10"/>
          <p:cNvSpPr txBox="1">
            <a:spLocks noChangeArrowheads="1"/>
          </p:cNvSpPr>
          <p:nvPr/>
        </p:nvSpPr>
        <p:spPr bwMode="auto">
          <a:xfrm>
            <a:off x="431800" y="3765550"/>
            <a:ext cx="3600450" cy="1596783"/>
          </a:xfrm>
          <a:prstGeom prst="rect">
            <a:avLst/>
          </a:prstGeom>
          <a:noFill/>
          <a:ln w="9525" algn="ctr">
            <a:noFill/>
            <a:miter lim="800000"/>
            <a:headEnd/>
            <a:tailEnd/>
          </a:ln>
          <a:effectLst/>
        </p:spPr>
        <p:txBody>
          <a:bodyPr lIns="91372" tIns="45688" rIns="91372" bIns="45688">
            <a:spAutoFit/>
          </a:bodyPr>
          <a:lstStyle/>
          <a:p>
            <a:pPr>
              <a:buClr>
                <a:schemeClr val="tx1"/>
              </a:buClr>
              <a:buFont typeface="Wingdings" pitchFamily="2" charset="2"/>
              <a:buNone/>
              <a:defRPr/>
            </a:pPr>
            <a:r>
              <a:rPr lang="en-US" sz="1800" dirty="0">
                <a:solidFill>
                  <a:srgbClr val="FFFF00"/>
                </a:solidFill>
                <a:effectLst>
                  <a:outerShdw blurRad="38100" dist="38100" dir="2700000" algn="tl">
                    <a:srgbClr val="000000"/>
                  </a:outerShdw>
                </a:effectLst>
                <a:latin typeface="Neo Sans Intel Medium" pitchFamily="34" charset="0"/>
              </a:rPr>
              <a:t>Fastest processor in</a:t>
            </a:r>
          </a:p>
          <a:p>
            <a:pPr>
              <a:buClr>
                <a:schemeClr val="tx1"/>
              </a:buClr>
              <a:buFont typeface="Wingdings" pitchFamily="2" charset="2"/>
              <a:buNone/>
              <a:defRPr/>
            </a:pPr>
            <a:r>
              <a:rPr lang="en-US" sz="1800" dirty="0">
                <a:solidFill>
                  <a:srgbClr val="FFFF00"/>
                </a:solidFill>
                <a:effectLst>
                  <a:outerShdw blurRad="38100" dist="38100" dir="2700000" algn="tl">
                    <a:srgbClr val="000000"/>
                  </a:outerShdw>
                </a:effectLst>
                <a:latin typeface="Neo Sans Intel Medium" pitchFamily="34" charset="0"/>
              </a:rPr>
              <a:t>sub 3W space</a:t>
            </a:r>
          </a:p>
          <a:p>
            <a:pPr>
              <a:lnSpc>
                <a:spcPts val="500"/>
              </a:lnSpc>
              <a:buClr>
                <a:schemeClr val="tx1"/>
              </a:buClr>
              <a:buFont typeface="Wingdings" pitchFamily="2" charset="2"/>
              <a:buNone/>
              <a:defRPr/>
            </a:pPr>
            <a:endParaRPr lang="en-US" sz="1600" dirty="0">
              <a:solidFill>
                <a:srgbClr val="FFFF00"/>
              </a:solidFill>
              <a:effectLst>
                <a:outerShdw blurRad="38100" dist="38100" dir="2700000" algn="tl">
                  <a:srgbClr val="000000"/>
                </a:outerShdw>
              </a:effectLst>
              <a:latin typeface="Neo Sans Intel Medium" pitchFamily="34" charset="0"/>
            </a:endParaRPr>
          </a:p>
          <a:p>
            <a:pPr marL="280988" indent="-280988" defTabSz="912777" fontAlgn="base">
              <a:lnSpc>
                <a:spcPct val="90000"/>
              </a:lnSpc>
              <a:spcAft>
                <a:spcPct val="0"/>
              </a:spcAft>
              <a:buClr>
                <a:schemeClr val="tx2"/>
              </a:buClr>
              <a:buSzPct val="95000"/>
              <a:buBlip>
                <a:blip r:embed="rId5"/>
              </a:buBlip>
              <a:defRPr/>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800MHz – 1.86Ghz</a:t>
            </a:r>
          </a:p>
          <a:p>
            <a:pPr marL="280988" indent="-280988" defTabSz="912777" fontAlgn="base">
              <a:lnSpc>
                <a:spcPct val="90000"/>
              </a:lnSpc>
              <a:spcAft>
                <a:spcPct val="0"/>
              </a:spcAft>
              <a:buClr>
                <a:schemeClr val="tx2"/>
              </a:buClr>
              <a:buSzPct val="95000"/>
              <a:buBlip>
                <a:blip r:embed="rId5"/>
              </a:buBlip>
              <a:defRPr/>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533MHz &amp; 400MHz FSB</a:t>
            </a:r>
          </a:p>
          <a:p>
            <a:pPr marL="280988" indent="-280988" defTabSz="912777" fontAlgn="base">
              <a:lnSpc>
                <a:spcPct val="90000"/>
              </a:lnSpc>
              <a:spcAft>
                <a:spcPct val="0"/>
              </a:spcAft>
              <a:buClr>
                <a:schemeClr val="tx2"/>
              </a:buClr>
              <a:buSzPct val="95000"/>
              <a:buBlip>
                <a:blip r:embed="rId5"/>
              </a:buBlip>
              <a:defRPr/>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HT Technology1</a:t>
            </a:r>
          </a:p>
          <a:p>
            <a:pPr marL="280988" indent="-280988" defTabSz="912777" fontAlgn="base">
              <a:lnSpc>
                <a:spcPct val="90000"/>
              </a:lnSpc>
              <a:spcAft>
                <a:spcPct val="0"/>
              </a:spcAft>
              <a:buClr>
                <a:schemeClr val="tx2"/>
              </a:buClr>
              <a:buSzPct val="95000"/>
              <a:buBlip>
                <a:blip r:embed="rId5"/>
              </a:buBlip>
              <a:defRPr/>
            </a:pPr>
            <a:r>
              <a:rPr lang="en-US" sz="16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Intel Digital Media Boost</a:t>
            </a:r>
          </a:p>
        </p:txBody>
      </p:sp>
      <p:pic>
        <p:nvPicPr>
          <p:cNvPr id="119830" name="Grafik 16" descr="Atom-mit-Spiegelung.png"/>
          <p:cNvPicPr>
            <a:picLocks noChangeAspect="1"/>
          </p:cNvPicPr>
          <p:nvPr/>
        </p:nvPicPr>
        <p:blipFill>
          <a:blip r:embed="rId6"/>
          <a:srcRect/>
          <a:stretch>
            <a:fillRect/>
          </a:stretch>
        </p:blipFill>
        <p:spPr bwMode="auto">
          <a:xfrm>
            <a:off x="7859713" y="222251"/>
            <a:ext cx="779462" cy="1473200"/>
          </a:xfrm>
          <a:prstGeom prst="rect">
            <a:avLst/>
          </a:prstGeom>
          <a:noFill/>
          <a:ln w="9525">
            <a:noFill/>
            <a:miter lim="800000"/>
            <a:headEnd/>
            <a:tailEnd/>
          </a:ln>
        </p:spPr>
      </p:pic>
      <p:pic>
        <p:nvPicPr>
          <p:cNvPr id="22" name="Picture 13" descr="Silverthorne_transparency-20percent_right-facing_2008-02-28_ver04"/>
          <p:cNvPicPr>
            <a:picLocks noChangeAspect="1" noChangeArrowheads="1"/>
          </p:cNvPicPr>
          <p:nvPr/>
        </p:nvPicPr>
        <p:blipFill>
          <a:blip r:embed="rId7" cstate="print"/>
          <a:srcRect/>
          <a:stretch>
            <a:fillRect/>
          </a:stretch>
        </p:blipFill>
        <p:spPr bwMode="auto">
          <a:xfrm>
            <a:off x="4724400" y="3429000"/>
            <a:ext cx="417513" cy="13716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3" descr="Picture1arrowwe_blue.png"/>
          <p:cNvPicPr>
            <a:picLocks noChangeAspect="1"/>
          </p:cNvPicPr>
          <p:nvPr/>
        </p:nvPicPr>
        <p:blipFill>
          <a:blip r:embed="rId3"/>
          <a:srcRect/>
          <a:stretch>
            <a:fillRect/>
          </a:stretch>
        </p:blipFill>
        <p:spPr bwMode="auto">
          <a:xfrm>
            <a:off x="427038" y="1509713"/>
            <a:ext cx="8112125" cy="3994150"/>
          </a:xfrm>
          <a:prstGeom prst="rect">
            <a:avLst/>
          </a:prstGeom>
          <a:noFill/>
          <a:ln w="9525">
            <a:noFill/>
            <a:miter lim="800000"/>
            <a:headEnd/>
            <a:tailEnd/>
          </a:ln>
        </p:spPr>
      </p:pic>
      <p:sp>
        <p:nvSpPr>
          <p:cNvPr id="66562" name="Rounded Rectangle 19"/>
          <p:cNvSpPr>
            <a:spLocks noChangeArrowheads="1"/>
          </p:cNvSpPr>
          <p:nvPr/>
        </p:nvSpPr>
        <p:spPr bwMode="auto">
          <a:xfrm>
            <a:off x="3251200" y="950913"/>
            <a:ext cx="5432425" cy="1893887"/>
          </a:xfrm>
          <a:prstGeom prst="roundRect">
            <a:avLst>
              <a:gd name="adj" fmla="val 16667"/>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pPr marL="227013" indent="-227013" algn="ctr"/>
            <a:endParaRPr lang="en-US">
              <a:solidFill>
                <a:srgbClr val="FFFFFF"/>
              </a:solidFill>
              <a:latin typeface="Neo Sans Intel" pitchFamily="34" charset="0"/>
            </a:endParaRPr>
          </a:p>
        </p:txBody>
      </p:sp>
      <p:pic>
        <p:nvPicPr>
          <p:cNvPr id="66563" name="Picture 6" descr="UMPC_sony"/>
          <p:cNvPicPr>
            <a:picLocks noChangeAspect="1" noChangeArrowheads="1"/>
          </p:cNvPicPr>
          <p:nvPr/>
        </p:nvPicPr>
        <p:blipFill>
          <a:blip r:embed="rId4"/>
          <a:srcRect/>
          <a:stretch>
            <a:fillRect/>
          </a:stretch>
        </p:blipFill>
        <p:spPr bwMode="auto">
          <a:xfrm>
            <a:off x="7226300" y="4078288"/>
            <a:ext cx="790575" cy="739775"/>
          </a:xfrm>
          <a:prstGeom prst="rect">
            <a:avLst/>
          </a:prstGeom>
          <a:noFill/>
          <a:ln w="9525">
            <a:noFill/>
            <a:miter lim="800000"/>
            <a:headEnd/>
            <a:tailEnd/>
          </a:ln>
        </p:spPr>
      </p:pic>
      <p:sp>
        <p:nvSpPr>
          <p:cNvPr id="16" name="Title 15"/>
          <p:cNvSpPr>
            <a:spLocks noGrp="1"/>
          </p:cNvSpPr>
          <p:nvPr>
            <p:ph type="title"/>
          </p:nvPr>
        </p:nvSpPr>
        <p:spPr>
          <a:xfrm>
            <a:off x="382588" y="228600"/>
            <a:ext cx="8380412" cy="609398"/>
          </a:xfrm>
        </p:spPr>
        <p:txBody>
          <a:bodyPr/>
          <a:lstStyle/>
          <a:p>
            <a:r>
              <a:rPr lang="en-US" sz="4400" dirty="0" smtClean="0"/>
              <a:t>Carry Small/Live Large</a:t>
            </a:r>
            <a:endParaRPr lang="en-US" sz="4400" dirty="0"/>
          </a:p>
        </p:txBody>
      </p:sp>
      <p:sp>
        <p:nvSpPr>
          <p:cNvPr id="66564" name="Content Placeholder 2"/>
          <p:cNvSpPr>
            <a:spLocks noGrp="1"/>
          </p:cNvSpPr>
          <p:nvPr>
            <p:ph idx="4294967295"/>
          </p:nvPr>
        </p:nvSpPr>
        <p:spPr>
          <a:xfrm>
            <a:off x="3189605" y="1092835"/>
            <a:ext cx="5324475" cy="331788"/>
          </a:xfrm>
        </p:spPr>
        <p:txBody>
          <a:bodyPr/>
          <a:lstStyle/>
          <a:p>
            <a:pPr marL="227013" indent="-227013" algn="ctr">
              <a:buFontTx/>
              <a:buNone/>
            </a:pPr>
            <a:r>
              <a:rPr lang="en-US" sz="2400" dirty="0" smtClean="0">
                <a:solidFill>
                  <a:schemeClr val="tx1"/>
                </a:solidFill>
                <a:latin typeface="Neo Sans Intel Medium" pitchFamily="34" charset="0"/>
                <a:ea typeface="Verdana" pitchFamily="34" charset="0"/>
                <a:cs typeface="Verdana" pitchFamily="34" charset="0"/>
              </a:rPr>
              <a:t>A Vision of tomorrow’s mobile device</a:t>
            </a:r>
          </a:p>
        </p:txBody>
      </p:sp>
      <p:pic>
        <p:nvPicPr>
          <p:cNvPr id="66565" name="Picture 13" descr="concept_pc7.png"/>
          <p:cNvPicPr>
            <a:picLocks noChangeAspect="1"/>
          </p:cNvPicPr>
          <p:nvPr/>
        </p:nvPicPr>
        <p:blipFill>
          <a:blip r:embed="rId5"/>
          <a:srcRect/>
          <a:stretch>
            <a:fillRect/>
          </a:stretch>
        </p:blipFill>
        <p:spPr bwMode="auto">
          <a:xfrm>
            <a:off x="5800725" y="3976688"/>
            <a:ext cx="1179513" cy="1116012"/>
          </a:xfrm>
          <a:prstGeom prst="rect">
            <a:avLst/>
          </a:prstGeom>
          <a:noFill/>
          <a:ln w="9525">
            <a:noFill/>
            <a:miter lim="800000"/>
            <a:headEnd/>
            <a:tailEnd/>
          </a:ln>
        </p:spPr>
      </p:pic>
      <p:sp>
        <p:nvSpPr>
          <p:cNvPr id="66566" name="Rectangle 15"/>
          <p:cNvSpPr>
            <a:spLocks noChangeArrowheads="1"/>
          </p:cNvSpPr>
          <p:nvPr/>
        </p:nvSpPr>
        <p:spPr bwMode="auto">
          <a:xfrm>
            <a:off x="3275965" y="1464945"/>
            <a:ext cx="5487035" cy="1338828"/>
          </a:xfrm>
          <a:prstGeom prst="rect">
            <a:avLst/>
          </a:prstGeom>
          <a:noFill/>
          <a:ln w="9525">
            <a:noFill/>
            <a:miter lim="800000"/>
            <a:headEnd/>
            <a:tailEnd/>
          </a:ln>
        </p:spPr>
        <p:txBody>
          <a:bodyPr wrap="square">
            <a:spAutoFit/>
          </a:bodyPr>
          <a:lstStyle/>
          <a:p>
            <a:pPr marL="280988" lvl="1" indent="-280988" defTabSz="912777" fontAlgn="base">
              <a:lnSpc>
                <a:spcPct val="90000"/>
              </a:lnSpc>
              <a:spcAft>
                <a:spcPct val="0"/>
              </a:spcAft>
              <a:buClr>
                <a:schemeClr val="tx2"/>
              </a:buClr>
              <a:buSzPct val="95000"/>
              <a:buBlip>
                <a:blip r:embed="rId6"/>
              </a:buBlip>
              <a:defRPr/>
            </a:pPr>
            <a:r>
              <a:rPr lang="en-US"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Carry essential computational resources</a:t>
            </a:r>
          </a:p>
          <a:p>
            <a:pPr marL="280988" lvl="1" indent="-280988" defTabSz="912777" fontAlgn="base">
              <a:lnSpc>
                <a:spcPct val="90000"/>
              </a:lnSpc>
              <a:spcAft>
                <a:spcPct val="0"/>
              </a:spcAft>
              <a:buClr>
                <a:schemeClr val="tx2"/>
              </a:buClr>
              <a:buSzPct val="95000"/>
              <a:buBlip>
                <a:blip r:embed="rId6"/>
              </a:buBlip>
              <a:defRPr/>
            </a:pPr>
            <a:r>
              <a:rPr lang="en-US"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More compute &amp; graphics power</a:t>
            </a:r>
          </a:p>
          <a:p>
            <a:pPr marL="280988" lvl="1" indent="-280988" defTabSz="912777" fontAlgn="base">
              <a:lnSpc>
                <a:spcPct val="90000"/>
              </a:lnSpc>
              <a:spcAft>
                <a:spcPct val="0"/>
              </a:spcAft>
              <a:buClr>
                <a:schemeClr val="tx2"/>
              </a:buClr>
              <a:buSzPct val="95000"/>
              <a:buBlip>
                <a:blip r:embed="rId6"/>
              </a:buBlip>
              <a:defRPr/>
            </a:pPr>
            <a:r>
              <a:rPr lang="en-US"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Anytime, anywhere connectivity</a:t>
            </a:r>
          </a:p>
          <a:p>
            <a:pPr marL="280988" lvl="1" indent="-280988" defTabSz="912777" fontAlgn="base">
              <a:lnSpc>
                <a:spcPct val="90000"/>
              </a:lnSpc>
              <a:spcAft>
                <a:spcPct val="0"/>
              </a:spcAft>
              <a:buClr>
                <a:schemeClr val="tx2"/>
              </a:buClr>
              <a:buSzPct val="95000"/>
              <a:buBlip>
                <a:blip r:embed="rId6"/>
              </a:buBlip>
              <a:defRPr/>
            </a:pPr>
            <a:r>
              <a:rPr lang="en-US"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Sensors to understand world around you</a:t>
            </a:r>
          </a:p>
          <a:p>
            <a:pPr marL="280988" lvl="1" indent="-280988" defTabSz="912777" fontAlgn="base">
              <a:lnSpc>
                <a:spcPct val="90000"/>
              </a:lnSpc>
              <a:spcAft>
                <a:spcPct val="0"/>
              </a:spcAft>
              <a:buClr>
                <a:schemeClr val="tx2"/>
              </a:buClr>
              <a:buSzPct val="95000"/>
              <a:buBlip>
                <a:blip r:embed="rId6"/>
              </a:buBlip>
              <a:defRPr/>
            </a:pPr>
            <a:r>
              <a:rPr lang="en-US"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rPr>
              <a:t>Platform-wide power efficiency </a:t>
            </a:r>
          </a:p>
        </p:txBody>
      </p:sp>
      <p:pic>
        <p:nvPicPr>
          <p:cNvPr id="66567" name="Picture 16" descr="osborne.png"/>
          <p:cNvPicPr>
            <a:picLocks noChangeAspect="1"/>
          </p:cNvPicPr>
          <p:nvPr/>
        </p:nvPicPr>
        <p:blipFill>
          <a:blip r:embed="rId7"/>
          <a:srcRect/>
          <a:stretch>
            <a:fillRect/>
          </a:stretch>
        </p:blipFill>
        <p:spPr bwMode="auto">
          <a:xfrm>
            <a:off x="1703388" y="2811463"/>
            <a:ext cx="2127250" cy="1701800"/>
          </a:xfrm>
          <a:prstGeom prst="rect">
            <a:avLst/>
          </a:prstGeom>
          <a:noFill/>
          <a:ln w="9525">
            <a:noFill/>
            <a:miter lim="800000"/>
            <a:headEnd/>
            <a:tailEnd/>
          </a:ln>
        </p:spPr>
      </p:pic>
      <p:pic>
        <p:nvPicPr>
          <p:cNvPr id="66568" name="Picture 17" descr="toshiba_1200_antique.png"/>
          <p:cNvPicPr>
            <a:picLocks noChangeAspect="1"/>
          </p:cNvPicPr>
          <p:nvPr/>
        </p:nvPicPr>
        <p:blipFill>
          <a:blip r:embed="rId8" cstate="print"/>
          <a:srcRect/>
          <a:stretch>
            <a:fillRect/>
          </a:stretch>
        </p:blipFill>
        <p:spPr bwMode="auto">
          <a:xfrm>
            <a:off x="3852863" y="3584575"/>
            <a:ext cx="1571625" cy="1449388"/>
          </a:xfrm>
          <a:prstGeom prst="rect">
            <a:avLst/>
          </a:prstGeom>
          <a:noFill/>
          <a:ln w="9525">
            <a:noFill/>
            <a:miter lim="800000"/>
            <a:headEnd/>
            <a:tailEnd/>
          </a:ln>
        </p:spPr>
      </p:pic>
      <p:pic>
        <p:nvPicPr>
          <p:cNvPr id="66569" name="Picture 13" descr="oldcomputerroom.png"/>
          <p:cNvPicPr>
            <a:picLocks noChangeAspect="1"/>
          </p:cNvPicPr>
          <p:nvPr/>
        </p:nvPicPr>
        <p:blipFill>
          <a:blip r:embed="rId9"/>
          <a:srcRect/>
          <a:stretch>
            <a:fillRect/>
          </a:stretch>
        </p:blipFill>
        <p:spPr bwMode="auto">
          <a:xfrm>
            <a:off x="238125" y="1123950"/>
            <a:ext cx="1976438" cy="1973263"/>
          </a:xfrm>
          <a:prstGeom prst="rect">
            <a:avLst/>
          </a:prstGeom>
          <a:noFill/>
          <a:ln w="9525">
            <a:noFill/>
            <a:miter lim="800000"/>
            <a:headEnd/>
            <a:tailEnd/>
          </a:ln>
        </p:spPr>
      </p:pic>
      <p:sp>
        <p:nvSpPr>
          <p:cNvPr id="66570" name="Rectangle 15"/>
          <p:cNvSpPr>
            <a:spLocks noChangeArrowheads="1"/>
          </p:cNvSpPr>
          <p:nvPr/>
        </p:nvSpPr>
        <p:spPr bwMode="auto">
          <a:xfrm>
            <a:off x="0" y="1417638"/>
            <a:ext cx="7615237" cy="481013"/>
          </a:xfrm>
          <a:prstGeom prst="rect">
            <a:avLst/>
          </a:prstGeom>
          <a:noFill/>
          <a:ln w="9525">
            <a:noFill/>
            <a:miter lim="800000"/>
            <a:headEnd/>
            <a:tailEnd/>
          </a:ln>
        </p:spPr>
        <p:txBody>
          <a:bodyPr lIns="0" tIns="0" rIns="0" bIns="0"/>
          <a:lstStyle/>
          <a:p>
            <a:pPr defTabSz="912777" fontAlgn="base">
              <a:lnSpc>
                <a:spcPct val="90000"/>
              </a:lnSpc>
              <a:spcBef>
                <a:spcPct val="0"/>
              </a:spcBef>
              <a:spcAft>
                <a:spcPct val="0"/>
              </a:spcAft>
              <a:defRPr/>
            </a:pPr>
            <a:endParaRPr lang="en-US" sz="5400" spc="-125" dirty="0">
              <a:ln w="3175">
                <a:noFill/>
              </a:ln>
              <a:gradFill flip="none" rotWithShape="1">
                <a:gsLst>
                  <a:gs pos="0">
                    <a:schemeClr val="accent6">
                      <a:lumMod val="20000"/>
                      <a:lumOff val="80000"/>
                    </a:schemeClr>
                  </a:gs>
                  <a:gs pos="41000">
                    <a:schemeClr val="accent6">
                      <a:lumMod val="60000"/>
                      <a:lumOff val="40000"/>
                    </a:schemeClr>
                  </a:gs>
                  <a:gs pos="100000">
                    <a:schemeClr val="accent6"/>
                  </a:gs>
                </a:gsLst>
                <a:lin ang="5400000" scaled="1"/>
                <a:tileRect/>
              </a:gradFill>
              <a:effectLst>
                <a:outerShdw blurRad="88900" dist="12700" dir="2700000" algn="tl" rotWithShape="0">
                  <a:prstClr val="black"/>
                </a:outerShdw>
              </a:effectLst>
              <a:latin typeface="Trebuchet MS" pitchFamily="34" charset="0"/>
              <a:cs typeface="Arial" charset="0"/>
            </a:endParaRPr>
          </a:p>
        </p:txBody>
      </p:sp>
      <p:pic>
        <p:nvPicPr>
          <p:cNvPr id="66571" name="Picture 15" descr="panel_only2.png"/>
          <p:cNvPicPr>
            <a:picLocks noChangeAspect="1"/>
          </p:cNvPicPr>
          <p:nvPr/>
        </p:nvPicPr>
        <p:blipFill>
          <a:blip r:embed="rId10"/>
          <a:srcRect/>
          <a:stretch>
            <a:fillRect/>
          </a:stretch>
        </p:blipFill>
        <p:spPr bwMode="auto">
          <a:xfrm>
            <a:off x="8366125" y="3822700"/>
            <a:ext cx="563563" cy="466725"/>
          </a:xfrm>
          <a:prstGeom prst="rect">
            <a:avLst/>
          </a:prstGeom>
          <a:noFill/>
          <a:ln w="9525">
            <a:noFill/>
            <a:miter lim="800000"/>
            <a:headEnd/>
            <a:tailEnd/>
          </a:ln>
        </p:spPr>
      </p:pic>
      <p:grpSp>
        <p:nvGrpSpPr>
          <p:cNvPr id="2" name="Group 16"/>
          <p:cNvGrpSpPr>
            <a:grpSpLocks/>
          </p:cNvGrpSpPr>
          <p:nvPr/>
        </p:nvGrpSpPr>
        <p:grpSpPr bwMode="auto">
          <a:xfrm>
            <a:off x="576263" y="5494338"/>
            <a:ext cx="7896225" cy="598487"/>
            <a:chOff x="788" y="3634"/>
            <a:chExt cx="4203" cy="377"/>
          </a:xfrm>
          <a:solidFill>
            <a:schemeClr val="accent6"/>
          </a:solidFill>
        </p:grpSpPr>
        <p:sp>
          <p:nvSpPr>
            <p:cNvPr id="51204" name="AutoShape 3"/>
            <p:cNvSpPr>
              <a:spLocks noChangeArrowheads="1"/>
            </p:cNvSpPr>
            <p:nvPr/>
          </p:nvSpPr>
          <p:spPr bwMode="auto">
            <a:xfrm>
              <a:off x="788" y="3634"/>
              <a:ext cx="4135" cy="377"/>
            </a:xfrm>
            <a:prstGeom prst="roundRect">
              <a:avLst>
                <a:gd name="adj" fmla="val 16667"/>
              </a:avLst>
            </a:prstGeom>
            <a:ln>
              <a:headEnd/>
              <a:tailEnd/>
            </a:ln>
          </p:spPr>
          <p:style>
            <a:lnRef idx="1">
              <a:schemeClr val="accent6"/>
            </a:lnRef>
            <a:fillRef idx="3">
              <a:schemeClr val="accent6"/>
            </a:fillRef>
            <a:effectRef idx="2">
              <a:schemeClr val="accent6"/>
            </a:effectRef>
            <a:fontRef idx="minor">
              <a:schemeClr val="lt1"/>
            </a:fontRef>
          </p:style>
          <p:txBody>
            <a:bodyPr wrap="none" anchor="ctr"/>
            <a:lstStyle/>
            <a:p>
              <a:pPr algn="ctr">
                <a:defRPr/>
              </a:pPr>
              <a:endParaRPr lang="en-US">
                <a:solidFill>
                  <a:schemeClr val="bg2"/>
                </a:solidFill>
                <a:latin typeface="Verdana" pitchFamily="50" charset="0"/>
              </a:endParaRPr>
            </a:p>
          </p:txBody>
        </p:sp>
        <p:sp>
          <p:nvSpPr>
            <p:cNvPr id="66575" name="TextBox 17"/>
            <p:cNvSpPr txBox="1">
              <a:spLocks noChangeArrowheads="1"/>
            </p:cNvSpPr>
            <p:nvPr/>
          </p:nvSpPr>
          <p:spPr bwMode="auto">
            <a:xfrm>
              <a:off x="799" y="3684"/>
              <a:ext cx="4192" cy="288"/>
            </a:xfrm>
            <a:prstGeom prst="rect">
              <a:avLst/>
            </a:prstGeom>
            <a:noFill/>
            <a:ln w="9525">
              <a:noFill/>
              <a:miter lim="800000"/>
              <a:headEnd/>
              <a:tailEnd/>
            </a:ln>
          </p:spPr>
          <p:txBody>
            <a:bodyPr>
              <a:spAutoFit/>
            </a:bodyPr>
            <a:lstStyle/>
            <a:p>
              <a:pPr algn="ctr"/>
              <a:r>
                <a:rPr lang="en-US" sz="2400" dirty="0">
                  <a:effectLst>
                    <a:outerShdw blurRad="38100" dist="38100" dir="2700000" algn="tl">
                      <a:srgbClr val="000000">
                        <a:alpha val="43137"/>
                      </a:srgbClr>
                    </a:outerShdw>
                  </a:effectLst>
                  <a:latin typeface="Verdana" pitchFamily="34" charset="0"/>
                </a:rPr>
                <a:t>What devices will you be buying tomorrow?</a:t>
              </a:r>
            </a:p>
          </p:txBody>
        </p:sp>
      </p:gr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endParaRPr lang="en-US" smtClean="0"/>
          </a:p>
        </p:txBody>
      </p:sp>
      <p:pic>
        <p:nvPicPr>
          <p:cNvPr id="88068" name="Picture 4"/>
          <p:cNvPicPr>
            <a:picLocks noChangeAspect="1" noChangeArrowheads="1"/>
          </p:cNvPicPr>
          <p:nvPr/>
        </p:nvPicPr>
        <p:blipFill>
          <a:blip r:embed="rId3"/>
          <a:srcRect l="12744" t="22461" r="6738" b="10156"/>
          <a:stretch>
            <a:fillRect/>
          </a:stretch>
        </p:blipFill>
        <p:spPr bwMode="auto">
          <a:xfrm>
            <a:off x="0" y="244608"/>
            <a:ext cx="9144000" cy="5738812"/>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82588" y="228600"/>
            <a:ext cx="8380412" cy="830997"/>
          </a:xfrm>
        </p:spPr>
        <p:txBody>
          <a:bodyPr/>
          <a:lstStyle/>
          <a:p>
            <a:r>
              <a:rPr lang="en-US" sz="3600" dirty="0" smtClean="0"/>
              <a:t>On-Time 2 Year Manufacturing Cycles</a:t>
            </a:r>
            <a:br>
              <a:rPr lang="en-US" sz="3600" dirty="0" smtClean="0"/>
            </a:br>
            <a:r>
              <a:rPr lang="en-US" sz="2400" dirty="0" smtClean="0">
                <a:solidFill>
                  <a:schemeClr val="accent1"/>
                </a:solidFill>
              </a:rPr>
              <a:t>The “Tick” of Tick-Tock</a:t>
            </a:r>
            <a:endParaRPr lang="en-US" sz="3600" dirty="0" smtClean="0">
              <a:solidFill>
                <a:schemeClr val="accent1"/>
              </a:solidFill>
            </a:endParaRPr>
          </a:p>
        </p:txBody>
      </p:sp>
      <p:grpSp>
        <p:nvGrpSpPr>
          <p:cNvPr id="2" name="Group 3"/>
          <p:cNvGrpSpPr>
            <a:grpSpLocks/>
          </p:cNvGrpSpPr>
          <p:nvPr/>
        </p:nvGrpSpPr>
        <p:grpSpPr bwMode="auto">
          <a:xfrm>
            <a:off x="733425" y="1162050"/>
            <a:ext cx="1343025" cy="4686300"/>
            <a:chOff x="480" y="576"/>
            <a:chExt cx="846" cy="2952"/>
          </a:xfrm>
        </p:grpSpPr>
        <p:sp>
          <p:nvSpPr>
            <p:cNvPr id="18450" name="Text Box 4"/>
            <p:cNvSpPr txBox="1">
              <a:spLocks noChangeArrowheads="1"/>
            </p:cNvSpPr>
            <p:nvPr/>
          </p:nvSpPr>
          <p:spPr bwMode="auto">
            <a:xfrm>
              <a:off x="480" y="576"/>
              <a:ext cx="816" cy="480"/>
            </a:xfrm>
            <a:prstGeom prst="rect">
              <a:avLst/>
            </a:prstGeom>
            <a:noFill/>
            <a:ln w="9525">
              <a:noFill/>
              <a:miter lim="800000"/>
              <a:headEnd/>
              <a:tailEnd/>
            </a:ln>
          </p:spPr>
          <p:txBody>
            <a:bodyPr lIns="91352" tIns="45676" rIns="91352" bIns="45676">
              <a:spAutoFit/>
            </a:bodyPr>
            <a:lstStyle/>
            <a:p>
              <a:pPr algn="ctr" defTabSz="908050">
                <a:spcBef>
                  <a:spcPct val="20000"/>
                </a:spcBef>
                <a:tabLst>
                  <a:tab pos="3425825" algn="ctr"/>
                  <a:tab pos="4803775" algn="ctr"/>
                  <a:tab pos="6169025" algn="ctr"/>
                  <a:tab pos="7546975" algn="ctr"/>
                </a:tabLst>
              </a:pPr>
              <a:r>
                <a:rPr lang="en-US" sz="2000" b="1" dirty="0">
                  <a:latin typeface="Verdana" pitchFamily="34" charset="0"/>
                  <a:cs typeface="Arial" charset="0"/>
                </a:rPr>
                <a:t>130 nm</a:t>
              </a:r>
            </a:p>
            <a:p>
              <a:pPr algn="ctr" defTabSz="908050">
                <a:spcBef>
                  <a:spcPct val="20000"/>
                </a:spcBef>
                <a:tabLst>
                  <a:tab pos="3425825" algn="ctr"/>
                  <a:tab pos="4803775" algn="ctr"/>
                  <a:tab pos="6169025" algn="ctr"/>
                  <a:tab pos="7546975" algn="ctr"/>
                </a:tabLst>
              </a:pPr>
              <a:r>
                <a:rPr lang="en-US" sz="2000" dirty="0">
                  <a:solidFill>
                    <a:schemeClr val="accent6"/>
                  </a:solidFill>
                  <a:latin typeface="Verdana" pitchFamily="34" charset="0"/>
                  <a:cs typeface="Arial" charset="0"/>
                </a:rPr>
                <a:t>2001</a:t>
              </a:r>
            </a:p>
          </p:txBody>
        </p:sp>
        <p:pic>
          <p:nvPicPr>
            <p:cNvPr id="18451" name="Picture 5"/>
            <p:cNvPicPr>
              <a:picLocks noChangeAspect="1" noChangeArrowheads="1"/>
            </p:cNvPicPr>
            <p:nvPr/>
          </p:nvPicPr>
          <p:blipFill>
            <a:blip r:embed="rId3"/>
            <a:srcRect/>
            <a:stretch>
              <a:fillRect/>
            </a:stretch>
          </p:blipFill>
          <p:spPr bwMode="auto">
            <a:xfrm>
              <a:off x="480" y="1104"/>
              <a:ext cx="846" cy="2424"/>
            </a:xfrm>
            <a:prstGeom prst="rect">
              <a:avLst/>
            </a:prstGeom>
            <a:noFill/>
            <a:ln w="12700">
              <a:noFill/>
              <a:miter lim="800000"/>
              <a:headEnd type="none" w="sm" len="sm"/>
              <a:tailEnd/>
            </a:ln>
          </p:spPr>
        </p:pic>
      </p:grpSp>
      <p:grpSp>
        <p:nvGrpSpPr>
          <p:cNvPr id="3" name="Group 6"/>
          <p:cNvGrpSpPr>
            <a:grpSpLocks/>
          </p:cNvGrpSpPr>
          <p:nvPr/>
        </p:nvGrpSpPr>
        <p:grpSpPr bwMode="auto">
          <a:xfrm>
            <a:off x="2333625" y="1162050"/>
            <a:ext cx="1343025" cy="4686300"/>
            <a:chOff x="1488" y="576"/>
            <a:chExt cx="846" cy="2952"/>
          </a:xfrm>
        </p:grpSpPr>
        <p:sp>
          <p:nvSpPr>
            <p:cNvPr id="18448" name="Text Box 7"/>
            <p:cNvSpPr txBox="1">
              <a:spLocks noChangeArrowheads="1"/>
            </p:cNvSpPr>
            <p:nvPr/>
          </p:nvSpPr>
          <p:spPr bwMode="auto">
            <a:xfrm>
              <a:off x="1488" y="576"/>
              <a:ext cx="816" cy="480"/>
            </a:xfrm>
            <a:prstGeom prst="rect">
              <a:avLst/>
            </a:prstGeom>
            <a:noFill/>
            <a:ln w="9525">
              <a:noFill/>
              <a:miter lim="800000"/>
              <a:headEnd/>
              <a:tailEnd/>
            </a:ln>
          </p:spPr>
          <p:txBody>
            <a:bodyPr lIns="91352" tIns="45676" rIns="91352" bIns="45676">
              <a:spAutoFit/>
            </a:bodyPr>
            <a:lstStyle/>
            <a:p>
              <a:pPr algn="ctr" defTabSz="908050">
                <a:spcBef>
                  <a:spcPct val="20000"/>
                </a:spcBef>
                <a:tabLst>
                  <a:tab pos="3425825" algn="ctr"/>
                  <a:tab pos="4803775" algn="ctr"/>
                  <a:tab pos="6169025" algn="ctr"/>
                  <a:tab pos="7546975" algn="ctr"/>
                </a:tabLst>
              </a:pPr>
              <a:r>
                <a:rPr lang="en-US" sz="2000" b="1" dirty="0">
                  <a:latin typeface="Verdana" pitchFamily="34" charset="0"/>
                  <a:cs typeface="Arial" charset="0"/>
                </a:rPr>
                <a:t>90 nm</a:t>
              </a:r>
            </a:p>
            <a:p>
              <a:pPr algn="ctr" defTabSz="908050">
                <a:spcBef>
                  <a:spcPct val="20000"/>
                </a:spcBef>
                <a:tabLst>
                  <a:tab pos="3425825" algn="ctr"/>
                  <a:tab pos="4803775" algn="ctr"/>
                  <a:tab pos="6169025" algn="ctr"/>
                  <a:tab pos="7546975" algn="ctr"/>
                </a:tabLst>
              </a:pPr>
              <a:r>
                <a:rPr lang="en-US" sz="2000" dirty="0">
                  <a:solidFill>
                    <a:schemeClr val="accent6"/>
                  </a:solidFill>
                  <a:latin typeface="Verdana" pitchFamily="34" charset="0"/>
                  <a:cs typeface="Arial" charset="0"/>
                </a:rPr>
                <a:t>2003</a:t>
              </a:r>
            </a:p>
          </p:txBody>
        </p:sp>
        <p:pic>
          <p:nvPicPr>
            <p:cNvPr id="18449" name="Picture 8"/>
            <p:cNvPicPr>
              <a:picLocks noChangeAspect="1" noChangeArrowheads="1"/>
            </p:cNvPicPr>
            <p:nvPr/>
          </p:nvPicPr>
          <p:blipFill>
            <a:blip r:embed="rId4"/>
            <a:srcRect/>
            <a:stretch>
              <a:fillRect/>
            </a:stretch>
          </p:blipFill>
          <p:spPr bwMode="auto">
            <a:xfrm>
              <a:off x="1488" y="1104"/>
              <a:ext cx="846" cy="2424"/>
            </a:xfrm>
            <a:prstGeom prst="rect">
              <a:avLst/>
            </a:prstGeom>
            <a:noFill/>
            <a:ln w="12700">
              <a:noFill/>
              <a:miter lim="800000"/>
              <a:headEnd type="none" w="sm" len="sm"/>
              <a:tailEnd/>
            </a:ln>
          </p:spPr>
        </p:pic>
      </p:grpSp>
      <p:grpSp>
        <p:nvGrpSpPr>
          <p:cNvPr id="4" name="Group 9"/>
          <p:cNvGrpSpPr>
            <a:grpSpLocks/>
          </p:cNvGrpSpPr>
          <p:nvPr/>
        </p:nvGrpSpPr>
        <p:grpSpPr bwMode="auto">
          <a:xfrm>
            <a:off x="3933825" y="1162050"/>
            <a:ext cx="1333500" cy="4686300"/>
            <a:chOff x="2496" y="576"/>
            <a:chExt cx="840" cy="2952"/>
          </a:xfrm>
        </p:grpSpPr>
        <p:sp>
          <p:nvSpPr>
            <p:cNvPr id="18446" name="Text Box 10"/>
            <p:cNvSpPr txBox="1">
              <a:spLocks noChangeArrowheads="1"/>
            </p:cNvSpPr>
            <p:nvPr/>
          </p:nvSpPr>
          <p:spPr bwMode="auto">
            <a:xfrm>
              <a:off x="2496" y="576"/>
              <a:ext cx="816" cy="480"/>
            </a:xfrm>
            <a:prstGeom prst="rect">
              <a:avLst/>
            </a:prstGeom>
            <a:noFill/>
            <a:ln w="9525">
              <a:noFill/>
              <a:miter lim="800000"/>
              <a:headEnd/>
              <a:tailEnd/>
            </a:ln>
          </p:spPr>
          <p:txBody>
            <a:bodyPr lIns="91352" tIns="45676" rIns="91352" bIns="45676">
              <a:spAutoFit/>
            </a:bodyPr>
            <a:lstStyle/>
            <a:p>
              <a:pPr algn="ctr" defTabSz="908050">
                <a:spcBef>
                  <a:spcPct val="20000"/>
                </a:spcBef>
                <a:tabLst>
                  <a:tab pos="3425825" algn="ctr"/>
                  <a:tab pos="4803775" algn="ctr"/>
                  <a:tab pos="6169025" algn="ctr"/>
                  <a:tab pos="7546975" algn="ctr"/>
                </a:tabLst>
              </a:pPr>
              <a:r>
                <a:rPr lang="en-US" sz="2000" b="1" dirty="0">
                  <a:latin typeface="Verdana" pitchFamily="34" charset="0"/>
                  <a:cs typeface="Arial" charset="0"/>
                </a:rPr>
                <a:t>65 nm</a:t>
              </a:r>
            </a:p>
            <a:p>
              <a:pPr algn="ctr" defTabSz="908050">
                <a:spcBef>
                  <a:spcPct val="20000"/>
                </a:spcBef>
                <a:tabLst>
                  <a:tab pos="3425825" algn="ctr"/>
                  <a:tab pos="4803775" algn="ctr"/>
                  <a:tab pos="6169025" algn="ctr"/>
                  <a:tab pos="7546975" algn="ctr"/>
                </a:tabLst>
              </a:pPr>
              <a:r>
                <a:rPr lang="en-US" sz="2000" dirty="0">
                  <a:solidFill>
                    <a:schemeClr val="accent6"/>
                  </a:solidFill>
                  <a:latin typeface="Verdana" pitchFamily="34" charset="0"/>
                  <a:cs typeface="Arial" charset="0"/>
                </a:rPr>
                <a:t>2005</a:t>
              </a:r>
            </a:p>
          </p:txBody>
        </p:sp>
        <p:pic>
          <p:nvPicPr>
            <p:cNvPr id="18447" name="Picture 11"/>
            <p:cNvPicPr>
              <a:picLocks noChangeAspect="1" noChangeArrowheads="1"/>
            </p:cNvPicPr>
            <p:nvPr/>
          </p:nvPicPr>
          <p:blipFill>
            <a:blip r:embed="rId5"/>
            <a:srcRect/>
            <a:stretch>
              <a:fillRect/>
            </a:stretch>
          </p:blipFill>
          <p:spPr bwMode="auto">
            <a:xfrm>
              <a:off x="2496" y="1104"/>
              <a:ext cx="840" cy="2424"/>
            </a:xfrm>
            <a:prstGeom prst="rect">
              <a:avLst/>
            </a:prstGeom>
            <a:noFill/>
            <a:ln w="12700">
              <a:noFill/>
              <a:miter lim="800000"/>
              <a:headEnd type="none" w="sm" len="sm"/>
              <a:tailEnd/>
            </a:ln>
          </p:spPr>
        </p:pic>
      </p:grpSp>
      <p:grpSp>
        <p:nvGrpSpPr>
          <p:cNvPr id="5" name="Group 12"/>
          <p:cNvGrpSpPr>
            <a:grpSpLocks/>
          </p:cNvGrpSpPr>
          <p:nvPr/>
        </p:nvGrpSpPr>
        <p:grpSpPr bwMode="auto">
          <a:xfrm>
            <a:off x="5534025" y="1162050"/>
            <a:ext cx="1333500" cy="4686300"/>
            <a:chOff x="3504" y="576"/>
            <a:chExt cx="840" cy="2952"/>
          </a:xfrm>
        </p:grpSpPr>
        <p:sp>
          <p:nvSpPr>
            <p:cNvPr id="18444" name="Text Box 13"/>
            <p:cNvSpPr txBox="1">
              <a:spLocks noChangeArrowheads="1"/>
            </p:cNvSpPr>
            <p:nvPr/>
          </p:nvSpPr>
          <p:spPr bwMode="auto">
            <a:xfrm>
              <a:off x="3504" y="576"/>
              <a:ext cx="816" cy="480"/>
            </a:xfrm>
            <a:prstGeom prst="rect">
              <a:avLst/>
            </a:prstGeom>
            <a:noFill/>
            <a:ln w="9525">
              <a:noFill/>
              <a:miter lim="800000"/>
              <a:headEnd/>
              <a:tailEnd/>
            </a:ln>
          </p:spPr>
          <p:txBody>
            <a:bodyPr lIns="91352" tIns="45676" rIns="91352" bIns="45676">
              <a:spAutoFit/>
            </a:bodyPr>
            <a:lstStyle/>
            <a:p>
              <a:pPr algn="ctr" defTabSz="908050">
                <a:spcBef>
                  <a:spcPct val="20000"/>
                </a:spcBef>
                <a:tabLst>
                  <a:tab pos="3425825" algn="ctr"/>
                  <a:tab pos="4803775" algn="ctr"/>
                  <a:tab pos="6169025" algn="ctr"/>
                  <a:tab pos="7546975" algn="ctr"/>
                </a:tabLst>
              </a:pPr>
              <a:r>
                <a:rPr lang="en-US" sz="2000" b="1" dirty="0">
                  <a:latin typeface="Verdana" pitchFamily="34" charset="0"/>
                  <a:cs typeface="Arial" charset="0"/>
                </a:rPr>
                <a:t>45 nm</a:t>
              </a:r>
            </a:p>
            <a:p>
              <a:pPr algn="ctr" defTabSz="908050">
                <a:spcBef>
                  <a:spcPct val="20000"/>
                </a:spcBef>
                <a:tabLst>
                  <a:tab pos="3425825" algn="ctr"/>
                  <a:tab pos="4803775" algn="ctr"/>
                  <a:tab pos="6169025" algn="ctr"/>
                  <a:tab pos="7546975" algn="ctr"/>
                </a:tabLst>
              </a:pPr>
              <a:r>
                <a:rPr lang="en-US" sz="2000" dirty="0">
                  <a:solidFill>
                    <a:schemeClr val="accent6"/>
                  </a:solidFill>
                  <a:latin typeface="Verdana" pitchFamily="34" charset="0"/>
                  <a:cs typeface="Arial" charset="0"/>
                </a:rPr>
                <a:t>2007</a:t>
              </a:r>
            </a:p>
          </p:txBody>
        </p:sp>
        <p:pic>
          <p:nvPicPr>
            <p:cNvPr id="18445" name="Picture 14"/>
            <p:cNvPicPr>
              <a:picLocks noChangeAspect="1" noChangeArrowheads="1"/>
            </p:cNvPicPr>
            <p:nvPr/>
          </p:nvPicPr>
          <p:blipFill>
            <a:blip r:embed="rId6"/>
            <a:srcRect/>
            <a:stretch>
              <a:fillRect/>
            </a:stretch>
          </p:blipFill>
          <p:spPr bwMode="auto">
            <a:xfrm>
              <a:off x="3504" y="1104"/>
              <a:ext cx="840" cy="2424"/>
            </a:xfrm>
            <a:prstGeom prst="rect">
              <a:avLst/>
            </a:prstGeom>
            <a:noFill/>
            <a:ln w="12700">
              <a:noFill/>
              <a:miter lim="800000"/>
              <a:headEnd type="none" w="sm" len="sm"/>
              <a:tailEnd/>
            </a:ln>
          </p:spPr>
        </p:pic>
      </p:grpSp>
      <p:grpSp>
        <p:nvGrpSpPr>
          <p:cNvPr id="6" name="Group 15"/>
          <p:cNvGrpSpPr>
            <a:grpSpLocks/>
          </p:cNvGrpSpPr>
          <p:nvPr/>
        </p:nvGrpSpPr>
        <p:grpSpPr bwMode="auto">
          <a:xfrm>
            <a:off x="7134225" y="1162050"/>
            <a:ext cx="1314450" cy="4111625"/>
            <a:chOff x="4512" y="576"/>
            <a:chExt cx="828" cy="2590"/>
          </a:xfrm>
        </p:grpSpPr>
        <p:sp>
          <p:nvSpPr>
            <p:cNvPr id="18441" name="Text Box 16"/>
            <p:cNvSpPr txBox="1">
              <a:spLocks noChangeArrowheads="1"/>
            </p:cNvSpPr>
            <p:nvPr/>
          </p:nvSpPr>
          <p:spPr bwMode="auto">
            <a:xfrm>
              <a:off x="4512" y="576"/>
              <a:ext cx="816" cy="480"/>
            </a:xfrm>
            <a:prstGeom prst="rect">
              <a:avLst/>
            </a:prstGeom>
            <a:noFill/>
            <a:ln w="9525">
              <a:noFill/>
              <a:miter lim="800000"/>
              <a:headEnd/>
              <a:tailEnd/>
            </a:ln>
          </p:spPr>
          <p:txBody>
            <a:bodyPr lIns="91352" tIns="45676" rIns="91352" bIns="45676">
              <a:spAutoFit/>
            </a:bodyPr>
            <a:lstStyle/>
            <a:p>
              <a:pPr algn="ctr" defTabSz="908050">
                <a:spcBef>
                  <a:spcPct val="20000"/>
                </a:spcBef>
                <a:tabLst>
                  <a:tab pos="3425825" algn="ctr"/>
                  <a:tab pos="4803775" algn="ctr"/>
                  <a:tab pos="6169025" algn="ctr"/>
                  <a:tab pos="7546975" algn="ctr"/>
                </a:tabLst>
              </a:pPr>
              <a:r>
                <a:rPr lang="en-US" sz="2000" b="1" dirty="0">
                  <a:latin typeface="Verdana" pitchFamily="34" charset="0"/>
                  <a:cs typeface="Arial" charset="0"/>
                </a:rPr>
                <a:t>32 nm</a:t>
              </a:r>
            </a:p>
            <a:p>
              <a:pPr algn="ctr" defTabSz="908050">
                <a:spcBef>
                  <a:spcPct val="20000"/>
                </a:spcBef>
                <a:tabLst>
                  <a:tab pos="3425825" algn="ctr"/>
                  <a:tab pos="4803775" algn="ctr"/>
                  <a:tab pos="6169025" algn="ctr"/>
                  <a:tab pos="7546975" algn="ctr"/>
                </a:tabLst>
              </a:pPr>
              <a:r>
                <a:rPr lang="en-US" sz="2000" dirty="0">
                  <a:solidFill>
                    <a:schemeClr val="accent6"/>
                  </a:solidFill>
                  <a:latin typeface="Verdana" pitchFamily="34" charset="0"/>
                  <a:cs typeface="Arial" charset="0"/>
                </a:rPr>
                <a:t>2009*</a:t>
              </a:r>
            </a:p>
          </p:txBody>
        </p:sp>
        <p:pic>
          <p:nvPicPr>
            <p:cNvPr id="18442" name="Picture 17"/>
            <p:cNvPicPr>
              <a:picLocks noChangeAspect="1" noChangeArrowheads="1"/>
            </p:cNvPicPr>
            <p:nvPr/>
          </p:nvPicPr>
          <p:blipFill>
            <a:blip r:embed="rId7"/>
            <a:srcRect/>
            <a:stretch>
              <a:fillRect/>
            </a:stretch>
          </p:blipFill>
          <p:spPr bwMode="auto">
            <a:xfrm>
              <a:off x="4512" y="1392"/>
              <a:ext cx="828" cy="876"/>
            </a:xfrm>
            <a:prstGeom prst="rect">
              <a:avLst/>
            </a:prstGeom>
            <a:noFill/>
            <a:ln w="12700">
              <a:noFill/>
              <a:miter lim="800000"/>
              <a:headEnd type="none" w="sm" len="sm"/>
              <a:tailEnd/>
            </a:ln>
          </p:spPr>
        </p:pic>
        <p:sp>
          <p:nvSpPr>
            <p:cNvPr id="18443" name="Text Box 18"/>
            <p:cNvSpPr txBox="1">
              <a:spLocks noChangeArrowheads="1"/>
            </p:cNvSpPr>
            <p:nvPr/>
          </p:nvSpPr>
          <p:spPr bwMode="auto">
            <a:xfrm>
              <a:off x="4512" y="2304"/>
              <a:ext cx="816" cy="862"/>
            </a:xfrm>
            <a:prstGeom prst="rect">
              <a:avLst/>
            </a:prstGeom>
            <a:noFill/>
            <a:ln w="12700">
              <a:noFill/>
              <a:miter lim="800000"/>
              <a:headEnd type="none" w="sm" len="sm"/>
              <a:tailEnd/>
            </a:ln>
          </p:spPr>
          <p:txBody>
            <a:bodyPr>
              <a:spAutoFit/>
            </a:bodyPr>
            <a:lstStyle/>
            <a:p>
              <a:pPr algn="ctr" eaLnBrk="0" hangingPunct="0"/>
              <a:r>
                <a:rPr lang="en-US" sz="1400">
                  <a:latin typeface="Verdana" pitchFamily="34" charset="0"/>
                  <a:cs typeface="Arial" charset="0"/>
                </a:rPr>
                <a:t>291 Mbit</a:t>
              </a:r>
            </a:p>
            <a:p>
              <a:pPr algn="ctr" eaLnBrk="0" hangingPunct="0"/>
              <a:r>
                <a:rPr lang="en-US" sz="1400">
                  <a:latin typeface="Verdana" pitchFamily="34" charset="0"/>
                  <a:cs typeface="Arial" charset="0"/>
                </a:rPr>
                <a:t>SRAM</a:t>
              </a:r>
            </a:p>
            <a:p>
              <a:pPr algn="ctr" eaLnBrk="0" hangingPunct="0">
                <a:spcBef>
                  <a:spcPct val="50000"/>
                </a:spcBef>
              </a:pPr>
              <a:r>
                <a:rPr lang="en-US" sz="1400">
                  <a:latin typeface="Verdana" pitchFamily="34" charset="0"/>
                  <a:cs typeface="Arial" charset="0"/>
                </a:rPr>
                <a:t>2</a:t>
              </a:r>
              <a:r>
                <a:rPr lang="en-US" sz="1400" baseline="30000">
                  <a:latin typeface="Verdana" pitchFamily="34" charset="0"/>
                  <a:cs typeface="Arial" charset="0"/>
                </a:rPr>
                <a:t>nd</a:t>
              </a:r>
              <a:r>
                <a:rPr lang="en-US" sz="1400">
                  <a:latin typeface="Verdana" pitchFamily="34" charset="0"/>
                  <a:cs typeface="Arial" charset="0"/>
                </a:rPr>
                <a:t> gen.</a:t>
              </a:r>
            </a:p>
            <a:p>
              <a:pPr algn="ctr" eaLnBrk="0" hangingPunct="0"/>
              <a:r>
                <a:rPr lang="en-US" sz="1400">
                  <a:latin typeface="Verdana" pitchFamily="34" charset="0"/>
                  <a:cs typeface="Arial" charset="0"/>
                </a:rPr>
                <a:t>HK+MG </a:t>
              </a:r>
            </a:p>
            <a:p>
              <a:pPr algn="ctr" eaLnBrk="0" hangingPunct="0">
                <a:spcBef>
                  <a:spcPct val="50000"/>
                </a:spcBef>
              </a:pPr>
              <a:r>
                <a:rPr lang="en-US" sz="1400">
                  <a:latin typeface="Verdana" pitchFamily="34" charset="0"/>
                  <a:cs typeface="Arial" charset="0"/>
                </a:rPr>
                <a:t>Sep. 2007</a:t>
              </a:r>
            </a:p>
          </p:txBody>
        </p:sp>
      </p:grpSp>
      <p:sp>
        <p:nvSpPr>
          <p:cNvPr id="18440" name="Text Box 34"/>
          <p:cNvSpPr txBox="1">
            <a:spLocks noChangeArrowheads="1"/>
          </p:cNvSpPr>
          <p:nvPr/>
        </p:nvSpPr>
        <p:spPr bwMode="auto">
          <a:xfrm>
            <a:off x="731838" y="5945939"/>
            <a:ext cx="6192944" cy="215444"/>
          </a:xfrm>
          <a:prstGeom prst="rect">
            <a:avLst/>
          </a:prstGeom>
          <a:noFill/>
          <a:ln w="9525">
            <a:noFill/>
            <a:miter lim="800000"/>
            <a:headEnd/>
            <a:tailEnd/>
          </a:ln>
        </p:spPr>
        <p:txBody>
          <a:bodyPr wrap="square" anchor="b">
            <a:spAutoFit/>
          </a:bodyPr>
          <a:lstStyle/>
          <a:p>
            <a:pPr defTabSz="642938">
              <a:spcBef>
                <a:spcPct val="50000"/>
              </a:spcBef>
            </a:pPr>
            <a:r>
              <a:rPr lang="en-US" sz="800">
                <a:solidFill>
                  <a:schemeClr val="tx2"/>
                </a:solidFill>
                <a:latin typeface="Verdana" pitchFamily="34" charset="0"/>
                <a:cs typeface="Arial" charset="0"/>
              </a:rPr>
              <a:t>*Forecast.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Cloud Computing Evolution</a:t>
            </a:r>
          </a:p>
        </p:txBody>
      </p:sp>
      <p:pic>
        <p:nvPicPr>
          <p:cNvPr id="30723" name="Picture 3" descr="cloud2"/>
          <p:cNvPicPr>
            <a:picLocks noChangeAspect="1" noChangeArrowheads="1"/>
          </p:cNvPicPr>
          <p:nvPr/>
        </p:nvPicPr>
        <p:blipFill>
          <a:blip r:embed="rId3"/>
          <a:srcRect/>
          <a:stretch>
            <a:fillRect/>
          </a:stretch>
        </p:blipFill>
        <p:spPr bwMode="auto">
          <a:xfrm>
            <a:off x="5449888" y="3178175"/>
            <a:ext cx="3694112" cy="2138363"/>
          </a:xfrm>
          <a:prstGeom prst="rect">
            <a:avLst/>
          </a:prstGeom>
          <a:noFill/>
          <a:ln w="9525">
            <a:noFill/>
            <a:miter lim="800000"/>
            <a:headEnd/>
            <a:tailEnd/>
          </a:ln>
        </p:spPr>
      </p:pic>
      <p:pic>
        <p:nvPicPr>
          <p:cNvPr id="30724" name="Picture 27" descr="IBM System z9 109"/>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519113" y="3051175"/>
            <a:ext cx="2147887" cy="2473325"/>
          </a:xfrm>
          <a:prstGeom prst="rect">
            <a:avLst/>
          </a:prstGeom>
          <a:noFill/>
          <a:ln w="9525">
            <a:noFill/>
            <a:miter lim="800000"/>
            <a:headEnd/>
            <a:tailEnd/>
          </a:ln>
        </p:spPr>
      </p:pic>
      <p:sp>
        <p:nvSpPr>
          <p:cNvPr id="30725" name="Text Box 29"/>
          <p:cNvSpPr txBox="1">
            <a:spLocks noChangeArrowheads="1"/>
          </p:cNvSpPr>
          <p:nvPr/>
        </p:nvSpPr>
        <p:spPr bwMode="auto">
          <a:xfrm>
            <a:off x="771799" y="2249488"/>
            <a:ext cx="1568635" cy="400110"/>
          </a:xfrm>
          <a:prstGeom prst="rect">
            <a:avLst/>
          </a:prstGeom>
          <a:noFill/>
          <a:ln w="9525">
            <a:noFill/>
            <a:miter lim="800000"/>
            <a:headEnd/>
            <a:tailEnd/>
          </a:ln>
        </p:spPr>
        <p:txBody>
          <a:bodyPr wrap="none">
            <a:spAutoFit/>
          </a:bodyPr>
          <a:lstStyle/>
          <a:p>
            <a:pPr algn="ctr"/>
            <a:r>
              <a:rPr lang="en-US" sz="2000" dirty="0">
                <a:solidFill>
                  <a:srgbClr val="FFFFFF"/>
                </a:solidFill>
                <a:effectLst>
                  <a:outerShdw blurRad="38100" dist="38100" dir="2700000" algn="tl">
                    <a:srgbClr val="000000">
                      <a:alpha val="43137"/>
                    </a:srgbClr>
                  </a:outerShdw>
                </a:effectLst>
                <a:latin typeface="Trebuchet MS" pitchFamily="34" charset="0"/>
              </a:rPr>
              <a:t>Timesharing</a:t>
            </a:r>
          </a:p>
        </p:txBody>
      </p:sp>
      <p:sp>
        <p:nvSpPr>
          <p:cNvPr id="30726" name="Text Box 30"/>
          <p:cNvSpPr txBox="1">
            <a:spLocks noChangeArrowheads="1"/>
          </p:cNvSpPr>
          <p:nvPr/>
        </p:nvSpPr>
        <p:spPr bwMode="auto">
          <a:xfrm>
            <a:off x="4079846" y="2249488"/>
            <a:ext cx="705642" cy="400110"/>
          </a:xfrm>
          <a:prstGeom prst="rect">
            <a:avLst/>
          </a:prstGeom>
          <a:noFill/>
          <a:ln w="9525">
            <a:noFill/>
            <a:miter lim="800000"/>
            <a:headEnd/>
            <a:tailEnd/>
          </a:ln>
        </p:spPr>
        <p:txBody>
          <a:bodyPr wrap="none">
            <a:spAutoFit/>
          </a:bodyPr>
          <a:lstStyle/>
          <a:p>
            <a:pPr algn="ctr"/>
            <a:r>
              <a:rPr lang="en-US" sz="2000">
                <a:solidFill>
                  <a:srgbClr val="FFFFFF"/>
                </a:solidFill>
                <a:effectLst>
                  <a:outerShdw blurRad="38100" dist="38100" dir="2700000" algn="tl">
                    <a:srgbClr val="000000">
                      <a:alpha val="43137"/>
                    </a:srgbClr>
                  </a:outerShdw>
                </a:effectLst>
                <a:latin typeface="Trebuchet MS" pitchFamily="34" charset="0"/>
              </a:rPr>
              <a:t>ASPs</a:t>
            </a:r>
          </a:p>
        </p:txBody>
      </p:sp>
      <p:sp>
        <p:nvSpPr>
          <p:cNvPr id="30727" name="Text Box 31"/>
          <p:cNvSpPr txBox="1">
            <a:spLocks noChangeArrowheads="1"/>
          </p:cNvSpPr>
          <p:nvPr/>
        </p:nvSpPr>
        <p:spPr bwMode="auto">
          <a:xfrm>
            <a:off x="6103246" y="2249488"/>
            <a:ext cx="2140330" cy="400110"/>
          </a:xfrm>
          <a:prstGeom prst="rect">
            <a:avLst/>
          </a:prstGeom>
          <a:noFill/>
          <a:ln w="9525">
            <a:noFill/>
            <a:miter lim="800000"/>
            <a:headEnd/>
            <a:tailEnd/>
          </a:ln>
        </p:spPr>
        <p:txBody>
          <a:bodyPr wrap="none">
            <a:spAutoFit/>
          </a:bodyPr>
          <a:lstStyle/>
          <a:p>
            <a:pPr algn="ctr"/>
            <a:r>
              <a:rPr lang="en-US" sz="2000" dirty="0">
                <a:solidFill>
                  <a:srgbClr val="FFFFFF"/>
                </a:solidFill>
                <a:effectLst>
                  <a:outerShdw blurRad="38100" dist="38100" dir="2700000" algn="tl">
                    <a:srgbClr val="000000">
                      <a:alpha val="43137"/>
                    </a:srgbClr>
                  </a:outerShdw>
                </a:effectLst>
                <a:latin typeface="Trebuchet MS" pitchFamily="34" charset="0"/>
              </a:rPr>
              <a:t>Cloud Computing</a:t>
            </a:r>
          </a:p>
        </p:txBody>
      </p:sp>
      <p:grpSp>
        <p:nvGrpSpPr>
          <p:cNvPr id="2" name="Group 26"/>
          <p:cNvGrpSpPr>
            <a:grpSpLocks/>
          </p:cNvGrpSpPr>
          <p:nvPr/>
        </p:nvGrpSpPr>
        <p:grpSpPr bwMode="auto">
          <a:xfrm>
            <a:off x="3203575" y="3148013"/>
            <a:ext cx="2244725" cy="2222500"/>
            <a:chOff x="3203575" y="3148013"/>
            <a:chExt cx="2244725" cy="2222500"/>
          </a:xfrm>
        </p:grpSpPr>
        <p:grpSp>
          <p:nvGrpSpPr>
            <p:cNvPr id="3" name="Group 25"/>
            <p:cNvGrpSpPr>
              <a:grpSpLocks/>
            </p:cNvGrpSpPr>
            <p:nvPr/>
          </p:nvGrpSpPr>
          <p:grpSpPr bwMode="auto">
            <a:xfrm>
              <a:off x="3779838" y="3148013"/>
              <a:ext cx="1668462" cy="1986892"/>
              <a:chOff x="3779838" y="3148013"/>
              <a:chExt cx="1668462" cy="1986892"/>
            </a:xfrm>
          </p:grpSpPr>
          <p:pic>
            <p:nvPicPr>
              <p:cNvPr id="30742" name="Picture 8" descr="MCj04352420000[1]"/>
              <p:cNvPicPr>
                <a:picLocks noChangeAspect="1" noChangeArrowheads="1"/>
              </p:cNvPicPr>
              <p:nvPr/>
            </p:nvPicPr>
            <p:blipFill>
              <a:blip r:embed="rId5"/>
              <a:srcRect/>
              <a:stretch>
                <a:fillRect/>
              </a:stretch>
            </p:blipFill>
            <p:spPr bwMode="auto">
              <a:xfrm>
                <a:off x="3779838" y="3148013"/>
                <a:ext cx="755650" cy="1525587"/>
              </a:xfrm>
              <a:prstGeom prst="rect">
                <a:avLst/>
              </a:prstGeom>
              <a:noFill/>
              <a:ln w="9525">
                <a:noFill/>
                <a:miter lim="800000"/>
                <a:headEnd/>
                <a:tailEnd/>
              </a:ln>
            </p:spPr>
          </p:pic>
          <p:pic>
            <p:nvPicPr>
              <p:cNvPr id="30743" name="Picture 8" descr="MCj04352420000[1]"/>
              <p:cNvPicPr>
                <a:picLocks noChangeAspect="1" noChangeArrowheads="1"/>
              </p:cNvPicPr>
              <p:nvPr/>
            </p:nvPicPr>
            <p:blipFill>
              <a:blip r:embed="rId5"/>
              <a:srcRect/>
              <a:stretch>
                <a:fillRect/>
              </a:stretch>
            </p:blipFill>
            <p:spPr bwMode="auto">
              <a:xfrm>
                <a:off x="4211638" y="3328988"/>
                <a:ext cx="755650" cy="1525587"/>
              </a:xfrm>
              <a:prstGeom prst="rect">
                <a:avLst/>
              </a:prstGeom>
              <a:noFill/>
              <a:ln w="9525">
                <a:noFill/>
                <a:miter lim="800000"/>
                <a:headEnd/>
                <a:tailEnd/>
              </a:ln>
            </p:spPr>
          </p:pic>
          <p:pic>
            <p:nvPicPr>
              <p:cNvPr id="30744" name="Picture 8" descr="MCj04352420000[1]"/>
              <p:cNvPicPr>
                <a:picLocks noChangeAspect="1" noChangeArrowheads="1"/>
              </p:cNvPicPr>
              <p:nvPr/>
            </p:nvPicPr>
            <p:blipFill>
              <a:blip r:embed="rId5"/>
              <a:srcRect/>
              <a:stretch>
                <a:fillRect/>
              </a:stretch>
            </p:blipFill>
            <p:spPr bwMode="auto">
              <a:xfrm>
                <a:off x="4643438" y="3509963"/>
                <a:ext cx="804862" cy="1624942"/>
              </a:xfrm>
              <a:prstGeom prst="rect">
                <a:avLst/>
              </a:prstGeom>
              <a:noFill/>
              <a:ln w="9525">
                <a:noFill/>
                <a:miter lim="800000"/>
                <a:headEnd/>
                <a:tailEnd/>
              </a:ln>
            </p:spPr>
          </p:pic>
        </p:grpSp>
        <p:pic>
          <p:nvPicPr>
            <p:cNvPr id="30741" name="Picture 34" descr="gateway-laptop"/>
            <p:cNvPicPr>
              <a:picLocks noChangeAspect="1" noChangeArrowheads="1"/>
            </p:cNvPicPr>
            <p:nvPr/>
          </p:nvPicPr>
          <p:blipFill>
            <a:blip r:embed="rId6"/>
            <a:srcRect/>
            <a:stretch>
              <a:fillRect/>
            </a:stretch>
          </p:blipFill>
          <p:spPr bwMode="auto">
            <a:xfrm>
              <a:off x="3203575" y="4083050"/>
              <a:ext cx="1262063" cy="1287463"/>
            </a:xfrm>
            <a:prstGeom prst="rect">
              <a:avLst/>
            </a:prstGeom>
            <a:noFill/>
            <a:ln w="9525">
              <a:noFill/>
              <a:miter lim="800000"/>
              <a:headEnd/>
              <a:tailEnd/>
            </a:ln>
          </p:spPr>
        </p:pic>
      </p:grpSp>
      <p:pic>
        <p:nvPicPr>
          <p:cNvPr id="30729" name="Picture 51" descr="Google"/>
          <p:cNvPicPr>
            <a:picLocks noChangeAspect="1" noChangeArrowheads="1"/>
          </p:cNvPicPr>
          <p:nvPr/>
        </p:nvPicPr>
        <p:blipFill>
          <a:blip r:embed="rId7"/>
          <a:srcRect/>
          <a:stretch>
            <a:fillRect/>
          </a:stretch>
        </p:blipFill>
        <p:spPr bwMode="auto">
          <a:xfrm>
            <a:off x="6073775" y="3987800"/>
            <a:ext cx="990600" cy="361950"/>
          </a:xfrm>
          <a:prstGeom prst="rect">
            <a:avLst/>
          </a:prstGeom>
          <a:noFill/>
          <a:ln w="9525">
            <a:noFill/>
            <a:miter lim="800000"/>
            <a:headEnd/>
            <a:tailEnd/>
          </a:ln>
        </p:spPr>
      </p:pic>
      <p:pic>
        <p:nvPicPr>
          <p:cNvPr id="30730" name="Picture 55" descr="office live"/>
          <p:cNvPicPr>
            <a:picLocks noChangeAspect="1" noChangeArrowheads="1"/>
          </p:cNvPicPr>
          <p:nvPr/>
        </p:nvPicPr>
        <p:blipFill>
          <a:blip r:embed="rId8"/>
          <a:srcRect/>
          <a:stretch>
            <a:fillRect/>
          </a:stretch>
        </p:blipFill>
        <p:spPr bwMode="auto">
          <a:xfrm>
            <a:off x="7051675" y="3484563"/>
            <a:ext cx="1335088" cy="334962"/>
          </a:xfrm>
          <a:prstGeom prst="rect">
            <a:avLst/>
          </a:prstGeom>
          <a:noFill/>
          <a:ln w="9525">
            <a:noFill/>
            <a:miter lim="800000"/>
            <a:headEnd/>
            <a:tailEnd/>
          </a:ln>
        </p:spPr>
      </p:pic>
      <p:pic>
        <p:nvPicPr>
          <p:cNvPr id="30731" name="Picture 66" descr="amazon web svcs"/>
          <p:cNvPicPr>
            <a:picLocks noChangeAspect="1" noChangeArrowheads="1"/>
          </p:cNvPicPr>
          <p:nvPr/>
        </p:nvPicPr>
        <p:blipFill>
          <a:blip r:embed="rId9"/>
          <a:srcRect/>
          <a:stretch>
            <a:fillRect/>
          </a:stretch>
        </p:blipFill>
        <p:spPr bwMode="auto">
          <a:xfrm>
            <a:off x="7283450" y="4264025"/>
            <a:ext cx="1004888" cy="371475"/>
          </a:xfrm>
          <a:prstGeom prst="rect">
            <a:avLst/>
          </a:prstGeom>
          <a:noFill/>
          <a:ln w="9525">
            <a:noFill/>
            <a:miter lim="800000"/>
            <a:headEnd/>
            <a:tailEnd/>
          </a:ln>
        </p:spPr>
      </p:pic>
      <p:sp>
        <p:nvSpPr>
          <p:cNvPr id="30732" name="Text Box 29"/>
          <p:cNvSpPr txBox="1">
            <a:spLocks noChangeArrowheads="1"/>
          </p:cNvSpPr>
          <p:nvPr/>
        </p:nvSpPr>
        <p:spPr bwMode="auto">
          <a:xfrm>
            <a:off x="1039789" y="2655888"/>
            <a:ext cx="1032655" cy="307777"/>
          </a:xfrm>
          <a:prstGeom prst="rect">
            <a:avLst/>
          </a:prstGeom>
          <a:noFill/>
          <a:ln w="9525">
            <a:noFill/>
            <a:miter lim="800000"/>
            <a:headEnd/>
            <a:tailEnd/>
          </a:ln>
        </p:spPr>
        <p:txBody>
          <a:bodyPr wrap="none">
            <a:spAutoFit/>
          </a:bodyPr>
          <a:lstStyle/>
          <a:p>
            <a:pPr algn="ctr"/>
            <a:r>
              <a:rPr lang="en-US" sz="1400" b="0">
                <a:solidFill>
                  <a:srgbClr val="FFFFFF"/>
                </a:solidFill>
                <a:effectLst>
                  <a:outerShdw blurRad="38100" dist="38100" dir="2700000" algn="tl">
                    <a:srgbClr val="000000">
                      <a:alpha val="43137"/>
                    </a:srgbClr>
                  </a:outerShdw>
                </a:effectLst>
                <a:latin typeface="Trebuchet MS" pitchFamily="34" charset="0"/>
              </a:rPr>
              <a:t>Mainframe</a:t>
            </a:r>
          </a:p>
        </p:txBody>
      </p:sp>
      <p:sp>
        <p:nvSpPr>
          <p:cNvPr id="30733" name="Text Box 29"/>
          <p:cNvSpPr txBox="1">
            <a:spLocks noChangeArrowheads="1"/>
          </p:cNvSpPr>
          <p:nvPr/>
        </p:nvSpPr>
        <p:spPr bwMode="auto">
          <a:xfrm>
            <a:off x="4042977" y="2655888"/>
            <a:ext cx="779381" cy="307777"/>
          </a:xfrm>
          <a:prstGeom prst="rect">
            <a:avLst/>
          </a:prstGeom>
          <a:noFill/>
          <a:ln w="9525">
            <a:noFill/>
            <a:miter lim="800000"/>
            <a:headEnd/>
            <a:tailEnd/>
          </a:ln>
        </p:spPr>
        <p:txBody>
          <a:bodyPr wrap="none">
            <a:spAutoFit/>
          </a:bodyPr>
          <a:lstStyle/>
          <a:p>
            <a:pPr algn="ctr"/>
            <a:r>
              <a:rPr lang="en-US" sz="1400" b="0" dirty="0">
                <a:solidFill>
                  <a:srgbClr val="FFFFFF"/>
                </a:solidFill>
                <a:effectLst>
                  <a:outerShdw blurRad="38100" dist="38100" dir="2700000" algn="tl">
                    <a:srgbClr val="000000">
                      <a:alpha val="43137"/>
                    </a:srgbClr>
                  </a:outerShdw>
                </a:effectLst>
                <a:latin typeface="Trebuchet MS" pitchFamily="34" charset="0"/>
              </a:rPr>
              <a:t>Hosting</a:t>
            </a:r>
          </a:p>
        </p:txBody>
      </p:sp>
      <p:sp>
        <p:nvSpPr>
          <p:cNvPr id="30734" name="Text Box 29"/>
          <p:cNvSpPr txBox="1">
            <a:spLocks noChangeArrowheads="1"/>
          </p:cNvSpPr>
          <p:nvPr/>
        </p:nvSpPr>
        <p:spPr bwMode="auto">
          <a:xfrm>
            <a:off x="6221067" y="2600325"/>
            <a:ext cx="1904688" cy="523220"/>
          </a:xfrm>
          <a:prstGeom prst="rect">
            <a:avLst/>
          </a:prstGeom>
          <a:noFill/>
          <a:ln w="9525">
            <a:noFill/>
            <a:miter lim="800000"/>
            <a:headEnd/>
            <a:tailEnd/>
          </a:ln>
        </p:spPr>
        <p:txBody>
          <a:bodyPr wrap="none">
            <a:spAutoFit/>
          </a:bodyPr>
          <a:lstStyle/>
          <a:p>
            <a:pPr algn="ctr"/>
            <a:r>
              <a:rPr lang="en-US" sz="1400" b="0" dirty="0">
                <a:solidFill>
                  <a:srgbClr val="FFFFFF"/>
                </a:solidFill>
                <a:effectLst>
                  <a:outerShdw blurRad="38100" dist="38100" dir="2700000" algn="tl">
                    <a:srgbClr val="000000">
                      <a:alpha val="43137"/>
                    </a:srgbClr>
                  </a:outerShdw>
                </a:effectLst>
                <a:latin typeface="Trebuchet MS" pitchFamily="34" charset="0"/>
              </a:rPr>
              <a:t>Software as a Service</a:t>
            </a:r>
          </a:p>
          <a:p>
            <a:pPr algn="ctr"/>
            <a:r>
              <a:rPr lang="en-US" sz="1400" b="0" dirty="0">
                <a:solidFill>
                  <a:srgbClr val="FFFFFF"/>
                </a:solidFill>
                <a:effectLst>
                  <a:outerShdw blurRad="38100" dist="38100" dir="2700000" algn="tl">
                    <a:srgbClr val="000000">
                      <a:alpha val="43137"/>
                    </a:srgbClr>
                  </a:outerShdw>
                </a:effectLst>
                <a:latin typeface="Trebuchet MS" pitchFamily="34" charset="0"/>
              </a:rPr>
              <a:t>Platform as a Service</a:t>
            </a:r>
          </a:p>
        </p:txBody>
      </p:sp>
      <p:sp>
        <p:nvSpPr>
          <p:cNvPr id="186394" name="AutoShape 26"/>
          <p:cNvSpPr>
            <a:spLocks noChangeArrowheads="1"/>
          </p:cNvSpPr>
          <p:nvPr/>
        </p:nvSpPr>
        <p:spPr bwMode="auto">
          <a:xfrm>
            <a:off x="477838" y="1206500"/>
            <a:ext cx="8302625" cy="1041400"/>
          </a:xfrm>
          <a:prstGeom prst="rightArrow">
            <a:avLst>
              <a:gd name="adj1" fmla="val 59370"/>
              <a:gd name="adj2" fmla="val 54110"/>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a:defRPr/>
            </a:pPr>
            <a:endParaRPr lang="en-US">
              <a:solidFill>
                <a:srgbClr val="FFFFFF"/>
              </a:solidFill>
              <a:latin typeface="Trebuchet MS" pitchFamily="34" charset="0"/>
            </a:endParaRPr>
          </a:p>
        </p:txBody>
      </p:sp>
      <p:sp>
        <p:nvSpPr>
          <p:cNvPr id="30736" name="Text Box 5"/>
          <p:cNvSpPr txBox="1">
            <a:spLocks noChangeArrowheads="1"/>
          </p:cNvSpPr>
          <p:nvPr/>
        </p:nvSpPr>
        <p:spPr bwMode="auto">
          <a:xfrm>
            <a:off x="946013" y="1516063"/>
            <a:ext cx="1220206" cy="400110"/>
          </a:xfrm>
          <a:prstGeom prst="rect">
            <a:avLst/>
          </a:prstGeom>
          <a:noFill/>
          <a:ln w="9525">
            <a:noFill/>
            <a:miter lim="800000"/>
            <a:headEnd/>
            <a:tailEnd/>
          </a:ln>
        </p:spPr>
        <p:txBody>
          <a:bodyPr wrap="none">
            <a:spAutoFit/>
          </a:bodyPr>
          <a:lstStyle/>
          <a:p>
            <a:pPr algn="ctr"/>
            <a:r>
              <a:rPr lang="en-US" sz="2000" dirty="0">
                <a:solidFill>
                  <a:srgbClr val="FFFFFF"/>
                </a:solidFill>
                <a:effectLst>
                  <a:outerShdw blurRad="38100" dist="38100" dir="2700000" algn="tl">
                    <a:srgbClr val="000000">
                      <a:alpha val="43137"/>
                    </a:srgbClr>
                  </a:outerShdw>
                </a:effectLst>
                <a:latin typeface="Trebuchet MS" pitchFamily="34" charset="0"/>
              </a:rPr>
              <a:t>70s / 80s</a:t>
            </a:r>
          </a:p>
        </p:txBody>
      </p:sp>
      <p:sp>
        <p:nvSpPr>
          <p:cNvPr id="30737" name="Text Box 6"/>
          <p:cNvSpPr txBox="1">
            <a:spLocks noChangeArrowheads="1"/>
          </p:cNvSpPr>
          <p:nvPr/>
        </p:nvSpPr>
        <p:spPr bwMode="auto">
          <a:xfrm>
            <a:off x="3258307" y="1516063"/>
            <a:ext cx="2348720" cy="400110"/>
          </a:xfrm>
          <a:prstGeom prst="rect">
            <a:avLst/>
          </a:prstGeom>
          <a:noFill/>
          <a:ln w="9525">
            <a:noFill/>
            <a:miter lim="800000"/>
            <a:headEnd/>
            <a:tailEnd/>
          </a:ln>
        </p:spPr>
        <p:txBody>
          <a:bodyPr wrap="none">
            <a:spAutoFit/>
          </a:bodyPr>
          <a:lstStyle/>
          <a:p>
            <a:pPr algn="ctr"/>
            <a:r>
              <a:rPr lang="en-US" sz="2000" dirty="0">
                <a:solidFill>
                  <a:srgbClr val="FFFFFF"/>
                </a:solidFill>
                <a:effectLst>
                  <a:outerShdw blurRad="38100" dist="38100" dir="2700000" algn="tl">
                    <a:srgbClr val="000000">
                      <a:alpha val="43137"/>
                    </a:srgbClr>
                  </a:outerShdw>
                </a:effectLst>
                <a:latin typeface="Trebuchet MS" pitchFamily="34" charset="0"/>
              </a:rPr>
              <a:t>Mid 90s / early 00s</a:t>
            </a:r>
          </a:p>
        </p:txBody>
      </p:sp>
      <p:sp>
        <p:nvSpPr>
          <p:cNvPr id="30738" name="Text Box 7"/>
          <p:cNvSpPr txBox="1">
            <a:spLocks noChangeArrowheads="1"/>
          </p:cNvSpPr>
          <p:nvPr/>
        </p:nvSpPr>
        <p:spPr bwMode="auto">
          <a:xfrm>
            <a:off x="6609635" y="1516063"/>
            <a:ext cx="1127553" cy="400110"/>
          </a:xfrm>
          <a:prstGeom prst="rect">
            <a:avLst/>
          </a:prstGeom>
          <a:noFill/>
          <a:ln w="9525">
            <a:noFill/>
            <a:miter lim="800000"/>
            <a:headEnd/>
            <a:tailEnd/>
          </a:ln>
        </p:spPr>
        <p:txBody>
          <a:bodyPr wrap="none">
            <a:spAutoFit/>
          </a:bodyPr>
          <a:lstStyle/>
          <a:p>
            <a:pPr algn="ctr"/>
            <a:r>
              <a:rPr lang="en-US" sz="2000">
                <a:solidFill>
                  <a:srgbClr val="FFFFFF"/>
                </a:solidFill>
                <a:effectLst>
                  <a:outerShdw blurRad="38100" dist="38100" dir="2700000" algn="tl">
                    <a:srgbClr val="000000">
                      <a:alpha val="43137"/>
                    </a:srgbClr>
                  </a:outerShdw>
                </a:effectLst>
                <a:latin typeface="Trebuchet MS" pitchFamily="34" charset="0"/>
              </a:rPr>
              <a:t> Today +</a:t>
            </a:r>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Rectangle 6"/>
          <p:cNvSpPr>
            <a:spLocks noGrp="1" noChangeArrowheads="1"/>
          </p:cNvSpPr>
          <p:nvPr>
            <p:ph type="title"/>
          </p:nvPr>
        </p:nvSpPr>
        <p:spPr>
          <a:xfrm>
            <a:off x="382588" y="228600"/>
            <a:ext cx="8380412" cy="1218795"/>
          </a:xfrm>
        </p:spPr>
        <p:txBody>
          <a:bodyPr/>
          <a:lstStyle/>
          <a:p>
            <a:r>
              <a:rPr lang="en-US" sz="4400" dirty="0" smtClean="0"/>
              <a:t>Driving Innovation </a:t>
            </a:r>
            <a:br>
              <a:rPr lang="en-US" sz="4400" dirty="0" smtClean="0"/>
            </a:br>
            <a:r>
              <a:rPr lang="en-US" sz="4400" dirty="0" smtClean="0"/>
              <a:t>Through Research</a:t>
            </a:r>
          </a:p>
        </p:txBody>
      </p:sp>
      <p:sp>
        <p:nvSpPr>
          <p:cNvPr id="1042" name="Slide Number Placeholder 3"/>
          <p:cNvSpPr>
            <a:spLocks noGrp="1"/>
          </p:cNvSpPr>
          <p:nvPr>
            <p:ph type="sldNum" sz="quarter" idx="4294967295"/>
          </p:nvPr>
        </p:nvSpPr>
        <p:spPr>
          <a:xfrm>
            <a:off x="8728075" y="6654800"/>
            <a:ext cx="415925" cy="304800"/>
          </a:xfrm>
          <a:prstGeom prst="rect">
            <a:avLst/>
          </a:prstGeom>
          <a:noFill/>
        </p:spPr>
        <p:txBody>
          <a:bodyPr/>
          <a:lstStyle/>
          <a:p>
            <a:fld id="{DFFBF991-63E9-4D9E-8848-2DCF23087342}" type="slidenum">
              <a:rPr lang="en-US"/>
              <a:pPr/>
              <a:t>31</a:t>
            </a:fld>
            <a:endParaRPr lang="en-US"/>
          </a:p>
        </p:txBody>
      </p:sp>
      <p:sp>
        <p:nvSpPr>
          <p:cNvPr id="609282" name="Oval 2"/>
          <p:cNvSpPr>
            <a:spLocks noChangeArrowheads="1"/>
          </p:cNvSpPr>
          <p:nvPr/>
        </p:nvSpPr>
        <p:spPr bwMode="auto">
          <a:xfrm>
            <a:off x="5870575" y="2063750"/>
            <a:ext cx="2711450" cy="2003425"/>
          </a:xfrm>
          <a:prstGeom prst="ellipse">
            <a:avLst/>
          </a:prstGeom>
          <a:gradFill rotWithShape="1">
            <a:gsLst>
              <a:gs pos="0">
                <a:schemeClr val="bg2"/>
              </a:gs>
              <a:gs pos="100000">
                <a:schemeClr val="bg2">
                  <a:gamma/>
                  <a:tint val="0"/>
                  <a:invGamma/>
                  <a:alpha val="0"/>
                </a:schemeClr>
              </a:gs>
            </a:gsLst>
            <a:path path="shape">
              <a:fillToRect l="50000" t="50000" r="50000" b="50000"/>
            </a:path>
          </a:gradFill>
          <a:ln w="9525" algn="ctr">
            <a:noFill/>
            <a:round/>
            <a:headEnd/>
            <a:tailEnd/>
          </a:ln>
          <a:effectLst/>
        </p:spPr>
        <p:txBody>
          <a:bodyPr wrap="none" lIns="0" tIns="0" rIns="0" bIns="0" anchor="ctr"/>
          <a:lstStyle/>
          <a:p>
            <a:pPr eaLnBrk="1" hangingPunct="1">
              <a:defRPr/>
            </a:pPr>
            <a:endParaRPr lang="en-US" sz="1600">
              <a:solidFill>
                <a:schemeClr val="bg2"/>
              </a:solidFill>
              <a:latin typeface="Arial" charset="0"/>
            </a:endParaRPr>
          </a:p>
        </p:txBody>
      </p:sp>
      <p:sp>
        <p:nvSpPr>
          <p:cNvPr id="609283" name="Oval 3"/>
          <p:cNvSpPr>
            <a:spLocks noChangeArrowheads="1"/>
          </p:cNvSpPr>
          <p:nvPr/>
        </p:nvSpPr>
        <p:spPr bwMode="auto">
          <a:xfrm>
            <a:off x="2501900" y="2065338"/>
            <a:ext cx="2711450" cy="2003425"/>
          </a:xfrm>
          <a:prstGeom prst="ellipse">
            <a:avLst/>
          </a:prstGeom>
          <a:gradFill rotWithShape="1">
            <a:gsLst>
              <a:gs pos="0">
                <a:schemeClr val="bg2"/>
              </a:gs>
              <a:gs pos="100000">
                <a:schemeClr val="bg2">
                  <a:gamma/>
                  <a:tint val="0"/>
                  <a:invGamma/>
                  <a:alpha val="0"/>
                </a:schemeClr>
              </a:gs>
            </a:gsLst>
            <a:path path="shape">
              <a:fillToRect l="50000" t="50000" r="50000" b="50000"/>
            </a:path>
          </a:gradFill>
          <a:ln w="9525" algn="ctr">
            <a:noFill/>
            <a:round/>
            <a:headEnd/>
            <a:tailEnd/>
          </a:ln>
          <a:effectLst/>
        </p:spPr>
        <p:txBody>
          <a:bodyPr wrap="none" lIns="0" tIns="0" rIns="0" bIns="0" anchor="ctr"/>
          <a:lstStyle/>
          <a:p>
            <a:pPr eaLnBrk="1" hangingPunct="1">
              <a:defRPr/>
            </a:pPr>
            <a:endParaRPr lang="en-US" sz="1600">
              <a:solidFill>
                <a:schemeClr val="bg2"/>
              </a:solidFill>
              <a:latin typeface="Arial" charset="0"/>
            </a:endParaRPr>
          </a:p>
        </p:txBody>
      </p:sp>
      <p:sp>
        <p:nvSpPr>
          <p:cNvPr id="609284" name="Oval 4"/>
          <p:cNvSpPr>
            <a:spLocks noChangeArrowheads="1"/>
          </p:cNvSpPr>
          <p:nvPr/>
        </p:nvSpPr>
        <p:spPr bwMode="auto">
          <a:xfrm>
            <a:off x="4391025" y="2063750"/>
            <a:ext cx="2711450" cy="2003425"/>
          </a:xfrm>
          <a:prstGeom prst="ellipse">
            <a:avLst/>
          </a:prstGeom>
          <a:gradFill rotWithShape="1">
            <a:gsLst>
              <a:gs pos="0">
                <a:schemeClr val="bg2"/>
              </a:gs>
              <a:gs pos="100000">
                <a:schemeClr val="bg2">
                  <a:gamma/>
                  <a:tint val="0"/>
                  <a:invGamma/>
                  <a:alpha val="0"/>
                </a:schemeClr>
              </a:gs>
            </a:gsLst>
            <a:path path="shape">
              <a:fillToRect l="50000" t="50000" r="50000" b="50000"/>
            </a:path>
          </a:gradFill>
          <a:ln w="9525" algn="ctr">
            <a:noFill/>
            <a:round/>
            <a:headEnd/>
            <a:tailEnd/>
          </a:ln>
          <a:effectLst/>
        </p:spPr>
        <p:txBody>
          <a:bodyPr wrap="none" lIns="0" tIns="0" rIns="0" bIns="0" anchor="ctr"/>
          <a:lstStyle/>
          <a:p>
            <a:pPr eaLnBrk="1" hangingPunct="1">
              <a:defRPr/>
            </a:pPr>
            <a:endParaRPr lang="en-US" sz="1600">
              <a:solidFill>
                <a:schemeClr val="bg2"/>
              </a:solidFill>
              <a:latin typeface="Arial" charset="0"/>
            </a:endParaRPr>
          </a:p>
        </p:txBody>
      </p:sp>
      <p:sp>
        <p:nvSpPr>
          <p:cNvPr id="609285" name="Oval 5"/>
          <p:cNvSpPr>
            <a:spLocks noChangeArrowheads="1"/>
          </p:cNvSpPr>
          <p:nvPr/>
        </p:nvSpPr>
        <p:spPr bwMode="auto">
          <a:xfrm>
            <a:off x="700088" y="2065338"/>
            <a:ext cx="2711450" cy="2003425"/>
          </a:xfrm>
          <a:prstGeom prst="ellipse">
            <a:avLst/>
          </a:prstGeom>
          <a:gradFill rotWithShape="1">
            <a:gsLst>
              <a:gs pos="0">
                <a:schemeClr val="bg2"/>
              </a:gs>
              <a:gs pos="100000">
                <a:schemeClr val="bg2">
                  <a:gamma/>
                  <a:tint val="0"/>
                  <a:invGamma/>
                  <a:alpha val="0"/>
                </a:schemeClr>
              </a:gs>
            </a:gsLst>
            <a:path path="shape">
              <a:fillToRect l="50000" t="50000" r="50000" b="50000"/>
            </a:path>
          </a:gradFill>
          <a:ln w="9525" algn="ctr">
            <a:noFill/>
            <a:round/>
            <a:headEnd/>
            <a:tailEnd/>
          </a:ln>
          <a:effectLst/>
        </p:spPr>
        <p:txBody>
          <a:bodyPr wrap="none" lIns="0" tIns="0" rIns="0" bIns="0" anchor="ctr"/>
          <a:lstStyle/>
          <a:p>
            <a:pPr eaLnBrk="1" hangingPunct="1">
              <a:defRPr/>
            </a:pPr>
            <a:endParaRPr lang="en-US" sz="1600">
              <a:solidFill>
                <a:schemeClr val="bg2"/>
              </a:solidFill>
              <a:latin typeface="Arial" charset="0"/>
            </a:endParaRPr>
          </a:p>
        </p:txBody>
      </p:sp>
      <p:grpSp>
        <p:nvGrpSpPr>
          <p:cNvPr id="2" name="Group 7"/>
          <p:cNvGrpSpPr>
            <a:grpSpLocks/>
          </p:cNvGrpSpPr>
          <p:nvPr/>
        </p:nvGrpSpPr>
        <p:grpSpPr bwMode="auto">
          <a:xfrm>
            <a:off x="7286625" y="1958975"/>
            <a:ext cx="1857375" cy="1928813"/>
            <a:chOff x="4590" y="2145"/>
            <a:chExt cx="1019" cy="975"/>
          </a:xfrm>
        </p:grpSpPr>
        <p:pic>
          <p:nvPicPr>
            <p:cNvPr id="1072" name="Picture 8" descr="plate"/>
            <p:cNvPicPr>
              <a:picLocks noChangeAspect="1" noChangeArrowheads="1"/>
            </p:cNvPicPr>
            <p:nvPr/>
          </p:nvPicPr>
          <p:blipFill>
            <a:blip r:embed="rId4"/>
            <a:srcRect/>
            <a:stretch>
              <a:fillRect/>
            </a:stretch>
          </p:blipFill>
          <p:spPr bwMode="auto">
            <a:xfrm>
              <a:off x="4590" y="2145"/>
              <a:ext cx="1019" cy="975"/>
            </a:xfrm>
            <a:prstGeom prst="rect">
              <a:avLst/>
            </a:prstGeom>
            <a:noFill/>
            <a:ln w="9525">
              <a:noFill/>
              <a:miter lim="800000"/>
              <a:headEnd/>
              <a:tailEnd/>
            </a:ln>
          </p:spPr>
        </p:pic>
        <p:sp>
          <p:nvSpPr>
            <p:cNvPr id="609289" name="Rectangle 9"/>
            <p:cNvSpPr>
              <a:spLocks noChangeArrowheads="1"/>
            </p:cNvSpPr>
            <p:nvPr/>
          </p:nvSpPr>
          <p:spPr bwMode="auto">
            <a:xfrm>
              <a:off x="4791" y="2642"/>
              <a:ext cx="616" cy="268"/>
            </a:xfrm>
            <a:prstGeom prst="rect">
              <a:avLst/>
            </a:prstGeom>
            <a:noFill/>
            <a:ln w="9525" algn="ctr">
              <a:noFill/>
              <a:miter lim="800000"/>
              <a:headEnd/>
              <a:tailEnd/>
            </a:ln>
            <a:effectLst/>
          </p:spPr>
          <p:txBody>
            <a:bodyPr anchor="ctr" anchorCtr="1"/>
            <a:lstStyle/>
            <a:p>
              <a:pPr algn="ctr">
                <a:defRPr/>
              </a:pPr>
              <a:r>
                <a:rPr lang="en-US" sz="1200" dirty="0" smtClean="0">
                  <a:solidFill>
                    <a:srgbClr val="FFFFFF"/>
                  </a:solidFill>
                  <a:effectLst>
                    <a:outerShdw blurRad="38100" dist="38100" dir="2700000" algn="tl">
                      <a:srgbClr val="000000">
                        <a:alpha val="43137"/>
                      </a:srgbClr>
                    </a:outerShdw>
                  </a:effectLst>
                  <a:latin typeface="Trebuchet MS" pitchFamily="34" charset="0"/>
                </a:rPr>
                <a:t>TERA-SCALE</a:t>
              </a:r>
              <a:endParaRPr lang="en-US" sz="1200" dirty="0">
                <a:solidFill>
                  <a:srgbClr val="FFFFFF"/>
                </a:solidFill>
                <a:effectLst>
                  <a:outerShdw blurRad="38100" dist="38100" dir="2700000" algn="tl">
                    <a:srgbClr val="000000">
                      <a:alpha val="43137"/>
                    </a:srgbClr>
                  </a:outerShdw>
                </a:effectLst>
                <a:latin typeface="Trebuchet MS" pitchFamily="34" charset="0"/>
              </a:endParaRPr>
            </a:p>
            <a:p>
              <a:pPr algn="ctr">
                <a:defRPr/>
              </a:pPr>
              <a:r>
                <a:rPr lang="en-US" sz="1200" dirty="0">
                  <a:solidFill>
                    <a:srgbClr val="FFFFFF"/>
                  </a:solidFill>
                  <a:effectLst>
                    <a:outerShdw blurRad="38100" dist="38100" dir="2700000" algn="tl">
                      <a:srgbClr val="000000">
                        <a:alpha val="43137"/>
                      </a:srgbClr>
                    </a:outerShdw>
                  </a:effectLst>
                  <a:latin typeface="Trebuchet MS" pitchFamily="34" charset="0"/>
                </a:rPr>
                <a:t>COMPUTING</a:t>
              </a:r>
            </a:p>
          </p:txBody>
        </p:sp>
        <p:grpSp>
          <p:nvGrpSpPr>
            <p:cNvPr id="3" name="Group 10"/>
            <p:cNvGrpSpPr>
              <a:grpSpLocks/>
            </p:cNvGrpSpPr>
            <p:nvPr/>
          </p:nvGrpSpPr>
          <p:grpSpPr bwMode="auto">
            <a:xfrm>
              <a:off x="4869" y="2240"/>
              <a:ext cx="461" cy="381"/>
              <a:chOff x="4926" y="1127"/>
              <a:chExt cx="461" cy="381"/>
            </a:xfrm>
          </p:grpSpPr>
          <p:grpSp>
            <p:nvGrpSpPr>
              <p:cNvPr id="4" name="Group 11"/>
              <p:cNvGrpSpPr>
                <a:grpSpLocks noChangeAspect="1"/>
              </p:cNvGrpSpPr>
              <p:nvPr/>
            </p:nvGrpSpPr>
            <p:grpSpPr bwMode="auto">
              <a:xfrm>
                <a:off x="4926" y="1127"/>
                <a:ext cx="231" cy="191"/>
                <a:chOff x="3168" y="576"/>
                <a:chExt cx="1997" cy="2064"/>
              </a:xfrm>
            </p:grpSpPr>
            <p:graphicFrame>
              <p:nvGraphicFramePr>
                <p:cNvPr id="1038" name="Object 12"/>
                <p:cNvGraphicFramePr>
                  <a:graphicFrameLocks noChangeAspect="1"/>
                </p:cNvGraphicFramePr>
                <p:nvPr/>
              </p:nvGraphicFramePr>
              <p:xfrm>
                <a:off x="4165" y="576"/>
                <a:ext cx="1000" cy="1040"/>
              </p:xfrm>
              <a:graphic>
                <a:graphicData uri="http://schemas.openxmlformats.org/presentationml/2006/ole">
                  <p:oleObj spid="_x0000_s3086" name="Image" r:id="rId5" imgW="1587302" imgH="1650794" progId="">
                    <p:embed/>
                  </p:oleObj>
                </a:graphicData>
              </a:graphic>
            </p:graphicFrame>
            <p:graphicFrame>
              <p:nvGraphicFramePr>
                <p:cNvPr id="1039" name="Object 13"/>
                <p:cNvGraphicFramePr>
                  <a:graphicFrameLocks noChangeAspect="1"/>
                </p:cNvGraphicFramePr>
                <p:nvPr/>
              </p:nvGraphicFramePr>
              <p:xfrm>
                <a:off x="3168" y="576"/>
                <a:ext cx="1000" cy="1040"/>
              </p:xfrm>
              <a:graphic>
                <a:graphicData uri="http://schemas.openxmlformats.org/presentationml/2006/ole">
                  <p:oleObj spid="_x0000_s3087" name="Image" r:id="rId6" imgW="1587302" imgH="1650794" progId="">
                    <p:embed/>
                  </p:oleObj>
                </a:graphicData>
              </a:graphic>
            </p:graphicFrame>
            <p:graphicFrame>
              <p:nvGraphicFramePr>
                <p:cNvPr id="1040" name="Object 14"/>
                <p:cNvGraphicFramePr>
                  <a:graphicFrameLocks noChangeAspect="1"/>
                </p:cNvGraphicFramePr>
                <p:nvPr/>
              </p:nvGraphicFramePr>
              <p:xfrm>
                <a:off x="4165" y="1600"/>
                <a:ext cx="1000" cy="1040"/>
              </p:xfrm>
              <a:graphic>
                <a:graphicData uri="http://schemas.openxmlformats.org/presentationml/2006/ole">
                  <p:oleObj spid="_x0000_s3088" name="Image" r:id="rId7" imgW="1587302" imgH="1650794" progId="">
                    <p:embed/>
                  </p:oleObj>
                </a:graphicData>
              </a:graphic>
            </p:graphicFrame>
            <p:graphicFrame>
              <p:nvGraphicFramePr>
                <p:cNvPr id="1041" name="Object 15"/>
                <p:cNvGraphicFramePr>
                  <a:graphicFrameLocks noChangeAspect="1"/>
                </p:cNvGraphicFramePr>
                <p:nvPr/>
              </p:nvGraphicFramePr>
              <p:xfrm>
                <a:off x="3168" y="1600"/>
                <a:ext cx="1000" cy="1040"/>
              </p:xfrm>
              <a:graphic>
                <a:graphicData uri="http://schemas.openxmlformats.org/presentationml/2006/ole">
                  <p:oleObj spid="_x0000_s3089" name="Image" r:id="rId8" imgW="1587302" imgH="1650794" progId="">
                    <p:embed/>
                  </p:oleObj>
                </a:graphicData>
              </a:graphic>
            </p:graphicFrame>
          </p:grpSp>
          <p:grpSp>
            <p:nvGrpSpPr>
              <p:cNvPr id="5" name="Group 16"/>
              <p:cNvGrpSpPr>
                <a:grpSpLocks noChangeAspect="1"/>
              </p:cNvGrpSpPr>
              <p:nvPr/>
            </p:nvGrpSpPr>
            <p:grpSpPr bwMode="auto">
              <a:xfrm>
                <a:off x="5157" y="1127"/>
                <a:ext cx="230" cy="191"/>
                <a:chOff x="3168" y="576"/>
                <a:chExt cx="1997" cy="2064"/>
              </a:xfrm>
            </p:grpSpPr>
            <p:graphicFrame>
              <p:nvGraphicFramePr>
                <p:cNvPr id="1034" name="Object 17"/>
                <p:cNvGraphicFramePr>
                  <a:graphicFrameLocks noChangeAspect="1"/>
                </p:cNvGraphicFramePr>
                <p:nvPr/>
              </p:nvGraphicFramePr>
              <p:xfrm>
                <a:off x="4165" y="576"/>
                <a:ext cx="1000" cy="1040"/>
              </p:xfrm>
              <a:graphic>
                <a:graphicData uri="http://schemas.openxmlformats.org/presentationml/2006/ole">
                  <p:oleObj spid="_x0000_s3082" name="Image" r:id="rId9" imgW="1587302" imgH="1650794" progId="">
                    <p:embed/>
                  </p:oleObj>
                </a:graphicData>
              </a:graphic>
            </p:graphicFrame>
            <p:graphicFrame>
              <p:nvGraphicFramePr>
                <p:cNvPr id="1035" name="Object 18"/>
                <p:cNvGraphicFramePr>
                  <a:graphicFrameLocks noChangeAspect="1"/>
                </p:cNvGraphicFramePr>
                <p:nvPr/>
              </p:nvGraphicFramePr>
              <p:xfrm>
                <a:off x="3168" y="576"/>
                <a:ext cx="1000" cy="1040"/>
              </p:xfrm>
              <a:graphic>
                <a:graphicData uri="http://schemas.openxmlformats.org/presentationml/2006/ole">
                  <p:oleObj spid="_x0000_s3083" name="Image" r:id="rId10" imgW="1587302" imgH="1650794" progId="">
                    <p:embed/>
                  </p:oleObj>
                </a:graphicData>
              </a:graphic>
            </p:graphicFrame>
            <p:graphicFrame>
              <p:nvGraphicFramePr>
                <p:cNvPr id="1036" name="Object 19"/>
                <p:cNvGraphicFramePr>
                  <a:graphicFrameLocks noChangeAspect="1"/>
                </p:cNvGraphicFramePr>
                <p:nvPr/>
              </p:nvGraphicFramePr>
              <p:xfrm>
                <a:off x="4165" y="1600"/>
                <a:ext cx="1000" cy="1040"/>
              </p:xfrm>
              <a:graphic>
                <a:graphicData uri="http://schemas.openxmlformats.org/presentationml/2006/ole">
                  <p:oleObj spid="_x0000_s3084" name="Image" r:id="rId11" imgW="1587302" imgH="1650794" progId="">
                    <p:embed/>
                  </p:oleObj>
                </a:graphicData>
              </a:graphic>
            </p:graphicFrame>
            <p:graphicFrame>
              <p:nvGraphicFramePr>
                <p:cNvPr id="1037" name="Object 20"/>
                <p:cNvGraphicFramePr>
                  <a:graphicFrameLocks noChangeAspect="1"/>
                </p:cNvGraphicFramePr>
                <p:nvPr/>
              </p:nvGraphicFramePr>
              <p:xfrm>
                <a:off x="3168" y="1600"/>
                <a:ext cx="1000" cy="1040"/>
              </p:xfrm>
              <a:graphic>
                <a:graphicData uri="http://schemas.openxmlformats.org/presentationml/2006/ole">
                  <p:oleObj spid="_x0000_s3085" name="Image" r:id="rId12" imgW="1587302" imgH="1650794" progId="">
                    <p:embed/>
                  </p:oleObj>
                </a:graphicData>
              </a:graphic>
            </p:graphicFrame>
          </p:grpSp>
          <p:grpSp>
            <p:nvGrpSpPr>
              <p:cNvPr id="6" name="Group 21"/>
              <p:cNvGrpSpPr>
                <a:grpSpLocks noChangeAspect="1"/>
              </p:cNvGrpSpPr>
              <p:nvPr/>
            </p:nvGrpSpPr>
            <p:grpSpPr bwMode="auto">
              <a:xfrm>
                <a:off x="4926" y="1317"/>
                <a:ext cx="231" cy="191"/>
                <a:chOff x="3168" y="576"/>
                <a:chExt cx="1997" cy="2064"/>
              </a:xfrm>
            </p:grpSpPr>
            <p:graphicFrame>
              <p:nvGraphicFramePr>
                <p:cNvPr id="1030" name="Object 22"/>
                <p:cNvGraphicFramePr>
                  <a:graphicFrameLocks noChangeAspect="1"/>
                </p:cNvGraphicFramePr>
                <p:nvPr/>
              </p:nvGraphicFramePr>
              <p:xfrm>
                <a:off x="4165" y="576"/>
                <a:ext cx="1000" cy="1040"/>
              </p:xfrm>
              <a:graphic>
                <a:graphicData uri="http://schemas.openxmlformats.org/presentationml/2006/ole">
                  <p:oleObj spid="_x0000_s3078" name="Image" r:id="rId13" imgW="1587302" imgH="1650794" progId="">
                    <p:embed/>
                  </p:oleObj>
                </a:graphicData>
              </a:graphic>
            </p:graphicFrame>
            <p:graphicFrame>
              <p:nvGraphicFramePr>
                <p:cNvPr id="1031" name="Object 23"/>
                <p:cNvGraphicFramePr>
                  <a:graphicFrameLocks noChangeAspect="1"/>
                </p:cNvGraphicFramePr>
                <p:nvPr/>
              </p:nvGraphicFramePr>
              <p:xfrm>
                <a:off x="3168" y="576"/>
                <a:ext cx="1000" cy="1040"/>
              </p:xfrm>
              <a:graphic>
                <a:graphicData uri="http://schemas.openxmlformats.org/presentationml/2006/ole">
                  <p:oleObj spid="_x0000_s3079" name="Image" r:id="rId14" imgW="1587302" imgH="1650794" progId="">
                    <p:embed/>
                  </p:oleObj>
                </a:graphicData>
              </a:graphic>
            </p:graphicFrame>
            <p:graphicFrame>
              <p:nvGraphicFramePr>
                <p:cNvPr id="1032" name="Object 24"/>
                <p:cNvGraphicFramePr>
                  <a:graphicFrameLocks noChangeAspect="1"/>
                </p:cNvGraphicFramePr>
                <p:nvPr/>
              </p:nvGraphicFramePr>
              <p:xfrm>
                <a:off x="4165" y="1600"/>
                <a:ext cx="1000" cy="1040"/>
              </p:xfrm>
              <a:graphic>
                <a:graphicData uri="http://schemas.openxmlformats.org/presentationml/2006/ole">
                  <p:oleObj spid="_x0000_s3080" name="Image" r:id="rId15" imgW="1587302" imgH="1650794" progId="">
                    <p:embed/>
                  </p:oleObj>
                </a:graphicData>
              </a:graphic>
            </p:graphicFrame>
            <p:graphicFrame>
              <p:nvGraphicFramePr>
                <p:cNvPr id="1033" name="Object 25"/>
                <p:cNvGraphicFramePr>
                  <a:graphicFrameLocks noChangeAspect="1"/>
                </p:cNvGraphicFramePr>
                <p:nvPr/>
              </p:nvGraphicFramePr>
              <p:xfrm>
                <a:off x="3168" y="1600"/>
                <a:ext cx="1000" cy="1040"/>
              </p:xfrm>
              <a:graphic>
                <a:graphicData uri="http://schemas.openxmlformats.org/presentationml/2006/ole">
                  <p:oleObj spid="_x0000_s3081" name="Image" r:id="rId16" imgW="1587302" imgH="1650794" progId="">
                    <p:embed/>
                  </p:oleObj>
                </a:graphicData>
              </a:graphic>
            </p:graphicFrame>
          </p:grpSp>
          <p:grpSp>
            <p:nvGrpSpPr>
              <p:cNvPr id="7" name="Group 26"/>
              <p:cNvGrpSpPr>
                <a:grpSpLocks noChangeAspect="1"/>
              </p:cNvGrpSpPr>
              <p:nvPr/>
            </p:nvGrpSpPr>
            <p:grpSpPr bwMode="auto">
              <a:xfrm>
                <a:off x="5156" y="1317"/>
                <a:ext cx="231" cy="191"/>
                <a:chOff x="3168" y="576"/>
                <a:chExt cx="1997" cy="2064"/>
              </a:xfrm>
            </p:grpSpPr>
            <p:graphicFrame>
              <p:nvGraphicFramePr>
                <p:cNvPr id="1026" name="Object 27"/>
                <p:cNvGraphicFramePr>
                  <a:graphicFrameLocks noChangeAspect="1"/>
                </p:cNvGraphicFramePr>
                <p:nvPr/>
              </p:nvGraphicFramePr>
              <p:xfrm>
                <a:off x="4165" y="576"/>
                <a:ext cx="1000" cy="1040"/>
              </p:xfrm>
              <a:graphic>
                <a:graphicData uri="http://schemas.openxmlformats.org/presentationml/2006/ole">
                  <p:oleObj spid="_x0000_s3074" name="Image" r:id="rId17" imgW="1587302" imgH="1650794" progId="">
                    <p:embed/>
                  </p:oleObj>
                </a:graphicData>
              </a:graphic>
            </p:graphicFrame>
            <p:graphicFrame>
              <p:nvGraphicFramePr>
                <p:cNvPr id="1027" name="Object 28"/>
                <p:cNvGraphicFramePr>
                  <a:graphicFrameLocks noChangeAspect="1"/>
                </p:cNvGraphicFramePr>
                <p:nvPr/>
              </p:nvGraphicFramePr>
              <p:xfrm>
                <a:off x="3168" y="576"/>
                <a:ext cx="1000" cy="1040"/>
              </p:xfrm>
              <a:graphic>
                <a:graphicData uri="http://schemas.openxmlformats.org/presentationml/2006/ole">
                  <p:oleObj spid="_x0000_s3075" name="Image" r:id="rId18" imgW="1587302" imgH="1650794" progId="">
                    <p:embed/>
                  </p:oleObj>
                </a:graphicData>
              </a:graphic>
            </p:graphicFrame>
            <p:graphicFrame>
              <p:nvGraphicFramePr>
                <p:cNvPr id="1028" name="Object 29"/>
                <p:cNvGraphicFramePr>
                  <a:graphicFrameLocks noChangeAspect="1"/>
                </p:cNvGraphicFramePr>
                <p:nvPr/>
              </p:nvGraphicFramePr>
              <p:xfrm>
                <a:off x="4165" y="1600"/>
                <a:ext cx="1000" cy="1040"/>
              </p:xfrm>
              <a:graphic>
                <a:graphicData uri="http://schemas.openxmlformats.org/presentationml/2006/ole">
                  <p:oleObj spid="_x0000_s3076" name="Image" r:id="rId19" imgW="1587302" imgH="1650794" progId="">
                    <p:embed/>
                  </p:oleObj>
                </a:graphicData>
              </a:graphic>
            </p:graphicFrame>
            <p:graphicFrame>
              <p:nvGraphicFramePr>
                <p:cNvPr id="1029" name="Object 30"/>
                <p:cNvGraphicFramePr>
                  <a:graphicFrameLocks noChangeAspect="1"/>
                </p:cNvGraphicFramePr>
                <p:nvPr/>
              </p:nvGraphicFramePr>
              <p:xfrm>
                <a:off x="3168" y="1600"/>
                <a:ext cx="1000" cy="1040"/>
              </p:xfrm>
              <a:graphic>
                <a:graphicData uri="http://schemas.openxmlformats.org/presentationml/2006/ole">
                  <p:oleObj spid="_x0000_s3077" name="Image" r:id="rId20" imgW="1587302" imgH="1650794" progId="">
                    <p:embed/>
                  </p:oleObj>
                </a:graphicData>
              </a:graphic>
            </p:graphicFrame>
          </p:grpSp>
        </p:grpSp>
      </p:grpSp>
      <p:grpSp>
        <p:nvGrpSpPr>
          <p:cNvPr id="8" name="Group 31"/>
          <p:cNvGrpSpPr>
            <a:grpSpLocks/>
          </p:cNvGrpSpPr>
          <p:nvPr/>
        </p:nvGrpSpPr>
        <p:grpSpPr bwMode="auto">
          <a:xfrm>
            <a:off x="2005013" y="1958975"/>
            <a:ext cx="1857375" cy="1928813"/>
            <a:chOff x="4590" y="645"/>
            <a:chExt cx="1170" cy="1215"/>
          </a:xfrm>
        </p:grpSpPr>
        <p:pic>
          <p:nvPicPr>
            <p:cNvPr id="1069" name="Picture 32" descr="plate"/>
            <p:cNvPicPr>
              <a:picLocks noChangeAspect="1" noChangeArrowheads="1"/>
            </p:cNvPicPr>
            <p:nvPr/>
          </p:nvPicPr>
          <p:blipFill>
            <a:blip r:embed="rId4"/>
            <a:srcRect/>
            <a:stretch>
              <a:fillRect/>
            </a:stretch>
          </p:blipFill>
          <p:spPr bwMode="auto">
            <a:xfrm>
              <a:off x="4590" y="645"/>
              <a:ext cx="1170" cy="1215"/>
            </a:xfrm>
            <a:prstGeom prst="rect">
              <a:avLst/>
            </a:prstGeom>
            <a:noFill/>
            <a:ln w="9525">
              <a:noFill/>
              <a:miter lim="800000"/>
              <a:headEnd/>
              <a:tailEnd/>
            </a:ln>
          </p:spPr>
        </p:pic>
        <p:sp>
          <p:nvSpPr>
            <p:cNvPr id="609313" name="Rectangle 33"/>
            <p:cNvSpPr>
              <a:spLocks noChangeArrowheads="1"/>
            </p:cNvSpPr>
            <p:nvPr/>
          </p:nvSpPr>
          <p:spPr bwMode="auto">
            <a:xfrm>
              <a:off x="4821" y="1264"/>
              <a:ext cx="707" cy="334"/>
            </a:xfrm>
            <a:prstGeom prst="rect">
              <a:avLst/>
            </a:prstGeom>
            <a:noFill/>
            <a:ln w="9525" algn="ctr">
              <a:noFill/>
              <a:miter lim="800000"/>
              <a:headEnd/>
              <a:tailEnd/>
            </a:ln>
            <a:effectLst/>
          </p:spPr>
          <p:txBody>
            <a:bodyPr anchor="ctr" anchorCtr="1"/>
            <a:lstStyle/>
            <a:p>
              <a:pPr algn="ctr">
                <a:defRPr/>
              </a:pPr>
              <a:r>
                <a:rPr lang="en-US" sz="1200" dirty="0">
                  <a:solidFill>
                    <a:srgbClr val="FFFFFF"/>
                  </a:solidFill>
                  <a:effectLst>
                    <a:outerShdw blurRad="38100" dist="38100" dir="2700000" algn="tl">
                      <a:srgbClr val="000000">
                        <a:alpha val="43137"/>
                      </a:srgbClr>
                    </a:outerShdw>
                  </a:effectLst>
                  <a:latin typeface="Trebuchet MS" pitchFamily="34" charset="0"/>
                </a:rPr>
                <a:t>New Device Classes</a:t>
              </a:r>
            </a:p>
          </p:txBody>
        </p:sp>
        <p:pic>
          <p:nvPicPr>
            <p:cNvPr id="1071" name="Picture 34" descr="umpc"/>
            <p:cNvPicPr>
              <a:picLocks noChangeAspect="1" noChangeArrowheads="1"/>
            </p:cNvPicPr>
            <p:nvPr/>
          </p:nvPicPr>
          <p:blipFill>
            <a:blip r:embed="rId21"/>
            <a:srcRect/>
            <a:stretch>
              <a:fillRect/>
            </a:stretch>
          </p:blipFill>
          <p:spPr bwMode="auto">
            <a:xfrm>
              <a:off x="4849" y="744"/>
              <a:ext cx="653" cy="450"/>
            </a:xfrm>
            <a:prstGeom prst="rect">
              <a:avLst/>
            </a:prstGeom>
            <a:noFill/>
            <a:ln w="9525">
              <a:noFill/>
              <a:miter lim="800000"/>
              <a:headEnd/>
              <a:tailEnd/>
            </a:ln>
          </p:spPr>
        </p:pic>
      </p:grpSp>
      <p:grpSp>
        <p:nvGrpSpPr>
          <p:cNvPr id="9" name="Group 35"/>
          <p:cNvGrpSpPr>
            <a:grpSpLocks/>
          </p:cNvGrpSpPr>
          <p:nvPr/>
        </p:nvGrpSpPr>
        <p:grpSpPr bwMode="auto">
          <a:xfrm>
            <a:off x="242888" y="1958975"/>
            <a:ext cx="1857375" cy="1928813"/>
            <a:chOff x="3407" y="1807"/>
            <a:chExt cx="1170" cy="1215"/>
          </a:xfrm>
        </p:grpSpPr>
        <p:pic>
          <p:nvPicPr>
            <p:cNvPr id="1066" name="Picture 36" descr="plate"/>
            <p:cNvPicPr>
              <a:picLocks noChangeAspect="1" noChangeArrowheads="1"/>
            </p:cNvPicPr>
            <p:nvPr/>
          </p:nvPicPr>
          <p:blipFill>
            <a:blip r:embed="rId4"/>
            <a:srcRect/>
            <a:stretch>
              <a:fillRect/>
            </a:stretch>
          </p:blipFill>
          <p:spPr bwMode="auto">
            <a:xfrm>
              <a:off x="3407" y="1807"/>
              <a:ext cx="1170" cy="1215"/>
            </a:xfrm>
            <a:prstGeom prst="rect">
              <a:avLst/>
            </a:prstGeom>
            <a:noFill/>
            <a:ln w="9525">
              <a:noFill/>
              <a:miter lim="800000"/>
              <a:headEnd/>
              <a:tailEnd/>
            </a:ln>
          </p:spPr>
        </p:pic>
        <p:sp>
          <p:nvSpPr>
            <p:cNvPr id="609317" name="Rectangle 37"/>
            <p:cNvSpPr>
              <a:spLocks noChangeArrowheads="1"/>
            </p:cNvSpPr>
            <p:nvPr/>
          </p:nvSpPr>
          <p:spPr bwMode="auto">
            <a:xfrm>
              <a:off x="3638" y="2426"/>
              <a:ext cx="707" cy="334"/>
            </a:xfrm>
            <a:prstGeom prst="rect">
              <a:avLst/>
            </a:prstGeom>
            <a:noFill/>
            <a:ln w="9525" algn="ctr">
              <a:noFill/>
              <a:miter lim="800000"/>
              <a:headEnd/>
              <a:tailEnd/>
            </a:ln>
            <a:effectLst/>
          </p:spPr>
          <p:txBody>
            <a:bodyPr anchor="ctr" anchorCtr="1"/>
            <a:lstStyle/>
            <a:p>
              <a:pPr algn="ctr">
                <a:defRPr/>
              </a:pPr>
              <a:r>
                <a:rPr lang="en-US" sz="1200" dirty="0">
                  <a:solidFill>
                    <a:srgbClr val="FFFFFF"/>
                  </a:solidFill>
                  <a:effectLst>
                    <a:outerShdw blurRad="38100" dist="38100" dir="2700000" algn="tl">
                      <a:srgbClr val="000000">
                        <a:alpha val="43137"/>
                      </a:srgbClr>
                    </a:outerShdw>
                  </a:effectLst>
                  <a:latin typeface="Trebuchet MS" pitchFamily="34" charset="0"/>
                </a:rPr>
                <a:t>Energy Efficiency</a:t>
              </a:r>
            </a:p>
          </p:txBody>
        </p:sp>
        <p:pic>
          <p:nvPicPr>
            <p:cNvPr id="609318" name="Picture 38" descr="IMG_0250"/>
            <p:cNvPicPr>
              <a:picLocks noChangeAspect="1" noChangeArrowheads="1"/>
            </p:cNvPicPr>
            <p:nvPr/>
          </p:nvPicPr>
          <p:blipFill>
            <a:blip r:embed="rId22"/>
            <a:srcRect/>
            <a:stretch>
              <a:fillRect/>
            </a:stretch>
          </p:blipFill>
          <p:spPr bwMode="auto">
            <a:xfrm>
              <a:off x="3669" y="1882"/>
              <a:ext cx="646" cy="491"/>
            </a:xfrm>
            <a:prstGeom prst="rect">
              <a:avLst/>
            </a:prstGeom>
            <a:blipFill dpi="0" rotWithShape="1">
              <a:blip r:embed="rId23" cstate="print"/>
              <a:srcRect/>
              <a:stretch>
                <a:fillRect/>
              </a:stretch>
            </a:blipFill>
            <a:ln w="28575" algn="ctr">
              <a:noFill/>
              <a:miter lim="800000"/>
              <a:headEnd/>
              <a:tailEnd/>
            </a:ln>
            <a:effectLst>
              <a:outerShdw dist="107763" dir="2700000" algn="ctr" rotWithShape="0">
                <a:schemeClr val="bg2">
                  <a:alpha val="50000"/>
                </a:schemeClr>
              </a:outerShdw>
            </a:effectLst>
          </p:spPr>
        </p:pic>
      </p:grpSp>
      <p:grpSp>
        <p:nvGrpSpPr>
          <p:cNvPr id="10" name="Group 39"/>
          <p:cNvGrpSpPr>
            <a:grpSpLocks/>
          </p:cNvGrpSpPr>
          <p:nvPr/>
        </p:nvGrpSpPr>
        <p:grpSpPr bwMode="auto">
          <a:xfrm>
            <a:off x="3765550" y="1958975"/>
            <a:ext cx="1857375" cy="1928813"/>
            <a:chOff x="2466" y="521"/>
            <a:chExt cx="1170" cy="1215"/>
          </a:xfrm>
        </p:grpSpPr>
        <p:pic>
          <p:nvPicPr>
            <p:cNvPr id="1057" name="Picture 40" descr="plate"/>
            <p:cNvPicPr>
              <a:picLocks noChangeAspect="1" noChangeArrowheads="1"/>
            </p:cNvPicPr>
            <p:nvPr/>
          </p:nvPicPr>
          <p:blipFill>
            <a:blip r:embed="rId4"/>
            <a:srcRect/>
            <a:stretch>
              <a:fillRect/>
            </a:stretch>
          </p:blipFill>
          <p:spPr bwMode="auto">
            <a:xfrm>
              <a:off x="2466" y="521"/>
              <a:ext cx="1170" cy="1215"/>
            </a:xfrm>
            <a:prstGeom prst="rect">
              <a:avLst/>
            </a:prstGeom>
            <a:noFill/>
            <a:ln w="9525">
              <a:noFill/>
              <a:miter lim="800000"/>
              <a:headEnd/>
              <a:tailEnd/>
            </a:ln>
          </p:spPr>
        </p:pic>
        <p:sp>
          <p:nvSpPr>
            <p:cNvPr id="609321" name="Rectangle 41"/>
            <p:cNvSpPr>
              <a:spLocks noChangeArrowheads="1"/>
            </p:cNvSpPr>
            <p:nvPr/>
          </p:nvSpPr>
          <p:spPr bwMode="auto">
            <a:xfrm>
              <a:off x="2697" y="1140"/>
              <a:ext cx="707" cy="334"/>
            </a:xfrm>
            <a:prstGeom prst="rect">
              <a:avLst/>
            </a:prstGeom>
            <a:noFill/>
            <a:ln w="9525" algn="ctr">
              <a:noFill/>
              <a:miter lim="800000"/>
              <a:headEnd/>
              <a:tailEnd/>
            </a:ln>
            <a:effectLst/>
          </p:spPr>
          <p:txBody>
            <a:bodyPr anchor="ctr" anchorCtr="1"/>
            <a:lstStyle/>
            <a:p>
              <a:pPr algn="ctr">
                <a:defRPr/>
              </a:pPr>
              <a:r>
                <a:rPr lang="en-US" sz="1200" dirty="0">
                  <a:solidFill>
                    <a:srgbClr val="FFFFFF"/>
                  </a:solidFill>
                  <a:effectLst>
                    <a:outerShdw blurRad="38100" dist="38100" dir="2700000" algn="tl">
                      <a:srgbClr val="000000">
                        <a:alpha val="43137"/>
                      </a:srgbClr>
                    </a:outerShdw>
                  </a:effectLst>
                  <a:latin typeface="Trebuchet MS" pitchFamily="34" charset="0"/>
                </a:rPr>
                <a:t>Wireless &amp; </a:t>
              </a:r>
              <a:r>
                <a:rPr lang="en-US" sz="1200" dirty="0" err="1">
                  <a:solidFill>
                    <a:srgbClr val="FFFFFF"/>
                  </a:solidFill>
                  <a:effectLst>
                    <a:outerShdw blurRad="38100" dist="38100" dir="2700000" algn="tl">
                      <a:srgbClr val="000000">
                        <a:alpha val="43137"/>
                      </a:srgbClr>
                    </a:outerShdw>
                  </a:effectLst>
                  <a:latin typeface="Trebuchet MS" pitchFamily="34" charset="0"/>
                </a:rPr>
                <a:t>Comms</a:t>
              </a:r>
              <a:endParaRPr lang="en-US" sz="1200" dirty="0">
                <a:solidFill>
                  <a:srgbClr val="FFFFFF"/>
                </a:solidFill>
                <a:effectLst>
                  <a:outerShdw blurRad="38100" dist="38100" dir="2700000" algn="tl">
                    <a:srgbClr val="000000">
                      <a:alpha val="43137"/>
                    </a:srgbClr>
                  </a:outerShdw>
                </a:effectLst>
                <a:latin typeface="Trebuchet MS" pitchFamily="34" charset="0"/>
              </a:endParaRPr>
            </a:p>
          </p:txBody>
        </p:sp>
        <p:grpSp>
          <p:nvGrpSpPr>
            <p:cNvPr id="11" name="Group 42"/>
            <p:cNvGrpSpPr>
              <a:grpSpLocks/>
            </p:cNvGrpSpPr>
            <p:nvPr/>
          </p:nvGrpSpPr>
          <p:grpSpPr bwMode="auto">
            <a:xfrm>
              <a:off x="2763" y="604"/>
              <a:ext cx="576" cy="491"/>
              <a:chOff x="240" y="2208"/>
              <a:chExt cx="912" cy="768"/>
            </a:xfrm>
          </p:grpSpPr>
          <p:sp>
            <p:nvSpPr>
              <p:cNvPr id="609323" name="AutoShape 43"/>
              <p:cNvSpPr>
                <a:spLocks noChangeArrowheads="1"/>
              </p:cNvSpPr>
              <p:nvPr/>
            </p:nvSpPr>
            <p:spPr bwMode="auto">
              <a:xfrm>
                <a:off x="240" y="2208"/>
                <a:ext cx="912" cy="768"/>
              </a:xfrm>
              <a:prstGeom prst="roundRect">
                <a:avLst>
                  <a:gd name="adj" fmla="val 16667"/>
                </a:avLst>
              </a:prstGeom>
              <a:solidFill>
                <a:schemeClr val="tx1"/>
              </a:solidFill>
              <a:ln w="28575">
                <a:noFill/>
                <a:round/>
                <a:headEnd/>
                <a:tailEnd/>
              </a:ln>
              <a:effectLst>
                <a:outerShdw dist="107763" dir="2700000" algn="ctr" rotWithShape="0">
                  <a:schemeClr val="bg2">
                    <a:alpha val="50000"/>
                  </a:schemeClr>
                </a:outerShdw>
              </a:effectLst>
            </p:spPr>
            <p:txBody>
              <a:bodyPr wrap="none" anchor="ctr"/>
              <a:lstStyle/>
              <a:p>
                <a:pPr>
                  <a:defRPr/>
                </a:pPr>
                <a:endParaRPr lang="en-US">
                  <a:solidFill>
                    <a:schemeClr val="bg2"/>
                  </a:solidFill>
                  <a:latin typeface="Trebuchet MS" pitchFamily="34" charset="0"/>
                </a:endParaRPr>
              </a:p>
            </p:txBody>
          </p:sp>
          <p:pic>
            <p:nvPicPr>
              <p:cNvPr id="1061" name="Picture 44" descr="WiMAX Forum">
                <a:hlinkClick r:id="rId24"/>
              </p:cNvPr>
              <p:cNvPicPr>
                <a:picLocks noChangeAspect="1" noChangeArrowheads="1"/>
              </p:cNvPicPr>
              <p:nvPr/>
            </p:nvPicPr>
            <p:blipFill>
              <a:blip r:embed="rId25"/>
              <a:srcRect/>
              <a:stretch>
                <a:fillRect/>
              </a:stretch>
            </p:blipFill>
            <p:spPr bwMode="auto">
              <a:xfrm>
                <a:off x="336" y="2707"/>
                <a:ext cx="432" cy="230"/>
              </a:xfrm>
              <a:prstGeom prst="rect">
                <a:avLst/>
              </a:prstGeom>
              <a:noFill/>
              <a:ln w="9525">
                <a:noFill/>
                <a:miter lim="800000"/>
                <a:headEnd/>
                <a:tailEnd/>
              </a:ln>
            </p:spPr>
          </p:pic>
          <p:pic>
            <p:nvPicPr>
              <p:cNvPr id="1062" name="Picture 45" descr="Wireless USB">
                <a:hlinkClick r:id="rId26"/>
              </p:cNvPr>
              <p:cNvPicPr>
                <a:picLocks noChangeAspect="1" noChangeArrowheads="1"/>
              </p:cNvPicPr>
              <p:nvPr/>
            </p:nvPicPr>
            <p:blipFill>
              <a:blip r:embed="rId27">
                <a:clrChange>
                  <a:clrFrom>
                    <a:srgbClr val="FFFFFF"/>
                  </a:clrFrom>
                  <a:clrTo>
                    <a:srgbClr val="FFFFFF">
                      <a:alpha val="0"/>
                    </a:srgbClr>
                  </a:clrTo>
                </a:clrChange>
              </a:blip>
              <a:srcRect/>
              <a:stretch>
                <a:fillRect/>
              </a:stretch>
            </p:blipFill>
            <p:spPr bwMode="auto">
              <a:xfrm>
                <a:off x="249" y="2226"/>
                <a:ext cx="528" cy="273"/>
              </a:xfrm>
              <a:prstGeom prst="rect">
                <a:avLst/>
              </a:prstGeom>
              <a:noFill/>
              <a:ln w="9525">
                <a:noFill/>
                <a:miter lim="800000"/>
                <a:headEnd/>
                <a:tailEnd/>
              </a:ln>
            </p:spPr>
          </p:pic>
          <p:pic>
            <p:nvPicPr>
              <p:cNvPr id="1063" name="Picture 46" descr="3gpp"/>
              <p:cNvPicPr>
                <a:picLocks noChangeAspect="1" noChangeArrowheads="1"/>
              </p:cNvPicPr>
              <p:nvPr/>
            </p:nvPicPr>
            <p:blipFill>
              <a:blip r:embed="rId28">
                <a:clrChange>
                  <a:clrFrom>
                    <a:srgbClr val="FFFCE6"/>
                  </a:clrFrom>
                  <a:clrTo>
                    <a:srgbClr val="FFFCE6">
                      <a:alpha val="0"/>
                    </a:srgbClr>
                  </a:clrTo>
                </a:clrChange>
              </a:blip>
              <a:srcRect t="39029" r="54762" b="33795"/>
              <a:stretch>
                <a:fillRect/>
              </a:stretch>
            </p:blipFill>
            <p:spPr bwMode="auto">
              <a:xfrm>
                <a:off x="720" y="2613"/>
                <a:ext cx="432" cy="194"/>
              </a:xfrm>
              <a:prstGeom prst="rect">
                <a:avLst/>
              </a:prstGeom>
              <a:noFill/>
              <a:ln w="9525">
                <a:noFill/>
                <a:miter lim="800000"/>
                <a:headEnd/>
                <a:tailEnd/>
              </a:ln>
            </p:spPr>
          </p:pic>
          <p:pic>
            <p:nvPicPr>
              <p:cNvPr id="1064" name="Picture 47" descr="bluetooth_logo"/>
              <p:cNvPicPr>
                <a:picLocks noChangeAspect="1" noChangeArrowheads="1"/>
              </p:cNvPicPr>
              <p:nvPr/>
            </p:nvPicPr>
            <p:blipFill>
              <a:blip r:embed="rId29">
                <a:clrChange>
                  <a:clrFrom>
                    <a:srgbClr val="FFFFFF"/>
                  </a:clrFrom>
                  <a:clrTo>
                    <a:srgbClr val="FFFFFF">
                      <a:alpha val="0"/>
                    </a:srgbClr>
                  </a:clrTo>
                </a:clrChange>
              </a:blip>
              <a:srcRect r="26407" b="35231"/>
              <a:stretch>
                <a:fillRect/>
              </a:stretch>
            </p:blipFill>
            <p:spPr bwMode="auto">
              <a:xfrm>
                <a:off x="288" y="2544"/>
                <a:ext cx="546" cy="155"/>
              </a:xfrm>
              <a:prstGeom prst="rect">
                <a:avLst/>
              </a:prstGeom>
              <a:noFill/>
              <a:ln w="9525">
                <a:noFill/>
                <a:miter lim="800000"/>
                <a:headEnd/>
                <a:tailEnd/>
              </a:ln>
            </p:spPr>
          </p:pic>
          <p:pic>
            <p:nvPicPr>
              <p:cNvPr id="1065" name="Picture 48" descr="wifi"/>
              <p:cNvPicPr>
                <a:picLocks noChangeAspect="1" noChangeArrowheads="1"/>
              </p:cNvPicPr>
              <p:nvPr/>
            </p:nvPicPr>
            <p:blipFill>
              <a:blip r:embed="rId30"/>
              <a:srcRect/>
              <a:stretch>
                <a:fillRect/>
              </a:stretch>
            </p:blipFill>
            <p:spPr bwMode="auto">
              <a:xfrm>
                <a:off x="768" y="2304"/>
                <a:ext cx="351" cy="255"/>
              </a:xfrm>
              <a:prstGeom prst="rect">
                <a:avLst/>
              </a:prstGeom>
              <a:noFill/>
              <a:ln w="9525">
                <a:noFill/>
                <a:miter lim="800000"/>
                <a:headEnd/>
                <a:tailEnd/>
              </a:ln>
            </p:spPr>
          </p:pic>
        </p:grpSp>
      </p:grpSp>
      <p:grpSp>
        <p:nvGrpSpPr>
          <p:cNvPr id="12" name="Group 49"/>
          <p:cNvGrpSpPr>
            <a:grpSpLocks/>
          </p:cNvGrpSpPr>
          <p:nvPr/>
        </p:nvGrpSpPr>
        <p:grpSpPr bwMode="auto">
          <a:xfrm>
            <a:off x="5526088" y="1958975"/>
            <a:ext cx="1857375" cy="1928813"/>
            <a:chOff x="1285" y="444"/>
            <a:chExt cx="1170" cy="1215"/>
          </a:xfrm>
        </p:grpSpPr>
        <p:pic>
          <p:nvPicPr>
            <p:cNvPr id="1054" name="Picture 50" descr="plate"/>
            <p:cNvPicPr>
              <a:picLocks noChangeAspect="1" noChangeArrowheads="1"/>
            </p:cNvPicPr>
            <p:nvPr/>
          </p:nvPicPr>
          <p:blipFill>
            <a:blip r:embed="rId4"/>
            <a:srcRect/>
            <a:stretch>
              <a:fillRect/>
            </a:stretch>
          </p:blipFill>
          <p:spPr bwMode="auto">
            <a:xfrm>
              <a:off x="1285" y="444"/>
              <a:ext cx="1170" cy="1215"/>
            </a:xfrm>
            <a:prstGeom prst="rect">
              <a:avLst/>
            </a:prstGeom>
            <a:noFill/>
            <a:ln w="9525">
              <a:noFill/>
              <a:miter lim="800000"/>
              <a:headEnd/>
              <a:tailEnd/>
            </a:ln>
          </p:spPr>
        </p:pic>
        <p:sp>
          <p:nvSpPr>
            <p:cNvPr id="609331" name="Rectangle 51"/>
            <p:cNvSpPr>
              <a:spLocks noChangeArrowheads="1"/>
            </p:cNvSpPr>
            <p:nvPr/>
          </p:nvSpPr>
          <p:spPr bwMode="auto">
            <a:xfrm>
              <a:off x="1516" y="1063"/>
              <a:ext cx="707" cy="334"/>
            </a:xfrm>
            <a:prstGeom prst="rect">
              <a:avLst/>
            </a:prstGeom>
            <a:noFill/>
            <a:ln w="9525" algn="ctr">
              <a:noFill/>
              <a:miter lim="800000"/>
              <a:headEnd/>
              <a:tailEnd/>
            </a:ln>
            <a:effectLst/>
          </p:spPr>
          <p:txBody>
            <a:bodyPr anchor="ctr" anchorCtr="1"/>
            <a:lstStyle/>
            <a:p>
              <a:pPr algn="ctr">
                <a:defRPr/>
              </a:pPr>
              <a:r>
                <a:rPr lang="en-US" sz="1200" dirty="0">
                  <a:solidFill>
                    <a:srgbClr val="FFFFFF"/>
                  </a:solidFill>
                  <a:effectLst>
                    <a:outerShdw blurRad="38100" dist="38100" dir="2700000" algn="tl">
                      <a:srgbClr val="000000">
                        <a:alpha val="43137"/>
                      </a:srgbClr>
                    </a:outerShdw>
                  </a:effectLst>
                  <a:latin typeface="Trebuchet MS" pitchFamily="34" charset="0"/>
                </a:rPr>
                <a:t>Memory &amp; Storage</a:t>
              </a:r>
            </a:p>
          </p:txBody>
        </p:sp>
        <p:pic>
          <p:nvPicPr>
            <p:cNvPr id="609332" name="Picture 52" descr="Picture1_rev1"/>
            <p:cNvPicPr>
              <a:picLocks noChangeAspect="1" noChangeArrowheads="1"/>
            </p:cNvPicPr>
            <p:nvPr/>
          </p:nvPicPr>
          <p:blipFill>
            <a:blip r:embed="rId31"/>
            <a:srcRect/>
            <a:stretch>
              <a:fillRect/>
            </a:stretch>
          </p:blipFill>
          <p:spPr bwMode="auto">
            <a:xfrm>
              <a:off x="1553" y="530"/>
              <a:ext cx="633" cy="506"/>
            </a:xfrm>
            <a:prstGeom prst="rect">
              <a:avLst/>
            </a:prstGeom>
            <a:blipFill dpi="0" rotWithShape="1">
              <a:blip r:embed="rId32" cstate="print"/>
              <a:srcRect/>
              <a:stretch>
                <a:fillRect/>
              </a:stretch>
            </a:blipFill>
            <a:ln w="28575" algn="ctr">
              <a:noFill/>
              <a:miter lim="800000"/>
              <a:headEnd/>
              <a:tailEnd/>
            </a:ln>
            <a:effectLst>
              <a:outerShdw dist="107763" dir="2700000" algn="ctr" rotWithShape="0">
                <a:schemeClr val="bg2">
                  <a:alpha val="50000"/>
                </a:schemeClr>
              </a:outerShdw>
            </a:effectLst>
          </p:spPr>
        </p:pic>
      </p:grpSp>
      <p:sp>
        <p:nvSpPr>
          <p:cNvPr id="1053" name="Text Box 53"/>
          <p:cNvSpPr txBox="1">
            <a:spLocks noChangeArrowheads="1"/>
          </p:cNvSpPr>
          <p:nvPr/>
        </p:nvSpPr>
        <p:spPr bwMode="auto">
          <a:xfrm>
            <a:off x="612775" y="5126038"/>
            <a:ext cx="7964488" cy="468753"/>
          </a:xfrm>
          <a:prstGeom prst="rect">
            <a:avLst/>
          </a:prstGeom>
          <a:noFill/>
          <a:ln w="9525">
            <a:noFill/>
            <a:miter lim="800000"/>
            <a:headEnd/>
            <a:tailEnd/>
          </a:ln>
        </p:spPr>
        <p:txBody>
          <a:bodyPr lIns="37500" tIns="18750" rIns="37500" bIns="18750">
            <a:spAutoFit/>
          </a:bodyPr>
          <a:lstStyle/>
          <a:p>
            <a:pPr eaLnBrk="1" hangingPunct="1"/>
            <a:r>
              <a:rPr lang="en-US" altLang="ja-JP" sz="2800" b="1" i="1" dirty="0">
                <a:effectLst>
                  <a:outerShdw blurRad="38100" dist="38100" dir="2700000" algn="tl">
                    <a:srgbClr val="000000">
                      <a:alpha val="43137"/>
                    </a:srgbClr>
                  </a:outerShdw>
                </a:effectLst>
                <a:latin typeface="Trebuchet MS" pitchFamily="34" charset="0"/>
                <a:ea typeface="ＭＳ Ｐゴシック" pitchFamily="34" charset="-128"/>
              </a:rPr>
              <a:t>Intel continues to invest in new technologies</a:t>
            </a:r>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81088" y="3836988"/>
            <a:ext cx="11542713" cy="1714500"/>
            <a:chOff x="-681" y="2417"/>
            <a:chExt cx="7271" cy="1080"/>
          </a:xfrm>
        </p:grpSpPr>
        <p:sp>
          <p:nvSpPr>
            <p:cNvPr id="15" name="AutoShape 3"/>
            <p:cNvSpPr>
              <a:spLocks noChangeArrowheads="1"/>
            </p:cNvSpPr>
            <p:nvPr/>
          </p:nvSpPr>
          <p:spPr bwMode="auto">
            <a:xfrm flipV="1">
              <a:off x="-664" y="2417"/>
              <a:ext cx="7254" cy="697"/>
            </a:xfrm>
            <a:custGeom>
              <a:avLst/>
              <a:gdLst>
                <a:gd name="G0" fmla="+- 2837 0 0"/>
                <a:gd name="G1" fmla="+- 21600 0 2837"/>
                <a:gd name="G2" fmla="*/ 2837 1 2"/>
                <a:gd name="G3" fmla="+- 21600 0 G2"/>
                <a:gd name="G4" fmla="+/ 2837 21600 2"/>
                <a:gd name="G5" fmla="+/ G1 0 2"/>
                <a:gd name="G6" fmla="*/ 21600 21600 2837"/>
                <a:gd name="G7" fmla="*/ G6 1 2"/>
                <a:gd name="G8" fmla="+- 21600 0 G7"/>
                <a:gd name="G9" fmla="*/ 21600 1 2"/>
                <a:gd name="G10" fmla="+- 2837 0 G9"/>
                <a:gd name="G11" fmla="?: G10 G8 0"/>
                <a:gd name="G12" fmla="?: G10 G7 21600"/>
                <a:gd name="T0" fmla="*/ 20181 w 21600"/>
                <a:gd name="T1" fmla="*/ 10800 h 21600"/>
                <a:gd name="T2" fmla="*/ 10800 w 21600"/>
                <a:gd name="T3" fmla="*/ 21600 h 21600"/>
                <a:gd name="T4" fmla="*/ 1419 w 21600"/>
                <a:gd name="T5" fmla="*/ 10800 h 21600"/>
                <a:gd name="T6" fmla="*/ 10800 w 21600"/>
                <a:gd name="T7" fmla="*/ 0 h 21600"/>
                <a:gd name="T8" fmla="*/ 3219 w 21600"/>
                <a:gd name="T9" fmla="*/ 3219 h 21600"/>
                <a:gd name="T10" fmla="*/ 18381 w 21600"/>
                <a:gd name="T11" fmla="*/ 18381 h 21600"/>
              </a:gdLst>
              <a:ahLst/>
              <a:cxnLst>
                <a:cxn ang="0">
                  <a:pos x="T0" y="T1"/>
                </a:cxn>
                <a:cxn ang="0">
                  <a:pos x="T2" y="T3"/>
                </a:cxn>
                <a:cxn ang="0">
                  <a:pos x="T4" y="T5"/>
                </a:cxn>
                <a:cxn ang="0">
                  <a:pos x="T6" y="T7"/>
                </a:cxn>
              </a:cxnLst>
              <a:rect l="T8" t="T9" r="T10" b="T11"/>
              <a:pathLst>
                <a:path w="21600" h="21600">
                  <a:moveTo>
                    <a:pt x="0" y="0"/>
                  </a:moveTo>
                  <a:lnTo>
                    <a:pt x="2837" y="21600"/>
                  </a:lnTo>
                  <a:lnTo>
                    <a:pt x="18763" y="21600"/>
                  </a:lnTo>
                  <a:lnTo>
                    <a:pt x="21600" y="0"/>
                  </a:lnTo>
                  <a:close/>
                </a:path>
              </a:pathLst>
            </a:custGeom>
            <a:gradFill rotWithShape="1">
              <a:gsLst>
                <a:gs pos="0">
                  <a:schemeClr val="accent2"/>
                </a:gs>
                <a:gs pos="100000">
                  <a:schemeClr val="accent2">
                    <a:gamma/>
                    <a:shade val="46275"/>
                    <a:invGamma/>
                  </a:schemeClr>
                </a:gs>
              </a:gsLst>
              <a:lin ang="5400000" scaled="1"/>
            </a:gradFill>
            <a:ln w="9525" algn="ctr">
              <a:noFill/>
              <a:miter lim="800000"/>
              <a:headEnd/>
              <a:tailEnd/>
            </a:ln>
            <a:effectLst>
              <a:prstShdw prst="shdw17" dist="17961" dir="2700000">
                <a:schemeClr val="accent2">
                  <a:gamma/>
                  <a:shade val="60000"/>
                  <a:invGamma/>
                </a:schemeClr>
              </a:prstShdw>
            </a:effectLst>
          </p:spPr>
          <p:txBody>
            <a:bodyPr anchor="ctr">
              <a:spAutoFit/>
            </a:bodyPr>
            <a:lstStyle/>
            <a:p>
              <a:pPr>
                <a:defRPr/>
              </a:pPr>
              <a:endParaRPr lang="en-US" dirty="0"/>
            </a:p>
          </p:txBody>
        </p:sp>
        <p:sp>
          <p:nvSpPr>
            <p:cNvPr id="16" name="Rectangle 4"/>
            <p:cNvSpPr>
              <a:spLocks noChangeArrowheads="1"/>
            </p:cNvSpPr>
            <p:nvPr/>
          </p:nvSpPr>
          <p:spPr bwMode="auto">
            <a:xfrm>
              <a:off x="-681" y="3107"/>
              <a:ext cx="7252" cy="390"/>
            </a:xfrm>
            <a:prstGeom prst="rect">
              <a:avLst/>
            </a:prstGeom>
            <a:gradFill rotWithShape="1">
              <a:gsLst>
                <a:gs pos="0">
                  <a:schemeClr val="accent2">
                    <a:gamma/>
                    <a:shade val="46275"/>
                    <a:invGamma/>
                  </a:schemeClr>
                </a:gs>
                <a:gs pos="100000">
                  <a:schemeClr val="accent2"/>
                </a:gs>
              </a:gsLst>
              <a:lin ang="5400000" scaled="1"/>
            </a:gradFill>
            <a:ln w="9525" algn="ctr">
              <a:noFill/>
              <a:miter lim="800000"/>
              <a:headEnd/>
              <a:tailEnd/>
            </a:ln>
            <a:effectLst/>
          </p:spPr>
          <p:txBody>
            <a:bodyPr wrap="none" anchor="ctr">
              <a:spAutoFit/>
            </a:bodyPr>
            <a:lstStyle/>
            <a:p>
              <a:pPr>
                <a:defRPr/>
              </a:pPr>
              <a:endParaRPr lang="en-US" dirty="0"/>
            </a:p>
          </p:txBody>
        </p:sp>
        <p:sp>
          <p:nvSpPr>
            <p:cNvPr id="23568" name="Text Box 5"/>
            <p:cNvSpPr txBox="1">
              <a:spLocks noChangeArrowheads="1"/>
            </p:cNvSpPr>
            <p:nvPr/>
          </p:nvSpPr>
          <p:spPr bwMode="auto">
            <a:xfrm>
              <a:off x="-1" y="3160"/>
              <a:ext cx="5760" cy="327"/>
            </a:xfrm>
            <a:prstGeom prst="rect">
              <a:avLst/>
            </a:prstGeom>
            <a:noFill/>
            <a:ln w="9525">
              <a:noFill/>
              <a:miter lim="800000"/>
              <a:headEnd/>
              <a:tailEnd/>
            </a:ln>
          </p:spPr>
          <p:txBody>
            <a:bodyPr lIns="130622" tIns="65311" rIns="130622" bIns="65311"/>
            <a:lstStyle/>
            <a:p>
              <a:pPr algn="ctr" defTabSz="1306513"/>
              <a:r>
                <a:rPr lang="en-US" sz="2400" i="1" dirty="0">
                  <a:effectLst>
                    <a:outerShdw blurRad="38100" dist="38100" dir="2700000" algn="tl">
                      <a:srgbClr val="000000">
                        <a:alpha val="43137"/>
                      </a:srgbClr>
                    </a:outerShdw>
                  </a:effectLst>
                  <a:latin typeface="Trebuchet MS" pitchFamily="34" charset="0"/>
                  <a:ea typeface="SimSun" pitchFamily="2" charset="-122"/>
                </a:rPr>
                <a:t>Programmable, Ubiquitous, and Unified Architecture</a:t>
              </a:r>
            </a:p>
          </p:txBody>
        </p:sp>
      </p:grpSp>
      <p:sp>
        <p:nvSpPr>
          <p:cNvPr id="23555" name="Title 1"/>
          <p:cNvSpPr>
            <a:spLocks noGrp="1"/>
          </p:cNvSpPr>
          <p:nvPr>
            <p:ph type="title"/>
          </p:nvPr>
        </p:nvSpPr>
        <p:spPr>
          <a:xfrm>
            <a:off x="382588" y="228600"/>
            <a:ext cx="8380412" cy="941796"/>
          </a:xfrm>
        </p:spPr>
        <p:txBody>
          <a:bodyPr/>
          <a:lstStyle/>
          <a:p>
            <a:r>
              <a:rPr lang="en-US" sz="4400" dirty="0" smtClean="0"/>
              <a:t>Visual Computing</a:t>
            </a:r>
            <a:r>
              <a:rPr sz="4400" smtClean="0"/>
              <a:t/>
            </a:r>
            <a:br>
              <a:rPr sz="4400" smtClean="0"/>
            </a:br>
            <a:r>
              <a:rPr sz="2400" i="1" smtClean="0">
                <a:solidFill>
                  <a:schemeClr val="accent1"/>
                </a:solidFill>
              </a:rPr>
              <a:t>Acquiring, Analyzing, Modeling and Synthesizing Visual Workloads</a:t>
            </a:r>
            <a:endParaRPr lang="en-US" sz="4400" dirty="0" smtClean="0"/>
          </a:p>
        </p:txBody>
      </p:sp>
      <p:sp>
        <p:nvSpPr>
          <p:cNvPr id="23556" name="Slide Number Placeholder 3"/>
          <p:cNvSpPr>
            <a:spLocks noGrp="1"/>
          </p:cNvSpPr>
          <p:nvPr>
            <p:ph type="sldNum" sz="quarter" idx="4294967295"/>
          </p:nvPr>
        </p:nvSpPr>
        <p:spPr>
          <a:xfrm>
            <a:off x="8728075" y="6654800"/>
            <a:ext cx="415925" cy="304800"/>
          </a:xfrm>
          <a:prstGeom prst="rect">
            <a:avLst/>
          </a:prstGeom>
          <a:noFill/>
        </p:spPr>
        <p:txBody>
          <a:bodyPr/>
          <a:lstStyle/>
          <a:p>
            <a:fld id="{3263CB34-9193-467C-AAC9-E69628286E4B}" type="slidenum">
              <a:rPr lang="en-US" smtClean="0"/>
              <a:pPr/>
              <a:t>32</a:t>
            </a:fld>
            <a:endParaRPr lang="en-US" smtClean="0"/>
          </a:p>
        </p:txBody>
      </p:sp>
      <p:pic>
        <p:nvPicPr>
          <p:cNvPr id="23557" name="AutoShape 14"/>
          <p:cNvPicPr>
            <a:picLocks noChangeArrowheads="1"/>
          </p:cNvPicPr>
          <p:nvPr/>
        </p:nvPicPr>
        <p:blipFill>
          <a:blip r:embed="rId3"/>
          <a:srcRect b="17332"/>
          <a:stretch>
            <a:fillRect/>
          </a:stretch>
        </p:blipFill>
        <p:spPr bwMode="auto">
          <a:xfrm>
            <a:off x="168275" y="2484438"/>
            <a:ext cx="2108200" cy="3482975"/>
          </a:xfrm>
          <a:prstGeom prst="rect">
            <a:avLst/>
          </a:prstGeom>
          <a:noFill/>
          <a:ln w="9525">
            <a:noFill/>
            <a:miter lim="800000"/>
            <a:headEnd/>
            <a:tailEnd/>
          </a:ln>
        </p:spPr>
      </p:pic>
      <p:pic>
        <p:nvPicPr>
          <p:cNvPr id="23558" name="AutoShape 20"/>
          <p:cNvPicPr>
            <a:picLocks noChangeArrowheads="1"/>
          </p:cNvPicPr>
          <p:nvPr/>
        </p:nvPicPr>
        <p:blipFill>
          <a:blip r:embed="rId4"/>
          <a:srcRect b="14859"/>
          <a:stretch>
            <a:fillRect/>
          </a:stretch>
        </p:blipFill>
        <p:spPr bwMode="auto">
          <a:xfrm>
            <a:off x="4772025" y="2479675"/>
            <a:ext cx="1984375" cy="3538538"/>
          </a:xfrm>
          <a:prstGeom prst="rect">
            <a:avLst/>
          </a:prstGeom>
          <a:noFill/>
          <a:ln w="9525">
            <a:noFill/>
            <a:miter lim="800000"/>
            <a:headEnd/>
            <a:tailEnd/>
          </a:ln>
        </p:spPr>
      </p:pic>
      <p:pic>
        <p:nvPicPr>
          <p:cNvPr id="23559" name="AutoShape 23"/>
          <p:cNvPicPr>
            <a:picLocks noChangeArrowheads="1"/>
          </p:cNvPicPr>
          <p:nvPr/>
        </p:nvPicPr>
        <p:blipFill>
          <a:blip r:embed="rId5"/>
          <a:srcRect b="17941"/>
          <a:stretch>
            <a:fillRect/>
          </a:stretch>
        </p:blipFill>
        <p:spPr bwMode="auto">
          <a:xfrm>
            <a:off x="2439988" y="2484438"/>
            <a:ext cx="2012950" cy="3441700"/>
          </a:xfrm>
          <a:prstGeom prst="rect">
            <a:avLst/>
          </a:prstGeom>
          <a:noFill/>
          <a:ln w="9525">
            <a:noFill/>
            <a:miter lim="800000"/>
            <a:headEnd/>
            <a:tailEnd/>
          </a:ln>
        </p:spPr>
      </p:pic>
      <p:sp>
        <p:nvSpPr>
          <p:cNvPr id="23560" name="Text Box 3"/>
          <p:cNvSpPr txBox="1">
            <a:spLocks noChangeArrowheads="1"/>
          </p:cNvSpPr>
          <p:nvPr/>
        </p:nvSpPr>
        <p:spPr bwMode="auto">
          <a:xfrm>
            <a:off x="2647950" y="1839913"/>
            <a:ext cx="1619250" cy="618631"/>
          </a:xfrm>
          <a:prstGeom prst="rect">
            <a:avLst/>
          </a:prstGeom>
          <a:noFill/>
          <a:ln w="9525">
            <a:noFill/>
            <a:miter lim="800000"/>
            <a:headEnd/>
            <a:tailEnd/>
          </a:ln>
        </p:spPr>
        <p:txBody>
          <a:bodyPr lIns="64008" tIns="32004" rIns="64008" bIns="32004">
            <a:spAutoFit/>
          </a:bodyPr>
          <a:lstStyle/>
          <a:p>
            <a:r>
              <a:rPr lang="en-US" sz="1800">
                <a:latin typeface="Trebuchet MS" pitchFamily="34" charset="0"/>
                <a:cs typeface="Arial" pitchFamily="34" charset="0"/>
              </a:rPr>
              <a:t>Immersive User Interface</a:t>
            </a:r>
          </a:p>
        </p:txBody>
      </p:sp>
      <p:sp>
        <p:nvSpPr>
          <p:cNvPr id="23561" name="Text Box 4"/>
          <p:cNvSpPr txBox="1">
            <a:spLocks noChangeArrowheads="1"/>
          </p:cNvSpPr>
          <p:nvPr/>
        </p:nvSpPr>
        <p:spPr bwMode="auto">
          <a:xfrm>
            <a:off x="441325" y="1841500"/>
            <a:ext cx="1558825" cy="618631"/>
          </a:xfrm>
          <a:prstGeom prst="rect">
            <a:avLst/>
          </a:prstGeom>
          <a:noFill/>
          <a:ln w="9525">
            <a:noFill/>
            <a:miter lim="800000"/>
            <a:headEnd/>
            <a:tailEnd/>
          </a:ln>
        </p:spPr>
        <p:txBody>
          <a:bodyPr wrap="none" lIns="64008" tIns="32004" rIns="64008" bIns="32004">
            <a:spAutoFit/>
          </a:bodyPr>
          <a:lstStyle/>
          <a:p>
            <a:r>
              <a:rPr lang="en-US" sz="1800">
                <a:latin typeface="Trebuchet MS" pitchFamily="34" charset="0"/>
                <a:cs typeface="Arial" pitchFamily="34" charset="0"/>
              </a:rPr>
              <a:t>Photorealistic</a:t>
            </a:r>
            <a:br>
              <a:rPr lang="en-US" sz="1800">
                <a:latin typeface="Trebuchet MS" pitchFamily="34" charset="0"/>
                <a:cs typeface="Arial" pitchFamily="34" charset="0"/>
              </a:rPr>
            </a:br>
            <a:r>
              <a:rPr lang="en-US" sz="1800">
                <a:latin typeface="Trebuchet MS" pitchFamily="34" charset="0"/>
                <a:cs typeface="Arial" pitchFamily="34" charset="0"/>
              </a:rPr>
              <a:t>3D Rendering</a:t>
            </a:r>
          </a:p>
        </p:txBody>
      </p:sp>
      <p:sp>
        <p:nvSpPr>
          <p:cNvPr id="23562" name="Text Box 6"/>
          <p:cNvSpPr txBox="1">
            <a:spLocks noChangeArrowheads="1"/>
          </p:cNvSpPr>
          <p:nvPr/>
        </p:nvSpPr>
        <p:spPr bwMode="auto">
          <a:xfrm>
            <a:off x="4910138" y="1833563"/>
            <a:ext cx="1771650" cy="618631"/>
          </a:xfrm>
          <a:prstGeom prst="rect">
            <a:avLst/>
          </a:prstGeom>
          <a:noFill/>
          <a:ln w="9525">
            <a:noFill/>
            <a:miter lim="800000"/>
            <a:headEnd/>
            <a:tailEnd/>
          </a:ln>
        </p:spPr>
        <p:txBody>
          <a:bodyPr lIns="64008" tIns="32004" rIns="64008" bIns="32004">
            <a:spAutoFit/>
          </a:bodyPr>
          <a:lstStyle/>
          <a:p>
            <a:r>
              <a:rPr lang="en-US" sz="1800">
                <a:latin typeface="Trebuchet MS" pitchFamily="34" charset="0"/>
                <a:cs typeface="Arial" pitchFamily="34" charset="0"/>
              </a:rPr>
              <a:t>High Definition Audio, Video</a:t>
            </a:r>
          </a:p>
        </p:txBody>
      </p:sp>
      <p:sp>
        <p:nvSpPr>
          <p:cNvPr id="23563" name="Text Box 5"/>
          <p:cNvSpPr txBox="1">
            <a:spLocks noChangeArrowheads="1"/>
          </p:cNvSpPr>
          <p:nvPr/>
        </p:nvSpPr>
        <p:spPr bwMode="auto">
          <a:xfrm>
            <a:off x="7167563" y="1841500"/>
            <a:ext cx="1648913" cy="618631"/>
          </a:xfrm>
          <a:prstGeom prst="rect">
            <a:avLst/>
          </a:prstGeom>
          <a:noFill/>
          <a:ln w="9525">
            <a:noFill/>
            <a:miter lim="800000"/>
            <a:headEnd/>
            <a:tailEnd/>
          </a:ln>
        </p:spPr>
        <p:txBody>
          <a:bodyPr wrap="none" lIns="64008" tIns="32004" rIns="64008" bIns="32004">
            <a:spAutoFit/>
          </a:bodyPr>
          <a:lstStyle/>
          <a:p>
            <a:r>
              <a:rPr lang="en-US" sz="1800">
                <a:latin typeface="Trebuchet MS" pitchFamily="34" charset="0"/>
                <a:cs typeface="Arial" pitchFamily="34" charset="0"/>
              </a:rPr>
              <a:t>Computational</a:t>
            </a:r>
            <a:br>
              <a:rPr lang="en-US" sz="1800">
                <a:latin typeface="Trebuchet MS" pitchFamily="34" charset="0"/>
                <a:cs typeface="Arial" pitchFamily="34" charset="0"/>
              </a:rPr>
            </a:br>
            <a:r>
              <a:rPr lang="en-US" sz="1800">
                <a:latin typeface="Trebuchet MS" pitchFamily="34" charset="0"/>
                <a:cs typeface="Arial" pitchFamily="34" charset="0"/>
              </a:rPr>
              <a:t>Modeling</a:t>
            </a:r>
          </a:p>
        </p:txBody>
      </p:sp>
      <p:pic>
        <p:nvPicPr>
          <p:cNvPr id="23564" name="AutoShape 17"/>
          <p:cNvPicPr>
            <a:picLocks noChangeArrowheads="1"/>
          </p:cNvPicPr>
          <p:nvPr/>
        </p:nvPicPr>
        <p:blipFill>
          <a:blip r:embed="rId6"/>
          <a:srcRect b="12607"/>
          <a:stretch>
            <a:fillRect/>
          </a:stretch>
        </p:blipFill>
        <p:spPr bwMode="auto">
          <a:xfrm>
            <a:off x="6989763" y="2479675"/>
            <a:ext cx="1984375" cy="36433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arrow"/>
          <p:cNvPicPr>
            <a:picLocks noChangeAspect="1" noChangeArrowheads="1"/>
          </p:cNvPicPr>
          <p:nvPr/>
        </p:nvPicPr>
        <p:blipFill>
          <a:blip r:embed="rId3"/>
          <a:srcRect/>
          <a:stretch>
            <a:fillRect/>
          </a:stretch>
        </p:blipFill>
        <p:spPr bwMode="auto">
          <a:xfrm rot="900000">
            <a:off x="254000" y="-888365"/>
            <a:ext cx="8332788" cy="6400800"/>
          </a:xfrm>
          <a:prstGeom prst="rect">
            <a:avLst/>
          </a:prstGeom>
          <a:noFill/>
          <a:ln w="9525">
            <a:noFill/>
            <a:miter lim="800000"/>
            <a:headEnd/>
            <a:tailEnd/>
          </a:ln>
        </p:spPr>
      </p:pic>
      <p:sp>
        <p:nvSpPr>
          <p:cNvPr id="80898" name="Rectangle 2"/>
          <p:cNvSpPr>
            <a:spLocks noGrp="1" noChangeArrowheads="1"/>
          </p:cNvSpPr>
          <p:nvPr>
            <p:ph type="title"/>
          </p:nvPr>
        </p:nvSpPr>
        <p:spPr>
          <a:xfrm>
            <a:off x="382588" y="228600"/>
            <a:ext cx="8380412" cy="498598"/>
          </a:xfrm>
        </p:spPr>
        <p:txBody>
          <a:bodyPr/>
          <a:lstStyle/>
          <a:p>
            <a:r>
              <a:rPr lang="en-US" sz="3600" dirty="0" smtClean="0"/>
              <a:t>Seismic Imaging/Modeling Algorithms</a:t>
            </a:r>
          </a:p>
        </p:txBody>
      </p:sp>
      <p:grpSp>
        <p:nvGrpSpPr>
          <p:cNvPr id="2" name="Group 54"/>
          <p:cNvGrpSpPr>
            <a:grpSpLocks/>
          </p:cNvGrpSpPr>
          <p:nvPr/>
        </p:nvGrpSpPr>
        <p:grpSpPr bwMode="auto">
          <a:xfrm>
            <a:off x="892151" y="975678"/>
            <a:ext cx="7947049" cy="4604781"/>
            <a:chOff x="45" y="384"/>
            <a:chExt cx="5715" cy="3516"/>
          </a:xfrm>
        </p:grpSpPr>
        <p:sp>
          <p:nvSpPr>
            <p:cNvPr id="33799" name="Line 3"/>
            <p:cNvSpPr>
              <a:spLocks noChangeShapeType="1"/>
            </p:cNvSpPr>
            <p:nvPr/>
          </p:nvSpPr>
          <p:spPr bwMode="auto">
            <a:xfrm flipV="1">
              <a:off x="480" y="528"/>
              <a:ext cx="0" cy="2976"/>
            </a:xfrm>
            <a:prstGeom prst="line">
              <a:avLst/>
            </a:prstGeom>
            <a:noFill/>
            <a:ln w="57150">
              <a:solidFill>
                <a:schemeClr val="tx1"/>
              </a:solidFill>
              <a:round/>
              <a:headEnd/>
              <a:tailEnd type="triangle" w="med" len="me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sp>
          <p:nvSpPr>
            <p:cNvPr id="33800" name="Line 4"/>
            <p:cNvSpPr>
              <a:spLocks noChangeShapeType="1"/>
            </p:cNvSpPr>
            <p:nvPr/>
          </p:nvSpPr>
          <p:spPr bwMode="auto">
            <a:xfrm flipV="1">
              <a:off x="480" y="3504"/>
              <a:ext cx="4800" cy="0"/>
            </a:xfrm>
            <a:prstGeom prst="line">
              <a:avLst/>
            </a:prstGeom>
            <a:noFill/>
            <a:ln w="57150">
              <a:solidFill>
                <a:schemeClr val="tx1"/>
              </a:solidFill>
              <a:round/>
              <a:headEnd/>
              <a:tailEnd type="triangle" w="med" len="me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sp>
          <p:nvSpPr>
            <p:cNvPr id="80901" name="Text Box 5"/>
            <p:cNvSpPr txBox="1">
              <a:spLocks noChangeArrowheads="1"/>
            </p:cNvSpPr>
            <p:nvPr/>
          </p:nvSpPr>
          <p:spPr bwMode="auto">
            <a:xfrm>
              <a:off x="5098" y="3586"/>
              <a:ext cx="417" cy="235"/>
            </a:xfrm>
            <a:prstGeom prst="rect">
              <a:avLst/>
            </a:prstGeom>
            <a:noFill/>
            <a:ln w="9525" algn="ctr">
              <a:noFill/>
              <a:miter lim="800000"/>
              <a:headEnd/>
              <a:tailEnd/>
            </a:ln>
            <a:effectLst/>
          </p:spPr>
          <p:txBody>
            <a:bodyPr wrap="none">
              <a:spAutoFit/>
            </a:bodyPr>
            <a:lstStyle/>
            <a:p>
              <a:pPr algn="r" eaLnBrk="1" hangingPunct="1">
                <a:lnSpc>
                  <a:spcPct val="100000"/>
                </a:lnSpc>
                <a:spcBef>
                  <a:spcPct val="20000"/>
                </a:spcBef>
                <a:buSzPct val="130000"/>
                <a:defRPr/>
              </a:pPr>
              <a:r>
                <a:rPr lang="en-US" sz="1400" dirty="0">
                  <a:effectLst>
                    <a:outerShdw blurRad="38100" dist="38100" dir="2700000" algn="tl">
                      <a:srgbClr val="000000">
                        <a:alpha val="43137"/>
                      </a:srgbClr>
                    </a:outerShdw>
                  </a:effectLst>
                  <a:latin typeface="Trebuchet MS" pitchFamily="34" charset="0"/>
                  <a:cs typeface="Arial" pitchFamily="34" charset="0"/>
                </a:rPr>
                <a:t>Time</a:t>
              </a:r>
            </a:p>
          </p:txBody>
        </p:sp>
        <p:sp>
          <p:nvSpPr>
            <p:cNvPr id="33802" name="Text Box 6"/>
            <p:cNvSpPr txBox="1">
              <a:spLocks noChangeArrowheads="1"/>
            </p:cNvSpPr>
            <p:nvPr/>
          </p:nvSpPr>
          <p:spPr bwMode="auto">
            <a:xfrm rot="16200000">
              <a:off x="3056" y="3608"/>
              <a:ext cx="282" cy="297"/>
            </a:xfrm>
            <a:prstGeom prst="rect">
              <a:avLst/>
            </a:prstGeom>
            <a:noFill/>
            <a:ln w="25400" algn="ctr">
              <a:noFill/>
              <a:miter lim="800000"/>
              <a:headEnd/>
              <a:tailEnd/>
            </a:ln>
          </p:spPr>
          <p:txBody>
            <a:bodyPr vert="eaVert" wrap="none">
              <a:spAutoFit/>
            </a:bodyPr>
            <a:lstStyle/>
            <a:p>
              <a:pPr algn="r" eaLnBrk="1" hangingPunct="1">
                <a:lnSpc>
                  <a:spcPct val="100000"/>
                </a:lnSpc>
                <a:spcBef>
                  <a:spcPct val="20000"/>
                </a:spcBef>
                <a:buSzPct val="130000"/>
              </a:pPr>
              <a:r>
                <a:rPr lang="en-US" sz="1200">
                  <a:effectLst>
                    <a:outerShdw blurRad="38100" dist="38100" dir="2700000" algn="tl">
                      <a:srgbClr val="000000">
                        <a:alpha val="43137"/>
                      </a:srgbClr>
                    </a:outerShdw>
                  </a:effectLst>
                  <a:latin typeface="Trebuchet MS" pitchFamily="34" charset="0"/>
                  <a:cs typeface="Arial" pitchFamily="34" charset="0"/>
                </a:rPr>
                <a:t>2005</a:t>
              </a:r>
            </a:p>
          </p:txBody>
        </p:sp>
        <p:sp>
          <p:nvSpPr>
            <p:cNvPr id="33803" name="Line 7"/>
            <p:cNvSpPr>
              <a:spLocks noChangeShapeType="1"/>
            </p:cNvSpPr>
            <p:nvPr/>
          </p:nvSpPr>
          <p:spPr bwMode="auto">
            <a:xfrm>
              <a:off x="3188" y="3408"/>
              <a:ext cx="0" cy="192"/>
            </a:xfrm>
            <a:prstGeom prst="line">
              <a:avLst/>
            </a:prstGeom>
            <a:noFill/>
            <a:ln w="28575">
              <a:solidFill>
                <a:schemeClr val="tx1"/>
              </a:solidFill>
              <a:round/>
              <a:headEnd/>
              <a:tailEn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sp>
          <p:nvSpPr>
            <p:cNvPr id="80904" name="Text Box 8"/>
            <p:cNvSpPr txBox="1">
              <a:spLocks noChangeArrowheads="1"/>
            </p:cNvSpPr>
            <p:nvPr/>
          </p:nvSpPr>
          <p:spPr bwMode="auto">
            <a:xfrm rot="16200000">
              <a:off x="1184" y="-93"/>
              <a:ext cx="451" cy="1622"/>
            </a:xfrm>
            <a:prstGeom prst="rect">
              <a:avLst/>
            </a:prstGeom>
            <a:noFill/>
            <a:ln w="6350" algn="ctr">
              <a:noFill/>
              <a:miter lim="800000"/>
              <a:headEnd/>
              <a:tailEnd/>
            </a:ln>
            <a:effectLst/>
          </p:spPr>
          <p:txBody>
            <a:bodyPr vert="eaVert" wrap="none">
              <a:spAutoFit/>
            </a:bodyPr>
            <a:lstStyle/>
            <a:p>
              <a:pPr eaLnBrk="1" hangingPunct="1">
                <a:lnSpc>
                  <a:spcPct val="100000"/>
                </a:lnSpc>
                <a:spcBef>
                  <a:spcPct val="20000"/>
                </a:spcBef>
                <a:buSzPct val="130000"/>
                <a:defRPr/>
              </a:pPr>
              <a:r>
                <a:rPr lang="en-US" sz="1200" dirty="0">
                  <a:effectLst>
                    <a:outerShdw blurRad="38100" dist="38100" dir="2700000" algn="tl">
                      <a:srgbClr val="000000">
                        <a:alpha val="43137"/>
                      </a:srgbClr>
                    </a:outerShdw>
                  </a:effectLst>
                  <a:latin typeface="Trebuchet MS" pitchFamily="34" charset="0"/>
                  <a:cs typeface="Arial" pitchFamily="34" charset="0"/>
                </a:rPr>
                <a:t>Relative resources</a:t>
              </a:r>
            </a:p>
            <a:p>
              <a:pPr eaLnBrk="1" hangingPunct="1">
                <a:lnSpc>
                  <a:spcPct val="100000"/>
                </a:lnSpc>
                <a:spcBef>
                  <a:spcPct val="20000"/>
                </a:spcBef>
                <a:buSzPct val="130000"/>
                <a:defRPr/>
              </a:pPr>
              <a:r>
                <a:rPr lang="en-US" sz="1200" dirty="0">
                  <a:effectLst>
                    <a:outerShdw blurRad="38100" dist="38100" dir="2700000" algn="tl">
                      <a:srgbClr val="000000">
                        <a:alpha val="43137"/>
                      </a:srgbClr>
                    </a:outerShdw>
                  </a:effectLst>
                  <a:latin typeface="Trebuchet MS" pitchFamily="34" charset="0"/>
                  <a:cs typeface="Arial" pitchFamily="34" charset="0"/>
                </a:rPr>
                <a:t>(Mem., BW, Interconnect., I/O)</a:t>
              </a:r>
            </a:p>
          </p:txBody>
        </p:sp>
        <p:sp>
          <p:nvSpPr>
            <p:cNvPr id="33805" name="Oval 9"/>
            <p:cNvSpPr>
              <a:spLocks noChangeArrowheads="1"/>
            </p:cNvSpPr>
            <p:nvPr/>
          </p:nvSpPr>
          <p:spPr bwMode="auto">
            <a:xfrm>
              <a:off x="816" y="3072"/>
              <a:ext cx="192" cy="192"/>
            </a:xfrm>
            <a:prstGeom prst="ellipse">
              <a:avLst/>
            </a:prstGeom>
            <a:gradFill rotWithShape="1">
              <a:gsLst>
                <a:gs pos="0">
                  <a:srgbClr val="373737"/>
                </a:gs>
                <a:gs pos="100000">
                  <a:srgbClr val="777777"/>
                </a:gs>
              </a:gsLst>
              <a:lin ang="18900000" scaled="1"/>
            </a:gradFill>
            <a:ln w="25400" algn="ctr">
              <a:noFill/>
              <a:round/>
              <a:headEnd/>
              <a:tailEn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sp>
          <p:nvSpPr>
            <p:cNvPr id="80906" name="Oval 10"/>
            <p:cNvSpPr>
              <a:spLocks noChangeArrowheads="1"/>
            </p:cNvSpPr>
            <p:nvPr/>
          </p:nvSpPr>
          <p:spPr bwMode="auto">
            <a:xfrm>
              <a:off x="3169" y="1968"/>
              <a:ext cx="290" cy="287"/>
            </a:xfrm>
            <a:prstGeom prst="ellipse">
              <a:avLst/>
            </a:prstGeom>
            <a:gradFill rotWithShape="1">
              <a:gsLst>
                <a:gs pos="0">
                  <a:schemeClr val="folHlink">
                    <a:gamma/>
                    <a:shade val="46275"/>
                    <a:invGamma/>
                  </a:schemeClr>
                </a:gs>
                <a:gs pos="100000">
                  <a:schemeClr val="folHlink"/>
                </a:gs>
              </a:gsLst>
              <a:lin ang="18900000" scaled="1"/>
            </a:gradFill>
            <a:ln w="25400" algn="ctr">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Trebuchet MS" pitchFamily="34" charset="0"/>
              </a:endParaRPr>
            </a:p>
          </p:txBody>
        </p:sp>
        <p:sp>
          <p:nvSpPr>
            <p:cNvPr id="80907" name="Text Box 11"/>
            <p:cNvSpPr txBox="1">
              <a:spLocks noChangeArrowheads="1"/>
            </p:cNvSpPr>
            <p:nvPr/>
          </p:nvSpPr>
          <p:spPr bwMode="auto">
            <a:xfrm>
              <a:off x="576" y="3281"/>
              <a:ext cx="391" cy="212"/>
            </a:xfrm>
            <a:prstGeom prst="rect">
              <a:avLst/>
            </a:prstGeom>
            <a:noFill/>
            <a:ln w="25400" algn="ctr">
              <a:noFill/>
              <a:miter lim="800000"/>
              <a:headEnd/>
              <a:tailEnd/>
            </a:ln>
            <a:effectLst/>
          </p:spPr>
          <p:txBody>
            <a:bodyPr wrap="none">
              <a:spAutoFit/>
            </a:bodyPr>
            <a:lstStyle/>
            <a:p>
              <a:pPr algn="l" eaLnBrk="1" hangingPunct="1">
                <a:lnSpc>
                  <a:spcPct val="100000"/>
                </a:lnSpc>
                <a:spcBef>
                  <a:spcPct val="20000"/>
                </a:spcBef>
                <a:buSzPct val="130000"/>
                <a:defRPr/>
              </a:pPr>
              <a:r>
                <a:rPr lang="en-US" sz="1200" dirty="0">
                  <a:effectLst>
                    <a:outerShdw blurRad="38100" dist="38100" dir="2700000" algn="tl">
                      <a:srgbClr val="000000">
                        <a:alpha val="43137"/>
                      </a:srgbClr>
                    </a:outerShdw>
                  </a:effectLst>
                  <a:latin typeface="Trebuchet MS" pitchFamily="34" charset="0"/>
                  <a:cs typeface="Arial" pitchFamily="34" charset="0"/>
                </a:rPr>
                <a:t>PSTM</a:t>
              </a:r>
            </a:p>
          </p:txBody>
        </p:sp>
        <p:sp>
          <p:nvSpPr>
            <p:cNvPr id="80908" name="Text Box 12"/>
            <p:cNvSpPr txBox="1">
              <a:spLocks noChangeArrowheads="1"/>
            </p:cNvSpPr>
            <p:nvPr/>
          </p:nvSpPr>
          <p:spPr bwMode="auto">
            <a:xfrm>
              <a:off x="2736" y="2256"/>
              <a:ext cx="1296" cy="211"/>
            </a:xfrm>
            <a:prstGeom prst="rect">
              <a:avLst/>
            </a:prstGeom>
            <a:noFill/>
            <a:ln w="25400" algn="ctr">
              <a:noFill/>
              <a:miter lim="800000"/>
              <a:headEnd/>
              <a:tailEnd/>
            </a:ln>
            <a:effectLst/>
          </p:spPr>
          <p:txBody>
            <a:bodyPr>
              <a:spAutoFit/>
            </a:bodyPr>
            <a:lstStyle/>
            <a:p>
              <a:pPr algn="l" eaLnBrk="1" hangingPunct="1">
                <a:lnSpc>
                  <a:spcPct val="100000"/>
                </a:lnSpc>
                <a:spcBef>
                  <a:spcPct val="20000"/>
                </a:spcBef>
                <a:buSzPct val="130000"/>
                <a:defRPr/>
              </a:pPr>
              <a:r>
                <a:rPr lang="en-US" sz="1200" dirty="0">
                  <a:effectLst>
                    <a:outerShdw blurRad="38100" dist="38100" dir="2700000" algn="tl">
                      <a:srgbClr val="000000">
                        <a:alpha val="43137"/>
                      </a:srgbClr>
                    </a:outerShdw>
                  </a:effectLst>
                  <a:latin typeface="Trebuchet MS" pitchFamily="34" charset="0"/>
                  <a:cs typeface="Arial" pitchFamily="34" charset="0"/>
                </a:rPr>
                <a:t>Common Shot WEM </a:t>
              </a:r>
            </a:p>
          </p:txBody>
        </p:sp>
        <p:sp>
          <p:nvSpPr>
            <p:cNvPr id="80909" name="Text Box 13"/>
            <p:cNvSpPr txBox="1">
              <a:spLocks noChangeArrowheads="1"/>
            </p:cNvSpPr>
            <p:nvPr/>
          </p:nvSpPr>
          <p:spPr bwMode="auto">
            <a:xfrm>
              <a:off x="1214" y="2849"/>
              <a:ext cx="616" cy="381"/>
            </a:xfrm>
            <a:prstGeom prst="rect">
              <a:avLst/>
            </a:prstGeom>
            <a:noFill/>
            <a:ln w="25400" algn="ctr">
              <a:noFill/>
              <a:miter lim="800000"/>
              <a:headEnd/>
              <a:tailEnd/>
            </a:ln>
            <a:effectLst/>
          </p:spPr>
          <p:txBody>
            <a:bodyPr wrap="none">
              <a:spAutoFit/>
            </a:bodyPr>
            <a:lstStyle/>
            <a:p>
              <a:pPr algn="l" eaLnBrk="1" hangingPunct="1">
                <a:lnSpc>
                  <a:spcPct val="100000"/>
                </a:lnSpc>
                <a:spcBef>
                  <a:spcPct val="20000"/>
                </a:spcBef>
                <a:buSzPct val="130000"/>
                <a:defRPr/>
              </a:pPr>
              <a:r>
                <a:rPr lang="en-US" sz="1200" dirty="0">
                  <a:effectLst>
                    <a:outerShdw blurRad="38100" dist="38100" dir="2700000" algn="tl">
                      <a:srgbClr val="000000">
                        <a:alpha val="43137"/>
                      </a:srgbClr>
                    </a:outerShdw>
                  </a:effectLst>
                  <a:latin typeface="Trebuchet MS" pitchFamily="34" charset="0"/>
                  <a:cs typeface="Arial" pitchFamily="34" charset="0"/>
                </a:rPr>
                <a:t>Kirchhoff </a:t>
              </a:r>
            </a:p>
            <a:p>
              <a:pPr algn="l" eaLnBrk="1" hangingPunct="1">
                <a:lnSpc>
                  <a:spcPct val="100000"/>
                </a:lnSpc>
                <a:spcBef>
                  <a:spcPct val="20000"/>
                </a:spcBef>
                <a:buSzPct val="130000"/>
                <a:defRPr/>
              </a:pPr>
              <a:r>
                <a:rPr lang="en-US" sz="1200" dirty="0">
                  <a:effectLst>
                    <a:outerShdw blurRad="38100" dist="38100" dir="2700000" algn="tl">
                      <a:srgbClr val="000000">
                        <a:alpha val="43137"/>
                      </a:srgbClr>
                    </a:outerShdw>
                  </a:effectLst>
                  <a:latin typeface="Trebuchet MS" pitchFamily="34" charset="0"/>
                  <a:cs typeface="Arial" pitchFamily="34" charset="0"/>
                </a:rPr>
                <a:t>3D PsDM</a:t>
              </a:r>
            </a:p>
          </p:txBody>
        </p:sp>
        <p:sp>
          <p:nvSpPr>
            <p:cNvPr id="80910" name="Text Box 14"/>
            <p:cNvSpPr txBox="1">
              <a:spLocks noChangeArrowheads="1"/>
            </p:cNvSpPr>
            <p:nvPr/>
          </p:nvSpPr>
          <p:spPr bwMode="auto">
            <a:xfrm>
              <a:off x="3933" y="1698"/>
              <a:ext cx="926" cy="381"/>
            </a:xfrm>
            <a:prstGeom prst="rect">
              <a:avLst/>
            </a:prstGeom>
            <a:noFill/>
            <a:ln w="25400" algn="ctr">
              <a:noFill/>
              <a:miter lim="800000"/>
              <a:headEnd/>
              <a:tailEnd/>
            </a:ln>
            <a:effectLst/>
          </p:spPr>
          <p:txBody>
            <a:bodyPr wrap="none">
              <a:spAutoFit/>
            </a:bodyPr>
            <a:lstStyle/>
            <a:p>
              <a:pPr eaLnBrk="1" hangingPunct="1">
                <a:lnSpc>
                  <a:spcPct val="100000"/>
                </a:lnSpc>
                <a:spcBef>
                  <a:spcPct val="20000"/>
                </a:spcBef>
                <a:buSzPct val="130000"/>
                <a:defRPr/>
              </a:pPr>
              <a:r>
                <a:rPr lang="en-US" sz="1200" dirty="0">
                  <a:effectLst>
                    <a:outerShdw blurRad="38100" dist="38100" dir="2700000" algn="tl">
                      <a:srgbClr val="000000">
                        <a:alpha val="43137"/>
                      </a:srgbClr>
                    </a:outerShdw>
                  </a:effectLst>
                  <a:latin typeface="Trebuchet MS" pitchFamily="34" charset="0"/>
                  <a:cs typeface="Arial" pitchFamily="34" charset="0"/>
                </a:rPr>
                <a:t>RTM &amp;/or 3D FD</a:t>
              </a:r>
            </a:p>
            <a:p>
              <a:pPr eaLnBrk="1" hangingPunct="1">
                <a:lnSpc>
                  <a:spcPct val="100000"/>
                </a:lnSpc>
                <a:spcBef>
                  <a:spcPct val="20000"/>
                </a:spcBef>
                <a:buSzPct val="130000"/>
                <a:defRPr/>
              </a:pPr>
              <a:r>
                <a:rPr lang="en-US" sz="1200" dirty="0">
                  <a:effectLst>
                    <a:outerShdw blurRad="38100" dist="38100" dir="2700000" algn="tl">
                      <a:srgbClr val="000000">
                        <a:alpha val="43137"/>
                      </a:srgbClr>
                    </a:outerShdw>
                  </a:effectLst>
                  <a:latin typeface="Trebuchet MS" pitchFamily="34" charset="0"/>
                  <a:cs typeface="Arial" pitchFamily="34" charset="0"/>
                </a:rPr>
                <a:t>(acoustic)</a:t>
              </a:r>
            </a:p>
          </p:txBody>
        </p:sp>
        <p:sp>
          <p:nvSpPr>
            <p:cNvPr id="80911" name="Text Box 15"/>
            <p:cNvSpPr txBox="1">
              <a:spLocks noChangeArrowheads="1"/>
            </p:cNvSpPr>
            <p:nvPr/>
          </p:nvSpPr>
          <p:spPr bwMode="auto">
            <a:xfrm>
              <a:off x="1824" y="2736"/>
              <a:ext cx="1538" cy="211"/>
            </a:xfrm>
            <a:prstGeom prst="rect">
              <a:avLst/>
            </a:prstGeom>
            <a:noFill/>
            <a:ln w="25400" algn="ctr">
              <a:noFill/>
              <a:miter lim="800000"/>
              <a:headEnd/>
              <a:tailEnd/>
            </a:ln>
            <a:effectLst/>
          </p:spPr>
          <p:txBody>
            <a:bodyPr>
              <a:spAutoFit/>
            </a:bodyPr>
            <a:lstStyle/>
            <a:p>
              <a:pPr algn="l" eaLnBrk="1" hangingPunct="1">
                <a:lnSpc>
                  <a:spcPct val="100000"/>
                </a:lnSpc>
                <a:spcBef>
                  <a:spcPct val="20000"/>
                </a:spcBef>
                <a:buSzPct val="130000"/>
                <a:defRPr/>
              </a:pPr>
              <a:r>
                <a:rPr lang="en-US" sz="1200" dirty="0">
                  <a:effectLst>
                    <a:outerShdw blurRad="38100" dist="38100" dir="2700000" algn="tl">
                      <a:srgbClr val="000000">
                        <a:alpha val="43137"/>
                      </a:srgbClr>
                    </a:outerShdw>
                  </a:effectLst>
                  <a:latin typeface="Trebuchet MS" pitchFamily="34" charset="0"/>
                  <a:cs typeface="Arial" pitchFamily="34" charset="0"/>
                </a:rPr>
                <a:t>Common azimuth WEM </a:t>
              </a:r>
            </a:p>
          </p:txBody>
        </p:sp>
        <p:sp>
          <p:nvSpPr>
            <p:cNvPr id="33812" name="Line 16"/>
            <p:cNvSpPr>
              <a:spLocks noChangeShapeType="1"/>
            </p:cNvSpPr>
            <p:nvPr/>
          </p:nvSpPr>
          <p:spPr bwMode="auto">
            <a:xfrm flipH="1">
              <a:off x="384" y="3381"/>
              <a:ext cx="96" cy="0"/>
            </a:xfrm>
            <a:prstGeom prst="line">
              <a:avLst/>
            </a:prstGeom>
            <a:noFill/>
            <a:ln w="25400">
              <a:solidFill>
                <a:schemeClr val="tx1"/>
              </a:solidFill>
              <a:round/>
              <a:headEnd/>
              <a:tailEn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sp>
          <p:nvSpPr>
            <p:cNvPr id="33813" name="Line 17"/>
            <p:cNvSpPr>
              <a:spLocks noChangeShapeType="1"/>
            </p:cNvSpPr>
            <p:nvPr/>
          </p:nvSpPr>
          <p:spPr bwMode="auto">
            <a:xfrm flipH="1">
              <a:off x="384" y="2736"/>
              <a:ext cx="96" cy="0"/>
            </a:xfrm>
            <a:prstGeom prst="line">
              <a:avLst/>
            </a:prstGeom>
            <a:noFill/>
            <a:ln w="25400">
              <a:solidFill>
                <a:schemeClr val="tx1"/>
              </a:solidFill>
              <a:round/>
              <a:headEnd/>
              <a:tailEn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sp>
          <p:nvSpPr>
            <p:cNvPr id="33814" name="Line 18"/>
            <p:cNvSpPr>
              <a:spLocks noChangeShapeType="1"/>
            </p:cNvSpPr>
            <p:nvPr/>
          </p:nvSpPr>
          <p:spPr bwMode="auto">
            <a:xfrm flipH="1">
              <a:off x="384" y="2111"/>
              <a:ext cx="96" cy="0"/>
            </a:xfrm>
            <a:prstGeom prst="line">
              <a:avLst/>
            </a:prstGeom>
            <a:noFill/>
            <a:ln w="25400">
              <a:solidFill>
                <a:schemeClr val="tx1"/>
              </a:solidFill>
              <a:round/>
              <a:headEnd/>
              <a:tailEn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sp>
          <p:nvSpPr>
            <p:cNvPr id="33815" name="Line 19"/>
            <p:cNvSpPr>
              <a:spLocks noChangeShapeType="1"/>
            </p:cNvSpPr>
            <p:nvPr/>
          </p:nvSpPr>
          <p:spPr bwMode="auto">
            <a:xfrm flipH="1">
              <a:off x="384" y="1474"/>
              <a:ext cx="96" cy="0"/>
            </a:xfrm>
            <a:prstGeom prst="line">
              <a:avLst/>
            </a:prstGeom>
            <a:noFill/>
            <a:ln w="25400">
              <a:solidFill>
                <a:schemeClr val="tx1"/>
              </a:solidFill>
              <a:round/>
              <a:headEnd/>
              <a:tailEn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sp>
          <p:nvSpPr>
            <p:cNvPr id="33816" name="Line 20"/>
            <p:cNvSpPr>
              <a:spLocks noChangeShapeType="1"/>
            </p:cNvSpPr>
            <p:nvPr/>
          </p:nvSpPr>
          <p:spPr bwMode="auto">
            <a:xfrm flipH="1">
              <a:off x="384" y="864"/>
              <a:ext cx="96" cy="0"/>
            </a:xfrm>
            <a:prstGeom prst="line">
              <a:avLst/>
            </a:prstGeom>
            <a:noFill/>
            <a:ln w="25400">
              <a:solidFill>
                <a:schemeClr val="tx1"/>
              </a:solidFill>
              <a:round/>
              <a:headEnd/>
              <a:tailEn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sp>
          <p:nvSpPr>
            <p:cNvPr id="80917" name="Text Box 21"/>
            <p:cNvSpPr txBox="1">
              <a:spLocks noChangeArrowheads="1"/>
            </p:cNvSpPr>
            <p:nvPr/>
          </p:nvSpPr>
          <p:spPr bwMode="auto">
            <a:xfrm rot="10800000">
              <a:off x="114" y="3252"/>
              <a:ext cx="288" cy="265"/>
            </a:xfrm>
            <a:prstGeom prst="rect">
              <a:avLst/>
            </a:prstGeom>
            <a:noFill/>
            <a:ln w="25400" algn="ctr">
              <a:noFill/>
              <a:miter lim="800000"/>
              <a:headEnd/>
              <a:tailEnd/>
            </a:ln>
            <a:effectLst/>
          </p:spPr>
          <p:txBody>
            <a:bodyPr vert="eaVert" wrap="none">
              <a:spAutoFit/>
            </a:bodyPr>
            <a:lstStyle/>
            <a:p>
              <a:pPr algn="r" eaLnBrk="1" hangingPunct="1">
                <a:lnSpc>
                  <a:spcPct val="100000"/>
                </a:lnSpc>
                <a:spcBef>
                  <a:spcPct val="20000"/>
                </a:spcBef>
                <a:buSzPct val="130000"/>
                <a:defRPr/>
              </a:pPr>
              <a:r>
                <a:rPr lang="en-US" sz="1400" dirty="0">
                  <a:effectLst>
                    <a:outerShdw blurRad="38100" dist="38100" dir="2700000" algn="tl">
                      <a:srgbClr val="000000">
                        <a:alpha val="43137"/>
                      </a:srgbClr>
                    </a:outerShdw>
                  </a:effectLst>
                  <a:latin typeface="Trebuchet MS" pitchFamily="34" charset="0"/>
                  <a:cs typeface="Arial" pitchFamily="34" charset="0"/>
                </a:rPr>
                <a:t>0.1</a:t>
              </a:r>
            </a:p>
          </p:txBody>
        </p:sp>
        <p:sp>
          <p:nvSpPr>
            <p:cNvPr id="80918" name="Text Box 22"/>
            <p:cNvSpPr txBox="1">
              <a:spLocks noChangeArrowheads="1"/>
            </p:cNvSpPr>
            <p:nvPr/>
          </p:nvSpPr>
          <p:spPr bwMode="auto">
            <a:xfrm rot="10800000">
              <a:off x="113" y="2607"/>
              <a:ext cx="288" cy="265"/>
            </a:xfrm>
            <a:prstGeom prst="rect">
              <a:avLst/>
            </a:prstGeom>
            <a:noFill/>
            <a:ln w="25400" algn="ctr">
              <a:noFill/>
              <a:miter lim="800000"/>
              <a:headEnd/>
              <a:tailEnd/>
            </a:ln>
            <a:effectLst/>
          </p:spPr>
          <p:txBody>
            <a:bodyPr vert="eaVert" wrap="none">
              <a:spAutoFit/>
            </a:bodyPr>
            <a:lstStyle/>
            <a:p>
              <a:pPr algn="r" eaLnBrk="1" hangingPunct="1">
                <a:lnSpc>
                  <a:spcPct val="100000"/>
                </a:lnSpc>
                <a:spcBef>
                  <a:spcPct val="20000"/>
                </a:spcBef>
                <a:buSzPct val="130000"/>
                <a:defRPr/>
              </a:pPr>
              <a:r>
                <a:rPr lang="en-US" sz="1400" dirty="0">
                  <a:effectLst>
                    <a:outerShdw blurRad="38100" dist="38100" dir="2700000" algn="tl">
                      <a:srgbClr val="000000">
                        <a:alpha val="43137"/>
                      </a:srgbClr>
                    </a:outerShdw>
                  </a:effectLst>
                  <a:latin typeface="Trebuchet MS" pitchFamily="34" charset="0"/>
                  <a:cs typeface="Arial" pitchFamily="34" charset="0"/>
                </a:rPr>
                <a:t>1.0</a:t>
              </a:r>
            </a:p>
          </p:txBody>
        </p:sp>
        <p:sp>
          <p:nvSpPr>
            <p:cNvPr id="80919" name="Text Box 23"/>
            <p:cNvSpPr txBox="1">
              <a:spLocks noChangeArrowheads="1"/>
            </p:cNvSpPr>
            <p:nvPr/>
          </p:nvSpPr>
          <p:spPr bwMode="auto">
            <a:xfrm rot="10800000">
              <a:off x="113" y="1982"/>
              <a:ext cx="288" cy="215"/>
            </a:xfrm>
            <a:prstGeom prst="rect">
              <a:avLst/>
            </a:prstGeom>
            <a:noFill/>
            <a:ln w="25400" algn="ctr">
              <a:noFill/>
              <a:miter lim="800000"/>
              <a:headEnd/>
              <a:tailEnd/>
            </a:ln>
            <a:effectLst/>
          </p:spPr>
          <p:txBody>
            <a:bodyPr vert="eaVert" wrap="none">
              <a:spAutoFit/>
            </a:bodyPr>
            <a:lstStyle/>
            <a:p>
              <a:pPr algn="r" eaLnBrk="1" hangingPunct="1">
                <a:lnSpc>
                  <a:spcPct val="100000"/>
                </a:lnSpc>
                <a:spcBef>
                  <a:spcPct val="20000"/>
                </a:spcBef>
                <a:buSzPct val="130000"/>
                <a:defRPr/>
              </a:pPr>
              <a:r>
                <a:rPr lang="en-US" sz="1400" dirty="0">
                  <a:effectLst>
                    <a:outerShdw blurRad="38100" dist="38100" dir="2700000" algn="tl">
                      <a:srgbClr val="000000">
                        <a:alpha val="43137"/>
                      </a:srgbClr>
                    </a:outerShdw>
                  </a:effectLst>
                  <a:latin typeface="Trebuchet MS" pitchFamily="34" charset="0"/>
                  <a:cs typeface="Arial" pitchFamily="34" charset="0"/>
                </a:rPr>
                <a:t>10</a:t>
              </a:r>
            </a:p>
          </p:txBody>
        </p:sp>
        <p:sp>
          <p:nvSpPr>
            <p:cNvPr id="80920" name="Text Box 24"/>
            <p:cNvSpPr txBox="1">
              <a:spLocks noChangeArrowheads="1"/>
            </p:cNvSpPr>
            <p:nvPr/>
          </p:nvSpPr>
          <p:spPr bwMode="auto">
            <a:xfrm rot="10800000">
              <a:off x="110" y="1352"/>
              <a:ext cx="288" cy="287"/>
            </a:xfrm>
            <a:prstGeom prst="rect">
              <a:avLst/>
            </a:prstGeom>
            <a:noFill/>
            <a:ln w="25400" algn="ctr">
              <a:noFill/>
              <a:miter lim="800000"/>
              <a:headEnd/>
              <a:tailEnd/>
            </a:ln>
            <a:effectLst/>
          </p:spPr>
          <p:txBody>
            <a:bodyPr vert="eaVert" wrap="none">
              <a:spAutoFit/>
            </a:bodyPr>
            <a:lstStyle/>
            <a:p>
              <a:pPr algn="r" eaLnBrk="1" hangingPunct="1">
                <a:lnSpc>
                  <a:spcPct val="100000"/>
                </a:lnSpc>
                <a:spcBef>
                  <a:spcPct val="20000"/>
                </a:spcBef>
                <a:buSzPct val="130000"/>
                <a:defRPr/>
              </a:pPr>
              <a:r>
                <a:rPr lang="en-US" sz="1400" dirty="0">
                  <a:effectLst>
                    <a:outerShdw blurRad="38100" dist="38100" dir="2700000" algn="tl">
                      <a:srgbClr val="000000">
                        <a:alpha val="43137"/>
                      </a:srgbClr>
                    </a:outerShdw>
                  </a:effectLst>
                  <a:latin typeface="Trebuchet MS" pitchFamily="34" charset="0"/>
                  <a:cs typeface="Arial" pitchFamily="34" charset="0"/>
                </a:rPr>
                <a:t>100</a:t>
              </a:r>
            </a:p>
          </p:txBody>
        </p:sp>
        <p:sp>
          <p:nvSpPr>
            <p:cNvPr id="80921" name="Text Box 25"/>
            <p:cNvSpPr txBox="1">
              <a:spLocks noChangeArrowheads="1"/>
            </p:cNvSpPr>
            <p:nvPr/>
          </p:nvSpPr>
          <p:spPr bwMode="auto">
            <a:xfrm rot="10800000">
              <a:off x="110" y="702"/>
              <a:ext cx="288" cy="359"/>
            </a:xfrm>
            <a:prstGeom prst="rect">
              <a:avLst/>
            </a:prstGeom>
            <a:noFill/>
            <a:ln w="25400" algn="ctr">
              <a:noFill/>
              <a:miter lim="800000"/>
              <a:headEnd/>
              <a:tailEnd/>
            </a:ln>
            <a:effectLst/>
          </p:spPr>
          <p:txBody>
            <a:bodyPr vert="eaVert" wrap="none">
              <a:spAutoFit/>
            </a:bodyPr>
            <a:lstStyle/>
            <a:p>
              <a:pPr algn="r" eaLnBrk="1" hangingPunct="1">
                <a:lnSpc>
                  <a:spcPct val="100000"/>
                </a:lnSpc>
                <a:spcBef>
                  <a:spcPct val="20000"/>
                </a:spcBef>
                <a:buSzPct val="130000"/>
                <a:defRPr/>
              </a:pPr>
              <a:r>
                <a:rPr lang="en-US" sz="1400" dirty="0">
                  <a:effectLst>
                    <a:outerShdw blurRad="38100" dist="38100" dir="2700000" algn="tl">
                      <a:srgbClr val="000000">
                        <a:alpha val="43137"/>
                      </a:srgbClr>
                    </a:outerShdw>
                  </a:effectLst>
                  <a:latin typeface="Trebuchet MS" pitchFamily="34" charset="0"/>
                  <a:cs typeface="Arial" pitchFamily="34" charset="0"/>
                </a:rPr>
                <a:t>1000</a:t>
              </a:r>
            </a:p>
          </p:txBody>
        </p:sp>
        <p:sp>
          <p:nvSpPr>
            <p:cNvPr id="33822" name="Line 26"/>
            <p:cNvSpPr>
              <a:spLocks noChangeShapeType="1"/>
            </p:cNvSpPr>
            <p:nvPr/>
          </p:nvSpPr>
          <p:spPr bwMode="auto">
            <a:xfrm>
              <a:off x="1968" y="3408"/>
              <a:ext cx="0" cy="192"/>
            </a:xfrm>
            <a:prstGeom prst="line">
              <a:avLst/>
            </a:prstGeom>
            <a:noFill/>
            <a:ln w="28575">
              <a:solidFill>
                <a:schemeClr val="tx1"/>
              </a:solidFill>
              <a:round/>
              <a:headEnd/>
              <a:tailEn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sp>
          <p:nvSpPr>
            <p:cNvPr id="33823" name="Text Box 27"/>
            <p:cNvSpPr txBox="1">
              <a:spLocks noChangeArrowheads="1"/>
            </p:cNvSpPr>
            <p:nvPr/>
          </p:nvSpPr>
          <p:spPr bwMode="auto">
            <a:xfrm rot="16200000">
              <a:off x="1857" y="3607"/>
              <a:ext cx="282" cy="297"/>
            </a:xfrm>
            <a:prstGeom prst="rect">
              <a:avLst/>
            </a:prstGeom>
            <a:noFill/>
            <a:ln w="25400" algn="ctr">
              <a:noFill/>
              <a:miter lim="800000"/>
              <a:headEnd/>
              <a:tailEnd/>
            </a:ln>
          </p:spPr>
          <p:txBody>
            <a:bodyPr vert="eaVert" wrap="none">
              <a:spAutoFit/>
            </a:bodyPr>
            <a:lstStyle/>
            <a:p>
              <a:pPr algn="r" eaLnBrk="1" hangingPunct="1">
                <a:lnSpc>
                  <a:spcPct val="100000"/>
                </a:lnSpc>
                <a:spcBef>
                  <a:spcPct val="20000"/>
                </a:spcBef>
                <a:buSzPct val="130000"/>
              </a:pPr>
              <a:r>
                <a:rPr lang="en-US" sz="1200">
                  <a:effectLst>
                    <a:outerShdw blurRad="38100" dist="38100" dir="2700000" algn="tl">
                      <a:srgbClr val="000000">
                        <a:alpha val="43137"/>
                      </a:srgbClr>
                    </a:outerShdw>
                  </a:effectLst>
                  <a:latin typeface="Trebuchet MS" pitchFamily="34" charset="0"/>
                  <a:cs typeface="Arial" pitchFamily="34" charset="0"/>
                </a:rPr>
                <a:t>2000</a:t>
              </a:r>
            </a:p>
          </p:txBody>
        </p:sp>
        <p:sp>
          <p:nvSpPr>
            <p:cNvPr id="33824" name="Text Box 28"/>
            <p:cNvSpPr txBox="1">
              <a:spLocks noChangeArrowheads="1"/>
            </p:cNvSpPr>
            <p:nvPr/>
          </p:nvSpPr>
          <p:spPr bwMode="auto">
            <a:xfrm rot="16200000">
              <a:off x="4346" y="3610"/>
              <a:ext cx="282" cy="297"/>
            </a:xfrm>
            <a:prstGeom prst="rect">
              <a:avLst/>
            </a:prstGeom>
            <a:noFill/>
            <a:ln w="25400" algn="ctr">
              <a:noFill/>
              <a:miter lim="800000"/>
              <a:headEnd/>
              <a:tailEnd/>
            </a:ln>
          </p:spPr>
          <p:txBody>
            <a:bodyPr vert="eaVert" wrap="none">
              <a:spAutoFit/>
            </a:bodyPr>
            <a:lstStyle/>
            <a:p>
              <a:pPr algn="r" eaLnBrk="1" hangingPunct="1">
                <a:lnSpc>
                  <a:spcPct val="100000"/>
                </a:lnSpc>
                <a:spcBef>
                  <a:spcPct val="20000"/>
                </a:spcBef>
                <a:buSzPct val="130000"/>
              </a:pPr>
              <a:r>
                <a:rPr lang="en-US" sz="1200" dirty="0">
                  <a:effectLst>
                    <a:outerShdw blurRad="38100" dist="38100" dir="2700000" algn="tl">
                      <a:srgbClr val="000000">
                        <a:alpha val="43137"/>
                      </a:srgbClr>
                    </a:outerShdw>
                  </a:effectLst>
                  <a:latin typeface="Trebuchet MS" pitchFamily="34" charset="0"/>
                  <a:cs typeface="Arial" pitchFamily="34" charset="0"/>
                </a:rPr>
                <a:t>2010</a:t>
              </a:r>
            </a:p>
          </p:txBody>
        </p:sp>
        <p:sp>
          <p:nvSpPr>
            <p:cNvPr id="33825" name="Text Box 29"/>
            <p:cNvSpPr txBox="1">
              <a:spLocks noChangeArrowheads="1"/>
            </p:cNvSpPr>
            <p:nvPr/>
          </p:nvSpPr>
          <p:spPr bwMode="auto">
            <a:xfrm rot="16200000">
              <a:off x="750" y="3610"/>
              <a:ext cx="282" cy="297"/>
            </a:xfrm>
            <a:prstGeom prst="rect">
              <a:avLst/>
            </a:prstGeom>
            <a:noFill/>
            <a:ln w="25400" algn="ctr">
              <a:noFill/>
              <a:miter lim="800000"/>
              <a:headEnd/>
              <a:tailEnd/>
            </a:ln>
          </p:spPr>
          <p:txBody>
            <a:bodyPr vert="eaVert" wrap="none">
              <a:spAutoFit/>
            </a:bodyPr>
            <a:lstStyle/>
            <a:p>
              <a:pPr algn="r" eaLnBrk="1" hangingPunct="1">
                <a:lnSpc>
                  <a:spcPct val="100000"/>
                </a:lnSpc>
                <a:spcBef>
                  <a:spcPct val="20000"/>
                </a:spcBef>
                <a:buSzPct val="130000"/>
              </a:pPr>
              <a:r>
                <a:rPr lang="en-US" sz="1200" dirty="0">
                  <a:effectLst>
                    <a:outerShdw blurRad="38100" dist="38100" dir="2700000" algn="tl">
                      <a:srgbClr val="000000">
                        <a:alpha val="43137"/>
                      </a:srgbClr>
                    </a:outerShdw>
                  </a:effectLst>
                  <a:latin typeface="Trebuchet MS" pitchFamily="34" charset="0"/>
                  <a:cs typeface="Arial" pitchFamily="34" charset="0"/>
                </a:rPr>
                <a:t>1995</a:t>
              </a:r>
            </a:p>
          </p:txBody>
        </p:sp>
        <p:sp>
          <p:nvSpPr>
            <p:cNvPr id="33826" name="Line 30"/>
            <p:cNvSpPr>
              <a:spLocks noChangeShapeType="1"/>
            </p:cNvSpPr>
            <p:nvPr/>
          </p:nvSpPr>
          <p:spPr bwMode="auto">
            <a:xfrm>
              <a:off x="864" y="3408"/>
              <a:ext cx="0" cy="192"/>
            </a:xfrm>
            <a:prstGeom prst="line">
              <a:avLst/>
            </a:prstGeom>
            <a:noFill/>
            <a:ln w="28575">
              <a:solidFill>
                <a:schemeClr val="tx1"/>
              </a:solidFill>
              <a:round/>
              <a:headEnd/>
              <a:tailEn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sp>
          <p:nvSpPr>
            <p:cNvPr id="33827" name="Line 31"/>
            <p:cNvSpPr>
              <a:spLocks noChangeShapeType="1"/>
            </p:cNvSpPr>
            <p:nvPr/>
          </p:nvSpPr>
          <p:spPr bwMode="auto">
            <a:xfrm>
              <a:off x="4464" y="3408"/>
              <a:ext cx="0" cy="192"/>
            </a:xfrm>
            <a:prstGeom prst="line">
              <a:avLst/>
            </a:prstGeom>
            <a:noFill/>
            <a:ln w="28575">
              <a:solidFill>
                <a:schemeClr val="tx1"/>
              </a:solidFill>
              <a:round/>
              <a:headEnd/>
              <a:tailEn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sp>
          <p:nvSpPr>
            <p:cNvPr id="80928" name="Oval 32"/>
            <p:cNvSpPr>
              <a:spLocks noChangeArrowheads="1"/>
            </p:cNvSpPr>
            <p:nvPr/>
          </p:nvSpPr>
          <p:spPr bwMode="auto">
            <a:xfrm>
              <a:off x="1454" y="2640"/>
              <a:ext cx="192" cy="193"/>
            </a:xfrm>
            <a:prstGeom prst="ellipse">
              <a:avLst/>
            </a:prstGeom>
            <a:gradFill rotWithShape="1">
              <a:gsLst>
                <a:gs pos="0">
                  <a:schemeClr val="folHlink">
                    <a:gamma/>
                    <a:shade val="46275"/>
                    <a:invGamma/>
                  </a:schemeClr>
                </a:gs>
                <a:gs pos="100000">
                  <a:schemeClr val="folHlink"/>
                </a:gs>
              </a:gsLst>
              <a:lin ang="18900000" scaled="1"/>
            </a:gradFill>
            <a:ln w="25400" algn="ctr">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Trebuchet MS" pitchFamily="34" charset="0"/>
              </a:endParaRPr>
            </a:p>
          </p:txBody>
        </p:sp>
        <p:sp>
          <p:nvSpPr>
            <p:cNvPr id="80929" name="Oval 33"/>
            <p:cNvSpPr>
              <a:spLocks noChangeArrowheads="1"/>
            </p:cNvSpPr>
            <p:nvPr/>
          </p:nvSpPr>
          <p:spPr bwMode="auto">
            <a:xfrm>
              <a:off x="2400" y="2496"/>
              <a:ext cx="240" cy="240"/>
            </a:xfrm>
            <a:prstGeom prst="ellipse">
              <a:avLst/>
            </a:prstGeom>
            <a:gradFill rotWithShape="1">
              <a:gsLst>
                <a:gs pos="0">
                  <a:schemeClr val="folHlink">
                    <a:gamma/>
                    <a:shade val="46275"/>
                    <a:invGamma/>
                  </a:schemeClr>
                </a:gs>
                <a:gs pos="100000">
                  <a:schemeClr val="folHlink"/>
                </a:gs>
              </a:gsLst>
              <a:lin ang="18900000" scaled="1"/>
            </a:gradFill>
            <a:ln w="25400" algn="ctr">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Trebuchet MS" pitchFamily="34" charset="0"/>
              </a:endParaRPr>
            </a:p>
          </p:txBody>
        </p:sp>
        <p:sp>
          <p:nvSpPr>
            <p:cNvPr id="33830" name="Oval 34"/>
            <p:cNvSpPr>
              <a:spLocks noChangeArrowheads="1"/>
            </p:cNvSpPr>
            <p:nvPr/>
          </p:nvSpPr>
          <p:spPr bwMode="auto">
            <a:xfrm>
              <a:off x="3552" y="1488"/>
              <a:ext cx="384" cy="384"/>
            </a:xfrm>
            <a:prstGeom prst="ellipse">
              <a:avLst/>
            </a:prstGeom>
            <a:gradFill rotWithShape="1">
              <a:gsLst>
                <a:gs pos="0">
                  <a:srgbClr val="760000"/>
                </a:gs>
                <a:gs pos="100000">
                  <a:srgbClr val="FF0000"/>
                </a:gs>
              </a:gsLst>
              <a:lin ang="18900000" scaled="1"/>
            </a:gradFill>
            <a:ln w="25400" algn="ctr">
              <a:noFill/>
              <a:round/>
              <a:headEnd/>
              <a:tailEn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sp>
          <p:nvSpPr>
            <p:cNvPr id="33831" name="Oval 35"/>
            <p:cNvSpPr>
              <a:spLocks noChangeArrowheads="1"/>
            </p:cNvSpPr>
            <p:nvPr/>
          </p:nvSpPr>
          <p:spPr bwMode="auto">
            <a:xfrm>
              <a:off x="3888" y="912"/>
              <a:ext cx="480" cy="480"/>
            </a:xfrm>
            <a:prstGeom prst="ellipse">
              <a:avLst/>
            </a:prstGeom>
            <a:gradFill rotWithShape="1">
              <a:gsLst>
                <a:gs pos="0">
                  <a:srgbClr val="760000"/>
                </a:gs>
                <a:gs pos="100000">
                  <a:srgbClr val="FF0000"/>
                </a:gs>
              </a:gsLst>
              <a:lin ang="18900000" scaled="1"/>
            </a:gradFill>
            <a:ln w="25400" algn="ctr">
              <a:noFill/>
              <a:round/>
              <a:headEnd/>
              <a:tailEn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sp>
          <p:nvSpPr>
            <p:cNvPr id="80932" name="Text Box 36"/>
            <p:cNvSpPr txBox="1">
              <a:spLocks noChangeArrowheads="1"/>
            </p:cNvSpPr>
            <p:nvPr/>
          </p:nvSpPr>
          <p:spPr bwMode="auto">
            <a:xfrm>
              <a:off x="4221" y="1266"/>
              <a:ext cx="926" cy="381"/>
            </a:xfrm>
            <a:prstGeom prst="rect">
              <a:avLst/>
            </a:prstGeom>
            <a:noFill/>
            <a:ln w="25400" algn="ctr">
              <a:noFill/>
              <a:miter lim="800000"/>
              <a:headEnd/>
              <a:tailEnd/>
            </a:ln>
            <a:effectLst/>
          </p:spPr>
          <p:txBody>
            <a:bodyPr wrap="none">
              <a:spAutoFit/>
            </a:bodyPr>
            <a:lstStyle/>
            <a:p>
              <a:pPr eaLnBrk="1" hangingPunct="1">
                <a:lnSpc>
                  <a:spcPct val="100000"/>
                </a:lnSpc>
                <a:spcBef>
                  <a:spcPct val="20000"/>
                </a:spcBef>
                <a:buSzPct val="130000"/>
                <a:defRPr/>
              </a:pPr>
              <a:r>
                <a:rPr lang="en-US" sz="1200" dirty="0">
                  <a:effectLst>
                    <a:outerShdw blurRad="38100" dist="38100" dir="2700000" algn="tl">
                      <a:srgbClr val="000000">
                        <a:alpha val="43137"/>
                      </a:srgbClr>
                    </a:outerShdw>
                  </a:effectLst>
                  <a:latin typeface="Trebuchet MS" pitchFamily="34" charset="0"/>
                  <a:cs typeface="Arial" pitchFamily="34" charset="0"/>
                </a:rPr>
                <a:t>RTM &amp;/or 3D FD</a:t>
              </a:r>
            </a:p>
            <a:p>
              <a:pPr eaLnBrk="1" hangingPunct="1">
                <a:lnSpc>
                  <a:spcPct val="100000"/>
                </a:lnSpc>
                <a:spcBef>
                  <a:spcPct val="20000"/>
                </a:spcBef>
                <a:buSzPct val="130000"/>
                <a:defRPr/>
              </a:pPr>
              <a:r>
                <a:rPr lang="en-US" sz="1200" dirty="0">
                  <a:effectLst>
                    <a:outerShdw blurRad="38100" dist="38100" dir="2700000" algn="tl">
                      <a:srgbClr val="000000">
                        <a:alpha val="43137"/>
                      </a:srgbClr>
                    </a:outerShdw>
                  </a:effectLst>
                  <a:latin typeface="Trebuchet MS" pitchFamily="34" charset="0"/>
                  <a:cs typeface="Arial" pitchFamily="34" charset="0"/>
                </a:rPr>
                <a:t>(elastic)</a:t>
              </a:r>
            </a:p>
          </p:txBody>
        </p:sp>
        <p:sp>
          <p:nvSpPr>
            <p:cNvPr id="33833" name="Oval 37"/>
            <p:cNvSpPr>
              <a:spLocks noChangeArrowheads="1"/>
            </p:cNvSpPr>
            <p:nvPr/>
          </p:nvSpPr>
          <p:spPr bwMode="auto">
            <a:xfrm>
              <a:off x="4368" y="384"/>
              <a:ext cx="576" cy="528"/>
            </a:xfrm>
            <a:prstGeom prst="ellipse">
              <a:avLst/>
            </a:prstGeom>
            <a:gradFill rotWithShape="1">
              <a:gsLst>
                <a:gs pos="0">
                  <a:srgbClr val="760000"/>
                </a:gs>
                <a:gs pos="100000">
                  <a:srgbClr val="FF0000"/>
                </a:gs>
              </a:gsLst>
              <a:lin ang="18900000" scaled="1"/>
            </a:gradFill>
            <a:ln w="25400" algn="ctr">
              <a:noFill/>
              <a:round/>
              <a:headEnd/>
              <a:tailEn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sp>
          <p:nvSpPr>
            <p:cNvPr id="80934" name="Text Box 38"/>
            <p:cNvSpPr txBox="1">
              <a:spLocks noChangeArrowheads="1"/>
            </p:cNvSpPr>
            <p:nvPr/>
          </p:nvSpPr>
          <p:spPr bwMode="auto">
            <a:xfrm>
              <a:off x="4782" y="816"/>
              <a:ext cx="978" cy="353"/>
            </a:xfrm>
            <a:prstGeom prst="rect">
              <a:avLst/>
            </a:prstGeom>
            <a:noFill/>
            <a:ln w="25400" algn="ctr">
              <a:noFill/>
              <a:miter lim="800000"/>
              <a:headEnd/>
              <a:tailEnd/>
            </a:ln>
            <a:effectLst/>
          </p:spPr>
          <p:txBody>
            <a:bodyPr>
              <a:spAutoFit/>
            </a:bodyPr>
            <a:lstStyle/>
            <a:p>
              <a:pPr eaLnBrk="1" hangingPunct="1">
                <a:lnSpc>
                  <a:spcPct val="100000"/>
                </a:lnSpc>
                <a:spcBef>
                  <a:spcPct val="20000"/>
                </a:spcBef>
                <a:buSzPct val="130000"/>
                <a:defRPr/>
              </a:pPr>
              <a:r>
                <a:rPr lang="en-US" sz="1200" dirty="0">
                  <a:effectLst>
                    <a:outerShdw blurRad="38100" dist="38100" dir="2700000" algn="tl">
                      <a:srgbClr val="000000">
                        <a:alpha val="43137"/>
                      </a:srgbClr>
                    </a:outerShdw>
                  </a:effectLst>
                  <a:latin typeface="Trebuchet MS" pitchFamily="34" charset="0"/>
                  <a:cs typeface="Arial" pitchFamily="34" charset="0"/>
                </a:rPr>
                <a:t>Full waveform inversion</a:t>
              </a:r>
            </a:p>
          </p:txBody>
        </p:sp>
        <p:sp>
          <p:nvSpPr>
            <p:cNvPr id="80935" name="Text Box 39"/>
            <p:cNvSpPr txBox="1">
              <a:spLocks noChangeArrowheads="1"/>
            </p:cNvSpPr>
            <p:nvPr/>
          </p:nvSpPr>
          <p:spPr bwMode="auto">
            <a:xfrm>
              <a:off x="3264" y="2928"/>
              <a:ext cx="1200" cy="381"/>
            </a:xfrm>
            <a:prstGeom prst="rect">
              <a:avLst/>
            </a:prstGeom>
            <a:noFill/>
            <a:ln w="25400" algn="ctr">
              <a:noFill/>
              <a:miter lim="800000"/>
              <a:headEnd/>
              <a:tailEnd/>
            </a:ln>
            <a:effectLst/>
          </p:spPr>
          <p:txBody>
            <a:bodyPr>
              <a:spAutoFit/>
            </a:bodyPr>
            <a:lstStyle/>
            <a:p>
              <a:pPr eaLnBrk="1" hangingPunct="1">
                <a:lnSpc>
                  <a:spcPct val="100000"/>
                </a:lnSpc>
                <a:spcBef>
                  <a:spcPct val="20000"/>
                </a:spcBef>
                <a:buSzPct val="130000"/>
                <a:defRPr/>
              </a:pPr>
              <a:r>
                <a:rPr lang="en-US" sz="1200" dirty="0">
                  <a:effectLst>
                    <a:outerShdw blurRad="38100" dist="38100" dir="2700000" algn="tl">
                      <a:srgbClr val="000000">
                        <a:alpha val="43137"/>
                      </a:srgbClr>
                    </a:outerShdw>
                  </a:effectLst>
                  <a:latin typeface="Trebuchet MS" pitchFamily="34" charset="0"/>
                  <a:cs typeface="Arial" pitchFamily="34" charset="0"/>
                </a:rPr>
                <a:t>Beam Migration</a:t>
              </a:r>
            </a:p>
            <a:p>
              <a:pPr eaLnBrk="1" hangingPunct="1">
                <a:lnSpc>
                  <a:spcPct val="100000"/>
                </a:lnSpc>
                <a:spcBef>
                  <a:spcPct val="20000"/>
                </a:spcBef>
                <a:buSzPct val="130000"/>
                <a:defRPr/>
              </a:pPr>
              <a:r>
                <a:rPr lang="en-US" sz="1200" dirty="0">
                  <a:effectLst>
                    <a:outerShdw blurRad="38100" dist="38100" dir="2700000" algn="tl">
                      <a:srgbClr val="000000">
                        <a:alpha val="43137"/>
                      </a:srgbClr>
                    </a:outerShdw>
                  </a:effectLst>
                  <a:latin typeface="Trebuchet MS" pitchFamily="34" charset="0"/>
                  <a:cs typeface="Arial" pitchFamily="34" charset="0"/>
                </a:rPr>
                <a:t>(Kirchhoff based)</a:t>
              </a:r>
            </a:p>
          </p:txBody>
        </p:sp>
        <p:sp>
          <p:nvSpPr>
            <p:cNvPr id="80936" name="Oval 40"/>
            <p:cNvSpPr>
              <a:spLocks noChangeArrowheads="1"/>
            </p:cNvSpPr>
            <p:nvPr/>
          </p:nvSpPr>
          <p:spPr bwMode="auto">
            <a:xfrm>
              <a:off x="3744" y="2736"/>
              <a:ext cx="192" cy="194"/>
            </a:xfrm>
            <a:prstGeom prst="ellipse">
              <a:avLst/>
            </a:prstGeom>
            <a:gradFill rotWithShape="1">
              <a:gsLst>
                <a:gs pos="0">
                  <a:schemeClr val="folHlink">
                    <a:gamma/>
                    <a:shade val="46275"/>
                    <a:invGamma/>
                  </a:schemeClr>
                </a:gs>
                <a:gs pos="100000">
                  <a:schemeClr val="folHlink"/>
                </a:gs>
              </a:gsLst>
              <a:lin ang="18900000" scaled="1"/>
            </a:gradFill>
            <a:ln w="25400" algn="ctr">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Trebuchet MS" pitchFamily="34" charset="0"/>
              </a:endParaRPr>
            </a:p>
          </p:txBody>
        </p:sp>
        <p:grpSp>
          <p:nvGrpSpPr>
            <p:cNvPr id="3" name="Group 41"/>
            <p:cNvGrpSpPr>
              <a:grpSpLocks/>
            </p:cNvGrpSpPr>
            <p:nvPr/>
          </p:nvGrpSpPr>
          <p:grpSpPr bwMode="auto">
            <a:xfrm>
              <a:off x="768" y="960"/>
              <a:ext cx="1152" cy="1296"/>
              <a:chOff x="4608" y="2016"/>
              <a:chExt cx="1152" cy="1296"/>
            </a:xfrm>
          </p:grpSpPr>
          <p:sp>
            <p:nvSpPr>
              <p:cNvPr id="33840" name="Oval 42"/>
              <p:cNvSpPr>
                <a:spLocks noChangeArrowheads="1"/>
              </p:cNvSpPr>
              <p:nvPr/>
            </p:nvSpPr>
            <p:spPr bwMode="auto">
              <a:xfrm>
                <a:off x="4800" y="3024"/>
                <a:ext cx="192" cy="192"/>
              </a:xfrm>
              <a:prstGeom prst="ellipse">
                <a:avLst/>
              </a:prstGeom>
              <a:gradFill rotWithShape="1">
                <a:gsLst>
                  <a:gs pos="0">
                    <a:srgbClr val="373737"/>
                  </a:gs>
                  <a:gs pos="100000">
                    <a:srgbClr val="777777"/>
                  </a:gs>
                </a:gsLst>
                <a:lin ang="18900000" scaled="1"/>
              </a:gradFill>
              <a:ln w="25400" algn="ctr">
                <a:noFill/>
                <a:round/>
                <a:headEnd/>
                <a:tailEn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sp>
            <p:nvSpPr>
              <p:cNvPr id="33841" name="Oval 43"/>
              <p:cNvSpPr>
                <a:spLocks noChangeArrowheads="1"/>
              </p:cNvSpPr>
              <p:nvPr/>
            </p:nvSpPr>
            <p:spPr bwMode="auto">
              <a:xfrm>
                <a:off x="4800" y="2544"/>
                <a:ext cx="192" cy="192"/>
              </a:xfrm>
              <a:prstGeom prst="ellipse">
                <a:avLst/>
              </a:prstGeom>
              <a:gradFill rotWithShape="1">
                <a:gsLst>
                  <a:gs pos="0">
                    <a:srgbClr val="760000"/>
                  </a:gs>
                  <a:gs pos="100000">
                    <a:srgbClr val="FF0000"/>
                  </a:gs>
                </a:gsLst>
                <a:lin ang="18900000" scaled="1"/>
              </a:gradFill>
              <a:ln w="25400" algn="ctr">
                <a:noFill/>
                <a:round/>
                <a:headEnd/>
                <a:tailEn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sp>
            <p:nvSpPr>
              <p:cNvPr id="80940" name="Oval 44"/>
              <p:cNvSpPr>
                <a:spLocks noChangeArrowheads="1"/>
              </p:cNvSpPr>
              <p:nvPr/>
            </p:nvSpPr>
            <p:spPr bwMode="auto">
              <a:xfrm>
                <a:off x="4797" y="2783"/>
                <a:ext cx="193" cy="193"/>
              </a:xfrm>
              <a:prstGeom prst="ellipse">
                <a:avLst/>
              </a:prstGeom>
              <a:gradFill rotWithShape="1">
                <a:gsLst>
                  <a:gs pos="0">
                    <a:schemeClr val="folHlink">
                      <a:gamma/>
                      <a:shade val="46275"/>
                      <a:invGamma/>
                    </a:schemeClr>
                  </a:gs>
                  <a:gs pos="100000">
                    <a:schemeClr val="folHlink"/>
                  </a:gs>
                </a:gsLst>
                <a:lin ang="18900000" scaled="1"/>
              </a:gradFill>
              <a:ln w="25400" algn="ctr">
                <a:noFill/>
                <a:round/>
                <a:headEnd/>
                <a:tailEnd/>
              </a:ln>
              <a:effectLst/>
            </p:spPr>
            <p:txBody>
              <a:bodyPr wrap="none" anchor="ctr"/>
              <a:lstStyle/>
              <a:p>
                <a:pPr>
                  <a:defRPr/>
                </a:pPr>
                <a:endParaRPr lang="en-US" dirty="0">
                  <a:effectLst>
                    <a:outerShdw blurRad="38100" dist="38100" dir="2700000" algn="tl">
                      <a:srgbClr val="000000">
                        <a:alpha val="43137"/>
                      </a:srgbClr>
                    </a:outerShdw>
                  </a:effectLst>
                  <a:latin typeface="Trebuchet MS" pitchFamily="34" charset="0"/>
                </a:endParaRPr>
              </a:p>
            </p:txBody>
          </p:sp>
          <p:sp>
            <p:nvSpPr>
              <p:cNvPr id="33843" name="Text Box 45"/>
              <p:cNvSpPr txBox="1">
                <a:spLocks noChangeArrowheads="1"/>
              </p:cNvSpPr>
              <p:nvPr/>
            </p:nvSpPr>
            <p:spPr bwMode="auto">
              <a:xfrm>
                <a:off x="5027" y="2562"/>
                <a:ext cx="352" cy="212"/>
              </a:xfrm>
              <a:prstGeom prst="rect">
                <a:avLst/>
              </a:prstGeom>
              <a:noFill/>
              <a:ln w="25400" algn="ctr">
                <a:noFill/>
                <a:miter lim="800000"/>
                <a:headEnd/>
                <a:tailEnd/>
              </a:ln>
            </p:spPr>
            <p:txBody>
              <a:bodyPr wrap="none">
                <a:spAutoFit/>
              </a:bodyPr>
              <a:lstStyle/>
              <a:p>
                <a:pPr algn="l" eaLnBrk="1" hangingPunct="1">
                  <a:lnSpc>
                    <a:spcPct val="100000"/>
                  </a:lnSpc>
                  <a:spcBef>
                    <a:spcPct val="20000"/>
                  </a:spcBef>
                  <a:buSzPct val="130000"/>
                </a:pPr>
                <a:r>
                  <a:rPr lang="en-US" sz="1200">
                    <a:effectLst>
                      <a:outerShdw blurRad="38100" dist="38100" dir="2700000" algn="tl">
                        <a:srgbClr val="000000">
                          <a:alpha val="43137"/>
                        </a:srgbClr>
                      </a:outerShdw>
                    </a:effectLst>
                    <a:latin typeface="Trebuchet MS" pitchFamily="34" charset="0"/>
                    <a:cs typeface="Arial" pitchFamily="34" charset="0"/>
                  </a:rPr>
                  <a:t>High</a:t>
                </a:r>
              </a:p>
            </p:txBody>
          </p:sp>
          <p:sp>
            <p:nvSpPr>
              <p:cNvPr id="33844" name="Text Box 46"/>
              <p:cNvSpPr txBox="1">
                <a:spLocks noChangeArrowheads="1"/>
              </p:cNvSpPr>
              <p:nvPr/>
            </p:nvSpPr>
            <p:spPr bwMode="auto">
              <a:xfrm>
                <a:off x="5040" y="2802"/>
                <a:ext cx="596" cy="212"/>
              </a:xfrm>
              <a:prstGeom prst="rect">
                <a:avLst/>
              </a:prstGeom>
              <a:noFill/>
              <a:ln w="25400" algn="ctr">
                <a:noFill/>
                <a:miter lim="800000"/>
                <a:headEnd/>
                <a:tailEnd/>
              </a:ln>
            </p:spPr>
            <p:txBody>
              <a:bodyPr wrap="none">
                <a:spAutoFit/>
              </a:bodyPr>
              <a:lstStyle/>
              <a:p>
                <a:pPr algn="l" eaLnBrk="1" hangingPunct="1">
                  <a:lnSpc>
                    <a:spcPct val="100000"/>
                  </a:lnSpc>
                  <a:spcBef>
                    <a:spcPct val="20000"/>
                  </a:spcBef>
                  <a:buSzPct val="130000"/>
                </a:pPr>
                <a:r>
                  <a:rPr lang="en-US" sz="1200">
                    <a:effectLst>
                      <a:outerShdw blurRad="38100" dist="38100" dir="2700000" algn="tl">
                        <a:srgbClr val="000000">
                          <a:alpha val="43137"/>
                        </a:srgbClr>
                      </a:outerShdw>
                    </a:effectLst>
                    <a:latin typeface="Trebuchet MS" pitchFamily="34" charset="0"/>
                    <a:cs typeface="Arial" pitchFamily="34" charset="0"/>
                  </a:rPr>
                  <a:t>Moderate</a:t>
                </a:r>
              </a:p>
            </p:txBody>
          </p:sp>
          <p:sp>
            <p:nvSpPr>
              <p:cNvPr id="33845" name="Text Box 47"/>
              <p:cNvSpPr txBox="1">
                <a:spLocks noChangeArrowheads="1"/>
              </p:cNvSpPr>
              <p:nvPr/>
            </p:nvSpPr>
            <p:spPr bwMode="auto">
              <a:xfrm>
                <a:off x="5040" y="3042"/>
                <a:ext cx="331" cy="212"/>
              </a:xfrm>
              <a:prstGeom prst="rect">
                <a:avLst/>
              </a:prstGeom>
              <a:noFill/>
              <a:ln w="25400" algn="ctr">
                <a:noFill/>
                <a:miter lim="800000"/>
                <a:headEnd/>
                <a:tailEnd/>
              </a:ln>
            </p:spPr>
            <p:txBody>
              <a:bodyPr wrap="none">
                <a:spAutoFit/>
              </a:bodyPr>
              <a:lstStyle/>
              <a:p>
                <a:pPr algn="l" eaLnBrk="1" hangingPunct="1">
                  <a:lnSpc>
                    <a:spcPct val="100000"/>
                  </a:lnSpc>
                  <a:spcBef>
                    <a:spcPct val="20000"/>
                  </a:spcBef>
                  <a:buSzPct val="130000"/>
                </a:pPr>
                <a:r>
                  <a:rPr lang="en-US" sz="1200">
                    <a:effectLst>
                      <a:outerShdw blurRad="38100" dist="38100" dir="2700000" algn="tl">
                        <a:srgbClr val="000000">
                          <a:alpha val="43137"/>
                        </a:srgbClr>
                      </a:outerShdw>
                    </a:effectLst>
                    <a:latin typeface="Trebuchet MS" pitchFamily="34" charset="0"/>
                    <a:cs typeface="Arial" pitchFamily="34" charset="0"/>
                  </a:rPr>
                  <a:t>Low</a:t>
                </a:r>
              </a:p>
            </p:txBody>
          </p:sp>
          <p:sp>
            <p:nvSpPr>
              <p:cNvPr id="33846" name="Text Box 48"/>
              <p:cNvSpPr txBox="1">
                <a:spLocks noChangeArrowheads="1"/>
              </p:cNvSpPr>
              <p:nvPr/>
            </p:nvSpPr>
            <p:spPr bwMode="auto">
              <a:xfrm>
                <a:off x="4793" y="2129"/>
                <a:ext cx="744" cy="381"/>
              </a:xfrm>
              <a:prstGeom prst="rect">
                <a:avLst/>
              </a:prstGeom>
              <a:noFill/>
              <a:ln w="25400" algn="ctr">
                <a:noFill/>
                <a:miter lim="800000"/>
                <a:headEnd/>
                <a:tailEnd/>
              </a:ln>
            </p:spPr>
            <p:txBody>
              <a:bodyPr wrap="none">
                <a:spAutoFit/>
              </a:bodyPr>
              <a:lstStyle/>
              <a:p>
                <a:pPr eaLnBrk="1" hangingPunct="1">
                  <a:lnSpc>
                    <a:spcPct val="100000"/>
                  </a:lnSpc>
                  <a:spcBef>
                    <a:spcPct val="20000"/>
                  </a:spcBef>
                  <a:buSzPct val="130000"/>
                </a:pPr>
                <a:r>
                  <a:rPr lang="en-US" sz="1200">
                    <a:effectLst>
                      <a:outerShdw blurRad="38100" dist="38100" dir="2700000" algn="tl">
                        <a:srgbClr val="000000">
                          <a:alpha val="43137"/>
                        </a:srgbClr>
                      </a:outerShdw>
                    </a:effectLst>
                    <a:latin typeface="Trebuchet MS" pitchFamily="34" charset="0"/>
                    <a:cs typeface="Arial" pitchFamily="34" charset="0"/>
                  </a:rPr>
                  <a:t>Memory BW </a:t>
                </a:r>
              </a:p>
              <a:p>
                <a:pPr eaLnBrk="1" hangingPunct="1">
                  <a:lnSpc>
                    <a:spcPct val="100000"/>
                  </a:lnSpc>
                  <a:spcBef>
                    <a:spcPct val="20000"/>
                  </a:spcBef>
                  <a:buSzPct val="130000"/>
                </a:pPr>
                <a:r>
                  <a:rPr lang="en-US" sz="1200">
                    <a:effectLst>
                      <a:outerShdw blurRad="38100" dist="38100" dir="2700000" algn="tl">
                        <a:srgbClr val="000000">
                          <a:alpha val="43137"/>
                        </a:srgbClr>
                      </a:outerShdw>
                    </a:effectLst>
                    <a:latin typeface="Trebuchet MS" pitchFamily="34" charset="0"/>
                    <a:cs typeface="Arial" pitchFamily="34" charset="0"/>
                  </a:rPr>
                  <a:t>Sensitivity</a:t>
                </a:r>
              </a:p>
            </p:txBody>
          </p:sp>
          <p:sp>
            <p:nvSpPr>
              <p:cNvPr id="33847" name="Line 49"/>
              <p:cNvSpPr>
                <a:spLocks noChangeShapeType="1"/>
              </p:cNvSpPr>
              <p:nvPr/>
            </p:nvSpPr>
            <p:spPr bwMode="auto">
              <a:xfrm>
                <a:off x="4725" y="2496"/>
                <a:ext cx="960" cy="0"/>
              </a:xfrm>
              <a:prstGeom prst="line">
                <a:avLst/>
              </a:prstGeom>
              <a:noFill/>
              <a:ln w="25400">
                <a:noFill/>
                <a:round/>
                <a:headEnd/>
                <a:tailEn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sp>
            <p:nvSpPr>
              <p:cNvPr id="33848" name="Rectangle 50"/>
              <p:cNvSpPr>
                <a:spLocks noChangeArrowheads="1"/>
              </p:cNvSpPr>
              <p:nvPr/>
            </p:nvSpPr>
            <p:spPr bwMode="auto">
              <a:xfrm>
                <a:off x="4608" y="2016"/>
                <a:ext cx="1152" cy="1296"/>
              </a:xfrm>
              <a:prstGeom prst="rect">
                <a:avLst/>
              </a:prstGeom>
              <a:noFill/>
              <a:ln w="3175" algn="ctr">
                <a:noFill/>
                <a:miter lim="800000"/>
                <a:headEnd/>
                <a:tailEnd/>
              </a:ln>
            </p:spPr>
            <p:txBody>
              <a:bodyPr wrap="none" anchor="ctr"/>
              <a:lstStyle/>
              <a:p>
                <a:endParaRPr lang="en-US">
                  <a:effectLst>
                    <a:outerShdw blurRad="38100" dist="38100" dir="2700000" algn="tl">
                      <a:srgbClr val="000000">
                        <a:alpha val="43137"/>
                      </a:srgbClr>
                    </a:outerShdw>
                  </a:effectLst>
                  <a:latin typeface="Trebuchet MS" pitchFamily="34" charset="0"/>
                </a:endParaRPr>
              </a:p>
            </p:txBody>
          </p:sp>
        </p:grpSp>
        <p:sp>
          <p:nvSpPr>
            <p:cNvPr id="33838" name="Text Box 51"/>
            <p:cNvSpPr txBox="1">
              <a:spLocks noChangeArrowheads="1"/>
            </p:cNvSpPr>
            <p:nvPr/>
          </p:nvSpPr>
          <p:spPr bwMode="auto">
            <a:xfrm rot="16200000">
              <a:off x="-289" y="1985"/>
              <a:ext cx="846" cy="177"/>
            </a:xfrm>
            <a:prstGeom prst="rect">
              <a:avLst/>
            </a:prstGeom>
            <a:noFill/>
            <a:ln w="22225" algn="ctr">
              <a:noFill/>
              <a:miter lim="800000"/>
              <a:headEnd/>
              <a:tailEnd/>
            </a:ln>
            <a:effectLst>
              <a:prstShdw prst="shdw17" dist="17961" dir="2700000">
                <a:srgbClr val="054C6F"/>
              </a:prstShdw>
            </a:effectLst>
          </p:spPr>
          <p:txBody>
            <a:bodyPr wrap="none">
              <a:spAutoFit/>
            </a:bodyPr>
            <a:lstStyle/>
            <a:p>
              <a:r>
                <a:rPr lang="en-US" sz="1000">
                  <a:effectLst>
                    <a:outerShdw blurRad="38100" dist="38100" dir="2700000" algn="tl">
                      <a:srgbClr val="000000">
                        <a:alpha val="43137"/>
                      </a:srgbClr>
                    </a:outerShdw>
                  </a:effectLst>
                  <a:latin typeface="Trebuchet MS" pitchFamily="34" charset="0"/>
                </a:rPr>
                <a:t>LOG Scale	</a:t>
              </a:r>
            </a:p>
          </p:txBody>
        </p:sp>
        <p:sp>
          <p:nvSpPr>
            <p:cNvPr id="33839" name="Text Box 53"/>
            <p:cNvSpPr txBox="1">
              <a:spLocks noChangeArrowheads="1"/>
            </p:cNvSpPr>
            <p:nvPr/>
          </p:nvSpPr>
          <p:spPr bwMode="auto">
            <a:xfrm>
              <a:off x="4080" y="2064"/>
              <a:ext cx="1056" cy="212"/>
            </a:xfrm>
            <a:prstGeom prst="rect">
              <a:avLst/>
            </a:prstGeom>
            <a:noFill/>
            <a:ln w="22225" algn="ctr">
              <a:noFill/>
              <a:miter lim="800000"/>
              <a:headEnd/>
              <a:tailEnd/>
            </a:ln>
          </p:spPr>
          <p:txBody>
            <a:bodyPr>
              <a:spAutoFit/>
            </a:bodyPr>
            <a:lstStyle/>
            <a:p>
              <a:pPr algn="l"/>
              <a:r>
                <a:rPr lang="en-US" sz="600">
                  <a:effectLst>
                    <a:outerShdw blurRad="38100" dist="38100" dir="2700000" algn="tl">
                      <a:srgbClr val="000000">
                        <a:alpha val="43137"/>
                      </a:srgbClr>
                    </a:outerShdw>
                  </a:effectLst>
                  <a:latin typeface="Trebuchet MS" pitchFamily="34" charset="0"/>
                </a:rPr>
                <a:t>RTM = Reverse Time Migration</a:t>
              </a:r>
            </a:p>
            <a:p>
              <a:pPr algn="l"/>
              <a:r>
                <a:rPr lang="en-US" sz="600">
                  <a:effectLst>
                    <a:outerShdw blurRad="38100" dist="38100" dir="2700000" algn="tl">
                      <a:srgbClr val="000000">
                        <a:alpha val="43137"/>
                      </a:srgbClr>
                    </a:outerShdw>
                  </a:effectLst>
                  <a:latin typeface="Trebuchet MS" pitchFamily="34" charset="0"/>
                </a:rPr>
                <a:t>FD = Finite Difference</a:t>
              </a:r>
            </a:p>
          </p:txBody>
        </p:sp>
      </p:grpSp>
      <p:sp>
        <p:nvSpPr>
          <p:cNvPr id="80951" name="AutoShape 55"/>
          <p:cNvSpPr>
            <a:spLocks noChangeArrowheads="1"/>
          </p:cNvSpPr>
          <p:nvPr/>
        </p:nvSpPr>
        <p:spPr bwMode="auto">
          <a:xfrm>
            <a:off x="381000" y="5582920"/>
            <a:ext cx="8382000" cy="492760"/>
          </a:xfrm>
          <a:prstGeom prst="roundRect">
            <a:avLst>
              <a:gd name="adj" fmla="val 16667"/>
            </a:avLst>
          </a:prstGeom>
          <a:ln>
            <a:headEnd/>
            <a:tailEnd/>
          </a:ln>
        </p:spPr>
        <p:style>
          <a:lnRef idx="1">
            <a:schemeClr val="dk1"/>
          </a:lnRef>
          <a:fillRef idx="3">
            <a:schemeClr val="dk1"/>
          </a:fillRef>
          <a:effectRef idx="2">
            <a:schemeClr val="dk1"/>
          </a:effectRef>
          <a:fontRef idx="minor">
            <a:schemeClr val="lt1"/>
          </a:fontRef>
        </p:style>
        <p:txBody>
          <a:bodyPr anchor="ctr"/>
          <a:lstStyle/>
          <a:p>
            <a:pPr defTabSz="1300163">
              <a:defRPr/>
            </a:pPr>
            <a:r>
              <a:rPr lang="en-US" sz="1600" i="1" dirty="0">
                <a:latin typeface="Trebuchet MS" pitchFamily="34" charset="0"/>
              </a:rPr>
              <a:t>Energy Simulation Science Stretching </a:t>
            </a:r>
            <a:r>
              <a:rPr lang="en-US" sz="1600" i="1" dirty="0" smtClean="0">
                <a:latin typeface="Trebuchet MS" pitchFamily="34" charset="0"/>
              </a:rPr>
              <a:t>Processor, Bandwidth </a:t>
            </a:r>
            <a:r>
              <a:rPr lang="en-US" sz="1600" i="1" dirty="0">
                <a:latin typeface="Trebuchet MS" pitchFamily="34" charset="0"/>
              </a:rPr>
              <a:t>&amp; Memory Technologies</a:t>
            </a: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382588" y="228600"/>
            <a:ext cx="8380412" cy="1052596"/>
          </a:xfrm>
        </p:spPr>
        <p:txBody>
          <a:bodyPr/>
          <a:lstStyle/>
          <a:p>
            <a:r>
              <a:rPr lang="en-US" sz="4400" dirty="0" smtClean="0"/>
              <a:t>Delivering Photo Realism</a:t>
            </a:r>
            <a:br>
              <a:rPr lang="en-US" sz="4400" dirty="0" smtClean="0"/>
            </a:br>
            <a:r>
              <a:rPr lang="en-US" sz="3200" i="1" dirty="0" smtClean="0">
                <a:solidFill>
                  <a:schemeClr val="accent1"/>
                </a:solidFill>
              </a:rPr>
              <a:t>at light speed </a:t>
            </a:r>
            <a:endParaRPr lang="en-US" sz="4400" i="1" dirty="0" smtClean="0">
              <a:solidFill>
                <a:schemeClr val="accent1"/>
              </a:solidFill>
            </a:endParaRPr>
          </a:p>
        </p:txBody>
      </p:sp>
      <p:sp>
        <p:nvSpPr>
          <p:cNvPr id="54277" name="Slide Number Placeholder 5"/>
          <p:cNvSpPr>
            <a:spLocks noGrp="1"/>
          </p:cNvSpPr>
          <p:nvPr>
            <p:ph type="sldNum" sz="quarter" idx="4294967295"/>
          </p:nvPr>
        </p:nvSpPr>
        <p:spPr>
          <a:xfrm>
            <a:off x="8728075" y="6654800"/>
            <a:ext cx="415925" cy="304800"/>
          </a:xfrm>
          <a:prstGeom prst="rect">
            <a:avLst/>
          </a:prstGeom>
          <a:noFill/>
        </p:spPr>
        <p:txBody>
          <a:bodyPr/>
          <a:lstStyle/>
          <a:p>
            <a:fld id="{BFCF1B2D-829C-4A0E-BD25-CE76B7E98496}" type="slidenum">
              <a:rPr lang="en-US" smtClean="0"/>
              <a:pPr/>
              <a:t>34</a:t>
            </a:fld>
            <a:endParaRPr lang="en-US" smtClean="0"/>
          </a:p>
        </p:txBody>
      </p:sp>
      <p:sp>
        <p:nvSpPr>
          <p:cNvPr id="54275" name="TextBox 4"/>
          <p:cNvSpPr txBox="1">
            <a:spLocks noChangeArrowheads="1"/>
          </p:cNvSpPr>
          <p:nvPr/>
        </p:nvSpPr>
        <p:spPr bwMode="auto">
          <a:xfrm>
            <a:off x="4557990" y="1731540"/>
            <a:ext cx="4343400" cy="3632469"/>
          </a:xfrm>
          <a:prstGeom prst="rect">
            <a:avLst/>
          </a:prstGeom>
          <a:noFill/>
          <a:ln w="9525">
            <a:noFill/>
            <a:miter lim="800000"/>
            <a:headEnd/>
            <a:tailEnd/>
          </a:ln>
        </p:spPr>
        <p:txBody>
          <a:bodyPr>
            <a:spAutoFit/>
          </a:bodyPr>
          <a:lstStyle/>
          <a:p>
            <a:pPr marL="168275" indent="-168275" algn="l"/>
            <a:r>
              <a:rPr lang="en-US" sz="2400" b="1" dirty="0">
                <a:latin typeface="Trebuchet MS" pitchFamily="34" charset="0"/>
              </a:rPr>
              <a:t>“</a:t>
            </a:r>
            <a:r>
              <a:rPr lang="en-US" sz="2400" i="1" dirty="0">
                <a:latin typeface="Trebuchet MS" pitchFamily="34" charset="0"/>
              </a:rPr>
              <a:t>Multi-threaded processors are enabling </a:t>
            </a:r>
            <a:r>
              <a:rPr lang="en-US" sz="2400" i="1" dirty="0">
                <a:solidFill>
                  <a:schemeClr val="accent6"/>
                </a:solidFill>
                <a:latin typeface="Trebuchet MS" pitchFamily="34" charset="0"/>
              </a:rPr>
              <a:t>ray-tracing</a:t>
            </a:r>
            <a:r>
              <a:rPr lang="en-US" sz="2400" i="1" dirty="0">
                <a:latin typeface="Trebuchet MS" pitchFamily="34" charset="0"/>
              </a:rPr>
              <a:t> to reach new levels of </a:t>
            </a:r>
            <a:r>
              <a:rPr lang="en-US" sz="2400" i="1" dirty="0">
                <a:solidFill>
                  <a:schemeClr val="accent6"/>
                </a:solidFill>
                <a:latin typeface="Trebuchet MS" pitchFamily="34" charset="0"/>
              </a:rPr>
              <a:t>realism</a:t>
            </a:r>
            <a:r>
              <a:rPr lang="en-US" sz="2400" i="1" dirty="0">
                <a:latin typeface="Trebuchet MS" pitchFamily="34" charset="0"/>
              </a:rPr>
              <a:t>, content generation, &amp; quality previously unheard of in our industry.” </a:t>
            </a:r>
          </a:p>
          <a:p>
            <a:pPr algn="l"/>
            <a:endParaRPr lang="en-US" sz="2800" i="1" dirty="0">
              <a:latin typeface="Trebuchet MS" pitchFamily="34" charset="0"/>
            </a:endParaRPr>
          </a:p>
          <a:p>
            <a:pPr lvl="1" algn="l">
              <a:lnSpc>
                <a:spcPct val="120000"/>
              </a:lnSpc>
              <a:spcBef>
                <a:spcPct val="0"/>
              </a:spcBef>
            </a:pPr>
            <a:r>
              <a:rPr lang="en-US" sz="1600" i="1" dirty="0">
                <a:latin typeface="Trebuchet MS" pitchFamily="34" charset="0"/>
              </a:rPr>
              <a:t>Richard Jones,</a:t>
            </a:r>
          </a:p>
          <a:p>
            <a:pPr lvl="1" algn="l">
              <a:lnSpc>
                <a:spcPct val="120000"/>
              </a:lnSpc>
              <a:spcBef>
                <a:spcPct val="0"/>
              </a:spcBef>
            </a:pPr>
            <a:r>
              <a:rPr lang="en-US" sz="1600" i="1" dirty="0">
                <a:latin typeface="Trebuchet MS" pitchFamily="34" charset="0"/>
              </a:rPr>
              <a:t>Vice President of Alias at Autodesk</a:t>
            </a:r>
          </a:p>
          <a:p>
            <a:pPr algn="l">
              <a:lnSpc>
                <a:spcPct val="120000"/>
              </a:lnSpc>
              <a:spcBef>
                <a:spcPct val="0"/>
              </a:spcBef>
            </a:pPr>
            <a:endParaRPr lang="en-US" sz="1800" dirty="0">
              <a:latin typeface="Trebuchet MS" pitchFamily="34" charset="0"/>
            </a:endParaRPr>
          </a:p>
        </p:txBody>
      </p:sp>
      <p:pic>
        <p:nvPicPr>
          <p:cNvPr id="54276" name="Picture 2"/>
          <p:cNvPicPr>
            <a:picLocks noChangeAspect="1" noChangeArrowheads="1"/>
          </p:cNvPicPr>
          <p:nvPr/>
        </p:nvPicPr>
        <p:blipFill>
          <a:blip r:embed="rId3"/>
          <a:srcRect/>
          <a:stretch>
            <a:fillRect/>
          </a:stretch>
        </p:blipFill>
        <p:spPr bwMode="auto">
          <a:xfrm>
            <a:off x="306111" y="1801661"/>
            <a:ext cx="4219575" cy="4143375"/>
          </a:xfrm>
          <a:prstGeom prst="rect">
            <a:avLst/>
          </a:prstGeom>
          <a:noFill/>
          <a:ln w="22225" algn="ctr">
            <a:noFill/>
            <a:miter lim="800000"/>
            <a:headEnd/>
            <a:tailEnd/>
          </a:ln>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382588" y="228600"/>
            <a:ext cx="8380412" cy="553998"/>
          </a:xfrm>
        </p:spPr>
        <p:txBody>
          <a:bodyPr/>
          <a:lstStyle/>
          <a:p>
            <a:r>
              <a:rPr lang="en-US" sz="4000" dirty="0" smtClean="0"/>
              <a:t>Intel Visualization Engine</a:t>
            </a:r>
          </a:p>
        </p:txBody>
      </p:sp>
      <p:sp>
        <p:nvSpPr>
          <p:cNvPr id="69666" name="Slide Number Placeholder 3"/>
          <p:cNvSpPr>
            <a:spLocks noGrp="1"/>
          </p:cNvSpPr>
          <p:nvPr>
            <p:ph type="sldNum" sz="quarter" idx="4294967295"/>
          </p:nvPr>
        </p:nvSpPr>
        <p:spPr>
          <a:xfrm>
            <a:off x="8728075" y="6654800"/>
            <a:ext cx="415925" cy="304800"/>
          </a:xfrm>
          <a:prstGeom prst="rect">
            <a:avLst/>
          </a:prstGeom>
          <a:noFill/>
        </p:spPr>
        <p:txBody>
          <a:bodyPr/>
          <a:lstStyle/>
          <a:p>
            <a:fld id="{254D0B01-D26F-4697-880A-CC0D640CB522}" type="slidenum">
              <a:rPr lang="en-US" smtClean="0"/>
              <a:pPr/>
              <a:t>35</a:t>
            </a:fld>
            <a:endParaRPr lang="en-US" smtClean="0"/>
          </a:p>
        </p:txBody>
      </p:sp>
      <p:graphicFrame>
        <p:nvGraphicFramePr>
          <p:cNvPr id="9" name="Diagram 8"/>
          <p:cNvGraphicFramePr/>
          <p:nvPr/>
        </p:nvGraphicFramePr>
        <p:xfrm>
          <a:off x="-189289" y="1111076"/>
          <a:ext cx="4966849" cy="4235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9636" name="Picture 10" descr="screenshot.jpg"/>
          <p:cNvPicPr>
            <a:picLocks noChangeAspect="1"/>
          </p:cNvPicPr>
          <p:nvPr/>
        </p:nvPicPr>
        <p:blipFill>
          <a:blip r:embed="rId7"/>
          <a:srcRect/>
          <a:stretch>
            <a:fillRect/>
          </a:stretch>
        </p:blipFill>
        <p:spPr bwMode="auto">
          <a:xfrm>
            <a:off x="3745255" y="2551387"/>
            <a:ext cx="487363" cy="587375"/>
          </a:xfrm>
          <a:prstGeom prst="rect">
            <a:avLst/>
          </a:prstGeom>
          <a:noFill/>
          <a:ln w="9525">
            <a:noFill/>
            <a:miter lim="800000"/>
            <a:headEnd/>
            <a:tailEnd/>
          </a:ln>
        </p:spPr>
      </p:pic>
      <p:pic>
        <p:nvPicPr>
          <p:cNvPr id="69637" name="Picture 11" descr="screenshot.jpg"/>
          <p:cNvPicPr>
            <a:picLocks noChangeAspect="1"/>
          </p:cNvPicPr>
          <p:nvPr/>
        </p:nvPicPr>
        <p:blipFill>
          <a:blip r:embed="rId8"/>
          <a:srcRect/>
          <a:stretch>
            <a:fillRect/>
          </a:stretch>
        </p:blipFill>
        <p:spPr bwMode="auto">
          <a:xfrm>
            <a:off x="3873226" y="3041165"/>
            <a:ext cx="444500" cy="550862"/>
          </a:xfrm>
          <a:prstGeom prst="rect">
            <a:avLst/>
          </a:prstGeom>
          <a:noFill/>
          <a:ln w="9525">
            <a:noFill/>
            <a:miter lim="800000"/>
            <a:headEnd/>
            <a:tailEnd/>
          </a:ln>
        </p:spPr>
      </p:pic>
      <p:pic>
        <p:nvPicPr>
          <p:cNvPr id="69638" name="Picture 12" descr="screenshot.jpg"/>
          <p:cNvPicPr>
            <a:picLocks noChangeAspect="1"/>
          </p:cNvPicPr>
          <p:nvPr/>
        </p:nvPicPr>
        <p:blipFill>
          <a:blip r:embed="rId9"/>
          <a:srcRect/>
          <a:stretch>
            <a:fillRect/>
          </a:stretch>
        </p:blipFill>
        <p:spPr bwMode="auto">
          <a:xfrm>
            <a:off x="4179888" y="4455005"/>
            <a:ext cx="476250" cy="531812"/>
          </a:xfrm>
          <a:prstGeom prst="rect">
            <a:avLst/>
          </a:prstGeom>
          <a:noFill/>
          <a:ln w="9525">
            <a:noFill/>
            <a:miter lim="800000"/>
            <a:headEnd/>
            <a:tailEnd/>
          </a:ln>
        </p:spPr>
      </p:pic>
      <p:pic>
        <p:nvPicPr>
          <p:cNvPr id="69639" name="Picture 13" descr="screenshot.jpg"/>
          <p:cNvPicPr>
            <a:picLocks noChangeAspect="1"/>
          </p:cNvPicPr>
          <p:nvPr/>
        </p:nvPicPr>
        <p:blipFill>
          <a:blip r:embed="rId10"/>
          <a:srcRect/>
          <a:stretch>
            <a:fillRect/>
          </a:stretch>
        </p:blipFill>
        <p:spPr bwMode="auto">
          <a:xfrm>
            <a:off x="1020763" y="2280130"/>
            <a:ext cx="673100" cy="285750"/>
          </a:xfrm>
          <a:prstGeom prst="rect">
            <a:avLst/>
          </a:prstGeom>
          <a:noFill/>
          <a:ln w="9525">
            <a:noFill/>
            <a:miter lim="800000"/>
            <a:headEnd/>
            <a:tailEnd/>
          </a:ln>
        </p:spPr>
      </p:pic>
      <p:pic>
        <p:nvPicPr>
          <p:cNvPr id="69640" name="Picture 15" descr="5100mch_frontback.jpg"/>
          <p:cNvPicPr>
            <a:picLocks noChangeAspect="1"/>
          </p:cNvPicPr>
          <p:nvPr/>
        </p:nvPicPr>
        <p:blipFill>
          <a:blip r:embed="rId11"/>
          <a:srcRect/>
          <a:stretch>
            <a:fillRect/>
          </a:stretch>
        </p:blipFill>
        <p:spPr bwMode="auto">
          <a:xfrm>
            <a:off x="2035175" y="1176817"/>
            <a:ext cx="576263" cy="384175"/>
          </a:xfrm>
          <a:prstGeom prst="rect">
            <a:avLst/>
          </a:prstGeom>
          <a:noFill/>
          <a:ln w="9525">
            <a:noFill/>
            <a:miter lim="800000"/>
            <a:headEnd/>
            <a:tailEnd/>
          </a:ln>
        </p:spPr>
      </p:pic>
      <p:sp>
        <p:nvSpPr>
          <p:cNvPr id="69641" name="TextBox 18"/>
          <p:cNvSpPr txBox="1">
            <a:spLocks noChangeArrowheads="1"/>
          </p:cNvSpPr>
          <p:nvPr/>
        </p:nvSpPr>
        <p:spPr bwMode="auto">
          <a:xfrm>
            <a:off x="4269887" y="2555181"/>
            <a:ext cx="1574800" cy="830997"/>
          </a:xfrm>
          <a:prstGeom prst="rect">
            <a:avLst/>
          </a:prstGeom>
          <a:noFill/>
          <a:ln w="9525">
            <a:noFill/>
            <a:miter lim="800000"/>
            <a:headEnd/>
            <a:tailEnd/>
          </a:ln>
        </p:spPr>
        <p:txBody>
          <a:bodyPr>
            <a:spAutoFit/>
          </a:bodyPr>
          <a:lstStyle/>
          <a:p>
            <a:r>
              <a:rPr lang="en-US" sz="1200" dirty="0">
                <a:latin typeface="Trebuchet MS" pitchFamily="34" charset="0"/>
              </a:rPr>
              <a:t>Multi Core Processors</a:t>
            </a:r>
          </a:p>
          <a:p>
            <a:r>
              <a:rPr lang="en-US" sz="1200" dirty="0">
                <a:latin typeface="Trebuchet MS" pitchFamily="34" charset="0"/>
              </a:rPr>
              <a:t>New Instruction Extensions</a:t>
            </a:r>
          </a:p>
        </p:txBody>
      </p:sp>
      <p:sp>
        <p:nvSpPr>
          <p:cNvPr id="69642" name="TextBox 19"/>
          <p:cNvSpPr txBox="1">
            <a:spLocks noChangeArrowheads="1"/>
          </p:cNvSpPr>
          <p:nvPr/>
        </p:nvSpPr>
        <p:spPr bwMode="auto">
          <a:xfrm>
            <a:off x="2643188" y="878367"/>
            <a:ext cx="1703387" cy="647700"/>
          </a:xfrm>
          <a:prstGeom prst="rect">
            <a:avLst/>
          </a:prstGeom>
          <a:noFill/>
          <a:ln w="9525">
            <a:noFill/>
            <a:miter lim="800000"/>
            <a:headEnd/>
            <a:tailEnd/>
          </a:ln>
        </p:spPr>
        <p:txBody>
          <a:bodyPr>
            <a:spAutoFit/>
          </a:bodyPr>
          <a:lstStyle/>
          <a:p>
            <a:pPr algn="l"/>
            <a:r>
              <a:rPr lang="en-US" sz="1200">
                <a:latin typeface="Trebuchet MS" pitchFamily="34" charset="0"/>
              </a:rPr>
              <a:t>Virtualization, QPI, FBD, IOAT, SMT, Cluster Ready</a:t>
            </a:r>
          </a:p>
        </p:txBody>
      </p:sp>
      <p:sp>
        <p:nvSpPr>
          <p:cNvPr id="69643" name="TextBox 20"/>
          <p:cNvSpPr txBox="1">
            <a:spLocks noChangeArrowheads="1"/>
          </p:cNvSpPr>
          <p:nvPr/>
        </p:nvSpPr>
        <p:spPr bwMode="auto">
          <a:xfrm>
            <a:off x="4606306" y="4585939"/>
            <a:ext cx="1908175" cy="276999"/>
          </a:xfrm>
          <a:prstGeom prst="rect">
            <a:avLst/>
          </a:prstGeom>
          <a:noFill/>
          <a:ln w="9525">
            <a:noFill/>
            <a:miter lim="800000"/>
            <a:headEnd/>
            <a:tailEnd/>
          </a:ln>
        </p:spPr>
        <p:txBody>
          <a:bodyPr>
            <a:spAutoFit/>
          </a:bodyPr>
          <a:lstStyle/>
          <a:p>
            <a:pPr algn="l"/>
            <a:r>
              <a:rPr lang="en-US" sz="1200" dirty="0">
                <a:latin typeface="Trebuchet MS" pitchFamily="34" charset="0"/>
              </a:rPr>
              <a:t>SW Development</a:t>
            </a:r>
          </a:p>
        </p:txBody>
      </p:sp>
      <p:pic>
        <p:nvPicPr>
          <p:cNvPr id="69644" name="Picture 21" descr="screenshot.jpg"/>
          <p:cNvPicPr>
            <a:picLocks noChangeAspect="1"/>
          </p:cNvPicPr>
          <p:nvPr/>
        </p:nvPicPr>
        <p:blipFill>
          <a:blip r:embed="rId12"/>
          <a:srcRect/>
          <a:stretch>
            <a:fillRect/>
          </a:stretch>
        </p:blipFill>
        <p:spPr bwMode="auto">
          <a:xfrm>
            <a:off x="4349750" y="3683480"/>
            <a:ext cx="420688" cy="554037"/>
          </a:xfrm>
          <a:prstGeom prst="rect">
            <a:avLst/>
          </a:prstGeom>
          <a:noFill/>
          <a:ln w="9525">
            <a:noFill/>
            <a:miter lim="800000"/>
            <a:headEnd/>
            <a:tailEnd/>
          </a:ln>
        </p:spPr>
      </p:pic>
      <p:sp>
        <p:nvSpPr>
          <p:cNvPr id="69645" name="TextBox 22"/>
          <p:cNvSpPr txBox="1">
            <a:spLocks noChangeArrowheads="1"/>
          </p:cNvSpPr>
          <p:nvPr/>
        </p:nvSpPr>
        <p:spPr bwMode="auto">
          <a:xfrm>
            <a:off x="4779963" y="3737455"/>
            <a:ext cx="1593850" cy="461665"/>
          </a:xfrm>
          <a:prstGeom prst="rect">
            <a:avLst/>
          </a:prstGeom>
          <a:noFill/>
          <a:ln w="9525">
            <a:noFill/>
            <a:miter lim="800000"/>
            <a:headEnd/>
            <a:tailEnd/>
          </a:ln>
        </p:spPr>
        <p:txBody>
          <a:bodyPr>
            <a:spAutoFit/>
          </a:bodyPr>
          <a:lstStyle/>
          <a:p>
            <a:pPr algn="l"/>
            <a:r>
              <a:rPr lang="en-US" sz="1200">
                <a:latin typeface="Trebuchet MS" pitchFamily="34" charset="0"/>
              </a:rPr>
              <a:t>Intel® Core™ Microarchitecture</a:t>
            </a:r>
          </a:p>
        </p:txBody>
      </p:sp>
      <p:sp>
        <p:nvSpPr>
          <p:cNvPr id="15374" name="AutoShape 7"/>
          <p:cNvSpPr>
            <a:spLocks noChangeArrowheads="1"/>
          </p:cNvSpPr>
          <p:nvPr/>
        </p:nvSpPr>
        <p:spPr bwMode="auto">
          <a:xfrm>
            <a:off x="409989" y="5674205"/>
            <a:ext cx="5533611" cy="596900"/>
          </a:xfrm>
          <a:prstGeom prst="roundRect">
            <a:avLst>
              <a:gd name="adj" fmla="val 13514"/>
            </a:avLst>
          </a:prstGeom>
          <a:ln>
            <a:headEnd/>
            <a:tailEnd/>
          </a:ln>
        </p:spPr>
        <p:style>
          <a:lnRef idx="1">
            <a:schemeClr val="dk1"/>
          </a:lnRef>
          <a:fillRef idx="3">
            <a:schemeClr val="dk1"/>
          </a:fillRef>
          <a:effectRef idx="2">
            <a:schemeClr val="dk1"/>
          </a:effectRef>
          <a:fontRef idx="minor">
            <a:schemeClr val="lt1"/>
          </a:fontRef>
        </p:style>
        <p:txBody>
          <a:bodyPr anchor="ctr"/>
          <a:lstStyle/>
          <a:p>
            <a:pPr defTabSz="1300163">
              <a:defRPr/>
            </a:pPr>
            <a:r>
              <a:rPr lang="en-US" sz="1600" i="1" dirty="0">
                <a:latin typeface="Trebuchet MS" pitchFamily="34" charset="0"/>
              </a:rPr>
              <a:t>Providing the tools to solve your greatest computing and visualization challenges</a:t>
            </a:r>
          </a:p>
        </p:txBody>
      </p:sp>
      <p:grpSp>
        <p:nvGrpSpPr>
          <p:cNvPr id="2" name="Group 41"/>
          <p:cNvGrpSpPr>
            <a:grpSpLocks/>
          </p:cNvGrpSpPr>
          <p:nvPr/>
        </p:nvGrpSpPr>
        <p:grpSpPr bwMode="auto">
          <a:xfrm>
            <a:off x="6186496" y="3539918"/>
            <a:ext cx="2778127" cy="2693988"/>
            <a:chOff x="3921" y="2161"/>
            <a:chExt cx="1750" cy="1697"/>
          </a:xfrm>
        </p:grpSpPr>
        <p:sp>
          <p:nvSpPr>
            <p:cNvPr id="69673" name="Rectangle 7"/>
            <p:cNvSpPr>
              <a:spLocks noChangeArrowheads="1"/>
            </p:cNvSpPr>
            <p:nvPr/>
          </p:nvSpPr>
          <p:spPr bwMode="auto">
            <a:xfrm>
              <a:off x="4025" y="3393"/>
              <a:ext cx="1646" cy="465"/>
            </a:xfrm>
            <a:prstGeom prst="rect">
              <a:avLst/>
            </a:prstGeom>
            <a:noFill/>
            <a:ln w="9525">
              <a:noFill/>
              <a:miter lim="800000"/>
              <a:headEnd/>
              <a:tailEnd/>
            </a:ln>
          </p:spPr>
          <p:txBody>
            <a:bodyPr>
              <a:spAutoFit/>
            </a:bodyPr>
            <a:lstStyle/>
            <a:p>
              <a:r>
                <a:rPr lang="en-US" sz="1400" dirty="0">
                  <a:latin typeface="Trebuchet MS" pitchFamily="34" charset="0"/>
                </a:rPr>
                <a:t>Visualization of the vertical structure of a typical hurricane </a:t>
              </a:r>
            </a:p>
          </p:txBody>
        </p:sp>
        <p:pic>
          <p:nvPicPr>
            <p:cNvPr id="69674" name="Picture 39" descr="SciStratFig5-2right">
              <a:hlinkClick r:id="rId13"/>
            </p:cNvPr>
            <p:cNvPicPr>
              <a:picLocks noChangeAspect="1" noChangeArrowheads="1"/>
            </p:cNvPicPr>
            <p:nvPr/>
          </p:nvPicPr>
          <p:blipFill>
            <a:blip r:embed="rId14"/>
            <a:srcRect/>
            <a:stretch>
              <a:fillRect/>
            </a:stretch>
          </p:blipFill>
          <p:spPr bwMode="auto">
            <a:xfrm>
              <a:off x="3921" y="2161"/>
              <a:ext cx="1645" cy="1233"/>
            </a:xfrm>
            <a:prstGeom prst="rect">
              <a:avLst/>
            </a:prstGeom>
            <a:noFill/>
            <a:ln w="9525">
              <a:noFill/>
              <a:miter lim="800000"/>
              <a:headEnd/>
              <a:tailEnd/>
            </a:ln>
          </p:spPr>
        </p:pic>
      </p:grpSp>
      <p:grpSp>
        <p:nvGrpSpPr>
          <p:cNvPr id="3" name="Group 40"/>
          <p:cNvGrpSpPr>
            <a:grpSpLocks/>
          </p:cNvGrpSpPr>
          <p:nvPr/>
        </p:nvGrpSpPr>
        <p:grpSpPr bwMode="auto">
          <a:xfrm>
            <a:off x="5470526" y="895010"/>
            <a:ext cx="3673475" cy="2424114"/>
            <a:chOff x="3446" y="449"/>
            <a:chExt cx="2314" cy="1527"/>
          </a:xfrm>
        </p:grpSpPr>
        <p:pic>
          <p:nvPicPr>
            <p:cNvPr id="69671" name="Picture 35" descr="volvo-crash-simulation"/>
            <p:cNvPicPr>
              <a:picLocks noChangeAspect="1" noChangeArrowheads="1"/>
            </p:cNvPicPr>
            <p:nvPr/>
          </p:nvPicPr>
          <p:blipFill>
            <a:blip r:embed="rId15"/>
            <a:srcRect/>
            <a:stretch>
              <a:fillRect/>
            </a:stretch>
          </p:blipFill>
          <p:spPr bwMode="auto">
            <a:xfrm>
              <a:off x="3446" y="449"/>
              <a:ext cx="2213" cy="1189"/>
            </a:xfrm>
            <a:prstGeom prst="rect">
              <a:avLst/>
            </a:prstGeom>
            <a:noFill/>
            <a:ln w="9525">
              <a:noFill/>
              <a:miter lim="800000"/>
              <a:headEnd/>
              <a:tailEnd/>
            </a:ln>
          </p:spPr>
        </p:pic>
        <p:sp>
          <p:nvSpPr>
            <p:cNvPr id="69672" name="Rectangle 6"/>
            <p:cNvSpPr>
              <a:spLocks noChangeArrowheads="1"/>
            </p:cNvSpPr>
            <p:nvPr/>
          </p:nvSpPr>
          <p:spPr bwMode="auto">
            <a:xfrm>
              <a:off x="3996" y="1646"/>
              <a:ext cx="1764" cy="330"/>
            </a:xfrm>
            <a:prstGeom prst="rect">
              <a:avLst/>
            </a:prstGeom>
            <a:noFill/>
            <a:ln w="9525">
              <a:noFill/>
              <a:miter lim="800000"/>
              <a:headEnd/>
              <a:tailEnd/>
            </a:ln>
          </p:spPr>
          <p:txBody>
            <a:bodyPr>
              <a:spAutoFit/>
            </a:bodyPr>
            <a:lstStyle/>
            <a:p>
              <a:r>
                <a:rPr lang="en-US" sz="1400" dirty="0">
                  <a:latin typeface="Trebuchet MS" pitchFamily="34" charset="0"/>
                </a:rPr>
                <a:t>A car deforms in an asymmetrical crash </a:t>
              </a:r>
            </a:p>
          </p:txBody>
        </p:sp>
      </p:grpSp>
      <p:sp>
        <p:nvSpPr>
          <p:cNvPr id="69649" name="TextBox 17"/>
          <p:cNvSpPr txBox="1">
            <a:spLocks noChangeArrowheads="1"/>
          </p:cNvSpPr>
          <p:nvPr/>
        </p:nvSpPr>
        <p:spPr bwMode="auto">
          <a:xfrm>
            <a:off x="636588" y="1138717"/>
            <a:ext cx="1203325" cy="830997"/>
          </a:xfrm>
          <a:prstGeom prst="rect">
            <a:avLst/>
          </a:prstGeom>
          <a:noFill/>
          <a:ln w="9525" algn="ctr">
            <a:noFill/>
            <a:miter lim="800000"/>
            <a:headEnd/>
            <a:tailEnd/>
          </a:ln>
        </p:spPr>
        <p:txBody>
          <a:bodyPr>
            <a:spAutoFit/>
          </a:bodyPr>
          <a:lstStyle/>
          <a:p>
            <a:r>
              <a:rPr lang="en-US" sz="1200" dirty="0">
                <a:latin typeface="Trebuchet MS" pitchFamily="34" charset="0"/>
              </a:rPr>
              <a:t>Chipsets</a:t>
            </a:r>
          </a:p>
          <a:p>
            <a:r>
              <a:rPr lang="en-US" sz="1200" dirty="0">
                <a:latin typeface="Trebuchet MS" pitchFamily="34" charset="0"/>
              </a:rPr>
              <a:t>Networking</a:t>
            </a:r>
          </a:p>
          <a:p>
            <a:r>
              <a:rPr lang="en-US" sz="1200" dirty="0">
                <a:latin typeface="Trebuchet MS" pitchFamily="34" charset="0"/>
              </a:rPr>
              <a:t>Storage</a:t>
            </a:r>
          </a:p>
          <a:p>
            <a:r>
              <a:rPr lang="en-US" sz="1200" dirty="0">
                <a:latin typeface="Trebuchet MS" pitchFamily="34" charset="0"/>
              </a:rPr>
              <a:t>Silicon Tech</a:t>
            </a:r>
          </a:p>
        </p:txBody>
      </p:sp>
      <p:grpSp>
        <p:nvGrpSpPr>
          <p:cNvPr id="4" name="Group 43"/>
          <p:cNvGrpSpPr>
            <a:grpSpLocks/>
          </p:cNvGrpSpPr>
          <p:nvPr/>
        </p:nvGrpSpPr>
        <p:grpSpPr bwMode="auto">
          <a:xfrm>
            <a:off x="1708150" y="1600680"/>
            <a:ext cx="590550" cy="304800"/>
            <a:chOff x="239" y="756"/>
            <a:chExt cx="2132" cy="1100"/>
          </a:xfrm>
        </p:grpSpPr>
        <p:pic>
          <p:nvPicPr>
            <p:cNvPr id="69669" name="Picture 44" descr="IMG_1920"/>
            <p:cNvPicPr>
              <a:picLocks noChangeAspect="1" noChangeArrowheads="1"/>
            </p:cNvPicPr>
            <p:nvPr/>
          </p:nvPicPr>
          <p:blipFill>
            <a:blip r:embed="rId16"/>
            <a:srcRect l="14648" t="13184" r="19922" b="21094"/>
            <a:stretch>
              <a:fillRect/>
            </a:stretch>
          </p:blipFill>
          <p:spPr bwMode="auto">
            <a:xfrm rot="-1177419">
              <a:off x="764" y="780"/>
              <a:ext cx="1607" cy="1076"/>
            </a:xfrm>
            <a:prstGeom prst="rect">
              <a:avLst/>
            </a:prstGeom>
            <a:noFill/>
            <a:ln w="9525">
              <a:noFill/>
              <a:miter lim="800000"/>
              <a:headEnd/>
              <a:tailEnd/>
            </a:ln>
          </p:spPr>
        </p:pic>
        <p:pic>
          <p:nvPicPr>
            <p:cNvPr id="69670" name="Picture 45"/>
            <p:cNvPicPr>
              <a:picLocks noChangeAspect="1" noChangeArrowheads="1"/>
            </p:cNvPicPr>
            <p:nvPr/>
          </p:nvPicPr>
          <p:blipFill>
            <a:blip r:embed="rId17"/>
            <a:srcRect l="12123" t="17043" r="11807" b="8917"/>
            <a:stretch>
              <a:fillRect/>
            </a:stretch>
          </p:blipFill>
          <p:spPr bwMode="auto">
            <a:xfrm>
              <a:off x="239" y="756"/>
              <a:ext cx="1428" cy="975"/>
            </a:xfrm>
            <a:prstGeom prst="rect">
              <a:avLst/>
            </a:prstGeom>
            <a:noFill/>
            <a:ln w="50800" algn="ctr">
              <a:noFill/>
              <a:miter lim="800000"/>
              <a:headEnd/>
              <a:tailEnd/>
            </a:ln>
          </p:spPr>
        </p:pic>
      </p:grpSp>
      <p:grpSp>
        <p:nvGrpSpPr>
          <p:cNvPr id="5" name="Group 56"/>
          <p:cNvGrpSpPr>
            <a:grpSpLocks/>
          </p:cNvGrpSpPr>
          <p:nvPr/>
        </p:nvGrpSpPr>
        <p:grpSpPr bwMode="auto">
          <a:xfrm>
            <a:off x="1281113" y="4242208"/>
            <a:ext cx="949325" cy="376238"/>
            <a:chOff x="911" y="2463"/>
            <a:chExt cx="598" cy="237"/>
          </a:xfrm>
        </p:grpSpPr>
        <p:pic>
          <p:nvPicPr>
            <p:cNvPr id="69667" name="Picture 33" descr="mdsB3"/>
            <p:cNvPicPr>
              <a:picLocks noChangeAspect="1" noChangeArrowheads="1"/>
            </p:cNvPicPr>
            <p:nvPr/>
          </p:nvPicPr>
          <p:blipFill>
            <a:blip r:embed="rId18"/>
            <a:srcRect/>
            <a:stretch>
              <a:fillRect/>
            </a:stretch>
          </p:blipFill>
          <p:spPr bwMode="auto">
            <a:xfrm>
              <a:off x="980" y="2463"/>
              <a:ext cx="448" cy="237"/>
            </a:xfrm>
            <a:prstGeom prst="rect">
              <a:avLst/>
            </a:prstGeom>
            <a:noFill/>
            <a:ln w="9525" algn="ctr">
              <a:noFill/>
              <a:miter lim="800000"/>
              <a:headEnd/>
              <a:tailEnd/>
            </a:ln>
          </p:spPr>
        </p:pic>
        <p:sp>
          <p:nvSpPr>
            <p:cNvPr id="69668" name="TextBox 17"/>
            <p:cNvSpPr txBox="1">
              <a:spLocks noChangeArrowheads="1"/>
            </p:cNvSpPr>
            <p:nvPr/>
          </p:nvSpPr>
          <p:spPr bwMode="auto">
            <a:xfrm>
              <a:off x="911" y="2486"/>
              <a:ext cx="598" cy="174"/>
            </a:xfrm>
            <a:prstGeom prst="rect">
              <a:avLst/>
            </a:prstGeom>
            <a:noFill/>
            <a:ln w="9525" algn="ctr">
              <a:noFill/>
              <a:miter lim="800000"/>
              <a:headEnd/>
              <a:tailEnd/>
            </a:ln>
          </p:spPr>
          <p:txBody>
            <a:bodyPr>
              <a:spAutoFit/>
            </a:bodyPr>
            <a:lstStyle/>
            <a:p>
              <a:r>
                <a:rPr lang="en-US" sz="1200" dirty="0" err="1">
                  <a:solidFill>
                    <a:schemeClr val="bg1"/>
                  </a:solidFill>
                  <a:latin typeface="Trebuchet MS" pitchFamily="34" charset="0"/>
                </a:rPr>
                <a:t>Larrabee</a:t>
              </a:r>
              <a:endParaRPr lang="en-US" sz="1200" dirty="0">
                <a:solidFill>
                  <a:schemeClr val="bg1"/>
                </a:solidFill>
                <a:latin typeface="Trebuchet MS" pitchFamily="34" charset="0"/>
              </a:endParaRPr>
            </a:p>
          </p:txBody>
        </p:sp>
      </p:grpSp>
      <p:pic>
        <p:nvPicPr>
          <p:cNvPr id="69652" name="Picture 51" descr="nv_logo_footer"/>
          <p:cNvPicPr>
            <a:picLocks noChangeAspect="1" noChangeArrowheads="1"/>
          </p:cNvPicPr>
          <p:nvPr/>
        </p:nvPicPr>
        <p:blipFill>
          <a:blip r:embed="rId19"/>
          <a:srcRect/>
          <a:stretch>
            <a:fillRect/>
          </a:stretch>
        </p:blipFill>
        <p:spPr bwMode="auto">
          <a:xfrm>
            <a:off x="377754" y="3919118"/>
            <a:ext cx="1233487" cy="255587"/>
          </a:xfrm>
          <a:prstGeom prst="rect">
            <a:avLst/>
          </a:prstGeom>
          <a:noFill/>
          <a:ln w="9525">
            <a:noFill/>
            <a:miter lim="800000"/>
            <a:headEnd/>
            <a:tailEnd/>
          </a:ln>
        </p:spPr>
      </p:pic>
      <p:pic>
        <p:nvPicPr>
          <p:cNvPr id="69653" name="Picture 54" descr="ati_logo">
            <a:hlinkClick r:id="rId20"/>
          </p:cNvPr>
          <p:cNvPicPr>
            <a:picLocks noChangeAspect="1" noChangeArrowheads="1"/>
          </p:cNvPicPr>
          <p:nvPr/>
        </p:nvPicPr>
        <p:blipFill>
          <a:blip r:embed="rId21"/>
          <a:srcRect/>
          <a:stretch>
            <a:fillRect/>
          </a:stretch>
        </p:blipFill>
        <p:spPr bwMode="auto">
          <a:xfrm>
            <a:off x="547688" y="3102455"/>
            <a:ext cx="500062" cy="458787"/>
          </a:xfrm>
          <a:prstGeom prst="rect">
            <a:avLst/>
          </a:prstGeom>
          <a:noFill/>
          <a:ln w="9525">
            <a:noFill/>
            <a:miter lim="800000"/>
            <a:headEnd/>
            <a:tailEnd/>
          </a:ln>
        </p:spPr>
      </p:pic>
      <p:sp>
        <p:nvSpPr>
          <p:cNvPr id="69654" name="Rectangle 57"/>
          <p:cNvSpPr>
            <a:spLocks noChangeArrowheads="1"/>
          </p:cNvSpPr>
          <p:nvPr/>
        </p:nvSpPr>
        <p:spPr bwMode="auto">
          <a:xfrm>
            <a:off x="4475163" y="4967767"/>
            <a:ext cx="1661032" cy="646331"/>
          </a:xfrm>
          <a:prstGeom prst="rect">
            <a:avLst/>
          </a:prstGeom>
          <a:noFill/>
          <a:ln w="12700" algn="ctr">
            <a:noFill/>
            <a:miter lim="800000"/>
            <a:headEnd/>
            <a:tailEnd/>
          </a:ln>
        </p:spPr>
        <p:txBody>
          <a:bodyPr wrap="none">
            <a:spAutoFit/>
          </a:bodyPr>
          <a:lstStyle/>
          <a:p>
            <a:pPr algn="l"/>
            <a:r>
              <a:rPr lang="en-US" sz="1200" dirty="0">
                <a:latin typeface="Trebuchet MS" pitchFamily="34" charset="0"/>
              </a:rPr>
              <a:t>Optimized algorithms</a:t>
            </a:r>
          </a:p>
          <a:p>
            <a:pPr algn="l"/>
            <a:r>
              <a:rPr lang="en-US" sz="1200" dirty="0">
                <a:latin typeface="Trebuchet MS" pitchFamily="34" charset="0"/>
              </a:rPr>
              <a:t>~ Ray tracing</a:t>
            </a:r>
          </a:p>
          <a:p>
            <a:pPr algn="l"/>
            <a:r>
              <a:rPr lang="en-US" sz="1200" dirty="0">
                <a:latin typeface="Trebuchet MS" pitchFamily="34" charset="0"/>
              </a:rPr>
              <a:t>~ Clash</a:t>
            </a:r>
          </a:p>
        </p:txBody>
      </p:sp>
      <p:pic>
        <p:nvPicPr>
          <p:cNvPr id="69655" name="Picture 58" descr="C:\Documents and Settings\jleon01\Local Settings\Temporary Internet Files\Content.IE5\QHTB15F1\MCj04242380000[1].wmf"/>
          <p:cNvPicPr>
            <a:picLocks noChangeAspect="1" noChangeArrowheads="1"/>
          </p:cNvPicPr>
          <p:nvPr/>
        </p:nvPicPr>
        <p:blipFill>
          <a:blip r:embed="rId22"/>
          <a:srcRect/>
          <a:stretch>
            <a:fillRect/>
          </a:stretch>
        </p:blipFill>
        <p:spPr bwMode="auto">
          <a:xfrm>
            <a:off x="2147888" y="3181830"/>
            <a:ext cx="2020887" cy="2020887"/>
          </a:xfrm>
          <a:prstGeom prst="rect">
            <a:avLst/>
          </a:prstGeom>
          <a:noFill/>
          <a:ln w="9525">
            <a:noFill/>
            <a:miter lim="800000"/>
            <a:headEnd/>
            <a:tailEnd/>
          </a:ln>
        </p:spPr>
      </p:pic>
      <p:pic>
        <p:nvPicPr>
          <p:cNvPr id="69656" name="Picture 58" descr="C:\Documents and Settings\jleon01\Local Settings\Temporary Internet Files\Content.IE5\QHTB15F1\MCj04242380000[1].wmf"/>
          <p:cNvPicPr>
            <a:picLocks noChangeAspect="1" noChangeArrowheads="1"/>
          </p:cNvPicPr>
          <p:nvPr/>
        </p:nvPicPr>
        <p:blipFill>
          <a:blip r:embed="rId22"/>
          <a:srcRect/>
          <a:stretch>
            <a:fillRect/>
          </a:stretch>
        </p:blipFill>
        <p:spPr bwMode="auto">
          <a:xfrm>
            <a:off x="1139825" y="2592867"/>
            <a:ext cx="1317625" cy="1317625"/>
          </a:xfrm>
          <a:prstGeom prst="rect">
            <a:avLst/>
          </a:prstGeom>
          <a:noFill/>
          <a:ln w="9525">
            <a:noFill/>
            <a:miter lim="800000"/>
            <a:headEnd/>
            <a:tailEnd/>
          </a:ln>
        </p:spPr>
      </p:pic>
      <p:pic>
        <p:nvPicPr>
          <p:cNvPr id="69657" name="Picture 58" descr="C:\Documents and Settings\jleon01\Local Settings\Temporary Internet Files\Content.IE5\QHTB15F1\MCj04242380000[1].wmf"/>
          <p:cNvPicPr>
            <a:picLocks noChangeAspect="1" noChangeArrowheads="1"/>
          </p:cNvPicPr>
          <p:nvPr/>
        </p:nvPicPr>
        <p:blipFill>
          <a:blip r:embed="rId22"/>
          <a:srcRect/>
          <a:stretch>
            <a:fillRect/>
          </a:stretch>
        </p:blipFill>
        <p:spPr bwMode="auto">
          <a:xfrm>
            <a:off x="2130425" y="1527655"/>
            <a:ext cx="1543050" cy="1543050"/>
          </a:xfrm>
          <a:prstGeom prst="rect">
            <a:avLst/>
          </a:prstGeom>
          <a:noFill/>
          <a:ln w="9525">
            <a:noFill/>
            <a:miter lim="800000"/>
            <a:headEnd/>
            <a:tailEnd/>
          </a:ln>
        </p:spPr>
      </p:pic>
      <p:sp>
        <p:nvSpPr>
          <p:cNvPr id="69658" name="TextBox 33"/>
          <p:cNvSpPr txBox="1">
            <a:spLocks noChangeArrowheads="1"/>
          </p:cNvSpPr>
          <p:nvPr/>
        </p:nvSpPr>
        <p:spPr bwMode="auto">
          <a:xfrm>
            <a:off x="2487613" y="4028450"/>
            <a:ext cx="1408112" cy="368300"/>
          </a:xfrm>
          <a:prstGeom prst="rect">
            <a:avLst/>
          </a:prstGeom>
          <a:solidFill>
            <a:schemeClr val="bg1">
              <a:alpha val="50195"/>
            </a:schemeClr>
          </a:solidFill>
          <a:ln w="9525">
            <a:noFill/>
            <a:miter lim="800000"/>
            <a:headEnd/>
            <a:tailEnd/>
          </a:ln>
        </p:spPr>
        <p:txBody>
          <a:bodyPr>
            <a:spAutoFit/>
          </a:bodyPr>
          <a:lstStyle/>
          <a:p>
            <a:r>
              <a:rPr lang="en-US" sz="1800" dirty="0">
                <a:latin typeface="Trebuchet MS" pitchFamily="34" charset="0"/>
              </a:rPr>
              <a:t>Compute</a:t>
            </a:r>
          </a:p>
        </p:txBody>
      </p:sp>
      <p:sp>
        <p:nvSpPr>
          <p:cNvPr id="69659" name="TextBox 34"/>
          <p:cNvSpPr txBox="1">
            <a:spLocks noChangeArrowheads="1"/>
          </p:cNvSpPr>
          <p:nvPr/>
        </p:nvSpPr>
        <p:spPr bwMode="auto">
          <a:xfrm>
            <a:off x="2265363" y="2064230"/>
            <a:ext cx="1257300" cy="461962"/>
          </a:xfrm>
          <a:prstGeom prst="rect">
            <a:avLst/>
          </a:prstGeom>
          <a:solidFill>
            <a:schemeClr val="bg1">
              <a:alpha val="50195"/>
            </a:schemeClr>
          </a:solidFill>
          <a:ln w="9525">
            <a:noFill/>
            <a:miter lim="800000"/>
            <a:headEnd/>
            <a:tailEnd/>
          </a:ln>
        </p:spPr>
        <p:txBody>
          <a:bodyPr>
            <a:spAutoFit/>
          </a:bodyPr>
          <a:lstStyle/>
          <a:p>
            <a:r>
              <a:rPr lang="en-US" sz="1200">
                <a:latin typeface="Trebuchet MS" pitchFamily="34" charset="0"/>
              </a:rPr>
              <a:t>Platform</a:t>
            </a:r>
          </a:p>
          <a:p>
            <a:r>
              <a:rPr lang="en-US" sz="1200">
                <a:latin typeface="Trebuchet MS" pitchFamily="34" charset="0"/>
              </a:rPr>
              <a:t>Architecture</a:t>
            </a:r>
          </a:p>
        </p:txBody>
      </p:sp>
      <p:sp>
        <p:nvSpPr>
          <p:cNvPr id="69660" name="TextBox 35"/>
          <p:cNvSpPr txBox="1">
            <a:spLocks noChangeArrowheads="1"/>
          </p:cNvSpPr>
          <p:nvPr/>
        </p:nvSpPr>
        <p:spPr bwMode="auto">
          <a:xfrm>
            <a:off x="1285875" y="3123092"/>
            <a:ext cx="946150" cy="277813"/>
          </a:xfrm>
          <a:prstGeom prst="rect">
            <a:avLst/>
          </a:prstGeom>
          <a:solidFill>
            <a:schemeClr val="bg1">
              <a:alpha val="50195"/>
            </a:schemeClr>
          </a:solidFill>
          <a:ln w="9525">
            <a:noFill/>
            <a:miter lim="800000"/>
            <a:headEnd/>
            <a:tailEnd/>
          </a:ln>
        </p:spPr>
        <p:txBody>
          <a:bodyPr>
            <a:spAutoFit/>
          </a:bodyPr>
          <a:lstStyle/>
          <a:p>
            <a:r>
              <a:rPr lang="en-US" sz="1200">
                <a:latin typeface="Trebuchet MS" pitchFamily="34" charset="0"/>
              </a:rPr>
              <a:t>Graphics</a:t>
            </a:r>
          </a:p>
        </p:txBody>
      </p:sp>
      <p:pic>
        <p:nvPicPr>
          <p:cNvPr id="69661" name="Picture 29" descr="logo_pcisig.gif"/>
          <p:cNvPicPr>
            <a:picLocks noChangeAspect="1"/>
          </p:cNvPicPr>
          <p:nvPr/>
        </p:nvPicPr>
        <p:blipFill>
          <a:blip r:embed="rId23"/>
          <a:srcRect/>
          <a:stretch>
            <a:fillRect/>
          </a:stretch>
        </p:blipFill>
        <p:spPr bwMode="auto">
          <a:xfrm>
            <a:off x="3563938" y="1640367"/>
            <a:ext cx="465137" cy="160338"/>
          </a:xfrm>
          <a:prstGeom prst="rect">
            <a:avLst/>
          </a:prstGeom>
          <a:noFill/>
          <a:ln w="9525">
            <a:noFill/>
            <a:miter lim="800000"/>
            <a:headEnd/>
            <a:tailEnd/>
          </a:ln>
        </p:spPr>
      </p:pic>
      <p:sp>
        <p:nvSpPr>
          <p:cNvPr id="69662" name="TextBox 16"/>
          <p:cNvSpPr txBox="1">
            <a:spLocks noChangeArrowheads="1"/>
          </p:cNvSpPr>
          <p:nvPr/>
        </p:nvSpPr>
        <p:spPr bwMode="auto">
          <a:xfrm>
            <a:off x="3603625" y="1854680"/>
            <a:ext cx="1049338" cy="338554"/>
          </a:xfrm>
          <a:prstGeom prst="rect">
            <a:avLst/>
          </a:prstGeom>
          <a:noFill/>
          <a:ln w="9525">
            <a:noFill/>
            <a:miter lim="800000"/>
            <a:headEnd/>
            <a:tailEnd/>
          </a:ln>
        </p:spPr>
        <p:txBody>
          <a:bodyPr>
            <a:spAutoFit/>
          </a:bodyPr>
          <a:lstStyle/>
          <a:p>
            <a:pPr algn="l"/>
            <a:r>
              <a:rPr lang="en-US" sz="800">
                <a:latin typeface="Trebuchet MS" pitchFamily="34" charset="0"/>
              </a:rPr>
              <a:t>Industry Standards Leadership</a:t>
            </a:r>
          </a:p>
        </p:txBody>
      </p:sp>
      <p:pic>
        <p:nvPicPr>
          <p:cNvPr id="69663" name="Picture 34" descr="mainlogosmalltrans.gif"/>
          <p:cNvPicPr>
            <a:picLocks noChangeAspect="1"/>
          </p:cNvPicPr>
          <p:nvPr/>
        </p:nvPicPr>
        <p:blipFill>
          <a:blip r:embed="rId24"/>
          <a:srcRect/>
          <a:stretch>
            <a:fillRect/>
          </a:stretch>
        </p:blipFill>
        <p:spPr bwMode="auto">
          <a:xfrm>
            <a:off x="4048125" y="1568930"/>
            <a:ext cx="196850" cy="271462"/>
          </a:xfrm>
          <a:prstGeom prst="rect">
            <a:avLst/>
          </a:prstGeom>
          <a:noFill/>
          <a:ln w="9525">
            <a:noFill/>
            <a:miter lim="800000"/>
            <a:headEnd/>
            <a:tailEnd/>
          </a:ln>
        </p:spPr>
      </p:pic>
      <p:pic>
        <p:nvPicPr>
          <p:cNvPr id="69664" name="Picture 14" descr="screenshot.jpg"/>
          <p:cNvPicPr>
            <a:picLocks noChangeAspect="1"/>
          </p:cNvPicPr>
          <p:nvPr/>
        </p:nvPicPr>
        <p:blipFill>
          <a:blip r:embed="rId25"/>
          <a:srcRect/>
          <a:stretch>
            <a:fillRect/>
          </a:stretch>
        </p:blipFill>
        <p:spPr bwMode="auto">
          <a:xfrm>
            <a:off x="1671638" y="1941992"/>
            <a:ext cx="368300" cy="279400"/>
          </a:xfrm>
          <a:prstGeom prst="rect">
            <a:avLst/>
          </a:prstGeom>
          <a:noFill/>
          <a:ln w="9525">
            <a:noFill/>
            <a:miter lim="800000"/>
            <a:headEnd/>
            <a:tailEnd/>
          </a:ln>
        </p:spPr>
      </p:pic>
      <p:pic>
        <p:nvPicPr>
          <p:cNvPr id="69665" name="Picture 41" descr="screenshot.jpg"/>
          <p:cNvPicPr>
            <a:picLocks noChangeAspect="1"/>
          </p:cNvPicPr>
          <p:nvPr/>
        </p:nvPicPr>
        <p:blipFill>
          <a:blip r:embed="rId26"/>
          <a:srcRect/>
          <a:stretch>
            <a:fillRect/>
          </a:stretch>
        </p:blipFill>
        <p:spPr bwMode="auto">
          <a:xfrm>
            <a:off x="679450" y="2618267"/>
            <a:ext cx="301625" cy="354013"/>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Oval 2"/>
          <p:cNvSpPr>
            <a:spLocks noChangeArrowheads="1"/>
          </p:cNvSpPr>
          <p:nvPr/>
        </p:nvSpPr>
        <p:spPr bwMode="auto">
          <a:xfrm>
            <a:off x="1905000" y="4249738"/>
            <a:ext cx="2922588" cy="1890712"/>
          </a:xfrm>
          <a:prstGeom prst="ellipse">
            <a:avLst/>
          </a:prstGeom>
          <a:gradFill rotWithShape="1">
            <a:gsLst>
              <a:gs pos="0">
                <a:schemeClr val="bg2">
                  <a:alpha val="64999"/>
                </a:schemeClr>
              </a:gs>
              <a:gs pos="100000">
                <a:schemeClr val="bg2">
                  <a:gamma/>
                  <a:tint val="0"/>
                  <a:invGamma/>
                  <a:alpha val="0"/>
                </a:schemeClr>
              </a:gs>
            </a:gsLst>
            <a:path path="shape">
              <a:fillToRect l="50000" t="50000" r="50000" b="50000"/>
            </a:path>
          </a:gradFill>
          <a:ln w="44450" algn="ctr">
            <a:noFill/>
            <a:round/>
            <a:headEnd/>
            <a:tailEnd/>
          </a:ln>
          <a:effectLst/>
        </p:spPr>
        <p:txBody>
          <a:bodyPr wrap="none" anchor="ctr"/>
          <a:lstStyle/>
          <a:p>
            <a:pPr>
              <a:defRPr/>
            </a:pPr>
            <a:endParaRPr lang="en-US" dirty="0">
              <a:latin typeface="Trebuchet MS" pitchFamily="34" charset="0"/>
            </a:endParaRPr>
          </a:p>
        </p:txBody>
      </p:sp>
      <p:sp>
        <p:nvSpPr>
          <p:cNvPr id="120835" name="Oval 3"/>
          <p:cNvSpPr>
            <a:spLocks noChangeArrowheads="1"/>
          </p:cNvSpPr>
          <p:nvPr/>
        </p:nvSpPr>
        <p:spPr bwMode="auto">
          <a:xfrm>
            <a:off x="2971800" y="3049588"/>
            <a:ext cx="2922588" cy="1890712"/>
          </a:xfrm>
          <a:prstGeom prst="ellipse">
            <a:avLst/>
          </a:prstGeom>
          <a:gradFill rotWithShape="1">
            <a:gsLst>
              <a:gs pos="0">
                <a:schemeClr val="bg2">
                  <a:alpha val="64999"/>
                </a:schemeClr>
              </a:gs>
              <a:gs pos="100000">
                <a:schemeClr val="bg2">
                  <a:gamma/>
                  <a:tint val="0"/>
                  <a:invGamma/>
                  <a:alpha val="0"/>
                </a:schemeClr>
              </a:gs>
            </a:gsLst>
            <a:path path="shape">
              <a:fillToRect l="50000" t="50000" r="50000" b="50000"/>
            </a:path>
          </a:gradFill>
          <a:ln w="44450" algn="ctr">
            <a:noFill/>
            <a:round/>
            <a:headEnd/>
            <a:tailEnd/>
          </a:ln>
          <a:effectLst/>
        </p:spPr>
        <p:txBody>
          <a:bodyPr wrap="none" anchor="ctr"/>
          <a:lstStyle/>
          <a:p>
            <a:pPr>
              <a:defRPr/>
            </a:pPr>
            <a:endParaRPr lang="en-US" dirty="0">
              <a:latin typeface="Trebuchet MS" pitchFamily="34" charset="0"/>
            </a:endParaRPr>
          </a:p>
        </p:txBody>
      </p:sp>
      <p:sp>
        <p:nvSpPr>
          <p:cNvPr id="120836" name="Oval 4"/>
          <p:cNvSpPr>
            <a:spLocks noChangeArrowheads="1"/>
          </p:cNvSpPr>
          <p:nvPr/>
        </p:nvSpPr>
        <p:spPr bwMode="auto">
          <a:xfrm>
            <a:off x="4267200" y="1858963"/>
            <a:ext cx="2922588" cy="1890712"/>
          </a:xfrm>
          <a:prstGeom prst="ellipse">
            <a:avLst/>
          </a:prstGeom>
          <a:gradFill rotWithShape="1">
            <a:gsLst>
              <a:gs pos="0">
                <a:schemeClr val="bg2">
                  <a:alpha val="64999"/>
                </a:schemeClr>
              </a:gs>
              <a:gs pos="100000">
                <a:schemeClr val="bg2">
                  <a:gamma/>
                  <a:tint val="0"/>
                  <a:invGamma/>
                  <a:alpha val="0"/>
                </a:schemeClr>
              </a:gs>
            </a:gsLst>
            <a:path path="shape">
              <a:fillToRect l="50000" t="50000" r="50000" b="50000"/>
            </a:path>
          </a:gradFill>
          <a:ln w="44450" algn="ctr">
            <a:noFill/>
            <a:round/>
            <a:headEnd/>
            <a:tailEnd/>
          </a:ln>
          <a:effectLst/>
        </p:spPr>
        <p:txBody>
          <a:bodyPr wrap="none" anchor="ctr"/>
          <a:lstStyle/>
          <a:p>
            <a:pPr>
              <a:defRPr/>
            </a:pPr>
            <a:endParaRPr lang="en-US" dirty="0">
              <a:latin typeface="Trebuchet MS" pitchFamily="34" charset="0"/>
            </a:endParaRPr>
          </a:p>
        </p:txBody>
      </p:sp>
      <p:sp>
        <p:nvSpPr>
          <p:cNvPr id="120837" name="Oval 5"/>
          <p:cNvSpPr>
            <a:spLocks noChangeArrowheads="1"/>
          </p:cNvSpPr>
          <p:nvPr/>
        </p:nvSpPr>
        <p:spPr bwMode="auto">
          <a:xfrm>
            <a:off x="6221413" y="4191000"/>
            <a:ext cx="2922587" cy="1890713"/>
          </a:xfrm>
          <a:prstGeom prst="ellipse">
            <a:avLst/>
          </a:prstGeom>
          <a:gradFill rotWithShape="1">
            <a:gsLst>
              <a:gs pos="0">
                <a:schemeClr val="bg2">
                  <a:alpha val="64999"/>
                </a:schemeClr>
              </a:gs>
              <a:gs pos="100000">
                <a:schemeClr val="bg2">
                  <a:gamma/>
                  <a:tint val="0"/>
                  <a:invGamma/>
                  <a:alpha val="0"/>
                </a:schemeClr>
              </a:gs>
            </a:gsLst>
            <a:path path="shape">
              <a:fillToRect l="50000" t="50000" r="50000" b="50000"/>
            </a:path>
          </a:gradFill>
          <a:ln w="44450" algn="ctr">
            <a:noFill/>
            <a:round/>
            <a:headEnd/>
            <a:tailEnd/>
          </a:ln>
          <a:effectLst/>
        </p:spPr>
        <p:txBody>
          <a:bodyPr wrap="none" anchor="ctr"/>
          <a:lstStyle/>
          <a:p>
            <a:pPr>
              <a:defRPr/>
            </a:pPr>
            <a:endParaRPr lang="en-US" dirty="0"/>
          </a:p>
        </p:txBody>
      </p:sp>
      <p:sp>
        <p:nvSpPr>
          <p:cNvPr id="120838" name="Oval 6"/>
          <p:cNvSpPr>
            <a:spLocks noChangeArrowheads="1"/>
          </p:cNvSpPr>
          <p:nvPr/>
        </p:nvSpPr>
        <p:spPr bwMode="auto">
          <a:xfrm>
            <a:off x="0" y="2125663"/>
            <a:ext cx="2922588" cy="1890712"/>
          </a:xfrm>
          <a:prstGeom prst="ellipse">
            <a:avLst/>
          </a:prstGeom>
          <a:gradFill rotWithShape="1">
            <a:gsLst>
              <a:gs pos="0">
                <a:schemeClr val="bg2">
                  <a:alpha val="64999"/>
                </a:schemeClr>
              </a:gs>
              <a:gs pos="100000">
                <a:schemeClr val="bg2">
                  <a:gamma/>
                  <a:tint val="0"/>
                  <a:invGamma/>
                  <a:alpha val="0"/>
                </a:schemeClr>
              </a:gs>
            </a:gsLst>
            <a:path path="shape">
              <a:fillToRect l="50000" t="50000" r="50000" b="50000"/>
            </a:path>
          </a:gradFill>
          <a:ln w="44450" algn="ctr">
            <a:noFill/>
            <a:round/>
            <a:headEnd/>
            <a:tailEnd/>
          </a:ln>
          <a:effectLst/>
        </p:spPr>
        <p:txBody>
          <a:bodyPr wrap="none" anchor="ctr"/>
          <a:lstStyle/>
          <a:p>
            <a:pPr>
              <a:defRPr/>
            </a:pPr>
            <a:endParaRPr lang="en-US" dirty="0">
              <a:latin typeface="Trebuchet MS" pitchFamily="34" charset="0"/>
            </a:endParaRPr>
          </a:p>
        </p:txBody>
      </p:sp>
      <p:grpSp>
        <p:nvGrpSpPr>
          <p:cNvPr id="2" name="Group 7"/>
          <p:cNvGrpSpPr>
            <a:grpSpLocks/>
          </p:cNvGrpSpPr>
          <p:nvPr/>
        </p:nvGrpSpPr>
        <p:grpSpPr bwMode="auto">
          <a:xfrm>
            <a:off x="4924425" y="1752600"/>
            <a:ext cx="1609725" cy="1611313"/>
            <a:chOff x="3102" y="1086"/>
            <a:chExt cx="1014" cy="1015"/>
          </a:xfrm>
        </p:grpSpPr>
        <p:pic>
          <p:nvPicPr>
            <p:cNvPr id="35898" name="Picture 8" descr="YellowCore"/>
            <p:cNvPicPr>
              <a:picLocks noChangeAspect="1" noChangeArrowheads="1"/>
            </p:cNvPicPr>
            <p:nvPr/>
          </p:nvPicPr>
          <p:blipFill>
            <a:blip r:embed="rId3"/>
            <a:srcRect/>
            <a:stretch>
              <a:fillRect/>
            </a:stretch>
          </p:blipFill>
          <p:spPr bwMode="auto">
            <a:xfrm>
              <a:off x="3630" y="1879"/>
              <a:ext cx="222" cy="222"/>
            </a:xfrm>
            <a:prstGeom prst="rect">
              <a:avLst/>
            </a:prstGeom>
            <a:noFill/>
            <a:ln w="9525">
              <a:noFill/>
              <a:miter lim="800000"/>
              <a:headEnd/>
              <a:tailEnd/>
            </a:ln>
          </p:spPr>
        </p:pic>
        <p:pic>
          <p:nvPicPr>
            <p:cNvPr id="35899" name="Picture 9" descr="GreenCore"/>
            <p:cNvPicPr>
              <a:picLocks noChangeAspect="1" noChangeArrowheads="1"/>
            </p:cNvPicPr>
            <p:nvPr/>
          </p:nvPicPr>
          <p:blipFill>
            <a:blip r:embed="rId4"/>
            <a:srcRect/>
            <a:stretch>
              <a:fillRect/>
            </a:stretch>
          </p:blipFill>
          <p:spPr bwMode="auto">
            <a:xfrm>
              <a:off x="3102" y="1086"/>
              <a:ext cx="487" cy="487"/>
            </a:xfrm>
            <a:prstGeom prst="rect">
              <a:avLst/>
            </a:prstGeom>
            <a:noFill/>
            <a:ln w="9525">
              <a:noFill/>
              <a:miter lim="800000"/>
              <a:headEnd/>
              <a:tailEnd/>
            </a:ln>
          </p:spPr>
        </p:pic>
        <p:pic>
          <p:nvPicPr>
            <p:cNvPr id="35900" name="Picture 10" descr="YellowCore"/>
            <p:cNvPicPr>
              <a:picLocks noChangeAspect="1" noChangeArrowheads="1"/>
            </p:cNvPicPr>
            <p:nvPr/>
          </p:nvPicPr>
          <p:blipFill>
            <a:blip r:embed="rId3"/>
            <a:srcRect/>
            <a:stretch>
              <a:fillRect/>
            </a:stretch>
          </p:blipFill>
          <p:spPr bwMode="auto">
            <a:xfrm>
              <a:off x="3882" y="1879"/>
              <a:ext cx="222" cy="222"/>
            </a:xfrm>
            <a:prstGeom prst="rect">
              <a:avLst/>
            </a:prstGeom>
            <a:noFill/>
            <a:ln w="9525">
              <a:noFill/>
              <a:miter lim="800000"/>
              <a:headEnd/>
              <a:tailEnd/>
            </a:ln>
          </p:spPr>
        </p:pic>
        <p:pic>
          <p:nvPicPr>
            <p:cNvPr id="35901" name="Picture 11" descr="YellowCore"/>
            <p:cNvPicPr>
              <a:picLocks noChangeAspect="1" noChangeArrowheads="1"/>
            </p:cNvPicPr>
            <p:nvPr/>
          </p:nvPicPr>
          <p:blipFill>
            <a:blip r:embed="rId3"/>
            <a:srcRect/>
            <a:stretch>
              <a:fillRect/>
            </a:stretch>
          </p:blipFill>
          <p:spPr bwMode="auto">
            <a:xfrm>
              <a:off x="3636" y="1615"/>
              <a:ext cx="222" cy="222"/>
            </a:xfrm>
            <a:prstGeom prst="rect">
              <a:avLst/>
            </a:prstGeom>
            <a:noFill/>
            <a:ln w="9525">
              <a:noFill/>
              <a:miter lim="800000"/>
              <a:headEnd/>
              <a:tailEnd/>
            </a:ln>
          </p:spPr>
        </p:pic>
        <p:pic>
          <p:nvPicPr>
            <p:cNvPr id="35902" name="Picture 12" descr="YellowCore"/>
            <p:cNvPicPr>
              <a:picLocks noChangeAspect="1" noChangeArrowheads="1"/>
            </p:cNvPicPr>
            <p:nvPr/>
          </p:nvPicPr>
          <p:blipFill>
            <a:blip r:embed="rId3"/>
            <a:srcRect/>
            <a:stretch>
              <a:fillRect/>
            </a:stretch>
          </p:blipFill>
          <p:spPr bwMode="auto">
            <a:xfrm>
              <a:off x="3888" y="1615"/>
              <a:ext cx="222" cy="222"/>
            </a:xfrm>
            <a:prstGeom prst="rect">
              <a:avLst/>
            </a:prstGeom>
            <a:noFill/>
            <a:ln w="9525">
              <a:noFill/>
              <a:miter lim="800000"/>
              <a:headEnd/>
              <a:tailEnd/>
            </a:ln>
          </p:spPr>
        </p:pic>
        <p:pic>
          <p:nvPicPr>
            <p:cNvPr id="35903" name="Picture 13" descr="YellowCore"/>
            <p:cNvPicPr>
              <a:picLocks noChangeAspect="1" noChangeArrowheads="1"/>
            </p:cNvPicPr>
            <p:nvPr/>
          </p:nvPicPr>
          <p:blipFill>
            <a:blip r:embed="rId3"/>
            <a:srcRect/>
            <a:stretch>
              <a:fillRect/>
            </a:stretch>
          </p:blipFill>
          <p:spPr bwMode="auto">
            <a:xfrm>
              <a:off x="3636" y="1351"/>
              <a:ext cx="222" cy="222"/>
            </a:xfrm>
            <a:prstGeom prst="rect">
              <a:avLst/>
            </a:prstGeom>
            <a:noFill/>
            <a:ln w="9525">
              <a:noFill/>
              <a:miter lim="800000"/>
              <a:headEnd/>
              <a:tailEnd/>
            </a:ln>
          </p:spPr>
        </p:pic>
        <p:pic>
          <p:nvPicPr>
            <p:cNvPr id="35904" name="Picture 14" descr="YellowCore"/>
            <p:cNvPicPr>
              <a:picLocks noChangeAspect="1" noChangeArrowheads="1"/>
            </p:cNvPicPr>
            <p:nvPr/>
          </p:nvPicPr>
          <p:blipFill>
            <a:blip r:embed="rId3"/>
            <a:srcRect/>
            <a:stretch>
              <a:fillRect/>
            </a:stretch>
          </p:blipFill>
          <p:spPr bwMode="auto">
            <a:xfrm>
              <a:off x="3888" y="1351"/>
              <a:ext cx="222" cy="222"/>
            </a:xfrm>
            <a:prstGeom prst="rect">
              <a:avLst/>
            </a:prstGeom>
            <a:noFill/>
            <a:ln w="9525">
              <a:noFill/>
              <a:miter lim="800000"/>
              <a:headEnd/>
              <a:tailEnd/>
            </a:ln>
          </p:spPr>
        </p:pic>
        <p:pic>
          <p:nvPicPr>
            <p:cNvPr id="35905" name="Picture 15" descr="YellowCore"/>
            <p:cNvPicPr>
              <a:picLocks noChangeAspect="1" noChangeArrowheads="1"/>
            </p:cNvPicPr>
            <p:nvPr/>
          </p:nvPicPr>
          <p:blipFill>
            <a:blip r:embed="rId3"/>
            <a:srcRect/>
            <a:stretch>
              <a:fillRect/>
            </a:stretch>
          </p:blipFill>
          <p:spPr bwMode="auto">
            <a:xfrm>
              <a:off x="3642" y="1086"/>
              <a:ext cx="222" cy="222"/>
            </a:xfrm>
            <a:prstGeom prst="rect">
              <a:avLst/>
            </a:prstGeom>
            <a:noFill/>
            <a:ln w="9525">
              <a:noFill/>
              <a:miter lim="800000"/>
              <a:headEnd/>
              <a:tailEnd/>
            </a:ln>
          </p:spPr>
        </p:pic>
        <p:pic>
          <p:nvPicPr>
            <p:cNvPr id="35906" name="Picture 16" descr="YellowCore"/>
            <p:cNvPicPr>
              <a:picLocks noChangeAspect="1" noChangeArrowheads="1"/>
            </p:cNvPicPr>
            <p:nvPr/>
          </p:nvPicPr>
          <p:blipFill>
            <a:blip r:embed="rId3"/>
            <a:srcRect/>
            <a:stretch>
              <a:fillRect/>
            </a:stretch>
          </p:blipFill>
          <p:spPr bwMode="auto">
            <a:xfrm>
              <a:off x="3894" y="1086"/>
              <a:ext cx="222" cy="222"/>
            </a:xfrm>
            <a:prstGeom prst="rect">
              <a:avLst/>
            </a:prstGeom>
            <a:noFill/>
            <a:ln w="9525">
              <a:noFill/>
              <a:miter lim="800000"/>
              <a:headEnd/>
              <a:tailEnd/>
            </a:ln>
          </p:spPr>
        </p:pic>
        <p:pic>
          <p:nvPicPr>
            <p:cNvPr id="35907" name="Picture 17" descr="YellowCore"/>
            <p:cNvPicPr>
              <a:picLocks noChangeAspect="1" noChangeArrowheads="1"/>
            </p:cNvPicPr>
            <p:nvPr/>
          </p:nvPicPr>
          <p:blipFill>
            <a:blip r:embed="rId3"/>
            <a:srcRect/>
            <a:stretch>
              <a:fillRect/>
            </a:stretch>
          </p:blipFill>
          <p:spPr bwMode="auto">
            <a:xfrm>
              <a:off x="3102" y="1879"/>
              <a:ext cx="222" cy="222"/>
            </a:xfrm>
            <a:prstGeom prst="rect">
              <a:avLst/>
            </a:prstGeom>
            <a:noFill/>
            <a:ln w="9525">
              <a:noFill/>
              <a:miter lim="800000"/>
              <a:headEnd/>
              <a:tailEnd/>
            </a:ln>
          </p:spPr>
        </p:pic>
        <p:pic>
          <p:nvPicPr>
            <p:cNvPr id="35908" name="Picture 18" descr="YellowCore"/>
            <p:cNvPicPr>
              <a:picLocks noChangeAspect="1" noChangeArrowheads="1"/>
            </p:cNvPicPr>
            <p:nvPr/>
          </p:nvPicPr>
          <p:blipFill>
            <a:blip r:embed="rId3"/>
            <a:srcRect/>
            <a:stretch>
              <a:fillRect/>
            </a:stretch>
          </p:blipFill>
          <p:spPr bwMode="auto">
            <a:xfrm>
              <a:off x="3354" y="1879"/>
              <a:ext cx="222" cy="222"/>
            </a:xfrm>
            <a:prstGeom prst="rect">
              <a:avLst/>
            </a:prstGeom>
            <a:noFill/>
            <a:ln w="9525">
              <a:noFill/>
              <a:miter lim="800000"/>
              <a:headEnd/>
              <a:tailEnd/>
            </a:ln>
          </p:spPr>
        </p:pic>
        <p:pic>
          <p:nvPicPr>
            <p:cNvPr id="35909" name="Picture 19" descr="YellowCore"/>
            <p:cNvPicPr>
              <a:picLocks noChangeAspect="1" noChangeArrowheads="1"/>
            </p:cNvPicPr>
            <p:nvPr/>
          </p:nvPicPr>
          <p:blipFill>
            <a:blip r:embed="rId3"/>
            <a:srcRect/>
            <a:stretch>
              <a:fillRect/>
            </a:stretch>
          </p:blipFill>
          <p:spPr bwMode="auto">
            <a:xfrm>
              <a:off x="3108" y="1615"/>
              <a:ext cx="222" cy="222"/>
            </a:xfrm>
            <a:prstGeom prst="rect">
              <a:avLst/>
            </a:prstGeom>
            <a:noFill/>
            <a:ln w="9525">
              <a:noFill/>
              <a:miter lim="800000"/>
              <a:headEnd/>
              <a:tailEnd/>
            </a:ln>
          </p:spPr>
        </p:pic>
        <p:pic>
          <p:nvPicPr>
            <p:cNvPr id="35910" name="Picture 20" descr="YellowCore"/>
            <p:cNvPicPr>
              <a:picLocks noChangeAspect="1" noChangeArrowheads="1"/>
            </p:cNvPicPr>
            <p:nvPr/>
          </p:nvPicPr>
          <p:blipFill>
            <a:blip r:embed="rId3"/>
            <a:srcRect/>
            <a:stretch>
              <a:fillRect/>
            </a:stretch>
          </p:blipFill>
          <p:spPr bwMode="auto">
            <a:xfrm>
              <a:off x="3360" y="1615"/>
              <a:ext cx="222" cy="222"/>
            </a:xfrm>
            <a:prstGeom prst="rect">
              <a:avLst/>
            </a:prstGeom>
            <a:noFill/>
            <a:ln w="9525">
              <a:noFill/>
              <a:miter lim="800000"/>
              <a:headEnd/>
              <a:tailEnd/>
            </a:ln>
          </p:spPr>
        </p:pic>
      </p:grpSp>
      <p:pic>
        <p:nvPicPr>
          <p:cNvPr id="35848" name="Picture 21" descr="YellowCore"/>
          <p:cNvPicPr>
            <a:picLocks noChangeAspect="1" noChangeArrowheads="1"/>
          </p:cNvPicPr>
          <p:nvPr/>
        </p:nvPicPr>
        <p:blipFill>
          <a:blip r:embed="rId3"/>
          <a:srcRect/>
          <a:stretch>
            <a:fillRect/>
          </a:stretch>
        </p:blipFill>
        <p:spPr bwMode="auto">
          <a:xfrm>
            <a:off x="4538663" y="4164013"/>
            <a:ext cx="352425" cy="352425"/>
          </a:xfrm>
          <a:prstGeom prst="rect">
            <a:avLst/>
          </a:prstGeom>
          <a:noFill/>
          <a:ln w="9525">
            <a:noFill/>
            <a:miter lim="800000"/>
            <a:headEnd/>
            <a:tailEnd/>
          </a:ln>
        </p:spPr>
      </p:pic>
      <p:pic>
        <p:nvPicPr>
          <p:cNvPr id="35849" name="Picture 22" descr="GreenCore"/>
          <p:cNvPicPr>
            <a:picLocks noChangeAspect="1" noChangeArrowheads="1"/>
          </p:cNvPicPr>
          <p:nvPr/>
        </p:nvPicPr>
        <p:blipFill>
          <a:blip r:embed="rId4"/>
          <a:srcRect/>
          <a:stretch>
            <a:fillRect/>
          </a:stretch>
        </p:blipFill>
        <p:spPr bwMode="auto">
          <a:xfrm>
            <a:off x="3700463" y="2905125"/>
            <a:ext cx="773112" cy="773113"/>
          </a:xfrm>
          <a:prstGeom prst="rect">
            <a:avLst/>
          </a:prstGeom>
          <a:noFill/>
          <a:ln w="9525">
            <a:noFill/>
            <a:miter lim="800000"/>
            <a:headEnd/>
            <a:tailEnd/>
          </a:ln>
        </p:spPr>
      </p:pic>
      <p:pic>
        <p:nvPicPr>
          <p:cNvPr id="35850" name="Picture 23" descr="GreenCore"/>
          <p:cNvPicPr>
            <a:picLocks noChangeAspect="1" noChangeArrowheads="1"/>
          </p:cNvPicPr>
          <p:nvPr/>
        </p:nvPicPr>
        <p:blipFill>
          <a:blip r:embed="rId4"/>
          <a:srcRect/>
          <a:stretch>
            <a:fillRect/>
          </a:stretch>
        </p:blipFill>
        <p:spPr bwMode="auto">
          <a:xfrm>
            <a:off x="3700463" y="3743325"/>
            <a:ext cx="773112" cy="773113"/>
          </a:xfrm>
          <a:prstGeom prst="rect">
            <a:avLst/>
          </a:prstGeom>
          <a:noFill/>
          <a:ln w="9525">
            <a:noFill/>
            <a:miter lim="800000"/>
            <a:headEnd/>
            <a:tailEnd/>
          </a:ln>
        </p:spPr>
      </p:pic>
      <p:pic>
        <p:nvPicPr>
          <p:cNvPr id="35851" name="Picture 24" descr="YellowCore"/>
          <p:cNvPicPr>
            <a:picLocks noChangeAspect="1" noChangeArrowheads="1"/>
          </p:cNvPicPr>
          <p:nvPr/>
        </p:nvPicPr>
        <p:blipFill>
          <a:blip r:embed="rId3"/>
          <a:srcRect/>
          <a:stretch>
            <a:fillRect/>
          </a:stretch>
        </p:blipFill>
        <p:spPr bwMode="auto">
          <a:xfrm>
            <a:off x="4938713" y="4164013"/>
            <a:ext cx="352425" cy="352425"/>
          </a:xfrm>
          <a:prstGeom prst="rect">
            <a:avLst/>
          </a:prstGeom>
          <a:noFill/>
          <a:ln w="9525">
            <a:noFill/>
            <a:miter lim="800000"/>
            <a:headEnd/>
            <a:tailEnd/>
          </a:ln>
        </p:spPr>
      </p:pic>
      <p:pic>
        <p:nvPicPr>
          <p:cNvPr id="35852" name="Picture 25" descr="YellowCore"/>
          <p:cNvPicPr>
            <a:picLocks noChangeAspect="1" noChangeArrowheads="1"/>
          </p:cNvPicPr>
          <p:nvPr/>
        </p:nvPicPr>
        <p:blipFill>
          <a:blip r:embed="rId3"/>
          <a:srcRect/>
          <a:stretch>
            <a:fillRect/>
          </a:stretch>
        </p:blipFill>
        <p:spPr bwMode="auto">
          <a:xfrm>
            <a:off x="4548188" y="3744913"/>
            <a:ext cx="352425" cy="352425"/>
          </a:xfrm>
          <a:prstGeom prst="rect">
            <a:avLst/>
          </a:prstGeom>
          <a:noFill/>
          <a:ln w="9525">
            <a:noFill/>
            <a:miter lim="800000"/>
            <a:headEnd/>
            <a:tailEnd/>
          </a:ln>
        </p:spPr>
      </p:pic>
      <p:pic>
        <p:nvPicPr>
          <p:cNvPr id="35853" name="Picture 26" descr="YellowCore"/>
          <p:cNvPicPr>
            <a:picLocks noChangeAspect="1" noChangeArrowheads="1"/>
          </p:cNvPicPr>
          <p:nvPr/>
        </p:nvPicPr>
        <p:blipFill>
          <a:blip r:embed="rId3"/>
          <a:srcRect/>
          <a:stretch>
            <a:fillRect/>
          </a:stretch>
        </p:blipFill>
        <p:spPr bwMode="auto">
          <a:xfrm>
            <a:off x="4948238" y="3744913"/>
            <a:ext cx="352425" cy="352425"/>
          </a:xfrm>
          <a:prstGeom prst="rect">
            <a:avLst/>
          </a:prstGeom>
          <a:noFill/>
          <a:ln w="9525">
            <a:noFill/>
            <a:miter lim="800000"/>
            <a:headEnd/>
            <a:tailEnd/>
          </a:ln>
        </p:spPr>
      </p:pic>
      <p:grpSp>
        <p:nvGrpSpPr>
          <p:cNvPr id="3" name="Group 27"/>
          <p:cNvGrpSpPr>
            <a:grpSpLocks/>
          </p:cNvGrpSpPr>
          <p:nvPr/>
        </p:nvGrpSpPr>
        <p:grpSpPr bwMode="auto">
          <a:xfrm>
            <a:off x="609600" y="1752600"/>
            <a:ext cx="1620838" cy="1611313"/>
            <a:chOff x="312" y="1224"/>
            <a:chExt cx="1021" cy="1015"/>
          </a:xfrm>
        </p:grpSpPr>
        <p:pic>
          <p:nvPicPr>
            <p:cNvPr id="35894" name="Picture 28" descr="GreenCore"/>
            <p:cNvPicPr>
              <a:picLocks noChangeAspect="1" noChangeArrowheads="1"/>
            </p:cNvPicPr>
            <p:nvPr/>
          </p:nvPicPr>
          <p:blipFill>
            <a:blip r:embed="rId4"/>
            <a:srcRect/>
            <a:stretch>
              <a:fillRect/>
            </a:stretch>
          </p:blipFill>
          <p:spPr bwMode="auto">
            <a:xfrm>
              <a:off x="846" y="1224"/>
              <a:ext cx="487" cy="487"/>
            </a:xfrm>
            <a:prstGeom prst="rect">
              <a:avLst/>
            </a:prstGeom>
            <a:noFill/>
            <a:ln w="9525">
              <a:noFill/>
              <a:miter lim="800000"/>
              <a:headEnd/>
              <a:tailEnd/>
            </a:ln>
          </p:spPr>
        </p:pic>
        <p:pic>
          <p:nvPicPr>
            <p:cNvPr id="35895" name="Picture 29" descr="GreenCore"/>
            <p:cNvPicPr>
              <a:picLocks noChangeAspect="1" noChangeArrowheads="1"/>
            </p:cNvPicPr>
            <p:nvPr/>
          </p:nvPicPr>
          <p:blipFill>
            <a:blip r:embed="rId4"/>
            <a:srcRect/>
            <a:stretch>
              <a:fillRect/>
            </a:stretch>
          </p:blipFill>
          <p:spPr bwMode="auto">
            <a:xfrm>
              <a:off x="312" y="1224"/>
              <a:ext cx="487" cy="487"/>
            </a:xfrm>
            <a:prstGeom prst="rect">
              <a:avLst/>
            </a:prstGeom>
            <a:noFill/>
            <a:ln w="9525">
              <a:noFill/>
              <a:miter lim="800000"/>
              <a:headEnd/>
              <a:tailEnd/>
            </a:ln>
          </p:spPr>
        </p:pic>
        <p:pic>
          <p:nvPicPr>
            <p:cNvPr id="35896" name="Picture 30" descr="GreenCore"/>
            <p:cNvPicPr>
              <a:picLocks noChangeAspect="1" noChangeArrowheads="1"/>
            </p:cNvPicPr>
            <p:nvPr/>
          </p:nvPicPr>
          <p:blipFill>
            <a:blip r:embed="rId4"/>
            <a:srcRect/>
            <a:stretch>
              <a:fillRect/>
            </a:stretch>
          </p:blipFill>
          <p:spPr bwMode="auto">
            <a:xfrm>
              <a:off x="846" y="1752"/>
              <a:ext cx="487" cy="487"/>
            </a:xfrm>
            <a:prstGeom prst="rect">
              <a:avLst/>
            </a:prstGeom>
            <a:noFill/>
            <a:ln w="9525">
              <a:noFill/>
              <a:miter lim="800000"/>
              <a:headEnd/>
              <a:tailEnd/>
            </a:ln>
          </p:spPr>
        </p:pic>
        <p:pic>
          <p:nvPicPr>
            <p:cNvPr id="35897" name="Picture 31" descr="GreenCore"/>
            <p:cNvPicPr>
              <a:picLocks noChangeAspect="1" noChangeArrowheads="1"/>
            </p:cNvPicPr>
            <p:nvPr/>
          </p:nvPicPr>
          <p:blipFill>
            <a:blip r:embed="rId4"/>
            <a:srcRect/>
            <a:stretch>
              <a:fillRect/>
            </a:stretch>
          </p:blipFill>
          <p:spPr bwMode="auto">
            <a:xfrm>
              <a:off x="312" y="1752"/>
              <a:ext cx="487" cy="487"/>
            </a:xfrm>
            <a:prstGeom prst="rect">
              <a:avLst/>
            </a:prstGeom>
            <a:noFill/>
            <a:ln w="9525">
              <a:noFill/>
              <a:miter lim="800000"/>
              <a:headEnd/>
              <a:tailEnd/>
            </a:ln>
          </p:spPr>
        </p:pic>
      </p:grpSp>
      <p:sp>
        <p:nvSpPr>
          <p:cNvPr id="120864" name="Oval 32"/>
          <p:cNvSpPr>
            <a:spLocks noChangeArrowheads="1"/>
          </p:cNvSpPr>
          <p:nvPr/>
        </p:nvSpPr>
        <p:spPr bwMode="auto">
          <a:xfrm>
            <a:off x="1008063" y="6003925"/>
            <a:ext cx="7151687" cy="790575"/>
          </a:xfrm>
          <a:prstGeom prst="ellipse">
            <a:avLst/>
          </a:prstGeom>
          <a:gradFill rotWithShape="1">
            <a:gsLst>
              <a:gs pos="0">
                <a:schemeClr val="bg2">
                  <a:alpha val="64999"/>
                </a:schemeClr>
              </a:gs>
              <a:gs pos="100000">
                <a:schemeClr val="bg2">
                  <a:gamma/>
                  <a:tint val="0"/>
                  <a:invGamma/>
                  <a:alpha val="0"/>
                </a:schemeClr>
              </a:gs>
            </a:gsLst>
            <a:path path="shape">
              <a:fillToRect l="50000" t="50000" r="50000" b="50000"/>
            </a:path>
          </a:gradFill>
          <a:ln w="44450" algn="ctr">
            <a:noFill/>
            <a:round/>
            <a:headEnd/>
            <a:tailEnd/>
          </a:ln>
          <a:effectLst/>
        </p:spPr>
        <p:txBody>
          <a:bodyPr wrap="none" anchor="ctr"/>
          <a:lstStyle/>
          <a:p>
            <a:pPr>
              <a:defRPr/>
            </a:pPr>
            <a:endParaRPr lang="en-US" dirty="0">
              <a:latin typeface="Trebuchet MS" pitchFamily="34" charset="0"/>
            </a:endParaRPr>
          </a:p>
        </p:txBody>
      </p:sp>
      <p:sp>
        <p:nvSpPr>
          <p:cNvPr id="35856" name="Rectangle 33"/>
          <p:cNvSpPr>
            <a:spLocks noGrp="1" noChangeArrowheads="1"/>
          </p:cNvSpPr>
          <p:nvPr>
            <p:ph type="title"/>
          </p:nvPr>
        </p:nvSpPr>
        <p:spPr>
          <a:xfrm>
            <a:off x="381000" y="231775"/>
            <a:ext cx="8229600" cy="609398"/>
          </a:xfrm>
        </p:spPr>
        <p:txBody>
          <a:bodyPr/>
          <a:lstStyle/>
          <a:p>
            <a:r>
              <a:rPr lang="en-US" sz="4400" dirty="0" smtClean="0"/>
              <a:t>Vision Multi-Core And Many-Cores</a:t>
            </a:r>
          </a:p>
        </p:txBody>
      </p:sp>
      <p:sp>
        <p:nvSpPr>
          <p:cNvPr id="35857" name="Text Box 34"/>
          <p:cNvSpPr txBox="1">
            <a:spLocks noChangeArrowheads="1"/>
          </p:cNvSpPr>
          <p:nvPr/>
        </p:nvSpPr>
        <p:spPr bwMode="auto">
          <a:xfrm>
            <a:off x="587375" y="1371600"/>
            <a:ext cx="1665841" cy="369332"/>
          </a:xfrm>
          <a:prstGeom prst="rect">
            <a:avLst/>
          </a:prstGeom>
          <a:noFill/>
          <a:ln w="12700">
            <a:noFill/>
            <a:miter lim="800000"/>
            <a:headEnd type="none" w="sm" len="sm"/>
            <a:tailEnd type="none" w="sm" len="sm"/>
          </a:ln>
        </p:spPr>
        <p:txBody>
          <a:bodyPr wrap="none">
            <a:spAutoFit/>
          </a:bodyPr>
          <a:lstStyle/>
          <a:p>
            <a:r>
              <a:rPr lang="en-US" sz="1800" i="1" dirty="0">
                <a:latin typeface="Trebuchet MS" pitchFamily="34" charset="0"/>
              </a:rPr>
              <a:t>All Large Core</a:t>
            </a:r>
          </a:p>
        </p:txBody>
      </p:sp>
      <p:sp>
        <p:nvSpPr>
          <p:cNvPr id="35858" name="Text Box 35"/>
          <p:cNvSpPr txBox="1">
            <a:spLocks noChangeArrowheads="1"/>
          </p:cNvSpPr>
          <p:nvPr/>
        </p:nvSpPr>
        <p:spPr bwMode="auto">
          <a:xfrm>
            <a:off x="3610041" y="1924050"/>
            <a:ext cx="1306768" cy="923330"/>
          </a:xfrm>
          <a:prstGeom prst="rect">
            <a:avLst/>
          </a:prstGeom>
          <a:noFill/>
          <a:ln w="12700">
            <a:noFill/>
            <a:miter lim="800000"/>
            <a:headEnd type="none" w="sm" len="sm"/>
            <a:tailEnd type="none" w="sm" len="sm"/>
          </a:ln>
        </p:spPr>
        <p:txBody>
          <a:bodyPr wrap="none">
            <a:spAutoFit/>
          </a:bodyPr>
          <a:lstStyle/>
          <a:p>
            <a:r>
              <a:rPr lang="en-US" sz="1800" i="1" dirty="0">
                <a:latin typeface="Trebuchet MS" pitchFamily="34" charset="0"/>
              </a:rPr>
              <a:t>Mixed </a:t>
            </a:r>
            <a:r>
              <a:rPr lang="en-US" sz="1800" i="1" dirty="0" smtClean="0">
                <a:latin typeface="Trebuchet MS" pitchFamily="34" charset="0"/>
              </a:rPr>
              <a:t/>
            </a:r>
            <a:br>
              <a:rPr lang="en-US" sz="1800" i="1" dirty="0" smtClean="0">
                <a:latin typeface="Trebuchet MS" pitchFamily="34" charset="0"/>
              </a:rPr>
            </a:br>
            <a:r>
              <a:rPr lang="en-US" sz="1800" i="1" dirty="0" smtClean="0">
                <a:latin typeface="Trebuchet MS" pitchFamily="34" charset="0"/>
              </a:rPr>
              <a:t>Large and</a:t>
            </a:r>
            <a:endParaRPr lang="en-US" sz="1800" i="1" dirty="0">
              <a:latin typeface="Trebuchet MS" pitchFamily="34" charset="0"/>
            </a:endParaRPr>
          </a:p>
          <a:p>
            <a:r>
              <a:rPr lang="en-US" sz="1800" i="1" dirty="0">
                <a:latin typeface="Trebuchet MS" pitchFamily="34" charset="0"/>
              </a:rPr>
              <a:t>Small Core</a:t>
            </a:r>
          </a:p>
        </p:txBody>
      </p:sp>
      <p:sp>
        <p:nvSpPr>
          <p:cNvPr id="35859" name="Text Box 36"/>
          <p:cNvSpPr txBox="1">
            <a:spLocks noChangeArrowheads="1"/>
          </p:cNvSpPr>
          <p:nvPr/>
        </p:nvSpPr>
        <p:spPr bwMode="auto">
          <a:xfrm>
            <a:off x="6904038" y="3673475"/>
            <a:ext cx="1664238" cy="369332"/>
          </a:xfrm>
          <a:prstGeom prst="rect">
            <a:avLst/>
          </a:prstGeom>
          <a:noFill/>
          <a:ln w="12700">
            <a:noFill/>
            <a:miter lim="800000"/>
            <a:headEnd type="none" w="sm" len="sm"/>
            <a:tailEnd type="none" w="sm" len="sm"/>
          </a:ln>
        </p:spPr>
        <p:txBody>
          <a:bodyPr wrap="none">
            <a:spAutoFit/>
          </a:bodyPr>
          <a:lstStyle/>
          <a:p>
            <a:r>
              <a:rPr lang="en-US" sz="1800" i="1">
                <a:latin typeface="Trebuchet MS" pitchFamily="34" charset="0"/>
              </a:rPr>
              <a:t>All Small Core</a:t>
            </a:r>
          </a:p>
        </p:txBody>
      </p:sp>
      <p:sp>
        <p:nvSpPr>
          <p:cNvPr id="35860" name="Line 37"/>
          <p:cNvSpPr>
            <a:spLocks noChangeShapeType="1"/>
          </p:cNvSpPr>
          <p:nvPr/>
        </p:nvSpPr>
        <p:spPr bwMode="invGray">
          <a:xfrm flipV="1">
            <a:off x="7148513" y="3937000"/>
            <a:ext cx="1063625" cy="825500"/>
          </a:xfrm>
          <a:prstGeom prst="line">
            <a:avLst/>
          </a:prstGeom>
          <a:noFill/>
          <a:ln w="12700">
            <a:noFill/>
            <a:round/>
            <a:headEnd/>
            <a:tailEnd type="triangle" w="med" len="med"/>
          </a:ln>
        </p:spPr>
        <p:txBody>
          <a:bodyPr wrap="none">
            <a:spAutoFit/>
          </a:bodyPr>
          <a:lstStyle/>
          <a:p>
            <a:endParaRPr lang="en-US">
              <a:latin typeface="Trebuchet MS" pitchFamily="34" charset="0"/>
            </a:endParaRPr>
          </a:p>
        </p:txBody>
      </p:sp>
      <p:sp>
        <p:nvSpPr>
          <p:cNvPr id="120870" name="AutoShape 38"/>
          <p:cNvSpPr>
            <a:spLocks noChangeArrowheads="1"/>
          </p:cNvSpPr>
          <p:nvPr/>
        </p:nvSpPr>
        <p:spPr bwMode="auto">
          <a:xfrm>
            <a:off x="457200" y="5745095"/>
            <a:ext cx="8008938" cy="417168"/>
          </a:xfrm>
          <a:prstGeom prst="roundRect">
            <a:avLst>
              <a:gd name="adj" fmla="val 16667"/>
            </a:avLst>
          </a:prstGeom>
          <a:ln>
            <a:headEnd/>
            <a:tailEnd/>
          </a:ln>
        </p:spPr>
        <p:style>
          <a:lnRef idx="1">
            <a:schemeClr val="dk1"/>
          </a:lnRef>
          <a:fillRef idx="3">
            <a:schemeClr val="dk1"/>
          </a:fillRef>
          <a:effectRef idx="2">
            <a:schemeClr val="dk1"/>
          </a:effectRef>
          <a:fontRef idx="minor">
            <a:schemeClr val="lt1"/>
          </a:fontRef>
        </p:style>
        <p:txBody>
          <a:bodyPr anchor="ctr"/>
          <a:lstStyle/>
          <a:p>
            <a:pPr defTabSz="1300163">
              <a:defRPr/>
            </a:pPr>
            <a:r>
              <a:rPr lang="en-US" sz="1600" i="1" dirty="0">
                <a:latin typeface="Trebuchet MS" pitchFamily="34" charset="0"/>
              </a:rPr>
              <a:t>Energy Efficient Performance with Multi-threaded Cores</a:t>
            </a:r>
          </a:p>
        </p:txBody>
      </p:sp>
      <p:grpSp>
        <p:nvGrpSpPr>
          <p:cNvPr id="4" name="Group 39"/>
          <p:cNvGrpSpPr>
            <a:grpSpLocks/>
          </p:cNvGrpSpPr>
          <p:nvPr/>
        </p:nvGrpSpPr>
        <p:grpSpPr bwMode="auto">
          <a:xfrm>
            <a:off x="2552700" y="4057650"/>
            <a:ext cx="1609725" cy="1611313"/>
            <a:chOff x="1608" y="2538"/>
            <a:chExt cx="1014" cy="1015"/>
          </a:xfrm>
        </p:grpSpPr>
        <p:pic>
          <p:nvPicPr>
            <p:cNvPr id="35884" name="Picture 40" descr="YellowCore"/>
            <p:cNvPicPr>
              <a:picLocks noChangeAspect="1" noChangeArrowheads="1"/>
            </p:cNvPicPr>
            <p:nvPr/>
          </p:nvPicPr>
          <p:blipFill>
            <a:blip r:embed="rId3"/>
            <a:srcRect/>
            <a:stretch>
              <a:fillRect/>
            </a:stretch>
          </p:blipFill>
          <p:spPr bwMode="auto">
            <a:xfrm>
              <a:off x="2136" y="3331"/>
              <a:ext cx="222" cy="222"/>
            </a:xfrm>
            <a:prstGeom prst="rect">
              <a:avLst/>
            </a:prstGeom>
            <a:noFill/>
            <a:ln w="9525">
              <a:noFill/>
              <a:miter lim="800000"/>
              <a:headEnd/>
              <a:tailEnd/>
            </a:ln>
          </p:spPr>
        </p:pic>
        <p:pic>
          <p:nvPicPr>
            <p:cNvPr id="35885" name="Picture 41" descr="GreenCore"/>
            <p:cNvPicPr>
              <a:picLocks noChangeAspect="1" noChangeArrowheads="1"/>
            </p:cNvPicPr>
            <p:nvPr/>
          </p:nvPicPr>
          <p:blipFill>
            <a:blip r:embed="rId4"/>
            <a:srcRect/>
            <a:stretch>
              <a:fillRect/>
            </a:stretch>
          </p:blipFill>
          <p:spPr bwMode="auto">
            <a:xfrm>
              <a:off x="1608" y="2538"/>
              <a:ext cx="487" cy="487"/>
            </a:xfrm>
            <a:prstGeom prst="rect">
              <a:avLst/>
            </a:prstGeom>
            <a:noFill/>
            <a:ln w="9525">
              <a:noFill/>
              <a:miter lim="800000"/>
              <a:headEnd/>
              <a:tailEnd/>
            </a:ln>
          </p:spPr>
        </p:pic>
        <p:pic>
          <p:nvPicPr>
            <p:cNvPr id="35886" name="Picture 42" descr="GreenCore"/>
            <p:cNvPicPr>
              <a:picLocks noChangeAspect="1" noChangeArrowheads="1"/>
            </p:cNvPicPr>
            <p:nvPr/>
          </p:nvPicPr>
          <p:blipFill>
            <a:blip r:embed="rId4"/>
            <a:srcRect/>
            <a:stretch>
              <a:fillRect/>
            </a:stretch>
          </p:blipFill>
          <p:spPr bwMode="auto">
            <a:xfrm>
              <a:off x="1608" y="3066"/>
              <a:ext cx="487" cy="487"/>
            </a:xfrm>
            <a:prstGeom prst="rect">
              <a:avLst/>
            </a:prstGeom>
            <a:noFill/>
            <a:ln w="9525">
              <a:noFill/>
              <a:miter lim="800000"/>
              <a:headEnd/>
              <a:tailEnd/>
            </a:ln>
          </p:spPr>
        </p:pic>
        <p:pic>
          <p:nvPicPr>
            <p:cNvPr id="35887" name="Picture 43" descr="YellowCore"/>
            <p:cNvPicPr>
              <a:picLocks noChangeAspect="1" noChangeArrowheads="1"/>
            </p:cNvPicPr>
            <p:nvPr/>
          </p:nvPicPr>
          <p:blipFill>
            <a:blip r:embed="rId3"/>
            <a:srcRect/>
            <a:stretch>
              <a:fillRect/>
            </a:stretch>
          </p:blipFill>
          <p:spPr bwMode="auto">
            <a:xfrm>
              <a:off x="2388" y="3331"/>
              <a:ext cx="222" cy="222"/>
            </a:xfrm>
            <a:prstGeom prst="rect">
              <a:avLst/>
            </a:prstGeom>
            <a:noFill/>
            <a:ln w="9525">
              <a:noFill/>
              <a:miter lim="800000"/>
              <a:headEnd/>
              <a:tailEnd/>
            </a:ln>
          </p:spPr>
        </p:pic>
        <p:pic>
          <p:nvPicPr>
            <p:cNvPr id="35888" name="Picture 44" descr="YellowCore"/>
            <p:cNvPicPr>
              <a:picLocks noChangeAspect="1" noChangeArrowheads="1"/>
            </p:cNvPicPr>
            <p:nvPr/>
          </p:nvPicPr>
          <p:blipFill>
            <a:blip r:embed="rId3"/>
            <a:srcRect/>
            <a:stretch>
              <a:fillRect/>
            </a:stretch>
          </p:blipFill>
          <p:spPr bwMode="auto">
            <a:xfrm>
              <a:off x="2142" y="3067"/>
              <a:ext cx="222" cy="222"/>
            </a:xfrm>
            <a:prstGeom prst="rect">
              <a:avLst/>
            </a:prstGeom>
            <a:noFill/>
            <a:ln w="9525">
              <a:noFill/>
              <a:miter lim="800000"/>
              <a:headEnd/>
              <a:tailEnd/>
            </a:ln>
          </p:spPr>
        </p:pic>
        <p:pic>
          <p:nvPicPr>
            <p:cNvPr id="35889" name="Picture 45" descr="YellowCore"/>
            <p:cNvPicPr>
              <a:picLocks noChangeAspect="1" noChangeArrowheads="1"/>
            </p:cNvPicPr>
            <p:nvPr/>
          </p:nvPicPr>
          <p:blipFill>
            <a:blip r:embed="rId3"/>
            <a:srcRect/>
            <a:stretch>
              <a:fillRect/>
            </a:stretch>
          </p:blipFill>
          <p:spPr bwMode="auto">
            <a:xfrm>
              <a:off x="2394" y="3067"/>
              <a:ext cx="222" cy="222"/>
            </a:xfrm>
            <a:prstGeom prst="rect">
              <a:avLst/>
            </a:prstGeom>
            <a:noFill/>
            <a:ln w="9525">
              <a:noFill/>
              <a:miter lim="800000"/>
              <a:headEnd/>
              <a:tailEnd/>
            </a:ln>
          </p:spPr>
        </p:pic>
        <p:pic>
          <p:nvPicPr>
            <p:cNvPr id="35890" name="Picture 46" descr="YellowCore"/>
            <p:cNvPicPr>
              <a:picLocks noChangeAspect="1" noChangeArrowheads="1"/>
            </p:cNvPicPr>
            <p:nvPr/>
          </p:nvPicPr>
          <p:blipFill>
            <a:blip r:embed="rId3"/>
            <a:srcRect/>
            <a:stretch>
              <a:fillRect/>
            </a:stretch>
          </p:blipFill>
          <p:spPr bwMode="auto">
            <a:xfrm>
              <a:off x="2142" y="2803"/>
              <a:ext cx="222" cy="222"/>
            </a:xfrm>
            <a:prstGeom prst="rect">
              <a:avLst/>
            </a:prstGeom>
            <a:noFill/>
            <a:ln w="9525">
              <a:noFill/>
              <a:miter lim="800000"/>
              <a:headEnd/>
              <a:tailEnd/>
            </a:ln>
          </p:spPr>
        </p:pic>
        <p:pic>
          <p:nvPicPr>
            <p:cNvPr id="35891" name="Picture 47" descr="YellowCore"/>
            <p:cNvPicPr>
              <a:picLocks noChangeAspect="1" noChangeArrowheads="1"/>
            </p:cNvPicPr>
            <p:nvPr/>
          </p:nvPicPr>
          <p:blipFill>
            <a:blip r:embed="rId3"/>
            <a:srcRect/>
            <a:stretch>
              <a:fillRect/>
            </a:stretch>
          </p:blipFill>
          <p:spPr bwMode="auto">
            <a:xfrm>
              <a:off x="2394" y="2803"/>
              <a:ext cx="222" cy="222"/>
            </a:xfrm>
            <a:prstGeom prst="rect">
              <a:avLst/>
            </a:prstGeom>
            <a:noFill/>
            <a:ln w="9525">
              <a:noFill/>
              <a:miter lim="800000"/>
              <a:headEnd/>
              <a:tailEnd/>
            </a:ln>
          </p:spPr>
        </p:pic>
        <p:pic>
          <p:nvPicPr>
            <p:cNvPr id="35892" name="Picture 48" descr="YellowCore"/>
            <p:cNvPicPr>
              <a:picLocks noChangeAspect="1" noChangeArrowheads="1"/>
            </p:cNvPicPr>
            <p:nvPr/>
          </p:nvPicPr>
          <p:blipFill>
            <a:blip r:embed="rId3"/>
            <a:srcRect/>
            <a:stretch>
              <a:fillRect/>
            </a:stretch>
          </p:blipFill>
          <p:spPr bwMode="auto">
            <a:xfrm>
              <a:off x="2148" y="2538"/>
              <a:ext cx="222" cy="222"/>
            </a:xfrm>
            <a:prstGeom prst="rect">
              <a:avLst/>
            </a:prstGeom>
            <a:noFill/>
            <a:ln w="9525">
              <a:noFill/>
              <a:miter lim="800000"/>
              <a:headEnd/>
              <a:tailEnd/>
            </a:ln>
          </p:spPr>
        </p:pic>
        <p:pic>
          <p:nvPicPr>
            <p:cNvPr id="35893" name="Picture 49" descr="YellowCore"/>
            <p:cNvPicPr>
              <a:picLocks noChangeAspect="1" noChangeArrowheads="1"/>
            </p:cNvPicPr>
            <p:nvPr/>
          </p:nvPicPr>
          <p:blipFill>
            <a:blip r:embed="rId3"/>
            <a:srcRect/>
            <a:stretch>
              <a:fillRect/>
            </a:stretch>
          </p:blipFill>
          <p:spPr bwMode="auto">
            <a:xfrm>
              <a:off x="2400" y="2538"/>
              <a:ext cx="222" cy="222"/>
            </a:xfrm>
            <a:prstGeom prst="rect">
              <a:avLst/>
            </a:prstGeom>
            <a:noFill/>
            <a:ln w="9525">
              <a:noFill/>
              <a:miter lim="800000"/>
              <a:headEnd/>
              <a:tailEnd/>
            </a:ln>
          </p:spPr>
        </p:pic>
      </p:grpSp>
      <p:pic>
        <p:nvPicPr>
          <p:cNvPr id="35863" name="Picture 50" descr="GreenCore"/>
          <p:cNvPicPr>
            <a:picLocks noChangeAspect="1" noChangeArrowheads="1"/>
          </p:cNvPicPr>
          <p:nvPr/>
        </p:nvPicPr>
        <p:blipFill>
          <a:blip r:embed="rId4"/>
          <a:srcRect/>
          <a:stretch>
            <a:fillRect/>
          </a:stretch>
        </p:blipFill>
        <p:spPr bwMode="auto">
          <a:xfrm>
            <a:off x="4543425" y="2905125"/>
            <a:ext cx="773113" cy="773113"/>
          </a:xfrm>
          <a:prstGeom prst="rect">
            <a:avLst/>
          </a:prstGeom>
          <a:noFill/>
          <a:ln w="9525">
            <a:noFill/>
            <a:miter lim="800000"/>
            <a:headEnd/>
            <a:tailEnd/>
          </a:ln>
        </p:spPr>
      </p:pic>
      <p:pic>
        <p:nvPicPr>
          <p:cNvPr id="35864" name="Picture 51" descr="YellowCore"/>
          <p:cNvPicPr>
            <a:picLocks noChangeAspect="1" noChangeArrowheads="1"/>
          </p:cNvPicPr>
          <p:nvPr/>
        </p:nvPicPr>
        <p:blipFill>
          <a:blip r:embed="rId3"/>
          <a:srcRect/>
          <a:stretch>
            <a:fillRect/>
          </a:stretch>
        </p:blipFill>
        <p:spPr bwMode="auto">
          <a:xfrm>
            <a:off x="7734300" y="5324475"/>
            <a:ext cx="352425" cy="352425"/>
          </a:xfrm>
          <a:prstGeom prst="rect">
            <a:avLst/>
          </a:prstGeom>
          <a:noFill/>
          <a:ln w="9525">
            <a:noFill/>
            <a:miter lim="800000"/>
            <a:headEnd/>
            <a:tailEnd/>
          </a:ln>
        </p:spPr>
      </p:pic>
      <p:pic>
        <p:nvPicPr>
          <p:cNvPr id="35865" name="Picture 52" descr="YellowCore"/>
          <p:cNvPicPr>
            <a:picLocks noChangeAspect="1" noChangeArrowheads="1"/>
          </p:cNvPicPr>
          <p:nvPr/>
        </p:nvPicPr>
        <p:blipFill>
          <a:blip r:embed="rId3"/>
          <a:srcRect/>
          <a:stretch>
            <a:fillRect/>
          </a:stretch>
        </p:blipFill>
        <p:spPr bwMode="auto">
          <a:xfrm>
            <a:off x="8143875" y="5324475"/>
            <a:ext cx="352425" cy="352425"/>
          </a:xfrm>
          <a:prstGeom prst="rect">
            <a:avLst/>
          </a:prstGeom>
          <a:noFill/>
          <a:ln w="9525">
            <a:noFill/>
            <a:miter lim="800000"/>
            <a:headEnd/>
            <a:tailEnd/>
          </a:ln>
        </p:spPr>
      </p:pic>
      <p:pic>
        <p:nvPicPr>
          <p:cNvPr id="35866" name="Picture 53" descr="YellowCore"/>
          <p:cNvPicPr>
            <a:picLocks noChangeAspect="1" noChangeArrowheads="1"/>
          </p:cNvPicPr>
          <p:nvPr/>
        </p:nvPicPr>
        <p:blipFill>
          <a:blip r:embed="rId3"/>
          <a:srcRect/>
          <a:stretch>
            <a:fillRect/>
          </a:stretch>
        </p:blipFill>
        <p:spPr bwMode="auto">
          <a:xfrm>
            <a:off x="7743825" y="4905375"/>
            <a:ext cx="352425" cy="352425"/>
          </a:xfrm>
          <a:prstGeom prst="rect">
            <a:avLst/>
          </a:prstGeom>
          <a:noFill/>
          <a:ln w="9525">
            <a:noFill/>
            <a:miter lim="800000"/>
            <a:headEnd/>
            <a:tailEnd/>
          </a:ln>
        </p:spPr>
      </p:pic>
      <p:pic>
        <p:nvPicPr>
          <p:cNvPr id="35867" name="Picture 54" descr="YellowCore"/>
          <p:cNvPicPr>
            <a:picLocks noChangeAspect="1" noChangeArrowheads="1"/>
          </p:cNvPicPr>
          <p:nvPr/>
        </p:nvPicPr>
        <p:blipFill>
          <a:blip r:embed="rId3"/>
          <a:srcRect/>
          <a:stretch>
            <a:fillRect/>
          </a:stretch>
        </p:blipFill>
        <p:spPr bwMode="auto">
          <a:xfrm>
            <a:off x="8153400" y="4905375"/>
            <a:ext cx="352425" cy="352425"/>
          </a:xfrm>
          <a:prstGeom prst="rect">
            <a:avLst/>
          </a:prstGeom>
          <a:noFill/>
          <a:ln w="9525">
            <a:noFill/>
            <a:miter lim="800000"/>
            <a:headEnd/>
            <a:tailEnd/>
          </a:ln>
        </p:spPr>
      </p:pic>
      <p:pic>
        <p:nvPicPr>
          <p:cNvPr id="35868" name="Picture 55" descr="YellowCore"/>
          <p:cNvPicPr>
            <a:picLocks noChangeAspect="1" noChangeArrowheads="1"/>
          </p:cNvPicPr>
          <p:nvPr/>
        </p:nvPicPr>
        <p:blipFill>
          <a:blip r:embed="rId3"/>
          <a:srcRect/>
          <a:stretch>
            <a:fillRect/>
          </a:stretch>
        </p:blipFill>
        <p:spPr bwMode="auto">
          <a:xfrm>
            <a:off x="7743825" y="4486275"/>
            <a:ext cx="352425" cy="352425"/>
          </a:xfrm>
          <a:prstGeom prst="rect">
            <a:avLst/>
          </a:prstGeom>
          <a:noFill/>
          <a:ln w="9525">
            <a:noFill/>
            <a:miter lim="800000"/>
            <a:headEnd/>
            <a:tailEnd/>
          </a:ln>
        </p:spPr>
      </p:pic>
      <p:pic>
        <p:nvPicPr>
          <p:cNvPr id="35869" name="Picture 56" descr="YellowCore"/>
          <p:cNvPicPr>
            <a:picLocks noChangeAspect="1" noChangeArrowheads="1"/>
          </p:cNvPicPr>
          <p:nvPr/>
        </p:nvPicPr>
        <p:blipFill>
          <a:blip r:embed="rId3"/>
          <a:srcRect/>
          <a:stretch>
            <a:fillRect/>
          </a:stretch>
        </p:blipFill>
        <p:spPr bwMode="auto">
          <a:xfrm>
            <a:off x="8153400" y="4486275"/>
            <a:ext cx="352425" cy="352425"/>
          </a:xfrm>
          <a:prstGeom prst="rect">
            <a:avLst/>
          </a:prstGeom>
          <a:noFill/>
          <a:ln w="9525">
            <a:noFill/>
            <a:miter lim="800000"/>
            <a:headEnd/>
            <a:tailEnd/>
          </a:ln>
        </p:spPr>
      </p:pic>
      <p:pic>
        <p:nvPicPr>
          <p:cNvPr id="35870" name="Picture 57" descr="YellowCore"/>
          <p:cNvPicPr>
            <a:picLocks noChangeAspect="1" noChangeArrowheads="1"/>
          </p:cNvPicPr>
          <p:nvPr/>
        </p:nvPicPr>
        <p:blipFill>
          <a:blip r:embed="rId3"/>
          <a:srcRect/>
          <a:stretch>
            <a:fillRect/>
          </a:stretch>
        </p:blipFill>
        <p:spPr bwMode="auto">
          <a:xfrm>
            <a:off x="7753350" y="4065588"/>
            <a:ext cx="352425" cy="352425"/>
          </a:xfrm>
          <a:prstGeom prst="rect">
            <a:avLst/>
          </a:prstGeom>
          <a:noFill/>
          <a:ln w="9525">
            <a:noFill/>
            <a:miter lim="800000"/>
            <a:headEnd/>
            <a:tailEnd/>
          </a:ln>
        </p:spPr>
      </p:pic>
      <p:pic>
        <p:nvPicPr>
          <p:cNvPr id="35871" name="Picture 58" descr="YellowCore"/>
          <p:cNvPicPr>
            <a:picLocks noChangeAspect="1" noChangeArrowheads="1"/>
          </p:cNvPicPr>
          <p:nvPr/>
        </p:nvPicPr>
        <p:blipFill>
          <a:blip r:embed="rId3"/>
          <a:srcRect/>
          <a:stretch>
            <a:fillRect/>
          </a:stretch>
        </p:blipFill>
        <p:spPr bwMode="auto">
          <a:xfrm>
            <a:off x="8162925" y="4065588"/>
            <a:ext cx="352425" cy="352425"/>
          </a:xfrm>
          <a:prstGeom prst="rect">
            <a:avLst/>
          </a:prstGeom>
          <a:noFill/>
          <a:ln w="9525">
            <a:noFill/>
            <a:miter lim="800000"/>
            <a:headEnd/>
            <a:tailEnd/>
          </a:ln>
        </p:spPr>
      </p:pic>
      <p:pic>
        <p:nvPicPr>
          <p:cNvPr id="35872" name="Picture 59" descr="YellowCore"/>
          <p:cNvPicPr>
            <a:picLocks noChangeAspect="1" noChangeArrowheads="1"/>
          </p:cNvPicPr>
          <p:nvPr/>
        </p:nvPicPr>
        <p:blipFill>
          <a:blip r:embed="rId3"/>
          <a:srcRect/>
          <a:stretch>
            <a:fillRect/>
          </a:stretch>
        </p:blipFill>
        <p:spPr bwMode="auto">
          <a:xfrm>
            <a:off x="6905625" y="5324475"/>
            <a:ext cx="352425" cy="352425"/>
          </a:xfrm>
          <a:prstGeom prst="rect">
            <a:avLst/>
          </a:prstGeom>
          <a:noFill/>
          <a:ln w="9525">
            <a:noFill/>
            <a:miter lim="800000"/>
            <a:headEnd/>
            <a:tailEnd/>
          </a:ln>
        </p:spPr>
      </p:pic>
      <p:pic>
        <p:nvPicPr>
          <p:cNvPr id="35873" name="Picture 60" descr="YellowCore"/>
          <p:cNvPicPr>
            <a:picLocks noChangeAspect="1" noChangeArrowheads="1"/>
          </p:cNvPicPr>
          <p:nvPr/>
        </p:nvPicPr>
        <p:blipFill>
          <a:blip r:embed="rId3"/>
          <a:srcRect/>
          <a:stretch>
            <a:fillRect/>
          </a:stretch>
        </p:blipFill>
        <p:spPr bwMode="auto">
          <a:xfrm>
            <a:off x="7324725" y="5324475"/>
            <a:ext cx="352425" cy="352425"/>
          </a:xfrm>
          <a:prstGeom prst="rect">
            <a:avLst/>
          </a:prstGeom>
          <a:noFill/>
          <a:ln w="9525">
            <a:noFill/>
            <a:miter lim="800000"/>
            <a:headEnd/>
            <a:tailEnd/>
          </a:ln>
        </p:spPr>
      </p:pic>
      <p:pic>
        <p:nvPicPr>
          <p:cNvPr id="35874" name="Picture 61" descr="YellowCore"/>
          <p:cNvPicPr>
            <a:picLocks noChangeAspect="1" noChangeArrowheads="1"/>
          </p:cNvPicPr>
          <p:nvPr/>
        </p:nvPicPr>
        <p:blipFill>
          <a:blip r:embed="rId3"/>
          <a:srcRect/>
          <a:stretch>
            <a:fillRect/>
          </a:stretch>
        </p:blipFill>
        <p:spPr bwMode="auto">
          <a:xfrm>
            <a:off x="6905625" y="4905375"/>
            <a:ext cx="352425" cy="352425"/>
          </a:xfrm>
          <a:prstGeom prst="rect">
            <a:avLst/>
          </a:prstGeom>
          <a:noFill/>
          <a:ln w="9525">
            <a:noFill/>
            <a:miter lim="800000"/>
            <a:headEnd/>
            <a:tailEnd/>
          </a:ln>
        </p:spPr>
      </p:pic>
      <p:pic>
        <p:nvPicPr>
          <p:cNvPr id="35875" name="Picture 62" descr="YellowCore"/>
          <p:cNvPicPr>
            <a:picLocks noChangeAspect="1" noChangeArrowheads="1"/>
          </p:cNvPicPr>
          <p:nvPr/>
        </p:nvPicPr>
        <p:blipFill>
          <a:blip r:embed="rId3"/>
          <a:srcRect/>
          <a:stretch>
            <a:fillRect/>
          </a:stretch>
        </p:blipFill>
        <p:spPr bwMode="auto">
          <a:xfrm>
            <a:off x="7324725" y="4905375"/>
            <a:ext cx="352425" cy="352425"/>
          </a:xfrm>
          <a:prstGeom prst="rect">
            <a:avLst/>
          </a:prstGeom>
          <a:noFill/>
          <a:ln w="9525">
            <a:noFill/>
            <a:miter lim="800000"/>
            <a:headEnd/>
            <a:tailEnd/>
          </a:ln>
        </p:spPr>
      </p:pic>
      <p:pic>
        <p:nvPicPr>
          <p:cNvPr id="35876" name="Picture 63" descr="YellowCore"/>
          <p:cNvPicPr>
            <a:picLocks noChangeAspect="1" noChangeArrowheads="1"/>
          </p:cNvPicPr>
          <p:nvPr/>
        </p:nvPicPr>
        <p:blipFill>
          <a:blip r:embed="rId3"/>
          <a:srcRect/>
          <a:stretch>
            <a:fillRect/>
          </a:stretch>
        </p:blipFill>
        <p:spPr bwMode="auto">
          <a:xfrm>
            <a:off x="6905625" y="4486275"/>
            <a:ext cx="352425" cy="352425"/>
          </a:xfrm>
          <a:prstGeom prst="rect">
            <a:avLst/>
          </a:prstGeom>
          <a:noFill/>
          <a:ln w="9525">
            <a:noFill/>
            <a:miter lim="800000"/>
            <a:headEnd/>
            <a:tailEnd/>
          </a:ln>
        </p:spPr>
      </p:pic>
      <p:pic>
        <p:nvPicPr>
          <p:cNvPr id="35877" name="Picture 64" descr="YellowCore"/>
          <p:cNvPicPr>
            <a:picLocks noChangeAspect="1" noChangeArrowheads="1"/>
          </p:cNvPicPr>
          <p:nvPr/>
        </p:nvPicPr>
        <p:blipFill>
          <a:blip r:embed="rId3"/>
          <a:srcRect/>
          <a:stretch>
            <a:fillRect/>
          </a:stretch>
        </p:blipFill>
        <p:spPr bwMode="auto">
          <a:xfrm>
            <a:off x="7324725" y="4486275"/>
            <a:ext cx="352425" cy="352425"/>
          </a:xfrm>
          <a:prstGeom prst="rect">
            <a:avLst/>
          </a:prstGeom>
          <a:noFill/>
          <a:ln w="9525">
            <a:noFill/>
            <a:miter lim="800000"/>
            <a:headEnd/>
            <a:tailEnd/>
          </a:ln>
        </p:spPr>
      </p:pic>
      <p:pic>
        <p:nvPicPr>
          <p:cNvPr id="35878" name="Picture 65" descr="YellowCore"/>
          <p:cNvPicPr>
            <a:picLocks noChangeAspect="1" noChangeArrowheads="1"/>
          </p:cNvPicPr>
          <p:nvPr/>
        </p:nvPicPr>
        <p:blipFill>
          <a:blip r:embed="rId3"/>
          <a:srcRect/>
          <a:stretch>
            <a:fillRect/>
          </a:stretch>
        </p:blipFill>
        <p:spPr bwMode="auto">
          <a:xfrm>
            <a:off x="6905625" y="4065588"/>
            <a:ext cx="352425" cy="352425"/>
          </a:xfrm>
          <a:prstGeom prst="rect">
            <a:avLst/>
          </a:prstGeom>
          <a:noFill/>
          <a:ln w="9525">
            <a:noFill/>
            <a:miter lim="800000"/>
            <a:headEnd/>
            <a:tailEnd/>
          </a:ln>
        </p:spPr>
      </p:pic>
      <p:pic>
        <p:nvPicPr>
          <p:cNvPr id="35879" name="Picture 66" descr="YellowCore"/>
          <p:cNvPicPr>
            <a:picLocks noChangeAspect="1" noChangeArrowheads="1"/>
          </p:cNvPicPr>
          <p:nvPr/>
        </p:nvPicPr>
        <p:blipFill>
          <a:blip r:embed="rId3"/>
          <a:srcRect/>
          <a:stretch>
            <a:fillRect/>
          </a:stretch>
        </p:blipFill>
        <p:spPr bwMode="auto">
          <a:xfrm>
            <a:off x="7324725" y="4065588"/>
            <a:ext cx="352425" cy="352425"/>
          </a:xfrm>
          <a:prstGeom prst="rect">
            <a:avLst/>
          </a:prstGeom>
          <a:noFill/>
          <a:ln w="9525">
            <a:noFill/>
            <a:miter lim="800000"/>
            <a:headEnd/>
            <a:tailEnd/>
          </a:ln>
        </p:spPr>
      </p:pic>
      <p:sp>
        <p:nvSpPr>
          <p:cNvPr id="35880" name="Text Box 67"/>
          <p:cNvSpPr txBox="1">
            <a:spLocks noChangeArrowheads="1"/>
          </p:cNvSpPr>
          <p:nvPr/>
        </p:nvSpPr>
        <p:spPr bwMode="auto">
          <a:xfrm>
            <a:off x="0" y="6613525"/>
            <a:ext cx="5046663" cy="246221"/>
          </a:xfrm>
          <a:prstGeom prst="rect">
            <a:avLst/>
          </a:prstGeom>
          <a:noFill/>
          <a:ln w="9525" algn="ctr">
            <a:noFill/>
            <a:miter lim="800000"/>
            <a:headEnd/>
            <a:tailEnd/>
          </a:ln>
        </p:spPr>
        <p:txBody>
          <a:bodyPr>
            <a:spAutoFit/>
          </a:bodyPr>
          <a:lstStyle/>
          <a:p>
            <a:pPr algn="l"/>
            <a:r>
              <a:rPr lang="en-US" sz="1000" dirty="0">
                <a:latin typeface="Trebuchet MS" pitchFamily="34" charset="0"/>
              </a:rPr>
              <a:t>Note: the above pictures don’t represent any current or future Intel products</a:t>
            </a:r>
          </a:p>
        </p:txBody>
      </p:sp>
      <p:sp>
        <p:nvSpPr>
          <p:cNvPr id="35881" name="Rectangle 67"/>
          <p:cNvSpPr>
            <a:spLocks noChangeArrowheads="1"/>
          </p:cNvSpPr>
          <p:nvPr/>
        </p:nvSpPr>
        <p:spPr bwMode="auto">
          <a:xfrm>
            <a:off x="381000" y="860758"/>
            <a:ext cx="8610600" cy="338554"/>
          </a:xfrm>
          <a:prstGeom prst="rect">
            <a:avLst/>
          </a:prstGeom>
          <a:noFill/>
          <a:ln w="9525">
            <a:noFill/>
            <a:miter lim="800000"/>
            <a:headEnd/>
            <a:tailEnd/>
          </a:ln>
        </p:spPr>
        <p:txBody>
          <a:bodyPr>
            <a:spAutoFit/>
          </a:bodyPr>
          <a:lstStyle/>
          <a:p>
            <a:pPr marL="457200" indent="-457200"/>
            <a:r>
              <a:rPr lang="en-US" sz="1600" dirty="0">
                <a:latin typeface="Trebuchet MS" pitchFamily="34" charset="0"/>
              </a:rPr>
              <a:t>Software works seamlessly across multi, many-core and future heterogeneous architectures</a:t>
            </a:r>
          </a:p>
        </p:txBody>
      </p:sp>
      <p:cxnSp>
        <p:nvCxnSpPr>
          <p:cNvPr id="35882" name="Straight Arrow Connector 69"/>
          <p:cNvCxnSpPr>
            <a:cxnSpLocks noChangeShapeType="1"/>
          </p:cNvCxnSpPr>
          <p:nvPr/>
        </p:nvCxnSpPr>
        <p:spPr bwMode="auto">
          <a:xfrm>
            <a:off x="457200" y="1319213"/>
            <a:ext cx="8458200" cy="1587"/>
          </a:xfrm>
          <a:prstGeom prst="straightConnector1">
            <a:avLst/>
          </a:prstGeom>
          <a:noFill/>
          <a:ln w="47625" algn="ctr">
            <a:solidFill>
              <a:srgbClr val="C00000"/>
            </a:solidFill>
            <a:round/>
            <a:headEnd type="arrow" w="med" len="med"/>
            <a:tailEnd type="arrow" w="med" len="med"/>
          </a:ln>
        </p:spPr>
      </p:cxnSp>
      <p:cxnSp>
        <p:nvCxnSpPr>
          <p:cNvPr id="35883" name="Straight Arrow Connector 70"/>
          <p:cNvCxnSpPr>
            <a:cxnSpLocks noChangeShapeType="1"/>
          </p:cNvCxnSpPr>
          <p:nvPr/>
        </p:nvCxnSpPr>
        <p:spPr bwMode="auto">
          <a:xfrm rot="5400000">
            <a:off x="-1638300" y="3467100"/>
            <a:ext cx="4191000" cy="0"/>
          </a:xfrm>
          <a:prstGeom prst="straightConnector1">
            <a:avLst/>
          </a:prstGeom>
          <a:noFill/>
          <a:ln w="47625" algn="ctr">
            <a:solidFill>
              <a:srgbClr val="C00000"/>
            </a:solidFill>
            <a:round/>
            <a:headEnd type="arrow" w="med" len="med"/>
            <a:tailEnd type="arrow" w="med" len="med"/>
          </a:ln>
        </p:spPr>
      </p:cxn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dirty="0" smtClean="0"/>
              <a:t>Summary – Key Messages</a:t>
            </a:r>
          </a:p>
        </p:txBody>
      </p:sp>
      <p:sp>
        <p:nvSpPr>
          <p:cNvPr id="31747" name="Rectangle 3"/>
          <p:cNvSpPr>
            <a:spLocks noGrp="1" noChangeArrowheads="1"/>
          </p:cNvSpPr>
          <p:nvPr>
            <p:ph idx="1"/>
          </p:nvPr>
        </p:nvSpPr>
        <p:spPr>
          <a:xfrm>
            <a:off x="382588" y="1414464"/>
            <a:ext cx="8380412" cy="4758226"/>
          </a:xfrm>
        </p:spPr>
        <p:txBody>
          <a:bodyPr/>
          <a:lstStyle/>
          <a:p>
            <a:r>
              <a:rPr lang="en-US" sz="2400" dirty="0" smtClean="0"/>
              <a:t>Technology is providing tremendous gains </a:t>
            </a:r>
            <a:br>
              <a:rPr lang="en-US" sz="2400" dirty="0" smtClean="0"/>
            </a:br>
            <a:r>
              <a:rPr lang="en-US" sz="2400" dirty="0" smtClean="0"/>
              <a:t>in performance and energy efficiency</a:t>
            </a:r>
          </a:p>
          <a:p>
            <a:r>
              <a:rPr lang="en-US" sz="2400" dirty="0" smtClean="0"/>
              <a:t>New server platforms deliver performance, </a:t>
            </a:r>
            <a:br>
              <a:rPr lang="en-US" sz="2400" dirty="0" smtClean="0"/>
            </a:br>
            <a:r>
              <a:rPr lang="en-US" sz="2400" dirty="0" smtClean="0"/>
              <a:t>virtualization, efficiency for IT’s needs</a:t>
            </a:r>
          </a:p>
          <a:p>
            <a:r>
              <a:rPr lang="en-US" sz="2400" dirty="0" smtClean="0"/>
              <a:t>Client platforms deliver manageability, security, </a:t>
            </a:r>
            <a:br>
              <a:rPr lang="en-US" sz="2400" dirty="0" smtClean="0"/>
            </a:br>
            <a:r>
              <a:rPr lang="en-US" sz="2400" dirty="0" smtClean="0"/>
              <a:t>and efficient performance</a:t>
            </a:r>
          </a:p>
          <a:p>
            <a:r>
              <a:rPr lang="en-US" sz="2400" dirty="0" smtClean="0"/>
              <a:t>Next-generation Nehalem processors advance </a:t>
            </a:r>
            <a:br>
              <a:rPr lang="en-US" sz="2400" dirty="0" smtClean="0"/>
            </a:br>
            <a:r>
              <a:rPr lang="en-US" sz="2400" dirty="0" smtClean="0"/>
              <a:t>the server and client platforms</a:t>
            </a:r>
          </a:p>
          <a:p>
            <a:r>
              <a:rPr lang="en-US" sz="2400" dirty="0" smtClean="0"/>
              <a:t>The Atom processor will influence IT in the future </a:t>
            </a:r>
            <a:br>
              <a:rPr lang="en-US" sz="2400" dirty="0" smtClean="0"/>
            </a:br>
            <a:r>
              <a:rPr lang="en-US" sz="2400" dirty="0" smtClean="0"/>
              <a:t>to provide the next billion connected devices</a:t>
            </a:r>
          </a:p>
          <a:p>
            <a:r>
              <a:rPr lang="en-US" sz="2400" dirty="0" smtClean="0"/>
              <a:t>Visual Computing requires new thinking in software </a:t>
            </a:r>
            <a:br>
              <a:rPr lang="en-US" sz="2400" dirty="0" smtClean="0"/>
            </a:br>
            <a:r>
              <a:rPr lang="en-US" sz="2400" dirty="0" smtClean="0"/>
              <a:t>and hardware implementations</a:t>
            </a: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 descr="ppt_glyphs_white.png"/>
          <p:cNvPicPr>
            <a:picLocks noChangeAspect="1"/>
          </p:cNvPicPr>
          <p:nvPr/>
        </p:nvPicPr>
        <p:blipFill>
          <a:blip r:embed="rId3"/>
          <a:srcRect/>
          <a:stretch>
            <a:fillRect/>
          </a:stretch>
        </p:blipFill>
        <p:spPr bwMode="auto">
          <a:xfrm>
            <a:off x="0" y="-381000"/>
            <a:ext cx="9144000" cy="6858000"/>
          </a:xfrm>
          <a:prstGeom prst="rect">
            <a:avLst/>
          </a:prstGeom>
          <a:noFill/>
          <a:ln w="9525">
            <a:noFill/>
            <a:miter lim="800000"/>
            <a:headEnd/>
            <a:tailEnd/>
          </a:ln>
        </p:spPr>
      </p:pic>
      <p:pic>
        <p:nvPicPr>
          <p:cNvPr id="32771" name="Picture 2" descr="master intel logo w tag"/>
          <p:cNvPicPr>
            <a:picLocks noChangeAspect="1" noChangeArrowheads="1"/>
          </p:cNvPicPr>
          <p:nvPr/>
        </p:nvPicPr>
        <p:blipFill>
          <a:blip r:embed="rId4">
            <a:lum bright="100000" contrast="-100000"/>
          </a:blip>
          <a:srcRect/>
          <a:stretch>
            <a:fillRect/>
          </a:stretch>
        </p:blipFill>
        <p:spPr bwMode="black">
          <a:xfrm>
            <a:off x="1439863" y="1981200"/>
            <a:ext cx="6264275" cy="26416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2588" y="228600"/>
            <a:ext cx="8584130" cy="886397"/>
          </a:xfrm>
        </p:spPr>
        <p:txBody>
          <a:bodyPr/>
          <a:lstStyle/>
          <a:p>
            <a:r>
              <a:rPr lang="en-US" sz="3600" dirty="0" smtClean="0"/>
              <a:t>Please Complete A Session Evaluation Form</a:t>
            </a:r>
            <a:r>
              <a:rPr lang="en-US" sz="4000" dirty="0" smtClean="0"/>
              <a:t/>
            </a:r>
            <a:br>
              <a:rPr lang="en-US" sz="4000" dirty="0" smtClean="0"/>
            </a:br>
            <a:r>
              <a:rPr lang="en-US" sz="2800" dirty="0" smtClean="0">
                <a:solidFill>
                  <a:schemeClr val="accent1"/>
                </a:solidFill>
              </a:rPr>
              <a:t>Your input is important!</a:t>
            </a:r>
            <a:endParaRPr lang="en-US" sz="4000" dirty="0">
              <a:solidFill>
                <a:schemeClr val="accent1"/>
              </a:solidFill>
            </a:endParaRPr>
          </a:p>
        </p:txBody>
      </p:sp>
      <p:sp>
        <p:nvSpPr>
          <p:cNvPr id="5" name="Text Placeholder 4"/>
          <p:cNvSpPr>
            <a:spLocks noGrp="1"/>
          </p:cNvSpPr>
          <p:nvPr>
            <p:ph type="body" sz="quarter" idx="4294967295"/>
          </p:nvPr>
        </p:nvSpPr>
        <p:spPr>
          <a:xfrm>
            <a:off x="382588" y="1901825"/>
            <a:ext cx="8382000" cy="4385816"/>
          </a:xfrm>
        </p:spPr>
        <p:txBody>
          <a:bodyPr/>
          <a:lstStyle/>
          <a:p>
            <a:pPr marL="0" indent="0" algn="ctr">
              <a:buNone/>
            </a:pPr>
            <a:r>
              <a:rPr lang="en-US" sz="2400" dirty="0" smtClean="0"/>
              <a:t>Visit the </a:t>
            </a:r>
            <a:r>
              <a:rPr lang="en-US" sz="2400" dirty="0" err="1" smtClean="0"/>
              <a:t>WinHEC</a:t>
            </a:r>
            <a:r>
              <a:rPr lang="en-US" sz="2400" dirty="0" smtClean="0"/>
              <a:t> </a:t>
            </a:r>
            <a:r>
              <a:rPr lang="en-US" sz="2400" dirty="0" err="1" smtClean="0"/>
              <a:t>CommNet</a:t>
            </a:r>
            <a:r>
              <a:rPr lang="en-US" sz="2400" dirty="0" smtClean="0"/>
              <a:t> and complete a Session Evaluation for this session and be entered to </a:t>
            </a:r>
            <a:r>
              <a:rPr lang="en-US" sz="2400" dirty="0" smtClean="0">
                <a:solidFill>
                  <a:schemeClr val="accent6"/>
                </a:solidFill>
              </a:rPr>
              <a:t>win one </a:t>
            </a:r>
            <a:br>
              <a:rPr lang="en-US" sz="2400" dirty="0" smtClean="0">
                <a:solidFill>
                  <a:schemeClr val="accent6"/>
                </a:solidFill>
              </a:rPr>
            </a:br>
            <a:r>
              <a:rPr lang="en-US" sz="2400" dirty="0" smtClean="0">
                <a:solidFill>
                  <a:schemeClr val="accent6"/>
                </a:solidFill>
              </a:rPr>
              <a:t>of 150 Maxtor</a:t>
            </a:r>
            <a:r>
              <a:rPr lang="en-US" sz="2400" baseline="40000" dirty="0" smtClean="0">
                <a:solidFill>
                  <a:schemeClr val="accent6"/>
                </a:solidFill>
              </a:rPr>
              <a:t>®</a:t>
            </a:r>
            <a:r>
              <a:rPr lang="en-US" sz="2400" dirty="0" smtClean="0">
                <a:solidFill>
                  <a:schemeClr val="accent6"/>
                </a:solidFill>
              </a:rPr>
              <a:t> </a:t>
            </a:r>
            <a:r>
              <a:rPr lang="en-US" sz="2400" dirty="0" err="1" smtClean="0">
                <a:solidFill>
                  <a:schemeClr val="accent6"/>
                </a:solidFill>
              </a:rPr>
              <a:t>BlackArmor</a:t>
            </a:r>
            <a:r>
              <a:rPr lang="en-US" sz="2400" dirty="0" smtClean="0">
                <a:solidFill>
                  <a:schemeClr val="accent6"/>
                </a:solidFill>
              </a:rPr>
              <a:t>™ 160GB External Hard Drives</a:t>
            </a:r>
            <a:r>
              <a:rPr lang="en-US" sz="2400" dirty="0" smtClean="0">
                <a:solidFill>
                  <a:schemeClr val="accent1"/>
                </a:solidFill>
              </a:rPr>
              <a:t/>
            </a:r>
            <a:br>
              <a:rPr lang="en-US" sz="2400" dirty="0" smtClean="0">
                <a:solidFill>
                  <a:schemeClr val="accent1"/>
                </a:solidFill>
              </a:rPr>
            </a:br>
            <a:r>
              <a:rPr lang="en-US" sz="2400" i="1" dirty="0" smtClean="0"/>
              <a:t>50 drives will be given away daily!</a:t>
            </a:r>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smtClean="0"/>
          </a:p>
          <a:p>
            <a:pPr marL="0" indent="0" algn="ctr">
              <a:buNone/>
            </a:pPr>
            <a:r>
              <a:rPr lang="en-US" sz="1000" dirty="0" smtClean="0"/>
              <a:t/>
            </a:r>
            <a:br>
              <a:rPr lang="en-US" sz="1000" dirty="0" smtClean="0"/>
            </a:br>
            <a:r>
              <a:rPr lang="en-US" sz="2400" dirty="0" smtClean="0">
                <a:hlinkClick r:id="rId3"/>
              </a:rPr>
              <a:t>http://www.winhec2008.com</a:t>
            </a:r>
            <a:endParaRPr lang="en-US" sz="2400" dirty="0" smtClean="0"/>
          </a:p>
        </p:txBody>
      </p:sp>
      <p:sp>
        <p:nvSpPr>
          <p:cNvPr id="11" name="Rounded Rectangle 10"/>
          <p:cNvSpPr/>
          <p:nvPr/>
        </p:nvSpPr>
        <p:spPr bwMode="auto">
          <a:xfrm>
            <a:off x="1126530" y="4267200"/>
            <a:ext cx="6767789" cy="1036320"/>
          </a:xfrm>
          <a:prstGeom prst="roundRect">
            <a:avLst/>
          </a:prstGeo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err="1" smtClean="0">
              <a:solidFill>
                <a:schemeClr val="tx1"/>
              </a:solidFill>
              <a:effectLst>
                <a:outerShdw blurRad="38100" dist="38100" dir="2700000" algn="tl">
                  <a:srgbClr val="000000">
                    <a:alpha val="43137"/>
                  </a:srgbClr>
                </a:outerShdw>
              </a:effectLst>
              <a:latin typeface="Trebuchet MS" pitchFamily="34" charset="0"/>
            </a:endParaRPr>
          </a:p>
        </p:txBody>
      </p:sp>
      <p:pic>
        <p:nvPicPr>
          <p:cNvPr id="14" name="Picture 13" descr="maxtor logo.png"/>
          <p:cNvPicPr>
            <a:picLocks noChangeAspect="1"/>
          </p:cNvPicPr>
          <p:nvPr/>
        </p:nvPicPr>
        <p:blipFill>
          <a:blip r:embed="rId4" cstate="print"/>
          <a:stretch>
            <a:fillRect/>
          </a:stretch>
        </p:blipFill>
        <p:spPr>
          <a:xfrm>
            <a:off x="1284345" y="4443150"/>
            <a:ext cx="1329236" cy="337319"/>
          </a:xfrm>
          <a:prstGeom prst="rect">
            <a:avLst/>
          </a:prstGeom>
          <a:effectLst>
            <a:outerShdw blurRad="50800" dist="38100" dir="2700000" algn="tl" rotWithShape="0">
              <a:prstClr val="black">
                <a:alpha val="40000"/>
              </a:prstClr>
            </a:outerShdw>
          </a:effectLst>
        </p:spPr>
      </p:pic>
      <p:sp>
        <p:nvSpPr>
          <p:cNvPr id="15" name="Rectangle 14"/>
          <p:cNvSpPr/>
          <p:nvPr/>
        </p:nvSpPr>
        <p:spPr>
          <a:xfrm>
            <a:off x="1224110" y="4443150"/>
            <a:ext cx="3446825" cy="646331"/>
          </a:xfrm>
          <a:prstGeom prst="rect">
            <a:avLst/>
          </a:prstGeom>
        </p:spPr>
        <p:txBody>
          <a:bodyPr wrap="square">
            <a:spAutoFit/>
          </a:bodyPr>
          <a:lstStyle/>
          <a:p>
            <a:pPr indent="1311275" defTabSz="912777" fontAlgn="base">
              <a:lnSpc>
                <a:spcPct val="90000"/>
              </a:lnSpc>
              <a:spcBef>
                <a:spcPts val="1167"/>
              </a:spcBef>
              <a:spcAft>
                <a:spcPct val="0"/>
              </a:spcAft>
              <a:buClr>
                <a:schemeClr val="tx2"/>
              </a:buClr>
              <a:buSzPct val="95000"/>
            </a:pPr>
            <a:r>
              <a:rPr lang="en-US" sz="2000" i="1" dirty="0" err="1" smtClean="0">
                <a:solidFill>
                  <a:schemeClr val="bg2"/>
                </a:solidFill>
                <a:latin typeface="Trebuchet MS" pitchFamily="34" charset="0"/>
              </a:rPr>
              <a:t>BlackArmor</a:t>
            </a:r>
            <a:r>
              <a:rPr lang="en-US" sz="2000" i="1" dirty="0" smtClean="0">
                <a:solidFill>
                  <a:schemeClr val="bg2"/>
                </a:solidFill>
                <a:latin typeface="Trebuchet MS" pitchFamily="34" charset="0"/>
              </a:rPr>
              <a:t> </a:t>
            </a:r>
            <a:br>
              <a:rPr lang="en-US" sz="2000" i="1" dirty="0" smtClean="0">
                <a:solidFill>
                  <a:schemeClr val="bg2"/>
                </a:solidFill>
                <a:latin typeface="Trebuchet MS" pitchFamily="34" charset="0"/>
              </a:rPr>
            </a:br>
            <a:r>
              <a:rPr lang="en-US" sz="2000" i="1" dirty="0" smtClean="0">
                <a:solidFill>
                  <a:schemeClr val="bg2"/>
                </a:solidFill>
                <a:latin typeface="Trebuchet MS" pitchFamily="34" charset="0"/>
              </a:rPr>
              <a:t>Hard Drives provided by:</a:t>
            </a:r>
          </a:p>
        </p:txBody>
      </p:sp>
      <p:grpSp>
        <p:nvGrpSpPr>
          <p:cNvPr id="2" name="Group 15"/>
          <p:cNvGrpSpPr/>
          <p:nvPr/>
        </p:nvGrpSpPr>
        <p:grpSpPr>
          <a:xfrm>
            <a:off x="4328538" y="4479785"/>
            <a:ext cx="1490191" cy="597855"/>
            <a:chOff x="5211095" y="5584736"/>
            <a:chExt cx="1490191" cy="597855"/>
          </a:xfrm>
        </p:grpSpPr>
        <p:sp>
          <p:nvSpPr>
            <p:cNvPr id="17" name="Rounded Rectangle 16"/>
            <p:cNvSpPr/>
            <p:nvPr/>
          </p:nvSpPr>
          <p:spPr bwMode="auto">
            <a:xfrm>
              <a:off x="5211095" y="5584736"/>
              <a:ext cx="1490191" cy="597855"/>
            </a:xfrm>
            <a:prstGeom prst="roundRect">
              <a:avLst/>
            </a:prstGeom>
            <a:ln>
              <a:solidFill>
                <a:schemeClr val="bg2"/>
              </a:solidFill>
              <a:headEnd type="none" w="med" len="med"/>
              <a:tailEnd type="none" w="med" len="med"/>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vert="horz" wrap="square" lIns="91432" tIns="45717" rIns="91432" bIns="45717" numCol="1" rtlCol="0" anchor="ctr" anchorCtr="0" compatLnSpc="1">
              <a:prstTxWarp prst="textNoShape">
                <a:avLst/>
              </a:prstTxWarp>
            </a:bodyPr>
            <a:lstStyle/>
            <a:p>
              <a:pPr algn="ctr" defTabSz="914063"/>
              <a:endParaRPr lang="en-US" dirty="0" err="1" smtClean="0">
                <a:solidFill>
                  <a:schemeClr val="tx1"/>
                </a:solidFill>
                <a:effectLst>
                  <a:outerShdw blurRad="38100" dist="38100" dir="2700000" algn="tl">
                    <a:srgbClr val="000000">
                      <a:alpha val="43137"/>
                    </a:srgbClr>
                  </a:outerShdw>
                </a:effectLst>
                <a:latin typeface="Trebuchet MS" pitchFamily="34" charset="0"/>
              </a:endParaRPr>
            </a:p>
          </p:txBody>
        </p:sp>
        <p:pic>
          <p:nvPicPr>
            <p:cNvPr id="18" name="Picture 4" descr="\\Server3\Restrict\FTP_Root\Clients\White_Whale\5-10070_WinHec_11-05\Sponsorlogos\Seagate\pr_nbl_2c_pos.png"/>
            <p:cNvPicPr>
              <a:picLocks noChangeAspect="1" noChangeArrowheads="1"/>
            </p:cNvPicPr>
            <p:nvPr/>
          </p:nvPicPr>
          <p:blipFill>
            <a:blip r:embed="rId5" cstate="print"/>
            <a:srcRect/>
            <a:stretch>
              <a:fillRect/>
            </a:stretch>
          </p:blipFill>
          <p:spPr bwMode="auto">
            <a:xfrm>
              <a:off x="5297319" y="5624065"/>
              <a:ext cx="1295815" cy="519199"/>
            </a:xfrm>
            <a:prstGeom prst="rect">
              <a:avLst/>
            </a:prstGeom>
            <a:noFill/>
          </p:spPr>
        </p:pic>
      </p:grpSp>
      <p:grpSp>
        <p:nvGrpSpPr>
          <p:cNvPr id="3" name="Group 22"/>
          <p:cNvGrpSpPr/>
          <p:nvPr/>
        </p:nvGrpSpPr>
        <p:grpSpPr>
          <a:xfrm>
            <a:off x="6123529" y="3362960"/>
            <a:ext cx="1576110" cy="1837343"/>
            <a:chOff x="5879689" y="3657600"/>
            <a:chExt cx="1576110" cy="1837343"/>
          </a:xfrm>
        </p:grpSpPr>
        <p:sp>
          <p:nvSpPr>
            <p:cNvPr id="12" name="Freeform 11"/>
            <p:cNvSpPr/>
            <p:nvPr/>
          </p:nvSpPr>
          <p:spPr bwMode="auto">
            <a:xfrm>
              <a:off x="6573520" y="4750265"/>
              <a:ext cx="882279" cy="697423"/>
            </a:xfrm>
            <a:custGeom>
              <a:avLst/>
              <a:gdLst>
                <a:gd name="connsiteX0" fmla="*/ 0 w 1651819"/>
                <a:gd name="connsiteY0" fmla="*/ 0 h 742709"/>
                <a:gd name="connsiteX1" fmla="*/ 1651819 w 1651819"/>
                <a:gd name="connsiteY1" fmla="*/ 0 h 742709"/>
                <a:gd name="connsiteX2" fmla="*/ 1651819 w 1651819"/>
                <a:gd name="connsiteY2" fmla="*/ 742709 h 742709"/>
                <a:gd name="connsiteX3" fmla="*/ 0 w 1651819"/>
                <a:gd name="connsiteY3" fmla="*/ 742709 h 742709"/>
                <a:gd name="connsiteX4" fmla="*/ 0 w 1651819"/>
                <a:gd name="connsiteY4" fmla="*/ 0 h 742709"/>
                <a:gd name="connsiteX0" fmla="*/ 731838 w 1651819"/>
                <a:gd name="connsiteY0" fmla="*/ 0 h 742709"/>
                <a:gd name="connsiteX1" fmla="*/ 1651819 w 1651819"/>
                <a:gd name="connsiteY1" fmla="*/ 0 h 742709"/>
                <a:gd name="connsiteX2" fmla="*/ 1651819 w 1651819"/>
                <a:gd name="connsiteY2" fmla="*/ 742709 h 742709"/>
                <a:gd name="connsiteX3" fmla="*/ 0 w 1651819"/>
                <a:gd name="connsiteY3" fmla="*/ 742709 h 742709"/>
                <a:gd name="connsiteX4" fmla="*/ 731838 w 1651819"/>
                <a:gd name="connsiteY4" fmla="*/ 0 h 742709"/>
                <a:gd name="connsiteX0" fmla="*/ 594186 w 1514167"/>
                <a:gd name="connsiteY0" fmla="*/ 0 h 742709"/>
                <a:gd name="connsiteX1" fmla="*/ 1514167 w 1514167"/>
                <a:gd name="connsiteY1" fmla="*/ 0 h 742709"/>
                <a:gd name="connsiteX2" fmla="*/ 1514167 w 1514167"/>
                <a:gd name="connsiteY2" fmla="*/ 742709 h 742709"/>
                <a:gd name="connsiteX3" fmla="*/ 0 w 1514167"/>
                <a:gd name="connsiteY3" fmla="*/ 307632 h 742709"/>
                <a:gd name="connsiteX4" fmla="*/ 594186 w 1514167"/>
                <a:gd name="connsiteY4" fmla="*/ 0 h 742709"/>
                <a:gd name="connsiteX0" fmla="*/ 594186 w 1514167"/>
                <a:gd name="connsiteY0" fmla="*/ 0 h 742709"/>
                <a:gd name="connsiteX1" fmla="*/ 1514167 w 1514167"/>
                <a:gd name="connsiteY1" fmla="*/ 0 h 742709"/>
                <a:gd name="connsiteX2" fmla="*/ 1514167 w 1514167"/>
                <a:gd name="connsiteY2" fmla="*/ 742709 h 742709"/>
                <a:gd name="connsiteX3" fmla="*/ 0 w 1514167"/>
                <a:gd name="connsiteY3" fmla="*/ 140483 h 742709"/>
                <a:gd name="connsiteX4" fmla="*/ 594186 w 1514167"/>
                <a:gd name="connsiteY4" fmla="*/ 0 h 742709"/>
                <a:gd name="connsiteX0" fmla="*/ 594186 w 1514167"/>
                <a:gd name="connsiteY0" fmla="*/ 0 h 742709"/>
                <a:gd name="connsiteX1" fmla="*/ 1514167 w 1514167"/>
                <a:gd name="connsiteY1" fmla="*/ 0 h 742709"/>
                <a:gd name="connsiteX2" fmla="*/ 1514167 w 1514167"/>
                <a:gd name="connsiteY2" fmla="*/ 742709 h 742709"/>
                <a:gd name="connsiteX3" fmla="*/ 0 w 1514167"/>
                <a:gd name="connsiteY3" fmla="*/ 140483 h 742709"/>
                <a:gd name="connsiteX4" fmla="*/ 594186 w 1514167"/>
                <a:gd name="connsiteY4" fmla="*/ 0 h 742709"/>
                <a:gd name="connsiteX0" fmla="*/ 594186 w 1514167"/>
                <a:gd name="connsiteY0" fmla="*/ 0 h 563270"/>
                <a:gd name="connsiteX1" fmla="*/ 1514167 w 1514167"/>
                <a:gd name="connsiteY1" fmla="*/ 0 h 563270"/>
                <a:gd name="connsiteX2" fmla="*/ 865239 w 1514167"/>
                <a:gd name="connsiteY2" fmla="*/ 563270 h 563270"/>
                <a:gd name="connsiteX3" fmla="*/ 0 w 1514167"/>
                <a:gd name="connsiteY3" fmla="*/ 140483 h 563270"/>
                <a:gd name="connsiteX4" fmla="*/ 594186 w 1514167"/>
                <a:gd name="connsiteY4" fmla="*/ 0 h 563270"/>
                <a:gd name="connsiteX0" fmla="*/ 594186 w 1514167"/>
                <a:gd name="connsiteY0" fmla="*/ 0 h 563270"/>
                <a:gd name="connsiteX1" fmla="*/ 1514167 w 1514167"/>
                <a:gd name="connsiteY1" fmla="*/ 356793 h 563270"/>
                <a:gd name="connsiteX2" fmla="*/ 865239 w 1514167"/>
                <a:gd name="connsiteY2" fmla="*/ 563270 h 563270"/>
                <a:gd name="connsiteX3" fmla="*/ 0 w 1514167"/>
                <a:gd name="connsiteY3" fmla="*/ 140483 h 563270"/>
                <a:gd name="connsiteX4" fmla="*/ 594186 w 1514167"/>
                <a:gd name="connsiteY4" fmla="*/ 0 h 563270"/>
                <a:gd name="connsiteX0" fmla="*/ 594186 w 1514167"/>
                <a:gd name="connsiteY0" fmla="*/ 0 h 632930"/>
                <a:gd name="connsiteX1" fmla="*/ 1514167 w 1514167"/>
                <a:gd name="connsiteY1" fmla="*/ 426453 h 632930"/>
                <a:gd name="connsiteX2" fmla="*/ 865239 w 1514167"/>
                <a:gd name="connsiteY2" fmla="*/ 632930 h 632930"/>
                <a:gd name="connsiteX3" fmla="*/ 0 w 1514167"/>
                <a:gd name="connsiteY3" fmla="*/ 210143 h 632930"/>
                <a:gd name="connsiteX4" fmla="*/ 594186 w 1514167"/>
                <a:gd name="connsiteY4" fmla="*/ 0 h 632930"/>
                <a:gd name="connsiteX0" fmla="*/ 594186 w 1514167"/>
                <a:gd name="connsiteY0" fmla="*/ 0 h 632930"/>
                <a:gd name="connsiteX1" fmla="*/ 1514167 w 1514167"/>
                <a:gd name="connsiteY1" fmla="*/ 426453 h 632930"/>
                <a:gd name="connsiteX2" fmla="*/ 865239 w 1514167"/>
                <a:gd name="connsiteY2" fmla="*/ 632930 h 632930"/>
                <a:gd name="connsiteX3" fmla="*/ 0 w 1514167"/>
                <a:gd name="connsiteY3" fmla="*/ 210143 h 632930"/>
                <a:gd name="connsiteX4" fmla="*/ 594186 w 1514167"/>
                <a:gd name="connsiteY4" fmla="*/ 0 h 632930"/>
                <a:gd name="connsiteX0" fmla="*/ 594186 w 1514167"/>
                <a:gd name="connsiteY0" fmla="*/ 0 h 697423"/>
                <a:gd name="connsiteX1" fmla="*/ 1514167 w 1514167"/>
                <a:gd name="connsiteY1" fmla="*/ 426453 h 697423"/>
                <a:gd name="connsiteX2" fmla="*/ 865239 w 1514167"/>
                <a:gd name="connsiteY2" fmla="*/ 697423 h 697423"/>
                <a:gd name="connsiteX3" fmla="*/ 0 w 1514167"/>
                <a:gd name="connsiteY3" fmla="*/ 210143 h 697423"/>
                <a:gd name="connsiteX4" fmla="*/ 594186 w 1514167"/>
                <a:gd name="connsiteY4" fmla="*/ 0 h 697423"/>
                <a:gd name="connsiteX0" fmla="*/ 594186 w 1444509"/>
                <a:gd name="connsiteY0" fmla="*/ 0 h 697423"/>
                <a:gd name="connsiteX1" fmla="*/ 1444509 w 1444509"/>
                <a:gd name="connsiteY1" fmla="*/ 426453 h 697423"/>
                <a:gd name="connsiteX2" fmla="*/ 865239 w 1444509"/>
                <a:gd name="connsiteY2" fmla="*/ 697423 h 697423"/>
                <a:gd name="connsiteX3" fmla="*/ 0 w 1444509"/>
                <a:gd name="connsiteY3" fmla="*/ 210143 h 697423"/>
                <a:gd name="connsiteX4" fmla="*/ 594186 w 1444509"/>
                <a:gd name="connsiteY4" fmla="*/ 0 h 697423"/>
                <a:gd name="connsiteX0" fmla="*/ 594186 w 1444509"/>
                <a:gd name="connsiteY0" fmla="*/ 0 h 697423"/>
                <a:gd name="connsiteX1" fmla="*/ 1444509 w 1444509"/>
                <a:gd name="connsiteY1" fmla="*/ 426453 h 697423"/>
                <a:gd name="connsiteX2" fmla="*/ 865239 w 1444509"/>
                <a:gd name="connsiteY2" fmla="*/ 697423 h 697423"/>
                <a:gd name="connsiteX3" fmla="*/ 0 w 1444509"/>
                <a:gd name="connsiteY3" fmla="*/ 153996 h 697423"/>
                <a:gd name="connsiteX4" fmla="*/ 594186 w 1444509"/>
                <a:gd name="connsiteY4" fmla="*/ 0 h 697423"/>
                <a:gd name="connsiteX0" fmla="*/ 594186 w 1444509"/>
                <a:gd name="connsiteY0" fmla="*/ 0 h 697423"/>
                <a:gd name="connsiteX1" fmla="*/ 1444509 w 1444509"/>
                <a:gd name="connsiteY1" fmla="*/ 426453 h 697423"/>
                <a:gd name="connsiteX2" fmla="*/ 865239 w 1444509"/>
                <a:gd name="connsiteY2" fmla="*/ 697423 h 697423"/>
                <a:gd name="connsiteX3" fmla="*/ 0 w 1444509"/>
                <a:gd name="connsiteY3" fmla="*/ 153996 h 697423"/>
                <a:gd name="connsiteX4" fmla="*/ 594186 w 1444509"/>
                <a:gd name="connsiteY4" fmla="*/ 0 h 697423"/>
                <a:gd name="connsiteX0" fmla="*/ 612867 w 1463190"/>
                <a:gd name="connsiteY0" fmla="*/ 0 h 697423"/>
                <a:gd name="connsiteX1" fmla="*/ 1463190 w 1463190"/>
                <a:gd name="connsiteY1" fmla="*/ 426453 h 697423"/>
                <a:gd name="connsiteX2" fmla="*/ 0 w 1463190"/>
                <a:gd name="connsiteY2" fmla="*/ 697423 h 697423"/>
                <a:gd name="connsiteX3" fmla="*/ 18681 w 1463190"/>
                <a:gd name="connsiteY3" fmla="*/ 153996 h 697423"/>
                <a:gd name="connsiteX4" fmla="*/ 612867 w 1463190"/>
                <a:gd name="connsiteY4" fmla="*/ 0 h 697423"/>
                <a:gd name="connsiteX0" fmla="*/ 612867 w 882279"/>
                <a:gd name="connsiteY0" fmla="*/ 0 h 697423"/>
                <a:gd name="connsiteX1" fmla="*/ 882279 w 882279"/>
                <a:gd name="connsiteY1" fmla="*/ 260293 h 697423"/>
                <a:gd name="connsiteX2" fmla="*/ 0 w 882279"/>
                <a:gd name="connsiteY2" fmla="*/ 697423 h 697423"/>
                <a:gd name="connsiteX3" fmla="*/ 18681 w 882279"/>
                <a:gd name="connsiteY3" fmla="*/ 153996 h 697423"/>
                <a:gd name="connsiteX4" fmla="*/ 612867 w 882279"/>
                <a:gd name="connsiteY4" fmla="*/ 0 h 697423"/>
                <a:gd name="connsiteX0" fmla="*/ 399507 w 882279"/>
                <a:gd name="connsiteY0" fmla="*/ 0 h 697423"/>
                <a:gd name="connsiteX1" fmla="*/ 882279 w 882279"/>
                <a:gd name="connsiteY1" fmla="*/ 260293 h 697423"/>
                <a:gd name="connsiteX2" fmla="*/ 0 w 882279"/>
                <a:gd name="connsiteY2" fmla="*/ 697423 h 697423"/>
                <a:gd name="connsiteX3" fmla="*/ 18681 w 882279"/>
                <a:gd name="connsiteY3" fmla="*/ 153996 h 697423"/>
                <a:gd name="connsiteX4" fmla="*/ 399507 w 882279"/>
                <a:gd name="connsiteY4" fmla="*/ 0 h 697423"/>
                <a:gd name="connsiteX0" fmla="*/ 399507 w 882279"/>
                <a:gd name="connsiteY0" fmla="*/ 0 h 697423"/>
                <a:gd name="connsiteX1" fmla="*/ 882279 w 882279"/>
                <a:gd name="connsiteY1" fmla="*/ 260293 h 697423"/>
                <a:gd name="connsiteX2" fmla="*/ 0 w 882279"/>
                <a:gd name="connsiteY2" fmla="*/ 697423 h 697423"/>
                <a:gd name="connsiteX3" fmla="*/ 18681 w 882279"/>
                <a:gd name="connsiteY3" fmla="*/ 153996 h 697423"/>
                <a:gd name="connsiteX4" fmla="*/ 399507 w 882279"/>
                <a:gd name="connsiteY4" fmla="*/ 0 h 69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79" h="697423">
                  <a:moveTo>
                    <a:pt x="399507" y="0"/>
                  </a:moveTo>
                  <a:lnTo>
                    <a:pt x="882279" y="260293"/>
                  </a:lnTo>
                  <a:lnTo>
                    <a:pt x="0" y="697423"/>
                  </a:lnTo>
                  <a:lnTo>
                    <a:pt x="18681" y="153996"/>
                  </a:lnTo>
                  <a:lnTo>
                    <a:pt x="399507" y="0"/>
                  </a:lnTo>
                  <a:close/>
                </a:path>
              </a:pathLst>
            </a:custGeom>
            <a:solidFill>
              <a:schemeClr val="bg2">
                <a:alpha val="4000"/>
              </a:schemeClr>
            </a:solidFill>
            <a:ln>
              <a:noFill/>
              <a:headEnd type="none" w="med" len="med"/>
              <a:tailEnd type="none" w="med" len="med"/>
            </a:ln>
            <a:effectLst>
              <a:glow rad="70000">
                <a:schemeClr val="bg2">
                  <a:alpha val="50000"/>
                </a:schemeClr>
              </a:glow>
            </a:effectLst>
          </p:spPr>
          <p:style>
            <a:lnRef idx="1">
              <a:schemeClr val="accent2"/>
            </a:lnRef>
            <a:fillRef idx="3">
              <a:schemeClr val="accent2"/>
            </a:fillRef>
            <a:effectRef idx="2">
              <a:schemeClr val="accent2"/>
            </a:effectRef>
            <a:fontRef idx="minor">
              <a:schemeClr val="lt1"/>
            </a:fontRef>
          </p:style>
          <p:txBody>
            <a:bodyPr vert="horz" wrap="square" lIns="91432" tIns="45717" rIns="91432" bIns="45717" numCol="1" rtlCol="0" anchor="ctr" anchorCtr="0" compatLnSpc="1">
              <a:prstTxWarp prst="textNoShape">
                <a:avLst/>
              </a:prstTxWarp>
            </a:bodyPr>
            <a:lstStyle/>
            <a:p>
              <a:pPr algn="ctr" defTabSz="914063"/>
              <a:endParaRPr lang="en-US" dirty="0" err="1" smtClean="0">
                <a:solidFill>
                  <a:schemeClr val="tx1"/>
                </a:solidFill>
                <a:effectLst>
                  <a:outerShdw blurRad="38100" dist="38100" dir="2700000" algn="tl">
                    <a:srgbClr val="000000">
                      <a:alpha val="43137"/>
                    </a:srgbClr>
                  </a:outerShdw>
                </a:effectLst>
                <a:latin typeface="Trebuchet MS" pitchFamily="34" charset="0"/>
              </a:endParaRPr>
            </a:p>
          </p:txBody>
        </p:sp>
        <p:pic>
          <p:nvPicPr>
            <p:cNvPr id="20" name="Picture 19" descr="blackarmor hd2.png"/>
            <p:cNvPicPr>
              <a:picLocks noChangeAspect="1"/>
            </p:cNvPicPr>
            <p:nvPr/>
          </p:nvPicPr>
          <p:blipFill>
            <a:blip r:embed="rId6"/>
            <a:srcRect l="25300" t="13192" r="28973" b="21077"/>
            <a:stretch>
              <a:fillRect/>
            </a:stretch>
          </p:blipFill>
          <p:spPr>
            <a:xfrm>
              <a:off x="5879689" y="3657600"/>
              <a:ext cx="1022555" cy="1837343"/>
            </a:xfrm>
            <a:prstGeom prst="rect">
              <a:avLst/>
            </a:prstGeom>
          </p:spPr>
        </p:pic>
      </p:gr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91" name="Picture 15" descr="Penryn_Angle_Left"/>
          <p:cNvPicPr>
            <a:picLocks noChangeAspect="1" noChangeArrowheads="1"/>
          </p:cNvPicPr>
          <p:nvPr/>
        </p:nvPicPr>
        <p:blipFill>
          <a:blip r:embed="rId3"/>
          <a:srcRect/>
          <a:stretch>
            <a:fillRect/>
          </a:stretch>
        </p:blipFill>
        <p:spPr bwMode="auto">
          <a:xfrm>
            <a:off x="-496888" y="1039813"/>
            <a:ext cx="3240088" cy="4751387"/>
          </a:xfrm>
          <a:prstGeom prst="rect">
            <a:avLst/>
          </a:prstGeom>
          <a:noFill/>
          <a:ln w="9525">
            <a:noFill/>
            <a:miter lim="800000"/>
            <a:headEnd/>
            <a:tailEnd/>
          </a:ln>
          <a:effectLst>
            <a:outerShdw dist="74053" dir="3542175" algn="ctr" rotWithShape="0">
              <a:srgbClr val="50CEF6">
                <a:alpha val="50000"/>
              </a:srgbClr>
            </a:outerShdw>
          </a:effectLst>
        </p:spPr>
      </p:pic>
      <p:sp>
        <p:nvSpPr>
          <p:cNvPr id="10243" name="Rectangle 2"/>
          <p:cNvSpPr>
            <a:spLocks noGrp="1" noChangeArrowheads="1"/>
          </p:cNvSpPr>
          <p:nvPr>
            <p:ph type="title"/>
          </p:nvPr>
        </p:nvSpPr>
        <p:spPr>
          <a:xfrm>
            <a:off x="382588" y="228600"/>
            <a:ext cx="8380412" cy="498598"/>
          </a:xfrm>
        </p:spPr>
        <p:txBody>
          <a:bodyPr/>
          <a:lstStyle/>
          <a:p>
            <a:r>
              <a:rPr lang="en-US" sz="3600" dirty="0" smtClean="0"/>
              <a:t>Boosting Performance, Lowering Power</a:t>
            </a:r>
          </a:p>
        </p:txBody>
      </p:sp>
      <p:sp>
        <p:nvSpPr>
          <p:cNvPr id="10244" name="Content Placeholder 14"/>
          <p:cNvSpPr>
            <a:spLocks noGrp="1"/>
          </p:cNvSpPr>
          <p:nvPr>
            <p:ph idx="4294967295"/>
          </p:nvPr>
        </p:nvSpPr>
        <p:spPr>
          <a:xfrm>
            <a:off x="2781300" y="1287463"/>
            <a:ext cx="5245100" cy="2305246"/>
          </a:xfrm>
        </p:spPr>
        <p:txBody>
          <a:bodyPr/>
          <a:lstStyle/>
          <a:p>
            <a:pPr marL="0" indent="0" eaLnBrk="1" hangingPunct="1">
              <a:buFont typeface="Wingdings" pitchFamily="2" charset="2"/>
              <a:buNone/>
            </a:pPr>
            <a:r>
              <a:rPr lang="en-US" sz="2400" b="1" dirty="0" smtClean="0">
                <a:ea typeface="Verdana" pitchFamily="34" charset="0"/>
                <a:cs typeface="Verdana" pitchFamily="34" charset="0"/>
              </a:rPr>
              <a:t>Latest CPUs from Intel, built on industry-first 45nm</a:t>
            </a:r>
          </a:p>
          <a:p>
            <a:pPr marL="346075" indent="-346075" eaLnBrk="1" hangingPunct="1"/>
            <a:r>
              <a:rPr lang="en-US" sz="2000" dirty="0" smtClean="0">
                <a:ea typeface="Verdana" pitchFamily="34" charset="0"/>
                <a:cs typeface="Verdana" pitchFamily="34" charset="0"/>
              </a:rPr>
              <a:t>Eco-Friendly</a:t>
            </a:r>
          </a:p>
          <a:p>
            <a:pPr marL="346075" indent="-346075" eaLnBrk="1" hangingPunct="1"/>
            <a:r>
              <a:rPr lang="en-US" sz="2000" dirty="0" smtClean="0">
                <a:ea typeface="Verdana" pitchFamily="34" charset="0"/>
                <a:cs typeface="Verdana" pitchFamily="34" charset="0"/>
              </a:rPr>
              <a:t>Faster</a:t>
            </a:r>
          </a:p>
          <a:p>
            <a:pPr marL="346075" indent="-346075" eaLnBrk="1" hangingPunct="1"/>
            <a:r>
              <a:rPr lang="en-US" sz="2000" dirty="0" smtClean="0">
                <a:ea typeface="Verdana" pitchFamily="34" charset="0"/>
                <a:cs typeface="Verdana" pitchFamily="34" charset="0"/>
              </a:rPr>
              <a:t>‘Cooler’</a:t>
            </a:r>
          </a:p>
          <a:p>
            <a:pPr marL="0" indent="0" eaLnBrk="1" hangingPunct="1">
              <a:buFont typeface="Wingdings" pitchFamily="2" charset="2"/>
              <a:buNone/>
            </a:pPr>
            <a:endParaRPr lang="en-US" sz="1400" dirty="0" smtClean="0">
              <a:ea typeface="Verdana" pitchFamily="34" charset="0"/>
              <a:cs typeface="Verdana" pitchFamily="34" charset="0"/>
            </a:endParaRPr>
          </a:p>
        </p:txBody>
      </p:sp>
      <p:grpSp>
        <p:nvGrpSpPr>
          <p:cNvPr id="2" name="Group 18"/>
          <p:cNvGrpSpPr>
            <a:grpSpLocks/>
          </p:cNvGrpSpPr>
          <p:nvPr/>
        </p:nvGrpSpPr>
        <p:grpSpPr bwMode="auto">
          <a:xfrm>
            <a:off x="1298121" y="3940629"/>
            <a:ext cx="6530658" cy="584200"/>
            <a:chOff x="7231063" y="3492501"/>
            <a:chExt cx="6530657" cy="584776"/>
          </a:xfrm>
        </p:grpSpPr>
        <p:sp>
          <p:nvSpPr>
            <p:cNvPr id="10253" name="Text Box 8"/>
            <p:cNvSpPr txBox="1">
              <a:spLocks noChangeArrowheads="1"/>
            </p:cNvSpPr>
            <p:nvPr/>
          </p:nvSpPr>
          <p:spPr bwMode="auto">
            <a:xfrm>
              <a:off x="8630921" y="3492501"/>
              <a:ext cx="5130799" cy="584776"/>
            </a:xfrm>
            <a:prstGeom prst="rect">
              <a:avLst/>
            </a:prstGeom>
            <a:noFill/>
            <a:ln w="9525">
              <a:noFill/>
              <a:miter lim="800000"/>
              <a:headEnd/>
              <a:tailEnd/>
            </a:ln>
          </p:spPr>
          <p:txBody>
            <a:bodyPr>
              <a:spAutoFit/>
            </a:bodyPr>
            <a:lstStyle/>
            <a:p>
              <a:r>
                <a:rPr lang="en-US" sz="1600" b="0" dirty="0">
                  <a:solidFill>
                    <a:srgbClr val="FFFFFF"/>
                  </a:solidFill>
                  <a:latin typeface="Trebuchet MS" pitchFamily="34" charset="0"/>
                </a:rPr>
                <a:t>Voted one of “The Best Inventions of the Year” </a:t>
              </a:r>
              <a:r>
                <a:rPr lang="en-US" sz="1600" b="0" dirty="0" smtClean="0">
                  <a:solidFill>
                    <a:srgbClr val="FFFFFF"/>
                  </a:solidFill>
                  <a:latin typeface="Trebuchet MS" pitchFamily="34" charset="0"/>
                </a:rPr>
                <a:t/>
              </a:r>
              <a:br>
                <a:rPr lang="en-US" sz="1600" b="0" dirty="0" smtClean="0">
                  <a:solidFill>
                    <a:srgbClr val="FFFFFF"/>
                  </a:solidFill>
                  <a:latin typeface="Trebuchet MS" pitchFamily="34" charset="0"/>
                </a:rPr>
              </a:br>
              <a:r>
                <a:rPr lang="en-US" sz="1600" b="0" dirty="0" smtClean="0">
                  <a:solidFill>
                    <a:srgbClr val="FFFFFF"/>
                  </a:solidFill>
                  <a:latin typeface="Trebuchet MS" pitchFamily="34" charset="0"/>
                </a:rPr>
                <a:t>by </a:t>
              </a:r>
              <a:r>
                <a:rPr lang="en-US" sz="1600" b="0" i="1" dirty="0">
                  <a:solidFill>
                    <a:srgbClr val="FFFFFF"/>
                  </a:solidFill>
                  <a:latin typeface="Trebuchet MS" pitchFamily="34" charset="0"/>
                </a:rPr>
                <a:t>Time</a:t>
              </a:r>
              <a:r>
                <a:rPr lang="en-US" sz="1600" b="0" dirty="0">
                  <a:solidFill>
                    <a:srgbClr val="FFFFFF"/>
                  </a:solidFill>
                  <a:latin typeface="Trebuchet MS" pitchFamily="34" charset="0"/>
                </a:rPr>
                <a:t> Magazine, Nov. 2007</a:t>
              </a:r>
            </a:p>
          </p:txBody>
        </p:sp>
        <p:sp>
          <p:nvSpPr>
            <p:cNvPr id="152586" name="Rectangle 10"/>
            <p:cNvSpPr>
              <a:spLocks noChangeArrowheads="1"/>
            </p:cNvSpPr>
            <p:nvPr/>
          </p:nvSpPr>
          <p:spPr bwMode="auto">
            <a:xfrm>
              <a:off x="7231063" y="3494091"/>
              <a:ext cx="1376363" cy="514857"/>
            </a:xfrm>
            <a:prstGeom prst="rect">
              <a:avLst/>
            </a:prstGeom>
            <a:solidFill>
              <a:srgbClr val="CC0000"/>
            </a:solidFill>
            <a:ln w="9525">
              <a:noFill/>
              <a:miter lim="800000"/>
              <a:headEnd/>
              <a:tailEnd/>
            </a:ln>
            <a:effectLst>
              <a:outerShdw blurRad="63500" dist="38099" dir="2700000" algn="ctr" rotWithShape="0">
                <a:srgbClr val="000000">
                  <a:alpha val="74998"/>
                </a:srgbClr>
              </a:outerShdw>
            </a:effectLst>
          </p:spPr>
          <p:txBody>
            <a:bodyPr wrap="none" tIns="0" anchor="ctr"/>
            <a:lstStyle/>
            <a:p>
              <a:pPr algn="ctr">
                <a:defRPr/>
              </a:pPr>
              <a:r>
                <a:rPr lang="en-US" sz="3200" b="0" dirty="0">
                  <a:solidFill>
                    <a:schemeClr val="bg1"/>
                  </a:solidFill>
                  <a:latin typeface="Trebuchet MS" pitchFamily="34" charset="0"/>
                  <a:ea typeface="SimSun" pitchFamily="2" charset="-122"/>
                </a:rPr>
                <a:t>TIME</a:t>
              </a:r>
            </a:p>
          </p:txBody>
        </p:sp>
      </p:grpSp>
      <p:grpSp>
        <p:nvGrpSpPr>
          <p:cNvPr id="3" name="Group 24"/>
          <p:cNvGrpSpPr>
            <a:grpSpLocks/>
          </p:cNvGrpSpPr>
          <p:nvPr/>
        </p:nvGrpSpPr>
        <p:grpSpPr bwMode="auto">
          <a:xfrm>
            <a:off x="288471" y="4856843"/>
            <a:ext cx="8534400" cy="889000"/>
            <a:chOff x="317500" y="4749800"/>
            <a:chExt cx="8534400" cy="889576"/>
          </a:xfrm>
        </p:grpSpPr>
        <p:sp>
          <p:nvSpPr>
            <p:cNvPr id="10251" name="TextBox 17"/>
            <p:cNvSpPr txBox="1">
              <a:spLocks noChangeArrowheads="1"/>
            </p:cNvSpPr>
            <p:nvPr/>
          </p:nvSpPr>
          <p:spPr bwMode="auto">
            <a:xfrm>
              <a:off x="317500" y="5054797"/>
              <a:ext cx="3949700" cy="584579"/>
            </a:xfrm>
            <a:prstGeom prst="rect">
              <a:avLst/>
            </a:prstGeom>
            <a:noFill/>
            <a:ln w="9525">
              <a:noFill/>
              <a:miter lim="800000"/>
              <a:headEnd/>
              <a:tailEnd/>
            </a:ln>
          </p:spPr>
          <p:txBody>
            <a:bodyPr>
              <a:spAutoFit/>
            </a:bodyPr>
            <a:lstStyle/>
            <a:p>
              <a:r>
                <a:rPr lang="en-US" sz="3200" dirty="0">
                  <a:latin typeface="Trebuchet MS" pitchFamily="34" charset="0"/>
                </a:rPr>
                <a:t>Did you Know?</a:t>
              </a:r>
            </a:p>
          </p:txBody>
        </p:sp>
        <p:sp>
          <p:nvSpPr>
            <p:cNvPr id="10252" name="TextBox 19"/>
            <p:cNvSpPr txBox="1">
              <a:spLocks noChangeArrowheads="1"/>
            </p:cNvSpPr>
            <p:nvPr/>
          </p:nvSpPr>
          <p:spPr bwMode="auto">
            <a:xfrm>
              <a:off x="4089400" y="4749800"/>
              <a:ext cx="4762500" cy="585154"/>
            </a:xfrm>
            <a:prstGeom prst="rect">
              <a:avLst/>
            </a:prstGeom>
            <a:noFill/>
            <a:ln w="9525">
              <a:noFill/>
              <a:miter lim="800000"/>
              <a:headEnd/>
              <a:tailEnd/>
            </a:ln>
          </p:spPr>
          <p:txBody>
            <a:bodyPr>
              <a:spAutoFit/>
            </a:bodyPr>
            <a:lstStyle/>
            <a:p>
              <a:r>
                <a:rPr lang="en-US" sz="1600" b="0" dirty="0">
                  <a:latin typeface="Trebuchet MS" pitchFamily="34" charset="0"/>
                </a:rPr>
                <a:t>A 45nm transistor can switch on </a:t>
              </a:r>
              <a:r>
                <a:rPr lang="en-US" sz="1600" b="0" dirty="0" smtClean="0">
                  <a:latin typeface="Trebuchet MS" pitchFamily="34" charset="0"/>
                </a:rPr>
                <a:t/>
              </a:r>
              <a:br>
                <a:rPr lang="en-US" sz="1600" b="0" dirty="0" smtClean="0">
                  <a:latin typeface="Trebuchet MS" pitchFamily="34" charset="0"/>
                </a:rPr>
              </a:br>
              <a:r>
                <a:rPr lang="en-US" sz="1600" b="0" dirty="0" smtClean="0">
                  <a:latin typeface="Trebuchet MS" pitchFamily="34" charset="0"/>
                </a:rPr>
                <a:t>and off </a:t>
              </a:r>
              <a:r>
                <a:rPr lang="en-US" sz="1600" b="0" dirty="0">
                  <a:latin typeface="Trebuchet MS" pitchFamily="34" charset="0"/>
                </a:rPr>
                <a:t>~300 Billion </a:t>
              </a:r>
              <a:r>
                <a:rPr lang="en-US" sz="1600" b="0" dirty="0" smtClean="0">
                  <a:latin typeface="Trebuchet MS" pitchFamily="34" charset="0"/>
                </a:rPr>
                <a:t>times/second</a:t>
              </a:r>
              <a:endParaRPr lang="en-US" sz="1600" b="0" dirty="0">
                <a:latin typeface="Trebuchet MS" pitchFamily="34" charset="0"/>
              </a:endParaRPr>
            </a:p>
          </p:txBody>
        </p:sp>
      </p:grpSp>
      <p:sp>
        <p:nvSpPr>
          <p:cNvPr id="21" name="TextBox 20"/>
          <p:cNvSpPr txBox="1">
            <a:spLocks noChangeArrowheads="1"/>
          </p:cNvSpPr>
          <p:nvPr/>
        </p:nvSpPr>
        <p:spPr bwMode="auto">
          <a:xfrm>
            <a:off x="4089400" y="5486400"/>
            <a:ext cx="4864100" cy="830263"/>
          </a:xfrm>
          <a:prstGeom prst="rect">
            <a:avLst/>
          </a:prstGeom>
          <a:noFill/>
          <a:ln w="9525">
            <a:noFill/>
            <a:miter lim="800000"/>
            <a:headEnd/>
            <a:tailEnd/>
          </a:ln>
        </p:spPr>
        <p:txBody>
          <a:bodyPr>
            <a:spAutoFit/>
          </a:bodyPr>
          <a:lstStyle/>
          <a:p>
            <a:r>
              <a:rPr lang="en-US" sz="1600" b="0" dirty="0">
                <a:latin typeface="Trebuchet MS" pitchFamily="34" charset="0"/>
              </a:rPr>
              <a:t>Light travels less than 1/10</a:t>
            </a:r>
            <a:r>
              <a:rPr lang="en-US" sz="1600" b="0" baseline="30000" dirty="0">
                <a:latin typeface="Trebuchet MS" pitchFamily="34" charset="0"/>
              </a:rPr>
              <a:t>th</a:t>
            </a:r>
            <a:r>
              <a:rPr lang="en-US" sz="1600" b="0" dirty="0">
                <a:latin typeface="Trebuchet MS" pitchFamily="34" charset="0"/>
              </a:rPr>
              <a:t> of an inch </a:t>
            </a:r>
            <a:br>
              <a:rPr lang="en-US" sz="1600" b="0" dirty="0">
                <a:latin typeface="Trebuchet MS" pitchFamily="34" charset="0"/>
              </a:rPr>
            </a:br>
            <a:r>
              <a:rPr lang="en-US" sz="1600" b="0" dirty="0">
                <a:latin typeface="Trebuchet MS" pitchFamily="34" charset="0"/>
              </a:rPr>
              <a:t>in the time it takes a 45nm transistor </a:t>
            </a:r>
            <a:br>
              <a:rPr lang="en-US" sz="1600" b="0" dirty="0">
                <a:latin typeface="Trebuchet MS" pitchFamily="34" charset="0"/>
              </a:rPr>
            </a:br>
            <a:r>
              <a:rPr lang="en-US" sz="1600" b="0" dirty="0">
                <a:latin typeface="Trebuchet MS" pitchFamily="34" charset="0"/>
              </a:rPr>
              <a:t>to switch on and </a:t>
            </a:r>
            <a:r>
              <a:rPr lang="en-US" sz="1600" b="0" dirty="0" smtClean="0">
                <a:latin typeface="Trebuchet MS" pitchFamily="34" charset="0"/>
              </a:rPr>
              <a:t>off</a:t>
            </a:r>
            <a:endParaRPr lang="en-US" sz="1600" b="0" dirty="0">
              <a:latin typeface="Trebuchet MS" pitchFamily="34" charset="0"/>
            </a:endParaRPr>
          </a:p>
        </p:txBody>
      </p:sp>
      <p:grpSp>
        <p:nvGrpSpPr>
          <p:cNvPr id="4" name="Group 41"/>
          <p:cNvGrpSpPr>
            <a:grpSpLocks/>
          </p:cNvGrpSpPr>
          <p:nvPr/>
        </p:nvGrpSpPr>
        <p:grpSpPr bwMode="auto">
          <a:xfrm>
            <a:off x="7294562" y="1108529"/>
            <a:ext cx="1849438" cy="1429045"/>
            <a:chOff x="2627313" y="2417763"/>
            <a:chExt cx="1849437" cy="1429044"/>
          </a:xfrm>
        </p:grpSpPr>
        <p:sp>
          <p:nvSpPr>
            <p:cNvPr id="16" name="Oval 17"/>
            <p:cNvSpPr>
              <a:spLocks noChangeArrowheads="1"/>
            </p:cNvSpPr>
            <p:nvPr/>
          </p:nvSpPr>
          <p:spPr bwMode="auto">
            <a:xfrm>
              <a:off x="2627313" y="3224213"/>
              <a:ext cx="1849437" cy="384175"/>
            </a:xfrm>
            <a:prstGeom prst="ellipse">
              <a:avLst/>
            </a:prstGeom>
            <a:gradFill rotWithShape="1">
              <a:gsLst>
                <a:gs pos="0">
                  <a:srgbClr val="000000"/>
                </a:gs>
                <a:gs pos="100000">
                  <a:srgbClr val="FFFFFF">
                    <a:alpha val="0"/>
                  </a:srgbClr>
                </a:gs>
              </a:gsLst>
              <a:path path="shape">
                <a:fillToRect l="50000" t="50000" r="50000" b="50000"/>
              </a:path>
            </a:gradFill>
            <a:ln w="9525" algn="ctr">
              <a:noFill/>
              <a:round/>
              <a:headEnd/>
              <a:tailEnd/>
            </a:ln>
          </p:spPr>
          <p:txBody>
            <a:bodyPr wrap="none" lIns="0" tIns="0" rIns="0" bIns="0" anchor="ctr"/>
            <a:lstStyle/>
            <a:p>
              <a:endParaRPr lang="en-US">
                <a:solidFill>
                  <a:schemeClr val="accent1"/>
                </a:solidFill>
              </a:endParaRPr>
            </a:p>
          </p:txBody>
        </p:sp>
        <p:sp>
          <p:nvSpPr>
            <p:cNvPr id="17" name="Text Box 23"/>
            <p:cNvSpPr txBox="1">
              <a:spLocks noChangeArrowheads="1"/>
            </p:cNvSpPr>
            <p:nvPr/>
          </p:nvSpPr>
          <p:spPr bwMode="auto">
            <a:xfrm>
              <a:off x="3009030" y="3468688"/>
              <a:ext cx="1180089" cy="378119"/>
            </a:xfrm>
            <a:prstGeom prst="rect">
              <a:avLst/>
            </a:prstGeom>
            <a:noFill/>
            <a:ln w="50800" algn="ctr">
              <a:noFill/>
              <a:miter lim="800000"/>
              <a:headEnd/>
              <a:tailEnd/>
            </a:ln>
          </p:spPr>
          <p:txBody>
            <a:bodyPr wrap="square" lIns="130622" tIns="65311" rIns="130622" bIns="65311">
              <a:spAutoFit/>
            </a:bodyPr>
            <a:lstStyle/>
            <a:p>
              <a:pPr algn="ctr" defTabSz="1306513" eaLnBrk="0" hangingPunct="0"/>
              <a:r>
                <a:rPr lang="en-US" sz="1600" dirty="0">
                  <a:solidFill>
                    <a:schemeClr val="accent1"/>
                  </a:solidFill>
                  <a:latin typeface="Verdana" pitchFamily="34" charset="0"/>
                </a:rPr>
                <a:t>Server</a:t>
              </a:r>
            </a:p>
          </p:txBody>
        </p:sp>
        <p:pic>
          <p:nvPicPr>
            <p:cNvPr id="18" name="Picture 69" descr="xeon"/>
            <p:cNvPicPr>
              <a:picLocks noChangeAspect="1" noChangeArrowheads="1"/>
            </p:cNvPicPr>
            <p:nvPr/>
          </p:nvPicPr>
          <p:blipFill>
            <a:blip r:embed="rId4"/>
            <a:srcRect/>
            <a:stretch>
              <a:fillRect/>
            </a:stretch>
          </p:blipFill>
          <p:spPr bwMode="auto">
            <a:xfrm>
              <a:off x="3205163" y="2417763"/>
              <a:ext cx="776287" cy="996950"/>
            </a:xfrm>
            <a:prstGeom prst="rect">
              <a:avLst/>
            </a:prstGeom>
            <a:noFill/>
            <a:ln w="9525">
              <a:noFill/>
              <a:miter lim="800000"/>
              <a:headEnd/>
              <a:tailEnd/>
            </a:ln>
          </p:spPr>
        </p:pic>
      </p:grpSp>
      <p:grpSp>
        <p:nvGrpSpPr>
          <p:cNvPr id="5" name="Group 42"/>
          <p:cNvGrpSpPr>
            <a:grpSpLocks/>
          </p:cNvGrpSpPr>
          <p:nvPr/>
        </p:nvGrpSpPr>
        <p:grpSpPr bwMode="auto">
          <a:xfrm>
            <a:off x="7492773" y="2689224"/>
            <a:ext cx="1851025" cy="1430632"/>
            <a:chOff x="1331913" y="3620860"/>
            <a:chExt cx="1851025" cy="1430632"/>
          </a:xfrm>
        </p:grpSpPr>
        <p:sp>
          <p:nvSpPr>
            <p:cNvPr id="20" name="Oval 18"/>
            <p:cNvSpPr>
              <a:spLocks noChangeArrowheads="1"/>
            </p:cNvSpPr>
            <p:nvPr/>
          </p:nvSpPr>
          <p:spPr bwMode="auto">
            <a:xfrm>
              <a:off x="1331913" y="4414610"/>
              <a:ext cx="1851025" cy="385763"/>
            </a:xfrm>
            <a:prstGeom prst="ellipse">
              <a:avLst/>
            </a:prstGeom>
            <a:gradFill rotWithShape="1">
              <a:gsLst>
                <a:gs pos="0">
                  <a:srgbClr val="000000"/>
                </a:gs>
                <a:gs pos="100000">
                  <a:srgbClr val="FFFFFF">
                    <a:alpha val="0"/>
                  </a:srgbClr>
                </a:gs>
              </a:gsLst>
              <a:path path="shape">
                <a:fillToRect l="50000" t="50000" r="50000" b="50000"/>
              </a:path>
            </a:gradFill>
            <a:ln w="9525" algn="ctr">
              <a:noFill/>
              <a:round/>
              <a:headEnd/>
              <a:tailEnd/>
            </a:ln>
          </p:spPr>
          <p:txBody>
            <a:bodyPr wrap="none" lIns="0" tIns="0" rIns="0" bIns="0" anchor="ctr"/>
            <a:lstStyle/>
            <a:p>
              <a:endParaRPr lang="en-US">
                <a:solidFill>
                  <a:schemeClr val="accent1"/>
                </a:solidFill>
              </a:endParaRPr>
            </a:p>
          </p:txBody>
        </p:sp>
        <p:sp>
          <p:nvSpPr>
            <p:cNvPr id="22" name="Text Box 22"/>
            <p:cNvSpPr txBox="1">
              <a:spLocks noChangeArrowheads="1"/>
            </p:cNvSpPr>
            <p:nvPr/>
          </p:nvSpPr>
          <p:spPr bwMode="auto">
            <a:xfrm>
              <a:off x="1677550" y="4673373"/>
              <a:ext cx="1184852" cy="378119"/>
            </a:xfrm>
            <a:prstGeom prst="rect">
              <a:avLst/>
            </a:prstGeom>
            <a:noFill/>
            <a:ln w="50800" algn="ctr">
              <a:noFill/>
              <a:miter lim="800000"/>
              <a:headEnd/>
              <a:tailEnd/>
            </a:ln>
          </p:spPr>
          <p:txBody>
            <a:bodyPr wrap="square" lIns="130622" tIns="65311" rIns="130622" bIns="65311">
              <a:spAutoFit/>
            </a:bodyPr>
            <a:lstStyle/>
            <a:p>
              <a:pPr algn="ctr" defTabSz="1306513" eaLnBrk="0" hangingPunct="0"/>
              <a:r>
                <a:rPr lang="en-US" sz="1600" dirty="0">
                  <a:solidFill>
                    <a:schemeClr val="accent1"/>
                  </a:solidFill>
                  <a:latin typeface="Verdana" pitchFamily="34" charset="0"/>
                </a:rPr>
                <a:t>Mobile</a:t>
              </a:r>
            </a:p>
          </p:txBody>
        </p:sp>
        <p:pic>
          <p:nvPicPr>
            <p:cNvPr id="23" name="Picture 15" descr="cpt2_rgb_174"/>
            <p:cNvPicPr>
              <a:picLocks noChangeAspect="1" noChangeArrowheads="1"/>
            </p:cNvPicPr>
            <p:nvPr/>
          </p:nvPicPr>
          <p:blipFill>
            <a:blip r:embed="rId5"/>
            <a:srcRect/>
            <a:stretch>
              <a:fillRect/>
            </a:stretch>
          </p:blipFill>
          <p:spPr bwMode="auto">
            <a:xfrm>
              <a:off x="1911350" y="3620860"/>
              <a:ext cx="731838" cy="998538"/>
            </a:xfrm>
            <a:prstGeom prst="rect">
              <a:avLst/>
            </a:prstGeom>
            <a:noFill/>
            <a:ln w="9525">
              <a:noFill/>
              <a:miter lim="800000"/>
              <a:headEnd/>
              <a:tailEnd/>
            </a:ln>
          </p:spPr>
        </p:pic>
      </p:grpSp>
      <p:grpSp>
        <p:nvGrpSpPr>
          <p:cNvPr id="6" name="Group 39"/>
          <p:cNvGrpSpPr>
            <a:grpSpLocks/>
          </p:cNvGrpSpPr>
          <p:nvPr/>
        </p:nvGrpSpPr>
        <p:grpSpPr bwMode="auto">
          <a:xfrm>
            <a:off x="5875111" y="1959202"/>
            <a:ext cx="1849438" cy="1386181"/>
            <a:chOff x="106363" y="2470150"/>
            <a:chExt cx="1849437" cy="1386182"/>
          </a:xfrm>
        </p:grpSpPr>
        <p:sp>
          <p:nvSpPr>
            <p:cNvPr id="25" name="Oval 20"/>
            <p:cNvSpPr>
              <a:spLocks noChangeArrowheads="1"/>
            </p:cNvSpPr>
            <p:nvPr/>
          </p:nvSpPr>
          <p:spPr bwMode="auto">
            <a:xfrm>
              <a:off x="106363" y="3209925"/>
              <a:ext cx="1849437" cy="385763"/>
            </a:xfrm>
            <a:prstGeom prst="ellipse">
              <a:avLst/>
            </a:prstGeom>
            <a:gradFill rotWithShape="1">
              <a:gsLst>
                <a:gs pos="0">
                  <a:srgbClr val="000000"/>
                </a:gs>
                <a:gs pos="100000">
                  <a:srgbClr val="FFFFFF">
                    <a:alpha val="0"/>
                  </a:srgbClr>
                </a:gs>
              </a:gsLst>
              <a:path path="shape">
                <a:fillToRect l="50000" t="50000" r="50000" b="50000"/>
              </a:path>
            </a:gradFill>
            <a:ln w="9525" algn="ctr">
              <a:noFill/>
              <a:round/>
              <a:headEnd/>
              <a:tailEnd/>
            </a:ln>
          </p:spPr>
          <p:txBody>
            <a:bodyPr wrap="none" lIns="0" tIns="0" rIns="0" bIns="0" anchor="ctr"/>
            <a:lstStyle/>
            <a:p>
              <a:endParaRPr lang="en-US">
                <a:solidFill>
                  <a:schemeClr val="accent1"/>
                </a:solidFill>
                <a:latin typeface="Trebuchet MS" pitchFamily="34" charset="0"/>
              </a:endParaRPr>
            </a:p>
          </p:txBody>
        </p:sp>
        <p:sp>
          <p:nvSpPr>
            <p:cNvPr id="26" name="Text Box 21"/>
            <p:cNvSpPr txBox="1">
              <a:spLocks noChangeArrowheads="1"/>
            </p:cNvSpPr>
            <p:nvPr/>
          </p:nvSpPr>
          <p:spPr bwMode="auto">
            <a:xfrm>
              <a:off x="374503" y="3478213"/>
              <a:ext cx="1272885" cy="378119"/>
            </a:xfrm>
            <a:prstGeom prst="rect">
              <a:avLst/>
            </a:prstGeom>
            <a:noFill/>
            <a:ln w="50800" algn="ctr">
              <a:noFill/>
              <a:miter lim="800000"/>
              <a:headEnd/>
              <a:tailEnd/>
            </a:ln>
          </p:spPr>
          <p:txBody>
            <a:bodyPr wrap="square" lIns="130622" tIns="65311" rIns="130622" bIns="65311">
              <a:spAutoFit/>
            </a:bodyPr>
            <a:lstStyle/>
            <a:p>
              <a:pPr algn="ctr" defTabSz="1306513" eaLnBrk="0" hangingPunct="0"/>
              <a:r>
                <a:rPr lang="en-US" sz="1600" dirty="0">
                  <a:solidFill>
                    <a:schemeClr val="accent1"/>
                  </a:solidFill>
                  <a:latin typeface="Trebuchet MS" pitchFamily="34" charset="0"/>
                </a:rPr>
                <a:t>Desktop</a:t>
              </a:r>
            </a:p>
          </p:txBody>
        </p:sp>
        <p:pic>
          <p:nvPicPr>
            <p:cNvPr id="27" name="Picture 26" descr="ic2_2in_wd"/>
            <p:cNvPicPr>
              <a:picLocks noChangeAspect="1" noChangeArrowheads="1"/>
            </p:cNvPicPr>
            <p:nvPr/>
          </p:nvPicPr>
          <p:blipFill>
            <a:blip r:embed="rId6"/>
            <a:srcRect/>
            <a:stretch>
              <a:fillRect/>
            </a:stretch>
          </p:blipFill>
          <p:spPr bwMode="auto">
            <a:xfrm>
              <a:off x="623888" y="2470150"/>
              <a:ext cx="731837" cy="944563"/>
            </a:xfrm>
            <a:prstGeom prst="rect">
              <a:avLst/>
            </a:prstGeom>
            <a:noFill/>
            <a:ln w="9525">
              <a:noFill/>
              <a:miter lim="800000"/>
              <a:headEnd/>
              <a:tailEnd/>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2500"/>
                            </p:stCondLst>
                            <p:childTnLst>
                              <p:par>
                                <p:cTn id="9" presetID="22" presetClass="entr" presetSubtype="8" fill="hold" nodeType="afterEffect">
                                  <p:stCondLst>
                                    <p:cond delay="200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p:stCondLst>
                              <p:cond delay="5500"/>
                            </p:stCondLst>
                            <p:childTnLst>
                              <p:par>
                                <p:cTn id="13" presetID="22" presetClass="entr" presetSubtype="8" fill="hold" grpId="0" nodeType="afterEffect">
                                  <p:stCondLst>
                                    <p:cond delay="100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2" descr="Microsoft logo and tagline"/>
          <p:cNvPicPr>
            <a:picLocks noChangeAspect="1" noChangeArrowheads="1"/>
          </p:cNvPicPr>
          <p:nvPr/>
        </p:nvPicPr>
        <p:blipFill>
          <a:blip r:embed="rId4"/>
          <a:srcRect/>
          <a:stretch>
            <a:fillRect/>
          </a:stretch>
        </p:blipFill>
        <p:spPr bwMode="black">
          <a:xfrm>
            <a:off x="1602055" y="2787388"/>
            <a:ext cx="5939896" cy="1283229"/>
          </a:xfrm>
          <a:prstGeom prst="rect">
            <a:avLst/>
          </a:prstGeom>
          <a:noFill/>
        </p:spPr>
      </p:pic>
      <p:sp>
        <p:nvSpPr>
          <p:cNvPr id="5" name="Text Box 3"/>
          <p:cNvSpPr txBox="1">
            <a:spLocks noChangeArrowheads="1"/>
          </p:cNvSpPr>
          <p:nvPr/>
        </p:nvSpPr>
        <p:spPr bwMode="blackWhite">
          <a:xfrm>
            <a:off x="381000" y="5982348"/>
            <a:ext cx="8382000" cy="523200"/>
          </a:xfrm>
          <a:prstGeom prst="rect">
            <a:avLst/>
          </a:prstGeom>
          <a:noFill/>
          <a:ln w="12700">
            <a:noFill/>
            <a:miter lim="800000"/>
            <a:headEnd type="none" w="sm" len="sm"/>
            <a:tailEnd type="none" w="sm" len="sm"/>
          </a:ln>
          <a:effectLst/>
        </p:spPr>
        <p:txBody>
          <a:bodyPr vert="horz" wrap="square" lIns="91417" tIns="45710" rIns="91417" bIns="45710" numCol="1" anchor="t" anchorCtr="0" compatLnSpc="1">
            <a:prstTxWarp prst="textNoShape">
              <a:avLst/>
            </a:prstTxWarp>
            <a:spAutoFit/>
          </a:bodyPr>
          <a:lstStyle/>
          <a:p>
            <a:pPr algn="ctr" defTabSz="914027" eaLnBrk="0" hangingPunct="0"/>
            <a:r>
              <a:rPr lang="en-US" sz="700" dirty="0">
                <a:solidFill>
                  <a:schemeClr val="tx2"/>
                </a:solidFill>
                <a:latin typeface="Trebuchet MS" pitchFamily="34" charset="0"/>
                <a:cs typeface="Arial" charset="0"/>
              </a:rPr>
              <a:t>© </a:t>
            </a:r>
            <a:r>
              <a:rPr lang="en-US" sz="700" dirty="0" smtClean="0">
                <a:solidFill>
                  <a:schemeClr val="tx2"/>
                </a:solidFill>
                <a:latin typeface="Trebuchet MS" pitchFamily="34" charset="0"/>
                <a:cs typeface="Arial" charset="0"/>
              </a:rPr>
              <a:t>2008 </a:t>
            </a:r>
            <a:r>
              <a:rPr lang="en-US" sz="700" dirty="0">
                <a:solidFill>
                  <a:schemeClr val="tx2"/>
                </a:solidFill>
                <a:latin typeface="Trebuchet MS" pitchFamily="34" charset="0"/>
                <a:cs typeface="Arial" charset="0"/>
              </a:rPr>
              <a:t>Microsoft Corporation. All rights reserved. Microsoft, Windows, Windows Vista and other product names are or may be registered trademarks and/or trademarks in the U.S. and/or other countries.</a:t>
            </a:r>
          </a:p>
          <a:p>
            <a:pPr algn="ctr" defTabSz="914027" eaLnBrk="0" hangingPunct="0"/>
            <a:r>
              <a:rPr lang="en-US" sz="700" dirty="0">
                <a:solidFill>
                  <a:schemeClr val="tx2"/>
                </a:solidFill>
                <a:latin typeface="Trebuchet MS" pitchFamily="34" charset="0"/>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700" dirty="0">
                <a:solidFill>
                  <a:schemeClr val="tx2"/>
                </a:solidFill>
                <a:latin typeface="Trebuchet MS" pitchFamily="34" charset="0"/>
                <a:cs typeface="Arial" charset="0"/>
              </a:rPr>
            </a:br>
            <a:r>
              <a:rPr lang="en-US" sz="700" dirty="0">
                <a:solidFill>
                  <a:schemeClr val="tx2"/>
                </a:solidFill>
                <a:latin typeface="Trebuchet MS" pitchFamily="34" charset="0"/>
                <a:cs typeface="Arial" charset="0"/>
              </a:rPr>
              <a:t>MICROSOFT MAKES NO WARRANTIES, EXPRESS, IMPLIED OR STATUTORY, AS TO THE INFORMATION IN THIS PRESENTATION.</a:t>
            </a: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xfrm>
            <a:off x="382588" y="228600"/>
            <a:ext cx="8380412" cy="553998"/>
          </a:xfrm>
        </p:spPr>
        <p:txBody>
          <a:bodyPr/>
          <a:lstStyle/>
          <a:p>
            <a:r>
              <a:rPr lang="en-US" sz="4000" dirty="0" smtClean="0"/>
              <a:t>Investing In Technology Innovations</a:t>
            </a:r>
          </a:p>
        </p:txBody>
      </p:sp>
      <p:sp>
        <p:nvSpPr>
          <p:cNvPr id="39938" name="Slide Number Placeholder 2"/>
          <p:cNvSpPr>
            <a:spLocks noGrp="1"/>
          </p:cNvSpPr>
          <p:nvPr>
            <p:ph type="sldNum" sz="quarter" idx="4294967295"/>
          </p:nvPr>
        </p:nvSpPr>
        <p:spPr>
          <a:xfrm>
            <a:off x="8728075" y="6654800"/>
            <a:ext cx="415925" cy="304800"/>
          </a:xfrm>
          <a:prstGeom prst="rect">
            <a:avLst/>
          </a:prstGeom>
          <a:noFill/>
        </p:spPr>
        <p:txBody>
          <a:bodyPr/>
          <a:lstStyle/>
          <a:p>
            <a:fld id="{B09085A0-CCE9-4E49-BAE3-1616F7249B64}" type="slidenum">
              <a:rPr lang="en-US"/>
              <a:pPr/>
              <a:t>5</a:t>
            </a:fld>
            <a:endParaRPr lang="en-US"/>
          </a:p>
        </p:txBody>
      </p:sp>
      <p:pic>
        <p:nvPicPr>
          <p:cNvPr id="39940" name="Picture 3" descr="gate"/>
          <p:cNvPicPr>
            <a:picLocks noChangeAspect="1" noChangeArrowheads="1"/>
          </p:cNvPicPr>
          <p:nvPr/>
        </p:nvPicPr>
        <p:blipFill>
          <a:blip r:embed="rId3"/>
          <a:srcRect/>
          <a:stretch>
            <a:fillRect/>
          </a:stretch>
        </p:blipFill>
        <p:spPr bwMode="auto">
          <a:xfrm>
            <a:off x="288925" y="2872530"/>
            <a:ext cx="2012950" cy="3033713"/>
          </a:xfrm>
          <a:prstGeom prst="rect">
            <a:avLst/>
          </a:prstGeom>
          <a:noFill/>
          <a:ln w="9525">
            <a:noFill/>
            <a:miter lim="800000"/>
            <a:headEnd/>
            <a:tailEnd/>
          </a:ln>
        </p:spPr>
      </p:pic>
      <p:pic>
        <p:nvPicPr>
          <p:cNvPr id="39941" name="Picture 4" descr="wafer"/>
          <p:cNvPicPr>
            <a:picLocks noChangeAspect="1" noChangeArrowheads="1"/>
          </p:cNvPicPr>
          <p:nvPr/>
        </p:nvPicPr>
        <p:blipFill>
          <a:blip r:embed="rId4"/>
          <a:srcRect/>
          <a:stretch>
            <a:fillRect/>
          </a:stretch>
        </p:blipFill>
        <p:spPr bwMode="auto">
          <a:xfrm>
            <a:off x="4929188" y="3351955"/>
            <a:ext cx="2001837" cy="2232025"/>
          </a:xfrm>
          <a:prstGeom prst="rect">
            <a:avLst/>
          </a:prstGeom>
          <a:noFill/>
          <a:ln w="9525">
            <a:noFill/>
            <a:miter lim="800000"/>
            <a:headEnd/>
            <a:tailEnd/>
          </a:ln>
        </p:spPr>
      </p:pic>
      <p:sp>
        <p:nvSpPr>
          <p:cNvPr id="39942" name="Text Box 5"/>
          <p:cNvSpPr txBox="1">
            <a:spLocks noChangeArrowheads="1"/>
          </p:cNvSpPr>
          <p:nvPr/>
        </p:nvSpPr>
        <p:spPr bwMode="auto">
          <a:xfrm>
            <a:off x="-11255" y="2035918"/>
            <a:ext cx="2641600" cy="558800"/>
          </a:xfrm>
          <a:prstGeom prst="rect">
            <a:avLst/>
          </a:prstGeom>
          <a:noFill/>
          <a:ln w="9525" algn="ctr">
            <a:noFill/>
            <a:miter lim="800000"/>
            <a:headEnd/>
            <a:tailEnd/>
          </a:ln>
        </p:spPr>
        <p:txBody>
          <a:bodyPr lIns="92031" tIns="46016" rIns="92031" bIns="46016">
            <a:spAutoFit/>
          </a:bodyPr>
          <a:lstStyle/>
          <a:p>
            <a:pPr algn="ctr" eaLnBrk="1" hangingPunct="1">
              <a:lnSpc>
                <a:spcPct val="85000"/>
              </a:lnSpc>
            </a:pPr>
            <a:r>
              <a:rPr lang="en-US" sz="1800" b="1" i="1" dirty="0">
                <a:latin typeface="Trebuchet MS" pitchFamily="34" charset="0"/>
              </a:rPr>
              <a:t>Silicon Process</a:t>
            </a:r>
          </a:p>
          <a:p>
            <a:pPr algn="ctr" eaLnBrk="1" hangingPunct="1">
              <a:lnSpc>
                <a:spcPct val="85000"/>
              </a:lnSpc>
            </a:pPr>
            <a:r>
              <a:rPr lang="en-US" sz="1800" b="1" i="1" dirty="0">
                <a:latin typeface="Trebuchet MS" pitchFamily="34" charset="0"/>
              </a:rPr>
              <a:t>Technology</a:t>
            </a:r>
          </a:p>
        </p:txBody>
      </p:sp>
      <p:sp>
        <p:nvSpPr>
          <p:cNvPr id="39943" name="Text Box 6"/>
          <p:cNvSpPr txBox="1">
            <a:spLocks noChangeArrowheads="1"/>
          </p:cNvSpPr>
          <p:nvPr/>
        </p:nvSpPr>
        <p:spPr bwMode="auto">
          <a:xfrm>
            <a:off x="2179495" y="2069255"/>
            <a:ext cx="2940050" cy="558800"/>
          </a:xfrm>
          <a:prstGeom prst="rect">
            <a:avLst/>
          </a:prstGeom>
          <a:noFill/>
          <a:ln w="9525" algn="ctr">
            <a:noFill/>
            <a:miter lim="800000"/>
            <a:headEnd/>
            <a:tailEnd/>
          </a:ln>
        </p:spPr>
        <p:txBody>
          <a:bodyPr lIns="92031" tIns="46016" rIns="92031" bIns="46016">
            <a:spAutoFit/>
          </a:bodyPr>
          <a:lstStyle/>
          <a:p>
            <a:pPr algn="ctr" eaLnBrk="1" hangingPunct="1">
              <a:lnSpc>
                <a:spcPct val="85000"/>
              </a:lnSpc>
            </a:pPr>
            <a:r>
              <a:rPr lang="en-US" sz="1800" b="1" i="1" dirty="0" err="1">
                <a:latin typeface="Trebuchet MS" pitchFamily="34" charset="0"/>
              </a:rPr>
              <a:t>Microarchitecture</a:t>
            </a:r>
            <a:r>
              <a:rPr lang="en-US" sz="1800" b="1" i="1" dirty="0">
                <a:latin typeface="Trebuchet MS" pitchFamily="34" charset="0"/>
              </a:rPr>
              <a:t/>
            </a:r>
            <a:br>
              <a:rPr lang="en-US" sz="1800" b="1" i="1" dirty="0">
                <a:latin typeface="Trebuchet MS" pitchFamily="34" charset="0"/>
              </a:rPr>
            </a:br>
            <a:r>
              <a:rPr lang="en-US" sz="1800" b="1" i="1" dirty="0">
                <a:latin typeface="Trebuchet MS" pitchFamily="34" charset="0"/>
              </a:rPr>
              <a:t>Design</a:t>
            </a:r>
          </a:p>
        </p:txBody>
      </p:sp>
      <p:sp>
        <p:nvSpPr>
          <p:cNvPr id="39944" name="Text Box 7"/>
          <p:cNvSpPr txBox="1">
            <a:spLocks noChangeArrowheads="1"/>
          </p:cNvSpPr>
          <p:nvPr/>
        </p:nvSpPr>
        <p:spPr bwMode="auto">
          <a:xfrm>
            <a:off x="4730608" y="1974005"/>
            <a:ext cx="2324100" cy="792163"/>
          </a:xfrm>
          <a:prstGeom prst="rect">
            <a:avLst/>
          </a:prstGeom>
          <a:noFill/>
          <a:ln w="9525" algn="ctr">
            <a:noFill/>
            <a:miter lim="800000"/>
            <a:headEnd/>
            <a:tailEnd/>
          </a:ln>
        </p:spPr>
        <p:txBody>
          <a:bodyPr lIns="92031" tIns="46016" rIns="92031" bIns="46016">
            <a:spAutoFit/>
          </a:bodyPr>
          <a:lstStyle/>
          <a:p>
            <a:pPr algn="ctr" eaLnBrk="1" hangingPunct="1">
              <a:lnSpc>
                <a:spcPct val="85000"/>
              </a:lnSpc>
            </a:pPr>
            <a:r>
              <a:rPr lang="en-US" sz="1800" b="1" i="1" dirty="0">
                <a:latin typeface="Trebuchet MS" pitchFamily="34" charset="0"/>
              </a:rPr>
              <a:t>Processor  Technologies </a:t>
            </a:r>
            <a:r>
              <a:rPr lang="en-US" sz="1800" b="1" i="1" dirty="0" smtClean="0">
                <a:latin typeface="Trebuchet MS" pitchFamily="34" charset="0"/>
              </a:rPr>
              <a:t/>
            </a:r>
            <a:br>
              <a:rPr lang="en-US" sz="1800" b="1" i="1" dirty="0" smtClean="0">
                <a:latin typeface="Trebuchet MS" pitchFamily="34" charset="0"/>
              </a:rPr>
            </a:br>
            <a:r>
              <a:rPr lang="en-US" sz="1800" b="1" i="1" dirty="0" smtClean="0">
                <a:latin typeface="Trebuchet MS" pitchFamily="34" charset="0"/>
              </a:rPr>
              <a:t>for </a:t>
            </a:r>
            <a:r>
              <a:rPr lang="en-US" sz="1800" b="1" i="1" dirty="0">
                <a:latin typeface="Trebuchet MS" pitchFamily="34" charset="0"/>
              </a:rPr>
              <a:t>Platforms</a:t>
            </a:r>
          </a:p>
        </p:txBody>
      </p:sp>
      <p:pic>
        <p:nvPicPr>
          <p:cNvPr id="39945" name="Picture 8" descr="Die"/>
          <p:cNvPicPr>
            <a:picLocks noChangeAspect="1" noChangeArrowheads="1"/>
          </p:cNvPicPr>
          <p:nvPr/>
        </p:nvPicPr>
        <p:blipFill>
          <a:blip r:embed="rId5"/>
          <a:srcRect/>
          <a:stretch>
            <a:fillRect/>
          </a:stretch>
        </p:blipFill>
        <p:spPr bwMode="auto">
          <a:xfrm>
            <a:off x="2847975" y="2767755"/>
            <a:ext cx="1676400" cy="4000500"/>
          </a:xfrm>
          <a:prstGeom prst="rect">
            <a:avLst/>
          </a:prstGeom>
          <a:noFill/>
          <a:ln w="9525">
            <a:noFill/>
            <a:miter lim="800000"/>
            <a:headEnd/>
            <a:tailEnd/>
          </a:ln>
        </p:spPr>
      </p:pic>
      <p:pic>
        <p:nvPicPr>
          <p:cNvPr id="39946" name="Picture 9" descr="2chips"/>
          <p:cNvPicPr>
            <a:picLocks noChangeAspect="1" noChangeArrowheads="1"/>
          </p:cNvPicPr>
          <p:nvPr/>
        </p:nvPicPr>
        <p:blipFill>
          <a:blip r:embed="rId6"/>
          <a:srcRect/>
          <a:stretch>
            <a:fillRect/>
          </a:stretch>
        </p:blipFill>
        <p:spPr bwMode="auto">
          <a:xfrm>
            <a:off x="5005388" y="2977305"/>
            <a:ext cx="1900237" cy="950913"/>
          </a:xfrm>
          <a:prstGeom prst="rect">
            <a:avLst/>
          </a:prstGeom>
          <a:noFill/>
          <a:ln w="9525">
            <a:noFill/>
            <a:miter lim="800000"/>
            <a:headEnd/>
            <a:tailEnd/>
          </a:ln>
        </p:spPr>
      </p:pic>
      <p:pic>
        <p:nvPicPr>
          <p:cNvPr id="39947" name="Picture 10" descr="main_device"/>
          <p:cNvPicPr>
            <a:picLocks noChangeAspect="1" noChangeArrowheads="1"/>
          </p:cNvPicPr>
          <p:nvPr/>
        </p:nvPicPr>
        <p:blipFill>
          <a:blip r:embed="rId7">
            <a:clrChange>
              <a:clrFrom>
                <a:srgbClr val="FFFFFF"/>
              </a:clrFrom>
              <a:clrTo>
                <a:srgbClr val="FFFFFF">
                  <a:alpha val="0"/>
                </a:srgbClr>
              </a:clrTo>
            </a:clrChange>
            <a:duotone>
              <a:prstClr val="black"/>
              <a:schemeClr val="accent3">
                <a:tint val="45000"/>
                <a:satMod val="400000"/>
              </a:schemeClr>
            </a:duotone>
          </a:blip>
          <a:srcRect t="1072" b="-9202"/>
          <a:stretch>
            <a:fillRect/>
          </a:stretch>
        </p:blipFill>
        <p:spPr bwMode="auto">
          <a:xfrm>
            <a:off x="6950075" y="3140765"/>
            <a:ext cx="2193925" cy="1610139"/>
          </a:xfrm>
          <a:prstGeom prst="rect">
            <a:avLst/>
          </a:prstGeom>
          <a:noFill/>
          <a:ln w="9525">
            <a:noFill/>
            <a:miter lim="800000"/>
            <a:headEnd/>
            <a:tailEnd/>
          </a:ln>
        </p:spPr>
      </p:pic>
      <p:sp>
        <p:nvSpPr>
          <p:cNvPr id="39948" name="Text Box 11"/>
          <p:cNvSpPr txBox="1">
            <a:spLocks noChangeArrowheads="1"/>
          </p:cNvSpPr>
          <p:nvPr/>
        </p:nvSpPr>
        <p:spPr bwMode="auto">
          <a:xfrm>
            <a:off x="6875320" y="2088305"/>
            <a:ext cx="2324100" cy="558800"/>
          </a:xfrm>
          <a:prstGeom prst="rect">
            <a:avLst/>
          </a:prstGeom>
          <a:noFill/>
          <a:ln w="9525" algn="ctr">
            <a:noFill/>
            <a:miter lim="800000"/>
            <a:headEnd/>
            <a:tailEnd/>
          </a:ln>
        </p:spPr>
        <p:txBody>
          <a:bodyPr lIns="92031" tIns="46016" rIns="92031" bIns="46016">
            <a:spAutoFit/>
          </a:bodyPr>
          <a:lstStyle/>
          <a:p>
            <a:pPr algn="ctr" eaLnBrk="1" hangingPunct="1">
              <a:lnSpc>
                <a:spcPct val="85000"/>
              </a:lnSpc>
            </a:pPr>
            <a:r>
              <a:rPr lang="en-US" sz="1800" b="1" i="1" dirty="0">
                <a:latin typeface="Trebuchet MS" pitchFamily="34" charset="0"/>
              </a:rPr>
              <a:t>Platform </a:t>
            </a:r>
          </a:p>
          <a:p>
            <a:pPr algn="ctr" eaLnBrk="1" hangingPunct="1">
              <a:lnSpc>
                <a:spcPct val="85000"/>
              </a:lnSpc>
            </a:pPr>
            <a:r>
              <a:rPr lang="en-US" sz="1800" b="1" i="1" dirty="0">
                <a:latin typeface="Trebuchet MS" pitchFamily="34" charset="0"/>
              </a:rPr>
              <a:t>Technologies</a:t>
            </a: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Grp="1" noChangeArrowheads="1"/>
          </p:cNvSpPr>
          <p:nvPr>
            <p:ph type="title"/>
          </p:nvPr>
        </p:nvSpPr>
        <p:spPr>
          <a:xfrm>
            <a:off x="382588" y="228600"/>
            <a:ext cx="8380412" cy="941796"/>
          </a:xfrm>
        </p:spPr>
        <p:txBody>
          <a:bodyPr/>
          <a:lstStyle/>
          <a:p>
            <a:r>
              <a:rPr lang="en-US" sz="4000" dirty="0" smtClean="0"/>
              <a:t>Generational Leaps</a:t>
            </a:r>
            <a:br>
              <a:rPr lang="en-US" sz="4000" dirty="0" smtClean="0"/>
            </a:br>
            <a:r>
              <a:rPr lang="en-US" sz="2800" dirty="0" smtClean="0">
                <a:solidFill>
                  <a:schemeClr val="accent1"/>
                </a:solidFill>
              </a:rPr>
              <a:t>Energy Efficiency:  Mainstream servers</a:t>
            </a:r>
          </a:p>
        </p:txBody>
      </p:sp>
      <p:sp>
        <p:nvSpPr>
          <p:cNvPr id="1029" name="Rectangle 24"/>
          <p:cNvSpPr>
            <a:spLocks noChangeArrowheads="1"/>
          </p:cNvSpPr>
          <p:nvPr/>
        </p:nvSpPr>
        <p:spPr bwMode="auto">
          <a:xfrm>
            <a:off x="96985" y="6232137"/>
            <a:ext cx="7730833" cy="230832"/>
          </a:xfrm>
          <a:prstGeom prst="rect">
            <a:avLst/>
          </a:prstGeom>
          <a:noFill/>
          <a:ln w="12700">
            <a:noFill/>
            <a:miter lim="800000"/>
            <a:headEnd/>
            <a:tailEnd/>
          </a:ln>
        </p:spPr>
        <p:txBody>
          <a:bodyPr wrap="square" lIns="0" tIns="0" rIns="0" bIns="0">
            <a:spAutoFit/>
          </a:bodyPr>
          <a:lstStyle/>
          <a:p>
            <a:pPr defTabSz="974725" eaLnBrk="0" hangingPunct="0"/>
            <a:r>
              <a:rPr lang="en-US" sz="500" b="0" dirty="0">
                <a:latin typeface="Verdana" pitchFamily="34" charset="0"/>
              </a:rPr>
              <a:t>Performance tests and ratings are measured using specific computer systems and/or components and reflect the approximate performance of Intel products as measured by those tests. Any difference in system hardware or software design or configuration may affect actual performance. Buyers should consult other sources of information to evaluate the performance of systems or components they are considering purchasing. For more information on performance tests and on the performance of Intel products, visit  http://www.intel.com/performance/resources/limits.htm Copyright © 2007, Intel Corporation. * Other names and brands may be claimed as the property of others. </a:t>
            </a:r>
          </a:p>
        </p:txBody>
      </p:sp>
      <p:sp>
        <p:nvSpPr>
          <p:cNvPr id="1030" name="Text Box 25"/>
          <p:cNvSpPr txBox="1">
            <a:spLocks noChangeArrowheads="1"/>
          </p:cNvSpPr>
          <p:nvPr/>
        </p:nvSpPr>
        <p:spPr bwMode="auto">
          <a:xfrm>
            <a:off x="96985" y="5945656"/>
            <a:ext cx="7689658" cy="323165"/>
          </a:xfrm>
          <a:prstGeom prst="rect">
            <a:avLst/>
          </a:prstGeom>
          <a:noFill/>
          <a:ln w="50800">
            <a:noFill/>
            <a:miter lim="800000"/>
            <a:headEnd/>
            <a:tailEnd/>
          </a:ln>
        </p:spPr>
        <p:txBody>
          <a:bodyPr wrap="square" lIns="0" tIns="0" rIns="0" bIns="0">
            <a:spAutoFit/>
          </a:bodyPr>
          <a:lstStyle/>
          <a:p>
            <a:pPr eaLnBrk="0" hangingPunct="0"/>
            <a:r>
              <a:rPr lang="en-US" sz="700" b="0" dirty="0">
                <a:latin typeface="Verdana" pitchFamily="34" charset="0"/>
              </a:rPr>
              <a:t>Xeon 3.80 – 64-bit Intel® Xeon® Processor 3.80GHz; Xeon 51xx – Dual-Core Intel® Xeon® Processor 51xx; Xeon 53xx – Quad-Core Intel® Xeon® Processor 53xx; Xeon 54xx – Quad-Core Intel® Xeon® Processor 54xx; Data source: Published/Measured/Submitted results as of Nov 12, 2007. See backup for details</a:t>
            </a:r>
          </a:p>
          <a:p>
            <a:pPr eaLnBrk="0" hangingPunct="0"/>
            <a:endParaRPr lang="en-US" sz="700" b="0" dirty="0">
              <a:latin typeface="Verdana" pitchFamily="34" charset="0"/>
            </a:endParaRPr>
          </a:p>
        </p:txBody>
      </p:sp>
      <p:pic>
        <p:nvPicPr>
          <p:cNvPr id="1031" name="Picture 30" descr="xeon08_rgb_1670.png"/>
          <p:cNvPicPr>
            <a:picLocks noChangeAspect="1"/>
          </p:cNvPicPr>
          <p:nvPr/>
        </p:nvPicPr>
        <p:blipFill>
          <a:blip r:embed="rId4"/>
          <a:srcRect/>
          <a:stretch>
            <a:fillRect/>
          </a:stretch>
        </p:blipFill>
        <p:spPr bwMode="auto">
          <a:xfrm>
            <a:off x="8178800" y="0"/>
            <a:ext cx="965200" cy="1138238"/>
          </a:xfrm>
          <a:prstGeom prst="rect">
            <a:avLst/>
          </a:prstGeom>
          <a:noFill/>
          <a:ln w="9525">
            <a:noFill/>
            <a:miter lim="800000"/>
            <a:headEnd/>
            <a:tailEnd/>
          </a:ln>
        </p:spPr>
      </p:pic>
      <p:grpSp>
        <p:nvGrpSpPr>
          <p:cNvPr id="2" name="Group 47"/>
          <p:cNvGrpSpPr>
            <a:grpSpLocks/>
          </p:cNvGrpSpPr>
          <p:nvPr/>
        </p:nvGrpSpPr>
        <p:grpSpPr bwMode="auto">
          <a:xfrm>
            <a:off x="-152400" y="2032554"/>
            <a:ext cx="5080000" cy="4000500"/>
            <a:chOff x="-152400" y="2171700"/>
            <a:chExt cx="5080000" cy="4000500"/>
          </a:xfrm>
        </p:grpSpPr>
        <p:sp>
          <p:nvSpPr>
            <p:cNvPr id="1039" name="Text Box 17"/>
            <p:cNvSpPr txBox="1">
              <a:spLocks noChangeArrowheads="1"/>
            </p:cNvSpPr>
            <p:nvPr/>
          </p:nvSpPr>
          <p:spPr bwMode="auto">
            <a:xfrm>
              <a:off x="266700" y="2830513"/>
              <a:ext cx="4241800" cy="461665"/>
            </a:xfrm>
            <a:prstGeom prst="rect">
              <a:avLst/>
            </a:prstGeom>
            <a:noFill/>
            <a:ln w="50800">
              <a:noFill/>
              <a:miter lim="800000"/>
              <a:headEnd/>
              <a:tailEnd/>
            </a:ln>
          </p:spPr>
          <p:txBody>
            <a:bodyPr>
              <a:spAutoFit/>
            </a:bodyPr>
            <a:lstStyle/>
            <a:p>
              <a:pPr algn="ctr" eaLnBrk="0" hangingPunct="0"/>
              <a:r>
                <a:rPr lang="en-US" sz="1200" b="0" dirty="0">
                  <a:solidFill>
                    <a:srgbClr val="FFFFFF"/>
                  </a:solidFill>
                  <a:latin typeface="Trebuchet MS" pitchFamily="34" charset="0"/>
                </a:rPr>
                <a:t>Measured System Power in Watts during benchmark </a:t>
              </a:r>
              <a:r>
                <a:rPr lang="en-US" sz="1200" b="0" dirty="0" smtClean="0">
                  <a:solidFill>
                    <a:srgbClr val="FFFFFF"/>
                  </a:solidFill>
                  <a:latin typeface="Trebuchet MS" pitchFamily="34" charset="0"/>
                </a:rPr>
                <a:t/>
              </a:r>
              <a:br>
                <a:rPr lang="en-US" sz="1200" b="0" dirty="0" smtClean="0">
                  <a:solidFill>
                    <a:srgbClr val="FFFFFF"/>
                  </a:solidFill>
                  <a:latin typeface="Trebuchet MS" pitchFamily="34" charset="0"/>
                </a:rPr>
              </a:br>
              <a:r>
                <a:rPr lang="en-US" sz="1200" b="0" dirty="0" smtClean="0">
                  <a:solidFill>
                    <a:srgbClr val="FFFFFF"/>
                  </a:solidFill>
                  <a:latin typeface="Trebuchet MS" pitchFamily="34" charset="0"/>
                </a:rPr>
                <a:t>steady </a:t>
              </a:r>
              <a:r>
                <a:rPr lang="en-US" sz="1200" b="0" dirty="0">
                  <a:solidFill>
                    <a:srgbClr val="FFFFFF"/>
                  </a:solidFill>
                  <a:latin typeface="Trebuchet MS" pitchFamily="34" charset="0"/>
                </a:rPr>
                <a:t>state, relative results shown </a:t>
              </a:r>
            </a:p>
          </p:txBody>
        </p:sp>
        <p:graphicFrame>
          <p:nvGraphicFramePr>
            <p:cNvPr id="1027" name="Chart 37"/>
            <p:cNvGraphicFramePr>
              <a:graphicFrameLocks/>
            </p:cNvGraphicFramePr>
            <p:nvPr/>
          </p:nvGraphicFramePr>
          <p:xfrm>
            <a:off x="-152400" y="3098800"/>
            <a:ext cx="5080000" cy="3073400"/>
          </p:xfrm>
          <a:graphic>
            <a:graphicData uri="http://schemas.openxmlformats.org/presentationml/2006/ole">
              <p:oleObj spid="_x0000_s1027" name="Worksheet" r:id="rId5" imgW="5077548" imgH="3078226" progId="Excel.Sheet.8">
                <p:embed/>
              </p:oleObj>
            </a:graphicData>
          </a:graphic>
        </p:graphicFrame>
        <p:sp>
          <p:nvSpPr>
            <p:cNvPr id="1040" name="TextBox 41"/>
            <p:cNvSpPr txBox="1">
              <a:spLocks noChangeArrowheads="1"/>
            </p:cNvSpPr>
            <p:nvPr/>
          </p:nvSpPr>
          <p:spPr bwMode="auto">
            <a:xfrm>
              <a:off x="723900" y="2171700"/>
              <a:ext cx="3327400" cy="584775"/>
            </a:xfrm>
            <a:prstGeom prst="rect">
              <a:avLst/>
            </a:prstGeom>
            <a:noFill/>
            <a:ln w="9525">
              <a:noFill/>
              <a:miter lim="800000"/>
              <a:headEnd/>
              <a:tailEnd/>
            </a:ln>
          </p:spPr>
          <p:txBody>
            <a:bodyPr>
              <a:spAutoFit/>
            </a:bodyPr>
            <a:lstStyle/>
            <a:p>
              <a:pPr algn="ctr"/>
              <a:r>
                <a:rPr lang="en-US" dirty="0">
                  <a:solidFill>
                    <a:srgbClr val="FFFFFF"/>
                  </a:solidFill>
                  <a:latin typeface="Trebuchet MS" pitchFamily="34" charset="0"/>
                </a:rPr>
                <a:t>Stable System Power </a:t>
              </a:r>
              <a:r>
                <a:rPr lang="en-US" sz="1400" b="0" dirty="0">
                  <a:solidFill>
                    <a:srgbClr val="FFFFFF"/>
                  </a:solidFill>
                  <a:latin typeface="Trebuchet MS" pitchFamily="34" charset="0"/>
                </a:rPr>
                <a:t>(Watts) – Lower is better</a:t>
              </a:r>
              <a:endParaRPr lang="en-US" b="0" dirty="0">
                <a:solidFill>
                  <a:srgbClr val="FFFFFF"/>
                </a:solidFill>
                <a:latin typeface="Trebuchet MS" pitchFamily="34" charset="0"/>
              </a:endParaRPr>
            </a:p>
          </p:txBody>
        </p:sp>
      </p:grpSp>
      <p:grpSp>
        <p:nvGrpSpPr>
          <p:cNvPr id="3" name="Group 48"/>
          <p:cNvGrpSpPr>
            <a:grpSpLocks/>
          </p:cNvGrpSpPr>
          <p:nvPr/>
        </p:nvGrpSpPr>
        <p:grpSpPr bwMode="auto">
          <a:xfrm>
            <a:off x="4267200" y="2032554"/>
            <a:ext cx="5080000" cy="4000500"/>
            <a:chOff x="4267200" y="2171700"/>
            <a:chExt cx="5080000" cy="4000500"/>
          </a:xfrm>
        </p:grpSpPr>
        <p:sp>
          <p:nvSpPr>
            <p:cNvPr id="1037" name="Text Box 18"/>
            <p:cNvSpPr txBox="1">
              <a:spLocks noChangeArrowheads="1"/>
            </p:cNvSpPr>
            <p:nvPr/>
          </p:nvSpPr>
          <p:spPr bwMode="auto">
            <a:xfrm>
              <a:off x="4794250" y="2817813"/>
              <a:ext cx="4025900" cy="461665"/>
            </a:xfrm>
            <a:prstGeom prst="rect">
              <a:avLst/>
            </a:prstGeom>
            <a:noFill/>
            <a:ln w="50800">
              <a:noFill/>
              <a:miter lim="800000"/>
              <a:headEnd/>
              <a:tailEnd/>
            </a:ln>
          </p:spPr>
          <p:txBody>
            <a:bodyPr>
              <a:spAutoFit/>
            </a:bodyPr>
            <a:lstStyle/>
            <a:p>
              <a:pPr algn="ctr" eaLnBrk="0" hangingPunct="0"/>
              <a:r>
                <a:rPr lang="en-US" sz="1200" b="0" dirty="0">
                  <a:solidFill>
                    <a:srgbClr val="FFFFFF"/>
                  </a:solidFill>
                  <a:latin typeface="Trebuchet MS" pitchFamily="34" charset="0"/>
                </a:rPr>
                <a:t>Measured in Business Operations Per Second </a:t>
              </a:r>
              <a:r>
                <a:rPr lang="en-US" sz="1200" b="0" dirty="0" smtClean="0">
                  <a:solidFill>
                    <a:srgbClr val="FFFFFF"/>
                  </a:solidFill>
                  <a:latin typeface="Trebuchet MS" pitchFamily="34" charset="0"/>
                </a:rPr>
                <a:t/>
              </a:r>
              <a:br>
                <a:rPr lang="en-US" sz="1200" b="0" dirty="0" smtClean="0">
                  <a:solidFill>
                    <a:srgbClr val="FFFFFF"/>
                  </a:solidFill>
                  <a:latin typeface="Trebuchet MS" pitchFamily="34" charset="0"/>
                </a:rPr>
              </a:br>
              <a:r>
                <a:rPr lang="en-US" sz="1200" b="0" dirty="0" smtClean="0">
                  <a:solidFill>
                    <a:srgbClr val="FFFFFF"/>
                  </a:solidFill>
                  <a:latin typeface="Trebuchet MS" pitchFamily="34" charset="0"/>
                </a:rPr>
                <a:t>Higher </a:t>
              </a:r>
              <a:r>
                <a:rPr lang="en-US" sz="1200" b="0" dirty="0">
                  <a:solidFill>
                    <a:srgbClr val="FFFFFF"/>
                  </a:solidFill>
                  <a:latin typeface="Trebuchet MS" pitchFamily="34" charset="0"/>
                </a:rPr>
                <a:t>is  better </a:t>
              </a:r>
              <a:r>
                <a:rPr lang="en-US" sz="1200" b="0" dirty="0" err="1">
                  <a:solidFill>
                    <a:srgbClr val="FFFFFF"/>
                  </a:solidFill>
                  <a:latin typeface="Trebuchet MS" pitchFamily="34" charset="0"/>
                </a:rPr>
                <a:t>SPECjbb</a:t>
              </a:r>
              <a:r>
                <a:rPr lang="en-US" sz="1200" b="0" dirty="0">
                  <a:solidFill>
                    <a:srgbClr val="FFFFFF"/>
                  </a:solidFill>
                  <a:latin typeface="Trebuchet MS" pitchFamily="34" charset="0"/>
                </a:rPr>
                <a:t>*2005 benchmark</a:t>
              </a:r>
            </a:p>
          </p:txBody>
        </p:sp>
        <p:graphicFrame>
          <p:nvGraphicFramePr>
            <p:cNvPr id="1026" name="Chart 38"/>
            <p:cNvGraphicFramePr>
              <a:graphicFrameLocks/>
            </p:cNvGraphicFramePr>
            <p:nvPr/>
          </p:nvGraphicFramePr>
          <p:xfrm>
            <a:off x="4267200" y="3098800"/>
            <a:ext cx="5080000" cy="3073400"/>
          </p:xfrm>
          <a:graphic>
            <a:graphicData uri="http://schemas.openxmlformats.org/presentationml/2006/ole">
              <p:oleObj spid="_x0000_s1026" r:id="rId6" imgW="5077548" imgH="3078226" progId="Excel.Sheet.8">
                <p:embed/>
              </p:oleObj>
            </a:graphicData>
          </a:graphic>
        </p:graphicFrame>
        <p:sp>
          <p:nvSpPr>
            <p:cNvPr id="1038" name="TextBox 42"/>
            <p:cNvSpPr txBox="1">
              <a:spLocks noChangeArrowheads="1"/>
            </p:cNvSpPr>
            <p:nvPr/>
          </p:nvSpPr>
          <p:spPr bwMode="auto">
            <a:xfrm>
              <a:off x="5143500" y="2171700"/>
              <a:ext cx="3327400" cy="584775"/>
            </a:xfrm>
            <a:prstGeom prst="rect">
              <a:avLst/>
            </a:prstGeom>
            <a:noFill/>
            <a:ln w="9525">
              <a:noFill/>
              <a:miter lim="800000"/>
              <a:headEnd/>
              <a:tailEnd/>
            </a:ln>
          </p:spPr>
          <p:txBody>
            <a:bodyPr>
              <a:spAutoFit/>
            </a:bodyPr>
            <a:lstStyle/>
            <a:p>
              <a:pPr algn="ctr"/>
              <a:r>
                <a:rPr lang="en-US" dirty="0">
                  <a:solidFill>
                    <a:srgbClr val="FFFFFF"/>
                  </a:solidFill>
                  <a:latin typeface="Trebuchet MS" pitchFamily="34" charset="0"/>
                </a:rPr>
                <a:t>Higher Performance</a:t>
              </a:r>
            </a:p>
            <a:p>
              <a:pPr algn="ctr"/>
              <a:r>
                <a:rPr lang="en-US" sz="1400" b="0" dirty="0">
                  <a:solidFill>
                    <a:srgbClr val="FFFFFF"/>
                  </a:solidFill>
                  <a:latin typeface="Trebuchet MS" pitchFamily="34" charset="0"/>
                </a:rPr>
                <a:t>Higher is better</a:t>
              </a:r>
              <a:endParaRPr lang="en-US" sz="1200" b="0" dirty="0">
                <a:solidFill>
                  <a:srgbClr val="FFFFFF"/>
                </a:solidFill>
                <a:latin typeface="Trebuchet MS" pitchFamily="34" charset="0"/>
              </a:endParaRPr>
            </a:p>
          </p:txBody>
        </p:sp>
      </p:grpSp>
      <p:sp>
        <p:nvSpPr>
          <p:cNvPr id="44" name="Rectangle 43"/>
          <p:cNvSpPr>
            <a:spLocks noChangeArrowheads="1"/>
          </p:cNvSpPr>
          <p:nvPr/>
        </p:nvSpPr>
        <p:spPr bwMode="auto">
          <a:xfrm>
            <a:off x="287612" y="1300163"/>
            <a:ext cx="2770694" cy="618631"/>
          </a:xfrm>
          <a:prstGeom prst="rect">
            <a:avLst/>
          </a:prstGeom>
          <a:noFill/>
          <a:ln w="9525">
            <a:noFill/>
            <a:miter lim="800000"/>
            <a:headEnd/>
            <a:tailEnd/>
          </a:ln>
        </p:spPr>
        <p:txBody>
          <a:bodyPr wrap="none">
            <a:spAutoFit/>
          </a:bodyPr>
          <a:lstStyle/>
          <a:p>
            <a:pPr algn="ctr" eaLnBrk="0" hangingPunct="0">
              <a:lnSpc>
                <a:spcPct val="95000"/>
              </a:lnSpc>
              <a:spcBef>
                <a:spcPct val="50000"/>
              </a:spcBef>
              <a:defRPr/>
            </a:pPr>
            <a:r>
              <a:rPr lang="en-US" sz="1800" dirty="0">
                <a:solidFill>
                  <a:schemeClr val="accent4">
                    <a:lumMod val="20000"/>
                    <a:lumOff val="80000"/>
                  </a:schemeClr>
                </a:solidFill>
                <a:latin typeface="Trebuchet MS" pitchFamily="34" charset="0"/>
              </a:rPr>
              <a:t>Exceptional </a:t>
            </a:r>
            <a:r>
              <a:rPr lang="en-US" sz="1800" dirty="0" smtClean="0">
                <a:solidFill>
                  <a:schemeClr val="accent4">
                    <a:lumMod val="20000"/>
                    <a:lumOff val="80000"/>
                  </a:schemeClr>
                </a:solidFill>
                <a:latin typeface="Trebuchet MS" pitchFamily="34" charset="0"/>
              </a:rPr>
              <a:t>Performance</a:t>
            </a:r>
            <a:r>
              <a:rPr lang="en-US" sz="1800" dirty="0">
                <a:solidFill>
                  <a:schemeClr val="accent4">
                    <a:lumMod val="20000"/>
                    <a:lumOff val="80000"/>
                  </a:schemeClr>
                </a:solidFill>
                <a:latin typeface="Trebuchet MS" pitchFamily="34" charset="0"/>
              </a:rPr>
              <a:t/>
            </a:r>
            <a:br>
              <a:rPr lang="en-US" sz="1800" dirty="0">
                <a:solidFill>
                  <a:schemeClr val="accent4">
                    <a:lumMod val="20000"/>
                    <a:lumOff val="80000"/>
                  </a:schemeClr>
                </a:solidFill>
                <a:latin typeface="Trebuchet MS" pitchFamily="34" charset="0"/>
              </a:rPr>
            </a:br>
            <a:r>
              <a:rPr lang="en-US" sz="1800" dirty="0">
                <a:solidFill>
                  <a:schemeClr val="accent4">
                    <a:lumMod val="20000"/>
                    <a:lumOff val="80000"/>
                  </a:schemeClr>
                </a:solidFill>
                <a:latin typeface="Trebuchet MS" pitchFamily="34" charset="0"/>
              </a:rPr>
              <a:t>per Watt</a:t>
            </a:r>
          </a:p>
        </p:txBody>
      </p:sp>
      <p:sp>
        <p:nvSpPr>
          <p:cNvPr id="45" name="Rectangle 44"/>
          <p:cNvSpPr>
            <a:spLocks noChangeArrowheads="1"/>
          </p:cNvSpPr>
          <p:nvPr/>
        </p:nvSpPr>
        <p:spPr bwMode="auto">
          <a:xfrm>
            <a:off x="3776663" y="1300163"/>
            <a:ext cx="1832553" cy="618631"/>
          </a:xfrm>
          <a:prstGeom prst="rect">
            <a:avLst/>
          </a:prstGeom>
          <a:noFill/>
          <a:ln w="9525">
            <a:noFill/>
            <a:miter lim="800000"/>
            <a:headEnd/>
            <a:tailEnd/>
          </a:ln>
        </p:spPr>
        <p:txBody>
          <a:bodyPr wrap="none">
            <a:spAutoFit/>
          </a:bodyPr>
          <a:lstStyle/>
          <a:p>
            <a:pPr algn="ctr" eaLnBrk="0" hangingPunct="0">
              <a:lnSpc>
                <a:spcPct val="95000"/>
              </a:lnSpc>
              <a:spcBef>
                <a:spcPct val="50000"/>
              </a:spcBef>
              <a:defRPr/>
            </a:pPr>
            <a:r>
              <a:rPr lang="en-US" sz="1800" dirty="0">
                <a:solidFill>
                  <a:schemeClr val="accent4">
                    <a:lumMod val="20000"/>
                    <a:lumOff val="80000"/>
                  </a:schemeClr>
                </a:solidFill>
                <a:latin typeface="Trebuchet MS" pitchFamily="34" charset="0"/>
              </a:rPr>
              <a:t>Energy Efficient</a:t>
            </a:r>
            <a:br>
              <a:rPr lang="en-US" sz="1800" dirty="0">
                <a:solidFill>
                  <a:schemeClr val="accent4">
                    <a:lumMod val="20000"/>
                    <a:lumOff val="80000"/>
                  </a:schemeClr>
                </a:solidFill>
                <a:latin typeface="Trebuchet MS" pitchFamily="34" charset="0"/>
              </a:rPr>
            </a:br>
            <a:r>
              <a:rPr lang="en-US" sz="1800" dirty="0">
                <a:solidFill>
                  <a:schemeClr val="accent4">
                    <a:lumMod val="20000"/>
                    <a:lumOff val="80000"/>
                  </a:schemeClr>
                </a:solidFill>
                <a:latin typeface="Trebuchet MS" pitchFamily="34" charset="0"/>
              </a:rPr>
              <a:t>Quad-Core</a:t>
            </a:r>
          </a:p>
        </p:txBody>
      </p:sp>
      <p:sp>
        <p:nvSpPr>
          <p:cNvPr id="46" name="Rectangle 45"/>
          <p:cNvSpPr>
            <a:spLocks noChangeArrowheads="1"/>
          </p:cNvSpPr>
          <p:nvPr/>
        </p:nvSpPr>
        <p:spPr bwMode="auto">
          <a:xfrm>
            <a:off x="6262688" y="1300163"/>
            <a:ext cx="2149499" cy="618631"/>
          </a:xfrm>
          <a:prstGeom prst="rect">
            <a:avLst/>
          </a:prstGeom>
          <a:noFill/>
          <a:ln w="9525">
            <a:noFill/>
            <a:miter lim="800000"/>
            <a:headEnd/>
            <a:tailEnd/>
          </a:ln>
        </p:spPr>
        <p:txBody>
          <a:bodyPr wrap="none">
            <a:spAutoFit/>
          </a:bodyPr>
          <a:lstStyle/>
          <a:p>
            <a:pPr algn="ctr" eaLnBrk="0" hangingPunct="0">
              <a:lnSpc>
                <a:spcPct val="95000"/>
              </a:lnSpc>
              <a:spcBef>
                <a:spcPct val="50000"/>
              </a:spcBef>
              <a:defRPr/>
            </a:pPr>
            <a:r>
              <a:rPr lang="en-US" sz="1800" dirty="0">
                <a:solidFill>
                  <a:schemeClr val="accent4">
                    <a:lumMod val="20000"/>
                    <a:lumOff val="80000"/>
                  </a:schemeClr>
                </a:solidFill>
                <a:latin typeface="Trebuchet MS" pitchFamily="34" charset="0"/>
              </a:rPr>
              <a:t>Leading 45nm Hi-K</a:t>
            </a:r>
            <a:br>
              <a:rPr lang="en-US" sz="1800" dirty="0">
                <a:solidFill>
                  <a:schemeClr val="accent4">
                    <a:lumMod val="20000"/>
                    <a:lumOff val="80000"/>
                  </a:schemeClr>
                </a:solidFill>
                <a:latin typeface="Trebuchet MS" pitchFamily="34" charset="0"/>
              </a:rPr>
            </a:br>
            <a:r>
              <a:rPr lang="en-US" sz="1800" dirty="0">
                <a:solidFill>
                  <a:schemeClr val="accent4">
                    <a:lumMod val="20000"/>
                    <a:lumOff val="80000"/>
                  </a:schemeClr>
                </a:solidFill>
                <a:latin typeface="Trebuchet MS" pitchFamily="34" charset="0"/>
              </a:rPr>
              <a:t>Process Technology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500"/>
                            </p:stCondLst>
                            <p:childTnLst>
                              <p:par>
                                <p:cTn id="9" presetID="22" presetClass="entr" presetSubtype="1" fill="hold" grpId="0" nodeType="afterEffect">
                                  <p:stCondLst>
                                    <p:cond delay="1000"/>
                                  </p:stCondLst>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cTn>
                              </p:par>
                            </p:childTnLst>
                          </p:cTn>
                        </p:par>
                        <p:par>
                          <p:cTn id="12" fill="hold">
                            <p:stCondLst>
                              <p:cond delay="2000"/>
                            </p:stCondLst>
                            <p:childTnLst>
                              <p:par>
                                <p:cTn id="13" presetID="22" presetClass="entr" presetSubtype="1" fill="hold" grpId="0" nodeType="afterEffect">
                                  <p:stCondLst>
                                    <p:cond delay="1000"/>
                                  </p:stCondLst>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cTn>
                              </p:par>
                            </p:childTnLst>
                          </p:cTn>
                        </p:par>
                        <p:par>
                          <p:cTn id="16" fill="hold">
                            <p:stCondLst>
                              <p:cond delay="3500"/>
                            </p:stCondLst>
                            <p:childTnLst>
                              <p:par>
                                <p:cTn id="17" presetID="22" presetClass="entr" presetSubtype="1" fill="hold" nodeType="afterEffect">
                                  <p:stCondLst>
                                    <p:cond delay="100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3000"/>
                                        <p:tgtEl>
                                          <p:spTgt spid="2"/>
                                        </p:tgtEl>
                                      </p:cBhvr>
                                    </p:animEffect>
                                  </p:childTnLst>
                                </p:cTn>
                              </p:par>
                            </p:childTnLst>
                          </p:cTn>
                        </p:par>
                        <p:par>
                          <p:cTn id="20" fill="hold">
                            <p:stCondLst>
                              <p:cond delay="7500"/>
                            </p:stCondLst>
                            <p:childTnLst>
                              <p:par>
                                <p:cTn id="21" presetID="22" presetClass="entr" presetSubtype="1"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6"/>
          <p:cNvGrpSpPr>
            <a:grpSpLocks/>
          </p:cNvGrpSpPr>
          <p:nvPr/>
        </p:nvGrpSpPr>
        <p:grpSpPr bwMode="auto">
          <a:xfrm>
            <a:off x="3136900" y="4673600"/>
            <a:ext cx="2870200" cy="1689100"/>
            <a:chOff x="3136902" y="4673600"/>
            <a:chExt cx="2870198" cy="1689100"/>
          </a:xfrm>
        </p:grpSpPr>
        <p:sp>
          <p:nvSpPr>
            <p:cNvPr id="37" name="AutoShape 29"/>
            <p:cNvSpPr>
              <a:spLocks noChangeArrowheads="1"/>
            </p:cNvSpPr>
            <p:nvPr/>
          </p:nvSpPr>
          <p:spPr bwMode="auto">
            <a:xfrm>
              <a:off x="3276602" y="4673600"/>
              <a:ext cx="2590798" cy="1689100"/>
            </a:xfrm>
            <a:prstGeom prst="downArrow">
              <a:avLst>
                <a:gd name="adj1" fmla="val 61769"/>
                <a:gd name="adj2" fmla="val 54718"/>
              </a:avLst>
            </a:prstGeom>
            <a:gradFill rotWithShape="1">
              <a:gsLst>
                <a:gs pos="0">
                  <a:srgbClr val="A0D8EE">
                    <a:alpha val="0"/>
                  </a:srgbClr>
                </a:gs>
                <a:gs pos="64999">
                  <a:schemeClr val="accent4">
                    <a:lumMod val="50000"/>
                  </a:schemeClr>
                </a:gs>
                <a:gs pos="100000">
                  <a:schemeClr val="accent4"/>
                </a:gs>
              </a:gsLst>
              <a:lin ang="5400000"/>
            </a:gradFill>
            <a:ln w="9525">
              <a:noFill/>
              <a:miter lim="800000"/>
              <a:headEnd/>
              <a:tailEnd/>
            </a:ln>
            <a:effectLst>
              <a:outerShdw dist="23000" dir="5400000" rotWithShape="0">
                <a:srgbClr val="808080">
                  <a:alpha val="34999"/>
                </a:srgbClr>
              </a:outerShdw>
            </a:effectLst>
          </p:spPr>
          <p:txBody>
            <a:bodyPr wrap="none" anchor="ctr"/>
            <a:lstStyle/>
            <a:p>
              <a:pPr algn="ctr">
                <a:defRPr/>
              </a:pPr>
              <a:endParaRPr lang="en-US">
                <a:latin typeface="Trebuchet MS" pitchFamily="34" charset="0"/>
              </a:endParaRPr>
            </a:p>
          </p:txBody>
        </p:sp>
        <p:sp>
          <p:nvSpPr>
            <p:cNvPr id="95236" name="Text Box 15"/>
            <p:cNvSpPr txBox="1">
              <a:spLocks noChangeArrowheads="1"/>
            </p:cNvSpPr>
            <p:nvPr/>
          </p:nvSpPr>
          <p:spPr bwMode="auto">
            <a:xfrm>
              <a:off x="3136902" y="5018088"/>
              <a:ext cx="2870198" cy="986937"/>
            </a:xfrm>
            <a:prstGeom prst="rect">
              <a:avLst/>
            </a:prstGeom>
            <a:noFill/>
            <a:ln w="57150">
              <a:noFill/>
              <a:miter lim="800000"/>
              <a:headEnd/>
              <a:tailEnd/>
            </a:ln>
          </p:spPr>
          <p:txBody>
            <a:bodyPr>
              <a:spAutoFit/>
            </a:bodyPr>
            <a:lstStyle/>
            <a:p>
              <a:pPr algn="ctr" defTabSz="1016000">
                <a:lnSpc>
                  <a:spcPct val="80000"/>
                </a:lnSpc>
              </a:pPr>
              <a:r>
                <a:rPr lang="en-US" sz="1600" b="0" dirty="0">
                  <a:latin typeface="Trebuchet MS" pitchFamily="34" charset="0"/>
                </a:rPr>
                <a:t>Annual Energy Costs</a:t>
              </a:r>
            </a:p>
            <a:p>
              <a:pPr algn="ctr" defTabSz="1016000">
                <a:lnSpc>
                  <a:spcPct val="80000"/>
                </a:lnSpc>
              </a:pPr>
              <a:r>
                <a:rPr lang="en-US" sz="4000" dirty="0">
                  <a:latin typeface="Trebuchet MS" pitchFamily="34" charset="0"/>
                </a:rPr>
                <a:t>87%</a:t>
              </a:r>
            </a:p>
            <a:p>
              <a:pPr algn="ctr" defTabSz="1016000">
                <a:lnSpc>
                  <a:spcPct val="80000"/>
                </a:lnSpc>
              </a:pPr>
              <a:r>
                <a:rPr lang="en-US" sz="1600" b="0" dirty="0">
                  <a:latin typeface="Trebuchet MS" pitchFamily="34" charset="0"/>
                </a:rPr>
                <a:t>REDUCTION</a:t>
              </a:r>
              <a:endParaRPr lang="en-US" sz="4000" b="0" dirty="0">
                <a:latin typeface="Trebuchet MS" pitchFamily="34" charset="0"/>
              </a:endParaRPr>
            </a:p>
          </p:txBody>
        </p:sp>
      </p:grpSp>
      <p:grpSp>
        <p:nvGrpSpPr>
          <p:cNvPr id="3" name="Group 45"/>
          <p:cNvGrpSpPr>
            <a:grpSpLocks/>
          </p:cNvGrpSpPr>
          <p:nvPr/>
        </p:nvGrpSpPr>
        <p:grpSpPr bwMode="auto">
          <a:xfrm>
            <a:off x="387350" y="4673600"/>
            <a:ext cx="2590800" cy="1689100"/>
            <a:chOff x="387350" y="4673600"/>
            <a:chExt cx="2590800" cy="1689100"/>
          </a:xfrm>
        </p:grpSpPr>
        <p:sp>
          <p:nvSpPr>
            <p:cNvPr id="27650" name="AutoShape 29"/>
            <p:cNvSpPr>
              <a:spLocks noChangeArrowheads="1"/>
            </p:cNvSpPr>
            <p:nvPr/>
          </p:nvSpPr>
          <p:spPr bwMode="auto">
            <a:xfrm>
              <a:off x="387350" y="4673600"/>
              <a:ext cx="2590800" cy="1689100"/>
            </a:xfrm>
            <a:prstGeom prst="downArrow">
              <a:avLst>
                <a:gd name="adj1" fmla="val 61769"/>
                <a:gd name="adj2" fmla="val 54718"/>
              </a:avLst>
            </a:prstGeom>
            <a:gradFill rotWithShape="1">
              <a:gsLst>
                <a:gs pos="0">
                  <a:srgbClr val="A0D8EE">
                    <a:alpha val="0"/>
                  </a:srgbClr>
                </a:gs>
                <a:gs pos="64999">
                  <a:schemeClr val="accent4">
                    <a:lumMod val="50000"/>
                  </a:schemeClr>
                </a:gs>
                <a:gs pos="100000">
                  <a:schemeClr val="accent4"/>
                </a:gs>
              </a:gsLst>
              <a:lin ang="5400000"/>
            </a:gradFill>
            <a:ln w="9525">
              <a:noFill/>
              <a:miter lim="800000"/>
              <a:headEnd/>
              <a:tailEnd/>
            </a:ln>
            <a:effectLst>
              <a:outerShdw dist="23000" dir="5400000" rotWithShape="0">
                <a:srgbClr val="808080">
                  <a:alpha val="34999"/>
                </a:srgbClr>
              </a:outerShdw>
            </a:effectLst>
          </p:spPr>
          <p:txBody>
            <a:bodyPr wrap="none" anchor="ctr"/>
            <a:lstStyle/>
            <a:p>
              <a:pPr algn="ctr">
                <a:defRPr/>
              </a:pPr>
              <a:endParaRPr lang="en-US">
                <a:latin typeface="Trebuchet MS" pitchFamily="34" charset="0"/>
              </a:endParaRPr>
            </a:p>
          </p:txBody>
        </p:sp>
        <p:sp>
          <p:nvSpPr>
            <p:cNvPr id="95239" name="Text Box 15"/>
            <p:cNvSpPr txBox="1">
              <a:spLocks noChangeArrowheads="1"/>
            </p:cNvSpPr>
            <p:nvPr/>
          </p:nvSpPr>
          <p:spPr bwMode="auto">
            <a:xfrm>
              <a:off x="891205" y="5018088"/>
              <a:ext cx="1574798" cy="986937"/>
            </a:xfrm>
            <a:prstGeom prst="rect">
              <a:avLst/>
            </a:prstGeom>
            <a:noFill/>
            <a:ln w="57150">
              <a:noFill/>
              <a:miter lim="800000"/>
              <a:headEnd/>
              <a:tailEnd/>
            </a:ln>
          </p:spPr>
          <p:txBody>
            <a:bodyPr>
              <a:spAutoFit/>
            </a:bodyPr>
            <a:lstStyle/>
            <a:p>
              <a:pPr algn="ctr" defTabSz="1016000">
                <a:lnSpc>
                  <a:spcPct val="80000"/>
                </a:lnSpc>
              </a:pPr>
              <a:r>
                <a:rPr lang="en-US" sz="1600" b="0">
                  <a:latin typeface="Trebuchet MS" pitchFamily="34" charset="0"/>
                </a:rPr>
                <a:t>Floor Space</a:t>
              </a:r>
            </a:p>
            <a:p>
              <a:pPr algn="ctr" defTabSz="1016000">
                <a:lnSpc>
                  <a:spcPct val="80000"/>
                </a:lnSpc>
              </a:pPr>
              <a:r>
                <a:rPr lang="en-US" sz="4000">
                  <a:latin typeface="Trebuchet MS" pitchFamily="34" charset="0"/>
                </a:rPr>
                <a:t>83%</a:t>
              </a:r>
            </a:p>
            <a:p>
              <a:pPr algn="ctr" defTabSz="1016000">
                <a:lnSpc>
                  <a:spcPct val="80000"/>
                </a:lnSpc>
              </a:pPr>
              <a:r>
                <a:rPr lang="en-US" sz="1600" b="0">
                  <a:latin typeface="Trebuchet MS" pitchFamily="34" charset="0"/>
                </a:rPr>
                <a:t>REDUCTION</a:t>
              </a:r>
              <a:endParaRPr lang="en-US" sz="4000" b="0">
                <a:latin typeface="Trebuchet MS" pitchFamily="34" charset="0"/>
              </a:endParaRPr>
            </a:p>
          </p:txBody>
        </p:sp>
      </p:grpSp>
      <p:grpSp>
        <p:nvGrpSpPr>
          <p:cNvPr id="4" name="Group 47"/>
          <p:cNvGrpSpPr>
            <a:grpSpLocks/>
          </p:cNvGrpSpPr>
          <p:nvPr/>
        </p:nvGrpSpPr>
        <p:grpSpPr bwMode="auto">
          <a:xfrm>
            <a:off x="6165850" y="4673600"/>
            <a:ext cx="2590800" cy="1689100"/>
            <a:chOff x="6165850" y="4673600"/>
            <a:chExt cx="2590800" cy="1689100"/>
          </a:xfrm>
        </p:grpSpPr>
        <p:sp>
          <p:nvSpPr>
            <p:cNvPr id="38" name="AutoShape 29"/>
            <p:cNvSpPr>
              <a:spLocks noChangeArrowheads="1"/>
            </p:cNvSpPr>
            <p:nvPr/>
          </p:nvSpPr>
          <p:spPr bwMode="auto">
            <a:xfrm>
              <a:off x="6165850" y="4673600"/>
              <a:ext cx="2590800" cy="1689100"/>
            </a:xfrm>
            <a:prstGeom prst="downArrow">
              <a:avLst>
                <a:gd name="adj1" fmla="val 61769"/>
                <a:gd name="adj2" fmla="val 54718"/>
              </a:avLst>
            </a:prstGeom>
            <a:gradFill rotWithShape="1">
              <a:gsLst>
                <a:gs pos="0">
                  <a:srgbClr val="A0D8EE">
                    <a:alpha val="0"/>
                  </a:srgbClr>
                </a:gs>
                <a:gs pos="64999">
                  <a:schemeClr val="accent4">
                    <a:lumMod val="50000"/>
                  </a:schemeClr>
                </a:gs>
                <a:gs pos="100000">
                  <a:schemeClr val="accent4"/>
                </a:gs>
              </a:gsLst>
              <a:lin ang="5400000"/>
            </a:gradFill>
            <a:ln w="9525">
              <a:noFill/>
              <a:miter lim="800000"/>
              <a:headEnd/>
              <a:tailEnd/>
            </a:ln>
            <a:effectLst>
              <a:outerShdw dist="23000" dir="5400000" rotWithShape="0">
                <a:srgbClr val="808080">
                  <a:alpha val="34999"/>
                </a:srgbClr>
              </a:outerShdw>
            </a:effectLst>
          </p:spPr>
          <p:txBody>
            <a:bodyPr wrap="none" anchor="ctr"/>
            <a:lstStyle/>
            <a:p>
              <a:pPr algn="ctr">
                <a:defRPr/>
              </a:pPr>
              <a:endParaRPr lang="en-US">
                <a:latin typeface="Trebuchet MS" pitchFamily="34" charset="0"/>
              </a:endParaRPr>
            </a:p>
          </p:txBody>
        </p:sp>
        <p:sp>
          <p:nvSpPr>
            <p:cNvPr id="95242" name="Text Box 15"/>
            <p:cNvSpPr txBox="1">
              <a:spLocks noChangeArrowheads="1"/>
            </p:cNvSpPr>
            <p:nvPr/>
          </p:nvSpPr>
          <p:spPr bwMode="auto">
            <a:xfrm>
              <a:off x="6572249" y="5018088"/>
              <a:ext cx="1778002" cy="986937"/>
            </a:xfrm>
            <a:prstGeom prst="rect">
              <a:avLst/>
            </a:prstGeom>
            <a:noFill/>
            <a:ln w="57150">
              <a:noFill/>
              <a:miter lim="800000"/>
              <a:headEnd/>
              <a:tailEnd/>
            </a:ln>
          </p:spPr>
          <p:txBody>
            <a:bodyPr>
              <a:spAutoFit/>
            </a:bodyPr>
            <a:lstStyle/>
            <a:p>
              <a:pPr algn="ctr" defTabSz="1016000">
                <a:lnSpc>
                  <a:spcPct val="80000"/>
                </a:lnSpc>
              </a:pPr>
              <a:r>
                <a:rPr lang="en-US" sz="1600" b="0" dirty="0">
                  <a:latin typeface="Trebuchet MS" pitchFamily="34" charset="0"/>
                </a:rPr>
                <a:t>Energy Savings</a:t>
              </a:r>
            </a:p>
            <a:p>
              <a:pPr algn="ctr" defTabSz="1016000">
                <a:lnSpc>
                  <a:spcPct val="80000"/>
                </a:lnSpc>
              </a:pPr>
              <a:r>
                <a:rPr lang="en-US" sz="4000" dirty="0">
                  <a:latin typeface="Trebuchet MS" pitchFamily="34" charset="0"/>
                </a:rPr>
                <a:t>$53k</a:t>
              </a:r>
            </a:p>
            <a:p>
              <a:pPr algn="ctr" defTabSz="1016000">
                <a:lnSpc>
                  <a:spcPct val="80000"/>
                </a:lnSpc>
              </a:pPr>
              <a:r>
                <a:rPr lang="en-US" sz="1600" b="0" dirty="0">
                  <a:latin typeface="Trebuchet MS" pitchFamily="34" charset="0"/>
                </a:rPr>
                <a:t>SAVINGS</a:t>
              </a:r>
              <a:endParaRPr lang="en-US" sz="4000" b="0" dirty="0">
                <a:latin typeface="Trebuchet MS" pitchFamily="34" charset="0"/>
              </a:endParaRPr>
            </a:p>
          </p:txBody>
        </p:sp>
      </p:grpSp>
      <p:sp>
        <p:nvSpPr>
          <p:cNvPr id="95243" name="Text Box 6"/>
          <p:cNvSpPr txBox="1">
            <a:spLocks noChangeArrowheads="1"/>
          </p:cNvSpPr>
          <p:nvPr/>
        </p:nvSpPr>
        <p:spPr bwMode="auto">
          <a:xfrm>
            <a:off x="288230" y="6567219"/>
            <a:ext cx="5635491" cy="246221"/>
          </a:xfrm>
          <a:prstGeom prst="rect">
            <a:avLst/>
          </a:prstGeom>
          <a:noFill/>
          <a:ln w="50800">
            <a:noFill/>
            <a:miter lim="800000"/>
            <a:headEnd/>
            <a:tailEnd/>
          </a:ln>
        </p:spPr>
        <p:txBody>
          <a:bodyPr wrap="square">
            <a:spAutoFit/>
          </a:bodyPr>
          <a:lstStyle/>
          <a:p>
            <a:pPr eaLnBrk="0" hangingPunct="0">
              <a:spcBef>
                <a:spcPct val="50000"/>
              </a:spcBef>
            </a:pPr>
            <a:r>
              <a:rPr lang="en-US" sz="1000" b="0" dirty="0">
                <a:latin typeface="Trebuchet MS" pitchFamily="34" charset="0"/>
              </a:rPr>
              <a:t>Source: </a:t>
            </a:r>
            <a:r>
              <a:rPr lang="en-US" sz="1000" b="0" dirty="0" smtClean="0">
                <a:latin typeface="Trebuchet MS" pitchFamily="34" charset="0"/>
              </a:rPr>
              <a:t> Comparison </a:t>
            </a:r>
            <a:r>
              <a:rPr lang="en-US" sz="1000" b="0" dirty="0">
                <a:latin typeface="Trebuchet MS" pitchFamily="34" charset="0"/>
              </a:rPr>
              <a:t>of SPECjbb2005 bops (business operations per second)</a:t>
            </a:r>
          </a:p>
        </p:txBody>
      </p:sp>
      <p:sp>
        <p:nvSpPr>
          <p:cNvPr id="27663" name="Text Box 11"/>
          <p:cNvSpPr txBox="1">
            <a:spLocks noChangeArrowheads="1"/>
          </p:cNvSpPr>
          <p:nvPr/>
        </p:nvSpPr>
        <p:spPr bwMode="auto">
          <a:xfrm>
            <a:off x="2439151" y="4464396"/>
            <a:ext cx="4240905" cy="424732"/>
          </a:xfrm>
          <a:prstGeom prst="rect">
            <a:avLst/>
          </a:prstGeom>
          <a:noFill/>
          <a:ln w="57150">
            <a:noFill/>
            <a:miter lim="800000"/>
            <a:headEnd/>
            <a:tailEnd/>
          </a:ln>
        </p:spPr>
        <p:txBody>
          <a:bodyPr wrap="none">
            <a:spAutoFit/>
          </a:bodyPr>
          <a:lstStyle/>
          <a:p>
            <a:pPr algn="ctr" defTabSz="1016000">
              <a:lnSpc>
                <a:spcPct val="90000"/>
              </a:lnSpc>
            </a:pPr>
            <a:r>
              <a:rPr lang="en-US" sz="2400" dirty="0">
                <a:solidFill>
                  <a:schemeClr val="accent5"/>
                </a:solidFill>
                <a:latin typeface="Trebuchet MS" pitchFamily="34" charset="0"/>
              </a:rPr>
              <a:t>BOTTOM LINE BENEFITS for IT</a:t>
            </a:r>
          </a:p>
        </p:txBody>
      </p:sp>
      <p:sp>
        <p:nvSpPr>
          <p:cNvPr id="95246" name="Title 30"/>
          <p:cNvSpPr>
            <a:spLocks noGrp="1"/>
          </p:cNvSpPr>
          <p:nvPr>
            <p:ph type="title"/>
          </p:nvPr>
        </p:nvSpPr>
        <p:spPr>
          <a:xfrm>
            <a:off x="382588" y="228600"/>
            <a:ext cx="8380412" cy="941796"/>
          </a:xfrm>
        </p:spPr>
        <p:txBody>
          <a:bodyPr/>
          <a:lstStyle/>
          <a:p>
            <a:r>
              <a:rPr lang="en-US" sz="2800" dirty="0" smtClean="0">
                <a:solidFill>
                  <a:schemeClr val="accent1"/>
                </a:solidFill>
              </a:rPr>
              <a:t>Moore’s Law In Action: </a:t>
            </a:r>
            <a:r>
              <a:rPr lang="en-US" sz="4000" dirty="0" smtClean="0"/>
              <a:t/>
            </a:r>
            <a:br>
              <a:rPr lang="en-US" sz="4000" dirty="0" smtClean="0"/>
            </a:br>
            <a:r>
              <a:rPr lang="en-US" sz="4000" dirty="0" smtClean="0"/>
              <a:t>DATA CENTER OPTIMIZATION</a:t>
            </a:r>
          </a:p>
        </p:txBody>
      </p:sp>
      <p:sp>
        <p:nvSpPr>
          <p:cNvPr id="95247" name="Content Placeholder 34"/>
          <p:cNvSpPr>
            <a:spLocks noGrp="1"/>
          </p:cNvSpPr>
          <p:nvPr>
            <p:ph idx="4294967295"/>
          </p:nvPr>
        </p:nvSpPr>
        <p:spPr>
          <a:xfrm>
            <a:off x="381000" y="1295400"/>
            <a:ext cx="8763000" cy="997196"/>
          </a:xfrm>
        </p:spPr>
        <p:txBody>
          <a:bodyPr/>
          <a:lstStyle/>
          <a:p>
            <a:pPr marL="0" indent="0" eaLnBrk="1" hangingPunct="1">
              <a:buFont typeface="Wingdings" pitchFamily="2" charset="2"/>
              <a:buNone/>
            </a:pPr>
            <a:r>
              <a:rPr lang="en-US" sz="1800" b="1" dirty="0" smtClean="0">
                <a:solidFill>
                  <a:srgbClr val="FF5C00"/>
                </a:solidFill>
                <a:ea typeface="Verdana" pitchFamily="34" charset="0"/>
                <a:cs typeface="Verdana" pitchFamily="34" charset="0"/>
              </a:rPr>
              <a:t>BUSINESS REQUIREMENT:  </a:t>
            </a:r>
            <a:r>
              <a:rPr lang="en-US" sz="2400" dirty="0" smtClean="0">
                <a:ea typeface="Verdana" pitchFamily="34" charset="0"/>
                <a:cs typeface="Verdana" pitchFamily="34" charset="0"/>
              </a:rPr>
              <a:t>Deliver 5.1 million business </a:t>
            </a:r>
            <a:br>
              <a:rPr lang="en-US" sz="2400" dirty="0" smtClean="0">
                <a:ea typeface="Verdana" pitchFamily="34" charset="0"/>
                <a:cs typeface="Verdana" pitchFamily="34" charset="0"/>
              </a:rPr>
            </a:br>
            <a:r>
              <a:rPr lang="en-US" sz="2400" dirty="0" smtClean="0">
                <a:ea typeface="Verdana" pitchFamily="34" charset="0"/>
                <a:cs typeface="Verdana" pitchFamily="34" charset="0"/>
              </a:rPr>
              <a:t>operations per second using 45nm Quad-Core </a:t>
            </a:r>
            <a:br>
              <a:rPr lang="en-US" sz="2400" dirty="0" smtClean="0">
                <a:ea typeface="Verdana" pitchFamily="34" charset="0"/>
                <a:cs typeface="Verdana" pitchFamily="34" charset="0"/>
              </a:rPr>
            </a:br>
            <a:r>
              <a:rPr lang="en-US" sz="2400" dirty="0" smtClean="0">
                <a:ea typeface="Verdana" pitchFamily="34" charset="0"/>
                <a:cs typeface="Verdana" pitchFamily="34" charset="0"/>
              </a:rPr>
              <a:t>Intel</a:t>
            </a:r>
            <a:r>
              <a:rPr lang="en-US" sz="2400" baseline="30000" dirty="0" smtClean="0">
                <a:ea typeface="Verdana" pitchFamily="34" charset="0"/>
                <a:cs typeface="Verdana" pitchFamily="34" charset="0"/>
              </a:rPr>
              <a:t>®</a:t>
            </a:r>
            <a:r>
              <a:rPr lang="en-US" sz="2400" dirty="0" smtClean="0">
                <a:ea typeface="Verdana" pitchFamily="34" charset="0"/>
                <a:cs typeface="Verdana" pitchFamily="34" charset="0"/>
              </a:rPr>
              <a:t> Xeon</a:t>
            </a:r>
            <a:r>
              <a:rPr lang="en-US" sz="2400" baseline="30000" dirty="0" smtClean="0">
                <a:ea typeface="Verdana" pitchFamily="34" charset="0"/>
                <a:cs typeface="Verdana" pitchFamily="34" charset="0"/>
              </a:rPr>
              <a:t>®</a:t>
            </a:r>
            <a:r>
              <a:rPr lang="en-US" sz="2400" dirty="0" smtClean="0">
                <a:ea typeface="Verdana" pitchFamily="34" charset="0"/>
                <a:cs typeface="Verdana" pitchFamily="34" charset="0"/>
              </a:rPr>
              <a:t> processor 5400</a:t>
            </a:r>
            <a:endParaRPr lang="en-US" sz="2800" dirty="0" smtClean="0">
              <a:ea typeface="Verdana" pitchFamily="34" charset="0"/>
              <a:cs typeface="Verdana" pitchFamily="34" charset="0"/>
            </a:endParaRPr>
          </a:p>
        </p:txBody>
      </p:sp>
      <p:grpSp>
        <p:nvGrpSpPr>
          <p:cNvPr id="5" name="Group 44"/>
          <p:cNvGrpSpPr>
            <a:grpSpLocks/>
          </p:cNvGrpSpPr>
          <p:nvPr/>
        </p:nvGrpSpPr>
        <p:grpSpPr bwMode="auto">
          <a:xfrm>
            <a:off x="279400" y="2489200"/>
            <a:ext cx="8356600" cy="1976438"/>
            <a:chOff x="279400" y="2489200"/>
            <a:chExt cx="8356600" cy="1976438"/>
          </a:xfrm>
        </p:grpSpPr>
        <p:sp>
          <p:nvSpPr>
            <p:cNvPr id="95249" name="Rectangle 3"/>
            <p:cNvSpPr>
              <a:spLocks noChangeArrowheads="1"/>
            </p:cNvSpPr>
            <p:nvPr/>
          </p:nvSpPr>
          <p:spPr bwMode="auto">
            <a:xfrm>
              <a:off x="6540500" y="2490788"/>
              <a:ext cx="2095500" cy="1814856"/>
            </a:xfrm>
            <a:prstGeom prst="rect">
              <a:avLst/>
            </a:prstGeom>
            <a:noFill/>
            <a:ln w="44450">
              <a:noFill/>
              <a:miter lim="800000"/>
              <a:headEnd/>
              <a:tailEnd/>
            </a:ln>
          </p:spPr>
          <p:txBody>
            <a:bodyPr>
              <a:spAutoFit/>
            </a:bodyPr>
            <a:lstStyle/>
            <a:p>
              <a:pPr marL="228600" indent="-228600">
                <a:lnSpc>
                  <a:spcPct val="90000"/>
                </a:lnSpc>
              </a:pPr>
              <a:r>
                <a:rPr lang="en-US" sz="2400" dirty="0">
                  <a:latin typeface="Trebuchet MS" pitchFamily="34" charset="0"/>
                </a:rPr>
                <a:t>Today</a:t>
              </a:r>
            </a:p>
            <a:p>
              <a:pPr marL="347663" indent="-347663" defTabSz="912777" fontAlgn="base">
                <a:lnSpc>
                  <a:spcPct val="90000"/>
                </a:lnSpc>
                <a:spcAft>
                  <a:spcPct val="0"/>
                </a:spcAft>
                <a:buClr>
                  <a:schemeClr val="tx2"/>
                </a:buClr>
                <a:buSzPct val="95000"/>
                <a:buBlip>
                  <a:blip r:embed="rId3"/>
                </a:buBlip>
              </a:pPr>
              <a:r>
                <a:rPr lang="en-US" sz="20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ea typeface="Verdana" pitchFamily="34" charset="0"/>
                  <a:cs typeface="Verdana" pitchFamily="34" charset="0"/>
                </a:rPr>
                <a:t>5.1M bops</a:t>
              </a:r>
            </a:p>
            <a:p>
              <a:pPr marL="347663" indent="-347663" defTabSz="912777" fontAlgn="base">
                <a:lnSpc>
                  <a:spcPct val="90000"/>
                </a:lnSpc>
                <a:spcAft>
                  <a:spcPct val="0"/>
                </a:spcAft>
                <a:buClr>
                  <a:schemeClr val="tx2"/>
                </a:buClr>
                <a:buSzPct val="95000"/>
                <a:buBlip>
                  <a:blip r:embed="rId3"/>
                </a:buBlip>
              </a:pPr>
              <a:r>
                <a:rPr lang="en-US" sz="20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ea typeface="Verdana" pitchFamily="34" charset="0"/>
                  <a:cs typeface="Verdana" pitchFamily="34" charset="0"/>
                </a:rPr>
                <a:t>1 rack</a:t>
              </a:r>
            </a:p>
            <a:p>
              <a:pPr marL="347663" indent="-347663" defTabSz="912777" fontAlgn="base">
                <a:lnSpc>
                  <a:spcPct val="90000"/>
                </a:lnSpc>
                <a:spcAft>
                  <a:spcPct val="0"/>
                </a:spcAft>
                <a:buClr>
                  <a:schemeClr val="tx2"/>
                </a:buClr>
                <a:buSzPct val="95000"/>
                <a:buBlip>
                  <a:blip r:embed="rId3"/>
                </a:buBlip>
              </a:pPr>
              <a:r>
                <a:rPr lang="en-US" sz="20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ea typeface="Verdana" pitchFamily="34" charset="0"/>
                  <a:cs typeface="Verdana" pitchFamily="34" charset="0"/>
                </a:rPr>
                <a:t>17 Blades</a:t>
              </a:r>
            </a:p>
            <a:p>
              <a:pPr marL="347663" indent="-347663" defTabSz="912777" fontAlgn="base">
                <a:lnSpc>
                  <a:spcPct val="90000"/>
                </a:lnSpc>
                <a:spcAft>
                  <a:spcPct val="0"/>
                </a:spcAft>
                <a:buClr>
                  <a:schemeClr val="tx2"/>
                </a:buClr>
                <a:buSzPct val="95000"/>
                <a:buBlip>
                  <a:blip r:embed="rId3"/>
                </a:buBlip>
              </a:pPr>
              <a:r>
                <a:rPr lang="en-US" sz="20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ea typeface="Verdana" pitchFamily="34" charset="0"/>
                  <a:cs typeface="Verdana" pitchFamily="34" charset="0"/>
                </a:rPr>
                <a:t>40 sq ft</a:t>
              </a:r>
            </a:p>
            <a:p>
              <a:pPr marL="347663" indent="-347663" defTabSz="912777" fontAlgn="base">
                <a:lnSpc>
                  <a:spcPct val="90000"/>
                </a:lnSpc>
                <a:spcAft>
                  <a:spcPct val="0"/>
                </a:spcAft>
                <a:buClr>
                  <a:schemeClr val="tx2"/>
                </a:buClr>
                <a:buSzPct val="95000"/>
                <a:buBlip>
                  <a:blip r:embed="rId3"/>
                </a:buBlip>
              </a:pPr>
              <a:r>
                <a:rPr lang="en-US" sz="20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ea typeface="Verdana" pitchFamily="34" charset="0"/>
                  <a:cs typeface="Verdana" pitchFamily="34" charset="0"/>
                </a:rPr>
                <a:t>6 kW</a:t>
              </a:r>
            </a:p>
          </p:txBody>
        </p:sp>
        <p:pic>
          <p:nvPicPr>
            <p:cNvPr id="95250" name="Picture 5" descr="server2"/>
            <p:cNvPicPr>
              <a:picLocks noChangeAspect="1" noChangeArrowheads="1"/>
            </p:cNvPicPr>
            <p:nvPr/>
          </p:nvPicPr>
          <p:blipFill>
            <a:blip r:embed="rId4"/>
            <a:srcRect/>
            <a:stretch>
              <a:fillRect/>
            </a:stretch>
          </p:blipFill>
          <p:spPr bwMode="auto">
            <a:xfrm>
              <a:off x="5447324" y="2514600"/>
              <a:ext cx="1023326" cy="1903413"/>
            </a:xfrm>
            <a:prstGeom prst="rect">
              <a:avLst/>
            </a:prstGeom>
            <a:noFill/>
            <a:ln w="9525">
              <a:noFill/>
              <a:miter lim="800000"/>
              <a:headEnd/>
              <a:tailEnd/>
            </a:ln>
          </p:spPr>
        </p:pic>
        <p:sp>
          <p:nvSpPr>
            <p:cNvPr id="95251" name="Rectangle 7"/>
            <p:cNvSpPr>
              <a:spLocks noChangeArrowheads="1"/>
            </p:cNvSpPr>
            <p:nvPr/>
          </p:nvSpPr>
          <p:spPr bwMode="auto">
            <a:xfrm>
              <a:off x="1663700" y="2490788"/>
              <a:ext cx="2687638" cy="1809726"/>
            </a:xfrm>
            <a:prstGeom prst="rect">
              <a:avLst/>
            </a:prstGeom>
            <a:noFill/>
            <a:ln w="44450" algn="ctr">
              <a:noFill/>
              <a:miter lim="800000"/>
              <a:headEnd/>
              <a:tailEnd/>
            </a:ln>
          </p:spPr>
          <p:txBody>
            <a:bodyPr>
              <a:spAutoFit/>
            </a:bodyPr>
            <a:lstStyle/>
            <a:p>
              <a:pPr marL="228600" indent="-228600">
                <a:lnSpc>
                  <a:spcPct val="90000"/>
                </a:lnSpc>
              </a:pPr>
              <a:r>
                <a:rPr lang="en-US" sz="2400" dirty="0">
                  <a:latin typeface="Trebuchet MS" pitchFamily="34" charset="0"/>
                </a:rPr>
                <a:t>2004</a:t>
              </a:r>
            </a:p>
            <a:p>
              <a:pPr marL="347663" indent="-347663" defTabSz="912777" fontAlgn="base">
                <a:lnSpc>
                  <a:spcPct val="90000"/>
                </a:lnSpc>
                <a:spcAft>
                  <a:spcPct val="0"/>
                </a:spcAft>
                <a:buClr>
                  <a:schemeClr val="tx2"/>
                </a:buClr>
                <a:buSzPct val="95000"/>
                <a:buBlip>
                  <a:blip r:embed="rId3"/>
                </a:buBlip>
              </a:pPr>
              <a:r>
                <a:rPr lang="en-US" sz="20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ea typeface="Verdana" pitchFamily="34" charset="0"/>
                  <a:cs typeface="Verdana" pitchFamily="34" charset="0"/>
                </a:rPr>
                <a:t>5.1M bops</a:t>
              </a:r>
            </a:p>
            <a:p>
              <a:pPr marL="347663" indent="-347663" defTabSz="912777" fontAlgn="base">
                <a:lnSpc>
                  <a:spcPct val="90000"/>
                </a:lnSpc>
                <a:spcAft>
                  <a:spcPct val="0"/>
                </a:spcAft>
                <a:buClr>
                  <a:schemeClr val="tx2"/>
                </a:buClr>
                <a:buSzPct val="95000"/>
                <a:buBlip>
                  <a:blip r:embed="rId3"/>
                </a:buBlip>
              </a:pPr>
              <a:r>
                <a:rPr lang="en-US" sz="20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ea typeface="Verdana" pitchFamily="34" charset="0"/>
                  <a:cs typeface="Verdana" pitchFamily="34" charset="0"/>
                </a:rPr>
                <a:t>6 racks</a:t>
              </a:r>
            </a:p>
            <a:p>
              <a:pPr marL="347663" indent="-347663" defTabSz="912777" fontAlgn="base">
                <a:lnSpc>
                  <a:spcPct val="90000"/>
                </a:lnSpc>
                <a:spcAft>
                  <a:spcPct val="0"/>
                </a:spcAft>
                <a:buClr>
                  <a:schemeClr val="tx2"/>
                </a:buClr>
                <a:buSzPct val="95000"/>
                <a:buBlip>
                  <a:blip r:embed="rId3"/>
                </a:buBlip>
              </a:pPr>
              <a:r>
                <a:rPr lang="en-US" sz="20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ea typeface="Verdana" pitchFamily="34" charset="0"/>
                  <a:cs typeface="Verdana" pitchFamily="34" charset="0"/>
                </a:rPr>
                <a:t>126 Servers</a:t>
              </a:r>
            </a:p>
            <a:p>
              <a:pPr marL="347663" indent="-347663" defTabSz="912777" fontAlgn="base">
                <a:lnSpc>
                  <a:spcPct val="90000"/>
                </a:lnSpc>
                <a:spcAft>
                  <a:spcPct val="0"/>
                </a:spcAft>
                <a:buClr>
                  <a:schemeClr val="tx2"/>
                </a:buClr>
                <a:buSzPct val="95000"/>
                <a:buBlip>
                  <a:blip r:embed="rId3"/>
                </a:buBlip>
              </a:pPr>
              <a:r>
                <a:rPr lang="en-US" sz="20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ea typeface="Verdana" pitchFamily="34" charset="0"/>
                  <a:cs typeface="Verdana" pitchFamily="34" charset="0"/>
                </a:rPr>
                <a:t>240 sq ft</a:t>
              </a:r>
            </a:p>
            <a:p>
              <a:pPr marL="347663" indent="-347663" defTabSz="912777" fontAlgn="base">
                <a:lnSpc>
                  <a:spcPct val="90000"/>
                </a:lnSpc>
                <a:spcAft>
                  <a:spcPct val="0"/>
                </a:spcAft>
                <a:buClr>
                  <a:schemeClr val="tx2"/>
                </a:buClr>
                <a:buSzPct val="95000"/>
                <a:buBlip>
                  <a:blip r:embed="rId3"/>
                </a:buBlip>
              </a:pPr>
              <a:r>
                <a:rPr lang="en-US" sz="2000" dirty="0">
                  <a:gradFill>
                    <a:gsLst>
                      <a:gs pos="28000">
                        <a:schemeClr val="tx1"/>
                      </a:gs>
                      <a:gs pos="48000">
                        <a:schemeClr val="tx1"/>
                      </a:gs>
                    </a:gsLst>
                    <a:lin ang="5400000" scaled="1"/>
                  </a:gradFill>
                  <a:effectLst>
                    <a:outerShdw blurRad="38100" dist="38100" dir="2700000" algn="tl">
                      <a:srgbClr val="000000">
                        <a:alpha val="43137"/>
                      </a:srgbClr>
                    </a:outerShdw>
                  </a:effectLst>
                  <a:latin typeface="Trebuchet MS" pitchFamily="34" charset="0"/>
                  <a:ea typeface="Verdana" pitchFamily="34" charset="0"/>
                  <a:cs typeface="Verdana" pitchFamily="34" charset="0"/>
                </a:rPr>
                <a:t>48 kW</a:t>
              </a:r>
            </a:p>
          </p:txBody>
        </p:sp>
        <p:pic>
          <p:nvPicPr>
            <p:cNvPr id="95252" name="Picture 19" descr="server2"/>
            <p:cNvPicPr>
              <a:picLocks noChangeAspect="1" noChangeArrowheads="1"/>
            </p:cNvPicPr>
            <p:nvPr/>
          </p:nvPicPr>
          <p:blipFill>
            <a:blip r:embed="rId5"/>
            <a:srcRect/>
            <a:stretch>
              <a:fillRect/>
            </a:stretch>
          </p:blipFill>
          <p:spPr bwMode="auto">
            <a:xfrm>
              <a:off x="279400" y="2489200"/>
              <a:ext cx="736600" cy="1370013"/>
            </a:xfrm>
            <a:prstGeom prst="rect">
              <a:avLst/>
            </a:prstGeom>
            <a:noFill/>
            <a:ln w="9525">
              <a:noFill/>
              <a:miter lim="800000"/>
              <a:headEnd/>
              <a:tailEnd/>
            </a:ln>
          </p:spPr>
        </p:pic>
        <p:pic>
          <p:nvPicPr>
            <p:cNvPr id="95253" name="Picture 21" descr="server2"/>
            <p:cNvPicPr>
              <a:picLocks noChangeAspect="1" noChangeArrowheads="1"/>
            </p:cNvPicPr>
            <p:nvPr/>
          </p:nvPicPr>
          <p:blipFill>
            <a:blip r:embed="rId5"/>
            <a:srcRect/>
            <a:stretch>
              <a:fillRect/>
            </a:stretch>
          </p:blipFill>
          <p:spPr bwMode="auto">
            <a:xfrm>
              <a:off x="492125" y="2778125"/>
              <a:ext cx="736600" cy="1370013"/>
            </a:xfrm>
            <a:prstGeom prst="rect">
              <a:avLst/>
            </a:prstGeom>
            <a:noFill/>
            <a:ln w="9525">
              <a:noFill/>
              <a:miter lim="800000"/>
              <a:headEnd/>
              <a:tailEnd/>
            </a:ln>
          </p:spPr>
        </p:pic>
        <p:pic>
          <p:nvPicPr>
            <p:cNvPr id="95254" name="Picture 23" descr="server2"/>
            <p:cNvPicPr>
              <a:picLocks noChangeAspect="1" noChangeArrowheads="1"/>
            </p:cNvPicPr>
            <p:nvPr/>
          </p:nvPicPr>
          <p:blipFill>
            <a:blip r:embed="rId5"/>
            <a:srcRect/>
            <a:stretch>
              <a:fillRect/>
            </a:stretch>
          </p:blipFill>
          <p:spPr bwMode="auto">
            <a:xfrm>
              <a:off x="738188" y="3095625"/>
              <a:ext cx="736600" cy="1370013"/>
            </a:xfrm>
            <a:prstGeom prst="rect">
              <a:avLst/>
            </a:prstGeom>
            <a:noFill/>
            <a:ln w="9525">
              <a:noFill/>
              <a:miter lim="800000"/>
              <a:headEnd/>
              <a:tailEnd/>
            </a:ln>
          </p:spPr>
        </p:pic>
        <p:sp>
          <p:nvSpPr>
            <p:cNvPr id="36" name="Right Arrow 35"/>
            <p:cNvSpPr>
              <a:spLocks noChangeArrowheads="1"/>
            </p:cNvSpPr>
            <p:nvPr/>
          </p:nvSpPr>
          <p:spPr bwMode="auto">
            <a:xfrm>
              <a:off x="3835400" y="2913063"/>
              <a:ext cx="1498600" cy="993775"/>
            </a:xfrm>
            <a:prstGeom prst="rightArrow">
              <a:avLst>
                <a:gd name="adj1" fmla="val 50000"/>
                <a:gd name="adj2" fmla="val 50001"/>
              </a:avLst>
            </a:prstGeom>
            <a:ln>
              <a:headEnd/>
              <a:tailEnd type="triangle" w="sm" len="sm"/>
            </a:ln>
          </p:spPr>
          <p:style>
            <a:lnRef idx="1">
              <a:schemeClr val="accent4"/>
            </a:lnRef>
            <a:fillRef idx="3">
              <a:schemeClr val="accent4"/>
            </a:fillRef>
            <a:effectRef idx="2">
              <a:schemeClr val="accent4"/>
            </a:effectRef>
            <a:fontRef idx="minor">
              <a:schemeClr val="lt1"/>
            </a:fontRef>
          </p:style>
          <p:txBody>
            <a:bodyPr/>
            <a:lstStyle/>
            <a:p>
              <a:pPr>
                <a:defRPr/>
              </a:pPr>
              <a:endParaRPr lang="en-US" sz="1800">
                <a:latin typeface="Verdana" pitchFamily="50" charset="0"/>
              </a:endParaRPr>
            </a:p>
          </p:txBody>
        </p:sp>
      </p:grpSp>
      <p:pic>
        <p:nvPicPr>
          <p:cNvPr id="95256" name="Picture 48" descr="xeon08_rgb_1670.png"/>
          <p:cNvPicPr>
            <a:picLocks noChangeAspect="1"/>
          </p:cNvPicPr>
          <p:nvPr/>
        </p:nvPicPr>
        <p:blipFill>
          <a:blip r:embed="rId6"/>
          <a:srcRect/>
          <a:stretch>
            <a:fillRect/>
          </a:stretch>
        </p:blipFill>
        <p:spPr bwMode="auto">
          <a:xfrm>
            <a:off x="8178800" y="0"/>
            <a:ext cx="965200" cy="1138238"/>
          </a:xfrm>
          <a:prstGeom prst="rect">
            <a:avLst/>
          </a:prstGeom>
          <a:noFill/>
          <a:ln w="9525">
            <a:no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2000"/>
                                  </p:stCondLst>
                                  <p:childTnLst>
                                    <p:set>
                                      <p:cBhvr>
                                        <p:cTn id="10" dur="1" fill="hold">
                                          <p:stCondLst>
                                            <p:cond delay="0"/>
                                          </p:stCondLst>
                                        </p:cTn>
                                        <p:tgtEl>
                                          <p:spTgt spid="27663"/>
                                        </p:tgtEl>
                                        <p:attrNameLst>
                                          <p:attrName>style.visibility</p:attrName>
                                        </p:attrNameLst>
                                      </p:cBhvr>
                                      <p:to>
                                        <p:strVal val="visible"/>
                                      </p:to>
                                    </p:set>
                                    <p:animEffect transition="in" filter="wipe(up)">
                                      <p:cBhvr>
                                        <p:cTn id="11" dur="500"/>
                                        <p:tgtEl>
                                          <p:spTgt spid="27663"/>
                                        </p:tgtEl>
                                      </p:cBhvr>
                                    </p:animEffect>
                                  </p:childTnLst>
                                </p:cTn>
                              </p:par>
                            </p:childTnLst>
                          </p:cTn>
                        </p:par>
                        <p:par>
                          <p:cTn id="12" fill="hold">
                            <p:stCondLst>
                              <p:cond delay="3000"/>
                            </p:stCondLst>
                            <p:childTnLst>
                              <p:par>
                                <p:cTn id="13" presetID="22" presetClass="entr" presetSubtype="1"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par>
                          <p:cTn id="16" fill="hold">
                            <p:stCondLst>
                              <p:cond delay="3500"/>
                            </p:stCondLst>
                            <p:childTnLst>
                              <p:par>
                                <p:cTn id="17" presetID="22" presetClass="entr" presetSubtype="1"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up)">
                                      <p:cBhvr>
                                        <p:cTn id="19" dur="500"/>
                                        <p:tgtEl>
                                          <p:spTgt spid="2"/>
                                        </p:tgtEl>
                                      </p:cBhvr>
                                    </p:animEffect>
                                  </p:childTnLst>
                                </p:cTn>
                              </p:par>
                            </p:childTnLst>
                          </p:cTn>
                        </p:par>
                        <p:par>
                          <p:cTn id="20" fill="hold">
                            <p:stCondLst>
                              <p:cond delay="4000"/>
                            </p:stCondLst>
                            <p:childTnLst>
                              <p:par>
                                <p:cTn id="21" presetID="22" presetClass="entr" presetSubtype="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382588" y="228600"/>
            <a:ext cx="8380412" cy="553998"/>
          </a:xfrm>
        </p:spPr>
        <p:txBody>
          <a:bodyPr/>
          <a:lstStyle/>
          <a:p>
            <a:pPr eaLnBrk="1" hangingPunct="1"/>
            <a:r>
              <a:rPr lang="en-US" sz="4000" dirty="0" smtClean="0"/>
              <a:t>Intel</a:t>
            </a:r>
            <a:r>
              <a:rPr lang="en-US" sz="4000" baseline="30000" dirty="0" smtClean="0"/>
              <a:t>®</a:t>
            </a:r>
            <a:r>
              <a:rPr lang="en-US" sz="4000" dirty="0" smtClean="0"/>
              <a:t> Enterprise Roadmap</a:t>
            </a:r>
          </a:p>
        </p:txBody>
      </p:sp>
      <p:pic>
        <p:nvPicPr>
          <p:cNvPr id="24579" name="Picture 23" descr="xeon"/>
          <p:cNvPicPr>
            <a:picLocks noChangeAspect="1" noChangeArrowheads="1"/>
          </p:cNvPicPr>
          <p:nvPr/>
        </p:nvPicPr>
        <p:blipFill>
          <a:blip r:embed="rId3"/>
          <a:srcRect/>
          <a:stretch>
            <a:fillRect/>
          </a:stretch>
        </p:blipFill>
        <p:spPr bwMode="auto">
          <a:xfrm>
            <a:off x="8272463" y="114300"/>
            <a:ext cx="593725" cy="738188"/>
          </a:xfrm>
          <a:prstGeom prst="rect">
            <a:avLst/>
          </a:prstGeom>
          <a:noFill/>
          <a:ln w="9525">
            <a:noFill/>
            <a:miter lim="800000"/>
            <a:headEnd/>
            <a:tailEnd/>
          </a:ln>
        </p:spPr>
      </p:pic>
      <p:pic>
        <p:nvPicPr>
          <p:cNvPr id="24580" name="Picture 24" descr="itan"/>
          <p:cNvPicPr>
            <a:picLocks noChangeAspect="1" noChangeArrowheads="1"/>
          </p:cNvPicPr>
          <p:nvPr/>
        </p:nvPicPr>
        <p:blipFill>
          <a:blip r:embed="rId4"/>
          <a:srcRect/>
          <a:stretch>
            <a:fillRect/>
          </a:stretch>
        </p:blipFill>
        <p:spPr bwMode="auto">
          <a:xfrm>
            <a:off x="7569200" y="114300"/>
            <a:ext cx="593725" cy="735013"/>
          </a:xfrm>
          <a:prstGeom prst="rect">
            <a:avLst/>
          </a:prstGeom>
          <a:noFill/>
          <a:ln w="9525">
            <a:noFill/>
            <a:miter lim="800000"/>
            <a:headEnd/>
            <a:tailEnd/>
          </a:ln>
        </p:spPr>
      </p:pic>
      <p:sp>
        <p:nvSpPr>
          <p:cNvPr id="24581" name="Text Box 34"/>
          <p:cNvSpPr txBox="1">
            <a:spLocks noChangeArrowheads="1"/>
          </p:cNvSpPr>
          <p:nvPr/>
        </p:nvSpPr>
        <p:spPr bwMode="auto">
          <a:xfrm>
            <a:off x="420756" y="5954574"/>
            <a:ext cx="5174974" cy="215444"/>
          </a:xfrm>
          <a:prstGeom prst="rect">
            <a:avLst/>
          </a:prstGeom>
          <a:noFill/>
          <a:ln w="9525">
            <a:noFill/>
            <a:miter lim="800000"/>
            <a:headEnd/>
            <a:tailEnd/>
          </a:ln>
        </p:spPr>
        <p:txBody>
          <a:bodyPr wrap="square" anchor="b">
            <a:spAutoFit/>
          </a:bodyPr>
          <a:lstStyle/>
          <a:p>
            <a:pPr defTabSz="642938">
              <a:spcBef>
                <a:spcPct val="50000"/>
              </a:spcBef>
            </a:pPr>
            <a:r>
              <a:rPr lang="en-US" sz="800">
                <a:solidFill>
                  <a:schemeClr val="tx2"/>
                </a:solidFill>
                <a:latin typeface="Trebuchet MS" pitchFamily="34" charset="0"/>
                <a:cs typeface="Arial" charset="0"/>
              </a:rPr>
              <a:t>All dates, product features and plans are subject to change without notice.</a:t>
            </a:r>
          </a:p>
        </p:txBody>
      </p:sp>
      <p:sp>
        <p:nvSpPr>
          <p:cNvPr id="120838" name="AutoShape 2"/>
          <p:cNvSpPr>
            <a:spLocks noChangeArrowheads="1"/>
          </p:cNvSpPr>
          <p:nvPr/>
        </p:nvSpPr>
        <p:spPr bwMode="auto">
          <a:xfrm>
            <a:off x="412750" y="4275138"/>
            <a:ext cx="8407400" cy="744537"/>
          </a:xfrm>
          <a:prstGeom prst="roundRect">
            <a:avLst>
              <a:gd name="adj" fmla="val 16667"/>
            </a:avLst>
          </a:prstGeom>
          <a:ln>
            <a:headEnd/>
            <a:tailEnd/>
          </a:ln>
        </p:spPr>
        <p:style>
          <a:lnRef idx="1">
            <a:schemeClr val="accent2"/>
          </a:lnRef>
          <a:fillRef idx="3">
            <a:schemeClr val="accent2"/>
          </a:fillRef>
          <a:effectRef idx="2">
            <a:schemeClr val="accent2"/>
          </a:effectRef>
          <a:fontRef idx="minor">
            <a:schemeClr val="lt1"/>
          </a:fontRef>
        </p:style>
        <p:txBody>
          <a:bodyPr wrap="none" lIns="91431" tIns="45716" rIns="91431" bIns="45716" anchor="ctr"/>
          <a:lstStyle/>
          <a:p>
            <a:pPr algn="ctr" defTabSz="1306513">
              <a:defRPr/>
            </a:pPr>
            <a:endParaRPr lang="en-US" sz="2200">
              <a:latin typeface="Trebuchet MS" pitchFamily="34" charset="0"/>
              <a:cs typeface="Arial" pitchFamily="34" charset="0"/>
            </a:endParaRPr>
          </a:p>
        </p:txBody>
      </p:sp>
      <p:sp>
        <p:nvSpPr>
          <p:cNvPr id="120839" name="AutoShape 3"/>
          <p:cNvSpPr>
            <a:spLocks noChangeArrowheads="1"/>
          </p:cNvSpPr>
          <p:nvPr/>
        </p:nvSpPr>
        <p:spPr bwMode="auto">
          <a:xfrm>
            <a:off x="412750" y="5046663"/>
            <a:ext cx="8407400" cy="757237"/>
          </a:xfrm>
          <a:prstGeom prst="roundRect">
            <a:avLst>
              <a:gd name="adj" fmla="val 16667"/>
            </a:avLst>
          </a:prstGeom>
          <a:ln>
            <a:headEnd/>
            <a:tailEnd/>
          </a:ln>
        </p:spPr>
        <p:style>
          <a:lnRef idx="1">
            <a:schemeClr val="accent2"/>
          </a:lnRef>
          <a:fillRef idx="3">
            <a:schemeClr val="accent2"/>
          </a:fillRef>
          <a:effectRef idx="2">
            <a:schemeClr val="accent2"/>
          </a:effectRef>
          <a:fontRef idx="minor">
            <a:schemeClr val="lt1"/>
          </a:fontRef>
        </p:style>
        <p:txBody>
          <a:bodyPr wrap="none" lIns="91431" tIns="45716" rIns="91431" bIns="45716" anchor="ctr"/>
          <a:lstStyle/>
          <a:p>
            <a:pPr algn="ctr" defTabSz="1306513">
              <a:defRPr/>
            </a:pPr>
            <a:endParaRPr lang="en-US" sz="2200">
              <a:latin typeface="Trebuchet MS" pitchFamily="34" charset="0"/>
              <a:cs typeface="Arial" pitchFamily="34" charset="0"/>
            </a:endParaRPr>
          </a:p>
        </p:txBody>
      </p:sp>
      <p:sp>
        <p:nvSpPr>
          <p:cNvPr id="120840" name="AutoShape 4"/>
          <p:cNvSpPr>
            <a:spLocks noChangeArrowheads="1"/>
          </p:cNvSpPr>
          <p:nvPr/>
        </p:nvSpPr>
        <p:spPr bwMode="auto">
          <a:xfrm>
            <a:off x="412750" y="2030413"/>
            <a:ext cx="8407400" cy="757237"/>
          </a:xfrm>
          <a:prstGeom prst="roundRect">
            <a:avLst>
              <a:gd name="adj" fmla="val 16667"/>
            </a:avLst>
          </a:prstGeom>
          <a:ln>
            <a:headEnd/>
            <a:tailEnd/>
          </a:ln>
        </p:spPr>
        <p:style>
          <a:lnRef idx="1">
            <a:schemeClr val="accent2"/>
          </a:lnRef>
          <a:fillRef idx="3">
            <a:schemeClr val="accent2"/>
          </a:fillRef>
          <a:effectRef idx="2">
            <a:schemeClr val="accent2"/>
          </a:effectRef>
          <a:fontRef idx="minor">
            <a:schemeClr val="lt1"/>
          </a:fontRef>
        </p:style>
        <p:txBody>
          <a:bodyPr wrap="none" lIns="91431" tIns="45716" rIns="91431" bIns="45716" anchor="ctr"/>
          <a:lstStyle/>
          <a:p>
            <a:pPr algn="ctr" defTabSz="1306513">
              <a:defRPr/>
            </a:pPr>
            <a:endParaRPr lang="en-US" sz="2200">
              <a:latin typeface="Trebuchet MS" pitchFamily="34" charset="0"/>
              <a:cs typeface="Arial" pitchFamily="34" charset="0"/>
            </a:endParaRPr>
          </a:p>
        </p:txBody>
      </p:sp>
      <p:sp>
        <p:nvSpPr>
          <p:cNvPr id="120841" name="AutoShape 5"/>
          <p:cNvSpPr>
            <a:spLocks noChangeArrowheads="1"/>
          </p:cNvSpPr>
          <p:nvPr/>
        </p:nvSpPr>
        <p:spPr bwMode="auto">
          <a:xfrm>
            <a:off x="412750" y="1249363"/>
            <a:ext cx="8407400" cy="755650"/>
          </a:xfrm>
          <a:prstGeom prst="roundRect">
            <a:avLst>
              <a:gd name="adj" fmla="val 16667"/>
            </a:avLst>
          </a:prstGeom>
          <a:ln>
            <a:headEnd/>
            <a:tailEnd/>
          </a:ln>
        </p:spPr>
        <p:style>
          <a:lnRef idx="1">
            <a:schemeClr val="accent2"/>
          </a:lnRef>
          <a:fillRef idx="3">
            <a:schemeClr val="accent2"/>
          </a:fillRef>
          <a:effectRef idx="2">
            <a:schemeClr val="accent2"/>
          </a:effectRef>
          <a:fontRef idx="minor">
            <a:schemeClr val="lt1"/>
          </a:fontRef>
        </p:style>
        <p:txBody>
          <a:bodyPr wrap="none" lIns="91431" tIns="45716" rIns="91431" bIns="45716" anchor="ctr"/>
          <a:lstStyle/>
          <a:p>
            <a:pPr algn="ctr" defTabSz="1306513">
              <a:defRPr/>
            </a:pPr>
            <a:endParaRPr lang="en-US" sz="2200">
              <a:latin typeface="Trebuchet MS" pitchFamily="34" charset="0"/>
              <a:cs typeface="Arial" pitchFamily="34" charset="0"/>
            </a:endParaRPr>
          </a:p>
        </p:txBody>
      </p:sp>
      <p:sp>
        <p:nvSpPr>
          <p:cNvPr id="120842" name="AutoShape 6"/>
          <p:cNvSpPr>
            <a:spLocks noChangeArrowheads="1"/>
          </p:cNvSpPr>
          <p:nvPr/>
        </p:nvSpPr>
        <p:spPr bwMode="auto">
          <a:xfrm>
            <a:off x="412750" y="2814638"/>
            <a:ext cx="8407400" cy="1433512"/>
          </a:xfrm>
          <a:prstGeom prst="roundRect">
            <a:avLst>
              <a:gd name="adj" fmla="val 9259"/>
            </a:avLst>
          </a:prstGeom>
          <a:ln>
            <a:headEnd/>
            <a:tailEnd/>
          </a:ln>
        </p:spPr>
        <p:style>
          <a:lnRef idx="1">
            <a:schemeClr val="accent2"/>
          </a:lnRef>
          <a:fillRef idx="3">
            <a:schemeClr val="accent2"/>
          </a:fillRef>
          <a:effectRef idx="2">
            <a:schemeClr val="accent2"/>
          </a:effectRef>
          <a:fontRef idx="minor">
            <a:schemeClr val="lt1"/>
          </a:fontRef>
        </p:style>
        <p:txBody>
          <a:bodyPr wrap="none" lIns="91431" tIns="45716" rIns="91431" bIns="45716" anchor="ctr"/>
          <a:lstStyle/>
          <a:p>
            <a:pPr algn="ctr" defTabSz="1306513">
              <a:defRPr/>
            </a:pPr>
            <a:endParaRPr lang="en-US" sz="2200">
              <a:latin typeface="Trebuchet MS" pitchFamily="34" charset="0"/>
              <a:cs typeface="Arial" pitchFamily="34" charset="0"/>
            </a:endParaRPr>
          </a:p>
        </p:txBody>
      </p:sp>
      <p:sp>
        <p:nvSpPr>
          <p:cNvPr id="24587" name="Text Box 26"/>
          <p:cNvSpPr txBox="1">
            <a:spLocks noChangeArrowheads="1"/>
          </p:cNvSpPr>
          <p:nvPr/>
        </p:nvSpPr>
        <p:spPr bwMode="auto">
          <a:xfrm>
            <a:off x="420688" y="2103438"/>
            <a:ext cx="1317990" cy="615553"/>
          </a:xfrm>
          <a:prstGeom prst="rect">
            <a:avLst/>
          </a:prstGeom>
          <a:noFill/>
          <a:ln w="9525" algn="ctr">
            <a:noFill/>
            <a:miter lim="800000"/>
            <a:headEnd/>
            <a:tailEnd/>
          </a:ln>
        </p:spPr>
        <p:txBody>
          <a:bodyPr wrap="none" anchor="ctr">
            <a:spAutoFit/>
          </a:bodyPr>
          <a:lstStyle/>
          <a:p>
            <a:r>
              <a:rPr lang="en-US" altLang="ja-JP" sz="1200" b="1">
                <a:effectLst>
                  <a:outerShdw blurRad="38100" dist="38100" dir="2700000" algn="tl">
                    <a:srgbClr val="000000">
                      <a:alpha val="43137"/>
                    </a:srgbClr>
                  </a:outerShdw>
                </a:effectLst>
                <a:latin typeface="Trebuchet MS" pitchFamily="34" charset="0"/>
                <a:ea typeface="ＭＳ Ｐゴシック" pitchFamily="34" charset="-128"/>
                <a:cs typeface="Arial" charset="0"/>
              </a:rPr>
              <a:t>Intel</a:t>
            </a:r>
            <a:r>
              <a:rPr lang="en-US" altLang="ja-JP" sz="1200" b="1" baseline="30000">
                <a:effectLst>
                  <a:outerShdw blurRad="38100" dist="38100" dir="2700000" algn="tl">
                    <a:srgbClr val="000000">
                      <a:alpha val="43137"/>
                    </a:srgbClr>
                  </a:outerShdw>
                </a:effectLst>
                <a:latin typeface="Trebuchet MS" pitchFamily="34" charset="0"/>
                <a:ea typeface="ＭＳ Ｐゴシック" pitchFamily="34" charset="-128"/>
                <a:cs typeface="Arial" charset="0"/>
              </a:rPr>
              <a:t>®</a:t>
            </a:r>
            <a:r>
              <a:rPr lang="en-US" altLang="ja-JP" sz="1200" b="1">
                <a:effectLst>
                  <a:outerShdw blurRad="38100" dist="38100" dir="2700000" algn="tl">
                    <a:srgbClr val="000000">
                      <a:alpha val="43137"/>
                    </a:srgbClr>
                  </a:outerShdw>
                </a:effectLst>
                <a:latin typeface="Trebuchet MS" pitchFamily="34" charset="0"/>
                <a:ea typeface="ＭＳ Ｐゴシック" pitchFamily="34" charset="-128"/>
                <a:cs typeface="Arial" charset="0"/>
              </a:rPr>
              <a:t> Xeon</a:t>
            </a:r>
            <a:r>
              <a:rPr lang="en-US" altLang="ja-JP" sz="1200" b="1" baseline="30000">
                <a:effectLst>
                  <a:outerShdw blurRad="38100" dist="38100" dir="2700000" algn="tl">
                    <a:srgbClr val="000000">
                      <a:alpha val="43137"/>
                    </a:srgbClr>
                  </a:outerShdw>
                </a:effectLst>
                <a:latin typeface="Trebuchet MS" pitchFamily="34" charset="0"/>
                <a:ea typeface="ＭＳ Ｐゴシック" pitchFamily="34" charset="-128"/>
                <a:cs typeface="Arial" charset="0"/>
              </a:rPr>
              <a:t>®</a:t>
            </a:r>
            <a:r>
              <a:rPr lang="en-US" altLang="ja-JP" sz="1200" b="1">
                <a:effectLst>
                  <a:outerShdw blurRad="38100" dist="38100" dir="2700000" algn="tl">
                    <a:srgbClr val="000000">
                      <a:alpha val="43137"/>
                    </a:srgbClr>
                  </a:outerShdw>
                </a:effectLst>
                <a:latin typeface="Trebuchet MS" pitchFamily="34" charset="0"/>
                <a:ea typeface="ＭＳ Ｐゴシック" pitchFamily="34" charset="-128"/>
                <a:cs typeface="Arial" charset="0"/>
              </a:rPr>
              <a:t> MP</a:t>
            </a:r>
          </a:p>
          <a:p>
            <a:r>
              <a:rPr lang="en-US" altLang="ja-JP" sz="1200" b="1">
                <a:effectLst>
                  <a:outerShdw blurRad="38100" dist="38100" dir="2700000" algn="tl">
                    <a:srgbClr val="000000">
                      <a:alpha val="43137"/>
                    </a:srgbClr>
                  </a:outerShdw>
                </a:effectLst>
                <a:latin typeface="Trebuchet MS" pitchFamily="34" charset="0"/>
                <a:ea typeface="ＭＳ Ｐゴシック" pitchFamily="34" charset="-128"/>
                <a:cs typeface="Arial" charset="0"/>
              </a:rPr>
              <a:t>7000 Sequence</a:t>
            </a:r>
          </a:p>
          <a:p>
            <a:r>
              <a:rPr lang="en-US" altLang="ja-JP" sz="1000">
                <a:effectLst>
                  <a:outerShdw blurRad="38100" dist="38100" dir="2700000" algn="tl">
                    <a:srgbClr val="000000">
                      <a:alpha val="43137"/>
                    </a:srgbClr>
                  </a:outerShdw>
                </a:effectLst>
                <a:latin typeface="Trebuchet MS" pitchFamily="34" charset="0"/>
                <a:ea typeface="ＭＳ Ｐゴシック" pitchFamily="34" charset="-128"/>
                <a:cs typeface="Arial" charset="0"/>
              </a:rPr>
              <a:t>(Expandable)</a:t>
            </a:r>
          </a:p>
        </p:txBody>
      </p:sp>
      <p:sp>
        <p:nvSpPr>
          <p:cNvPr id="24588" name="Text Box 27"/>
          <p:cNvSpPr txBox="1">
            <a:spLocks noChangeArrowheads="1"/>
          </p:cNvSpPr>
          <p:nvPr/>
        </p:nvSpPr>
        <p:spPr bwMode="auto">
          <a:xfrm>
            <a:off x="420688" y="3225800"/>
            <a:ext cx="1548822" cy="615553"/>
          </a:xfrm>
          <a:prstGeom prst="rect">
            <a:avLst/>
          </a:prstGeom>
          <a:noFill/>
          <a:ln w="9525" algn="ctr">
            <a:noFill/>
            <a:miter lim="800000"/>
            <a:headEnd/>
            <a:tailEnd/>
          </a:ln>
        </p:spPr>
        <p:txBody>
          <a:bodyPr wrap="none" anchor="ctr">
            <a:spAutoFit/>
          </a:bodyPr>
          <a:lstStyle/>
          <a:p>
            <a:r>
              <a:rPr lang="en-US" altLang="ja-JP" sz="1200" b="1" dirty="0">
                <a:effectLst>
                  <a:outerShdw blurRad="38100" dist="38100" dir="2700000" algn="tl">
                    <a:srgbClr val="000000">
                      <a:alpha val="43137"/>
                    </a:srgbClr>
                  </a:outerShdw>
                </a:effectLst>
                <a:latin typeface="Trebuchet MS" pitchFamily="34" charset="0"/>
                <a:ea typeface="ＭＳ Ｐゴシック" pitchFamily="34" charset="-128"/>
                <a:cs typeface="Arial" charset="0"/>
              </a:rPr>
              <a:t>Intel</a:t>
            </a:r>
            <a:r>
              <a:rPr lang="en-US" altLang="ja-JP" sz="1200" b="1" baseline="30000" dirty="0">
                <a:effectLst>
                  <a:outerShdw blurRad="38100" dist="38100" dir="2700000" algn="tl">
                    <a:srgbClr val="000000">
                      <a:alpha val="43137"/>
                    </a:srgbClr>
                  </a:outerShdw>
                </a:effectLst>
                <a:latin typeface="Trebuchet MS" pitchFamily="34" charset="0"/>
                <a:ea typeface="ＭＳ Ｐゴシック" pitchFamily="34" charset="-128"/>
                <a:cs typeface="Arial" charset="0"/>
              </a:rPr>
              <a:t>®</a:t>
            </a:r>
            <a:r>
              <a:rPr lang="en-US" altLang="ja-JP" sz="1200" b="1" dirty="0">
                <a:effectLst>
                  <a:outerShdw blurRad="38100" dist="38100" dir="2700000" algn="tl">
                    <a:srgbClr val="000000">
                      <a:alpha val="43137"/>
                    </a:srgbClr>
                  </a:outerShdw>
                </a:effectLst>
                <a:latin typeface="Trebuchet MS" pitchFamily="34" charset="0"/>
                <a:ea typeface="ＭＳ Ｐゴシック" pitchFamily="34" charset="-128"/>
                <a:cs typeface="Arial" charset="0"/>
              </a:rPr>
              <a:t> Xeon</a:t>
            </a:r>
            <a:r>
              <a:rPr lang="en-US" altLang="ja-JP" sz="1200" b="1" baseline="30000" dirty="0">
                <a:effectLst>
                  <a:outerShdw blurRad="38100" dist="38100" dir="2700000" algn="tl">
                    <a:srgbClr val="000000">
                      <a:alpha val="43137"/>
                    </a:srgbClr>
                  </a:outerShdw>
                </a:effectLst>
                <a:latin typeface="Trebuchet MS" pitchFamily="34" charset="0"/>
                <a:ea typeface="ＭＳ Ｐゴシック" pitchFamily="34" charset="-128"/>
                <a:cs typeface="Arial" charset="0"/>
              </a:rPr>
              <a:t>®</a:t>
            </a:r>
            <a:r>
              <a:rPr lang="en-US" altLang="ja-JP" sz="1200" b="1" dirty="0">
                <a:effectLst>
                  <a:outerShdw blurRad="38100" dist="38100" dir="2700000" algn="tl">
                    <a:srgbClr val="000000">
                      <a:alpha val="43137"/>
                    </a:srgbClr>
                  </a:outerShdw>
                </a:effectLst>
                <a:latin typeface="Trebuchet MS" pitchFamily="34" charset="0"/>
                <a:ea typeface="ＭＳ Ｐゴシック" pitchFamily="34" charset="-128"/>
                <a:cs typeface="Arial" charset="0"/>
              </a:rPr>
              <a:t> DP</a:t>
            </a:r>
          </a:p>
          <a:p>
            <a:r>
              <a:rPr lang="en-US" altLang="ja-JP" sz="1200" b="1" dirty="0">
                <a:effectLst>
                  <a:outerShdw blurRad="38100" dist="38100" dir="2700000" algn="tl">
                    <a:srgbClr val="000000">
                      <a:alpha val="43137"/>
                    </a:srgbClr>
                  </a:outerShdw>
                </a:effectLst>
                <a:latin typeface="Trebuchet MS" pitchFamily="34" charset="0"/>
                <a:ea typeface="ＭＳ Ｐゴシック" pitchFamily="34" charset="-128"/>
                <a:cs typeface="Arial" charset="0"/>
              </a:rPr>
              <a:t>5000 Sequence</a:t>
            </a:r>
            <a:r>
              <a:rPr lang="en-US" altLang="ja-JP" sz="1200" dirty="0">
                <a:effectLst>
                  <a:outerShdw blurRad="38100" dist="38100" dir="2700000" algn="tl">
                    <a:srgbClr val="000000">
                      <a:alpha val="43137"/>
                    </a:srgbClr>
                  </a:outerShdw>
                </a:effectLst>
                <a:latin typeface="Trebuchet MS" pitchFamily="34" charset="0"/>
                <a:ea typeface="ＭＳ Ｐゴシック" pitchFamily="34" charset="-128"/>
                <a:cs typeface="Arial" charset="0"/>
              </a:rPr>
              <a:t/>
            </a:r>
            <a:br>
              <a:rPr lang="en-US" altLang="ja-JP" sz="1200" dirty="0">
                <a:effectLst>
                  <a:outerShdw blurRad="38100" dist="38100" dir="2700000" algn="tl">
                    <a:srgbClr val="000000">
                      <a:alpha val="43137"/>
                    </a:srgbClr>
                  </a:outerShdw>
                </a:effectLst>
                <a:latin typeface="Trebuchet MS" pitchFamily="34" charset="0"/>
                <a:ea typeface="ＭＳ Ｐゴシック" pitchFamily="34" charset="-128"/>
                <a:cs typeface="Arial" charset="0"/>
              </a:rPr>
            </a:br>
            <a:r>
              <a:rPr lang="en-US" altLang="ja-JP" sz="1000" dirty="0">
                <a:effectLst>
                  <a:outerShdw blurRad="38100" dist="38100" dir="2700000" algn="tl">
                    <a:srgbClr val="000000">
                      <a:alpha val="43137"/>
                    </a:srgbClr>
                  </a:outerShdw>
                </a:effectLst>
                <a:latin typeface="Trebuchet MS" pitchFamily="34" charset="0"/>
                <a:ea typeface="ＭＳ Ｐゴシック" pitchFamily="34" charset="-128"/>
                <a:cs typeface="Arial" charset="0"/>
              </a:rPr>
              <a:t>(Efficient Performance)</a:t>
            </a:r>
          </a:p>
        </p:txBody>
      </p:sp>
      <p:sp>
        <p:nvSpPr>
          <p:cNvPr id="24589" name="Text Box 28"/>
          <p:cNvSpPr txBox="1">
            <a:spLocks noChangeArrowheads="1"/>
          </p:cNvSpPr>
          <p:nvPr/>
        </p:nvSpPr>
        <p:spPr bwMode="auto">
          <a:xfrm>
            <a:off x="420688" y="4341813"/>
            <a:ext cx="1306768" cy="615553"/>
          </a:xfrm>
          <a:prstGeom prst="rect">
            <a:avLst/>
          </a:prstGeom>
          <a:noFill/>
          <a:ln w="9525" algn="ctr">
            <a:noFill/>
            <a:miter lim="800000"/>
            <a:headEnd/>
            <a:tailEnd/>
          </a:ln>
        </p:spPr>
        <p:txBody>
          <a:bodyPr wrap="none" anchor="ctr">
            <a:spAutoFit/>
          </a:bodyPr>
          <a:lstStyle/>
          <a:p>
            <a:r>
              <a:rPr lang="en-US" altLang="ja-JP" sz="1200" b="1">
                <a:effectLst>
                  <a:outerShdw blurRad="38100" dist="38100" dir="2700000" algn="tl">
                    <a:srgbClr val="000000">
                      <a:alpha val="43137"/>
                    </a:srgbClr>
                  </a:outerShdw>
                </a:effectLst>
                <a:latin typeface="Trebuchet MS" pitchFamily="34" charset="0"/>
                <a:ea typeface="ＭＳ Ｐゴシック" pitchFamily="34" charset="-128"/>
                <a:cs typeface="Arial" charset="0"/>
              </a:rPr>
              <a:t>Intel</a:t>
            </a:r>
            <a:r>
              <a:rPr lang="en-US" altLang="ja-JP" sz="1200" b="1" baseline="30000">
                <a:effectLst>
                  <a:outerShdw blurRad="38100" dist="38100" dir="2700000" algn="tl">
                    <a:srgbClr val="000000">
                      <a:alpha val="43137"/>
                    </a:srgbClr>
                  </a:outerShdw>
                </a:effectLst>
                <a:latin typeface="Trebuchet MS" pitchFamily="34" charset="0"/>
                <a:ea typeface="ＭＳ Ｐゴシック" pitchFamily="34" charset="-128"/>
                <a:cs typeface="Arial" charset="0"/>
              </a:rPr>
              <a:t>®</a:t>
            </a:r>
            <a:r>
              <a:rPr lang="en-US" altLang="ja-JP" sz="1200" b="1">
                <a:effectLst>
                  <a:outerShdw blurRad="38100" dist="38100" dir="2700000" algn="tl">
                    <a:srgbClr val="000000">
                      <a:alpha val="43137"/>
                    </a:srgbClr>
                  </a:outerShdw>
                </a:effectLst>
                <a:latin typeface="Trebuchet MS" pitchFamily="34" charset="0"/>
                <a:ea typeface="ＭＳ Ｐゴシック" pitchFamily="34" charset="-128"/>
                <a:cs typeface="Arial" charset="0"/>
              </a:rPr>
              <a:t> Xeon</a:t>
            </a:r>
            <a:r>
              <a:rPr lang="en-US" altLang="ja-JP" sz="1200" b="1" baseline="30000">
                <a:effectLst>
                  <a:outerShdw blurRad="38100" dist="38100" dir="2700000" algn="tl">
                    <a:srgbClr val="000000">
                      <a:alpha val="43137"/>
                    </a:srgbClr>
                  </a:outerShdw>
                </a:effectLst>
                <a:latin typeface="Trebuchet MS" pitchFamily="34" charset="0"/>
                <a:ea typeface="ＭＳ Ｐゴシック" pitchFamily="34" charset="-128"/>
                <a:cs typeface="Arial" charset="0"/>
              </a:rPr>
              <a:t>®</a:t>
            </a:r>
            <a:r>
              <a:rPr lang="en-US" altLang="ja-JP" sz="1200" b="1">
                <a:effectLst>
                  <a:outerShdw blurRad="38100" dist="38100" dir="2700000" algn="tl">
                    <a:srgbClr val="000000">
                      <a:alpha val="43137"/>
                    </a:srgbClr>
                  </a:outerShdw>
                </a:effectLst>
                <a:latin typeface="Trebuchet MS" pitchFamily="34" charset="0"/>
                <a:ea typeface="ＭＳ Ｐゴシック" pitchFamily="34" charset="-128"/>
                <a:cs typeface="Arial" charset="0"/>
              </a:rPr>
              <a:t> UP</a:t>
            </a:r>
            <a:br>
              <a:rPr lang="en-US" altLang="ja-JP" sz="1200" b="1">
                <a:effectLst>
                  <a:outerShdw blurRad="38100" dist="38100" dir="2700000" algn="tl">
                    <a:srgbClr val="000000">
                      <a:alpha val="43137"/>
                    </a:srgbClr>
                  </a:outerShdw>
                </a:effectLst>
                <a:latin typeface="Trebuchet MS" pitchFamily="34" charset="0"/>
                <a:ea typeface="ＭＳ Ｐゴシック" pitchFamily="34" charset="-128"/>
                <a:cs typeface="Arial" charset="0"/>
              </a:rPr>
            </a:br>
            <a:r>
              <a:rPr lang="en-US" altLang="ja-JP" sz="1200" b="1">
                <a:effectLst>
                  <a:outerShdw blurRad="38100" dist="38100" dir="2700000" algn="tl">
                    <a:srgbClr val="000000">
                      <a:alpha val="43137"/>
                    </a:srgbClr>
                  </a:outerShdw>
                </a:effectLst>
                <a:latin typeface="Trebuchet MS" pitchFamily="34" charset="0"/>
                <a:ea typeface="ＭＳ Ｐゴシック" pitchFamily="34" charset="-128"/>
                <a:cs typeface="Arial" charset="0"/>
              </a:rPr>
              <a:t>3000 Sequence</a:t>
            </a:r>
          </a:p>
          <a:p>
            <a:r>
              <a:rPr lang="en-US" altLang="ja-JP" sz="1000">
                <a:effectLst>
                  <a:outerShdw blurRad="38100" dist="38100" dir="2700000" algn="tl">
                    <a:srgbClr val="000000">
                      <a:alpha val="43137"/>
                    </a:srgbClr>
                  </a:outerShdw>
                </a:effectLst>
                <a:latin typeface="Trebuchet MS" pitchFamily="34" charset="0"/>
                <a:ea typeface="ＭＳ Ｐゴシック" pitchFamily="34" charset="-128"/>
                <a:cs typeface="Arial" charset="0"/>
              </a:rPr>
              <a:t>(Entry)</a:t>
            </a:r>
          </a:p>
        </p:txBody>
      </p:sp>
      <p:sp>
        <p:nvSpPr>
          <p:cNvPr id="24590" name="Text Box 29"/>
          <p:cNvSpPr txBox="1">
            <a:spLocks noChangeArrowheads="1"/>
          </p:cNvSpPr>
          <p:nvPr/>
        </p:nvSpPr>
        <p:spPr bwMode="auto">
          <a:xfrm>
            <a:off x="420688" y="5119688"/>
            <a:ext cx="1366080" cy="615553"/>
          </a:xfrm>
          <a:prstGeom prst="rect">
            <a:avLst/>
          </a:prstGeom>
          <a:noFill/>
          <a:ln w="9525" algn="ctr">
            <a:noFill/>
            <a:miter lim="800000"/>
            <a:headEnd/>
            <a:tailEnd/>
          </a:ln>
        </p:spPr>
        <p:txBody>
          <a:bodyPr wrap="none" anchor="ctr">
            <a:spAutoFit/>
          </a:bodyPr>
          <a:lstStyle/>
          <a:p>
            <a:r>
              <a:rPr lang="en-US" altLang="ja-JP" sz="1200" b="1" dirty="0">
                <a:effectLst>
                  <a:outerShdw blurRad="38100" dist="38100" dir="2700000" algn="tl">
                    <a:srgbClr val="000000">
                      <a:alpha val="43137"/>
                    </a:srgbClr>
                  </a:outerShdw>
                </a:effectLst>
                <a:latin typeface="Trebuchet MS" pitchFamily="34" charset="0"/>
                <a:ea typeface="ＭＳ Ｐゴシック" pitchFamily="34" charset="-128"/>
                <a:cs typeface="Arial" charset="0"/>
              </a:rPr>
              <a:t>Intel</a:t>
            </a:r>
            <a:r>
              <a:rPr lang="en-US" altLang="ja-JP" sz="1200" b="1" baseline="30000" dirty="0">
                <a:effectLst>
                  <a:outerShdw blurRad="38100" dist="38100" dir="2700000" algn="tl">
                    <a:srgbClr val="000000">
                      <a:alpha val="43137"/>
                    </a:srgbClr>
                  </a:outerShdw>
                </a:effectLst>
                <a:latin typeface="Trebuchet MS" pitchFamily="34" charset="0"/>
                <a:ea typeface="ＭＳ Ｐゴシック" pitchFamily="34" charset="-128"/>
                <a:cs typeface="Arial" charset="0"/>
              </a:rPr>
              <a:t>®</a:t>
            </a:r>
            <a:r>
              <a:rPr lang="en-US" altLang="ja-JP" sz="1200" b="1" dirty="0">
                <a:effectLst>
                  <a:outerShdw blurRad="38100" dist="38100" dir="2700000" algn="tl">
                    <a:srgbClr val="000000">
                      <a:alpha val="43137"/>
                    </a:srgbClr>
                  </a:outerShdw>
                </a:effectLst>
                <a:latin typeface="Trebuchet MS" pitchFamily="34" charset="0"/>
                <a:ea typeface="ＭＳ Ｐゴシック" pitchFamily="34" charset="-128"/>
                <a:cs typeface="Arial" charset="0"/>
              </a:rPr>
              <a:t> Xeon</a:t>
            </a:r>
            <a:r>
              <a:rPr lang="en-US" altLang="ja-JP" sz="1200" b="1" baseline="30000" dirty="0">
                <a:effectLst>
                  <a:outerShdw blurRad="38100" dist="38100" dir="2700000" algn="tl">
                    <a:srgbClr val="000000">
                      <a:alpha val="43137"/>
                    </a:srgbClr>
                  </a:outerShdw>
                </a:effectLst>
                <a:latin typeface="Trebuchet MS" pitchFamily="34" charset="0"/>
                <a:ea typeface="ＭＳ Ｐゴシック" pitchFamily="34" charset="-128"/>
                <a:cs typeface="Arial" charset="0"/>
              </a:rPr>
              <a:t>®</a:t>
            </a:r>
            <a:r>
              <a:rPr lang="en-US" altLang="ja-JP" sz="1200" b="1" dirty="0">
                <a:effectLst>
                  <a:outerShdw blurRad="38100" dist="38100" dir="2700000" algn="tl">
                    <a:srgbClr val="000000">
                      <a:alpha val="43137"/>
                    </a:srgbClr>
                  </a:outerShdw>
                </a:effectLst>
                <a:latin typeface="Trebuchet MS" pitchFamily="34" charset="0"/>
                <a:ea typeface="ＭＳ Ｐゴシック" pitchFamily="34" charset="-128"/>
                <a:cs typeface="Arial" charset="0"/>
              </a:rPr>
              <a:t> WS</a:t>
            </a:r>
          </a:p>
          <a:p>
            <a:r>
              <a:rPr lang="en-US" altLang="ja-JP" sz="1200" b="1" dirty="0">
                <a:effectLst>
                  <a:outerShdw blurRad="38100" dist="38100" dir="2700000" algn="tl">
                    <a:srgbClr val="000000">
                      <a:alpha val="43137"/>
                    </a:srgbClr>
                  </a:outerShdw>
                </a:effectLst>
                <a:latin typeface="Trebuchet MS" pitchFamily="34" charset="0"/>
                <a:ea typeface="ＭＳ Ｐゴシック" pitchFamily="34" charset="-128"/>
                <a:cs typeface="Arial" charset="0"/>
              </a:rPr>
              <a:t>5000 Sequence</a:t>
            </a:r>
            <a:r>
              <a:rPr lang="en-US" altLang="ja-JP" sz="1000" b="1" dirty="0">
                <a:effectLst>
                  <a:outerShdw blurRad="38100" dist="38100" dir="2700000" algn="tl">
                    <a:srgbClr val="000000">
                      <a:alpha val="43137"/>
                    </a:srgbClr>
                  </a:outerShdw>
                </a:effectLst>
                <a:latin typeface="Trebuchet MS" pitchFamily="34" charset="0"/>
                <a:ea typeface="ＭＳ Ｐゴシック" pitchFamily="34" charset="-128"/>
                <a:cs typeface="Arial" charset="0"/>
              </a:rPr>
              <a:t/>
            </a:r>
            <a:br>
              <a:rPr lang="en-US" altLang="ja-JP" sz="1000" b="1" dirty="0">
                <a:effectLst>
                  <a:outerShdw blurRad="38100" dist="38100" dir="2700000" algn="tl">
                    <a:srgbClr val="000000">
                      <a:alpha val="43137"/>
                    </a:srgbClr>
                  </a:outerShdw>
                </a:effectLst>
                <a:latin typeface="Trebuchet MS" pitchFamily="34" charset="0"/>
                <a:ea typeface="ＭＳ Ｐゴシック" pitchFamily="34" charset="-128"/>
                <a:cs typeface="Arial" charset="0"/>
              </a:rPr>
            </a:br>
            <a:r>
              <a:rPr lang="en-US" altLang="ja-JP" sz="1000" dirty="0">
                <a:effectLst>
                  <a:outerShdw blurRad="38100" dist="38100" dir="2700000" algn="tl">
                    <a:srgbClr val="000000">
                      <a:alpha val="43137"/>
                    </a:srgbClr>
                  </a:outerShdw>
                </a:effectLst>
                <a:latin typeface="Trebuchet MS" pitchFamily="34" charset="0"/>
                <a:ea typeface="ＭＳ Ｐゴシック" pitchFamily="34" charset="-128"/>
                <a:cs typeface="Arial" charset="0"/>
              </a:rPr>
              <a:t>(Workstation &amp; HPC)</a:t>
            </a:r>
          </a:p>
        </p:txBody>
      </p:sp>
      <p:sp>
        <p:nvSpPr>
          <p:cNvPr id="24591" name="Text Box 30"/>
          <p:cNvSpPr txBox="1">
            <a:spLocks noChangeArrowheads="1"/>
          </p:cNvSpPr>
          <p:nvPr/>
        </p:nvSpPr>
        <p:spPr bwMode="auto">
          <a:xfrm>
            <a:off x="420688" y="1322388"/>
            <a:ext cx="1284326" cy="615553"/>
          </a:xfrm>
          <a:prstGeom prst="rect">
            <a:avLst/>
          </a:prstGeom>
          <a:noFill/>
          <a:ln w="9525" algn="ctr">
            <a:noFill/>
            <a:miter lim="800000"/>
            <a:headEnd/>
            <a:tailEnd/>
          </a:ln>
        </p:spPr>
        <p:txBody>
          <a:bodyPr wrap="none" anchor="ctr">
            <a:spAutoFit/>
          </a:bodyPr>
          <a:lstStyle/>
          <a:p>
            <a:r>
              <a:rPr lang="en-US" altLang="ja-JP" sz="1200" b="1">
                <a:effectLst>
                  <a:outerShdw blurRad="38100" dist="38100" dir="2700000" algn="tl">
                    <a:srgbClr val="000000">
                      <a:alpha val="43137"/>
                    </a:srgbClr>
                  </a:outerShdw>
                </a:effectLst>
                <a:latin typeface="Trebuchet MS" pitchFamily="34" charset="0"/>
                <a:ea typeface="ＭＳ Ｐゴシック" pitchFamily="34" charset="-128"/>
                <a:cs typeface="Arial" charset="0"/>
              </a:rPr>
              <a:t>Intel</a:t>
            </a:r>
            <a:r>
              <a:rPr lang="en-US" altLang="ja-JP" sz="1200" b="1" baseline="30000">
                <a:effectLst>
                  <a:outerShdw blurRad="38100" dist="38100" dir="2700000" algn="tl">
                    <a:srgbClr val="000000">
                      <a:alpha val="43137"/>
                    </a:srgbClr>
                  </a:outerShdw>
                </a:effectLst>
                <a:latin typeface="Trebuchet MS" pitchFamily="34" charset="0"/>
                <a:ea typeface="ＭＳ Ｐゴシック" pitchFamily="34" charset="-128"/>
                <a:cs typeface="Arial" charset="0"/>
              </a:rPr>
              <a:t>®</a:t>
            </a:r>
            <a:r>
              <a:rPr lang="en-US" altLang="ja-JP" sz="1200" b="1">
                <a:effectLst>
                  <a:outerShdw blurRad="38100" dist="38100" dir="2700000" algn="tl">
                    <a:srgbClr val="000000">
                      <a:alpha val="43137"/>
                    </a:srgbClr>
                  </a:outerShdw>
                </a:effectLst>
                <a:latin typeface="Trebuchet MS" pitchFamily="34" charset="0"/>
                <a:ea typeface="ＭＳ Ｐゴシック" pitchFamily="34" charset="-128"/>
                <a:cs typeface="Arial" charset="0"/>
              </a:rPr>
              <a:t> Itanium</a:t>
            </a:r>
            <a:r>
              <a:rPr lang="en-US" altLang="ja-JP" sz="1200" b="1" baseline="30000">
                <a:effectLst>
                  <a:outerShdw blurRad="38100" dist="38100" dir="2700000" algn="tl">
                    <a:srgbClr val="000000">
                      <a:alpha val="43137"/>
                    </a:srgbClr>
                  </a:outerShdw>
                </a:effectLst>
                <a:latin typeface="Trebuchet MS" pitchFamily="34" charset="0"/>
                <a:ea typeface="ＭＳ Ｐゴシック" pitchFamily="34" charset="-128"/>
                <a:cs typeface="Arial" charset="0"/>
              </a:rPr>
              <a:t>®</a:t>
            </a:r>
          </a:p>
          <a:p>
            <a:r>
              <a:rPr lang="en-US" altLang="ja-JP" sz="1200" b="1">
                <a:effectLst>
                  <a:outerShdw blurRad="38100" dist="38100" dir="2700000" algn="tl">
                    <a:srgbClr val="000000">
                      <a:alpha val="43137"/>
                    </a:srgbClr>
                  </a:outerShdw>
                </a:effectLst>
                <a:latin typeface="Trebuchet MS" pitchFamily="34" charset="0"/>
                <a:ea typeface="ＭＳ Ｐゴシック" pitchFamily="34" charset="-128"/>
                <a:cs typeface="Arial" charset="0"/>
              </a:rPr>
              <a:t>9000 Sequence</a:t>
            </a:r>
          </a:p>
          <a:p>
            <a:r>
              <a:rPr lang="en-US" altLang="ja-JP" sz="1000">
                <a:effectLst>
                  <a:outerShdw blurRad="38100" dist="38100" dir="2700000" algn="tl">
                    <a:srgbClr val="000000">
                      <a:alpha val="43137"/>
                    </a:srgbClr>
                  </a:outerShdw>
                </a:effectLst>
                <a:latin typeface="Trebuchet MS" pitchFamily="34" charset="0"/>
                <a:ea typeface="ＭＳ Ｐゴシック" pitchFamily="34" charset="-128"/>
                <a:cs typeface="Arial" charset="0"/>
              </a:rPr>
              <a:t>(Mission Critical)</a:t>
            </a:r>
          </a:p>
        </p:txBody>
      </p:sp>
      <p:sp>
        <p:nvSpPr>
          <p:cNvPr id="24592" name="Rectangle 9"/>
          <p:cNvSpPr>
            <a:spLocks noChangeArrowheads="1"/>
          </p:cNvSpPr>
          <p:nvPr/>
        </p:nvSpPr>
        <p:spPr bwMode="auto">
          <a:xfrm>
            <a:off x="6626225" y="906463"/>
            <a:ext cx="2120900" cy="322262"/>
          </a:xfrm>
          <a:prstGeom prst="rect">
            <a:avLst/>
          </a:prstGeom>
          <a:noFill/>
          <a:ln w="9525">
            <a:noFill/>
            <a:miter lim="800000"/>
            <a:headEnd/>
            <a:tailEnd/>
          </a:ln>
        </p:spPr>
        <p:txBody>
          <a:bodyPr lIns="91418" tIns="45709" rIns="91418" bIns="45709"/>
          <a:lstStyle/>
          <a:p>
            <a:pPr algn="ctr">
              <a:spcBef>
                <a:spcPct val="20000"/>
              </a:spcBef>
              <a:buSzPct val="130000"/>
            </a:pPr>
            <a:r>
              <a:rPr lang="en-US" sz="1500" b="1">
                <a:solidFill>
                  <a:schemeClr val="accent1"/>
                </a:solidFill>
                <a:latin typeface="Trebuchet MS" pitchFamily="34" charset="0"/>
                <a:cs typeface="Arial" charset="0"/>
              </a:rPr>
              <a:t>Future</a:t>
            </a:r>
          </a:p>
        </p:txBody>
      </p:sp>
      <p:sp>
        <p:nvSpPr>
          <p:cNvPr id="24593" name="Rectangle 10"/>
          <p:cNvSpPr>
            <a:spLocks noChangeArrowheads="1"/>
          </p:cNvSpPr>
          <p:nvPr/>
        </p:nvSpPr>
        <p:spPr bwMode="auto">
          <a:xfrm>
            <a:off x="2152650" y="906463"/>
            <a:ext cx="4333875" cy="322262"/>
          </a:xfrm>
          <a:prstGeom prst="rect">
            <a:avLst/>
          </a:prstGeom>
          <a:noFill/>
          <a:ln w="9525">
            <a:noFill/>
            <a:miter lim="800000"/>
            <a:headEnd/>
            <a:tailEnd/>
          </a:ln>
        </p:spPr>
        <p:txBody>
          <a:bodyPr lIns="91418" tIns="45709" rIns="91418" bIns="45709"/>
          <a:lstStyle/>
          <a:p>
            <a:pPr algn="ctr">
              <a:spcBef>
                <a:spcPct val="20000"/>
              </a:spcBef>
              <a:buSzPct val="130000"/>
            </a:pPr>
            <a:r>
              <a:rPr lang="en-US" sz="1500" b="1" dirty="0">
                <a:solidFill>
                  <a:schemeClr val="accent1"/>
                </a:solidFill>
                <a:latin typeface="Trebuchet MS" pitchFamily="34" charset="0"/>
                <a:cs typeface="Arial" charset="0"/>
              </a:rPr>
              <a:t>2008</a:t>
            </a:r>
          </a:p>
        </p:txBody>
      </p:sp>
      <p:sp>
        <p:nvSpPr>
          <p:cNvPr id="24594" name="AutoShape 11"/>
          <p:cNvSpPr>
            <a:spLocks noChangeArrowheads="1"/>
          </p:cNvSpPr>
          <p:nvPr/>
        </p:nvSpPr>
        <p:spPr bwMode="auto">
          <a:xfrm>
            <a:off x="6565900" y="2147888"/>
            <a:ext cx="2136775" cy="52070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lIns="91418" tIns="45709" rIns="91418" bIns="45709" anchor="ctr"/>
          <a:lstStyle/>
          <a:p>
            <a:pPr algn="ctr"/>
            <a:r>
              <a:rPr lang="en-US" sz="1000" b="1" dirty="0">
                <a:solidFill>
                  <a:schemeClr val="bg1"/>
                </a:solidFill>
                <a:latin typeface="Trebuchet MS" pitchFamily="34" charset="0"/>
                <a:cs typeface="Arial" charset="0"/>
              </a:rPr>
              <a:t>Nehalem Processor</a:t>
            </a:r>
          </a:p>
          <a:p>
            <a:pPr algn="ctr"/>
            <a:r>
              <a:rPr lang="en-US" sz="1000" b="1" dirty="0">
                <a:solidFill>
                  <a:schemeClr val="accent2">
                    <a:lumMod val="75000"/>
                  </a:schemeClr>
                </a:solidFill>
                <a:latin typeface="Trebuchet MS" pitchFamily="34" charset="0"/>
                <a:cs typeface="Arial" charset="0"/>
              </a:rPr>
              <a:t>Future EX Chipset</a:t>
            </a:r>
          </a:p>
        </p:txBody>
      </p:sp>
      <p:sp>
        <p:nvSpPr>
          <p:cNvPr id="24595" name="AutoShape 12"/>
          <p:cNvSpPr>
            <a:spLocks noChangeArrowheads="1"/>
          </p:cNvSpPr>
          <p:nvPr/>
        </p:nvSpPr>
        <p:spPr bwMode="auto">
          <a:xfrm>
            <a:off x="2090738" y="1366838"/>
            <a:ext cx="3841750" cy="520700"/>
          </a:xfrm>
          <a:prstGeom prst="roundRect">
            <a:avLst>
              <a:gd name="adj" fmla="val 16667"/>
            </a:avLst>
          </a:prstGeom>
          <a:ln>
            <a:headEnd/>
            <a:tailEnd/>
          </a:ln>
        </p:spPr>
        <p:style>
          <a:lnRef idx="0">
            <a:schemeClr val="accent6"/>
          </a:lnRef>
          <a:fillRef idx="3">
            <a:schemeClr val="accent6"/>
          </a:fillRef>
          <a:effectRef idx="3">
            <a:schemeClr val="accent6"/>
          </a:effectRef>
          <a:fontRef idx="minor">
            <a:schemeClr val="lt1"/>
          </a:fontRef>
        </p:style>
        <p:txBody>
          <a:bodyPr wrap="none" lIns="91418" tIns="45709" rIns="91418" bIns="45709" anchor="ctr"/>
          <a:lstStyle/>
          <a:p>
            <a:pPr algn="ctr"/>
            <a:r>
              <a:rPr lang="en-US" sz="1000" b="1" dirty="0">
                <a:solidFill>
                  <a:schemeClr val="bg1"/>
                </a:solidFill>
                <a:latin typeface="Trebuchet MS" pitchFamily="34" charset="0"/>
                <a:cs typeface="Arial" charset="0"/>
              </a:rPr>
              <a:t>Itanium Processor</a:t>
            </a:r>
          </a:p>
          <a:p>
            <a:pPr algn="ctr"/>
            <a:r>
              <a:rPr lang="en-US" sz="1000" b="1" dirty="0">
                <a:solidFill>
                  <a:schemeClr val="accent2">
                    <a:lumMod val="50000"/>
                  </a:schemeClr>
                </a:solidFill>
                <a:latin typeface="Trebuchet MS" pitchFamily="34" charset="0"/>
                <a:cs typeface="Arial" charset="0"/>
              </a:rPr>
              <a:t>870 / OEM Chipset</a:t>
            </a:r>
          </a:p>
        </p:txBody>
      </p:sp>
      <p:sp>
        <p:nvSpPr>
          <p:cNvPr id="24596" name="AutoShape 13"/>
          <p:cNvSpPr>
            <a:spLocks noChangeArrowheads="1"/>
          </p:cNvSpPr>
          <p:nvPr/>
        </p:nvSpPr>
        <p:spPr bwMode="auto">
          <a:xfrm>
            <a:off x="6003925" y="1366838"/>
            <a:ext cx="1839913" cy="52070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lIns="91418" tIns="45709" rIns="91418" bIns="45709" anchor="ctr"/>
          <a:lstStyle/>
          <a:p>
            <a:pPr algn="ctr"/>
            <a:endParaRPr lang="en-US" sz="1000" b="1" dirty="0">
              <a:solidFill>
                <a:schemeClr val="bg1"/>
              </a:solidFill>
              <a:latin typeface="Trebuchet MS" pitchFamily="34" charset="0"/>
              <a:cs typeface="Arial" charset="0"/>
            </a:endParaRPr>
          </a:p>
          <a:p>
            <a:pPr algn="ctr"/>
            <a:endParaRPr lang="en-US" sz="1000" b="1" dirty="0">
              <a:solidFill>
                <a:schemeClr val="bg1"/>
              </a:solidFill>
              <a:latin typeface="Trebuchet MS" pitchFamily="34" charset="0"/>
              <a:cs typeface="Arial" charset="0"/>
            </a:endParaRPr>
          </a:p>
          <a:p>
            <a:pPr algn="ctr"/>
            <a:r>
              <a:rPr lang="en-US" sz="1000" b="1" dirty="0">
                <a:solidFill>
                  <a:schemeClr val="accent2">
                    <a:lumMod val="75000"/>
                  </a:schemeClr>
                </a:solidFill>
                <a:latin typeface="Trebuchet MS" pitchFamily="34" charset="0"/>
                <a:cs typeface="Arial" charset="0"/>
              </a:rPr>
              <a:t>     Future MC Chipset</a:t>
            </a:r>
          </a:p>
        </p:txBody>
      </p:sp>
      <p:sp>
        <p:nvSpPr>
          <p:cNvPr id="24597" name="AutoShape 14"/>
          <p:cNvSpPr>
            <a:spLocks noChangeArrowheads="1"/>
          </p:cNvSpPr>
          <p:nvPr/>
        </p:nvSpPr>
        <p:spPr bwMode="auto">
          <a:xfrm>
            <a:off x="7883525" y="1366838"/>
            <a:ext cx="819150" cy="52070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lIns="91418" tIns="45709" rIns="91418" bIns="45709" anchor="ctr"/>
          <a:lstStyle/>
          <a:p>
            <a:pPr algn="ctr"/>
            <a:r>
              <a:rPr lang="en-US" sz="1000" b="1">
                <a:solidFill>
                  <a:schemeClr val="bg1"/>
                </a:solidFill>
                <a:latin typeface="Trebuchet MS" pitchFamily="34" charset="0"/>
                <a:cs typeface="Arial" charset="0"/>
              </a:rPr>
              <a:t>Kittson</a:t>
            </a:r>
          </a:p>
        </p:txBody>
      </p:sp>
      <p:sp>
        <p:nvSpPr>
          <p:cNvPr id="24598" name="AutoShape 15"/>
          <p:cNvSpPr>
            <a:spLocks noChangeArrowheads="1"/>
          </p:cNvSpPr>
          <p:nvPr/>
        </p:nvSpPr>
        <p:spPr bwMode="auto">
          <a:xfrm>
            <a:off x="6626225" y="4386263"/>
            <a:ext cx="2076450" cy="52070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lIns="91418" tIns="45709" rIns="91418" bIns="45709" anchor="ctr"/>
          <a:lstStyle/>
          <a:p>
            <a:pPr algn="ctr"/>
            <a:r>
              <a:rPr lang="en-US" sz="1000" b="1" dirty="0">
                <a:solidFill>
                  <a:schemeClr val="bg1"/>
                </a:solidFill>
                <a:latin typeface="Trebuchet MS" pitchFamily="34" charset="0"/>
                <a:cs typeface="Arial" charset="0"/>
              </a:rPr>
              <a:t>Nehalem Processor</a:t>
            </a:r>
          </a:p>
          <a:p>
            <a:pPr algn="ctr"/>
            <a:r>
              <a:rPr lang="en-US" sz="1000" b="1" dirty="0">
                <a:solidFill>
                  <a:schemeClr val="accent2">
                    <a:lumMod val="75000"/>
                  </a:schemeClr>
                </a:solidFill>
                <a:latin typeface="Trebuchet MS" pitchFamily="34" charset="0"/>
                <a:cs typeface="Arial" charset="0"/>
              </a:rPr>
              <a:t>Future EN Chipset</a:t>
            </a:r>
          </a:p>
        </p:txBody>
      </p:sp>
      <p:sp>
        <p:nvSpPr>
          <p:cNvPr id="24599" name="AutoShape 17"/>
          <p:cNvSpPr>
            <a:spLocks noChangeArrowheads="1"/>
          </p:cNvSpPr>
          <p:nvPr/>
        </p:nvSpPr>
        <p:spPr bwMode="auto">
          <a:xfrm>
            <a:off x="2084388" y="4386263"/>
            <a:ext cx="4298950" cy="520700"/>
          </a:xfrm>
          <a:prstGeom prst="roundRect">
            <a:avLst>
              <a:gd name="adj" fmla="val 16667"/>
            </a:avLst>
          </a:prstGeom>
          <a:ln>
            <a:headEnd/>
            <a:tailEnd/>
          </a:ln>
        </p:spPr>
        <p:style>
          <a:lnRef idx="0">
            <a:schemeClr val="accent6"/>
          </a:lnRef>
          <a:fillRef idx="3">
            <a:schemeClr val="accent6"/>
          </a:fillRef>
          <a:effectRef idx="3">
            <a:schemeClr val="accent6"/>
          </a:effectRef>
          <a:fontRef idx="minor">
            <a:schemeClr val="lt1"/>
          </a:fontRef>
        </p:style>
        <p:txBody>
          <a:bodyPr wrap="none" lIns="91418" tIns="45709" rIns="91418" bIns="45709" anchor="ctr"/>
          <a:lstStyle/>
          <a:p>
            <a:pPr algn="ctr"/>
            <a:r>
              <a:rPr lang="en-US" sz="1000" b="1" dirty="0">
                <a:solidFill>
                  <a:schemeClr val="bg1"/>
                </a:solidFill>
                <a:latin typeface="Trebuchet MS" pitchFamily="34" charset="0"/>
                <a:cs typeface="Arial" charset="0"/>
              </a:rPr>
              <a:t>Quad/Dual-core Xeon Processor</a:t>
            </a:r>
          </a:p>
          <a:p>
            <a:pPr algn="ctr"/>
            <a:r>
              <a:rPr lang="en-US" sz="1000" b="1" dirty="0">
                <a:solidFill>
                  <a:schemeClr val="accent2">
                    <a:lumMod val="50000"/>
                  </a:schemeClr>
                </a:solidFill>
                <a:latin typeface="Trebuchet MS" pitchFamily="34" charset="0"/>
                <a:cs typeface="Arial" charset="0"/>
              </a:rPr>
              <a:t>Intel</a:t>
            </a:r>
            <a:r>
              <a:rPr lang="en-US" sz="1000" b="1" baseline="30000" dirty="0">
                <a:solidFill>
                  <a:schemeClr val="accent2">
                    <a:lumMod val="50000"/>
                  </a:schemeClr>
                </a:solidFill>
                <a:latin typeface="Trebuchet MS" pitchFamily="34" charset="0"/>
                <a:cs typeface="Arial" charset="0"/>
              </a:rPr>
              <a:t>®</a:t>
            </a:r>
            <a:r>
              <a:rPr lang="en-US" sz="1000" b="1" dirty="0">
                <a:solidFill>
                  <a:schemeClr val="accent2">
                    <a:lumMod val="50000"/>
                  </a:schemeClr>
                </a:solidFill>
                <a:latin typeface="Trebuchet MS" pitchFamily="34" charset="0"/>
                <a:cs typeface="Arial" charset="0"/>
              </a:rPr>
              <a:t> 3200 Chipset</a:t>
            </a:r>
          </a:p>
        </p:txBody>
      </p:sp>
      <p:sp>
        <p:nvSpPr>
          <p:cNvPr id="24600" name="AutoShape 20"/>
          <p:cNvSpPr>
            <a:spLocks noChangeArrowheads="1"/>
          </p:cNvSpPr>
          <p:nvPr/>
        </p:nvSpPr>
        <p:spPr bwMode="auto">
          <a:xfrm>
            <a:off x="2076450" y="2147888"/>
            <a:ext cx="4349750" cy="520700"/>
          </a:xfrm>
          <a:prstGeom prst="roundRect">
            <a:avLst>
              <a:gd name="adj" fmla="val 16667"/>
            </a:avLst>
          </a:prstGeom>
          <a:ln>
            <a:headEnd/>
            <a:tailEnd/>
          </a:ln>
        </p:spPr>
        <p:style>
          <a:lnRef idx="0">
            <a:schemeClr val="accent6"/>
          </a:lnRef>
          <a:fillRef idx="3">
            <a:schemeClr val="accent6"/>
          </a:fillRef>
          <a:effectRef idx="3">
            <a:schemeClr val="accent6"/>
          </a:effectRef>
          <a:fontRef idx="minor">
            <a:schemeClr val="lt1"/>
          </a:fontRef>
        </p:style>
        <p:txBody>
          <a:bodyPr wrap="none" lIns="91418" tIns="45709" rIns="1600200" bIns="45709" anchor="ctr"/>
          <a:lstStyle/>
          <a:p>
            <a:pPr algn="ctr"/>
            <a:r>
              <a:rPr lang="en-US" sz="1000" b="1" dirty="0">
                <a:solidFill>
                  <a:schemeClr val="bg1"/>
                </a:solidFill>
                <a:latin typeface="Trebuchet MS" pitchFamily="34" charset="0"/>
                <a:cs typeface="Arial" charset="0"/>
              </a:rPr>
              <a:t>Quad/Dual-core Xeon Processor</a:t>
            </a:r>
          </a:p>
          <a:p>
            <a:pPr algn="ctr"/>
            <a:r>
              <a:rPr lang="en-US" sz="1000" b="1" dirty="0">
                <a:solidFill>
                  <a:schemeClr val="accent2">
                    <a:lumMod val="50000"/>
                  </a:schemeClr>
                </a:solidFill>
                <a:latin typeface="Trebuchet MS" pitchFamily="34" charset="0"/>
                <a:cs typeface="Arial" charset="0"/>
              </a:rPr>
              <a:t>Intel</a:t>
            </a:r>
            <a:r>
              <a:rPr lang="en-US" sz="1000" b="1" baseline="30000" dirty="0">
                <a:solidFill>
                  <a:schemeClr val="accent2">
                    <a:lumMod val="50000"/>
                  </a:schemeClr>
                </a:solidFill>
                <a:latin typeface="Trebuchet MS" pitchFamily="34" charset="0"/>
                <a:cs typeface="Arial" charset="0"/>
              </a:rPr>
              <a:t>®</a:t>
            </a:r>
            <a:r>
              <a:rPr lang="en-US" sz="1000" b="1" dirty="0">
                <a:solidFill>
                  <a:schemeClr val="accent2">
                    <a:lumMod val="50000"/>
                  </a:schemeClr>
                </a:solidFill>
                <a:latin typeface="Trebuchet MS" pitchFamily="34" charset="0"/>
                <a:cs typeface="Arial" charset="0"/>
              </a:rPr>
              <a:t> 7300 Chipset</a:t>
            </a:r>
          </a:p>
        </p:txBody>
      </p:sp>
      <p:sp>
        <p:nvSpPr>
          <p:cNvPr id="24601" name="AutoShape 16"/>
          <p:cNvSpPr>
            <a:spLocks noChangeArrowheads="1"/>
          </p:cNvSpPr>
          <p:nvPr/>
        </p:nvSpPr>
        <p:spPr bwMode="auto">
          <a:xfrm>
            <a:off x="2078038" y="3608388"/>
            <a:ext cx="3475037" cy="520700"/>
          </a:xfrm>
          <a:prstGeom prst="roundRect">
            <a:avLst>
              <a:gd name="adj" fmla="val 16667"/>
            </a:avLst>
          </a:prstGeom>
          <a:ln>
            <a:headEnd/>
            <a:tailEnd/>
          </a:ln>
        </p:spPr>
        <p:style>
          <a:lnRef idx="0">
            <a:schemeClr val="accent6"/>
          </a:lnRef>
          <a:fillRef idx="3">
            <a:schemeClr val="accent6"/>
          </a:fillRef>
          <a:effectRef idx="3">
            <a:schemeClr val="accent6"/>
          </a:effectRef>
          <a:fontRef idx="minor">
            <a:schemeClr val="lt1"/>
          </a:fontRef>
        </p:style>
        <p:txBody>
          <a:bodyPr wrap="none" lIns="91418" tIns="45709" rIns="91418" bIns="45709" anchor="ctr"/>
          <a:lstStyle/>
          <a:p>
            <a:pPr algn="ctr"/>
            <a:r>
              <a:rPr lang="en-US" sz="1000" b="1" dirty="0">
                <a:solidFill>
                  <a:schemeClr val="bg1"/>
                </a:solidFill>
                <a:latin typeface="Trebuchet MS" pitchFamily="34" charset="0"/>
                <a:cs typeface="Arial" charset="0"/>
              </a:rPr>
              <a:t>Quad/Dual-core Xeon Processor</a:t>
            </a:r>
          </a:p>
          <a:p>
            <a:pPr algn="ctr"/>
            <a:r>
              <a:rPr lang="en-US" sz="1000" b="1" dirty="0">
                <a:solidFill>
                  <a:schemeClr val="accent2">
                    <a:lumMod val="50000"/>
                  </a:schemeClr>
                </a:solidFill>
                <a:latin typeface="Trebuchet MS" pitchFamily="34" charset="0"/>
                <a:cs typeface="Arial" charset="0"/>
              </a:rPr>
              <a:t>Intel</a:t>
            </a:r>
            <a:r>
              <a:rPr lang="en-US" sz="1000" b="1" baseline="30000" dirty="0">
                <a:solidFill>
                  <a:schemeClr val="accent2">
                    <a:lumMod val="50000"/>
                  </a:schemeClr>
                </a:solidFill>
                <a:latin typeface="Trebuchet MS" pitchFamily="34" charset="0"/>
                <a:cs typeface="Arial" charset="0"/>
              </a:rPr>
              <a:t>®</a:t>
            </a:r>
            <a:r>
              <a:rPr lang="en-US" sz="1000" b="1" dirty="0">
                <a:solidFill>
                  <a:schemeClr val="accent2">
                    <a:lumMod val="50000"/>
                  </a:schemeClr>
                </a:solidFill>
                <a:latin typeface="Trebuchet MS" pitchFamily="34" charset="0"/>
                <a:cs typeface="Arial" charset="0"/>
              </a:rPr>
              <a:t> 5100 Chipset</a:t>
            </a:r>
          </a:p>
        </p:txBody>
      </p:sp>
      <p:sp>
        <p:nvSpPr>
          <p:cNvPr id="24602" name="AutoShape 18"/>
          <p:cNvSpPr>
            <a:spLocks noChangeArrowheads="1"/>
          </p:cNvSpPr>
          <p:nvPr/>
        </p:nvSpPr>
        <p:spPr bwMode="auto">
          <a:xfrm>
            <a:off x="5722938" y="2933700"/>
            <a:ext cx="2979737" cy="52070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lIns="91418" tIns="45709" rIns="91418" bIns="45709" anchor="ctr"/>
          <a:lstStyle/>
          <a:p>
            <a:pPr algn="ctr"/>
            <a:r>
              <a:rPr lang="en-US" sz="1000" b="1" dirty="0">
                <a:solidFill>
                  <a:schemeClr val="bg1"/>
                </a:solidFill>
                <a:latin typeface="Trebuchet MS" pitchFamily="34" charset="0"/>
                <a:cs typeface="Arial" charset="0"/>
              </a:rPr>
              <a:t>Nehalem Processor</a:t>
            </a:r>
          </a:p>
          <a:p>
            <a:pPr algn="ctr"/>
            <a:r>
              <a:rPr lang="en-US" sz="1000" b="1" dirty="0">
                <a:solidFill>
                  <a:schemeClr val="accent2">
                    <a:lumMod val="75000"/>
                  </a:schemeClr>
                </a:solidFill>
                <a:latin typeface="Trebuchet MS" pitchFamily="34" charset="0"/>
                <a:cs typeface="Arial" charset="0"/>
              </a:rPr>
              <a:t>Future EP Chipset</a:t>
            </a:r>
          </a:p>
        </p:txBody>
      </p:sp>
      <p:sp>
        <p:nvSpPr>
          <p:cNvPr id="24603" name="AutoShape 19"/>
          <p:cNvSpPr>
            <a:spLocks noChangeArrowheads="1"/>
          </p:cNvSpPr>
          <p:nvPr/>
        </p:nvSpPr>
        <p:spPr bwMode="auto">
          <a:xfrm>
            <a:off x="2089150" y="2933700"/>
            <a:ext cx="3463925" cy="520700"/>
          </a:xfrm>
          <a:prstGeom prst="roundRect">
            <a:avLst>
              <a:gd name="adj" fmla="val 16667"/>
            </a:avLst>
          </a:prstGeom>
          <a:ln>
            <a:headEnd/>
            <a:tailEnd/>
          </a:ln>
        </p:spPr>
        <p:style>
          <a:lnRef idx="0">
            <a:schemeClr val="accent6"/>
          </a:lnRef>
          <a:fillRef idx="3">
            <a:schemeClr val="accent6"/>
          </a:fillRef>
          <a:effectRef idx="3">
            <a:schemeClr val="accent6"/>
          </a:effectRef>
          <a:fontRef idx="minor">
            <a:schemeClr val="lt1"/>
          </a:fontRef>
        </p:style>
        <p:txBody>
          <a:bodyPr wrap="none" lIns="91418" tIns="45709" rIns="91418" bIns="45709" anchor="ctr"/>
          <a:lstStyle/>
          <a:p>
            <a:pPr algn="ctr"/>
            <a:r>
              <a:rPr lang="en-US" sz="1000" b="1" dirty="0">
                <a:solidFill>
                  <a:schemeClr val="bg1"/>
                </a:solidFill>
                <a:latin typeface="Trebuchet MS" pitchFamily="34" charset="0"/>
                <a:cs typeface="Arial" charset="0"/>
              </a:rPr>
              <a:t>Quad/Dual-core Xeon Processor</a:t>
            </a:r>
          </a:p>
          <a:p>
            <a:pPr algn="ctr"/>
            <a:r>
              <a:rPr lang="en-US" sz="1000" b="1" dirty="0">
                <a:solidFill>
                  <a:schemeClr val="accent2">
                    <a:lumMod val="50000"/>
                  </a:schemeClr>
                </a:solidFill>
                <a:latin typeface="Trebuchet MS" pitchFamily="34" charset="0"/>
                <a:cs typeface="Arial" charset="0"/>
              </a:rPr>
              <a:t>Intel</a:t>
            </a:r>
            <a:r>
              <a:rPr lang="en-US" sz="1000" b="1" baseline="30000" dirty="0">
                <a:solidFill>
                  <a:schemeClr val="accent2">
                    <a:lumMod val="50000"/>
                  </a:schemeClr>
                </a:solidFill>
                <a:latin typeface="Trebuchet MS" pitchFamily="34" charset="0"/>
                <a:cs typeface="Arial" charset="0"/>
              </a:rPr>
              <a:t>®</a:t>
            </a:r>
            <a:r>
              <a:rPr lang="en-US" sz="1000" b="1" dirty="0">
                <a:solidFill>
                  <a:schemeClr val="accent2">
                    <a:lumMod val="50000"/>
                  </a:schemeClr>
                </a:solidFill>
                <a:latin typeface="Trebuchet MS" pitchFamily="34" charset="0"/>
                <a:cs typeface="Arial" charset="0"/>
              </a:rPr>
              <a:t> 5000 Chipset</a:t>
            </a:r>
          </a:p>
        </p:txBody>
      </p:sp>
      <p:sp>
        <p:nvSpPr>
          <p:cNvPr id="24604" name="AutoShape 21"/>
          <p:cNvSpPr>
            <a:spLocks noChangeArrowheads="1"/>
          </p:cNvSpPr>
          <p:nvPr/>
        </p:nvSpPr>
        <p:spPr bwMode="auto">
          <a:xfrm>
            <a:off x="5722938" y="3608388"/>
            <a:ext cx="2979737" cy="52070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lIns="91418" tIns="45709" rIns="91418" bIns="45709" anchor="ctr"/>
          <a:lstStyle/>
          <a:p>
            <a:pPr algn="ctr"/>
            <a:r>
              <a:rPr lang="en-US" sz="1000" b="1" dirty="0">
                <a:solidFill>
                  <a:schemeClr val="bg1"/>
                </a:solidFill>
                <a:latin typeface="Trebuchet MS" pitchFamily="34" charset="0"/>
                <a:cs typeface="Arial" charset="0"/>
              </a:rPr>
              <a:t>Nehalem Processor</a:t>
            </a:r>
          </a:p>
          <a:p>
            <a:pPr algn="ctr"/>
            <a:r>
              <a:rPr lang="en-US" sz="1000" b="1" dirty="0">
                <a:solidFill>
                  <a:schemeClr val="accent2">
                    <a:lumMod val="75000"/>
                  </a:schemeClr>
                </a:solidFill>
                <a:latin typeface="Trebuchet MS" pitchFamily="34" charset="0"/>
                <a:cs typeface="Arial" charset="0"/>
              </a:rPr>
              <a:t>Future EP Chipset</a:t>
            </a:r>
          </a:p>
        </p:txBody>
      </p:sp>
      <p:sp>
        <p:nvSpPr>
          <p:cNvPr id="24605" name="AutoShape 22"/>
          <p:cNvSpPr>
            <a:spLocks noChangeArrowheads="1"/>
          </p:cNvSpPr>
          <p:nvPr/>
        </p:nvSpPr>
        <p:spPr bwMode="auto">
          <a:xfrm>
            <a:off x="2084388" y="5164138"/>
            <a:ext cx="3475037" cy="520700"/>
          </a:xfrm>
          <a:prstGeom prst="roundRect">
            <a:avLst>
              <a:gd name="adj" fmla="val 16667"/>
            </a:avLst>
          </a:prstGeom>
          <a:ln>
            <a:headEnd/>
            <a:tailEnd/>
          </a:ln>
        </p:spPr>
        <p:style>
          <a:lnRef idx="0">
            <a:schemeClr val="accent6"/>
          </a:lnRef>
          <a:fillRef idx="3">
            <a:schemeClr val="accent6"/>
          </a:fillRef>
          <a:effectRef idx="3">
            <a:schemeClr val="accent6"/>
          </a:effectRef>
          <a:fontRef idx="minor">
            <a:schemeClr val="lt1"/>
          </a:fontRef>
        </p:style>
        <p:txBody>
          <a:bodyPr wrap="none" lIns="91418" tIns="45709" rIns="91418" bIns="45709" anchor="ctr"/>
          <a:lstStyle/>
          <a:p>
            <a:pPr algn="ctr"/>
            <a:r>
              <a:rPr lang="en-US" sz="1000" b="1" dirty="0">
                <a:solidFill>
                  <a:schemeClr val="bg1"/>
                </a:solidFill>
                <a:latin typeface="Trebuchet MS" pitchFamily="34" charset="0"/>
                <a:cs typeface="Arial" charset="0"/>
              </a:rPr>
              <a:t>Quad/Dual-core Xeon Processor</a:t>
            </a:r>
          </a:p>
          <a:p>
            <a:pPr algn="ctr"/>
            <a:r>
              <a:rPr lang="en-US" sz="1000" b="1" dirty="0">
                <a:solidFill>
                  <a:schemeClr val="accent2">
                    <a:lumMod val="50000"/>
                  </a:schemeClr>
                </a:solidFill>
                <a:latin typeface="Trebuchet MS" pitchFamily="34" charset="0"/>
                <a:cs typeface="Arial" charset="0"/>
              </a:rPr>
              <a:t>Intel</a:t>
            </a:r>
            <a:r>
              <a:rPr lang="en-US" sz="1000" b="1" baseline="30000" dirty="0">
                <a:solidFill>
                  <a:schemeClr val="accent2">
                    <a:lumMod val="50000"/>
                  </a:schemeClr>
                </a:solidFill>
                <a:latin typeface="Trebuchet MS" pitchFamily="34" charset="0"/>
                <a:cs typeface="Arial" charset="0"/>
              </a:rPr>
              <a:t>®</a:t>
            </a:r>
            <a:r>
              <a:rPr lang="en-US" sz="1000" b="1" dirty="0">
                <a:solidFill>
                  <a:schemeClr val="accent2">
                    <a:lumMod val="50000"/>
                  </a:schemeClr>
                </a:solidFill>
                <a:latin typeface="Trebuchet MS" pitchFamily="34" charset="0"/>
                <a:cs typeface="Arial" charset="0"/>
              </a:rPr>
              <a:t> 5400 Chipset</a:t>
            </a:r>
          </a:p>
        </p:txBody>
      </p:sp>
      <p:sp>
        <p:nvSpPr>
          <p:cNvPr id="24606" name="AutoShape 25"/>
          <p:cNvSpPr>
            <a:spLocks noChangeArrowheads="1"/>
          </p:cNvSpPr>
          <p:nvPr/>
        </p:nvSpPr>
        <p:spPr bwMode="auto">
          <a:xfrm>
            <a:off x="5722938" y="5164138"/>
            <a:ext cx="2979737" cy="52070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lIns="91418" tIns="45709" rIns="91418" bIns="45709" anchor="ctr"/>
          <a:lstStyle/>
          <a:p>
            <a:pPr algn="ctr"/>
            <a:r>
              <a:rPr lang="en-US" sz="1000" b="1" dirty="0">
                <a:solidFill>
                  <a:schemeClr val="bg1"/>
                </a:solidFill>
                <a:latin typeface="Trebuchet MS" pitchFamily="34" charset="0"/>
                <a:cs typeface="Arial" charset="0"/>
              </a:rPr>
              <a:t>Nehalem Processor</a:t>
            </a:r>
          </a:p>
          <a:p>
            <a:pPr algn="ctr"/>
            <a:r>
              <a:rPr lang="en-US" sz="1000" b="1" dirty="0">
                <a:solidFill>
                  <a:schemeClr val="accent2">
                    <a:lumMod val="75000"/>
                  </a:schemeClr>
                </a:solidFill>
                <a:latin typeface="Trebuchet MS" pitchFamily="34" charset="0"/>
                <a:cs typeface="Arial" charset="0"/>
              </a:rPr>
              <a:t>Future WS Chipset</a:t>
            </a:r>
          </a:p>
        </p:txBody>
      </p:sp>
      <p:sp>
        <p:nvSpPr>
          <p:cNvPr id="24607" name="AutoShape 31"/>
          <p:cNvSpPr>
            <a:spLocks noChangeArrowheads="1"/>
          </p:cNvSpPr>
          <p:nvPr/>
        </p:nvSpPr>
        <p:spPr bwMode="auto">
          <a:xfrm>
            <a:off x="4876800" y="2187161"/>
            <a:ext cx="1408113" cy="422275"/>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lIns="91418" tIns="45709" rIns="91418" bIns="45709" anchor="ctr"/>
          <a:lstStyle/>
          <a:p>
            <a:pPr algn="ctr"/>
            <a:r>
              <a:rPr lang="en-US" sz="1000" b="1">
                <a:solidFill>
                  <a:schemeClr val="bg1"/>
                </a:solidFill>
                <a:latin typeface="Trebuchet MS" pitchFamily="34" charset="0"/>
                <a:cs typeface="Arial" charset="0"/>
              </a:rPr>
              <a:t>Dunnington</a:t>
            </a:r>
          </a:p>
        </p:txBody>
      </p:sp>
      <p:sp>
        <p:nvSpPr>
          <p:cNvPr id="24608" name="AutoShape 33"/>
          <p:cNvSpPr>
            <a:spLocks noChangeArrowheads="1"/>
          </p:cNvSpPr>
          <p:nvPr/>
        </p:nvSpPr>
        <p:spPr bwMode="auto">
          <a:xfrm>
            <a:off x="6970713" y="1406525"/>
            <a:ext cx="728662" cy="288925"/>
          </a:xfrm>
          <a:prstGeom prst="roundRect">
            <a:avLst>
              <a:gd name="adj" fmla="val 16667"/>
            </a:avLst>
          </a:prstGeom>
          <a:solidFill>
            <a:schemeClr val="tx2"/>
          </a:solidFill>
          <a:ln w="9525" algn="ctr">
            <a:solidFill>
              <a:schemeClr val="tx1"/>
            </a:solidFill>
            <a:round/>
            <a:headEnd/>
            <a:tailEnd/>
          </a:ln>
        </p:spPr>
        <p:txBody>
          <a:bodyPr wrap="none" lIns="91418" tIns="45709" rIns="91418" bIns="45709" anchor="ctr"/>
          <a:lstStyle/>
          <a:p>
            <a:pPr algn="ctr"/>
            <a:r>
              <a:rPr lang="en-US" sz="1000" b="1">
                <a:solidFill>
                  <a:schemeClr val="bg1"/>
                </a:solidFill>
                <a:latin typeface="Trebuchet MS" pitchFamily="34" charset="0"/>
                <a:cs typeface="Arial" charset="0"/>
              </a:rPr>
              <a:t>Poulson</a:t>
            </a:r>
          </a:p>
        </p:txBody>
      </p:sp>
      <p:sp>
        <p:nvSpPr>
          <p:cNvPr id="24609" name="AutoShape 33"/>
          <p:cNvSpPr>
            <a:spLocks noChangeArrowheads="1"/>
          </p:cNvSpPr>
          <p:nvPr/>
        </p:nvSpPr>
        <p:spPr bwMode="auto">
          <a:xfrm>
            <a:off x="6148388" y="1406525"/>
            <a:ext cx="730250" cy="287338"/>
          </a:xfrm>
          <a:prstGeom prst="roundRect">
            <a:avLst>
              <a:gd name="adj" fmla="val 16667"/>
            </a:avLst>
          </a:prstGeom>
          <a:solidFill>
            <a:schemeClr val="tx2"/>
          </a:solidFill>
          <a:ln w="9525" algn="ctr">
            <a:solidFill>
              <a:schemeClr val="tx1"/>
            </a:solidFill>
            <a:round/>
            <a:headEnd/>
            <a:tailEnd/>
          </a:ln>
        </p:spPr>
        <p:txBody>
          <a:bodyPr wrap="none" lIns="91418" tIns="45709" rIns="91418" bIns="45709" anchor="ctr"/>
          <a:lstStyle/>
          <a:p>
            <a:pPr algn="ctr"/>
            <a:r>
              <a:rPr lang="en-US" sz="1000" b="1">
                <a:solidFill>
                  <a:schemeClr val="bg1"/>
                </a:solidFill>
                <a:latin typeface="Trebuchet MS" pitchFamily="34" charset="0"/>
                <a:cs typeface="Arial" charset="0"/>
              </a:rPr>
              <a:t>Tukwila</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lide Number Placeholder 2"/>
          <p:cNvSpPr txBox="1">
            <a:spLocks noGrp="1"/>
          </p:cNvSpPr>
          <p:nvPr/>
        </p:nvSpPr>
        <p:spPr bwMode="auto">
          <a:xfrm>
            <a:off x="7239000" y="6553200"/>
            <a:ext cx="1905000" cy="304800"/>
          </a:xfrm>
          <a:prstGeom prst="rect">
            <a:avLst/>
          </a:prstGeom>
          <a:noFill/>
          <a:ln w="9525">
            <a:noFill/>
            <a:miter lim="800000"/>
            <a:headEnd/>
            <a:tailEnd/>
          </a:ln>
        </p:spPr>
        <p:txBody>
          <a:bodyPr/>
          <a:lstStyle/>
          <a:p>
            <a:pPr algn="r" eaLnBrk="0" hangingPunct="0"/>
            <a:fld id="{58B61840-7036-463B-A05C-DBF21050DDE5}" type="slidenum">
              <a:rPr lang="ja-JP" altLang="en-US" b="0">
                <a:solidFill>
                  <a:schemeClr val="bg1"/>
                </a:solidFill>
                <a:latin typeface="Verdana" pitchFamily="34" charset="0"/>
                <a:ea typeface="MS PGothic" pitchFamily="34" charset="-128"/>
              </a:rPr>
              <a:pPr algn="r" eaLnBrk="0" hangingPunct="0"/>
              <a:t>9</a:t>
            </a:fld>
            <a:endParaRPr lang="en-US" altLang="ja-JP" b="0">
              <a:solidFill>
                <a:schemeClr val="bg1"/>
              </a:solidFill>
              <a:latin typeface="Verdana" pitchFamily="34" charset="0"/>
              <a:ea typeface="MS PGothic" pitchFamily="34" charset="-128"/>
            </a:endParaRPr>
          </a:p>
        </p:txBody>
      </p:sp>
      <p:sp>
        <p:nvSpPr>
          <p:cNvPr id="2052" name="Footer Placeholder 3"/>
          <p:cNvSpPr txBox="1">
            <a:spLocks noGrp="1"/>
          </p:cNvSpPr>
          <p:nvPr/>
        </p:nvSpPr>
        <p:spPr bwMode="auto">
          <a:xfrm>
            <a:off x="190500" y="6578600"/>
            <a:ext cx="4000500" cy="292100"/>
          </a:xfrm>
          <a:prstGeom prst="rect">
            <a:avLst/>
          </a:prstGeom>
          <a:noFill/>
          <a:ln w="9525">
            <a:noFill/>
            <a:miter lim="800000"/>
            <a:headEnd/>
            <a:tailEnd/>
          </a:ln>
        </p:spPr>
        <p:txBody>
          <a:bodyPr/>
          <a:lstStyle/>
          <a:p>
            <a:pPr eaLnBrk="0" hangingPunct="0"/>
            <a:r>
              <a:rPr lang="en-US" altLang="zh-CN" sz="1000" b="0" dirty="0">
                <a:latin typeface="Verdana" pitchFamily="34" charset="0"/>
                <a:ea typeface="SimSun" pitchFamily="2" charset="-122"/>
              </a:rPr>
              <a:t>Itanium® Solutions Alliance. All rights reserved.</a:t>
            </a:r>
            <a:endParaRPr lang="en-US" altLang="ja-JP" sz="1000" b="0" dirty="0">
              <a:latin typeface="Verdana" pitchFamily="34" charset="0"/>
              <a:ea typeface="MS PGothic" pitchFamily="34" charset="-128"/>
            </a:endParaRPr>
          </a:p>
        </p:txBody>
      </p:sp>
      <p:pic>
        <p:nvPicPr>
          <p:cNvPr id="2053" name="Picture 6" descr="itp08_rgb_1670"/>
          <p:cNvPicPr>
            <a:picLocks noChangeAspect="1" noChangeArrowheads="1"/>
          </p:cNvPicPr>
          <p:nvPr/>
        </p:nvPicPr>
        <p:blipFill>
          <a:blip r:embed="rId4" cstate="print"/>
          <a:srcRect/>
          <a:stretch>
            <a:fillRect/>
          </a:stretch>
        </p:blipFill>
        <p:spPr bwMode="auto">
          <a:xfrm>
            <a:off x="7869238" y="0"/>
            <a:ext cx="1082675" cy="1270000"/>
          </a:xfrm>
          <a:prstGeom prst="rect">
            <a:avLst/>
          </a:prstGeom>
          <a:noFill/>
          <a:ln w="9525">
            <a:noFill/>
            <a:miter lim="800000"/>
            <a:headEnd/>
            <a:tailEnd/>
          </a:ln>
        </p:spPr>
      </p:pic>
      <p:sp>
        <p:nvSpPr>
          <p:cNvPr id="2054" name="Rectangle 7"/>
          <p:cNvSpPr>
            <a:spLocks noGrp="1" noChangeArrowheads="1"/>
          </p:cNvSpPr>
          <p:nvPr>
            <p:ph type="title"/>
          </p:nvPr>
        </p:nvSpPr>
        <p:spPr>
          <a:xfrm>
            <a:off x="382588" y="228600"/>
            <a:ext cx="8380412" cy="609398"/>
          </a:xfrm>
        </p:spPr>
        <p:txBody>
          <a:bodyPr/>
          <a:lstStyle/>
          <a:p>
            <a:r>
              <a:rPr lang="en-US" sz="4400" dirty="0" smtClean="0"/>
              <a:t>Itanium</a:t>
            </a:r>
            <a:r>
              <a:rPr sz="4400" baseline="30000" smtClean="0"/>
              <a:t>®</a:t>
            </a:r>
            <a:r>
              <a:rPr lang="en-US" sz="4400" dirty="0" smtClean="0"/>
              <a:t> Platform:  Tukwila</a:t>
            </a:r>
          </a:p>
        </p:txBody>
      </p:sp>
      <p:sp>
        <p:nvSpPr>
          <p:cNvPr id="17" name="Content Placeholder 16"/>
          <p:cNvSpPr>
            <a:spLocks noGrp="1"/>
          </p:cNvSpPr>
          <p:nvPr>
            <p:ph idx="1"/>
          </p:nvPr>
        </p:nvSpPr>
        <p:spPr>
          <a:xfrm>
            <a:off x="4089883" y="3312837"/>
            <a:ext cx="4673117" cy="2862322"/>
          </a:xfrm>
        </p:spPr>
        <p:txBody>
          <a:bodyPr/>
          <a:lstStyle/>
          <a:p>
            <a:pPr marL="347663" indent="-347663"/>
            <a:r>
              <a:rPr lang="en-US" sz="2000" dirty="0" smtClean="0"/>
              <a:t>Quad-core with 30 MB cache</a:t>
            </a:r>
          </a:p>
          <a:p>
            <a:pPr marL="347663" indent="-347663"/>
            <a:r>
              <a:rPr lang="en-US" sz="2000" dirty="0" smtClean="0"/>
              <a:t>2 billion transistors</a:t>
            </a:r>
          </a:p>
          <a:p>
            <a:pPr marL="347663" indent="-347663"/>
            <a:r>
              <a:rPr lang="en-US" sz="2000" dirty="0" smtClean="0"/>
              <a:t>Multi-Threading Technology</a:t>
            </a:r>
          </a:p>
          <a:p>
            <a:pPr marL="347663" indent="-347663"/>
            <a:r>
              <a:rPr lang="en-US" sz="2000" dirty="0" smtClean="0"/>
              <a:t>Intel </a:t>
            </a:r>
            <a:r>
              <a:rPr lang="en-US" sz="2000" dirty="0" err="1" smtClean="0"/>
              <a:t>QuickPath</a:t>
            </a:r>
            <a:r>
              <a:rPr lang="en-US" sz="2000" dirty="0" smtClean="0"/>
              <a:t> interconnect</a:t>
            </a:r>
          </a:p>
          <a:p>
            <a:pPr marL="347663" indent="-347663"/>
            <a:r>
              <a:rPr lang="en-US" sz="2000" dirty="0" smtClean="0"/>
              <a:t>Dual Integrated Memory </a:t>
            </a:r>
            <a:r>
              <a:rPr lang="en-US" sz="2000" dirty="0" err="1" smtClean="0"/>
              <a:t>Ctrlrs</a:t>
            </a:r>
            <a:endParaRPr lang="en-US" sz="2000" dirty="0" smtClean="0"/>
          </a:p>
          <a:p>
            <a:pPr marL="347663" indent="-347663"/>
            <a:r>
              <a:rPr lang="en-US" sz="2000" dirty="0" smtClean="0"/>
              <a:t>Estimate &gt;2x* performance </a:t>
            </a:r>
          </a:p>
          <a:p>
            <a:pPr marL="347663" indent="-347663"/>
            <a:r>
              <a:rPr lang="en-US" sz="2000" dirty="0" smtClean="0"/>
              <a:t>‘Mainframe-class’ RAS</a:t>
            </a:r>
            <a:endParaRPr lang="en-US" sz="2000" dirty="0"/>
          </a:p>
        </p:txBody>
      </p:sp>
      <p:graphicFrame>
        <p:nvGraphicFramePr>
          <p:cNvPr id="2050" name="Chart 24"/>
          <p:cNvGraphicFramePr>
            <a:graphicFrameLocks/>
          </p:cNvGraphicFramePr>
          <p:nvPr/>
        </p:nvGraphicFramePr>
        <p:xfrm>
          <a:off x="59634" y="863600"/>
          <a:ext cx="3635375" cy="2416175"/>
        </p:xfrm>
        <a:graphic>
          <a:graphicData uri="http://schemas.openxmlformats.org/presentationml/2006/ole">
            <p:oleObj spid="_x0000_s74754" name="Worksheet" r:id="rId5" imgW="4108364" imgH="2590586" progId="Excel.Sheet.8">
              <p:embed/>
            </p:oleObj>
          </a:graphicData>
        </a:graphic>
      </p:graphicFrame>
      <p:pic>
        <p:nvPicPr>
          <p:cNvPr id="2056" name="Picture 16" descr="TKW_die_photo_2-good"/>
          <p:cNvPicPr>
            <a:picLocks noChangeAspect="1" noChangeArrowheads="1"/>
          </p:cNvPicPr>
          <p:nvPr/>
        </p:nvPicPr>
        <p:blipFill>
          <a:blip r:embed="rId6"/>
          <a:srcRect/>
          <a:stretch>
            <a:fillRect/>
          </a:stretch>
        </p:blipFill>
        <p:spPr bwMode="auto">
          <a:xfrm>
            <a:off x="885825" y="3074988"/>
            <a:ext cx="2070100" cy="3101975"/>
          </a:xfrm>
          <a:prstGeom prst="rect">
            <a:avLst/>
          </a:prstGeom>
          <a:noFill/>
          <a:ln w="9525">
            <a:noFill/>
            <a:miter lim="800000"/>
            <a:headEnd/>
            <a:tailEnd/>
          </a:ln>
        </p:spPr>
      </p:pic>
      <p:grpSp>
        <p:nvGrpSpPr>
          <p:cNvPr id="2" name="Group 13"/>
          <p:cNvGrpSpPr>
            <a:grpSpLocks/>
          </p:cNvGrpSpPr>
          <p:nvPr/>
        </p:nvGrpSpPr>
        <p:grpSpPr bwMode="auto">
          <a:xfrm>
            <a:off x="3834849" y="1382713"/>
            <a:ext cx="5219700" cy="1866900"/>
            <a:chOff x="219" y="2840"/>
            <a:chExt cx="3288" cy="1176"/>
          </a:xfrm>
        </p:grpSpPr>
        <p:pic>
          <p:nvPicPr>
            <p:cNvPr id="23" name="Picture 14" descr="Clip_alpha"/>
            <p:cNvPicPr>
              <a:picLocks noChangeAspect="1" noChangeArrowheads="1"/>
            </p:cNvPicPr>
            <p:nvPr/>
          </p:nvPicPr>
          <p:blipFill>
            <a:blip r:embed="rId7"/>
            <a:srcRect/>
            <a:stretch>
              <a:fillRect/>
            </a:stretch>
          </p:blipFill>
          <p:spPr bwMode="auto">
            <a:xfrm>
              <a:off x="219" y="2840"/>
              <a:ext cx="3195" cy="1176"/>
            </a:xfrm>
            <a:prstGeom prst="rect">
              <a:avLst/>
            </a:prstGeom>
            <a:noFill/>
            <a:ln w="9525">
              <a:noFill/>
              <a:miter lim="800000"/>
              <a:headEnd/>
              <a:tailEnd/>
            </a:ln>
            <a:effectLst>
              <a:outerShdw dist="35921" dir="2700000" algn="ctr" rotWithShape="0">
                <a:schemeClr val="bg2">
                  <a:alpha val="50000"/>
                </a:schemeClr>
              </a:outerShdw>
            </a:effectLst>
          </p:spPr>
        </p:pic>
        <p:sp>
          <p:nvSpPr>
            <p:cNvPr id="2060" name="Text Box 15"/>
            <p:cNvSpPr txBox="1">
              <a:spLocks noChangeArrowheads="1"/>
            </p:cNvSpPr>
            <p:nvPr/>
          </p:nvSpPr>
          <p:spPr bwMode="auto">
            <a:xfrm>
              <a:off x="266" y="2862"/>
              <a:ext cx="3233" cy="663"/>
            </a:xfrm>
            <a:prstGeom prst="rect">
              <a:avLst/>
            </a:prstGeom>
            <a:noFill/>
            <a:ln w="12700">
              <a:noFill/>
              <a:miter lim="800000"/>
              <a:headEnd/>
              <a:tailEnd/>
            </a:ln>
          </p:spPr>
          <p:txBody>
            <a:bodyPr>
              <a:spAutoFit/>
            </a:bodyPr>
            <a:lstStyle/>
            <a:p>
              <a:pPr eaLnBrk="0" hangingPunct="0">
                <a:lnSpc>
                  <a:spcPct val="90000"/>
                </a:lnSpc>
                <a:spcBef>
                  <a:spcPts val="500"/>
                </a:spcBef>
                <a:spcAft>
                  <a:spcPts val="500"/>
                </a:spcAft>
              </a:pPr>
              <a:r>
                <a:rPr lang="en-US" sz="1400" dirty="0">
                  <a:solidFill>
                    <a:schemeClr val="bg2"/>
                  </a:solidFill>
                  <a:latin typeface="Verdana" pitchFamily="34" charset="0"/>
                </a:rPr>
                <a:t>“With Intel’s upcoming quad-core Tukwila processor, Windows Server solutions running on Itanium-based systems will provide an even more scalable, reliable, agile and dynamic datacenter foundation for our customers.”</a:t>
              </a:r>
            </a:p>
          </p:txBody>
        </p:sp>
        <p:sp>
          <p:nvSpPr>
            <p:cNvPr id="2061" name="Text Box 16"/>
            <p:cNvSpPr txBox="1">
              <a:spLocks noChangeArrowheads="1"/>
            </p:cNvSpPr>
            <p:nvPr/>
          </p:nvSpPr>
          <p:spPr bwMode="auto">
            <a:xfrm>
              <a:off x="276" y="3544"/>
              <a:ext cx="3231" cy="153"/>
            </a:xfrm>
            <a:prstGeom prst="rect">
              <a:avLst/>
            </a:prstGeom>
            <a:noFill/>
            <a:ln w="12700">
              <a:noFill/>
              <a:miter lim="800000"/>
              <a:headEnd/>
              <a:tailEnd/>
            </a:ln>
          </p:spPr>
          <p:txBody>
            <a:bodyPr>
              <a:spAutoFit/>
            </a:bodyPr>
            <a:lstStyle/>
            <a:p>
              <a:pPr eaLnBrk="0" hangingPunct="0">
                <a:lnSpc>
                  <a:spcPct val="90000"/>
                </a:lnSpc>
                <a:spcBef>
                  <a:spcPts val="500"/>
                </a:spcBef>
                <a:spcAft>
                  <a:spcPts val="500"/>
                </a:spcAft>
              </a:pPr>
              <a:r>
                <a:rPr lang="en-US" sz="1100" b="0">
                  <a:solidFill>
                    <a:schemeClr val="bg2"/>
                  </a:solidFill>
                  <a:latin typeface="Verdana" pitchFamily="34" charset="0"/>
                </a:rPr>
                <a:t>—Bill Laing, GM Windows Server &amp; Solutions Division, Microsoft</a:t>
              </a:r>
            </a:p>
          </p:txBody>
        </p:sp>
      </p:grpSp>
    </p:spTree>
  </p:cSld>
  <p:clrMapOvr>
    <a:masterClrMapping/>
  </p:clrMapOvr>
  <p:transition>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 - &amp;quot;Title Of The Presentation&amp;quot;&quot;/&gt;&lt;property id=&quot;20307&quot; value=&quot;258&quot;/&gt;&lt;/object&gt;&lt;object type=&quot;3&quot; unique_id=&quot;10006&quot;&gt;&lt;property id=&quot;20148&quot; value=&quot;5&quot;/&gt;&lt;property id=&quot;20300&quot; value=&quot;Slide 3 - &amp;quot;PLEASE READ (hidden slide)&amp;quot;&quot;/&gt;&lt;property id=&quot;20307&quot; value=&quot;259&quot;/&gt;&lt;/object&gt;&lt;object type=&quot;3&quot; unique_id=&quot;10007&quot;&gt;&lt;property id=&quot;20148&quot; value=&quot;5&quot;/&gt;&lt;property id=&quot;20300&quot; value=&quot;Slide 4 - &amp;quot;SPEAKERS, PLEASE READ:&amp;quot;&quot;/&gt;&lt;property id=&quot;20307&quot; value=&quot;260&quot;/&gt;&lt;/object&gt;&lt;object type=&quot;3&quot; unique_id=&quot;10008&quot;&gt;&lt;property id=&quot;20148&quot; value=&quot;5&quot;/&gt;&lt;property id=&quot;20300&quot; value=&quot;Slide 5 - &amp;quot;SPEAKERS, PLEASE READ (hidden slide):&amp;quot;&quot;/&gt;&lt;property id=&quot;20307&quot; value=&quot;261&quot;/&gt;&lt;/object&gt;&lt;object type=&quot;3&quot; unique_id=&quot;10009&quot;&gt;&lt;property id=&quot;20148&quot; value=&quot;5&quot;/&gt;&lt;property id=&quot;20300&quot; value=&quot;Slide 6 - &amp;quot;SPEAKER COMMENT SLIDE (hidden slide)::&amp;quot;&quot;/&gt;&lt;property id=&quot;20307&quot; value=&quot;262&quot;/&gt;&lt;/object&gt;&lt;object type=&quot;3&quot; unique_id=&quot;10010&quot;&gt;&lt;property id=&quot;20148&quot; value=&quot;5&quot;/&gt;&lt;property id=&quot;20300&quot; value=&quot;Slide 7 - &amp;quot;PowerPoint Guidelines&amp;quot;&quot;/&gt;&lt;property id=&quot;20307&quot; value=&quot;263&quot;/&gt;&lt;/object&gt;&lt;object type=&quot;3&quot; unique_id=&quot;10011&quot;&gt;&lt;property id=&quot;20148&quot; value=&quot;5&quot;/&gt;&lt;property id=&quot;20300&quot; value=&quot;Slide 8 - &amp;quot;Using Subtitles&amp;#x0D;&amp;#x0A;Subtitle color&amp;quot;&quot;/&gt;&lt;property id=&quot;20307&quot; value=&quot;264&quot;/&gt;&lt;/object&gt;&lt;object type=&quot;3&quot; unique_id=&quot;10012&quot;&gt;&lt;property id=&quot;20148&quot; value=&quot;5&quot;/&gt;&lt;property id=&quot;20300&quot; value=&quot;Slide 9 - &amp;quot;Code Sample&amp;#x0D;&amp;#x0A;How to show code in a slide&amp;quot;&quot;/&gt;&lt;property id=&quot;20307&quot; value=&quot;265&quot;/&gt;&lt;/object&gt;&lt;object type=&quot;3&quot; unique_id=&quot;10013&quot;&gt;&lt;property id=&quot;20148&quot; value=&quot;5&quot;/&gt;&lt;property id=&quot;20300&quot; value=&quot;Slide 10 - &amp;quot;Example Diagram&amp;quot;&quot;/&gt;&lt;property id=&quot;20307&quot; value=&quot;266&quot;/&gt;&lt;/object&gt;&lt;object type=&quot;3&quot; unique_id=&quot;10014&quot;&gt;&lt;property id=&quot;20148&quot; value=&quot;5&quot;/&gt;&lt;property id=&quot;20300&quot; value=&quot;Slide 11 - &amp;quot;Demo Title&amp;quot;&quot;/&gt;&lt;property id=&quot;20307&quot; value=&quot;268&quot;/&gt;&lt;/object&gt;&lt;object type=&quot;3&quot; unique_id=&quot;10015&quot;&gt;&lt;property id=&quot;20148&quot; value=&quot;5&quot;/&gt;&lt;property id=&quot;20300&quot; value=&quot;Slide 12 - &amp;quot;Partner Title&amp;quot;&quot;/&gt;&lt;property id=&quot;20307&quot; value=&quot;273&quot;/&gt;&lt;/object&gt;&lt;object type=&quot;3&quot; unique_id=&quot;10016&quot;&gt;&lt;property id=&quot;20148&quot; value=&quot;5&quot;/&gt;&lt;property id=&quot;20300&quot; value=&quot;Slide 13 - &amp;quot;Announcement Title&amp;quot;&quot;/&gt;&lt;property id=&quot;20307&quot; value=&quot;274&quot;/&gt;&lt;/object&gt;&lt;object type=&quot;3&quot; unique_id=&quot;10017&quot;&gt;&lt;property id=&quot;20148&quot; value=&quot;5&quot;/&gt;&lt;property id=&quot;20300&quot; value=&quot;Slide 14 - &amp;quot;Video Title&amp;quot;&quot;/&gt;&lt;property id=&quot;20307&quot; value=&quot;275&quot;/&gt;&lt;/object&gt;&lt;object type=&quot;3&quot; unique_id=&quot;10018&quot;&gt;&lt;property id=&quot;20148&quot; value=&quot;5&quot;/&gt;&lt;property id=&quot;20300&quot; value=&quot;Slide 15 - &amp;quot;Customer Title&amp;quot;&quot;/&gt;&lt;property id=&quot;20307&quot; value=&quot;276&quot;/&gt;&lt;/object&gt;&lt;object type=&quot;3&quot; unique_id=&quot;10019&quot;&gt;&lt;property id=&quot;20148&quot; value=&quot;5&quot;/&gt;&lt;property id=&quot;20300&quot; value=&quot;Slide 16 - &amp;quot;Call To Action&amp;quot;&quot;/&gt;&lt;property id=&quot;20307&quot; value=&quot;270&quot;/&gt;&lt;/object&gt;&lt;object type=&quot;3&quot; unique_id=&quot;10020&quot;&gt;&lt;property id=&quot;20148&quot; value=&quot;5&quot;/&gt;&lt;property id=&quot;20300&quot; value=&quot;Slide 17 - &amp;quot;Additional Resources&amp;quot;&quot;/&gt;&lt;property id=&quot;20307&quot; value=&quot;271&quot;/&gt;&lt;/object&gt;&lt;object type=&quot;3&quot; unique_id=&quot;10021&quot;&gt;&lt;property id=&quot;20148&quot; value=&quot;5&quot;/&gt;&lt;property id=&quot;20300&quot; value=&quot;Slide 18&quot;/&gt;&lt;property id=&quot;20307&quot; value=&quot;272&quot;/&gt;&lt;/object&gt;&lt;/object&gt;&lt;/object&gt;&lt;/database&gt;"/>
  <p:tag name="SECTOMILLISECCONVERTED" val="1"/>
</p:tagLst>
</file>

<file path=ppt/theme/theme1.xml><?xml version="1.0" encoding="utf-8"?>
<a:theme xmlns:a="http://schemas.openxmlformats.org/drawingml/2006/main" name="WinHEC 2008 Template_NEW_9.22.08">
  <a:themeElements>
    <a:clrScheme name="Custom 7">
      <a:dk1>
        <a:srgbClr val="000000"/>
      </a:dk1>
      <a:lt1>
        <a:srgbClr val="FFFFFF"/>
      </a:lt1>
      <a:dk2>
        <a:srgbClr val="26357E"/>
      </a:dk2>
      <a:lt2>
        <a:srgbClr val="FFFFFF"/>
      </a:lt2>
      <a:accent1>
        <a:srgbClr val="FDE399"/>
      </a:accent1>
      <a:accent2>
        <a:srgbClr val="92D050"/>
      </a:accent2>
      <a:accent3>
        <a:srgbClr val="E76429"/>
      </a:accent3>
      <a:accent4>
        <a:srgbClr val="5DD3FF"/>
      </a:accent4>
      <a:accent5>
        <a:srgbClr val="FF9929"/>
      </a:accent5>
      <a:accent6>
        <a:srgbClr val="FFC000"/>
      </a:accent6>
      <a:hlink>
        <a:srgbClr val="FAD366"/>
      </a:hlink>
      <a:folHlink>
        <a:srgbClr val="7030A0"/>
      </a:folHlink>
    </a:clrScheme>
    <a:fontScheme name="Business Value launch template">
      <a:majorFont>
        <a:latin typeface="Segoe Semibold"/>
        <a:ea typeface=""/>
        <a:cs typeface=""/>
      </a:majorFont>
      <a:minorFont>
        <a:latin typeface="Segoe"/>
        <a:ea typeface=""/>
        <a:cs typeface=""/>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bwMode="auto">
        <a:ln>
          <a:headEnd type="none" w="med" len="med"/>
          <a:tailEnd type="none" w="med" len="med"/>
        </a:ln>
      </a:spPr>
      <a:bodyPr vert="horz" wrap="square" lIns="91432" tIns="45717" rIns="91432" bIns="45717" numCol="1" rtlCol="0" anchor="ctr" anchorCtr="0" compatLnSpc="1">
        <a:prstTxWarp prst="textNoShape">
          <a:avLst/>
        </a:prstTxWarp>
      </a:bodyPr>
      <a:lstStyle>
        <a:defPPr algn="ctr" defTabSz="914063">
          <a:defRPr dirty="0" err="1" smtClean="0">
            <a:solidFill>
              <a:schemeClr val="tx1"/>
            </a:solidFill>
            <a:effectLst>
              <a:outerShdw blurRad="38100" dist="38100" dir="2700000" algn="tl">
                <a:srgbClr val="000000">
                  <a:alpha val="43137"/>
                </a:srgbClr>
              </a:outerShdw>
            </a:effectLst>
            <a:latin typeface="Trebuchet MS" pitchFamily="34" charset="0"/>
          </a:defRPr>
        </a:defPPr>
      </a:lstStyle>
      <a:style>
        <a:lnRef idx="1">
          <a:schemeClr val="accent2"/>
        </a:lnRef>
        <a:fillRef idx="3">
          <a:schemeClr val="accent2"/>
        </a:fillRef>
        <a:effectRef idx="2">
          <a:schemeClr val="accent2"/>
        </a:effectRef>
        <a:fontRef idx="minor">
          <a:schemeClr val="lt1"/>
        </a:fontRef>
      </a:style>
    </a:spDef>
    <a:lnDef>
      <a:spPr bwMode="auto">
        <a:xfrm>
          <a:off x="0" y="0"/>
          <a:ext cx="1" cy="1"/>
        </a:xfrm>
        <a:custGeom>
          <a:avLst/>
          <a:gdLst/>
          <a:ahLst/>
          <a:cxnLst/>
          <a:rect l="0" t="0" r="0" b="0"/>
          <a:pathLst/>
        </a:custGeom>
        <a:gradFill rotWithShape="0">
          <a:gsLst>
            <a:gs pos="0">
              <a:schemeClr val="folHlink">
                <a:gamma/>
                <a:tint val="72941"/>
                <a:invGamma/>
              </a:schemeClr>
            </a:gs>
            <a:gs pos="50000">
              <a:schemeClr val="folHlink"/>
            </a:gs>
            <a:gs pos="100000">
              <a:schemeClr val="folHlink">
                <a:gamma/>
                <a:tint val="72941"/>
                <a:invGamma/>
              </a:schemeClr>
            </a:gs>
          </a:gsLst>
          <a:lin ang="2700000" scaled="1"/>
        </a:gradFill>
        <a:ln w="12700" cap="flat" cmpd="sng" algn="ctr">
          <a:solidFill>
            <a:schemeClr val="tx1"/>
          </a:solidFill>
          <a:prstDash val="solid"/>
          <a:round/>
          <a:headEnd type="none" w="med" len="med"/>
          <a:tailEnd type="none" w="med" len="med"/>
        </a:ln>
        <a:effectLst/>
      </a:spPr>
      <a:bodyPr vert="horz" wrap="square" lIns="109728" tIns="54864" rIns="109728" bIns="54864" numCol="1" anchor="ctr" anchorCtr="0" compatLnSpc="1">
        <a:prstTxWarp prst="textNoShape">
          <a:avLst/>
        </a:prstTxWarp>
      </a:bodyPr>
      <a:lstStyle>
        <a:defPPr marL="0" marR="0" indent="0" algn="l" defTabSz="1096963" rtl="0" eaLnBrk="1" fontAlgn="base" latinLnBrk="0" hangingPunct="1">
          <a:lnSpc>
            <a:spcPct val="100000"/>
          </a:lnSpc>
          <a:spcBef>
            <a:spcPct val="0"/>
          </a:spcBef>
          <a:spcAft>
            <a:spcPct val="0"/>
          </a:spcAft>
          <a:buClrTx/>
          <a:buSzTx/>
          <a:buFontTx/>
          <a:buNone/>
          <a:tabLst/>
          <a:defRPr kumimoji="0" lang="en-US" sz="2900" b="0" i="0" u="none" strike="noStrike" cap="none" normalizeH="0" baseline="0" smtClean="0">
            <a:solidFill>
              <a:schemeClr val="bg2"/>
            </a:solidFill>
            <a:effectLst/>
            <a:latin typeface="Segoe Semibold" pitchFamily="34" charset="0"/>
          </a:defRPr>
        </a:defPPr>
      </a:lstStyle>
    </a:lnDef>
    <a:txDef>
      <a:spPr>
        <a:noFill/>
      </a:spPr>
      <a:bodyPr wrap="square" rtlCol="0">
        <a:spAutoFit/>
      </a:bodyPr>
      <a:lstStyle>
        <a:defPPr>
          <a:defRPr sz="2800" dirty="0" smtClean="0">
            <a:solidFill>
              <a:schemeClr val="tx1"/>
            </a:solidFill>
            <a:effectLst>
              <a:outerShdw blurRad="38100" dist="38100" dir="2700000" algn="tl">
                <a:srgbClr val="000000">
                  <a:alpha val="43137"/>
                </a:srgbClr>
              </a:outerShdw>
            </a:effectLst>
            <a:latin typeface="Trebuchet MS" pitchFamily="34" charset="0"/>
          </a:defRPr>
        </a:defPPr>
      </a:lstStyle>
    </a:txDef>
  </a:objectDefaults>
  <a:extraClrSchemeLst>
    <a:extraClrScheme>
      <a:clrScheme name="Business Value launch template 1">
        <a:dk1>
          <a:srgbClr val="000000"/>
        </a:dk1>
        <a:lt1>
          <a:srgbClr val="FFFFFF"/>
        </a:lt1>
        <a:dk2>
          <a:srgbClr val="EF7E39"/>
        </a:dk2>
        <a:lt2>
          <a:srgbClr val="FFFFFF"/>
        </a:lt2>
        <a:accent1>
          <a:srgbClr val="000000"/>
        </a:accent1>
        <a:accent2>
          <a:srgbClr val="54C71B"/>
        </a:accent2>
        <a:accent3>
          <a:srgbClr val="F6C0AE"/>
        </a:accent3>
        <a:accent4>
          <a:srgbClr val="DADADA"/>
        </a:accent4>
        <a:accent5>
          <a:srgbClr val="AAAAAA"/>
        </a:accent5>
        <a:accent6>
          <a:srgbClr val="4BB417"/>
        </a:accent6>
        <a:hlink>
          <a:srgbClr val="FBE019"/>
        </a:hlink>
        <a:folHlink>
          <a:srgbClr val="3D78E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2274</Words>
  <Application>Microsoft Office PowerPoint</Application>
  <PresentationFormat>On-screen Show (4:3)</PresentationFormat>
  <Paragraphs>656</Paragraphs>
  <Slides>41</Slides>
  <Notes>41</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41</vt:i4>
      </vt:variant>
    </vt:vector>
  </HeadingPairs>
  <TitlesOfParts>
    <vt:vector size="45" baseType="lpstr">
      <vt:lpstr>WinHEC 2008 Template_NEW_9.22.08</vt:lpstr>
      <vt:lpstr>Worksheet</vt:lpstr>
      <vt:lpstr>Microsoft Office Excel 97-2003 Worksheet</vt:lpstr>
      <vt:lpstr>Image</vt:lpstr>
      <vt:lpstr>COR-T544  Intel Sponsor Session Making Technology and  Products Matter for Developers</vt:lpstr>
      <vt:lpstr>Slide 2</vt:lpstr>
      <vt:lpstr>On-Time 2 Year Manufacturing Cycles The “Tick” of Tick-Tock</vt:lpstr>
      <vt:lpstr>Boosting Performance, Lowering Power</vt:lpstr>
      <vt:lpstr>Investing In Technology Innovations</vt:lpstr>
      <vt:lpstr>Generational Leaps Energy Efficiency:  Mainstream servers</vt:lpstr>
      <vt:lpstr>Moore’s Law In Action:  DATA CENTER OPTIMIZATION</vt:lpstr>
      <vt:lpstr>Intel® Enterprise Roadmap</vt:lpstr>
      <vt:lpstr>Itanium® Platform:  Tukwila</vt:lpstr>
      <vt:lpstr>Xeon® Processor Expandable  XPF 7400 Series Processor</vt:lpstr>
      <vt:lpstr>Technologies to Address IT Challenges</vt:lpstr>
      <vt:lpstr>Enabling Datacenter Optimization  Intel Approach to Energy Efficiency </vt:lpstr>
      <vt:lpstr>Virtualization Evolution Key Usages</vt:lpstr>
      <vt:lpstr>Intel’s Virtualization Innovation</vt:lpstr>
      <vt:lpstr>Intel Leading The Way In HPC</vt:lpstr>
      <vt:lpstr>Clients Built For Business</vt:lpstr>
      <vt:lpstr>A Leap Forward In Performance… </vt:lpstr>
      <vt:lpstr>Demonstrated Customer Improvements</vt:lpstr>
      <vt:lpstr>Nehalem Family</vt:lpstr>
      <vt:lpstr>Efficient Performance Platforms (High End Desktop and Server/Workstation)</vt:lpstr>
      <vt:lpstr>Nehalem Microarchitecture  Dynamically Scalable and Innovative New Design</vt:lpstr>
      <vt:lpstr>Integrated Power Gate</vt:lpstr>
      <vt:lpstr>Turbo Mode W/Nehalem</vt:lpstr>
      <vt:lpstr>Turbo Mode W/Nehalem</vt:lpstr>
      <vt:lpstr>Nehalem − Efficient Performance</vt:lpstr>
      <vt:lpstr>Faster Smaller Cooler Silicon For  The Next Billion Connected Devices</vt:lpstr>
      <vt:lpstr>Intel® Atom™ Processor</vt:lpstr>
      <vt:lpstr>Carry Small/Live Large</vt:lpstr>
      <vt:lpstr>Slide 29</vt:lpstr>
      <vt:lpstr>Cloud Computing Evolution</vt:lpstr>
      <vt:lpstr>Driving Innovation  Through Research</vt:lpstr>
      <vt:lpstr>Visual Computing Acquiring, Analyzing, Modeling and Synthesizing Visual Workloads</vt:lpstr>
      <vt:lpstr>Seismic Imaging/Modeling Algorithms</vt:lpstr>
      <vt:lpstr>Delivering Photo Realism at light speed </vt:lpstr>
      <vt:lpstr>Intel Visualization Engine</vt:lpstr>
      <vt:lpstr>Vision Multi-Core And Many-Cores</vt:lpstr>
      <vt:lpstr>Summary – Key Messages</vt:lpstr>
      <vt:lpstr>Slide 38</vt:lpstr>
      <vt:lpstr>Please Complete A Session Evaluation Form Your input is important!</vt:lpstr>
      <vt:lpstr>Slide 40</vt:lpstr>
      <vt:lpstr>Slide 41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2008-11-12T05:45:34Z</dcterms:created>
  <dcterms:modified xsi:type="dcterms:W3CDTF">2008-11-12T05:45:45Z</dcterms:modified>
</cp:coreProperties>
</file>