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57" r:id="rId2"/>
    <p:sldId id="258" r:id="rId3"/>
    <p:sldId id="336" r:id="rId4"/>
    <p:sldId id="277" r:id="rId5"/>
    <p:sldId id="330" r:id="rId6"/>
    <p:sldId id="327" r:id="rId7"/>
    <p:sldId id="318" r:id="rId8"/>
    <p:sldId id="295" r:id="rId9"/>
    <p:sldId id="287" r:id="rId10"/>
    <p:sldId id="349" r:id="rId11"/>
    <p:sldId id="338" r:id="rId12"/>
    <p:sldId id="354" r:id="rId13"/>
    <p:sldId id="291" r:id="rId14"/>
    <p:sldId id="356" r:id="rId15"/>
    <p:sldId id="293" r:id="rId16"/>
    <p:sldId id="294" r:id="rId17"/>
    <p:sldId id="292" r:id="rId18"/>
    <p:sldId id="344" r:id="rId19"/>
    <p:sldId id="347" r:id="rId20"/>
    <p:sldId id="320" r:id="rId21"/>
    <p:sldId id="351" r:id="rId22"/>
    <p:sldId id="315" r:id="rId23"/>
    <p:sldId id="314" r:id="rId24"/>
    <p:sldId id="309" r:id="rId25"/>
    <p:sldId id="321" r:id="rId26"/>
    <p:sldId id="285" r:id="rId27"/>
    <p:sldId id="270" r:id="rId28"/>
    <p:sldId id="350" r:id="rId29"/>
    <p:sldId id="271" r:id="rId30"/>
    <p:sldId id="357" r:id="rId31"/>
    <p:sldId id="272"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7"/>
    <a:srgbClr val="000000"/>
    <a:srgbClr val="FF99CC"/>
    <a:srgbClr val="DD5DC5"/>
    <a:srgbClr val="FFAE37"/>
    <a:srgbClr val="D4350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73" autoAdjust="0"/>
    <p:restoredTop sz="85216" autoAdjust="0"/>
  </p:normalViewPr>
  <p:slideViewPr>
    <p:cSldViewPr snapToGrid="0" showGuides="1">
      <p:cViewPr varScale="1">
        <p:scale>
          <a:sx n="109" d="100"/>
          <a:sy n="109" d="100"/>
        </p:scale>
        <p:origin x="-84" y="-186"/>
      </p:cViewPr>
      <p:guideLst>
        <p:guide orient="horz" pos="2160"/>
        <p:guide orient="horz" pos="146"/>
        <p:guide orient="horz" pos="4178"/>
        <p:guide orient="horz" pos="893"/>
        <p:guide orient="horz" pos="1198"/>
        <p:guide orient="horz" pos="1484"/>
        <p:guide orient="horz" pos="4001"/>
        <p:guide pos="240"/>
        <p:guide pos="5520"/>
        <p:guide pos="2880"/>
        <p:guide pos="46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99" d="100"/>
          <a:sy n="99" d="100"/>
        </p:scale>
        <p:origin x="-3528"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Hardware Quality Attributes: </a:t>
            </a:r>
          </a:p>
        </c:rich>
      </c:tx>
      <c:layout>
        <c:manualLayout>
          <c:xMode val="edge"/>
          <c:yMode val="edge"/>
          <c:x val="0.36608038188007908"/>
          <c:y val="5.1741059424576477E-2"/>
        </c:manualLayout>
      </c:layout>
    </c:title>
    <c:plotArea>
      <c:layout>
        <c:manualLayout>
          <c:layoutTarget val="inner"/>
          <c:xMode val="edge"/>
          <c:yMode val="edge"/>
          <c:x val="0.34231809565471644"/>
          <c:y val="0.15914489311164096"/>
          <c:w val="0.65768190434529794"/>
          <c:h val="0.74887991669256082"/>
        </c:manualLayout>
      </c:layout>
      <c:barChart>
        <c:barDir val="bar"/>
        <c:grouping val="stacked"/>
        <c:ser>
          <c:idx val="0"/>
          <c:order val="0"/>
          <c:tx>
            <c:strRef>
              <c:f>Sheet1!$B$1</c:f>
              <c:strCache>
                <c:ptCount val="1"/>
                <c:pt idx="0">
                  <c:v>Most important</c:v>
                </c:pt>
              </c:strCache>
            </c:strRef>
          </c:tx>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w="9525" cap="flat" cmpd="sng" algn="ctr">
              <a:solidFill>
                <a:schemeClr val="accent1">
                  <a:shade val="60000"/>
                  <a:satMod val="300000"/>
                </a:schemeClr>
              </a:solidFill>
              <a:prstDash val="solid"/>
            </a:ln>
            <a:effectLst>
              <a:glow rad="70000">
                <a:schemeClr val="accent1">
                  <a:tint val="30000"/>
                  <a:shade val="95000"/>
                  <a:satMod val="300000"/>
                  <a:alpha val="50000"/>
                </a:schemeClr>
              </a:glow>
            </a:effectLst>
          </c:spPr>
          <c:dLbls>
            <c:dLbl>
              <c:idx val="0"/>
              <c:layout>
                <c:manualLayout>
                  <c:x val="9.7599648229128068E-3"/>
                  <c:y val="-1.8383549624262632E-3"/>
                </c:manualLayout>
              </c:layout>
              <c:dLblPos val="ctr"/>
              <c:showVal val="1"/>
            </c:dLbl>
            <c:dLbl>
              <c:idx val="1"/>
              <c:layout>
                <c:manualLayout>
                  <c:x val="-2.524999394462238E-3"/>
                  <c:y val="-2.5173009156394767E-3"/>
                </c:manualLayout>
              </c:layout>
              <c:dLblPos val="ctr"/>
              <c:showVal val="1"/>
            </c:dLbl>
            <c:dLbl>
              <c:idx val="2"/>
              <c:layout>
                <c:manualLayout>
                  <c:x val="3.1697534843190866E-3"/>
                  <c:y val="-8.2041830458228664E-4"/>
                </c:manualLayout>
              </c:layout>
              <c:dLblPos val="ctr"/>
              <c:showVal val="1"/>
            </c:dLbl>
            <c:dLbl>
              <c:idx val="3"/>
              <c:layout>
                <c:manualLayout>
                  <c:x val="1.0157027827775137E-2"/>
                  <c:y val="-1.4989624828181001E-3"/>
                </c:manualLayout>
              </c:layout>
              <c:dLblPos val="ctr"/>
              <c:showVal val="1"/>
            </c:dLbl>
            <c:dLbl>
              <c:idx val="4"/>
              <c:layout>
                <c:manualLayout>
                  <c:x val="1.0318306182106616E-2"/>
                  <c:y val="-2.1777502500946039E-3"/>
                </c:manualLayout>
              </c:layout>
              <c:dLblPos val="ctr"/>
              <c:showVal val="1"/>
            </c:dLbl>
            <c:numFmt formatCode="0%" sourceLinked="0"/>
            <c:txPr>
              <a:bodyPr/>
              <a:lstStyle/>
              <a:p>
                <a:pPr>
                  <a:defRPr>
                    <a:solidFill>
                      <a:schemeClr val="bg2"/>
                    </a:solidFill>
                  </a:defRPr>
                </a:pPr>
                <a:endParaRPr lang="en-US"/>
              </a:p>
            </c:txPr>
            <c:showVal val="1"/>
          </c:dLbls>
          <c:cat>
            <c:strRef>
              <c:f>Sheet1!$A$2:$A$17</c:f>
              <c:strCache>
                <c:ptCount val="7"/>
                <c:pt idx="0">
                  <c:v>Superior cust svc / support</c:v>
                </c:pt>
                <c:pt idx="1">
                  <c:v>Ease of use</c:v>
                </c:pt>
                <c:pt idx="2">
                  <c:v>More secure</c:v>
                </c:pt>
                <c:pt idx="3">
                  <c:v>Integration w/ computer features</c:v>
                </c:pt>
                <c:pt idx="4">
                  <c:v>Ease of installation / set-up</c:v>
                </c:pt>
                <c:pt idx="5">
                  <c:v>Faster speed / better performance</c:v>
                </c:pt>
                <c:pt idx="6">
                  <c:v>Reliability / stability</c:v>
                </c:pt>
              </c:strCache>
            </c:strRef>
          </c:cat>
          <c:val>
            <c:numRef>
              <c:f>Sheet1!$B$2:$B$17</c:f>
              <c:numCache>
                <c:formatCode>0%</c:formatCode>
                <c:ptCount val="7"/>
                <c:pt idx="0">
                  <c:v>3.0000000000000183E-2</c:v>
                </c:pt>
                <c:pt idx="1">
                  <c:v>8.0000000000000224E-2</c:v>
                </c:pt>
                <c:pt idx="2">
                  <c:v>9.0000000000000066E-2</c:v>
                </c:pt>
                <c:pt idx="3">
                  <c:v>0.11000000000000019</c:v>
                </c:pt>
                <c:pt idx="4">
                  <c:v>0.11000000000000019</c:v>
                </c:pt>
                <c:pt idx="5">
                  <c:v>0.14000000000000001</c:v>
                </c:pt>
                <c:pt idx="6">
                  <c:v>0.44000000000000106</c:v>
                </c:pt>
              </c:numCache>
            </c:numRef>
          </c:val>
        </c:ser>
        <c:ser>
          <c:idx val="1"/>
          <c:order val="1"/>
          <c:tx>
            <c:strRef>
              <c:f>Sheet1!$C$1</c:f>
              <c:strCache>
                <c:ptCount val="1"/>
                <c:pt idx="0">
                  <c:v>2nd most</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w="9525" cap="flat" cmpd="sng" algn="ctr">
              <a:solidFill>
                <a:schemeClr val="accent2">
                  <a:shade val="60000"/>
                  <a:satMod val="300000"/>
                </a:schemeClr>
              </a:solidFill>
              <a:prstDash val="solid"/>
            </a:ln>
            <a:effectLst>
              <a:glow rad="70000">
                <a:schemeClr val="accent2">
                  <a:tint val="30000"/>
                  <a:shade val="95000"/>
                  <a:satMod val="300000"/>
                  <a:alpha val="50000"/>
                </a:schemeClr>
              </a:glow>
            </a:effectLst>
          </c:spPr>
          <c:dLbls>
            <c:dLbl>
              <c:idx val="0"/>
              <c:layout>
                <c:manualLayout>
                  <c:x val="1.158868064034406E-2"/>
                  <c:y val="-1.8383832711842195E-3"/>
                </c:manualLayout>
              </c:layout>
              <c:dLblPos val="ctr"/>
              <c:showVal val="1"/>
            </c:dLbl>
            <c:dLbl>
              <c:idx val="1"/>
              <c:layout>
                <c:manualLayout>
                  <c:x val="1.7870356197420081E-2"/>
                  <c:y val="-2.5169274494196811E-3"/>
                </c:manualLayout>
              </c:layout>
              <c:dLblPos val="ctr"/>
              <c:showVal val="1"/>
            </c:dLbl>
            <c:dLbl>
              <c:idx val="2"/>
              <c:layout>
                <c:manualLayout>
                  <c:x val="4.5308607511147158E-3"/>
                  <c:y val="-3.1957152166963618E-3"/>
                </c:manualLayout>
              </c:layout>
              <c:dLblPos val="ctr"/>
              <c:showVal val="1"/>
            </c:dLbl>
            <c:txPr>
              <a:bodyPr/>
              <a:lstStyle/>
              <a:p>
                <a:pPr>
                  <a:defRPr>
                    <a:solidFill>
                      <a:schemeClr val="bg2"/>
                    </a:solidFill>
                  </a:defRPr>
                </a:pPr>
                <a:endParaRPr lang="en-US"/>
              </a:p>
            </c:txPr>
            <c:showVal val="1"/>
          </c:dLbls>
          <c:cat>
            <c:strRef>
              <c:f>Sheet1!$A$2:$A$17</c:f>
              <c:strCache>
                <c:ptCount val="7"/>
                <c:pt idx="0">
                  <c:v>Superior cust svc / support</c:v>
                </c:pt>
                <c:pt idx="1">
                  <c:v>Ease of use</c:v>
                </c:pt>
                <c:pt idx="2">
                  <c:v>More secure</c:v>
                </c:pt>
                <c:pt idx="3">
                  <c:v>Integration w/ computer features</c:v>
                </c:pt>
                <c:pt idx="4">
                  <c:v>Ease of installation / set-up</c:v>
                </c:pt>
                <c:pt idx="5">
                  <c:v>Faster speed / better performance</c:v>
                </c:pt>
                <c:pt idx="6">
                  <c:v>Reliability / stability</c:v>
                </c:pt>
              </c:strCache>
            </c:strRef>
          </c:cat>
          <c:val>
            <c:numRef>
              <c:f>Sheet1!$C$2:$C$17</c:f>
              <c:numCache>
                <c:formatCode>0%</c:formatCode>
                <c:ptCount val="7"/>
                <c:pt idx="0">
                  <c:v>9.0000000000000066E-2</c:v>
                </c:pt>
                <c:pt idx="1">
                  <c:v>0.13</c:v>
                </c:pt>
                <c:pt idx="2">
                  <c:v>0.1</c:v>
                </c:pt>
                <c:pt idx="3">
                  <c:v>0.13</c:v>
                </c:pt>
                <c:pt idx="4">
                  <c:v>0.14000000000000001</c:v>
                </c:pt>
                <c:pt idx="5">
                  <c:v>0.23</c:v>
                </c:pt>
                <c:pt idx="6">
                  <c:v>0.19000000000000056</c:v>
                </c:pt>
              </c:numCache>
            </c:numRef>
          </c:val>
        </c:ser>
        <c:ser>
          <c:idx val="2"/>
          <c:order val="2"/>
          <c:tx>
            <c:strRef>
              <c:f>Sheet1!$D$1</c:f>
              <c:strCache>
                <c:ptCount val="1"/>
                <c:pt idx="0">
                  <c:v>3rd most</c:v>
                </c:pt>
              </c:strCache>
            </c:strRef>
          </c:tx>
          <c:spPr>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w="9525" cap="flat" cmpd="sng" algn="ctr">
              <a:solidFill>
                <a:schemeClr val="accent5">
                  <a:shade val="60000"/>
                  <a:satMod val="300000"/>
                </a:schemeClr>
              </a:solidFill>
              <a:prstDash val="solid"/>
            </a:ln>
            <a:effectLst>
              <a:glow rad="70000">
                <a:schemeClr val="accent5">
                  <a:tint val="30000"/>
                  <a:shade val="95000"/>
                  <a:satMod val="300000"/>
                  <a:alpha val="50000"/>
                </a:schemeClr>
              </a:glow>
            </a:effectLst>
          </c:spPr>
          <c:dLbls>
            <c:dLbl>
              <c:idx val="0"/>
              <c:layout>
                <c:manualLayout>
                  <c:x val="2.3530984304146372E-3"/>
                  <c:y val="-1.8383832711842195E-3"/>
                </c:manualLayout>
              </c:layout>
              <c:dLblPos val="ctr"/>
              <c:showVal val="1"/>
            </c:dLbl>
            <c:dLbl>
              <c:idx val="2"/>
              <c:layout>
                <c:manualLayout>
                  <c:x val="7.1623424761473814E-3"/>
                  <c:y val="-3.1957152166963618E-3"/>
                </c:manualLayout>
              </c:layout>
              <c:dLblPos val="ctr"/>
              <c:showVal val="1"/>
            </c:dLbl>
            <c:spPr>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w="9525" cap="flat" cmpd="sng" algn="ctr">
                <a:solidFill>
                  <a:schemeClr val="accent5">
                    <a:shade val="60000"/>
                    <a:satMod val="300000"/>
                  </a:schemeClr>
                </a:solidFill>
                <a:prstDash val="solid"/>
              </a:ln>
              <a:effectLst>
                <a:glow rad="70000">
                  <a:schemeClr val="accent5">
                    <a:tint val="30000"/>
                    <a:shade val="95000"/>
                    <a:satMod val="300000"/>
                    <a:alpha val="50000"/>
                  </a:schemeClr>
                </a:glow>
              </a:effectLst>
            </c:spPr>
            <c:txPr>
              <a:bodyPr/>
              <a:lstStyle/>
              <a:p>
                <a:pPr>
                  <a:defRPr>
                    <a:solidFill>
                      <a:schemeClr val="bg2"/>
                    </a:solidFill>
                  </a:defRPr>
                </a:pPr>
                <a:endParaRPr lang="en-US"/>
              </a:p>
            </c:txPr>
            <c:showVal val="1"/>
          </c:dLbls>
          <c:cat>
            <c:strRef>
              <c:f>Sheet1!$A$2:$A$17</c:f>
              <c:strCache>
                <c:ptCount val="7"/>
                <c:pt idx="0">
                  <c:v>Superior cust svc / support</c:v>
                </c:pt>
                <c:pt idx="1">
                  <c:v>Ease of use</c:v>
                </c:pt>
                <c:pt idx="2">
                  <c:v>More secure</c:v>
                </c:pt>
                <c:pt idx="3">
                  <c:v>Integration w/ computer features</c:v>
                </c:pt>
                <c:pt idx="4">
                  <c:v>Ease of installation / set-up</c:v>
                </c:pt>
                <c:pt idx="5">
                  <c:v>Faster speed / better performance</c:v>
                </c:pt>
                <c:pt idx="6">
                  <c:v>Reliability / stability</c:v>
                </c:pt>
              </c:strCache>
            </c:strRef>
          </c:cat>
          <c:val>
            <c:numRef>
              <c:f>Sheet1!$D$2:$D$17</c:f>
              <c:numCache>
                <c:formatCode>0%</c:formatCode>
                <c:ptCount val="7"/>
                <c:pt idx="0">
                  <c:v>0.16000000000000056</c:v>
                </c:pt>
                <c:pt idx="1">
                  <c:v>0.15000000000000024</c:v>
                </c:pt>
                <c:pt idx="2">
                  <c:v>0.11000000000000019</c:v>
                </c:pt>
                <c:pt idx="3">
                  <c:v>0.11000000000000019</c:v>
                </c:pt>
                <c:pt idx="4">
                  <c:v>0.17</c:v>
                </c:pt>
                <c:pt idx="5">
                  <c:v>0.15000000000000024</c:v>
                </c:pt>
                <c:pt idx="6">
                  <c:v>0.14000000000000001</c:v>
                </c:pt>
              </c:numCache>
            </c:numRef>
          </c:val>
        </c:ser>
        <c:gapWidth val="50"/>
        <c:overlap val="100"/>
        <c:axId val="78081408"/>
        <c:axId val="78115968"/>
      </c:barChart>
      <c:catAx>
        <c:axId val="78081408"/>
        <c:scaling>
          <c:orientation val="minMax"/>
        </c:scaling>
        <c:axPos val="l"/>
        <c:numFmt formatCode="General" sourceLinked="1"/>
        <c:tickLblPos val="nextTo"/>
        <c:txPr>
          <a:bodyPr rot="0" vert="horz"/>
          <a:lstStyle/>
          <a:p>
            <a:pPr>
              <a:defRPr/>
            </a:pPr>
            <a:endParaRPr lang="en-US"/>
          </a:p>
        </c:txPr>
        <c:crossAx val="78115968"/>
        <c:crosses val="autoZero"/>
        <c:auto val="1"/>
        <c:lblAlgn val="ctr"/>
        <c:lblOffset val="100"/>
        <c:tickLblSkip val="1"/>
        <c:tickMarkSkip val="1"/>
      </c:catAx>
      <c:valAx>
        <c:axId val="78115968"/>
        <c:scaling>
          <c:orientation val="minMax"/>
          <c:max val="1"/>
        </c:scaling>
        <c:delete val="1"/>
        <c:axPos val="b"/>
        <c:numFmt formatCode="0%" sourceLinked="1"/>
        <c:tickLblPos val="nextTo"/>
        <c:crossAx val="78081408"/>
        <c:crosses val="autoZero"/>
        <c:crossBetween val="between"/>
        <c:majorUnit val="0.25"/>
        <c:minorUnit val="0.1"/>
      </c:valAx>
    </c:plotArea>
    <c:legend>
      <c:legendPos val="r"/>
      <c:layout>
        <c:manualLayout>
          <c:xMode val="edge"/>
          <c:yMode val="edge"/>
          <c:x val="0.63464309603085012"/>
          <c:y val="0.73060563818796864"/>
          <c:w val="0.21152789929036694"/>
          <c:h val="0.18025093017219351"/>
        </c:manualLayout>
      </c:layout>
      <c:overlay val="1"/>
    </c:legend>
    <c:plotVisOnly val="1"/>
    <c:dispBlanksAs val="gap"/>
  </c:chart>
  <c:txPr>
    <a:bodyPr/>
    <a:lstStyle/>
    <a:p>
      <a:pPr>
        <a:defRPr sz="1050">
          <a:solidFill>
            <a:schemeClr val="accent1"/>
          </a:solidFill>
          <a:latin typeface="Trebuchet MS"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defTabSz="931774">
              <a:defRPr/>
            </a:pPr>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pPr defTabSz="931774">
              <a:defRPr/>
            </a:pPr>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99A39-D172-4F77-A9C8-FB94AC85181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99A39-D172-4F77-A9C8-FB94AC85181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787D3B9-CF36-47FA-9670-0440FC1C36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7D3B9-CF36-47FA-9670-0440FC1C362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787D3B9-CF36-47FA-9670-0440FC1C36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7D3B9-CF36-47FA-9670-0440FC1C36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9:48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5840"/>
          <p:cNvSpPr>
            <a:spLocks noGrp="1" noRot="1" noChangeAspect="1" noChangeArrowheads="1" noTextEdit="1"/>
          </p:cNvSpPr>
          <p:nvPr>
            <p:ph type="sldImg"/>
          </p:nvPr>
        </p:nvSpPr>
        <p:spPr>
          <a:noFill/>
          <a:ln w="9525" cap="flat">
            <a:headEnd type="none" w="med" len="med"/>
            <a:tailEnd type="none" w="med" len="med"/>
          </a:ln>
        </p:spPr>
      </p:sp>
      <p:sp>
        <p:nvSpPr>
          <p:cNvPr id="31746" name="Rectangle 35841"/>
          <p:cNvSpPr>
            <a:spLocks noGrp="1" noChangeArrowheads="1"/>
          </p:cNvSpPr>
          <p:nvPr>
            <p:ph type="body" idx="1"/>
          </p:nvPr>
        </p:nvSpPr>
        <p:spPr>
          <a:noFill/>
          <a:ln/>
        </p:spPr>
        <p:txBody>
          <a:bodyPr/>
          <a:lstStyle/>
          <a:p>
            <a:pPr hangingPunct="1"/>
            <a:endParaRPr lang="en-US" dirty="0"/>
          </a:p>
        </p:txBody>
      </p:sp>
      <p:sp>
        <p:nvSpPr>
          <p:cNvPr id="35843" name="Slide Number Placeholder 35842"/>
          <p:cNvSpPr>
            <a:spLocks noGrp="1" noChangeArrowheads="1"/>
          </p:cNvSpPr>
          <p:nvPr>
            <p:ph type="sldNum" sz="quarter" idx="5"/>
          </p:nvPr>
        </p:nvSpPr>
        <p:spPr/>
        <p:txBody>
          <a:bodyPr/>
          <a:lstStyle/>
          <a:p>
            <a:fld id="{796AF4D1-ABC4-4025-AFEB-9E4BF11C60E7}"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5840"/>
          <p:cNvSpPr>
            <a:spLocks noGrp="1" noRot="1" noChangeAspect="1" noChangeArrowheads="1" noTextEdit="1"/>
          </p:cNvSpPr>
          <p:nvPr>
            <p:ph type="sldImg"/>
          </p:nvPr>
        </p:nvSpPr>
        <p:spPr>
          <a:noFill/>
          <a:ln w="9525" cap="flat">
            <a:headEnd type="none" w="med" len="med"/>
            <a:tailEnd type="none" w="med" len="med"/>
          </a:ln>
        </p:spPr>
      </p:sp>
      <p:sp>
        <p:nvSpPr>
          <p:cNvPr id="31746" name="Rectangle 35841"/>
          <p:cNvSpPr>
            <a:spLocks noGrp="1" noChangeArrowheads="1"/>
          </p:cNvSpPr>
          <p:nvPr>
            <p:ph type="body" idx="1"/>
          </p:nvPr>
        </p:nvSpPr>
        <p:spPr>
          <a:noFill/>
          <a:ln/>
        </p:spPr>
        <p:txBody>
          <a:bodyPr/>
          <a:lstStyle/>
          <a:p>
            <a:pPr hangingPunct="1"/>
            <a:endParaRPr lang="en-US" dirty="0"/>
          </a:p>
        </p:txBody>
      </p:sp>
      <p:sp>
        <p:nvSpPr>
          <p:cNvPr id="35843" name="Slide Number Placeholder 35842"/>
          <p:cNvSpPr>
            <a:spLocks noGrp="1" noChangeArrowheads="1"/>
          </p:cNvSpPr>
          <p:nvPr>
            <p:ph type="sldNum" sz="quarter" idx="5"/>
          </p:nvPr>
        </p:nvSpPr>
        <p:spPr/>
        <p:txBody>
          <a:bodyPr/>
          <a:lstStyle/>
          <a:p>
            <a:fld id="{796AF4D1-ABC4-4025-AFEB-9E4BF11C60E7}"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lIns="93177" tIns="46589" rIns="93177" bIns="46589"/>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787D3B9-CF36-47FA-9670-0440FC1C362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creativecommons.org/licenses/by-nc-sa/3.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mailto:Logofb@microsoft.com" TargetMode="External"/><Relationship Id="rId3" Type="http://schemas.openxmlformats.org/officeDocument/2006/relationships/hyperlink" Target="http://winqual.microsoft.com/hcl/" TargetMode="External"/><Relationship Id="rId7" Type="http://schemas.openxmlformats.org/officeDocument/2006/relationships/hyperlink" Target="http://www.microsoft.com/whdc/newsreq.mspx#EEC" TargetMode="External"/><Relationship Id="rId12" Type="http://schemas.openxmlformats.org/officeDocument/2006/relationships/hyperlink" Target="mailto:whqlwu@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inqual.microsoft.com/" TargetMode="External"/><Relationship Id="rId11" Type="http://schemas.openxmlformats.org/officeDocument/2006/relationships/hyperlink" Target="mailto:whqlegal@microsoft.com" TargetMode="External"/><Relationship Id="rId5" Type="http://schemas.openxmlformats.org/officeDocument/2006/relationships/hyperlink" Target="http://www.microsoft.com/whdc/winLogo/" TargetMode="External"/><Relationship Id="rId10" Type="http://schemas.openxmlformats.org/officeDocument/2006/relationships/hyperlink" Target="mailto:wscat@microsoft.com" TargetMode="External"/><Relationship Id="rId4" Type="http://schemas.openxmlformats.org/officeDocument/2006/relationships/hyperlink" Target="http://www.microsoft.com/windows/compatibility/" TargetMode="External"/><Relationship Id="rId9" Type="http://schemas.openxmlformats.org/officeDocument/2006/relationships/hyperlink" Target="mailto:winqual@microsof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latin typeface="Trebuchet MS" pitchFamily="34" charset="0"/>
              </a:rPr>
              <a:t>Historical Requirements Structure</a:t>
            </a:r>
            <a:endParaRPr lang="en-US" sz="4400" dirty="0">
              <a:latin typeface="Trebuchet MS" pitchFamily="34" charset="0"/>
            </a:endParaRPr>
          </a:p>
        </p:txBody>
      </p:sp>
      <p:sp>
        <p:nvSpPr>
          <p:cNvPr id="51" name="Content Placeholder 50"/>
          <p:cNvSpPr>
            <a:spLocks noGrp="1"/>
          </p:cNvSpPr>
          <p:nvPr>
            <p:ph idx="1"/>
          </p:nvPr>
        </p:nvSpPr>
        <p:spPr>
          <a:xfrm>
            <a:off x="382588" y="1414464"/>
            <a:ext cx="8380412" cy="2195986"/>
          </a:xfrm>
        </p:spPr>
        <p:txBody>
          <a:bodyPr/>
          <a:lstStyle/>
          <a:p>
            <a:pPr marL="404813" indent="-404813"/>
            <a:r>
              <a:rPr lang="en-US" sz="2800" dirty="0" smtClean="0">
                <a:latin typeface="Trebuchet MS" pitchFamily="34" charset="0"/>
              </a:rPr>
              <a:t>Requirements have evolved by </a:t>
            </a:r>
            <a:br>
              <a:rPr lang="en-US" sz="2800" dirty="0" smtClean="0">
                <a:latin typeface="Trebuchet MS" pitchFamily="34" charset="0"/>
              </a:rPr>
            </a:br>
            <a:r>
              <a:rPr lang="en-US" sz="2800" dirty="0" smtClean="0">
                <a:latin typeface="Trebuchet MS" pitchFamily="34" charset="0"/>
              </a:rPr>
              <a:t>categories, resulting in</a:t>
            </a:r>
          </a:p>
          <a:p>
            <a:pPr marL="800100" lvl="1" indent="-395288"/>
            <a:r>
              <a:rPr lang="en-US" sz="2400" dirty="0" smtClean="0">
                <a:latin typeface="Trebuchet MS" pitchFamily="34" charset="0"/>
              </a:rPr>
              <a:t>Duplicate requirements</a:t>
            </a:r>
          </a:p>
          <a:p>
            <a:pPr marL="800100" lvl="1" indent="-395288"/>
            <a:r>
              <a:rPr lang="en-US" sz="2400" dirty="0" smtClean="0">
                <a:latin typeface="Trebuchet MS" pitchFamily="34" charset="0"/>
              </a:rPr>
              <a:t>Inconsistencies</a:t>
            </a:r>
          </a:p>
          <a:p>
            <a:pPr marL="800100" lvl="1" indent="-395288"/>
            <a:r>
              <a:rPr lang="en-US" sz="2400" dirty="0" smtClean="0">
                <a:latin typeface="Trebuchet MS" pitchFamily="34" charset="0"/>
              </a:rPr>
              <a:t>Lack clarity</a:t>
            </a:r>
          </a:p>
        </p:txBody>
      </p:sp>
      <p:grpSp>
        <p:nvGrpSpPr>
          <p:cNvPr id="43" name="Group 42"/>
          <p:cNvGrpSpPr/>
          <p:nvPr/>
        </p:nvGrpSpPr>
        <p:grpSpPr>
          <a:xfrm>
            <a:off x="3630308" y="2449502"/>
            <a:ext cx="5393771" cy="3675300"/>
            <a:chOff x="3027950" y="2017867"/>
            <a:chExt cx="6522207" cy="4444213"/>
          </a:xfrm>
        </p:grpSpPr>
        <p:sp>
          <p:nvSpPr>
            <p:cNvPr id="65" name="Rounded Rectangle 64"/>
            <p:cNvSpPr/>
            <p:nvPr/>
          </p:nvSpPr>
          <p:spPr bwMode="auto">
            <a:xfrm>
              <a:off x="6916059" y="4397672"/>
              <a:ext cx="905256" cy="102412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41" name="Rounded Rectangle 40"/>
            <p:cNvSpPr/>
            <p:nvPr/>
          </p:nvSpPr>
          <p:spPr bwMode="auto">
            <a:xfrm>
              <a:off x="4043708" y="5437952"/>
              <a:ext cx="932688" cy="102412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42" name="Rounded Rectangle 41"/>
            <p:cNvSpPr/>
            <p:nvPr/>
          </p:nvSpPr>
          <p:spPr bwMode="auto">
            <a:xfrm>
              <a:off x="4043708" y="3352996"/>
              <a:ext cx="932688" cy="1024128"/>
            </a:xfrm>
            <a:prstGeom prst="roundRect">
              <a:avLst>
                <a:gd name="adj" fmla="val 9033"/>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44" name="Rounded Rectangle 43"/>
            <p:cNvSpPr/>
            <p:nvPr/>
          </p:nvSpPr>
          <p:spPr bwMode="auto">
            <a:xfrm>
              <a:off x="7844027" y="5437952"/>
              <a:ext cx="905256" cy="102412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45" name="Rounded Rectangle 44"/>
            <p:cNvSpPr/>
            <p:nvPr/>
          </p:nvSpPr>
          <p:spPr bwMode="auto">
            <a:xfrm>
              <a:off x="3103127" y="5437952"/>
              <a:ext cx="901726" cy="102412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49" name="Rounded Rectangle 48"/>
            <p:cNvSpPr/>
            <p:nvPr/>
          </p:nvSpPr>
          <p:spPr bwMode="auto">
            <a:xfrm>
              <a:off x="7844027" y="4397672"/>
              <a:ext cx="905256" cy="102412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53" name="Rounded Rectangle 52"/>
            <p:cNvSpPr/>
            <p:nvPr/>
          </p:nvSpPr>
          <p:spPr bwMode="auto">
            <a:xfrm>
              <a:off x="7844027" y="3352996"/>
              <a:ext cx="905256" cy="102412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63" name="Rounded Rectangle 62"/>
            <p:cNvSpPr/>
            <p:nvPr/>
          </p:nvSpPr>
          <p:spPr bwMode="auto">
            <a:xfrm>
              <a:off x="6916059" y="5437952"/>
              <a:ext cx="905256" cy="102412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64" name="Rounded Rectangle 63"/>
            <p:cNvSpPr/>
            <p:nvPr/>
          </p:nvSpPr>
          <p:spPr bwMode="auto">
            <a:xfrm>
              <a:off x="4043708" y="4397672"/>
              <a:ext cx="932688" cy="102412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66" name="Rounded Rectangle 65"/>
            <p:cNvSpPr/>
            <p:nvPr/>
          </p:nvSpPr>
          <p:spPr bwMode="auto">
            <a:xfrm>
              <a:off x="7844027" y="2296849"/>
              <a:ext cx="905256" cy="1024609"/>
            </a:xfrm>
            <a:prstGeom prst="roundRect">
              <a:avLst>
                <a:gd name="adj" fmla="val 9033"/>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68" name="Rectangle 67"/>
            <p:cNvSpPr/>
            <p:nvPr/>
          </p:nvSpPr>
          <p:spPr>
            <a:xfrm rot="19005193">
              <a:off x="6977007" y="2528687"/>
              <a:ext cx="2573150" cy="545845"/>
            </a:xfrm>
            <a:prstGeom prst="rect">
              <a:avLst/>
            </a:prstGeom>
          </p:spPr>
          <p:txBody>
            <a:bodyPr>
              <a:spAutoFit/>
            </a:bodyPr>
            <a:lstStyle/>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Premium</a:t>
              </a:r>
            </a:p>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69" name="Rectangle 68"/>
            <p:cNvSpPr/>
            <p:nvPr/>
          </p:nvSpPr>
          <p:spPr>
            <a:xfrm rot="19005193">
              <a:off x="3194535" y="3604108"/>
              <a:ext cx="2573150" cy="545845"/>
            </a:xfrm>
            <a:prstGeom prst="rect">
              <a:avLst/>
            </a:prstGeom>
          </p:spPr>
          <p:txBody>
            <a:bodyPr>
              <a:spAutoFit/>
            </a:bodyPr>
            <a:lstStyle/>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Premium</a:t>
              </a:r>
            </a:p>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72" name="Rectangle 71"/>
            <p:cNvSpPr/>
            <p:nvPr/>
          </p:nvSpPr>
          <p:spPr>
            <a:xfrm rot="18984517">
              <a:off x="7367508" y="3583079"/>
              <a:ext cx="1770723" cy="576859"/>
            </a:xfrm>
            <a:prstGeom prst="rect">
              <a:avLst/>
            </a:prstGeom>
          </p:spPr>
          <p:txBody>
            <a:bodyPr wrap="square">
              <a:spAutoFit/>
            </a:bodyPr>
            <a:lstStyle/>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Basic</a:t>
              </a:r>
            </a:p>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73" name="Rectangle 72"/>
            <p:cNvSpPr/>
            <p:nvPr/>
          </p:nvSpPr>
          <p:spPr>
            <a:xfrm rot="18984517">
              <a:off x="3555563" y="4558385"/>
              <a:ext cx="1770723" cy="576859"/>
            </a:xfrm>
            <a:prstGeom prst="rect">
              <a:avLst/>
            </a:prstGeom>
          </p:spPr>
          <p:txBody>
            <a:bodyPr wrap="square">
              <a:spAutoFit/>
            </a:bodyPr>
            <a:lstStyle/>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Basic</a:t>
              </a:r>
            </a:p>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74" name="Rectangle 73"/>
            <p:cNvSpPr/>
            <p:nvPr/>
          </p:nvSpPr>
          <p:spPr>
            <a:xfrm rot="18984517">
              <a:off x="6425782" y="4550105"/>
              <a:ext cx="1770723" cy="576859"/>
            </a:xfrm>
            <a:prstGeom prst="rect">
              <a:avLst/>
            </a:prstGeom>
          </p:spPr>
          <p:txBody>
            <a:bodyPr wrap="square">
              <a:spAutoFit/>
            </a:bodyPr>
            <a:lstStyle/>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Basic</a:t>
              </a:r>
            </a:p>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77" name="Rectangle 76"/>
            <p:cNvSpPr/>
            <p:nvPr/>
          </p:nvSpPr>
          <p:spPr>
            <a:xfrm rot="18911619">
              <a:off x="6728651" y="5675778"/>
              <a:ext cx="1264205" cy="375268"/>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Connectivity</a:t>
              </a:r>
            </a:p>
          </p:txBody>
        </p:sp>
        <p:sp>
          <p:nvSpPr>
            <p:cNvPr id="78" name="Rectangle 77"/>
            <p:cNvSpPr/>
            <p:nvPr/>
          </p:nvSpPr>
          <p:spPr>
            <a:xfrm rot="18911619">
              <a:off x="7659829" y="4695379"/>
              <a:ext cx="1264205" cy="375268"/>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Connectivity</a:t>
              </a:r>
            </a:p>
          </p:txBody>
        </p:sp>
        <p:sp>
          <p:nvSpPr>
            <p:cNvPr id="81" name="Rectangle 80"/>
            <p:cNvSpPr/>
            <p:nvPr/>
          </p:nvSpPr>
          <p:spPr>
            <a:xfrm rot="19099746">
              <a:off x="3996816" y="5543967"/>
              <a:ext cx="1025785" cy="638887"/>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Custom </a:t>
              </a:r>
            </a:p>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reliability</a:t>
              </a:r>
            </a:p>
          </p:txBody>
        </p:sp>
        <p:sp>
          <p:nvSpPr>
            <p:cNvPr id="83" name="Rectangle 82"/>
            <p:cNvSpPr/>
            <p:nvPr/>
          </p:nvSpPr>
          <p:spPr>
            <a:xfrm rot="19115530">
              <a:off x="7764385" y="5675778"/>
              <a:ext cx="1055093" cy="375268"/>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Reliability</a:t>
              </a:r>
            </a:p>
          </p:txBody>
        </p:sp>
        <p:sp>
          <p:nvSpPr>
            <p:cNvPr id="84" name="Rectangle 83"/>
            <p:cNvSpPr/>
            <p:nvPr/>
          </p:nvSpPr>
          <p:spPr>
            <a:xfrm rot="19115530">
              <a:off x="3027950" y="5702673"/>
              <a:ext cx="1055093" cy="375268"/>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Reliability</a:t>
              </a:r>
            </a:p>
          </p:txBody>
        </p:sp>
        <p:sp>
          <p:nvSpPr>
            <p:cNvPr id="87" name="TextBox 86"/>
            <p:cNvSpPr txBox="1"/>
            <p:nvPr/>
          </p:nvSpPr>
          <p:spPr>
            <a:xfrm>
              <a:off x="8015263" y="2017867"/>
              <a:ext cx="705953" cy="359761"/>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WLAN</a:t>
              </a:r>
            </a:p>
          </p:txBody>
        </p:sp>
        <p:sp>
          <p:nvSpPr>
            <p:cNvPr id="88" name="TextBox 87"/>
            <p:cNvSpPr txBox="1"/>
            <p:nvPr/>
          </p:nvSpPr>
          <p:spPr>
            <a:xfrm>
              <a:off x="4069523" y="2791867"/>
              <a:ext cx="868776" cy="607873"/>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Display</a:t>
              </a:r>
            </a:p>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adapter</a:t>
              </a:r>
            </a:p>
          </p:txBody>
        </p:sp>
        <p:sp>
          <p:nvSpPr>
            <p:cNvPr id="89" name="TextBox 88"/>
            <p:cNvSpPr txBox="1"/>
            <p:nvPr/>
          </p:nvSpPr>
          <p:spPr>
            <a:xfrm>
              <a:off x="6889918" y="3841214"/>
              <a:ext cx="896767" cy="607873"/>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Transfer</a:t>
              </a:r>
            </a:p>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cable</a:t>
              </a:r>
            </a:p>
          </p:txBody>
        </p:sp>
        <p:sp>
          <p:nvSpPr>
            <p:cNvPr id="90" name="TextBox 89"/>
            <p:cNvSpPr txBox="1"/>
            <p:nvPr/>
          </p:nvSpPr>
          <p:spPr>
            <a:xfrm>
              <a:off x="3059077" y="4871467"/>
              <a:ext cx="994771" cy="607873"/>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Un-</a:t>
              </a:r>
              <a:br>
                <a:rPr lang="en-US" sz="1200" dirty="0" smtClean="0">
                  <a:solidFill>
                    <a:schemeClr val="accent1"/>
                  </a:solidFill>
                  <a:effectLst>
                    <a:outerShdw blurRad="38100" dist="38100" dir="2700000" algn="tl">
                      <a:srgbClr val="000000">
                        <a:alpha val="43137"/>
                      </a:srgbClr>
                    </a:outerShdw>
                  </a:effectLst>
                  <a:latin typeface="Trebuchet MS" pitchFamily="34" charset="0"/>
                </a:rPr>
              </a:br>
              <a:r>
                <a:rPr lang="en-US" sz="1200" dirty="0" smtClean="0">
                  <a:solidFill>
                    <a:schemeClr val="accent1"/>
                  </a:solidFill>
                  <a:effectLst>
                    <a:outerShdw blurRad="38100" dist="38100" dir="2700000" algn="tl">
                      <a:srgbClr val="000000">
                        <a:alpha val="43137"/>
                      </a:srgbClr>
                    </a:outerShdw>
                  </a:effectLst>
                  <a:latin typeface="Trebuchet MS" pitchFamily="34" charset="0"/>
                </a:rPr>
                <a:t>classified</a:t>
              </a:r>
            </a:p>
          </p:txBody>
        </p:sp>
        <p:sp>
          <p:nvSpPr>
            <p:cNvPr id="91" name="Rounded Rectangle 90"/>
            <p:cNvSpPr/>
            <p:nvPr/>
          </p:nvSpPr>
          <p:spPr bwMode="auto">
            <a:xfrm>
              <a:off x="6006805" y="5437952"/>
              <a:ext cx="905256" cy="102412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92" name="Rounded Rectangle 91"/>
            <p:cNvSpPr/>
            <p:nvPr/>
          </p:nvSpPr>
          <p:spPr bwMode="auto">
            <a:xfrm>
              <a:off x="5996576" y="4397672"/>
              <a:ext cx="905256" cy="102412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93" name="Rounded Rectangle 92"/>
            <p:cNvSpPr/>
            <p:nvPr/>
          </p:nvSpPr>
          <p:spPr bwMode="auto">
            <a:xfrm>
              <a:off x="5024059" y="5437952"/>
              <a:ext cx="905256" cy="102412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94" name="Rounded Rectangle 93"/>
            <p:cNvSpPr/>
            <p:nvPr/>
          </p:nvSpPr>
          <p:spPr bwMode="auto">
            <a:xfrm>
              <a:off x="6014726" y="3352996"/>
              <a:ext cx="905256" cy="102412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95" name="Rounded Rectangle 94"/>
            <p:cNvSpPr/>
            <p:nvPr/>
          </p:nvSpPr>
          <p:spPr bwMode="auto">
            <a:xfrm>
              <a:off x="5024059" y="4397672"/>
              <a:ext cx="905256" cy="1024128"/>
            </a:xfrm>
            <a:prstGeom prst="roundRect">
              <a:avLst>
                <a:gd name="adj" fmla="val 9033"/>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2700000" rev="0"/>
                </a:camera>
                <a:lightRig rig="threePt" dir="t"/>
              </a:scene3d>
            </a:bodyPr>
            <a:lstStyle/>
            <a:p>
              <a:pPr algn="ctr" defTabSz="914063">
                <a:lnSpc>
                  <a:spcPts val="1700"/>
                </a:lnSpc>
              </a:pPr>
              <a:endParaRPr lang="en-US" sz="1600" dirty="0" smtClean="0">
                <a:gradFill>
                  <a:gsLst>
                    <a:gs pos="0">
                      <a:schemeClr val="tx1"/>
                    </a:gs>
                    <a:gs pos="50000">
                      <a:schemeClr val="tx1"/>
                    </a:gs>
                  </a:gsLst>
                  <a:lin ang="2700000" scaled="0"/>
                </a:gradFill>
                <a:effectLst>
                  <a:outerShdw blurRad="38100" dist="38100" dir="2700000" algn="tl">
                    <a:srgbClr val="000000">
                      <a:alpha val="43137"/>
                    </a:srgbClr>
                  </a:outerShdw>
                </a:effectLst>
                <a:latin typeface="Trebuchet MS" pitchFamily="34" charset="0"/>
              </a:endParaRPr>
            </a:p>
          </p:txBody>
        </p:sp>
        <p:sp>
          <p:nvSpPr>
            <p:cNvPr id="96" name="Rectangle 95"/>
            <p:cNvSpPr/>
            <p:nvPr/>
          </p:nvSpPr>
          <p:spPr>
            <a:xfrm rot="19005193">
              <a:off x="4138496" y="4586336"/>
              <a:ext cx="2573150" cy="545845"/>
            </a:xfrm>
            <a:prstGeom prst="rect">
              <a:avLst/>
            </a:prstGeom>
          </p:spPr>
          <p:txBody>
            <a:bodyPr>
              <a:spAutoFit/>
            </a:bodyPr>
            <a:lstStyle/>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Premium</a:t>
              </a:r>
            </a:p>
            <a:p>
              <a:pPr lvl="0" algn="ctr" defTabSz="914063">
                <a:lnSpc>
                  <a:spcPts val="14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97" name="Rectangle 96"/>
            <p:cNvSpPr/>
            <p:nvPr/>
          </p:nvSpPr>
          <p:spPr>
            <a:xfrm rot="18984517">
              <a:off x="4546506" y="5536743"/>
              <a:ext cx="1770723" cy="576859"/>
            </a:xfrm>
            <a:prstGeom prst="rect">
              <a:avLst/>
            </a:prstGeom>
          </p:spPr>
          <p:txBody>
            <a:bodyPr wrap="square">
              <a:spAutoFit/>
            </a:bodyPr>
            <a:lstStyle/>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Basic</a:t>
              </a:r>
            </a:p>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98" name="Rectangle 97"/>
            <p:cNvSpPr/>
            <p:nvPr/>
          </p:nvSpPr>
          <p:spPr>
            <a:xfrm rot="18911619">
              <a:off x="5825816" y="4720033"/>
              <a:ext cx="1264205" cy="352086"/>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Connectivity</a:t>
              </a:r>
            </a:p>
          </p:txBody>
        </p:sp>
        <p:sp>
          <p:nvSpPr>
            <p:cNvPr id="99" name="Rectangle 98"/>
            <p:cNvSpPr/>
            <p:nvPr/>
          </p:nvSpPr>
          <p:spPr>
            <a:xfrm rot="18984517">
              <a:off x="5526976" y="3550891"/>
              <a:ext cx="1770723" cy="576859"/>
            </a:xfrm>
            <a:prstGeom prst="rect">
              <a:avLst/>
            </a:prstGeom>
          </p:spPr>
          <p:txBody>
            <a:bodyPr wrap="square">
              <a:spAutoFit/>
            </a:bodyPr>
            <a:lstStyle/>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Basic</a:t>
              </a:r>
            </a:p>
            <a:p>
              <a:pPr lvl="0" algn="ctr" defTabSz="914063">
                <a:lnSpc>
                  <a:spcPts val="15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requirements</a:t>
              </a:r>
            </a:p>
          </p:txBody>
        </p:sp>
        <p:sp>
          <p:nvSpPr>
            <p:cNvPr id="100" name="Rectangle 99"/>
            <p:cNvSpPr/>
            <p:nvPr/>
          </p:nvSpPr>
          <p:spPr>
            <a:xfrm rot="19115530">
              <a:off x="5903745" y="5700432"/>
              <a:ext cx="1055093" cy="352086"/>
            </a:xfrm>
            <a:prstGeom prst="rect">
              <a:avLst/>
            </a:prstGeom>
          </p:spPr>
          <p:txBody>
            <a:bodyPr wrap="none">
              <a:spAutoFit/>
            </a:bodyPr>
            <a:lstStyle/>
            <a:p>
              <a:pPr lvl="0" algn="ctr" defTabSz="914063">
                <a:lnSpc>
                  <a:spcPts val="1700"/>
                </a:lnSpc>
              </a:pPr>
              <a:r>
                <a:rPr lang="en-US" sz="1200" dirty="0" smtClean="0">
                  <a:solidFill>
                    <a:schemeClr val="bg2"/>
                  </a:solidFill>
                  <a:effectLst>
                    <a:outerShdw blurRad="38100" dist="38100" dir="2700000" algn="tl">
                      <a:srgbClr val="000000">
                        <a:alpha val="43137"/>
                      </a:srgbClr>
                    </a:outerShdw>
                  </a:effectLst>
                  <a:latin typeface="Trebuchet MS" pitchFamily="34" charset="0"/>
                </a:rPr>
                <a:t>Reliability</a:t>
              </a:r>
            </a:p>
          </p:txBody>
        </p:sp>
        <p:sp>
          <p:nvSpPr>
            <p:cNvPr id="101" name="TextBox 100"/>
            <p:cNvSpPr txBox="1"/>
            <p:nvPr/>
          </p:nvSpPr>
          <p:spPr>
            <a:xfrm>
              <a:off x="6064846" y="2791867"/>
              <a:ext cx="709830" cy="607873"/>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Smart</a:t>
              </a:r>
            </a:p>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card</a:t>
              </a:r>
            </a:p>
          </p:txBody>
        </p:sp>
        <p:sp>
          <p:nvSpPr>
            <p:cNvPr id="102" name="TextBox 101"/>
            <p:cNvSpPr txBox="1"/>
            <p:nvPr/>
          </p:nvSpPr>
          <p:spPr>
            <a:xfrm>
              <a:off x="5066891" y="4091715"/>
              <a:ext cx="772091" cy="359761"/>
            </a:xfrm>
            <a:prstGeom prst="rect">
              <a:avLst/>
            </a:prstGeom>
            <a:noFill/>
          </p:spPr>
          <p:txBody>
            <a:bodyPr wrap="none" rtlCol="0">
              <a:spAutoFit/>
            </a:bodyPr>
            <a:lstStyle/>
            <a:p>
              <a:pPr algn="ctr">
                <a:lnSpc>
                  <a:spcPts val="1600"/>
                </a:lnSpc>
              </a:pPr>
              <a:r>
                <a:rPr lang="en-US" sz="1200" dirty="0" smtClean="0">
                  <a:solidFill>
                    <a:schemeClr val="accent1"/>
                  </a:solidFill>
                  <a:effectLst>
                    <a:outerShdw blurRad="38100" dist="38100" dir="2700000" algn="tl">
                      <a:srgbClr val="000000">
                        <a:alpha val="43137"/>
                      </a:srgbClr>
                    </a:outerShdw>
                  </a:effectLst>
                  <a:latin typeface="Trebuchet MS" pitchFamily="34" charset="0"/>
                </a:rPr>
                <a:t>Router</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latin typeface="Trebuchet MS" pitchFamily="34" charset="0"/>
              </a:rPr>
              <a:t>The New Requirements Structure</a:t>
            </a:r>
            <a:endParaRPr lang="en-US" sz="4400" dirty="0">
              <a:latin typeface="Trebuchet MS" pitchFamily="34" charset="0"/>
            </a:endParaRPr>
          </a:p>
        </p:txBody>
      </p:sp>
      <p:sp>
        <p:nvSpPr>
          <p:cNvPr id="57" name="Rectangle 56"/>
          <p:cNvSpPr/>
          <p:nvPr/>
        </p:nvSpPr>
        <p:spPr>
          <a:xfrm>
            <a:off x="525885" y="4333101"/>
            <a:ext cx="4487744" cy="8126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latin typeface="Trebuchet MS" pitchFamily="34" charset="0"/>
            </a:endParaRPr>
          </a:p>
        </p:txBody>
      </p:sp>
      <p:sp>
        <p:nvSpPr>
          <p:cNvPr id="62" name="Right Brace 61"/>
          <p:cNvSpPr/>
          <p:nvPr/>
        </p:nvSpPr>
        <p:spPr>
          <a:xfrm>
            <a:off x="5228649" y="3199067"/>
            <a:ext cx="228600" cy="25908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rebuchet MS" pitchFamily="34" charset="0"/>
            </a:endParaRPr>
          </a:p>
        </p:txBody>
      </p:sp>
      <p:sp>
        <p:nvSpPr>
          <p:cNvPr id="120" name="Right Brace 119"/>
          <p:cNvSpPr/>
          <p:nvPr/>
        </p:nvSpPr>
        <p:spPr>
          <a:xfrm>
            <a:off x="5228649" y="1903667"/>
            <a:ext cx="228600" cy="12192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rebuchet MS" pitchFamily="34" charset="0"/>
            </a:endParaRPr>
          </a:p>
        </p:txBody>
      </p:sp>
      <p:sp>
        <p:nvSpPr>
          <p:cNvPr id="32" name="Rectangle 31"/>
          <p:cNvSpPr/>
          <p:nvPr/>
        </p:nvSpPr>
        <p:spPr>
          <a:xfrm>
            <a:off x="525885" y="5135441"/>
            <a:ext cx="4487744"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Trebuchet MS" pitchFamily="34" charset="0"/>
              </a:rPr>
              <a:t>Reliability</a:t>
            </a:r>
            <a:endParaRPr lang="en-US" sz="1400" b="1" dirty="0">
              <a:latin typeface="Trebuchet MS" pitchFamily="34" charset="0"/>
            </a:endParaRPr>
          </a:p>
        </p:txBody>
      </p:sp>
      <p:sp>
        <p:nvSpPr>
          <p:cNvPr id="40" name="Rectangle 39"/>
          <p:cNvSpPr/>
          <p:nvPr/>
        </p:nvSpPr>
        <p:spPr>
          <a:xfrm>
            <a:off x="18982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Audio</a:t>
            </a:r>
            <a:endParaRPr lang="en-US" sz="1400" dirty="0">
              <a:solidFill>
                <a:schemeClr val="bg2"/>
              </a:solidFill>
              <a:latin typeface="Trebuchet MS" pitchFamily="34" charset="0"/>
            </a:endParaRPr>
          </a:p>
        </p:txBody>
      </p:sp>
      <p:sp>
        <p:nvSpPr>
          <p:cNvPr id="41" name="Rectangle 40"/>
          <p:cNvSpPr/>
          <p:nvPr/>
        </p:nvSpPr>
        <p:spPr>
          <a:xfrm>
            <a:off x="41080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Modem</a:t>
            </a:r>
            <a:endParaRPr lang="en-US" sz="1400" dirty="0">
              <a:solidFill>
                <a:schemeClr val="bg2"/>
              </a:solidFill>
              <a:latin typeface="Trebuchet MS" pitchFamily="34" charset="0"/>
            </a:endParaRPr>
          </a:p>
        </p:txBody>
      </p:sp>
      <p:sp>
        <p:nvSpPr>
          <p:cNvPr id="58" name="Rectangle 57"/>
          <p:cNvSpPr/>
          <p:nvPr/>
        </p:nvSpPr>
        <p:spPr>
          <a:xfrm>
            <a:off x="23554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Printers</a:t>
            </a:r>
            <a:endParaRPr lang="en-US" sz="1400" dirty="0">
              <a:solidFill>
                <a:schemeClr val="bg2"/>
              </a:solidFill>
              <a:latin typeface="Trebuchet MS" pitchFamily="34" charset="0"/>
            </a:endParaRPr>
          </a:p>
        </p:txBody>
      </p:sp>
      <p:sp>
        <p:nvSpPr>
          <p:cNvPr id="60" name="Rectangle 59"/>
          <p:cNvSpPr/>
          <p:nvPr/>
        </p:nvSpPr>
        <p:spPr>
          <a:xfrm>
            <a:off x="28126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Network</a:t>
            </a:r>
            <a:endParaRPr lang="en-US" sz="1400" dirty="0">
              <a:solidFill>
                <a:schemeClr val="bg2"/>
              </a:solidFill>
              <a:latin typeface="Trebuchet MS" pitchFamily="34" charset="0"/>
            </a:endParaRPr>
          </a:p>
        </p:txBody>
      </p:sp>
      <p:sp>
        <p:nvSpPr>
          <p:cNvPr id="64" name="Rectangle 63"/>
          <p:cNvSpPr/>
          <p:nvPr/>
        </p:nvSpPr>
        <p:spPr>
          <a:xfrm>
            <a:off x="32698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Bus</a:t>
            </a:r>
            <a:endParaRPr lang="en-US" sz="1400" dirty="0">
              <a:solidFill>
                <a:schemeClr val="bg2"/>
              </a:solidFill>
              <a:latin typeface="Trebuchet MS" pitchFamily="34" charset="0"/>
            </a:endParaRPr>
          </a:p>
        </p:txBody>
      </p:sp>
      <p:sp>
        <p:nvSpPr>
          <p:cNvPr id="65" name="Rectangle 64"/>
          <p:cNvSpPr/>
          <p:nvPr/>
        </p:nvSpPr>
        <p:spPr>
          <a:xfrm>
            <a:off x="37270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Display</a:t>
            </a:r>
            <a:endParaRPr lang="en-US" sz="1400" dirty="0">
              <a:solidFill>
                <a:schemeClr val="bg2"/>
              </a:solidFill>
              <a:latin typeface="Trebuchet MS" pitchFamily="34" charset="0"/>
            </a:endParaRPr>
          </a:p>
        </p:txBody>
      </p:sp>
      <p:sp>
        <p:nvSpPr>
          <p:cNvPr id="88" name="Rectangle 87"/>
          <p:cNvSpPr/>
          <p:nvPr/>
        </p:nvSpPr>
        <p:spPr>
          <a:xfrm>
            <a:off x="5266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Storage</a:t>
            </a:r>
            <a:endParaRPr lang="en-US" sz="1400" dirty="0">
              <a:solidFill>
                <a:schemeClr val="bg2"/>
              </a:solidFill>
              <a:latin typeface="Trebuchet MS" pitchFamily="34" charset="0"/>
            </a:endParaRPr>
          </a:p>
        </p:txBody>
      </p:sp>
      <p:sp>
        <p:nvSpPr>
          <p:cNvPr id="89" name="Rectangle 88"/>
          <p:cNvSpPr/>
          <p:nvPr/>
        </p:nvSpPr>
        <p:spPr>
          <a:xfrm>
            <a:off x="9838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Imaging</a:t>
            </a:r>
            <a:endParaRPr lang="en-US" sz="1400" dirty="0">
              <a:solidFill>
                <a:schemeClr val="bg2"/>
              </a:solidFill>
              <a:latin typeface="Trebuchet MS" pitchFamily="34" charset="0"/>
            </a:endParaRPr>
          </a:p>
        </p:txBody>
      </p:sp>
      <p:sp>
        <p:nvSpPr>
          <p:cNvPr id="90" name="Rectangle 89"/>
          <p:cNvSpPr/>
          <p:nvPr/>
        </p:nvSpPr>
        <p:spPr>
          <a:xfrm>
            <a:off x="1441061" y="3122867"/>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nchorCtr="0"/>
          <a:lstStyle/>
          <a:p>
            <a:r>
              <a:rPr lang="en-US" sz="1400" dirty="0" smtClean="0">
                <a:solidFill>
                  <a:schemeClr val="bg2"/>
                </a:solidFill>
                <a:latin typeface="Trebuchet MS" pitchFamily="34" charset="0"/>
              </a:rPr>
              <a:t>Graphics</a:t>
            </a:r>
            <a:endParaRPr lang="en-US" sz="1400" dirty="0">
              <a:solidFill>
                <a:schemeClr val="bg2"/>
              </a:solidFill>
              <a:latin typeface="Trebuchet MS" pitchFamily="34" charset="0"/>
            </a:endParaRPr>
          </a:p>
        </p:txBody>
      </p:sp>
      <p:sp>
        <p:nvSpPr>
          <p:cNvPr id="48" name="Rectangle 47"/>
          <p:cNvSpPr/>
          <p:nvPr/>
        </p:nvSpPr>
        <p:spPr>
          <a:xfrm>
            <a:off x="4573066" y="3109420"/>
            <a:ext cx="440563" cy="1216308"/>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nchorCtr="0"/>
          <a:lstStyle/>
          <a:p>
            <a:endParaRPr lang="en-US" sz="1400" dirty="0">
              <a:solidFill>
                <a:schemeClr val="bg2"/>
              </a:solidFill>
              <a:latin typeface="Trebuchet MS" pitchFamily="34" charset="0"/>
            </a:endParaRPr>
          </a:p>
        </p:txBody>
      </p:sp>
      <p:sp>
        <p:nvSpPr>
          <p:cNvPr id="86" name="TextBox 85"/>
          <p:cNvSpPr txBox="1"/>
          <p:nvPr/>
        </p:nvSpPr>
        <p:spPr>
          <a:xfrm>
            <a:off x="667579" y="3109420"/>
            <a:ext cx="419100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Device specific functionality</a:t>
            </a:r>
            <a:endParaRPr lang="en-US" sz="2000" b="1" dirty="0">
              <a:solidFill>
                <a:schemeClr val="bg2"/>
              </a:solidFill>
              <a:latin typeface="Trebuchet MS" pitchFamily="34" charset="0"/>
            </a:endParaRPr>
          </a:p>
        </p:txBody>
      </p:sp>
      <p:sp>
        <p:nvSpPr>
          <p:cNvPr id="108" name="Rectangle 107"/>
          <p:cNvSpPr/>
          <p:nvPr/>
        </p:nvSpPr>
        <p:spPr>
          <a:xfrm>
            <a:off x="3443287" y="1872540"/>
            <a:ext cx="1000125"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endParaRPr lang="en-US" sz="1400" dirty="0" smtClean="0">
              <a:latin typeface="Trebuchet MS" pitchFamily="34" charset="0"/>
            </a:endParaRPr>
          </a:p>
          <a:p>
            <a:pPr algn="ctr"/>
            <a:r>
              <a:rPr lang="en-US" sz="1400" dirty="0" smtClean="0">
                <a:latin typeface="Trebuchet MS" pitchFamily="34" charset="0"/>
              </a:rPr>
              <a:t>Windows Media Center</a:t>
            </a:r>
            <a:endParaRPr lang="en-US" sz="1400" dirty="0">
              <a:latin typeface="Trebuchet MS" pitchFamily="34" charset="0"/>
            </a:endParaRPr>
          </a:p>
        </p:txBody>
      </p:sp>
      <p:sp>
        <p:nvSpPr>
          <p:cNvPr id="42" name="TextBox 41"/>
          <p:cNvSpPr txBox="1"/>
          <p:nvPr/>
        </p:nvSpPr>
        <p:spPr>
          <a:xfrm>
            <a:off x="5871851" y="4527534"/>
            <a:ext cx="2476960"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Device fundamental</a:t>
            </a:r>
          </a:p>
        </p:txBody>
      </p:sp>
      <p:sp>
        <p:nvSpPr>
          <p:cNvPr id="43" name="TextBox 42"/>
          <p:cNvSpPr txBox="1"/>
          <p:nvPr/>
        </p:nvSpPr>
        <p:spPr>
          <a:xfrm>
            <a:off x="5602547" y="2113778"/>
            <a:ext cx="3015569"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Additional Qualifications</a:t>
            </a:r>
          </a:p>
          <a:p>
            <a:pPr algn="ctr"/>
            <a:r>
              <a:rPr lang="en-US" sz="2000" dirty="0" smtClean="0">
                <a:effectLst>
                  <a:outerShdw blurRad="38100" dist="38100" dir="2700000" algn="tl">
                    <a:srgbClr val="000000">
                      <a:alpha val="43137"/>
                    </a:srgbClr>
                  </a:outerShdw>
                </a:effectLst>
                <a:latin typeface="Trebuchet MS" pitchFamily="34" charset="0"/>
                <a:sym typeface="Wingdings" pitchFamily="2" charset="2"/>
              </a:rPr>
              <a:t> AQ Enabled</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37" name="Group 110"/>
          <p:cNvGrpSpPr/>
          <p:nvPr/>
        </p:nvGrpSpPr>
        <p:grpSpPr>
          <a:xfrm>
            <a:off x="529059" y="1872540"/>
            <a:ext cx="2286620" cy="1219200"/>
            <a:chOff x="3534907" y="1981200"/>
            <a:chExt cx="1852045" cy="1219200"/>
          </a:xfrm>
        </p:grpSpPr>
        <p:sp>
          <p:nvSpPr>
            <p:cNvPr id="38" name="Rectangle 37"/>
            <p:cNvSpPr/>
            <p:nvPr/>
          </p:nvSpPr>
          <p:spPr>
            <a:xfrm>
              <a:off x="4457055" y="1981200"/>
              <a:ext cx="489313"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r>
                <a:rPr lang="en-US" sz="1400" dirty="0" smtClean="0">
                  <a:latin typeface="Trebuchet MS" pitchFamily="34" charset="0"/>
                </a:rPr>
                <a:t>Dynamic Partitioning</a:t>
              </a:r>
              <a:endParaRPr lang="en-US" sz="1400" dirty="0">
                <a:latin typeface="Trebuchet MS" pitchFamily="34" charset="0"/>
              </a:endParaRPr>
            </a:p>
          </p:txBody>
        </p:sp>
        <p:sp>
          <p:nvSpPr>
            <p:cNvPr id="39" name="Rectangle 38"/>
            <p:cNvSpPr/>
            <p:nvPr/>
          </p:nvSpPr>
          <p:spPr>
            <a:xfrm>
              <a:off x="4929752" y="1981200"/>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r>
                <a:rPr lang="en-US" sz="1400" dirty="0" smtClean="0">
                  <a:latin typeface="Trebuchet MS" pitchFamily="34" charset="0"/>
                </a:rPr>
                <a:t>Power Management</a:t>
              </a:r>
              <a:endParaRPr lang="en-US" sz="1400" dirty="0">
                <a:latin typeface="Trebuchet MS" pitchFamily="34" charset="0"/>
              </a:endParaRPr>
            </a:p>
          </p:txBody>
        </p:sp>
        <p:sp>
          <p:nvSpPr>
            <p:cNvPr id="44" name="Rectangle 43"/>
            <p:cNvSpPr/>
            <p:nvPr/>
          </p:nvSpPr>
          <p:spPr>
            <a:xfrm>
              <a:off x="3534907" y="1981200"/>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r>
                <a:rPr lang="en-US" sz="1400" dirty="0" smtClean="0">
                  <a:latin typeface="Trebuchet MS" pitchFamily="34" charset="0"/>
                </a:rPr>
                <a:t>High Availability</a:t>
              </a:r>
              <a:endParaRPr lang="en-US" sz="1400" dirty="0">
                <a:latin typeface="Trebuchet MS" pitchFamily="34" charset="0"/>
              </a:endParaRPr>
            </a:p>
          </p:txBody>
        </p:sp>
        <p:sp>
          <p:nvSpPr>
            <p:cNvPr id="46" name="Rectangle 45"/>
            <p:cNvSpPr/>
            <p:nvPr/>
          </p:nvSpPr>
          <p:spPr>
            <a:xfrm>
              <a:off x="3999855" y="1981200"/>
              <a:ext cx="457200"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r>
                <a:rPr lang="en-US" sz="1400" dirty="0" smtClean="0">
                  <a:latin typeface="Trebuchet MS" pitchFamily="34" charset="0"/>
                </a:rPr>
                <a:t>Fault Tolerance</a:t>
              </a:r>
              <a:endParaRPr lang="en-US" sz="1400" dirty="0">
                <a:latin typeface="Trebuchet MS" pitchFamily="34" charset="0"/>
              </a:endParaRPr>
            </a:p>
          </p:txBody>
        </p:sp>
      </p:grpSp>
      <p:sp>
        <p:nvSpPr>
          <p:cNvPr id="47" name="TextBox 46"/>
          <p:cNvSpPr txBox="1"/>
          <p:nvPr/>
        </p:nvSpPr>
        <p:spPr>
          <a:xfrm>
            <a:off x="2843010" y="1457880"/>
            <a:ext cx="2170619"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Client</a:t>
            </a:r>
            <a:endParaRPr lang="en-US" sz="2000" b="1" dirty="0">
              <a:solidFill>
                <a:schemeClr val="bg2"/>
              </a:solidFill>
              <a:latin typeface="Trebuchet MS" pitchFamily="34" charset="0"/>
            </a:endParaRPr>
          </a:p>
        </p:txBody>
      </p:sp>
      <p:sp>
        <p:nvSpPr>
          <p:cNvPr id="134" name="TextBox 133"/>
          <p:cNvSpPr txBox="1"/>
          <p:nvPr/>
        </p:nvSpPr>
        <p:spPr>
          <a:xfrm>
            <a:off x="525885" y="1457880"/>
            <a:ext cx="2291636"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Server</a:t>
            </a:r>
            <a:endParaRPr lang="en-US" sz="2000" b="1" dirty="0">
              <a:solidFill>
                <a:schemeClr val="bg2"/>
              </a:solidFill>
              <a:latin typeface="Trebuchet MS" pitchFamily="34" charset="0"/>
            </a:endParaRPr>
          </a:p>
        </p:txBody>
      </p:sp>
      <p:sp>
        <p:nvSpPr>
          <p:cNvPr id="50" name="TextBox 49"/>
          <p:cNvSpPr txBox="1"/>
          <p:nvPr/>
        </p:nvSpPr>
        <p:spPr>
          <a:xfrm>
            <a:off x="804700" y="4333225"/>
            <a:ext cx="3913094" cy="40011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Connectivity</a:t>
            </a:r>
          </a:p>
        </p:txBody>
      </p:sp>
      <p:sp>
        <p:nvSpPr>
          <p:cNvPr id="51" name="TextBox 50"/>
          <p:cNvSpPr txBox="1"/>
          <p:nvPr/>
        </p:nvSpPr>
        <p:spPr>
          <a:xfrm>
            <a:off x="6314280" y="4948876"/>
            <a:ext cx="1592103"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sym typeface="Wingdings" pitchFamily="2" charset="2"/>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Signature</a:t>
            </a:r>
          </a:p>
        </p:txBody>
      </p:sp>
      <p:sp>
        <p:nvSpPr>
          <p:cNvPr id="53" name="Right Brace 52"/>
          <p:cNvSpPr/>
          <p:nvPr/>
        </p:nvSpPr>
        <p:spPr>
          <a:xfrm>
            <a:off x="5607470" y="4312282"/>
            <a:ext cx="215285" cy="1479175"/>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rebuchet MS" pitchFamily="34" charset="0"/>
            </a:endParaRPr>
          </a:p>
        </p:txBody>
      </p:sp>
      <p:sp>
        <p:nvSpPr>
          <p:cNvPr id="55" name="TextBox 54"/>
          <p:cNvSpPr txBox="1"/>
          <p:nvPr/>
        </p:nvSpPr>
        <p:spPr>
          <a:xfrm>
            <a:off x="5948795" y="3406304"/>
            <a:ext cx="2323072"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Core </a:t>
            </a:r>
            <a:r>
              <a:rPr lang="en-US" sz="2000" dirty="0" smtClean="0">
                <a:effectLst>
                  <a:outerShdw blurRad="38100" dist="38100" dir="2700000" algn="tl">
                    <a:srgbClr val="000000">
                      <a:alpha val="43137"/>
                    </a:srgbClr>
                  </a:outerShdw>
                </a:effectLst>
                <a:latin typeface="Trebuchet MS" pitchFamily="34" charset="0"/>
              </a:rPr>
              <a:t>requirements</a:t>
            </a:r>
          </a:p>
          <a:p>
            <a:pPr algn="ctr"/>
            <a:r>
              <a:rPr lang="en-US" sz="2000" dirty="0" smtClean="0">
                <a:effectLst>
                  <a:outerShdw blurRad="38100" dist="38100" dir="2700000" algn="tl">
                    <a:srgbClr val="000000">
                      <a:alpha val="43137"/>
                    </a:srgbClr>
                  </a:outerShdw>
                </a:effectLst>
                <a:latin typeface="Trebuchet MS" pitchFamily="34" charset="0"/>
                <a:sym typeface="Wingdings" pitchFamily="2" charset="2"/>
              </a:rPr>
              <a:t> </a:t>
            </a:r>
            <a:r>
              <a:rPr lang="en-US" sz="2000" dirty="0" smtClean="0">
                <a:effectLst>
                  <a:outerShdw blurRad="38100" dist="38100" dir="2700000" algn="tl">
                    <a:srgbClr val="000000">
                      <a:alpha val="43137"/>
                    </a:srgbClr>
                  </a:outerShdw>
                </a:effectLst>
                <a:latin typeface="Trebuchet MS" pitchFamily="34" charset="0"/>
              </a:rPr>
              <a:t>Logo </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6" name="Rectangle 55"/>
          <p:cNvSpPr/>
          <p:nvPr/>
        </p:nvSpPr>
        <p:spPr>
          <a:xfrm>
            <a:off x="1583468" y="4768552"/>
            <a:ext cx="2285242" cy="307777"/>
          </a:xfrm>
          <a:prstGeom prst="rect">
            <a:avLst/>
          </a:prstGeom>
        </p:spPr>
        <p:txBody>
          <a:bodyPr wrap="none">
            <a:spAutoFit/>
          </a:bodyPr>
          <a:lstStyle/>
          <a:p>
            <a:pPr lvl="0" algn="ctr"/>
            <a:r>
              <a:rPr lang="en-US" sz="1400" dirty="0" smtClean="0">
                <a:solidFill>
                  <a:srgbClr val="000000"/>
                </a:solidFill>
                <a:latin typeface="Trebuchet MS" pitchFamily="34" charset="0"/>
              </a:rPr>
              <a:t>e.g., 1394, PCI, BT, USB …</a:t>
            </a:r>
          </a:p>
        </p:txBody>
      </p:sp>
      <p:sp>
        <p:nvSpPr>
          <p:cNvPr id="59" name="Rectangle 58"/>
          <p:cNvSpPr/>
          <p:nvPr/>
        </p:nvSpPr>
        <p:spPr>
          <a:xfrm>
            <a:off x="4575846" y="3635172"/>
            <a:ext cx="410690" cy="461665"/>
          </a:xfrm>
          <a:prstGeom prst="rect">
            <a:avLst/>
          </a:prstGeom>
        </p:spPr>
        <p:txBody>
          <a:bodyPr wrap="none">
            <a:spAutoFit/>
          </a:bodyPr>
          <a:lstStyle/>
          <a:p>
            <a:pPr lvl="0"/>
            <a:r>
              <a:rPr lang="en-US" sz="2400" dirty="0" smtClean="0">
                <a:solidFill>
                  <a:srgbClr val="000000"/>
                </a:solidFill>
                <a:latin typeface="Trebuchet MS" pitchFamily="34" charset="0"/>
              </a:rPr>
              <a:t>…</a:t>
            </a:r>
            <a:endParaRPr lang="en-US" sz="2400" dirty="0">
              <a:solidFill>
                <a:srgbClr val="000000"/>
              </a:solidFill>
              <a:latin typeface="Trebuchet MS" pitchFamily="34" charset="0"/>
            </a:endParaRPr>
          </a:p>
        </p:txBody>
      </p:sp>
      <p:sp>
        <p:nvSpPr>
          <p:cNvPr id="45" name="TextBox 44"/>
          <p:cNvSpPr txBox="1"/>
          <p:nvPr/>
        </p:nvSpPr>
        <p:spPr>
          <a:xfrm>
            <a:off x="442278" y="6044407"/>
            <a:ext cx="3998210" cy="553998"/>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Trebuchet MS" pitchFamily="34" charset="0"/>
              </a:rPr>
              <a:t>AQ=Additional </a:t>
            </a:r>
            <a:r>
              <a:rPr lang="en-US" sz="1000" dirty="0" smtClean="0">
                <a:effectLst>
                  <a:outerShdw blurRad="38100" dist="38100" dir="2700000" algn="tl">
                    <a:srgbClr val="000000">
                      <a:alpha val="43137"/>
                    </a:srgbClr>
                  </a:outerShdw>
                </a:effectLst>
                <a:latin typeface="Trebuchet MS" pitchFamily="34" charset="0"/>
              </a:rPr>
              <a:t>Qualification, BT=</a:t>
            </a:r>
            <a:r>
              <a:rPr lang="en-US" sz="1000" dirty="0" err="1" smtClean="0">
                <a:effectLst>
                  <a:outerShdw blurRad="38100" dist="38100" dir="2700000" algn="tl">
                    <a:srgbClr val="000000">
                      <a:alpha val="43137"/>
                    </a:srgbClr>
                  </a:outerShdw>
                </a:effectLst>
                <a:latin typeface="Trebuchet MS" pitchFamily="34" charset="0"/>
              </a:rPr>
              <a:t>BlueTooth</a:t>
            </a:r>
            <a:r>
              <a:rPr lang="en-US" sz="1000" dirty="0" smtClean="0">
                <a:effectLst>
                  <a:outerShdw blurRad="38100" dist="38100" dir="2700000" algn="tl">
                    <a:srgbClr val="000000">
                      <a:alpha val="43137"/>
                    </a:srgbClr>
                  </a:outerShdw>
                </a:effectLst>
                <a:latin typeface="Trebuchet MS" pitchFamily="34" charset="0"/>
              </a:rPr>
              <a:t>, </a:t>
            </a:r>
          </a:p>
          <a:p>
            <a:r>
              <a:rPr lang="en-US" sz="1000" dirty="0" smtClean="0">
                <a:effectLst>
                  <a:outerShdw blurRad="38100" dist="38100" dir="2700000" algn="tl">
                    <a:srgbClr val="000000">
                      <a:alpha val="43137"/>
                    </a:srgbClr>
                  </a:outerShdw>
                </a:effectLst>
                <a:latin typeface="Trebuchet MS" pitchFamily="34" charset="0"/>
              </a:rPr>
              <a:t>PCI=Peripheral Component Interconnect, USB=Universal Serial Bus</a:t>
            </a:r>
          </a:p>
          <a:p>
            <a:endParaRPr lang="en-US" sz="1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2" name="Rectangle 101"/>
          <p:cNvSpPr/>
          <p:nvPr/>
        </p:nvSpPr>
        <p:spPr>
          <a:xfrm>
            <a:off x="4348406" y="1872540"/>
            <a:ext cx="665223"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r>
              <a:rPr lang="en-US" sz="1400" dirty="0" smtClean="0">
                <a:latin typeface="Trebuchet MS" pitchFamily="34" charset="0"/>
              </a:rPr>
              <a:t>Windows Touch</a:t>
            </a:r>
            <a:endParaRPr lang="en-US" sz="1400" dirty="0">
              <a:latin typeface="Trebuchet MS" pitchFamily="34" charset="0"/>
            </a:endParaRPr>
          </a:p>
        </p:txBody>
      </p:sp>
      <p:sp>
        <p:nvSpPr>
          <p:cNvPr id="107" name="Rectangle 106"/>
          <p:cNvSpPr/>
          <p:nvPr/>
        </p:nvSpPr>
        <p:spPr>
          <a:xfrm>
            <a:off x="2840157" y="1872540"/>
            <a:ext cx="729814" cy="12192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t" anchorCtr="0"/>
          <a:lstStyle/>
          <a:p>
            <a:pPr algn="ctr"/>
            <a:endParaRPr lang="en-US" sz="1400" dirty="0" smtClean="0">
              <a:latin typeface="Trebuchet MS" pitchFamily="34" charset="0"/>
            </a:endParaRPr>
          </a:p>
          <a:p>
            <a:pPr algn="ctr"/>
            <a:r>
              <a:rPr lang="en-US" sz="1400" dirty="0" smtClean="0">
                <a:latin typeface="Trebuchet MS" pitchFamily="34" charset="0"/>
              </a:rPr>
              <a:t>Device stage</a:t>
            </a:r>
            <a:endParaRPr lang="en-US" sz="1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Existing Logo Requirements </a:t>
            </a:r>
            <a:endParaRPr lang="en-US" dirty="0">
              <a:latin typeface="Trebuchet MS" pitchFamily="34" charset="0"/>
            </a:endParaRPr>
          </a:p>
        </p:txBody>
      </p:sp>
      <p:graphicFrame>
        <p:nvGraphicFramePr>
          <p:cNvPr id="4" name="Table 3"/>
          <p:cNvGraphicFramePr>
            <a:graphicFrameLocks noGrp="1"/>
          </p:cNvGraphicFramePr>
          <p:nvPr/>
        </p:nvGraphicFramePr>
        <p:xfrm>
          <a:off x="685436" y="1414799"/>
          <a:ext cx="7773129" cy="4619140"/>
        </p:xfrm>
        <a:graphic>
          <a:graphicData uri="http://schemas.openxmlformats.org/drawingml/2006/table">
            <a:tbl>
              <a:tblPr firstRow="1" bandRow="1">
                <a:tableStyleId>{5C22544A-7EE6-4342-B048-85BDC9FD1C3A}</a:tableStyleId>
              </a:tblPr>
              <a:tblGrid>
                <a:gridCol w="2130636"/>
                <a:gridCol w="2849078"/>
                <a:gridCol w="2793415"/>
              </a:tblGrid>
              <a:tr h="392412">
                <a:tc>
                  <a:txBody>
                    <a:bodyPr/>
                    <a:lstStyle/>
                    <a:p>
                      <a:r>
                        <a:rPr lang="en-US" sz="1900" b="1" dirty="0" smtClean="0">
                          <a:solidFill>
                            <a:schemeClr val="bg2"/>
                          </a:solidFill>
                          <a:latin typeface="Trebuchet MS" pitchFamily="34" charset="0"/>
                        </a:rPr>
                        <a:t>Improvements</a:t>
                      </a:r>
                      <a:endParaRPr lang="en-US" sz="1900" b="1" dirty="0">
                        <a:solidFill>
                          <a:schemeClr val="bg2"/>
                        </a:solidFill>
                        <a:latin typeface="Trebuchet MS" pitchFamily="34" charset="0"/>
                      </a:endParaRPr>
                    </a:p>
                  </a:txBody>
                  <a:tcPr marL="85133" marR="85133" marT="42566" marB="42566"/>
                </a:tc>
                <a:tc>
                  <a:txBody>
                    <a:bodyPr/>
                    <a:lstStyle/>
                    <a:p>
                      <a:r>
                        <a:rPr lang="en-US" sz="1900" b="1" dirty="0" smtClean="0">
                          <a:solidFill>
                            <a:schemeClr val="bg2"/>
                          </a:solidFill>
                          <a:latin typeface="Trebuchet MS" pitchFamily="34" charset="0"/>
                        </a:rPr>
                        <a:t>Specific Details</a:t>
                      </a:r>
                      <a:endParaRPr lang="en-US" sz="1900" b="1" dirty="0">
                        <a:solidFill>
                          <a:schemeClr val="bg2"/>
                        </a:solidFill>
                        <a:latin typeface="Trebuchet MS" pitchFamily="34" charset="0"/>
                      </a:endParaRPr>
                    </a:p>
                  </a:txBody>
                  <a:tcPr marL="85133" marR="85133" marT="42566" marB="42566"/>
                </a:tc>
                <a:tc>
                  <a:txBody>
                    <a:bodyPr/>
                    <a:lstStyle/>
                    <a:p>
                      <a:r>
                        <a:rPr lang="en-US" sz="1900" b="1" dirty="0" smtClean="0">
                          <a:solidFill>
                            <a:schemeClr val="bg2"/>
                          </a:solidFill>
                          <a:latin typeface="Trebuchet MS" pitchFamily="34" charset="0"/>
                        </a:rPr>
                        <a:t>Benefit </a:t>
                      </a:r>
                      <a:endParaRPr lang="en-US" sz="1900" b="1" dirty="0">
                        <a:solidFill>
                          <a:schemeClr val="bg2"/>
                        </a:solidFill>
                        <a:latin typeface="Trebuchet MS" pitchFamily="34" charset="0"/>
                      </a:endParaRPr>
                    </a:p>
                  </a:txBody>
                  <a:tcPr marL="85133" marR="85133" marT="42566" marB="42566"/>
                </a:tc>
              </a:tr>
              <a:tr h="860168">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lang="en-US" sz="1700" dirty="0" smtClean="0">
                          <a:latin typeface="Trebuchet MS" pitchFamily="34" charset="0"/>
                        </a:rPr>
                        <a:t>Streamlined </a:t>
                      </a:r>
                      <a:br>
                        <a:rPr lang="en-US" sz="1700" dirty="0" smtClean="0">
                          <a:latin typeface="Trebuchet MS" pitchFamily="34" charset="0"/>
                        </a:rPr>
                      </a:br>
                      <a:r>
                        <a:rPr lang="en-US" sz="1700" dirty="0" smtClean="0">
                          <a:latin typeface="Trebuchet MS" pitchFamily="34" charset="0"/>
                        </a:rPr>
                        <a:t>form factors</a:t>
                      </a:r>
                    </a:p>
                    <a:p>
                      <a:endParaRPr lang="en-US" sz="1700" dirty="0">
                        <a:latin typeface="Trebuchet MS" pitchFamily="34" charset="0"/>
                      </a:endParaRPr>
                    </a:p>
                  </a:txBody>
                  <a:tcPr marL="85133" marR="85133" marT="42566" marB="42566"/>
                </a:tc>
                <a:tc>
                  <a:txBody>
                    <a:bodyPr/>
                    <a:lstStyle/>
                    <a:p>
                      <a:pPr marL="119063" lvl="1" indent="-117475">
                        <a:buFont typeface="Arial" pitchFamily="34" charset="0"/>
                        <a:buChar char="•"/>
                      </a:pPr>
                      <a:r>
                        <a:rPr lang="en-US" sz="1700" dirty="0" smtClean="0">
                          <a:latin typeface="Trebuchet MS" pitchFamily="34" charset="0"/>
                        </a:rPr>
                        <a:t>Retired Ultra Portable PC</a:t>
                      </a:r>
                    </a:p>
                    <a:p>
                      <a:pPr marL="119063" lvl="1" indent="-117475">
                        <a:buFont typeface="Arial" pitchFamily="34" charset="0"/>
                        <a:buChar char="•"/>
                      </a:pPr>
                      <a:r>
                        <a:rPr lang="en-US" sz="1700" dirty="0" smtClean="0">
                          <a:latin typeface="Trebuchet MS" pitchFamily="34" charset="0"/>
                        </a:rPr>
                        <a:t>Introduced </a:t>
                      </a:r>
                      <a:r>
                        <a:rPr lang="en-US" sz="1700" dirty="0" err="1" smtClean="0">
                          <a:latin typeface="Trebuchet MS" pitchFamily="34" charset="0"/>
                        </a:rPr>
                        <a:t>NetBooks</a:t>
                      </a:r>
                      <a:r>
                        <a:rPr lang="en-US" sz="1700" dirty="0" smtClean="0">
                          <a:latin typeface="Trebuchet MS" pitchFamily="34" charset="0"/>
                        </a:rPr>
                        <a:t>* </a:t>
                      </a:r>
                      <a:br>
                        <a:rPr lang="en-US" sz="1700" dirty="0" smtClean="0">
                          <a:latin typeface="Trebuchet MS" pitchFamily="34" charset="0"/>
                        </a:rPr>
                      </a:br>
                      <a:r>
                        <a:rPr lang="en-US" sz="1700" dirty="0" smtClean="0">
                          <a:latin typeface="Trebuchet MS" pitchFamily="34" charset="0"/>
                        </a:rPr>
                        <a:t>and </a:t>
                      </a:r>
                      <a:r>
                        <a:rPr lang="en-US" sz="1700" dirty="0" err="1" smtClean="0">
                          <a:latin typeface="Trebuchet MS" pitchFamily="34" charset="0"/>
                        </a:rPr>
                        <a:t>Nettops</a:t>
                      </a:r>
                      <a:endParaRPr lang="en-US" sz="1700" dirty="0" smtClean="0">
                        <a:latin typeface="Trebuchet MS" pitchFamily="34" charset="0"/>
                      </a:endParaRPr>
                    </a:p>
                  </a:txBody>
                  <a:tcPr marL="85133" marR="85133" marT="42566" marB="42566"/>
                </a:tc>
                <a:tc>
                  <a:txBody>
                    <a:bodyPr/>
                    <a:lstStyle/>
                    <a:p>
                      <a:r>
                        <a:rPr lang="en-US" sz="1700" dirty="0" smtClean="0">
                          <a:latin typeface="Trebuchet MS" pitchFamily="34" charset="0"/>
                        </a:rPr>
                        <a:t>Supported changes in market evolution</a:t>
                      </a:r>
                      <a:r>
                        <a:rPr lang="en-US" sz="1700" baseline="0" dirty="0" smtClean="0">
                          <a:latin typeface="Trebuchet MS" pitchFamily="34" charset="0"/>
                        </a:rPr>
                        <a:t> </a:t>
                      </a:r>
                      <a:br>
                        <a:rPr lang="en-US" sz="1700" baseline="0" dirty="0" smtClean="0">
                          <a:latin typeface="Trebuchet MS" pitchFamily="34" charset="0"/>
                        </a:rPr>
                      </a:br>
                      <a:r>
                        <a:rPr lang="en-US" sz="1700" baseline="0" dirty="0" smtClean="0">
                          <a:latin typeface="Trebuchet MS" pitchFamily="34" charset="0"/>
                        </a:rPr>
                        <a:t>and </a:t>
                      </a:r>
                      <a:r>
                        <a:rPr lang="en-US" sz="1700" dirty="0" smtClean="0">
                          <a:latin typeface="Trebuchet MS" pitchFamily="34" charset="0"/>
                        </a:rPr>
                        <a:t>terminology </a:t>
                      </a:r>
                      <a:endParaRPr lang="en-US" sz="1700" dirty="0">
                        <a:latin typeface="Trebuchet MS" pitchFamily="34" charset="0"/>
                      </a:endParaRPr>
                    </a:p>
                  </a:txBody>
                  <a:tcPr marL="85133" marR="85133" marT="42566" marB="42566"/>
                </a:tc>
              </a:tr>
              <a:tr h="601823">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1700" baseline="0" dirty="0" smtClean="0">
                          <a:latin typeface="Trebuchet MS" pitchFamily="34" charset="0"/>
                        </a:rPr>
                        <a:t>Combined b</a:t>
                      </a:r>
                      <a:r>
                        <a:rPr lang="en-US" sz="1700" dirty="0" smtClean="0">
                          <a:latin typeface="Trebuchet MS" pitchFamily="34" charset="0"/>
                        </a:rPr>
                        <a:t>usiness and consumer</a:t>
                      </a:r>
                    </a:p>
                  </a:txBody>
                  <a:tcPr marL="85133" marR="85133" marT="42566" marB="42566"/>
                </a:tc>
                <a:tc>
                  <a:txBody>
                    <a:bodyPr/>
                    <a:lstStyle/>
                    <a:p>
                      <a:pPr marL="114300" lvl="0" indent="-114300">
                        <a:buFont typeface="Arial" pitchFamily="34" charset="0"/>
                        <a:buChar char="•"/>
                      </a:pPr>
                      <a:r>
                        <a:rPr lang="en-US" sz="1700" baseline="0" dirty="0" smtClean="0">
                          <a:latin typeface="Trebuchet MS" pitchFamily="34" charset="0"/>
                        </a:rPr>
                        <a:t>Similar fundamental requirements</a:t>
                      </a:r>
                      <a:endParaRPr lang="en-US" sz="1700" dirty="0">
                        <a:latin typeface="Trebuchet MS" pitchFamily="34" charset="0"/>
                      </a:endParaRPr>
                    </a:p>
                  </a:txBody>
                  <a:tcPr marL="85133" marR="85133" marT="42566" marB="42566"/>
                </a:tc>
                <a:tc>
                  <a:txBody>
                    <a:bodyPr/>
                    <a:lstStyle/>
                    <a:p>
                      <a:r>
                        <a:rPr lang="en-US" sz="1700" dirty="0" smtClean="0">
                          <a:latin typeface="Trebuchet MS" pitchFamily="34" charset="0"/>
                        </a:rPr>
                        <a:t>Reduced duplication</a:t>
                      </a:r>
                    </a:p>
                    <a:p>
                      <a:r>
                        <a:rPr lang="en-US" sz="1700" dirty="0" smtClean="0">
                          <a:latin typeface="Trebuchet MS" pitchFamily="34" charset="0"/>
                        </a:rPr>
                        <a:t>Improved</a:t>
                      </a:r>
                      <a:r>
                        <a:rPr lang="en-US" sz="1700" baseline="0" dirty="0" smtClean="0">
                          <a:latin typeface="Trebuchet MS" pitchFamily="34" charset="0"/>
                        </a:rPr>
                        <a:t> clarity</a:t>
                      </a:r>
                      <a:endParaRPr lang="en-US" sz="1700" dirty="0">
                        <a:latin typeface="Trebuchet MS" pitchFamily="34" charset="0"/>
                      </a:endParaRPr>
                    </a:p>
                  </a:txBody>
                  <a:tcPr marL="85133" marR="85133" marT="42566" marB="42566"/>
                </a:tc>
              </a:tr>
              <a:tr h="1376859">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lang="en-US" sz="1700" dirty="0" smtClean="0">
                          <a:latin typeface="Trebuchet MS" pitchFamily="34" charset="0"/>
                        </a:rPr>
                        <a:t>Merged</a:t>
                      </a:r>
                      <a:r>
                        <a:rPr lang="en-US" sz="1700" baseline="0" dirty="0" smtClean="0">
                          <a:latin typeface="Trebuchet MS" pitchFamily="34" charset="0"/>
                        </a:rPr>
                        <a:t> r</a:t>
                      </a:r>
                      <a:r>
                        <a:rPr lang="en-US" sz="1700" dirty="0" smtClean="0">
                          <a:latin typeface="Trebuchet MS" pitchFamily="34" charset="0"/>
                        </a:rPr>
                        <a:t>elated requirements</a:t>
                      </a:r>
                    </a:p>
                    <a:p>
                      <a:endParaRPr lang="en-US" sz="1700" dirty="0">
                        <a:latin typeface="Trebuchet MS" pitchFamily="34" charset="0"/>
                      </a:endParaRPr>
                    </a:p>
                  </a:txBody>
                  <a:tcPr marL="85133" marR="85133" marT="42566" marB="42566"/>
                </a:tc>
                <a:tc>
                  <a:txBody>
                    <a:bodyPr/>
                    <a:lstStyle/>
                    <a:p>
                      <a:pPr marL="119063" lvl="1" indent="-117475">
                        <a:buFont typeface="Arial" pitchFamily="34" charset="0"/>
                        <a:buChar char="•"/>
                      </a:pPr>
                      <a:r>
                        <a:rPr lang="en-US" sz="1700" dirty="0" smtClean="0">
                          <a:latin typeface="Trebuchet MS" pitchFamily="34" charset="0"/>
                        </a:rPr>
                        <a:t>Common requirements across categories </a:t>
                      </a:r>
                    </a:p>
                    <a:p>
                      <a:pPr marL="119063" lvl="1" indent="-117475">
                        <a:buFont typeface="Arial" pitchFamily="34" charset="0"/>
                        <a:buChar char="•"/>
                      </a:pPr>
                      <a:r>
                        <a:rPr lang="en-US" sz="1700" dirty="0" smtClean="0">
                          <a:latin typeface="Trebuchet MS" pitchFamily="34" charset="0"/>
                        </a:rPr>
                        <a:t>System PCI requirements </a:t>
                      </a:r>
                    </a:p>
                    <a:p>
                      <a:pPr marL="119063" lvl="1" indent="-117475">
                        <a:buFont typeface="Arial" pitchFamily="34" charset="0"/>
                        <a:buChar char="•"/>
                      </a:pPr>
                      <a:r>
                        <a:rPr lang="en-US" sz="1700" dirty="0" smtClean="0">
                          <a:latin typeface="Trebuchet MS" pitchFamily="34" charset="0"/>
                        </a:rPr>
                        <a:t>Duplicate client and server requirements</a:t>
                      </a:r>
                    </a:p>
                  </a:txBody>
                  <a:tcPr marL="85133" marR="85133" marT="42566" marB="42566"/>
                </a:tc>
                <a:tc>
                  <a:txBody>
                    <a:bodyPr/>
                    <a:lstStyle/>
                    <a:p>
                      <a:r>
                        <a:rPr lang="en-US" sz="1700" dirty="0" smtClean="0">
                          <a:latin typeface="Trebuchet MS" pitchFamily="34" charset="0"/>
                        </a:rPr>
                        <a:t>Clarified requirements </a:t>
                      </a:r>
                    </a:p>
                    <a:p>
                      <a:r>
                        <a:rPr lang="en-US" sz="1700" dirty="0" smtClean="0">
                          <a:latin typeface="Trebuchet MS" pitchFamily="34" charset="0"/>
                        </a:rPr>
                        <a:t>Reduced the number </a:t>
                      </a:r>
                      <a:br>
                        <a:rPr lang="en-US" sz="1700" dirty="0" smtClean="0">
                          <a:latin typeface="Trebuchet MS" pitchFamily="34" charset="0"/>
                        </a:rPr>
                      </a:br>
                      <a:r>
                        <a:rPr lang="en-US" sz="1700" dirty="0" smtClean="0">
                          <a:latin typeface="Trebuchet MS" pitchFamily="34" charset="0"/>
                        </a:rPr>
                        <a:t>of requirements</a:t>
                      </a:r>
                      <a:endParaRPr lang="en-US" sz="1700" dirty="0">
                        <a:latin typeface="Trebuchet MS" pitchFamily="34" charset="0"/>
                      </a:endParaRPr>
                    </a:p>
                  </a:txBody>
                  <a:tcPr marL="85133" marR="85133" marT="42566" marB="42566"/>
                </a:tc>
              </a:tr>
              <a:tr h="1376859">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1700" dirty="0" smtClean="0">
                          <a:latin typeface="Trebuchet MS" pitchFamily="34" charset="0"/>
                        </a:rPr>
                        <a:t>Removed irrelevant requirements</a:t>
                      </a:r>
                    </a:p>
                  </a:txBody>
                  <a:tcPr marL="85133" marR="85133" marT="42566" marB="42566"/>
                </a:tc>
                <a:tc>
                  <a:txBody>
                    <a:bodyPr/>
                    <a:lstStyle/>
                    <a:p>
                      <a:pPr marL="119063" lvl="1" indent="-117475">
                        <a:buFont typeface="Arial" pitchFamily="34" charset="0"/>
                        <a:buChar char="•"/>
                      </a:pPr>
                      <a:r>
                        <a:rPr lang="en-US" sz="1700" dirty="0" smtClean="0">
                          <a:latin typeface="Trebuchet MS" pitchFamily="34" charset="0"/>
                        </a:rPr>
                        <a:t>Telephony applications</a:t>
                      </a:r>
                    </a:p>
                    <a:p>
                      <a:pPr marL="119063" lvl="1" indent="-117475">
                        <a:buFont typeface="Arial" pitchFamily="34" charset="0"/>
                        <a:buChar char="•"/>
                      </a:pPr>
                      <a:r>
                        <a:rPr lang="en-US" sz="1700" dirty="0" smtClean="0">
                          <a:latin typeface="Trebuchet MS" pitchFamily="34" charset="0"/>
                        </a:rPr>
                        <a:t>Color coding of </a:t>
                      </a:r>
                      <a:br>
                        <a:rPr lang="en-US" sz="1700" dirty="0" smtClean="0">
                          <a:latin typeface="Trebuchet MS" pitchFamily="34" charset="0"/>
                        </a:rPr>
                      </a:br>
                      <a:r>
                        <a:rPr lang="en-US" sz="1700" dirty="0" smtClean="0">
                          <a:latin typeface="Trebuchet MS" pitchFamily="34" charset="0"/>
                        </a:rPr>
                        <a:t>audio jacks </a:t>
                      </a:r>
                    </a:p>
                    <a:p>
                      <a:pPr marL="119063" lvl="1" indent="-117475">
                        <a:buFont typeface="Arial" pitchFamily="34" charset="0"/>
                        <a:buChar char="•"/>
                      </a:pPr>
                      <a:r>
                        <a:rPr lang="en-US" sz="1700" dirty="0" smtClean="0">
                          <a:latin typeface="Trebuchet MS" pitchFamily="34" charset="0"/>
                        </a:rPr>
                        <a:t>Consumer </a:t>
                      </a:r>
                      <a:br>
                        <a:rPr lang="en-US" sz="1700" dirty="0" smtClean="0">
                          <a:latin typeface="Trebuchet MS" pitchFamily="34" charset="0"/>
                        </a:rPr>
                      </a:br>
                      <a:r>
                        <a:rPr lang="en-US" sz="1700" dirty="0" smtClean="0">
                          <a:latin typeface="Trebuchet MS" pitchFamily="34" charset="0"/>
                        </a:rPr>
                        <a:t>Infrared receivers</a:t>
                      </a:r>
                    </a:p>
                  </a:txBody>
                  <a:tcPr marL="85133" marR="85133" marT="42566" marB="42566"/>
                </a:tc>
                <a:tc>
                  <a:txBody>
                    <a:bodyPr/>
                    <a:lstStyle/>
                    <a:p>
                      <a:r>
                        <a:rPr lang="en-US" sz="1700" dirty="0" smtClean="0">
                          <a:latin typeface="Trebuchet MS" pitchFamily="34" charset="0"/>
                        </a:rPr>
                        <a:t>Eliminated requirements</a:t>
                      </a:r>
                      <a:r>
                        <a:rPr lang="en-US" sz="1700" baseline="0" dirty="0" smtClean="0">
                          <a:latin typeface="Trebuchet MS" pitchFamily="34" charset="0"/>
                        </a:rPr>
                        <a:t> that do not sustain core Logo values**</a:t>
                      </a:r>
                      <a:endParaRPr lang="en-US" sz="1700" dirty="0">
                        <a:latin typeface="Trebuchet MS" pitchFamily="34" charset="0"/>
                      </a:endParaRPr>
                    </a:p>
                  </a:txBody>
                  <a:tcPr marL="85133" marR="85133" marT="42566" marB="42566"/>
                </a:tc>
              </a:tr>
            </a:tbl>
          </a:graphicData>
        </a:graphic>
      </p:graphicFrame>
      <p:sp>
        <p:nvSpPr>
          <p:cNvPr id="5" name="TextBox 4"/>
          <p:cNvSpPr txBox="1"/>
          <p:nvPr/>
        </p:nvSpPr>
        <p:spPr>
          <a:xfrm>
            <a:off x="731838" y="6105367"/>
            <a:ext cx="3980577" cy="246221"/>
          </a:xfrm>
          <a:prstGeom prst="rect">
            <a:avLst/>
          </a:prstGeom>
          <a:noFill/>
        </p:spPr>
        <p:txBody>
          <a:bodyPr wrap="none" rtlCol="0">
            <a:spAutoFit/>
          </a:bodyPr>
          <a:lstStyle/>
          <a:p>
            <a:r>
              <a:rPr lang="en-US" sz="1000" dirty="0" smtClean="0">
                <a:latin typeface="Trebuchet MS" pitchFamily="34" charset="0"/>
              </a:rPr>
              <a:t>* Ultra Low Cost PC, ** Reliability, performance and compatibility</a:t>
            </a:r>
            <a:endParaRPr lang="en-US" sz="1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rebuchet MS" pitchFamily="34" charset="0"/>
              </a:rPr>
              <a:t>Requirement Types</a:t>
            </a:r>
            <a:endParaRPr lang="en-US" dirty="0">
              <a:latin typeface="Trebuchet MS" pitchFamily="34" charset="0"/>
            </a:endParaRPr>
          </a:p>
        </p:txBody>
      </p:sp>
      <p:sp>
        <p:nvSpPr>
          <p:cNvPr id="5" name="Content Placeholder 2"/>
          <p:cNvSpPr>
            <a:spLocks noGrp="1"/>
          </p:cNvSpPr>
          <p:nvPr>
            <p:ph idx="1"/>
          </p:nvPr>
        </p:nvSpPr>
        <p:spPr>
          <a:xfrm>
            <a:off x="382588" y="1414464"/>
            <a:ext cx="8380412" cy="1876411"/>
          </a:xfrm>
        </p:spPr>
        <p:txBody>
          <a:bodyPr/>
          <a:lstStyle/>
          <a:p>
            <a:pPr marL="404813" indent="-404813"/>
            <a:r>
              <a:rPr lang="en-US" sz="2800" dirty="0" smtClean="0">
                <a:latin typeface="Trebuchet MS" pitchFamily="34" charset="0"/>
              </a:rPr>
              <a:t>New requirements are posted on </a:t>
            </a:r>
            <a:r>
              <a:rPr lang="en-US" sz="2800" dirty="0" err="1" smtClean="0">
                <a:latin typeface="Trebuchet MS" pitchFamily="34" charset="0"/>
              </a:rPr>
              <a:t>LogoPoint</a:t>
            </a:r>
            <a:endParaRPr lang="en-US" sz="2800" dirty="0" smtClean="0">
              <a:latin typeface="Trebuchet MS" pitchFamily="34" charset="0"/>
            </a:endParaRPr>
          </a:p>
          <a:p>
            <a:pPr marL="800100" lvl="1" indent="-395288"/>
            <a:r>
              <a:rPr lang="en-US" sz="2400" dirty="0" smtClean="0">
                <a:latin typeface="Trebuchet MS" pitchFamily="34" charset="0"/>
              </a:rPr>
              <a:t>For Windows Vista</a:t>
            </a:r>
          </a:p>
          <a:p>
            <a:pPr marL="800100" lvl="1" indent="-395288"/>
            <a:r>
              <a:rPr lang="en-US" sz="2400" dirty="0" smtClean="0">
                <a:latin typeface="Trebuchet MS" pitchFamily="34" charset="0"/>
              </a:rPr>
              <a:t>For Windows 7</a:t>
            </a:r>
          </a:p>
          <a:p>
            <a:pPr marL="404813" indent="-404813"/>
            <a:r>
              <a:rPr lang="en-US" sz="2800" dirty="0" smtClean="0">
                <a:latin typeface="Trebuchet MS" pitchFamily="34" charset="0"/>
              </a:rPr>
              <a:t>Feedback closes Nov 21, 2008</a:t>
            </a:r>
          </a:p>
        </p:txBody>
      </p:sp>
      <p:graphicFrame>
        <p:nvGraphicFramePr>
          <p:cNvPr id="6" name="Table 5"/>
          <p:cNvGraphicFramePr>
            <a:graphicFrameLocks noGrp="1"/>
          </p:cNvGraphicFramePr>
          <p:nvPr/>
        </p:nvGraphicFramePr>
        <p:xfrm>
          <a:off x="700133" y="3429001"/>
          <a:ext cx="7743735" cy="2576436"/>
        </p:xfrm>
        <a:graphic>
          <a:graphicData uri="http://schemas.openxmlformats.org/drawingml/2006/table">
            <a:tbl>
              <a:tblPr firstRow="1" bandRow="1">
                <a:tableStyleId>{284E427A-3D55-4303-BF80-6455036E1DE7}</a:tableStyleId>
              </a:tblPr>
              <a:tblGrid>
                <a:gridCol w="412143"/>
                <a:gridCol w="2348711"/>
                <a:gridCol w="4982881"/>
              </a:tblGrid>
              <a:tr h="375491">
                <a:tc>
                  <a:txBody>
                    <a:bodyPr/>
                    <a:lstStyle/>
                    <a:p>
                      <a:endParaRPr lang="en-US" sz="1700" dirty="0">
                        <a:latin typeface="Trebuchet MS" pitchFamily="34" charset="0"/>
                      </a:endParaRPr>
                    </a:p>
                  </a:txBody>
                  <a:tcPr marL="86652" marR="86652" marT="43326" marB="43326"/>
                </a:tc>
                <a:tc>
                  <a:txBody>
                    <a:bodyPr/>
                    <a:lstStyle/>
                    <a:p>
                      <a:r>
                        <a:rPr lang="en-US" sz="1900" b="1" dirty="0" smtClean="0">
                          <a:solidFill>
                            <a:schemeClr val="bg2"/>
                          </a:solidFill>
                          <a:effectLst/>
                          <a:latin typeface="Trebuchet MS" pitchFamily="34" charset="0"/>
                        </a:rPr>
                        <a:t>Requirement</a:t>
                      </a:r>
                      <a:r>
                        <a:rPr lang="en-US" sz="1900" b="1" baseline="0" dirty="0" smtClean="0">
                          <a:solidFill>
                            <a:schemeClr val="bg2"/>
                          </a:solidFill>
                          <a:effectLst/>
                          <a:latin typeface="Trebuchet MS" pitchFamily="34" charset="0"/>
                        </a:rPr>
                        <a:t> Type</a:t>
                      </a:r>
                      <a:endParaRPr lang="en-US" sz="1900" b="1" dirty="0">
                        <a:solidFill>
                          <a:schemeClr val="bg2"/>
                        </a:solidFill>
                        <a:effectLst/>
                        <a:latin typeface="Trebuchet MS" pitchFamily="34" charset="0"/>
                      </a:endParaRPr>
                    </a:p>
                  </a:txBody>
                  <a:tcPr marL="86652" marR="86652" marT="43326" marB="43326"/>
                </a:tc>
                <a:tc>
                  <a:txBody>
                    <a:bodyPr/>
                    <a:lstStyle/>
                    <a:p>
                      <a:r>
                        <a:rPr lang="en-US" sz="1900" b="1" dirty="0" smtClean="0">
                          <a:solidFill>
                            <a:schemeClr val="bg2"/>
                          </a:solidFill>
                          <a:effectLst/>
                          <a:latin typeface="Trebuchet MS" pitchFamily="34" charset="0"/>
                        </a:rPr>
                        <a:t>Purpose</a:t>
                      </a:r>
                      <a:endParaRPr lang="en-US" sz="1900" b="1" dirty="0">
                        <a:solidFill>
                          <a:schemeClr val="bg2"/>
                        </a:solidFill>
                        <a:effectLst/>
                        <a:latin typeface="Trebuchet MS" pitchFamily="34" charset="0"/>
                      </a:endParaRPr>
                    </a:p>
                  </a:txBody>
                  <a:tcPr marL="86652" marR="86652" marT="43326" marB="43326"/>
                </a:tc>
              </a:tr>
              <a:tr h="664331">
                <a:tc>
                  <a:txBody>
                    <a:bodyPr/>
                    <a:lstStyle/>
                    <a:p>
                      <a:r>
                        <a:rPr lang="en-US" sz="1900" dirty="0" smtClean="0">
                          <a:latin typeface="Trebuchet MS" pitchFamily="34" charset="0"/>
                        </a:rPr>
                        <a:t>R</a:t>
                      </a:r>
                      <a:endParaRPr lang="en-US" sz="1900" dirty="0">
                        <a:latin typeface="Trebuchet MS" pitchFamily="34" charset="0"/>
                      </a:endParaRPr>
                    </a:p>
                  </a:txBody>
                  <a:tcPr marL="86652" marR="86652" marT="43326" marB="43326"/>
                </a:tc>
                <a:tc>
                  <a:txBody>
                    <a:bodyPr/>
                    <a:lstStyle/>
                    <a:p>
                      <a:r>
                        <a:rPr lang="en-US" sz="1900" dirty="0" smtClean="0">
                          <a:latin typeface="Trebuchet MS" pitchFamily="34" charset="0"/>
                        </a:rPr>
                        <a:t>Required</a:t>
                      </a:r>
                      <a:endParaRPr lang="en-US" sz="1900" dirty="0">
                        <a:latin typeface="Trebuchet MS" pitchFamily="34" charset="0"/>
                      </a:endParaRPr>
                    </a:p>
                  </a:txBody>
                  <a:tcPr marL="86652" marR="86652" marT="43326" marB="43326"/>
                </a:tc>
                <a:tc>
                  <a:txBody>
                    <a:bodyPr/>
                    <a:lstStyle/>
                    <a:p>
                      <a:pPr marL="169863" marR="0" indent="-169863">
                        <a:spcBef>
                          <a:spcPts val="0"/>
                        </a:spcBef>
                        <a:spcAft>
                          <a:spcPts val="0"/>
                        </a:spcAft>
                        <a:buFont typeface="Arial" pitchFamily="34" charset="0"/>
                        <a:buChar char="•"/>
                      </a:pPr>
                      <a:r>
                        <a:rPr lang="en-US" sz="1900" dirty="0" smtClean="0">
                          <a:latin typeface="Trebuchet MS" pitchFamily="34" charset="0"/>
                        </a:rPr>
                        <a:t>Ensures </a:t>
                      </a:r>
                      <a:r>
                        <a:rPr lang="en-US" sz="1900" baseline="0" dirty="0" smtClean="0">
                          <a:latin typeface="Trebuchet MS" pitchFamily="34" charset="0"/>
                        </a:rPr>
                        <a:t>products are compatible, reliable, and perform well on Windows</a:t>
                      </a:r>
                      <a:endParaRPr lang="en-US" sz="1900" dirty="0" smtClean="0">
                        <a:latin typeface="Trebuchet MS" pitchFamily="34" charset="0"/>
                        <a:ea typeface="Calibri"/>
                        <a:cs typeface="Times New Roman"/>
                      </a:endParaRPr>
                    </a:p>
                  </a:txBody>
                  <a:tcPr marL="86652" marR="86652" marT="43326" marB="43326"/>
                </a:tc>
              </a:tr>
              <a:tr h="1530850">
                <a:tc>
                  <a:txBody>
                    <a:bodyPr/>
                    <a:lstStyle/>
                    <a:p>
                      <a:r>
                        <a:rPr lang="en-US" sz="1900" dirty="0" smtClean="0">
                          <a:latin typeface="Trebuchet MS" pitchFamily="34" charset="0"/>
                        </a:rPr>
                        <a:t>I</a:t>
                      </a:r>
                      <a:endParaRPr lang="en-US" sz="1900" dirty="0">
                        <a:latin typeface="Trebuchet MS" pitchFamily="34" charset="0"/>
                      </a:endParaRPr>
                    </a:p>
                  </a:txBody>
                  <a:tcPr marL="86652" marR="86652" marT="43326" marB="43326"/>
                </a:tc>
                <a:tc>
                  <a:txBody>
                    <a:bodyPr/>
                    <a:lstStyle/>
                    <a:p>
                      <a:r>
                        <a:rPr lang="en-US" sz="1900" dirty="0" smtClean="0">
                          <a:latin typeface="Trebuchet MS" pitchFamily="34" charset="0"/>
                        </a:rPr>
                        <a:t>If Implemented</a:t>
                      </a:r>
                      <a:endParaRPr lang="en-US" sz="1900" dirty="0">
                        <a:latin typeface="Trebuchet MS" pitchFamily="34" charset="0"/>
                      </a:endParaRPr>
                    </a:p>
                  </a:txBody>
                  <a:tcPr marL="86652" marR="86652" marT="43326" marB="43326"/>
                </a:tc>
                <a:tc>
                  <a:txBody>
                    <a:bodyPr/>
                    <a:lstStyle/>
                    <a:p>
                      <a:pPr marL="169863" marR="0" indent="-169863" algn="l" defTabSz="761940"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latin typeface="Trebuchet MS" pitchFamily="34" charset="0"/>
                        </a:rPr>
                        <a:t>Ensures the implementation works </a:t>
                      </a:r>
                      <a:br>
                        <a:rPr lang="en-US" sz="1900" baseline="0" dirty="0" smtClean="0">
                          <a:latin typeface="Trebuchet MS" pitchFamily="34" charset="0"/>
                        </a:rPr>
                      </a:br>
                      <a:r>
                        <a:rPr lang="en-US" sz="1900" baseline="0" dirty="0" smtClean="0">
                          <a:latin typeface="Trebuchet MS" pitchFamily="34" charset="0"/>
                        </a:rPr>
                        <a:t>well with Windows</a:t>
                      </a:r>
                    </a:p>
                    <a:p>
                      <a:pPr marL="169863" indent="-169863">
                        <a:buFont typeface="Arial" pitchFamily="34" charset="0"/>
                        <a:buChar char="•"/>
                      </a:pPr>
                      <a:r>
                        <a:rPr lang="en-US" sz="1900" dirty="0" smtClean="0">
                          <a:latin typeface="Trebuchet MS" pitchFamily="34" charset="0"/>
                        </a:rPr>
                        <a:t>O</a:t>
                      </a:r>
                      <a:r>
                        <a:rPr lang="en-US" sz="1900" baseline="0" dirty="0" smtClean="0">
                          <a:latin typeface="Trebuchet MS" pitchFamily="34" charset="0"/>
                        </a:rPr>
                        <a:t>nly required if partners are implementing a specific technology </a:t>
                      </a:r>
                      <a:br>
                        <a:rPr lang="en-US" sz="1900" baseline="0" dirty="0" smtClean="0">
                          <a:latin typeface="Trebuchet MS" pitchFamily="34" charset="0"/>
                        </a:rPr>
                      </a:br>
                      <a:r>
                        <a:rPr lang="en-US" sz="1900" baseline="0" dirty="0" smtClean="0">
                          <a:latin typeface="Trebuchet MS" pitchFamily="34" charset="0"/>
                        </a:rPr>
                        <a:t>and/or feature</a:t>
                      </a:r>
                    </a:p>
                  </a:txBody>
                  <a:tcPr marL="86652" marR="86652" marT="43326" marB="43326"/>
                </a:tc>
              </a:tr>
            </a:tbl>
          </a:graphicData>
        </a:graphic>
      </p:graphicFrame>
      <p:sp>
        <p:nvSpPr>
          <p:cNvPr id="8" name="Rectangle 7"/>
          <p:cNvSpPr/>
          <p:nvPr/>
        </p:nvSpPr>
        <p:spPr>
          <a:xfrm>
            <a:off x="731838" y="6105367"/>
            <a:ext cx="1550424" cy="246221"/>
          </a:xfrm>
          <a:prstGeom prst="rect">
            <a:avLst/>
          </a:prstGeom>
        </p:spPr>
        <p:txBody>
          <a:bodyPr wrap="none">
            <a:spAutoFit/>
          </a:bodyPr>
          <a:lstStyle/>
          <a:p>
            <a:r>
              <a:rPr lang="en-US" sz="1000" dirty="0" smtClean="0">
                <a:latin typeface="Trebuchet MS" pitchFamily="34" charset="0"/>
              </a:rPr>
              <a:t>WLK=Windows Logo Kit </a:t>
            </a:r>
            <a:endParaRPr lang="en-US" sz="10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New Logo Program Categories</a:t>
            </a:r>
            <a:endParaRPr lang="en-US" dirty="0">
              <a:latin typeface="Trebuchet MS" pitchFamily="34" charset="0"/>
            </a:endParaRPr>
          </a:p>
        </p:txBody>
      </p:sp>
      <p:sp>
        <p:nvSpPr>
          <p:cNvPr id="10" name="Content Placeholder 9"/>
          <p:cNvSpPr>
            <a:spLocks noGrp="1"/>
          </p:cNvSpPr>
          <p:nvPr>
            <p:ph idx="1"/>
          </p:nvPr>
        </p:nvSpPr>
        <p:spPr>
          <a:xfrm>
            <a:off x="382588" y="1219206"/>
            <a:ext cx="8380412" cy="5204837"/>
          </a:xfrm>
        </p:spPr>
        <p:txBody>
          <a:bodyPr/>
          <a:lstStyle/>
          <a:p>
            <a:pPr marL="692150" indent="-463550">
              <a:lnSpc>
                <a:spcPts val="1800"/>
              </a:lnSpc>
            </a:pPr>
            <a:r>
              <a:rPr lang="en-US" sz="2800" dirty="0" smtClean="0">
                <a:latin typeface="Trebuchet MS" pitchFamily="34" charset="0"/>
              </a:rPr>
              <a:t>Broadcast receiver </a:t>
            </a:r>
          </a:p>
          <a:p>
            <a:pPr marL="1025525" lvl="1" indent="-339725">
              <a:lnSpc>
                <a:spcPts val="1800"/>
              </a:lnSpc>
            </a:pPr>
            <a:r>
              <a:rPr lang="en-US" sz="2400" dirty="0" smtClean="0">
                <a:latin typeface="Trebuchet MS" pitchFamily="34" charset="0"/>
              </a:rPr>
              <a:t>DVB-C, DVB-S, QAM tuner, ISDB-T</a:t>
            </a:r>
          </a:p>
          <a:p>
            <a:pPr marL="692150" indent="-463550">
              <a:lnSpc>
                <a:spcPts val="1800"/>
              </a:lnSpc>
            </a:pPr>
            <a:r>
              <a:rPr lang="en-US" sz="2800" dirty="0" smtClean="0">
                <a:latin typeface="Trebuchet MS" pitchFamily="34" charset="0"/>
              </a:rPr>
              <a:t>Communication Device</a:t>
            </a:r>
          </a:p>
          <a:p>
            <a:pPr marL="692150" indent="-463550">
              <a:lnSpc>
                <a:spcPts val="1800"/>
              </a:lnSpc>
            </a:pPr>
            <a:r>
              <a:rPr lang="en-US" sz="2800" dirty="0" smtClean="0">
                <a:latin typeface="Trebuchet MS" pitchFamily="34" charset="0"/>
              </a:rPr>
              <a:t>Digitizer Windows Touch</a:t>
            </a:r>
          </a:p>
          <a:p>
            <a:pPr marL="692150" indent="-463550">
              <a:lnSpc>
                <a:spcPts val="1800"/>
              </a:lnSpc>
            </a:pPr>
            <a:r>
              <a:rPr lang="en-US" sz="2800" dirty="0" smtClean="0">
                <a:latin typeface="Trebuchet MS" pitchFamily="34" charset="0"/>
              </a:rPr>
              <a:t>Media players</a:t>
            </a:r>
          </a:p>
          <a:p>
            <a:pPr marL="692150" indent="-463550">
              <a:lnSpc>
                <a:spcPts val="1800"/>
              </a:lnSpc>
            </a:pPr>
            <a:r>
              <a:rPr lang="en-US" sz="2800" dirty="0" smtClean="0">
                <a:latin typeface="Trebuchet MS" pitchFamily="34" charset="0"/>
              </a:rPr>
              <a:t>Mobile Broadband </a:t>
            </a:r>
          </a:p>
          <a:p>
            <a:pPr marL="692150" indent="-463550">
              <a:lnSpc>
                <a:spcPts val="1800"/>
              </a:lnSpc>
            </a:pPr>
            <a:r>
              <a:rPr lang="en-US" sz="2800" dirty="0" smtClean="0">
                <a:latin typeface="Trebuchet MS" pitchFamily="34" charset="0"/>
              </a:rPr>
              <a:t>Network Media Device</a:t>
            </a:r>
          </a:p>
          <a:p>
            <a:pPr marL="1025525" lvl="1" indent="-333375">
              <a:lnSpc>
                <a:spcPts val="1800"/>
              </a:lnSpc>
            </a:pPr>
            <a:r>
              <a:rPr lang="en-US" sz="2400" dirty="0" smtClean="0">
                <a:latin typeface="Trebuchet MS" pitchFamily="34" charset="0"/>
              </a:rPr>
              <a:t>Digital Media Renderer, Controller and Server</a:t>
            </a:r>
          </a:p>
          <a:p>
            <a:pPr marL="1025525" lvl="1" indent="-333375">
              <a:lnSpc>
                <a:spcPts val="1800"/>
              </a:lnSpc>
            </a:pPr>
            <a:r>
              <a:rPr lang="en-US" sz="2400" dirty="0" smtClean="0">
                <a:latin typeface="Trebuchet MS" pitchFamily="34" charset="0"/>
              </a:rPr>
              <a:t>Wired and Wireless</a:t>
            </a:r>
          </a:p>
          <a:p>
            <a:pPr marL="692150" indent="-463550">
              <a:lnSpc>
                <a:spcPts val="1800"/>
              </a:lnSpc>
            </a:pPr>
            <a:r>
              <a:rPr lang="en-US" sz="2800" dirty="0" smtClean="0">
                <a:latin typeface="Trebuchet MS" pitchFamily="34" charset="0"/>
              </a:rPr>
              <a:t>Security Software</a:t>
            </a:r>
          </a:p>
          <a:p>
            <a:pPr marL="692150" indent="-463550">
              <a:lnSpc>
                <a:spcPts val="1800"/>
              </a:lnSpc>
            </a:pPr>
            <a:r>
              <a:rPr lang="en-US" sz="2800" dirty="0" smtClean="0">
                <a:latin typeface="Trebuchet MS" pitchFamily="34" charset="0"/>
              </a:rPr>
              <a:t>Sensor Device</a:t>
            </a:r>
          </a:p>
          <a:p>
            <a:pPr marL="692150" indent="-463550">
              <a:lnSpc>
                <a:spcPts val="1800"/>
              </a:lnSpc>
            </a:pPr>
            <a:r>
              <a:rPr lang="en-US" sz="2800" dirty="0" smtClean="0">
                <a:latin typeface="Trebuchet MS" pitchFamily="34" charset="0"/>
              </a:rPr>
              <a:t>Wireless USB </a:t>
            </a:r>
          </a:p>
          <a:p>
            <a:pPr marL="976302" lvl="2" indent="-463550">
              <a:lnSpc>
                <a:spcPts val="1800"/>
              </a:lnSpc>
            </a:pPr>
            <a:r>
              <a:rPr lang="en-US" sz="2100" dirty="0" smtClean="0">
                <a:latin typeface="Trebuchet MS" pitchFamily="34" charset="0"/>
              </a:rPr>
              <a:t>Controller, DWA</a:t>
            </a:r>
          </a:p>
          <a:p>
            <a:pPr>
              <a:lnSpc>
                <a:spcPts val="1800"/>
              </a:lnSpc>
            </a:pPr>
            <a:endParaRPr lang="en-US" sz="2800" dirty="0">
              <a:latin typeface="Trebuchet MS" pitchFamily="34" charset="0"/>
            </a:endParaRPr>
          </a:p>
        </p:txBody>
      </p:sp>
      <p:sp>
        <p:nvSpPr>
          <p:cNvPr id="5" name="TextBox 4"/>
          <p:cNvSpPr txBox="1"/>
          <p:nvPr/>
        </p:nvSpPr>
        <p:spPr>
          <a:xfrm>
            <a:off x="6453056" y="5619107"/>
            <a:ext cx="1978427"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Note:  </a:t>
            </a:r>
            <a:r>
              <a:rPr lang="en-US" sz="1200" dirty="0" smtClean="0">
                <a:solidFill>
                  <a:schemeClr val="tx1"/>
                </a:solidFill>
                <a:effectLst>
                  <a:outerShdw blurRad="38100" dist="38100" dir="2700000" algn="tl">
                    <a:srgbClr val="000000">
                      <a:alpha val="43137"/>
                    </a:srgbClr>
                  </a:outerShdw>
                </a:effectLst>
                <a:latin typeface="Trebuchet MS" pitchFamily="34" charset="0"/>
              </a:rPr>
              <a:t>Not a complete list</a:t>
            </a:r>
          </a:p>
        </p:txBody>
      </p:sp>
      <p:sp>
        <p:nvSpPr>
          <p:cNvPr id="9" name="TextBox 8"/>
          <p:cNvSpPr txBox="1"/>
          <p:nvPr/>
        </p:nvSpPr>
        <p:spPr>
          <a:xfrm>
            <a:off x="750093" y="6128001"/>
            <a:ext cx="7643813" cy="348813"/>
          </a:xfrm>
          <a:prstGeom prst="rect">
            <a:avLst/>
          </a:prstGeom>
          <a:noFill/>
        </p:spPr>
        <p:txBody>
          <a:bodyPr wrap="square" rtlCol="0">
            <a:spAutoFit/>
          </a:bodyPr>
          <a:lstStyle/>
          <a:p>
            <a:pPr>
              <a:lnSpc>
                <a:spcPts val="1000"/>
              </a:lnSpc>
            </a:pPr>
            <a:r>
              <a:rPr lang="en-US" sz="1000" dirty="0" smtClean="0">
                <a:latin typeface="Trebuchet MS" pitchFamily="34" charset="0"/>
              </a:rPr>
              <a:t>DWA=Device Wireless Adapter, DVB=Digital Video Broadcasting, ISDB=</a:t>
            </a:r>
            <a:r>
              <a:rPr lang="en-US" sz="1000" dirty="0" smtClean="0"/>
              <a:t>Integrated Services Digital Broadcasting </a:t>
            </a:r>
            <a:br>
              <a:rPr lang="en-US" sz="1000" dirty="0" smtClean="0"/>
            </a:br>
            <a:r>
              <a:rPr lang="en-US" sz="1000" dirty="0" smtClean="0">
                <a:latin typeface="Trebuchet MS" pitchFamily="34" charset="0"/>
              </a:rPr>
              <a:t>QAM=Quadrature Amplitude Modulation, USB=Universal Serial Bus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Additional Qualification (AQ)</a:t>
            </a:r>
            <a:endParaRPr lang="en-US" dirty="0">
              <a:latin typeface="Trebuchet MS" pitchFamily="34" charset="0"/>
            </a:endParaRPr>
          </a:p>
        </p:txBody>
      </p:sp>
      <p:sp>
        <p:nvSpPr>
          <p:cNvPr id="3" name="Content Placeholder 2"/>
          <p:cNvSpPr>
            <a:spLocks noGrp="1"/>
          </p:cNvSpPr>
          <p:nvPr>
            <p:ph idx="1"/>
          </p:nvPr>
        </p:nvSpPr>
        <p:spPr>
          <a:xfrm>
            <a:off x="382588" y="1414464"/>
            <a:ext cx="8380412" cy="4908523"/>
          </a:xfrm>
        </p:spPr>
        <p:txBody>
          <a:bodyPr/>
          <a:lstStyle/>
          <a:p>
            <a:pPr marL="404813" indent="-404813"/>
            <a:r>
              <a:rPr lang="en-US" sz="2800" dirty="0" smtClean="0">
                <a:latin typeface="Trebuchet MS" pitchFamily="34" charset="0"/>
              </a:rPr>
              <a:t>The purpose of an AQ is to</a:t>
            </a:r>
          </a:p>
          <a:p>
            <a:pPr marL="800100" lvl="1" indent="-395288"/>
            <a:r>
              <a:rPr lang="en-US" sz="2400" dirty="0" smtClean="0">
                <a:latin typeface="Trebuchet MS" pitchFamily="34" charset="0"/>
              </a:rPr>
              <a:t>Enable industry recognition of products that </a:t>
            </a:r>
            <a:br>
              <a:rPr lang="en-US" sz="2400" dirty="0" smtClean="0">
                <a:latin typeface="Trebuchet MS" pitchFamily="34" charset="0"/>
              </a:rPr>
            </a:br>
            <a:r>
              <a:rPr lang="en-US" sz="2400" dirty="0" smtClean="0">
                <a:latin typeface="Trebuchet MS" pitchFamily="34" charset="0"/>
              </a:rPr>
              <a:t>include a specific technology</a:t>
            </a:r>
          </a:p>
          <a:p>
            <a:pPr marL="800100" lvl="1" indent="-395288"/>
            <a:r>
              <a:rPr lang="en-US" sz="2400" dirty="0" smtClean="0">
                <a:latin typeface="Trebuchet MS" pitchFamily="34" charset="0"/>
              </a:rPr>
              <a:t>Showcase a specific user scenario or experience</a:t>
            </a:r>
          </a:p>
          <a:p>
            <a:pPr marL="800100" lvl="1" indent="-395288"/>
            <a:r>
              <a:rPr lang="en-US" sz="2400" dirty="0" smtClean="0">
                <a:latin typeface="Trebuchet MS" pitchFamily="34" charset="0"/>
              </a:rPr>
              <a:t>Help end users distinguish products that have advanced capabilities</a:t>
            </a:r>
          </a:p>
          <a:p>
            <a:pPr marL="404813" indent="-404813"/>
            <a:r>
              <a:rPr lang="en-US" sz="2800" dirty="0" smtClean="0">
                <a:latin typeface="Trebuchet MS" pitchFamily="34" charset="0"/>
              </a:rPr>
              <a:t>AQs are optional </a:t>
            </a:r>
          </a:p>
          <a:p>
            <a:pPr marL="800100" lvl="1" indent="-395288"/>
            <a:r>
              <a:rPr lang="en-US" sz="2400" dirty="0" smtClean="0">
                <a:latin typeface="Trebuchet MS" pitchFamily="34" charset="0"/>
              </a:rPr>
              <a:t>NOT required to attain Windows Logo</a:t>
            </a:r>
          </a:p>
          <a:p>
            <a:pPr marL="800100" lvl="1" indent="-395288"/>
            <a:r>
              <a:rPr lang="en-US" sz="2400" dirty="0" smtClean="0">
                <a:latin typeface="Trebuchet MS" pitchFamily="34" charset="0"/>
              </a:rPr>
              <a:t>Allows you to market a device as “AQ enabled” </a:t>
            </a:r>
          </a:p>
          <a:p>
            <a:pPr lvl="1"/>
            <a:endParaRPr lang="en-US" sz="2400" dirty="0" smtClean="0">
              <a:latin typeface="Trebuchet MS" pitchFamily="34" charset="0"/>
            </a:endParaRPr>
          </a:p>
          <a:p>
            <a:pPr lvl="1"/>
            <a:endParaRPr lang="en-US" sz="24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553998"/>
          </a:xfrm>
        </p:spPr>
        <p:txBody>
          <a:bodyPr/>
          <a:lstStyle/>
          <a:p>
            <a:r>
              <a:rPr lang="en-US" sz="4000" dirty="0" smtClean="0">
                <a:latin typeface="Trebuchet MS" pitchFamily="34" charset="0"/>
              </a:rPr>
              <a:t>Expanding The Existing Logo Program</a:t>
            </a:r>
            <a:endParaRPr lang="en-US" sz="4000" dirty="0">
              <a:latin typeface="Trebuchet MS" pitchFamily="34" charset="0"/>
            </a:endParaRPr>
          </a:p>
        </p:txBody>
      </p:sp>
      <p:sp>
        <p:nvSpPr>
          <p:cNvPr id="8" name="Content Placeholder 7"/>
          <p:cNvSpPr>
            <a:spLocks noGrp="1"/>
          </p:cNvSpPr>
          <p:nvPr>
            <p:ph idx="1"/>
          </p:nvPr>
        </p:nvSpPr>
        <p:spPr>
          <a:xfrm>
            <a:off x="382588" y="1414464"/>
            <a:ext cx="8380412" cy="2485809"/>
          </a:xfrm>
        </p:spPr>
        <p:txBody>
          <a:bodyPr/>
          <a:lstStyle/>
          <a:p>
            <a:pPr marL="404813" indent="-404813"/>
            <a:r>
              <a:rPr lang="en-US" sz="3200" dirty="0" smtClean="0">
                <a:latin typeface="Trebuchet MS" pitchFamily="34" charset="0"/>
              </a:rPr>
              <a:t>Partners may attain an AQ by</a:t>
            </a:r>
          </a:p>
          <a:p>
            <a:pPr marL="862013" lvl="1" indent="-404813"/>
            <a:r>
              <a:rPr lang="en-US" sz="2800" dirty="0" smtClean="0">
                <a:latin typeface="Trebuchet MS" pitchFamily="34" charset="0"/>
              </a:rPr>
              <a:t>Testing against a defined suite of requirements defined in </a:t>
            </a:r>
            <a:r>
              <a:rPr lang="en-US" sz="2800" dirty="0" err="1" smtClean="0">
                <a:latin typeface="Trebuchet MS" pitchFamily="34" charset="0"/>
              </a:rPr>
              <a:t>LogoPoint</a:t>
            </a:r>
            <a:endParaRPr lang="en-US" sz="2800" dirty="0" smtClean="0">
              <a:latin typeface="Trebuchet MS" pitchFamily="34" charset="0"/>
            </a:endParaRPr>
          </a:p>
          <a:p>
            <a:pPr lvl="1"/>
            <a:endParaRPr lang="en-US" sz="2800" dirty="0" smtClean="0">
              <a:latin typeface="Trebuchet MS" pitchFamily="34" charset="0"/>
            </a:endParaRPr>
          </a:p>
          <a:p>
            <a:endParaRPr lang="en-US" sz="3200" dirty="0">
              <a:latin typeface="Trebuchet MS" pitchFamily="34" charset="0"/>
            </a:endParaRPr>
          </a:p>
        </p:txBody>
      </p:sp>
      <p:graphicFrame>
        <p:nvGraphicFramePr>
          <p:cNvPr id="12" name="Table 11"/>
          <p:cNvGraphicFramePr>
            <a:graphicFrameLocks noGrp="1"/>
          </p:cNvGraphicFramePr>
          <p:nvPr/>
        </p:nvGraphicFramePr>
        <p:xfrm>
          <a:off x="598473" y="3037615"/>
          <a:ext cx="7947055" cy="3057188"/>
        </p:xfrm>
        <a:graphic>
          <a:graphicData uri="http://schemas.openxmlformats.org/drawingml/2006/table">
            <a:tbl>
              <a:tblPr firstRow="1" bandRow="1">
                <a:tableStyleId>{284E427A-3D55-4303-BF80-6455036E1DE7}</a:tableStyleId>
              </a:tblPr>
              <a:tblGrid>
                <a:gridCol w="593018"/>
                <a:gridCol w="2309060"/>
                <a:gridCol w="5044977"/>
              </a:tblGrid>
              <a:tr h="439965">
                <a:tc>
                  <a:txBody>
                    <a:bodyPr/>
                    <a:lstStyle/>
                    <a:p>
                      <a:endParaRPr lang="en-US" sz="1700" b="1" dirty="0">
                        <a:latin typeface="Trebuchet MS" pitchFamily="34" charset="0"/>
                      </a:endParaRPr>
                    </a:p>
                  </a:txBody>
                  <a:tcPr marL="88221" marR="88221" marT="44110" marB="44110"/>
                </a:tc>
                <a:tc>
                  <a:txBody>
                    <a:bodyPr/>
                    <a:lstStyle/>
                    <a:p>
                      <a:r>
                        <a:rPr lang="en-US" sz="1900" b="1" dirty="0" smtClean="0">
                          <a:solidFill>
                            <a:schemeClr val="bg2"/>
                          </a:solidFill>
                          <a:latin typeface="Trebuchet MS" pitchFamily="34" charset="0"/>
                        </a:rPr>
                        <a:t>Requirement</a:t>
                      </a:r>
                      <a:r>
                        <a:rPr lang="en-US" sz="1900" b="1" baseline="0" dirty="0" smtClean="0">
                          <a:solidFill>
                            <a:schemeClr val="bg2"/>
                          </a:solidFill>
                          <a:latin typeface="Trebuchet MS" pitchFamily="34" charset="0"/>
                        </a:rPr>
                        <a:t> Type</a:t>
                      </a:r>
                      <a:endParaRPr lang="en-US" sz="1900" b="1" dirty="0">
                        <a:solidFill>
                          <a:schemeClr val="bg2"/>
                        </a:solidFill>
                        <a:latin typeface="Trebuchet MS" pitchFamily="34" charset="0"/>
                      </a:endParaRPr>
                    </a:p>
                  </a:txBody>
                  <a:tcPr marL="88221" marR="88221" marT="44110" marB="44110"/>
                </a:tc>
                <a:tc>
                  <a:txBody>
                    <a:bodyPr/>
                    <a:lstStyle/>
                    <a:p>
                      <a:r>
                        <a:rPr lang="en-US" sz="1900" b="1" dirty="0" smtClean="0">
                          <a:solidFill>
                            <a:schemeClr val="bg2"/>
                          </a:solidFill>
                          <a:latin typeface="Trebuchet MS" pitchFamily="34" charset="0"/>
                        </a:rPr>
                        <a:t>Purpose</a:t>
                      </a:r>
                      <a:endParaRPr lang="en-US" sz="1900" b="1" dirty="0">
                        <a:solidFill>
                          <a:schemeClr val="bg2"/>
                        </a:solidFill>
                        <a:latin typeface="Trebuchet MS" pitchFamily="34" charset="0"/>
                      </a:endParaRPr>
                    </a:p>
                  </a:txBody>
                  <a:tcPr marL="88221" marR="88221" marT="44110" marB="44110"/>
                </a:tc>
              </a:tr>
              <a:tr h="676361">
                <a:tc>
                  <a:txBody>
                    <a:bodyPr/>
                    <a:lstStyle/>
                    <a:p>
                      <a:r>
                        <a:rPr lang="en-US" sz="1900" dirty="0" smtClean="0">
                          <a:solidFill>
                            <a:schemeClr val="bg2">
                              <a:lumMod val="75000"/>
                              <a:lumOff val="25000"/>
                            </a:schemeClr>
                          </a:solidFill>
                          <a:latin typeface="Trebuchet MS" pitchFamily="34" charset="0"/>
                        </a:rPr>
                        <a:t>R</a:t>
                      </a:r>
                      <a:endParaRPr lang="en-US" sz="1900" dirty="0">
                        <a:solidFill>
                          <a:schemeClr val="bg2">
                            <a:lumMod val="75000"/>
                            <a:lumOff val="25000"/>
                          </a:schemeClr>
                        </a:solidFill>
                        <a:latin typeface="Trebuchet MS" pitchFamily="34" charset="0"/>
                      </a:endParaRPr>
                    </a:p>
                  </a:txBody>
                  <a:tcPr marL="88221" marR="88221" marT="44110" marB="44110"/>
                </a:tc>
                <a:tc>
                  <a:txBody>
                    <a:bodyPr/>
                    <a:lstStyle/>
                    <a:p>
                      <a:r>
                        <a:rPr lang="en-US" sz="1900" dirty="0" smtClean="0">
                          <a:solidFill>
                            <a:schemeClr val="bg2">
                              <a:lumMod val="75000"/>
                              <a:lumOff val="25000"/>
                            </a:schemeClr>
                          </a:solidFill>
                          <a:latin typeface="Trebuchet MS" pitchFamily="34" charset="0"/>
                        </a:rPr>
                        <a:t>Required</a:t>
                      </a:r>
                      <a:endParaRPr lang="en-US" sz="1900" dirty="0">
                        <a:solidFill>
                          <a:schemeClr val="bg2">
                            <a:lumMod val="75000"/>
                            <a:lumOff val="25000"/>
                          </a:schemeClr>
                        </a:solidFill>
                        <a:latin typeface="Trebuchet MS" pitchFamily="34" charset="0"/>
                      </a:endParaRPr>
                    </a:p>
                  </a:txBody>
                  <a:tcPr marL="88221" marR="88221" marT="44110" marB="44110"/>
                </a:tc>
                <a:tc>
                  <a:txBody>
                    <a:bodyPr/>
                    <a:lstStyle/>
                    <a:p>
                      <a:pPr marL="169863" marR="0" indent="-169863">
                        <a:spcBef>
                          <a:spcPts val="0"/>
                        </a:spcBef>
                        <a:spcAft>
                          <a:spcPts val="0"/>
                        </a:spcAft>
                        <a:buFont typeface="Arial" pitchFamily="34" charset="0"/>
                        <a:buChar char="•"/>
                      </a:pPr>
                      <a:r>
                        <a:rPr lang="en-US" sz="1900" dirty="0" smtClean="0">
                          <a:solidFill>
                            <a:schemeClr val="bg2">
                              <a:lumMod val="75000"/>
                              <a:lumOff val="25000"/>
                            </a:schemeClr>
                          </a:solidFill>
                          <a:latin typeface="Trebuchet MS" pitchFamily="34" charset="0"/>
                        </a:rPr>
                        <a:t>Ensures </a:t>
                      </a:r>
                      <a:r>
                        <a:rPr lang="en-US" sz="1900" baseline="0" dirty="0" smtClean="0">
                          <a:solidFill>
                            <a:schemeClr val="bg2">
                              <a:lumMod val="75000"/>
                              <a:lumOff val="25000"/>
                            </a:schemeClr>
                          </a:solidFill>
                          <a:latin typeface="Trebuchet MS" pitchFamily="34" charset="0"/>
                        </a:rPr>
                        <a:t>products are compatible, reliable, and perform well on Windows</a:t>
                      </a:r>
                      <a:endParaRPr lang="en-US" sz="1900" dirty="0" smtClean="0">
                        <a:solidFill>
                          <a:schemeClr val="bg2">
                            <a:lumMod val="75000"/>
                            <a:lumOff val="25000"/>
                          </a:schemeClr>
                        </a:solidFill>
                        <a:latin typeface="Trebuchet MS" pitchFamily="34" charset="0"/>
                        <a:ea typeface="Calibri"/>
                        <a:cs typeface="Times New Roman"/>
                      </a:endParaRPr>
                    </a:p>
                  </a:txBody>
                  <a:tcPr marL="88221" marR="88221" marT="44110" marB="44110"/>
                </a:tc>
              </a:tr>
              <a:tr h="1264501">
                <a:tc>
                  <a:txBody>
                    <a:bodyPr/>
                    <a:lstStyle/>
                    <a:p>
                      <a:r>
                        <a:rPr lang="en-US" sz="1900" dirty="0" smtClean="0">
                          <a:solidFill>
                            <a:schemeClr val="bg2">
                              <a:lumMod val="75000"/>
                              <a:lumOff val="25000"/>
                            </a:schemeClr>
                          </a:solidFill>
                          <a:latin typeface="Trebuchet MS" pitchFamily="34" charset="0"/>
                        </a:rPr>
                        <a:t>I</a:t>
                      </a:r>
                      <a:endParaRPr lang="en-US" sz="1900" dirty="0">
                        <a:solidFill>
                          <a:schemeClr val="bg2">
                            <a:lumMod val="75000"/>
                            <a:lumOff val="25000"/>
                          </a:schemeClr>
                        </a:solidFill>
                        <a:latin typeface="Trebuchet MS" pitchFamily="34" charset="0"/>
                      </a:endParaRPr>
                    </a:p>
                  </a:txBody>
                  <a:tcPr marL="88221" marR="88221" marT="44110" marB="44110"/>
                </a:tc>
                <a:tc>
                  <a:txBody>
                    <a:bodyPr/>
                    <a:lstStyle/>
                    <a:p>
                      <a:r>
                        <a:rPr lang="en-US" sz="1900" dirty="0" smtClean="0">
                          <a:solidFill>
                            <a:schemeClr val="bg2">
                              <a:lumMod val="75000"/>
                              <a:lumOff val="25000"/>
                            </a:schemeClr>
                          </a:solidFill>
                          <a:latin typeface="Trebuchet MS" pitchFamily="34" charset="0"/>
                        </a:rPr>
                        <a:t>If Implemented</a:t>
                      </a:r>
                      <a:endParaRPr lang="en-US" sz="1900" dirty="0">
                        <a:solidFill>
                          <a:schemeClr val="bg2">
                            <a:lumMod val="75000"/>
                            <a:lumOff val="25000"/>
                          </a:schemeClr>
                        </a:solidFill>
                        <a:latin typeface="Trebuchet MS" pitchFamily="34" charset="0"/>
                      </a:endParaRPr>
                    </a:p>
                  </a:txBody>
                  <a:tcPr marL="88221" marR="88221" marT="44110" marB="44110"/>
                </a:tc>
                <a:tc>
                  <a:txBody>
                    <a:bodyPr/>
                    <a:lstStyle/>
                    <a:p>
                      <a:pPr marL="169863" marR="0" indent="-169863" algn="l" defTabSz="761940"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solidFill>
                            <a:schemeClr val="bg2">
                              <a:lumMod val="75000"/>
                              <a:lumOff val="25000"/>
                            </a:schemeClr>
                          </a:solidFill>
                          <a:latin typeface="Trebuchet MS" pitchFamily="34" charset="0"/>
                        </a:rPr>
                        <a:t>Ensures the implementation works well with Windows</a:t>
                      </a:r>
                    </a:p>
                    <a:p>
                      <a:pPr marL="169863" indent="-169863">
                        <a:buFont typeface="Arial" pitchFamily="34" charset="0"/>
                        <a:buChar char="•"/>
                      </a:pPr>
                      <a:r>
                        <a:rPr lang="en-US" sz="1900" dirty="0" smtClean="0">
                          <a:solidFill>
                            <a:schemeClr val="bg2">
                              <a:lumMod val="75000"/>
                              <a:lumOff val="25000"/>
                            </a:schemeClr>
                          </a:solidFill>
                          <a:latin typeface="Trebuchet MS" pitchFamily="34" charset="0"/>
                        </a:rPr>
                        <a:t>O</a:t>
                      </a:r>
                      <a:r>
                        <a:rPr lang="en-US" sz="1900" baseline="0" dirty="0" smtClean="0">
                          <a:solidFill>
                            <a:schemeClr val="bg2">
                              <a:lumMod val="75000"/>
                              <a:lumOff val="25000"/>
                            </a:schemeClr>
                          </a:solidFill>
                          <a:latin typeface="Trebuchet MS" pitchFamily="34" charset="0"/>
                        </a:rPr>
                        <a:t>nly required if partners are implementing a specific technology and/or features</a:t>
                      </a:r>
                    </a:p>
                  </a:txBody>
                  <a:tcPr marL="88221" marR="88221" marT="44110" marB="44110"/>
                </a:tc>
              </a:tr>
              <a:tr h="676361">
                <a:tc>
                  <a:txBody>
                    <a:bodyPr/>
                    <a:lstStyle/>
                    <a:p>
                      <a:r>
                        <a:rPr lang="en-US" sz="1900" dirty="0" smtClean="0">
                          <a:latin typeface="Trebuchet MS" pitchFamily="34" charset="0"/>
                        </a:rPr>
                        <a:t>AQ</a:t>
                      </a:r>
                      <a:endParaRPr lang="en-US" sz="1900" dirty="0">
                        <a:latin typeface="Trebuchet MS" pitchFamily="34" charset="0"/>
                      </a:endParaRPr>
                    </a:p>
                  </a:txBody>
                  <a:tcPr marL="88221" marR="88221" marT="44110" marB="44110"/>
                </a:tc>
                <a:tc>
                  <a:txBody>
                    <a:bodyPr/>
                    <a:lstStyle/>
                    <a:p>
                      <a:r>
                        <a:rPr lang="en-US" sz="1900" dirty="0" smtClean="0">
                          <a:latin typeface="Trebuchet MS" pitchFamily="34" charset="0"/>
                        </a:rPr>
                        <a:t>Additional</a:t>
                      </a:r>
                      <a:r>
                        <a:rPr lang="en-US" sz="1900" baseline="0" dirty="0" smtClean="0">
                          <a:latin typeface="Trebuchet MS" pitchFamily="34" charset="0"/>
                        </a:rPr>
                        <a:t> Qualification</a:t>
                      </a:r>
                      <a:endParaRPr lang="en-US" sz="1900" dirty="0">
                        <a:latin typeface="Trebuchet MS" pitchFamily="34" charset="0"/>
                      </a:endParaRPr>
                    </a:p>
                  </a:txBody>
                  <a:tcPr marL="88221" marR="88221" marT="44110" marB="44110"/>
                </a:tc>
                <a:tc>
                  <a:txBody>
                    <a:bodyPr/>
                    <a:lstStyle/>
                    <a:p>
                      <a:pPr marL="169863" marR="0" indent="-16986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900" dirty="0" smtClean="0">
                          <a:latin typeface="Trebuchet MS" pitchFamily="34" charset="0"/>
                        </a:rPr>
                        <a:t>O</a:t>
                      </a:r>
                      <a:r>
                        <a:rPr lang="en-US" sz="1900" baseline="0" dirty="0" smtClean="0">
                          <a:latin typeface="Trebuchet MS" pitchFamily="34" charset="0"/>
                        </a:rPr>
                        <a:t>ffers an enhanced user experience</a:t>
                      </a:r>
                    </a:p>
                    <a:p>
                      <a:pPr marL="169863" marR="0" indent="-16986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latin typeface="Trebuchet MS" pitchFamily="34" charset="0"/>
                        </a:rPr>
                        <a:t>Optional for Windows Logo</a:t>
                      </a:r>
                    </a:p>
                  </a:txBody>
                  <a:tcPr marL="88221" marR="88221" marT="44110" marB="44110"/>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latin typeface="Trebuchet MS" pitchFamily="34" charset="0"/>
              </a:rPr>
              <a:t>Planned Additional Qualifications (AQs)</a:t>
            </a:r>
            <a:endParaRPr lang="en-US" sz="4000" dirty="0">
              <a:latin typeface="Trebuchet MS" pitchFamily="34" charset="0"/>
            </a:endParaRPr>
          </a:p>
        </p:txBody>
      </p:sp>
      <p:sp>
        <p:nvSpPr>
          <p:cNvPr id="7" name="Content Placeholder 6"/>
          <p:cNvSpPr>
            <a:spLocks noGrp="1"/>
          </p:cNvSpPr>
          <p:nvPr>
            <p:ph idx="1"/>
          </p:nvPr>
        </p:nvSpPr>
        <p:spPr>
          <a:xfrm>
            <a:off x="382588" y="1246824"/>
            <a:ext cx="8380412" cy="3698448"/>
          </a:xfrm>
        </p:spPr>
        <p:txBody>
          <a:bodyPr/>
          <a:lstStyle/>
          <a:p>
            <a:pPr marL="457200" lvl="0" indent="-457200"/>
            <a:r>
              <a:rPr lang="en-US" sz="3200" dirty="0" smtClean="0">
                <a:latin typeface="Trebuchet MS" pitchFamily="34" charset="0"/>
              </a:rPr>
              <a:t>The current plan is to have</a:t>
            </a:r>
          </a:p>
          <a:p>
            <a:pPr marL="862013" lvl="1" indent="-404813"/>
            <a:r>
              <a:rPr lang="en-US" sz="2800" dirty="0" smtClean="0">
                <a:latin typeface="Trebuchet MS" pitchFamily="34" charset="0"/>
              </a:rPr>
              <a:t>Four AQs for Windows Server 2008 R2</a:t>
            </a:r>
          </a:p>
          <a:p>
            <a:pPr marL="862013" lvl="1" indent="-404813"/>
            <a:r>
              <a:rPr lang="en-US" sz="2800" dirty="0" smtClean="0">
                <a:latin typeface="Trebuchet MS" pitchFamily="34" charset="0"/>
              </a:rPr>
              <a:t>Three AQs for Windows 7 Client</a:t>
            </a:r>
          </a:p>
          <a:p>
            <a:pPr lvl="1"/>
            <a:endParaRPr lang="en-US" sz="2800" dirty="0" smtClean="0">
              <a:latin typeface="Trebuchet MS" pitchFamily="34" charset="0"/>
            </a:endParaRPr>
          </a:p>
          <a:p>
            <a:pPr lvl="1"/>
            <a:endParaRPr lang="en-US" sz="2800" dirty="0" smtClean="0">
              <a:latin typeface="Trebuchet MS" pitchFamily="34" charset="0"/>
            </a:endParaRPr>
          </a:p>
          <a:p>
            <a:pPr lvl="1"/>
            <a:endParaRPr lang="en-US" sz="2800" dirty="0" smtClean="0">
              <a:latin typeface="Trebuchet MS" pitchFamily="34" charset="0"/>
            </a:endParaRPr>
          </a:p>
          <a:p>
            <a:endParaRPr lang="en-US" sz="3200" dirty="0">
              <a:latin typeface="Trebuchet MS" pitchFamily="34" charset="0"/>
            </a:endParaRPr>
          </a:p>
        </p:txBody>
      </p:sp>
      <p:graphicFrame>
        <p:nvGraphicFramePr>
          <p:cNvPr id="5" name="Table 4"/>
          <p:cNvGraphicFramePr>
            <a:graphicFrameLocks noGrp="1"/>
          </p:cNvGraphicFramePr>
          <p:nvPr/>
        </p:nvGraphicFramePr>
        <p:xfrm>
          <a:off x="1061434" y="3091140"/>
          <a:ext cx="3152411" cy="2932455"/>
        </p:xfrm>
        <a:graphic>
          <a:graphicData uri="http://schemas.openxmlformats.org/drawingml/2006/table">
            <a:tbl>
              <a:tblPr firstRow="1" bandRow="1">
                <a:tableStyleId>{284E427A-3D55-4303-BF80-6455036E1DE7}</a:tableStyleId>
              </a:tblPr>
              <a:tblGrid>
                <a:gridCol w="3152411"/>
              </a:tblGrid>
              <a:tr h="0">
                <a:tc>
                  <a:txBody>
                    <a:bodyPr/>
                    <a:lstStyle/>
                    <a:p>
                      <a:pPr algn="ctr"/>
                      <a:r>
                        <a:rPr lang="en-US" sz="2000" b="1" dirty="0" smtClean="0">
                          <a:solidFill>
                            <a:schemeClr val="bg2"/>
                          </a:solidFill>
                          <a:latin typeface="Trebuchet MS" pitchFamily="34" charset="0"/>
                        </a:rPr>
                        <a:t>Server</a:t>
                      </a:r>
                    </a:p>
                    <a:p>
                      <a:pPr algn="ctr"/>
                      <a:r>
                        <a:rPr lang="en-US" sz="2000" b="1" dirty="0" smtClean="0">
                          <a:solidFill>
                            <a:schemeClr val="bg2"/>
                          </a:solidFill>
                          <a:latin typeface="Trebuchet MS" pitchFamily="34" charset="0"/>
                        </a:rPr>
                        <a:t>IT</a:t>
                      </a:r>
                      <a:r>
                        <a:rPr lang="en-US" sz="2000" b="1" baseline="0" dirty="0" smtClean="0">
                          <a:solidFill>
                            <a:schemeClr val="bg2"/>
                          </a:solidFill>
                          <a:latin typeface="Trebuchet MS" pitchFamily="34" charset="0"/>
                        </a:rPr>
                        <a:t> Experiences</a:t>
                      </a:r>
                      <a:endParaRPr lang="en-US" sz="2000" b="1" dirty="0">
                        <a:solidFill>
                          <a:schemeClr val="bg2"/>
                        </a:solidFill>
                        <a:latin typeface="Trebuchet MS" pitchFamily="34" charset="0"/>
                      </a:endParaRPr>
                    </a:p>
                  </a:txBody>
                  <a:tcPr marL="45720" marR="45720" anchor="ctr"/>
                </a:tc>
              </a:tr>
              <a:tr h="510125">
                <a:tc>
                  <a:txBody>
                    <a:bodyPr/>
                    <a:lstStyle/>
                    <a:p>
                      <a:pPr algn="ctr"/>
                      <a:r>
                        <a:rPr lang="en-US" sz="2000" b="0" dirty="0" smtClean="0">
                          <a:latin typeface="Trebuchet MS" pitchFamily="34" charset="0"/>
                        </a:rPr>
                        <a:t>High Availability</a:t>
                      </a:r>
                    </a:p>
                  </a:txBody>
                  <a:tcPr marL="45720" marR="45720" anchor="ctr"/>
                </a:tc>
              </a:tr>
              <a:tr h="510125">
                <a:tc>
                  <a:txBody>
                    <a:bodyPr/>
                    <a:lstStyle/>
                    <a:p>
                      <a:pPr algn="ctr"/>
                      <a:r>
                        <a:rPr lang="en-US" sz="2000" b="0" dirty="0" smtClean="0">
                          <a:latin typeface="Trebuchet MS" pitchFamily="34" charset="0"/>
                        </a:rPr>
                        <a:t>Fault Tolerance</a:t>
                      </a:r>
                      <a:endParaRPr lang="en-US" sz="2000" b="0" dirty="0">
                        <a:latin typeface="Trebuchet MS" pitchFamily="34" charset="0"/>
                      </a:endParaRPr>
                    </a:p>
                  </a:txBody>
                  <a:tcPr marL="45720" marR="45720" anchor="ctr"/>
                </a:tc>
              </a:tr>
              <a:tr h="510125">
                <a:tc>
                  <a:txBody>
                    <a:bodyPr/>
                    <a:lstStyle/>
                    <a:p>
                      <a:pPr algn="ctr"/>
                      <a:r>
                        <a:rPr lang="en-US" sz="2000" b="0" dirty="0" smtClean="0">
                          <a:latin typeface="Trebuchet MS" pitchFamily="34" charset="0"/>
                        </a:rPr>
                        <a:t>Dynamic Partitioning</a:t>
                      </a:r>
                      <a:endParaRPr lang="en-US" sz="2000" b="0" dirty="0">
                        <a:latin typeface="Trebuchet MS" pitchFamily="34" charset="0"/>
                      </a:endParaRPr>
                    </a:p>
                  </a:txBody>
                  <a:tcPr marL="45720" marR="45720" anchor="ctr"/>
                </a:tc>
              </a:tr>
              <a:tr h="510125">
                <a:tc>
                  <a:txBody>
                    <a:bodyPr/>
                    <a:lstStyle/>
                    <a:p>
                      <a:pPr algn="ctr"/>
                      <a:r>
                        <a:rPr lang="en-US" sz="2000" b="0" dirty="0" smtClean="0">
                          <a:latin typeface="Trebuchet MS" pitchFamily="34" charset="0"/>
                        </a:rPr>
                        <a:t>Enhanced Power Management</a:t>
                      </a:r>
                      <a:endParaRPr lang="en-US" sz="2000" b="0" dirty="0">
                        <a:latin typeface="Trebuchet MS" pitchFamily="34" charset="0"/>
                      </a:endParaRPr>
                    </a:p>
                  </a:txBody>
                  <a:tcPr marL="45720" marR="45720" anchor="ctr"/>
                </a:tc>
              </a:tr>
            </a:tbl>
          </a:graphicData>
        </a:graphic>
      </p:graphicFrame>
      <p:graphicFrame>
        <p:nvGraphicFramePr>
          <p:cNvPr id="6" name="Table 5"/>
          <p:cNvGraphicFramePr>
            <a:graphicFrameLocks noGrp="1"/>
          </p:cNvGraphicFramePr>
          <p:nvPr/>
        </p:nvGraphicFramePr>
        <p:xfrm>
          <a:off x="5008594" y="3091140"/>
          <a:ext cx="3106722" cy="2422330"/>
        </p:xfrm>
        <a:graphic>
          <a:graphicData uri="http://schemas.openxmlformats.org/drawingml/2006/table">
            <a:tbl>
              <a:tblPr firstRow="1" bandRow="1">
                <a:tableStyleId>{284E427A-3D55-4303-BF80-6455036E1DE7}</a:tableStyleId>
              </a:tblPr>
              <a:tblGrid>
                <a:gridCol w="3106722"/>
              </a:tblGrid>
              <a:tr h="0">
                <a:tc>
                  <a:txBody>
                    <a:bodyPr/>
                    <a:lstStyle/>
                    <a:p>
                      <a:pPr algn="ctr"/>
                      <a:r>
                        <a:rPr lang="en-US" sz="2000" b="1" dirty="0" smtClean="0">
                          <a:solidFill>
                            <a:schemeClr val="bg2"/>
                          </a:solidFill>
                          <a:latin typeface="Trebuchet MS" pitchFamily="34" charset="0"/>
                        </a:rPr>
                        <a:t>Client</a:t>
                      </a:r>
                    </a:p>
                    <a:p>
                      <a:pPr algn="ctr"/>
                      <a:r>
                        <a:rPr lang="en-US" sz="2000" b="1" dirty="0" smtClean="0">
                          <a:solidFill>
                            <a:schemeClr val="bg2"/>
                          </a:solidFill>
                          <a:latin typeface="Trebuchet MS" pitchFamily="34" charset="0"/>
                        </a:rPr>
                        <a:t>User Experiences</a:t>
                      </a:r>
                      <a:endParaRPr lang="en-US" sz="2000" b="1" dirty="0">
                        <a:solidFill>
                          <a:schemeClr val="bg2"/>
                        </a:solidFill>
                        <a:latin typeface="Trebuchet MS" pitchFamily="34" charset="0"/>
                      </a:endParaRPr>
                    </a:p>
                  </a:txBody>
                  <a:tcPr marL="45720" marR="45720" anchor="ctr"/>
                </a:tc>
              </a:tr>
              <a:tr h="510125">
                <a:tc>
                  <a:txBody>
                    <a:bodyPr/>
                    <a:lstStyle/>
                    <a:p>
                      <a:pPr algn="ctr"/>
                      <a:r>
                        <a:rPr lang="en-US" sz="2000" b="0" dirty="0" smtClean="0">
                          <a:latin typeface="Trebuchet MS" pitchFamily="34" charset="0"/>
                        </a:rPr>
                        <a:t>Windows</a:t>
                      </a:r>
                    </a:p>
                    <a:p>
                      <a:pPr algn="ctr"/>
                      <a:r>
                        <a:rPr lang="en-US" sz="2000" b="0" dirty="0" smtClean="0">
                          <a:latin typeface="Trebuchet MS" pitchFamily="34" charset="0"/>
                        </a:rPr>
                        <a:t>Media Center</a:t>
                      </a:r>
                      <a:endParaRPr lang="en-US" sz="2000" b="0" dirty="0">
                        <a:latin typeface="Trebuchet MS" pitchFamily="34" charset="0"/>
                      </a:endParaRPr>
                    </a:p>
                  </a:txBody>
                  <a:tcPr marL="45720" marR="45720" anchor="ctr"/>
                </a:tc>
              </a:tr>
              <a:tr h="510125">
                <a:tc>
                  <a:txBody>
                    <a:bodyPr/>
                    <a:lstStyle/>
                    <a:p>
                      <a:pPr algn="ctr"/>
                      <a:r>
                        <a:rPr lang="en-US" sz="2000" b="0" dirty="0" smtClean="0">
                          <a:latin typeface="Trebuchet MS" pitchFamily="34" charset="0"/>
                        </a:rPr>
                        <a:t>Windows</a:t>
                      </a:r>
                      <a:r>
                        <a:rPr lang="en-US" sz="2000" b="0" baseline="0" dirty="0" smtClean="0">
                          <a:latin typeface="Trebuchet MS" pitchFamily="34" charset="0"/>
                        </a:rPr>
                        <a:t> </a:t>
                      </a:r>
                      <a:r>
                        <a:rPr lang="en-US" sz="2000" b="0" dirty="0" smtClean="0">
                          <a:latin typeface="Trebuchet MS" pitchFamily="34" charset="0"/>
                        </a:rPr>
                        <a:t>Touch</a:t>
                      </a:r>
                      <a:endParaRPr lang="en-US" sz="2000" b="0" dirty="0">
                        <a:latin typeface="Trebuchet MS" pitchFamily="34" charset="0"/>
                      </a:endParaRPr>
                    </a:p>
                  </a:txBody>
                  <a:tcPr marL="45720" marR="45720" anchor="ctr"/>
                </a:tc>
              </a:tr>
              <a:tr h="510125">
                <a:tc>
                  <a:txBody>
                    <a:bodyPr/>
                    <a:lstStyle/>
                    <a:p>
                      <a:pPr algn="ctr"/>
                      <a:r>
                        <a:rPr lang="en-US" sz="2000" b="0" dirty="0" smtClean="0">
                          <a:latin typeface="Trebuchet MS" pitchFamily="34" charset="0"/>
                        </a:rPr>
                        <a:t>Device Stage</a:t>
                      </a:r>
                      <a:endParaRPr lang="en-US" sz="2000" b="0" dirty="0">
                        <a:latin typeface="Trebuchet MS" pitchFamily="34" charset="0"/>
                      </a:endParaRPr>
                    </a:p>
                  </a:txBody>
                  <a:tcPr marL="45720" marR="45720" anchor="ct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AQs for Windows Server 2008 R2</a:t>
            </a:r>
            <a:endParaRPr lang="en-US" dirty="0">
              <a:latin typeface="Trebuchet MS" pitchFamily="34" charset="0"/>
            </a:endParaRPr>
          </a:p>
        </p:txBody>
      </p:sp>
      <p:cxnSp>
        <p:nvCxnSpPr>
          <p:cNvPr id="5" name="Straight Connector 4"/>
          <p:cNvCxnSpPr/>
          <p:nvPr/>
        </p:nvCxnSpPr>
        <p:spPr bwMode="auto">
          <a:xfrm rot="16200000" flipH="1">
            <a:off x="1939320" y="4068776"/>
            <a:ext cx="4988004" cy="43543"/>
          </a:xfrm>
          <a:prstGeom prst="line">
            <a:avLst/>
          </a:prstGeom>
          <a:ln>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278673" y="3931850"/>
            <a:ext cx="8530047" cy="45790"/>
          </a:xfrm>
          <a:prstGeom prst="line">
            <a:avLst/>
          </a:prstGeom>
          <a:ln>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7160" y="1493838"/>
            <a:ext cx="3972379" cy="424732"/>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High Availability</a:t>
            </a:r>
          </a:p>
        </p:txBody>
      </p:sp>
      <p:sp>
        <p:nvSpPr>
          <p:cNvPr id="8" name="Rectangle 7"/>
          <p:cNvSpPr/>
          <p:nvPr/>
        </p:nvSpPr>
        <p:spPr>
          <a:xfrm>
            <a:off x="4512593" y="1421974"/>
            <a:ext cx="3159911" cy="424732"/>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Fault Tolerance</a:t>
            </a:r>
          </a:p>
        </p:txBody>
      </p:sp>
      <p:sp>
        <p:nvSpPr>
          <p:cNvPr id="9" name="Rectangle 8"/>
          <p:cNvSpPr/>
          <p:nvPr/>
        </p:nvSpPr>
        <p:spPr>
          <a:xfrm>
            <a:off x="137160" y="4045903"/>
            <a:ext cx="4159250" cy="757130"/>
          </a:xfrm>
          <a:prstGeom prst="rect">
            <a:avLst/>
          </a:prstGeom>
        </p:spPr>
        <p:txBody>
          <a:bodyPr wrap="square">
            <a:spAutoFit/>
          </a:bodyPr>
          <a:lstStyle/>
          <a:p>
            <a:pPr lvl="0" defTabSz="912777" fontAlgn="base">
              <a:lnSpc>
                <a:spcPct val="90000"/>
              </a:lnSpc>
              <a:spcBef>
                <a:spcPts val="1167"/>
              </a:spcBef>
              <a:spcAft>
                <a:spcPct val="0"/>
              </a:spcAft>
              <a:buClr>
                <a:srgbClr val="FFFFFF"/>
              </a:buClr>
              <a:buSzPct val="95000"/>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Dynamic </a:t>
            </a:r>
            <a:br>
              <a:rPr lang="en-US" sz="2400" b="1" kern="0" dirty="0" smtClean="0">
                <a:solidFill>
                  <a:schemeClr val="accent1"/>
                </a:solidFill>
                <a:effectLst>
                  <a:outerShdw blurRad="38100" dist="38100" dir="2700000" algn="tl">
                    <a:srgbClr val="000000">
                      <a:alpha val="43137"/>
                    </a:srgbClr>
                  </a:outerShdw>
                </a:effectLst>
                <a:latin typeface="Trebuchet MS" pitchFamily="34" charset="0"/>
              </a:rPr>
            </a:b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Partitioning</a:t>
            </a:r>
          </a:p>
        </p:txBody>
      </p:sp>
      <p:sp>
        <p:nvSpPr>
          <p:cNvPr id="10" name="Rectangle 9"/>
          <p:cNvSpPr/>
          <p:nvPr/>
        </p:nvSpPr>
        <p:spPr>
          <a:xfrm>
            <a:off x="4512593" y="4010386"/>
            <a:ext cx="4250407" cy="830997"/>
          </a:xfrm>
          <a:prstGeom prst="rect">
            <a:avLst/>
          </a:prstGeom>
        </p:spPr>
        <p:txBody>
          <a:bodyPr wrap="square">
            <a:spAutoFit/>
          </a:bodyPr>
          <a:lstStyle/>
          <a:p>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Enhanced Power Management </a:t>
            </a:r>
            <a:endParaRPr lang="en-US" b="1" dirty="0">
              <a:solidFill>
                <a:schemeClr val="accent1"/>
              </a:solidFill>
              <a:latin typeface="Trebuchet MS" pitchFamily="34" charset="0"/>
            </a:endParaRPr>
          </a:p>
        </p:txBody>
      </p:sp>
      <p:sp>
        <p:nvSpPr>
          <p:cNvPr id="11" name="TextBox 10"/>
          <p:cNvSpPr txBox="1"/>
          <p:nvPr/>
        </p:nvSpPr>
        <p:spPr>
          <a:xfrm>
            <a:off x="137160" y="1971583"/>
            <a:ext cx="2560321" cy="1015663"/>
          </a:xfrm>
          <a:prstGeom prst="rect">
            <a:avLst/>
          </a:prstGeom>
          <a:noFill/>
        </p:spPr>
        <p:txBody>
          <a:bodyPr wrap="square" rtlCol="0">
            <a:spAutoFit/>
          </a:bodyPr>
          <a:lstStyle/>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Promise of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continuity where it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matters the most</a:t>
            </a:r>
          </a:p>
        </p:txBody>
      </p:sp>
      <p:sp>
        <p:nvSpPr>
          <p:cNvPr id="12" name="TextBox 11"/>
          <p:cNvSpPr txBox="1"/>
          <p:nvPr/>
        </p:nvSpPr>
        <p:spPr>
          <a:xfrm>
            <a:off x="4513830" y="1967552"/>
            <a:ext cx="4401570" cy="1015663"/>
          </a:xfrm>
          <a:prstGeom prst="rect">
            <a:avLst/>
          </a:prstGeom>
          <a:noFill/>
        </p:spPr>
        <p:txBody>
          <a:bodyPr wrap="square" rtlCol="0">
            <a:spAutoFit/>
          </a:bodyPr>
          <a:lstStyle/>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No single point</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of failure within </a:t>
            </a:r>
          </a:p>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 system</a:t>
            </a:r>
          </a:p>
        </p:txBody>
      </p:sp>
      <p:sp>
        <p:nvSpPr>
          <p:cNvPr id="13" name="TextBox 12"/>
          <p:cNvSpPr txBox="1"/>
          <p:nvPr/>
        </p:nvSpPr>
        <p:spPr>
          <a:xfrm>
            <a:off x="4512593" y="4885548"/>
            <a:ext cx="2396949" cy="1323439"/>
          </a:xfrm>
          <a:prstGeom prst="rect">
            <a:avLst/>
          </a:prstGeom>
          <a:noFill/>
        </p:spPr>
        <p:txBody>
          <a:bodyPr wrap="square" rtlCol="0">
            <a:spAutoFit/>
          </a:bodyPr>
          <a:lstStyle/>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Maximizing the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energy efficiency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and reducing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operational costs</a:t>
            </a:r>
          </a:p>
        </p:txBody>
      </p:sp>
      <p:sp>
        <p:nvSpPr>
          <p:cNvPr id="14" name="TextBox 13"/>
          <p:cNvSpPr txBox="1"/>
          <p:nvPr/>
        </p:nvSpPr>
        <p:spPr>
          <a:xfrm>
            <a:off x="137160" y="4885548"/>
            <a:ext cx="2407920" cy="1015663"/>
          </a:xfrm>
          <a:prstGeom prst="rect">
            <a:avLst/>
          </a:prstGeom>
          <a:noFill/>
        </p:spPr>
        <p:txBody>
          <a:bodyPr wrap="square" rtlCol="0">
            <a:spAutoFit/>
          </a:bodyPr>
          <a:lstStyle/>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Provides flexibility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and RAS in server</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management</a:t>
            </a:r>
          </a:p>
        </p:txBody>
      </p:sp>
      <p:pic>
        <p:nvPicPr>
          <p:cNvPr id="15" name="Picture 14" descr="4 server farm"/>
          <p:cNvPicPr>
            <a:picLocks noChangeAspect="1" noChangeArrowheads="1"/>
          </p:cNvPicPr>
          <p:nvPr/>
        </p:nvPicPr>
        <p:blipFill>
          <a:blip r:embed="rId3">
            <a:duotone>
              <a:prstClr val="black"/>
              <a:schemeClr val="accent5">
                <a:tint val="45000"/>
                <a:satMod val="400000"/>
              </a:schemeClr>
            </a:duotone>
          </a:blip>
          <a:stretch>
            <a:fillRect/>
          </a:stretch>
        </p:blipFill>
        <p:spPr bwMode="auto">
          <a:xfrm>
            <a:off x="2664068" y="1901825"/>
            <a:ext cx="1521070" cy="1919797"/>
          </a:xfrm>
          <a:prstGeom prst="rect">
            <a:avLst/>
          </a:prstGeom>
          <a:noFill/>
          <a:ln>
            <a:noFill/>
          </a:ln>
        </p:spPr>
      </p:pic>
      <p:pic>
        <p:nvPicPr>
          <p:cNvPr id="16" name="Picture 5" descr="C:\Users\amisaify.REDMOND\AppData\Local\Microsoft\Windows\Temporary Internet Files\Content.IE5\5EY09K5P\MPj04331800000[1].jpg"/>
          <p:cNvPicPr>
            <a:picLocks noChangeAspect="1" noChangeArrowheads="1"/>
          </p:cNvPicPr>
          <p:nvPr/>
        </p:nvPicPr>
        <p:blipFill>
          <a:blip r:embed="rId4" cstate="print"/>
          <a:srcRect/>
          <a:stretch>
            <a:fillRect/>
          </a:stretch>
        </p:blipFill>
        <p:spPr bwMode="auto">
          <a:xfrm>
            <a:off x="6978430" y="2202461"/>
            <a:ext cx="1413096" cy="944756"/>
          </a:xfrm>
          <a:prstGeom prst="rect">
            <a:avLst/>
          </a:prstGeom>
          <a:noFill/>
        </p:spPr>
      </p:pic>
      <p:pic>
        <p:nvPicPr>
          <p:cNvPr id="17" name="Picture 5" descr="C:\Users\amisaify.REDMOND\Pictures\FT.jpg"/>
          <p:cNvPicPr>
            <a:picLocks noChangeAspect="1" noChangeArrowheads="1"/>
          </p:cNvPicPr>
          <p:nvPr/>
        </p:nvPicPr>
        <p:blipFill>
          <a:blip r:embed="rId5"/>
          <a:srcRect/>
          <a:stretch>
            <a:fillRect/>
          </a:stretch>
        </p:blipFill>
        <p:spPr bwMode="auto">
          <a:xfrm>
            <a:off x="6497522" y="1904295"/>
            <a:ext cx="2326438" cy="1383929"/>
          </a:xfrm>
          <a:prstGeom prst="rect">
            <a:avLst/>
          </a:prstGeom>
          <a:noFill/>
          <a:effectLst>
            <a:outerShdw blurRad="50800" dist="38100" dir="2700000" algn="tl" rotWithShape="0">
              <a:prstClr val="black">
                <a:alpha val="40000"/>
              </a:prstClr>
            </a:outerShdw>
          </a:effectLst>
        </p:spPr>
      </p:pic>
      <p:pic>
        <p:nvPicPr>
          <p:cNvPr id="18" name="Picture 9" descr="C:\Users\amisaify.REDMOND\AppData\Local\Microsoft\Windows\Temporary Internet Files\Content.IE5\QFLAXS2F\MPj04388440000[1].jpg"/>
          <p:cNvPicPr>
            <a:picLocks noChangeAspect="1" noChangeArrowheads="1"/>
          </p:cNvPicPr>
          <p:nvPr/>
        </p:nvPicPr>
        <p:blipFill>
          <a:blip r:embed="rId6" cstate="print"/>
          <a:srcRect/>
          <a:stretch>
            <a:fillRect/>
          </a:stretch>
        </p:blipFill>
        <p:spPr bwMode="auto">
          <a:xfrm>
            <a:off x="6807217" y="4478469"/>
            <a:ext cx="1955783" cy="1724738"/>
          </a:xfrm>
          <a:prstGeom prst="rect">
            <a:avLst/>
          </a:prstGeom>
          <a:noFill/>
          <a:effectLst>
            <a:outerShdw blurRad="50800" dist="38100" dir="2700000" algn="tl" rotWithShape="0">
              <a:prstClr val="black">
                <a:alpha val="40000"/>
              </a:prstClr>
            </a:outerShdw>
          </a:effectLst>
        </p:spPr>
      </p:pic>
      <p:sp>
        <p:nvSpPr>
          <p:cNvPr id="19" name="Rectangle 18"/>
          <p:cNvSpPr/>
          <p:nvPr/>
        </p:nvSpPr>
        <p:spPr>
          <a:xfrm>
            <a:off x="6402704" y="3339990"/>
            <a:ext cx="2594008" cy="515526"/>
          </a:xfrm>
          <a:prstGeom prst="rect">
            <a:avLst/>
          </a:prstGeom>
        </p:spPr>
        <p:txBody>
          <a:bodyPr wrap="square">
            <a:spAutoFit/>
          </a:bodyPr>
          <a:lstStyle/>
          <a:p>
            <a:pPr lvl="0" eaLnBrk="0" fontAlgn="base" hangingPunct="0">
              <a:lnSpc>
                <a:spcPts val="1100"/>
              </a:lnSpc>
              <a:spcBef>
                <a:spcPct val="0"/>
              </a:spcBef>
              <a:spcAft>
                <a:spcPct val="0"/>
              </a:spcAft>
            </a:pPr>
            <a:r>
              <a:rPr lang="en-US" sz="1050" dirty="0" smtClean="0">
                <a:solidFill>
                  <a:srgbClr val="FFFFFF"/>
                </a:solidFill>
                <a:latin typeface="Trebuchet MS" pitchFamily="34" charset="0"/>
                <a:cs typeface="Arial" charset="0"/>
              </a:rPr>
              <a:t>Some rights reserved. </a:t>
            </a:r>
            <a:br>
              <a:rPr lang="en-US" sz="1050" dirty="0" smtClean="0">
                <a:solidFill>
                  <a:srgbClr val="FFFFFF"/>
                </a:solidFill>
                <a:latin typeface="Trebuchet MS" pitchFamily="34" charset="0"/>
                <a:cs typeface="Arial" charset="0"/>
              </a:rPr>
            </a:br>
            <a:r>
              <a:rPr lang="en-US" sz="1050" dirty="0" smtClean="0">
                <a:solidFill>
                  <a:srgbClr val="FFFFFF"/>
                </a:solidFill>
                <a:latin typeface="Trebuchet MS" pitchFamily="34" charset="0"/>
                <a:cs typeface="Arial" charset="0"/>
                <a:hlinkClick r:id="rId7"/>
              </a:rPr>
              <a:t>Creative Commons Attribution-Noncommercial-Share Alike 3.0 License</a:t>
            </a:r>
            <a:endParaRPr lang="en-US" sz="1050" dirty="0" smtClean="0">
              <a:solidFill>
                <a:srgbClr val="FFFFFF"/>
              </a:solidFill>
              <a:latin typeface="Trebuchet MS" pitchFamily="34" charset="0"/>
              <a:cs typeface="Arial" charset="0"/>
            </a:endParaRPr>
          </a:p>
        </p:txBody>
      </p:sp>
      <p:grpSp>
        <p:nvGrpSpPr>
          <p:cNvPr id="238" name="Group 237"/>
          <p:cNvGrpSpPr/>
          <p:nvPr/>
        </p:nvGrpSpPr>
        <p:grpSpPr>
          <a:xfrm>
            <a:off x="2375161" y="4363460"/>
            <a:ext cx="1905000" cy="1988128"/>
            <a:chOff x="6961909" y="4073236"/>
            <a:chExt cx="1905000" cy="1988128"/>
          </a:xfrm>
          <a:effectLst>
            <a:outerShdw blurRad="50800" dist="38100" dir="2700000" algn="tl" rotWithShape="0">
              <a:prstClr val="black">
                <a:alpha val="40000"/>
              </a:prstClr>
            </a:outerShdw>
          </a:effectLst>
        </p:grpSpPr>
        <p:sp>
          <p:nvSpPr>
            <p:cNvPr id="197" name="Rectangle 196"/>
            <p:cNvSpPr/>
            <p:nvPr/>
          </p:nvSpPr>
          <p:spPr>
            <a:xfrm>
              <a:off x="6961909" y="4073236"/>
              <a:ext cx="1905000" cy="198812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98" name="Rectangle 9"/>
            <p:cNvSpPr>
              <a:spLocks noChangeArrowheads="1"/>
            </p:cNvSpPr>
            <p:nvPr/>
          </p:nvSpPr>
          <p:spPr bwMode="auto">
            <a:xfrm>
              <a:off x="8173824" y="5138010"/>
              <a:ext cx="43441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Network</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00" name="Rectangle 15"/>
            <p:cNvSpPr>
              <a:spLocks noChangeArrowheads="1"/>
            </p:cNvSpPr>
            <p:nvPr/>
          </p:nvSpPr>
          <p:spPr bwMode="auto">
            <a:xfrm>
              <a:off x="7093804" y="5125614"/>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1" name="Rectangle 16"/>
            <p:cNvSpPr>
              <a:spLocks noChangeArrowheads="1"/>
            </p:cNvSpPr>
            <p:nvPr/>
          </p:nvSpPr>
          <p:spPr bwMode="auto">
            <a:xfrm>
              <a:off x="7093804" y="5125614"/>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2" name="Rectangle 17"/>
            <p:cNvSpPr>
              <a:spLocks noChangeArrowheads="1"/>
            </p:cNvSpPr>
            <p:nvPr/>
          </p:nvSpPr>
          <p:spPr bwMode="auto">
            <a:xfrm>
              <a:off x="7188254" y="5204125"/>
              <a:ext cx="49212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Processor</a:t>
              </a:r>
              <a:endParaRPr kumimoji="0" lang="en-US" sz="16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03" name="Rectangle 24"/>
            <p:cNvSpPr>
              <a:spLocks noChangeArrowheads="1"/>
            </p:cNvSpPr>
            <p:nvPr/>
          </p:nvSpPr>
          <p:spPr bwMode="auto">
            <a:xfrm>
              <a:off x="8030095" y="5125614"/>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4" name="Rectangle 25"/>
            <p:cNvSpPr>
              <a:spLocks noChangeArrowheads="1"/>
            </p:cNvSpPr>
            <p:nvPr/>
          </p:nvSpPr>
          <p:spPr bwMode="auto">
            <a:xfrm>
              <a:off x="8030095" y="5125614"/>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5" name="Rectangle 26"/>
            <p:cNvSpPr>
              <a:spLocks noChangeArrowheads="1"/>
            </p:cNvSpPr>
            <p:nvPr/>
          </p:nvSpPr>
          <p:spPr bwMode="auto">
            <a:xfrm>
              <a:off x="8124546" y="5204125"/>
              <a:ext cx="49212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Processor</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06" name="Rectangle 33"/>
            <p:cNvSpPr>
              <a:spLocks noChangeArrowheads="1"/>
            </p:cNvSpPr>
            <p:nvPr/>
          </p:nvSpPr>
          <p:spPr bwMode="auto">
            <a:xfrm>
              <a:off x="8030095" y="4724789"/>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7" name="Rectangle 34"/>
            <p:cNvSpPr>
              <a:spLocks noChangeArrowheads="1"/>
            </p:cNvSpPr>
            <p:nvPr/>
          </p:nvSpPr>
          <p:spPr bwMode="auto">
            <a:xfrm>
              <a:off x="8030095" y="4724789"/>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08" name="Rectangle 35"/>
            <p:cNvSpPr>
              <a:spLocks noChangeArrowheads="1"/>
            </p:cNvSpPr>
            <p:nvPr/>
          </p:nvSpPr>
          <p:spPr bwMode="auto">
            <a:xfrm>
              <a:off x="8173824" y="4803301"/>
              <a:ext cx="4055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Memory</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09" name="Rectangle 36"/>
            <p:cNvSpPr>
              <a:spLocks noChangeArrowheads="1"/>
            </p:cNvSpPr>
            <p:nvPr/>
          </p:nvSpPr>
          <p:spPr bwMode="auto">
            <a:xfrm>
              <a:off x="7093804" y="4724789"/>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10" name="Rectangle 37"/>
            <p:cNvSpPr>
              <a:spLocks noChangeArrowheads="1"/>
            </p:cNvSpPr>
            <p:nvPr/>
          </p:nvSpPr>
          <p:spPr bwMode="auto">
            <a:xfrm>
              <a:off x="7093804" y="4724789"/>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11" name="Rectangle 38"/>
            <p:cNvSpPr>
              <a:spLocks noChangeArrowheads="1"/>
            </p:cNvSpPr>
            <p:nvPr/>
          </p:nvSpPr>
          <p:spPr bwMode="auto">
            <a:xfrm>
              <a:off x="7237533" y="4803301"/>
              <a:ext cx="4055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Memory</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12" name="Rectangle 51"/>
            <p:cNvSpPr>
              <a:spLocks noChangeArrowheads="1"/>
            </p:cNvSpPr>
            <p:nvPr/>
          </p:nvSpPr>
          <p:spPr bwMode="auto">
            <a:xfrm>
              <a:off x="8030095" y="5508532"/>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13" name="Rectangle 52"/>
            <p:cNvSpPr>
              <a:spLocks noChangeArrowheads="1"/>
            </p:cNvSpPr>
            <p:nvPr/>
          </p:nvSpPr>
          <p:spPr bwMode="auto">
            <a:xfrm>
              <a:off x="8030095" y="5508532"/>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14" name="Rectangle 53"/>
            <p:cNvSpPr>
              <a:spLocks noChangeArrowheads="1"/>
            </p:cNvSpPr>
            <p:nvPr/>
          </p:nvSpPr>
          <p:spPr bwMode="auto">
            <a:xfrm>
              <a:off x="8173824" y="5520928"/>
              <a:ext cx="320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I</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15" name="Rectangle 54"/>
            <p:cNvSpPr>
              <a:spLocks noChangeArrowheads="1"/>
            </p:cNvSpPr>
            <p:nvPr/>
          </p:nvSpPr>
          <p:spPr bwMode="auto">
            <a:xfrm>
              <a:off x="8206676" y="5520928"/>
              <a:ext cx="6091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16" name="Rectangle 55"/>
            <p:cNvSpPr>
              <a:spLocks noChangeArrowheads="1"/>
            </p:cNvSpPr>
            <p:nvPr/>
          </p:nvSpPr>
          <p:spPr bwMode="auto">
            <a:xfrm>
              <a:off x="8231316" y="5520928"/>
              <a:ext cx="37991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O Host </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17" name="Rectangle 56"/>
            <p:cNvSpPr>
              <a:spLocks noChangeArrowheads="1"/>
            </p:cNvSpPr>
            <p:nvPr/>
          </p:nvSpPr>
          <p:spPr bwMode="auto">
            <a:xfrm>
              <a:off x="8214889" y="5653159"/>
              <a:ext cx="32861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Bridge</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18" name="Rectangle 57"/>
            <p:cNvSpPr>
              <a:spLocks noChangeArrowheads="1"/>
            </p:cNvSpPr>
            <p:nvPr/>
          </p:nvSpPr>
          <p:spPr bwMode="auto">
            <a:xfrm>
              <a:off x="7093804" y="5508532"/>
              <a:ext cx="689899"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19" name="Rectangle 58"/>
            <p:cNvSpPr>
              <a:spLocks noChangeArrowheads="1"/>
            </p:cNvSpPr>
            <p:nvPr/>
          </p:nvSpPr>
          <p:spPr bwMode="auto">
            <a:xfrm>
              <a:off x="7093804" y="5508532"/>
              <a:ext cx="689899"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0" name="Rectangle 59"/>
            <p:cNvSpPr>
              <a:spLocks noChangeArrowheads="1"/>
            </p:cNvSpPr>
            <p:nvPr/>
          </p:nvSpPr>
          <p:spPr bwMode="auto">
            <a:xfrm>
              <a:off x="7237533" y="5520928"/>
              <a:ext cx="320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I</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21" name="Rectangle 60"/>
            <p:cNvSpPr>
              <a:spLocks noChangeArrowheads="1"/>
            </p:cNvSpPr>
            <p:nvPr/>
          </p:nvSpPr>
          <p:spPr bwMode="auto">
            <a:xfrm>
              <a:off x="7270385" y="5520928"/>
              <a:ext cx="6091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22" name="Rectangle 61"/>
            <p:cNvSpPr>
              <a:spLocks noChangeArrowheads="1"/>
            </p:cNvSpPr>
            <p:nvPr/>
          </p:nvSpPr>
          <p:spPr bwMode="auto">
            <a:xfrm>
              <a:off x="7295024" y="5520928"/>
              <a:ext cx="37991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O Host </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23" name="Rectangle 62"/>
            <p:cNvSpPr>
              <a:spLocks noChangeArrowheads="1"/>
            </p:cNvSpPr>
            <p:nvPr/>
          </p:nvSpPr>
          <p:spPr bwMode="auto">
            <a:xfrm>
              <a:off x="7278598" y="5653159"/>
              <a:ext cx="32861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Bridge</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24" name="Line 63"/>
            <p:cNvSpPr>
              <a:spLocks noChangeShapeType="1"/>
            </p:cNvSpPr>
            <p:nvPr/>
          </p:nvSpPr>
          <p:spPr bwMode="auto">
            <a:xfrm>
              <a:off x="7438753" y="5026440"/>
              <a:ext cx="1369" cy="104683"/>
            </a:xfrm>
            <a:prstGeom prst="line">
              <a:avLst/>
            </a:prstGeom>
            <a:noFill/>
            <a:ln w="1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5" name="Line 66"/>
            <p:cNvSpPr>
              <a:spLocks noChangeShapeType="1"/>
            </p:cNvSpPr>
            <p:nvPr/>
          </p:nvSpPr>
          <p:spPr bwMode="auto">
            <a:xfrm>
              <a:off x="8375045" y="5423133"/>
              <a:ext cx="1369" cy="103306"/>
            </a:xfrm>
            <a:prstGeom prst="line">
              <a:avLst/>
            </a:prstGeom>
            <a:noFill/>
            <a:ln w="1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6" name="Line 69"/>
            <p:cNvSpPr>
              <a:spLocks noChangeShapeType="1"/>
            </p:cNvSpPr>
            <p:nvPr/>
          </p:nvSpPr>
          <p:spPr bwMode="auto">
            <a:xfrm>
              <a:off x="8375045" y="5026440"/>
              <a:ext cx="1369" cy="104683"/>
            </a:xfrm>
            <a:prstGeom prst="line">
              <a:avLst/>
            </a:prstGeom>
            <a:noFill/>
            <a:ln w="1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7" name="Line 72"/>
            <p:cNvSpPr>
              <a:spLocks noChangeShapeType="1"/>
            </p:cNvSpPr>
            <p:nvPr/>
          </p:nvSpPr>
          <p:spPr bwMode="auto">
            <a:xfrm>
              <a:off x="7438753" y="5423133"/>
              <a:ext cx="1369" cy="103306"/>
            </a:xfrm>
            <a:prstGeom prst="line">
              <a:avLst/>
            </a:prstGeom>
            <a:noFill/>
            <a:ln w="1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8" name="Rectangle 75"/>
            <p:cNvSpPr>
              <a:spLocks noChangeArrowheads="1"/>
            </p:cNvSpPr>
            <p:nvPr/>
          </p:nvSpPr>
          <p:spPr bwMode="auto">
            <a:xfrm>
              <a:off x="7557843" y="4135584"/>
              <a:ext cx="739177" cy="2975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29" name="Rectangle 76"/>
            <p:cNvSpPr>
              <a:spLocks noChangeArrowheads="1"/>
            </p:cNvSpPr>
            <p:nvPr/>
          </p:nvSpPr>
          <p:spPr bwMode="auto">
            <a:xfrm>
              <a:off x="7557843" y="4135584"/>
              <a:ext cx="739177" cy="297519"/>
            </a:xfrm>
            <a:prstGeom prst="rect">
              <a:avLst/>
            </a:prstGeom>
            <a:noFill/>
            <a:ln w="6"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Trebuchet MS" pitchFamily="34" charset="0"/>
              </a:endParaRPr>
            </a:p>
          </p:txBody>
        </p:sp>
        <p:sp>
          <p:nvSpPr>
            <p:cNvPr id="230" name="Rectangle 77"/>
            <p:cNvSpPr>
              <a:spLocks noChangeArrowheads="1"/>
            </p:cNvSpPr>
            <p:nvPr/>
          </p:nvSpPr>
          <p:spPr bwMode="auto">
            <a:xfrm>
              <a:off x="7742637" y="4147980"/>
              <a:ext cx="40876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Service </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31" name="Rectangle 78"/>
            <p:cNvSpPr>
              <a:spLocks noChangeArrowheads="1"/>
            </p:cNvSpPr>
            <p:nvPr/>
          </p:nvSpPr>
          <p:spPr bwMode="auto">
            <a:xfrm>
              <a:off x="7676932" y="4280211"/>
              <a:ext cx="49212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Processor</a:t>
              </a:r>
              <a:endParaRPr kumimoji="0" lang="en-US" sz="16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32" name="Rectangle 79"/>
            <p:cNvSpPr>
              <a:spLocks noChangeArrowheads="1"/>
            </p:cNvSpPr>
            <p:nvPr/>
          </p:nvSpPr>
          <p:spPr bwMode="auto">
            <a:xfrm>
              <a:off x="7188254" y="4525470"/>
              <a:ext cx="49051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Partition </a:t>
              </a:r>
              <a:endParaRPr kumimoji="0" lang="en-US" sz="16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33" name="Rectangle 80"/>
            <p:cNvSpPr>
              <a:spLocks noChangeArrowheads="1"/>
            </p:cNvSpPr>
            <p:nvPr/>
          </p:nvSpPr>
          <p:spPr bwMode="auto">
            <a:xfrm>
              <a:off x="7623547" y="4525470"/>
              <a:ext cx="6091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1</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34" name="Rectangle 83"/>
            <p:cNvSpPr>
              <a:spLocks noChangeArrowheads="1"/>
            </p:cNvSpPr>
            <p:nvPr/>
          </p:nvSpPr>
          <p:spPr bwMode="auto">
            <a:xfrm>
              <a:off x="8124546" y="4525470"/>
              <a:ext cx="49051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Partition </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35" name="Rectangle 84"/>
            <p:cNvSpPr>
              <a:spLocks noChangeArrowheads="1"/>
            </p:cNvSpPr>
            <p:nvPr/>
          </p:nvSpPr>
          <p:spPr bwMode="auto">
            <a:xfrm>
              <a:off x="8559839" y="4525470"/>
              <a:ext cx="6091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rebuchet MS" pitchFamily="34" charset="0"/>
                  <a:cs typeface="Arial" pitchFamily="34" charset="0"/>
                </a:rPr>
                <a:t>2</a:t>
              </a:r>
              <a:endParaRPr kumimoji="0" lang="en-US" sz="1600" b="0" i="0" u="none" strike="noStrike" cap="none" normalizeH="0" baseline="0" smtClean="0">
                <a:ln>
                  <a:noFill/>
                </a:ln>
                <a:solidFill>
                  <a:schemeClr val="tx1"/>
                </a:solidFill>
                <a:effectLst/>
                <a:latin typeface="Trebuchet MS" pitchFamily="34" charset="0"/>
                <a:cs typeface="Arial" pitchFamily="34" charset="0"/>
              </a:endParaRPr>
            </a:p>
          </p:txBody>
        </p:sp>
        <p:sp>
          <p:nvSpPr>
            <p:cNvPr id="236" name="Rectangle 93"/>
            <p:cNvSpPr>
              <a:spLocks noChangeArrowheads="1"/>
            </p:cNvSpPr>
            <p:nvPr/>
          </p:nvSpPr>
          <p:spPr bwMode="auto">
            <a:xfrm>
              <a:off x="7229319" y="5885941"/>
              <a:ext cx="381515"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I/O Bus</a:t>
              </a:r>
              <a:endParaRPr kumimoji="0" lang="en-US" sz="16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37" name="Rectangle 102"/>
            <p:cNvSpPr>
              <a:spLocks noChangeArrowheads="1"/>
            </p:cNvSpPr>
            <p:nvPr/>
          </p:nvSpPr>
          <p:spPr bwMode="auto">
            <a:xfrm>
              <a:off x="8149185" y="5885941"/>
              <a:ext cx="451720"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I/O Bus</a:t>
              </a:r>
              <a:endParaRPr kumimoji="0" lang="en-US" sz="1600" b="0" i="0" u="none" strike="noStrike" cap="none" normalizeH="0" baseline="0" dirty="0" smtClean="0">
                <a:ln>
                  <a:noFill/>
                </a:ln>
                <a:solidFill>
                  <a:schemeClr val="tx1"/>
                </a:solidFill>
                <a:effectLst/>
                <a:latin typeface="Trebuchet MS" pitchFamily="34" charset="0"/>
                <a:cs typeface="Arial" pitchFamily="34" charset="0"/>
              </a:endParaRPr>
            </a:p>
          </p:txBody>
        </p:sp>
      </p:grpSp>
      <p:sp>
        <p:nvSpPr>
          <p:cNvPr id="59" name="TextBox 58"/>
          <p:cNvSpPr txBox="1"/>
          <p:nvPr/>
        </p:nvSpPr>
        <p:spPr>
          <a:xfrm>
            <a:off x="381000" y="6074589"/>
            <a:ext cx="1773242"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Trebuchet MS" pitchFamily="34" charset="0"/>
              </a:rPr>
              <a:t>AQ=Additional Qualification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AQs For Windows 7 Client</a:t>
            </a:r>
            <a:endParaRPr lang="en-US" dirty="0">
              <a:latin typeface="Trebuchet MS" pitchFamily="34" charset="0"/>
            </a:endParaRPr>
          </a:p>
        </p:txBody>
      </p:sp>
      <p:cxnSp>
        <p:nvCxnSpPr>
          <p:cNvPr id="4" name="Straight Connector 3"/>
          <p:cNvCxnSpPr/>
          <p:nvPr/>
        </p:nvCxnSpPr>
        <p:spPr bwMode="auto">
          <a:xfrm rot="5400000">
            <a:off x="3285639" y="2712208"/>
            <a:ext cx="2603719" cy="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cxnSp>
        <p:nvCxnSpPr>
          <p:cNvPr id="5" name="Straight Connector 4"/>
          <p:cNvCxnSpPr/>
          <p:nvPr/>
        </p:nvCxnSpPr>
        <p:spPr bwMode="auto">
          <a:xfrm>
            <a:off x="398186" y="3981852"/>
            <a:ext cx="8458201" cy="1323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sp>
        <p:nvSpPr>
          <p:cNvPr id="6" name="Rectangle 5"/>
          <p:cNvSpPr/>
          <p:nvPr/>
        </p:nvSpPr>
        <p:spPr>
          <a:xfrm>
            <a:off x="381000" y="4204986"/>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Windows Media Center</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a:xfrm>
            <a:off x="381000" y="1309980"/>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Windows Touch</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4697084" y="1309980"/>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Device Stage</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381000" y="4724885"/>
            <a:ext cx="3333759" cy="1015663"/>
          </a:xfrm>
          <a:prstGeom prst="rect">
            <a:avLst/>
          </a:prstGeom>
          <a:noFill/>
        </p:spPr>
        <p:txBody>
          <a:bodyPr wrap="square" rtlCol="0">
            <a:spAutoFit/>
          </a:bodyPr>
          <a:lstStyle/>
          <a:p>
            <a:pPr lvl="0">
              <a:defRPr/>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Manages all forms of media throughout the home with rich experience</a:t>
            </a:r>
          </a:p>
        </p:txBody>
      </p:sp>
      <p:sp>
        <p:nvSpPr>
          <p:cNvPr id="12" name="Rectangle 11"/>
          <p:cNvSpPr/>
          <p:nvPr/>
        </p:nvSpPr>
        <p:spPr>
          <a:xfrm>
            <a:off x="381000" y="1817732"/>
            <a:ext cx="3733800" cy="1015663"/>
          </a:xfrm>
          <a:prstGeom prst="rect">
            <a:avLst/>
          </a:prstGeom>
          <a:noFill/>
        </p:spPr>
        <p:txBody>
          <a:bodyPr wrap="square" rtlCol="0">
            <a:spAutoFit/>
          </a:bodyPr>
          <a:lstStyle/>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Distinguishes systems with this distinct user </a:t>
            </a:r>
          </a:p>
          <a:p>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interface</a:t>
            </a:r>
            <a:endParaRPr lang="en-US" sz="20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16"/>
          <p:cNvSpPr/>
          <p:nvPr/>
        </p:nvSpPr>
        <p:spPr>
          <a:xfrm>
            <a:off x="4697084" y="1817732"/>
            <a:ext cx="4172596" cy="1323439"/>
          </a:xfrm>
          <a:prstGeom prst="rect">
            <a:avLst/>
          </a:prstGeom>
          <a:noFill/>
        </p:spPr>
        <p:txBody>
          <a:bodyPr wrap="square" rtlCol="0">
            <a:spAutoFit/>
          </a:bodyPr>
          <a:lstStyle/>
          <a:p>
            <a:pPr lvl="0">
              <a:defRPr/>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 simplified way of connecting and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managing </a:t>
            </a:r>
          </a:p>
          <a:p>
            <a:pPr lvl="0">
              <a:defRPr/>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add-on </a:t>
            </a:r>
          </a:p>
          <a:p>
            <a:pPr lvl="0">
              <a:defRPr/>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devices</a:t>
            </a:r>
          </a:p>
        </p:txBody>
      </p:sp>
      <p:pic>
        <p:nvPicPr>
          <p:cNvPr id="15" name="Picture 3" descr="C:\Users\amisaify.REDMOND\Pictures\hero_mediacenter_extend.jpg"/>
          <p:cNvPicPr>
            <a:picLocks noChangeAspect="1" noChangeArrowheads="1"/>
          </p:cNvPicPr>
          <p:nvPr/>
        </p:nvPicPr>
        <p:blipFill>
          <a:blip r:embed="rId3"/>
          <a:srcRect/>
          <a:stretch>
            <a:fillRect/>
          </a:stretch>
        </p:blipFill>
        <p:spPr bwMode="auto">
          <a:xfrm>
            <a:off x="4147289" y="4464866"/>
            <a:ext cx="4630951" cy="1173934"/>
          </a:xfrm>
          <a:prstGeom prst="rect">
            <a:avLst/>
          </a:prstGeom>
          <a:noFill/>
          <a:effectLst>
            <a:outerShdw blurRad="50800" dist="38100" dir="2700000" algn="tl" rotWithShape="0">
              <a:prstClr val="black">
                <a:alpha val="40000"/>
              </a:prstClr>
            </a:outerShdw>
          </a:effectLst>
        </p:spPr>
      </p:pic>
      <p:pic>
        <p:nvPicPr>
          <p:cNvPr id="16" name="Picture 4"/>
          <p:cNvPicPr>
            <a:picLocks noChangeAspect="1" noChangeArrowheads="1"/>
          </p:cNvPicPr>
          <p:nvPr/>
        </p:nvPicPr>
        <p:blipFill>
          <a:blip r:embed="rId4" cstate="print"/>
          <a:srcRect/>
          <a:stretch>
            <a:fillRect/>
          </a:stretch>
        </p:blipFill>
        <p:spPr bwMode="auto">
          <a:xfrm>
            <a:off x="2401127" y="2332236"/>
            <a:ext cx="1927033" cy="150140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6" descr="C:\Program Files (x86)\Microsoft Office\MEDIA\CAGCAT10\j0287005.wmf"/>
          <p:cNvPicPr>
            <a:picLocks noChangeAspect="1" noChangeArrowheads="1"/>
          </p:cNvPicPr>
          <p:nvPr/>
        </p:nvPicPr>
        <p:blipFill>
          <a:blip r:embed="rId5"/>
          <a:srcRect/>
          <a:stretch>
            <a:fillRect/>
          </a:stretch>
        </p:blipFill>
        <p:spPr bwMode="auto">
          <a:xfrm>
            <a:off x="7037695" y="2481865"/>
            <a:ext cx="1399309" cy="1051884"/>
          </a:xfrm>
          <a:prstGeom prst="rect">
            <a:avLst/>
          </a:prstGeom>
          <a:noFill/>
        </p:spPr>
      </p:pic>
      <p:pic>
        <p:nvPicPr>
          <p:cNvPr id="3073" name="Picture 1"/>
          <p:cNvPicPr>
            <a:picLocks noChangeAspect="1" noChangeArrowheads="1"/>
          </p:cNvPicPr>
          <p:nvPr/>
        </p:nvPicPr>
        <p:blipFill>
          <a:blip r:embed="rId6"/>
          <a:srcRect/>
          <a:stretch>
            <a:fillRect/>
          </a:stretch>
        </p:blipFill>
        <p:spPr bwMode="auto">
          <a:xfrm>
            <a:off x="6017210" y="2362200"/>
            <a:ext cx="2761030" cy="141732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 name="TextBox 17"/>
          <p:cNvSpPr txBox="1"/>
          <p:nvPr/>
        </p:nvSpPr>
        <p:spPr>
          <a:xfrm>
            <a:off x="502920" y="5983964"/>
            <a:ext cx="1786066"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Trebuchet MS" pitchFamily="34" charset="0"/>
              </a:rPr>
              <a:t>AQ=Additional Qualification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rebuchet MS" pitchFamily="34" charset="0"/>
              </a:rPr>
              <a:t>Windows Hardware Logo Program Update</a:t>
            </a:r>
            <a:endParaRPr lang="en-US" dirty="0">
              <a:latin typeface="Trebuchet MS" pitchFamily="34" charset="0"/>
            </a:endParaRPr>
          </a:p>
        </p:txBody>
      </p:sp>
      <p:sp>
        <p:nvSpPr>
          <p:cNvPr id="3" name="Subtitle 2"/>
          <p:cNvSpPr>
            <a:spLocks noGrp="1"/>
          </p:cNvSpPr>
          <p:nvPr>
            <p:ph type="subTitle" idx="1"/>
          </p:nvPr>
        </p:nvSpPr>
        <p:spPr>
          <a:xfrm>
            <a:off x="2734826" y="3650133"/>
            <a:ext cx="5866482" cy="1828193"/>
          </a:xfrm>
        </p:spPr>
        <p:txBody>
          <a:bodyPr/>
          <a:lstStyle/>
          <a:p>
            <a:r>
              <a:rPr lang="en-US" dirty="0" err="1" smtClean="0">
                <a:latin typeface="Trebuchet MS" pitchFamily="34" charset="0"/>
              </a:rPr>
              <a:t>Avril</a:t>
            </a:r>
            <a:r>
              <a:rPr lang="en-US" dirty="0" smtClean="0">
                <a:latin typeface="Trebuchet MS" pitchFamily="34" charset="0"/>
              </a:rPr>
              <a:t> Salter, Ph.D.</a:t>
            </a:r>
          </a:p>
          <a:p>
            <a:r>
              <a:rPr lang="en-US" dirty="0" smtClean="0">
                <a:latin typeface="Trebuchet MS" pitchFamily="34" charset="0"/>
              </a:rPr>
              <a:t>Lead Program Manager</a:t>
            </a:r>
          </a:p>
          <a:p>
            <a:r>
              <a:rPr lang="en-US" dirty="0" smtClean="0">
                <a:latin typeface="Trebuchet MS" pitchFamily="34" charset="0"/>
              </a:rPr>
              <a:t>Microsoft Corporation</a:t>
            </a:r>
          </a:p>
          <a:p>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Outline</a:t>
            </a:r>
            <a:endParaRPr lang="en-US" dirty="0">
              <a:latin typeface="Trebuchet MS" pitchFamily="34" charset="0"/>
            </a:endParaRPr>
          </a:p>
        </p:txBody>
      </p:sp>
      <p:sp>
        <p:nvSpPr>
          <p:cNvPr id="3" name="Content Placeholder 2"/>
          <p:cNvSpPr>
            <a:spLocks noGrp="1"/>
          </p:cNvSpPr>
          <p:nvPr>
            <p:ph idx="1"/>
          </p:nvPr>
        </p:nvSpPr>
        <p:spPr>
          <a:xfrm>
            <a:off x="382588" y="1414464"/>
            <a:ext cx="8380412" cy="2248308"/>
          </a:xfrm>
        </p:spPr>
        <p:txBody>
          <a:bodyPr/>
          <a:lstStyle/>
          <a:p>
            <a:pPr marL="457200" lvl="0" indent="-457200"/>
            <a:r>
              <a:rPr lang="en-US" sz="3200" dirty="0" smtClean="0">
                <a:latin typeface="Trebuchet MS" pitchFamily="34" charset="0"/>
              </a:rPr>
              <a:t>Delivering the promise of Windows Logo</a:t>
            </a:r>
          </a:p>
          <a:p>
            <a:pPr marL="457200" lvl="0" indent="-457200"/>
            <a:r>
              <a:rPr lang="en-US" sz="3200" dirty="0" smtClean="0">
                <a:latin typeface="Trebuchet MS" pitchFamily="34" charset="0"/>
              </a:rPr>
              <a:t>Changes to the Windows Logo Program</a:t>
            </a:r>
          </a:p>
          <a:p>
            <a:pPr marL="457200" lvl="0" indent="-457200"/>
            <a:r>
              <a:rPr lang="en-US" sz="3200" dirty="0" smtClean="0">
                <a:latin typeface="Trebuchet MS" pitchFamily="34" charset="0"/>
              </a:rPr>
              <a:t>Engagement plan for 2009</a:t>
            </a:r>
          </a:p>
          <a:p>
            <a:pPr marL="457200" lvl="0" indent="-457200"/>
            <a:r>
              <a:rPr lang="en-US" sz="3200" dirty="0" smtClean="0">
                <a:latin typeface="Trebuchet MS" pitchFamily="34" charset="0"/>
              </a:rPr>
              <a:t>Key </a:t>
            </a:r>
            <a:r>
              <a:rPr lang="en-US" dirty="0" smtClean="0">
                <a:latin typeface="Trebuchet MS" pitchFamily="34" charset="0"/>
              </a:rPr>
              <a:t>messages and call to action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itle 24582"/>
          <p:cNvSpPr>
            <a:spLocks noGrp="1" noChangeArrowheads="1"/>
          </p:cNvSpPr>
          <p:nvPr>
            <p:ph type="title"/>
          </p:nvPr>
        </p:nvSpPr>
        <p:spPr/>
        <p:txBody>
          <a:bodyPr anchor="t">
            <a:noAutofit/>
          </a:bodyPr>
          <a:lstStyle/>
          <a:p>
            <a:pPr marL="0" indent="0" defTabSz="914400" eaLnBrk="1" hangingPunct="1"/>
            <a:r>
              <a:rPr lang="en-US" dirty="0" smtClean="0">
                <a:latin typeface="Trebuchet MS" pitchFamily="34" charset="0"/>
              </a:rPr>
              <a:t>Windows Logo Requirements</a:t>
            </a:r>
          </a:p>
        </p:txBody>
      </p:sp>
      <p:sp>
        <p:nvSpPr>
          <p:cNvPr id="14" name="Rectangle 13"/>
          <p:cNvSpPr/>
          <p:nvPr/>
        </p:nvSpPr>
        <p:spPr>
          <a:xfrm>
            <a:off x="2806681" y="5717151"/>
            <a:ext cx="671996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Major chipset, architecture or chassis changes </a:t>
            </a:r>
          </a:p>
        </p:txBody>
      </p:sp>
      <p:sp>
        <p:nvSpPr>
          <p:cNvPr id="16" name="Rectangle 15"/>
          <p:cNvSpPr/>
          <p:nvPr/>
        </p:nvSpPr>
        <p:spPr>
          <a:xfrm>
            <a:off x="3663317" y="4588836"/>
            <a:ext cx="461071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Most hardware requirements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16"/>
          <p:cNvSpPr/>
          <p:nvPr/>
        </p:nvSpPr>
        <p:spPr>
          <a:xfrm>
            <a:off x="4731633" y="3204159"/>
            <a:ext cx="3831921"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Update existing requirements for drivers, aesthetics </a:t>
            </a:r>
            <a:b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usability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Rectangle 24"/>
          <p:cNvSpPr/>
          <p:nvPr/>
        </p:nvSpPr>
        <p:spPr>
          <a:xfrm>
            <a:off x="6097604" y="1460840"/>
            <a:ext cx="266539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New requirements go into effect</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TextBox 21"/>
          <p:cNvSpPr txBox="1"/>
          <p:nvPr/>
        </p:nvSpPr>
        <p:spPr>
          <a:xfrm>
            <a:off x="4276991" y="4858489"/>
            <a:ext cx="2044149" cy="369332"/>
          </a:xfrm>
          <a:prstGeom prst="rect">
            <a:avLst/>
          </a:prstGeom>
          <a:noFill/>
        </p:spPr>
        <p:txBody>
          <a:bodyPr wrap="none" rtlCol="0">
            <a:spAutoFit/>
          </a:bodyPr>
          <a:lstStyle/>
          <a:p>
            <a:r>
              <a:rPr lang="en-US" dirty="0" smtClean="0">
                <a:solidFill>
                  <a:schemeClr val="accent1"/>
                </a:solidFill>
                <a:effectLst>
                  <a:outerShdw blurRad="38100" dist="38100" dir="2700000" algn="tl">
                    <a:srgbClr val="000000">
                      <a:alpha val="43137"/>
                    </a:srgbClr>
                  </a:outerShdw>
                </a:effectLst>
                <a:latin typeface="Trebuchet MS" pitchFamily="34" charset="0"/>
              </a:rPr>
              <a:t>Published July ‘08</a:t>
            </a:r>
          </a:p>
        </p:txBody>
      </p:sp>
      <p:sp>
        <p:nvSpPr>
          <p:cNvPr id="24" name="TextBox 23"/>
          <p:cNvSpPr txBox="1"/>
          <p:nvPr/>
        </p:nvSpPr>
        <p:spPr>
          <a:xfrm>
            <a:off x="5089868" y="4015453"/>
            <a:ext cx="2767424" cy="369332"/>
          </a:xfrm>
          <a:prstGeom prst="rect">
            <a:avLst/>
          </a:prstGeom>
          <a:noFill/>
        </p:spPr>
        <p:txBody>
          <a:bodyPr wrap="square" rtlCol="0">
            <a:spAutoFit/>
          </a:bodyPr>
          <a:lstStyle/>
          <a:p>
            <a:pPr algn="ctr"/>
            <a:r>
              <a:rPr lang="en-US" dirty="0" smtClean="0">
                <a:solidFill>
                  <a:schemeClr val="accent1"/>
                </a:solidFill>
                <a:effectLst>
                  <a:outerShdw blurRad="38100" dist="38100" dir="2700000" algn="tl">
                    <a:srgbClr val="000000">
                      <a:alpha val="43137"/>
                    </a:srgbClr>
                  </a:outerShdw>
                </a:effectLst>
                <a:latin typeface="Trebuchet MS" pitchFamily="34" charset="0"/>
              </a:rPr>
              <a:t>Published Sept ‘08</a:t>
            </a:r>
          </a:p>
        </p:txBody>
      </p:sp>
      <p:sp>
        <p:nvSpPr>
          <p:cNvPr id="27" name="TextBox 26"/>
          <p:cNvSpPr txBox="1"/>
          <p:nvPr/>
        </p:nvSpPr>
        <p:spPr>
          <a:xfrm>
            <a:off x="2862885" y="6006109"/>
            <a:ext cx="3052483" cy="369332"/>
          </a:xfrm>
          <a:prstGeom prst="rect">
            <a:avLst/>
          </a:prstGeom>
          <a:noFill/>
        </p:spPr>
        <p:txBody>
          <a:bodyPr wrap="square" rtlCol="0">
            <a:spAutoFit/>
          </a:bodyPr>
          <a:lstStyle/>
          <a:p>
            <a:pPr algn="ctr"/>
            <a:r>
              <a:rPr lang="en-US" dirty="0" smtClean="0">
                <a:solidFill>
                  <a:schemeClr val="accent1"/>
                </a:solidFill>
                <a:effectLst>
                  <a:outerShdw blurRad="38100" dist="38100" dir="2700000" algn="tl">
                    <a:srgbClr val="000000">
                      <a:alpha val="43137"/>
                    </a:srgbClr>
                  </a:outerShdw>
                </a:effectLst>
                <a:latin typeface="Trebuchet MS" pitchFamily="34" charset="0"/>
              </a:rPr>
              <a:t>Published Dec ‘07</a:t>
            </a:r>
          </a:p>
        </p:txBody>
      </p:sp>
      <p:sp>
        <p:nvSpPr>
          <p:cNvPr id="32" name="Rectangle 31"/>
          <p:cNvSpPr/>
          <p:nvPr/>
        </p:nvSpPr>
        <p:spPr>
          <a:xfrm>
            <a:off x="0" y="1297770"/>
            <a:ext cx="4327957" cy="830997"/>
          </a:xfrm>
          <a:prstGeom prst="rect">
            <a:avLst/>
          </a:prstGeom>
        </p:spPr>
        <p:txBody>
          <a:bodyPr wrap="square">
            <a:spAutoFit/>
          </a:bodyPr>
          <a:lstStyle/>
          <a:p>
            <a:pPr algn="ctr"/>
            <a:r>
              <a:rPr lang="en-US" sz="2400" dirty="0" smtClean="0">
                <a:solidFill>
                  <a:schemeClr val="accent1"/>
                </a:solidFill>
                <a:effectLst>
                  <a:outerShdw blurRad="38100" dist="38100" dir="2700000" algn="tl">
                    <a:srgbClr val="000000">
                      <a:alpha val="43137"/>
                    </a:srgbClr>
                  </a:outerShdw>
                </a:effectLst>
                <a:latin typeface="Trebuchet MS" pitchFamily="34" charset="0"/>
              </a:rPr>
              <a:t>Feedback closes</a:t>
            </a:r>
          </a:p>
          <a:p>
            <a:pPr algn="ctr"/>
            <a:r>
              <a:rPr lang="en-US" sz="2400" dirty="0" smtClean="0">
                <a:solidFill>
                  <a:schemeClr val="accent1"/>
                </a:solidFill>
                <a:effectLst>
                  <a:outerShdw blurRad="38100" dist="38100" dir="2700000" algn="tl">
                    <a:srgbClr val="000000">
                      <a:alpha val="43137"/>
                    </a:srgbClr>
                  </a:outerShdw>
                </a:effectLst>
                <a:latin typeface="Trebuchet MS" pitchFamily="34" charset="0"/>
              </a:rPr>
              <a:t>Nov 21, 2008</a:t>
            </a:r>
            <a:endParaRPr lang="en-US" sz="2400" dirty="0">
              <a:solidFill>
                <a:schemeClr val="accent1"/>
              </a:solidFill>
              <a:latin typeface="Trebuchet MS" pitchFamily="34" charset="0"/>
            </a:endParaRPr>
          </a:p>
        </p:txBody>
      </p:sp>
      <p:grpSp>
        <p:nvGrpSpPr>
          <p:cNvPr id="29" name="Group 28"/>
          <p:cNvGrpSpPr/>
          <p:nvPr/>
        </p:nvGrpSpPr>
        <p:grpSpPr>
          <a:xfrm>
            <a:off x="503479" y="1417638"/>
            <a:ext cx="6124012" cy="5250598"/>
            <a:chOff x="276514" y="1223043"/>
            <a:chExt cx="6350977" cy="5445193"/>
          </a:xfrm>
        </p:grpSpPr>
        <p:sp>
          <p:nvSpPr>
            <p:cNvPr id="53" name="Isosceles Triangle 52"/>
            <p:cNvSpPr/>
            <p:nvPr/>
          </p:nvSpPr>
          <p:spPr bwMode="auto">
            <a:xfrm rot="3037175">
              <a:off x="2172714" y="173309"/>
              <a:ext cx="2558578" cy="6350977"/>
            </a:xfrm>
            <a:prstGeom prst="triangle">
              <a:avLst>
                <a:gd name="adj" fmla="val 5412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rot="21244530">
              <a:off x="5009633" y="1223043"/>
              <a:ext cx="1057403" cy="966657"/>
            </a:xfrm>
            <a:prstGeom prst="ellipse">
              <a:avLst/>
            </a:prstGeom>
            <a:gradFill flip="none"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162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5074241" y="1261545"/>
              <a:ext cx="990940" cy="831426"/>
            </a:xfrm>
            <a:prstGeom prst="rect">
              <a:avLst/>
            </a:prstGeom>
            <a:noFill/>
          </p:spPr>
          <p:txBody>
            <a:bodyPr wrap="non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Trebuchet MS" pitchFamily="34" charset="0"/>
                </a:rPr>
                <a:t>June </a:t>
              </a:r>
            </a:p>
            <a:p>
              <a:pPr algn="ctr"/>
              <a:r>
                <a:rPr lang="en-US" sz="2400" b="1" dirty="0" smtClean="0">
                  <a:solidFill>
                    <a:schemeClr val="tx1"/>
                  </a:solidFill>
                  <a:effectLst>
                    <a:outerShdw blurRad="38100" dist="38100" dir="2700000" algn="tl">
                      <a:srgbClr val="000000">
                        <a:alpha val="43137"/>
                      </a:srgbClr>
                    </a:outerShdw>
                  </a:effectLst>
                  <a:latin typeface="Trebuchet MS" pitchFamily="34" charset="0"/>
                </a:rPr>
                <a:t>2009</a:t>
              </a:r>
            </a:p>
          </p:txBody>
        </p:sp>
        <p:sp>
          <p:nvSpPr>
            <p:cNvPr id="37" name="Oval 36"/>
            <p:cNvSpPr/>
            <p:nvPr/>
          </p:nvSpPr>
          <p:spPr bwMode="auto">
            <a:xfrm rot="19322287">
              <a:off x="593837" y="4089789"/>
              <a:ext cx="783959" cy="257844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Oval 53"/>
            <p:cNvSpPr/>
            <p:nvPr/>
          </p:nvSpPr>
          <p:spPr bwMode="auto">
            <a:xfrm rot="19322287">
              <a:off x="2048882" y="3383605"/>
              <a:ext cx="783959" cy="172369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Oval 54"/>
            <p:cNvSpPr/>
            <p:nvPr/>
          </p:nvSpPr>
          <p:spPr bwMode="auto">
            <a:xfrm rot="19322287">
              <a:off x="3580631" y="2555109"/>
              <a:ext cx="626198" cy="10901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6" name="Notched Right Arrow 55"/>
            <p:cNvSpPr/>
            <p:nvPr/>
          </p:nvSpPr>
          <p:spPr bwMode="auto">
            <a:xfrm rot="19251100">
              <a:off x="3752279" y="2355821"/>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Notched Right Arrow 56"/>
            <p:cNvSpPr/>
            <p:nvPr/>
          </p:nvSpPr>
          <p:spPr bwMode="auto">
            <a:xfrm rot="19400991">
              <a:off x="2339561" y="3467294"/>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Notched Right Arrow 57"/>
            <p:cNvSpPr/>
            <p:nvPr/>
          </p:nvSpPr>
          <p:spPr bwMode="auto">
            <a:xfrm rot="19306052">
              <a:off x="894451" y="4528025"/>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rot="19385489">
              <a:off x="2353227" y="3590207"/>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sp>
          <p:nvSpPr>
            <p:cNvPr id="59" name="TextBox 58"/>
            <p:cNvSpPr txBox="1"/>
            <p:nvPr/>
          </p:nvSpPr>
          <p:spPr>
            <a:xfrm rot="19172976">
              <a:off x="3744814" y="2449365"/>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sp>
          <p:nvSpPr>
            <p:cNvPr id="60" name="TextBox 59"/>
            <p:cNvSpPr txBox="1"/>
            <p:nvPr/>
          </p:nvSpPr>
          <p:spPr>
            <a:xfrm rot="19296632">
              <a:off x="957625" y="4605221"/>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grpSp>
      <p:sp>
        <p:nvSpPr>
          <p:cNvPr id="26" name="TextBox 25"/>
          <p:cNvSpPr txBox="1"/>
          <p:nvPr/>
        </p:nvSpPr>
        <p:spPr>
          <a:xfrm>
            <a:off x="5995576" y="2043968"/>
            <a:ext cx="2767424" cy="369332"/>
          </a:xfrm>
          <a:prstGeom prst="rect">
            <a:avLst/>
          </a:prstGeom>
          <a:noFill/>
        </p:spPr>
        <p:txBody>
          <a:bodyPr wrap="square" rtlCol="0">
            <a:spAutoFit/>
          </a:bodyPr>
          <a:lstStyle/>
          <a:p>
            <a:pPr algn="ctr"/>
            <a:r>
              <a:rPr lang="en-US" dirty="0" smtClean="0">
                <a:solidFill>
                  <a:schemeClr val="accent1"/>
                </a:solidFill>
                <a:effectLst>
                  <a:outerShdw blurRad="38100" dist="38100" dir="2700000" algn="tl">
                    <a:srgbClr val="000000">
                      <a:alpha val="43137"/>
                    </a:srgbClr>
                  </a:outerShdw>
                </a:effectLst>
                <a:latin typeface="Trebuchet MS" pitchFamily="34" charset="0"/>
              </a:rPr>
              <a:t>For Windows Vista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itle 24582"/>
          <p:cNvSpPr>
            <a:spLocks noGrp="1" noChangeArrowheads="1"/>
          </p:cNvSpPr>
          <p:nvPr>
            <p:ph type="title"/>
          </p:nvPr>
        </p:nvSpPr>
        <p:spPr/>
        <p:txBody>
          <a:bodyPr anchor="t">
            <a:noAutofit/>
          </a:bodyPr>
          <a:lstStyle/>
          <a:p>
            <a:pPr marL="0" indent="0" defTabSz="914400" eaLnBrk="1" hangingPunct="1"/>
            <a:r>
              <a:rPr lang="en-US" dirty="0" smtClean="0">
                <a:latin typeface="Trebuchet MS" pitchFamily="34" charset="0"/>
              </a:rPr>
              <a:t>We Are About To Start Again!</a:t>
            </a:r>
          </a:p>
        </p:txBody>
      </p:sp>
      <p:sp>
        <p:nvSpPr>
          <p:cNvPr id="16" name="Rectangle 15"/>
          <p:cNvSpPr/>
          <p:nvPr/>
        </p:nvSpPr>
        <p:spPr>
          <a:xfrm>
            <a:off x="2908796" y="5645395"/>
            <a:ext cx="386574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Planned for Dec 2008</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a:xfrm>
            <a:off x="6356929" y="1417638"/>
            <a:ext cx="2406071"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Next Logo requirements refresh</a:t>
            </a:r>
          </a:p>
        </p:txBody>
      </p:sp>
      <p:sp>
        <p:nvSpPr>
          <p:cNvPr id="25" name="Rectangle 24"/>
          <p:cNvSpPr/>
          <p:nvPr/>
        </p:nvSpPr>
        <p:spPr>
          <a:xfrm>
            <a:off x="3845985" y="4393889"/>
            <a:ext cx="498638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Planned  for June 2009</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8" name="TextBox 27"/>
          <p:cNvSpPr txBox="1"/>
          <p:nvPr/>
        </p:nvSpPr>
        <p:spPr>
          <a:xfrm>
            <a:off x="4891276" y="3105347"/>
            <a:ext cx="43445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indent="-34131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Planned for Dec 2009</a:t>
            </a:r>
          </a:p>
        </p:txBody>
      </p:sp>
      <p:sp>
        <p:nvSpPr>
          <p:cNvPr id="58" name="Rectangle 57"/>
          <p:cNvSpPr/>
          <p:nvPr/>
        </p:nvSpPr>
        <p:spPr>
          <a:xfrm>
            <a:off x="190255" y="1297770"/>
            <a:ext cx="4327957" cy="830997"/>
          </a:xfrm>
          <a:prstGeom prst="rect">
            <a:avLst/>
          </a:prstGeom>
        </p:spPr>
        <p:txBody>
          <a:bodyPr wrap="square">
            <a:spAutoFit/>
          </a:bodyPr>
          <a:lstStyle/>
          <a:p>
            <a:pPr algn="ctr"/>
            <a:r>
              <a:rPr lang="en-US" sz="2400" dirty="0" smtClean="0">
                <a:solidFill>
                  <a:schemeClr val="accent1"/>
                </a:solidFill>
                <a:effectLst>
                  <a:outerShdw blurRad="38100" dist="38100" dir="2700000" algn="tl">
                    <a:srgbClr val="000000">
                      <a:alpha val="43137"/>
                    </a:srgbClr>
                  </a:outerShdw>
                </a:effectLst>
                <a:latin typeface="Trebuchet MS" pitchFamily="34" charset="0"/>
              </a:rPr>
              <a:t>Annual process to align with your hardware refresh cycles</a:t>
            </a:r>
            <a:endParaRPr lang="en-US" sz="2400" dirty="0">
              <a:solidFill>
                <a:schemeClr val="accent1"/>
              </a:solidFill>
              <a:latin typeface="Trebuchet MS" pitchFamily="34" charset="0"/>
            </a:endParaRPr>
          </a:p>
        </p:txBody>
      </p:sp>
      <p:sp>
        <p:nvSpPr>
          <p:cNvPr id="20" name="Rectangle 19"/>
          <p:cNvSpPr/>
          <p:nvPr/>
        </p:nvSpPr>
        <p:spPr>
          <a:xfrm>
            <a:off x="1394522" y="6012119"/>
            <a:ext cx="6719964" cy="369332"/>
          </a:xfrm>
          <a:prstGeom prst="rect">
            <a:avLst/>
          </a:prstGeom>
        </p:spPr>
        <p:txBody>
          <a:bodyPr wrap="square">
            <a:spAutoFit/>
          </a:bodyPr>
          <a:lstStyle/>
          <a:p>
            <a:pPr marL="228600" indent="-228600" algn="ctr"/>
            <a:r>
              <a:rPr lang="en-US" dirty="0" smtClean="0">
                <a:solidFill>
                  <a:schemeClr val="accent1"/>
                </a:solidFill>
                <a:latin typeface="Trebuchet MS" pitchFamily="34" charset="0"/>
              </a:rPr>
              <a:t>Chipset, architecture or chassis changes </a:t>
            </a:r>
          </a:p>
        </p:txBody>
      </p:sp>
      <p:sp>
        <p:nvSpPr>
          <p:cNvPr id="21" name="Rectangle 20"/>
          <p:cNvSpPr/>
          <p:nvPr/>
        </p:nvSpPr>
        <p:spPr>
          <a:xfrm>
            <a:off x="3481199" y="4795316"/>
            <a:ext cx="4610719" cy="369332"/>
          </a:xfrm>
          <a:prstGeom prst="rect">
            <a:avLst/>
          </a:prstGeom>
        </p:spPr>
        <p:txBody>
          <a:bodyPr wrap="square">
            <a:spAutoFit/>
          </a:bodyPr>
          <a:lstStyle/>
          <a:p>
            <a:pPr marL="228600" lvl="0" indent="-228600" algn="ctr"/>
            <a:r>
              <a:rPr lang="en-US" dirty="0" smtClean="0">
                <a:solidFill>
                  <a:schemeClr val="accent1"/>
                </a:solidFill>
                <a:latin typeface="Trebuchet MS" pitchFamily="34" charset="0"/>
              </a:rPr>
              <a:t>Hardware requirements</a:t>
            </a:r>
            <a:endParaRPr lang="en-US" dirty="0">
              <a:solidFill>
                <a:schemeClr val="accent1"/>
              </a:solidFill>
              <a:latin typeface="Trebuchet MS" pitchFamily="34" charset="0"/>
            </a:endParaRPr>
          </a:p>
        </p:txBody>
      </p:sp>
      <p:sp>
        <p:nvSpPr>
          <p:cNvPr id="26" name="Rectangle 25"/>
          <p:cNvSpPr/>
          <p:nvPr/>
        </p:nvSpPr>
        <p:spPr>
          <a:xfrm>
            <a:off x="4804759" y="3528623"/>
            <a:ext cx="3746090" cy="369332"/>
          </a:xfrm>
          <a:prstGeom prst="rect">
            <a:avLst/>
          </a:prstGeom>
        </p:spPr>
        <p:txBody>
          <a:bodyPr wrap="square">
            <a:spAutoFit/>
          </a:bodyPr>
          <a:lstStyle/>
          <a:p>
            <a:pPr marL="228600" indent="-228600" algn="ctr"/>
            <a:r>
              <a:rPr lang="en-US" dirty="0" smtClean="0">
                <a:solidFill>
                  <a:schemeClr val="accent1"/>
                </a:solidFill>
                <a:latin typeface="Trebuchet MS" pitchFamily="34" charset="0"/>
              </a:rPr>
              <a:t>Drivers, aesthetics and usability</a:t>
            </a:r>
            <a:endParaRPr lang="en-US" dirty="0">
              <a:solidFill>
                <a:schemeClr val="accent1"/>
              </a:solidFill>
              <a:latin typeface="Trebuchet MS" pitchFamily="34" charset="0"/>
            </a:endParaRPr>
          </a:p>
        </p:txBody>
      </p:sp>
      <p:grpSp>
        <p:nvGrpSpPr>
          <p:cNvPr id="29" name="Group 28"/>
          <p:cNvGrpSpPr/>
          <p:nvPr/>
        </p:nvGrpSpPr>
        <p:grpSpPr>
          <a:xfrm>
            <a:off x="503479" y="1417638"/>
            <a:ext cx="6124012" cy="5250598"/>
            <a:chOff x="276514" y="1223043"/>
            <a:chExt cx="6350977" cy="5445193"/>
          </a:xfrm>
        </p:grpSpPr>
        <p:sp>
          <p:nvSpPr>
            <p:cNvPr id="30" name="Isosceles Triangle 29"/>
            <p:cNvSpPr/>
            <p:nvPr/>
          </p:nvSpPr>
          <p:spPr bwMode="auto">
            <a:xfrm rot="3037175">
              <a:off x="2172714" y="173309"/>
              <a:ext cx="2558578" cy="6350977"/>
            </a:xfrm>
            <a:prstGeom prst="triangle">
              <a:avLst>
                <a:gd name="adj" fmla="val 5412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Oval 30"/>
            <p:cNvSpPr/>
            <p:nvPr/>
          </p:nvSpPr>
          <p:spPr bwMode="auto">
            <a:xfrm rot="21244530">
              <a:off x="5009633" y="1223043"/>
              <a:ext cx="1057403" cy="966657"/>
            </a:xfrm>
            <a:prstGeom prst="ellipse">
              <a:avLst/>
            </a:prstGeom>
            <a:gradFill flip="none"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162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TextBox 31"/>
            <p:cNvSpPr txBox="1"/>
            <p:nvPr/>
          </p:nvSpPr>
          <p:spPr>
            <a:xfrm>
              <a:off x="5074241" y="1261545"/>
              <a:ext cx="1016067" cy="861795"/>
            </a:xfrm>
            <a:prstGeom prst="rect">
              <a:avLst/>
            </a:prstGeom>
            <a:noFill/>
          </p:spPr>
          <p:txBody>
            <a:bodyPr wrap="non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Trebuchet MS" pitchFamily="34" charset="0"/>
                </a:rPr>
                <a:t>June </a:t>
              </a:r>
            </a:p>
            <a:p>
              <a:pPr algn="ctr"/>
              <a:r>
                <a:rPr lang="en-US" sz="2400" b="1" dirty="0" smtClean="0">
                  <a:solidFill>
                    <a:schemeClr val="tx1"/>
                  </a:solidFill>
                  <a:effectLst>
                    <a:outerShdw blurRad="38100" dist="38100" dir="2700000" algn="tl">
                      <a:srgbClr val="000000">
                        <a:alpha val="43137"/>
                      </a:srgbClr>
                    </a:outerShdw>
                  </a:effectLst>
                  <a:latin typeface="Trebuchet MS" pitchFamily="34" charset="0"/>
                </a:rPr>
                <a:t>2010</a:t>
              </a:r>
            </a:p>
          </p:txBody>
        </p:sp>
        <p:sp>
          <p:nvSpPr>
            <p:cNvPr id="34" name="Oval 33"/>
            <p:cNvSpPr/>
            <p:nvPr/>
          </p:nvSpPr>
          <p:spPr bwMode="auto">
            <a:xfrm rot="19322287">
              <a:off x="593837" y="4089789"/>
              <a:ext cx="783959" cy="257844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Oval 34"/>
            <p:cNvSpPr/>
            <p:nvPr/>
          </p:nvSpPr>
          <p:spPr bwMode="auto">
            <a:xfrm rot="19322287">
              <a:off x="2048882" y="3383605"/>
              <a:ext cx="783959" cy="172369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Oval 43"/>
            <p:cNvSpPr/>
            <p:nvPr/>
          </p:nvSpPr>
          <p:spPr bwMode="auto">
            <a:xfrm rot="19322287">
              <a:off x="3580631" y="2555109"/>
              <a:ext cx="626198" cy="10901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Notched Right Arrow 44"/>
            <p:cNvSpPr/>
            <p:nvPr/>
          </p:nvSpPr>
          <p:spPr bwMode="auto">
            <a:xfrm rot="19251100">
              <a:off x="3752279" y="2355821"/>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Notched Right Arrow 45"/>
            <p:cNvSpPr/>
            <p:nvPr/>
          </p:nvSpPr>
          <p:spPr bwMode="auto">
            <a:xfrm rot="19400991">
              <a:off x="2339561" y="3467294"/>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Notched Right Arrow 46"/>
            <p:cNvSpPr/>
            <p:nvPr/>
          </p:nvSpPr>
          <p:spPr bwMode="auto">
            <a:xfrm rot="19306052">
              <a:off x="894451" y="4528025"/>
              <a:ext cx="1599483" cy="450381"/>
            </a:xfrm>
            <a:prstGeom prst="notchedRightArrow">
              <a:avLst/>
            </a:prstGeom>
            <a:solidFill>
              <a:srgbClr val="FFCF3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TextBox 47"/>
            <p:cNvSpPr txBox="1"/>
            <p:nvPr/>
          </p:nvSpPr>
          <p:spPr>
            <a:xfrm rot="19385489">
              <a:off x="2353227" y="3590207"/>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sp>
          <p:nvSpPr>
            <p:cNvPr id="49" name="TextBox 48"/>
            <p:cNvSpPr txBox="1"/>
            <p:nvPr/>
          </p:nvSpPr>
          <p:spPr>
            <a:xfrm rot="19172976">
              <a:off x="3744814" y="2449365"/>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sp>
          <p:nvSpPr>
            <p:cNvPr id="50" name="TextBox 49"/>
            <p:cNvSpPr txBox="1"/>
            <p:nvPr/>
          </p:nvSpPr>
          <p:spPr>
            <a:xfrm rot="19296632">
              <a:off x="957625" y="4605221"/>
              <a:ext cx="1534918" cy="335649"/>
            </a:xfrm>
            <a:prstGeom prst="rect">
              <a:avLst/>
            </a:prstGeom>
            <a:noFill/>
          </p:spPr>
          <p:txBody>
            <a:bodyPr wrap="square" rtlCol="0">
              <a:spAutoFit/>
            </a:bodyPr>
            <a:lstStyle/>
            <a:p>
              <a:pPr algn="ctr">
                <a:lnSpc>
                  <a:spcPts val="1800"/>
                </a:lnSpc>
              </a:pPr>
              <a:r>
                <a:rPr lang="en-US" sz="2000" dirty="0" smtClean="0">
                  <a:solidFill>
                    <a:schemeClr val="bg2"/>
                  </a:solidFill>
                  <a:effectLst>
                    <a:outerShdw blurRad="38100" dist="38100" dir="2700000" algn="tl">
                      <a:srgbClr val="000000">
                        <a:alpha val="43137"/>
                      </a:srgbClr>
                    </a:outerShdw>
                  </a:effectLst>
                  <a:latin typeface="Trebuchet MS" pitchFamily="34" charset="0"/>
                </a:rPr>
                <a:t>6 Months</a:t>
              </a: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Windows Logo Tools</a:t>
            </a:r>
            <a:endParaRPr lang="en-US" dirty="0">
              <a:latin typeface="Trebuchet MS" pitchFamily="34" charset="0"/>
            </a:endParaRPr>
          </a:p>
        </p:txBody>
      </p:sp>
      <p:graphicFrame>
        <p:nvGraphicFramePr>
          <p:cNvPr id="4" name="Table 3"/>
          <p:cNvGraphicFramePr>
            <a:graphicFrameLocks noGrp="1"/>
          </p:cNvGraphicFramePr>
          <p:nvPr/>
        </p:nvGraphicFramePr>
        <p:xfrm>
          <a:off x="381000" y="1417638"/>
          <a:ext cx="6132243" cy="2869797"/>
        </p:xfrm>
        <a:graphic>
          <a:graphicData uri="http://schemas.openxmlformats.org/drawingml/2006/table">
            <a:tbl>
              <a:tblPr firstRow="1" bandRow="1">
                <a:tableStyleId>{5C22544A-7EE6-4342-B048-85BDC9FD1C3A}</a:tableStyleId>
              </a:tblPr>
              <a:tblGrid>
                <a:gridCol w="1385432"/>
                <a:gridCol w="4746811"/>
              </a:tblGrid>
              <a:tr h="308608">
                <a:tc>
                  <a:txBody>
                    <a:bodyPr/>
                    <a:lstStyle/>
                    <a:p>
                      <a:r>
                        <a:rPr lang="en-US" sz="2400" b="1" dirty="0" smtClean="0">
                          <a:solidFill>
                            <a:schemeClr val="bg2"/>
                          </a:solidFill>
                          <a:effectLst>
                            <a:outerShdw blurRad="38100" dist="38100" dir="2700000" algn="tl">
                              <a:srgbClr val="000000">
                                <a:alpha val="43137"/>
                              </a:srgbClr>
                            </a:outerShdw>
                          </a:effectLst>
                          <a:latin typeface="Trebuchet MS" pitchFamily="34" charset="0"/>
                        </a:rPr>
                        <a:t>Tool</a:t>
                      </a:r>
                      <a:endParaRPr lang="en-US" sz="2400" b="1" dirty="0">
                        <a:solidFill>
                          <a:schemeClr val="bg2"/>
                        </a:solidFill>
                        <a:effectLst>
                          <a:outerShdw blurRad="38100" dist="38100" dir="2700000" algn="tl">
                            <a:srgbClr val="000000">
                              <a:alpha val="43137"/>
                            </a:srgbClr>
                          </a:outerShdw>
                        </a:effectLst>
                        <a:latin typeface="Trebuchet MS" pitchFamily="34" charset="0"/>
                      </a:endParaRPr>
                    </a:p>
                  </a:txBody>
                  <a:tcPr/>
                </a:tc>
                <a:tc>
                  <a:txBody>
                    <a:bodyPr/>
                    <a:lstStyle/>
                    <a:p>
                      <a:r>
                        <a:rPr lang="en-US" sz="2400" b="1" dirty="0" smtClean="0">
                          <a:solidFill>
                            <a:schemeClr val="bg2"/>
                          </a:solidFill>
                          <a:effectLst>
                            <a:outerShdw blurRad="38100" dist="38100" dir="2700000" algn="tl">
                              <a:srgbClr val="000000">
                                <a:alpha val="43137"/>
                              </a:srgbClr>
                            </a:outerShdw>
                          </a:effectLst>
                          <a:latin typeface="Trebuchet MS" pitchFamily="34" charset="0"/>
                        </a:rPr>
                        <a:t>Major enhancements</a:t>
                      </a:r>
                      <a:endParaRPr lang="en-US" sz="2400" b="1" dirty="0">
                        <a:solidFill>
                          <a:schemeClr val="bg2"/>
                        </a:solidFill>
                        <a:effectLst>
                          <a:outerShdw blurRad="38100" dist="38100" dir="2700000" algn="tl">
                            <a:srgbClr val="000000">
                              <a:alpha val="43137"/>
                            </a:srgbClr>
                          </a:outerShdw>
                        </a:effectLst>
                        <a:latin typeface="Trebuchet MS" pitchFamily="34" charset="0"/>
                      </a:endParaRPr>
                    </a:p>
                  </a:txBody>
                  <a:tcPr/>
                </a:tc>
              </a:tr>
              <a:tr h="766677">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2000" dirty="0" smtClean="0">
                          <a:latin typeface="Trebuchet MS" pitchFamily="34" charset="0"/>
                        </a:rPr>
                        <a:t>WLK</a:t>
                      </a:r>
                    </a:p>
                    <a:p>
                      <a:endParaRPr lang="en-US" sz="2000" dirty="0">
                        <a:latin typeface="Trebuchet MS" pitchFamily="34" charset="0"/>
                      </a:endParaRPr>
                    </a:p>
                  </a:txBody>
                  <a:tcPr/>
                </a:tc>
                <a:tc>
                  <a:txBody>
                    <a:bodyPr/>
                    <a:lstStyle/>
                    <a:p>
                      <a:pPr marL="1588" marR="0" lvl="1" indent="0" algn="l" defTabSz="761940" rtl="0" eaLnBrk="1" fontAlgn="auto" latinLnBrk="0" hangingPunct="1">
                        <a:lnSpc>
                          <a:spcPct val="100000"/>
                        </a:lnSpc>
                        <a:spcBef>
                          <a:spcPts val="0"/>
                        </a:spcBef>
                        <a:spcAft>
                          <a:spcPts val="0"/>
                        </a:spcAft>
                        <a:buClrTx/>
                        <a:buSzTx/>
                        <a:buFontTx/>
                        <a:buNone/>
                        <a:tabLst/>
                        <a:defRPr/>
                      </a:pPr>
                      <a:r>
                        <a:rPr lang="en-US" sz="2000" dirty="0" smtClean="0">
                          <a:latin typeface="Trebuchet MS" pitchFamily="34" charset="0"/>
                        </a:rPr>
                        <a:t>June refresh of Logo requirements</a:t>
                      </a:r>
                    </a:p>
                    <a:p>
                      <a:pPr marL="1588" lvl="1" indent="0"/>
                      <a:r>
                        <a:rPr lang="en-US" sz="2000" dirty="0" smtClean="0">
                          <a:latin typeface="Trebuchet MS" pitchFamily="34" charset="0"/>
                        </a:rPr>
                        <a:t>Windows 7</a:t>
                      </a:r>
                      <a:r>
                        <a:rPr lang="en-US" sz="2000" baseline="0" dirty="0" smtClean="0">
                          <a:latin typeface="Trebuchet MS" pitchFamily="34" charset="0"/>
                        </a:rPr>
                        <a:t> </a:t>
                      </a:r>
                      <a:r>
                        <a:rPr lang="en-US" sz="2000" dirty="0" smtClean="0">
                          <a:latin typeface="Trebuchet MS" pitchFamily="34" charset="0"/>
                        </a:rPr>
                        <a:t>and AQs</a:t>
                      </a:r>
                    </a:p>
                  </a:txBody>
                  <a:tcPr/>
                </a:tc>
              </a:tr>
              <a:tr h="548640">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2000" dirty="0" smtClean="0">
                          <a:latin typeface="Trebuchet MS" pitchFamily="34" charset="0"/>
                        </a:rPr>
                        <a:t>LogoPoint</a:t>
                      </a:r>
                    </a:p>
                  </a:txBody>
                  <a:tcPr/>
                </a:tc>
                <a:tc>
                  <a:txBody>
                    <a:bodyPr/>
                    <a:lstStyle/>
                    <a:p>
                      <a:pPr marL="1588" lvl="1" indent="0"/>
                      <a:r>
                        <a:rPr lang="en-US" sz="2000" dirty="0" smtClean="0">
                          <a:latin typeface="Trebuchet MS" pitchFamily="34" charset="0"/>
                        </a:rPr>
                        <a:t>Improved</a:t>
                      </a:r>
                      <a:r>
                        <a:rPr lang="en-US" sz="2000" baseline="0" dirty="0" smtClean="0">
                          <a:latin typeface="Trebuchet MS" pitchFamily="34" charset="0"/>
                        </a:rPr>
                        <a:t> s</a:t>
                      </a:r>
                      <a:r>
                        <a:rPr lang="en-US" sz="2000" dirty="0" smtClean="0">
                          <a:latin typeface="Trebuchet MS" pitchFamily="34" charset="0"/>
                        </a:rPr>
                        <a:t>earch and notification</a:t>
                      </a:r>
                    </a:p>
                  </a:txBody>
                  <a:tcPr/>
                </a:tc>
              </a:tr>
              <a:tr h="259872">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2000" dirty="0" smtClean="0">
                          <a:latin typeface="Trebuchet MS" pitchFamily="34" charset="0"/>
                        </a:rPr>
                        <a:t>DDC</a:t>
                      </a:r>
                    </a:p>
                  </a:txBody>
                  <a:tcPr/>
                </a:tc>
                <a:tc>
                  <a:txBody>
                    <a:bodyPr/>
                    <a:lstStyle/>
                    <a:p>
                      <a:r>
                        <a:rPr lang="en-US" sz="2000" dirty="0" smtClean="0">
                          <a:latin typeface="Trebuchet MS" pitchFamily="34" charset="0"/>
                        </a:rPr>
                        <a:t>Additional Windows Update</a:t>
                      </a:r>
                      <a:r>
                        <a:rPr lang="en-US" sz="2000" baseline="0" dirty="0" smtClean="0">
                          <a:latin typeface="Trebuchet MS" pitchFamily="34" charset="0"/>
                        </a:rPr>
                        <a:t> t</a:t>
                      </a:r>
                      <a:r>
                        <a:rPr lang="en-US" sz="2000" dirty="0" smtClean="0">
                          <a:latin typeface="Trebuchet MS" pitchFamily="34" charset="0"/>
                        </a:rPr>
                        <a:t>argeting capabilities </a:t>
                      </a:r>
                    </a:p>
                  </a:txBody>
                  <a:tcPr/>
                </a:tc>
              </a:tr>
              <a:tr h="259872">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2000" b="0" dirty="0" smtClean="0">
                          <a:solidFill>
                            <a:schemeClr val="bg2"/>
                          </a:solidFill>
                          <a:latin typeface="Trebuchet MS" pitchFamily="34" charset="0"/>
                        </a:rPr>
                        <a:t>DQR</a:t>
                      </a:r>
                    </a:p>
                  </a:txBody>
                  <a:tcPr/>
                </a:tc>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000" baseline="0" dirty="0" smtClean="0">
                          <a:latin typeface="Trebuchet MS" pitchFamily="34" charset="0"/>
                        </a:rPr>
                        <a:t>Analysis of driver failures by system</a:t>
                      </a:r>
                    </a:p>
                  </a:txBody>
                  <a:tcPr/>
                </a:tc>
              </a:tr>
            </a:tbl>
          </a:graphicData>
        </a:graphic>
      </p:graphicFrame>
      <p:sp>
        <p:nvSpPr>
          <p:cNvPr id="5" name="Rectangle 4"/>
          <p:cNvSpPr/>
          <p:nvPr/>
        </p:nvSpPr>
        <p:spPr>
          <a:xfrm>
            <a:off x="6692409" y="1519186"/>
            <a:ext cx="2190333" cy="1200329"/>
          </a:xfrm>
          <a:prstGeom prst="rect">
            <a:avLst/>
          </a:prstGeom>
        </p:spPr>
        <p:txBody>
          <a:bodyPr wrap="square">
            <a:spAutoFit/>
          </a:bodyPr>
          <a:lstStyle/>
          <a:p>
            <a:pPr marL="0" lvl="1" algn="ctr" defTabSz="761940">
              <a:defRPr/>
            </a:pPr>
            <a:r>
              <a:rPr lang="en-US" sz="2400" dirty="0" smtClean="0">
                <a:latin typeface="Trebuchet MS" pitchFamily="34" charset="0"/>
              </a:rPr>
              <a:t>Early testing of </a:t>
            </a:r>
          </a:p>
          <a:p>
            <a:pPr marL="0" lvl="1" algn="ctr" defTabSz="761940">
              <a:defRPr/>
            </a:pPr>
            <a:r>
              <a:rPr lang="en-US" sz="2400" dirty="0" smtClean="0">
                <a:latin typeface="Trebuchet MS" pitchFamily="34" charset="0"/>
              </a:rPr>
              <a:t>Windows 7 </a:t>
            </a:r>
          </a:p>
        </p:txBody>
      </p:sp>
      <p:sp>
        <p:nvSpPr>
          <p:cNvPr id="6" name="Rectangle 5"/>
          <p:cNvSpPr/>
          <p:nvPr/>
        </p:nvSpPr>
        <p:spPr>
          <a:xfrm>
            <a:off x="6649680" y="3493716"/>
            <a:ext cx="2211932" cy="1200329"/>
          </a:xfrm>
          <a:prstGeom prst="rect">
            <a:avLst/>
          </a:prstGeom>
        </p:spPr>
        <p:txBody>
          <a:bodyPr wrap="square">
            <a:spAutoFit/>
          </a:bodyPr>
          <a:lstStyle/>
          <a:p>
            <a:pPr algn="ctr"/>
            <a:r>
              <a:rPr lang="en-US" sz="2400" dirty="0" smtClean="0">
                <a:latin typeface="Trebuchet MS" pitchFamily="34" charset="0"/>
              </a:rPr>
              <a:t>Identification of failures </a:t>
            </a:r>
            <a:br>
              <a:rPr lang="en-US" sz="2400" dirty="0" smtClean="0">
                <a:latin typeface="Trebuchet MS" pitchFamily="34" charset="0"/>
              </a:rPr>
            </a:br>
            <a:r>
              <a:rPr lang="en-US" sz="2400" dirty="0" smtClean="0">
                <a:latin typeface="Trebuchet MS" pitchFamily="34" charset="0"/>
              </a:rPr>
              <a:t>by system</a:t>
            </a:r>
            <a:endParaRPr lang="en-US" sz="2400" dirty="0">
              <a:latin typeface="Trebuchet MS" pitchFamily="34" charset="0"/>
            </a:endParaRPr>
          </a:p>
        </p:txBody>
      </p:sp>
      <p:sp>
        <p:nvSpPr>
          <p:cNvPr id="7" name="Right Arrow 6"/>
          <p:cNvSpPr/>
          <p:nvPr/>
        </p:nvSpPr>
        <p:spPr bwMode="auto">
          <a:xfrm>
            <a:off x="6436148" y="1978253"/>
            <a:ext cx="389965" cy="30928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Right Arrow 8"/>
          <p:cNvSpPr/>
          <p:nvPr/>
        </p:nvSpPr>
        <p:spPr bwMode="auto">
          <a:xfrm>
            <a:off x="6401057" y="3932496"/>
            <a:ext cx="389965" cy="30928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381000" y="5977127"/>
            <a:ext cx="3506088" cy="374461"/>
          </a:xfrm>
          <a:prstGeom prst="rect">
            <a:avLst/>
          </a:prstGeom>
        </p:spPr>
        <p:txBody>
          <a:bodyPr wrap="none">
            <a:spAutoFit/>
          </a:bodyPr>
          <a:lstStyle/>
          <a:p>
            <a:pPr>
              <a:lnSpc>
                <a:spcPts val="1100"/>
              </a:lnSpc>
            </a:pPr>
            <a:r>
              <a:rPr lang="en-US" sz="1000" dirty="0" smtClean="0">
                <a:latin typeface="Trebuchet MS" pitchFamily="34" charset="0"/>
              </a:rPr>
              <a:t>AQ=Additional Qualification, DQR =Driver Quality Rating, </a:t>
            </a:r>
          </a:p>
          <a:p>
            <a:pPr>
              <a:lnSpc>
                <a:spcPts val="1100"/>
              </a:lnSpc>
            </a:pPr>
            <a:r>
              <a:rPr lang="en-US" sz="1000" dirty="0" smtClean="0">
                <a:latin typeface="Trebuchet MS" pitchFamily="34" charset="0"/>
              </a:rPr>
              <a:t>DDC =Driver Distribution Center, WLK= Windows Logo Kit </a:t>
            </a:r>
            <a:endParaRPr lang="en-US" sz="1000" dirty="0">
              <a:latin typeface="Trebuchet MS" pitchFamily="34" charset="0"/>
            </a:endParaRPr>
          </a:p>
        </p:txBody>
      </p:sp>
      <p:sp>
        <p:nvSpPr>
          <p:cNvPr id="10" name="TextBox 9"/>
          <p:cNvSpPr txBox="1"/>
          <p:nvPr/>
        </p:nvSpPr>
        <p:spPr>
          <a:xfrm>
            <a:off x="528638" y="4644437"/>
            <a:ext cx="8086724" cy="1200329"/>
          </a:xfrm>
          <a:prstGeom prst="rect">
            <a:avLst/>
          </a:prstGeom>
          <a:noFill/>
        </p:spPr>
        <p:txBody>
          <a:bodyPr wrap="square" rtlCol="0">
            <a:spAutoFit/>
          </a:bodyPr>
          <a:lstStyle/>
          <a:p>
            <a:pPr algn="ctr" fontAlgn="t"/>
            <a:r>
              <a:rPr lang="en-US" sz="2400" b="1" dirty="0" smtClean="0">
                <a:solidFill>
                  <a:schemeClr val="accent1"/>
                </a:solidFill>
                <a:effectLst>
                  <a:outerShdw blurRad="38100" dist="38100" dir="2700000" algn="tl">
                    <a:srgbClr val="000000">
                      <a:alpha val="43137"/>
                    </a:srgbClr>
                  </a:outerShdw>
                </a:effectLst>
                <a:latin typeface="Trebuchet MS" pitchFamily="34" charset="0"/>
              </a:rPr>
              <a:t>For details:</a:t>
            </a:r>
          </a:p>
          <a:p>
            <a:pPr algn="ctr" fontAlgn="t"/>
            <a:r>
              <a:rPr lang="en-US" sz="2400" dirty="0" smtClean="0">
                <a:solidFill>
                  <a:schemeClr val="accent1"/>
                </a:solidFill>
                <a:latin typeface="Trebuchet MS" pitchFamily="34" charset="0"/>
              </a:rPr>
              <a:t>Windows Logo Program &amp; Tools COR-T520</a:t>
            </a:r>
          </a:p>
          <a:p>
            <a:pPr marL="0" lvl="1" algn="ctr" fontAlgn="t"/>
            <a:r>
              <a:rPr lang="en-US" sz="2400" dirty="0" smtClean="0">
                <a:solidFill>
                  <a:schemeClr val="accent1"/>
                </a:solidFill>
                <a:latin typeface="Trebuchet MS" pitchFamily="34" charset="0"/>
              </a:rPr>
              <a:t>Driver Quality Ratings (DQR) COR-C645</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Windows 7 Readiness</a:t>
            </a:r>
            <a:endParaRPr lang="en-US" dirty="0">
              <a:latin typeface="Trebuchet MS" pitchFamily="34" charset="0"/>
            </a:endParaRPr>
          </a:p>
        </p:txBody>
      </p:sp>
      <p:sp>
        <p:nvSpPr>
          <p:cNvPr id="9" name="TextBox 8"/>
          <p:cNvSpPr txBox="1"/>
          <p:nvPr/>
        </p:nvSpPr>
        <p:spPr>
          <a:xfrm>
            <a:off x="477982" y="3941308"/>
            <a:ext cx="4524439" cy="2528897"/>
          </a:xfrm>
          <a:prstGeom prst="rect">
            <a:avLst/>
          </a:prstGeom>
          <a:noFill/>
          <a:ln>
            <a:noFill/>
            <a:prstDash val="dash"/>
          </a:ln>
        </p:spPr>
        <p:txBody>
          <a:bodyPr wrap="square" rtlCol="0">
            <a:spAutoFit/>
          </a:bodyPr>
          <a:lstStyle/>
          <a:p>
            <a:pPr marL="0" lvl="2">
              <a:lnSpc>
                <a:spcPts val="2200"/>
              </a:lnSpc>
            </a:pPr>
            <a:r>
              <a:rPr lang="en-US" sz="2400" b="1" dirty="0" smtClean="0">
                <a:solidFill>
                  <a:schemeClr val="accent1"/>
                </a:solidFill>
                <a:latin typeface="Trebuchet MS" pitchFamily="34" charset="0"/>
              </a:rPr>
              <a:t>What we need you to do:</a:t>
            </a:r>
          </a:p>
          <a:p>
            <a:pPr marL="0" lvl="2">
              <a:lnSpc>
                <a:spcPts val="2200"/>
              </a:lnSpc>
            </a:pPr>
            <a:endParaRPr lang="en-US" sz="2400" b="1" dirty="0" smtClean="0">
              <a:solidFill>
                <a:schemeClr val="accent1"/>
              </a:solidFill>
              <a:latin typeface="Trebuchet MS" pitchFamily="34" charset="0"/>
            </a:endParaRPr>
          </a:p>
          <a:p>
            <a:pPr marL="0" lvl="2">
              <a:lnSpc>
                <a:spcPts val="2200"/>
              </a:lnSpc>
            </a:pPr>
            <a:r>
              <a:rPr lang="en-US" sz="2400" dirty="0" smtClean="0">
                <a:latin typeface="Trebuchet MS" pitchFamily="34" charset="0"/>
              </a:rPr>
              <a:t>Conduct </a:t>
            </a:r>
            <a:r>
              <a:rPr lang="en-US" sz="2400" u="sng" dirty="0" smtClean="0">
                <a:solidFill>
                  <a:schemeClr val="accent1"/>
                </a:solidFill>
                <a:latin typeface="Trebuchet MS" pitchFamily="34" charset="0"/>
              </a:rPr>
              <a:t>early</a:t>
            </a:r>
            <a:r>
              <a:rPr lang="en-US" sz="2400" dirty="0" smtClean="0">
                <a:latin typeface="Trebuchet MS" pitchFamily="34" charset="0"/>
              </a:rPr>
              <a:t> testing</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7 beta </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Test logs to us</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File bugs</a:t>
            </a:r>
          </a:p>
          <a:p>
            <a:pPr>
              <a:lnSpc>
                <a:spcPts val="2200"/>
              </a:lnSpc>
            </a:pPr>
            <a:endParaRPr lang="en-US" sz="2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4655123" y="3941308"/>
            <a:ext cx="4124130" cy="2528897"/>
          </a:xfrm>
          <a:prstGeom prst="rect">
            <a:avLst/>
          </a:prstGeom>
          <a:noFill/>
          <a:ln>
            <a:noFill/>
            <a:prstDash val="dash"/>
          </a:ln>
        </p:spPr>
        <p:txBody>
          <a:bodyPr wrap="square" rtlCol="0">
            <a:spAutoFit/>
          </a:bodyPr>
          <a:lstStyle/>
          <a:p>
            <a:pPr marL="0" lvl="2">
              <a:lnSpc>
                <a:spcPts val="2200"/>
              </a:lnSpc>
            </a:pPr>
            <a:r>
              <a:rPr lang="en-US" sz="2400" b="1" dirty="0" smtClean="0">
                <a:solidFill>
                  <a:schemeClr val="accent1"/>
                </a:solidFill>
                <a:latin typeface="Trebuchet MS" pitchFamily="34" charset="0"/>
              </a:rPr>
              <a:t>What we plan to do:</a:t>
            </a:r>
          </a:p>
          <a:p>
            <a:pPr marL="0" lvl="2">
              <a:lnSpc>
                <a:spcPts val="2200"/>
              </a:lnSpc>
            </a:pPr>
            <a:endParaRPr lang="en-US" sz="2400" b="1" dirty="0" smtClean="0">
              <a:solidFill>
                <a:schemeClr val="accent1"/>
              </a:solidFill>
              <a:latin typeface="Trebuchet MS" pitchFamily="34" charset="0"/>
            </a:endParaRPr>
          </a:p>
          <a:p>
            <a:pPr marL="228600" lvl="2" indent="-228600">
              <a:lnSpc>
                <a:spcPts val="2200"/>
              </a:lnSpc>
            </a:pPr>
            <a:r>
              <a:rPr lang="en-US" sz="2400" u="sng" dirty="0" smtClean="0">
                <a:solidFill>
                  <a:schemeClr val="accent1"/>
                </a:solidFill>
                <a:latin typeface="Trebuchet MS" pitchFamily="34" charset="0"/>
              </a:rPr>
              <a:t>Analyze</a:t>
            </a:r>
            <a:r>
              <a:rPr lang="en-US" sz="2400" dirty="0" smtClean="0">
                <a:latin typeface="Trebuchet MS" pitchFamily="34" charset="0"/>
              </a:rPr>
              <a:t> Windows 7 test logs</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Triage upgrade and test failures </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Action resolution</a:t>
            </a:r>
          </a:p>
          <a:p>
            <a:pPr marL="285750" lvl="2"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Report findings back to you </a:t>
            </a:r>
          </a:p>
          <a:p>
            <a:pPr>
              <a:lnSpc>
                <a:spcPts val="2200"/>
              </a:lnSpc>
            </a:pPr>
            <a:endParaRPr lang="en-US" sz="2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477983" y="1182103"/>
            <a:ext cx="3948546" cy="2657138"/>
          </a:xfrm>
          <a:prstGeom prst="rect">
            <a:avLst/>
          </a:prstGeom>
          <a:noFill/>
          <a:ln>
            <a:noFill/>
            <a:prstDash val="dash"/>
          </a:ln>
        </p:spPr>
        <p:txBody>
          <a:bodyPr wrap="square" rtlCol="0">
            <a:spAutoFit/>
          </a:bodyPr>
          <a:lstStyle/>
          <a:p>
            <a:pPr marL="0" lvl="2">
              <a:lnSpc>
                <a:spcPts val="2200"/>
              </a:lnSpc>
            </a:pPr>
            <a:r>
              <a:rPr lang="en-US" sz="2400" b="1" dirty="0" smtClean="0">
                <a:solidFill>
                  <a:schemeClr val="accent1"/>
                </a:solidFill>
                <a:latin typeface="Trebuchet MS" pitchFamily="34" charset="0"/>
              </a:rPr>
              <a:t>The problem:</a:t>
            </a:r>
          </a:p>
          <a:p>
            <a:pPr marL="0" lvl="2">
              <a:lnSpc>
                <a:spcPts val="2200"/>
              </a:lnSpc>
            </a:pPr>
            <a:endParaRPr lang="en-US" sz="2000" b="1" dirty="0" smtClean="0">
              <a:solidFill>
                <a:schemeClr val="accent1"/>
              </a:solidFill>
              <a:latin typeface="Trebuchet MS" pitchFamily="34" charset="0"/>
            </a:endParaRPr>
          </a:p>
          <a:p>
            <a:pPr>
              <a:lnSpc>
                <a:spcPts val="2200"/>
              </a:lnSpc>
            </a:pPr>
            <a:r>
              <a:rPr lang="en-US" sz="2400" dirty="0" smtClean="0">
                <a:latin typeface="Trebuchet MS" pitchFamily="34" charset="0"/>
              </a:rPr>
              <a:t>End users upgrading to Windows 7 want </a:t>
            </a:r>
            <a:r>
              <a:rPr lang="en-US" sz="2400" u="sng" dirty="0" smtClean="0">
                <a:solidFill>
                  <a:schemeClr val="accent1"/>
                </a:solidFill>
                <a:latin typeface="Trebuchet MS" pitchFamily="34" charset="0"/>
              </a:rPr>
              <a:t>seamlessly</a:t>
            </a:r>
            <a:r>
              <a:rPr lang="en-US" sz="2400" u="sng" dirty="0" smtClean="0">
                <a:latin typeface="Trebuchet MS" pitchFamily="34" charset="0"/>
              </a:rPr>
              <a:t> </a:t>
            </a:r>
          </a:p>
          <a:p>
            <a:pPr marL="285750"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Same or improved reliability</a:t>
            </a:r>
          </a:p>
          <a:p>
            <a:pPr marL="285750"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Existing interconnected </a:t>
            </a:r>
            <a:b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devices to work</a:t>
            </a:r>
          </a:p>
          <a:p>
            <a:pPr>
              <a:lnSpc>
                <a:spcPts val="2200"/>
              </a:lnSpc>
            </a:pPr>
            <a:endParaRPr lang="en-US" sz="2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4655123" y="1182103"/>
            <a:ext cx="4024747" cy="2657138"/>
          </a:xfrm>
          <a:prstGeom prst="rect">
            <a:avLst/>
          </a:prstGeom>
          <a:noFill/>
          <a:ln>
            <a:noFill/>
            <a:prstDash val="dash"/>
          </a:ln>
        </p:spPr>
        <p:txBody>
          <a:bodyPr wrap="square" rtlCol="0">
            <a:spAutoFit/>
          </a:bodyPr>
          <a:lstStyle/>
          <a:p>
            <a:pPr marL="0" lvl="2">
              <a:lnSpc>
                <a:spcPts val="2200"/>
              </a:lnSpc>
            </a:pPr>
            <a:r>
              <a:rPr lang="en-US" sz="2400" b="1" dirty="0" smtClean="0">
                <a:solidFill>
                  <a:schemeClr val="accent1"/>
                </a:solidFill>
                <a:latin typeface="Trebuchet MS" pitchFamily="34" charset="0"/>
              </a:rPr>
              <a:t>What we need to do:</a:t>
            </a:r>
          </a:p>
          <a:p>
            <a:pPr marL="0" lvl="2">
              <a:lnSpc>
                <a:spcPts val="2200"/>
              </a:lnSpc>
            </a:pPr>
            <a:endParaRPr lang="en-US" sz="2400" b="1" dirty="0" smtClean="0">
              <a:solidFill>
                <a:schemeClr val="accent1"/>
              </a:solidFill>
              <a:latin typeface="Trebuchet MS" pitchFamily="34" charset="0"/>
            </a:endParaRPr>
          </a:p>
          <a:p>
            <a:pPr>
              <a:lnSpc>
                <a:spcPts val="2200"/>
              </a:lnSpc>
            </a:pPr>
            <a:r>
              <a:rPr lang="en-US" sz="2400" u="sng" dirty="0" smtClean="0">
                <a:solidFill>
                  <a:schemeClr val="accent1"/>
                </a:solidFill>
                <a:latin typeface="Trebuchet MS" pitchFamily="34" charset="0"/>
              </a:rPr>
              <a:t>Prior</a:t>
            </a:r>
            <a:r>
              <a:rPr lang="en-US" sz="2400" dirty="0" smtClean="0">
                <a:latin typeface="Trebuchet MS" pitchFamily="34" charset="0"/>
              </a:rPr>
              <a:t> to Windows 7 launch </a:t>
            </a:r>
          </a:p>
          <a:p>
            <a:pPr marL="285750"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Ensure a good customer </a:t>
            </a:r>
            <a:b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upgrade experience </a:t>
            </a:r>
          </a:p>
          <a:p>
            <a:pPr marL="285750" indent="-285750" defTabSz="912777" fontAlgn="base">
              <a:lnSpc>
                <a:spcPts val="22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Proactively identify and </a:t>
            </a:r>
            <a:b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resolve compatibility problems</a:t>
            </a:r>
          </a:p>
          <a:p>
            <a:pPr>
              <a:lnSpc>
                <a:spcPts val="2200"/>
              </a:lnSpc>
            </a:pPr>
            <a:endParaRPr lang="en-US" sz="2400"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2" name="Straight Connector 11"/>
          <p:cNvCxnSpPr/>
          <p:nvPr/>
        </p:nvCxnSpPr>
        <p:spPr bwMode="auto">
          <a:xfrm rot="16200000" flipH="1">
            <a:off x="2025000" y="3977033"/>
            <a:ext cx="4988004" cy="4354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cxnSp>
        <p:nvCxnSpPr>
          <p:cNvPr id="13" name="Straight Connector 12"/>
          <p:cNvCxnSpPr/>
          <p:nvPr/>
        </p:nvCxnSpPr>
        <p:spPr bwMode="auto">
          <a:xfrm>
            <a:off x="451423" y="3810142"/>
            <a:ext cx="8311577" cy="1105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Outline</a:t>
            </a:r>
            <a:endParaRPr lang="en-US" dirty="0">
              <a:latin typeface="Trebuchet MS" pitchFamily="34" charset="0"/>
            </a:endParaRPr>
          </a:p>
        </p:txBody>
      </p:sp>
      <p:sp>
        <p:nvSpPr>
          <p:cNvPr id="3" name="Content Placeholder 2"/>
          <p:cNvSpPr>
            <a:spLocks noGrp="1"/>
          </p:cNvSpPr>
          <p:nvPr>
            <p:ph idx="1"/>
          </p:nvPr>
        </p:nvSpPr>
        <p:spPr>
          <a:xfrm>
            <a:off x="382588" y="1414464"/>
            <a:ext cx="8380412" cy="2900794"/>
          </a:xfrm>
        </p:spPr>
        <p:txBody>
          <a:bodyPr/>
          <a:lstStyle/>
          <a:p>
            <a:pPr marL="461963" lvl="0" indent="-461963"/>
            <a:r>
              <a:rPr lang="en-US" sz="3200" dirty="0" smtClean="0">
                <a:latin typeface="Trebuchet MS" pitchFamily="34" charset="0"/>
              </a:rPr>
              <a:t>Delivering the promise of Windows Logo</a:t>
            </a:r>
          </a:p>
          <a:p>
            <a:pPr marL="461963" lvl="0" indent="-461963"/>
            <a:r>
              <a:rPr lang="en-US" sz="3200" dirty="0" smtClean="0">
                <a:latin typeface="Trebuchet MS" pitchFamily="34" charset="0"/>
              </a:rPr>
              <a:t>Changes to the Windows Logo Program</a:t>
            </a:r>
          </a:p>
          <a:p>
            <a:pPr marL="461963" lvl="0" indent="-461963"/>
            <a:r>
              <a:rPr lang="en-US" sz="3200" dirty="0" smtClean="0">
                <a:latin typeface="Trebuchet MS" pitchFamily="34" charset="0"/>
              </a:rPr>
              <a:t>Engagement plan for 2009</a:t>
            </a:r>
          </a:p>
          <a:p>
            <a:pPr marL="461963" lvl="0" indent="-461963"/>
            <a:r>
              <a:rPr lang="en-US" sz="3200" dirty="0" smtClean="0">
                <a:latin typeface="Trebuchet MS" pitchFamily="34" charset="0"/>
              </a:rPr>
              <a:t>Key messages and call to action</a:t>
            </a:r>
          </a:p>
          <a:p>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Key Messages</a:t>
            </a:r>
            <a:endParaRPr lang="en-US" dirty="0">
              <a:latin typeface="Trebuchet MS" pitchFamily="34" charset="0"/>
            </a:endParaRPr>
          </a:p>
        </p:txBody>
      </p:sp>
      <p:sp>
        <p:nvSpPr>
          <p:cNvPr id="3" name="Text Placeholder 2"/>
          <p:cNvSpPr>
            <a:spLocks noGrp="1"/>
          </p:cNvSpPr>
          <p:nvPr>
            <p:ph idx="1"/>
          </p:nvPr>
        </p:nvSpPr>
        <p:spPr>
          <a:xfrm>
            <a:off x="382588" y="1220494"/>
            <a:ext cx="8380412" cy="5596789"/>
          </a:xfrm>
        </p:spPr>
        <p:txBody>
          <a:bodyPr/>
          <a:lstStyle/>
          <a:p>
            <a:pPr marL="396875" indent="-396875">
              <a:lnSpc>
                <a:spcPts val="2300"/>
              </a:lnSpc>
            </a:pPr>
            <a:r>
              <a:rPr lang="en-US" sz="2800" dirty="0" smtClean="0">
                <a:latin typeface="Trebuchet MS" pitchFamily="34" charset="0"/>
              </a:rPr>
              <a:t>Improving your support</a:t>
            </a:r>
          </a:p>
          <a:p>
            <a:pPr marL="739775" lvl="1" indent="-342900">
              <a:lnSpc>
                <a:spcPts val="2300"/>
              </a:lnSpc>
            </a:pPr>
            <a:r>
              <a:rPr lang="en-US" sz="2400" dirty="0" smtClean="0">
                <a:latin typeface="Trebuchet MS" pitchFamily="34" charset="0"/>
              </a:rPr>
              <a:t>Restructured Logo requirements</a:t>
            </a:r>
          </a:p>
          <a:p>
            <a:pPr marL="739775" lvl="1" indent="-342900">
              <a:lnSpc>
                <a:spcPts val="2300"/>
              </a:lnSpc>
            </a:pPr>
            <a:r>
              <a:rPr lang="en-US" sz="2400" dirty="0" smtClean="0">
                <a:latin typeface="Trebuchet MS" pitchFamily="34" charset="0"/>
              </a:rPr>
              <a:t>Improved logo test tools</a:t>
            </a:r>
          </a:p>
          <a:p>
            <a:pPr marL="396875" indent="-396875">
              <a:lnSpc>
                <a:spcPts val="2300"/>
              </a:lnSpc>
            </a:pPr>
            <a:r>
              <a:rPr lang="en-US" sz="2800" dirty="0" smtClean="0">
                <a:latin typeface="Trebuchet MS" pitchFamily="34" charset="0"/>
              </a:rPr>
              <a:t>Improving end user experiences</a:t>
            </a:r>
          </a:p>
          <a:p>
            <a:pPr marL="739775" lvl="1" indent="-342900">
              <a:lnSpc>
                <a:spcPts val="2300"/>
              </a:lnSpc>
            </a:pPr>
            <a:r>
              <a:rPr lang="en-US" sz="2400" dirty="0" smtClean="0">
                <a:latin typeface="Trebuchet MS" pitchFamily="34" charset="0"/>
              </a:rPr>
              <a:t>Focus on compatibility</a:t>
            </a:r>
          </a:p>
          <a:p>
            <a:pPr marL="739775" lvl="1" indent="-342900">
              <a:lnSpc>
                <a:spcPts val="2300"/>
              </a:lnSpc>
            </a:pPr>
            <a:r>
              <a:rPr lang="en-US" sz="2400" dirty="0" smtClean="0">
                <a:latin typeface="Trebuchet MS" pitchFamily="34" charset="0"/>
              </a:rPr>
              <a:t>A single recognizable Logo </a:t>
            </a:r>
          </a:p>
          <a:p>
            <a:pPr marL="739775" lvl="1" indent="-342900">
              <a:lnSpc>
                <a:spcPts val="2300"/>
              </a:lnSpc>
            </a:pPr>
            <a:r>
              <a:rPr lang="en-US" sz="2400" dirty="0" smtClean="0">
                <a:latin typeface="Trebuchet MS" pitchFamily="34" charset="0"/>
              </a:rPr>
              <a:t>AQs that highlight key features and user experiences</a:t>
            </a:r>
          </a:p>
          <a:p>
            <a:pPr marL="396875" indent="-396875">
              <a:lnSpc>
                <a:spcPts val="2300"/>
              </a:lnSpc>
            </a:pPr>
            <a:r>
              <a:rPr lang="en-US" sz="2800" dirty="0" smtClean="0">
                <a:latin typeface="Trebuchet MS" pitchFamily="34" charset="0"/>
              </a:rPr>
              <a:t>Windows 7 readiness</a:t>
            </a:r>
          </a:p>
          <a:p>
            <a:pPr marL="739775" lvl="1" indent="-342900">
              <a:lnSpc>
                <a:spcPts val="2300"/>
              </a:lnSpc>
            </a:pPr>
            <a:r>
              <a:rPr lang="en-US" sz="2400" dirty="0" smtClean="0">
                <a:latin typeface="Trebuchet MS" pitchFamily="34" charset="0"/>
              </a:rPr>
              <a:t>Requirements are in </a:t>
            </a:r>
            <a:r>
              <a:rPr lang="en-US" sz="2400" dirty="0" err="1" smtClean="0">
                <a:latin typeface="Trebuchet MS" pitchFamily="34" charset="0"/>
              </a:rPr>
              <a:t>LogoPoint</a:t>
            </a:r>
            <a:endParaRPr lang="en-US" sz="2400" dirty="0" smtClean="0">
              <a:latin typeface="Trebuchet MS" pitchFamily="34" charset="0"/>
            </a:endParaRPr>
          </a:p>
          <a:p>
            <a:pPr marL="739775" lvl="1" indent="-342900">
              <a:lnSpc>
                <a:spcPts val="2300"/>
              </a:lnSpc>
            </a:pPr>
            <a:r>
              <a:rPr lang="en-US" sz="2400" dirty="0" smtClean="0">
                <a:latin typeface="Trebuchet MS" pitchFamily="34" charset="0"/>
              </a:rPr>
              <a:t>Partner to ensure a good user upgrade experience</a:t>
            </a:r>
          </a:p>
          <a:p>
            <a:pPr marL="739775" lvl="1" indent="-342900">
              <a:lnSpc>
                <a:spcPts val="2300"/>
              </a:lnSpc>
            </a:pPr>
            <a:r>
              <a:rPr lang="en-US" sz="2400" dirty="0" smtClean="0">
                <a:latin typeface="Trebuchet MS" pitchFamily="34" charset="0"/>
              </a:rPr>
              <a:t>WLK 1.3 is an opportunity to pretest with Windows 7 beta</a:t>
            </a:r>
          </a:p>
          <a:p>
            <a:pPr>
              <a:lnSpc>
                <a:spcPts val="2300"/>
              </a:lnSpc>
            </a:pPr>
            <a:endParaRPr lang="en-US" sz="2800" dirty="0">
              <a:latin typeface="Trebuchet MS" pitchFamily="34" charset="0"/>
            </a:endParaRPr>
          </a:p>
        </p:txBody>
      </p:sp>
      <p:sp>
        <p:nvSpPr>
          <p:cNvPr id="4" name="TextBox 3"/>
          <p:cNvSpPr txBox="1"/>
          <p:nvPr/>
        </p:nvSpPr>
        <p:spPr>
          <a:xfrm>
            <a:off x="381000" y="6199284"/>
            <a:ext cx="3195105"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Segoe" pitchFamily="34" charset="0"/>
              </a:rPr>
              <a:t>AQ=Additional Qualification, WLK=Windows Logo Kit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latin typeface="Trebuchet MS" pitchFamily="34" charset="0"/>
              </a:rPr>
              <a:t>Call To </a:t>
            </a:r>
            <a:r>
              <a:rPr smtClean="0">
                <a:latin typeface="Trebuchet MS" pitchFamily="34" charset="0"/>
              </a:rPr>
              <a:t>A</a:t>
            </a:r>
            <a:r>
              <a:rPr lang="en-US" dirty="0" err="1" smtClean="0">
                <a:latin typeface="Trebuchet MS" pitchFamily="34" charset="0"/>
              </a:rPr>
              <a:t>ction</a:t>
            </a:r>
            <a:endParaRPr lang="en-US" dirty="0">
              <a:latin typeface="Trebuchet MS" pitchFamily="34" charset="0"/>
            </a:endParaRPr>
          </a:p>
        </p:txBody>
      </p:sp>
      <p:sp>
        <p:nvSpPr>
          <p:cNvPr id="243715" name="Rectangle 3"/>
          <p:cNvSpPr>
            <a:spLocks noGrp="1" noChangeArrowheads="1"/>
          </p:cNvSpPr>
          <p:nvPr>
            <p:ph idx="1"/>
          </p:nvPr>
        </p:nvSpPr>
        <p:spPr>
          <a:xfrm>
            <a:off x="382588" y="1414464"/>
            <a:ext cx="8380412" cy="4682307"/>
          </a:xfrm>
        </p:spPr>
        <p:txBody>
          <a:bodyPr/>
          <a:lstStyle/>
          <a:p>
            <a:pPr marL="396875" indent="-396875"/>
            <a:r>
              <a:rPr lang="en-US" sz="2800" dirty="0" smtClean="0">
                <a:latin typeface="Trebuchet MS" pitchFamily="34" charset="0"/>
              </a:rPr>
              <a:t>Provide feedback on Windows Logo and </a:t>
            </a:r>
            <a:br>
              <a:rPr lang="en-US" sz="2800" dirty="0" smtClean="0">
                <a:latin typeface="Trebuchet MS" pitchFamily="34" charset="0"/>
              </a:rPr>
            </a:br>
            <a:r>
              <a:rPr lang="en-US" sz="2800" dirty="0" smtClean="0">
                <a:latin typeface="Trebuchet MS" pitchFamily="34" charset="0"/>
              </a:rPr>
              <a:t>AQ requirements </a:t>
            </a:r>
          </a:p>
          <a:p>
            <a:pPr marL="803275" lvl="1" indent="-406400"/>
            <a:r>
              <a:rPr lang="en-US" sz="2400" dirty="0" smtClean="0">
                <a:latin typeface="Trebuchet MS" pitchFamily="34" charset="0"/>
              </a:rPr>
              <a:t>By November 21, 2008</a:t>
            </a:r>
          </a:p>
          <a:p>
            <a:pPr marL="396875" indent="-396875"/>
            <a:r>
              <a:rPr lang="en-US" sz="2800" dirty="0" smtClean="0">
                <a:latin typeface="Trebuchet MS" pitchFamily="34" charset="0"/>
              </a:rPr>
              <a:t>Test your products with WLK 1.3 preview release</a:t>
            </a:r>
          </a:p>
          <a:p>
            <a:pPr marL="803275" lvl="1" indent="-406400"/>
            <a:r>
              <a:rPr lang="en-US" sz="2400" dirty="0" smtClean="0">
                <a:latin typeface="Trebuchet MS" pitchFamily="34" charset="0"/>
              </a:rPr>
              <a:t>Identification of issues ahead of Windows 7 launch</a:t>
            </a:r>
          </a:p>
          <a:p>
            <a:pPr marL="396875" indent="-396875"/>
            <a:r>
              <a:rPr lang="en-US" sz="2800" dirty="0" smtClean="0">
                <a:latin typeface="Trebuchet MS" pitchFamily="34" charset="0"/>
              </a:rPr>
              <a:t>Continue to improve driver quality</a:t>
            </a:r>
          </a:p>
          <a:p>
            <a:pPr marL="803275" lvl="1" indent="-406400"/>
            <a:r>
              <a:rPr lang="en-US" sz="2400" dirty="0" smtClean="0">
                <a:latin typeface="Trebuchet MS" pitchFamily="34" charset="0"/>
              </a:rPr>
              <a:t>DQR data</a:t>
            </a:r>
          </a:p>
          <a:p>
            <a:pPr marL="803275" lvl="1" indent="-406400"/>
            <a:r>
              <a:rPr lang="en-US" sz="2400" dirty="0" smtClean="0">
                <a:latin typeface="Trebuchet MS" pitchFamily="34" charset="0"/>
              </a:rPr>
              <a:t>Windows Update (WU)</a:t>
            </a:r>
          </a:p>
          <a:p>
            <a:pPr marL="396875" indent="-396875"/>
            <a:r>
              <a:rPr lang="en-US" sz="2800" dirty="0" smtClean="0">
                <a:latin typeface="Trebuchet MS" pitchFamily="34" charset="0"/>
              </a:rPr>
              <a:t>Attend upcoming Logo ready events to get </a:t>
            </a:r>
            <a:br>
              <a:rPr lang="en-US" sz="2800" dirty="0" smtClean="0">
                <a:latin typeface="Trebuchet MS" pitchFamily="34" charset="0"/>
              </a:rPr>
            </a:br>
            <a:r>
              <a:rPr lang="en-US" sz="2800" dirty="0" smtClean="0">
                <a:latin typeface="Trebuchet MS" pitchFamily="34" charset="0"/>
              </a:rPr>
              <a:t>early assistance with Windows 7 testing</a:t>
            </a:r>
          </a:p>
        </p:txBody>
      </p:sp>
      <p:sp>
        <p:nvSpPr>
          <p:cNvPr id="5" name="TextBox 4"/>
          <p:cNvSpPr txBox="1"/>
          <p:nvPr/>
        </p:nvSpPr>
        <p:spPr>
          <a:xfrm>
            <a:off x="381000" y="6074589"/>
            <a:ext cx="4820550"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Segoe" pitchFamily="34" charset="0"/>
              </a:rPr>
              <a:t>AQ=Additional Qualification, DQR=Driver Quality Ratings, WLK=Windows Logo Kit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3" name="Table 2"/>
          <p:cNvGraphicFramePr>
            <a:graphicFrameLocks noGrp="1"/>
          </p:cNvGraphicFramePr>
          <p:nvPr/>
        </p:nvGraphicFramePr>
        <p:xfrm>
          <a:off x="381001" y="1417638"/>
          <a:ext cx="8382000" cy="4297496"/>
        </p:xfrm>
        <a:graphic>
          <a:graphicData uri="http://schemas.openxmlformats.org/drawingml/2006/table">
            <a:tbl>
              <a:tblPr firstRow="1" bandRow="1">
                <a:tableStyleId>{5C22544A-7EE6-4342-B048-85BDC9FD1C3A}</a:tableStyleId>
              </a:tblPr>
              <a:tblGrid>
                <a:gridCol w="1401406"/>
                <a:gridCol w="3102966"/>
                <a:gridCol w="3877628"/>
              </a:tblGrid>
              <a:tr h="350816">
                <a:tc>
                  <a:txBody>
                    <a:bodyPr/>
                    <a:lstStyle/>
                    <a:p>
                      <a:r>
                        <a:rPr lang="en-US" sz="1700" b="1" dirty="0" smtClean="0">
                          <a:solidFill>
                            <a:schemeClr val="bg2"/>
                          </a:solidFill>
                          <a:latin typeface="Trebuchet MS" pitchFamily="34" charset="0"/>
                        </a:rPr>
                        <a:t>Code</a:t>
                      </a:r>
                      <a:endParaRPr lang="en-US" sz="1700" b="1" dirty="0">
                        <a:solidFill>
                          <a:schemeClr val="bg2"/>
                        </a:solidFill>
                        <a:latin typeface="Trebuchet MS" pitchFamily="34" charset="0"/>
                      </a:endParaRPr>
                    </a:p>
                  </a:txBody>
                  <a:tcPr marL="87704" marR="87704" marT="43852" marB="43852"/>
                </a:tc>
                <a:tc>
                  <a:txBody>
                    <a:bodyPr/>
                    <a:lstStyle/>
                    <a:p>
                      <a:r>
                        <a:rPr lang="en-US" sz="1700" b="1" dirty="0" smtClean="0">
                          <a:solidFill>
                            <a:schemeClr val="bg2"/>
                          </a:solidFill>
                          <a:latin typeface="Trebuchet MS" pitchFamily="34" charset="0"/>
                        </a:rPr>
                        <a:t>Description</a:t>
                      </a:r>
                      <a:endParaRPr lang="en-US" sz="1700" b="1" dirty="0">
                        <a:solidFill>
                          <a:schemeClr val="bg2"/>
                        </a:solidFill>
                        <a:latin typeface="Trebuchet MS" pitchFamily="34" charset="0"/>
                      </a:endParaRPr>
                    </a:p>
                  </a:txBody>
                  <a:tcPr marL="87704" marR="87704" marT="43852" marB="43852"/>
                </a:tc>
                <a:tc>
                  <a:txBody>
                    <a:bodyPr/>
                    <a:lstStyle/>
                    <a:p>
                      <a:r>
                        <a:rPr lang="en-US" sz="1700" b="1" dirty="0" smtClean="0">
                          <a:solidFill>
                            <a:schemeClr val="bg2"/>
                          </a:solidFill>
                          <a:latin typeface="Trebuchet MS" pitchFamily="34" charset="0"/>
                        </a:rPr>
                        <a:t>You should attend</a:t>
                      </a:r>
                      <a:r>
                        <a:rPr lang="en-US" sz="1700" b="1" baseline="0" dirty="0" smtClean="0">
                          <a:solidFill>
                            <a:schemeClr val="bg2"/>
                          </a:solidFill>
                          <a:latin typeface="Trebuchet MS" pitchFamily="34" charset="0"/>
                        </a:rPr>
                        <a:t> if you …</a:t>
                      </a:r>
                      <a:endParaRPr lang="en-US" sz="1700" b="1" dirty="0">
                        <a:solidFill>
                          <a:schemeClr val="bg2"/>
                        </a:solidFill>
                        <a:latin typeface="Trebuchet MS" pitchFamily="34" charset="0"/>
                      </a:endParaRPr>
                    </a:p>
                  </a:txBody>
                  <a:tcPr marL="87704" marR="87704" marT="43852" marB="43852"/>
                </a:tc>
              </a:tr>
              <a:tr h="613928">
                <a:tc>
                  <a:txBody>
                    <a:bodyPr/>
                    <a:lstStyle/>
                    <a:p>
                      <a:pPr marL="0" lvl="1" indent="0">
                        <a:lnSpc>
                          <a:spcPct val="100000"/>
                        </a:lnSpc>
                        <a:spcBef>
                          <a:spcPts val="300"/>
                        </a:spcBef>
                      </a:pPr>
                      <a:r>
                        <a:rPr lang="en-US" sz="1700" dirty="0" smtClean="0">
                          <a:latin typeface="Trebuchet MS" pitchFamily="34" charset="0"/>
                        </a:rPr>
                        <a:t>COR-C645</a:t>
                      </a:r>
                    </a:p>
                    <a:p>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Driver Quality Ratings (DQR)</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Are interested in identifying </a:t>
                      </a:r>
                      <a:br>
                        <a:rPr lang="en-US" sz="1700" dirty="0" smtClean="0">
                          <a:latin typeface="Trebuchet MS" pitchFamily="34" charset="0"/>
                        </a:rPr>
                      </a:br>
                      <a:r>
                        <a:rPr lang="en-US" sz="1700" dirty="0" smtClean="0">
                          <a:latin typeface="Trebuchet MS" pitchFamily="34" charset="0"/>
                        </a:rPr>
                        <a:t>problem drivers</a:t>
                      </a:r>
                      <a:endParaRPr lang="en-US" sz="1700" dirty="0">
                        <a:latin typeface="Trebuchet MS" pitchFamily="34" charset="0"/>
                      </a:endParaRPr>
                    </a:p>
                  </a:txBody>
                  <a:tcPr marL="87704" marR="87704" marT="43852" marB="43852"/>
                </a:tc>
              </a:tr>
              <a:tr h="613928">
                <a:tc>
                  <a:txBody>
                    <a:bodyPr/>
                    <a:lstStyle/>
                    <a:p>
                      <a:pPr marL="0" lvl="1" indent="0">
                        <a:lnSpc>
                          <a:spcPct val="100000"/>
                        </a:lnSpc>
                        <a:spcBef>
                          <a:spcPts val="300"/>
                        </a:spcBef>
                      </a:pPr>
                      <a:r>
                        <a:rPr lang="en-US" sz="1700" dirty="0" smtClean="0">
                          <a:latin typeface="Trebuchet MS" pitchFamily="34" charset="0"/>
                        </a:rPr>
                        <a:t>COR-T520</a:t>
                      </a:r>
                    </a:p>
                    <a:p>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Windows Logo Program &amp; Tools </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Are involved</a:t>
                      </a:r>
                      <a:r>
                        <a:rPr lang="en-US" sz="1700" baseline="0" dirty="0" smtClean="0">
                          <a:latin typeface="Trebuchet MS" pitchFamily="34" charset="0"/>
                        </a:rPr>
                        <a:t> in Windows Logo </a:t>
                      </a:r>
                      <a:br>
                        <a:rPr lang="en-US" sz="1700" baseline="0" dirty="0" smtClean="0">
                          <a:latin typeface="Trebuchet MS" pitchFamily="34" charset="0"/>
                        </a:rPr>
                      </a:br>
                      <a:r>
                        <a:rPr lang="en-US" sz="1700" baseline="0" dirty="0" smtClean="0">
                          <a:latin typeface="Trebuchet MS" pitchFamily="34" charset="0"/>
                        </a:rPr>
                        <a:t>testing or submitting products</a:t>
                      </a:r>
                      <a:endParaRPr lang="en-US" sz="1700" dirty="0">
                        <a:latin typeface="Trebuchet MS" pitchFamily="34" charset="0"/>
                      </a:endParaRPr>
                    </a:p>
                  </a:txBody>
                  <a:tcPr marL="87704" marR="87704" marT="43852" marB="43852"/>
                </a:tc>
              </a:tr>
              <a:tr h="877040">
                <a:tc>
                  <a:txBody>
                    <a:bodyPr/>
                    <a:lstStyle/>
                    <a:p>
                      <a:pPr marL="0" lvl="1" indent="0">
                        <a:lnSpc>
                          <a:spcPct val="100000"/>
                        </a:lnSpc>
                        <a:spcBef>
                          <a:spcPts val="300"/>
                        </a:spcBef>
                      </a:pPr>
                      <a:r>
                        <a:rPr lang="en-US" sz="1700" dirty="0" smtClean="0">
                          <a:latin typeface="Trebuchet MS" pitchFamily="34" charset="0"/>
                        </a:rPr>
                        <a:t>COR-C623</a:t>
                      </a:r>
                    </a:p>
                    <a:p>
                      <a:pPr marL="0" indent="0"/>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Windows Logo Program Process &amp; Policies </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Work with logo compliance</a:t>
                      </a:r>
                      <a:r>
                        <a:rPr lang="en-US" sz="1700" baseline="0" dirty="0" smtClean="0">
                          <a:latin typeface="Trebuchet MS" pitchFamily="34" charset="0"/>
                        </a:rPr>
                        <a:t> or have questions regarding the latest Logo process or policies</a:t>
                      </a:r>
                      <a:endParaRPr lang="en-US" sz="1700" dirty="0">
                        <a:latin typeface="Trebuchet MS" pitchFamily="34" charset="0"/>
                      </a:endParaRPr>
                    </a:p>
                  </a:txBody>
                  <a:tcPr marL="87704" marR="87704" marT="43852" marB="43852"/>
                </a:tc>
              </a:tr>
              <a:tr h="613928">
                <a:tc>
                  <a:txBody>
                    <a:bodyPr/>
                    <a:lstStyle/>
                    <a:p>
                      <a:pPr marL="0" lvl="1" indent="0">
                        <a:lnSpc>
                          <a:spcPct val="100000"/>
                        </a:lnSpc>
                        <a:spcBef>
                          <a:spcPts val="300"/>
                        </a:spcBef>
                      </a:pPr>
                      <a:r>
                        <a:rPr lang="en-US" sz="1700" dirty="0" smtClean="0">
                          <a:latin typeface="Trebuchet MS" pitchFamily="34" charset="0"/>
                        </a:rPr>
                        <a:t>ENT-T610</a:t>
                      </a:r>
                    </a:p>
                    <a:p>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Windows Server Logo requirements and programs </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Have questions on</a:t>
                      </a:r>
                      <a:r>
                        <a:rPr lang="en-US" sz="1700" baseline="0" dirty="0" smtClean="0">
                          <a:latin typeface="Trebuchet MS" pitchFamily="34" charset="0"/>
                        </a:rPr>
                        <a:t> the new Windows Server Logo requirements</a:t>
                      </a:r>
                      <a:endParaRPr lang="en-US" sz="1700" dirty="0">
                        <a:latin typeface="Trebuchet MS" pitchFamily="34" charset="0"/>
                      </a:endParaRPr>
                    </a:p>
                  </a:txBody>
                  <a:tcPr marL="87704" marR="87704" marT="43852" marB="43852"/>
                </a:tc>
              </a:tr>
              <a:tr h="613928">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1700" dirty="0" smtClean="0">
                          <a:latin typeface="Trebuchet MS" pitchFamily="34" charset="0"/>
                        </a:rPr>
                        <a:t>COR-C644</a:t>
                      </a:r>
                    </a:p>
                    <a:p>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What’s new in the Windows Logo Program </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Have detailed questions on changes </a:t>
                      </a:r>
                      <a:r>
                        <a:rPr lang="en-US" sz="1700" baseline="0" dirty="0" smtClean="0">
                          <a:latin typeface="Trebuchet MS" pitchFamily="34" charset="0"/>
                        </a:rPr>
                        <a:t>to Logo program including AQs</a:t>
                      </a:r>
                      <a:endParaRPr lang="en-US" sz="1700" dirty="0">
                        <a:latin typeface="Trebuchet MS" pitchFamily="34" charset="0"/>
                      </a:endParaRPr>
                    </a:p>
                  </a:txBody>
                  <a:tcPr marL="87704" marR="87704" marT="43852" marB="43852"/>
                </a:tc>
              </a:tr>
              <a:tr h="613928">
                <a:tc>
                  <a:txBody>
                    <a:bodyPr/>
                    <a:lstStyle/>
                    <a:p>
                      <a:r>
                        <a:rPr lang="en-US" sz="1400" kern="1200" dirty="0" smtClean="0">
                          <a:solidFill>
                            <a:schemeClr val="dk1"/>
                          </a:solidFill>
                          <a:latin typeface="Trebuchet MS" pitchFamily="34" charset="0"/>
                          <a:ea typeface="+mn-ea"/>
                          <a:cs typeface="+mn-cs"/>
                        </a:rPr>
                        <a:t>COR-C779 </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Windows Quality Programs</a:t>
                      </a:r>
                      <a:endParaRPr lang="en-US" sz="1700" dirty="0">
                        <a:latin typeface="Trebuchet MS" pitchFamily="34" charset="0"/>
                      </a:endParaRPr>
                    </a:p>
                  </a:txBody>
                  <a:tcPr marL="87704" marR="87704" marT="43852" marB="43852"/>
                </a:tc>
                <a:tc>
                  <a:txBody>
                    <a:bodyPr/>
                    <a:lstStyle/>
                    <a:p>
                      <a:r>
                        <a:rPr lang="en-US" sz="1700" dirty="0" smtClean="0">
                          <a:latin typeface="Trebuchet MS" pitchFamily="34" charset="0"/>
                        </a:rPr>
                        <a:t>Are</a:t>
                      </a:r>
                      <a:r>
                        <a:rPr lang="en-US" sz="1700" baseline="0" dirty="0" smtClean="0">
                          <a:latin typeface="Trebuchet MS" pitchFamily="34" charset="0"/>
                        </a:rPr>
                        <a:t> i</a:t>
                      </a:r>
                      <a:r>
                        <a:rPr lang="en-US" sz="1700" dirty="0" smtClean="0">
                          <a:latin typeface="Trebuchet MS" pitchFamily="34" charset="0"/>
                        </a:rPr>
                        <a:t>nterested in how HW,</a:t>
                      </a:r>
                      <a:r>
                        <a:rPr lang="en-US" sz="1700" baseline="0" dirty="0" smtClean="0">
                          <a:latin typeface="Trebuchet MS" pitchFamily="34" charset="0"/>
                        </a:rPr>
                        <a:t> SW Logo and velocity</a:t>
                      </a:r>
                      <a:r>
                        <a:rPr lang="en-US" sz="1700" dirty="0" smtClean="0">
                          <a:latin typeface="Trebuchet MS" pitchFamily="34" charset="0"/>
                        </a:rPr>
                        <a:t> programs relate</a:t>
                      </a:r>
                      <a:endParaRPr lang="en-US" sz="1700" dirty="0">
                        <a:latin typeface="Trebuchet MS" pitchFamily="34" charset="0"/>
                      </a:endParaRPr>
                    </a:p>
                  </a:txBody>
                  <a:tcPr marL="87704" marR="87704" marT="43852" marB="43852"/>
                </a:tc>
              </a:tr>
            </a:tbl>
          </a:graphicData>
        </a:graphic>
      </p:graphicFrame>
      <p:sp>
        <p:nvSpPr>
          <p:cNvPr id="5" name="TextBox 4"/>
          <p:cNvSpPr txBox="1"/>
          <p:nvPr/>
        </p:nvSpPr>
        <p:spPr>
          <a:xfrm>
            <a:off x="381000" y="6074589"/>
            <a:ext cx="3502882"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Segoe" pitchFamily="34" charset="0"/>
              </a:rPr>
              <a:t>AQ=Additional Qualification, HW=Hardware, SW=Software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latin typeface="Trebuchet MS" pitchFamily="34" charset="0"/>
              </a:rPr>
              <a:t>Additional Resources</a:t>
            </a:r>
            <a:endParaRPr lang="en-US" dirty="0">
              <a:latin typeface="Trebuchet MS" pitchFamily="34" charset="0"/>
            </a:endParaRPr>
          </a:p>
        </p:txBody>
      </p:sp>
      <p:sp>
        <p:nvSpPr>
          <p:cNvPr id="242691" name="Rectangle 3"/>
          <p:cNvSpPr>
            <a:spLocks noGrp="1" noChangeArrowheads="1"/>
          </p:cNvSpPr>
          <p:nvPr>
            <p:ph idx="1"/>
          </p:nvPr>
        </p:nvSpPr>
        <p:spPr>
          <a:xfrm>
            <a:off x="382588" y="1414464"/>
            <a:ext cx="8380412" cy="5059847"/>
          </a:xfrm>
        </p:spPr>
        <p:txBody>
          <a:bodyPr/>
          <a:lstStyle/>
          <a:p>
            <a:pPr marL="230188" indent="-230188"/>
            <a:r>
              <a:rPr lang="en-US" sz="1400" dirty="0" smtClean="0">
                <a:latin typeface="Trebuchet MS" pitchFamily="34" charset="0"/>
              </a:rPr>
              <a:t>Web resources</a:t>
            </a:r>
          </a:p>
          <a:p>
            <a:pPr marL="341313" lvl="1" indent="-111125"/>
            <a:r>
              <a:rPr lang="en-US" sz="1200" dirty="0" smtClean="0">
                <a:latin typeface="Trebuchet MS" pitchFamily="34" charset="0"/>
              </a:rPr>
              <a:t>Windows </a:t>
            </a:r>
            <a:r>
              <a:rPr lang="en-US" sz="1200" dirty="0" err="1" smtClean="0">
                <a:latin typeface="Trebuchet MS" pitchFamily="34" charset="0"/>
              </a:rPr>
              <a:t>Logo’d</a:t>
            </a:r>
            <a:r>
              <a:rPr lang="en-US" sz="1200" dirty="0" smtClean="0">
                <a:latin typeface="Trebuchet MS" pitchFamily="34" charset="0"/>
              </a:rPr>
              <a:t> product list</a:t>
            </a:r>
            <a:br>
              <a:rPr lang="en-US" sz="1200" dirty="0" smtClean="0">
                <a:latin typeface="Trebuchet MS" pitchFamily="34" charset="0"/>
              </a:rPr>
            </a:br>
            <a:r>
              <a:rPr lang="en-US" sz="1200" dirty="0" smtClean="0">
                <a:latin typeface="Trebuchet MS" pitchFamily="34" charset="0"/>
                <a:hlinkClick r:id="rId3"/>
              </a:rPr>
              <a:t>http://winqual.microsoft.com/hcl/</a:t>
            </a:r>
            <a:r>
              <a:rPr lang="en-US" sz="1200" dirty="0" smtClean="0">
                <a:latin typeface="Trebuchet MS" pitchFamily="34" charset="0"/>
              </a:rPr>
              <a:t> </a:t>
            </a:r>
          </a:p>
          <a:p>
            <a:pPr marL="341313" lvl="1" indent="-111125"/>
            <a:r>
              <a:rPr lang="en-US" sz="1200" dirty="0" smtClean="0">
                <a:latin typeface="Trebuchet MS" pitchFamily="34" charset="0"/>
              </a:rPr>
              <a:t>Compatibility center</a:t>
            </a:r>
            <a:br>
              <a:rPr lang="en-US" sz="1200" dirty="0" smtClean="0">
                <a:latin typeface="Trebuchet MS" pitchFamily="34" charset="0"/>
              </a:rPr>
            </a:br>
            <a:r>
              <a:rPr lang="en-US" sz="1200" dirty="0" smtClean="0">
                <a:latin typeface="Trebuchet MS" pitchFamily="34" charset="0"/>
                <a:hlinkClick r:id="rId4"/>
              </a:rPr>
              <a:t>http://www.microsoft.com/windows/compatibility/</a:t>
            </a:r>
            <a:endParaRPr lang="en-US" sz="1200" dirty="0" smtClean="0">
              <a:latin typeface="Trebuchet MS" pitchFamily="34" charset="0"/>
            </a:endParaRPr>
          </a:p>
          <a:p>
            <a:pPr marL="341313" lvl="1" indent="-111125"/>
            <a:r>
              <a:rPr lang="en-US" sz="1200" dirty="0" smtClean="0">
                <a:latin typeface="Trebuchet MS" pitchFamily="34" charset="0"/>
              </a:rPr>
              <a:t>Windows Logo Program</a:t>
            </a:r>
            <a:br>
              <a:rPr lang="en-US" sz="1200" dirty="0" smtClean="0">
                <a:latin typeface="Trebuchet MS" pitchFamily="34" charset="0"/>
              </a:rPr>
            </a:br>
            <a:r>
              <a:rPr lang="en-US" sz="1200" dirty="0" smtClean="0">
                <a:latin typeface="Trebuchet MS" pitchFamily="34" charset="0"/>
                <a:hlinkClick r:id="rId5"/>
              </a:rPr>
              <a:t>http://www.microsoft.com/whdc/winLogo/</a:t>
            </a:r>
            <a:r>
              <a:rPr lang="en-US" sz="1200" dirty="0" smtClean="0">
                <a:latin typeface="Trebuchet MS" pitchFamily="34" charset="0"/>
              </a:rPr>
              <a:t> </a:t>
            </a:r>
          </a:p>
          <a:p>
            <a:pPr marL="341313" lvl="1" indent="-111125"/>
            <a:r>
              <a:rPr lang="en-US" sz="1200" dirty="0" smtClean="0">
                <a:latin typeface="Trebuchet MS" pitchFamily="34" charset="0"/>
              </a:rPr>
              <a:t>Windows Quality Online Services (</a:t>
            </a:r>
            <a:r>
              <a:rPr lang="en-US" sz="1200" dirty="0" err="1" smtClean="0">
                <a:latin typeface="Trebuchet MS" pitchFamily="34" charset="0"/>
              </a:rPr>
              <a:t>Winqual</a:t>
            </a:r>
            <a:r>
              <a:rPr lang="en-US" sz="1200" dirty="0" smtClean="0">
                <a:latin typeface="Trebuchet MS" pitchFamily="34" charset="0"/>
              </a:rPr>
              <a:t>)</a:t>
            </a:r>
            <a:br>
              <a:rPr lang="en-US" sz="1200" dirty="0" smtClean="0">
                <a:latin typeface="Trebuchet MS" pitchFamily="34" charset="0"/>
              </a:rPr>
            </a:br>
            <a:r>
              <a:rPr lang="en-US" sz="1200" dirty="0" smtClean="0">
                <a:latin typeface="Trebuchet MS" pitchFamily="34" charset="0"/>
                <a:hlinkClick r:id="rId6"/>
              </a:rPr>
              <a:t>https://winqual.microsoft.com/</a:t>
            </a:r>
            <a:endParaRPr lang="en-US" sz="1200" dirty="0" smtClean="0">
              <a:latin typeface="Trebuchet MS" pitchFamily="34" charset="0"/>
            </a:endParaRPr>
          </a:p>
          <a:p>
            <a:pPr marL="341313" lvl="1" indent="-111125"/>
            <a:r>
              <a:rPr lang="en-US" sz="1200" dirty="0" smtClean="0">
                <a:latin typeface="Trebuchet MS" pitchFamily="34" charset="0"/>
              </a:rPr>
              <a:t>Sign up for the Logo Program newsletter</a:t>
            </a:r>
            <a:br>
              <a:rPr lang="en-US" sz="1200" dirty="0" smtClean="0">
                <a:latin typeface="Trebuchet MS" pitchFamily="34" charset="0"/>
              </a:rPr>
            </a:br>
            <a:r>
              <a:rPr lang="en-US" sz="1200" dirty="0" smtClean="0">
                <a:latin typeface="Trebuchet MS" pitchFamily="34" charset="0"/>
                <a:hlinkClick r:id="rId7"/>
              </a:rPr>
              <a:t>http://www.microsoft.com/whdc/newsreq.mspx#EEC</a:t>
            </a:r>
            <a:endParaRPr lang="en-US" sz="1200" dirty="0" smtClean="0">
              <a:latin typeface="Trebuchet MS" pitchFamily="34" charset="0"/>
            </a:endParaRPr>
          </a:p>
          <a:p>
            <a:pPr marL="230188" indent="-230188"/>
            <a:r>
              <a:rPr lang="en-US" sz="1400" dirty="0" smtClean="0">
                <a:latin typeface="Trebuchet MS" pitchFamily="34" charset="0"/>
              </a:rPr>
              <a:t>Email addressees  </a:t>
            </a:r>
          </a:p>
          <a:p>
            <a:pPr marL="341313" lvl="1" indent="-111125"/>
            <a:r>
              <a:rPr lang="en-US" sz="1200" dirty="0" smtClean="0">
                <a:latin typeface="Trebuchet MS" pitchFamily="34" charset="0"/>
              </a:rPr>
              <a:t>Logo feedback and policy:  </a:t>
            </a:r>
            <a:r>
              <a:rPr lang="en-US" sz="1200" dirty="0" smtClean="0">
                <a:latin typeface="Trebuchet MS" pitchFamily="34" charset="0"/>
                <a:hlinkClick r:id="rId8"/>
              </a:rPr>
              <a:t>Logofb@microsoft.com</a:t>
            </a:r>
            <a:endParaRPr lang="en-US" sz="1200" dirty="0" smtClean="0">
              <a:latin typeface="Trebuchet MS" pitchFamily="34" charset="0"/>
            </a:endParaRPr>
          </a:p>
          <a:p>
            <a:pPr marL="341313" lvl="1" indent="-111125"/>
            <a:r>
              <a:rPr lang="en-US" sz="1200" dirty="0" err="1" smtClean="0">
                <a:latin typeface="Trebuchet MS" pitchFamily="34" charset="0"/>
              </a:rPr>
              <a:t>Winqual</a:t>
            </a:r>
            <a:r>
              <a:rPr lang="en-US" sz="1200" dirty="0" smtClean="0">
                <a:latin typeface="Trebuchet MS" pitchFamily="34" charset="0"/>
              </a:rPr>
              <a:t> Web site </a:t>
            </a:r>
            <a:r>
              <a:rPr lang="en-US" sz="1200" dirty="0" smtClean="0">
                <a:latin typeface="Trebuchet MS" pitchFamily="34" charset="0"/>
                <a:hlinkClick r:id="rId9"/>
              </a:rPr>
              <a:t>winqual@microsoft.com</a:t>
            </a:r>
            <a:endParaRPr lang="en-US" sz="1200" dirty="0" smtClean="0">
              <a:latin typeface="Trebuchet MS" pitchFamily="34" charset="0"/>
            </a:endParaRPr>
          </a:p>
          <a:p>
            <a:pPr marL="341313" lvl="1" indent="-111125"/>
            <a:r>
              <a:rPr lang="en-US" sz="1200" dirty="0" err="1" smtClean="0">
                <a:latin typeface="Trebuchet MS" pitchFamily="34" charset="0"/>
              </a:rPr>
              <a:t>Logo’d</a:t>
            </a:r>
            <a:r>
              <a:rPr lang="en-US" sz="1200" dirty="0" smtClean="0">
                <a:latin typeface="Trebuchet MS" pitchFamily="34" charset="0"/>
              </a:rPr>
              <a:t> product List </a:t>
            </a:r>
            <a:r>
              <a:rPr lang="en-US" sz="1200" dirty="0" smtClean="0">
                <a:latin typeface="Trebuchet MS" pitchFamily="34" charset="0"/>
                <a:hlinkClick r:id="rId9"/>
              </a:rPr>
              <a:t>winqual@microsoft.com </a:t>
            </a:r>
            <a:endParaRPr lang="en-US" sz="1200" dirty="0" smtClean="0">
              <a:latin typeface="Trebuchet MS" pitchFamily="34" charset="0"/>
            </a:endParaRPr>
          </a:p>
          <a:p>
            <a:pPr marL="341313" lvl="1" indent="-111125"/>
            <a:r>
              <a:rPr lang="en-US" sz="1200" dirty="0" smtClean="0">
                <a:latin typeface="Trebuchet MS" pitchFamily="34" charset="0"/>
              </a:rPr>
              <a:t>Windows Server Catalog </a:t>
            </a:r>
            <a:r>
              <a:rPr lang="en-US" sz="1200" dirty="0" smtClean="0">
                <a:latin typeface="Trebuchet MS" pitchFamily="34" charset="0"/>
                <a:hlinkClick r:id="rId10"/>
              </a:rPr>
              <a:t>wscat@microsoft.com</a:t>
            </a:r>
            <a:endParaRPr lang="en-US" sz="1200" dirty="0" smtClean="0">
              <a:latin typeface="Trebuchet MS" pitchFamily="34" charset="0"/>
            </a:endParaRPr>
          </a:p>
          <a:p>
            <a:pPr marL="341313" lvl="1" indent="-111125"/>
            <a:r>
              <a:rPr lang="en-US" sz="1200" dirty="0" smtClean="0">
                <a:latin typeface="Trebuchet MS" pitchFamily="34" charset="0"/>
              </a:rPr>
              <a:t>Logo related legal agreements </a:t>
            </a:r>
            <a:r>
              <a:rPr lang="en-US" sz="1200" dirty="0" smtClean="0">
                <a:latin typeface="Trebuchet MS" pitchFamily="34" charset="0"/>
                <a:hlinkClick r:id="rId11"/>
              </a:rPr>
              <a:t>whqlegal@microsoft.com</a:t>
            </a:r>
            <a:endParaRPr lang="en-US" sz="1200" dirty="0" smtClean="0">
              <a:latin typeface="Trebuchet MS" pitchFamily="34" charset="0"/>
            </a:endParaRPr>
          </a:p>
          <a:p>
            <a:pPr marL="341313" lvl="1" indent="-111125"/>
            <a:r>
              <a:rPr lang="en-US" sz="1200" dirty="0" smtClean="0">
                <a:latin typeface="Trebuchet MS" pitchFamily="34" charset="0"/>
              </a:rPr>
              <a:t>Windows Update </a:t>
            </a:r>
            <a:r>
              <a:rPr lang="en-US" sz="1200" dirty="0" smtClean="0">
                <a:latin typeface="Trebuchet MS" pitchFamily="34" charset="0"/>
                <a:hlinkClick r:id="rId12"/>
              </a:rPr>
              <a:t>whqlwu@microsoft.com</a:t>
            </a:r>
            <a:endParaRPr lang="en-US" sz="1200" dirty="0" smtClean="0">
              <a:latin typeface="Trebuchet MS" pitchFamily="34" charset="0"/>
            </a:endParaRPr>
          </a:p>
          <a:p>
            <a:pPr lvl="1"/>
            <a:endParaRPr lang="en-US" sz="12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Session Objectives</a:t>
            </a:r>
            <a:endParaRPr lang="en-US" dirty="0">
              <a:latin typeface="Trebuchet MS" pitchFamily="34" charset="0"/>
            </a:endParaRPr>
          </a:p>
        </p:txBody>
      </p:sp>
      <p:sp>
        <p:nvSpPr>
          <p:cNvPr id="3" name="Content Placeholder 2"/>
          <p:cNvSpPr>
            <a:spLocks noGrp="1"/>
          </p:cNvSpPr>
          <p:nvPr>
            <p:ph idx="1"/>
          </p:nvPr>
        </p:nvSpPr>
        <p:spPr>
          <a:xfrm>
            <a:off x="382588" y="1414464"/>
            <a:ext cx="8380412" cy="3907223"/>
          </a:xfrm>
        </p:spPr>
        <p:txBody>
          <a:bodyPr/>
          <a:lstStyle/>
          <a:p>
            <a:pPr marL="404813" indent="-404813"/>
            <a:r>
              <a:rPr lang="en-US" sz="2800" dirty="0" smtClean="0">
                <a:latin typeface="Trebuchet MS" pitchFamily="34" charset="0"/>
              </a:rPr>
              <a:t>This session provides an overview of </a:t>
            </a:r>
          </a:p>
          <a:p>
            <a:pPr marL="800100" lvl="1" indent="-395288"/>
            <a:r>
              <a:rPr lang="en-US" sz="2400" dirty="0" smtClean="0">
                <a:latin typeface="Trebuchet MS" pitchFamily="34" charset="0"/>
              </a:rPr>
              <a:t>The market impact of the Windows Hardware </a:t>
            </a:r>
            <a:br>
              <a:rPr lang="en-US" sz="2400" dirty="0" smtClean="0">
                <a:latin typeface="Trebuchet MS" pitchFamily="34" charset="0"/>
              </a:rPr>
            </a:br>
            <a:r>
              <a:rPr lang="en-US" sz="2400" dirty="0" smtClean="0">
                <a:latin typeface="Trebuchet MS" pitchFamily="34" charset="0"/>
              </a:rPr>
              <a:t>Logo Program</a:t>
            </a:r>
          </a:p>
          <a:p>
            <a:pPr marL="800100" lvl="1" indent="-395288"/>
            <a:r>
              <a:rPr lang="en-US" sz="2400" dirty="0" smtClean="0">
                <a:latin typeface="Trebuchet MS" pitchFamily="34" charset="0"/>
              </a:rPr>
              <a:t>Changes in the Logo Program to support Windows 7</a:t>
            </a:r>
          </a:p>
          <a:p>
            <a:pPr marL="800100" lvl="1" indent="-395288"/>
            <a:r>
              <a:rPr lang="en-US" sz="2400" dirty="0" smtClean="0">
                <a:latin typeface="Trebuchet MS" pitchFamily="34" charset="0"/>
              </a:rPr>
              <a:t>Timelines for Logo requirements refresh</a:t>
            </a:r>
          </a:p>
          <a:p>
            <a:pPr marL="800100" lvl="1" indent="-395288"/>
            <a:r>
              <a:rPr lang="en-US" sz="2400" dirty="0" smtClean="0">
                <a:latin typeface="Trebuchet MS" pitchFamily="34" charset="0"/>
              </a:rPr>
              <a:t>Logo tool enhancements and driver quality data</a:t>
            </a:r>
          </a:p>
          <a:p>
            <a:pPr marL="477851" indent="-395288"/>
            <a:r>
              <a:rPr lang="en-US" sz="2700" dirty="0" smtClean="0">
                <a:latin typeface="Trebuchet MS" pitchFamily="34" charset="0"/>
              </a:rPr>
              <a:t>Opportunity for detailed Q&amp;A</a:t>
            </a:r>
          </a:p>
          <a:p>
            <a:pPr marL="858848" lvl="1" indent="-342900"/>
            <a:r>
              <a:rPr lang="en-US" sz="2300" dirty="0" smtClean="0">
                <a:latin typeface="Trebuchet MS" pitchFamily="34" charset="0"/>
              </a:rPr>
              <a:t>“What’s new in the Windows Logo Program” </a:t>
            </a:r>
            <a:br>
              <a:rPr lang="en-US" sz="2300" dirty="0" smtClean="0">
                <a:latin typeface="Trebuchet MS" pitchFamily="34" charset="0"/>
              </a:rPr>
            </a:br>
            <a:r>
              <a:rPr lang="en-US" sz="2300" dirty="0" smtClean="0">
                <a:latin typeface="Trebuchet MS" pitchFamily="34" charset="0"/>
              </a:rPr>
              <a:t>COR-C644</a:t>
            </a:r>
          </a:p>
        </p:txBody>
      </p:sp>
      <p:sp>
        <p:nvSpPr>
          <p:cNvPr id="4" name="TextBox 3"/>
          <p:cNvSpPr txBox="1"/>
          <p:nvPr/>
        </p:nvSpPr>
        <p:spPr>
          <a:xfrm>
            <a:off x="731838" y="6105367"/>
            <a:ext cx="1835759" cy="246221"/>
          </a:xfrm>
          <a:prstGeom prst="rect">
            <a:avLst/>
          </a:prstGeom>
          <a:noFill/>
        </p:spPr>
        <p:txBody>
          <a:bodyPr wrap="none" rtlCol="0">
            <a:spAutoFit/>
          </a:bodyPr>
          <a:lstStyle/>
          <a:p>
            <a:r>
              <a:rPr lang="en-US" sz="1000" dirty="0" smtClean="0">
                <a:solidFill>
                  <a:schemeClr val="tx1"/>
                </a:solidFill>
                <a:latin typeface="Trebuchet MS" pitchFamily="34" charset="0"/>
              </a:rPr>
              <a:t>Q&amp;A=Questions and Answers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Outline</a:t>
            </a:r>
            <a:endParaRPr lang="en-US" dirty="0">
              <a:latin typeface="Trebuchet MS" pitchFamily="34" charset="0"/>
            </a:endParaRPr>
          </a:p>
        </p:txBody>
      </p:sp>
      <p:sp>
        <p:nvSpPr>
          <p:cNvPr id="3" name="Content Placeholder 2"/>
          <p:cNvSpPr>
            <a:spLocks noGrp="1"/>
          </p:cNvSpPr>
          <p:nvPr>
            <p:ph idx="1"/>
          </p:nvPr>
        </p:nvSpPr>
        <p:spPr>
          <a:xfrm>
            <a:off x="382588" y="1414464"/>
            <a:ext cx="8380412" cy="3357842"/>
          </a:xfrm>
        </p:spPr>
        <p:txBody>
          <a:bodyPr/>
          <a:lstStyle/>
          <a:p>
            <a:pPr marL="457200" lvl="0" indent="-457200"/>
            <a:r>
              <a:rPr lang="en-US" sz="3200" dirty="0" smtClean="0">
                <a:latin typeface="Trebuchet MS" pitchFamily="34" charset="0"/>
              </a:rPr>
              <a:t>Delivering the promise of Windows Logo</a:t>
            </a:r>
          </a:p>
          <a:p>
            <a:pPr marL="457200" lvl="0" indent="-457200"/>
            <a:r>
              <a:rPr lang="en-US" sz="3200" dirty="0" smtClean="0">
                <a:latin typeface="Trebuchet MS" pitchFamily="34" charset="0"/>
              </a:rPr>
              <a:t>Changes to the Windows Hardware </a:t>
            </a:r>
            <a:br>
              <a:rPr lang="en-US" sz="3200" dirty="0" smtClean="0">
                <a:latin typeface="Trebuchet MS" pitchFamily="34" charset="0"/>
              </a:rPr>
            </a:br>
            <a:r>
              <a:rPr lang="en-US" sz="3200" dirty="0" smtClean="0">
                <a:latin typeface="Trebuchet MS" pitchFamily="34" charset="0"/>
              </a:rPr>
              <a:t>Logo Program</a:t>
            </a:r>
          </a:p>
          <a:p>
            <a:pPr marL="457200" lvl="0" indent="-457200"/>
            <a:r>
              <a:rPr lang="en-US" sz="3200" dirty="0" smtClean="0">
                <a:latin typeface="Trebuchet MS" pitchFamily="34" charset="0"/>
              </a:rPr>
              <a:t>Engagement plan for 2009</a:t>
            </a:r>
          </a:p>
          <a:p>
            <a:pPr marL="457200" lvl="0" indent="-457200"/>
            <a:r>
              <a:rPr lang="en-US" sz="3200" dirty="0" smtClean="0">
                <a:latin typeface="Trebuchet MS" pitchFamily="34" charset="0"/>
              </a:rPr>
              <a:t>Key messages and call to action</a:t>
            </a:r>
          </a:p>
          <a:p>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Trebuchet MS" pitchFamily="34" charset="0"/>
              </a:rPr>
              <a:t>Thank You For Working With Us</a:t>
            </a:r>
            <a:endParaRPr lang="en-US" dirty="0">
              <a:latin typeface="Trebuchet MS" pitchFamily="34" charset="0"/>
            </a:endParaRPr>
          </a:p>
        </p:txBody>
      </p:sp>
      <p:sp>
        <p:nvSpPr>
          <p:cNvPr id="15" name="Content Placeholder 14"/>
          <p:cNvSpPr>
            <a:spLocks noGrp="1"/>
          </p:cNvSpPr>
          <p:nvPr>
            <p:ph idx="1"/>
          </p:nvPr>
        </p:nvSpPr>
        <p:spPr>
          <a:xfrm>
            <a:off x="411163" y="1250158"/>
            <a:ext cx="8380412" cy="2244204"/>
          </a:xfrm>
        </p:spPr>
        <p:txBody>
          <a:bodyPr/>
          <a:lstStyle/>
          <a:p>
            <a:pPr>
              <a:lnSpc>
                <a:spcPts val="3500"/>
              </a:lnSpc>
              <a:spcBef>
                <a:spcPts val="0"/>
              </a:spcBef>
            </a:pPr>
            <a:r>
              <a:rPr lang="en-US" sz="3200" dirty="0" smtClean="0">
                <a:latin typeface="Trebuchet MS" pitchFamily="34" charset="0"/>
              </a:rPr>
              <a:t>Participation in the Windows Vista Logo Program shows:</a:t>
            </a:r>
          </a:p>
          <a:p>
            <a:pPr marL="800100" lvl="1" indent="-412750">
              <a:lnSpc>
                <a:spcPts val="3500"/>
              </a:lnSpc>
              <a:spcBef>
                <a:spcPts val="0"/>
              </a:spcBef>
            </a:pPr>
            <a:r>
              <a:rPr lang="en-US" sz="2800" dirty="0" smtClean="0">
                <a:latin typeface="Trebuchet MS" pitchFamily="34" charset="0"/>
              </a:rPr>
              <a:t>Consistent growth</a:t>
            </a:r>
          </a:p>
          <a:p>
            <a:pPr marL="800100" lvl="1" indent="-412750">
              <a:lnSpc>
                <a:spcPts val="3500"/>
              </a:lnSpc>
              <a:spcBef>
                <a:spcPts val="0"/>
              </a:spcBef>
            </a:pPr>
            <a:r>
              <a:rPr lang="en-US" sz="2800" dirty="0" smtClean="0">
                <a:latin typeface="Trebuchet MS" pitchFamily="34" charset="0"/>
              </a:rPr>
              <a:t>Growing market adoption</a:t>
            </a:r>
          </a:p>
          <a:p>
            <a:pPr>
              <a:lnSpc>
                <a:spcPts val="3500"/>
              </a:lnSpc>
              <a:spcBef>
                <a:spcPts val="0"/>
              </a:spcBef>
            </a:pPr>
            <a:endParaRPr lang="en-US" sz="3200" dirty="0">
              <a:latin typeface="Trebuchet MS" pitchFamily="34" charset="0"/>
            </a:endParaRPr>
          </a:p>
        </p:txBody>
      </p:sp>
      <p:pic>
        <p:nvPicPr>
          <p:cNvPr id="13" name="Picture 12" descr="wVista-Works"/>
          <p:cNvPicPr>
            <a:picLocks noChangeAspect="1" noChangeArrowheads="1"/>
          </p:cNvPicPr>
          <p:nvPr/>
        </p:nvPicPr>
        <p:blipFill>
          <a:blip r:embed="rId3"/>
          <a:srcRect/>
          <a:stretch>
            <a:fillRect/>
          </a:stretch>
        </p:blipFill>
        <p:spPr bwMode="auto">
          <a:xfrm>
            <a:off x="5962299" y="5134672"/>
            <a:ext cx="1878624" cy="838200"/>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21" name="Rectangle 20"/>
          <p:cNvSpPr/>
          <p:nvPr/>
        </p:nvSpPr>
        <p:spPr>
          <a:xfrm>
            <a:off x="731838" y="6105367"/>
            <a:ext cx="1252266" cy="246221"/>
          </a:xfrm>
          <a:prstGeom prst="rect">
            <a:avLst/>
          </a:prstGeom>
        </p:spPr>
        <p:txBody>
          <a:bodyPr wrap="none">
            <a:spAutoFit/>
          </a:bodyPr>
          <a:lstStyle/>
          <a:p>
            <a:r>
              <a:rPr lang="en-US" sz="1000" dirty="0" smtClean="0">
                <a:effectLst>
                  <a:outerShdw blurRad="38100" dist="38100" dir="2700000" algn="tl">
                    <a:srgbClr val="000000">
                      <a:alpha val="43137"/>
                    </a:srgbClr>
                  </a:outerShdw>
                </a:effectLst>
                <a:latin typeface="Trebuchet MS" pitchFamily="34" charset="0"/>
              </a:rPr>
              <a:t>* As of Oct 1, 2008</a:t>
            </a:r>
            <a:endParaRPr lang="en-US" sz="1000" dirty="0">
              <a:effectLst>
                <a:outerShdw blurRad="38100" dist="38100" dir="2700000" algn="tl">
                  <a:srgbClr val="000000">
                    <a:alpha val="43137"/>
                  </a:srgbClr>
                </a:outerShdw>
              </a:effectLst>
              <a:latin typeface="Trebuchet MS" pitchFamily="34" charset="0"/>
            </a:endParaRPr>
          </a:p>
        </p:txBody>
      </p:sp>
      <p:pic>
        <p:nvPicPr>
          <p:cNvPr id="1027" name="Picture 3"/>
          <p:cNvPicPr>
            <a:picLocks noChangeAspect="1" noChangeArrowheads="1"/>
          </p:cNvPicPr>
          <p:nvPr/>
        </p:nvPicPr>
        <p:blipFill>
          <a:blip r:embed="rId4"/>
          <a:srcRect/>
          <a:stretch>
            <a:fillRect/>
          </a:stretch>
        </p:blipFill>
        <p:spPr bwMode="auto">
          <a:xfrm>
            <a:off x="764424" y="3185401"/>
            <a:ext cx="4402740" cy="2909088"/>
          </a:xfrm>
          <a:prstGeom prst="rect">
            <a:avLst/>
          </a:prstGeom>
          <a:noFill/>
          <a:ln>
            <a:noFill/>
          </a:ln>
        </p:spPr>
      </p:pic>
      <p:sp>
        <p:nvSpPr>
          <p:cNvPr id="5" name="Content Placeholder 2"/>
          <p:cNvSpPr txBox="1">
            <a:spLocks/>
          </p:cNvSpPr>
          <p:nvPr/>
        </p:nvSpPr>
        <p:spPr bwMode="auto">
          <a:xfrm>
            <a:off x="1341867" y="3193026"/>
            <a:ext cx="3809699" cy="5856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marL="169863" indent="-169863" algn="ctr" defTabSz="914063" fontAlgn="base">
              <a:lnSpc>
                <a:spcPct val="90000"/>
              </a:lnSpc>
              <a:spcBef>
                <a:spcPct val="30000"/>
              </a:spcBef>
              <a:spcAft>
                <a:spcPct val="0"/>
              </a:spcAft>
              <a:buClr>
                <a:schemeClr val="tx2"/>
              </a:buClr>
            </a:pPr>
            <a:r>
              <a:rPr lang="en-US" sz="1400" dirty="0" smtClean="0">
                <a:solidFill>
                  <a:schemeClr val="tx1"/>
                </a:solidFill>
                <a:effectLst>
                  <a:outerShdw blurRad="38100" dist="38100" dir="2700000" algn="tl">
                    <a:srgbClr val="000000">
                      <a:alpha val="43137"/>
                    </a:srgbClr>
                  </a:outerShdw>
                </a:effectLst>
                <a:latin typeface="Trebuchet MS" pitchFamily="34" charset="0"/>
              </a:rPr>
              <a:t>Over 7500 active WinQual accounts</a:t>
            </a:r>
          </a:p>
          <a:p>
            <a:pPr marL="169863" indent="-169863" algn="ctr" defTabSz="914063" fontAlgn="base">
              <a:lnSpc>
                <a:spcPct val="90000"/>
              </a:lnSpc>
              <a:spcBef>
                <a:spcPct val="30000"/>
              </a:spcBef>
              <a:spcAft>
                <a:spcPct val="0"/>
              </a:spcAft>
              <a:buClr>
                <a:schemeClr val="tx2"/>
              </a:buClr>
            </a:pPr>
            <a:r>
              <a:rPr lang="en-US" sz="1400" dirty="0" smtClean="0">
                <a:solidFill>
                  <a:schemeClr val="tx1"/>
                </a:solidFill>
                <a:effectLst>
                  <a:outerShdw blurRad="38100" dist="38100" dir="2700000" algn="tl">
                    <a:srgbClr val="000000">
                      <a:alpha val="43137"/>
                    </a:srgbClr>
                  </a:outerShdw>
                </a:effectLst>
                <a:latin typeface="Trebuchet MS" pitchFamily="34" charset="0"/>
              </a:rPr>
              <a:t>Over 36,000 Windows Vista Logo submissions</a:t>
            </a:r>
          </a:p>
        </p:txBody>
      </p:sp>
      <p:pic>
        <p:nvPicPr>
          <p:cNvPr id="9" name="Picture 8" descr="EN_Cert-Win_Vista_rgb.png"/>
          <p:cNvPicPr>
            <a:picLocks noChangeAspect="1"/>
          </p:cNvPicPr>
          <p:nvPr/>
        </p:nvPicPr>
        <p:blipFill>
          <a:blip r:embed="rId5"/>
          <a:stretch>
            <a:fillRect/>
          </a:stretch>
        </p:blipFill>
        <p:spPr>
          <a:xfrm>
            <a:off x="6175905" y="2355850"/>
            <a:ext cx="1400175" cy="202882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The Promise Of Windows Logo</a:t>
            </a:r>
            <a:endParaRPr lang="en-US" dirty="0">
              <a:latin typeface="Trebuchet MS" pitchFamily="34" charset="0"/>
            </a:endParaRPr>
          </a:p>
        </p:txBody>
      </p:sp>
      <p:sp>
        <p:nvSpPr>
          <p:cNvPr id="5" name="Content Placeholder 4"/>
          <p:cNvSpPr>
            <a:spLocks noGrp="1"/>
          </p:cNvSpPr>
          <p:nvPr>
            <p:ph idx="1"/>
          </p:nvPr>
        </p:nvSpPr>
        <p:spPr>
          <a:xfrm>
            <a:off x="382588" y="1414464"/>
            <a:ext cx="8380412" cy="4158574"/>
          </a:xfrm>
        </p:spPr>
        <p:txBody>
          <a:bodyPr/>
          <a:lstStyle/>
          <a:p>
            <a:pPr marL="404813" lvl="0" indent="-404813"/>
            <a:r>
              <a:rPr lang="en-US" sz="2400" dirty="0" smtClean="0">
                <a:latin typeface="Trebuchet MS" pitchFamily="34" charset="0"/>
              </a:rPr>
              <a:t>Users define “It Works” as </a:t>
            </a:r>
          </a:p>
          <a:p>
            <a:pPr marL="747713" lvl="1" indent="-342900"/>
            <a:r>
              <a:rPr lang="en-US" sz="2000" dirty="0" smtClean="0">
                <a:latin typeface="Trebuchet MS" pitchFamily="34" charset="0"/>
              </a:rPr>
              <a:t>Being able to “install” and “interconnect” their equipment</a:t>
            </a:r>
          </a:p>
          <a:p>
            <a:pPr marL="404813" indent="-404813"/>
            <a:r>
              <a:rPr lang="en-US" sz="2400" dirty="0" smtClean="0">
                <a:latin typeface="Trebuchet MS" pitchFamily="34" charset="0"/>
              </a:rPr>
              <a:t>Initially, a “plug and play” standard</a:t>
            </a:r>
          </a:p>
          <a:p>
            <a:pPr marL="404813" lvl="0" indent="-404813"/>
            <a:r>
              <a:rPr lang="en-US" sz="2400" dirty="0" smtClean="0">
                <a:latin typeface="Trebuchet MS" pitchFamily="34" charset="0"/>
              </a:rPr>
              <a:t>Today, we continue to focus on</a:t>
            </a:r>
          </a:p>
          <a:p>
            <a:pPr marL="747713" lvl="1" indent="-342900"/>
            <a:r>
              <a:rPr lang="en-US" sz="2000" dirty="0" smtClean="0">
                <a:latin typeface="Trebuchet MS" pitchFamily="34" charset="0"/>
              </a:rPr>
              <a:t>Compatibility with Windows</a:t>
            </a:r>
          </a:p>
          <a:p>
            <a:pPr marL="747713" lvl="1" indent="-342900"/>
            <a:r>
              <a:rPr lang="en-US" sz="2000" dirty="0" smtClean="0">
                <a:latin typeface="Trebuchet MS" pitchFamily="34" charset="0"/>
              </a:rPr>
              <a:t>Reliability/Stability</a:t>
            </a:r>
          </a:p>
          <a:p>
            <a:pPr marL="747713" lvl="1" indent="-342900"/>
            <a:r>
              <a:rPr lang="en-US" sz="2000" dirty="0" smtClean="0">
                <a:latin typeface="Trebuchet MS" pitchFamily="34" charset="0"/>
              </a:rPr>
              <a:t>Works well with </a:t>
            </a:r>
            <a:br>
              <a:rPr lang="en-US" sz="2000" dirty="0" smtClean="0">
                <a:latin typeface="Trebuchet MS" pitchFamily="34" charset="0"/>
              </a:rPr>
            </a:br>
            <a:r>
              <a:rPr lang="en-US" sz="2000" dirty="0" smtClean="0">
                <a:latin typeface="Trebuchet MS" pitchFamily="34" charset="0"/>
              </a:rPr>
              <a:t>existing system(s)</a:t>
            </a:r>
          </a:p>
          <a:p>
            <a:pPr marL="747713" lvl="1" indent="-342900"/>
            <a:r>
              <a:rPr lang="en-US" sz="2000" dirty="0" smtClean="0">
                <a:latin typeface="Trebuchet MS" pitchFamily="34" charset="0"/>
              </a:rPr>
              <a:t>Consistent performance</a:t>
            </a:r>
          </a:p>
          <a:p>
            <a:endParaRPr lang="en-US" sz="2400" dirty="0">
              <a:latin typeface="Trebuchet MS" pitchFamily="34" charset="0"/>
            </a:endParaRPr>
          </a:p>
        </p:txBody>
      </p:sp>
      <p:graphicFrame>
        <p:nvGraphicFramePr>
          <p:cNvPr id="6" name="Object 2"/>
          <p:cNvGraphicFramePr>
            <a:graphicFrameLocks noChangeAspect="1"/>
          </p:cNvGraphicFramePr>
          <p:nvPr/>
        </p:nvGraphicFramePr>
        <p:xfrm>
          <a:off x="3974159" y="3202024"/>
          <a:ext cx="5630099" cy="29649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85509" y="6125776"/>
            <a:ext cx="2601994" cy="261610"/>
          </a:xfrm>
          <a:prstGeom prst="rect">
            <a:avLst/>
          </a:prstGeom>
          <a:noFill/>
        </p:spPr>
        <p:txBody>
          <a:bodyPr wrap="none" rtlCol="0">
            <a:spAutoFit/>
          </a:bodyPr>
          <a:lstStyle/>
          <a:p>
            <a:r>
              <a:rPr lang="en-US" sz="1100" i="1" dirty="0" smtClean="0">
                <a:solidFill>
                  <a:schemeClr val="tx1"/>
                </a:solidFill>
                <a:effectLst>
                  <a:outerShdw blurRad="38100" dist="38100" dir="2700000" algn="tl">
                    <a:srgbClr val="000000">
                      <a:alpha val="43137"/>
                    </a:srgbClr>
                  </a:outerShdw>
                </a:effectLst>
                <a:latin typeface="Segoe" pitchFamily="34" charset="0"/>
              </a:rPr>
              <a:t>Chart based on Microsoft  survey 2006</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Outline</a:t>
            </a:r>
            <a:endParaRPr lang="en-US" dirty="0">
              <a:latin typeface="Trebuchet MS" pitchFamily="34" charset="0"/>
            </a:endParaRPr>
          </a:p>
        </p:txBody>
      </p:sp>
      <p:sp>
        <p:nvSpPr>
          <p:cNvPr id="3" name="Content Placeholder 2"/>
          <p:cNvSpPr>
            <a:spLocks noGrp="1"/>
          </p:cNvSpPr>
          <p:nvPr>
            <p:ph idx="1"/>
          </p:nvPr>
        </p:nvSpPr>
        <p:spPr>
          <a:xfrm>
            <a:off x="382588" y="1414464"/>
            <a:ext cx="8380412" cy="2886944"/>
          </a:xfrm>
        </p:spPr>
        <p:txBody>
          <a:bodyPr/>
          <a:lstStyle/>
          <a:p>
            <a:pPr marL="457200" lvl="0" indent="-457200"/>
            <a:r>
              <a:rPr lang="en-US" sz="3200" dirty="0" smtClean="0">
                <a:latin typeface="Trebuchet MS" pitchFamily="34" charset="0"/>
              </a:rPr>
              <a:t>Delivering the promise of Windows Logo</a:t>
            </a:r>
          </a:p>
          <a:p>
            <a:pPr marL="457200" lvl="0" indent="-457200"/>
            <a:r>
              <a:rPr lang="en-US" sz="3200" dirty="0" smtClean="0">
                <a:latin typeface="Trebuchet MS" pitchFamily="34" charset="0"/>
              </a:rPr>
              <a:t>Changes to the Windows Logo Program</a:t>
            </a:r>
          </a:p>
          <a:p>
            <a:pPr marL="457200" lvl="0" indent="-457200"/>
            <a:r>
              <a:rPr lang="en-US" sz="3200" dirty="0" smtClean="0">
                <a:latin typeface="Trebuchet MS" pitchFamily="34" charset="0"/>
              </a:rPr>
              <a:t>Engagement plan for 2009</a:t>
            </a:r>
          </a:p>
          <a:p>
            <a:pPr marL="457200" lvl="0" indent="-457200"/>
            <a:r>
              <a:rPr lang="en-US" sz="3200" dirty="0" smtClean="0">
                <a:latin typeface="Trebuchet MS" pitchFamily="34" charset="0"/>
              </a:rPr>
              <a:t>Key messages and call to action</a:t>
            </a:r>
          </a:p>
          <a:p>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Responding To Your Feedback</a:t>
            </a:r>
            <a:endParaRPr lang="en-US" dirty="0">
              <a:latin typeface="Trebuchet MS" pitchFamily="34" charset="0"/>
            </a:endParaRPr>
          </a:p>
        </p:txBody>
      </p:sp>
      <p:sp>
        <p:nvSpPr>
          <p:cNvPr id="3" name="Content Placeholder 2"/>
          <p:cNvSpPr>
            <a:spLocks noGrp="1"/>
          </p:cNvSpPr>
          <p:nvPr>
            <p:ph idx="1"/>
          </p:nvPr>
        </p:nvSpPr>
        <p:spPr>
          <a:xfrm>
            <a:off x="590406" y="1746973"/>
            <a:ext cx="7943994" cy="2946448"/>
          </a:xfrm>
        </p:spPr>
        <p:txBody>
          <a:bodyPr/>
          <a:lstStyle/>
          <a:p>
            <a:pPr marL="457200" indent="-457200"/>
            <a:r>
              <a:rPr lang="en-US" sz="3200" dirty="0" smtClean="0">
                <a:latin typeface="Trebuchet MS" pitchFamily="34" charset="0"/>
              </a:rPr>
              <a:t>Top three Logo Program issues in 2008</a:t>
            </a:r>
          </a:p>
          <a:p>
            <a:pPr marL="862013" lvl="1" indent="-404813"/>
            <a:r>
              <a:rPr lang="en-US" sz="2800" dirty="0" smtClean="0">
                <a:latin typeface="Trebuchet MS" pitchFamily="34" charset="0"/>
              </a:rPr>
              <a:t>Two Logos – Basic and Premium</a:t>
            </a:r>
          </a:p>
          <a:p>
            <a:pPr marL="862013" lvl="1" indent="-404813"/>
            <a:r>
              <a:rPr lang="en-US" sz="2800" dirty="0" smtClean="0">
                <a:latin typeface="Trebuchet MS" pitchFamily="34" charset="0"/>
              </a:rPr>
              <a:t>Clarity of requirements</a:t>
            </a:r>
          </a:p>
          <a:p>
            <a:pPr marL="862013" lvl="1" indent="-404813"/>
            <a:r>
              <a:rPr lang="en-US" sz="2800" dirty="0" smtClean="0">
                <a:latin typeface="Trebuchet MS" pitchFamily="34" charset="0"/>
              </a:rPr>
              <a:t>Mapping of requirements to user scenarios or experiences</a:t>
            </a:r>
          </a:p>
          <a:p>
            <a:pPr lvl="1"/>
            <a:endParaRPr lang="en-US" sz="28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latin typeface="Trebuchet MS" pitchFamily="34" charset="0"/>
              </a:rPr>
              <a:t>Transitioning To A Single Logo</a:t>
            </a:r>
            <a:endParaRPr lang="en-US" sz="4400" dirty="0">
              <a:latin typeface="Trebuchet MS" pitchFamily="34" charset="0"/>
            </a:endParaRPr>
          </a:p>
        </p:txBody>
      </p:sp>
      <p:sp>
        <p:nvSpPr>
          <p:cNvPr id="17" name="Content Placeholder 16"/>
          <p:cNvSpPr>
            <a:spLocks noGrp="1"/>
          </p:cNvSpPr>
          <p:nvPr>
            <p:ph idx="1"/>
          </p:nvPr>
        </p:nvSpPr>
        <p:spPr>
          <a:xfrm>
            <a:off x="382588" y="1417638"/>
            <a:ext cx="8380412" cy="3470694"/>
          </a:xfrm>
        </p:spPr>
        <p:txBody>
          <a:bodyPr/>
          <a:lstStyle/>
          <a:p>
            <a:pPr marL="457200" indent="-457200"/>
            <a:r>
              <a:rPr lang="en-US" sz="3200" dirty="0" smtClean="0">
                <a:latin typeface="Trebuchet MS" pitchFamily="34" charset="0"/>
              </a:rPr>
              <a:t>For partners</a:t>
            </a:r>
          </a:p>
          <a:p>
            <a:pPr marL="862013" lvl="1" indent="-404813"/>
            <a:r>
              <a:rPr lang="en-US" sz="2800" dirty="0" smtClean="0">
                <a:latin typeface="Trebuchet MS" pitchFamily="34" charset="0"/>
              </a:rPr>
              <a:t>Streamlines and simplifies Windows </a:t>
            </a:r>
            <a:br>
              <a:rPr lang="en-US" sz="2800" dirty="0" smtClean="0">
                <a:latin typeface="Trebuchet MS" pitchFamily="34" charset="0"/>
              </a:rPr>
            </a:br>
            <a:r>
              <a:rPr lang="en-US" sz="2800" dirty="0" smtClean="0">
                <a:latin typeface="Trebuchet MS" pitchFamily="34" charset="0"/>
              </a:rPr>
              <a:t>Logo requirements</a:t>
            </a:r>
          </a:p>
          <a:p>
            <a:pPr marL="457200" indent="-457200"/>
            <a:r>
              <a:rPr lang="en-US" sz="3200" dirty="0" smtClean="0">
                <a:latin typeface="Trebuchet MS" pitchFamily="34" charset="0"/>
              </a:rPr>
              <a:t>For customers</a:t>
            </a:r>
          </a:p>
          <a:p>
            <a:pPr marL="862013" lvl="1" indent="-404813"/>
            <a:r>
              <a:rPr lang="en-US" sz="2800" dirty="0" smtClean="0">
                <a:latin typeface="Trebuchet MS" pitchFamily="34" charset="0"/>
              </a:rPr>
              <a:t>One Logo tier clarifies the promise of </a:t>
            </a:r>
            <a:br>
              <a:rPr lang="en-US" sz="2800" dirty="0" smtClean="0">
                <a:latin typeface="Trebuchet MS" pitchFamily="34" charset="0"/>
              </a:rPr>
            </a:br>
            <a:r>
              <a:rPr lang="en-US" sz="2800" dirty="0" smtClean="0">
                <a:latin typeface="Trebuchet MS" pitchFamily="34" charset="0"/>
              </a:rPr>
              <a:t>the Windows Logo</a:t>
            </a:r>
          </a:p>
          <a:p>
            <a:endParaRPr lang="en-US" sz="3200" dirty="0">
              <a:latin typeface="Trebuchet MS" pitchFamily="34" charset="0"/>
            </a:endParaRPr>
          </a:p>
        </p:txBody>
      </p:sp>
      <p:sp>
        <p:nvSpPr>
          <p:cNvPr id="7" name="TextBox 6"/>
          <p:cNvSpPr txBox="1"/>
          <p:nvPr/>
        </p:nvSpPr>
        <p:spPr>
          <a:xfrm>
            <a:off x="731838" y="6105367"/>
            <a:ext cx="7330440" cy="246221"/>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Trebuchet MS" pitchFamily="34" charset="0"/>
              </a:rPr>
              <a:t>* Official artwork will be available after </a:t>
            </a:r>
            <a:r>
              <a:rPr lang="en-US" sz="1000" dirty="0" err="1" smtClean="0">
                <a:effectLst>
                  <a:outerShdw blurRad="38100" dist="38100" dir="2700000" algn="tl">
                    <a:srgbClr val="000000">
                      <a:alpha val="43137"/>
                    </a:srgbClr>
                  </a:outerShdw>
                </a:effectLst>
                <a:latin typeface="Trebuchet MS" pitchFamily="34" charset="0"/>
              </a:rPr>
              <a:t>WinHEC</a:t>
            </a:r>
            <a:r>
              <a:rPr lang="en-US" sz="1000" dirty="0" smtClean="0">
                <a:effectLst>
                  <a:outerShdw blurRad="38100" dist="38100" dir="2700000" algn="tl">
                    <a:srgbClr val="000000">
                      <a:alpha val="43137"/>
                    </a:srgbClr>
                  </a:outerShdw>
                </a:effectLst>
                <a:latin typeface="Trebuchet MS" pitchFamily="34" charset="0"/>
              </a:rPr>
              <a:t> in November 2008</a:t>
            </a:r>
            <a:endParaRPr lang="en-US" sz="10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Template>
  <TotalTime>0</TotalTime>
  <Words>1623</Words>
  <Application>Microsoft Office PowerPoint</Application>
  <PresentationFormat>On-screen Show (4:3)</PresentationFormat>
  <Paragraphs>466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WinHEC 2008 Template</vt:lpstr>
      <vt:lpstr>Slide 1</vt:lpstr>
      <vt:lpstr>Windows Hardware Logo Program Update</vt:lpstr>
      <vt:lpstr>Session Objectives</vt:lpstr>
      <vt:lpstr>Outline</vt:lpstr>
      <vt:lpstr>Thank You For Working With Us</vt:lpstr>
      <vt:lpstr>The Promise Of Windows Logo</vt:lpstr>
      <vt:lpstr>Outline</vt:lpstr>
      <vt:lpstr>Responding To Your Feedback</vt:lpstr>
      <vt:lpstr>Transitioning To A Single Logo</vt:lpstr>
      <vt:lpstr>Historical Requirements Structure</vt:lpstr>
      <vt:lpstr>The New Requirements Structure</vt:lpstr>
      <vt:lpstr>Existing Logo Requirements </vt:lpstr>
      <vt:lpstr>Requirement Types</vt:lpstr>
      <vt:lpstr>New Logo Program Categories</vt:lpstr>
      <vt:lpstr>Additional Qualification (AQ)</vt:lpstr>
      <vt:lpstr>Expanding The Existing Logo Program</vt:lpstr>
      <vt:lpstr>Planned Additional Qualifications (AQs)</vt:lpstr>
      <vt:lpstr>AQs for Windows Server 2008 R2</vt:lpstr>
      <vt:lpstr>AQs For Windows 7 Client</vt:lpstr>
      <vt:lpstr>Outline</vt:lpstr>
      <vt:lpstr>Windows Logo Requirements</vt:lpstr>
      <vt:lpstr>We Are About To Start Again!</vt:lpstr>
      <vt:lpstr>Windows Logo Tools</vt:lpstr>
      <vt:lpstr>Windows 7 Readiness</vt:lpstr>
      <vt:lpstr>Outline</vt:lpstr>
      <vt:lpstr>Key Messages</vt:lpstr>
      <vt:lpstr>Call To Action</vt:lpstr>
      <vt:lpstr>Related Sessions</vt:lpstr>
      <vt:lpstr>Additional Resources</vt:lpstr>
      <vt:lpstr>Please Complete A Session Evaluation Form Your input is important!</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2008-11-12T05:49:19Z</dcterms:created>
  <dcterms:modified xsi:type="dcterms:W3CDTF">2008-11-12T05:49:30Z</dcterms:modified>
</cp:coreProperties>
</file>