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2"/>
  </p:notesMasterIdLst>
  <p:handoutMasterIdLst>
    <p:handoutMasterId r:id="rId33"/>
  </p:handoutMasterIdLst>
  <p:sldIdLst>
    <p:sldId id="257" r:id="rId2"/>
    <p:sldId id="258" r:id="rId3"/>
    <p:sldId id="279" r:id="rId4"/>
    <p:sldId id="280" r:id="rId5"/>
    <p:sldId id="281" r:id="rId6"/>
    <p:sldId id="282" r:id="rId7"/>
    <p:sldId id="303" r:id="rId8"/>
    <p:sldId id="305" r:id="rId9"/>
    <p:sldId id="304" r:id="rId10"/>
    <p:sldId id="283" r:id="rId11"/>
    <p:sldId id="284" r:id="rId12"/>
    <p:sldId id="285" r:id="rId13"/>
    <p:sldId id="286" r:id="rId14"/>
    <p:sldId id="292" r:id="rId15"/>
    <p:sldId id="293" r:id="rId16"/>
    <p:sldId id="294" r:id="rId17"/>
    <p:sldId id="295" r:id="rId18"/>
    <p:sldId id="296" r:id="rId19"/>
    <p:sldId id="297" r:id="rId20"/>
    <p:sldId id="298" r:id="rId21"/>
    <p:sldId id="299" r:id="rId22"/>
    <p:sldId id="300" r:id="rId23"/>
    <p:sldId id="288" r:id="rId24"/>
    <p:sldId id="289" r:id="rId25"/>
    <p:sldId id="306" r:id="rId26"/>
    <p:sldId id="290" r:id="rId27"/>
    <p:sldId id="291" r:id="rId28"/>
    <p:sldId id="302" r:id="rId29"/>
    <p:sldId id="307" r:id="rId30"/>
    <p:sldId id="272" r:id="rId31"/>
  </p:sldIdLst>
  <p:sldSz cx="9144000" cy="6858000" type="screen4x3"/>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101" d="100"/>
          <a:sy n="101" d="100"/>
        </p:scale>
        <p:origin x="-360" y="-90"/>
      </p:cViewPr>
      <p:guideLst>
        <p:guide orient="horz" pos="2160"/>
        <p:guide orient="horz" pos="146"/>
        <p:guide orient="horz" pos="4178"/>
        <p:guide orient="horz" pos="893"/>
        <p:guide orient="horz" pos="1198"/>
        <p:guide orient="horz" pos="1484"/>
        <p:guide pos="240"/>
        <p:guide pos="5520"/>
        <p:guide pos="2880"/>
        <p:guide pos="461"/>
      </p:guideLst>
    </p:cSldViewPr>
  </p:slid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83" d="100"/>
          <a:sy n="83" d="100"/>
        </p:scale>
        <p:origin x="-195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270F18-6985-49E8-8570-186BA45AE65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270F18-6985-49E8-8570-186BA45AE65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3AF6CFD4-E1D9-4C99-B8BE-56367BC0950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F6CFD4-E1D9-4C99-B8BE-56367BC0950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F6CFD4-E1D9-4C99-B8BE-56367BC0950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F6CFD4-E1D9-4C99-B8BE-56367BC0950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F6CFD4-E1D9-4C99-B8BE-56367BC0950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9:49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F6CFD4-E1D9-4C99-B8BE-56367BC0950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F6CFD4-E1D9-4C99-B8BE-56367BC0950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270F18-6985-49E8-8570-186BA45AE651}"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270F18-6985-49E8-8570-186BA45AE651}"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270F18-6985-49E8-8570-186BA45AE65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dirty="0"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dirty="0"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dirty="0"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3"/>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4"/>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4"/>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connect.microsoft.com/"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www.microsoft.com/whdc" TargetMode="External"/><Relationship Id="rId4" Type="http://schemas.openxmlformats.org/officeDocument/2006/relationships/hyperlink" Target="http://winqual.microsoft.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windowsupdate.microsoft.com/"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www.microsoft.com/whdc/maintain/DrvUpdate.mspx"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inqual.microsoft.com/hcl/"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10.wmf"/><Relationship Id="rId5" Type="http://schemas.openxmlformats.org/officeDocument/2006/relationships/hyperlink" Target="http://www.windowsservercatalog.com/" TargetMode="External"/><Relationship Id="rId4" Type="http://schemas.openxmlformats.org/officeDocument/2006/relationships/hyperlink" Target="http://www.microsoft.com/compatibility"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inqual.microsoft.com/logopoint"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hyperlink" Target="http://connect.microsoft.com/" TargetMode="External"/><Relationship Id="rId4" Type="http://schemas.openxmlformats.org/officeDocument/2006/relationships/hyperlink" Target="http://winqual.microsoft.com/"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WLK:  Things You Need To Know</a:t>
            </a:r>
            <a:endParaRPr lang="en-US" dirty="0"/>
          </a:p>
        </p:txBody>
      </p:sp>
      <p:sp>
        <p:nvSpPr>
          <p:cNvPr id="3" name="Content Placeholder 2"/>
          <p:cNvSpPr>
            <a:spLocks noGrp="1"/>
          </p:cNvSpPr>
          <p:nvPr>
            <p:ph idx="1"/>
          </p:nvPr>
        </p:nvSpPr>
        <p:spPr/>
        <p:txBody>
          <a:bodyPr>
            <a:normAutofit fontScale="25000" lnSpcReduction="20000"/>
          </a:bodyPr>
          <a:lstStyle/>
          <a:p>
            <a:pPr marL="228600" indent="-228600"/>
            <a:r>
              <a:rPr lang="en-US" sz="6400" dirty="0" smtClean="0"/>
              <a:t>Current kit</a:t>
            </a:r>
          </a:p>
          <a:p>
            <a:pPr marL="396875" lvl="1" indent="-168275"/>
            <a:r>
              <a:rPr lang="en-US" sz="6400" dirty="0" smtClean="0"/>
              <a:t>WLK 1.2</a:t>
            </a:r>
          </a:p>
          <a:p>
            <a:pPr marL="396875" lvl="1" indent="-168275"/>
            <a:r>
              <a:rPr lang="en-US" sz="6400" dirty="0" smtClean="0"/>
              <a:t>Currently required for all active logo programs</a:t>
            </a:r>
          </a:p>
          <a:p>
            <a:pPr marL="228600" indent="-228600"/>
            <a:r>
              <a:rPr lang="en-US" sz="6400" dirty="0" smtClean="0"/>
              <a:t>Next kit</a:t>
            </a:r>
          </a:p>
          <a:p>
            <a:pPr marL="396875" lvl="1" indent="-168275"/>
            <a:r>
              <a:rPr lang="en-US" sz="6400" dirty="0" smtClean="0"/>
              <a:t>WLK 1.3</a:t>
            </a:r>
          </a:p>
          <a:p>
            <a:pPr marL="396875" lvl="1" indent="-168275"/>
            <a:r>
              <a:rPr lang="en-US" sz="6400" dirty="0" smtClean="0"/>
              <a:t>Available late this year</a:t>
            </a:r>
          </a:p>
          <a:p>
            <a:pPr marL="396875" lvl="1" indent="-168275"/>
            <a:r>
              <a:rPr lang="en-US" sz="6400" dirty="0" smtClean="0"/>
              <a:t>Will support all active logo programs</a:t>
            </a:r>
          </a:p>
          <a:p>
            <a:pPr marL="396875" lvl="1" indent="-168275"/>
            <a:r>
              <a:rPr lang="en-US" sz="6400" dirty="0" smtClean="0"/>
              <a:t>Windows 7</a:t>
            </a:r>
          </a:p>
          <a:p>
            <a:pPr marL="576263" lvl="2" indent="-179388"/>
            <a:r>
              <a:rPr lang="en-US" sz="6100" dirty="0" smtClean="0"/>
              <a:t>Will include beta versions of all Windows 7 logo tests and Additional Qualifications</a:t>
            </a:r>
          </a:p>
          <a:p>
            <a:pPr marL="576263" lvl="2" indent="-179388"/>
            <a:r>
              <a:rPr lang="en-US" sz="6100" dirty="0" smtClean="0"/>
              <a:t>Will allow you to preview changes to the logo program for Windows 7</a:t>
            </a:r>
          </a:p>
          <a:p>
            <a:pPr marL="576263" lvl="2" indent="-179388"/>
            <a:r>
              <a:rPr lang="en-US" sz="6100" i="1" dirty="0" smtClean="0"/>
              <a:t>Cannot</a:t>
            </a:r>
            <a:r>
              <a:rPr lang="en-US" sz="6100" dirty="0" smtClean="0"/>
              <a:t> be used to get a Windows 7 logo</a:t>
            </a:r>
          </a:p>
          <a:p>
            <a:pPr marL="228600" indent="-228600"/>
            <a:r>
              <a:rPr lang="en-US" sz="6400" dirty="0" smtClean="0"/>
              <a:t>After that</a:t>
            </a:r>
          </a:p>
          <a:p>
            <a:pPr marL="396875" lvl="1" indent="-168275"/>
            <a:r>
              <a:rPr lang="en-US" sz="6400" dirty="0" smtClean="0"/>
              <a:t>WLK 1.4</a:t>
            </a:r>
          </a:p>
          <a:p>
            <a:pPr marL="396875" lvl="1" indent="-168275"/>
            <a:r>
              <a:rPr lang="en-US" sz="6400" dirty="0" smtClean="0"/>
              <a:t>Will ship at same time as Windows 7 RC</a:t>
            </a:r>
          </a:p>
          <a:p>
            <a:pPr marL="396875" lvl="1" indent="-168275"/>
            <a:r>
              <a:rPr lang="en-US" sz="6400" dirty="0" smtClean="0"/>
              <a:t>Can be used to get a Windows 7 logo and Additional Qualifications</a:t>
            </a:r>
          </a:p>
          <a:p>
            <a:pPr marL="396875" lvl="1" indent="-168275"/>
            <a:r>
              <a:rPr lang="en-US" sz="6400" dirty="0" smtClean="0"/>
              <a:t>Will eventually replace all previous kits</a:t>
            </a:r>
          </a:p>
          <a:p>
            <a:pPr>
              <a:buNone/>
            </a:pPr>
            <a:endParaRPr lang="en-US" dirty="0" smtClean="0"/>
          </a:p>
          <a:p>
            <a:endParaRPr lang="en-US" dirty="0" smtClean="0"/>
          </a:p>
          <a:p>
            <a:pPr lvl="1">
              <a:buNone/>
            </a:pPr>
            <a:endParaRPr lang="en-US" dirty="0" smtClean="0"/>
          </a:p>
        </p:txBody>
      </p:sp>
      <p:pic>
        <p:nvPicPr>
          <p:cNvPr id="8" name="Picture 2" descr="C:\Users\craigrow\AppData\Local\Microsoft\Windows\Temporary Internet Files\Content.IE5\JQY957HZ\MCj01051880000[1].wmf"/>
          <p:cNvPicPr>
            <a:picLocks noChangeAspect="1" noChangeArrowheads="1"/>
          </p:cNvPicPr>
          <p:nvPr/>
        </p:nvPicPr>
        <p:blipFill>
          <a:blip r:embed="rId3"/>
          <a:srcRect/>
          <a:stretch>
            <a:fillRect/>
          </a:stretch>
        </p:blipFill>
        <p:spPr bwMode="auto">
          <a:xfrm>
            <a:off x="1785817" y="3434155"/>
            <a:ext cx="467215" cy="417083"/>
          </a:xfrm>
          <a:prstGeom prst="rect">
            <a:avLst/>
          </a:prstGeom>
          <a:noFill/>
        </p:spPr>
      </p:pic>
      <p:pic>
        <p:nvPicPr>
          <p:cNvPr id="9" name="Picture 2" descr="C:\Users\craigrow\AppData\Local\Microsoft\Windows\Temporary Internet Files\Content.IE5\JQY957HZ\MCj01051880000[1].wmf"/>
          <p:cNvPicPr>
            <a:picLocks noChangeAspect="1" noChangeArrowheads="1"/>
          </p:cNvPicPr>
          <p:nvPr/>
        </p:nvPicPr>
        <p:blipFill>
          <a:blip r:embed="rId3"/>
          <a:srcRect/>
          <a:stretch>
            <a:fillRect/>
          </a:stretch>
        </p:blipFill>
        <p:spPr bwMode="auto">
          <a:xfrm>
            <a:off x="1570664" y="4875680"/>
            <a:ext cx="467215" cy="417083"/>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WLK: How To Get It</a:t>
            </a:r>
            <a:endParaRPr lang="en-US" dirty="0"/>
          </a:p>
        </p:txBody>
      </p:sp>
      <p:sp>
        <p:nvSpPr>
          <p:cNvPr id="3" name="Content Placeholder 2"/>
          <p:cNvSpPr>
            <a:spLocks noGrp="1"/>
          </p:cNvSpPr>
          <p:nvPr>
            <p:ph idx="1"/>
          </p:nvPr>
        </p:nvSpPr>
        <p:spPr>
          <a:xfrm>
            <a:off x="382588" y="1414464"/>
            <a:ext cx="8380412" cy="5219891"/>
          </a:xfrm>
        </p:spPr>
        <p:txBody>
          <a:bodyPr/>
          <a:lstStyle/>
          <a:p>
            <a:r>
              <a:rPr lang="en-US" sz="2400" dirty="0" smtClean="0"/>
              <a:t>Go to </a:t>
            </a:r>
            <a:r>
              <a:rPr lang="en-US" sz="2400" dirty="0" smtClean="0">
                <a:hlinkClick r:id="rId3"/>
              </a:rPr>
              <a:t>http://connect.microsoft.com</a:t>
            </a:r>
            <a:r>
              <a:rPr lang="en-US" sz="2400" dirty="0" smtClean="0"/>
              <a:t> and sign in</a:t>
            </a:r>
          </a:p>
          <a:p>
            <a:r>
              <a:rPr lang="en-US" sz="2400" dirty="0" smtClean="0"/>
              <a:t>Generally we release preview builds about four </a:t>
            </a:r>
            <a:br>
              <a:rPr lang="en-US" sz="2400" dirty="0" smtClean="0"/>
            </a:br>
            <a:r>
              <a:rPr lang="en-US" sz="2400" dirty="0" smtClean="0"/>
              <a:t>and eight weeks before a kit release</a:t>
            </a:r>
          </a:p>
          <a:p>
            <a:r>
              <a:rPr lang="en-US" sz="2400" dirty="0" smtClean="0"/>
              <a:t>Establish a connection for the new Windows Logo </a:t>
            </a:r>
            <a:br>
              <a:rPr lang="en-US" sz="2400" dirty="0" smtClean="0"/>
            </a:br>
            <a:r>
              <a:rPr lang="en-US" sz="2400" dirty="0" smtClean="0"/>
              <a:t>Kit program</a:t>
            </a:r>
          </a:p>
          <a:p>
            <a:r>
              <a:rPr lang="en-US" sz="2400" dirty="0" smtClean="0"/>
              <a:t>Download the ISO and burn to a DVD</a:t>
            </a:r>
          </a:p>
          <a:p>
            <a:r>
              <a:rPr lang="en-US" sz="2400" dirty="0" smtClean="0"/>
              <a:t>Also download the help file; it’s updated monthly</a:t>
            </a:r>
          </a:p>
          <a:p>
            <a:r>
              <a:rPr lang="en-US" sz="2400" dirty="0" smtClean="0"/>
              <a:t>Filters:  Go to </a:t>
            </a:r>
            <a:r>
              <a:rPr lang="en-US" sz="2400" dirty="0" smtClean="0">
                <a:hlinkClick r:id="rId4"/>
              </a:rPr>
              <a:t>http://winqual.microsoft.com</a:t>
            </a:r>
            <a:endParaRPr lang="en-US" sz="2400" dirty="0" smtClean="0"/>
          </a:p>
          <a:p>
            <a:r>
              <a:rPr lang="en-US" sz="2400" dirty="0" smtClean="0"/>
              <a:t>Quick fix engineering (QFEs) releases: go to </a:t>
            </a:r>
            <a:r>
              <a:rPr lang="en-US" sz="2400" dirty="0" smtClean="0">
                <a:hlinkClick r:id="rId5"/>
              </a:rPr>
              <a:t>http://www.microsoft.com/whdc</a:t>
            </a:r>
            <a:endParaRPr lang="en-US" sz="2400" dirty="0" smtClean="0"/>
          </a:p>
          <a:p>
            <a:endParaRPr lang="en-US" sz="2400" dirty="0" smtClean="0"/>
          </a:p>
          <a:p>
            <a:endParaRPr lang="en-US" sz="24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lang="en-US" sz="4400" dirty="0" smtClean="0"/>
              <a:t>Submitting Via </a:t>
            </a:r>
            <a:r>
              <a:rPr sz="4400" smtClean="0"/>
              <a:t>T</a:t>
            </a:r>
            <a:r>
              <a:rPr lang="en-US" sz="4400" dirty="0" smtClean="0"/>
              <a:t>he Winqual Portal</a:t>
            </a:r>
            <a:endParaRPr lang="en-US" sz="4400" dirty="0"/>
          </a:p>
        </p:txBody>
      </p:sp>
      <p:sp>
        <p:nvSpPr>
          <p:cNvPr id="3" name="Content Placeholder 2"/>
          <p:cNvSpPr>
            <a:spLocks noGrp="1"/>
          </p:cNvSpPr>
          <p:nvPr>
            <p:ph idx="1"/>
          </p:nvPr>
        </p:nvSpPr>
        <p:spPr>
          <a:xfrm>
            <a:off x="382588" y="1414464"/>
            <a:ext cx="8380412" cy="5482527"/>
          </a:xfrm>
        </p:spPr>
        <p:txBody>
          <a:bodyPr/>
          <a:lstStyle/>
          <a:p>
            <a:pPr marL="347663" indent="-347663"/>
            <a:r>
              <a:rPr lang="en-US" sz="2000" dirty="0" smtClean="0"/>
              <a:t>Establish your Winqual account: requires a VeriSign certificate</a:t>
            </a:r>
          </a:p>
          <a:p>
            <a:pPr marL="347663" indent="-347663"/>
            <a:r>
              <a:rPr lang="en-US" sz="2000" dirty="0" smtClean="0"/>
              <a:t>Your company may already have an account; find your admin</a:t>
            </a:r>
          </a:p>
          <a:p>
            <a:pPr marL="347663" indent="-347663"/>
            <a:r>
              <a:rPr lang="en-US" sz="2000" dirty="0" smtClean="0"/>
              <a:t>Upload drivers</a:t>
            </a:r>
          </a:p>
          <a:p>
            <a:pPr marL="347663" indent="-347663"/>
            <a:r>
              <a:rPr lang="en-US" sz="2000" dirty="0" smtClean="0"/>
              <a:t>Sign legal agreements</a:t>
            </a:r>
          </a:p>
          <a:p>
            <a:pPr marL="347663" indent="-347663"/>
            <a:r>
              <a:rPr lang="en-US" sz="2000" dirty="0" smtClean="0"/>
              <a:t>Download signed drivers</a:t>
            </a:r>
          </a:p>
          <a:p>
            <a:pPr marL="347663" indent="-347663"/>
            <a:r>
              <a:rPr lang="en-US" sz="2000" dirty="0" smtClean="0"/>
              <a:t>Gotcha:  Filters</a:t>
            </a:r>
          </a:p>
          <a:p>
            <a:pPr marL="347663" indent="-347663"/>
            <a:r>
              <a:rPr lang="en-US" sz="2000" dirty="0" smtClean="0"/>
              <a:t>Windows 7 </a:t>
            </a:r>
          </a:p>
          <a:p>
            <a:pPr marL="625475" lvl="1" indent="-277813"/>
            <a:r>
              <a:rPr lang="en-US" sz="1600" dirty="0" smtClean="0"/>
              <a:t>Additional Qualifications:  </a:t>
            </a:r>
            <a:r>
              <a:rPr lang="en-US" sz="1600" dirty="0" err="1" smtClean="0"/>
              <a:t>Winqual</a:t>
            </a:r>
            <a:r>
              <a:rPr lang="en-US" sz="1600" dirty="0" smtClean="0"/>
              <a:t>/WST process is exactly the same </a:t>
            </a:r>
            <a:br>
              <a:rPr lang="en-US" sz="1600" dirty="0" smtClean="0"/>
            </a:br>
            <a:r>
              <a:rPr lang="en-US" sz="1600" dirty="0" smtClean="0"/>
              <a:t>with or without AQs</a:t>
            </a:r>
          </a:p>
          <a:p>
            <a:pPr marL="625475" lvl="1" indent="-277813"/>
            <a:r>
              <a:rPr lang="en-US" sz="1600" dirty="0" smtClean="0"/>
              <a:t>Device Center:  Add your icon and metadata via WST</a:t>
            </a:r>
          </a:p>
          <a:p>
            <a:pPr marL="625475" lvl="1" indent="-277813"/>
            <a:r>
              <a:rPr lang="en-US" sz="1600" dirty="0" smtClean="0"/>
              <a:t>DXP:  A special case</a:t>
            </a:r>
          </a:p>
          <a:p>
            <a:pPr marL="854075" lvl="2" indent="-228600"/>
            <a:r>
              <a:rPr lang="en-US" sz="1400" dirty="0" smtClean="0"/>
              <a:t>DXP may be added to an existing logo via a separate portal on Winqual</a:t>
            </a:r>
          </a:p>
          <a:p>
            <a:pPr marL="854075" lvl="2" indent="-228600"/>
            <a:r>
              <a:rPr lang="en-US" sz="1400" dirty="0" smtClean="0"/>
              <a:t>DXP will be required for specific devices</a:t>
            </a:r>
          </a:p>
          <a:p>
            <a:endParaRPr lang="en-US" dirty="0" smtClean="0"/>
          </a:p>
        </p:txBody>
      </p:sp>
      <p:pic>
        <p:nvPicPr>
          <p:cNvPr id="4" name="Picture 2" descr="C:\Users\craigrow\AppData\Local\Microsoft\Windows\Temporary Internet Files\Content.IE5\JQY957HZ\MCj01051880000[1].wmf"/>
          <p:cNvPicPr>
            <a:picLocks noChangeAspect="1" noChangeArrowheads="1"/>
          </p:cNvPicPr>
          <p:nvPr/>
        </p:nvPicPr>
        <p:blipFill>
          <a:blip r:embed="rId3"/>
          <a:srcRect/>
          <a:stretch>
            <a:fillRect/>
          </a:stretch>
        </p:blipFill>
        <p:spPr bwMode="auto">
          <a:xfrm>
            <a:off x="2089020" y="3864461"/>
            <a:ext cx="467215" cy="417083"/>
          </a:xfrm>
          <a:prstGeom prst="rect">
            <a:avLst/>
          </a:prstGeom>
          <a:noFill/>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Crash Analysis</a:t>
            </a:r>
            <a:endParaRPr lang="en-US" dirty="0"/>
          </a:p>
        </p:txBody>
      </p:sp>
      <p:sp>
        <p:nvSpPr>
          <p:cNvPr id="3" name="Content Placeholder 2"/>
          <p:cNvSpPr>
            <a:spLocks noGrp="1"/>
          </p:cNvSpPr>
          <p:nvPr>
            <p:ph idx="1"/>
          </p:nvPr>
        </p:nvSpPr>
        <p:spPr>
          <a:xfrm>
            <a:off x="382588" y="1414464"/>
            <a:ext cx="7071760" cy="4271939"/>
          </a:xfrm>
        </p:spPr>
        <p:txBody>
          <a:bodyPr/>
          <a:lstStyle/>
          <a:p>
            <a:r>
              <a:rPr lang="en-US" sz="2400" dirty="0" smtClean="0"/>
              <a:t>Identify driver issues and deliver solutions directly to the customers that are impacted </a:t>
            </a:r>
            <a:br>
              <a:rPr lang="en-US" sz="2400" dirty="0" smtClean="0"/>
            </a:br>
            <a:r>
              <a:rPr lang="en-US" sz="2400" dirty="0" smtClean="0"/>
              <a:t>by them</a:t>
            </a:r>
          </a:p>
          <a:p>
            <a:r>
              <a:rPr lang="en-US" sz="2400" dirty="0" smtClean="0"/>
              <a:t>Enhance your customer’s experience and perception of your product by delivering </a:t>
            </a:r>
            <a:br>
              <a:rPr lang="en-US" sz="2400" dirty="0" smtClean="0"/>
            </a:br>
            <a:r>
              <a:rPr lang="en-US" sz="2400" dirty="0" smtClean="0"/>
              <a:t>fixes for specific issues</a:t>
            </a:r>
          </a:p>
          <a:p>
            <a:r>
              <a:rPr lang="en-US" sz="2400" dirty="0" smtClean="0"/>
              <a:t>Use DQR to find the fires; use OCA to fight </a:t>
            </a:r>
            <a:br>
              <a:rPr lang="en-US" sz="2400" dirty="0" smtClean="0"/>
            </a:br>
            <a:r>
              <a:rPr lang="en-US" sz="2400" dirty="0" smtClean="0"/>
              <a:t>the fires</a:t>
            </a:r>
          </a:p>
          <a:p>
            <a:r>
              <a:rPr lang="en-US" sz="2400" dirty="0" err="1" smtClean="0"/>
              <a:t>WinHEC</a:t>
            </a:r>
            <a:r>
              <a:rPr lang="en-US" sz="2400" dirty="0" smtClean="0"/>
              <a:t>:  The Driver Quality Rating Tool, Thursday 2PM, room 410</a:t>
            </a:r>
          </a:p>
          <a:p>
            <a:r>
              <a:rPr lang="en-US" sz="2400" dirty="0" smtClean="0"/>
              <a:t>Walk-through</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preferRelativeResize="0">
            <a:picLocks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308167"/>
            <a:ext cx="7142634" cy="2243691"/>
          </a:xfrm>
        </p:spPr>
        <p:txBody>
          <a:bodyPr/>
          <a:lstStyle/>
          <a:p>
            <a:r>
              <a:rPr smtClean="0"/>
              <a:t>Windows Logo Program Tools: Overview and Directions</a:t>
            </a:r>
            <a:endParaRPr lang="en-US" dirty="0"/>
          </a:p>
        </p:txBody>
      </p:sp>
      <p:sp>
        <p:nvSpPr>
          <p:cNvPr id="3" name="Subtitle 2"/>
          <p:cNvSpPr>
            <a:spLocks noGrp="1"/>
          </p:cNvSpPr>
          <p:nvPr>
            <p:ph type="subTitle" idx="1"/>
          </p:nvPr>
        </p:nvSpPr>
        <p:spPr>
          <a:xfrm>
            <a:off x="1721048" y="3650133"/>
            <a:ext cx="5866482" cy="473207"/>
          </a:xfrm>
        </p:spPr>
        <p:txBody>
          <a:bodyPr/>
          <a:lstStyle/>
          <a:p>
            <a:r>
              <a:rPr lang="en-US" sz="2000" dirty="0" smtClean="0"/>
              <a:t>Karl Froelich</a:t>
            </a:r>
          </a:p>
          <a:p>
            <a:r>
              <a:rPr lang="en-US" sz="2000" dirty="0" smtClean="0"/>
              <a:t>Lead Program Manager</a:t>
            </a:r>
          </a:p>
          <a:p>
            <a:r>
              <a:rPr lang="en-US" sz="2000" dirty="0" smtClean="0"/>
              <a:t>Microsoft Corporation</a:t>
            </a:r>
          </a:p>
          <a:p>
            <a:endParaRPr lang="en-US" dirty="0"/>
          </a:p>
        </p:txBody>
      </p:sp>
      <p:sp>
        <p:nvSpPr>
          <p:cNvPr id="4" name="Subtitle 2"/>
          <p:cNvSpPr txBox="1">
            <a:spLocks/>
          </p:cNvSpPr>
          <p:nvPr/>
        </p:nvSpPr>
        <p:spPr bwMode="auto">
          <a:xfrm>
            <a:off x="4754126" y="3631083"/>
            <a:ext cx="2837299" cy="12880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1" fontAlgn="base" latinLnBrk="0" hangingPunct="1">
              <a:lnSpc>
                <a:spcPct val="90000"/>
              </a:lnSpc>
              <a:spcBef>
                <a:spcPct val="0"/>
              </a:spcBef>
              <a:spcAft>
                <a:spcPct val="0"/>
              </a:spcAft>
              <a:buClr>
                <a:schemeClr val="tx2"/>
              </a:buClr>
              <a:buSzPct val="95000"/>
              <a:buFont typeface="Wingdings" pitchFamily="2" charset="2"/>
              <a:buNone/>
              <a:tabLst/>
              <a:defRPr/>
            </a:pPr>
            <a:r>
              <a:rPr kumimoji="0" lang="en-US" sz="20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Craig Rowland</a:t>
            </a:r>
          </a:p>
          <a:p>
            <a:pPr marL="0" marR="0" lvl="0" indent="0" algn="l" defTabSz="912777" rtl="0" eaLnBrk="1" fontAlgn="base" latinLnBrk="0" hangingPunct="1">
              <a:lnSpc>
                <a:spcPct val="90000"/>
              </a:lnSpc>
              <a:spcBef>
                <a:spcPct val="0"/>
              </a:spcBef>
              <a:spcAft>
                <a:spcPct val="0"/>
              </a:spcAft>
              <a:buClr>
                <a:schemeClr val="tx2"/>
              </a:buClr>
              <a:buSzPct val="95000"/>
              <a:buFont typeface="Wingdings" pitchFamily="2" charset="2"/>
              <a:buNone/>
              <a:tabLst/>
              <a:defRPr/>
            </a:pPr>
            <a:r>
              <a:rPr kumimoji="0" lang="en-US" sz="20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Senior Program Manager</a:t>
            </a:r>
          </a:p>
          <a:p>
            <a:pPr marL="0" marR="0" lvl="0" indent="0" algn="l" defTabSz="912777" rtl="0" eaLnBrk="1" fontAlgn="base" latinLnBrk="0" hangingPunct="1">
              <a:lnSpc>
                <a:spcPct val="90000"/>
              </a:lnSpc>
              <a:spcBef>
                <a:spcPct val="0"/>
              </a:spcBef>
              <a:spcAft>
                <a:spcPct val="0"/>
              </a:spcAft>
              <a:buClr>
                <a:schemeClr val="tx2"/>
              </a:buClr>
              <a:buSzPct val="95000"/>
              <a:buFont typeface="Wingdings" pitchFamily="2" charset="2"/>
              <a:buNone/>
              <a:tabLst/>
              <a:defRPr/>
            </a:pPr>
            <a:r>
              <a:rPr kumimoji="0" lang="en-US" sz="20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Microsoft Corporation</a:t>
            </a:r>
          </a:p>
          <a:p>
            <a:pPr marL="0" marR="0" lvl="0" indent="0" algn="l" defTabSz="912777" rtl="0" eaLnBrk="1" fontAlgn="base" latinLnBrk="0" hangingPunct="1">
              <a:lnSpc>
                <a:spcPct val="90000"/>
              </a:lnSpc>
              <a:spcBef>
                <a:spcPct val="0"/>
              </a:spcBef>
              <a:spcAft>
                <a:spcPct val="0"/>
              </a:spcAft>
              <a:buClr>
                <a:schemeClr val="tx2"/>
              </a:buClr>
              <a:buSzPct val="95000"/>
              <a:buFont typeface="Wingdings" pitchFamily="2" charset="2"/>
              <a:buNone/>
              <a:tabLst/>
              <a:defRPr/>
            </a:pPr>
            <a:endParaRPr kumimoji="0" lang="en-US" sz="3300" b="0" i="0" u="none" strike="noStrike" kern="0" cap="none" spc="0" normalizeH="0" baseline="0" noProof="0" dirty="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1"/>
            <a:ext cx="9144000" cy="690481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lstStyle/>
          <a:p>
            <a:r>
              <a:rPr lang="en-US" sz="4000" dirty="0" smtClean="0"/>
              <a:t>Get Your Drivers On Users’ Systems</a:t>
            </a:r>
            <a:endParaRPr lang="en-US" sz="4000" dirty="0"/>
          </a:p>
        </p:txBody>
      </p:sp>
      <p:sp>
        <p:nvSpPr>
          <p:cNvPr id="3" name="Content Placeholder 2"/>
          <p:cNvSpPr>
            <a:spLocks noGrp="1"/>
          </p:cNvSpPr>
          <p:nvPr>
            <p:ph idx="1"/>
          </p:nvPr>
        </p:nvSpPr>
        <p:spPr>
          <a:xfrm>
            <a:off x="382588" y="1414464"/>
            <a:ext cx="8380412" cy="4165756"/>
          </a:xfrm>
        </p:spPr>
        <p:txBody>
          <a:bodyPr/>
          <a:lstStyle/>
          <a:p>
            <a:r>
              <a:rPr lang="en-US" sz="2400" dirty="0" smtClean="0"/>
              <a:t>Each week, millions of users worldwide </a:t>
            </a:r>
            <a:br>
              <a:rPr lang="en-US" sz="2400" dirty="0" smtClean="0"/>
            </a:br>
            <a:r>
              <a:rPr lang="en-US" sz="2400" dirty="0" smtClean="0"/>
              <a:t>automatically update their systems at </a:t>
            </a:r>
            <a:r>
              <a:rPr lang="en-US" sz="2400" dirty="0" smtClean="0">
                <a:hlinkClick r:id="rId3"/>
              </a:rPr>
              <a:t>http://windowsupdate.microsoft.com</a:t>
            </a:r>
            <a:endParaRPr lang="en-US" sz="2400" dirty="0" smtClean="0"/>
          </a:p>
          <a:p>
            <a:r>
              <a:rPr lang="en-US" sz="2400" dirty="0" smtClean="0"/>
              <a:t>Best practice:  Distribute your logoed drivers </a:t>
            </a:r>
            <a:br>
              <a:rPr lang="en-US" sz="2400" dirty="0" smtClean="0"/>
            </a:br>
            <a:r>
              <a:rPr lang="en-US" sz="2400" dirty="0" smtClean="0"/>
              <a:t>through Windows Update</a:t>
            </a:r>
          </a:p>
          <a:p>
            <a:r>
              <a:rPr lang="en-US" sz="2400" dirty="0" smtClean="0"/>
              <a:t>Manage settings for distributing your driver via </a:t>
            </a:r>
            <a:br>
              <a:rPr lang="en-US" sz="2400" dirty="0" smtClean="0"/>
            </a:br>
            <a:r>
              <a:rPr lang="en-US" sz="2400" dirty="0" smtClean="0"/>
              <a:t>Driver Distribution Center (DDC) on </a:t>
            </a:r>
            <a:r>
              <a:rPr lang="en-US" sz="2400" dirty="0" err="1" smtClean="0"/>
              <a:t>Winqual</a:t>
            </a:r>
            <a:endParaRPr lang="en-US" sz="2400" dirty="0" smtClean="0"/>
          </a:p>
          <a:p>
            <a:pPr lvl="1"/>
            <a:r>
              <a:rPr lang="en-US" sz="2000" dirty="0" smtClean="0"/>
              <a:t>View download statistics and WER data</a:t>
            </a:r>
          </a:p>
          <a:p>
            <a:pPr lvl="1"/>
            <a:r>
              <a:rPr lang="en-US" sz="2000" dirty="0" smtClean="0"/>
              <a:t>Use a co-installer to install applications with your driver</a:t>
            </a:r>
          </a:p>
          <a:p>
            <a:pPr lvl="1"/>
            <a:r>
              <a:rPr lang="en-US" sz="2000" dirty="0" smtClean="0"/>
              <a:t>For details, see Distributing Drivers on Windows Update</a:t>
            </a:r>
            <a:br>
              <a:rPr lang="en-US" sz="2000" dirty="0" smtClean="0"/>
            </a:br>
            <a:r>
              <a:rPr lang="en-US" sz="2000" dirty="0" smtClean="0">
                <a:hlinkClick r:id="rId4"/>
              </a:rPr>
              <a:t>www.microsoft.com/whdc/maintain/DrvUpdate.mspx</a:t>
            </a:r>
            <a:r>
              <a:rPr lang="en-US" sz="2000" dirty="0" smtClean="0"/>
              <a:t> </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Sell More Stuff</a:t>
            </a:r>
            <a:endParaRPr lang="en-US" dirty="0"/>
          </a:p>
        </p:txBody>
      </p:sp>
      <p:sp>
        <p:nvSpPr>
          <p:cNvPr id="3" name="Content Placeholder 2"/>
          <p:cNvSpPr>
            <a:spLocks noGrp="1"/>
          </p:cNvSpPr>
          <p:nvPr>
            <p:ph idx="1"/>
          </p:nvPr>
        </p:nvSpPr>
        <p:spPr>
          <a:xfrm>
            <a:off x="382588" y="1417638"/>
            <a:ext cx="8380412" cy="4719636"/>
          </a:xfrm>
        </p:spPr>
        <p:txBody>
          <a:bodyPr>
            <a:normAutofit fontScale="47500" lnSpcReduction="20000"/>
          </a:bodyPr>
          <a:lstStyle/>
          <a:p>
            <a:pPr marL="228600" indent="-228600"/>
            <a:r>
              <a:rPr lang="en-US" dirty="0" smtClean="0"/>
              <a:t>Windows Logoed Products List</a:t>
            </a:r>
          </a:p>
          <a:p>
            <a:pPr marL="396875" lvl="1" indent="-168275">
              <a:tabLst>
                <a:tab pos="396875" algn="l"/>
              </a:tabLst>
            </a:pPr>
            <a:r>
              <a:rPr lang="en-US" dirty="0" smtClean="0"/>
              <a:t>Windows logoed hardware only</a:t>
            </a:r>
          </a:p>
          <a:p>
            <a:pPr marL="396875" lvl="1" indent="-168275">
              <a:tabLst>
                <a:tab pos="396875" algn="l"/>
              </a:tabLst>
            </a:pPr>
            <a:r>
              <a:rPr lang="en-US" dirty="0" smtClean="0"/>
              <a:t>List used as purchasing criteria for governments and Fortune 500 companies</a:t>
            </a:r>
          </a:p>
          <a:p>
            <a:pPr marL="396875" lvl="1" indent="-168275">
              <a:tabLst>
                <a:tab pos="396875" algn="l"/>
              </a:tabLst>
            </a:pPr>
            <a:r>
              <a:rPr lang="en-US" dirty="0" smtClean="0">
                <a:hlinkClick r:id="rId3"/>
              </a:rPr>
              <a:t>http://winqual.microsoft.com/hcl/</a:t>
            </a:r>
            <a:endParaRPr lang="en-US" dirty="0" smtClean="0"/>
          </a:p>
          <a:p>
            <a:pPr marL="228600" indent="-228600"/>
            <a:r>
              <a:rPr lang="en-US" dirty="0" smtClean="0"/>
              <a:t>Windows Vista Compatibility Center</a:t>
            </a:r>
          </a:p>
          <a:p>
            <a:pPr marL="396875" lvl="1" indent="-168275">
              <a:tabLst>
                <a:tab pos="396875" algn="l"/>
              </a:tabLst>
            </a:pPr>
            <a:r>
              <a:rPr lang="en-US" dirty="0" smtClean="0"/>
              <a:t>Compatibility listing and logo status for devices and software sold at retail</a:t>
            </a:r>
          </a:p>
          <a:p>
            <a:pPr marL="396875" lvl="1" indent="-168275">
              <a:tabLst>
                <a:tab pos="396875" algn="l"/>
              </a:tabLst>
            </a:pPr>
            <a:r>
              <a:rPr lang="en-US" dirty="0" smtClean="0"/>
              <a:t>Leverage Microsoft’s marketing dollars behind compatibility and logo</a:t>
            </a:r>
          </a:p>
          <a:p>
            <a:pPr marL="396875" lvl="1" indent="-168275">
              <a:tabLst>
                <a:tab pos="396875" algn="l"/>
              </a:tabLst>
            </a:pPr>
            <a:r>
              <a:rPr lang="en-US" dirty="0" smtClean="0">
                <a:hlinkClick r:id="rId4"/>
              </a:rPr>
              <a:t>http://www.microsoft.com/compatibility</a:t>
            </a:r>
            <a:endParaRPr lang="en-US" dirty="0" smtClean="0"/>
          </a:p>
          <a:p>
            <a:pPr marL="228600" indent="-228600"/>
            <a:r>
              <a:rPr lang="en-US" dirty="0" smtClean="0"/>
              <a:t>Windows Server Catalog</a:t>
            </a:r>
          </a:p>
          <a:p>
            <a:pPr marL="396875" lvl="1" indent="-168275">
              <a:tabLst>
                <a:tab pos="396875" algn="l"/>
              </a:tabLst>
            </a:pPr>
            <a:r>
              <a:rPr lang="en-US" dirty="0" smtClean="0"/>
              <a:t>Hardware and software certified for Windows Server</a:t>
            </a:r>
          </a:p>
          <a:p>
            <a:pPr marL="396875" lvl="1" indent="-168275">
              <a:tabLst>
                <a:tab pos="396875" algn="l"/>
              </a:tabLst>
            </a:pPr>
            <a:r>
              <a:rPr lang="en-US" dirty="0" smtClean="0"/>
              <a:t>Leverage the Windows Server Catalog link installed on Windows Server systems</a:t>
            </a:r>
          </a:p>
          <a:p>
            <a:pPr marL="396875" lvl="1" indent="-168275">
              <a:tabLst>
                <a:tab pos="396875" algn="l"/>
              </a:tabLst>
            </a:pPr>
            <a:r>
              <a:rPr lang="en-US" dirty="0" smtClean="0">
                <a:hlinkClick r:id="rId5"/>
              </a:rPr>
              <a:t>http://www.windowsservercatalog.com/</a:t>
            </a:r>
            <a:endParaRPr lang="en-US" dirty="0" smtClean="0"/>
          </a:p>
          <a:p>
            <a:pPr marL="228600" indent="-228600"/>
            <a:r>
              <a:rPr lang="en-US" dirty="0" smtClean="0"/>
              <a:t>Sell to system vendors</a:t>
            </a:r>
          </a:p>
          <a:p>
            <a:pPr marL="228600" indent="-228600"/>
            <a:r>
              <a:rPr lang="en-US" dirty="0" smtClean="0"/>
              <a:t>Retail feeds</a:t>
            </a:r>
          </a:p>
          <a:p>
            <a:pPr marL="396875" lvl="1" indent="-168275">
              <a:tabLst>
                <a:tab pos="396875" algn="l"/>
              </a:tabLst>
            </a:pPr>
            <a:r>
              <a:rPr lang="en-US" dirty="0" smtClean="0"/>
              <a:t>Windows logos displayed next to your products on participating retail sites such as Amazon and Dell</a:t>
            </a:r>
          </a:p>
          <a:p>
            <a:pPr marL="396875" lvl="1" indent="-168275">
              <a:tabLst>
                <a:tab pos="396875" algn="l"/>
              </a:tabLst>
            </a:pPr>
            <a:r>
              <a:rPr lang="en-US" dirty="0" err="1" smtClean="0"/>
              <a:t>Cnet</a:t>
            </a:r>
            <a:r>
              <a:rPr lang="en-US" dirty="0" smtClean="0"/>
              <a:t> channel partners include 36 retailers in 9 countries</a:t>
            </a:r>
          </a:p>
        </p:txBody>
      </p:sp>
      <p:pic>
        <p:nvPicPr>
          <p:cNvPr id="1026" name="Picture 2" descr="C:\Users\craigrow\AppData\Local\Microsoft\Windows\Temporary Internet Files\Content.IE5\JQY957HZ\MCj01051880000[1].wmf"/>
          <p:cNvPicPr>
            <a:picLocks noChangeAspect="1" noChangeArrowheads="1"/>
          </p:cNvPicPr>
          <p:nvPr/>
        </p:nvPicPr>
        <p:blipFill>
          <a:blip r:embed="rId6"/>
          <a:srcRect/>
          <a:stretch>
            <a:fillRect/>
          </a:stretch>
        </p:blipFill>
        <p:spPr bwMode="auto">
          <a:xfrm>
            <a:off x="3922302" y="2436719"/>
            <a:ext cx="467215" cy="417083"/>
          </a:xfrm>
          <a:prstGeom prst="rect">
            <a:avLst/>
          </a:prstGeom>
          <a:noFill/>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Windows Logo Retail Feeds</a:t>
            </a:r>
            <a:endParaRPr lang="en-US" dirty="0"/>
          </a:p>
        </p:txBody>
      </p:sp>
      <p:pic>
        <p:nvPicPr>
          <p:cNvPr id="4" name="Picture 2"/>
          <p:cNvPicPr>
            <a:picLocks noGrp="1" noChangeAspect="1" noChangeArrowheads="1"/>
          </p:cNvPicPr>
          <p:nvPr>
            <p:ph sz="quarter" idx="1"/>
          </p:nvPr>
        </p:nvPicPr>
        <p:blipFill>
          <a:blip r:embed="rId3"/>
          <a:stretch>
            <a:fillRect/>
          </a:stretch>
        </p:blipFill>
        <p:spPr bwMode="auto">
          <a:xfrm>
            <a:off x="1156318" y="1527175"/>
            <a:ext cx="6794851" cy="4572000"/>
          </a:xfrm>
          <a:prstGeom prst="rect">
            <a:avLst/>
          </a:prstGeom>
          <a:noFill/>
          <a:ln w="9525">
            <a:noFill/>
            <a:miter lim="800000"/>
            <a:headEnd/>
            <a:tailEnd/>
          </a:ln>
          <a:effectLst/>
        </p:spPr>
      </p:pic>
      <p:sp>
        <p:nvSpPr>
          <p:cNvPr id="5" name="Oval 4"/>
          <p:cNvSpPr/>
          <p:nvPr/>
        </p:nvSpPr>
        <p:spPr bwMode="auto">
          <a:xfrm>
            <a:off x="2809875" y="4752975"/>
            <a:ext cx="3448050" cy="1438275"/>
          </a:xfrm>
          <a:prstGeom prst="ellipse">
            <a:avLst/>
          </a:prstGeom>
          <a:noFill/>
          <a:ln w="50800">
            <a:solidFill>
              <a:srgbClr val="FF0000"/>
            </a:solidFill>
            <a:prstDash val="sys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To Action</a:t>
            </a:r>
            <a:endParaRPr lang="en-US" dirty="0"/>
          </a:p>
        </p:txBody>
      </p:sp>
      <p:sp>
        <p:nvSpPr>
          <p:cNvPr id="3" name="Content Placeholder 2"/>
          <p:cNvSpPr>
            <a:spLocks noGrp="1"/>
          </p:cNvSpPr>
          <p:nvPr>
            <p:ph idx="1"/>
          </p:nvPr>
        </p:nvSpPr>
        <p:spPr>
          <a:xfrm>
            <a:off x="382588" y="1414464"/>
            <a:ext cx="8380412" cy="3999556"/>
          </a:xfrm>
        </p:spPr>
        <p:txBody>
          <a:bodyPr/>
          <a:lstStyle/>
          <a:p>
            <a:r>
              <a:rPr lang="en-US" sz="2800" dirty="0" smtClean="0"/>
              <a:t>Plan ahead for Windows 7</a:t>
            </a:r>
          </a:p>
          <a:p>
            <a:pPr lvl="1"/>
            <a:r>
              <a:rPr lang="en-US" sz="2400" dirty="0" smtClean="0"/>
              <a:t>Preview Windows 7 content in WLK 1.3</a:t>
            </a:r>
          </a:p>
          <a:p>
            <a:pPr lvl="1"/>
            <a:r>
              <a:rPr lang="en-US" sz="2400" dirty="0" smtClean="0"/>
              <a:t>Understand Windows 7 additional qualifications</a:t>
            </a:r>
          </a:p>
          <a:p>
            <a:pPr lvl="1"/>
            <a:r>
              <a:rPr lang="en-US" sz="2400" dirty="0" smtClean="0"/>
              <a:t>Think about how you want your device to be </a:t>
            </a:r>
            <a:br>
              <a:rPr lang="en-US" sz="2400" dirty="0" smtClean="0"/>
            </a:br>
            <a:r>
              <a:rPr lang="en-US" sz="2400" dirty="0" smtClean="0"/>
              <a:t>displayed to users in Device Center</a:t>
            </a:r>
          </a:p>
          <a:p>
            <a:r>
              <a:rPr lang="en-US" sz="2800" dirty="0" smtClean="0"/>
              <a:t>Become friends with OCA</a:t>
            </a:r>
          </a:p>
          <a:p>
            <a:r>
              <a:rPr lang="en-US" sz="2800" dirty="0" smtClean="0"/>
              <a:t>Leverage Microsoft’s investments in marketing and distribution to sell more stuff and get stuff on end user’s systems</a:t>
            </a:r>
            <a:endParaRPr lang="en-US" sz="2800"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3" name="Content Placeholder 2"/>
          <p:cNvSpPr>
            <a:spLocks noGrp="1"/>
          </p:cNvSpPr>
          <p:nvPr>
            <p:ph idx="1"/>
          </p:nvPr>
        </p:nvSpPr>
        <p:spPr>
          <a:xfrm>
            <a:off x="382588" y="1414464"/>
            <a:ext cx="8380412" cy="4885953"/>
          </a:xfrm>
        </p:spPr>
        <p:txBody>
          <a:bodyPr/>
          <a:lstStyle/>
          <a:p>
            <a:r>
              <a:rPr lang="en-US" sz="2000" dirty="0" smtClean="0"/>
              <a:t>Related Sessions:</a:t>
            </a:r>
          </a:p>
          <a:p>
            <a:pPr lvl="1"/>
            <a:r>
              <a:rPr lang="en-US" sz="1800" dirty="0" smtClean="0"/>
              <a:t>Panel:  Windows Logo Program and Tools, Today, 4:30PM, room 411/Theatre</a:t>
            </a:r>
          </a:p>
          <a:p>
            <a:pPr lvl="1"/>
            <a:r>
              <a:rPr lang="en-US" sz="1800" dirty="0" smtClean="0"/>
              <a:t>The Driver Quality Rating Tool, Thursday 2PM, room 410</a:t>
            </a:r>
          </a:p>
          <a:p>
            <a:pPr lvl="1"/>
            <a:r>
              <a:rPr lang="en-US" sz="1800" dirty="0" smtClean="0"/>
              <a:t>What’s New in the Windows Logo Program, Thursday 11AM, room 410</a:t>
            </a:r>
          </a:p>
          <a:p>
            <a:pPr lvl="1"/>
            <a:r>
              <a:rPr lang="en-US" sz="1800" dirty="0" smtClean="0"/>
              <a:t>Distributing Drivers on Windows Update, Thursday 3:15PM, Room 410</a:t>
            </a:r>
          </a:p>
          <a:p>
            <a:pPr lvl="1"/>
            <a:r>
              <a:rPr lang="en-US" sz="1800" dirty="0" smtClean="0"/>
              <a:t>Discussion:  WLK Troubleshooting, Thursday, 4:30PM, room 410</a:t>
            </a:r>
          </a:p>
          <a:p>
            <a:pPr lvl="1"/>
            <a:r>
              <a:rPr lang="en-US" sz="1800" dirty="0" smtClean="0"/>
              <a:t>And much-much more</a:t>
            </a:r>
          </a:p>
          <a:p>
            <a:r>
              <a:rPr lang="en-US" sz="2000" dirty="0" smtClean="0"/>
              <a:t>Links:</a:t>
            </a:r>
          </a:p>
          <a:p>
            <a:pPr lvl="1"/>
            <a:r>
              <a:rPr lang="en-US" sz="1800" dirty="0" err="1" smtClean="0"/>
              <a:t>Logopoint</a:t>
            </a:r>
            <a:r>
              <a:rPr lang="en-US" sz="1800" dirty="0" smtClean="0"/>
              <a:t>:  </a:t>
            </a:r>
            <a:r>
              <a:rPr lang="en-US" sz="1800" dirty="0" smtClean="0">
                <a:hlinkClick r:id="rId3"/>
              </a:rPr>
              <a:t>http://winqual.microsoft.com/logopoint</a:t>
            </a:r>
            <a:endParaRPr lang="en-US" sz="1800" dirty="0" smtClean="0"/>
          </a:p>
          <a:p>
            <a:pPr lvl="1"/>
            <a:r>
              <a:rPr lang="en-US" sz="1800" dirty="0" err="1" smtClean="0"/>
              <a:t>Winqual</a:t>
            </a:r>
            <a:r>
              <a:rPr lang="en-US" sz="1800" dirty="0" smtClean="0"/>
              <a:t>:  </a:t>
            </a:r>
            <a:r>
              <a:rPr lang="en-US" sz="1800" dirty="0" smtClean="0">
                <a:hlinkClick r:id="rId4"/>
              </a:rPr>
              <a:t>http://winqual.microsoft.com</a:t>
            </a:r>
            <a:endParaRPr lang="en-US" sz="1800" dirty="0" smtClean="0"/>
          </a:p>
          <a:p>
            <a:pPr lvl="1"/>
            <a:r>
              <a:rPr lang="en-US" sz="1800" dirty="0" smtClean="0"/>
              <a:t>Windows Logo Kit:  </a:t>
            </a:r>
            <a:r>
              <a:rPr lang="en-US" sz="1800" dirty="0" smtClean="0">
                <a:hlinkClick r:id="rId5"/>
              </a:rPr>
              <a:t>http://Connect.microsoft.com</a:t>
            </a:r>
            <a:r>
              <a:rPr lang="en-US" sz="1800" dirty="0" smtClean="0"/>
              <a:t> – sign up for </a:t>
            </a:r>
            <a:br>
              <a:rPr lang="en-US" sz="1800" dirty="0" smtClean="0"/>
            </a:br>
            <a:r>
              <a:rPr lang="en-US" sz="1800" dirty="0" smtClean="0"/>
              <a:t>Windows Logo Kit</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56404" y="2999462"/>
            <a:ext cx="5873917" cy="830997"/>
          </a:xfrm>
        </p:spPr>
        <p:txBody>
          <a:bodyPr/>
          <a:lstStyle/>
          <a:p>
            <a:r>
              <a:rPr lang="en-US" sz="6000" dirty="0" smtClean="0"/>
              <a:t>Questions</a:t>
            </a:r>
            <a:endParaRPr lang="en-US" sz="6000"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sz="2400" i="1" dirty="0" smtClean="0"/>
              <a:t>Quick</a:t>
            </a:r>
            <a:r>
              <a:rPr lang="en-US" sz="2400" dirty="0" smtClean="0"/>
              <a:t> overview of the logo tools and what’s </a:t>
            </a:r>
            <a:br>
              <a:rPr lang="en-US" sz="2400" dirty="0" smtClean="0"/>
            </a:br>
            <a:r>
              <a:rPr lang="en-US" sz="2400" dirty="0" smtClean="0"/>
              <a:t>new with Windows 7</a:t>
            </a:r>
          </a:p>
          <a:p>
            <a:pPr lvl="1"/>
            <a:r>
              <a:rPr lang="en-US" sz="2000" dirty="0" smtClean="0"/>
              <a:t>Using LogoPoint to understand your logo requirements</a:t>
            </a:r>
          </a:p>
          <a:p>
            <a:pPr lvl="1"/>
            <a:r>
              <a:rPr lang="en-US" sz="2000" dirty="0" smtClean="0"/>
              <a:t>Windows logo testing using the Windows Logo Kit (WLK)</a:t>
            </a:r>
          </a:p>
          <a:p>
            <a:pPr lvl="1"/>
            <a:r>
              <a:rPr lang="en-US" sz="2000" dirty="0" smtClean="0"/>
              <a:t>Submitting for a logo via Winqual</a:t>
            </a:r>
          </a:p>
          <a:p>
            <a:r>
              <a:rPr lang="en-US" sz="2400" dirty="0" smtClean="0"/>
              <a:t>Using Winqual services to help maintain your driver</a:t>
            </a:r>
          </a:p>
          <a:p>
            <a:r>
              <a:rPr lang="en-US" sz="2400" dirty="0" smtClean="0"/>
              <a:t>Leveraging Microsoft’s investments to sell more stuff</a:t>
            </a:r>
            <a:endParaRPr lang="en-US" sz="2400" dirty="0"/>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Logo Tools</a:t>
            </a:r>
            <a:endParaRPr lang="en-US" dirty="0"/>
          </a:p>
        </p:txBody>
      </p:sp>
      <p:sp>
        <p:nvSpPr>
          <p:cNvPr id="3" name="Content Placeholder 2"/>
          <p:cNvSpPr>
            <a:spLocks noGrp="1"/>
          </p:cNvSpPr>
          <p:nvPr>
            <p:ph idx="1"/>
          </p:nvPr>
        </p:nvSpPr>
        <p:spPr>
          <a:xfrm>
            <a:off x="382588" y="1414464"/>
            <a:ext cx="8380412" cy="4450449"/>
          </a:xfrm>
        </p:spPr>
        <p:txBody>
          <a:bodyPr/>
          <a:lstStyle/>
          <a:p>
            <a:r>
              <a:rPr lang="en-US" sz="2400" dirty="0" err="1" smtClean="0"/>
              <a:t>LogoPoint</a:t>
            </a:r>
            <a:r>
              <a:rPr lang="en-US" sz="2400" dirty="0" smtClean="0"/>
              <a:t> – review current logo requirements; </a:t>
            </a:r>
            <a:br>
              <a:rPr lang="en-US" sz="2400" dirty="0" smtClean="0"/>
            </a:br>
            <a:r>
              <a:rPr lang="en-US" sz="2400" dirty="0" smtClean="0"/>
              <a:t>review and provide feedback on potential </a:t>
            </a:r>
            <a:br>
              <a:rPr lang="en-US" sz="2400" dirty="0" smtClean="0"/>
            </a:br>
            <a:r>
              <a:rPr lang="en-US" sz="2400" dirty="0" smtClean="0"/>
              <a:t>future requirements</a:t>
            </a:r>
          </a:p>
          <a:p>
            <a:r>
              <a:rPr lang="en-US" sz="2400" dirty="0" smtClean="0"/>
              <a:t>Windows Logo Kit – everything you need to </a:t>
            </a:r>
            <a:br>
              <a:rPr lang="en-US" sz="2400" dirty="0" smtClean="0"/>
            </a:br>
            <a:r>
              <a:rPr lang="en-US" sz="2400" dirty="0" smtClean="0"/>
              <a:t>validate that your device meets the Windows </a:t>
            </a:r>
            <a:br>
              <a:rPr lang="en-US" sz="2400" dirty="0" smtClean="0"/>
            </a:br>
            <a:r>
              <a:rPr lang="en-US" sz="2400" dirty="0" smtClean="0"/>
              <a:t>Logo Program requirements</a:t>
            </a:r>
          </a:p>
          <a:p>
            <a:r>
              <a:rPr lang="en-US" sz="2400" dirty="0" err="1" smtClean="0"/>
              <a:t>Winqual</a:t>
            </a:r>
            <a:r>
              <a:rPr lang="en-US" sz="2400" dirty="0" smtClean="0"/>
              <a:t> Logo portal – upload your validation </a:t>
            </a:r>
            <a:br>
              <a:rPr lang="en-US" sz="2400" dirty="0" smtClean="0"/>
            </a:br>
            <a:r>
              <a:rPr lang="en-US" sz="2400" dirty="0" smtClean="0"/>
              <a:t>results, sign legal agreements, and download </a:t>
            </a:r>
            <a:br>
              <a:rPr lang="en-US" sz="2400" dirty="0" smtClean="0"/>
            </a:br>
            <a:r>
              <a:rPr lang="en-US" sz="2400" dirty="0" smtClean="0"/>
              <a:t>your signed drivers</a:t>
            </a:r>
          </a:p>
          <a:p>
            <a:r>
              <a:rPr lang="en-US" sz="2400" dirty="0" err="1" smtClean="0"/>
              <a:t>Winqual</a:t>
            </a:r>
            <a:r>
              <a:rPr lang="en-US" sz="2400" dirty="0" smtClean="0"/>
              <a:t> applications for maintaining your driver – </a:t>
            </a:r>
            <a:br>
              <a:rPr lang="en-US" sz="2400" dirty="0" smtClean="0"/>
            </a:br>
            <a:r>
              <a:rPr lang="en-US" sz="2400" dirty="0" smtClean="0"/>
              <a:t>Driver Distribution Center (DDC), Windows Error Reporting (WER) definitions, and much, much more</a:t>
            </a:r>
            <a:endParaRPr lang="en-US" sz="2400"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LogoPoint</a:t>
            </a:r>
            <a:endParaRPr lang="en-US" dirty="0"/>
          </a:p>
        </p:txBody>
      </p:sp>
      <p:sp>
        <p:nvSpPr>
          <p:cNvPr id="3" name="Content Placeholder 2"/>
          <p:cNvSpPr>
            <a:spLocks noGrp="1"/>
          </p:cNvSpPr>
          <p:nvPr>
            <p:ph sz="half" idx="1"/>
          </p:nvPr>
        </p:nvSpPr>
        <p:spPr>
          <a:xfrm>
            <a:off x="382323" y="1414199"/>
            <a:ext cx="4126177" cy="4556632"/>
          </a:xfrm>
        </p:spPr>
        <p:txBody>
          <a:bodyPr/>
          <a:lstStyle/>
          <a:p>
            <a:r>
              <a:rPr lang="en-US" sz="2000" dirty="0" smtClean="0"/>
              <a:t>Management tool used in the creation of logo requirement specifications</a:t>
            </a:r>
          </a:p>
          <a:p>
            <a:r>
              <a:rPr lang="en-US" sz="2000" dirty="0" smtClean="0"/>
              <a:t>Allows partners to review and contribute feedback during the requirement creation process</a:t>
            </a:r>
          </a:p>
          <a:p>
            <a:r>
              <a:rPr lang="en-US" sz="2000" dirty="0" smtClean="0"/>
              <a:t>View requirements via </a:t>
            </a:r>
          </a:p>
          <a:p>
            <a:pPr lvl="1"/>
            <a:r>
              <a:rPr lang="en-US" sz="1800" dirty="0" smtClean="0"/>
              <a:t>Dashboard on the home page</a:t>
            </a:r>
          </a:p>
          <a:p>
            <a:pPr lvl="1"/>
            <a:r>
              <a:rPr lang="en-US" sz="1800" dirty="0" smtClean="0"/>
              <a:t>Search requirements page</a:t>
            </a:r>
          </a:p>
          <a:p>
            <a:pPr lvl="1"/>
            <a:r>
              <a:rPr lang="en-US" sz="1800" dirty="0" smtClean="0"/>
              <a:t>Feedback lists</a:t>
            </a:r>
          </a:p>
          <a:p>
            <a:r>
              <a:rPr lang="en-US" sz="2000" dirty="0" smtClean="0"/>
              <a:t>Give feedback on proposed requirements</a:t>
            </a:r>
          </a:p>
          <a:p>
            <a:r>
              <a:rPr lang="en-US" sz="2000" dirty="0" smtClean="0"/>
              <a:t>Generate reports</a:t>
            </a:r>
          </a:p>
        </p:txBody>
      </p:sp>
      <p:pic>
        <p:nvPicPr>
          <p:cNvPr id="4" name="Picture 3" descr="image18.jpg"/>
          <p:cNvPicPr>
            <a:picLocks noChangeAspect="1"/>
          </p:cNvPicPr>
          <p:nvPr/>
        </p:nvPicPr>
        <p:blipFill>
          <a:blip r:embed="rId3"/>
          <a:stretch>
            <a:fillRect/>
          </a:stretch>
        </p:blipFill>
        <p:spPr>
          <a:xfrm>
            <a:off x="4724400" y="1417638"/>
            <a:ext cx="3733800" cy="3886200"/>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Windows Logo Kit</a:t>
            </a:r>
            <a:endParaRPr lang="en-US" dirty="0"/>
          </a:p>
        </p:txBody>
      </p:sp>
      <p:sp>
        <p:nvSpPr>
          <p:cNvPr id="3" name="Content Placeholder 2"/>
          <p:cNvSpPr>
            <a:spLocks noGrp="1"/>
          </p:cNvSpPr>
          <p:nvPr>
            <p:ph idx="1"/>
          </p:nvPr>
        </p:nvSpPr>
        <p:spPr>
          <a:xfrm>
            <a:off x="382588" y="1414464"/>
            <a:ext cx="8380412" cy="3969292"/>
          </a:xfrm>
        </p:spPr>
        <p:txBody>
          <a:bodyPr/>
          <a:lstStyle/>
          <a:p>
            <a:r>
              <a:rPr lang="en-US" sz="2400" dirty="0" smtClean="0"/>
              <a:t>The WLK consists of two parts</a:t>
            </a:r>
          </a:p>
          <a:p>
            <a:pPr lvl="1"/>
            <a:r>
              <a:rPr lang="en-US" sz="2000" dirty="0" smtClean="0"/>
              <a:t>An industrial-strength, SQL-based automated test harness. </a:t>
            </a:r>
            <a:br>
              <a:rPr lang="en-US" sz="2000" dirty="0" smtClean="0"/>
            </a:br>
            <a:r>
              <a:rPr lang="en-US" sz="2000" dirty="0" smtClean="0"/>
              <a:t>This is referred to as the </a:t>
            </a:r>
            <a:r>
              <a:rPr lang="en-US" sz="2000" i="1" dirty="0" smtClean="0"/>
              <a:t>Device Test Manager (DTM)</a:t>
            </a:r>
            <a:endParaRPr lang="en-US" sz="2000" dirty="0" smtClean="0"/>
          </a:p>
          <a:p>
            <a:pPr lvl="1"/>
            <a:r>
              <a:rPr lang="en-US" sz="2000" dirty="0" smtClean="0"/>
              <a:t>Tests that validate functionality and correctness. These are referred to as </a:t>
            </a:r>
            <a:r>
              <a:rPr lang="en-US" sz="2000" i="1" dirty="0" smtClean="0"/>
              <a:t>Content</a:t>
            </a:r>
            <a:r>
              <a:rPr lang="en-US" sz="2000" dirty="0" smtClean="0"/>
              <a:t>, and are developed by technology experts from all across Microsoft.</a:t>
            </a:r>
          </a:p>
          <a:p>
            <a:r>
              <a:rPr lang="en-US" sz="2400" dirty="0" smtClean="0"/>
              <a:t>Because the WLK is industrial-strength it should not </a:t>
            </a:r>
            <a:br>
              <a:rPr lang="en-US" sz="2400" dirty="0" smtClean="0"/>
            </a:br>
            <a:r>
              <a:rPr lang="en-US" sz="2400" dirty="0" smtClean="0"/>
              <a:t>be viewed as a one-off or an aside.  Using the WLK </a:t>
            </a:r>
            <a:br>
              <a:rPr lang="en-US" sz="2400" dirty="0" smtClean="0"/>
            </a:br>
            <a:r>
              <a:rPr lang="en-US" sz="2400" dirty="0" smtClean="0"/>
              <a:t>works best if there are committed resources tasked </a:t>
            </a:r>
            <a:r>
              <a:rPr lang="en-US" sz="2400" i="1" dirty="0" smtClean="0"/>
              <a:t>primarily</a:t>
            </a:r>
            <a:r>
              <a:rPr lang="en-US" sz="2400" dirty="0" smtClean="0"/>
              <a:t>  to its usage.</a:t>
            </a:r>
          </a:p>
          <a:p>
            <a:r>
              <a:rPr lang="en-US" sz="2400" dirty="0" smtClean="0"/>
              <a:t>The WLK can scale from testing 1 client up to 200</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Windows 7 Submissions</a:t>
            </a:r>
            <a:endParaRPr lang="en-US" dirty="0"/>
          </a:p>
        </p:txBody>
      </p:sp>
      <p:pic>
        <p:nvPicPr>
          <p:cNvPr id="1026" name="Picture 2"/>
          <p:cNvPicPr>
            <a:picLocks noChangeAspect="1" noChangeArrowheads="1"/>
          </p:cNvPicPr>
          <p:nvPr/>
        </p:nvPicPr>
        <p:blipFill>
          <a:blip r:embed="rId3"/>
          <a:srcRect/>
          <a:stretch>
            <a:fillRect/>
          </a:stretch>
        </p:blipFill>
        <p:spPr bwMode="auto">
          <a:xfrm>
            <a:off x="1300163" y="1524000"/>
            <a:ext cx="6543675" cy="3810000"/>
          </a:xfrm>
          <a:prstGeom prst="rect">
            <a:avLst/>
          </a:prstGeom>
          <a:noFill/>
          <a:ln w="9525">
            <a:noFill/>
            <a:miter lim="800000"/>
            <a:headEnd/>
            <a:tailEnd/>
          </a:ln>
          <a:effectLst/>
        </p:spPr>
      </p:pic>
      <p:pic>
        <p:nvPicPr>
          <p:cNvPr id="4" name="Picture 2" descr="C:\Users\craigrow\AppData\Local\Microsoft\Windows\Temporary Internet Files\Content.IE5\JQY957HZ\MCj01051880000[1].wmf"/>
          <p:cNvPicPr>
            <a:picLocks noChangeAspect="1" noChangeArrowheads="1"/>
          </p:cNvPicPr>
          <p:nvPr/>
        </p:nvPicPr>
        <p:blipFill>
          <a:blip r:embed="rId4"/>
          <a:srcRect/>
          <a:stretch>
            <a:fillRect/>
          </a:stretch>
        </p:blipFill>
        <p:spPr bwMode="auto">
          <a:xfrm>
            <a:off x="744314" y="3294305"/>
            <a:ext cx="467215" cy="417083"/>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lstStyle/>
          <a:p>
            <a:r>
              <a:rPr sz="4000" smtClean="0"/>
              <a:t>Windows 7 Additional Qualifications</a:t>
            </a:r>
            <a:endParaRPr lang="en-US" sz="4000" dirty="0"/>
          </a:p>
        </p:txBody>
      </p:sp>
      <p:pic>
        <p:nvPicPr>
          <p:cNvPr id="1026" name="Picture 2"/>
          <p:cNvPicPr>
            <a:picLocks noChangeAspect="1" noChangeArrowheads="1"/>
          </p:cNvPicPr>
          <p:nvPr/>
        </p:nvPicPr>
        <p:blipFill>
          <a:blip r:embed="rId3"/>
          <a:srcRect/>
          <a:stretch>
            <a:fillRect/>
          </a:stretch>
        </p:blipFill>
        <p:spPr bwMode="auto">
          <a:xfrm>
            <a:off x="1300163" y="1519238"/>
            <a:ext cx="6543675" cy="3819525"/>
          </a:xfrm>
          <a:prstGeom prst="rect">
            <a:avLst/>
          </a:prstGeom>
          <a:noFill/>
          <a:ln w="9525">
            <a:noFill/>
            <a:miter lim="800000"/>
            <a:headEnd/>
            <a:tailEnd/>
          </a:ln>
          <a:effectLst/>
        </p:spPr>
      </p:pic>
      <p:pic>
        <p:nvPicPr>
          <p:cNvPr id="4" name="Picture 2" descr="C:\Users\craigrow\AppData\Local\Microsoft\Windows\Temporary Internet Files\Content.IE5\JQY957HZ\MCj01051880000[1].wmf"/>
          <p:cNvPicPr>
            <a:picLocks noChangeAspect="1" noChangeArrowheads="1"/>
          </p:cNvPicPr>
          <p:nvPr/>
        </p:nvPicPr>
        <p:blipFill>
          <a:blip r:embed="rId4"/>
          <a:srcRect/>
          <a:stretch>
            <a:fillRect/>
          </a:stretch>
        </p:blipFill>
        <p:spPr bwMode="auto">
          <a:xfrm>
            <a:off x="755071" y="1766719"/>
            <a:ext cx="467215" cy="417083"/>
          </a:xfrm>
          <a:prstGeom prst="rect">
            <a:avLst/>
          </a:prstGeo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Windows 7 Upgrades</a:t>
            </a:r>
            <a:endParaRPr lang="en-US" dirty="0"/>
          </a:p>
        </p:txBody>
      </p:sp>
      <p:pic>
        <p:nvPicPr>
          <p:cNvPr id="2050" name="Picture 2"/>
          <p:cNvPicPr>
            <a:picLocks noChangeAspect="1" noChangeArrowheads="1"/>
          </p:cNvPicPr>
          <p:nvPr/>
        </p:nvPicPr>
        <p:blipFill>
          <a:blip r:embed="rId3"/>
          <a:srcRect/>
          <a:stretch>
            <a:fillRect/>
          </a:stretch>
        </p:blipFill>
        <p:spPr bwMode="auto">
          <a:xfrm>
            <a:off x="1290638" y="1524000"/>
            <a:ext cx="6562725" cy="3810000"/>
          </a:xfrm>
          <a:prstGeom prst="rect">
            <a:avLst/>
          </a:prstGeom>
          <a:noFill/>
          <a:ln w="9525">
            <a:noFill/>
            <a:miter lim="800000"/>
            <a:headEnd/>
            <a:tailEnd/>
          </a:ln>
          <a:effectLst/>
        </p:spPr>
      </p:pic>
      <p:pic>
        <p:nvPicPr>
          <p:cNvPr id="4" name="Picture 2" descr="C:\Users\craigrow\AppData\Local\Microsoft\Windows\Temporary Internet Files\Content.IE5\JQY957HZ\MCj01051880000[1].wmf"/>
          <p:cNvPicPr>
            <a:picLocks noChangeAspect="1" noChangeArrowheads="1"/>
          </p:cNvPicPr>
          <p:nvPr/>
        </p:nvPicPr>
        <p:blipFill>
          <a:blip r:embed="rId4"/>
          <a:srcRect/>
          <a:stretch>
            <a:fillRect/>
          </a:stretch>
        </p:blipFill>
        <p:spPr bwMode="auto">
          <a:xfrm>
            <a:off x="679768" y="3907491"/>
            <a:ext cx="467215" cy="417083"/>
          </a:xfrm>
          <a:prstGeom prst="rect">
            <a:avLst/>
          </a:prstGeom>
          <a:noFill/>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5-10070">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903</Words>
  <Application>Microsoft Office PowerPoint</Application>
  <PresentationFormat>On-screen Show (4:3)</PresentationFormat>
  <Paragraphs>174</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5-10070</vt:lpstr>
      <vt:lpstr>Slide 1</vt:lpstr>
      <vt:lpstr>Windows Logo Program Tools: Overview and Directions</vt:lpstr>
      <vt:lpstr>Agenda</vt:lpstr>
      <vt:lpstr>Overview Of Logo Tools</vt:lpstr>
      <vt:lpstr>LogoPoint</vt:lpstr>
      <vt:lpstr>Using The Windows Logo Kit</vt:lpstr>
      <vt:lpstr>Windows 7 Submissions</vt:lpstr>
      <vt:lpstr>Windows 7 Additional Qualifications</vt:lpstr>
      <vt:lpstr>Windows 7 Upgrades</vt:lpstr>
      <vt:lpstr>WLK:  Things You Need To Know</vt:lpstr>
      <vt:lpstr>WLK: How To Get It</vt:lpstr>
      <vt:lpstr>Submitting Via The Winqual Portal</vt:lpstr>
      <vt:lpstr>Online Crash Analysis</vt:lpstr>
      <vt:lpstr>Slide 14</vt:lpstr>
      <vt:lpstr>Slide 15</vt:lpstr>
      <vt:lpstr>Slide 16</vt:lpstr>
      <vt:lpstr>Slide 17</vt:lpstr>
      <vt:lpstr>Slide 18</vt:lpstr>
      <vt:lpstr>Slide 19</vt:lpstr>
      <vt:lpstr>Slide 20</vt:lpstr>
      <vt:lpstr>Slide 21</vt:lpstr>
      <vt:lpstr>Slide 22</vt:lpstr>
      <vt:lpstr>Get Your Drivers On Users’ Systems</vt:lpstr>
      <vt:lpstr>Sell More Stuff</vt:lpstr>
      <vt:lpstr>Windows Logo Retail Feeds</vt:lpstr>
      <vt:lpstr>Call To Action</vt:lpstr>
      <vt:lpstr>Resources</vt:lpstr>
      <vt:lpstr>Questions</vt:lpstr>
      <vt:lpstr>Please Complete A Session Evaluation Form Your input is important!</vt:lpstr>
      <vt:lpstr>Slide 30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2008-11-12T05:50:04Z</dcterms:created>
  <dcterms:modified xsi:type="dcterms:W3CDTF">2008-11-12T05:50:11Z</dcterms:modified>
</cp:coreProperties>
</file>