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8"/>
  </p:notesMasterIdLst>
  <p:handoutMasterIdLst>
    <p:handoutMasterId r:id="rId39"/>
  </p:handoutMasterIdLst>
  <p:sldIdLst>
    <p:sldId id="314" r:id="rId2"/>
    <p:sldId id="277" r:id="rId3"/>
    <p:sldId id="278" r:id="rId4"/>
    <p:sldId id="279" r:id="rId5"/>
    <p:sldId id="294" r:id="rId6"/>
    <p:sldId id="281" r:id="rId7"/>
    <p:sldId id="296" r:id="rId8"/>
    <p:sldId id="283" r:id="rId9"/>
    <p:sldId id="285" r:id="rId10"/>
    <p:sldId id="284" r:id="rId11"/>
    <p:sldId id="286" r:id="rId12"/>
    <p:sldId id="287" r:id="rId13"/>
    <p:sldId id="288" r:id="rId14"/>
    <p:sldId id="289" r:id="rId15"/>
    <p:sldId id="290" r:id="rId16"/>
    <p:sldId id="313" r:id="rId17"/>
    <p:sldId id="291" r:id="rId18"/>
    <p:sldId id="302" r:id="rId19"/>
    <p:sldId id="315" r:id="rId20"/>
    <p:sldId id="292" r:id="rId21"/>
    <p:sldId id="293" r:id="rId22"/>
    <p:sldId id="310" r:id="rId23"/>
    <p:sldId id="311" r:id="rId24"/>
    <p:sldId id="303" r:id="rId25"/>
    <p:sldId id="304" r:id="rId26"/>
    <p:sldId id="305" r:id="rId27"/>
    <p:sldId id="307" r:id="rId28"/>
    <p:sldId id="306" r:id="rId29"/>
    <p:sldId id="308" r:id="rId30"/>
    <p:sldId id="312" r:id="rId31"/>
    <p:sldId id="295" r:id="rId32"/>
    <p:sldId id="270" r:id="rId33"/>
    <p:sldId id="271" r:id="rId34"/>
    <p:sldId id="316" r:id="rId35"/>
    <p:sldId id="272" r:id="rId36"/>
    <p:sldId id="317"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8" autoAdjust="0"/>
    <p:restoredTop sz="94646" autoAdjust="0"/>
  </p:normalViewPr>
  <p:slideViewPr>
    <p:cSldViewPr snapToGrid="0" showGuides="1">
      <p:cViewPr varScale="1">
        <p:scale>
          <a:sx n="101" d="100"/>
          <a:sy n="101" d="100"/>
        </p:scale>
        <p:origin x="-354"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C3D6D-982E-4D25-B274-F315F39A99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3196728-F8A5-44C7-9E2C-6ED969AF1447}">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Design</a:t>
          </a:r>
          <a:endParaRPr lang="en-US" dirty="0">
            <a:latin typeface="Trebuchet MS" pitchFamily="34" charset="0"/>
          </a:endParaRPr>
        </a:p>
      </dgm:t>
    </dgm:pt>
    <dgm:pt modelId="{F4D73711-F88F-4F9C-9A36-C9D1B446C21C}" type="parTrans" cxnId="{2C1B8FE4-CBF4-4F64-BFBF-5424E3D708DF}">
      <dgm:prSet/>
      <dgm:spPr/>
      <dgm:t>
        <a:bodyPr/>
        <a:lstStyle/>
        <a:p>
          <a:endParaRPr lang="en-US"/>
        </a:p>
      </dgm:t>
    </dgm:pt>
    <dgm:pt modelId="{2569821A-7C3C-432C-BB26-886F83B2FBAD}" type="sibTrans" cxnId="{2C1B8FE4-CBF4-4F64-BFBF-5424E3D708DF}">
      <dgm:prSet/>
      <dgm:spPr/>
      <dgm:t>
        <a:bodyPr/>
        <a:lstStyle/>
        <a:p>
          <a:endParaRPr lang="en-US" dirty="0"/>
        </a:p>
      </dgm:t>
    </dgm:pt>
    <dgm:pt modelId="{D29F6292-B158-41E4-85CA-5FEBA72D2780}">
      <dgm:prSet phldrT="[Text]" custT="1"/>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sz="1700" dirty="0" smtClean="0">
              <a:latin typeface="Trebuchet MS" pitchFamily="34" charset="0"/>
            </a:rPr>
            <a:t>Implementation</a:t>
          </a:r>
          <a:endParaRPr lang="en-US" sz="1700" dirty="0">
            <a:latin typeface="Trebuchet MS" pitchFamily="34" charset="0"/>
          </a:endParaRPr>
        </a:p>
      </dgm:t>
    </dgm:pt>
    <dgm:pt modelId="{160DBD19-EB54-48C8-B808-58BC534D0984}" type="parTrans" cxnId="{B2C582E1-38E6-4DD1-8C3B-63F93E9AFE60}">
      <dgm:prSet/>
      <dgm:spPr/>
      <dgm:t>
        <a:bodyPr/>
        <a:lstStyle/>
        <a:p>
          <a:endParaRPr lang="en-US"/>
        </a:p>
      </dgm:t>
    </dgm:pt>
    <dgm:pt modelId="{BD374A03-91CD-4889-9ACB-9C86B8933529}" type="sibTrans" cxnId="{B2C582E1-38E6-4DD1-8C3B-63F93E9AFE60}">
      <dgm:prSet/>
      <dgm:spPr/>
      <dgm:t>
        <a:bodyPr/>
        <a:lstStyle/>
        <a:p>
          <a:endParaRPr lang="en-US"/>
        </a:p>
      </dgm:t>
    </dgm:pt>
    <dgm:pt modelId="{52A86CC5-77B2-45EE-BD04-55E9E3D74D80}">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Testing</a:t>
          </a:r>
          <a:endParaRPr lang="en-US" dirty="0">
            <a:latin typeface="Trebuchet MS" pitchFamily="34" charset="0"/>
          </a:endParaRPr>
        </a:p>
      </dgm:t>
    </dgm:pt>
    <dgm:pt modelId="{740AB3C6-120A-4732-A09D-BC00D0292FA8}" type="parTrans" cxnId="{74992F50-BF5F-4A3B-8997-67DE83B593DB}">
      <dgm:prSet/>
      <dgm:spPr/>
      <dgm:t>
        <a:bodyPr/>
        <a:lstStyle/>
        <a:p>
          <a:endParaRPr lang="en-US"/>
        </a:p>
      </dgm:t>
    </dgm:pt>
    <dgm:pt modelId="{D966667C-2E87-49C0-BA33-8F308C37FB32}" type="sibTrans" cxnId="{74992F50-BF5F-4A3B-8997-67DE83B593DB}">
      <dgm:prSet/>
      <dgm:spPr/>
      <dgm:t>
        <a:bodyPr/>
        <a:lstStyle/>
        <a:p>
          <a:endParaRPr lang="en-US"/>
        </a:p>
      </dgm:t>
    </dgm:pt>
    <dgm:pt modelId="{DED5B8E0-4175-47A0-AF09-684D0CA74DA0}">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t>Logo</a:t>
          </a:r>
          <a:endParaRPr lang="en-US" dirty="0"/>
        </a:p>
      </dgm:t>
    </dgm:pt>
    <dgm:pt modelId="{B8C3AEFD-2173-4069-8F92-2A1BFEE6FAD7}" type="parTrans" cxnId="{E1203C50-1305-4A09-A7CB-2B9124E2217B}">
      <dgm:prSet/>
      <dgm:spPr/>
      <dgm:t>
        <a:bodyPr/>
        <a:lstStyle/>
        <a:p>
          <a:endParaRPr lang="en-US"/>
        </a:p>
      </dgm:t>
    </dgm:pt>
    <dgm:pt modelId="{E2ADD00F-870B-4EEC-A4B6-24376DDC1436}" type="sibTrans" cxnId="{E1203C50-1305-4A09-A7CB-2B9124E2217B}">
      <dgm:prSet/>
      <dgm:spPr/>
      <dgm:t>
        <a:bodyPr/>
        <a:lstStyle/>
        <a:p>
          <a:endParaRPr lang="en-US"/>
        </a:p>
      </dgm:t>
    </dgm:pt>
    <dgm:pt modelId="{63F11884-3A01-4651-9981-1C8632DD6F24}">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Deployment</a:t>
          </a:r>
          <a:endParaRPr lang="en-US" dirty="0">
            <a:latin typeface="Trebuchet MS" pitchFamily="34" charset="0"/>
          </a:endParaRPr>
        </a:p>
      </dgm:t>
    </dgm:pt>
    <dgm:pt modelId="{7DA3CB7B-67F8-4B56-B783-6081BB60C1C6}" type="parTrans" cxnId="{C3ADA657-F9CD-4866-B17C-48E49CDB65CB}">
      <dgm:prSet/>
      <dgm:spPr/>
      <dgm:t>
        <a:bodyPr/>
        <a:lstStyle/>
        <a:p>
          <a:endParaRPr lang="en-US"/>
        </a:p>
      </dgm:t>
    </dgm:pt>
    <dgm:pt modelId="{05577547-5461-4395-B3F9-DA251FE6A214}" type="sibTrans" cxnId="{C3ADA657-F9CD-4866-B17C-48E49CDB65CB}">
      <dgm:prSet/>
      <dgm:spPr/>
      <dgm:t>
        <a:bodyPr/>
        <a:lstStyle/>
        <a:p>
          <a:endParaRPr lang="en-US"/>
        </a:p>
      </dgm:t>
    </dgm:pt>
    <dgm:pt modelId="{E15ACD48-FFDC-4BB9-A79F-A16929221B0A}">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Maintenance</a:t>
          </a:r>
          <a:endParaRPr lang="en-US" dirty="0">
            <a:latin typeface="Trebuchet MS" pitchFamily="34" charset="0"/>
          </a:endParaRPr>
        </a:p>
      </dgm:t>
    </dgm:pt>
    <dgm:pt modelId="{80606555-C712-4905-AEC5-B9394CB1A2B9}" type="parTrans" cxnId="{41F9B5A5-668C-40C0-86B1-FC8D2A703D42}">
      <dgm:prSet/>
      <dgm:spPr/>
      <dgm:t>
        <a:bodyPr/>
        <a:lstStyle/>
        <a:p>
          <a:endParaRPr lang="en-US"/>
        </a:p>
      </dgm:t>
    </dgm:pt>
    <dgm:pt modelId="{70BEC917-303E-4A2F-B510-F79F5F956704}" type="sibTrans" cxnId="{41F9B5A5-668C-40C0-86B1-FC8D2A703D42}">
      <dgm:prSet/>
      <dgm:spPr/>
      <dgm:t>
        <a:bodyPr/>
        <a:lstStyle/>
        <a:p>
          <a:endParaRPr lang="en-US"/>
        </a:p>
      </dgm:t>
    </dgm:pt>
    <dgm:pt modelId="{F765C45D-DD27-4527-8BB3-B862F5FFECF1}" type="pres">
      <dgm:prSet presAssocID="{F65C3D6D-982E-4D25-B274-F315F39A9945}" presName="Name0" presStyleCnt="0">
        <dgm:presLayoutVars>
          <dgm:dir/>
          <dgm:resizeHandles val="exact"/>
        </dgm:presLayoutVars>
      </dgm:prSet>
      <dgm:spPr/>
      <dgm:t>
        <a:bodyPr/>
        <a:lstStyle/>
        <a:p>
          <a:endParaRPr lang="en-US"/>
        </a:p>
      </dgm:t>
    </dgm:pt>
    <dgm:pt modelId="{33F9131A-AF0D-4882-B62F-AE32105D2471}" type="pres">
      <dgm:prSet presAssocID="{F65C3D6D-982E-4D25-B274-F315F39A9945}" presName="cycle" presStyleCnt="0"/>
      <dgm:spPr/>
    </dgm:pt>
    <dgm:pt modelId="{7821E1E6-86E0-4CA0-ACF5-5A470A9E916B}" type="pres">
      <dgm:prSet presAssocID="{93196728-F8A5-44C7-9E2C-6ED969AF1447}" presName="nodeFirstNode" presStyleLbl="node1" presStyleIdx="0" presStyleCnt="6">
        <dgm:presLayoutVars>
          <dgm:bulletEnabled val="1"/>
        </dgm:presLayoutVars>
      </dgm:prSet>
      <dgm:spPr/>
      <dgm:t>
        <a:bodyPr/>
        <a:lstStyle/>
        <a:p>
          <a:endParaRPr lang="en-US"/>
        </a:p>
      </dgm:t>
    </dgm:pt>
    <dgm:pt modelId="{372CD95C-D268-44AE-B5EA-33A4ACD91EDE}" type="pres">
      <dgm:prSet presAssocID="{2569821A-7C3C-432C-BB26-886F83B2FBAD}" presName="sibTransFirstNode" presStyleLbl="bgShp" presStyleIdx="0" presStyleCnt="1"/>
      <dgm:spPr/>
      <dgm:t>
        <a:bodyPr/>
        <a:lstStyle/>
        <a:p>
          <a:endParaRPr lang="en-US"/>
        </a:p>
      </dgm:t>
    </dgm:pt>
    <dgm:pt modelId="{378C86D1-DF87-42BF-83D6-FDA71E206AB9}" type="pres">
      <dgm:prSet presAssocID="{D29F6292-B158-41E4-85CA-5FEBA72D2780}" presName="nodeFollowingNodes" presStyleLbl="node1" presStyleIdx="1" presStyleCnt="6" custScaleX="107805" custRadScaleRad="95374" custRadScaleInc="10179">
        <dgm:presLayoutVars>
          <dgm:bulletEnabled val="1"/>
        </dgm:presLayoutVars>
      </dgm:prSet>
      <dgm:spPr/>
      <dgm:t>
        <a:bodyPr/>
        <a:lstStyle/>
        <a:p>
          <a:endParaRPr lang="en-US"/>
        </a:p>
      </dgm:t>
    </dgm:pt>
    <dgm:pt modelId="{95486DB7-9AB0-44D9-8F47-13B89987179D}" type="pres">
      <dgm:prSet presAssocID="{52A86CC5-77B2-45EE-BD04-55E9E3D74D80}" presName="nodeFollowingNodes" presStyleLbl="node1" presStyleIdx="2" presStyleCnt="6" custRadScaleRad="95713" custRadScaleInc="-9329">
        <dgm:presLayoutVars>
          <dgm:bulletEnabled val="1"/>
        </dgm:presLayoutVars>
      </dgm:prSet>
      <dgm:spPr/>
      <dgm:t>
        <a:bodyPr/>
        <a:lstStyle/>
        <a:p>
          <a:endParaRPr lang="en-US"/>
        </a:p>
      </dgm:t>
    </dgm:pt>
    <dgm:pt modelId="{7BF31F1C-8593-4EA9-8F25-1AB2D7E5108A}" type="pres">
      <dgm:prSet presAssocID="{DED5B8E0-4175-47A0-AF09-684D0CA74DA0}" presName="nodeFollowingNodes" presStyleLbl="node1" presStyleIdx="3" presStyleCnt="6">
        <dgm:presLayoutVars>
          <dgm:bulletEnabled val="1"/>
        </dgm:presLayoutVars>
      </dgm:prSet>
      <dgm:spPr/>
      <dgm:t>
        <a:bodyPr/>
        <a:lstStyle/>
        <a:p>
          <a:endParaRPr lang="en-US"/>
        </a:p>
      </dgm:t>
    </dgm:pt>
    <dgm:pt modelId="{A739C48D-6E58-4C6E-A1F4-3573EE39C4BB}" type="pres">
      <dgm:prSet presAssocID="{63F11884-3A01-4651-9981-1C8632DD6F24}" presName="nodeFollowingNodes" presStyleLbl="node1" presStyleIdx="4" presStyleCnt="6" custRadScaleRad="96233" custRadScaleInc="8066">
        <dgm:presLayoutVars>
          <dgm:bulletEnabled val="1"/>
        </dgm:presLayoutVars>
      </dgm:prSet>
      <dgm:spPr/>
      <dgm:t>
        <a:bodyPr/>
        <a:lstStyle/>
        <a:p>
          <a:endParaRPr lang="en-US"/>
        </a:p>
      </dgm:t>
    </dgm:pt>
    <dgm:pt modelId="{4420808E-BDF8-4C40-9132-872B127B6045}" type="pres">
      <dgm:prSet presAssocID="{E15ACD48-FFDC-4BB9-A79F-A16929221B0A}" presName="nodeFollowingNodes" presStyleLbl="node1" presStyleIdx="5" presStyleCnt="6" custRadScaleRad="96058" custRadScaleInc="-8485">
        <dgm:presLayoutVars>
          <dgm:bulletEnabled val="1"/>
        </dgm:presLayoutVars>
      </dgm:prSet>
      <dgm:spPr/>
      <dgm:t>
        <a:bodyPr/>
        <a:lstStyle/>
        <a:p>
          <a:endParaRPr lang="en-US"/>
        </a:p>
      </dgm:t>
    </dgm:pt>
  </dgm:ptLst>
  <dgm:cxnLst>
    <dgm:cxn modelId="{C3ADA657-F9CD-4866-B17C-48E49CDB65CB}" srcId="{F65C3D6D-982E-4D25-B274-F315F39A9945}" destId="{63F11884-3A01-4651-9981-1C8632DD6F24}" srcOrd="4" destOrd="0" parTransId="{7DA3CB7B-67F8-4B56-B783-6081BB60C1C6}" sibTransId="{05577547-5461-4395-B3F9-DA251FE6A214}"/>
    <dgm:cxn modelId="{6BAB2681-0AD5-4A4C-823A-E32D99E8D0E1}" type="presOf" srcId="{D29F6292-B158-41E4-85CA-5FEBA72D2780}" destId="{378C86D1-DF87-42BF-83D6-FDA71E206AB9}" srcOrd="0" destOrd="0" presId="urn:microsoft.com/office/officeart/2005/8/layout/cycle3"/>
    <dgm:cxn modelId="{5F1F861C-0456-431A-95B4-847EFEBFA21E}" type="presOf" srcId="{2569821A-7C3C-432C-BB26-886F83B2FBAD}" destId="{372CD95C-D268-44AE-B5EA-33A4ACD91EDE}" srcOrd="0" destOrd="0" presId="urn:microsoft.com/office/officeart/2005/8/layout/cycle3"/>
    <dgm:cxn modelId="{68B7954A-21B6-45F9-B7A0-82FEB8125F12}" type="presOf" srcId="{F65C3D6D-982E-4D25-B274-F315F39A9945}" destId="{F765C45D-DD27-4527-8BB3-B862F5FFECF1}" srcOrd="0" destOrd="0" presId="urn:microsoft.com/office/officeart/2005/8/layout/cycle3"/>
    <dgm:cxn modelId="{702AF67D-73D9-4AF1-A55F-D7A99892651F}" type="presOf" srcId="{93196728-F8A5-44C7-9E2C-6ED969AF1447}" destId="{7821E1E6-86E0-4CA0-ACF5-5A470A9E916B}" srcOrd="0" destOrd="0" presId="urn:microsoft.com/office/officeart/2005/8/layout/cycle3"/>
    <dgm:cxn modelId="{B090DF7D-0E47-42A0-B78F-BF2275AEB3C5}" type="presOf" srcId="{DED5B8E0-4175-47A0-AF09-684D0CA74DA0}" destId="{7BF31F1C-8593-4EA9-8F25-1AB2D7E5108A}" srcOrd="0" destOrd="0" presId="urn:microsoft.com/office/officeart/2005/8/layout/cycle3"/>
    <dgm:cxn modelId="{D9909FDE-396E-4CFB-A624-096F4FB7769A}" type="presOf" srcId="{E15ACD48-FFDC-4BB9-A79F-A16929221B0A}" destId="{4420808E-BDF8-4C40-9132-872B127B6045}" srcOrd="0" destOrd="0" presId="urn:microsoft.com/office/officeart/2005/8/layout/cycle3"/>
    <dgm:cxn modelId="{41F9B5A5-668C-40C0-86B1-FC8D2A703D42}" srcId="{F65C3D6D-982E-4D25-B274-F315F39A9945}" destId="{E15ACD48-FFDC-4BB9-A79F-A16929221B0A}" srcOrd="5" destOrd="0" parTransId="{80606555-C712-4905-AEC5-B9394CB1A2B9}" sibTransId="{70BEC917-303E-4A2F-B510-F79F5F956704}"/>
    <dgm:cxn modelId="{18E4E3DB-C4B2-4FE9-B113-84226CF70DF0}" type="presOf" srcId="{52A86CC5-77B2-45EE-BD04-55E9E3D74D80}" destId="{95486DB7-9AB0-44D9-8F47-13B89987179D}" srcOrd="0" destOrd="0" presId="urn:microsoft.com/office/officeart/2005/8/layout/cycle3"/>
    <dgm:cxn modelId="{240217C5-A019-4BA8-B315-24C9E1EF37C4}" type="presOf" srcId="{63F11884-3A01-4651-9981-1C8632DD6F24}" destId="{A739C48D-6E58-4C6E-A1F4-3573EE39C4BB}" srcOrd="0" destOrd="0" presId="urn:microsoft.com/office/officeart/2005/8/layout/cycle3"/>
    <dgm:cxn modelId="{74992F50-BF5F-4A3B-8997-67DE83B593DB}" srcId="{F65C3D6D-982E-4D25-B274-F315F39A9945}" destId="{52A86CC5-77B2-45EE-BD04-55E9E3D74D80}" srcOrd="2" destOrd="0" parTransId="{740AB3C6-120A-4732-A09D-BC00D0292FA8}" sibTransId="{D966667C-2E87-49C0-BA33-8F308C37FB32}"/>
    <dgm:cxn modelId="{B2C582E1-38E6-4DD1-8C3B-63F93E9AFE60}" srcId="{F65C3D6D-982E-4D25-B274-F315F39A9945}" destId="{D29F6292-B158-41E4-85CA-5FEBA72D2780}" srcOrd="1" destOrd="0" parTransId="{160DBD19-EB54-48C8-B808-58BC534D0984}" sibTransId="{BD374A03-91CD-4889-9ACB-9C86B8933529}"/>
    <dgm:cxn modelId="{2C1B8FE4-CBF4-4F64-BFBF-5424E3D708DF}" srcId="{F65C3D6D-982E-4D25-B274-F315F39A9945}" destId="{93196728-F8A5-44C7-9E2C-6ED969AF1447}" srcOrd="0" destOrd="0" parTransId="{F4D73711-F88F-4F9C-9A36-C9D1B446C21C}" sibTransId="{2569821A-7C3C-432C-BB26-886F83B2FBAD}"/>
    <dgm:cxn modelId="{E1203C50-1305-4A09-A7CB-2B9124E2217B}" srcId="{F65C3D6D-982E-4D25-B274-F315F39A9945}" destId="{DED5B8E0-4175-47A0-AF09-684D0CA74DA0}" srcOrd="3" destOrd="0" parTransId="{B8C3AEFD-2173-4069-8F92-2A1BFEE6FAD7}" sibTransId="{E2ADD00F-870B-4EEC-A4B6-24376DDC1436}"/>
    <dgm:cxn modelId="{74EBCB6C-F0A5-449D-AEC6-CBA23CDB9624}" type="presParOf" srcId="{F765C45D-DD27-4527-8BB3-B862F5FFECF1}" destId="{33F9131A-AF0D-4882-B62F-AE32105D2471}" srcOrd="0" destOrd="0" presId="urn:microsoft.com/office/officeart/2005/8/layout/cycle3"/>
    <dgm:cxn modelId="{F53EFD3C-CCAD-4C93-BBF9-CAF116D9FA27}" type="presParOf" srcId="{33F9131A-AF0D-4882-B62F-AE32105D2471}" destId="{7821E1E6-86E0-4CA0-ACF5-5A470A9E916B}" srcOrd="0" destOrd="0" presId="urn:microsoft.com/office/officeart/2005/8/layout/cycle3"/>
    <dgm:cxn modelId="{9F9EB8FB-D1D3-4DD4-8B3D-4619857AF782}" type="presParOf" srcId="{33F9131A-AF0D-4882-B62F-AE32105D2471}" destId="{372CD95C-D268-44AE-B5EA-33A4ACD91EDE}" srcOrd="1" destOrd="0" presId="urn:microsoft.com/office/officeart/2005/8/layout/cycle3"/>
    <dgm:cxn modelId="{80417C84-B660-49F8-AB70-2C1BBD8F7675}" type="presParOf" srcId="{33F9131A-AF0D-4882-B62F-AE32105D2471}" destId="{378C86D1-DF87-42BF-83D6-FDA71E206AB9}" srcOrd="2" destOrd="0" presId="urn:microsoft.com/office/officeart/2005/8/layout/cycle3"/>
    <dgm:cxn modelId="{7A71C1A0-E146-48CE-9544-24D92E3EA611}" type="presParOf" srcId="{33F9131A-AF0D-4882-B62F-AE32105D2471}" destId="{95486DB7-9AB0-44D9-8F47-13B89987179D}" srcOrd="3" destOrd="0" presId="urn:microsoft.com/office/officeart/2005/8/layout/cycle3"/>
    <dgm:cxn modelId="{03553853-2D09-48BB-A1F2-FE529B6CC8E5}" type="presParOf" srcId="{33F9131A-AF0D-4882-B62F-AE32105D2471}" destId="{7BF31F1C-8593-4EA9-8F25-1AB2D7E5108A}" srcOrd="4" destOrd="0" presId="urn:microsoft.com/office/officeart/2005/8/layout/cycle3"/>
    <dgm:cxn modelId="{366C85F8-0F8A-4F3A-B5D9-ED5CE409EEF7}" type="presParOf" srcId="{33F9131A-AF0D-4882-B62F-AE32105D2471}" destId="{A739C48D-6E58-4C6E-A1F4-3573EE39C4BB}" srcOrd="5" destOrd="0" presId="urn:microsoft.com/office/officeart/2005/8/layout/cycle3"/>
    <dgm:cxn modelId="{39FC0CD6-B8A9-4CD4-8E16-B644F0BFF1D1}" type="presParOf" srcId="{33F9131A-AF0D-4882-B62F-AE32105D2471}" destId="{4420808E-BDF8-4C40-9132-872B127B6045}" srcOrd="6" destOrd="0" presId="urn:microsoft.com/office/officeart/2005/8/layout/cycle3"/>
  </dgm:cxnLst>
  <dgm:bg/>
  <dgm:whole/>
</dgm:dataModel>
</file>

<file path=ppt/diagrams/data2.xml><?xml version="1.0" encoding="utf-8"?>
<dgm:dataModel xmlns:dgm="http://schemas.openxmlformats.org/drawingml/2006/diagram" xmlns:a="http://schemas.openxmlformats.org/drawingml/2006/main">
  <dgm:ptLst>
    <dgm:pt modelId="{F65C3D6D-982E-4D25-B274-F315F39A99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3196728-F8A5-44C7-9E2C-6ED969AF1447}">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Design</a:t>
          </a:r>
          <a:endParaRPr lang="en-US" dirty="0">
            <a:latin typeface="Trebuchet MS" pitchFamily="34" charset="0"/>
          </a:endParaRPr>
        </a:p>
      </dgm:t>
    </dgm:pt>
    <dgm:pt modelId="{F4D73711-F88F-4F9C-9A36-C9D1B446C21C}" type="parTrans" cxnId="{2C1B8FE4-CBF4-4F64-BFBF-5424E3D708DF}">
      <dgm:prSet/>
      <dgm:spPr/>
      <dgm:t>
        <a:bodyPr/>
        <a:lstStyle/>
        <a:p>
          <a:endParaRPr lang="en-US"/>
        </a:p>
      </dgm:t>
    </dgm:pt>
    <dgm:pt modelId="{2569821A-7C3C-432C-BB26-886F83B2FBAD}" type="sibTrans" cxnId="{2C1B8FE4-CBF4-4F64-BFBF-5424E3D708DF}">
      <dgm:prSet/>
      <dgm:spPr/>
      <dgm:t>
        <a:bodyPr/>
        <a:lstStyle/>
        <a:p>
          <a:endParaRPr lang="en-US" dirty="0"/>
        </a:p>
      </dgm:t>
    </dgm:pt>
    <dgm:pt modelId="{D29F6292-B158-41E4-85CA-5FEBA72D2780}">
      <dgm:prSet phldrT="[Text]" custT="1"/>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sz="1700" dirty="0" smtClean="0">
              <a:latin typeface="Trebuchet MS" pitchFamily="34" charset="0"/>
            </a:rPr>
            <a:t>Implementation</a:t>
          </a:r>
          <a:endParaRPr lang="en-US" sz="1700" dirty="0">
            <a:latin typeface="Trebuchet MS" pitchFamily="34" charset="0"/>
          </a:endParaRPr>
        </a:p>
      </dgm:t>
    </dgm:pt>
    <dgm:pt modelId="{160DBD19-EB54-48C8-B808-58BC534D0984}" type="parTrans" cxnId="{B2C582E1-38E6-4DD1-8C3B-63F93E9AFE60}">
      <dgm:prSet/>
      <dgm:spPr/>
      <dgm:t>
        <a:bodyPr/>
        <a:lstStyle/>
        <a:p>
          <a:endParaRPr lang="en-US"/>
        </a:p>
      </dgm:t>
    </dgm:pt>
    <dgm:pt modelId="{BD374A03-91CD-4889-9ACB-9C86B8933529}" type="sibTrans" cxnId="{B2C582E1-38E6-4DD1-8C3B-63F93E9AFE60}">
      <dgm:prSet/>
      <dgm:spPr/>
      <dgm:t>
        <a:bodyPr/>
        <a:lstStyle/>
        <a:p>
          <a:endParaRPr lang="en-US"/>
        </a:p>
      </dgm:t>
    </dgm:pt>
    <dgm:pt modelId="{52A86CC5-77B2-45EE-BD04-55E9E3D74D80}">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Testing</a:t>
          </a:r>
          <a:endParaRPr lang="en-US" dirty="0">
            <a:latin typeface="Trebuchet MS" pitchFamily="34" charset="0"/>
          </a:endParaRPr>
        </a:p>
      </dgm:t>
    </dgm:pt>
    <dgm:pt modelId="{740AB3C6-120A-4732-A09D-BC00D0292FA8}" type="parTrans" cxnId="{74992F50-BF5F-4A3B-8997-67DE83B593DB}">
      <dgm:prSet/>
      <dgm:spPr/>
      <dgm:t>
        <a:bodyPr/>
        <a:lstStyle/>
        <a:p>
          <a:endParaRPr lang="en-US"/>
        </a:p>
      </dgm:t>
    </dgm:pt>
    <dgm:pt modelId="{D966667C-2E87-49C0-BA33-8F308C37FB32}" type="sibTrans" cxnId="{74992F50-BF5F-4A3B-8997-67DE83B593DB}">
      <dgm:prSet/>
      <dgm:spPr/>
      <dgm:t>
        <a:bodyPr/>
        <a:lstStyle/>
        <a:p>
          <a:endParaRPr lang="en-US"/>
        </a:p>
      </dgm:t>
    </dgm:pt>
    <dgm:pt modelId="{DED5B8E0-4175-47A0-AF09-684D0CA74DA0}">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t>Logo</a:t>
          </a:r>
          <a:endParaRPr lang="en-US" dirty="0"/>
        </a:p>
      </dgm:t>
    </dgm:pt>
    <dgm:pt modelId="{B8C3AEFD-2173-4069-8F92-2A1BFEE6FAD7}" type="parTrans" cxnId="{E1203C50-1305-4A09-A7CB-2B9124E2217B}">
      <dgm:prSet/>
      <dgm:spPr/>
      <dgm:t>
        <a:bodyPr/>
        <a:lstStyle/>
        <a:p>
          <a:endParaRPr lang="en-US"/>
        </a:p>
      </dgm:t>
    </dgm:pt>
    <dgm:pt modelId="{E2ADD00F-870B-4EEC-A4B6-24376DDC1436}" type="sibTrans" cxnId="{E1203C50-1305-4A09-A7CB-2B9124E2217B}">
      <dgm:prSet/>
      <dgm:spPr/>
      <dgm:t>
        <a:bodyPr/>
        <a:lstStyle/>
        <a:p>
          <a:endParaRPr lang="en-US"/>
        </a:p>
      </dgm:t>
    </dgm:pt>
    <dgm:pt modelId="{63F11884-3A01-4651-9981-1C8632DD6F24}">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Deployment</a:t>
          </a:r>
          <a:endParaRPr lang="en-US" dirty="0">
            <a:latin typeface="Trebuchet MS" pitchFamily="34" charset="0"/>
          </a:endParaRPr>
        </a:p>
      </dgm:t>
    </dgm:pt>
    <dgm:pt modelId="{7DA3CB7B-67F8-4B56-B783-6081BB60C1C6}" type="parTrans" cxnId="{C3ADA657-F9CD-4866-B17C-48E49CDB65CB}">
      <dgm:prSet/>
      <dgm:spPr/>
      <dgm:t>
        <a:bodyPr/>
        <a:lstStyle/>
        <a:p>
          <a:endParaRPr lang="en-US"/>
        </a:p>
      </dgm:t>
    </dgm:pt>
    <dgm:pt modelId="{05577547-5461-4395-B3F9-DA251FE6A214}" type="sibTrans" cxnId="{C3ADA657-F9CD-4866-B17C-48E49CDB65CB}">
      <dgm:prSet/>
      <dgm:spPr/>
      <dgm:t>
        <a:bodyPr/>
        <a:lstStyle/>
        <a:p>
          <a:endParaRPr lang="en-US"/>
        </a:p>
      </dgm:t>
    </dgm:pt>
    <dgm:pt modelId="{E15ACD48-FFDC-4BB9-A79F-A16929221B0A}">
      <dgm:prSet phldrT="[Text]"/>
      <dgm:spPr>
        <a:gradFill rotWithShape="0">
          <a:gsLst>
            <a:gs pos="0">
              <a:schemeClr val="accent4">
                <a:lumMod val="60000"/>
                <a:lumOff val="4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dgm:spPr>
      <dgm:t>
        <a:bodyPr/>
        <a:lstStyle/>
        <a:p>
          <a:r>
            <a:rPr lang="en-US" dirty="0" smtClean="0">
              <a:latin typeface="Trebuchet MS" pitchFamily="34" charset="0"/>
            </a:rPr>
            <a:t>Maintenance</a:t>
          </a:r>
          <a:endParaRPr lang="en-US" dirty="0">
            <a:latin typeface="Trebuchet MS" pitchFamily="34" charset="0"/>
          </a:endParaRPr>
        </a:p>
      </dgm:t>
    </dgm:pt>
    <dgm:pt modelId="{80606555-C712-4905-AEC5-B9394CB1A2B9}" type="parTrans" cxnId="{41F9B5A5-668C-40C0-86B1-FC8D2A703D42}">
      <dgm:prSet/>
      <dgm:spPr/>
      <dgm:t>
        <a:bodyPr/>
        <a:lstStyle/>
        <a:p>
          <a:endParaRPr lang="en-US"/>
        </a:p>
      </dgm:t>
    </dgm:pt>
    <dgm:pt modelId="{70BEC917-303E-4A2F-B510-F79F5F956704}" type="sibTrans" cxnId="{41F9B5A5-668C-40C0-86B1-FC8D2A703D42}">
      <dgm:prSet/>
      <dgm:spPr/>
      <dgm:t>
        <a:bodyPr/>
        <a:lstStyle/>
        <a:p>
          <a:endParaRPr lang="en-US"/>
        </a:p>
      </dgm:t>
    </dgm:pt>
    <dgm:pt modelId="{F765C45D-DD27-4527-8BB3-B862F5FFECF1}" type="pres">
      <dgm:prSet presAssocID="{F65C3D6D-982E-4D25-B274-F315F39A9945}" presName="Name0" presStyleCnt="0">
        <dgm:presLayoutVars>
          <dgm:dir/>
          <dgm:resizeHandles val="exact"/>
        </dgm:presLayoutVars>
      </dgm:prSet>
      <dgm:spPr/>
      <dgm:t>
        <a:bodyPr/>
        <a:lstStyle/>
        <a:p>
          <a:endParaRPr lang="en-US"/>
        </a:p>
      </dgm:t>
    </dgm:pt>
    <dgm:pt modelId="{33F9131A-AF0D-4882-B62F-AE32105D2471}" type="pres">
      <dgm:prSet presAssocID="{F65C3D6D-982E-4D25-B274-F315F39A9945}" presName="cycle" presStyleCnt="0"/>
      <dgm:spPr/>
    </dgm:pt>
    <dgm:pt modelId="{7821E1E6-86E0-4CA0-ACF5-5A470A9E916B}" type="pres">
      <dgm:prSet presAssocID="{93196728-F8A5-44C7-9E2C-6ED969AF1447}" presName="nodeFirstNode" presStyleLbl="node1" presStyleIdx="0" presStyleCnt="6">
        <dgm:presLayoutVars>
          <dgm:bulletEnabled val="1"/>
        </dgm:presLayoutVars>
      </dgm:prSet>
      <dgm:spPr/>
      <dgm:t>
        <a:bodyPr/>
        <a:lstStyle/>
        <a:p>
          <a:endParaRPr lang="en-US"/>
        </a:p>
      </dgm:t>
    </dgm:pt>
    <dgm:pt modelId="{372CD95C-D268-44AE-B5EA-33A4ACD91EDE}" type="pres">
      <dgm:prSet presAssocID="{2569821A-7C3C-432C-BB26-886F83B2FBAD}" presName="sibTransFirstNode" presStyleLbl="bgShp" presStyleIdx="0" presStyleCnt="1"/>
      <dgm:spPr/>
      <dgm:t>
        <a:bodyPr/>
        <a:lstStyle/>
        <a:p>
          <a:endParaRPr lang="en-US"/>
        </a:p>
      </dgm:t>
    </dgm:pt>
    <dgm:pt modelId="{378C86D1-DF87-42BF-83D6-FDA71E206AB9}" type="pres">
      <dgm:prSet presAssocID="{D29F6292-B158-41E4-85CA-5FEBA72D2780}" presName="nodeFollowingNodes" presStyleLbl="node1" presStyleIdx="1" presStyleCnt="6" custScaleX="105719" custRadScaleRad="95374" custRadScaleInc="10179">
        <dgm:presLayoutVars>
          <dgm:bulletEnabled val="1"/>
        </dgm:presLayoutVars>
      </dgm:prSet>
      <dgm:spPr/>
      <dgm:t>
        <a:bodyPr/>
        <a:lstStyle/>
        <a:p>
          <a:endParaRPr lang="en-US"/>
        </a:p>
      </dgm:t>
    </dgm:pt>
    <dgm:pt modelId="{95486DB7-9AB0-44D9-8F47-13B89987179D}" type="pres">
      <dgm:prSet presAssocID="{52A86CC5-77B2-45EE-BD04-55E9E3D74D80}" presName="nodeFollowingNodes" presStyleLbl="node1" presStyleIdx="2" presStyleCnt="6" custRadScaleRad="95713" custRadScaleInc="-9329">
        <dgm:presLayoutVars>
          <dgm:bulletEnabled val="1"/>
        </dgm:presLayoutVars>
      </dgm:prSet>
      <dgm:spPr/>
      <dgm:t>
        <a:bodyPr/>
        <a:lstStyle/>
        <a:p>
          <a:endParaRPr lang="en-US"/>
        </a:p>
      </dgm:t>
    </dgm:pt>
    <dgm:pt modelId="{7BF31F1C-8593-4EA9-8F25-1AB2D7E5108A}" type="pres">
      <dgm:prSet presAssocID="{DED5B8E0-4175-47A0-AF09-684D0CA74DA0}" presName="nodeFollowingNodes" presStyleLbl="node1" presStyleIdx="3" presStyleCnt="6">
        <dgm:presLayoutVars>
          <dgm:bulletEnabled val="1"/>
        </dgm:presLayoutVars>
      </dgm:prSet>
      <dgm:spPr/>
      <dgm:t>
        <a:bodyPr/>
        <a:lstStyle/>
        <a:p>
          <a:endParaRPr lang="en-US"/>
        </a:p>
      </dgm:t>
    </dgm:pt>
    <dgm:pt modelId="{A739C48D-6E58-4C6E-A1F4-3573EE39C4BB}" type="pres">
      <dgm:prSet presAssocID="{63F11884-3A01-4651-9981-1C8632DD6F24}" presName="nodeFollowingNodes" presStyleLbl="node1" presStyleIdx="4" presStyleCnt="6" custRadScaleRad="96233" custRadScaleInc="8066">
        <dgm:presLayoutVars>
          <dgm:bulletEnabled val="1"/>
        </dgm:presLayoutVars>
      </dgm:prSet>
      <dgm:spPr/>
      <dgm:t>
        <a:bodyPr/>
        <a:lstStyle/>
        <a:p>
          <a:endParaRPr lang="en-US"/>
        </a:p>
      </dgm:t>
    </dgm:pt>
    <dgm:pt modelId="{4420808E-BDF8-4C40-9132-872B127B6045}" type="pres">
      <dgm:prSet presAssocID="{E15ACD48-FFDC-4BB9-A79F-A16929221B0A}" presName="nodeFollowingNodes" presStyleLbl="node1" presStyleIdx="5" presStyleCnt="6" custRadScaleRad="96058" custRadScaleInc="-8485">
        <dgm:presLayoutVars>
          <dgm:bulletEnabled val="1"/>
        </dgm:presLayoutVars>
      </dgm:prSet>
      <dgm:spPr/>
      <dgm:t>
        <a:bodyPr/>
        <a:lstStyle/>
        <a:p>
          <a:endParaRPr lang="en-US"/>
        </a:p>
      </dgm:t>
    </dgm:pt>
  </dgm:ptLst>
  <dgm:cxnLst>
    <dgm:cxn modelId="{C3ADA657-F9CD-4866-B17C-48E49CDB65CB}" srcId="{F65C3D6D-982E-4D25-B274-F315F39A9945}" destId="{63F11884-3A01-4651-9981-1C8632DD6F24}" srcOrd="4" destOrd="0" parTransId="{7DA3CB7B-67F8-4B56-B783-6081BB60C1C6}" sibTransId="{05577547-5461-4395-B3F9-DA251FE6A214}"/>
    <dgm:cxn modelId="{3D9BDCD4-E50F-415E-BDB3-3213A3774C15}" type="presOf" srcId="{DED5B8E0-4175-47A0-AF09-684D0CA74DA0}" destId="{7BF31F1C-8593-4EA9-8F25-1AB2D7E5108A}" srcOrd="0" destOrd="0" presId="urn:microsoft.com/office/officeart/2005/8/layout/cycle3"/>
    <dgm:cxn modelId="{D45458FD-9651-40E9-814A-F907EAC5EE33}" type="presOf" srcId="{E15ACD48-FFDC-4BB9-A79F-A16929221B0A}" destId="{4420808E-BDF8-4C40-9132-872B127B6045}" srcOrd="0" destOrd="0" presId="urn:microsoft.com/office/officeart/2005/8/layout/cycle3"/>
    <dgm:cxn modelId="{88A89E7C-76F7-4215-85B6-764D797A1583}" type="presOf" srcId="{F65C3D6D-982E-4D25-B274-F315F39A9945}" destId="{F765C45D-DD27-4527-8BB3-B862F5FFECF1}" srcOrd="0" destOrd="0" presId="urn:microsoft.com/office/officeart/2005/8/layout/cycle3"/>
    <dgm:cxn modelId="{8FCC06B7-56AA-4CDB-9DD5-A2D9627C4560}" type="presOf" srcId="{52A86CC5-77B2-45EE-BD04-55E9E3D74D80}" destId="{95486DB7-9AB0-44D9-8F47-13B89987179D}" srcOrd="0" destOrd="0" presId="urn:microsoft.com/office/officeart/2005/8/layout/cycle3"/>
    <dgm:cxn modelId="{E15587DA-EEF9-4DB3-902B-2BFAB102C97D}" type="presOf" srcId="{D29F6292-B158-41E4-85CA-5FEBA72D2780}" destId="{378C86D1-DF87-42BF-83D6-FDA71E206AB9}" srcOrd="0" destOrd="0" presId="urn:microsoft.com/office/officeart/2005/8/layout/cycle3"/>
    <dgm:cxn modelId="{41F9B5A5-668C-40C0-86B1-FC8D2A703D42}" srcId="{F65C3D6D-982E-4D25-B274-F315F39A9945}" destId="{E15ACD48-FFDC-4BB9-A79F-A16929221B0A}" srcOrd="5" destOrd="0" parTransId="{80606555-C712-4905-AEC5-B9394CB1A2B9}" sibTransId="{70BEC917-303E-4A2F-B510-F79F5F956704}"/>
    <dgm:cxn modelId="{DC91367F-24C7-454E-9978-94907E08E5F0}" type="presOf" srcId="{2569821A-7C3C-432C-BB26-886F83B2FBAD}" destId="{372CD95C-D268-44AE-B5EA-33A4ACD91EDE}" srcOrd="0" destOrd="0" presId="urn:microsoft.com/office/officeart/2005/8/layout/cycle3"/>
    <dgm:cxn modelId="{74992F50-BF5F-4A3B-8997-67DE83B593DB}" srcId="{F65C3D6D-982E-4D25-B274-F315F39A9945}" destId="{52A86CC5-77B2-45EE-BD04-55E9E3D74D80}" srcOrd="2" destOrd="0" parTransId="{740AB3C6-120A-4732-A09D-BC00D0292FA8}" sibTransId="{D966667C-2E87-49C0-BA33-8F308C37FB32}"/>
    <dgm:cxn modelId="{FDD01C83-D2B5-44AE-BF02-057816A5EDA8}" type="presOf" srcId="{63F11884-3A01-4651-9981-1C8632DD6F24}" destId="{A739C48D-6E58-4C6E-A1F4-3573EE39C4BB}" srcOrd="0" destOrd="0" presId="urn:microsoft.com/office/officeart/2005/8/layout/cycle3"/>
    <dgm:cxn modelId="{B2C582E1-38E6-4DD1-8C3B-63F93E9AFE60}" srcId="{F65C3D6D-982E-4D25-B274-F315F39A9945}" destId="{D29F6292-B158-41E4-85CA-5FEBA72D2780}" srcOrd="1" destOrd="0" parTransId="{160DBD19-EB54-48C8-B808-58BC534D0984}" sibTransId="{BD374A03-91CD-4889-9ACB-9C86B8933529}"/>
    <dgm:cxn modelId="{2C1B8FE4-CBF4-4F64-BFBF-5424E3D708DF}" srcId="{F65C3D6D-982E-4D25-B274-F315F39A9945}" destId="{93196728-F8A5-44C7-9E2C-6ED969AF1447}" srcOrd="0" destOrd="0" parTransId="{F4D73711-F88F-4F9C-9A36-C9D1B446C21C}" sibTransId="{2569821A-7C3C-432C-BB26-886F83B2FBAD}"/>
    <dgm:cxn modelId="{7A7AA2C8-7CEE-49C6-80D9-EE7452CE2A17}" type="presOf" srcId="{93196728-F8A5-44C7-9E2C-6ED969AF1447}" destId="{7821E1E6-86E0-4CA0-ACF5-5A470A9E916B}" srcOrd="0" destOrd="0" presId="urn:microsoft.com/office/officeart/2005/8/layout/cycle3"/>
    <dgm:cxn modelId="{E1203C50-1305-4A09-A7CB-2B9124E2217B}" srcId="{F65C3D6D-982E-4D25-B274-F315F39A9945}" destId="{DED5B8E0-4175-47A0-AF09-684D0CA74DA0}" srcOrd="3" destOrd="0" parTransId="{B8C3AEFD-2173-4069-8F92-2A1BFEE6FAD7}" sibTransId="{E2ADD00F-870B-4EEC-A4B6-24376DDC1436}"/>
    <dgm:cxn modelId="{FC79653B-9C4F-4223-BD3F-A08140BDC138}" type="presParOf" srcId="{F765C45D-DD27-4527-8BB3-B862F5FFECF1}" destId="{33F9131A-AF0D-4882-B62F-AE32105D2471}" srcOrd="0" destOrd="0" presId="urn:microsoft.com/office/officeart/2005/8/layout/cycle3"/>
    <dgm:cxn modelId="{B27EE327-E852-48BF-8F12-89FC787FE154}" type="presParOf" srcId="{33F9131A-AF0D-4882-B62F-AE32105D2471}" destId="{7821E1E6-86E0-4CA0-ACF5-5A470A9E916B}" srcOrd="0" destOrd="0" presId="urn:microsoft.com/office/officeart/2005/8/layout/cycle3"/>
    <dgm:cxn modelId="{319C7AF8-5E72-47BD-AF95-AA6AE6958769}" type="presParOf" srcId="{33F9131A-AF0D-4882-B62F-AE32105D2471}" destId="{372CD95C-D268-44AE-B5EA-33A4ACD91EDE}" srcOrd="1" destOrd="0" presId="urn:microsoft.com/office/officeart/2005/8/layout/cycle3"/>
    <dgm:cxn modelId="{3B0EFBA9-BD4D-477D-921C-9E5F7BA2EEC4}" type="presParOf" srcId="{33F9131A-AF0D-4882-B62F-AE32105D2471}" destId="{378C86D1-DF87-42BF-83D6-FDA71E206AB9}" srcOrd="2" destOrd="0" presId="urn:microsoft.com/office/officeart/2005/8/layout/cycle3"/>
    <dgm:cxn modelId="{45D62442-31A0-4516-8D33-212E3B985303}" type="presParOf" srcId="{33F9131A-AF0D-4882-B62F-AE32105D2471}" destId="{95486DB7-9AB0-44D9-8F47-13B89987179D}" srcOrd="3" destOrd="0" presId="urn:microsoft.com/office/officeart/2005/8/layout/cycle3"/>
    <dgm:cxn modelId="{4A31DAE4-2DE3-41FE-82D6-0F10851C7F19}" type="presParOf" srcId="{33F9131A-AF0D-4882-B62F-AE32105D2471}" destId="{7BF31F1C-8593-4EA9-8F25-1AB2D7E5108A}" srcOrd="4" destOrd="0" presId="urn:microsoft.com/office/officeart/2005/8/layout/cycle3"/>
    <dgm:cxn modelId="{7847F2D0-1416-43AB-9867-5DA748CBE0EB}" type="presParOf" srcId="{33F9131A-AF0D-4882-B62F-AE32105D2471}" destId="{A739C48D-6E58-4C6E-A1F4-3573EE39C4BB}" srcOrd="5" destOrd="0" presId="urn:microsoft.com/office/officeart/2005/8/layout/cycle3"/>
    <dgm:cxn modelId="{988DCB57-F5DF-4AA4-98A4-C107EAD07F46}" type="presParOf" srcId="{33F9131A-AF0D-4882-B62F-AE32105D2471}" destId="{4420808E-BDF8-4C40-9132-872B127B6045}" srcOrd="6" destOrd="0" presId="urn:microsoft.com/office/officeart/2005/8/layout/cycle3"/>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9:54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msdn.microsoft.com/en-us/library/aa480483.aspx" TargetMode="External"/><Relationship Id="rId3" Type="http://schemas.openxmlformats.org/officeDocument/2006/relationships/hyperlink" Target="http://msdn.microsoft.com/en-us/library/8x5x43k7(VS.80).aspx" TargetMode="External"/><Relationship Id="rId7" Type="http://schemas.openxmlformats.org/officeDocument/2006/relationships/hyperlink" Target="http://www.microsoft.com/whdc/devtools/tools/drvverifier.msp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msdn.microsoft.com/en-us/library/ms792443.aspx" TargetMode="External"/><Relationship Id="rId11" Type="http://schemas.openxmlformats.org/officeDocument/2006/relationships/hyperlink" Target="mailto:drvtest@microsoft.com" TargetMode="External"/><Relationship Id="rId5" Type="http://schemas.openxmlformats.org/officeDocument/2006/relationships/hyperlink" Target="http://www.microsoft.com/whdc/DevTools/tools/SDV.mspx" TargetMode="External"/><Relationship Id="rId10" Type="http://schemas.openxmlformats.org/officeDocument/2006/relationships/image" Target="../media/image2.png"/><Relationship Id="rId4" Type="http://schemas.openxmlformats.org/officeDocument/2006/relationships/hyperlink" Target="http://www.microsoft.com/whdc/devtools/tools/PREfast.mspx" TargetMode="External"/><Relationship Id="rId9" Type="http://schemas.openxmlformats.org/officeDocument/2006/relationships/hyperlink" Target="http://blogs.technet.com/swi/archive/2008/03/11/the-case-of-the-uninitialized-stack-variable-vulnerability.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sz="4400" smtClean="0"/>
              <a:t>Improving Driver Quality Through Testing</a:t>
            </a:r>
            <a:endParaRPr lang="en-US" sz="4400" dirty="0"/>
          </a:p>
        </p:txBody>
      </p:sp>
      <p:sp>
        <p:nvSpPr>
          <p:cNvPr id="3" name="Subtitle 2"/>
          <p:cNvSpPr>
            <a:spLocks noGrp="1"/>
          </p:cNvSpPr>
          <p:nvPr>
            <p:ph type="subTitle" idx="1"/>
          </p:nvPr>
        </p:nvSpPr>
        <p:spPr/>
        <p:txBody>
          <a:bodyPr/>
          <a:lstStyle/>
          <a:p>
            <a:r>
              <a:rPr lang="en-US" dirty="0" smtClean="0"/>
              <a:t>Abdullah Ustuner</a:t>
            </a:r>
          </a:p>
          <a:p>
            <a:r>
              <a:rPr lang="en-US" dirty="0" smtClean="0"/>
              <a:t>Test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Compiler Warnings (W4)</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How to use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1"/>
            <a:ext cx="8388350" cy="4084708"/>
          </a:xfrm>
        </p:spPr>
        <p:txBody>
          <a:bodyPr/>
          <a:lstStyle/>
          <a:p>
            <a:r>
              <a:rPr lang="en-US" sz="2800" dirty="0" smtClean="0"/>
              <a:t>Use throughout the </a:t>
            </a:r>
            <a:r>
              <a:rPr lang="en-US" sz="2800" dirty="0" smtClean="0">
                <a:solidFill>
                  <a:schemeClr val="accent1">
                    <a:lumMod val="75000"/>
                  </a:schemeClr>
                </a:solidFill>
              </a:rPr>
              <a:t>Implementation</a:t>
            </a:r>
            <a:r>
              <a:rPr lang="en-US" sz="2800" dirty="0" smtClean="0"/>
              <a:t> phase</a:t>
            </a:r>
          </a:p>
          <a:p>
            <a:r>
              <a:rPr lang="en-US" sz="2800" dirty="0" smtClean="0"/>
              <a:t>Use the following setting in sources file</a:t>
            </a:r>
          </a:p>
          <a:p>
            <a:pPr marL="803275" lvl="1" indent="-406400"/>
            <a:r>
              <a:rPr lang="en-US" sz="2800" dirty="0" smtClean="0">
                <a:solidFill>
                  <a:schemeClr val="bg1">
                    <a:lumMod val="40000"/>
                    <a:lumOff val="60000"/>
                  </a:schemeClr>
                </a:solidFill>
              </a:rPr>
              <a:t>MSC_WARNING_LEVEL=/W4 /WX</a:t>
            </a:r>
          </a:p>
          <a:p>
            <a:r>
              <a:rPr lang="en-US" sz="2800" dirty="0" smtClean="0"/>
              <a:t>Certain warnings can be safely suppressed</a:t>
            </a:r>
          </a:p>
          <a:p>
            <a:pPr marL="803275" lvl="1" indent="-406400"/>
            <a:r>
              <a:rPr lang="en-US" sz="2400" dirty="0" smtClean="0"/>
              <a:t>For complete list, refer to WDK headers</a:t>
            </a:r>
          </a:p>
          <a:p>
            <a:endParaRPr lang="en-US" sz="2800" dirty="0" smtClean="0"/>
          </a:p>
          <a:p>
            <a:endParaRPr lang="en-US" sz="2800" dirty="0" smtClean="0"/>
          </a:p>
          <a:p>
            <a:pPr marL="396875" indent="-396875"/>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PREfast For Drivers (PFD)</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0999" y="1905002"/>
            <a:ext cx="8382001" cy="5400966"/>
          </a:xfrm>
        </p:spPr>
        <p:txBody>
          <a:bodyPr/>
          <a:lstStyle/>
          <a:p>
            <a:r>
              <a:rPr lang="en-US" sz="2800" dirty="0" smtClean="0"/>
              <a:t>Compile-time source code analysis tool for drivers</a:t>
            </a:r>
          </a:p>
          <a:p>
            <a:r>
              <a:rPr lang="en-US" sz="2800" dirty="0" smtClean="0"/>
              <a:t>Performs function-scope verification</a:t>
            </a:r>
          </a:p>
          <a:p>
            <a:r>
              <a:rPr lang="en-US" sz="2800" dirty="0" smtClean="0"/>
              <a:t>Checks for common coding errors in drivers</a:t>
            </a:r>
          </a:p>
          <a:p>
            <a:r>
              <a:rPr lang="en-US" sz="2800" dirty="0" smtClean="0"/>
              <a:t>Supports C/C++ and runs quickly</a:t>
            </a:r>
          </a:p>
          <a:p>
            <a:r>
              <a:rPr lang="en-US" sz="2800" dirty="0" smtClean="0"/>
              <a:t>Relies on SAL annotations to define the rules</a:t>
            </a:r>
          </a:p>
          <a:p>
            <a:r>
              <a:rPr lang="en-US" sz="2800" u="sng" dirty="0" smtClean="0">
                <a:solidFill>
                  <a:schemeClr val="accent1">
                    <a:lumMod val="75000"/>
                  </a:schemeClr>
                </a:solidFill>
              </a:rPr>
              <a:t>Our Commitment</a:t>
            </a:r>
          </a:p>
          <a:p>
            <a:pPr marL="739775" lvl="1" indent="-342900"/>
            <a:r>
              <a:rPr lang="en-US" sz="2500" dirty="0" smtClean="0"/>
              <a:t>Making WDK headers annotated and samples clean of baseline set of PFD defects for Windows 7</a:t>
            </a:r>
          </a:p>
          <a:p>
            <a:endParaRPr lang="en-US" sz="2800" dirty="0" smtClean="0"/>
          </a:p>
          <a:p>
            <a:pPr marL="396875" indent="-396875"/>
            <a:endParaRPr lang="en-US" sz="2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PREfast For Drivers (PFD)</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Example (disk.sys from WDK)</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5" name="Rectangle 4"/>
          <p:cNvSpPr>
            <a:spLocks noChangeArrowheads="1"/>
          </p:cNvSpPr>
          <p:nvPr/>
        </p:nvSpPr>
        <p:spPr bwMode="auto">
          <a:xfrm>
            <a:off x="242046" y="1380564"/>
            <a:ext cx="8650941" cy="474232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DiskIoctlReassignBlocksEx(IN PDEVICE_OBJECT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DeviceObject</a:t>
            </a:r>
            <a:r>
              <a:rPr lang="en-US" sz="1400" dirty="0" smtClean="0">
                <a:solidFill>
                  <a:schemeClr val="tx2"/>
                </a:solidFill>
                <a:effectLst>
                  <a:outerShdw blurRad="38100" dist="38100" dir="2700000" algn="tl">
                    <a:srgbClr val="000000">
                      <a:alpha val="43137"/>
                    </a:srgbClr>
                  </a:outerShdw>
                </a:effectLst>
                <a:latin typeface="Lucida Console" pitchFamily="49" charset="0"/>
              </a:rPr>
              <a:t>, IN OUT PIRP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NTSTATUS status;</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PSCSI_REQUEST_BLOCK srb;</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srb = ExAllocatePoolWithTag(</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NonPagedPool,SCSI_REQUEST_BLOCK_SIZE,DISK_TAG_SRB</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if (srb == NULL) </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return STATUS_INSUFFICIENT_RESOURCES;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status =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ClassSendSrbSynchronous</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DeviceObject</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srb,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badBlocks</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bufferSize</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TRUE);</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return status;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6" name="Line Callout 1 5"/>
          <p:cNvSpPr/>
          <p:nvPr/>
        </p:nvSpPr>
        <p:spPr bwMode="auto">
          <a:xfrm>
            <a:off x="4437529" y="2232212"/>
            <a:ext cx="2958353" cy="612648"/>
          </a:xfrm>
          <a:prstGeom prst="borderCallout1">
            <a:avLst>
              <a:gd name="adj1" fmla="val 53869"/>
              <a:gd name="adj2" fmla="val -1363"/>
              <a:gd name="adj3" fmla="val 122743"/>
              <a:gd name="adj4" fmla="val -7797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Memory allocated for </a:t>
            </a:r>
            <a:r>
              <a:rPr lang="en-US" dirty="0" smtClean="0">
                <a:solidFill>
                  <a:schemeClr val="accent1">
                    <a:lumMod val="75000"/>
                  </a:schemeClr>
                </a:solidFill>
                <a:effectLst>
                  <a:outerShdw blurRad="38100" dist="38100" dir="2700000" algn="tl">
                    <a:srgbClr val="000000">
                      <a:alpha val="43137"/>
                    </a:srgbClr>
                  </a:outerShdw>
                </a:effectLst>
                <a:latin typeface="Lucida Console" pitchFamily="49" charset="0"/>
              </a:rPr>
              <a:t>srb</a:t>
            </a:r>
          </a:p>
        </p:txBody>
      </p:sp>
      <p:sp>
        <p:nvSpPr>
          <p:cNvPr id="7" name="Line Callout 1 6"/>
          <p:cNvSpPr/>
          <p:nvPr/>
        </p:nvSpPr>
        <p:spPr bwMode="auto">
          <a:xfrm>
            <a:off x="5378823" y="4025153"/>
            <a:ext cx="2958353" cy="612648"/>
          </a:xfrm>
          <a:prstGeom prst="borderCallout1">
            <a:avLst>
              <a:gd name="adj1" fmla="val 53869"/>
              <a:gd name="adj2" fmla="val -1363"/>
              <a:gd name="adj3" fmla="val 122743"/>
              <a:gd name="adj4" fmla="val -77973"/>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accent1">
                    <a:lumMod val="75000"/>
                  </a:schemeClr>
                </a:solidFill>
                <a:effectLst>
                  <a:outerShdw blurRad="38100" dist="38100" dir="2700000" algn="tl">
                    <a:srgbClr val="000000">
                      <a:alpha val="43137"/>
                    </a:srgbClr>
                  </a:outerShdw>
                </a:effectLst>
                <a:latin typeface="Lucida Console" pitchFamily="49" charset="0"/>
              </a:rPr>
              <a:t>srb</a:t>
            </a:r>
            <a:r>
              <a:rPr lang="en-US" dirty="0" smtClean="0">
                <a:solidFill>
                  <a:schemeClr val="tx1"/>
                </a:solidFill>
                <a:effectLst>
                  <a:outerShdw blurRad="38100" dist="38100" dir="2700000" algn="tl">
                    <a:srgbClr val="000000">
                      <a:alpha val="43137"/>
                    </a:srgbClr>
                  </a:outerShdw>
                </a:effectLst>
                <a:latin typeface="Trebuchet MS" pitchFamily="34" charset="0"/>
              </a:rPr>
              <a:t> is used</a:t>
            </a:r>
          </a:p>
        </p:txBody>
      </p:sp>
      <p:sp>
        <p:nvSpPr>
          <p:cNvPr id="10" name="Line Callout 1 9"/>
          <p:cNvSpPr/>
          <p:nvPr/>
        </p:nvSpPr>
        <p:spPr bwMode="auto">
          <a:xfrm>
            <a:off x="4645793" y="5290583"/>
            <a:ext cx="4195482" cy="612648"/>
          </a:xfrm>
          <a:prstGeom prst="borderCallout1">
            <a:avLst>
              <a:gd name="adj1" fmla="val 53869"/>
              <a:gd name="adj2" fmla="val -1363"/>
              <a:gd name="adj3" fmla="val 53968"/>
              <a:gd name="adj4" fmla="val -49737"/>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Function returns without freeing </a:t>
            </a:r>
            <a:r>
              <a:rPr lang="en-US" dirty="0" smtClean="0">
                <a:solidFill>
                  <a:schemeClr val="accent1">
                    <a:lumMod val="75000"/>
                  </a:schemeClr>
                </a:solidFill>
                <a:effectLst>
                  <a:outerShdw blurRad="38100" dist="38100" dir="2700000" algn="tl">
                    <a:srgbClr val="000000">
                      <a:alpha val="43137"/>
                    </a:srgbClr>
                  </a:outerShdw>
                </a:effectLst>
                <a:latin typeface="Trebuchet MS" pitchFamily="34" charset="0"/>
              </a:rPr>
              <a:t>srb </a:t>
            </a:r>
            <a:r>
              <a:rPr lang="en-US" sz="2800" b="1" dirty="0" smtClean="0">
                <a:solidFill>
                  <a:srgbClr val="FF0000"/>
                </a:solidFill>
                <a:effectLst>
                  <a:outerShdw blurRad="38100" dist="38100" dir="2700000" algn="tl">
                    <a:srgbClr val="000000">
                      <a:alpha val="43137"/>
                    </a:srgbClr>
                  </a:outerShdw>
                </a:effectLst>
                <a:latin typeface="Trebuchet MS" pitchFamily="34" charset="0"/>
              </a:rPr>
              <a:t>!</a:t>
            </a:r>
          </a:p>
        </p:txBody>
      </p:sp>
      <p:sp>
        <p:nvSpPr>
          <p:cNvPr id="11" name="Line Callout 1 10"/>
          <p:cNvSpPr/>
          <p:nvPr/>
        </p:nvSpPr>
        <p:spPr bwMode="auto">
          <a:xfrm>
            <a:off x="1756200" y="5899656"/>
            <a:ext cx="2551304" cy="612648"/>
          </a:xfrm>
          <a:prstGeom prst="borderCallout1">
            <a:avLst>
              <a:gd name="adj1" fmla="val 53869"/>
              <a:gd name="adj2" fmla="val -1363"/>
              <a:gd name="adj3" fmla="val -24976"/>
              <a:gd name="adj4" fmla="val -23967"/>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accent1">
                    <a:lumMod val="75000"/>
                  </a:schemeClr>
                </a:solidFill>
                <a:effectLst>
                  <a:outerShdw blurRad="38100" dist="38100" dir="2700000" algn="tl">
                    <a:srgbClr val="000000">
                      <a:alpha val="43137"/>
                    </a:srgbClr>
                  </a:outerShdw>
                </a:effectLst>
                <a:latin typeface="Lucida Console" pitchFamily="49" charset="0"/>
              </a:rPr>
              <a:t>FREE_POOL (srb);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xit" presetSubtype="10" fill="hold" grpId="1"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PREfast For Drivers (PFD)</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How to use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1825"/>
            <a:ext cx="8655425" cy="4806444"/>
          </a:xfrm>
        </p:spPr>
        <p:txBody>
          <a:bodyPr/>
          <a:lstStyle/>
          <a:p>
            <a:r>
              <a:rPr lang="en-US" sz="2400" dirty="0" smtClean="0"/>
              <a:t>Use throughout the </a:t>
            </a:r>
            <a:r>
              <a:rPr lang="en-US" sz="2400" dirty="0" smtClean="0">
                <a:solidFill>
                  <a:schemeClr val="accent1">
                    <a:lumMod val="75000"/>
                  </a:schemeClr>
                </a:solidFill>
              </a:rPr>
              <a:t>Implementation</a:t>
            </a:r>
            <a:r>
              <a:rPr lang="en-US" sz="2400" dirty="0" smtClean="0"/>
              <a:t> phase as soon as your code starts to compile</a:t>
            </a:r>
          </a:p>
          <a:p>
            <a:r>
              <a:rPr lang="en-US" sz="2400" dirty="0" smtClean="0"/>
              <a:t>Available in the WDK</a:t>
            </a:r>
          </a:p>
          <a:p>
            <a:r>
              <a:rPr lang="en-US" sz="2400" dirty="0" smtClean="0"/>
              <a:t>Via command-line</a:t>
            </a:r>
          </a:p>
          <a:p>
            <a:pPr marL="739775" lvl="1" indent="-352425"/>
            <a:r>
              <a:rPr lang="en-US" sz="2000" dirty="0" smtClean="0">
                <a:solidFill>
                  <a:schemeClr val="bg1">
                    <a:lumMod val="40000"/>
                    <a:lumOff val="60000"/>
                  </a:schemeClr>
                </a:solidFill>
              </a:rPr>
              <a:t>prefast build –cZ </a:t>
            </a:r>
            <a:r>
              <a:rPr lang="en-US" sz="2000" dirty="0" smtClean="0"/>
              <a:t>then </a:t>
            </a:r>
            <a:r>
              <a:rPr lang="en-US" sz="2000" dirty="0" smtClean="0">
                <a:solidFill>
                  <a:schemeClr val="bg1">
                    <a:lumMod val="40000"/>
                    <a:lumOff val="60000"/>
                  </a:schemeClr>
                </a:solidFill>
              </a:rPr>
              <a:t>prefast view</a:t>
            </a:r>
          </a:p>
          <a:p>
            <a:r>
              <a:rPr lang="en-US" sz="2400" dirty="0" smtClean="0"/>
              <a:t>Via OACR (Automated Code Review Tool)</a:t>
            </a:r>
            <a:br>
              <a:rPr lang="en-US" sz="2400" dirty="0" smtClean="0"/>
            </a:br>
            <a:r>
              <a:rPr lang="en-US" sz="2400" dirty="0" smtClean="0"/>
              <a:t>in Windows 7 WDK:</a:t>
            </a:r>
          </a:p>
          <a:p>
            <a:pPr lvl="1"/>
            <a:endParaRPr lang="en-US" sz="2400" dirty="0" smtClean="0"/>
          </a:p>
          <a:p>
            <a:endParaRPr lang="en-US" sz="2400" dirty="0" smtClean="0"/>
          </a:p>
          <a:p>
            <a:endParaRPr lang="en-US" sz="2400" dirty="0" smtClean="0"/>
          </a:p>
          <a:p>
            <a:pPr marL="396875" indent="-396875"/>
            <a:endParaRPr lang="en-US" sz="2400" dirty="0"/>
          </a:p>
        </p:txBody>
      </p:sp>
      <p:pic>
        <p:nvPicPr>
          <p:cNvPr id="2053" name="Picture 5"/>
          <p:cNvPicPr>
            <a:picLocks noChangeAspect="1" noChangeArrowheads="1"/>
          </p:cNvPicPr>
          <p:nvPr/>
        </p:nvPicPr>
        <p:blipFill>
          <a:blip r:embed="rId3"/>
          <a:srcRect/>
          <a:stretch>
            <a:fillRect/>
          </a:stretch>
        </p:blipFill>
        <p:spPr bwMode="auto">
          <a:xfrm>
            <a:off x="3063661" y="5132726"/>
            <a:ext cx="2171700" cy="5715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5448277" y="4505196"/>
            <a:ext cx="2930843" cy="1926908"/>
          </a:xfrm>
          <a:prstGeom prst="rect">
            <a:avLst/>
          </a:prstGeom>
          <a:noFill/>
          <a:ln w="9525">
            <a:noFill/>
            <a:miter lim="800000"/>
            <a:headEnd/>
            <a:tailEnd/>
          </a:ln>
          <a:effectLst/>
        </p:spPr>
      </p:pic>
      <p:pic>
        <p:nvPicPr>
          <p:cNvPr id="2055" name="Picture 7" descr="C:\Users\austuner\Desktop\OACR1.JPG"/>
          <p:cNvPicPr>
            <a:picLocks noChangeAspect="1" noChangeArrowheads="1"/>
          </p:cNvPicPr>
          <p:nvPr/>
        </p:nvPicPr>
        <p:blipFill>
          <a:blip r:embed="rId5"/>
          <a:srcRect/>
          <a:stretch>
            <a:fillRect/>
          </a:stretch>
        </p:blipFill>
        <p:spPr bwMode="auto">
          <a:xfrm>
            <a:off x="726297" y="5135617"/>
            <a:ext cx="2171700" cy="5715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linds(horizont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linds(horizontal)">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Static Driver Verifier (SDV)</a:t>
            </a:r>
            <a:br>
              <a:rPr lang="en-US" dirty="0" smtClean="0"/>
            </a:br>
            <a:r>
              <a:rPr lang="en-US" sz="3600" dirty="0" smtClean="0">
                <a:solidFill>
                  <a:schemeClr val="accent1"/>
                </a:solidFill>
              </a:rPr>
              <a:t>Overview</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3778983"/>
          </a:xfrm>
        </p:spPr>
        <p:txBody>
          <a:bodyPr/>
          <a:lstStyle/>
          <a:p>
            <a:r>
              <a:rPr lang="en-US" sz="2400" dirty="0" smtClean="0"/>
              <a:t>Build-time source code analysis tool for drivers</a:t>
            </a:r>
          </a:p>
          <a:p>
            <a:r>
              <a:rPr lang="en-US" sz="2400" dirty="0" smtClean="0"/>
              <a:t>Performs deep, inter-procedural verification</a:t>
            </a:r>
          </a:p>
          <a:p>
            <a:r>
              <a:rPr lang="en-US" sz="2400" dirty="0" smtClean="0"/>
              <a:t>Checks for common complex problems in drivers</a:t>
            </a:r>
          </a:p>
          <a:p>
            <a:r>
              <a:rPr lang="en-US" sz="2400" dirty="0" smtClean="0"/>
              <a:t>Supports WDM, KMDF and NDIS drivers, written in C</a:t>
            </a:r>
          </a:p>
          <a:p>
            <a:r>
              <a:rPr lang="en-US" sz="2400" dirty="0" smtClean="0"/>
              <a:t>Our Commitment</a:t>
            </a:r>
          </a:p>
          <a:p>
            <a:pPr marL="739775" lvl="1" indent="-342900"/>
            <a:r>
              <a:rPr lang="en-US" sz="2000" dirty="0" smtClean="0"/>
              <a:t>Making WDK samples clean of all SDV defects for Windows 7</a:t>
            </a:r>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Static Driver Verifier (SDV)</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Example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3"/>
          <p:cNvSpPr>
            <a:spLocks noChangeArrowheads="1"/>
          </p:cNvSpPr>
          <p:nvPr/>
        </p:nvSpPr>
        <p:spPr bwMode="auto">
          <a:xfrm>
            <a:off x="242046" y="1380564"/>
            <a:ext cx="8650941" cy="474232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DispatchRoutine</a:t>
            </a:r>
            <a:r>
              <a:rPr lang="en-US" sz="1400" dirty="0" smtClean="0">
                <a:solidFill>
                  <a:schemeClr val="tx2"/>
                </a:solidFill>
                <a:effectLst>
                  <a:outerShdw blurRad="38100" dist="38100" dir="2700000" algn="tl">
                    <a:srgbClr val="000000">
                      <a:alpha val="43137"/>
                    </a:srgbClr>
                  </a:outerShdw>
                </a:effectLst>
                <a:latin typeface="Lucida Console" pitchFamily="49" charset="0"/>
              </a:rPr>
              <a:t>(PDEVICE_OBJECT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DeviceObject</a:t>
            </a:r>
            <a:r>
              <a:rPr lang="en-US" sz="1400" dirty="0" smtClean="0">
                <a:solidFill>
                  <a:schemeClr val="tx2"/>
                </a:solidFill>
                <a:effectLst>
                  <a:outerShdw blurRad="38100" dist="38100" dir="2700000" algn="tl">
                    <a:srgbClr val="000000">
                      <a:alpha val="43137"/>
                    </a:srgbClr>
                  </a:outerShdw>
                </a:effectLst>
                <a:latin typeface="Lucida Console" pitchFamily="49" charset="0"/>
              </a:rPr>
              <a:t>, PIRP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UtilityRoutine</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IoCompleteRequest</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IO_NO_INCREMENT);</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return STATUS_SUCCESS;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UtilityRoutine</a:t>
            </a:r>
            <a:r>
              <a:rPr lang="en-US" sz="1400" dirty="0" smtClean="0">
                <a:solidFill>
                  <a:schemeClr val="tx2"/>
                </a:solidFill>
                <a:effectLst>
                  <a:outerShdw blurRad="38100" dist="38100" dir="2700000" algn="tl">
                    <a:srgbClr val="000000">
                      <a:alpha val="43137"/>
                    </a:srgbClr>
                  </a:outerShdw>
                </a:effectLst>
                <a:latin typeface="Lucida Console" pitchFamily="49" charset="0"/>
              </a:rPr>
              <a:t>(PIRP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if (// ...)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IoCompleteRequest</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IO_NO_INCREMENT);</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return STATUS_UNSUCCESSFUL;</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return STATUS_SUCCESS;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5" name="Line Callout 1 4"/>
          <p:cNvSpPr/>
          <p:nvPr/>
        </p:nvSpPr>
        <p:spPr bwMode="auto">
          <a:xfrm>
            <a:off x="5828021" y="5285250"/>
            <a:ext cx="2958353" cy="612648"/>
          </a:xfrm>
          <a:prstGeom prst="borderCallout1">
            <a:avLst>
              <a:gd name="adj1" fmla="val 53869"/>
              <a:gd name="adj2" fmla="val -1363"/>
              <a:gd name="adj3" fmla="val -61049"/>
              <a:gd name="adj4" fmla="val -51662"/>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r>
              <a:rPr lang="en-US" baseline="30000" dirty="0" smtClean="0">
                <a:solidFill>
                  <a:schemeClr val="tx1"/>
                </a:solidFill>
                <a:effectLst>
                  <a:outerShdw blurRad="38100" dist="38100" dir="2700000" algn="tl">
                    <a:srgbClr val="000000">
                      <a:alpha val="43137"/>
                    </a:srgbClr>
                  </a:outerShdw>
                </a:effectLst>
                <a:latin typeface="Trebuchet MS" pitchFamily="34" charset="0"/>
              </a:rPr>
              <a:t>st</a:t>
            </a:r>
            <a:r>
              <a:rPr lang="en-US" dirty="0" smtClean="0">
                <a:solidFill>
                  <a:schemeClr val="tx1"/>
                </a:solidFill>
                <a:effectLst>
                  <a:outerShdw blurRad="38100" dist="38100" dir="2700000" algn="tl">
                    <a:srgbClr val="000000">
                      <a:alpha val="43137"/>
                    </a:srgbClr>
                  </a:outerShdw>
                </a:effectLst>
                <a:latin typeface="Trebuchet MS" pitchFamily="34" charset="0"/>
              </a:rPr>
              <a:t> Completion of IRP</a:t>
            </a:r>
            <a:endParaRPr lang="en-US" dirty="0" smtClean="0">
              <a:solidFill>
                <a:schemeClr val="accent1">
                  <a:lumMod val="75000"/>
                </a:schemeClr>
              </a:solidFill>
              <a:effectLst>
                <a:outerShdw blurRad="38100" dist="38100" dir="2700000" algn="tl">
                  <a:srgbClr val="000000">
                    <a:alpha val="43137"/>
                  </a:srgbClr>
                </a:outerShdw>
              </a:effectLst>
              <a:latin typeface="Lucida Console" pitchFamily="49" charset="0"/>
            </a:endParaRPr>
          </a:p>
        </p:txBody>
      </p:sp>
      <p:sp>
        <p:nvSpPr>
          <p:cNvPr id="6" name="Line Callout 1 5"/>
          <p:cNvSpPr/>
          <p:nvPr/>
        </p:nvSpPr>
        <p:spPr bwMode="auto">
          <a:xfrm>
            <a:off x="5814166" y="3465267"/>
            <a:ext cx="2958353" cy="612648"/>
          </a:xfrm>
          <a:prstGeom prst="borderCallout1">
            <a:avLst>
              <a:gd name="adj1" fmla="val 53869"/>
              <a:gd name="adj2" fmla="val -1363"/>
              <a:gd name="adj3" fmla="val -56115"/>
              <a:gd name="adj4" fmla="val -73886"/>
            </a:avLst>
          </a:prstGeom>
          <a:ln>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a:t>
            </a:r>
            <a:r>
              <a:rPr lang="en-US" baseline="30000" dirty="0" smtClean="0">
                <a:solidFill>
                  <a:schemeClr val="tx1"/>
                </a:solidFill>
                <a:effectLst>
                  <a:outerShdw blurRad="38100" dist="38100" dir="2700000" algn="tl">
                    <a:srgbClr val="000000">
                      <a:alpha val="43137"/>
                    </a:srgbClr>
                  </a:outerShdw>
                </a:effectLst>
                <a:latin typeface="Trebuchet MS" pitchFamily="34" charset="0"/>
              </a:rPr>
              <a:t>nd</a:t>
            </a:r>
            <a:r>
              <a:rPr lang="en-US" dirty="0" smtClean="0">
                <a:solidFill>
                  <a:schemeClr val="tx1"/>
                </a:solidFill>
                <a:effectLst>
                  <a:outerShdw blurRad="38100" dist="38100" dir="2700000" algn="tl">
                    <a:srgbClr val="000000">
                      <a:alpha val="43137"/>
                    </a:srgbClr>
                  </a:outerShdw>
                </a:effectLst>
                <a:latin typeface="Trebuchet MS" pitchFamily="34" charset="0"/>
              </a:rPr>
              <a:t> Completion of IRP </a:t>
            </a:r>
            <a:r>
              <a:rPr lang="en-US" sz="2800" b="1" dirty="0" smtClean="0">
                <a:solidFill>
                  <a:srgbClr val="FF0000"/>
                </a:solidFill>
                <a:effectLst>
                  <a:outerShdw blurRad="38100" dist="38100" dir="2700000" algn="tl">
                    <a:srgbClr val="000000">
                      <a:alpha val="43137"/>
                    </a:srgbClr>
                  </a:outerShdw>
                </a:effectLst>
                <a:latin typeface="Trebuchet MS" pitchFamily="34" charset="0"/>
              </a:rPr>
              <a:t>!</a:t>
            </a:r>
            <a:endParaRPr lang="en-US" sz="2800" dirty="0" smtClean="0">
              <a:solidFill>
                <a:schemeClr val="accent1">
                  <a:lumMod val="75000"/>
                </a:schemeClr>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xit" presetSubtype="10" fill="hold" grpId="1" nodeType="with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Static Driver Verifier (SDV)</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Example (Fixed)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3"/>
          <p:cNvSpPr>
            <a:spLocks noChangeArrowheads="1"/>
          </p:cNvSpPr>
          <p:nvPr/>
        </p:nvSpPr>
        <p:spPr bwMode="auto">
          <a:xfrm>
            <a:off x="242046" y="1380564"/>
            <a:ext cx="8650941" cy="474232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DispatchRoutine</a:t>
            </a:r>
            <a:r>
              <a:rPr lang="en-US" sz="1400" dirty="0" smtClean="0">
                <a:solidFill>
                  <a:schemeClr val="tx2"/>
                </a:solidFill>
                <a:effectLst>
                  <a:outerShdw blurRad="38100" dist="38100" dir="2700000" algn="tl">
                    <a:srgbClr val="000000">
                      <a:alpha val="43137"/>
                    </a:srgbClr>
                  </a:outerShdw>
                </a:effectLst>
                <a:latin typeface="Lucida Console" pitchFamily="49" charset="0"/>
              </a:rPr>
              <a:t>(PDEVICE_OBJECT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DeviceObject</a:t>
            </a:r>
            <a:r>
              <a:rPr lang="en-US" sz="1400" dirty="0" smtClean="0">
                <a:solidFill>
                  <a:schemeClr val="tx2"/>
                </a:solidFill>
                <a:effectLst>
                  <a:outerShdw blurRad="38100" dist="38100" dir="2700000" algn="tl">
                    <a:srgbClr val="000000">
                      <a:alpha val="43137"/>
                    </a:srgbClr>
                  </a:outerShdw>
                </a:effectLst>
                <a:latin typeface="Lucida Console" pitchFamily="49" charset="0"/>
              </a:rPr>
              <a:t>, PIRP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b="1" dirty="0" smtClean="0">
                <a:solidFill>
                  <a:srgbClr val="00B0F0"/>
                </a:solidFill>
                <a:effectLst>
                  <a:outerShdw blurRad="38100" dist="38100" dir="2700000" algn="tl">
                    <a:srgbClr val="000000">
                      <a:alpha val="43137"/>
                    </a:srgbClr>
                  </a:outerShdw>
                </a:effectLst>
                <a:latin typeface="Lucida Console" pitchFamily="49" charset="0"/>
              </a:rPr>
              <a:t>    NTSTATUS status =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UtilityRoutine</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smtClean="0">
                <a:solidFill>
                  <a:srgbClr val="00B0F0"/>
                </a:solidFill>
                <a:effectLst>
                  <a:outerShdw blurRad="38100" dist="38100" dir="2700000" algn="tl">
                    <a:srgbClr val="000000">
                      <a:alpha val="43137"/>
                    </a:srgbClr>
                  </a:outerShdw>
                </a:effectLst>
                <a:latin typeface="Lucida Console" pitchFamily="49" charset="0"/>
              </a:rPr>
              <a:t>    If (NT_SUCCESS (status)) {</a:t>
            </a:r>
          </a:p>
          <a:p>
            <a:pPr>
              <a:lnSpc>
                <a:spcPct val="85000"/>
              </a:lnSpc>
              <a:spcBef>
                <a:spcPct val="20000"/>
              </a:spcBef>
            </a:pP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IoCompleteRequest</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IO_NO_INCREMENT);</a:t>
            </a:r>
          </a:p>
          <a:p>
            <a:pPr>
              <a:lnSpc>
                <a:spcPct val="85000"/>
              </a:lnSpc>
              <a:spcBef>
                <a:spcPct val="20000"/>
              </a:spcBef>
            </a:pP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b="1" dirty="0" smtClean="0">
                <a:solidFill>
                  <a:srgbClr val="00B0F0"/>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return STATUS_SUCCESS;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UtilityRoutine</a:t>
            </a:r>
            <a:r>
              <a:rPr lang="en-US" sz="1400" dirty="0" smtClean="0">
                <a:solidFill>
                  <a:schemeClr val="tx2"/>
                </a:solidFill>
                <a:effectLst>
                  <a:outerShdw blurRad="38100" dist="38100" dir="2700000" algn="tl">
                    <a:srgbClr val="000000">
                      <a:alpha val="43137"/>
                    </a:srgbClr>
                  </a:outerShdw>
                </a:effectLst>
                <a:latin typeface="Lucida Console" pitchFamily="49" charset="0"/>
              </a:rPr>
              <a:t>(PIRP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endPar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if (// ...)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IoCompleteRequest</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err="1"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Irp</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IO_NO_INCREMENT);</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return STATUS_UNSUCCESSFUL;</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return STATUS_SUCCESS;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Static Driver Verifier (SDV)</a:t>
            </a:r>
            <a:br>
              <a:rPr lang="en-US" dirty="0" smtClean="0"/>
            </a:br>
            <a:r>
              <a:rPr lang="en-US" sz="3600" dirty="0" smtClean="0">
                <a:solidFill>
                  <a:schemeClr val="accent1"/>
                </a:solidFill>
              </a:rPr>
              <a:t>How to use</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4804905"/>
          </a:xfrm>
        </p:spPr>
        <p:txBody>
          <a:bodyPr/>
          <a:lstStyle/>
          <a:p>
            <a:r>
              <a:rPr lang="en-US" sz="2800" dirty="0" smtClean="0"/>
              <a:t>Use during late stages of the Implementation phase, once your code is functionally complete</a:t>
            </a:r>
          </a:p>
          <a:p>
            <a:r>
              <a:rPr lang="en-US" sz="2800" dirty="0" smtClean="0"/>
              <a:t>Available in the WDK</a:t>
            </a:r>
          </a:p>
          <a:p>
            <a:r>
              <a:rPr lang="en-US" sz="2800" dirty="0" smtClean="0"/>
              <a:t>Via command-line</a:t>
            </a:r>
          </a:p>
          <a:p>
            <a:pPr marL="803275" lvl="1" indent="-406400"/>
            <a:r>
              <a:rPr lang="en-US" sz="2400" dirty="0" err="1" smtClean="0"/>
              <a:t>StaticDV</a:t>
            </a:r>
            <a:r>
              <a:rPr lang="en-US" sz="2400" dirty="0" smtClean="0"/>
              <a:t> /rule=*</a:t>
            </a:r>
          </a:p>
          <a:p>
            <a:pPr marL="803275" lvl="1" indent="-406400"/>
            <a:r>
              <a:rPr lang="en-US" sz="2400" dirty="0" err="1" smtClean="0"/>
              <a:t>StaticDV</a:t>
            </a:r>
            <a:r>
              <a:rPr lang="en-US" sz="2400" dirty="0" smtClean="0"/>
              <a:t> /view</a:t>
            </a:r>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2588" y="228600"/>
            <a:ext cx="8380412" cy="1163395"/>
          </a:xfrm>
        </p:spPr>
        <p:txBody>
          <a:bodyPr/>
          <a:lstStyle/>
          <a:p>
            <a:r>
              <a:rPr lang="en-US" dirty="0" smtClean="0"/>
              <a:t>INF File Checker (</a:t>
            </a:r>
            <a:r>
              <a:rPr lang="en-US" dirty="0" err="1" smtClean="0"/>
              <a:t>ChkINF</a:t>
            </a:r>
            <a:r>
              <a:rPr lang="en-US" dirty="0" smtClean="0"/>
              <a:t>)</a:t>
            </a:r>
            <a:br>
              <a:rPr lang="en-US" dirty="0" smtClean="0"/>
            </a:br>
            <a:r>
              <a:rPr lang="en-US" sz="3600" dirty="0" smtClean="0">
                <a:solidFill>
                  <a:schemeClr val="accent1"/>
                </a:solidFill>
              </a:rPr>
              <a:t>Overview</a:t>
            </a:r>
            <a:endParaRPr lang="en-US" dirty="0">
              <a:solidFill>
                <a:schemeClr val="accent1"/>
              </a:solidFill>
            </a:endParaRPr>
          </a:p>
        </p:txBody>
      </p:sp>
      <p:sp>
        <p:nvSpPr>
          <p:cNvPr id="3" name="Content Placeholder 2"/>
          <p:cNvSpPr>
            <a:spLocks noGrp="1"/>
          </p:cNvSpPr>
          <p:nvPr>
            <p:ph idx="1"/>
          </p:nvPr>
        </p:nvSpPr>
        <p:spPr>
          <a:xfrm>
            <a:off x="381000" y="1901825"/>
            <a:ext cx="8380412" cy="3553280"/>
          </a:xfrm>
        </p:spPr>
        <p:txBody>
          <a:bodyPr/>
          <a:lstStyle/>
          <a:p>
            <a:r>
              <a:rPr lang="en-US" sz="2800" dirty="0" smtClean="0"/>
              <a:t>Verifies basic INF file structure and syntax</a:t>
            </a:r>
          </a:p>
          <a:p>
            <a:r>
              <a:rPr lang="en-US" sz="2800" dirty="0" smtClean="0"/>
              <a:t>Supports all device classes</a:t>
            </a:r>
          </a:p>
          <a:p>
            <a:r>
              <a:rPr lang="en-US" sz="2800" dirty="0" smtClean="0"/>
              <a:t>Run after INF dependency changes</a:t>
            </a:r>
          </a:p>
          <a:p>
            <a:r>
              <a:rPr lang="en-US" sz="2800" dirty="0" smtClean="0"/>
              <a:t>To verify INCLUDES and NEEDS directives, run on INF target OS</a:t>
            </a:r>
          </a:p>
          <a:p>
            <a:r>
              <a:rPr lang="en-US" sz="2800" dirty="0" smtClean="0"/>
              <a:t>When verifying a Unicode INF, save as text first</a:t>
            </a: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p:txBody>
          <a:bodyPr/>
          <a:lstStyle/>
          <a:p>
            <a:r>
              <a:rPr smtClean="0"/>
              <a:t>INF File Checker (ChkINF)</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How to use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2943370"/>
          </a:xfrm>
        </p:spPr>
        <p:txBody>
          <a:bodyPr/>
          <a:lstStyle/>
          <a:p>
            <a:r>
              <a:rPr lang="en-US" sz="2800" dirty="0" smtClean="0"/>
              <a:t>Use during late stages of the </a:t>
            </a:r>
            <a:r>
              <a:rPr lang="en-US" sz="2800" dirty="0" smtClean="0">
                <a:solidFill>
                  <a:schemeClr val="accent1">
                    <a:lumMod val="75000"/>
                  </a:schemeClr>
                </a:solidFill>
              </a:rPr>
              <a:t>Implementation</a:t>
            </a:r>
            <a:r>
              <a:rPr lang="en-US" sz="2800" dirty="0" smtClean="0"/>
              <a:t> phase, once your INF file is ready</a:t>
            </a:r>
          </a:p>
          <a:p>
            <a:r>
              <a:rPr lang="en-US" sz="2800" dirty="0" smtClean="0"/>
              <a:t>Available in the WDK and WLK</a:t>
            </a:r>
          </a:p>
          <a:p>
            <a:r>
              <a:rPr lang="en-US" sz="2800" dirty="0" smtClean="0"/>
              <a:t>Via command-line</a:t>
            </a:r>
          </a:p>
          <a:p>
            <a:pPr marL="739775" lvl="1" indent="-342900"/>
            <a:r>
              <a:rPr lang="en-US" sz="2400" dirty="0" err="1" smtClean="0">
                <a:solidFill>
                  <a:schemeClr val="bg1">
                    <a:lumMod val="40000"/>
                    <a:lumOff val="60000"/>
                  </a:schemeClr>
                </a:solidFill>
              </a:rPr>
              <a:t>chkinf</a:t>
            </a:r>
            <a:r>
              <a:rPr lang="en-US" sz="2400" dirty="0" smtClean="0">
                <a:solidFill>
                  <a:schemeClr val="bg1">
                    <a:lumMod val="40000"/>
                    <a:lumOff val="60000"/>
                  </a:schemeClr>
                </a:solidFill>
              </a:rPr>
              <a:t> c:\mydriver\mydriver.inf /b</a:t>
            </a:r>
            <a:endParaRPr lang="en-US" sz="2500"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Text Placeholder 2"/>
          <p:cNvSpPr>
            <a:spLocks noGrp="1"/>
          </p:cNvSpPr>
          <p:nvPr>
            <p:ph idx="1"/>
          </p:nvPr>
        </p:nvSpPr>
        <p:spPr>
          <a:xfrm>
            <a:off x="382588" y="1414464"/>
            <a:ext cx="8380412" cy="3096232"/>
          </a:xfrm>
        </p:spPr>
        <p:txBody>
          <a:bodyPr/>
          <a:lstStyle/>
          <a:p>
            <a:pPr marL="461963" indent="-461963"/>
            <a:r>
              <a:rPr lang="en-US" sz="2800" dirty="0" smtClean="0"/>
              <a:t>Driver Testing at a glance</a:t>
            </a:r>
          </a:p>
          <a:p>
            <a:pPr marL="461963" indent="-461963"/>
            <a:r>
              <a:rPr lang="en-US" sz="2800" dirty="0" smtClean="0"/>
              <a:t>Software Development Lifecycle</a:t>
            </a:r>
          </a:p>
          <a:p>
            <a:pPr marL="461963" indent="-461963"/>
            <a:r>
              <a:rPr lang="en-US" sz="2800" dirty="0" smtClean="0"/>
              <a:t>Design-time considerations</a:t>
            </a:r>
          </a:p>
          <a:p>
            <a:pPr marL="461963" indent="-461963"/>
            <a:r>
              <a:rPr lang="en-US" sz="2800" dirty="0" smtClean="0"/>
              <a:t>Static analysis during implementation</a:t>
            </a:r>
          </a:p>
          <a:p>
            <a:pPr marL="461963" indent="-461963"/>
            <a:r>
              <a:rPr lang="en-US" sz="2800" dirty="0" smtClean="0"/>
              <a:t>Effective runtime testing</a:t>
            </a:r>
          </a:p>
          <a:p>
            <a:pPr marL="461963" indent="-461963"/>
            <a:r>
              <a:rPr lang="en-US" sz="2800" dirty="0" smtClean="0"/>
              <a:t>Call to Action</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Driver Verifier (verifier.exe)</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1" y="1901825"/>
            <a:ext cx="8382000" cy="4265270"/>
          </a:xfrm>
        </p:spPr>
        <p:txBody>
          <a:bodyPr/>
          <a:lstStyle/>
          <a:p>
            <a:pPr marL="341313" indent="-341313"/>
            <a:r>
              <a:rPr lang="en-US" sz="2000" dirty="0" smtClean="0"/>
              <a:t>Runtime tool that monitors kernel-mode drivers</a:t>
            </a:r>
          </a:p>
          <a:p>
            <a:pPr marL="341313" indent="-341313"/>
            <a:r>
              <a:rPr lang="en-US" sz="2000" dirty="0" smtClean="0"/>
              <a:t>Checks for illegal function calls and potential actions that can lead to system corruption</a:t>
            </a:r>
          </a:p>
          <a:p>
            <a:pPr marL="341313" indent="-341313"/>
            <a:r>
              <a:rPr lang="en-US" sz="2000" dirty="0" smtClean="0"/>
              <a:t>Supplements your testing process</a:t>
            </a:r>
          </a:p>
          <a:p>
            <a:pPr marL="341313" indent="-341313"/>
            <a:r>
              <a:rPr lang="en-US" sz="2000" dirty="0" smtClean="0"/>
              <a:t>Multiple drivers can be enabled simultaneously</a:t>
            </a:r>
          </a:p>
          <a:p>
            <a:pPr marL="341313" indent="-341313"/>
            <a:r>
              <a:rPr lang="en-US" sz="2000" dirty="0" smtClean="0"/>
              <a:t>Required for Logo</a:t>
            </a:r>
          </a:p>
          <a:p>
            <a:pPr marL="341313" indent="-341313"/>
            <a:r>
              <a:rPr lang="en-US" sz="2000" u="sng" dirty="0" smtClean="0">
                <a:solidFill>
                  <a:schemeClr val="accent1">
                    <a:lumMod val="75000"/>
                  </a:schemeClr>
                </a:solidFill>
              </a:rPr>
              <a:t>Our Commitment</a:t>
            </a:r>
          </a:p>
          <a:p>
            <a:pPr marL="739775" lvl="1" indent="-352425"/>
            <a:r>
              <a:rPr lang="en-US" sz="2000" dirty="0" smtClean="0"/>
              <a:t>Making WDK samples clean of baseline set of issues found</a:t>
            </a:r>
            <a:br>
              <a:rPr lang="en-US" sz="2000" dirty="0" smtClean="0"/>
            </a:br>
            <a:r>
              <a:rPr lang="en-US" sz="2000" dirty="0" smtClean="0"/>
              <a:t>by Driver Verifier for Windows 7</a:t>
            </a:r>
          </a:p>
          <a:p>
            <a:endParaRPr lang="en-US" sz="2000" dirty="0" smtClean="0"/>
          </a:p>
          <a:p>
            <a:pPr marL="396875" indent="-396875"/>
            <a:endParaRPr lang="en-US" sz="2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Driver Verifier (verifier.exe)</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How to use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0999" y="1905001"/>
            <a:ext cx="8382001" cy="4000069"/>
          </a:xfrm>
        </p:spPr>
        <p:txBody>
          <a:bodyPr/>
          <a:lstStyle/>
          <a:p>
            <a:r>
              <a:rPr lang="en-US" sz="2800" dirty="0" smtClean="0"/>
              <a:t>Use during the </a:t>
            </a:r>
            <a:r>
              <a:rPr lang="en-US" sz="2800" dirty="0" smtClean="0">
                <a:solidFill>
                  <a:schemeClr val="accent1">
                    <a:lumMod val="75000"/>
                  </a:schemeClr>
                </a:solidFill>
              </a:rPr>
              <a:t>Testing</a:t>
            </a:r>
            <a:r>
              <a:rPr lang="en-US" sz="2800" dirty="0" smtClean="0"/>
              <a:t> phase, always enabled while exercising your driver</a:t>
            </a:r>
          </a:p>
          <a:p>
            <a:r>
              <a:rPr lang="en-US" sz="2800" dirty="0" smtClean="0"/>
              <a:t>Available in Windows itself (since Windows 2000)</a:t>
            </a:r>
          </a:p>
          <a:p>
            <a:r>
              <a:rPr lang="en-US" sz="2800" dirty="0" smtClean="0"/>
              <a:t>Just launch by running</a:t>
            </a:r>
          </a:p>
          <a:p>
            <a:pPr marL="739775" lvl="1" indent="-342900"/>
            <a:r>
              <a:rPr lang="en-US" sz="2800" dirty="0" smtClean="0">
                <a:solidFill>
                  <a:schemeClr val="bg1">
                    <a:lumMod val="40000"/>
                    <a:lumOff val="60000"/>
                  </a:schemeClr>
                </a:solidFill>
              </a:rPr>
              <a:t>verifier.exe </a:t>
            </a:r>
            <a:r>
              <a:rPr lang="en-US" sz="2800" dirty="0" smtClean="0"/>
              <a:t>(launches GUI)</a:t>
            </a:r>
          </a:p>
          <a:p>
            <a:pPr marL="739775" lvl="1" indent="-342900"/>
            <a:r>
              <a:rPr lang="en-US" sz="2800" dirty="0" smtClean="0">
                <a:solidFill>
                  <a:schemeClr val="bg1">
                    <a:lumMod val="40000"/>
                    <a:lumOff val="60000"/>
                  </a:schemeClr>
                </a:solidFill>
              </a:rPr>
              <a:t>verifier.exe &lt;args&gt; </a:t>
            </a:r>
            <a:r>
              <a:rPr lang="en-US" sz="2800" dirty="0" smtClean="0"/>
              <a:t>(launches CMD)</a:t>
            </a:r>
          </a:p>
          <a:p>
            <a:endParaRPr lang="en-US" sz="2800" dirty="0" smtClean="0"/>
          </a:p>
          <a:p>
            <a:pPr marL="396875" indent="-396875"/>
            <a:endParaRPr lang="en-US"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Application Verifier</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1825"/>
            <a:ext cx="8523157" cy="4837222"/>
          </a:xfrm>
        </p:spPr>
        <p:txBody>
          <a:bodyPr/>
          <a:lstStyle/>
          <a:p>
            <a:pPr marL="341313" indent="-341313"/>
            <a:r>
              <a:rPr lang="en-US" sz="2000" dirty="0" smtClean="0"/>
              <a:t>Runtime verification tool for native code</a:t>
            </a:r>
          </a:p>
          <a:p>
            <a:pPr marL="341313" indent="-341313"/>
            <a:r>
              <a:rPr lang="en-US" sz="2000" dirty="0" smtClean="0"/>
              <a:t>Checks for application’s interaction with Windows</a:t>
            </a:r>
          </a:p>
          <a:p>
            <a:pPr marL="341313" indent="-341313"/>
            <a:r>
              <a:rPr lang="en-US" sz="2000" dirty="0" smtClean="0"/>
              <a:t>Profiles use of kernel objects, registry, file system and Win32 APIs</a:t>
            </a:r>
          </a:p>
          <a:p>
            <a:pPr marL="341313" indent="-341313"/>
            <a:r>
              <a:rPr lang="en-US" sz="2000" dirty="0" smtClean="0"/>
              <a:t>For user-mode drivers, applications and services</a:t>
            </a:r>
          </a:p>
          <a:p>
            <a:pPr marL="341313" indent="-341313"/>
            <a:r>
              <a:rPr lang="en-US" sz="2000" dirty="0" smtClean="0"/>
              <a:t>Supplements your testing process</a:t>
            </a:r>
          </a:p>
          <a:p>
            <a:pPr marL="341313" indent="-341313"/>
            <a:r>
              <a:rPr lang="en-US" sz="2000" dirty="0" smtClean="0"/>
              <a:t>Enhanced I/O and Leak checks for Windows 7</a:t>
            </a:r>
          </a:p>
          <a:p>
            <a:pPr marL="341313" indent="-341313"/>
            <a:r>
              <a:rPr lang="en-US" sz="2000" u="sng" dirty="0" smtClean="0">
                <a:solidFill>
                  <a:schemeClr val="accent1">
                    <a:lumMod val="75000"/>
                  </a:schemeClr>
                </a:solidFill>
              </a:rPr>
              <a:t>Our Commitment</a:t>
            </a:r>
          </a:p>
          <a:p>
            <a:pPr marL="739775" lvl="1" indent="-352425"/>
            <a:r>
              <a:rPr lang="en-US" sz="2000" dirty="0" smtClean="0"/>
              <a:t>Making WDK samples clean of baseline set of issues found</a:t>
            </a:r>
            <a:br>
              <a:rPr lang="en-US" sz="2000" dirty="0" smtClean="0"/>
            </a:br>
            <a:r>
              <a:rPr lang="en-US" sz="2000" dirty="0" smtClean="0"/>
              <a:t>by Application Verifier for Windows 7</a:t>
            </a:r>
          </a:p>
          <a:p>
            <a:pPr lvl="1"/>
            <a:endParaRPr lang="en-US" sz="2000" dirty="0" smtClean="0"/>
          </a:p>
          <a:p>
            <a:endParaRPr lang="en-US" sz="2000" dirty="0" smtClean="0"/>
          </a:p>
          <a:p>
            <a:pPr marL="396875" indent="-396875"/>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smtClean="0"/>
              <a:t>Application Verifier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How to use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2588" y="1901825"/>
            <a:ext cx="8380412" cy="4707955"/>
          </a:xfrm>
        </p:spPr>
        <p:txBody>
          <a:bodyPr/>
          <a:lstStyle/>
          <a:p>
            <a:r>
              <a:rPr lang="en-US" sz="2400" dirty="0" smtClean="0"/>
              <a:t>Use during the </a:t>
            </a:r>
            <a:r>
              <a:rPr lang="en-US" sz="2400" dirty="0" smtClean="0">
                <a:solidFill>
                  <a:schemeClr val="accent1">
                    <a:lumMod val="75000"/>
                  </a:schemeClr>
                </a:solidFill>
              </a:rPr>
              <a:t>Testing</a:t>
            </a:r>
            <a:r>
              <a:rPr lang="en-US" sz="2400" dirty="0" smtClean="0"/>
              <a:t> phase, always enabled while exercising your user-mode drivers and applications</a:t>
            </a:r>
          </a:p>
          <a:p>
            <a:r>
              <a:rPr lang="en-US" sz="2400" dirty="0" smtClean="0"/>
              <a:t>Available as a free download from </a:t>
            </a:r>
            <a:br>
              <a:rPr lang="en-US" sz="2400" dirty="0" smtClean="0"/>
            </a:br>
            <a:r>
              <a:rPr lang="en-US" sz="2400" dirty="0" smtClean="0"/>
              <a:t>Microsoft Download Center</a:t>
            </a:r>
          </a:p>
          <a:p>
            <a:r>
              <a:rPr lang="en-US" sz="2400" dirty="0" smtClean="0"/>
              <a:t>Required for Logo</a:t>
            </a:r>
          </a:p>
          <a:p>
            <a:r>
              <a:rPr lang="en-US" sz="2400" dirty="0" smtClean="0"/>
              <a:t>Just launch by running</a:t>
            </a:r>
          </a:p>
          <a:p>
            <a:pPr marL="739775" lvl="1" indent="-352425"/>
            <a:r>
              <a:rPr lang="en-US" sz="2400" dirty="0" smtClean="0">
                <a:solidFill>
                  <a:schemeClr val="bg1">
                    <a:lumMod val="40000"/>
                    <a:lumOff val="60000"/>
                  </a:schemeClr>
                </a:solidFill>
              </a:rPr>
              <a:t>appverif.exe </a:t>
            </a:r>
            <a:r>
              <a:rPr lang="en-US" sz="2400" dirty="0" smtClean="0"/>
              <a:t>(launches GUI)</a:t>
            </a:r>
          </a:p>
          <a:p>
            <a:pPr marL="739775" lvl="1" indent="-352425"/>
            <a:r>
              <a:rPr lang="en-US" sz="2400" dirty="0" smtClean="0">
                <a:solidFill>
                  <a:schemeClr val="bg1">
                    <a:lumMod val="40000"/>
                    <a:lumOff val="60000"/>
                  </a:schemeClr>
                </a:solidFill>
              </a:rPr>
              <a:t>appverif.exe /verify &lt;ApplicationName&gt; </a:t>
            </a:r>
            <a:r>
              <a:rPr lang="en-US" sz="2400" dirty="0" smtClean="0"/>
              <a:t>(launches CMD)</a:t>
            </a:r>
          </a:p>
          <a:p>
            <a:endParaRPr lang="en-US" sz="2400" dirty="0" smtClean="0"/>
          </a:p>
          <a:p>
            <a:pPr marL="396875" indent="-396875"/>
            <a:endParaRPr lang="en-US" sz="2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ReInstall Failures</a:t>
            </a:r>
            <a:endParaRPr lang="en-US" dirty="0"/>
          </a:p>
        </p:txBody>
      </p:sp>
      <p:sp>
        <p:nvSpPr>
          <p:cNvPr id="3" name="Content Placeholder 2"/>
          <p:cNvSpPr>
            <a:spLocks noGrp="1"/>
          </p:cNvSpPr>
          <p:nvPr>
            <p:ph idx="1"/>
          </p:nvPr>
        </p:nvSpPr>
        <p:spPr>
          <a:xfrm>
            <a:off x="382588" y="1414464"/>
            <a:ext cx="8380412" cy="3176254"/>
          </a:xfrm>
        </p:spPr>
        <p:txBody>
          <a:bodyPr/>
          <a:lstStyle/>
          <a:p>
            <a:r>
              <a:rPr lang="en-US" sz="2800" dirty="0" smtClean="0"/>
              <a:t>Widespread at Vista SP1 update time with class driver changes</a:t>
            </a:r>
          </a:p>
          <a:p>
            <a:r>
              <a:rPr lang="en-US" sz="2800" dirty="0" smtClean="0"/>
              <a:t>Drivers with inbox dependencies were forced </a:t>
            </a:r>
            <a:br>
              <a:rPr lang="en-US" sz="2800" dirty="0" smtClean="0"/>
            </a:br>
            <a:r>
              <a:rPr lang="en-US" sz="2800" dirty="0" smtClean="0"/>
              <a:t>to reinstall</a:t>
            </a:r>
          </a:p>
          <a:p>
            <a:r>
              <a:rPr lang="en-US" sz="2800" dirty="0" smtClean="0"/>
              <a:t>Install UI was completely suppressed so any “necessary” user-interaction did not occur</a:t>
            </a:r>
          </a:p>
          <a:p>
            <a:r>
              <a:rPr lang="en-US" sz="2800" dirty="0" smtClean="0"/>
              <a:t>Future updates present possible repeat scenarios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p:txBody>
          <a:bodyPr/>
          <a:lstStyle/>
          <a:p>
            <a:r>
              <a:rPr smtClean="0"/>
              <a:t>ReInstall T</a:t>
            </a:r>
            <a:r>
              <a:rPr lang="en-US" dirty="0" smtClean="0"/>
              <a:t>e</a:t>
            </a:r>
            <a:r>
              <a:rPr smtClean="0"/>
              <a:t>st</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3399392"/>
          </a:xfrm>
        </p:spPr>
        <p:txBody>
          <a:bodyPr/>
          <a:lstStyle/>
          <a:p>
            <a:r>
              <a:rPr lang="en-US" sz="2800" dirty="0" smtClean="0"/>
              <a:t>ReInstall refers to uninstall - install sequence</a:t>
            </a:r>
          </a:p>
          <a:p>
            <a:r>
              <a:rPr lang="en-US" sz="2800" dirty="0" smtClean="0"/>
              <a:t>Performs multiple install/uninstall/reinstall iterations  </a:t>
            </a:r>
          </a:p>
          <a:p>
            <a:r>
              <a:rPr lang="en-US" sz="2800" dirty="0" smtClean="0"/>
              <a:t>Iteration count can be configured</a:t>
            </a:r>
          </a:p>
          <a:p>
            <a:r>
              <a:rPr lang="en-US" sz="2800" dirty="0" smtClean="0"/>
              <a:t>Command-line options allow testing of just one mode, typically reinstall</a:t>
            </a:r>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ReInstall Checks/Manual Steps</a:t>
            </a:r>
            <a:endParaRPr lang="en-US" dirty="0"/>
          </a:p>
        </p:txBody>
      </p:sp>
      <p:sp>
        <p:nvSpPr>
          <p:cNvPr id="3" name="Content Placeholder 2"/>
          <p:cNvSpPr>
            <a:spLocks noGrp="1"/>
          </p:cNvSpPr>
          <p:nvPr>
            <p:ph idx="1"/>
          </p:nvPr>
        </p:nvSpPr>
        <p:spPr>
          <a:xfrm>
            <a:off x="382588" y="1414464"/>
            <a:ext cx="8380412" cy="3594317"/>
          </a:xfrm>
        </p:spPr>
        <p:txBody>
          <a:bodyPr/>
          <a:lstStyle/>
          <a:p>
            <a:pPr marL="461963" indent="-461963"/>
            <a:r>
              <a:rPr lang="en-US" sz="2800" dirty="0" smtClean="0"/>
              <a:t>Test N-1, N, Current drivers with updates </a:t>
            </a:r>
          </a:p>
          <a:p>
            <a:pPr marL="858838" lvl="1" indent="-396875"/>
            <a:r>
              <a:rPr lang="en-US" sz="2400" dirty="0" smtClean="0"/>
              <a:t>Using Windows Update mitigates this as users will usually have N version driver(s)</a:t>
            </a:r>
          </a:p>
          <a:p>
            <a:pPr marL="461963" indent="-461963"/>
            <a:r>
              <a:rPr lang="en-US" sz="2800" dirty="0" smtClean="0"/>
              <a:t>Ad-hoc testing to verify ALL devices working after updates</a:t>
            </a:r>
          </a:p>
          <a:p>
            <a:pPr marL="461963" indent="-461963"/>
            <a:r>
              <a:rPr lang="en-US" sz="2800" dirty="0" smtClean="0"/>
              <a:t>Test Service Pack installs more than once AND in more than one configuration</a:t>
            </a:r>
          </a:p>
          <a:p>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Reinstall Checks/Manual Steps</a:t>
            </a:r>
            <a:endParaRPr lang="en-US" dirty="0"/>
          </a:p>
        </p:txBody>
      </p:sp>
      <p:sp>
        <p:nvSpPr>
          <p:cNvPr id="3" name="Content Placeholder 2"/>
          <p:cNvSpPr>
            <a:spLocks noGrp="1"/>
          </p:cNvSpPr>
          <p:nvPr>
            <p:ph idx="1"/>
          </p:nvPr>
        </p:nvSpPr>
        <p:spPr>
          <a:xfrm>
            <a:off x="382588" y="1414464"/>
            <a:ext cx="8380412" cy="3470694"/>
          </a:xfrm>
        </p:spPr>
        <p:txBody>
          <a:bodyPr/>
          <a:lstStyle/>
          <a:p>
            <a:r>
              <a:rPr lang="en-US" sz="2800" dirty="0" smtClean="0"/>
              <a:t>Eliminate all INF file dependencies not required </a:t>
            </a:r>
          </a:p>
          <a:p>
            <a:pPr marL="739775" lvl="1" indent="-342900"/>
            <a:r>
              <a:rPr lang="en-US" sz="2400" dirty="0" smtClean="0"/>
              <a:t>Don’t assume that the sample implies </a:t>
            </a:r>
            <a:br>
              <a:rPr lang="en-US" sz="2400" dirty="0" smtClean="0"/>
            </a:br>
            <a:r>
              <a:rPr lang="en-US" sz="2400" dirty="0" smtClean="0"/>
              <a:t>you need the include</a:t>
            </a:r>
          </a:p>
          <a:p>
            <a:r>
              <a:rPr lang="en-US" sz="2800" dirty="0" smtClean="0"/>
              <a:t>Save post-install user configuration for </a:t>
            </a:r>
            <a:br>
              <a:rPr lang="en-US" sz="2800" dirty="0" smtClean="0"/>
            </a:br>
            <a:r>
              <a:rPr lang="en-US" sz="2800" dirty="0" smtClean="0"/>
              <a:t>re-application after updates </a:t>
            </a:r>
          </a:p>
          <a:p>
            <a:pPr marL="739775" lvl="1" indent="-342900"/>
            <a:r>
              <a:rPr lang="en-US" sz="2400" dirty="0" smtClean="0"/>
              <a:t>Avoids the problem where user cannot interact with your setup at re-install time</a:t>
            </a:r>
          </a:p>
          <a:p>
            <a:endParaRPr lang="en-US" sz="2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Prevent Update Disasters</a:t>
            </a:r>
            <a:endParaRPr lang="en-US" dirty="0"/>
          </a:p>
        </p:txBody>
      </p:sp>
      <p:sp>
        <p:nvSpPr>
          <p:cNvPr id="3" name="Content Placeholder 2"/>
          <p:cNvSpPr>
            <a:spLocks noGrp="1"/>
          </p:cNvSpPr>
          <p:nvPr>
            <p:ph idx="1"/>
          </p:nvPr>
        </p:nvSpPr>
        <p:spPr>
          <a:xfrm>
            <a:off x="382588" y="1417638"/>
            <a:ext cx="8380412" cy="4695131"/>
          </a:xfrm>
        </p:spPr>
        <p:txBody>
          <a:bodyPr/>
          <a:lstStyle/>
          <a:p>
            <a:r>
              <a:rPr lang="en-US" sz="2800" dirty="0" smtClean="0"/>
              <a:t>Run Reinstall test </a:t>
            </a:r>
          </a:p>
          <a:p>
            <a:pPr marL="803275" lvl="1" indent="-406400"/>
            <a:r>
              <a:rPr lang="en-US" sz="2400" dirty="0" smtClean="0"/>
              <a:t>During all phases of testing</a:t>
            </a:r>
          </a:p>
          <a:p>
            <a:pPr marL="803275" lvl="1" indent="-406400"/>
            <a:r>
              <a:rPr lang="en-US" sz="2400" dirty="0" smtClean="0"/>
              <a:t>Before any new driver updates released</a:t>
            </a:r>
          </a:p>
          <a:p>
            <a:r>
              <a:rPr lang="en-US" sz="2800" dirty="0" smtClean="0"/>
              <a:t>Use ChkINF !</a:t>
            </a:r>
          </a:p>
          <a:p>
            <a:r>
              <a:rPr lang="en-US" sz="2800" dirty="0" smtClean="0"/>
              <a:t>Check ALL INF dependencies, particularly if using a sample INF to develop from </a:t>
            </a:r>
          </a:p>
          <a:p>
            <a:endParaRPr lang="en-US" sz="2800" dirty="0" smtClean="0"/>
          </a:p>
          <a:p>
            <a:pPr marL="803275" lvl="1" indent="-406400"/>
            <a:r>
              <a:rPr lang="en-US" sz="2400" dirty="0" smtClean="0"/>
              <a:t>Make sure your driver uses these services since you’re taking the dependency</a:t>
            </a:r>
          </a:p>
          <a:p>
            <a:pPr>
              <a:buNone/>
            </a:pPr>
            <a:endParaRPr lang="en-US" sz="2800" dirty="0" smtClean="0"/>
          </a:p>
        </p:txBody>
      </p:sp>
      <p:sp>
        <p:nvSpPr>
          <p:cNvPr id="4" name="Rectangle 4"/>
          <p:cNvSpPr>
            <a:spLocks noChangeArrowheads="1"/>
          </p:cNvSpPr>
          <p:nvPr/>
        </p:nvSpPr>
        <p:spPr bwMode="auto">
          <a:xfrm>
            <a:off x="734515" y="4238689"/>
            <a:ext cx="6347403" cy="54308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Needs=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Toaster_Device.NT.Services</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Concurrent Scenarios</a:t>
            </a:r>
            <a:endParaRPr lang="en-US" dirty="0"/>
          </a:p>
        </p:txBody>
      </p:sp>
      <p:sp>
        <p:nvSpPr>
          <p:cNvPr id="3" name="Content Placeholder 2"/>
          <p:cNvSpPr>
            <a:spLocks noGrp="1"/>
          </p:cNvSpPr>
          <p:nvPr>
            <p:ph idx="1"/>
          </p:nvPr>
        </p:nvSpPr>
        <p:spPr>
          <a:xfrm>
            <a:off x="382588" y="1414464"/>
            <a:ext cx="8380412" cy="3548151"/>
          </a:xfrm>
        </p:spPr>
        <p:txBody>
          <a:bodyPr/>
          <a:lstStyle/>
          <a:p>
            <a:r>
              <a:rPr lang="en-US" sz="2800" dirty="0" smtClean="0"/>
              <a:t>Many common scenarios to think about</a:t>
            </a:r>
          </a:p>
          <a:p>
            <a:pPr marL="739775" lvl="1" indent="-342900"/>
            <a:r>
              <a:rPr lang="en-US" sz="2400" dirty="0" smtClean="0"/>
              <a:t>Closing laptop lid </a:t>
            </a:r>
          </a:p>
          <a:p>
            <a:pPr marL="1089025" lvl="2" indent="-349250"/>
            <a:r>
              <a:rPr lang="en-US" sz="2000" dirty="0" smtClean="0"/>
              <a:t>While video playback running</a:t>
            </a:r>
          </a:p>
          <a:p>
            <a:pPr marL="1089025" lvl="2" indent="-349250"/>
            <a:r>
              <a:rPr lang="en-US" sz="2000" dirty="0" smtClean="0"/>
              <a:t>While removing USB device</a:t>
            </a:r>
          </a:p>
          <a:p>
            <a:pPr marL="739775" lvl="1" indent="-342900"/>
            <a:r>
              <a:rPr lang="en-US" sz="2400" dirty="0" smtClean="0"/>
              <a:t>Disconnecting Audio playback device while </a:t>
            </a:r>
            <a:br>
              <a:rPr lang="en-US" sz="2400" dirty="0" smtClean="0"/>
            </a:br>
            <a:r>
              <a:rPr lang="en-US" sz="2400" dirty="0" smtClean="0"/>
              <a:t>suspending machine</a:t>
            </a:r>
          </a:p>
          <a:p>
            <a:pPr marL="739775" lvl="1" indent="-342900"/>
            <a:r>
              <a:rPr lang="en-US" sz="2400" dirty="0" smtClean="0"/>
              <a:t>Unplugging HID device while hibernating machine</a:t>
            </a:r>
          </a:p>
          <a:p>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Driver Testing Important?</a:t>
            </a:r>
            <a:endParaRPr lang="en-US" dirty="0"/>
          </a:p>
        </p:txBody>
      </p:sp>
      <p:sp>
        <p:nvSpPr>
          <p:cNvPr id="3" name="Text Placeholder 2"/>
          <p:cNvSpPr>
            <a:spLocks noGrp="1"/>
          </p:cNvSpPr>
          <p:nvPr>
            <p:ph idx="1"/>
          </p:nvPr>
        </p:nvSpPr>
        <p:spPr>
          <a:xfrm>
            <a:off x="382588" y="1414464"/>
            <a:ext cx="8380412" cy="5584093"/>
          </a:xfrm>
        </p:spPr>
        <p:txBody>
          <a:bodyPr/>
          <a:lstStyle/>
          <a:p>
            <a:pPr marL="461963" indent="-461963"/>
            <a:r>
              <a:rPr lang="en-US" sz="3200" dirty="0" smtClean="0"/>
              <a:t>Fundamental pieces of the platform</a:t>
            </a:r>
          </a:p>
          <a:p>
            <a:pPr marL="461963" indent="-461963"/>
            <a:r>
              <a:rPr lang="en-US" sz="3200" dirty="0" smtClean="0"/>
              <a:t>Enable rich user experiences with software and hardware</a:t>
            </a:r>
          </a:p>
          <a:p>
            <a:pPr marL="461963" indent="-461963"/>
            <a:r>
              <a:rPr lang="en-US" sz="3200" dirty="0" smtClean="0"/>
              <a:t>Low quality can lead to </a:t>
            </a:r>
          </a:p>
          <a:p>
            <a:pPr marL="914400" lvl="1" indent="-452438"/>
            <a:r>
              <a:rPr lang="en-US" sz="2800" dirty="0" smtClean="0"/>
              <a:t>System crashes</a:t>
            </a:r>
          </a:p>
          <a:p>
            <a:pPr marL="914400" lvl="1" indent="-452438"/>
            <a:r>
              <a:rPr lang="en-US" sz="2800" dirty="0" smtClean="0"/>
              <a:t>Data loss</a:t>
            </a:r>
          </a:p>
          <a:p>
            <a:pPr marL="914400" lvl="1" indent="-452438"/>
            <a:r>
              <a:rPr lang="en-US" sz="2800" dirty="0" smtClean="0"/>
              <a:t>Huge support costs</a:t>
            </a:r>
          </a:p>
          <a:p>
            <a:pPr marL="914400" lvl="1" indent="-452438"/>
            <a:r>
              <a:rPr lang="en-US" sz="2800" dirty="0" smtClean="0"/>
              <a:t>Devices not functioning</a:t>
            </a:r>
          </a:p>
          <a:p>
            <a:pPr marL="858838" indent="-461963"/>
            <a:endParaRPr lang="en-US" sz="3200" dirty="0" smtClean="0"/>
          </a:p>
          <a:p>
            <a:endParaRPr lang="en-US" sz="32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Concurrent PNP/IO/PM Tests</a:t>
            </a:r>
            <a:endParaRPr lang="en-US" dirty="0"/>
          </a:p>
        </p:txBody>
      </p:sp>
      <p:sp>
        <p:nvSpPr>
          <p:cNvPr id="30" name="Rounded Rectangle 29"/>
          <p:cNvSpPr/>
          <p:nvPr/>
        </p:nvSpPr>
        <p:spPr bwMode="auto">
          <a:xfrm>
            <a:off x="827336" y="1410369"/>
            <a:ext cx="2045777" cy="9144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PNP Events</a:t>
            </a:r>
          </a:p>
        </p:txBody>
      </p:sp>
      <p:sp>
        <p:nvSpPr>
          <p:cNvPr id="31" name="Rounded Rectangle 30"/>
          <p:cNvSpPr/>
          <p:nvPr/>
        </p:nvSpPr>
        <p:spPr bwMode="auto">
          <a:xfrm>
            <a:off x="835086" y="2477169"/>
            <a:ext cx="2030277" cy="9144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 Stack I/O Events</a:t>
            </a:r>
          </a:p>
        </p:txBody>
      </p:sp>
      <p:sp>
        <p:nvSpPr>
          <p:cNvPr id="32" name="Rounded Rectangle 31"/>
          <p:cNvSpPr/>
          <p:nvPr/>
        </p:nvSpPr>
        <p:spPr bwMode="auto">
          <a:xfrm>
            <a:off x="869987" y="3725032"/>
            <a:ext cx="1960474" cy="914400"/>
          </a:xfrm>
          <a:prstGeom prst="roundRect">
            <a:avLst>
              <a:gd name="adj" fmla="val 2797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Sleep State Transitions</a:t>
            </a:r>
          </a:p>
        </p:txBody>
      </p:sp>
      <p:sp>
        <p:nvSpPr>
          <p:cNvPr id="33" name="Rounded Rectangle 32"/>
          <p:cNvSpPr/>
          <p:nvPr/>
        </p:nvSpPr>
        <p:spPr bwMode="auto">
          <a:xfrm>
            <a:off x="5573361" y="1476289"/>
            <a:ext cx="1325109" cy="1306286"/>
          </a:xfrm>
          <a:prstGeom prst="roundRect">
            <a:avLst/>
          </a:prstGeom>
          <a:solidFill>
            <a:srgbClr val="FF0000"/>
          </a:solidFill>
          <a:ln>
            <a:headEnd type="none" w="med" len="med"/>
            <a:tailEnd type="none" w="med" len="med"/>
          </a:ln>
          <a:effectLst>
            <a:glow rad="70000">
              <a:schemeClr val="accent2">
                <a:tint val="30000"/>
                <a:shade val="95000"/>
                <a:satMod val="300000"/>
                <a:alpha val="5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 Object(s)</a:t>
            </a:r>
          </a:p>
        </p:txBody>
      </p:sp>
      <p:sp>
        <p:nvSpPr>
          <p:cNvPr id="34" name="Rounded Rectangle 33"/>
          <p:cNvSpPr/>
          <p:nvPr/>
        </p:nvSpPr>
        <p:spPr bwMode="auto">
          <a:xfrm>
            <a:off x="848745" y="5154470"/>
            <a:ext cx="2002959" cy="914400"/>
          </a:xfrm>
          <a:prstGeom prst="roundRect">
            <a:avLst>
              <a:gd name="adj" fmla="val 2275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 </a:t>
            </a:r>
            <a:r>
              <a:rPr lang="en-US" dirty="0" err="1" smtClean="0">
                <a:solidFill>
                  <a:schemeClr val="tx1"/>
                </a:solidFill>
                <a:effectLst>
                  <a:outerShdw blurRad="38100" dist="38100" dir="2700000" algn="tl">
                    <a:srgbClr val="000000">
                      <a:alpha val="43137"/>
                    </a:srgbClr>
                  </a:outerShdw>
                </a:effectLst>
                <a:latin typeface="Trebuchet MS" pitchFamily="34" charset="0"/>
              </a:rPr>
              <a:t>IOCTls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Striped Right Arrow 34"/>
          <p:cNvSpPr/>
          <p:nvPr/>
        </p:nvSpPr>
        <p:spPr bwMode="auto">
          <a:xfrm>
            <a:off x="3679392" y="3888319"/>
            <a:ext cx="978408" cy="484632"/>
          </a:xfrm>
          <a:prstGeom prst="strip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bwMode="auto">
          <a:xfrm>
            <a:off x="5290519" y="3633784"/>
            <a:ext cx="1890793" cy="914400"/>
          </a:xfrm>
          <a:prstGeom prst="rect">
            <a:avLst/>
          </a:prstGeom>
          <a:solidFill>
            <a:srgbClr val="00B0F0"/>
          </a:solidFill>
          <a:ln>
            <a:headEnd type="none" w="med" len="med"/>
            <a:tailEnd type="none" w="med" len="med"/>
          </a:ln>
          <a:effectLst>
            <a:glow rad="70000">
              <a:schemeClr val="accent2">
                <a:tint val="30000"/>
                <a:shade val="95000"/>
                <a:satMod val="300000"/>
                <a:alpha val="5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System/Device Power States</a:t>
            </a:r>
          </a:p>
        </p:txBody>
      </p:sp>
      <p:sp>
        <p:nvSpPr>
          <p:cNvPr id="37" name="Right Arrow 36"/>
          <p:cNvSpPr/>
          <p:nvPr/>
        </p:nvSpPr>
        <p:spPr bwMode="auto">
          <a:xfrm>
            <a:off x="3679392" y="1900220"/>
            <a:ext cx="978408" cy="48463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Right Arrow 37"/>
          <p:cNvSpPr/>
          <p:nvPr/>
        </p:nvSpPr>
        <p:spPr bwMode="auto">
          <a:xfrm>
            <a:off x="3679392" y="5276062"/>
            <a:ext cx="978408" cy="48463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5573361" y="4850867"/>
            <a:ext cx="1325109" cy="1306286"/>
          </a:xfrm>
          <a:prstGeom prst="roundRect">
            <a:avLst/>
          </a:prstGeom>
          <a:solidFill>
            <a:srgbClr val="FF0000"/>
          </a:solidFill>
          <a:ln>
            <a:headEnd type="none" w="med" len="med"/>
            <a:tailEnd type="none" w="med" len="med"/>
          </a:ln>
          <a:effectLst>
            <a:glow rad="70000">
              <a:schemeClr val="accent2">
                <a:tint val="30000"/>
                <a:shade val="95000"/>
                <a:satMod val="300000"/>
                <a:alpha val="50000"/>
              </a:schemeClr>
            </a:glow>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 Object(s)</a:t>
            </a:r>
          </a:p>
        </p:txBody>
      </p:sp>
      <p:sp>
        <p:nvSpPr>
          <p:cNvPr id="22" name="Rounded Rectangle 21"/>
          <p:cNvSpPr/>
          <p:nvPr/>
        </p:nvSpPr>
        <p:spPr bwMode="auto">
          <a:xfrm>
            <a:off x="682865" y="1272207"/>
            <a:ext cx="2330679" cy="3734744"/>
          </a:xfrm>
          <a:prstGeom prst="roundRect">
            <a:avLst>
              <a:gd name="adj" fmla="val 7039"/>
            </a:avLst>
          </a:prstGeom>
          <a:noFill/>
          <a:ln>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ounded Rectangle 22"/>
          <p:cNvSpPr/>
          <p:nvPr/>
        </p:nvSpPr>
        <p:spPr bwMode="auto">
          <a:xfrm>
            <a:off x="685797" y="3559624"/>
            <a:ext cx="2335699" cy="2642393"/>
          </a:xfrm>
          <a:prstGeom prst="roundRect">
            <a:avLst/>
          </a:prstGeom>
          <a:noFill/>
          <a:ln>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1163395"/>
          </a:xfrm>
        </p:spPr>
        <p:txBody>
          <a:bodyPr/>
          <a:lstStyle/>
          <a:p>
            <a:r>
              <a:rPr lang="en-US" dirty="0" smtClean="0"/>
              <a:t>Software Development Lifecycle</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Revisited</a:t>
            </a:r>
            <a:endParaRPr lang="en-US" sz="3600" dirty="0"/>
          </a:p>
        </p:txBody>
      </p:sp>
      <p:graphicFrame>
        <p:nvGraphicFramePr>
          <p:cNvPr id="28" name="Diagram 27"/>
          <p:cNvGraphicFramePr/>
          <p:nvPr/>
        </p:nvGraphicFramePr>
        <p:xfrm>
          <a:off x="1434059" y="1397000"/>
          <a:ext cx="6570689" cy="459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Terminator 3"/>
          <p:cNvSpPr/>
          <p:nvPr/>
        </p:nvSpPr>
        <p:spPr bwMode="auto">
          <a:xfrm>
            <a:off x="4586990" y="981856"/>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Testability</a:t>
            </a:r>
          </a:p>
        </p:txBody>
      </p:sp>
      <p:sp>
        <p:nvSpPr>
          <p:cNvPr id="5" name="Flowchart: Terminator 4"/>
          <p:cNvSpPr/>
          <p:nvPr/>
        </p:nvSpPr>
        <p:spPr bwMode="auto">
          <a:xfrm>
            <a:off x="5668775" y="2161085"/>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W4</a:t>
            </a:r>
          </a:p>
        </p:txBody>
      </p:sp>
      <p:sp>
        <p:nvSpPr>
          <p:cNvPr id="6" name="Flowchart: Terminator 5"/>
          <p:cNvSpPr/>
          <p:nvPr/>
        </p:nvSpPr>
        <p:spPr bwMode="auto">
          <a:xfrm>
            <a:off x="7110329" y="2373446"/>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PFD</a:t>
            </a:r>
          </a:p>
        </p:txBody>
      </p:sp>
      <p:sp>
        <p:nvSpPr>
          <p:cNvPr id="7" name="Flowchart: Terminator 6"/>
          <p:cNvSpPr/>
          <p:nvPr/>
        </p:nvSpPr>
        <p:spPr bwMode="auto">
          <a:xfrm>
            <a:off x="7117832" y="2973054"/>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SDV</a:t>
            </a:r>
          </a:p>
        </p:txBody>
      </p:sp>
      <p:sp>
        <p:nvSpPr>
          <p:cNvPr id="8" name="Flowchart: Terminator 7"/>
          <p:cNvSpPr/>
          <p:nvPr/>
        </p:nvSpPr>
        <p:spPr bwMode="auto">
          <a:xfrm>
            <a:off x="6750569" y="3924925"/>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Driver Verifier</a:t>
            </a:r>
          </a:p>
        </p:txBody>
      </p:sp>
      <p:sp>
        <p:nvSpPr>
          <p:cNvPr id="9" name="Flowchart: Terminator 8"/>
          <p:cNvSpPr/>
          <p:nvPr/>
        </p:nvSpPr>
        <p:spPr bwMode="auto">
          <a:xfrm>
            <a:off x="6793042" y="4522033"/>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Reinstall</a:t>
            </a:r>
          </a:p>
        </p:txBody>
      </p:sp>
      <p:sp>
        <p:nvSpPr>
          <p:cNvPr id="10" name="Flowchart: Terminator 9"/>
          <p:cNvSpPr/>
          <p:nvPr/>
        </p:nvSpPr>
        <p:spPr bwMode="auto">
          <a:xfrm>
            <a:off x="5668786" y="3210542"/>
            <a:ext cx="138659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ChkINF</a:t>
            </a:r>
          </a:p>
        </p:txBody>
      </p:sp>
      <p:sp>
        <p:nvSpPr>
          <p:cNvPr id="11" name="Flowchart: Terminator 10"/>
          <p:cNvSpPr/>
          <p:nvPr/>
        </p:nvSpPr>
        <p:spPr bwMode="auto">
          <a:xfrm>
            <a:off x="5918616" y="5094158"/>
            <a:ext cx="1457040"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PnP/IO/PM</a:t>
            </a:r>
          </a:p>
        </p:txBody>
      </p:sp>
      <p:sp>
        <p:nvSpPr>
          <p:cNvPr id="12" name="Flowchart: Terminator 11"/>
          <p:cNvSpPr/>
          <p:nvPr/>
        </p:nvSpPr>
        <p:spPr bwMode="auto">
          <a:xfrm>
            <a:off x="4330097" y="3933889"/>
            <a:ext cx="1496961" cy="502170"/>
          </a:xfrm>
          <a:prstGeom prst="flowChartTerminato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Application Verifier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graphicEl>
                                              <a:dgm id="{7821E1E6-86E0-4CA0-ACF5-5A470A9E916B}"/>
                                            </p:graphicEl>
                                          </p:spTgt>
                                        </p:tgtEl>
                                        <p:attrNameLst>
                                          <p:attrName>style.visibility</p:attrName>
                                        </p:attrNameLst>
                                      </p:cBhvr>
                                      <p:to>
                                        <p:strVal val="visible"/>
                                      </p:to>
                                    </p:set>
                                    <p:animEffect transition="in" filter="fade">
                                      <p:cBhvr>
                                        <p:cTn id="7" dur="2000"/>
                                        <p:tgtEl>
                                          <p:spTgt spid="28">
                                            <p:graphicEl>
                                              <a:dgm id="{7821E1E6-86E0-4CA0-ACF5-5A470A9E91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graphicEl>
                                              <a:dgm id="{372CD95C-D268-44AE-B5EA-33A4ACD91EDE}"/>
                                            </p:graphicEl>
                                          </p:spTgt>
                                        </p:tgtEl>
                                        <p:attrNameLst>
                                          <p:attrName>style.visibility</p:attrName>
                                        </p:attrNameLst>
                                      </p:cBhvr>
                                      <p:to>
                                        <p:strVal val="visible"/>
                                      </p:to>
                                    </p:set>
                                    <p:animEffect transition="in" filter="fade">
                                      <p:cBhvr>
                                        <p:cTn id="12" dur="2000"/>
                                        <p:tgtEl>
                                          <p:spTgt spid="28">
                                            <p:graphicEl>
                                              <a:dgm id="{372CD95C-D268-44AE-B5EA-33A4ACD91ED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graphicEl>
                                              <a:dgm id="{378C86D1-DF87-42BF-83D6-FDA71E206AB9}"/>
                                            </p:graphicEl>
                                          </p:spTgt>
                                        </p:tgtEl>
                                        <p:attrNameLst>
                                          <p:attrName>style.visibility</p:attrName>
                                        </p:attrNameLst>
                                      </p:cBhvr>
                                      <p:to>
                                        <p:strVal val="visible"/>
                                      </p:to>
                                    </p:set>
                                    <p:animEffect transition="in" filter="fade">
                                      <p:cBhvr>
                                        <p:cTn id="15" dur="2000"/>
                                        <p:tgtEl>
                                          <p:spTgt spid="28">
                                            <p:graphicEl>
                                              <a:dgm id="{378C86D1-DF87-42BF-83D6-FDA71E206A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graphicEl>
                                              <a:dgm id="{95486DB7-9AB0-44D9-8F47-13B89987179D}"/>
                                            </p:graphicEl>
                                          </p:spTgt>
                                        </p:tgtEl>
                                        <p:attrNameLst>
                                          <p:attrName>style.visibility</p:attrName>
                                        </p:attrNameLst>
                                      </p:cBhvr>
                                      <p:to>
                                        <p:strVal val="visible"/>
                                      </p:to>
                                    </p:set>
                                    <p:animEffect transition="in" filter="fade">
                                      <p:cBhvr>
                                        <p:cTn id="20" dur="2000"/>
                                        <p:tgtEl>
                                          <p:spTgt spid="28">
                                            <p:graphicEl>
                                              <a:dgm id="{95486DB7-9AB0-44D9-8F47-13B89987179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graphicEl>
                                              <a:dgm id="{7BF31F1C-8593-4EA9-8F25-1AB2D7E5108A}"/>
                                            </p:graphicEl>
                                          </p:spTgt>
                                        </p:tgtEl>
                                        <p:attrNameLst>
                                          <p:attrName>style.visibility</p:attrName>
                                        </p:attrNameLst>
                                      </p:cBhvr>
                                      <p:to>
                                        <p:strVal val="visible"/>
                                      </p:to>
                                    </p:set>
                                    <p:animEffect transition="in" filter="fade">
                                      <p:cBhvr>
                                        <p:cTn id="25" dur="2000"/>
                                        <p:tgtEl>
                                          <p:spTgt spid="28">
                                            <p:graphicEl>
                                              <a:dgm id="{7BF31F1C-8593-4EA9-8F25-1AB2D7E5108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graphicEl>
                                              <a:dgm id="{A739C48D-6E58-4C6E-A1F4-3573EE39C4BB}"/>
                                            </p:graphicEl>
                                          </p:spTgt>
                                        </p:tgtEl>
                                        <p:attrNameLst>
                                          <p:attrName>style.visibility</p:attrName>
                                        </p:attrNameLst>
                                      </p:cBhvr>
                                      <p:to>
                                        <p:strVal val="visible"/>
                                      </p:to>
                                    </p:set>
                                    <p:animEffect transition="in" filter="fade">
                                      <p:cBhvr>
                                        <p:cTn id="30" dur="2000"/>
                                        <p:tgtEl>
                                          <p:spTgt spid="28">
                                            <p:graphicEl>
                                              <a:dgm id="{A739C48D-6E58-4C6E-A1F4-3573EE39C4B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graphicEl>
                                              <a:dgm id="{4420808E-BDF8-4C40-9132-872B127B6045}"/>
                                            </p:graphicEl>
                                          </p:spTgt>
                                        </p:tgtEl>
                                        <p:attrNameLst>
                                          <p:attrName>style.visibility</p:attrName>
                                        </p:attrNameLst>
                                      </p:cBhvr>
                                      <p:to>
                                        <p:strVal val="visible"/>
                                      </p:to>
                                    </p:set>
                                    <p:animEffect transition="in" filter="fade">
                                      <p:cBhvr>
                                        <p:cTn id="35" dur="2000"/>
                                        <p:tgtEl>
                                          <p:spTgt spid="28">
                                            <p:graphicEl>
                                              <a:dgm id="{4420808E-BDF8-4C40-9132-872B127B604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linds(horizontal)">
                                      <p:cBhvr>
                                        <p:cTn id="55" dur="500"/>
                                        <p:tgtEl>
                                          <p:spTgt spid="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3568156"/>
          </a:xfrm>
        </p:spPr>
        <p:txBody>
          <a:bodyPr/>
          <a:lstStyle/>
          <a:p>
            <a:r>
              <a:rPr lang="en-US" sz="2800" dirty="0" smtClean="0"/>
              <a:t>Integrate these tools and manual procedures as part of your development lifecycle</a:t>
            </a:r>
          </a:p>
          <a:p>
            <a:r>
              <a:rPr lang="en-US" sz="2800" dirty="0" smtClean="0"/>
              <a:t>Run them early and often</a:t>
            </a:r>
          </a:p>
          <a:p>
            <a:r>
              <a:rPr lang="en-US" sz="2800" dirty="0" smtClean="0"/>
              <a:t>Test both on 32-bit and 64-bit</a:t>
            </a:r>
          </a:p>
          <a:p>
            <a:r>
              <a:rPr lang="en-US" sz="2800" dirty="0" smtClean="0"/>
              <a:t>Fix every issue being detected</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1000" y="1365492"/>
            <a:ext cx="8380413" cy="5267083"/>
          </a:xfrm>
        </p:spPr>
        <p:txBody>
          <a:bodyPr/>
          <a:lstStyle/>
          <a:p>
            <a:pPr marL="230188" indent="-230188">
              <a:spcBef>
                <a:spcPts val="833"/>
              </a:spcBef>
            </a:pPr>
            <a:r>
              <a:rPr lang="en-US" sz="1600" dirty="0" smtClean="0"/>
              <a:t>Web Resources</a:t>
            </a:r>
          </a:p>
          <a:p>
            <a:pPr marL="461963" lvl="1" indent="-231775">
              <a:spcBef>
                <a:spcPts val="833"/>
              </a:spcBef>
            </a:pPr>
            <a:r>
              <a:rPr lang="en-US" sz="1400" dirty="0" smtClean="0"/>
              <a:t>Compiler Warnings (W4)</a:t>
            </a:r>
            <a:br>
              <a:rPr lang="en-US" sz="1400" dirty="0" smtClean="0"/>
            </a:br>
            <a:r>
              <a:rPr lang="en-US" sz="1400" dirty="0" smtClean="0">
                <a:hlinkClick r:id="rId3"/>
              </a:rPr>
              <a:t>http://msdn.microsoft.com/en-us/library/8x5x43k7(VS.80).aspx</a:t>
            </a:r>
            <a:endParaRPr lang="en-US" sz="1400" dirty="0" smtClean="0"/>
          </a:p>
          <a:p>
            <a:pPr marL="461963" lvl="1" indent="-231775">
              <a:spcBef>
                <a:spcPts val="833"/>
              </a:spcBef>
            </a:pPr>
            <a:r>
              <a:rPr lang="en-US" sz="1400" dirty="0" smtClean="0"/>
              <a:t>PREfast for Drivers (PFD) </a:t>
            </a:r>
            <a:r>
              <a:rPr lang="en-US" sz="1400" dirty="0" smtClean="0">
                <a:solidFill>
                  <a:srgbClr val="FF0000"/>
                </a:solidFill>
                <a:hlinkClick r:id="rId4"/>
              </a:rPr>
              <a:t>http://www.microsoft.com/whdc/devtools/tools/PREfast.mspx</a:t>
            </a:r>
            <a:endParaRPr lang="en-US" sz="1400" dirty="0" smtClean="0">
              <a:solidFill>
                <a:srgbClr val="FF0000"/>
              </a:solidFill>
            </a:endParaRPr>
          </a:p>
          <a:p>
            <a:pPr marL="461963" lvl="1" indent="-231775">
              <a:spcBef>
                <a:spcPts val="833"/>
              </a:spcBef>
            </a:pPr>
            <a:r>
              <a:rPr lang="en-US" sz="1400" dirty="0" smtClean="0"/>
              <a:t>Static Driver Verifier (SDV) </a:t>
            </a:r>
            <a:r>
              <a:rPr lang="en-US" sz="1400" dirty="0" smtClean="0">
                <a:hlinkClick r:id="rId5"/>
              </a:rPr>
              <a:t>http://www.microsoft.com/whdc/DevTools/tools/SDV.mspx</a:t>
            </a:r>
            <a:endParaRPr lang="en-US" sz="1400" dirty="0" smtClean="0"/>
          </a:p>
          <a:p>
            <a:pPr marL="461963" lvl="1" indent="-231775">
              <a:spcBef>
                <a:spcPts val="833"/>
              </a:spcBef>
            </a:pPr>
            <a:r>
              <a:rPr lang="en-US" sz="1400" dirty="0" err="1" smtClean="0"/>
              <a:t>ChkINF</a:t>
            </a:r>
            <a:r>
              <a:rPr lang="en-US" sz="1400" dirty="0" smtClean="0"/>
              <a:t/>
            </a:r>
            <a:br>
              <a:rPr lang="en-US" sz="1400" dirty="0" smtClean="0"/>
            </a:br>
            <a:r>
              <a:rPr lang="en-US" sz="1400" dirty="0" smtClean="0">
                <a:hlinkClick r:id="rId6"/>
              </a:rPr>
              <a:t>http://msdn.microsoft.com/en-us/library/ms792443.aspx</a:t>
            </a:r>
            <a:endParaRPr lang="en-US" sz="1400" dirty="0" smtClean="0"/>
          </a:p>
          <a:p>
            <a:pPr marL="461963" lvl="1" indent="-231775">
              <a:spcBef>
                <a:spcPts val="833"/>
              </a:spcBef>
            </a:pPr>
            <a:r>
              <a:rPr lang="en-US" sz="1400" dirty="0" smtClean="0"/>
              <a:t>Driver Verifier</a:t>
            </a:r>
            <a:br>
              <a:rPr lang="en-US" sz="1400" dirty="0" smtClean="0"/>
            </a:br>
            <a:r>
              <a:rPr lang="en-US" sz="1400" dirty="0" smtClean="0">
                <a:hlinkClick r:id="rId7"/>
              </a:rPr>
              <a:t>http://www.microsoft.com/whdc/devtools/tools/drvverifier.mspx</a:t>
            </a:r>
            <a:endParaRPr lang="en-US" sz="1400" dirty="0" smtClean="0"/>
          </a:p>
          <a:p>
            <a:pPr marL="461963" lvl="1" indent="-231775">
              <a:spcBef>
                <a:spcPts val="833"/>
              </a:spcBef>
            </a:pPr>
            <a:r>
              <a:rPr lang="en-US" sz="1400" dirty="0" smtClean="0"/>
              <a:t>Application Verifier</a:t>
            </a:r>
            <a:br>
              <a:rPr lang="en-US" sz="1400" dirty="0" smtClean="0"/>
            </a:br>
            <a:r>
              <a:rPr lang="en-US" sz="1400" dirty="0" smtClean="0">
                <a:hlinkClick r:id="rId8"/>
              </a:rPr>
              <a:t>http://msdn.microsoft.com/en-us/library/aa480483.aspx</a:t>
            </a:r>
            <a:endParaRPr lang="en-US" sz="1400" dirty="0" smtClean="0"/>
          </a:p>
          <a:p>
            <a:pPr marL="461963" lvl="1" indent="-231775">
              <a:spcBef>
                <a:spcPts val="833"/>
              </a:spcBef>
            </a:pPr>
            <a:r>
              <a:rPr lang="en-US" sz="1400" dirty="0" smtClean="0"/>
              <a:t>MS08-014</a:t>
            </a:r>
            <a:br>
              <a:rPr lang="en-US" sz="1400" dirty="0" smtClean="0"/>
            </a:br>
            <a:r>
              <a:rPr lang="en-US" sz="1400" dirty="0" smtClean="0">
                <a:hlinkClick r:id="rId9"/>
              </a:rPr>
              <a:t>http://blogs.technet.com/swi/archive/2008/03/11/the-case-of-the-uninitialized-stack-variable-vulnerability.aspx</a:t>
            </a:r>
            <a:endParaRPr lang="en-US" sz="1400" dirty="0" smtClean="0"/>
          </a:p>
          <a:p>
            <a:pPr marL="230188" indent="-230188">
              <a:spcBef>
                <a:spcPts val="833"/>
              </a:spcBef>
            </a:pPr>
            <a:r>
              <a:rPr lang="en-US" sz="1600" dirty="0" smtClean="0"/>
              <a:t>Related Sessions</a:t>
            </a:r>
          </a:p>
          <a:p>
            <a:pPr marL="461963" lvl="1" indent="-231775">
              <a:spcBef>
                <a:spcPts val="833"/>
              </a:spcBef>
            </a:pPr>
            <a:r>
              <a:rPr lang="en-US" sz="1400" dirty="0" smtClean="0"/>
              <a:t>Thursday 2-3pm, Room 409A</a:t>
            </a:r>
          </a:p>
          <a:p>
            <a:pPr marL="573088" lvl="2" indent="-111125">
              <a:spcBef>
                <a:spcPts val="833"/>
              </a:spcBef>
            </a:pPr>
            <a:r>
              <a:rPr lang="en-US" sz="1200" dirty="0" smtClean="0"/>
              <a:t>COR-C641 Discussion: Improving Driver Quality Through Testing</a:t>
            </a:r>
          </a:p>
          <a:p>
            <a:pPr marL="461963" lvl="1" indent="-231775">
              <a:spcBef>
                <a:spcPts val="833"/>
              </a:spcBef>
            </a:pPr>
            <a:r>
              <a:rPr lang="en-US" sz="1400" dirty="0" smtClean="0"/>
              <a:t>Booth-228:  Visit to see hardware for automating PNP/PM</a:t>
            </a:r>
          </a:p>
          <a:p>
            <a:pPr marL="230188" lvl="1" indent="-230188">
              <a:spcBef>
                <a:spcPts val="833"/>
              </a:spcBef>
              <a:buSzPct val="95000"/>
              <a:buBlip>
                <a:blip r:embed="rId10"/>
              </a:buBlip>
            </a:pPr>
            <a:r>
              <a:rPr lang="en-US" sz="1600" dirty="0" smtClean="0">
                <a:ea typeface="+mn-ea"/>
                <a:cs typeface="+mn-cs"/>
              </a:rPr>
              <a:t>Email </a:t>
            </a:r>
            <a:r>
              <a:rPr lang="en-US" sz="1600" dirty="0" smtClean="0">
                <a:ea typeface="+mn-ea"/>
                <a:cs typeface="+mn-cs"/>
                <a:hlinkClick r:id="rId11"/>
              </a:rPr>
              <a:t>drvtest@microsoft.com</a:t>
            </a:r>
            <a:r>
              <a:rPr lang="en-US" sz="1600" dirty="0" smtClean="0">
                <a:ea typeface="+mn-ea"/>
                <a:cs typeface="+mn-cs"/>
              </a:rPr>
              <a:t> </a:t>
            </a:r>
          </a:p>
          <a:p>
            <a:pPr marL="285750" indent="-285750">
              <a:spcBef>
                <a:spcPts val="833"/>
              </a:spcBef>
            </a:pPr>
            <a:endParaRPr lang="en-US" sz="14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Is Driver Testing Difficult?</a:t>
            </a:r>
            <a:endParaRPr lang="en-US" dirty="0"/>
          </a:p>
        </p:txBody>
      </p:sp>
      <p:sp>
        <p:nvSpPr>
          <p:cNvPr id="3" name="Text Placeholder 2"/>
          <p:cNvSpPr>
            <a:spLocks noGrp="1"/>
          </p:cNvSpPr>
          <p:nvPr>
            <p:ph type="body" idx="1"/>
          </p:nvPr>
        </p:nvSpPr>
        <p:spPr>
          <a:xfrm>
            <a:off x="382588" y="1414464"/>
            <a:ext cx="8380412" cy="5526641"/>
          </a:xfrm>
        </p:spPr>
        <p:txBody>
          <a:bodyPr/>
          <a:lstStyle/>
          <a:p>
            <a:pPr marL="461963" indent="-461963"/>
            <a:r>
              <a:rPr lang="en-US" sz="3200" dirty="0" smtClean="0"/>
              <a:t>Drivers are inherently complex</a:t>
            </a:r>
          </a:p>
          <a:p>
            <a:pPr marL="914400" lvl="1" indent="-452438"/>
            <a:r>
              <a:rPr lang="en-US" sz="2800" dirty="0" smtClean="0"/>
              <a:t>Many rules to obey</a:t>
            </a:r>
          </a:p>
          <a:p>
            <a:pPr marL="461963" indent="-461963"/>
            <a:r>
              <a:rPr lang="en-US" sz="3200" dirty="0" smtClean="0"/>
              <a:t>Low-level components</a:t>
            </a:r>
          </a:p>
          <a:p>
            <a:pPr marL="914400" lvl="1" indent="-452438"/>
            <a:r>
              <a:rPr lang="en-US" sz="2800" dirty="0" smtClean="0"/>
              <a:t>Hardware/Kernel interaction</a:t>
            </a:r>
          </a:p>
          <a:p>
            <a:pPr marL="461963" indent="-461963"/>
            <a:r>
              <a:rPr lang="en-US" sz="3200" dirty="0" smtClean="0"/>
              <a:t>Reentrant and asynchronous nature</a:t>
            </a:r>
          </a:p>
          <a:p>
            <a:pPr marL="461963" indent="-461963"/>
            <a:r>
              <a:rPr lang="en-US" sz="3200" dirty="0" smtClean="0"/>
              <a:t>Support for multiple platforms at once (compatibility)</a:t>
            </a:r>
          </a:p>
          <a:p>
            <a:endParaRPr lang="en-US" sz="3200" dirty="0" smtClean="0"/>
          </a:p>
          <a:p>
            <a:endParaRPr lang="en-US" sz="3200" dirty="0" smtClean="0"/>
          </a:p>
          <a:p>
            <a:endParaRPr lang="en-US" sz="3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664797"/>
          </a:xfrm>
        </p:spPr>
        <p:txBody>
          <a:bodyPr/>
          <a:lstStyle/>
          <a:p>
            <a:r>
              <a:rPr lang="en-US" dirty="0" smtClean="0"/>
              <a:t>Software Development Lifecycle</a:t>
            </a:r>
            <a:endParaRPr lang="en-US" dirty="0"/>
          </a:p>
        </p:txBody>
      </p:sp>
      <p:graphicFrame>
        <p:nvGraphicFramePr>
          <p:cNvPr id="28" name="Diagram 27"/>
          <p:cNvGraphicFramePr/>
          <p:nvPr/>
        </p:nvGraphicFramePr>
        <p:xfrm>
          <a:off x="1434059" y="1397000"/>
          <a:ext cx="6570689" cy="459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Oval 30"/>
          <p:cNvSpPr/>
          <p:nvPr/>
        </p:nvSpPr>
        <p:spPr bwMode="auto">
          <a:xfrm rot="-1380000">
            <a:off x="3411108" y="4030330"/>
            <a:ext cx="4362138" cy="1952986"/>
          </a:xfrm>
          <a:prstGeom prst="ellipse">
            <a:avLst/>
          </a:prstGeom>
          <a:solidFill>
            <a:schemeClr val="accent4">
              <a:lumMod val="60000"/>
              <a:lumOff val="40000"/>
              <a:alpha val="1000"/>
            </a:schemeClr>
          </a:solidFill>
          <a:ln w="25400">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5400" dirty="0" smtClean="0">
                <a:solidFill>
                  <a:schemeClr val="bg1">
                    <a:lumMod val="60000"/>
                    <a:lumOff val="40000"/>
                  </a:schemeClr>
                </a:solidFill>
                <a:effectLst>
                  <a:outerShdw blurRad="38100" dist="38100" dir="2700000" algn="tl">
                    <a:srgbClr val="000000">
                      <a:alpha val="43137"/>
                    </a:srgbClr>
                  </a:outerShdw>
                </a:effectLst>
                <a:latin typeface="Trebuchet MS" pitchFamily="34" charset="0"/>
              </a:rPr>
              <a:t>Testing</a:t>
            </a:r>
          </a:p>
        </p:txBody>
      </p:sp>
      <p:sp>
        <p:nvSpPr>
          <p:cNvPr id="32" name="Oval 31"/>
          <p:cNvSpPr/>
          <p:nvPr/>
        </p:nvSpPr>
        <p:spPr bwMode="auto">
          <a:xfrm rot="-18360000">
            <a:off x="3340357" y="1687920"/>
            <a:ext cx="4717339" cy="2765641"/>
          </a:xfrm>
          <a:prstGeom prst="ellipse">
            <a:avLst/>
          </a:prstGeom>
          <a:solidFill>
            <a:schemeClr val="accent4">
              <a:lumMod val="60000"/>
              <a:lumOff val="40000"/>
              <a:alpha val="1000"/>
            </a:schemeClr>
          </a:solidFill>
          <a:ln w="25400">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5400" dirty="0" smtClean="0">
                <a:solidFill>
                  <a:schemeClr val="bg1">
                    <a:lumMod val="60000"/>
                    <a:lumOff val="40000"/>
                  </a:schemeClr>
                </a:solidFill>
                <a:effectLst>
                  <a:outerShdw blurRad="38100" dist="38100" dir="2700000" algn="tl">
                    <a:srgbClr val="000000">
                      <a:alpha val="43137"/>
                    </a:srgbClr>
                  </a:outerShdw>
                </a:effectLst>
                <a:latin typeface="Trebuchet MS" pitchFamily="34" charset="0"/>
              </a:rPr>
              <a:t>Testing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graphicEl>
                                              <a:dgm id="{7821E1E6-86E0-4CA0-ACF5-5A470A9E916B}"/>
                                            </p:graphicEl>
                                          </p:spTgt>
                                        </p:tgtEl>
                                        <p:attrNameLst>
                                          <p:attrName>style.visibility</p:attrName>
                                        </p:attrNameLst>
                                      </p:cBhvr>
                                      <p:to>
                                        <p:strVal val="visible"/>
                                      </p:to>
                                    </p:set>
                                    <p:animEffect transition="in" filter="fade">
                                      <p:cBhvr>
                                        <p:cTn id="7" dur="2000"/>
                                        <p:tgtEl>
                                          <p:spTgt spid="28">
                                            <p:graphicEl>
                                              <a:dgm id="{7821E1E6-86E0-4CA0-ACF5-5A470A9E91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graphicEl>
                                              <a:dgm id="{372CD95C-D268-44AE-B5EA-33A4ACD91EDE}"/>
                                            </p:graphicEl>
                                          </p:spTgt>
                                        </p:tgtEl>
                                        <p:attrNameLst>
                                          <p:attrName>style.visibility</p:attrName>
                                        </p:attrNameLst>
                                      </p:cBhvr>
                                      <p:to>
                                        <p:strVal val="visible"/>
                                      </p:to>
                                    </p:set>
                                    <p:animEffect transition="in" filter="fade">
                                      <p:cBhvr>
                                        <p:cTn id="12" dur="2000"/>
                                        <p:tgtEl>
                                          <p:spTgt spid="28">
                                            <p:graphicEl>
                                              <a:dgm id="{372CD95C-D268-44AE-B5EA-33A4ACD91ED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graphicEl>
                                              <a:dgm id="{378C86D1-DF87-42BF-83D6-FDA71E206AB9}"/>
                                            </p:graphicEl>
                                          </p:spTgt>
                                        </p:tgtEl>
                                        <p:attrNameLst>
                                          <p:attrName>style.visibility</p:attrName>
                                        </p:attrNameLst>
                                      </p:cBhvr>
                                      <p:to>
                                        <p:strVal val="visible"/>
                                      </p:to>
                                    </p:set>
                                    <p:animEffect transition="in" filter="fade">
                                      <p:cBhvr>
                                        <p:cTn id="15" dur="2000"/>
                                        <p:tgtEl>
                                          <p:spTgt spid="28">
                                            <p:graphicEl>
                                              <a:dgm id="{378C86D1-DF87-42BF-83D6-FDA71E206A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graphicEl>
                                              <a:dgm id="{95486DB7-9AB0-44D9-8F47-13B89987179D}"/>
                                            </p:graphicEl>
                                          </p:spTgt>
                                        </p:tgtEl>
                                        <p:attrNameLst>
                                          <p:attrName>style.visibility</p:attrName>
                                        </p:attrNameLst>
                                      </p:cBhvr>
                                      <p:to>
                                        <p:strVal val="visible"/>
                                      </p:to>
                                    </p:set>
                                    <p:animEffect transition="in" filter="fade">
                                      <p:cBhvr>
                                        <p:cTn id="20" dur="2000"/>
                                        <p:tgtEl>
                                          <p:spTgt spid="28">
                                            <p:graphicEl>
                                              <a:dgm id="{95486DB7-9AB0-44D9-8F47-13B89987179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graphicEl>
                                              <a:dgm id="{7BF31F1C-8593-4EA9-8F25-1AB2D7E5108A}"/>
                                            </p:graphicEl>
                                          </p:spTgt>
                                        </p:tgtEl>
                                        <p:attrNameLst>
                                          <p:attrName>style.visibility</p:attrName>
                                        </p:attrNameLst>
                                      </p:cBhvr>
                                      <p:to>
                                        <p:strVal val="visible"/>
                                      </p:to>
                                    </p:set>
                                    <p:animEffect transition="in" filter="fade">
                                      <p:cBhvr>
                                        <p:cTn id="25" dur="2000"/>
                                        <p:tgtEl>
                                          <p:spTgt spid="28">
                                            <p:graphicEl>
                                              <a:dgm id="{7BF31F1C-8593-4EA9-8F25-1AB2D7E5108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graphicEl>
                                              <a:dgm id="{A739C48D-6E58-4C6E-A1F4-3573EE39C4BB}"/>
                                            </p:graphicEl>
                                          </p:spTgt>
                                        </p:tgtEl>
                                        <p:attrNameLst>
                                          <p:attrName>style.visibility</p:attrName>
                                        </p:attrNameLst>
                                      </p:cBhvr>
                                      <p:to>
                                        <p:strVal val="visible"/>
                                      </p:to>
                                    </p:set>
                                    <p:animEffect transition="in" filter="fade">
                                      <p:cBhvr>
                                        <p:cTn id="30" dur="2000"/>
                                        <p:tgtEl>
                                          <p:spTgt spid="28">
                                            <p:graphicEl>
                                              <a:dgm id="{A739C48D-6E58-4C6E-A1F4-3573EE39C4B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graphicEl>
                                              <a:dgm id="{4420808E-BDF8-4C40-9132-872B127B6045}"/>
                                            </p:graphicEl>
                                          </p:spTgt>
                                        </p:tgtEl>
                                        <p:attrNameLst>
                                          <p:attrName>style.visibility</p:attrName>
                                        </p:attrNameLst>
                                      </p:cBhvr>
                                      <p:to>
                                        <p:strVal val="visible"/>
                                      </p:to>
                                    </p:set>
                                    <p:animEffect transition="in" filter="fade">
                                      <p:cBhvr>
                                        <p:cTn id="35" dur="2000"/>
                                        <p:tgtEl>
                                          <p:spTgt spid="28">
                                            <p:graphicEl>
                                              <a:dgm id="{4420808E-BDF8-4C40-9132-872B127B604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par>
                                <p:cTn id="46" presetID="3" presetClass="exit" presetSubtype="10" fill="hold" grpId="1" nodeType="withEffect">
                                  <p:stCondLst>
                                    <p:cond delay="0"/>
                                  </p:stCondLst>
                                  <p:childTnLst>
                                    <p:animEffect transition="out" filter="blinds(horizontal)">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P spid="31" grpId="0" animBg="1"/>
      <p:bldP spid="31" grpId="1"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Testing Throughout</a:t>
            </a:r>
            <a:endParaRPr lang="en-US" dirty="0"/>
          </a:p>
        </p:txBody>
      </p:sp>
      <p:sp>
        <p:nvSpPr>
          <p:cNvPr id="3" name="Text Placeholder 2"/>
          <p:cNvSpPr>
            <a:spLocks noGrp="1"/>
          </p:cNvSpPr>
          <p:nvPr>
            <p:ph idx="1"/>
          </p:nvPr>
        </p:nvSpPr>
        <p:spPr>
          <a:xfrm>
            <a:off x="382588" y="1414464"/>
            <a:ext cx="8380412" cy="3765646"/>
          </a:xfrm>
        </p:spPr>
        <p:txBody>
          <a:bodyPr/>
          <a:lstStyle/>
          <a:p>
            <a:r>
              <a:rPr lang="en-US" sz="2800" dirty="0" smtClean="0"/>
              <a:t>Detect problems early in the cycle</a:t>
            </a:r>
          </a:p>
          <a:p>
            <a:pPr marL="803275" lvl="1" indent="-406400"/>
            <a:r>
              <a:rPr lang="en-US" sz="2400" dirty="0" smtClean="0"/>
              <a:t>Reduced overall development time, faster time to market</a:t>
            </a:r>
          </a:p>
          <a:p>
            <a:pPr marL="803275" lvl="1" indent="-406400"/>
            <a:r>
              <a:rPr lang="en-US" sz="2400" dirty="0" smtClean="0"/>
              <a:t>More straightforward logo process</a:t>
            </a:r>
          </a:p>
          <a:p>
            <a:pPr marL="803275" lvl="1" indent="-406400"/>
            <a:r>
              <a:rPr lang="en-US" sz="2400" dirty="0" smtClean="0"/>
              <a:t>Minimized sustainment costs post deployment</a:t>
            </a:r>
          </a:p>
          <a:p>
            <a:r>
              <a:rPr lang="en-US" sz="2800" dirty="0" smtClean="0"/>
              <a:t>Establish quality standards for future projects</a:t>
            </a:r>
          </a:p>
          <a:p>
            <a:r>
              <a:rPr lang="en-US" sz="2800" dirty="0" smtClean="0"/>
              <a:t>Tools become natural part of work</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Testability</a:t>
            </a:r>
            <a:endParaRPr lang="en-US" dirty="0"/>
          </a:p>
        </p:txBody>
      </p:sp>
      <p:sp>
        <p:nvSpPr>
          <p:cNvPr id="3" name="Text Placeholder 2"/>
          <p:cNvSpPr>
            <a:spLocks noGrp="1"/>
          </p:cNvSpPr>
          <p:nvPr>
            <p:ph type="body" idx="1"/>
          </p:nvPr>
        </p:nvSpPr>
        <p:spPr>
          <a:xfrm>
            <a:off x="382588" y="1414464"/>
            <a:ext cx="8380412" cy="4865947"/>
          </a:xfrm>
        </p:spPr>
        <p:txBody>
          <a:bodyPr/>
          <a:lstStyle/>
          <a:p>
            <a:r>
              <a:rPr lang="en-US" sz="2800" dirty="0" smtClean="0"/>
              <a:t>To have testable software, it needs to be designed that way</a:t>
            </a:r>
          </a:p>
          <a:p>
            <a:r>
              <a:rPr lang="en-US" sz="2800" dirty="0" smtClean="0"/>
              <a:t>Design should enable</a:t>
            </a:r>
          </a:p>
          <a:p>
            <a:pPr marL="803275" lvl="1" indent="-406400"/>
            <a:r>
              <a:rPr lang="en-US" sz="2400" dirty="0" smtClean="0"/>
              <a:t>Automation</a:t>
            </a:r>
          </a:p>
          <a:p>
            <a:pPr marL="803275" lvl="1" indent="-406400"/>
            <a:r>
              <a:rPr lang="en-US" sz="2400" dirty="0" smtClean="0"/>
              <a:t>Exhaustive code coverage</a:t>
            </a:r>
          </a:p>
          <a:p>
            <a:pPr marL="803275" lvl="1" indent="-406400"/>
            <a:r>
              <a:rPr lang="en-US" sz="2400" dirty="0" smtClean="0"/>
              <a:t>Proper instrumentation/tracing</a:t>
            </a:r>
          </a:p>
          <a:p>
            <a:pPr marL="803275" lvl="1" indent="-406400"/>
            <a:r>
              <a:rPr lang="en-US" sz="2400" dirty="0" smtClean="0"/>
              <a:t>Well-defined data structures and interfaces</a:t>
            </a:r>
          </a:p>
          <a:p>
            <a:r>
              <a:rPr lang="en-US" sz="2800" dirty="0" smtClean="0"/>
              <a:t>Leads to cost savings and higher quality</a:t>
            </a:r>
          </a:p>
          <a:p>
            <a:pPr lvl="1"/>
            <a:endParaRPr lang="en-US" sz="2400" dirty="0" smtClean="0"/>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Compiler Warnings (W4)</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Overview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1" y="1901825"/>
            <a:ext cx="8382000" cy="4642296"/>
          </a:xfrm>
        </p:spPr>
        <p:txBody>
          <a:bodyPr/>
          <a:lstStyle/>
          <a:p>
            <a:pPr marL="396875" indent="-396875"/>
            <a:r>
              <a:rPr lang="en-US" sz="2400" dirty="0" smtClean="0"/>
              <a:t>Standard compiler setting in the WDK has been W3</a:t>
            </a:r>
          </a:p>
          <a:p>
            <a:pPr marL="396875" indent="-396875"/>
            <a:r>
              <a:rPr lang="en-US" sz="2400" dirty="0" smtClean="0"/>
              <a:t>W4	 displays a wider set of warnings</a:t>
            </a:r>
          </a:p>
          <a:p>
            <a:pPr marL="396875" indent="-396875"/>
            <a:r>
              <a:rPr lang="en-US" sz="2400" dirty="0" smtClean="0"/>
              <a:t>Helps discover subtle but potentially critical bugs</a:t>
            </a:r>
          </a:p>
          <a:p>
            <a:pPr marL="803275" lvl="1" indent="-406400"/>
            <a:r>
              <a:rPr lang="en-US" sz="2400" dirty="0" smtClean="0"/>
              <a:t>Infinite loops</a:t>
            </a:r>
          </a:p>
          <a:p>
            <a:pPr marL="803275" lvl="1" indent="-406400"/>
            <a:r>
              <a:rPr lang="en-US" sz="2400" dirty="0" smtClean="0"/>
              <a:t>Potential crashes</a:t>
            </a:r>
          </a:p>
          <a:p>
            <a:pPr marL="803275" lvl="1" indent="-406400"/>
            <a:r>
              <a:rPr lang="en-US" sz="2400" dirty="0" smtClean="0"/>
              <a:t>Data loss</a:t>
            </a:r>
          </a:p>
          <a:p>
            <a:r>
              <a:rPr lang="en-US" sz="2400" u="sng" dirty="0" smtClean="0">
                <a:solidFill>
                  <a:schemeClr val="accent1">
                    <a:lumMod val="75000"/>
                  </a:schemeClr>
                </a:solidFill>
              </a:rPr>
              <a:t>Our Commitment</a:t>
            </a:r>
          </a:p>
          <a:p>
            <a:pPr marL="803275" lvl="1" indent="-406400"/>
            <a:r>
              <a:rPr lang="en-US" sz="2400" dirty="0" smtClean="0"/>
              <a:t>Making WDK headers/samples clean of all W4 warnings for Windows 7</a:t>
            </a:r>
          </a:p>
          <a:p>
            <a:pPr marL="396875" indent="-396875"/>
            <a:endParaRPr lang="en-US"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Compiler Warnings (W4)</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Example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5540716"/>
            <a:ext cx="8388350" cy="1151084"/>
          </a:xfrm>
        </p:spPr>
        <p:txBody>
          <a:bodyPr/>
          <a:lstStyle/>
          <a:p>
            <a:r>
              <a:rPr lang="en-US" sz="2400" dirty="0" smtClean="0"/>
              <a:t>MS08-014 – Security vulnerability could have been prevented by /W4 compilation</a:t>
            </a:r>
          </a:p>
          <a:p>
            <a:pPr marL="396875" indent="-396875"/>
            <a:endParaRPr lang="en-US" sz="2400" dirty="0"/>
          </a:p>
        </p:txBody>
      </p:sp>
      <p:sp>
        <p:nvSpPr>
          <p:cNvPr id="4" name="Rectangle 4"/>
          <p:cNvSpPr>
            <a:spLocks noChangeArrowheads="1"/>
          </p:cNvSpPr>
          <p:nvPr/>
        </p:nvSpPr>
        <p:spPr bwMode="auto">
          <a:xfrm>
            <a:off x="1564482" y="1428722"/>
            <a:ext cx="6015037" cy="180568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int</a:t>
            </a:r>
            <a:r>
              <a:rPr lang="en-US" sz="1400" dirty="0" smtClean="0">
                <a:solidFill>
                  <a:schemeClr val="tx2"/>
                </a:solidFill>
                <a:effectLst>
                  <a:outerShdw blurRad="38100" dist="38100" dir="2700000" algn="tl">
                    <a:srgbClr val="000000">
                      <a:alpha val="43137"/>
                    </a:srgbClr>
                  </a:outerShdw>
                </a:effectLst>
                <a:latin typeface="Lucida Console" pitchFamily="49" charset="0"/>
              </a:rPr>
              <a:t> main (int argc, char* argv[])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int result;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if (argc &lt; 3)</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result = 0;</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return result;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pic>
        <p:nvPicPr>
          <p:cNvPr id="1027" name="Picture 3"/>
          <p:cNvPicPr>
            <a:picLocks noChangeAspect="1" noChangeArrowheads="1"/>
          </p:cNvPicPr>
          <p:nvPr/>
        </p:nvPicPr>
        <p:blipFill>
          <a:blip r:embed="rId3"/>
          <a:srcRect/>
          <a:stretch>
            <a:fillRect/>
          </a:stretch>
        </p:blipFill>
        <p:spPr bwMode="auto">
          <a:xfrm>
            <a:off x="166255" y="3308954"/>
            <a:ext cx="8811491" cy="21812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9">
                                            <p:txEl>
                                              <p:pRg st="0" end="0"/>
                                            </p:txEl>
                                          </p:spTgt>
                                        </p:tgtEl>
                                        <p:attrNameLst>
                                          <p:attrName>style.visibility</p:attrName>
                                        </p:attrNameLst>
                                      </p:cBhvr>
                                      <p:to>
                                        <p:strVal val="visible"/>
                                      </p:to>
                                    </p:set>
                                    <p:animEffect transition="in" filter="blinds(horizontal)">
                                      <p:cBhvr>
                                        <p:cTn id="17" dur="500"/>
                                        <p:tgtEl>
                                          <p:spTgt spid="9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2992</Words>
  <Application>Microsoft Office PowerPoint</Application>
  <PresentationFormat>On-screen Show (4:3)</PresentationFormat>
  <Paragraphs>390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1_WinHEC 2008 Template_NEW_9.22.08</vt:lpstr>
      <vt:lpstr>Improving Driver Quality Through Testing</vt:lpstr>
      <vt:lpstr>Outline</vt:lpstr>
      <vt:lpstr>Why Is Driver Testing Important?</vt:lpstr>
      <vt:lpstr>Why Is Driver Testing Difficult?</vt:lpstr>
      <vt:lpstr>Software Development Lifecycle</vt:lpstr>
      <vt:lpstr>Benefits Of Testing Throughout</vt:lpstr>
      <vt:lpstr>Testability</vt:lpstr>
      <vt:lpstr>Compiler Warnings (W4) Overview</vt:lpstr>
      <vt:lpstr>Compiler Warnings (W4) Example</vt:lpstr>
      <vt:lpstr>Compiler Warnings (W4) How to use</vt:lpstr>
      <vt:lpstr>PREfast For Drivers (PFD) Overview</vt:lpstr>
      <vt:lpstr>PREfast For Drivers (PFD) Example (disk.sys from WDK)</vt:lpstr>
      <vt:lpstr>PREfast For Drivers (PFD) How to use</vt:lpstr>
      <vt:lpstr>Static Driver Verifier (SDV) Overview</vt:lpstr>
      <vt:lpstr>Static Driver Verifier (SDV) Example</vt:lpstr>
      <vt:lpstr>Static Driver Verifier (SDV) Example (Fixed)</vt:lpstr>
      <vt:lpstr>Static Driver Verifier (SDV) How to use</vt:lpstr>
      <vt:lpstr>INF File Checker (ChkINF) Overview</vt:lpstr>
      <vt:lpstr>INF File Checker (ChkINF) How to use</vt:lpstr>
      <vt:lpstr>Driver Verifier (verifier.exe) Overview</vt:lpstr>
      <vt:lpstr>Driver Verifier (verifier.exe) How to use</vt:lpstr>
      <vt:lpstr>Application Verifier Overview</vt:lpstr>
      <vt:lpstr>Application Verifier  How to use</vt:lpstr>
      <vt:lpstr>Driver ReInstall Failures</vt:lpstr>
      <vt:lpstr>ReInstall Test Overview</vt:lpstr>
      <vt:lpstr>ReInstall Checks/Manual Steps</vt:lpstr>
      <vt:lpstr>Reinstall Checks/Manual Steps</vt:lpstr>
      <vt:lpstr>Prevent Update Disasters</vt:lpstr>
      <vt:lpstr>Concurrent Scenarios</vt:lpstr>
      <vt:lpstr>Concurrent PNP/IO/PM Tests</vt:lpstr>
      <vt:lpstr>Software Development Lifecycle Revisited</vt:lpstr>
      <vt:lpstr>Call To Action</vt:lpstr>
      <vt:lpstr>Additional Resources</vt:lpstr>
      <vt:lpstr>Please Complete A Session Evaluation Form Your input is important!</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2008-11-12T05:54:15Z</dcterms:created>
  <dcterms:modified xsi:type="dcterms:W3CDTF">2008-11-12T05:54:24Z</dcterms:modified>
</cp:coreProperties>
</file>