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3"/>
  </p:notesMasterIdLst>
  <p:handoutMasterIdLst>
    <p:handoutMasterId r:id="rId34"/>
  </p:handoutMasterIdLst>
  <p:sldIdLst>
    <p:sldId id="257" r:id="rId2"/>
    <p:sldId id="273" r:id="rId3"/>
    <p:sldId id="274" r:id="rId4"/>
    <p:sldId id="275" r:id="rId5"/>
    <p:sldId id="276" r:id="rId6"/>
    <p:sldId id="277" r:id="rId7"/>
    <p:sldId id="278" r:id="rId8"/>
    <p:sldId id="279" r:id="rId9"/>
    <p:sldId id="280" r:id="rId10"/>
    <p:sldId id="281" r:id="rId11"/>
    <p:sldId id="282" r:id="rId12"/>
    <p:sldId id="30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300" r:id="rId28"/>
    <p:sldId id="298" r:id="rId29"/>
    <p:sldId id="299" r:id="rId30"/>
    <p:sldId id="301" r:id="rId31"/>
    <p:sldId id="272" r:id="rId32"/>
  </p:sldIdLst>
  <p:sldSz cx="9144000" cy="6858000" type="screen4x3"/>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prstClr val="red"/>
    </p:penClr>
  </p:showPr>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06" autoAdjust="0"/>
    <p:restoredTop sz="94675" autoAdjust="0"/>
  </p:normalViewPr>
  <p:slideViewPr>
    <p:cSldViewPr snapToGrid="0" showGuides="1">
      <p:cViewPr varScale="1">
        <p:scale>
          <a:sx n="101" d="100"/>
          <a:sy n="101" d="100"/>
        </p:scale>
        <p:origin x="-360" y="-90"/>
      </p:cViewPr>
      <p:guideLst>
        <p:guide orient="horz" pos="2160"/>
        <p:guide orient="horz" pos="146"/>
        <p:guide orient="horz" pos="4178"/>
        <p:guide orient="horz" pos="893"/>
        <p:guide orient="horz" pos="1198"/>
        <p:guide orient="horz" pos="1484"/>
        <p:guide pos="240"/>
        <p:guide pos="5520"/>
        <p:guide pos="2880"/>
        <p:guide pos="461"/>
        <p:guide pos="5299"/>
      </p:guideLst>
    </p:cSldViewPr>
  </p:slideViewPr>
  <p:outlineViewPr>
    <p:cViewPr>
      <p:scale>
        <a:sx n="33" d="100"/>
        <a:sy n="33" d="100"/>
      </p:scale>
      <p:origin x="0" y="16548"/>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82" d="100"/>
          <a:sy n="82" d="100"/>
        </p:scale>
        <p:origin x="-3132"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ntperformance\public\anikets\CPULoa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a:effectLst>
                  <a:outerShdw blurRad="38100" dist="38100" dir="2700000" algn="tl">
                    <a:srgbClr val="000000">
                      <a:alpha val="43137"/>
                    </a:srgbClr>
                  </a:outerShdw>
                </a:effectLst>
              </a:defRPr>
            </a:pPr>
            <a:r>
              <a:rPr lang="en-US" sz="18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System Power vs. CPU </a:t>
            </a:r>
            <a:r>
              <a:rPr lang="en-US" sz="1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Utilization</a:t>
            </a:r>
          </a:p>
          <a:p>
            <a:pPr>
              <a:defRPr>
                <a:effectLst>
                  <a:outerShdw blurRad="38100" dist="38100" dir="2700000" algn="tl">
                    <a:srgbClr val="000000">
                      <a:alpha val="43137"/>
                    </a:srgbClr>
                  </a:outerShdw>
                </a:effectLst>
              </a:defRPr>
            </a:pPr>
            <a:r>
              <a:rPr lang="en-US" sz="1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(Idle)</a:t>
            </a:r>
            <a:endParaRPr lang="en-US" sz="18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c:rich>
      </c:tx>
      <c:layout>
        <c:manualLayout>
          <c:xMode val="edge"/>
          <c:yMode val="edge"/>
          <c:x val="0.21791191873148744"/>
          <c:y val="7.6719576719576771E-2"/>
        </c:manualLayout>
      </c:layout>
    </c:title>
    <c:plotArea>
      <c:layout>
        <c:manualLayout>
          <c:layoutTarget val="inner"/>
          <c:xMode val="edge"/>
          <c:yMode val="edge"/>
          <c:x val="0.28361122622830043"/>
          <c:y val="0.25444444444444442"/>
          <c:w val="0.65343555739743064"/>
          <c:h val="0.52248677248677244"/>
        </c:manualLayout>
      </c:layout>
      <c:scatterChart>
        <c:scatterStyle val="lineMarker"/>
        <c:ser>
          <c:idx val="0"/>
          <c:order val="0"/>
          <c:spPr>
            <a:ln w="88900" cmpd="sng">
              <a:solidFill>
                <a:srgbClr val="FFC409"/>
              </a:solidFill>
            </a:ln>
          </c:spPr>
          <c:marker>
            <c:symbol val="none"/>
          </c:marker>
          <c:xVal>
            <c:numRef>
              <c:f>Sheet3!$A$34:$A$40</c:f>
              <c:numCache>
                <c:formatCode>General</c:formatCode>
                <c:ptCount val="7"/>
                <c:pt idx="0">
                  <c:v>0.58000000000000063</c:v>
                </c:pt>
                <c:pt idx="1">
                  <c:v>19.079999999999988</c:v>
                </c:pt>
                <c:pt idx="2">
                  <c:v>37.450000000000003</c:v>
                </c:pt>
                <c:pt idx="3">
                  <c:v>56.05</c:v>
                </c:pt>
                <c:pt idx="4">
                  <c:v>72.440000000000026</c:v>
                </c:pt>
                <c:pt idx="5">
                  <c:v>84.57</c:v>
                </c:pt>
                <c:pt idx="6">
                  <c:v>99.52</c:v>
                </c:pt>
              </c:numCache>
            </c:numRef>
          </c:xVal>
          <c:yVal>
            <c:numRef>
              <c:f>Sheet3!$B$34:$B$40</c:f>
              <c:numCache>
                <c:formatCode>_(* #,##0.00_);_(* \(#,##0.00\);_(* "-"??_);_(@_)</c:formatCode>
                <c:ptCount val="7"/>
                <c:pt idx="0">
                  <c:v>15.738000999999999</c:v>
                </c:pt>
                <c:pt idx="1">
                  <c:v>18.206170999999987</c:v>
                </c:pt>
                <c:pt idx="2">
                  <c:v>20.216161000000035</c:v>
                </c:pt>
                <c:pt idx="3">
                  <c:v>22.256571999999988</c:v>
                </c:pt>
                <c:pt idx="4">
                  <c:v>29.751441999999987</c:v>
                </c:pt>
                <c:pt idx="5">
                  <c:v>32.093397000000003</c:v>
                </c:pt>
                <c:pt idx="6">
                  <c:v>33.858746000000004</c:v>
                </c:pt>
              </c:numCache>
            </c:numRef>
          </c:yVal>
        </c:ser>
        <c:axId val="54797824"/>
        <c:axId val="54799744"/>
      </c:scatterChart>
      <c:valAx>
        <c:axId val="54797824"/>
        <c:scaling>
          <c:orientation val="minMax"/>
          <c:max val="100"/>
        </c:scaling>
        <c:axPos val="b"/>
        <c:title>
          <c:tx>
            <c:rich>
              <a:bodyPr/>
              <a:lstStyle/>
              <a:p>
                <a:pPr>
                  <a:defRPr sz="1600">
                    <a:effectLst>
                      <a:outerShdw blurRad="38100" dist="38100" dir="2700000" algn="tl">
                        <a:srgbClr val="000000">
                          <a:alpha val="43137"/>
                        </a:srgbClr>
                      </a:outerShdw>
                    </a:effectLst>
                  </a:defRPr>
                </a:pPr>
                <a:r>
                  <a:rPr lang="en-US" sz="1600">
                    <a:effectLst>
                      <a:outerShdw blurRad="38100" dist="38100" dir="2700000" algn="tl">
                        <a:srgbClr val="000000">
                          <a:alpha val="43137"/>
                        </a:srgbClr>
                      </a:outerShdw>
                    </a:effectLst>
                  </a:rPr>
                  <a:t>CPU Utilization (%)</a:t>
                </a:r>
              </a:p>
            </c:rich>
          </c:tx>
          <c:layout>
            <c:manualLayout>
              <c:xMode val="edge"/>
              <c:yMode val="edge"/>
              <c:x val="0.41264842972214688"/>
              <c:y val="0.89013227513227366"/>
            </c:manualLayout>
          </c:layout>
        </c:title>
        <c:numFmt formatCode="General" sourceLinked="1"/>
        <c:tickLblPos val="nextTo"/>
        <c:txPr>
          <a:bodyPr/>
          <a:lstStyle/>
          <a:p>
            <a:pPr>
              <a:defRPr b="1"/>
            </a:pPr>
            <a:endParaRPr lang="en-US"/>
          </a:p>
        </c:txPr>
        <c:crossAx val="54799744"/>
        <c:crosses val="autoZero"/>
        <c:crossBetween val="midCat"/>
      </c:valAx>
      <c:valAx>
        <c:axId val="54799744"/>
        <c:scaling>
          <c:orientation val="minMax"/>
        </c:scaling>
        <c:axPos val="l"/>
        <c:majorGridlines/>
        <c:title>
          <c:tx>
            <c:rich>
              <a:bodyPr rot="-5400000" vert="horz"/>
              <a:lstStyle/>
              <a:p>
                <a:pPr algn="ctr" rtl="0">
                  <a:defRPr sz="2160" b="1" i="0" u="none" strike="noStrike" kern="1200" baseline="0">
                    <a:solidFill>
                      <a:srgbClr val="FFFFFF"/>
                    </a:solidFill>
                    <a:effectLst>
                      <a:outerShdw blurRad="38100" dist="38100" dir="2700000" algn="tl">
                        <a:srgbClr val="000000">
                          <a:alpha val="43137"/>
                        </a:srgbClr>
                      </a:outerShdw>
                    </a:effectLst>
                    <a:latin typeface="+mn-lt"/>
                    <a:ea typeface="+mn-ea"/>
                    <a:cs typeface="+mn-cs"/>
                  </a:defRPr>
                </a:pPr>
                <a:r>
                  <a:rPr lang="en-US" sz="1400" b="1" i="0" u="none" strike="noStrike" kern="1200" baseline="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Total System Power (Watts)</a:t>
                </a:r>
              </a:p>
            </c:rich>
          </c:tx>
          <c:layout/>
        </c:title>
        <c:numFmt formatCode="_(* #,##0.00_);_(* \(#,##0.00\);_(* &quot;-&quot;??_);_(@_)" sourceLinked="1"/>
        <c:tickLblPos val="nextTo"/>
        <c:txPr>
          <a:bodyPr/>
          <a:lstStyle/>
          <a:p>
            <a:pPr>
              <a:defRPr sz="1400" b="1"/>
            </a:pPr>
            <a:endParaRPr lang="en-US"/>
          </a:p>
        </c:txPr>
        <c:crossAx val="54797824"/>
        <c:crosses val="autoZero"/>
        <c:crossBetween val="midCat"/>
      </c:valAx>
      <c:spPr>
        <a:gradFill>
          <a:gsLst>
            <a:gs pos="0">
              <a:srgbClr val="000000">
                <a:alpha val="0"/>
              </a:srgbClr>
            </a:gs>
            <a:gs pos="100000">
              <a:srgbClr val="000000">
                <a:alpha val="30000"/>
              </a:srgbClr>
            </a:gs>
          </a:gsLst>
          <a:lin ang="7200000" scaled="0"/>
        </a:gradFill>
      </c:spPr>
    </c:plotArea>
    <c:plotVisOnly val="1"/>
  </c:chart>
  <c:spPr>
    <a:noFill/>
  </c:spPr>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lgn="ctr" rtl="0">
              <a:defRPr sz="2160" b="1" i="0" u="none" strike="noStrike" kern="1200" baseline="0">
                <a:solidFill>
                  <a:srgbClr val="FFFFFF"/>
                </a:solidFill>
                <a:effectLst>
                  <a:outerShdw blurRad="38100" dist="38100" dir="2700000" algn="tl">
                    <a:srgbClr val="000000">
                      <a:alpha val="43137"/>
                    </a:srgbClr>
                  </a:outerShdw>
                </a:effectLst>
                <a:latin typeface="+mn-lt"/>
                <a:ea typeface="+mn-ea"/>
                <a:cs typeface="+mn-cs"/>
              </a:defRPr>
            </a:pPr>
            <a:r>
              <a:rPr lang="en-US" sz="1800" b="1" i="0" u="none" strike="noStrike" kern="1200" baseline="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CPU </a:t>
            </a:r>
            <a:r>
              <a:rPr lang="en-US" sz="1800" b="1" i="0" u="none" strike="noStrike" kern="1200" baseline="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Utilization </a:t>
            </a:r>
            <a:br>
              <a:rPr lang="en-US" sz="1800" b="1" i="0" u="none" strike="noStrike" kern="1200" baseline="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br>
            <a:r>
              <a:rPr lang="en-US" sz="1800" b="1" i="0" u="none" strike="noStrike" kern="1200" baseline="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on </a:t>
            </a:r>
            <a:r>
              <a:rPr lang="en-US" sz="1800" b="1" i="0" u="none" strike="noStrike" kern="1200" baseline="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Idle System</a:t>
            </a:r>
          </a:p>
        </c:rich>
      </c:tx>
      <c:layout/>
    </c:title>
    <c:plotArea>
      <c:layout/>
      <c:barChart>
        <c:barDir val="col"/>
        <c:grouping val="clustered"/>
        <c:ser>
          <c:idx val="0"/>
          <c:order val="0"/>
          <c:cat>
            <c:strRef>
              <c:f>Sheet1!$A$2:$A$3</c:f>
              <c:strCache>
                <c:ptCount val="2"/>
                <c:pt idx="0">
                  <c:v>Clean Install</c:v>
                </c:pt>
                <c:pt idx="1">
                  <c:v>IT Image</c:v>
                </c:pt>
              </c:strCache>
            </c:strRef>
          </c:cat>
          <c:val>
            <c:numRef>
              <c:f>Sheet1!$B$2:$B$3</c:f>
              <c:numCache>
                <c:formatCode>0.00%</c:formatCode>
                <c:ptCount val="2"/>
                <c:pt idx="0">
                  <c:v>9.5000000000000067E-3</c:v>
                </c:pt>
                <c:pt idx="1">
                  <c:v>7.3200000000000001E-2</c:v>
                </c:pt>
              </c:numCache>
            </c:numRef>
          </c:val>
        </c:ser>
        <c:axId val="55915648"/>
        <c:axId val="55964032"/>
      </c:barChart>
      <c:catAx>
        <c:axId val="55915648"/>
        <c:scaling>
          <c:orientation val="minMax"/>
        </c:scaling>
        <c:axPos val="b"/>
        <c:tickLblPos val="nextTo"/>
        <c:crossAx val="55964032"/>
        <c:crosses val="autoZero"/>
        <c:auto val="1"/>
        <c:lblAlgn val="ctr"/>
        <c:lblOffset val="100"/>
      </c:catAx>
      <c:valAx>
        <c:axId val="55964032"/>
        <c:scaling>
          <c:orientation val="minMax"/>
        </c:scaling>
        <c:axPos val="l"/>
        <c:majorGridlines/>
        <c:title>
          <c:tx>
            <c:rich>
              <a:bodyPr rot="-5400000" vert="horz"/>
              <a:lstStyle/>
              <a:p>
                <a:pPr algn="ctr" rtl="0">
                  <a:defRPr sz="2160" b="1" i="0" u="none" strike="noStrike" kern="1200" baseline="0">
                    <a:solidFill>
                      <a:srgbClr val="FFFFFF"/>
                    </a:solidFill>
                    <a:effectLst>
                      <a:outerShdw blurRad="38100" dist="38100" dir="2700000" algn="tl">
                        <a:srgbClr val="000000">
                          <a:alpha val="43137"/>
                        </a:srgbClr>
                      </a:outerShdw>
                    </a:effectLst>
                    <a:latin typeface="+mn-lt"/>
                    <a:ea typeface="+mn-ea"/>
                    <a:cs typeface="+mn-cs"/>
                  </a:defRPr>
                </a:pPr>
                <a:r>
                  <a:rPr lang="en-US" sz="1400" b="1" i="0" u="none" strike="noStrike" kern="1200" baseline="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CPU Utilization (%)</a:t>
                </a:r>
              </a:p>
            </c:rich>
          </c:tx>
          <c:layout/>
        </c:title>
        <c:numFmt formatCode="0%" sourceLinked="0"/>
        <c:tickLblPos val="nextTo"/>
        <c:crossAx val="55915648"/>
        <c:crosses val="autoZero"/>
        <c:crossBetween val="between"/>
      </c:valAx>
      <c:spPr>
        <a:gradFill>
          <a:gsLst>
            <a:gs pos="0">
              <a:srgbClr val="000000">
                <a:alpha val="0"/>
              </a:srgbClr>
            </a:gs>
            <a:gs pos="100000">
              <a:srgbClr val="000000">
                <a:alpha val="30000"/>
              </a:srgbClr>
            </a:gs>
          </a:gsLst>
          <a:lin ang="7200000" scaled="0"/>
        </a:gradFill>
      </c:spPr>
    </c:plotArea>
    <c:plotVisOnly val="1"/>
  </c:chart>
  <c:txPr>
    <a:bodyPr/>
    <a:lstStyle/>
    <a:p>
      <a:pPr>
        <a:defRPr sz="1800"/>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0.27586</cdr:x>
      <cdr:y>0.31746</cdr:y>
    </cdr:from>
    <cdr:to>
      <cdr:x>0.66874</cdr:x>
      <cdr:y>0.42857</cdr:y>
    </cdr:to>
    <cdr:sp macro="" textlink="">
      <cdr:nvSpPr>
        <cdr:cNvPr id="2" name="Rectangular Callout 1"/>
        <cdr:cNvSpPr/>
      </cdr:nvSpPr>
      <cdr:spPr bwMode="auto">
        <a:xfrm xmlns:a="http://schemas.openxmlformats.org/drawingml/2006/main">
          <a:off x="1219200" y="1524000"/>
          <a:ext cx="1736361" cy="533400"/>
        </a:xfrm>
        <a:prstGeom xmlns:a="http://schemas.openxmlformats.org/drawingml/2006/main" prst="wedgeRectCallout">
          <a:avLst>
            <a:gd name="adj1" fmla="val -26493"/>
            <a:gd name="adj2" fmla="val 75236"/>
          </a:avLst>
        </a:prstGeom>
        <a:ln xmlns:a="http://schemas.openxmlformats.org/drawingml/2006/main">
          <a:headEnd type="none" w="med" len="med"/>
          <a:tailEnd type="none" w="med" len="med"/>
        </a:ln>
      </cdr:spPr>
      <cdr:style>
        <a:lnRef xmlns:a="http://schemas.openxmlformats.org/drawingml/2006/main" idx="1">
          <a:schemeClr val="accent4"/>
        </a:lnRef>
        <a:fillRef xmlns:a="http://schemas.openxmlformats.org/drawingml/2006/main" idx="3">
          <a:schemeClr val="accent4"/>
        </a:fillRef>
        <a:effectRef xmlns:a="http://schemas.openxmlformats.org/drawingml/2006/main" idx="2">
          <a:schemeClr val="accent4"/>
        </a:effectRef>
        <a:fontRef xmlns:a="http://schemas.openxmlformats.org/drawingml/2006/main" idx="minor">
          <a:schemeClr val="lt1"/>
        </a:fontRef>
      </cdr:style>
      <cdr:txBody>
        <a:bodyPr xmlns:a="http://schemas.openxmlformats.org/drawingml/2006/main" lIns="91436" tIns="45718" rIns="91436" bIns="45718" rtlCol="0" anchor="ctr"/>
        <a:lstStyle xmlns:a="http://schemas.openxmlformats.org/drawingml/2006/main">
          <a:defPPr>
            <a:defRPr lang="en-US"/>
          </a:defPPr>
          <a:lvl1pPr algn="l" rtl="0" eaLnBrk="0" fontAlgn="base" hangingPunct="0">
            <a:spcBef>
              <a:spcPct val="50000"/>
            </a:spcBef>
            <a:spcAft>
              <a:spcPct val="0"/>
            </a:spcAft>
            <a:defRPr sz="2400" kern="1200">
              <a:solidFill>
                <a:srgbClr val="FFFFFF"/>
              </a:solidFill>
              <a:effectLst>
                <a:outerShdw blurRad="38100" dist="38100" dir="2700000" algn="tl">
                  <a:srgbClr val="000000">
                    <a:alpha val="43137"/>
                  </a:srgbClr>
                </a:outerShdw>
              </a:effectLst>
              <a:latin typeface="Segoe"/>
            </a:defRPr>
          </a:lvl1pPr>
          <a:lvl2pPr marL="457200" algn="l" rtl="0" eaLnBrk="0" fontAlgn="base" hangingPunct="0">
            <a:spcBef>
              <a:spcPct val="50000"/>
            </a:spcBef>
            <a:spcAft>
              <a:spcPct val="0"/>
            </a:spcAft>
            <a:defRPr sz="2400" kern="1200">
              <a:solidFill>
                <a:srgbClr val="FFFFFF"/>
              </a:solidFill>
              <a:effectLst>
                <a:outerShdw blurRad="38100" dist="38100" dir="2700000" algn="tl">
                  <a:srgbClr val="000000">
                    <a:alpha val="43137"/>
                  </a:srgbClr>
                </a:outerShdw>
              </a:effectLst>
              <a:latin typeface="Segoe"/>
            </a:defRPr>
          </a:lvl2pPr>
          <a:lvl3pPr marL="914400" algn="l" rtl="0" eaLnBrk="0" fontAlgn="base" hangingPunct="0">
            <a:spcBef>
              <a:spcPct val="50000"/>
            </a:spcBef>
            <a:spcAft>
              <a:spcPct val="0"/>
            </a:spcAft>
            <a:defRPr sz="2400" kern="1200">
              <a:solidFill>
                <a:srgbClr val="FFFFFF"/>
              </a:solidFill>
              <a:effectLst>
                <a:outerShdw blurRad="38100" dist="38100" dir="2700000" algn="tl">
                  <a:srgbClr val="000000">
                    <a:alpha val="43137"/>
                  </a:srgbClr>
                </a:outerShdw>
              </a:effectLst>
              <a:latin typeface="Segoe"/>
            </a:defRPr>
          </a:lvl3pPr>
          <a:lvl4pPr marL="1371600" algn="l" rtl="0" eaLnBrk="0" fontAlgn="base" hangingPunct="0">
            <a:spcBef>
              <a:spcPct val="50000"/>
            </a:spcBef>
            <a:spcAft>
              <a:spcPct val="0"/>
            </a:spcAft>
            <a:defRPr sz="2400" kern="1200">
              <a:solidFill>
                <a:srgbClr val="FFFFFF"/>
              </a:solidFill>
              <a:effectLst>
                <a:outerShdw blurRad="38100" dist="38100" dir="2700000" algn="tl">
                  <a:srgbClr val="000000">
                    <a:alpha val="43137"/>
                  </a:srgbClr>
                </a:outerShdw>
              </a:effectLst>
              <a:latin typeface="Segoe"/>
            </a:defRPr>
          </a:lvl4pPr>
          <a:lvl5pPr marL="1828800" algn="l" rtl="0" eaLnBrk="0" fontAlgn="base" hangingPunct="0">
            <a:spcBef>
              <a:spcPct val="50000"/>
            </a:spcBef>
            <a:spcAft>
              <a:spcPct val="0"/>
            </a:spcAft>
            <a:defRPr sz="2400" kern="1200">
              <a:solidFill>
                <a:srgbClr val="FFFFFF"/>
              </a:solidFill>
              <a:effectLst>
                <a:outerShdw blurRad="38100" dist="38100" dir="2700000" algn="tl">
                  <a:srgbClr val="000000">
                    <a:alpha val="43137"/>
                  </a:srgbClr>
                </a:outerShdw>
              </a:effectLst>
              <a:latin typeface="Segoe"/>
            </a:defRPr>
          </a:lvl5pPr>
          <a:lvl6pPr marL="2286000" algn="l" defTabSz="914400" rtl="0" eaLnBrk="1" latinLnBrk="0" hangingPunct="1">
            <a:defRPr sz="2400" kern="1200">
              <a:solidFill>
                <a:srgbClr val="FFFFFF"/>
              </a:solidFill>
              <a:effectLst>
                <a:outerShdw blurRad="38100" dist="38100" dir="2700000" algn="tl">
                  <a:srgbClr val="000000">
                    <a:alpha val="43137"/>
                  </a:srgbClr>
                </a:outerShdw>
              </a:effectLst>
              <a:latin typeface="Segoe"/>
            </a:defRPr>
          </a:lvl6pPr>
          <a:lvl7pPr marL="2743200" algn="l" defTabSz="914400" rtl="0" eaLnBrk="1" latinLnBrk="0" hangingPunct="1">
            <a:defRPr sz="2400" kern="1200">
              <a:solidFill>
                <a:srgbClr val="FFFFFF"/>
              </a:solidFill>
              <a:effectLst>
                <a:outerShdw blurRad="38100" dist="38100" dir="2700000" algn="tl">
                  <a:srgbClr val="000000">
                    <a:alpha val="43137"/>
                  </a:srgbClr>
                </a:outerShdw>
              </a:effectLst>
              <a:latin typeface="Segoe"/>
            </a:defRPr>
          </a:lvl7pPr>
          <a:lvl8pPr marL="3200400" algn="l" defTabSz="914400" rtl="0" eaLnBrk="1" latinLnBrk="0" hangingPunct="1">
            <a:defRPr sz="2400" kern="1200">
              <a:solidFill>
                <a:srgbClr val="FFFFFF"/>
              </a:solidFill>
              <a:effectLst>
                <a:outerShdw blurRad="38100" dist="38100" dir="2700000" algn="tl">
                  <a:srgbClr val="000000">
                    <a:alpha val="43137"/>
                  </a:srgbClr>
                </a:outerShdw>
              </a:effectLst>
              <a:latin typeface="Segoe"/>
            </a:defRPr>
          </a:lvl8pPr>
          <a:lvl9pPr marL="3657600" algn="l" defTabSz="914400" rtl="0" eaLnBrk="1" latinLnBrk="0" hangingPunct="1">
            <a:defRPr sz="2400" kern="1200">
              <a:solidFill>
                <a:srgbClr val="FFFFFF"/>
              </a:solidFill>
              <a:effectLst>
                <a:outerShdw blurRad="38100" dist="38100" dir="2700000" algn="tl">
                  <a:srgbClr val="000000">
                    <a:alpha val="43137"/>
                  </a:srgbClr>
                </a:outerShdw>
              </a:effectLst>
              <a:latin typeface="Segoe"/>
            </a:defRPr>
          </a:lvl9pPr>
        </a:lstStyle>
        <a:p xmlns:a="http://schemas.openxmlformats.org/drawingml/2006/main">
          <a:pPr algn="ctr" defTabSz="914099"/>
          <a:r>
            <a:rPr lang="en-US" sz="1200" dirty="0" smtClean="0">
              <a:gradFill>
                <a:gsLst>
                  <a:gs pos="28000">
                    <a:schemeClr val="bg2"/>
                  </a:gs>
                  <a:gs pos="48000">
                    <a:schemeClr val="bg2"/>
                  </a:gs>
                </a:gsLst>
                <a:lin ang="5400000" scaled="1"/>
              </a:gradFill>
              <a:effectLst/>
              <a:latin typeface="Trebuchet MS" pitchFamily="34" charset="0"/>
            </a:rPr>
            <a:t>+10% CPU increases power by ~1.25W </a:t>
          </a:r>
          <a:endParaRPr lang="en-US" sz="1200" dirty="0">
            <a:gradFill>
              <a:gsLst>
                <a:gs pos="28000">
                  <a:schemeClr val="bg2"/>
                </a:gs>
                <a:gs pos="48000">
                  <a:schemeClr val="bg2"/>
                </a:gs>
              </a:gsLst>
              <a:lin ang="5400000" scaled="1"/>
            </a:gradFill>
            <a:effectLst/>
            <a:latin typeface="Trebuchet MS" pitchFamily="34" charset="0"/>
          </a:endParaRPr>
        </a:p>
      </cdr:txBody>
    </cdr:sp>
  </cdr:relSizeAnchor>
  <cdr:relSizeAnchor xmlns:cdr="http://schemas.openxmlformats.org/drawingml/2006/chartDrawing">
    <cdr:from>
      <cdr:x>0.54845</cdr:x>
      <cdr:y>0.66667</cdr:y>
    </cdr:from>
    <cdr:to>
      <cdr:x>1</cdr:x>
      <cdr:y>0.77778</cdr:y>
    </cdr:to>
    <cdr:sp macro="" textlink="">
      <cdr:nvSpPr>
        <cdr:cNvPr id="3" name="Rectangle 2"/>
        <cdr:cNvSpPr/>
      </cdr:nvSpPr>
      <cdr:spPr bwMode="auto">
        <a:xfrm xmlns:a="http://schemas.openxmlformats.org/drawingml/2006/main">
          <a:off x="2535382" y="3200416"/>
          <a:ext cx="2087417" cy="533395"/>
        </a:xfrm>
        <a:prstGeom xmlns:a="http://schemas.openxmlformats.org/drawingml/2006/main" prst="rect">
          <a:avLst/>
        </a:prstGeom>
        <a:ln xmlns:a="http://schemas.openxmlformats.org/drawingml/2006/main">
          <a:headEnd type="none" w="med" len="med"/>
          <a:tailEnd type="none" w="med" len="med"/>
        </a:ln>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lIns="0" tIns="45718" rIns="0" bIns="45718" rtlCol="0" anchor="ctr"/>
        <a:lstStyle xmlns:a="http://schemas.openxmlformats.org/drawingml/2006/main">
          <a:defPPr>
            <a:defRPr lang="en-US"/>
          </a:defPPr>
          <a:lvl1pPr algn="l" rtl="0" eaLnBrk="0" fontAlgn="base" hangingPunct="0">
            <a:spcBef>
              <a:spcPct val="50000"/>
            </a:spcBef>
            <a:spcAft>
              <a:spcPct val="0"/>
            </a:spcAft>
            <a:defRPr sz="2400" kern="1200">
              <a:solidFill>
                <a:srgbClr val="FFFFFF"/>
              </a:solidFill>
              <a:effectLst>
                <a:outerShdw blurRad="38100" dist="38100" dir="2700000" algn="tl">
                  <a:srgbClr val="000000">
                    <a:alpha val="43137"/>
                  </a:srgbClr>
                </a:outerShdw>
              </a:effectLst>
              <a:latin typeface="Segoe"/>
            </a:defRPr>
          </a:lvl1pPr>
          <a:lvl2pPr marL="457200" algn="l" rtl="0" eaLnBrk="0" fontAlgn="base" hangingPunct="0">
            <a:spcBef>
              <a:spcPct val="50000"/>
            </a:spcBef>
            <a:spcAft>
              <a:spcPct val="0"/>
            </a:spcAft>
            <a:defRPr sz="2400" kern="1200">
              <a:solidFill>
                <a:srgbClr val="FFFFFF"/>
              </a:solidFill>
              <a:effectLst>
                <a:outerShdw blurRad="38100" dist="38100" dir="2700000" algn="tl">
                  <a:srgbClr val="000000">
                    <a:alpha val="43137"/>
                  </a:srgbClr>
                </a:outerShdw>
              </a:effectLst>
              <a:latin typeface="Segoe"/>
            </a:defRPr>
          </a:lvl2pPr>
          <a:lvl3pPr marL="914400" algn="l" rtl="0" eaLnBrk="0" fontAlgn="base" hangingPunct="0">
            <a:spcBef>
              <a:spcPct val="50000"/>
            </a:spcBef>
            <a:spcAft>
              <a:spcPct val="0"/>
            </a:spcAft>
            <a:defRPr sz="2400" kern="1200">
              <a:solidFill>
                <a:srgbClr val="FFFFFF"/>
              </a:solidFill>
              <a:effectLst>
                <a:outerShdw blurRad="38100" dist="38100" dir="2700000" algn="tl">
                  <a:srgbClr val="000000">
                    <a:alpha val="43137"/>
                  </a:srgbClr>
                </a:outerShdw>
              </a:effectLst>
              <a:latin typeface="Segoe"/>
            </a:defRPr>
          </a:lvl3pPr>
          <a:lvl4pPr marL="1371600" algn="l" rtl="0" eaLnBrk="0" fontAlgn="base" hangingPunct="0">
            <a:spcBef>
              <a:spcPct val="50000"/>
            </a:spcBef>
            <a:spcAft>
              <a:spcPct val="0"/>
            </a:spcAft>
            <a:defRPr sz="2400" kern="1200">
              <a:solidFill>
                <a:srgbClr val="FFFFFF"/>
              </a:solidFill>
              <a:effectLst>
                <a:outerShdw blurRad="38100" dist="38100" dir="2700000" algn="tl">
                  <a:srgbClr val="000000">
                    <a:alpha val="43137"/>
                  </a:srgbClr>
                </a:outerShdw>
              </a:effectLst>
              <a:latin typeface="Segoe"/>
            </a:defRPr>
          </a:lvl4pPr>
          <a:lvl5pPr marL="1828800" algn="l" rtl="0" eaLnBrk="0" fontAlgn="base" hangingPunct="0">
            <a:spcBef>
              <a:spcPct val="50000"/>
            </a:spcBef>
            <a:spcAft>
              <a:spcPct val="0"/>
            </a:spcAft>
            <a:defRPr sz="2400" kern="1200">
              <a:solidFill>
                <a:srgbClr val="FFFFFF"/>
              </a:solidFill>
              <a:effectLst>
                <a:outerShdw blurRad="38100" dist="38100" dir="2700000" algn="tl">
                  <a:srgbClr val="000000">
                    <a:alpha val="43137"/>
                  </a:srgbClr>
                </a:outerShdw>
              </a:effectLst>
              <a:latin typeface="Segoe"/>
            </a:defRPr>
          </a:lvl5pPr>
          <a:lvl6pPr marL="2286000" algn="l" defTabSz="914400" rtl="0" eaLnBrk="1" latinLnBrk="0" hangingPunct="1">
            <a:defRPr sz="2400" kern="1200">
              <a:solidFill>
                <a:srgbClr val="FFFFFF"/>
              </a:solidFill>
              <a:effectLst>
                <a:outerShdw blurRad="38100" dist="38100" dir="2700000" algn="tl">
                  <a:srgbClr val="000000">
                    <a:alpha val="43137"/>
                  </a:srgbClr>
                </a:outerShdw>
              </a:effectLst>
              <a:latin typeface="Segoe"/>
            </a:defRPr>
          </a:lvl6pPr>
          <a:lvl7pPr marL="2743200" algn="l" defTabSz="914400" rtl="0" eaLnBrk="1" latinLnBrk="0" hangingPunct="1">
            <a:defRPr sz="2400" kern="1200">
              <a:solidFill>
                <a:srgbClr val="FFFFFF"/>
              </a:solidFill>
              <a:effectLst>
                <a:outerShdw blurRad="38100" dist="38100" dir="2700000" algn="tl">
                  <a:srgbClr val="000000">
                    <a:alpha val="43137"/>
                  </a:srgbClr>
                </a:outerShdw>
              </a:effectLst>
              <a:latin typeface="Segoe"/>
            </a:defRPr>
          </a:lvl7pPr>
          <a:lvl8pPr marL="3200400" algn="l" defTabSz="914400" rtl="0" eaLnBrk="1" latinLnBrk="0" hangingPunct="1">
            <a:defRPr sz="2400" kern="1200">
              <a:solidFill>
                <a:srgbClr val="FFFFFF"/>
              </a:solidFill>
              <a:effectLst>
                <a:outerShdw blurRad="38100" dist="38100" dir="2700000" algn="tl">
                  <a:srgbClr val="000000">
                    <a:alpha val="43137"/>
                  </a:srgbClr>
                </a:outerShdw>
              </a:effectLst>
              <a:latin typeface="Segoe"/>
            </a:defRPr>
          </a:lvl8pPr>
          <a:lvl9pPr marL="3657600" algn="l" defTabSz="914400" rtl="0" eaLnBrk="1" latinLnBrk="0" hangingPunct="1">
            <a:defRPr sz="2400" kern="1200">
              <a:solidFill>
                <a:srgbClr val="FFFFFF"/>
              </a:solidFill>
              <a:effectLst>
                <a:outerShdw blurRad="38100" dist="38100" dir="2700000" algn="tl">
                  <a:srgbClr val="000000">
                    <a:alpha val="43137"/>
                  </a:srgbClr>
                </a:outerShdw>
              </a:effectLst>
              <a:latin typeface="Segoe"/>
            </a:defRPr>
          </a:lvl9pPr>
        </a:lstStyle>
        <a:p xmlns:a="http://schemas.openxmlformats.org/drawingml/2006/main">
          <a:pPr algn="ctr" defTabSz="914099"/>
          <a:r>
            <a:rPr lang="en-US" sz="1200" dirty="0" smtClean="0">
              <a:gradFill>
                <a:gsLst>
                  <a:gs pos="28000">
                    <a:schemeClr val="bg2"/>
                  </a:gs>
                  <a:gs pos="48000">
                    <a:schemeClr val="bg2"/>
                  </a:gs>
                </a:gsLst>
                <a:lin ang="5400000" scaled="1"/>
              </a:gradFill>
              <a:effectLst/>
              <a:latin typeface="Trebuchet MS" pitchFamily="34" charset="0"/>
            </a:rPr>
            <a:t>1.25W increase </a:t>
          </a:r>
          <a:r>
            <a:rPr lang="en-US" sz="1200" smtClean="0">
              <a:gradFill>
                <a:gsLst>
                  <a:gs pos="28000">
                    <a:schemeClr val="bg2"/>
                  </a:gs>
                  <a:gs pos="48000">
                    <a:schemeClr val="bg2"/>
                  </a:gs>
                </a:gsLst>
                <a:lin ang="5400000" scaled="1"/>
              </a:gradFill>
              <a:effectLst/>
              <a:latin typeface="Trebuchet MS" pitchFamily="34" charset="0"/>
            </a:rPr>
            <a:t>results in </a:t>
          </a:r>
          <a:br>
            <a:rPr lang="en-US" sz="1200" smtClean="0">
              <a:gradFill>
                <a:gsLst>
                  <a:gs pos="28000">
                    <a:schemeClr val="bg2"/>
                  </a:gs>
                  <a:gs pos="48000">
                    <a:schemeClr val="bg2"/>
                  </a:gs>
                </a:gsLst>
                <a:lin ang="5400000" scaled="1"/>
              </a:gradFill>
              <a:effectLst/>
              <a:latin typeface="Trebuchet MS" pitchFamily="34" charset="0"/>
            </a:rPr>
          </a:br>
          <a:r>
            <a:rPr lang="en-US" sz="1200" smtClean="0">
              <a:gradFill>
                <a:gsLst>
                  <a:gs pos="28000">
                    <a:schemeClr val="bg2"/>
                  </a:gs>
                  <a:gs pos="48000">
                    <a:schemeClr val="bg2"/>
                  </a:gs>
                </a:gsLst>
                <a:lin ang="5400000" scaled="1"/>
              </a:gradFill>
              <a:effectLst/>
              <a:latin typeface="Trebuchet MS" pitchFamily="34" charset="0"/>
            </a:rPr>
            <a:t>8.3</a:t>
          </a:r>
          <a:r>
            <a:rPr lang="en-US" sz="1200" dirty="0" smtClean="0">
              <a:gradFill>
                <a:gsLst>
                  <a:gs pos="28000">
                    <a:schemeClr val="bg2"/>
                  </a:gs>
                  <a:gs pos="48000">
                    <a:schemeClr val="bg2"/>
                  </a:gs>
                </a:gsLst>
                <a:lin ang="5400000" scaled="1"/>
              </a:gradFill>
              <a:effectLst/>
              <a:latin typeface="Trebuchet MS" pitchFamily="34" charset="0"/>
            </a:rPr>
            <a:t>% reduction in battery life </a:t>
          </a:r>
          <a:endParaRPr lang="en-US" sz="1200" dirty="0">
            <a:gradFill>
              <a:gsLst>
                <a:gs pos="28000">
                  <a:schemeClr val="bg2"/>
                </a:gs>
                <a:gs pos="48000">
                  <a:schemeClr val="bg2"/>
                </a:gs>
              </a:gsLst>
              <a:lin ang="5400000" scaled="1"/>
            </a:gradFill>
            <a:effectLst/>
            <a:latin typeface="Trebuchet MS"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Because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must respond to changing market conditions, it should not be interpreted to be a commitment on the part of Microsoft, and Microsoft cannot guarantee the accuracy of any information provided after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Because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must respond to changing market conditions, it should not be interpreted to be a commitment on the part of Microsoft, and Microsoft cannot guarantee the accuracy of any information provided after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9:54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9:54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751DF3-3891-4EBB-B24A-85225F57712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30044" y="1411552"/>
            <a:ext cx="7672003" cy="2053960"/>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Placeholder 1"/>
          <p:cNvSpPr>
            <a:spLocks noGrp="1"/>
          </p:cNvSpPr>
          <p:nvPr>
            <p:ph type="title"/>
          </p:nvPr>
        </p:nvSpPr>
        <p:spPr>
          <a:xfrm>
            <a:off x="387054" y="152400"/>
            <a:ext cx="8375946" cy="609398"/>
          </a:xfrm>
          <a:prstGeom prst="rect">
            <a:avLst/>
          </a:prstGeom>
        </p:spPr>
        <p:txBody>
          <a:bodyPr vert="horz" wrap="square" lIns="0" tIns="0" rIns="0" bIns="0" rtlCol="0" anchor="t">
            <a:spAutoFit/>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4"/>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5"/>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5"/>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5"/>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5"/>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microsoft.com/whdc/system/pnppwr/powermgmt/default.mspx"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www.microsoft.com/whdc/system/pnppwr/powermgmt/PMpolicy_Vista.mspx" TargetMode="External"/><Relationship Id="rId5" Type="http://schemas.openxmlformats.org/officeDocument/2006/relationships/hyperlink" Target="http://go.microsoft.com/fwlink/?LinkId=128622" TargetMode="External"/><Relationship Id="rId4" Type="http://schemas.openxmlformats.org/officeDocument/2006/relationships/hyperlink" Target="http://www.microsoft.com/whdc/system/pnppwr/mobilepwr.msp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Background Process Management</a:t>
            </a:r>
            <a:endParaRPr lang="en-US" dirty="0"/>
          </a:p>
        </p:txBody>
      </p:sp>
      <p:sp>
        <p:nvSpPr>
          <p:cNvPr id="3" name="Content Placeholder 2"/>
          <p:cNvSpPr>
            <a:spLocks noGrp="1"/>
          </p:cNvSpPr>
          <p:nvPr>
            <p:ph idx="1"/>
          </p:nvPr>
        </p:nvSpPr>
        <p:spPr>
          <a:xfrm>
            <a:off x="382588" y="1901825"/>
            <a:ext cx="8380412" cy="4077526"/>
          </a:xfrm>
        </p:spPr>
        <p:txBody>
          <a:bodyPr/>
          <a:lstStyle/>
          <a:p>
            <a:pPr marL="285750" indent="-285750"/>
            <a:r>
              <a:rPr lang="en-US" sz="2400" smtClean="0"/>
              <a:t>Background activity on the macro scale (minutes, hours) also important for power</a:t>
            </a:r>
          </a:p>
          <a:p>
            <a:pPr marL="517525" lvl="1" indent="-231775"/>
            <a:r>
              <a:rPr lang="en-US" sz="2000" smtClean="0"/>
              <a:t>E.g., disk defragmentation, AV scans</a:t>
            </a:r>
          </a:p>
          <a:p>
            <a:pPr marL="517525" lvl="1" indent="-231775"/>
            <a:r>
              <a:rPr lang="en-US" sz="2000" smtClean="0"/>
              <a:t>Prevents low-power idle and sleep modes</a:t>
            </a:r>
          </a:p>
          <a:p>
            <a:pPr marL="285750" indent="-285750"/>
            <a:r>
              <a:rPr lang="en-US" sz="2400" smtClean="0"/>
              <a:t>Unified Background Process Manager (UBPM)</a:t>
            </a:r>
          </a:p>
          <a:p>
            <a:pPr marL="517525" lvl="1" indent="-231775"/>
            <a:r>
              <a:rPr lang="en-US" sz="2000" smtClean="0"/>
              <a:t>New Windows 7 infrastructure</a:t>
            </a:r>
          </a:p>
          <a:p>
            <a:pPr marL="517525" lvl="1" indent="-231775"/>
            <a:r>
              <a:rPr lang="en-US" sz="2000" smtClean="0"/>
              <a:t>Drives scheduling of services and scheduled tasks</a:t>
            </a:r>
          </a:p>
          <a:p>
            <a:pPr marL="517525" lvl="1" indent="-231775"/>
            <a:r>
              <a:rPr lang="en-US" sz="2000" smtClean="0"/>
              <a:t>Transparent to users, IT pros, and existing APIs</a:t>
            </a:r>
          </a:p>
          <a:p>
            <a:pPr marL="517525" lvl="1" indent="-231775"/>
            <a:r>
              <a:rPr lang="en-US" sz="2000" smtClean="0"/>
              <a:t>Enables trigger-starting services</a:t>
            </a:r>
          </a:p>
          <a:p>
            <a:pPr marL="517525" lvl="1" indent="-231775"/>
            <a:r>
              <a:rPr lang="en-US" sz="2000" smtClean="0"/>
              <a:t>Delivers usage data and metrics to Microsoft via CEIP</a:t>
            </a:r>
            <a:endParaRPr lang="en-US" sz="2000" dirty="0"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Trigger-Start Services</a:t>
            </a:r>
            <a:endParaRPr lang="en-US" dirty="0"/>
          </a:p>
        </p:txBody>
      </p:sp>
      <p:sp>
        <p:nvSpPr>
          <p:cNvPr id="3" name="Content Placeholder 2"/>
          <p:cNvSpPr>
            <a:spLocks noGrp="1"/>
          </p:cNvSpPr>
          <p:nvPr>
            <p:ph idx="1"/>
          </p:nvPr>
        </p:nvSpPr>
        <p:spPr>
          <a:xfrm>
            <a:off x="382588" y="1414464"/>
            <a:ext cx="8380412" cy="4397101"/>
          </a:xfrm>
        </p:spPr>
        <p:txBody>
          <a:bodyPr/>
          <a:lstStyle/>
          <a:p>
            <a:pPr marL="285750" indent="-285750"/>
            <a:r>
              <a:rPr lang="en-US" sz="2400" smtClean="0"/>
              <a:t>Many services configured to Autostart </a:t>
            </a:r>
            <a:br>
              <a:rPr lang="en-US" sz="2400" smtClean="0"/>
            </a:br>
            <a:r>
              <a:rPr lang="en-US" sz="2400" smtClean="0"/>
              <a:t>and wait for rare events</a:t>
            </a:r>
          </a:p>
          <a:p>
            <a:pPr marL="285750" indent="-285750"/>
            <a:r>
              <a:rPr lang="en-US" sz="2400" smtClean="0"/>
              <a:t>UBPM enables Trigger-Start services </a:t>
            </a:r>
            <a:br>
              <a:rPr lang="en-US" sz="2400" smtClean="0"/>
            </a:br>
            <a:r>
              <a:rPr lang="en-US" sz="2400" smtClean="0"/>
              <a:t>based on environmental changes</a:t>
            </a:r>
          </a:p>
          <a:p>
            <a:pPr marL="517525" lvl="1" indent="-231775"/>
            <a:r>
              <a:rPr lang="en-US" sz="2000" smtClean="0"/>
              <a:t>Device arrival/removal, IP address change, domain join, etc.</a:t>
            </a:r>
          </a:p>
          <a:p>
            <a:pPr marL="517525" lvl="1" indent="-231775"/>
            <a:r>
              <a:rPr lang="en-US" sz="2000" smtClean="0"/>
              <a:t>Examples</a:t>
            </a:r>
          </a:p>
          <a:p>
            <a:pPr marL="738188" lvl="2" indent="-220663"/>
            <a:r>
              <a:rPr lang="en-US" sz="1800" smtClean="0"/>
              <a:t>Bluetooth service is started only if a Bluetooth radio is currently attached</a:t>
            </a:r>
          </a:p>
          <a:p>
            <a:pPr marL="738188" lvl="2" indent="-220663"/>
            <a:r>
              <a:rPr lang="en-US" sz="1800" smtClean="0"/>
              <a:t>BitLocker encryption service started only when new volumes detected</a:t>
            </a:r>
          </a:p>
          <a:p>
            <a:pPr marL="285750" indent="-285750"/>
            <a:r>
              <a:rPr lang="en-US" sz="2400" smtClean="0"/>
              <a:t>Call to Action</a:t>
            </a:r>
          </a:p>
          <a:p>
            <a:pPr marL="517525" lvl="1" indent="-231775"/>
            <a:r>
              <a:rPr lang="en-US" sz="2000" smtClean="0"/>
              <a:t>Leverage trigger-start capability for value-add services</a:t>
            </a:r>
          </a:p>
          <a:p>
            <a:pPr marL="517525" lvl="1" indent="-231775"/>
            <a:r>
              <a:rPr lang="en-US" sz="2000" smtClean="0"/>
              <a:t>Validate performance impact with XPerf tools</a:t>
            </a:r>
            <a:endParaRPr lang="en-US" sz="2000" dirty="0" smtClean="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7054" y="152400"/>
            <a:ext cx="8375946" cy="1329595"/>
          </a:xfrm>
        </p:spPr>
        <p:txBody>
          <a:bodyPr/>
          <a:lstStyle/>
          <a:p>
            <a:r>
              <a:rPr smtClean="0"/>
              <a:t>Some</a:t>
            </a:r>
            <a:r>
              <a:rPr i="1" smtClean="0"/>
              <a:t> </a:t>
            </a:r>
            <a:r>
              <a:rPr smtClean="0"/>
              <a:t>Trigger-Start </a:t>
            </a:r>
            <a:br>
              <a:rPr smtClean="0"/>
            </a:br>
            <a:r>
              <a:rPr smtClean="0"/>
              <a:t>Services In Windows 7</a:t>
            </a:r>
            <a:endParaRPr lang="en-US" i="1" dirty="0"/>
          </a:p>
        </p:txBody>
      </p:sp>
      <p:graphicFrame>
        <p:nvGraphicFramePr>
          <p:cNvPr id="4" name="Table 3"/>
          <p:cNvGraphicFramePr>
            <a:graphicFrameLocks noGrp="1"/>
          </p:cNvGraphicFramePr>
          <p:nvPr/>
        </p:nvGraphicFramePr>
        <p:xfrm>
          <a:off x="351692" y="1575582"/>
          <a:ext cx="8581293" cy="4550899"/>
        </p:xfrm>
        <a:graphic>
          <a:graphicData uri="http://schemas.openxmlformats.org/drawingml/2006/table">
            <a:tbl>
              <a:tblPr firstRow="1" bandRow="1">
                <a:tableStyleId>{35758FB7-9AC5-4552-8A53-C91805E547FA}</a:tableStyleId>
              </a:tblPr>
              <a:tblGrid>
                <a:gridCol w="2224780"/>
                <a:gridCol w="4476802"/>
                <a:gridCol w="1879711"/>
              </a:tblGrid>
              <a:tr h="497944">
                <a:tc>
                  <a:txBody>
                    <a:bodyPr/>
                    <a:lstStyle/>
                    <a:p>
                      <a:pPr algn="ctr"/>
                      <a:r>
                        <a:rPr lang="en-US" b="1" dirty="0" smtClean="0">
                          <a:effectLst>
                            <a:outerShdw blurRad="38100" dist="38100" dir="2700000" algn="tl">
                              <a:srgbClr val="000000">
                                <a:alpha val="43137"/>
                              </a:srgbClr>
                            </a:outerShdw>
                          </a:effectLst>
                        </a:rPr>
                        <a:t>Service Name</a:t>
                      </a:r>
                      <a:endParaRPr lang="en-US" b="1" dirty="0">
                        <a:solidFill>
                          <a:schemeClr val="tx1"/>
                        </a:solidFill>
                        <a:effectLst>
                          <a:outerShdw blurRad="38100" dist="38100" dir="2700000" algn="tl">
                            <a:srgbClr val="000000">
                              <a:alpha val="43137"/>
                            </a:srgbClr>
                          </a:outerShdw>
                        </a:effectLst>
                      </a:endParaRPr>
                    </a:p>
                  </a:txBody>
                  <a:tcPr anchor="ctr"/>
                </a:tc>
                <a:tc>
                  <a:txBody>
                    <a:bodyPr/>
                    <a:lstStyle/>
                    <a:p>
                      <a:pPr algn="ctr"/>
                      <a:r>
                        <a:rPr lang="en-US" b="1" dirty="0" smtClean="0">
                          <a:effectLst>
                            <a:outerShdw blurRad="38100" dist="38100" dir="2700000" algn="tl">
                              <a:srgbClr val="000000">
                                <a:alpha val="43137"/>
                              </a:srgbClr>
                            </a:outerShdw>
                          </a:effectLst>
                        </a:rPr>
                        <a:t>Description</a:t>
                      </a:r>
                      <a:endParaRPr lang="en-US" b="1" dirty="0">
                        <a:solidFill>
                          <a:schemeClr val="tx1"/>
                        </a:solidFill>
                        <a:effectLst>
                          <a:outerShdw blurRad="38100" dist="38100" dir="2700000" algn="tl">
                            <a:srgbClr val="000000">
                              <a:alpha val="43137"/>
                            </a:srgbClr>
                          </a:outerShdw>
                        </a:effectLst>
                      </a:endParaRPr>
                    </a:p>
                  </a:txBody>
                  <a:tcPr anchor="ctr"/>
                </a:tc>
                <a:tc>
                  <a:txBody>
                    <a:bodyPr/>
                    <a:lstStyle/>
                    <a:p>
                      <a:pPr algn="ctr"/>
                      <a:r>
                        <a:rPr lang="en-US" b="1" dirty="0" smtClean="0">
                          <a:effectLst>
                            <a:outerShdw blurRad="38100" dist="38100" dir="2700000" algn="tl">
                              <a:srgbClr val="000000">
                                <a:alpha val="43137"/>
                              </a:srgbClr>
                            </a:outerShdw>
                          </a:effectLst>
                        </a:rPr>
                        <a:t>Trigger Type</a:t>
                      </a:r>
                      <a:endParaRPr lang="en-US" b="1" dirty="0">
                        <a:solidFill>
                          <a:schemeClr val="tx1"/>
                        </a:solidFill>
                        <a:effectLst>
                          <a:outerShdw blurRad="38100" dist="38100" dir="2700000" algn="tl">
                            <a:srgbClr val="000000">
                              <a:alpha val="43137"/>
                            </a:srgbClr>
                          </a:outerShdw>
                        </a:effectLst>
                      </a:endParaRPr>
                    </a:p>
                  </a:txBody>
                  <a:tcPr anchor="ctr"/>
                </a:tc>
              </a:tr>
              <a:tr h="586081">
                <a:tc>
                  <a:txBody>
                    <a:bodyPr/>
                    <a:lstStyle/>
                    <a:p>
                      <a:r>
                        <a:rPr lang="en-US" dirty="0" err="1" smtClean="0">
                          <a:effectLst>
                            <a:outerShdw blurRad="38100" dist="38100" dir="2700000" algn="tl">
                              <a:srgbClr val="000000">
                                <a:alpha val="43137"/>
                              </a:srgbClr>
                            </a:outerShdw>
                          </a:effectLst>
                        </a:rPr>
                        <a:t>AELookupSvc</a:t>
                      </a:r>
                      <a:endParaRPr lang="en-US" dirty="0">
                        <a:solidFill>
                          <a:schemeClr val="bg2"/>
                        </a:solidFill>
                        <a:effectLst>
                          <a:outerShdw blurRad="38100" dist="38100" dir="2700000" algn="tl">
                            <a:srgbClr val="000000">
                              <a:alpha val="43137"/>
                            </a:srgbClr>
                          </a:outerShdw>
                        </a:effectLst>
                      </a:endParaRPr>
                    </a:p>
                  </a:txBody>
                  <a:tcPr/>
                </a:tc>
                <a:tc>
                  <a:txBody>
                    <a:bodyPr/>
                    <a:lstStyle/>
                    <a:p>
                      <a:r>
                        <a:rPr lang="en-US" sz="1600" dirty="0" smtClean="0">
                          <a:effectLst>
                            <a:outerShdw blurRad="38100" dist="38100" dir="2700000" algn="tl">
                              <a:srgbClr val="000000">
                                <a:alpha val="43137"/>
                              </a:srgbClr>
                            </a:outerShdw>
                          </a:effectLst>
                        </a:rPr>
                        <a:t>Processes application compatibility cache requests for applications as they are launched</a:t>
                      </a:r>
                      <a:endParaRPr lang="en-US" sz="1600" dirty="0">
                        <a:solidFill>
                          <a:schemeClr val="bg2"/>
                        </a:solidFill>
                        <a:effectLst>
                          <a:outerShdw blurRad="38100" dist="38100" dir="2700000" algn="tl">
                            <a:srgbClr val="000000">
                              <a:alpha val="43137"/>
                            </a:srgbClr>
                          </a:outerShdw>
                        </a:effectLst>
                      </a:endParaRPr>
                    </a:p>
                  </a:txBody>
                  <a:tcPr/>
                </a:tc>
                <a:tc>
                  <a:txBody>
                    <a:bodyPr/>
                    <a:lstStyle/>
                    <a:p>
                      <a:r>
                        <a:rPr lang="en-US" dirty="0" smtClean="0">
                          <a:effectLst>
                            <a:outerShdw blurRad="38100" dist="38100" dir="2700000" algn="tl">
                              <a:srgbClr val="000000">
                                <a:alpha val="43137"/>
                              </a:srgbClr>
                            </a:outerShdw>
                          </a:effectLst>
                        </a:rPr>
                        <a:t>Custom ETW</a:t>
                      </a:r>
                      <a:endParaRPr lang="en-US" dirty="0">
                        <a:solidFill>
                          <a:schemeClr val="bg2"/>
                        </a:solidFill>
                        <a:effectLst>
                          <a:outerShdw blurRad="38100" dist="38100" dir="2700000" algn="tl">
                            <a:srgbClr val="000000">
                              <a:alpha val="43137"/>
                            </a:srgbClr>
                          </a:outerShdw>
                        </a:effectLst>
                      </a:endParaRPr>
                    </a:p>
                  </a:txBody>
                  <a:tcPr/>
                </a:tc>
              </a:tr>
              <a:tr h="586081">
                <a:tc>
                  <a:txBody>
                    <a:bodyPr/>
                    <a:lstStyle/>
                    <a:p>
                      <a:r>
                        <a:rPr lang="en-US" dirty="0" smtClean="0">
                          <a:effectLst>
                            <a:outerShdw blurRad="38100" dist="38100" dir="2700000" algn="tl">
                              <a:srgbClr val="000000">
                                <a:alpha val="43137"/>
                              </a:srgbClr>
                            </a:outerShdw>
                          </a:effectLst>
                        </a:rPr>
                        <a:t>BDESVC</a:t>
                      </a:r>
                      <a:endParaRPr lang="en-US" dirty="0">
                        <a:solidFill>
                          <a:schemeClr val="bg2"/>
                        </a:solidFill>
                        <a:effectLst>
                          <a:outerShdw blurRad="38100" dist="38100" dir="2700000" algn="tl">
                            <a:srgbClr val="000000">
                              <a:alpha val="43137"/>
                            </a:srgbClr>
                          </a:outerShdw>
                        </a:effectLst>
                      </a:endParaRPr>
                    </a:p>
                  </a:txBody>
                  <a:tcPr/>
                </a:tc>
                <a:tc>
                  <a:txBody>
                    <a:bodyPr/>
                    <a:lstStyle/>
                    <a:p>
                      <a:r>
                        <a:rPr lang="en-US" sz="1600" dirty="0" smtClean="0">
                          <a:effectLst>
                            <a:outerShdw blurRad="38100" dist="38100" dir="2700000" algn="tl">
                              <a:srgbClr val="000000">
                                <a:alpha val="43137"/>
                              </a:srgbClr>
                            </a:outerShdw>
                          </a:effectLst>
                        </a:rPr>
                        <a:t>Provides </a:t>
                      </a:r>
                      <a:r>
                        <a:rPr lang="en-US" sz="1600" dirty="0" err="1" smtClean="0">
                          <a:effectLst>
                            <a:outerShdw blurRad="38100" dist="38100" dir="2700000" algn="tl">
                              <a:srgbClr val="000000">
                                <a:alpha val="43137"/>
                              </a:srgbClr>
                            </a:outerShdw>
                          </a:effectLst>
                        </a:rPr>
                        <a:t>BitLocker</a:t>
                      </a:r>
                      <a:r>
                        <a:rPr lang="en-US" sz="1600" dirty="0" smtClean="0">
                          <a:effectLst>
                            <a:outerShdw blurRad="38100" dist="38100" dir="2700000" algn="tl">
                              <a:srgbClr val="000000">
                                <a:alpha val="43137"/>
                              </a:srgbClr>
                            </a:outerShdw>
                          </a:effectLst>
                        </a:rPr>
                        <a:t> client services for user interface and auto-unlocking of data volumes</a:t>
                      </a:r>
                      <a:endParaRPr lang="en-US" sz="1600" dirty="0">
                        <a:solidFill>
                          <a:schemeClr val="bg2"/>
                        </a:solidFill>
                        <a:effectLst>
                          <a:outerShdw blurRad="38100" dist="38100" dir="2700000" algn="tl">
                            <a:srgbClr val="000000">
                              <a:alpha val="43137"/>
                            </a:srgbClr>
                          </a:outerShdw>
                        </a:effectLst>
                      </a:endParaRPr>
                    </a:p>
                  </a:txBody>
                  <a:tcPr/>
                </a:tc>
                <a:tc>
                  <a:txBody>
                    <a:bodyPr/>
                    <a:lstStyle/>
                    <a:p>
                      <a:r>
                        <a:rPr lang="en-US" dirty="0" smtClean="0">
                          <a:effectLst>
                            <a:outerShdw blurRad="38100" dist="38100" dir="2700000" algn="tl">
                              <a:srgbClr val="000000">
                                <a:alpha val="43137"/>
                              </a:srgbClr>
                            </a:outerShdw>
                          </a:effectLst>
                        </a:rPr>
                        <a:t>Custom ETW</a:t>
                      </a:r>
                      <a:endParaRPr lang="en-US" dirty="0">
                        <a:solidFill>
                          <a:schemeClr val="bg2"/>
                        </a:solidFill>
                        <a:effectLst>
                          <a:outerShdw blurRad="38100" dist="38100" dir="2700000" algn="tl">
                            <a:srgbClr val="000000">
                              <a:alpha val="43137"/>
                            </a:srgbClr>
                          </a:outerShdw>
                        </a:effectLst>
                      </a:endParaRPr>
                    </a:p>
                  </a:txBody>
                  <a:tcPr/>
                </a:tc>
              </a:tr>
              <a:tr h="586081">
                <a:tc>
                  <a:txBody>
                    <a:bodyPr/>
                    <a:lstStyle/>
                    <a:p>
                      <a:r>
                        <a:rPr lang="en-US" dirty="0" smtClean="0">
                          <a:effectLst>
                            <a:outerShdw blurRad="38100" dist="38100" dir="2700000" algn="tl">
                              <a:srgbClr val="000000">
                                <a:alpha val="43137"/>
                              </a:srgbClr>
                            </a:outerShdw>
                          </a:effectLst>
                        </a:rPr>
                        <a:t>BTHSERV</a:t>
                      </a:r>
                      <a:endParaRPr lang="en-US" dirty="0">
                        <a:solidFill>
                          <a:schemeClr val="bg2"/>
                        </a:solidFill>
                        <a:effectLst>
                          <a:outerShdw blurRad="38100" dist="38100" dir="2700000" algn="tl">
                            <a:srgbClr val="000000">
                              <a:alpha val="43137"/>
                            </a:srgbClr>
                          </a:outerShdw>
                        </a:effectLst>
                      </a:endParaRPr>
                    </a:p>
                  </a:txBody>
                  <a:tcPr/>
                </a:tc>
                <a:tc>
                  <a:txBody>
                    <a:bodyPr/>
                    <a:lstStyle/>
                    <a:p>
                      <a:r>
                        <a:rPr lang="en-US" sz="1600" dirty="0" smtClean="0">
                          <a:effectLst>
                            <a:outerShdw blurRad="38100" dist="38100" dir="2700000" algn="tl">
                              <a:srgbClr val="000000">
                                <a:alpha val="43137"/>
                              </a:srgbClr>
                            </a:outerShdw>
                          </a:effectLst>
                        </a:rPr>
                        <a:t>The Bluetooth service supports discovery and association of remote Bluetooth devices.</a:t>
                      </a:r>
                      <a:endParaRPr lang="en-US" sz="1600" dirty="0">
                        <a:solidFill>
                          <a:schemeClr val="bg2"/>
                        </a:solidFill>
                        <a:effectLst>
                          <a:outerShdw blurRad="38100" dist="38100" dir="2700000" algn="tl">
                            <a:srgbClr val="000000">
                              <a:alpha val="43137"/>
                            </a:srgbClr>
                          </a:outerShdw>
                        </a:effectLst>
                      </a:endParaRPr>
                    </a:p>
                  </a:txBody>
                  <a:tcPr/>
                </a:tc>
                <a:tc>
                  <a:txBody>
                    <a:bodyPr/>
                    <a:lstStyle/>
                    <a:p>
                      <a:r>
                        <a:rPr lang="en-US" dirty="0" smtClean="0">
                          <a:effectLst>
                            <a:outerShdw blurRad="38100" dist="38100" dir="2700000" algn="tl">
                              <a:srgbClr val="000000">
                                <a:alpha val="43137"/>
                              </a:srgbClr>
                            </a:outerShdw>
                          </a:effectLst>
                        </a:rPr>
                        <a:t>Device</a:t>
                      </a:r>
                      <a:endParaRPr lang="en-US" dirty="0">
                        <a:solidFill>
                          <a:schemeClr val="bg2"/>
                        </a:solidFill>
                        <a:effectLst>
                          <a:outerShdw blurRad="38100" dist="38100" dir="2700000" algn="tl">
                            <a:srgbClr val="000000">
                              <a:alpha val="43137"/>
                            </a:srgbClr>
                          </a:outerShdw>
                        </a:effectLst>
                      </a:endParaRPr>
                    </a:p>
                  </a:txBody>
                  <a:tcPr/>
                </a:tc>
              </a:tr>
              <a:tr h="1079623">
                <a:tc>
                  <a:txBody>
                    <a:bodyPr/>
                    <a:lstStyle/>
                    <a:p>
                      <a:r>
                        <a:rPr lang="en-US" dirty="0" err="1" smtClean="0">
                          <a:effectLst>
                            <a:outerShdw blurRad="38100" dist="38100" dir="2700000" algn="tl">
                              <a:srgbClr val="000000">
                                <a:alpha val="43137"/>
                              </a:srgbClr>
                            </a:outerShdw>
                          </a:effectLst>
                        </a:rPr>
                        <a:t>SensorsMTPMonitor</a:t>
                      </a:r>
                      <a:endParaRPr lang="en-US" dirty="0">
                        <a:solidFill>
                          <a:schemeClr val="bg2"/>
                        </a:solidFill>
                        <a:effectLst>
                          <a:outerShdw blurRad="38100" dist="38100" dir="2700000" algn="tl">
                            <a:srgbClr val="000000">
                              <a:alpha val="43137"/>
                            </a:srgbClr>
                          </a:outerShdw>
                        </a:effectLst>
                      </a:endParaRPr>
                    </a:p>
                  </a:txBody>
                  <a:tcPr/>
                </a:tc>
                <a:tc>
                  <a:txBody>
                    <a:bodyPr/>
                    <a:lstStyle/>
                    <a:p>
                      <a:r>
                        <a:rPr lang="en-US" sz="1600" dirty="0" smtClean="0">
                          <a:effectLst>
                            <a:outerShdw blurRad="38100" dist="38100" dir="2700000" algn="tl">
                              <a:srgbClr val="000000">
                                <a:alpha val="43137"/>
                              </a:srgbClr>
                            </a:outerShdw>
                          </a:effectLst>
                        </a:rPr>
                        <a:t>Monitors MTP (Media Transfer Protocol) sensors (such as a cell phone with a GPS receiver) to communicate sensor data to programs</a:t>
                      </a:r>
                      <a:endParaRPr lang="en-US" sz="1600" dirty="0">
                        <a:solidFill>
                          <a:schemeClr val="bg2"/>
                        </a:solidFill>
                        <a:effectLst>
                          <a:outerShdw blurRad="38100" dist="38100" dir="2700000" algn="tl">
                            <a:srgbClr val="000000">
                              <a:alpha val="43137"/>
                            </a:srgbClr>
                          </a:outerShdw>
                        </a:effectLst>
                      </a:endParaRPr>
                    </a:p>
                  </a:txBody>
                  <a:tcPr/>
                </a:tc>
                <a:tc>
                  <a:txBody>
                    <a:bodyPr/>
                    <a:lstStyle/>
                    <a:p>
                      <a:r>
                        <a:rPr lang="en-US" dirty="0" smtClean="0">
                          <a:effectLst>
                            <a:outerShdw blurRad="38100" dist="38100" dir="2700000" algn="tl">
                              <a:srgbClr val="000000">
                                <a:alpha val="43137"/>
                              </a:srgbClr>
                            </a:outerShdw>
                          </a:effectLst>
                        </a:rPr>
                        <a:t>Device</a:t>
                      </a:r>
                      <a:endParaRPr lang="en-US" dirty="0">
                        <a:solidFill>
                          <a:schemeClr val="bg2"/>
                        </a:solidFill>
                        <a:effectLst>
                          <a:outerShdw blurRad="38100" dist="38100" dir="2700000" algn="tl">
                            <a:srgbClr val="000000">
                              <a:alpha val="43137"/>
                            </a:srgbClr>
                          </a:outerShdw>
                        </a:effectLst>
                      </a:endParaRPr>
                    </a:p>
                  </a:txBody>
                  <a:tcPr/>
                </a:tc>
              </a:tr>
              <a:tr h="629008">
                <a:tc>
                  <a:txBody>
                    <a:bodyPr/>
                    <a:lstStyle/>
                    <a:p>
                      <a:r>
                        <a:rPr lang="en-US" dirty="0" err="1" smtClean="0">
                          <a:effectLst>
                            <a:outerShdw blurRad="38100" dist="38100" dir="2700000" algn="tl">
                              <a:srgbClr val="000000">
                                <a:alpha val="43137"/>
                              </a:srgbClr>
                            </a:outerShdw>
                          </a:effectLst>
                        </a:rPr>
                        <a:t>TabletInputService</a:t>
                      </a:r>
                      <a:endParaRPr lang="en-US" dirty="0">
                        <a:solidFill>
                          <a:schemeClr val="bg2"/>
                        </a:solidFill>
                        <a:effectLst>
                          <a:outerShdw blurRad="38100" dist="38100" dir="2700000" algn="tl">
                            <a:srgbClr val="000000">
                              <a:alpha val="43137"/>
                            </a:srgbClr>
                          </a:outerShdw>
                        </a:effectLst>
                      </a:endParaRPr>
                    </a:p>
                  </a:txBody>
                  <a:tcPr/>
                </a:tc>
                <a:tc>
                  <a:txBody>
                    <a:bodyPr/>
                    <a:lstStyle/>
                    <a:p>
                      <a:r>
                        <a:rPr lang="en-US" sz="1600" dirty="0" smtClean="0">
                          <a:effectLst>
                            <a:outerShdw blurRad="38100" dist="38100" dir="2700000" algn="tl">
                              <a:srgbClr val="000000">
                                <a:alpha val="43137"/>
                              </a:srgbClr>
                            </a:outerShdw>
                          </a:effectLst>
                        </a:rPr>
                        <a:t>Enables Tablet PC pen and ink functionality</a:t>
                      </a:r>
                      <a:endParaRPr lang="en-US" sz="1600" dirty="0">
                        <a:solidFill>
                          <a:schemeClr val="bg2"/>
                        </a:solidFill>
                        <a:effectLst>
                          <a:outerShdw blurRad="38100" dist="38100" dir="2700000" algn="tl">
                            <a:srgbClr val="000000">
                              <a:alpha val="43137"/>
                            </a:srgbClr>
                          </a:outerShdw>
                        </a:effectLst>
                      </a:endParaRPr>
                    </a:p>
                  </a:txBody>
                  <a:tcPr/>
                </a:tc>
                <a:tc>
                  <a:txBody>
                    <a:bodyPr/>
                    <a:lstStyle/>
                    <a:p>
                      <a:r>
                        <a:rPr lang="en-US" dirty="0" smtClean="0">
                          <a:effectLst>
                            <a:outerShdw blurRad="38100" dist="38100" dir="2700000" algn="tl">
                              <a:srgbClr val="000000">
                                <a:alpha val="43137"/>
                              </a:srgbClr>
                            </a:outerShdw>
                          </a:effectLst>
                        </a:rPr>
                        <a:t>Device</a:t>
                      </a:r>
                      <a:endParaRPr lang="en-US" dirty="0">
                        <a:solidFill>
                          <a:schemeClr val="bg2"/>
                        </a:solidFill>
                        <a:effectLst>
                          <a:outerShdw blurRad="38100" dist="38100" dir="2700000" algn="tl">
                            <a:srgbClr val="000000">
                              <a:alpha val="43137"/>
                            </a:srgbClr>
                          </a:outerShdw>
                        </a:effectLst>
                      </a:endParaRPr>
                    </a:p>
                  </a:txBody>
                  <a:tcPr/>
                </a:tc>
              </a:tr>
              <a:tr h="586081">
                <a:tc>
                  <a:txBody>
                    <a:bodyPr/>
                    <a:lstStyle/>
                    <a:p>
                      <a:r>
                        <a:rPr lang="en-US" dirty="0" err="1" smtClean="0">
                          <a:effectLst>
                            <a:outerShdw blurRad="38100" dist="38100" dir="2700000" algn="tl">
                              <a:srgbClr val="000000">
                                <a:alpha val="43137"/>
                              </a:srgbClr>
                            </a:outerShdw>
                          </a:effectLst>
                        </a:rPr>
                        <a:t>WinDefend</a:t>
                      </a:r>
                      <a:endParaRPr lang="en-US" dirty="0">
                        <a:solidFill>
                          <a:schemeClr val="bg2"/>
                        </a:solidFill>
                        <a:effectLst>
                          <a:outerShdw blurRad="38100" dist="38100" dir="2700000" algn="tl">
                            <a:srgbClr val="000000">
                              <a:alpha val="43137"/>
                            </a:srgbClr>
                          </a:outerShdw>
                        </a:effectLst>
                      </a:endParaRPr>
                    </a:p>
                  </a:txBody>
                  <a:tcPr/>
                </a:tc>
                <a:tc>
                  <a:txBody>
                    <a:bodyPr/>
                    <a:lstStyle/>
                    <a:p>
                      <a:r>
                        <a:rPr lang="en-US" sz="1600" dirty="0" smtClean="0">
                          <a:effectLst>
                            <a:outerShdw blurRad="38100" dist="38100" dir="2700000" algn="tl">
                              <a:srgbClr val="000000">
                                <a:alpha val="43137"/>
                              </a:srgbClr>
                            </a:outerShdw>
                          </a:effectLst>
                        </a:rPr>
                        <a:t>Protection against spyware and potentially unwanted software</a:t>
                      </a:r>
                      <a:endParaRPr lang="en-US" sz="1600" dirty="0">
                        <a:solidFill>
                          <a:schemeClr val="bg2"/>
                        </a:solidFill>
                        <a:effectLst>
                          <a:outerShdw blurRad="38100" dist="38100" dir="2700000" algn="tl">
                            <a:srgbClr val="000000">
                              <a:alpha val="43137"/>
                            </a:srgbClr>
                          </a:outerShdw>
                        </a:effectLst>
                      </a:endParaRPr>
                    </a:p>
                  </a:txBody>
                  <a:tcPr/>
                </a:tc>
                <a:tc>
                  <a:txBody>
                    <a:bodyPr/>
                    <a:lstStyle/>
                    <a:p>
                      <a:r>
                        <a:rPr lang="en-US" dirty="0" smtClean="0">
                          <a:effectLst>
                            <a:outerShdw blurRad="38100" dist="38100" dir="2700000" algn="tl">
                              <a:srgbClr val="000000">
                                <a:alpha val="43137"/>
                              </a:srgbClr>
                            </a:outerShdw>
                          </a:effectLst>
                        </a:rPr>
                        <a:t>Group Policy</a:t>
                      </a:r>
                      <a:endParaRPr lang="en-US" dirty="0">
                        <a:solidFill>
                          <a:schemeClr val="bg2"/>
                        </a:solidFill>
                        <a:effectLst>
                          <a:outerShdw blurRad="38100" dist="38100" dir="2700000" algn="tl">
                            <a:srgbClr val="000000">
                              <a:alpha val="43137"/>
                            </a:srgbClr>
                          </a:outerShdw>
                        </a:effectLst>
                      </a:endParaRPr>
                    </a:p>
                  </a:txBody>
                  <a:tcPr/>
                </a:tc>
              </a:tr>
            </a:tbl>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Device Power Management</a:t>
            </a:r>
            <a:endParaRPr lang="en-US" dirty="0"/>
          </a:p>
        </p:txBody>
      </p:sp>
      <p:sp>
        <p:nvSpPr>
          <p:cNvPr id="3" name="Content Placeholder 2"/>
          <p:cNvSpPr>
            <a:spLocks noGrp="1"/>
          </p:cNvSpPr>
          <p:nvPr>
            <p:ph idx="1"/>
          </p:nvPr>
        </p:nvSpPr>
        <p:spPr>
          <a:xfrm>
            <a:off x="382588" y="1414464"/>
            <a:ext cx="8380412" cy="4847994"/>
          </a:xfrm>
        </p:spPr>
        <p:txBody>
          <a:bodyPr/>
          <a:lstStyle/>
          <a:p>
            <a:r>
              <a:rPr lang="en-US" sz="3200" smtClean="0"/>
              <a:t>Adaptive display brightness</a:t>
            </a:r>
          </a:p>
          <a:p>
            <a:pPr lvl="1"/>
            <a:r>
              <a:rPr lang="en-US" sz="2800" smtClean="0"/>
              <a:t>Dim the mobile PC display after </a:t>
            </a:r>
            <a:br>
              <a:rPr lang="en-US" sz="2800" smtClean="0"/>
            </a:br>
            <a:r>
              <a:rPr lang="en-US" sz="2800" smtClean="0"/>
              <a:t>a period of user inactivity</a:t>
            </a:r>
          </a:p>
          <a:p>
            <a:pPr lvl="1"/>
            <a:r>
              <a:rPr lang="en-US" sz="2800" smtClean="0"/>
              <a:t>Intelligent policy—timeout automatically adjusts with user input</a:t>
            </a:r>
          </a:p>
          <a:p>
            <a:pPr lvl="1"/>
            <a:r>
              <a:rPr lang="en-US" sz="2800" smtClean="0"/>
              <a:t>Does not interfere with presentations, </a:t>
            </a:r>
            <a:br>
              <a:rPr lang="en-US" sz="2800" smtClean="0"/>
            </a:br>
            <a:r>
              <a:rPr lang="en-US" sz="2800" smtClean="0"/>
              <a:t>full-screen media playback</a:t>
            </a:r>
          </a:p>
          <a:p>
            <a:r>
              <a:rPr lang="en-US" sz="3200" smtClean="0"/>
              <a:t>Processor power management</a:t>
            </a:r>
          </a:p>
          <a:p>
            <a:pPr lvl="1"/>
            <a:r>
              <a:rPr lang="en-US" sz="2800" smtClean="0"/>
              <a:t>Updates to core performance state algorithm</a:t>
            </a:r>
          </a:p>
          <a:p>
            <a:pPr lvl="1"/>
            <a:r>
              <a:rPr lang="en-US" sz="2800" smtClean="0"/>
              <a:t>Core parking</a:t>
            </a:r>
            <a:endParaRPr lang="en-US" sz="2800" dirty="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Device Power Management</a:t>
            </a:r>
            <a:endParaRPr lang="en-US" dirty="0"/>
          </a:p>
        </p:txBody>
      </p:sp>
      <p:sp>
        <p:nvSpPr>
          <p:cNvPr id="3" name="Content Placeholder 2"/>
          <p:cNvSpPr>
            <a:spLocks noGrp="1"/>
          </p:cNvSpPr>
          <p:nvPr>
            <p:ph idx="1"/>
          </p:nvPr>
        </p:nvSpPr>
        <p:spPr>
          <a:xfrm>
            <a:off x="382588" y="1414464"/>
            <a:ext cx="8380412" cy="4913909"/>
          </a:xfrm>
        </p:spPr>
        <p:txBody>
          <a:bodyPr/>
          <a:lstStyle/>
          <a:p>
            <a:pPr>
              <a:lnSpc>
                <a:spcPct val="85000"/>
              </a:lnSpc>
            </a:pPr>
            <a:r>
              <a:rPr lang="en-US" smtClean="0"/>
              <a:t>Audio</a:t>
            </a:r>
          </a:p>
          <a:p>
            <a:pPr lvl="1">
              <a:lnSpc>
                <a:spcPct val="85000"/>
              </a:lnSpc>
            </a:pPr>
            <a:r>
              <a:rPr lang="en-US" smtClean="0"/>
              <a:t>Support for the latest Intel HD Audio </a:t>
            </a:r>
            <a:br>
              <a:rPr lang="en-US" smtClean="0"/>
            </a:br>
            <a:r>
              <a:rPr lang="en-US" smtClean="0"/>
              <a:t>low-power specifications</a:t>
            </a:r>
          </a:p>
          <a:p>
            <a:pPr lvl="1">
              <a:lnSpc>
                <a:spcPct val="85000"/>
              </a:lnSpc>
            </a:pPr>
            <a:r>
              <a:rPr lang="en-US" smtClean="0"/>
              <a:t>USB audio class selective suspend</a:t>
            </a:r>
          </a:p>
          <a:p>
            <a:pPr>
              <a:lnSpc>
                <a:spcPct val="85000"/>
              </a:lnSpc>
            </a:pPr>
            <a:r>
              <a:rPr lang="en-US" smtClean="0"/>
              <a:t>Bluetooth</a:t>
            </a:r>
          </a:p>
          <a:p>
            <a:pPr lvl="1">
              <a:lnSpc>
                <a:spcPct val="85000"/>
              </a:lnSpc>
            </a:pPr>
            <a:r>
              <a:rPr lang="en-US" smtClean="0"/>
              <a:t>Radio enters selective suspend </a:t>
            </a:r>
            <a:br>
              <a:rPr lang="en-US" smtClean="0"/>
            </a:br>
            <a:r>
              <a:rPr lang="en-US" smtClean="0"/>
              <a:t>when connections are in sniff mode</a:t>
            </a:r>
          </a:p>
          <a:p>
            <a:pPr>
              <a:lnSpc>
                <a:spcPct val="85000"/>
              </a:lnSpc>
            </a:pPr>
            <a:r>
              <a:rPr lang="en-US" smtClean="0"/>
              <a:t>Wired LAN runtime idle detection</a:t>
            </a:r>
          </a:p>
          <a:p>
            <a:pPr lvl="1">
              <a:lnSpc>
                <a:spcPct val="85000"/>
              </a:lnSpc>
            </a:pPr>
            <a:r>
              <a:rPr lang="en-US" smtClean="0"/>
              <a:t>NIC automatically enters D3 </a:t>
            </a:r>
            <a:br>
              <a:rPr lang="en-US" smtClean="0"/>
            </a:br>
            <a:r>
              <a:rPr lang="en-US" smtClean="0"/>
              <a:t>when media is disconnected</a:t>
            </a:r>
            <a:endParaRPr lang="en-US" dirty="0" smtClean="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Power Policy Enhancements</a:t>
            </a:r>
            <a:endParaRPr lang="en-US" dirty="0"/>
          </a:p>
        </p:txBody>
      </p:sp>
      <p:sp>
        <p:nvSpPr>
          <p:cNvPr id="3" name="Content Placeholder 2"/>
          <p:cNvSpPr>
            <a:spLocks noGrp="1"/>
          </p:cNvSpPr>
          <p:nvPr>
            <p:ph idx="1"/>
          </p:nvPr>
        </p:nvSpPr>
        <p:spPr>
          <a:xfrm>
            <a:off x="382588" y="1414464"/>
            <a:ext cx="8380412" cy="4656659"/>
          </a:xfrm>
        </p:spPr>
        <p:txBody>
          <a:bodyPr/>
          <a:lstStyle/>
          <a:p>
            <a:r>
              <a:rPr lang="en-US" sz="2800" smtClean="0"/>
              <a:t>Iterative evolution of Vista power policy</a:t>
            </a:r>
          </a:p>
          <a:p>
            <a:pPr lvl="1"/>
            <a:r>
              <a:rPr lang="en-US" sz="2400" smtClean="0"/>
              <a:t>Continue 3 plans:  </a:t>
            </a:r>
            <a:br>
              <a:rPr lang="en-US" sz="2400" smtClean="0"/>
            </a:br>
            <a:r>
              <a:rPr lang="en-US" sz="2400" b="1" i="1" smtClean="0">
                <a:gradFill>
                  <a:gsLst>
                    <a:gs pos="28000">
                      <a:schemeClr val="accent1"/>
                    </a:gs>
                    <a:gs pos="48000">
                      <a:schemeClr val="accent1"/>
                    </a:gs>
                  </a:gsLst>
                  <a:lin ang="5400000" scaled="1"/>
                </a:gradFill>
              </a:rPr>
              <a:t>Performance, Balanced, Power Saver</a:t>
            </a:r>
          </a:p>
          <a:p>
            <a:pPr lvl="1"/>
            <a:r>
              <a:rPr lang="en-US" sz="2400" smtClean="0"/>
              <a:t>Same toolset</a:t>
            </a:r>
          </a:p>
          <a:p>
            <a:pPr lvl="1"/>
            <a:r>
              <a:rPr lang="en-US" sz="2400" smtClean="0"/>
              <a:t>Refined UI elements</a:t>
            </a:r>
          </a:p>
          <a:p>
            <a:pPr lvl="1"/>
            <a:r>
              <a:rPr lang="en-US" sz="2400" smtClean="0"/>
              <a:t>New power settings for Windows 7 features</a:t>
            </a:r>
          </a:p>
          <a:p>
            <a:pPr lvl="1"/>
            <a:r>
              <a:rPr lang="en-US" sz="2400" smtClean="0"/>
              <a:t>Minor changes to idle timeout defaults</a:t>
            </a:r>
          </a:p>
          <a:p>
            <a:r>
              <a:rPr lang="en-US" sz="2800" smtClean="0"/>
              <a:t>OEMs must continue to tailor policy </a:t>
            </a:r>
            <a:br>
              <a:rPr lang="en-US" sz="2800" smtClean="0"/>
            </a:br>
            <a:r>
              <a:rPr lang="en-US" sz="2800" smtClean="0"/>
              <a:t>for specific platforms</a:t>
            </a:r>
          </a:p>
          <a:p>
            <a:pPr lvl="1"/>
            <a:r>
              <a:rPr lang="en-US" sz="2400" smtClean="0"/>
              <a:t>E.g., meet regulatory compliance standards</a:t>
            </a:r>
            <a:endParaRPr lang="en-US" sz="2400" dirty="0"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 Windows 7 Power Policies</a:t>
            </a:r>
            <a:endParaRPr lang="en-US" dirty="0"/>
          </a:p>
        </p:txBody>
      </p:sp>
      <p:graphicFrame>
        <p:nvGraphicFramePr>
          <p:cNvPr id="6" name="Content Placeholder 5"/>
          <p:cNvGraphicFramePr>
            <a:graphicFrameLocks noGrp="1"/>
          </p:cNvGraphicFramePr>
          <p:nvPr>
            <p:ph idx="1"/>
          </p:nvPr>
        </p:nvGraphicFramePr>
        <p:xfrm>
          <a:off x="381000" y="1402080"/>
          <a:ext cx="8382000" cy="4647738"/>
        </p:xfrm>
        <a:graphic>
          <a:graphicData uri="http://schemas.openxmlformats.org/drawingml/2006/table">
            <a:tbl>
              <a:tblPr firstRow="1" bandRow="1">
                <a:tableStyleId>{327F97BB-C833-4FB7-BDE5-3F7075034690}</a:tableStyleId>
              </a:tblPr>
              <a:tblGrid>
                <a:gridCol w="1235364"/>
                <a:gridCol w="1911927"/>
                <a:gridCol w="3362036"/>
                <a:gridCol w="951346"/>
                <a:gridCol w="921327"/>
              </a:tblGrid>
              <a:tr h="346846">
                <a:tc rowSpan="2">
                  <a:txBody>
                    <a:bodyPr/>
                    <a:lstStyle/>
                    <a:p>
                      <a:pPr algn="ctr"/>
                      <a:r>
                        <a:rPr lang="en-US" sz="1400" b="1"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Name</a:t>
                      </a:r>
                      <a:endParaRPr lang="en-US" sz="1400" b="1"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905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9050" cap="flat" cmpd="sng" algn="ctr">
                      <a:solidFill>
                        <a:srgbClr val="FFFFFF">
                          <a:alpha val="49804"/>
                        </a:srgbClr>
                      </a:solidFill>
                      <a:prstDash val="solid"/>
                      <a:round/>
                      <a:headEnd type="none" w="med" len="med"/>
                      <a:tailEnd type="none" w="med" len="med"/>
                    </a:lnT>
                    <a:lnB w="19050" cap="flat" cmpd="sng" algn="ctr">
                      <a:solidFill>
                        <a:srgbClr val="FFFFFF">
                          <a:alpha val="49804"/>
                        </a:srgbClr>
                      </a:solidFill>
                      <a:prstDash val="solid"/>
                      <a:round/>
                      <a:headEnd type="none" w="med" len="med"/>
                      <a:tailEnd type="none" w="med" len="med"/>
                    </a:lnB>
                    <a:solidFill>
                      <a:schemeClr val="bg2">
                        <a:alpha val="30000"/>
                      </a:schemeClr>
                    </a:solidFill>
                  </a:tcPr>
                </a:tc>
                <a:tc rowSpan="2">
                  <a:txBody>
                    <a:bodyPr/>
                    <a:lstStyle/>
                    <a:p>
                      <a:pPr algn="ctr"/>
                      <a:r>
                        <a:rPr lang="en-US" sz="1400" b="1"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GUID</a:t>
                      </a:r>
                      <a:endParaRPr lang="en-US" sz="1400" b="1"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9050" cap="flat" cmpd="sng" algn="ctr">
                      <a:solidFill>
                        <a:srgbClr val="FFFFFF">
                          <a:alpha val="49804"/>
                        </a:srgbClr>
                      </a:solidFill>
                      <a:prstDash val="solid"/>
                      <a:round/>
                      <a:headEnd type="none" w="med" len="med"/>
                      <a:tailEnd type="none" w="med" len="med"/>
                    </a:lnT>
                    <a:lnB w="19050" cap="flat" cmpd="sng" algn="ctr">
                      <a:solidFill>
                        <a:srgbClr val="FFFFFF">
                          <a:alpha val="49804"/>
                        </a:srgbClr>
                      </a:solidFill>
                      <a:prstDash val="solid"/>
                      <a:round/>
                      <a:headEnd type="none" w="med" len="med"/>
                      <a:tailEnd type="none" w="med" len="med"/>
                    </a:lnB>
                    <a:solidFill>
                      <a:schemeClr val="bg2">
                        <a:alpha val="30000"/>
                      </a:schemeClr>
                    </a:solidFill>
                  </a:tcPr>
                </a:tc>
                <a:tc rowSpan="2">
                  <a:txBody>
                    <a:bodyPr/>
                    <a:lstStyle/>
                    <a:p>
                      <a:pPr algn="ctr"/>
                      <a:r>
                        <a:rPr lang="en-US" sz="1400" b="1"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Description</a:t>
                      </a:r>
                      <a:endParaRPr lang="en-US" sz="1400" b="1"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9050" cap="flat" cmpd="sng" algn="ctr">
                      <a:solidFill>
                        <a:srgbClr val="FFFFFF">
                          <a:alpha val="49804"/>
                        </a:srgbClr>
                      </a:solidFill>
                      <a:prstDash val="solid"/>
                      <a:round/>
                      <a:headEnd type="none" w="med" len="med"/>
                      <a:tailEnd type="none" w="med" len="med"/>
                    </a:lnT>
                    <a:lnB w="19050" cap="flat" cmpd="sng" algn="ctr">
                      <a:solidFill>
                        <a:srgbClr val="FFFFFF">
                          <a:alpha val="49804"/>
                        </a:srgbClr>
                      </a:solidFill>
                      <a:prstDash val="solid"/>
                      <a:round/>
                      <a:headEnd type="none" w="med" len="med"/>
                      <a:tailEnd type="none" w="med" len="med"/>
                    </a:lnB>
                    <a:solidFill>
                      <a:schemeClr val="bg2">
                        <a:alpha val="30000"/>
                      </a:schemeClr>
                    </a:solidFill>
                  </a:tcPr>
                </a:tc>
                <a:tc gridSpan="2">
                  <a:txBody>
                    <a:bodyPr/>
                    <a:lstStyle/>
                    <a:p>
                      <a:pPr algn="ctr"/>
                      <a:r>
                        <a:rPr lang="en-US" sz="1400" dirty="0" smtClean="0">
                          <a:effectLst>
                            <a:outerShdw blurRad="38100" dist="38100" dir="2700000" algn="tl">
                              <a:srgbClr val="000000">
                                <a:alpha val="43137"/>
                              </a:srgbClr>
                            </a:outerShdw>
                          </a:effectLst>
                        </a:rPr>
                        <a:t>Default (Balanced)</a:t>
                      </a:r>
                      <a:endParaRPr lang="en-US" sz="1400" b="1" dirty="0">
                        <a:solidFill>
                          <a:schemeClr val="accent5">
                            <a:lumMod val="50000"/>
                          </a:schemeClr>
                        </a:solidFill>
                        <a:effectLst>
                          <a:outerShdw blurRad="38100" dist="38100" dir="2700000" algn="tl">
                            <a:srgbClr val="000000">
                              <a:alpha val="43137"/>
                            </a:srgbClr>
                          </a:outerShdw>
                        </a:effectLst>
                      </a:endParaRPr>
                    </a:p>
                  </a:txBody>
                  <a:tcPr anchor="ctr">
                    <a:lnL w="1270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905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solidFill>
                      <a:schemeClr val="bg2">
                        <a:alpha val="30000"/>
                      </a:schemeClr>
                    </a:solidFill>
                  </a:tcPr>
                </a:tc>
                <a:tc hMerge="1">
                  <a:txBody>
                    <a:bodyPr/>
                    <a:lstStyle/>
                    <a:p>
                      <a:endParaRPr lang="en-US"/>
                    </a:p>
                  </a:txBody>
                  <a:tcPr/>
                </a:tc>
              </a:tr>
              <a:tr h="34684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400" b="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AC</a:t>
                      </a:r>
                      <a:endParaRPr lang="en-US" sz="1400" b="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9050" cap="flat" cmpd="sng" algn="ctr">
                      <a:solidFill>
                        <a:srgbClr val="FFFFFF">
                          <a:alpha val="49804"/>
                        </a:srgbClr>
                      </a:solidFill>
                      <a:prstDash val="solid"/>
                      <a:round/>
                      <a:headEnd type="none" w="med" len="med"/>
                      <a:tailEnd type="none" w="med" len="med"/>
                    </a:lnB>
                    <a:solidFill>
                      <a:schemeClr val="bg2">
                        <a:alpha val="15000"/>
                      </a:schemeClr>
                    </a:solidFill>
                  </a:tcPr>
                </a:tc>
                <a:tc>
                  <a:txBody>
                    <a:bodyPr/>
                    <a:lstStyle/>
                    <a:p>
                      <a:pPr algn="ctr"/>
                      <a:r>
                        <a:rPr lang="en-US" sz="1400" b="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DC</a:t>
                      </a:r>
                      <a:endParaRPr lang="en-US" sz="1400" b="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9050" cap="flat" cmpd="sng" algn="ctr">
                      <a:solidFill>
                        <a:srgbClr val="FFFFFF">
                          <a:alpha val="49804"/>
                        </a:srgbClr>
                      </a:solidFill>
                      <a:prstDash val="solid"/>
                      <a:round/>
                      <a:headEnd type="none" w="med" len="med"/>
                      <a:tailEnd type="none" w="med" len="med"/>
                    </a:lnB>
                    <a:solidFill>
                      <a:schemeClr val="bg2">
                        <a:alpha val="15000"/>
                      </a:schemeClr>
                    </a:solidFill>
                  </a:tcPr>
                </a:tc>
              </a:tr>
              <a:tr h="728377">
                <a:tc>
                  <a:txBody>
                    <a:bodyPr/>
                    <a:lstStyle/>
                    <a:p>
                      <a:pPr algn="ctr"/>
                      <a:r>
                        <a:rPr lang="en-US" sz="1200" kern="1200" dirty="0" smtClean="0">
                          <a:gradFill>
                            <a:gsLst>
                              <a:gs pos="28000">
                                <a:schemeClr val="bg2"/>
                              </a:gs>
                              <a:gs pos="48000">
                                <a:schemeClr val="bg2"/>
                              </a:gs>
                            </a:gsLst>
                            <a:lin ang="5400000" scaled="1"/>
                          </a:gradFill>
                          <a:effectLst/>
                          <a:latin typeface="Trebuchet MS" pitchFamily="34" charset="0"/>
                          <a:ea typeface="+mn-ea"/>
                          <a:cs typeface="+mn-cs"/>
                        </a:rPr>
                        <a:t>Unattended sleep timeout</a:t>
                      </a:r>
                      <a:endParaRPr lang="en-US" sz="12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905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905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r>
                        <a:rPr lang="en-US" sz="1200" kern="1200" dirty="0" smtClean="0">
                          <a:gradFill>
                            <a:gsLst>
                              <a:gs pos="28000">
                                <a:schemeClr val="bg2"/>
                              </a:gs>
                              <a:gs pos="48000">
                                <a:schemeClr val="bg2"/>
                              </a:gs>
                            </a:gsLst>
                            <a:lin ang="5400000" scaled="1"/>
                          </a:gradFill>
                          <a:effectLst/>
                          <a:latin typeface="Trebuchet MS" pitchFamily="34" charset="0"/>
                          <a:ea typeface="+mn-ea"/>
                          <a:cs typeface="+mn-cs"/>
                        </a:rPr>
                        <a:t>7bc4a2f9-d8fc-4469-b07b-33eb785aaca0</a:t>
                      </a:r>
                      <a:endParaRPr lang="en-US" sz="12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905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r>
                        <a:rPr lang="en-US" sz="1200" kern="1200" dirty="0" smtClean="0">
                          <a:gradFill>
                            <a:gsLst>
                              <a:gs pos="28000">
                                <a:schemeClr val="bg2"/>
                              </a:gs>
                              <a:gs pos="48000">
                                <a:schemeClr val="bg2"/>
                              </a:gs>
                            </a:gsLst>
                            <a:lin ang="5400000" scaled="1"/>
                          </a:gradFill>
                          <a:effectLst/>
                          <a:latin typeface="Trebuchet MS" pitchFamily="34" charset="0"/>
                          <a:ea typeface="+mn-ea"/>
                          <a:cs typeface="+mn-cs"/>
                        </a:rPr>
                        <a:t>Determines the amount of inactivity time before the system automatically sleeps if the computer resumed without a user present</a:t>
                      </a:r>
                      <a:endParaRPr lang="en-US" sz="12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905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pPr algn="ctr"/>
                      <a:r>
                        <a:rPr lang="en-US" sz="1200" kern="1200" dirty="0" smtClean="0">
                          <a:gradFill>
                            <a:gsLst>
                              <a:gs pos="28000">
                                <a:schemeClr val="bg2"/>
                              </a:gs>
                              <a:gs pos="48000">
                                <a:schemeClr val="bg2"/>
                              </a:gs>
                            </a:gsLst>
                            <a:lin ang="5400000" scaled="1"/>
                          </a:gradFill>
                          <a:effectLst/>
                          <a:latin typeface="Trebuchet MS" pitchFamily="34" charset="0"/>
                          <a:ea typeface="+mn-ea"/>
                          <a:cs typeface="+mn-cs"/>
                        </a:rPr>
                        <a:t>2 minutes</a:t>
                      </a:r>
                      <a:endParaRPr lang="en-US" sz="12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905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pPr algn="ctr"/>
                      <a:r>
                        <a:rPr lang="en-US" sz="1200" kern="1200" dirty="0" smtClean="0">
                          <a:gradFill>
                            <a:gsLst>
                              <a:gs pos="28000">
                                <a:schemeClr val="bg2"/>
                              </a:gs>
                              <a:gs pos="48000">
                                <a:schemeClr val="bg2"/>
                              </a:gs>
                            </a:gsLst>
                            <a:lin ang="5400000" scaled="1"/>
                          </a:gradFill>
                          <a:effectLst/>
                          <a:latin typeface="Trebuchet MS" pitchFamily="34" charset="0"/>
                          <a:ea typeface="+mn-ea"/>
                          <a:cs typeface="+mn-cs"/>
                        </a:rPr>
                        <a:t>2 minutes</a:t>
                      </a:r>
                      <a:endParaRPr lang="en-US" sz="12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905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r>
              <a:tr h="520269">
                <a:tc>
                  <a:txBody>
                    <a:bodyPr/>
                    <a:lstStyle/>
                    <a:p>
                      <a:pPr algn="ctr"/>
                      <a:r>
                        <a:rPr lang="en-US" sz="1200" kern="1200" dirty="0" smtClean="0">
                          <a:gradFill>
                            <a:gsLst>
                              <a:gs pos="28000">
                                <a:schemeClr val="bg2"/>
                              </a:gs>
                              <a:gs pos="48000">
                                <a:schemeClr val="bg2"/>
                              </a:gs>
                            </a:gsLst>
                            <a:lin ang="5400000" scaled="1"/>
                          </a:gradFill>
                          <a:effectLst/>
                          <a:latin typeface="Trebuchet MS" pitchFamily="34" charset="0"/>
                          <a:ea typeface="+mn-ea"/>
                          <a:cs typeface="+mn-cs"/>
                        </a:rPr>
                        <a:t>System cooling policy</a:t>
                      </a:r>
                      <a:endParaRPr lang="en-US" sz="12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905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r>
                        <a:rPr lang="en-US" sz="1200" kern="1200" dirty="0" smtClean="0">
                          <a:gradFill>
                            <a:gsLst>
                              <a:gs pos="28000">
                                <a:schemeClr val="bg2"/>
                              </a:gs>
                              <a:gs pos="48000">
                                <a:schemeClr val="bg2"/>
                              </a:gs>
                            </a:gsLst>
                            <a:lin ang="5400000" scaled="1"/>
                          </a:gradFill>
                          <a:effectLst/>
                          <a:latin typeface="Trebuchet MS" pitchFamily="34" charset="0"/>
                          <a:ea typeface="+mn-ea"/>
                          <a:cs typeface="+mn-cs"/>
                        </a:rPr>
                        <a:t>94d3a615-a899-4ac5-ae2b-e4d8f634367f</a:t>
                      </a:r>
                      <a:endParaRPr lang="en-US" sz="12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r>
                        <a:rPr lang="en-US" sz="1200" kern="1200" dirty="0" smtClean="0">
                          <a:gradFill>
                            <a:gsLst>
                              <a:gs pos="28000">
                                <a:schemeClr val="bg2"/>
                              </a:gs>
                              <a:gs pos="48000">
                                <a:schemeClr val="bg2"/>
                              </a:gs>
                            </a:gsLst>
                            <a:lin ang="5400000" scaled="1"/>
                          </a:gradFill>
                          <a:effectLst/>
                          <a:latin typeface="Trebuchet MS" pitchFamily="34" charset="0"/>
                          <a:ea typeface="+mn-ea"/>
                          <a:cs typeface="+mn-cs"/>
                        </a:rPr>
                        <a:t>Determines if Active or Passive cooling should be favored for thermal zones</a:t>
                      </a:r>
                      <a:endParaRPr lang="en-US" sz="12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pPr algn="ctr"/>
                      <a:r>
                        <a:rPr lang="en-US" sz="1200" kern="1200" dirty="0" smtClean="0">
                          <a:gradFill>
                            <a:gsLst>
                              <a:gs pos="28000">
                                <a:schemeClr val="bg2"/>
                              </a:gs>
                              <a:gs pos="48000">
                                <a:schemeClr val="bg2"/>
                              </a:gs>
                            </a:gsLst>
                            <a:lin ang="5400000" scaled="1"/>
                          </a:gradFill>
                          <a:effectLst/>
                          <a:latin typeface="Trebuchet MS" pitchFamily="34" charset="0"/>
                          <a:ea typeface="+mn-ea"/>
                          <a:cs typeface="+mn-cs"/>
                        </a:rPr>
                        <a:t>Active</a:t>
                      </a:r>
                      <a:endParaRPr lang="en-US" sz="12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pPr algn="ctr"/>
                      <a:r>
                        <a:rPr lang="en-US" sz="1200" kern="1200" dirty="0" smtClean="0">
                          <a:gradFill>
                            <a:gsLst>
                              <a:gs pos="28000">
                                <a:schemeClr val="bg2"/>
                              </a:gs>
                              <a:gs pos="48000">
                                <a:schemeClr val="bg2"/>
                              </a:gs>
                            </a:gsLst>
                            <a:lin ang="5400000" scaled="1"/>
                          </a:gradFill>
                          <a:effectLst/>
                          <a:latin typeface="Trebuchet MS" pitchFamily="34" charset="0"/>
                          <a:ea typeface="+mn-ea"/>
                          <a:cs typeface="+mn-cs"/>
                        </a:rPr>
                        <a:t>Active</a:t>
                      </a:r>
                      <a:endParaRPr lang="en-US" sz="12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r>
              <a:tr h="728377">
                <a:tc>
                  <a:txBody>
                    <a:bodyPr/>
                    <a:lstStyle/>
                    <a:p>
                      <a:pPr algn="ctr"/>
                      <a:r>
                        <a:rPr lang="en-US" sz="1200" kern="1200" dirty="0" smtClean="0">
                          <a:gradFill>
                            <a:gsLst>
                              <a:gs pos="28000">
                                <a:schemeClr val="bg2"/>
                              </a:gs>
                              <a:gs pos="48000">
                                <a:schemeClr val="bg2"/>
                              </a:gs>
                            </a:gsLst>
                            <a:lin ang="5400000" scaled="1"/>
                          </a:gradFill>
                          <a:effectLst/>
                          <a:latin typeface="Trebuchet MS" pitchFamily="34" charset="0"/>
                          <a:ea typeface="+mn-ea"/>
                          <a:cs typeface="+mn-cs"/>
                        </a:rPr>
                        <a:t>Reserve battery level</a:t>
                      </a:r>
                      <a:endParaRPr lang="en-US" sz="12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905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r>
                        <a:rPr lang="en-US" sz="1200" kern="1200" dirty="0" smtClean="0">
                          <a:gradFill>
                            <a:gsLst>
                              <a:gs pos="28000">
                                <a:schemeClr val="bg2"/>
                              </a:gs>
                              <a:gs pos="48000">
                                <a:schemeClr val="bg2"/>
                              </a:gs>
                            </a:gsLst>
                            <a:lin ang="5400000" scaled="1"/>
                          </a:gradFill>
                          <a:effectLst/>
                          <a:latin typeface="Trebuchet MS" pitchFamily="34" charset="0"/>
                          <a:ea typeface="+mn-ea"/>
                          <a:cs typeface="+mn-cs"/>
                        </a:rPr>
                        <a:t>f3c5027d-cd16-4930-aa6b-90db844a8f00</a:t>
                      </a:r>
                      <a:endParaRPr lang="en-US" sz="12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r>
                        <a:rPr lang="en-US" sz="1200" kern="1200" dirty="0" smtClean="0">
                          <a:gradFill>
                            <a:gsLst>
                              <a:gs pos="28000">
                                <a:schemeClr val="bg2"/>
                              </a:gs>
                              <a:gs pos="48000">
                                <a:schemeClr val="bg2"/>
                              </a:gs>
                            </a:gsLst>
                            <a:lin ang="5400000" scaled="1"/>
                          </a:gradFill>
                          <a:effectLst/>
                          <a:latin typeface="Trebuchet MS" pitchFamily="34" charset="0"/>
                          <a:ea typeface="+mn-ea"/>
                          <a:cs typeface="+mn-cs"/>
                        </a:rPr>
                        <a:t>Configures the percentage of battery capacity remaining before displaying the reserve battery warning</a:t>
                      </a:r>
                      <a:endParaRPr lang="en-US" sz="12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pPr algn="ctr"/>
                      <a:r>
                        <a:rPr lang="en-US" sz="1200" kern="1200" dirty="0" smtClean="0">
                          <a:gradFill>
                            <a:gsLst>
                              <a:gs pos="28000">
                                <a:schemeClr val="bg2"/>
                              </a:gs>
                              <a:gs pos="48000">
                                <a:schemeClr val="bg2"/>
                              </a:gs>
                            </a:gsLst>
                            <a:lin ang="5400000" scaled="1"/>
                          </a:gradFill>
                          <a:effectLst/>
                          <a:latin typeface="Trebuchet MS" pitchFamily="34" charset="0"/>
                          <a:ea typeface="+mn-ea"/>
                          <a:cs typeface="+mn-cs"/>
                        </a:rPr>
                        <a:t>n/a</a:t>
                      </a:r>
                      <a:endParaRPr lang="en-US" sz="12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pPr algn="ctr"/>
                      <a:r>
                        <a:rPr lang="en-US" sz="1200" kern="1200" dirty="0" smtClean="0">
                          <a:gradFill>
                            <a:gsLst>
                              <a:gs pos="28000">
                                <a:schemeClr val="bg2"/>
                              </a:gs>
                              <a:gs pos="48000">
                                <a:schemeClr val="bg2"/>
                              </a:gs>
                            </a:gsLst>
                            <a:lin ang="5400000" scaled="1"/>
                          </a:gradFill>
                          <a:effectLst/>
                          <a:latin typeface="Trebuchet MS" pitchFamily="34" charset="0"/>
                          <a:ea typeface="+mn-ea"/>
                          <a:cs typeface="+mn-cs"/>
                        </a:rPr>
                        <a:t>7%</a:t>
                      </a:r>
                      <a:endParaRPr lang="en-US" sz="12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r>
              <a:tr h="728377">
                <a:tc>
                  <a:txBody>
                    <a:bodyPr/>
                    <a:lstStyle/>
                    <a:p>
                      <a:pPr algn="ctr"/>
                      <a:r>
                        <a:rPr lang="en-US" sz="1200" kern="1200" dirty="0" smtClean="0">
                          <a:gradFill>
                            <a:gsLst>
                              <a:gs pos="28000">
                                <a:schemeClr val="bg2"/>
                              </a:gs>
                              <a:gs pos="48000">
                                <a:schemeClr val="bg2"/>
                              </a:gs>
                            </a:gsLst>
                            <a:lin ang="5400000" scaled="1"/>
                          </a:gradFill>
                          <a:effectLst/>
                          <a:latin typeface="Trebuchet MS" pitchFamily="34" charset="0"/>
                          <a:ea typeface="+mn-ea"/>
                          <a:cs typeface="+mn-cs"/>
                        </a:rPr>
                        <a:t>AHCI link power mode</a:t>
                      </a:r>
                      <a:endParaRPr lang="en-US" sz="12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905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r>
                        <a:rPr lang="en-US" sz="1200" kern="1200" dirty="0" smtClean="0">
                          <a:gradFill>
                            <a:gsLst>
                              <a:gs pos="28000">
                                <a:schemeClr val="bg2"/>
                              </a:gs>
                              <a:gs pos="48000">
                                <a:schemeClr val="bg2"/>
                              </a:gs>
                            </a:gsLst>
                            <a:lin ang="5400000" scaled="1"/>
                          </a:gradFill>
                          <a:effectLst/>
                          <a:latin typeface="Trebuchet MS" pitchFamily="34" charset="0"/>
                          <a:ea typeface="+mn-ea"/>
                          <a:cs typeface="+mn-cs"/>
                        </a:rPr>
                        <a:t>0b2d69d7-a2a1-449c-9680-f91c70521c60</a:t>
                      </a:r>
                      <a:endParaRPr lang="en-US" sz="12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r>
                        <a:rPr lang="en-US" sz="1200" kern="1200" dirty="0" smtClean="0">
                          <a:gradFill>
                            <a:gsLst>
                              <a:gs pos="28000">
                                <a:schemeClr val="bg2"/>
                              </a:gs>
                              <a:gs pos="48000">
                                <a:schemeClr val="bg2"/>
                              </a:gs>
                            </a:gsLst>
                            <a:lin ang="5400000" scaled="1"/>
                          </a:gradFill>
                          <a:effectLst/>
                          <a:latin typeface="Trebuchet MS" pitchFamily="34" charset="0"/>
                          <a:ea typeface="+mn-ea"/>
                          <a:cs typeface="+mn-cs"/>
                        </a:rPr>
                        <a:t>Configures AHCI link power </a:t>
                      </a:r>
                      <a:r>
                        <a:rPr lang="en-US" sz="1200" kern="1200" smtClean="0">
                          <a:gradFill>
                            <a:gsLst>
                              <a:gs pos="28000">
                                <a:schemeClr val="bg2"/>
                              </a:gs>
                              <a:gs pos="48000">
                                <a:schemeClr val="bg2"/>
                              </a:gs>
                            </a:gsLst>
                            <a:lin ang="5400000" scaled="1"/>
                          </a:gradFill>
                          <a:effectLst/>
                          <a:latin typeface="Trebuchet MS" pitchFamily="34" charset="0"/>
                          <a:ea typeface="+mn-ea"/>
                          <a:cs typeface="+mn-cs"/>
                        </a:rPr>
                        <a:t>modes </a:t>
                      </a:r>
                      <a:br>
                        <a:rPr lang="en-US" sz="1200" kern="1200" smtClean="0">
                          <a:gradFill>
                            <a:gsLst>
                              <a:gs pos="28000">
                                <a:schemeClr val="bg2"/>
                              </a:gs>
                              <a:gs pos="48000">
                                <a:schemeClr val="bg2"/>
                              </a:gs>
                            </a:gsLst>
                            <a:lin ang="5400000" scaled="1"/>
                          </a:gradFill>
                          <a:effectLst/>
                          <a:latin typeface="Trebuchet MS" pitchFamily="34" charset="0"/>
                          <a:ea typeface="+mn-ea"/>
                          <a:cs typeface="+mn-cs"/>
                        </a:rPr>
                      </a:br>
                      <a:r>
                        <a:rPr lang="en-US" sz="1200" kern="1200" smtClean="0">
                          <a:gradFill>
                            <a:gsLst>
                              <a:gs pos="28000">
                                <a:schemeClr val="bg2"/>
                              </a:gs>
                              <a:gs pos="48000">
                                <a:schemeClr val="bg2"/>
                              </a:gs>
                            </a:gsLst>
                            <a:lin ang="5400000" scaled="1"/>
                          </a:gradFill>
                          <a:effectLst/>
                          <a:latin typeface="Trebuchet MS" pitchFamily="34" charset="0"/>
                          <a:ea typeface="+mn-ea"/>
                          <a:cs typeface="+mn-cs"/>
                        </a:rPr>
                        <a:t>(</a:t>
                      </a:r>
                      <a:r>
                        <a:rPr lang="en-US" sz="1200" kern="1200" dirty="0" smtClean="0">
                          <a:gradFill>
                            <a:gsLst>
                              <a:gs pos="28000">
                                <a:schemeClr val="bg2"/>
                              </a:gs>
                              <a:gs pos="48000">
                                <a:schemeClr val="bg2"/>
                              </a:gs>
                            </a:gsLst>
                            <a:lin ang="5400000" scaled="1"/>
                          </a:gradFill>
                          <a:effectLst/>
                          <a:latin typeface="Trebuchet MS" pitchFamily="34" charset="0"/>
                          <a:ea typeface="+mn-ea"/>
                          <a:cs typeface="+mn-cs"/>
                        </a:rPr>
                        <a:t>HIPM, DIPM) and link power </a:t>
                      </a:r>
                      <a:r>
                        <a:rPr lang="en-US" sz="1200" kern="1200" smtClean="0">
                          <a:gradFill>
                            <a:gsLst>
                              <a:gs pos="28000">
                                <a:schemeClr val="bg2"/>
                              </a:gs>
                              <a:gs pos="48000">
                                <a:schemeClr val="bg2"/>
                              </a:gs>
                            </a:gsLst>
                            <a:lin ang="5400000" scaled="1"/>
                          </a:gradFill>
                          <a:effectLst/>
                          <a:latin typeface="Trebuchet MS" pitchFamily="34" charset="0"/>
                          <a:ea typeface="+mn-ea"/>
                          <a:cs typeface="+mn-cs"/>
                        </a:rPr>
                        <a:t>states </a:t>
                      </a:r>
                      <a:br>
                        <a:rPr lang="en-US" sz="1200" kern="1200" smtClean="0">
                          <a:gradFill>
                            <a:gsLst>
                              <a:gs pos="28000">
                                <a:schemeClr val="bg2"/>
                              </a:gs>
                              <a:gs pos="48000">
                                <a:schemeClr val="bg2"/>
                              </a:gs>
                            </a:gsLst>
                            <a:lin ang="5400000" scaled="1"/>
                          </a:gradFill>
                          <a:effectLst/>
                          <a:latin typeface="Trebuchet MS" pitchFamily="34" charset="0"/>
                          <a:ea typeface="+mn-ea"/>
                          <a:cs typeface="+mn-cs"/>
                        </a:rPr>
                      </a:br>
                      <a:r>
                        <a:rPr lang="en-US" sz="1200" kern="1200" smtClean="0">
                          <a:gradFill>
                            <a:gsLst>
                              <a:gs pos="28000">
                                <a:schemeClr val="bg2"/>
                              </a:gs>
                              <a:gs pos="48000">
                                <a:schemeClr val="bg2"/>
                              </a:gs>
                            </a:gsLst>
                            <a:lin ang="5400000" scaled="1"/>
                          </a:gradFill>
                          <a:effectLst/>
                          <a:latin typeface="Trebuchet MS" pitchFamily="34" charset="0"/>
                          <a:ea typeface="+mn-ea"/>
                          <a:cs typeface="+mn-cs"/>
                        </a:rPr>
                        <a:t>(</a:t>
                      </a:r>
                      <a:r>
                        <a:rPr lang="en-US" sz="1200" kern="1200" dirty="0" smtClean="0">
                          <a:gradFill>
                            <a:gsLst>
                              <a:gs pos="28000">
                                <a:schemeClr val="bg2"/>
                              </a:gs>
                              <a:gs pos="48000">
                                <a:schemeClr val="bg2"/>
                              </a:gs>
                            </a:gsLst>
                            <a:lin ang="5400000" scaled="1"/>
                          </a:gradFill>
                          <a:effectLst/>
                          <a:latin typeface="Trebuchet MS" pitchFamily="34" charset="0"/>
                          <a:ea typeface="+mn-ea"/>
                          <a:cs typeface="+mn-cs"/>
                        </a:rPr>
                        <a:t>Partial, Slumber, Active)</a:t>
                      </a:r>
                      <a:endParaRPr lang="en-US" sz="12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pPr algn="ctr"/>
                      <a:r>
                        <a:rPr lang="en-US" sz="1200" kern="1200" dirty="0" smtClean="0">
                          <a:gradFill>
                            <a:gsLst>
                              <a:gs pos="28000">
                                <a:schemeClr val="bg2"/>
                              </a:gs>
                              <a:gs pos="48000">
                                <a:schemeClr val="bg2"/>
                              </a:gs>
                            </a:gsLst>
                            <a:lin ang="5400000" scaled="1"/>
                          </a:gradFill>
                          <a:effectLst/>
                          <a:latin typeface="Trebuchet MS" pitchFamily="34" charset="0"/>
                          <a:ea typeface="+mn-ea"/>
                          <a:cs typeface="+mn-cs"/>
                        </a:rPr>
                        <a:t>HIPM, Partial</a:t>
                      </a:r>
                      <a:endParaRPr lang="en-US" sz="12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pPr algn="ctr"/>
                      <a:r>
                        <a:rPr lang="en-US" sz="1200" kern="1200" dirty="0" smtClean="0">
                          <a:gradFill>
                            <a:gsLst>
                              <a:gs pos="28000">
                                <a:schemeClr val="bg2"/>
                              </a:gs>
                              <a:gs pos="48000">
                                <a:schemeClr val="bg2"/>
                              </a:gs>
                            </a:gsLst>
                            <a:lin ang="5400000" scaled="1"/>
                          </a:gradFill>
                          <a:effectLst/>
                          <a:latin typeface="Trebuchet MS" pitchFamily="34" charset="0"/>
                          <a:ea typeface="+mn-ea"/>
                          <a:cs typeface="+mn-cs"/>
                        </a:rPr>
                        <a:t>HIPM, Slumber</a:t>
                      </a:r>
                      <a:endParaRPr lang="en-US" sz="12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r>
              <a:tr h="520269">
                <a:tc>
                  <a:txBody>
                    <a:bodyPr/>
                    <a:lstStyle/>
                    <a:p>
                      <a:pPr algn="ctr"/>
                      <a:r>
                        <a:rPr lang="en-US" sz="1200" kern="1200" dirty="0" smtClean="0">
                          <a:gradFill>
                            <a:gsLst>
                              <a:gs pos="28000">
                                <a:schemeClr val="bg2"/>
                              </a:gs>
                              <a:gs pos="48000">
                                <a:schemeClr val="bg2"/>
                              </a:gs>
                            </a:gsLst>
                            <a:lin ang="5400000" scaled="1"/>
                          </a:gradFill>
                          <a:effectLst/>
                          <a:latin typeface="Trebuchet MS" pitchFamily="34" charset="0"/>
                          <a:ea typeface="+mn-ea"/>
                          <a:cs typeface="+mn-cs"/>
                        </a:rPr>
                        <a:t>Allow System Required Policy</a:t>
                      </a:r>
                      <a:endParaRPr lang="en-US" sz="12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905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r>
                        <a:rPr lang="en-US" sz="1200" kern="1200" dirty="0" smtClean="0">
                          <a:gradFill>
                            <a:gsLst>
                              <a:gs pos="28000">
                                <a:schemeClr val="bg2"/>
                              </a:gs>
                              <a:gs pos="48000">
                                <a:schemeClr val="bg2"/>
                              </a:gs>
                            </a:gsLst>
                            <a:lin ang="5400000" scaled="1"/>
                          </a:gradFill>
                          <a:effectLst/>
                          <a:latin typeface="Trebuchet MS" pitchFamily="34" charset="0"/>
                          <a:ea typeface="+mn-ea"/>
                          <a:cs typeface="+mn-cs"/>
                        </a:rPr>
                        <a:t>a4b195f5-8225-47d8-8012-9d41369786e2</a:t>
                      </a:r>
                      <a:endParaRPr lang="en-US" sz="12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r>
                        <a:rPr lang="en-US" sz="1200" kern="1200" dirty="0" smtClean="0">
                          <a:gradFill>
                            <a:gsLst>
                              <a:gs pos="28000">
                                <a:schemeClr val="bg2"/>
                              </a:gs>
                              <a:gs pos="48000">
                                <a:schemeClr val="bg2"/>
                              </a:gs>
                            </a:gsLst>
                            <a:lin ang="5400000" scaled="1"/>
                          </a:gradFill>
                          <a:effectLst/>
                          <a:latin typeface="Trebuchet MS" pitchFamily="34" charset="0"/>
                          <a:ea typeface="+mn-ea"/>
                          <a:cs typeface="+mn-cs"/>
                        </a:rPr>
                        <a:t>Enable applications to prevent the system from idling to sleep</a:t>
                      </a:r>
                      <a:endParaRPr lang="en-US" sz="12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pPr algn="ctr"/>
                      <a:r>
                        <a:rPr lang="en-US" sz="1200" kern="1200" dirty="0" smtClean="0">
                          <a:gradFill>
                            <a:gsLst>
                              <a:gs pos="28000">
                                <a:schemeClr val="bg2"/>
                              </a:gs>
                              <a:gs pos="48000">
                                <a:schemeClr val="bg2"/>
                              </a:gs>
                            </a:gsLst>
                            <a:lin ang="5400000" scaled="1"/>
                          </a:gradFill>
                          <a:effectLst/>
                          <a:latin typeface="Trebuchet MS" pitchFamily="34" charset="0"/>
                          <a:ea typeface="+mn-ea"/>
                          <a:cs typeface="+mn-cs"/>
                        </a:rPr>
                        <a:t>Enabled</a:t>
                      </a:r>
                      <a:endParaRPr lang="en-US" sz="12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pPr algn="ctr"/>
                      <a:r>
                        <a:rPr lang="en-US" sz="1200" kern="1200" dirty="0" smtClean="0">
                          <a:gradFill>
                            <a:gsLst>
                              <a:gs pos="28000">
                                <a:schemeClr val="bg2"/>
                              </a:gs>
                              <a:gs pos="48000">
                                <a:schemeClr val="bg2"/>
                              </a:gs>
                            </a:gsLst>
                            <a:lin ang="5400000" scaled="1"/>
                          </a:gradFill>
                          <a:effectLst/>
                          <a:latin typeface="Trebuchet MS" pitchFamily="34" charset="0"/>
                          <a:ea typeface="+mn-ea"/>
                          <a:cs typeface="+mn-cs"/>
                        </a:rPr>
                        <a:t>Enabled</a:t>
                      </a:r>
                      <a:endParaRPr lang="en-US" sz="12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r>
              <a:tr h="728377">
                <a:tc>
                  <a:txBody>
                    <a:bodyPr/>
                    <a:lstStyle/>
                    <a:p>
                      <a:pPr algn="ctr"/>
                      <a:r>
                        <a:rPr lang="en-US" sz="1200" kern="1200" dirty="0" smtClean="0">
                          <a:gradFill>
                            <a:gsLst>
                              <a:gs pos="28000">
                                <a:schemeClr val="bg2"/>
                              </a:gs>
                              <a:gs pos="48000">
                                <a:schemeClr val="bg2"/>
                              </a:gs>
                            </a:gsLst>
                            <a:lin ang="5400000" scaled="1"/>
                          </a:gradFill>
                          <a:effectLst/>
                          <a:latin typeface="Trebuchet MS" pitchFamily="34" charset="0"/>
                          <a:ea typeface="+mn-ea"/>
                          <a:cs typeface="+mn-cs"/>
                        </a:rPr>
                        <a:t>Dim Display After</a:t>
                      </a:r>
                      <a:endParaRPr lang="en-US" sz="12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905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9050" cap="flat" cmpd="sng" algn="ctr">
                      <a:solidFill>
                        <a:srgbClr val="FFFFFF">
                          <a:alpha val="49804"/>
                        </a:srgbClr>
                      </a:solidFill>
                      <a:prstDash val="solid"/>
                      <a:round/>
                      <a:headEnd type="none" w="med" len="med"/>
                      <a:tailEnd type="none" w="med" len="med"/>
                    </a:lnB>
                  </a:tcPr>
                </a:tc>
                <a:tc>
                  <a:txBody>
                    <a:bodyPr/>
                    <a:lstStyle/>
                    <a:p>
                      <a:r>
                        <a:rPr lang="en-US" sz="1200" kern="1200" dirty="0" smtClean="0">
                          <a:gradFill>
                            <a:gsLst>
                              <a:gs pos="28000">
                                <a:schemeClr val="bg2"/>
                              </a:gs>
                              <a:gs pos="48000">
                                <a:schemeClr val="bg2"/>
                              </a:gs>
                            </a:gsLst>
                            <a:lin ang="5400000" scaled="1"/>
                          </a:gradFill>
                          <a:effectLst/>
                          <a:latin typeface="Trebuchet MS" pitchFamily="34" charset="0"/>
                          <a:ea typeface="+mn-ea"/>
                          <a:cs typeface="+mn-cs"/>
                        </a:rPr>
                        <a:t>17aaa29b-8b43-4b94-aafe-35f64daaf1ee</a:t>
                      </a:r>
                      <a:endParaRPr lang="en-US" sz="12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9050" cap="flat" cmpd="sng" algn="ctr">
                      <a:solidFill>
                        <a:srgbClr val="FFFFFF">
                          <a:alpha val="49804"/>
                        </a:srgbClr>
                      </a:solidFill>
                      <a:prstDash val="solid"/>
                      <a:round/>
                      <a:headEnd type="none" w="med" len="med"/>
                      <a:tailEnd type="none" w="med" len="med"/>
                    </a:lnB>
                  </a:tcPr>
                </a:tc>
                <a:tc>
                  <a:txBody>
                    <a:bodyPr/>
                    <a:lstStyle/>
                    <a:p>
                      <a:r>
                        <a:rPr lang="en-US" sz="1200" kern="1200" dirty="0" smtClean="0">
                          <a:gradFill>
                            <a:gsLst>
                              <a:gs pos="28000">
                                <a:schemeClr val="bg2"/>
                              </a:gs>
                              <a:gs pos="48000">
                                <a:schemeClr val="bg2"/>
                              </a:gs>
                            </a:gsLst>
                            <a:lin ang="5400000" scaled="1"/>
                          </a:gradFill>
                          <a:effectLst/>
                          <a:latin typeface="Trebuchet MS" pitchFamily="34" charset="0"/>
                          <a:ea typeface="+mn-ea"/>
                          <a:cs typeface="+mn-cs"/>
                        </a:rPr>
                        <a:t>Determines the amount of inactivity time before the system automatically reduces the brightness of the display on a mobile PC</a:t>
                      </a:r>
                      <a:endParaRPr lang="en-US" sz="12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9050" cap="flat" cmpd="sng" algn="ctr">
                      <a:solidFill>
                        <a:srgbClr val="FFFFFF">
                          <a:alpha val="49804"/>
                        </a:srgbClr>
                      </a:solidFill>
                      <a:prstDash val="solid"/>
                      <a:round/>
                      <a:headEnd type="none" w="med" len="med"/>
                      <a:tailEnd type="none" w="med" len="med"/>
                    </a:lnB>
                  </a:tcPr>
                </a:tc>
                <a:tc>
                  <a:txBody>
                    <a:bodyPr/>
                    <a:lstStyle/>
                    <a:p>
                      <a:pPr algn="ctr"/>
                      <a:r>
                        <a:rPr lang="en-US" sz="1200" kern="1200" dirty="0" smtClean="0">
                          <a:gradFill>
                            <a:gsLst>
                              <a:gs pos="28000">
                                <a:schemeClr val="bg2"/>
                              </a:gs>
                              <a:gs pos="48000">
                                <a:schemeClr val="bg2"/>
                              </a:gs>
                            </a:gsLst>
                            <a:lin ang="5400000" scaled="1"/>
                          </a:gradFill>
                          <a:effectLst/>
                          <a:latin typeface="Trebuchet MS" pitchFamily="34" charset="0"/>
                          <a:ea typeface="+mn-ea"/>
                          <a:cs typeface="+mn-cs"/>
                        </a:rPr>
                        <a:t>5 minutes</a:t>
                      </a:r>
                      <a:endParaRPr lang="en-US" sz="12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9050" cap="flat" cmpd="sng" algn="ctr">
                      <a:solidFill>
                        <a:srgbClr val="FFFFFF">
                          <a:alpha val="49804"/>
                        </a:srgbClr>
                      </a:solidFill>
                      <a:prstDash val="solid"/>
                      <a:round/>
                      <a:headEnd type="none" w="med" len="med"/>
                      <a:tailEnd type="none" w="med" len="med"/>
                    </a:lnB>
                  </a:tcPr>
                </a:tc>
                <a:tc>
                  <a:txBody>
                    <a:bodyPr/>
                    <a:lstStyle/>
                    <a:p>
                      <a:pPr algn="ctr"/>
                      <a:r>
                        <a:rPr lang="en-US" sz="1200" kern="1200" dirty="0" smtClean="0">
                          <a:gradFill>
                            <a:gsLst>
                              <a:gs pos="28000">
                                <a:schemeClr val="bg2"/>
                              </a:gs>
                              <a:gs pos="48000">
                                <a:schemeClr val="bg2"/>
                              </a:gs>
                            </a:gsLst>
                            <a:lin ang="5400000" scaled="1"/>
                          </a:gradFill>
                          <a:effectLst/>
                          <a:latin typeface="Trebuchet MS" pitchFamily="34" charset="0"/>
                          <a:ea typeface="+mn-ea"/>
                          <a:cs typeface="+mn-cs"/>
                        </a:rPr>
                        <a:t>2 minutes</a:t>
                      </a:r>
                      <a:endParaRPr lang="en-US" sz="12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9050" cap="flat" cmpd="sng" algn="ctr">
                      <a:solidFill>
                        <a:srgbClr val="FFFFFF">
                          <a:alpha val="49804"/>
                        </a:srgbClr>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Power WMI Provider</a:t>
            </a:r>
            <a:endParaRPr lang="en-US" dirty="0"/>
          </a:p>
        </p:txBody>
      </p:sp>
      <p:sp>
        <p:nvSpPr>
          <p:cNvPr id="3" name="Content Placeholder 2"/>
          <p:cNvSpPr>
            <a:spLocks noGrp="1"/>
          </p:cNvSpPr>
          <p:nvPr>
            <p:ph idx="1"/>
          </p:nvPr>
        </p:nvSpPr>
        <p:spPr>
          <a:xfrm>
            <a:off x="382588" y="1414464"/>
            <a:ext cx="8380412" cy="5001882"/>
          </a:xfrm>
        </p:spPr>
        <p:txBody>
          <a:bodyPr/>
          <a:lstStyle/>
          <a:p>
            <a:pPr marL="341313" indent="-341313"/>
            <a:r>
              <a:rPr lang="en-US" sz="2800" smtClean="0"/>
              <a:t>Enables power policy configuration </a:t>
            </a:r>
            <a:br>
              <a:rPr lang="en-US" sz="2800" smtClean="0"/>
            </a:br>
            <a:r>
              <a:rPr lang="en-US" sz="2800" smtClean="0"/>
              <a:t>through standard WMI interface</a:t>
            </a:r>
          </a:p>
          <a:p>
            <a:pPr marL="628650" lvl="1" indent="-287338"/>
            <a:r>
              <a:rPr lang="en-US" sz="2400" smtClean="0"/>
              <a:t>Change power setting values</a:t>
            </a:r>
          </a:p>
          <a:p>
            <a:pPr marL="628650" lvl="1" indent="-287338"/>
            <a:r>
              <a:rPr lang="en-US" sz="2400" smtClean="0"/>
              <a:t>Activate a given plan</a:t>
            </a:r>
          </a:p>
          <a:p>
            <a:pPr marL="628650" lvl="1" indent="-287338"/>
            <a:r>
              <a:rPr lang="en-US" sz="2400" smtClean="0"/>
              <a:t>Conforms to DMTF data model</a:t>
            </a:r>
          </a:p>
          <a:p>
            <a:pPr marL="341313" indent="-341313"/>
            <a:r>
              <a:rPr lang="en-US" sz="2800" smtClean="0"/>
              <a:t>To get started…</a:t>
            </a:r>
          </a:p>
          <a:p>
            <a:pPr marL="628650" lvl="1" indent="-287338"/>
            <a:r>
              <a:rPr lang="en-US" sz="2400" smtClean="0"/>
              <a:t>Change a power setting:  </a:t>
            </a:r>
            <a:r>
              <a:rPr lang="en-US" sz="2400" smtClean="0">
                <a:latin typeface="Lucida Console" pitchFamily="49" charset="0"/>
              </a:rPr>
              <a:t>Win32_PowerSetting</a:t>
            </a:r>
          </a:p>
          <a:p>
            <a:pPr marL="628650" lvl="1" indent="-287338"/>
            <a:r>
              <a:rPr lang="en-US" sz="2400" smtClean="0"/>
              <a:t>Activate a plan:  </a:t>
            </a:r>
            <a:r>
              <a:rPr lang="en-US" sz="2400" smtClean="0">
                <a:latin typeface="Lucida Console" pitchFamily="49" charset="0"/>
              </a:rPr>
              <a:t>Win32_Plan.Activate()</a:t>
            </a:r>
            <a:r>
              <a:rPr lang="en-US" sz="2400" smtClean="0"/>
              <a:t> method</a:t>
            </a:r>
          </a:p>
          <a:p>
            <a:pPr marL="341313" indent="-341313"/>
            <a:r>
              <a:rPr lang="en-US" sz="2800" smtClean="0"/>
              <a:t>Attend </a:t>
            </a:r>
            <a:r>
              <a:rPr lang="en-US" sz="2800" smtClean="0">
                <a:gradFill>
                  <a:gsLst>
                    <a:gs pos="28000">
                      <a:schemeClr val="accent1"/>
                    </a:gs>
                    <a:gs pos="48000">
                      <a:schemeClr val="accent1"/>
                    </a:gs>
                  </a:gsLst>
                  <a:lin ang="5400000" scaled="1"/>
                </a:gradFill>
              </a:rPr>
              <a:t>ENT-T552 Windows Server Power Management Implementation Details </a:t>
            </a:r>
            <a:r>
              <a:rPr lang="en-US" sz="2800" smtClean="0"/>
              <a:t>for additional details</a:t>
            </a:r>
            <a:endParaRPr lang="en-US" sz="2400" dirty="0"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Wake Timers</a:t>
            </a:r>
            <a:endParaRPr lang="en-US" dirty="0"/>
          </a:p>
        </p:txBody>
      </p:sp>
      <p:sp>
        <p:nvSpPr>
          <p:cNvPr id="3" name="Content Placeholder 2"/>
          <p:cNvSpPr>
            <a:spLocks noGrp="1"/>
          </p:cNvSpPr>
          <p:nvPr>
            <p:ph idx="1"/>
          </p:nvPr>
        </p:nvSpPr>
        <p:spPr>
          <a:xfrm>
            <a:off x="382588" y="1414464"/>
            <a:ext cx="8380412" cy="4263731"/>
          </a:xfrm>
        </p:spPr>
        <p:txBody>
          <a:bodyPr/>
          <a:lstStyle/>
          <a:p>
            <a:pPr marL="341313" indent="-341313"/>
            <a:r>
              <a:rPr lang="en-US" sz="2800" smtClean="0"/>
              <a:t>Opportunity to improve mobile PC experience </a:t>
            </a:r>
            <a:br>
              <a:rPr lang="en-US" sz="2800" smtClean="0"/>
            </a:br>
            <a:r>
              <a:rPr lang="en-US" sz="2800" smtClean="0"/>
              <a:t>by reducing spurious wake events</a:t>
            </a:r>
          </a:p>
          <a:p>
            <a:pPr marL="628650" lvl="1" indent="-287338"/>
            <a:r>
              <a:rPr lang="en-US" sz="2400" smtClean="0"/>
              <a:t>E.g., system wakes up in bag due to application request, remains on, drains battery</a:t>
            </a:r>
          </a:p>
          <a:p>
            <a:pPr marL="341313" indent="-341313"/>
            <a:r>
              <a:rPr lang="en-US" sz="2800" smtClean="0"/>
              <a:t>Windows 7 mobile PCs will not program </a:t>
            </a:r>
            <a:br>
              <a:rPr lang="en-US" sz="2800" smtClean="0"/>
            </a:br>
            <a:r>
              <a:rPr lang="en-US" sz="2800" smtClean="0"/>
              <a:t>wake timer alarm by default</a:t>
            </a:r>
          </a:p>
          <a:p>
            <a:pPr marL="628650" lvl="1" indent="-287338"/>
            <a:r>
              <a:rPr lang="en-US" sz="2400" smtClean="0"/>
              <a:t>Excludes doze to hibernate</a:t>
            </a:r>
          </a:p>
          <a:p>
            <a:pPr marL="628650" lvl="1" indent="-287338"/>
            <a:r>
              <a:rPr lang="en-US" sz="2400" smtClean="0"/>
              <a:t>Wake timers continue to be enabled </a:t>
            </a:r>
            <a:br>
              <a:rPr lang="en-US" sz="2400" smtClean="0"/>
            </a:br>
            <a:r>
              <a:rPr lang="en-US" sz="2400" smtClean="0"/>
              <a:t>by default on desktop systems</a:t>
            </a:r>
          </a:p>
          <a:p>
            <a:pPr marL="628650" lvl="1" indent="-287338"/>
            <a:r>
              <a:rPr lang="en-US" sz="2400" smtClean="0"/>
              <a:t>Power policy control to configure wake timers</a:t>
            </a:r>
            <a:endParaRPr lang="en-US" sz="2400"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Low Battery Experience</a:t>
            </a:r>
            <a:endParaRPr lang="en-US" dirty="0"/>
          </a:p>
        </p:txBody>
      </p:sp>
      <p:grpSp>
        <p:nvGrpSpPr>
          <p:cNvPr id="3" name="Group 7"/>
          <p:cNvGrpSpPr/>
          <p:nvPr/>
        </p:nvGrpSpPr>
        <p:grpSpPr>
          <a:xfrm>
            <a:off x="457200" y="1403196"/>
            <a:ext cx="1143000" cy="4769004"/>
            <a:chOff x="609600" y="1403196"/>
            <a:chExt cx="1143000" cy="4769004"/>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p:grpSpPr>
        <p:sp>
          <p:nvSpPr>
            <p:cNvPr id="6" name="Can 5"/>
            <p:cNvSpPr/>
            <p:nvPr/>
          </p:nvSpPr>
          <p:spPr bwMode="auto">
            <a:xfrm>
              <a:off x="609600" y="1524000"/>
              <a:ext cx="1143000" cy="4648200"/>
            </a:xfrm>
            <a:prstGeom prst="ca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7" name="Can 6"/>
            <p:cNvSpPr/>
            <p:nvPr/>
          </p:nvSpPr>
          <p:spPr bwMode="auto">
            <a:xfrm>
              <a:off x="876300" y="1403196"/>
              <a:ext cx="571500" cy="304800"/>
            </a:xfrm>
            <a:prstGeom prst="can">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pic>
        <p:nvPicPr>
          <p:cNvPr id="1027" name="Picture 3" descr="\\onnow\scratch\patste\reserve.bmp"/>
          <p:cNvPicPr>
            <a:picLocks noChangeAspect="1" noChangeArrowheads="1"/>
          </p:cNvPicPr>
          <p:nvPr/>
        </p:nvPicPr>
        <p:blipFill>
          <a:blip r:embed="rId3"/>
          <a:srcRect r="56667" b="60666"/>
          <a:stretch>
            <a:fillRect/>
          </a:stretch>
        </p:blipFill>
        <p:spPr bwMode="auto">
          <a:xfrm>
            <a:off x="2933700" y="3014547"/>
            <a:ext cx="3467100" cy="1966913"/>
          </a:xfrm>
          <a:prstGeom prst="rect">
            <a:avLst/>
          </a:prstGeom>
          <a:noFill/>
        </p:spPr>
      </p:pic>
      <p:cxnSp>
        <p:nvCxnSpPr>
          <p:cNvPr id="12" name="Straight Connector 11"/>
          <p:cNvCxnSpPr/>
          <p:nvPr/>
        </p:nvCxnSpPr>
        <p:spPr>
          <a:xfrm rot="10800000">
            <a:off x="434898" y="4953000"/>
            <a:ext cx="2460702" cy="1588"/>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1600200" y="4616604"/>
            <a:ext cx="533400" cy="381000"/>
          </a:xfrm>
          <a:prstGeom prst="rect">
            <a:avLst/>
          </a:prstGeom>
          <a:noFill/>
        </p:spPr>
        <p:txBody>
          <a:bodyPr wrap="square" rtlCol="0">
            <a:spAutoFit/>
          </a:bodyPr>
          <a:lstStyle/>
          <a:p>
            <a:r>
              <a:rPr lang="en-US"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7%</a:t>
            </a:r>
            <a:endParaRPr lang="en-US"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cxnSp>
        <p:nvCxnSpPr>
          <p:cNvPr id="14" name="Straight Connector 13"/>
          <p:cNvCxnSpPr/>
          <p:nvPr/>
        </p:nvCxnSpPr>
        <p:spPr>
          <a:xfrm rot="10800000">
            <a:off x="457200" y="2590800"/>
            <a:ext cx="1676400" cy="1588"/>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1524000" y="2254404"/>
            <a:ext cx="795453" cy="369332"/>
          </a:xfrm>
          <a:prstGeom prst="rect">
            <a:avLst/>
          </a:prstGeom>
          <a:noFill/>
        </p:spPr>
        <p:txBody>
          <a:bodyPr wrap="square" rtlCol="0">
            <a:spAutoFit/>
          </a:bodyPr>
          <a:lstStyle/>
          <a:p>
            <a:r>
              <a:rPr lang="en-US"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16%</a:t>
            </a:r>
            <a:endParaRPr lang="en-US"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pic>
        <p:nvPicPr>
          <p:cNvPr id="1028" name="Picture 4" descr="\\onnow\scratch\patste\warning.bmp"/>
          <p:cNvPicPr>
            <a:picLocks noChangeAspect="1" noChangeArrowheads="1"/>
          </p:cNvPicPr>
          <p:nvPr/>
        </p:nvPicPr>
        <p:blipFill>
          <a:blip r:embed="rId4"/>
          <a:srcRect l="70000" t="83333"/>
          <a:stretch>
            <a:fillRect/>
          </a:stretch>
        </p:blipFill>
        <p:spPr bwMode="auto">
          <a:xfrm>
            <a:off x="2209800" y="1676400"/>
            <a:ext cx="2743200" cy="952500"/>
          </a:xfrm>
          <a:prstGeom prst="rect">
            <a:avLst/>
          </a:prstGeom>
          <a:noFill/>
        </p:spPr>
      </p:pic>
      <p:cxnSp>
        <p:nvCxnSpPr>
          <p:cNvPr id="22" name="Straight Connector 21"/>
          <p:cNvCxnSpPr/>
          <p:nvPr/>
        </p:nvCxnSpPr>
        <p:spPr>
          <a:xfrm rot="10800000">
            <a:off x="446050" y="5791200"/>
            <a:ext cx="8088351" cy="1588"/>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28" name="TextBox 27"/>
          <p:cNvSpPr txBox="1"/>
          <p:nvPr/>
        </p:nvSpPr>
        <p:spPr>
          <a:xfrm>
            <a:off x="1600200" y="5454804"/>
            <a:ext cx="533400" cy="381000"/>
          </a:xfrm>
          <a:prstGeom prst="rect">
            <a:avLst/>
          </a:prstGeom>
          <a:noFill/>
        </p:spPr>
        <p:txBody>
          <a:bodyPr wrap="square" rtlCol="0">
            <a:spAutoFit/>
          </a:bodyPr>
          <a:lstStyle/>
          <a:p>
            <a:r>
              <a:rPr lang="en-US"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5%</a:t>
            </a:r>
            <a:endParaRPr lang="en-US"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9" name="TextBox 28"/>
          <p:cNvSpPr txBox="1"/>
          <p:nvPr/>
        </p:nvSpPr>
        <p:spPr>
          <a:xfrm>
            <a:off x="6374448" y="5467928"/>
            <a:ext cx="2895600" cy="369332"/>
          </a:xfrm>
          <a:prstGeom prst="rect">
            <a:avLst/>
          </a:prstGeom>
          <a:noFill/>
        </p:spPr>
        <p:txBody>
          <a:bodyPr wrap="square" rtlCol="0">
            <a:spAutoFit/>
          </a:bodyPr>
          <a:lstStyle/>
          <a:p>
            <a:r>
              <a:rPr lang="en-US"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Automatic Hibernate</a:t>
            </a:r>
            <a:endParaRPr lang="en-US"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7" name="TextBox 16"/>
          <p:cNvSpPr txBox="1"/>
          <p:nvPr/>
        </p:nvSpPr>
        <p:spPr>
          <a:xfrm>
            <a:off x="1371600" y="5899732"/>
            <a:ext cx="6934200" cy="400110"/>
          </a:xfrm>
          <a:prstGeom prst="rect">
            <a:avLst/>
          </a:prstGeom>
          <a:noFill/>
        </p:spPr>
        <p:txBody>
          <a:bodyPr wrap="square" rtlCol="0">
            <a:spAutoFit/>
          </a:bodyPr>
          <a:lstStyle/>
          <a:p>
            <a:pPr algn="ctr"/>
            <a:r>
              <a:rPr lang="en-US" sz="2000" b="1" dirty="0" smtClean="0">
                <a:gradFill>
                  <a:gsLst>
                    <a:gs pos="28000">
                      <a:schemeClr val="accent1"/>
                    </a:gs>
                    <a:gs pos="48000">
                      <a:schemeClr val="accent1"/>
                    </a:gs>
                  </a:gsLst>
                  <a:lin ang="5400000" scaled="1"/>
                </a:gradFill>
                <a:effectLst>
                  <a:outerShdw blurRad="38100" dist="38100" dir="2700000" algn="tl">
                    <a:srgbClr val="000000">
                      <a:alpha val="43137"/>
                    </a:srgbClr>
                  </a:outerShdw>
                </a:effectLst>
                <a:latin typeface="Trebuchet MS" pitchFamily="34" charset="0"/>
              </a:rPr>
              <a:t>All thresholds are configurable in power policy</a:t>
            </a:r>
            <a:endParaRPr lang="en-US" sz="2000" b="1" dirty="0">
              <a:gradFill>
                <a:gsLst>
                  <a:gs pos="28000">
                    <a:schemeClr val="accent1"/>
                  </a:gs>
                  <a:gs pos="48000">
                    <a:schemeClr val="accent1"/>
                  </a:gs>
                </a:gsLst>
                <a:lin ang="5400000" scaled="1"/>
              </a:gra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Windows 7 Power Management Overview</a:t>
            </a:r>
            <a:endParaRPr lang="en-US" dirty="0"/>
          </a:p>
        </p:txBody>
      </p:sp>
      <p:sp>
        <p:nvSpPr>
          <p:cNvPr id="3" name="Subtitle 2"/>
          <p:cNvSpPr>
            <a:spLocks noGrp="1"/>
          </p:cNvSpPr>
          <p:nvPr>
            <p:ph type="subTitle" idx="1"/>
          </p:nvPr>
        </p:nvSpPr>
        <p:spPr/>
        <p:txBody>
          <a:bodyPr/>
          <a:lstStyle/>
          <a:p>
            <a:r>
              <a:rPr lang="en-US" smtClean="0"/>
              <a:t>Pat Stemen</a:t>
            </a:r>
          </a:p>
          <a:p>
            <a:r>
              <a:rPr lang="en-US" smtClean="0"/>
              <a:t>Senior Program Manager</a:t>
            </a:r>
          </a:p>
          <a:p>
            <a:r>
              <a:rPr lang="en-US" smtClean="0"/>
              <a:t>Microsoft Corporation</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Media Playback Improvements</a:t>
            </a:r>
            <a:endParaRPr lang="en-US" dirty="0"/>
          </a:p>
        </p:txBody>
      </p:sp>
      <p:sp>
        <p:nvSpPr>
          <p:cNvPr id="3" name="Content Placeholder 2"/>
          <p:cNvSpPr>
            <a:spLocks noGrp="1"/>
          </p:cNvSpPr>
          <p:nvPr>
            <p:ph idx="1"/>
          </p:nvPr>
        </p:nvSpPr>
        <p:spPr>
          <a:xfrm>
            <a:off x="382588" y="1414464"/>
            <a:ext cx="8380412" cy="5172185"/>
          </a:xfrm>
        </p:spPr>
        <p:txBody>
          <a:bodyPr/>
          <a:lstStyle/>
          <a:p>
            <a:r>
              <a:rPr lang="en-US" sz="3200" smtClean="0"/>
              <a:t>Refined optical drive spin-down mechanism</a:t>
            </a:r>
          </a:p>
          <a:p>
            <a:r>
              <a:rPr lang="en-US" sz="3200" smtClean="0"/>
              <a:t>Configurable power policies to force interlaced content to render at 30 fps</a:t>
            </a:r>
          </a:p>
          <a:p>
            <a:r>
              <a:rPr lang="en-US" sz="3200" smtClean="0"/>
              <a:t>CPU utilization improvements for </a:t>
            </a:r>
            <a:br>
              <a:rPr lang="en-US" sz="3200" smtClean="0"/>
            </a:br>
            <a:r>
              <a:rPr lang="en-US" sz="3200" smtClean="0"/>
              <a:t>copy-protection and DRM compliance</a:t>
            </a:r>
          </a:p>
          <a:p>
            <a:r>
              <a:rPr lang="en-US" sz="3200" smtClean="0"/>
              <a:t>Architectural changes in DWM to </a:t>
            </a:r>
            <a:br>
              <a:rPr lang="en-US" sz="3200" smtClean="0"/>
            </a:br>
            <a:r>
              <a:rPr lang="en-US" sz="3200" smtClean="0"/>
              <a:t>optimize CPU and memory utilization</a:t>
            </a:r>
          </a:p>
          <a:p>
            <a:r>
              <a:rPr lang="en-US" sz="3200" smtClean="0"/>
              <a:t>Attend </a:t>
            </a:r>
            <a:r>
              <a:rPr lang="en-US" sz="3200" smtClean="0">
                <a:gradFill>
                  <a:gsLst>
                    <a:gs pos="28000">
                      <a:schemeClr val="accent1"/>
                    </a:gs>
                    <a:gs pos="48000">
                      <a:schemeClr val="accent1"/>
                    </a:gs>
                  </a:gsLst>
                  <a:lin ang="5400000" scaled="1"/>
                </a:gradFill>
              </a:rPr>
              <a:t>MBL-T541 Improving Platform Energy Efficiency </a:t>
            </a:r>
            <a:r>
              <a:rPr lang="en-US" sz="3200" smtClean="0"/>
              <a:t>for detailed </a:t>
            </a:r>
            <a:br>
              <a:rPr lang="en-US" sz="3200" smtClean="0"/>
            </a:br>
            <a:r>
              <a:rPr lang="en-US" sz="3200" smtClean="0"/>
              <a:t>power savings information</a:t>
            </a:r>
            <a:endParaRPr lang="en-US" sz="3200" dirty="0"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Idle Detection</a:t>
            </a:r>
            <a:endParaRPr lang="en-US" dirty="0"/>
          </a:p>
        </p:txBody>
      </p:sp>
      <p:sp>
        <p:nvSpPr>
          <p:cNvPr id="3" name="Content Placeholder 2"/>
          <p:cNvSpPr>
            <a:spLocks noGrp="1"/>
          </p:cNvSpPr>
          <p:nvPr>
            <p:ph idx="1"/>
          </p:nvPr>
        </p:nvSpPr>
        <p:spPr>
          <a:xfrm>
            <a:off x="382588" y="1414464"/>
            <a:ext cx="8380412" cy="4867486"/>
          </a:xfrm>
        </p:spPr>
        <p:txBody>
          <a:bodyPr/>
          <a:lstStyle/>
          <a:p>
            <a:pPr>
              <a:lnSpc>
                <a:spcPct val="85000"/>
              </a:lnSpc>
            </a:pPr>
            <a:r>
              <a:rPr lang="en-US" sz="3200" smtClean="0"/>
              <a:t>Windows 7 is aggressive about placing </a:t>
            </a:r>
            <a:br>
              <a:rPr lang="en-US" sz="3200" smtClean="0"/>
            </a:br>
            <a:r>
              <a:rPr lang="en-US" sz="3200" smtClean="0"/>
              <a:t>the system in sleep when idle</a:t>
            </a:r>
          </a:p>
          <a:p>
            <a:pPr lvl="1">
              <a:lnSpc>
                <a:spcPct val="85000"/>
              </a:lnSpc>
            </a:pPr>
            <a:r>
              <a:rPr lang="en-US" sz="2800" smtClean="0"/>
              <a:t>User input and application availability </a:t>
            </a:r>
            <a:br>
              <a:rPr lang="en-US" sz="2800" smtClean="0"/>
            </a:br>
            <a:r>
              <a:rPr lang="en-US" sz="2800" smtClean="0"/>
              <a:t>requests only</a:t>
            </a:r>
          </a:p>
          <a:p>
            <a:pPr>
              <a:lnSpc>
                <a:spcPct val="85000"/>
              </a:lnSpc>
            </a:pPr>
            <a:r>
              <a:rPr lang="en-US" sz="3200" smtClean="0"/>
              <a:t>Availability requests allow applications </a:t>
            </a:r>
            <a:br>
              <a:rPr lang="en-US" sz="3200" smtClean="0"/>
            </a:br>
            <a:r>
              <a:rPr lang="en-US" sz="3200" smtClean="0"/>
              <a:t>to request temporary overrides on </a:t>
            </a:r>
            <a:br>
              <a:rPr lang="en-US" sz="3200" smtClean="0"/>
            </a:br>
            <a:r>
              <a:rPr lang="en-US" sz="3200" smtClean="0"/>
              <a:t>power management</a:t>
            </a:r>
          </a:p>
          <a:p>
            <a:pPr lvl="1">
              <a:lnSpc>
                <a:spcPct val="85000"/>
              </a:lnSpc>
            </a:pPr>
            <a:r>
              <a:rPr lang="en-US" sz="2800" smtClean="0"/>
              <a:t>Media center recording service prevents </a:t>
            </a:r>
            <a:br>
              <a:rPr lang="en-US" sz="2800" smtClean="0"/>
            </a:br>
            <a:r>
              <a:rPr lang="en-US" sz="2800" smtClean="0"/>
              <a:t>idle to sleep when recording TV</a:t>
            </a:r>
          </a:p>
          <a:p>
            <a:pPr lvl="1">
              <a:lnSpc>
                <a:spcPct val="85000"/>
              </a:lnSpc>
            </a:pPr>
            <a:r>
              <a:rPr lang="en-US" sz="2800" smtClean="0"/>
              <a:t>Windows Media Player prevents display </a:t>
            </a:r>
            <a:br>
              <a:rPr lang="en-US" sz="2800" smtClean="0"/>
            </a:br>
            <a:r>
              <a:rPr lang="en-US" sz="2800" smtClean="0"/>
              <a:t>from turning off while watching DVD</a:t>
            </a:r>
            <a:endParaRPr lang="en-US" sz="2800" dirty="0" smtClean="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Idle Detection</a:t>
            </a:r>
            <a:endParaRPr lang="en-US" dirty="0"/>
          </a:p>
        </p:txBody>
      </p:sp>
      <p:sp>
        <p:nvSpPr>
          <p:cNvPr id="3" name="Content Placeholder 2"/>
          <p:cNvSpPr>
            <a:spLocks noGrp="1"/>
          </p:cNvSpPr>
          <p:nvPr>
            <p:ph idx="1"/>
          </p:nvPr>
        </p:nvSpPr>
        <p:spPr>
          <a:xfrm>
            <a:off x="382588" y="1414464"/>
            <a:ext cx="8380412" cy="4895699"/>
          </a:xfrm>
        </p:spPr>
        <p:txBody>
          <a:bodyPr/>
          <a:lstStyle/>
          <a:p>
            <a:r>
              <a:rPr lang="en-US" sz="2800" smtClean="0"/>
              <a:t>Windows 7 improves failed </a:t>
            </a:r>
            <a:br>
              <a:rPr lang="en-US" sz="2800" smtClean="0"/>
            </a:br>
            <a:r>
              <a:rPr lang="en-US" sz="2800" smtClean="0"/>
              <a:t>idle detection diagnostics</a:t>
            </a:r>
          </a:p>
          <a:p>
            <a:pPr lvl="1"/>
            <a:r>
              <a:rPr lang="en-US" sz="2400" smtClean="0"/>
              <a:t>Use PowerCfg utility to inspect for requests</a:t>
            </a:r>
          </a:p>
          <a:p>
            <a:pPr lvl="2"/>
            <a:r>
              <a:rPr lang="en-US" sz="2000" smtClean="0">
                <a:latin typeface="Lucida Console" pitchFamily="49" charset="0"/>
              </a:rPr>
              <a:t>PowerCfg /REQUESTS</a:t>
            </a:r>
          </a:p>
          <a:p>
            <a:r>
              <a:rPr lang="en-US" sz="2800" smtClean="0"/>
              <a:t>Network file sharing</a:t>
            </a:r>
          </a:p>
          <a:p>
            <a:pPr lvl="1"/>
            <a:r>
              <a:rPr lang="en-US" sz="2400" smtClean="0"/>
              <a:t>Open files in a client-side cache (offline files) </a:t>
            </a:r>
            <a:br>
              <a:rPr lang="en-US" sz="2400" smtClean="0"/>
            </a:br>
            <a:r>
              <a:rPr lang="en-US" sz="2400" smtClean="0"/>
              <a:t>will not prevent the client from sleeping</a:t>
            </a:r>
          </a:p>
          <a:p>
            <a:r>
              <a:rPr lang="en-US" sz="2800" smtClean="0"/>
              <a:t>Policy override capability</a:t>
            </a:r>
          </a:p>
          <a:p>
            <a:pPr lvl="1"/>
            <a:r>
              <a:rPr lang="en-US" sz="2400" smtClean="0"/>
              <a:t>Option to override individual availability requests</a:t>
            </a:r>
          </a:p>
          <a:p>
            <a:pPr lvl="1"/>
            <a:r>
              <a:rPr lang="en-US" sz="2400" smtClean="0"/>
              <a:t>Option to override all availability requests</a:t>
            </a:r>
          </a:p>
          <a:p>
            <a:pPr lvl="2"/>
            <a:r>
              <a:rPr lang="en-US" sz="2000" smtClean="0"/>
              <a:t>Idle detection will be based solely on user input</a:t>
            </a:r>
            <a:endParaRPr lang="en-US" sz="2400" dirty="0" smtClean="0"/>
          </a:p>
        </p:txBody>
      </p:sp>
    </p:spTree>
  </p:cSld>
  <p:clrMapOvr>
    <a:masterClrMapping/>
  </p:clrMapOvr>
  <p:transition advTm="38296">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Idle Detection Diagnostics</a:t>
            </a:r>
            <a:endParaRPr lang="en-US" dirty="0"/>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demo</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advTm="195203">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Power Efficiency Diagnostics</a:t>
            </a:r>
            <a:endParaRPr lang="en-US" dirty="0"/>
          </a:p>
        </p:txBody>
      </p:sp>
      <p:sp>
        <p:nvSpPr>
          <p:cNvPr id="3" name="Content Placeholder 2"/>
          <p:cNvSpPr>
            <a:spLocks noGrp="1"/>
          </p:cNvSpPr>
          <p:nvPr>
            <p:ph idx="1"/>
          </p:nvPr>
        </p:nvSpPr>
        <p:spPr>
          <a:xfrm>
            <a:off x="382588" y="1414464"/>
            <a:ext cx="8380412" cy="5130122"/>
          </a:xfrm>
        </p:spPr>
        <p:txBody>
          <a:bodyPr/>
          <a:lstStyle/>
          <a:p>
            <a:pPr marL="341313" indent="-341313"/>
            <a:r>
              <a:rPr lang="en-US" sz="2800" smtClean="0"/>
              <a:t>PowerCfg command-line utility expanded to detect common energy efficiency problems</a:t>
            </a:r>
          </a:p>
          <a:p>
            <a:pPr marL="628650" lvl="1" indent="-287338"/>
            <a:r>
              <a:rPr lang="en-US" sz="2400" smtClean="0"/>
              <a:t>USB device selective suspend</a:t>
            </a:r>
          </a:p>
          <a:p>
            <a:pPr marL="628650" lvl="1" indent="-287338"/>
            <a:r>
              <a:rPr lang="en-US" sz="2400" smtClean="0"/>
              <a:t>Processor Power Management (PPM) </a:t>
            </a:r>
          </a:p>
          <a:p>
            <a:pPr marL="628650" lvl="1" indent="-287338"/>
            <a:r>
              <a:rPr lang="en-US" sz="2400" smtClean="0"/>
              <a:t>Inefficient power policy settings</a:t>
            </a:r>
          </a:p>
          <a:p>
            <a:pPr marL="628650" lvl="1" indent="-287338"/>
            <a:r>
              <a:rPr lang="en-US" sz="2400" smtClean="0"/>
              <a:t>Platform timer resolution</a:t>
            </a:r>
          </a:p>
          <a:p>
            <a:pPr marL="628650" lvl="1" indent="-287338"/>
            <a:r>
              <a:rPr lang="en-US" sz="2400" smtClean="0"/>
              <a:t>Platform firmware problems</a:t>
            </a:r>
          </a:p>
          <a:p>
            <a:pPr marL="628650" lvl="1" indent="-287338"/>
            <a:r>
              <a:rPr lang="en-US" sz="2400" smtClean="0"/>
              <a:t>Battery capacity</a:t>
            </a:r>
          </a:p>
          <a:p>
            <a:pPr marL="628650" lvl="1" indent="-287338"/>
            <a:r>
              <a:rPr lang="en-US" sz="2400" smtClean="0"/>
              <a:t>…and others</a:t>
            </a:r>
          </a:p>
          <a:p>
            <a:pPr marL="341313" indent="-341313"/>
            <a:r>
              <a:rPr lang="en-US" sz="2800" smtClean="0"/>
              <a:t>Helps detect major problems at time </a:t>
            </a:r>
            <a:br>
              <a:rPr lang="en-US" sz="2800" smtClean="0"/>
            </a:br>
            <a:r>
              <a:rPr lang="en-US" sz="2800" smtClean="0"/>
              <a:t>of system integration</a:t>
            </a:r>
            <a:endParaRPr lang="en-US" sz="2800" dirty="0" smtClean="0"/>
          </a:p>
        </p:txBody>
      </p:sp>
    </p:spTree>
  </p:cSld>
  <p:clrMapOvr>
    <a:masterClrMapping/>
  </p:clrMapOvr>
  <p:transition advTm="41078">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Power Efficiency Diagnostics</a:t>
            </a:r>
            <a:endParaRPr lang="en-US" dirty="0"/>
          </a:p>
        </p:txBody>
      </p:sp>
      <p:sp>
        <p:nvSpPr>
          <p:cNvPr id="3" name="Content Placeholder 2"/>
          <p:cNvSpPr>
            <a:spLocks noGrp="1"/>
          </p:cNvSpPr>
          <p:nvPr>
            <p:ph idx="1"/>
          </p:nvPr>
        </p:nvSpPr>
        <p:spPr>
          <a:xfrm>
            <a:off x="382588" y="1414464"/>
            <a:ext cx="8380412" cy="4891596"/>
          </a:xfrm>
        </p:spPr>
        <p:txBody>
          <a:bodyPr/>
          <a:lstStyle/>
          <a:p>
            <a:pPr marL="285750" indent="-285750"/>
            <a:r>
              <a:rPr lang="en-US" sz="2400" smtClean="0"/>
              <a:t>Designed to evaluate problems when the system is idle</a:t>
            </a:r>
          </a:p>
          <a:p>
            <a:pPr marL="517525" lvl="1" indent="-231775"/>
            <a:r>
              <a:rPr lang="en-US" sz="2000" smtClean="0"/>
              <a:t>Close open applications and documents</a:t>
            </a:r>
          </a:p>
          <a:p>
            <a:pPr marL="285750" indent="-285750"/>
            <a:r>
              <a:rPr lang="en-US" sz="2400" smtClean="0"/>
              <a:t>“</a:t>
            </a:r>
            <a:r>
              <a:rPr lang="en-US" sz="2400" smtClean="0">
                <a:latin typeface="Lucida Console" pitchFamily="49" charset="0"/>
              </a:rPr>
              <a:t>PowerCfg /ENERGY</a:t>
            </a:r>
            <a:r>
              <a:rPr lang="en-US" sz="2400" smtClean="0"/>
              <a:t>” at the command line </a:t>
            </a:r>
            <a:br>
              <a:rPr lang="en-US" sz="2400" smtClean="0"/>
            </a:br>
            <a:r>
              <a:rPr lang="en-US" sz="2400" smtClean="0"/>
              <a:t>to start tracing</a:t>
            </a:r>
          </a:p>
          <a:p>
            <a:pPr marL="285750" indent="-285750"/>
            <a:r>
              <a:rPr lang="en-US" sz="2400" smtClean="0"/>
              <a:t>Inbox with Windows 7 only</a:t>
            </a:r>
          </a:p>
          <a:p>
            <a:pPr marL="517525" lvl="1" indent="-231775"/>
            <a:r>
              <a:rPr lang="en-US" sz="2000" smtClean="0"/>
              <a:t>Leverages new inbox ETW instrumentation</a:t>
            </a:r>
          </a:p>
          <a:p>
            <a:pPr marL="517525" lvl="1" indent="-231775"/>
            <a:r>
              <a:rPr lang="en-US" sz="2000" smtClean="0"/>
              <a:t>Advanced users can run utility and view HTML output</a:t>
            </a:r>
          </a:p>
          <a:p>
            <a:pPr marL="285750" indent="-285750"/>
            <a:r>
              <a:rPr lang="en-US" sz="2400" smtClean="0"/>
              <a:t>Automatically executed when the system is idle</a:t>
            </a:r>
          </a:p>
          <a:p>
            <a:pPr marL="517525" lvl="1" indent="-231775"/>
            <a:r>
              <a:rPr lang="en-US" sz="2000" smtClean="0"/>
              <a:t>Reports data to Microsoft via Customer Experience Improvement Program (CEIP)</a:t>
            </a:r>
          </a:p>
          <a:p>
            <a:pPr marL="285750" indent="-285750"/>
            <a:r>
              <a:rPr lang="en-US" sz="2400" smtClean="0"/>
              <a:t>Attend </a:t>
            </a:r>
            <a:r>
              <a:rPr lang="en-US" sz="2400" smtClean="0">
                <a:gradFill>
                  <a:gsLst>
                    <a:gs pos="28000">
                      <a:schemeClr val="accent1"/>
                    </a:gs>
                    <a:gs pos="48000">
                      <a:schemeClr val="accent1"/>
                    </a:gs>
                  </a:gsLst>
                  <a:lin ang="5400000" scaled="1"/>
                </a:gradFill>
              </a:rPr>
              <a:t>COR-C633 Microsoft Tools for Energy </a:t>
            </a:r>
            <a:br>
              <a:rPr lang="en-US" sz="2400" smtClean="0">
                <a:gradFill>
                  <a:gsLst>
                    <a:gs pos="28000">
                      <a:schemeClr val="accent1"/>
                    </a:gs>
                    <a:gs pos="48000">
                      <a:schemeClr val="accent1"/>
                    </a:gs>
                  </a:gsLst>
                  <a:lin ang="5400000" scaled="1"/>
                </a:gradFill>
              </a:rPr>
            </a:br>
            <a:r>
              <a:rPr lang="en-US" sz="2400" smtClean="0">
                <a:gradFill>
                  <a:gsLst>
                    <a:gs pos="28000">
                      <a:schemeClr val="accent1"/>
                    </a:gs>
                    <a:gs pos="48000">
                      <a:schemeClr val="accent1"/>
                    </a:gs>
                  </a:gsLst>
                  <a:lin ang="5400000" scaled="1"/>
                </a:gradFill>
              </a:rPr>
              <a:t>Efficiency Diagnostics </a:t>
            </a:r>
            <a:r>
              <a:rPr lang="en-US" sz="2400" smtClean="0"/>
              <a:t>for demo and details</a:t>
            </a:r>
            <a:endParaRPr lang="en-US" sz="2400"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smtClean="0"/>
              <a:t>Power Efficiency Diagnostics</a:t>
            </a:r>
            <a:br>
              <a:rPr lang="en-US" smtClean="0"/>
            </a:br>
            <a:r>
              <a:rPr lang="en-US" sz="3600" smtClean="0">
                <a:gradFill>
                  <a:gsLst>
                    <a:gs pos="28000">
                      <a:schemeClr val="accent6">
                        <a:lumMod val="40000"/>
                        <a:lumOff val="60000"/>
                      </a:schemeClr>
                    </a:gs>
                    <a:gs pos="48000">
                      <a:schemeClr val="accent6">
                        <a:lumMod val="40000"/>
                        <a:lumOff val="60000"/>
                      </a:schemeClr>
                    </a:gs>
                  </a:gsLst>
                  <a:lin ang="5400000" scaled="1"/>
                </a:gradFill>
              </a:rPr>
              <a:t>Detected problems</a:t>
            </a:r>
            <a:endParaRPr sz="3600">
              <a:gradFill>
                <a:gsLst>
                  <a:gs pos="28000">
                    <a:schemeClr val="accent6">
                      <a:lumMod val="40000"/>
                      <a:lumOff val="60000"/>
                    </a:schemeClr>
                  </a:gs>
                  <a:gs pos="48000">
                    <a:schemeClr val="accent6">
                      <a:lumMod val="40000"/>
                      <a:lumOff val="60000"/>
                    </a:schemeClr>
                  </a:gs>
                </a:gsLst>
                <a:lin ang="5400000" scaled="1"/>
              </a:gradFill>
            </a:endParaRPr>
          </a:p>
        </p:txBody>
      </p:sp>
      <p:graphicFrame>
        <p:nvGraphicFramePr>
          <p:cNvPr id="6" name="Table 5"/>
          <p:cNvGraphicFramePr>
            <a:graphicFrameLocks noGrp="1"/>
          </p:cNvGraphicFramePr>
          <p:nvPr/>
        </p:nvGraphicFramePr>
        <p:xfrm>
          <a:off x="381000" y="1901824"/>
          <a:ext cx="8382000" cy="4240359"/>
        </p:xfrm>
        <a:graphic>
          <a:graphicData uri="http://schemas.openxmlformats.org/drawingml/2006/table">
            <a:tbl>
              <a:tblPr firstRow="1" bandRow="1">
                <a:tableStyleId>{327F97BB-C833-4FB7-BDE5-3F7075034690}</a:tableStyleId>
              </a:tblPr>
              <a:tblGrid>
                <a:gridCol w="1420091"/>
                <a:gridCol w="3611418"/>
                <a:gridCol w="2006208"/>
                <a:gridCol w="1344283"/>
              </a:tblGrid>
              <a:tr h="555759">
                <a:tc>
                  <a:txBody>
                    <a:bodyPr/>
                    <a:lstStyle/>
                    <a:p>
                      <a:pPr algn="ctr">
                        <a:lnSpc>
                          <a:spcPct val="90000"/>
                        </a:lnSpc>
                      </a:pPr>
                      <a:r>
                        <a:rPr lang="en-US" sz="1400" b="1"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Problem Area</a:t>
                      </a:r>
                      <a:endParaRPr lang="en-US" sz="1400" b="1"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905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9050" cap="flat" cmpd="sng" algn="ctr">
                      <a:solidFill>
                        <a:srgbClr val="FFFFFF">
                          <a:alpha val="49804"/>
                        </a:srgbClr>
                      </a:solidFill>
                      <a:prstDash val="solid"/>
                      <a:round/>
                      <a:headEnd type="none" w="med" len="med"/>
                      <a:tailEnd type="none" w="med" len="med"/>
                    </a:lnT>
                    <a:lnB w="19050" cap="flat" cmpd="sng" algn="ctr">
                      <a:solidFill>
                        <a:srgbClr val="FFFFFF">
                          <a:alpha val="49804"/>
                        </a:srgbClr>
                      </a:solidFill>
                      <a:prstDash val="solid"/>
                      <a:round/>
                      <a:headEnd type="none" w="med" len="med"/>
                      <a:tailEnd type="none" w="med" len="med"/>
                    </a:lnB>
                    <a:solidFill>
                      <a:schemeClr val="bg2">
                        <a:alpha val="30000"/>
                      </a:schemeClr>
                    </a:solidFill>
                  </a:tcPr>
                </a:tc>
                <a:tc>
                  <a:txBody>
                    <a:bodyPr/>
                    <a:lstStyle/>
                    <a:p>
                      <a:pPr algn="ctr">
                        <a:lnSpc>
                          <a:spcPct val="90000"/>
                        </a:lnSpc>
                      </a:pPr>
                      <a:r>
                        <a:rPr lang="en-US" sz="1400" b="1"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Data Collected</a:t>
                      </a:r>
                      <a:endParaRPr lang="en-US" sz="1400" b="1"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905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9050" cap="flat" cmpd="sng" algn="ctr">
                      <a:solidFill>
                        <a:srgbClr val="FFFFFF">
                          <a:alpha val="49804"/>
                        </a:srgbClr>
                      </a:solidFill>
                      <a:prstDash val="solid"/>
                      <a:round/>
                      <a:headEnd type="none" w="med" len="med"/>
                      <a:tailEnd type="none" w="med" len="med"/>
                    </a:lnT>
                    <a:lnB w="19050" cap="flat" cmpd="sng" algn="ctr">
                      <a:solidFill>
                        <a:srgbClr val="FFFFFF">
                          <a:alpha val="49804"/>
                        </a:srgbClr>
                      </a:solidFill>
                      <a:prstDash val="solid"/>
                      <a:round/>
                      <a:headEnd type="none" w="med" len="med"/>
                      <a:tailEnd type="none" w="med" len="med"/>
                    </a:lnB>
                    <a:solidFill>
                      <a:schemeClr val="bg2">
                        <a:alpha val="30000"/>
                      </a:schemeClr>
                    </a:solidFill>
                  </a:tcPr>
                </a:tc>
                <a:tc>
                  <a:txBody>
                    <a:bodyPr/>
                    <a:lstStyle/>
                    <a:p>
                      <a:pPr algn="ctr">
                        <a:lnSpc>
                          <a:spcPct val="90000"/>
                        </a:lnSpc>
                      </a:pPr>
                      <a:r>
                        <a:rPr lang="en-US" sz="1400" b="1"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Warning Threshold</a:t>
                      </a:r>
                      <a:endParaRPr lang="en-US" sz="1400" b="1"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9050" cap="flat" cmpd="sng" algn="ctr">
                      <a:solidFill>
                        <a:srgbClr val="FFFFFF">
                          <a:alpha val="49804"/>
                        </a:srgbClr>
                      </a:solidFill>
                      <a:prstDash val="solid"/>
                      <a:round/>
                      <a:headEnd type="none" w="med" len="med"/>
                      <a:tailEnd type="none" w="med" len="med"/>
                    </a:lnT>
                    <a:lnB w="19050" cap="flat" cmpd="sng" algn="ctr">
                      <a:solidFill>
                        <a:srgbClr val="FFFFFF">
                          <a:alpha val="49804"/>
                        </a:srgbClr>
                      </a:solidFill>
                      <a:prstDash val="solid"/>
                      <a:round/>
                      <a:headEnd type="none" w="med" len="med"/>
                      <a:tailEnd type="none" w="med" len="med"/>
                    </a:lnB>
                    <a:solidFill>
                      <a:schemeClr val="bg2">
                        <a:alpha val="30000"/>
                      </a:schemeClr>
                    </a:solidFill>
                  </a:tcPr>
                </a:tc>
                <a:tc>
                  <a:txBody>
                    <a:bodyPr/>
                    <a:lstStyle/>
                    <a:p>
                      <a:pPr algn="ctr">
                        <a:lnSpc>
                          <a:spcPct val="90000"/>
                        </a:lnSpc>
                      </a:pPr>
                      <a:r>
                        <a:rPr lang="en-US" sz="1400" b="1"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Error </a:t>
                      </a:r>
                    </a:p>
                    <a:p>
                      <a:pPr algn="ctr">
                        <a:lnSpc>
                          <a:spcPct val="90000"/>
                        </a:lnSpc>
                      </a:pPr>
                      <a:r>
                        <a:rPr lang="en-US" sz="1400" b="1"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Threshold</a:t>
                      </a:r>
                      <a:endParaRPr lang="en-US" sz="1400" b="1"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9050" cap="flat" cmpd="sng" algn="ctr">
                      <a:solidFill>
                        <a:srgbClr val="FFFFFF">
                          <a:alpha val="49804"/>
                        </a:srgbClr>
                      </a:solidFill>
                      <a:prstDash val="solid"/>
                      <a:round/>
                      <a:headEnd type="none" w="med" len="med"/>
                      <a:tailEnd type="none" w="med" len="med"/>
                    </a:lnT>
                    <a:lnB w="19050" cap="flat" cmpd="sng" algn="ctr">
                      <a:solidFill>
                        <a:srgbClr val="FFFFFF">
                          <a:alpha val="49804"/>
                        </a:srgbClr>
                      </a:solidFill>
                      <a:prstDash val="solid"/>
                      <a:round/>
                      <a:headEnd type="none" w="med" len="med"/>
                      <a:tailEnd type="none" w="med" len="med"/>
                    </a:lnB>
                    <a:solidFill>
                      <a:schemeClr val="bg2">
                        <a:alpha val="30000"/>
                      </a:schemeClr>
                    </a:solidFill>
                  </a:tcPr>
                </a:tc>
              </a:tr>
              <a:tr h="888687">
                <a:tc>
                  <a:txBody>
                    <a:bodyPr/>
                    <a:lstStyle/>
                    <a:p>
                      <a:pPr algn="ctr">
                        <a:lnSpc>
                          <a:spcPct val="90000"/>
                        </a:lnSpc>
                      </a:pPr>
                      <a:r>
                        <a:rPr lang="en-US" sz="1400" b="1"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USB Device </a:t>
                      </a:r>
                    </a:p>
                    <a:p>
                      <a:pPr algn="ctr">
                        <a:lnSpc>
                          <a:spcPct val="90000"/>
                        </a:lnSpc>
                      </a:pPr>
                      <a:r>
                        <a:rPr lang="en-US" sz="1400" b="1"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Selective Suspend</a:t>
                      </a:r>
                      <a:endParaRPr lang="en-US" sz="1400" b="1"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905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905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solidFill>
                      <a:schemeClr val="bg2">
                        <a:alpha val="20000"/>
                      </a:schemeClr>
                    </a:solidFill>
                  </a:tcPr>
                </a:tc>
                <a:tc>
                  <a:txBody>
                    <a:bodyPr/>
                    <a:lstStyle/>
                    <a:p>
                      <a:pPr marL="176213" indent="-176213" algn="l" defTabSz="912777" rtl="0" eaLnBrk="1" fontAlgn="base" hangingPunct="1">
                        <a:lnSpc>
                          <a:spcPct val="90000"/>
                        </a:lnSpc>
                        <a:spcBef>
                          <a:spcPts val="600"/>
                        </a:spcBef>
                        <a:spcAft>
                          <a:spcPct val="0"/>
                        </a:spcAft>
                        <a:buClr>
                          <a:schemeClr val="tx2"/>
                        </a:buClr>
                        <a:buSzPct val="95000"/>
                        <a:buFontTx/>
                        <a:buBlip>
                          <a:blip r:embed="rId3"/>
                        </a:buBlip>
                        <a:tabLst/>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Individual device suspend transitions</a:t>
                      </a:r>
                    </a:p>
                    <a:p>
                      <a:pPr marL="176213" indent="-176213" algn="l" defTabSz="912777" rtl="0" eaLnBrk="1" fontAlgn="base" hangingPunct="1">
                        <a:lnSpc>
                          <a:spcPct val="90000"/>
                        </a:lnSpc>
                        <a:spcBef>
                          <a:spcPts val="600"/>
                        </a:spcBef>
                        <a:spcAft>
                          <a:spcPct val="0"/>
                        </a:spcAft>
                        <a:buClr>
                          <a:schemeClr val="tx2"/>
                        </a:buClr>
                        <a:buSzPct val="95000"/>
                        <a:buFontTx/>
                        <a:buBlip>
                          <a:blip r:embed="rId3"/>
                        </a:buBlip>
                        <a:tabLst/>
                      </a:pPr>
                      <a:r>
                        <a:rPr lang="en-US" sz="1400" kern="1200" smtClean="0">
                          <a:gradFill>
                            <a:gsLst>
                              <a:gs pos="28000">
                                <a:schemeClr val="bg2"/>
                              </a:gs>
                              <a:gs pos="48000">
                                <a:schemeClr val="bg2"/>
                              </a:gs>
                            </a:gsLst>
                            <a:lin ang="5400000" scaled="1"/>
                          </a:gradFill>
                          <a:effectLst/>
                          <a:latin typeface="Trebuchet MS" pitchFamily="34" charset="0"/>
                          <a:ea typeface="+mn-ea"/>
                          <a:cs typeface="+mn-cs"/>
                        </a:rPr>
                        <a:t>% </a:t>
                      </a: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of time device was in suspend state</a:t>
                      </a:r>
                      <a:endParaRPr lang="en-US" sz="14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905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905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pPr>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&lt; 80% suspend time</a:t>
                      </a:r>
                      <a:endParaRPr lang="en-US" sz="14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905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pPr>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&lt; 50</a:t>
                      </a:r>
                      <a:r>
                        <a:rPr lang="en-US" sz="1400" kern="1200" smtClean="0">
                          <a:gradFill>
                            <a:gsLst>
                              <a:gs pos="28000">
                                <a:schemeClr val="bg2"/>
                              </a:gs>
                              <a:gs pos="48000">
                                <a:schemeClr val="bg2"/>
                              </a:gs>
                            </a:gsLst>
                            <a:lin ang="5400000" scaled="1"/>
                          </a:gradFill>
                          <a:effectLst/>
                          <a:latin typeface="Trebuchet MS" pitchFamily="34" charset="0"/>
                          <a:ea typeface="+mn-ea"/>
                          <a:cs typeface="+mn-cs"/>
                        </a:rPr>
                        <a:t>% </a:t>
                      </a:r>
                      <a:br>
                        <a:rPr lang="en-US" sz="1400" kern="1200" smtClean="0">
                          <a:gradFill>
                            <a:gsLst>
                              <a:gs pos="28000">
                                <a:schemeClr val="bg2"/>
                              </a:gs>
                              <a:gs pos="48000">
                                <a:schemeClr val="bg2"/>
                              </a:gs>
                            </a:gsLst>
                            <a:lin ang="5400000" scaled="1"/>
                          </a:gradFill>
                          <a:effectLst/>
                          <a:latin typeface="Trebuchet MS" pitchFamily="34" charset="0"/>
                          <a:ea typeface="+mn-ea"/>
                          <a:cs typeface="+mn-cs"/>
                        </a:rPr>
                      </a:br>
                      <a:r>
                        <a:rPr lang="en-US" sz="1400" kern="1200" smtClean="0">
                          <a:gradFill>
                            <a:gsLst>
                              <a:gs pos="28000">
                                <a:schemeClr val="bg2"/>
                              </a:gs>
                              <a:gs pos="48000">
                                <a:schemeClr val="bg2"/>
                              </a:gs>
                            </a:gsLst>
                            <a:lin ang="5400000" scaled="1"/>
                          </a:gradFill>
                          <a:effectLst/>
                          <a:latin typeface="Trebuchet MS" pitchFamily="34" charset="0"/>
                          <a:ea typeface="+mn-ea"/>
                          <a:cs typeface="+mn-cs"/>
                        </a:rPr>
                        <a:t>suspend </a:t>
                      </a: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time</a:t>
                      </a:r>
                      <a:endParaRPr lang="en-US" sz="14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905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r>
              <a:tr h="1448681">
                <a:tc>
                  <a:txBody>
                    <a:bodyPr/>
                    <a:lstStyle/>
                    <a:p>
                      <a:pPr algn="ctr">
                        <a:lnSpc>
                          <a:spcPct val="90000"/>
                        </a:lnSpc>
                      </a:pPr>
                      <a:r>
                        <a:rPr lang="en-US" sz="1400" b="1"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Power Policy Settings</a:t>
                      </a:r>
                    </a:p>
                  </a:txBody>
                  <a:tcPr anchor="ctr">
                    <a:lnL w="1905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solidFill>
                      <a:schemeClr val="bg2">
                        <a:alpha val="30000"/>
                      </a:schemeClr>
                    </a:solidFill>
                  </a:tcPr>
                </a:tc>
                <a:tc>
                  <a:txBody>
                    <a:bodyPr/>
                    <a:lstStyle/>
                    <a:p>
                      <a:pPr marL="176213" indent="-176213" algn="l" defTabSz="912777" rtl="0" eaLnBrk="1" fontAlgn="base" latinLnBrk="0" hangingPunct="1">
                        <a:lnSpc>
                          <a:spcPct val="90000"/>
                        </a:lnSpc>
                        <a:spcBef>
                          <a:spcPts val="600"/>
                        </a:spcBef>
                        <a:spcAft>
                          <a:spcPct val="0"/>
                        </a:spcAft>
                        <a:buClr>
                          <a:schemeClr val="tx2"/>
                        </a:buClr>
                        <a:buSzPct val="95000"/>
                        <a:buFontTx/>
                        <a:buBlip>
                          <a:blip r:embed="rId3"/>
                        </a:buBlip>
                        <a:tabLst/>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Idle timeouts (dim, display, sleep)</a:t>
                      </a:r>
                    </a:p>
                    <a:p>
                      <a:pPr marL="176213" indent="-176213" algn="l" defTabSz="912777" rtl="0" eaLnBrk="1" fontAlgn="base" latinLnBrk="0" hangingPunct="1">
                        <a:lnSpc>
                          <a:spcPct val="90000"/>
                        </a:lnSpc>
                        <a:spcBef>
                          <a:spcPts val="600"/>
                        </a:spcBef>
                        <a:spcAft>
                          <a:spcPct val="0"/>
                        </a:spcAft>
                        <a:buClr>
                          <a:schemeClr val="tx2"/>
                        </a:buClr>
                        <a:buSzPct val="95000"/>
                        <a:buFontTx/>
                        <a:buBlip>
                          <a:blip r:embed="rId3"/>
                        </a:buBlip>
                        <a:tabLst/>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PPM configuration</a:t>
                      </a:r>
                    </a:p>
                    <a:p>
                      <a:pPr marL="176213" indent="-176213" algn="l" defTabSz="912777" rtl="0" eaLnBrk="1" fontAlgn="base" latinLnBrk="0" hangingPunct="1">
                        <a:lnSpc>
                          <a:spcPct val="90000"/>
                        </a:lnSpc>
                        <a:spcBef>
                          <a:spcPts val="600"/>
                        </a:spcBef>
                        <a:spcAft>
                          <a:spcPct val="0"/>
                        </a:spcAft>
                        <a:buClr>
                          <a:schemeClr val="tx2"/>
                        </a:buClr>
                        <a:buSzPct val="95000"/>
                        <a:buFontTx/>
                        <a:buBlip>
                          <a:blip r:embed="rId3"/>
                        </a:buBlip>
                        <a:tabLst/>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Power plan personality</a:t>
                      </a:r>
                    </a:p>
                    <a:p>
                      <a:pPr marL="176213" indent="-176213" algn="l" defTabSz="912777" rtl="0" eaLnBrk="1" fontAlgn="base" latinLnBrk="0" hangingPunct="1">
                        <a:lnSpc>
                          <a:spcPct val="90000"/>
                        </a:lnSpc>
                        <a:spcBef>
                          <a:spcPts val="600"/>
                        </a:spcBef>
                        <a:spcAft>
                          <a:spcPct val="0"/>
                        </a:spcAft>
                        <a:buClr>
                          <a:schemeClr val="tx2"/>
                        </a:buClr>
                        <a:buSzPct val="95000"/>
                        <a:buFontTx/>
                        <a:buBlip>
                          <a:blip r:embed="rId3"/>
                        </a:buBlip>
                        <a:tabLst/>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802.11 Wireless Power Save</a:t>
                      </a:r>
                    </a:p>
                  </a:txBody>
                  <a:tcPr anchor="ctr">
                    <a:lnL w="1905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pPr>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Idle timeouts &lt; </a:t>
                      </a:r>
                      <a:r>
                        <a:rPr lang="en-US" sz="1400" kern="1200" dirty="0" err="1" smtClean="0">
                          <a:gradFill>
                            <a:gsLst>
                              <a:gs pos="28000">
                                <a:schemeClr val="bg2"/>
                              </a:gs>
                              <a:gs pos="48000">
                                <a:schemeClr val="bg2"/>
                              </a:gs>
                            </a:gsLst>
                            <a:lin ang="5400000" scaled="1"/>
                          </a:gradFill>
                          <a:effectLst/>
                          <a:latin typeface="Trebuchet MS" pitchFamily="34" charset="0"/>
                          <a:ea typeface="+mn-ea"/>
                          <a:cs typeface="+mn-cs"/>
                        </a:rPr>
                        <a:t>EnergyStar</a:t>
                      </a: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 4.0 Recommendations</a:t>
                      </a:r>
                      <a:endParaRPr lang="en-US" sz="14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pPr>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Idle timeouts disabled</a:t>
                      </a:r>
                      <a:endParaRPr lang="en-US" sz="14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r>
              <a:tr h="1347232">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400" b="1"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Processor Utilization</a:t>
                      </a:r>
                      <a:endParaRPr lang="en-US" sz="1400" b="1"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905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9050" cap="flat" cmpd="sng" algn="ctr">
                      <a:solidFill>
                        <a:srgbClr val="FFFFFF">
                          <a:alpha val="49804"/>
                        </a:srgbClr>
                      </a:solidFill>
                      <a:prstDash val="solid"/>
                      <a:round/>
                      <a:headEnd type="none" w="med" len="med"/>
                      <a:tailEnd type="none" w="med" len="med"/>
                    </a:lnB>
                    <a:solidFill>
                      <a:schemeClr val="bg2">
                        <a:alpha val="20000"/>
                      </a:schemeClr>
                    </a:solidFill>
                  </a:tcPr>
                </a:tc>
                <a:tc>
                  <a:txBody>
                    <a:bodyPr/>
                    <a:lstStyle/>
                    <a:p>
                      <a:pPr marL="176213" indent="-176213" algn="l" defTabSz="912777" rtl="0" eaLnBrk="1" fontAlgn="base" latinLnBrk="0" hangingPunct="1">
                        <a:lnSpc>
                          <a:spcPct val="90000"/>
                        </a:lnSpc>
                        <a:spcBef>
                          <a:spcPts val="600"/>
                        </a:spcBef>
                        <a:spcAft>
                          <a:spcPct val="0"/>
                        </a:spcAft>
                        <a:buClr>
                          <a:schemeClr val="tx2"/>
                        </a:buClr>
                        <a:buSzPct val="95000"/>
                        <a:buFontTx/>
                        <a:buBlip>
                          <a:blip r:embed="rId3"/>
                        </a:buBlip>
                        <a:tabLst/>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Overall utilization</a:t>
                      </a:r>
                    </a:p>
                    <a:p>
                      <a:pPr marL="176213" indent="-176213" algn="l" defTabSz="912777" rtl="0" eaLnBrk="1" fontAlgn="base" latinLnBrk="0" hangingPunct="1">
                        <a:lnSpc>
                          <a:spcPct val="90000"/>
                        </a:lnSpc>
                        <a:spcBef>
                          <a:spcPts val="600"/>
                        </a:spcBef>
                        <a:spcAft>
                          <a:spcPct val="0"/>
                        </a:spcAft>
                        <a:buClr>
                          <a:schemeClr val="tx2"/>
                        </a:buClr>
                        <a:buSzPct val="95000"/>
                        <a:buFontTx/>
                        <a:buBlip>
                          <a:blip r:embed="rId3"/>
                        </a:buBlip>
                        <a:tabLst/>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Per-process </a:t>
                      </a:r>
                      <a:r>
                        <a:rPr lang="en-US" sz="1400" kern="1200" smtClean="0">
                          <a:gradFill>
                            <a:gsLst>
                              <a:gs pos="28000">
                                <a:schemeClr val="bg2"/>
                              </a:gs>
                              <a:gs pos="48000">
                                <a:schemeClr val="bg2"/>
                              </a:gs>
                            </a:gsLst>
                            <a:lin ang="5400000" scaled="1"/>
                          </a:gradFill>
                          <a:effectLst/>
                          <a:latin typeface="Trebuchet MS" pitchFamily="34" charset="0"/>
                          <a:ea typeface="+mn-ea"/>
                          <a:cs typeface="+mn-cs"/>
                        </a:rPr>
                        <a:t>utilization </a:t>
                      </a:r>
                      <a:br>
                        <a:rPr lang="en-US" sz="1400" kern="1200" smtClean="0">
                          <a:gradFill>
                            <a:gsLst>
                              <a:gs pos="28000">
                                <a:schemeClr val="bg2"/>
                              </a:gs>
                              <a:gs pos="48000">
                                <a:schemeClr val="bg2"/>
                              </a:gs>
                            </a:gsLst>
                            <a:lin ang="5400000" scaled="1"/>
                          </a:gradFill>
                          <a:effectLst/>
                          <a:latin typeface="Trebuchet MS" pitchFamily="34" charset="0"/>
                          <a:ea typeface="+mn-ea"/>
                          <a:cs typeface="+mn-cs"/>
                        </a:rPr>
                      </a:br>
                      <a:r>
                        <a:rPr lang="en-US" sz="1400" kern="1200" smtClean="0">
                          <a:gradFill>
                            <a:gsLst>
                              <a:gs pos="28000">
                                <a:schemeClr val="bg2"/>
                              </a:gs>
                              <a:gs pos="48000">
                                <a:schemeClr val="bg2"/>
                              </a:gs>
                            </a:gsLst>
                            <a:lin ang="5400000" scaled="1"/>
                          </a:gradFill>
                          <a:effectLst/>
                          <a:latin typeface="Trebuchet MS" pitchFamily="34" charset="0"/>
                          <a:ea typeface="+mn-ea"/>
                          <a:cs typeface="+mn-cs"/>
                        </a:rPr>
                        <a:t>(</a:t>
                      </a: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any process over .1%)</a:t>
                      </a:r>
                    </a:p>
                    <a:p>
                      <a:pPr marL="176213" indent="-176213" algn="l" defTabSz="912777" rtl="0" eaLnBrk="1" fontAlgn="base" latinLnBrk="0" hangingPunct="1">
                        <a:lnSpc>
                          <a:spcPct val="90000"/>
                        </a:lnSpc>
                        <a:spcBef>
                          <a:spcPts val="600"/>
                        </a:spcBef>
                        <a:spcAft>
                          <a:spcPct val="0"/>
                        </a:spcAft>
                        <a:buClr>
                          <a:schemeClr val="tx2"/>
                        </a:buClr>
                        <a:buSzPct val="95000"/>
                        <a:buFontTx/>
                        <a:buBlip>
                          <a:blip r:embed="rId3"/>
                        </a:buBlip>
                        <a:tabLst/>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Top 3 module utilization in each process</a:t>
                      </a:r>
                    </a:p>
                  </a:txBody>
                  <a:tcPr anchor="ctr">
                    <a:lnL w="1905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9050" cap="flat" cmpd="sng" algn="ctr">
                      <a:solidFill>
                        <a:srgbClr val="FFFFFF">
                          <a:alpha val="49804"/>
                        </a:srgbClr>
                      </a:solidFill>
                      <a:prstDash val="solid"/>
                      <a:round/>
                      <a:headEnd type="none" w="med" len="med"/>
                      <a:tailEnd type="none" w="med" len="med"/>
                    </a:lnB>
                  </a:tcPr>
                </a:tc>
                <a:tc>
                  <a:txBody>
                    <a:bodyPr/>
                    <a:lstStyle/>
                    <a:p>
                      <a:pPr algn="l">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Total utilization &gt;2%</a:t>
                      </a:r>
                      <a:endParaRPr lang="en-US" sz="14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9050" cap="flat" cmpd="sng" algn="ctr">
                      <a:solidFill>
                        <a:srgbClr val="FFFFFF">
                          <a:alpha val="49804"/>
                        </a:srgbClr>
                      </a:solidFill>
                      <a:prstDash val="solid"/>
                      <a:round/>
                      <a:headEnd type="none" w="med" len="med"/>
                      <a:tailEnd type="none" w="med" len="med"/>
                    </a:lnB>
                  </a:tcPr>
                </a:tc>
                <a:tc>
                  <a:txBody>
                    <a:bodyPr/>
                    <a:lstStyle/>
                    <a:p>
                      <a:pPr algn="l">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Total </a:t>
                      </a:r>
                      <a:r>
                        <a:rPr lang="en-US" sz="1400" kern="1200" smtClean="0">
                          <a:gradFill>
                            <a:gsLst>
                              <a:gs pos="28000">
                                <a:schemeClr val="bg2"/>
                              </a:gs>
                              <a:gs pos="48000">
                                <a:schemeClr val="bg2"/>
                              </a:gs>
                            </a:gsLst>
                            <a:lin ang="5400000" scaled="1"/>
                          </a:gradFill>
                          <a:effectLst/>
                          <a:latin typeface="Trebuchet MS" pitchFamily="34" charset="0"/>
                          <a:ea typeface="+mn-ea"/>
                          <a:cs typeface="+mn-cs"/>
                        </a:rPr>
                        <a:t>utilization </a:t>
                      </a:r>
                      <a:br>
                        <a:rPr lang="en-US" sz="1400" kern="1200" smtClean="0">
                          <a:gradFill>
                            <a:gsLst>
                              <a:gs pos="28000">
                                <a:schemeClr val="bg2"/>
                              </a:gs>
                              <a:gs pos="48000">
                                <a:schemeClr val="bg2"/>
                              </a:gs>
                            </a:gsLst>
                            <a:lin ang="5400000" scaled="1"/>
                          </a:gradFill>
                          <a:effectLst/>
                          <a:latin typeface="Trebuchet MS" pitchFamily="34" charset="0"/>
                          <a:ea typeface="+mn-ea"/>
                          <a:cs typeface="+mn-cs"/>
                        </a:rPr>
                      </a:br>
                      <a:r>
                        <a:rPr lang="en-US" sz="1400" kern="1200" smtClean="0">
                          <a:gradFill>
                            <a:gsLst>
                              <a:gs pos="28000">
                                <a:schemeClr val="bg2"/>
                              </a:gs>
                              <a:gs pos="48000">
                                <a:schemeClr val="bg2"/>
                              </a:gs>
                            </a:gsLst>
                            <a:lin ang="5400000" scaled="1"/>
                          </a:gradFill>
                          <a:effectLst/>
                          <a:latin typeface="Trebuchet MS" pitchFamily="34" charset="0"/>
                          <a:ea typeface="+mn-ea"/>
                          <a:cs typeface="+mn-cs"/>
                        </a:rPr>
                        <a:t>&gt; </a:t>
                      </a: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4%</a:t>
                      </a:r>
                      <a:endParaRPr lang="en-US" sz="14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9050" cap="flat" cmpd="sng" algn="ctr">
                      <a:solidFill>
                        <a:srgbClr val="FFFFFF">
                          <a:alpha val="49804"/>
                        </a:srgbClr>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smtClean="0"/>
              <a:t>Power Efficiency Diagnostics</a:t>
            </a:r>
            <a:br>
              <a:rPr lang="en-US" smtClean="0"/>
            </a:br>
            <a:r>
              <a:rPr lang="en-US" sz="3600" smtClean="0">
                <a:gradFill>
                  <a:gsLst>
                    <a:gs pos="28000">
                      <a:schemeClr val="accent6">
                        <a:lumMod val="40000"/>
                        <a:lumOff val="60000"/>
                      </a:schemeClr>
                    </a:gs>
                    <a:gs pos="48000">
                      <a:schemeClr val="accent6">
                        <a:lumMod val="40000"/>
                        <a:lumOff val="60000"/>
                      </a:schemeClr>
                    </a:gs>
                  </a:gsLst>
                  <a:lin ang="5400000" scaled="1"/>
                </a:gradFill>
              </a:rPr>
              <a:t>Detected problems</a:t>
            </a:r>
            <a:endParaRPr sz="3600">
              <a:gradFill>
                <a:gsLst>
                  <a:gs pos="28000">
                    <a:schemeClr val="accent6">
                      <a:lumMod val="40000"/>
                      <a:lumOff val="60000"/>
                    </a:schemeClr>
                  </a:gs>
                  <a:gs pos="48000">
                    <a:schemeClr val="accent6">
                      <a:lumMod val="40000"/>
                      <a:lumOff val="60000"/>
                    </a:schemeClr>
                  </a:gs>
                </a:gsLst>
                <a:lin ang="5400000" scaled="1"/>
              </a:gradFill>
            </a:endParaRPr>
          </a:p>
        </p:txBody>
      </p:sp>
      <p:graphicFrame>
        <p:nvGraphicFramePr>
          <p:cNvPr id="6" name="Table 5"/>
          <p:cNvGraphicFramePr>
            <a:graphicFrameLocks noGrp="1"/>
          </p:cNvGraphicFramePr>
          <p:nvPr/>
        </p:nvGraphicFramePr>
        <p:xfrm>
          <a:off x="381000" y="1901823"/>
          <a:ext cx="8382001" cy="4231121"/>
        </p:xfrm>
        <a:graphic>
          <a:graphicData uri="http://schemas.openxmlformats.org/drawingml/2006/table">
            <a:tbl>
              <a:tblPr firstRow="1" bandRow="1">
                <a:tableStyleId>{327F97BB-C833-4FB7-BDE5-3F7075034690}</a:tableStyleId>
              </a:tblPr>
              <a:tblGrid>
                <a:gridCol w="1309255"/>
                <a:gridCol w="3676072"/>
                <a:gridCol w="1698337"/>
                <a:gridCol w="1698337"/>
              </a:tblGrid>
              <a:tr h="541028">
                <a:tc>
                  <a:txBody>
                    <a:bodyPr/>
                    <a:lstStyle/>
                    <a:p>
                      <a:pPr algn="ctr">
                        <a:lnSpc>
                          <a:spcPct val="90000"/>
                        </a:lnSpc>
                      </a:pPr>
                      <a:r>
                        <a:rPr lang="en-US" sz="1400" b="1"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Problem Area</a:t>
                      </a:r>
                      <a:endParaRPr lang="en-US" sz="1400" b="1"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905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9050" cap="flat" cmpd="sng" algn="ctr">
                      <a:solidFill>
                        <a:srgbClr val="FFFFFF">
                          <a:alpha val="49804"/>
                        </a:srgbClr>
                      </a:solidFill>
                      <a:prstDash val="solid"/>
                      <a:round/>
                      <a:headEnd type="none" w="med" len="med"/>
                      <a:tailEnd type="none" w="med" len="med"/>
                    </a:lnT>
                    <a:lnB w="19050" cap="flat" cmpd="sng" algn="ctr">
                      <a:solidFill>
                        <a:srgbClr val="FFFFFF">
                          <a:alpha val="49804"/>
                        </a:srgbClr>
                      </a:solidFill>
                      <a:prstDash val="solid"/>
                      <a:round/>
                      <a:headEnd type="none" w="med" len="med"/>
                      <a:tailEnd type="none" w="med" len="med"/>
                    </a:lnB>
                    <a:solidFill>
                      <a:schemeClr val="bg2">
                        <a:alpha val="30000"/>
                      </a:schemeClr>
                    </a:solidFill>
                  </a:tcPr>
                </a:tc>
                <a:tc>
                  <a:txBody>
                    <a:bodyPr/>
                    <a:lstStyle/>
                    <a:p>
                      <a:pPr algn="ctr">
                        <a:lnSpc>
                          <a:spcPct val="90000"/>
                        </a:lnSpc>
                      </a:pPr>
                      <a:r>
                        <a:rPr lang="en-US" sz="1400" b="1"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Data Collected</a:t>
                      </a:r>
                      <a:endParaRPr lang="en-US" sz="1400" b="1"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905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9050" cap="flat" cmpd="sng" algn="ctr">
                      <a:solidFill>
                        <a:srgbClr val="FFFFFF">
                          <a:alpha val="49804"/>
                        </a:srgbClr>
                      </a:solidFill>
                      <a:prstDash val="solid"/>
                      <a:round/>
                      <a:headEnd type="none" w="med" len="med"/>
                      <a:tailEnd type="none" w="med" len="med"/>
                    </a:lnT>
                    <a:lnB w="19050" cap="flat" cmpd="sng" algn="ctr">
                      <a:solidFill>
                        <a:srgbClr val="FFFFFF">
                          <a:alpha val="49804"/>
                        </a:srgbClr>
                      </a:solidFill>
                      <a:prstDash val="solid"/>
                      <a:round/>
                      <a:headEnd type="none" w="med" len="med"/>
                      <a:tailEnd type="none" w="med" len="med"/>
                    </a:lnB>
                    <a:solidFill>
                      <a:schemeClr val="bg2">
                        <a:alpha val="30000"/>
                      </a:schemeClr>
                    </a:solidFill>
                  </a:tcPr>
                </a:tc>
                <a:tc>
                  <a:txBody>
                    <a:bodyPr/>
                    <a:lstStyle/>
                    <a:p>
                      <a:pPr algn="ctr">
                        <a:lnSpc>
                          <a:spcPct val="90000"/>
                        </a:lnSpc>
                      </a:pPr>
                      <a:r>
                        <a:rPr lang="en-US" sz="1400" b="1"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Warning Threshold</a:t>
                      </a:r>
                      <a:endParaRPr lang="en-US" sz="1400" b="1"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9050" cap="flat" cmpd="sng" algn="ctr">
                      <a:solidFill>
                        <a:srgbClr val="FFFFFF">
                          <a:alpha val="49804"/>
                        </a:srgbClr>
                      </a:solidFill>
                      <a:prstDash val="solid"/>
                      <a:round/>
                      <a:headEnd type="none" w="med" len="med"/>
                      <a:tailEnd type="none" w="med" len="med"/>
                    </a:lnT>
                    <a:lnB w="19050" cap="flat" cmpd="sng" algn="ctr">
                      <a:solidFill>
                        <a:srgbClr val="FFFFFF">
                          <a:alpha val="49804"/>
                        </a:srgbClr>
                      </a:solidFill>
                      <a:prstDash val="solid"/>
                      <a:round/>
                      <a:headEnd type="none" w="med" len="med"/>
                      <a:tailEnd type="none" w="med" len="med"/>
                    </a:lnB>
                    <a:solidFill>
                      <a:schemeClr val="bg2">
                        <a:alpha val="30000"/>
                      </a:schemeClr>
                    </a:solidFill>
                  </a:tcPr>
                </a:tc>
                <a:tc>
                  <a:txBody>
                    <a:bodyPr/>
                    <a:lstStyle/>
                    <a:p>
                      <a:pPr algn="ctr">
                        <a:lnSpc>
                          <a:spcPct val="90000"/>
                        </a:lnSpc>
                      </a:pPr>
                      <a:r>
                        <a:rPr lang="en-US" sz="1400" b="1"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Error </a:t>
                      </a:r>
                    </a:p>
                    <a:p>
                      <a:pPr algn="ctr">
                        <a:lnSpc>
                          <a:spcPct val="90000"/>
                        </a:lnSpc>
                      </a:pPr>
                      <a:r>
                        <a:rPr lang="en-US" sz="1400" b="1"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Threshold</a:t>
                      </a:r>
                      <a:endParaRPr lang="en-US" sz="1400" b="1"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9050" cap="flat" cmpd="sng" algn="ctr">
                      <a:solidFill>
                        <a:srgbClr val="FFFFFF">
                          <a:alpha val="49804"/>
                        </a:srgbClr>
                      </a:solidFill>
                      <a:prstDash val="solid"/>
                      <a:round/>
                      <a:headEnd type="none" w="med" len="med"/>
                      <a:tailEnd type="none" w="med" len="med"/>
                    </a:lnT>
                    <a:lnB w="19050" cap="flat" cmpd="sng" algn="ctr">
                      <a:solidFill>
                        <a:srgbClr val="FFFFFF">
                          <a:alpha val="49804"/>
                        </a:srgbClr>
                      </a:solidFill>
                      <a:prstDash val="solid"/>
                      <a:round/>
                      <a:headEnd type="none" w="med" len="med"/>
                      <a:tailEnd type="none" w="med" len="med"/>
                    </a:lnB>
                    <a:solidFill>
                      <a:schemeClr val="bg2">
                        <a:alpha val="30000"/>
                      </a:schemeClr>
                    </a:solidFill>
                  </a:tcPr>
                </a:tc>
              </a:tr>
              <a:tr h="1064717">
                <a:tc>
                  <a:txBody>
                    <a:bodyPr/>
                    <a:lstStyle/>
                    <a:p>
                      <a:pPr algn="ctr">
                        <a:lnSpc>
                          <a:spcPct val="90000"/>
                        </a:lnSpc>
                      </a:pPr>
                      <a:r>
                        <a:rPr lang="en-US" sz="1400" b="1"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Timer Resolution Requests</a:t>
                      </a:r>
                      <a:endParaRPr lang="en-US" sz="1400" b="1"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905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905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solidFill>
                      <a:schemeClr val="bg2">
                        <a:alpha val="20000"/>
                      </a:schemeClr>
                    </a:solidFill>
                  </a:tcPr>
                </a:tc>
                <a:tc>
                  <a:txBody>
                    <a:bodyPr/>
                    <a:lstStyle/>
                    <a:p>
                      <a:pPr marL="176213" indent="-176213" algn="l" defTabSz="912777" rtl="0" eaLnBrk="1" fontAlgn="base" latinLnBrk="0" hangingPunct="1">
                        <a:lnSpc>
                          <a:spcPct val="90000"/>
                        </a:lnSpc>
                        <a:spcBef>
                          <a:spcPts val="600"/>
                        </a:spcBef>
                        <a:spcAft>
                          <a:spcPct val="0"/>
                        </a:spcAft>
                        <a:buClr>
                          <a:schemeClr val="tx2"/>
                        </a:buClr>
                        <a:buSzPct val="95000"/>
                        <a:buFontTx/>
                        <a:buBlip>
                          <a:blip r:embed="rId3"/>
                        </a:buBlip>
                        <a:tabLst/>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Current system timer interrupt period (e.g., 15.6ms)</a:t>
                      </a:r>
                    </a:p>
                    <a:p>
                      <a:pPr marL="176213" indent="-176213" algn="l" defTabSz="912777" rtl="0" eaLnBrk="1" fontAlgn="base" latinLnBrk="0" hangingPunct="1">
                        <a:lnSpc>
                          <a:spcPct val="90000"/>
                        </a:lnSpc>
                        <a:spcBef>
                          <a:spcPts val="600"/>
                        </a:spcBef>
                        <a:spcAft>
                          <a:spcPct val="0"/>
                        </a:spcAft>
                        <a:buClr>
                          <a:schemeClr val="tx2"/>
                        </a:buClr>
                        <a:buSzPct val="95000"/>
                        <a:buFontTx/>
                        <a:buBlip>
                          <a:blip r:embed="rId3"/>
                        </a:buBlip>
                        <a:tabLst/>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Applications with outstanding timer requests, request amount</a:t>
                      </a:r>
                      <a:endParaRPr lang="en-US" sz="14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905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905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pPr algn="ctr">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None</a:t>
                      </a:r>
                      <a:endParaRPr lang="en-US" sz="14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905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pPr>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Timer interrupt </a:t>
                      </a:r>
                      <a:r>
                        <a:rPr lang="en-US" sz="1400" kern="1200" smtClean="0">
                          <a:gradFill>
                            <a:gsLst>
                              <a:gs pos="28000">
                                <a:schemeClr val="bg2"/>
                              </a:gs>
                              <a:gs pos="48000">
                                <a:schemeClr val="bg2"/>
                              </a:gs>
                            </a:gsLst>
                            <a:lin ang="5400000" scaled="1"/>
                          </a:gradFill>
                          <a:effectLst/>
                          <a:latin typeface="Trebuchet MS" pitchFamily="34" charset="0"/>
                          <a:ea typeface="+mn-ea"/>
                          <a:cs typeface="+mn-cs"/>
                        </a:rPr>
                        <a:t>period &lt; 15.6ms</a:t>
                      </a:r>
                      <a:endParaRPr lang="en-US" sz="14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905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r>
              <a:tr h="541028">
                <a:tc>
                  <a:txBody>
                    <a:bodyPr/>
                    <a:lstStyle/>
                    <a:p>
                      <a:pPr algn="ctr">
                        <a:lnSpc>
                          <a:spcPct val="90000"/>
                        </a:lnSpc>
                      </a:pPr>
                      <a:r>
                        <a:rPr lang="en-US" sz="1400" b="1"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Power Requests</a:t>
                      </a:r>
                    </a:p>
                  </a:txBody>
                  <a:tcPr anchor="ctr">
                    <a:lnL w="1905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solidFill>
                      <a:schemeClr val="bg2">
                        <a:alpha val="30000"/>
                      </a:schemeClr>
                    </a:solidFill>
                  </a:tcPr>
                </a:tc>
                <a:tc>
                  <a:txBody>
                    <a:bodyPr/>
                    <a:lstStyle/>
                    <a:p>
                      <a:pPr marL="176213" indent="-176213" algn="l" defTabSz="912777" rtl="0" eaLnBrk="1" fontAlgn="base" latinLnBrk="0" hangingPunct="1">
                        <a:lnSpc>
                          <a:spcPct val="90000"/>
                        </a:lnSpc>
                        <a:spcBef>
                          <a:spcPts val="600"/>
                        </a:spcBef>
                        <a:spcAft>
                          <a:spcPct val="0"/>
                        </a:spcAft>
                        <a:buClr>
                          <a:schemeClr val="tx2"/>
                        </a:buClr>
                        <a:buSzPct val="95000"/>
                        <a:buFontTx/>
                        <a:buBlip>
                          <a:blip r:embed="rId3"/>
                        </a:buBlip>
                        <a:tabLst/>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Applications with outstanding power requests (Display, Sleep, Away Mode)</a:t>
                      </a:r>
                    </a:p>
                  </a:txBody>
                  <a:tcPr anchor="ctr">
                    <a:lnL w="1905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pPr algn="ctr">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None</a:t>
                      </a:r>
                      <a:endParaRPr lang="en-US" sz="14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pPr>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Each outstanding power request</a:t>
                      </a:r>
                      <a:endParaRPr lang="en-US" sz="14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r>
              <a:tr h="1238123">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400" b="1"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Platform Capabilities</a:t>
                      </a:r>
                      <a:endParaRPr lang="en-US" sz="1400" b="1"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905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solidFill>
                      <a:schemeClr val="bg2">
                        <a:alpha val="20000"/>
                      </a:schemeClr>
                    </a:solidFill>
                  </a:tcPr>
                </a:tc>
                <a:tc>
                  <a:txBody>
                    <a:bodyPr/>
                    <a:lstStyle/>
                    <a:p>
                      <a:pPr marL="176213" indent="-176213" algn="l" defTabSz="912777" rtl="0" eaLnBrk="1" fontAlgn="base" latinLnBrk="0" hangingPunct="1">
                        <a:lnSpc>
                          <a:spcPct val="90000"/>
                        </a:lnSpc>
                        <a:spcBef>
                          <a:spcPts val="600"/>
                        </a:spcBef>
                        <a:spcAft>
                          <a:spcPct val="0"/>
                        </a:spcAft>
                        <a:buClr>
                          <a:schemeClr val="tx2"/>
                        </a:buClr>
                        <a:buSzPct val="95000"/>
                        <a:buFontTx/>
                        <a:buBlip>
                          <a:blip r:embed="rId3"/>
                        </a:buBlip>
                        <a:tabLst/>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Sleep state availability</a:t>
                      </a:r>
                    </a:p>
                    <a:p>
                      <a:pPr marL="176213" indent="-176213" algn="l" defTabSz="912777" rtl="0" eaLnBrk="1" fontAlgn="base" latinLnBrk="0" hangingPunct="1">
                        <a:lnSpc>
                          <a:spcPct val="90000"/>
                        </a:lnSpc>
                        <a:spcBef>
                          <a:spcPts val="600"/>
                        </a:spcBef>
                        <a:spcAft>
                          <a:spcPct val="0"/>
                        </a:spcAft>
                        <a:buClr>
                          <a:schemeClr val="tx2"/>
                        </a:buClr>
                        <a:buSzPct val="95000"/>
                        <a:buFontTx/>
                        <a:buBlip>
                          <a:blip r:embed="rId3"/>
                        </a:buBlip>
                        <a:tabLst/>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Display dimming capability</a:t>
                      </a:r>
                    </a:p>
                    <a:p>
                      <a:pPr marL="176213" indent="-176213" algn="l" defTabSz="912777" rtl="0" eaLnBrk="1" fontAlgn="base" latinLnBrk="0" hangingPunct="1">
                        <a:lnSpc>
                          <a:spcPct val="90000"/>
                        </a:lnSpc>
                        <a:spcBef>
                          <a:spcPts val="600"/>
                        </a:spcBef>
                        <a:spcAft>
                          <a:spcPct val="0"/>
                        </a:spcAft>
                        <a:buClr>
                          <a:schemeClr val="tx2"/>
                        </a:buClr>
                        <a:buSzPct val="95000"/>
                        <a:buFontTx/>
                        <a:buBlip>
                          <a:blip r:embed="rId3"/>
                        </a:buBlip>
                        <a:tabLst/>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Firmware validation problems</a:t>
                      </a:r>
                    </a:p>
                    <a:p>
                      <a:pPr marL="176213" indent="-176213" algn="l" defTabSz="912777" rtl="0" eaLnBrk="1" fontAlgn="base" latinLnBrk="0" hangingPunct="1">
                        <a:lnSpc>
                          <a:spcPct val="90000"/>
                        </a:lnSpc>
                        <a:spcBef>
                          <a:spcPts val="600"/>
                        </a:spcBef>
                        <a:spcAft>
                          <a:spcPct val="0"/>
                        </a:spcAft>
                        <a:buClr>
                          <a:schemeClr val="tx2"/>
                        </a:buClr>
                        <a:buSzPct val="95000"/>
                        <a:buFontTx/>
                        <a:buBlip>
                          <a:blip r:embed="rId3"/>
                        </a:buBlip>
                        <a:tabLst/>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PCI Express ASPM status</a:t>
                      </a:r>
                    </a:p>
                  </a:txBody>
                  <a:tcPr anchor="ctr">
                    <a:lnL w="1905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pPr algn="ctr">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None</a:t>
                      </a:r>
                      <a:endParaRPr lang="en-US" sz="14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pPr algn="l">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If any capability is disabled or missing</a:t>
                      </a:r>
                      <a:endParaRPr lang="en-US" sz="14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r>
              <a:tr h="846225">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400" b="1"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Battery Capacity</a:t>
                      </a:r>
                    </a:p>
                  </a:txBody>
                  <a:tcPr anchor="ctr">
                    <a:lnL w="1905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9050" cap="flat" cmpd="sng" algn="ctr">
                      <a:solidFill>
                        <a:srgbClr val="FFFFFF">
                          <a:alpha val="49804"/>
                        </a:srgbClr>
                      </a:solidFill>
                      <a:prstDash val="solid"/>
                      <a:round/>
                      <a:headEnd type="none" w="med" len="med"/>
                      <a:tailEnd type="none" w="med" len="med"/>
                    </a:lnB>
                    <a:solidFill>
                      <a:schemeClr val="bg2">
                        <a:alpha val="30000"/>
                      </a:schemeClr>
                    </a:solidFill>
                  </a:tcPr>
                </a:tc>
                <a:tc>
                  <a:txBody>
                    <a:bodyPr/>
                    <a:lstStyle/>
                    <a:p>
                      <a:pPr marL="176213" indent="-176213" algn="l" defTabSz="912777" rtl="0" eaLnBrk="1" fontAlgn="base" latinLnBrk="0" hangingPunct="1">
                        <a:lnSpc>
                          <a:spcPct val="90000"/>
                        </a:lnSpc>
                        <a:spcBef>
                          <a:spcPts val="600"/>
                        </a:spcBef>
                        <a:spcAft>
                          <a:spcPct val="0"/>
                        </a:spcAft>
                        <a:buClr>
                          <a:schemeClr val="tx2"/>
                        </a:buClr>
                        <a:buSzPct val="95000"/>
                        <a:buFontTx/>
                        <a:buBlip>
                          <a:blip r:embed="rId3"/>
                        </a:buBlip>
                        <a:tabLst/>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Battery static data (make, model</a:t>
                      </a:r>
                      <a:r>
                        <a:rPr lang="en-US" sz="1400" kern="1200" smtClean="0">
                          <a:gradFill>
                            <a:gsLst>
                              <a:gs pos="28000">
                                <a:schemeClr val="bg2"/>
                              </a:gs>
                              <a:gs pos="48000">
                                <a:schemeClr val="bg2"/>
                              </a:gs>
                            </a:gsLst>
                            <a:lin ang="5400000" scaled="1"/>
                          </a:gradFill>
                          <a:effectLst/>
                          <a:latin typeface="Trebuchet MS" pitchFamily="34" charset="0"/>
                          <a:ea typeface="+mn-ea"/>
                          <a:cs typeface="+mn-cs"/>
                        </a:rPr>
                        <a:t>, </a:t>
                      </a:r>
                      <a:br>
                        <a:rPr lang="en-US" sz="1400" kern="1200" smtClean="0">
                          <a:gradFill>
                            <a:gsLst>
                              <a:gs pos="28000">
                                <a:schemeClr val="bg2"/>
                              </a:gs>
                              <a:gs pos="48000">
                                <a:schemeClr val="bg2"/>
                              </a:gs>
                            </a:gsLst>
                            <a:lin ang="5400000" scaled="1"/>
                          </a:gradFill>
                          <a:effectLst/>
                          <a:latin typeface="Trebuchet MS" pitchFamily="34" charset="0"/>
                          <a:ea typeface="+mn-ea"/>
                          <a:cs typeface="+mn-cs"/>
                        </a:rPr>
                      </a:br>
                      <a:r>
                        <a:rPr lang="en-US" sz="1400" kern="1200" smtClean="0">
                          <a:gradFill>
                            <a:gsLst>
                              <a:gs pos="28000">
                                <a:schemeClr val="bg2"/>
                              </a:gs>
                              <a:gs pos="48000">
                                <a:schemeClr val="bg2"/>
                              </a:gs>
                            </a:gsLst>
                            <a:lin ang="5400000" scaled="1"/>
                          </a:gradFill>
                          <a:effectLst/>
                          <a:latin typeface="Trebuchet MS" pitchFamily="34" charset="0"/>
                          <a:ea typeface="+mn-ea"/>
                          <a:cs typeface="+mn-cs"/>
                        </a:rPr>
                        <a:t>serial </a:t>
                      </a: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number, manufacture date)</a:t>
                      </a:r>
                    </a:p>
                    <a:p>
                      <a:pPr marL="176213" indent="-176213" algn="l" defTabSz="912777" rtl="0" eaLnBrk="1" fontAlgn="base" latinLnBrk="0" hangingPunct="1">
                        <a:lnSpc>
                          <a:spcPct val="90000"/>
                        </a:lnSpc>
                        <a:spcBef>
                          <a:spcPts val="600"/>
                        </a:spcBef>
                        <a:spcAft>
                          <a:spcPct val="0"/>
                        </a:spcAft>
                        <a:buClr>
                          <a:schemeClr val="tx2"/>
                        </a:buClr>
                        <a:buSzPct val="95000"/>
                        <a:buFontTx/>
                        <a:buBlip>
                          <a:blip r:embed="rId3"/>
                        </a:buBlip>
                        <a:tabLst/>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Last full </a:t>
                      </a:r>
                      <a:r>
                        <a:rPr lang="en-US" sz="1400" kern="1200" smtClean="0">
                          <a:gradFill>
                            <a:gsLst>
                              <a:gs pos="28000">
                                <a:schemeClr val="bg2"/>
                              </a:gs>
                              <a:gs pos="48000">
                                <a:schemeClr val="bg2"/>
                              </a:gs>
                            </a:gsLst>
                            <a:lin ang="5400000" scaled="1"/>
                          </a:gradFill>
                          <a:effectLst/>
                          <a:latin typeface="Trebuchet MS" pitchFamily="34" charset="0"/>
                          <a:ea typeface="+mn-ea"/>
                          <a:cs typeface="+mn-cs"/>
                        </a:rPr>
                        <a:t>charge capacity/design </a:t>
                      </a: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capacity</a:t>
                      </a:r>
                      <a:endParaRPr lang="en-US" sz="14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905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9050" cap="flat" cmpd="sng" algn="ctr">
                      <a:solidFill>
                        <a:srgbClr val="FFFFFF">
                          <a:alpha val="49804"/>
                        </a:srgbClr>
                      </a:solidFill>
                      <a:prstDash val="solid"/>
                      <a:round/>
                      <a:headEnd type="none" w="med" len="med"/>
                      <a:tailEnd type="none" w="med" len="med"/>
                    </a:lnB>
                  </a:tcPr>
                </a:tc>
                <a:tc>
                  <a:txBody>
                    <a:bodyPr/>
                    <a:lstStyle/>
                    <a:p>
                      <a:pPr>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(Last Full </a:t>
                      </a:r>
                      <a:r>
                        <a:rPr lang="en-US" sz="1400" kern="1200" smtClean="0">
                          <a:gradFill>
                            <a:gsLst>
                              <a:gs pos="28000">
                                <a:schemeClr val="bg2"/>
                              </a:gs>
                              <a:gs pos="48000">
                                <a:schemeClr val="bg2"/>
                              </a:gs>
                            </a:gsLst>
                            <a:lin ang="5400000" scaled="1"/>
                          </a:gradFill>
                          <a:effectLst/>
                          <a:latin typeface="Trebuchet MS" pitchFamily="34" charset="0"/>
                          <a:ea typeface="+mn-ea"/>
                          <a:cs typeface="+mn-cs"/>
                        </a:rPr>
                        <a:t>Charge Capacity/Designed </a:t>
                      </a: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Capacity</a:t>
                      </a:r>
                      <a:r>
                        <a:rPr lang="en-US" sz="1400" kern="1200" smtClean="0">
                          <a:gradFill>
                            <a:gsLst>
                              <a:gs pos="28000">
                                <a:schemeClr val="bg2"/>
                              </a:gs>
                              <a:gs pos="48000">
                                <a:schemeClr val="bg2"/>
                              </a:gs>
                            </a:gsLst>
                            <a:lin ang="5400000" scaled="1"/>
                          </a:gradFill>
                          <a:effectLst/>
                          <a:latin typeface="Trebuchet MS" pitchFamily="34" charset="0"/>
                          <a:ea typeface="+mn-ea"/>
                          <a:cs typeface="+mn-cs"/>
                        </a:rPr>
                        <a:t>) &lt; 50</a:t>
                      </a: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a:t>
                      </a:r>
                      <a:endParaRPr lang="en-US" sz="14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9050" cap="flat" cmpd="sng" algn="ctr">
                      <a:solidFill>
                        <a:srgbClr val="FFFFFF">
                          <a:alpha val="49804"/>
                        </a:srgbClr>
                      </a:solidFill>
                      <a:prstDash val="solid"/>
                      <a:round/>
                      <a:headEnd type="none" w="med" len="med"/>
                      <a:tailEnd type="none" w="med" len="med"/>
                    </a:lnB>
                  </a:tcPr>
                </a:tc>
                <a:tc>
                  <a:txBody>
                    <a:bodyPr/>
                    <a:lstStyle/>
                    <a:p>
                      <a:pPr>
                        <a:lnSpc>
                          <a:spcPct val="90000"/>
                        </a:lnSpc>
                      </a:pP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(Last Full </a:t>
                      </a:r>
                      <a:r>
                        <a:rPr lang="en-US" sz="1400" kern="1200" smtClean="0">
                          <a:gradFill>
                            <a:gsLst>
                              <a:gs pos="28000">
                                <a:schemeClr val="bg2"/>
                              </a:gs>
                              <a:gs pos="48000">
                                <a:schemeClr val="bg2"/>
                              </a:gs>
                            </a:gsLst>
                            <a:lin ang="5400000" scaled="1"/>
                          </a:gradFill>
                          <a:effectLst/>
                          <a:latin typeface="Trebuchet MS" pitchFamily="34" charset="0"/>
                          <a:ea typeface="+mn-ea"/>
                          <a:cs typeface="+mn-cs"/>
                        </a:rPr>
                        <a:t>Charge Capacity/Designed </a:t>
                      </a: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Capacity</a:t>
                      </a:r>
                      <a:r>
                        <a:rPr lang="en-US" sz="1400" kern="1200" smtClean="0">
                          <a:gradFill>
                            <a:gsLst>
                              <a:gs pos="28000">
                                <a:schemeClr val="bg2"/>
                              </a:gs>
                              <a:gs pos="48000">
                                <a:schemeClr val="bg2"/>
                              </a:gs>
                            </a:gsLst>
                            <a:lin ang="5400000" scaled="1"/>
                          </a:gradFill>
                          <a:effectLst/>
                          <a:latin typeface="Trebuchet MS" pitchFamily="34" charset="0"/>
                          <a:ea typeface="+mn-ea"/>
                          <a:cs typeface="+mn-cs"/>
                        </a:rPr>
                        <a:t>) &lt; 40</a:t>
                      </a:r>
                      <a:r>
                        <a:rPr lang="en-US" sz="1400" kern="1200" dirty="0" smtClean="0">
                          <a:gradFill>
                            <a:gsLst>
                              <a:gs pos="28000">
                                <a:schemeClr val="bg2"/>
                              </a:gs>
                              <a:gs pos="48000">
                                <a:schemeClr val="bg2"/>
                              </a:gs>
                            </a:gsLst>
                            <a:lin ang="5400000" scaled="1"/>
                          </a:gradFill>
                          <a:effectLst/>
                          <a:latin typeface="Trebuchet MS" pitchFamily="34" charset="0"/>
                          <a:ea typeface="+mn-ea"/>
                          <a:cs typeface="+mn-cs"/>
                        </a:rPr>
                        <a:t>%</a:t>
                      </a:r>
                      <a:endParaRPr lang="en-US" sz="14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9050" cap="flat" cmpd="sng" algn="ctr">
                      <a:solidFill>
                        <a:srgbClr val="FFFFFF">
                          <a:alpha val="49804"/>
                        </a:srgbClr>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Call to Action</a:t>
            </a:r>
            <a:endParaRPr lang="en-US" dirty="0"/>
          </a:p>
        </p:txBody>
      </p:sp>
      <p:sp>
        <p:nvSpPr>
          <p:cNvPr id="3" name="Content Placeholder 2"/>
          <p:cNvSpPr>
            <a:spLocks noGrp="1"/>
          </p:cNvSpPr>
          <p:nvPr>
            <p:ph idx="1"/>
          </p:nvPr>
        </p:nvSpPr>
        <p:spPr>
          <a:xfrm>
            <a:off x="382588" y="1414464"/>
            <a:ext cx="8380412" cy="5047536"/>
          </a:xfrm>
        </p:spPr>
        <p:txBody>
          <a:bodyPr/>
          <a:lstStyle/>
          <a:p>
            <a:r>
              <a:rPr lang="en-US" sz="3200" smtClean="0"/>
              <a:t>Attend power and energy efficiency sessions at WinHEC</a:t>
            </a:r>
          </a:p>
          <a:p>
            <a:r>
              <a:rPr lang="en-US" sz="3200" smtClean="0"/>
              <a:t>Focus on idle—reduce idle activity </a:t>
            </a:r>
            <a:br>
              <a:rPr lang="en-US" sz="3200" smtClean="0"/>
            </a:br>
            <a:r>
              <a:rPr lang="en-US" sz="3200" smtClean="0"/>
              <a:t>and power consumption</a:t>
            </a:r>
          </a:p>
          <a:p>
            <a:r>
              <a:rPr lang="en-US" sz="3200" smtClean="0"/>
              <a:t>Convert value-add and custom </a:t>
            </a:r>
            <a:br>
              <a:rPr lang="en-US" sz="3200" smtClean="0"/>
            </a:br>
            <a:r>
              <a:rPr lang="en-US" sz="3200" smtClean="0"/>
              <a:t>services to trigger-start model</a:t>
            </a:r>
          </a:p>
          <a:p>
            <a:r>
              <a:rPr lang="en-US" sz="3200" smtClean="0"/>
              <a:t>Review new power policy options, </a:t>
            </a:r>
            <a:br>
              <a:rPr lang="en-US" sz="3200" smtClean="0"/>
            </a:br>
            <a:r>
              <a:rPr lang="en-US" sz="3200" smtClean="0"/>
              <a:t>tailor for specific platforms</a:t>
            </a:r>
          </a:p>
          <a:p>
            <a:r>
              <a:rPr lang="en-US" sz="3200" smtClean="0"/>
              <a:t>Validate new platform power management using Power Efficiency Diagnostics</a:t>
            </a:r>
            <a:endParaRPr lang="en-US" sz="3200" dirty="0" smtClean="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dirty="0"/>
          </a:p>
        </p:txBody>
      </p:sp>
      <p:sp>
        <p:nvSpPr>
          <p:cNvPr id="242691" name="Rectangle 3"/>
          <p:cNvSpPr>
            <a:spLocks noGrp="1" noChangeArrowheads="1"/>
          </p:cNvSpPr>
          <p:nvPr>
            <p:ph type="body" idx="1"/>
          </p:nvPr>
        </p:nvSpPr>
        <p:spPr>
          <a:xfrm>
            <a:off x="382588" y="1414464"/>
            <a:ext cx="8380412" cy="4925964"/>
          </a:xfrm>
        </p:spPr>
        <p:txBody>
          <a:bodyPr/>
          <a:lstStyle/>
          <a:p>
            <a:pPr marL="230188" indent="-230188">
              <a:lnSpc>
                <a:spcPct val="85000"/>
              </a:lnSpc>
              <a:spcBef>
                <a:spcPts val="600"/>
              </a:spcBef>
            </a:pPr>
            <a:r>
              <a:rPr lang="en-US" sz="2000" smtClean="0"/>
              <a:t>Web Resources</a:t>
            </a:r>
          </a:p>
          <a:p>
            <a:pPr marL="461963" lvl="1" indent="-231775">
              <a:lnSpc>
                <a:spcPct val="85000"/>
              </a:lnSpc>
              <a:spcBef>
                <a:spcPts val="600"/>
              </a:spcBef>
            </a:pPr>
            <a:r>
              <a:rPr lang="en-US" sz="1800" smtClean="0"/>
              <a:t>Windows Hardware Developer Central – ACPI / Power Management</a:t>
            </a:r>
            <a:br>
              <a:rPr lang="en-US" sz="1800" smtClean="0"/>
            </a:br>
            <a:r>
              <a:rPr lang="en-US" sz="1600" smtClean="0">
                <a:hlinkClick r:id="rId3"/>
              </a:rPr>
              <a:t>http://www.microsoft.com/whdc/system/pnppwr/powermgmt/default.mspx</a:t>
            </a:r>
            <a:r>
              <a:rPr lang="en-US" sz="1600" smtClean="0"/>
              <a:t> </a:t>
            </a:r>
            <a:endParaRPr lang="en-US" sz="1800" smtClean="0"/>
          </a:p>
          <a:p>
            <a:pPr marL="461963" lvl="1" indent="-231775">
              <a:lnSpc>
                <a:spcPct val="85000"/>
              </a:lnSpc>
              <a:spcBef>
                <a:spcPts val="600"/>
              </a:spcBef>
            </a:pPr>
            <a:r>
              <a:rPr lang="en-US" sz="1800" smtClean="0"/>
              <a:t>Battery Life and Energy Efficiency</a:t>
            </a:r>
            <a:br>
              <a:rPr lang="en-US" sz="1800" smtClean="0"/>
            </a:br>
            <a:r>
              <a:rPr lang="en-US" sz="1600" smtClean="0">
                <a:hlinkClick r:id="rId4"/>
              </a:rPr>
              <a:t>http://www.microsoft.com/whdc/system/pnppwr/mobilepwr.mspx</a:t>
            </a:r>
            <a:r>
              <a:rPr lang="en-US" sz="1600" smtClean="0"/>
              <a:t> </a:t>
            </a:r>
            <a:endParaRPr lang="en-US" sz="1800" smtClean="0"/>
          </a:p>
          <a:p>
            <a:pPr marL="461963" lvl="1" indent="-231775">
              <a:lnSpc>
                <a:spcPct val="85000"/>
              </a:lnSpc>
              <a:spcBef>
                <a:spcPts val="600"/>
              </a:spcBef>
            </a:pPr>
            <a:r>
              <a:rPr lang="en-US" sz="1800" smtClean="0"/>
              <a:t>Designing Efficient Background Processes for Windows </a:t>
            </a:r>
            <a:br>
              <a:rPr lang="en-US" sz="1800" smtClean="0"/>
            </a:br>
            <a:r>
              <a:rPr lang="en-US" sz="1800" smtClean="0"/>
              <a:t>(Trigger-Start Services) </a:t>
            </a:r>
            <a:r>
              <a:rPr lang="en-US" sz="1600" smtClean="0">
                <a:hlinkClick r:id="rId5"/>
              </a:rPr>
              <a:t>http://go.microsoft.com/fwlink/?LinkId=128622</a:t>
            </a:r>
            <a:endParaRPr lang="en-US" sz="1800" smtClean="0"/>
          </a:p>
          <a:p>
            <a:pPr marL="461963" lvl="1" indent="-231775">
              <a:lnSpc>
                <a:spcPct val="85000"/>
              </a:lnSpc>
              <a:spcBef>
                <a:spcPts val="600"/>
              </a:spcBef>
            </a:pPr>
            <a:r>
              <a:rPr lang="en-US" sz="1800" smtClean="0"/>
              <a:t>Power Policy Configuration and Deployment in Windows Vista </a:t>
            </a:r>
            <a:br>
              <a:rPr lang="en-US" sz="1800" smtClean="0"/>
            </a:br>
            <a:r>
              <a:rPr lang="en-US" sz="1600" smtClean="0">
                <a:hlinkClick r:id="rId6"/>
              </a:rPr>
              <a:t>http://www.microsoft.com/whdc/system/pnppwr/powermgmt/PMpolicy_Vista.mspx</a:t>
            </a:r>
            <a:r>
              <a:rPr lang="en-US" sz="1600" smtClean="0"/>
              <a:t> </a:t>
            </a:r>
            <a:endParaRPr lang="en-US" sz="1800" smtClean="0"/>
          </a:p>
          <a:p>
            <a:pPr marL="230188" indent="-230188">
              <a:lnSpc>
                <a:spcPct val="85000"/>
              </a:lnSpc>
              <a:spcBef>
                <a:spcPts val="600"/>
              </a:spcBef>
            </a:pPr>
            <a:r>
              <a:rPr lang="en-US" sz="2000" smtClean="0"/>
              <a:t>Related Sessions</a:t>
            </a:r>
          </a:p>
          <a:p>
            <a:pPr marL="461963" lvl="1" indent="-231775">
              <a:lnSpc>
                <a:spcPct val="85000"/>
              </a:lnSpc>
              <a:spcBef>
                <a:spcPts val="600"/>
              </a:spcBef>
            </a:pPr>
            <a:r>
              <a:rPr lang="en-US" sz="1800" smtClean="0"/>
              <a:t>MBL-T541 – Improving Platform Energy Efficiency</a:t>
            </a:r>
          </a:p>
          <a:p>
            <a:pPr marL="461963" lvl="1" indent="-231775">
              <a:lnSpc>
                <a:spcPct val="85000"/>
              </a:lnSpc>
              <a:spcBef>
                <a:spcPts val="600"/>
              </a:spcBef>
            </a:pPr>
            <a:r>
              <a:rPr lang="en-US" sz="1800" smtClean="0"/>
              <a:t>COR-C633 – Microsoft Tools for Energy Efficiency Diagnostics</a:t>
            </a:r>
          </a:p>
          <a:p>
            <a:pPr marL="461963" lvl="1" indent="-231775">
              <a:lnSpc>
                <a:spcPct val="85000"/>
              </a:lnSpc>
              <a:spcBef>
                <a:spcPts val="600"/>
              </a:spcBef>
            </a:pPr>
            <a:r>
              <a:rPr lang="en-US" sz="1800" smtClean="0"/>
              <a:t>COR-C622 – Discussion:  Windows 7 Power Management</a:t>
            </a:r>
          </a:p>
          <a:p>
            <a:pPr marL="461963" lvl="1" indent="-231775">
              <a:lnSpc>
                <a:spcPct val="85000"/>
              </a:lnSpc>
              <a:spcBef>
                <a:spcPts val="600"/>
              </a:spcBef>
            </a:pPr>
            <a:r>
              <a:rPr lang="en-US" sz="1800" smtClean="0"/>
              <a:t>ENT-T551 – Windows Server Power Management Overview</a:t>
            </a:r>
          </a:p>
          <a:p>
            <a:pPr marL="461963" lvl="1" indent="-231775">
              <a:lnSpc>
                <a:spcPct val="85000"/>
              </a:lnSpc>
              <a:spcBef>
                <a:spcPts val="600"/>
              </a:spcBef>
            </a:pPr>
            <a:r>
              <a:rPr lang="en-US" sz="1800" smtClean="0"/>
              <a:t>ENT–T552 – Windows Server Power Management Implementation Details </a:t>
            </a:r>
          </a:p>
          <a:p>
            <a:pPr marL="230188" indent="-230188">
              <a:lnSpc>
                <a:spcPct val="85000"/>
              </a:lnSpc>
              <a:spcBef>
                <a:spcPts val="600"/>
              </a:spcBef>
            </a:pPr>
            <a:r>
              <a:rPr lang="en-US" sz="2000" smtClean="0"/>
              <a:t>Email</a:t>
            </a:r>
          </a:p>
          <a:p>
            <a:pPr marL="461963" lvl="1" indent="-231775">
              <a:lnSpc>
                <a:spcPct val="85000"/>
              </a:lnSpc>
              <a:spcBef>
                <a:spcPts val="600"/>
              </a:spcBef>
            </a:pPr>
            <a:r>
              <a:rPr lang="en-US" sz="1800" smtClean="0"/>
              <a:t>energy@microsoft.com</a:t>
            </a:r>
            <a:endParaRPr lang="en-US" sz="1800"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a:t>
            </a:r>
            <a:r>
              <a:rPr lang="en-US" i="1" smtClean="0"/>
              <a:t>Power</a:t>
            </a:r>
            <a:r>
              <a:rPr lang="en-US" smtClean="0"/>
              <a:t> of WinHEC 2008!</a:t>
            </a:r>
            <a:endParaRPr lang="en-US" dirty="0"/>
          </a:p>
        </p:txBody>
      </p:sp>
      <p:graphicFrame>
        <p:nvGraphicFramePr>
          <p:cNvPr id="4" name="Table 3"/>
          <p:cNvGraphicFramePr>
            <a:graphicFrameLocks noGrp="1"/>
          </p:cNvGraphicFramePr>
          <p:nvPr/>
        </p:nvGraphicFramePr>
        <p:xfrm>
          <a:off x="381000" y="1417638"/>
          <a:ext cx="8382000" cy="4669128"/>
        </p:xfrm>
        <a:graphic>
          <a:graphicData uri="http://schemas.openxmlformats.org/drawingml/2006/table">
            <a:tbl>
              <a:tblPr bandRow="1">
                <a:tableStyleId>{327F97BB-C833-4FB7-BDE5-3F7075034690}</a:tableStyleId>
              </a:tblPr>
              <a:tblGrid>
                <a:gridCol w="1179945"/>
                <a:gridCol w="5163128"/>
                <a:gridCol w="2038927"/>
              </a:tblGrid>
              <a:tr h="583641">
                <a:tc>
                  <a:txBody>
                    <a:bodyPr/>
                    <a:lstStyle/>
                    <a:p>
                      <a:pPr marL="0" algn="ctr" defTabSz="761940" rtl="0" eaLnBrk="1" latinLnBrk="0" hangingPunct="1">
                        <a:lnSpc>
                          <a:spcPct val="90000"/>
                        </a:lnSpc>
                      </a:pPr>
                      <a:r>
                        <a:rPr lang="en-US" sz="1600" b="1"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COR-T540</a:t>
                      </a:r>
                      <a:endParaRPr lang="en-US" sz="1600" b="1"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marT="27432" marB="27432" anchor="ctr">
                    <a:lnL w="1905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905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solidFill>
                      <a:schemeClr val="bg2">
                        <a:alpha val="20000"/>
                      </a:schemeClr>
                    </a:solidFill>
                  </a:tcPr>
                </a:tc>
                <a:tc>
                  <a:txBody>
                    <a:bodyPr/>
                    <a:lstStyle/>
                    <a:p>
                      <a:pPr marL="0" algn="l" defTabSz="761940" rtl="0" eaLnBrk="1" latinLnBrk="0" hangingPunct="1">
                        <a:lnSpc>
                          <a:spcPct val="90000"/>
                        </a:lnSpc>
                      </a:pPr>
                      <a:r>
                        <a:rPr lang="en-US" sz="1600" b="1" kern="1200" dirty="0" smtClean="0">
                          <a:gradFill>
                            <a:gsLst>
                              <a:gs pos="28000">
                                <a:schemeClr val="bg2"/>
                              </a:gs>
                              <a:gs pos="48000">
                                <a:schemeClr val="bg2"/>
                              </a:gs>
                            </a:gsLst>
                            <a:lin ang="5400000" scaled="1"/>
                          </a:gradFill>
                          <a:effectLst/>
                          <a:latin typeface="Trebuchet MS" pitchFamily="34" charset="0"/>
                          <a:ea typeface="+mn-ea"/>
                          <a:cs typeface="+mn-cs"/>
                        </a:rPr>
                        <a:t>Windows 7 Power Management Overview</a:t>
                      </a:r>
                      <a:endParaRPr lang="en-US" sz="1600" b="1" kern="1200" dirty="0">
                        <a:gradFill>
                          <a:gsLst>
                            <a:gs pos="28000">
                              <a:schemeClr val="bg2"/>
                            </a:gs>
                            <a:gs pos="48000">
                              <a:schemeClr val="bg2"/>
                            </a:gs>
                          </a:gsLst>
                          <a:lin ang="5400000" scaled="1"/>
                        </a:gradFill>
                        <a:effectLst/>
                        <a:latin typeface="Trebuchet MS" pitchFamily="34" charset="0"/>
                        <a:ea typeface="+mn-ea"/>
                        <a:cs typeface="+mn-cs"/>
                      </a:endParaRPr>
                    </a:p>
                  </a:txBody>
                  <a:tcPr marT="27432" marB="27432" anchor="ctr">
                    <a:lnL w="1905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905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pPr marL="0" algn="l" defTabSz="761940" rtl="0" eaLnBrk="1" latinLnBrk="0" hangingPunct="1">
                        <a:lnSpc>
                          <a:spcPct val="90000"/>
                        </a:lnSpc>
                      </a:pPr>
                      <a:r>
                        <a:rPr lang="en-US" sz="1600" b="1" kern="1200" dirty="0" smtClean="0">
                          <a:gradFill>
                            <a:gsLst>
                              <a:gs pos="28000">
                                <a:schemeClr val="bg2"/>
                              </a:gs>
                              <a:gs pos="48000">
                                <a:schemeClr val="bg2"/>
                              </a:gs>
                            </a:gsLst>
                            <a:lin ang="5400000" scaled="1"/>
                          </a:gradFill>
                          <a:effectLst/>
                          <a:latin typeface="Trebuchet MS" pitchFamily="34" charset="0"/>
                          <a:ea typeface="+mn-ea"/>
                          <a:cs typeface="+mn-cs"/>
                        </a:rPr>
                        <a:t>Now</a:t>
                      </a:r>
                      <a:endParaRPr lang="en-US" sz="1600" b="1" kern="1200" dirty="0">
                        <a:gradFill>
                          <a:gsLst>
                            <a:gs pos="28000">
                              <a:schemeClr val="bg2"/>
                            </a:gs>
                            <a:gs pos="48000">
                              <a:schemeClr val="bg2"/>
                            </a:gs>
                          </a:gsLst>
                          <a:lin ang="5400000" scaled="1"/>
                        </a:gradFill>
                        <a:effectLst/>
                        <a:latin typeface="Trebuchet MS" pitchFamily="34" charset="0"/>
                        <a:ea typeface="+mn-ea"/>
                        <a:cs typeface="+mn-cs"/>
                      </a:endParaRPr>
                    </a:p>
                  </a:txBody>
                  <a:tcPr marT="27432" marB="27432" anchor="ctr">
                    <a:lnL w="1270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905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r>
              <a:tr h="583641">
                <a:tc>
                  <a:txBody>
                    <a:bodyPr/>
                    <a:lstStyle/>
                    <a:p>
                      <a:pPr marL="0" algn="ctr" defTabSz="761940" rtl="0" eaLnBrk="1" latinLnBrk="0" hangingPunct="1">
                        <a:lnSpc>
                          <a:spcPct val="90000"/>
                        </a:lnSpc>
                      </a:pPr>
                      <a:r>
                        <a:rPr lang="en-US" sz="16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MBL-T541</a:t>
                      </a:r>
                      <a:endParaRPr lang="en-US" sz="16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marT="27432" marB="27432" anchor="ctr">
                    <a:lnL w="1905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solidFill>
                      <a:schemeClr val="bg2">
                        <a:alpha val="30000"/>
                      </a:schemeClr>
                    </a:solidFill>
                  </a:tcPr>
                </a:tc>
                <a:tc>
                  <a:txBody>
                    <a:bodyPr/>
                    <a:lstStyle/>
                    <a:p>
                      <a:pPr marL="0" algn="l" defTabSz="761940" rtl="0" eaLnBrk="1" latinLnBrk="0" hangingPunct="1">
                        <a:lnSpc>
                          <a:spcPct val="90000"/>
                        </a:lnSpc>
                      </a:pPr>
                      <a:r>
                        <a:rPr lang="en-US" sz="1600" kern="1200" dirty="0" smtClean="0">
                          <a:gradFill>
                            <a:gsLst>
                              <a:gs pos="28000">
                                <a:schemeClr val="bg2"/>
                              </a:gs>
                              <a:gs pos="48000">
                                <a:schemeClr val="bg2"/>
                              </a:gs>
                            </a:gsLst>
                            <a:lin ang="5400000" scaled="1"/>
                          </a:gradFill>
                          <a:effectLst/>
                          <a:latin typeface="Trebuchet MS" pitchFamily="34" charset="0"/>
                          <a:ea typeface="+mn-ea"/>
                          <a:cs typeface="+mn-cs"/>
                        </a:rPr>
                        <a:t>Improving </a:t>
                      </a:r>
                      <a:r>
                        <a:rPr lang="en-US" sz="1600" kern="1200" smtClean="0">
                          <a:gradFill>
                            <a:gsLst>
                              <a:gs pos="28000">
                                <a:schemeClr val="bg2"/>
                              </a:gs>
                              <a:gs pos="48000">
                                <a:schemeClr val="bg2"/>
                              </a:gs>
                            </a:gsLst>
                            <a:lin ang="5400000" scaled="1"/>
                          </a:gradFill>
                          <a:effectLst/>
                          <a:latin typeface="Trebuchet MS" pitchFamily="34" charset="0"/>
                          <a:ea typeface="+mn-ea"/>
                          <a:cs typeface="+mn-cs"/>
                        </a:rPr>
                        <a:t>Platform Energy Efficiency (part 1)</a:t>
                      </a:r>
                      <a:endParaRPr lang="en-US" sz="1600" kern="1200" dirty="0">
                        <a:gradFill>
                          <a:gsLst>
                            <a:gs pos="28000">
                              <a:schemeClr val="bg2"/>
                            </a:gs>
                            <a:gs pos="48000">
                              <a:schemeClr val="bg2"/>
                            </a:gs>
                          </a:gsLst>
                          <a:lin ang="5400000" scaled="1"/>
                        </a:gradFill>
                        <a:effectLst/>
                        <a:latin typeface="Trebuchet MS" pitchFamily="34" charset="0"/>
                        <a:ea typeface="+mn-ea"/>
                        <a:cs typeface="+mn-cs"/>
                      </a:endParaRPr>
                    </a:p>
                  </a:txBody>
                  <a:tcPr marT="27432" marB="27432" anchor="ctr">
                    <a:lnL w="1905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pPr marL="0" algn="l" defTabSz="761940" rtl="0" eaLnBrk="1" latinLnBrk="0" hangingPunct="1">
                        <a:lnSpc>
                          <a:spcPct val="90000"/>
                        </a:lnSpc>
                      </a:pPr>
                      <a:r>
                        <a:rPr lang="en-US" sz="1600" kern="1200" smtClean="0">
                          <a:gradFill>
                            <a:gsLst>
                              <a:gs pos="28000">
                                <a:schemeClr val="bg2"/>
                              </a:gs>
                              <a:gs pos="48000">
                                <a:schemeClr val="bg2"/>
                              </a:gs>
                            </a:gsLst>
                            <a:lin ang="5400000" scaled="1"/>
                          </a:gradFill>
                          <a:effectLst/>
                          <a:latin typeface="Trebuchet MS" pitchFamily="34" charset="0"/>
                          <a:ea typeface="+mn-ea"/>
                          <a:cs typeface="+mn-cs"/>
                        </a:rPr>
                        <a:t>Today, 2:00–3:00</a:t>
                      </a:r>
                      <a:endParaRPr lang="en-US" sz="1600" kern="1200" dirty="0" smtClean="0">
                        <a:gradFill>
                          <a:gsLst>
                            <a:gs pos="28000">
                              <a:schemeClr val="bg2"/>
                            </a:gs>
                            <a:gs pos="48000">
                              <a:schemeClr val="bg2"/>
                            </a:gs>
                          </a:gsLst>
                          <a:lin ang="5400000" scaled="1"/>
                        </a:gradFill>
                        <a:effectLst/>
                        <a:latin typeface="Trebuchet MS" pitchFamily="34" charset="0"/>
                        <a:ea typeface="+mn-ea"/>
                        <a:cs typeface="+mn-cs"/>
                      </a:endParaRPr>
                    </a:p>
                    <a:p>
                      <a:pPr marL="0" algn="l" defTabSz="761940" rtl="0" eaLnBrk="1" latinLnBrk="0" hangingPunct="1">
                        <a:lnSpc>
                          <a:spcPct val="90000"/>
                        </a:lnSpc>
                      </a:pPr>
                      <a:r>
                        <a:rPr lang="en-US" sz="1600" kern="1200" dirty="0" smtClean="0">
                          <a:gradFill>
                            <a:gsLst>
                              <a:gs pos="28000">
                                <a:schemeClr val="bg2"/>
                              </a:gs>
                              <a:gs pos="48000">
                                <a:schemeClr val="bg2"/>
                              </a:gs>
                            </a:gsLst>
                            <a:lin ang="5400000" scaled="1"/>
                          </a:gradFill>
                          <a:effectLst/>
                          <a:latin typeface="Trebuchet MS" pitchFamily="34" charset="0"/>
                          <a:ea typeface="+mn-ea"/>
                          <a:cs typeface="+mn-cs"/>
                        </a:rPr>
                        <a:t>Room 404</a:t>
                      </a:r>
                      <a:endParaRPr lang="en-US" sz="1600" kern="1200" dirty="0">
                        <a:gradFill>
                          <a:gsLst>
                            <a:gs pos="28000">
                              <a:schemeClr val="bg2"/>
                            </a:gs>
                            <a:gs pos="48000">
                              <a:schemeClr val="bg2"/>
                            </a:gs>
                          </a:gsLst>
                          <a:lin ang="5400000" scaled="1"/>
                        </a:gradFill>
                        <a:effectLst/>
                        <a:latin typeface="Trebuchet MS" pitchFamily="34" charset="0"/>
                        <a:ea typeface="+mn-ea"/>
                        <a:cs typeface="+mn-cs"/>
                      </a:endParaRPr>
                    </a:p>
                  </a:txBody>
                  <a:tcPr marT="27432" marB="27432" anchor="ctr">
                    <a:lnL w="1270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r>
              <a:tr h="583641">
                <a:tc>
                  <a:txBody>
                    <a:bodyPr/>
                    <a:lstStyle/>
                    <a:p>
                      <a:pPr marL="0" algn="ctr" defTabSz="761940" rtl="0" eaLnBrk="1" latinLnBrk="0" hangingPunct="1">
                        <a:lnSpc>
                          <a:spcPct val="90000"/>
                        </a:lnSpc>
                      </a:pPr>
                      <a:r>
                        <a:rPr lang="en-US" sz="16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MBL-T541</a:t>
                      </a:r>
                      <a:endParaRPr lang="en-US" sz="16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marT="27432" marB="27432" anchor="ctr">
                    <a:lnL w="1905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solidFill>
                      <a:schemeClr val="bg2">
                        <a:alpha val="20000"/>
                      </a:schemeClr>
                    </a:solidFill>
                  </a:tcPr>
                </a:tc>
                <a:tc>
                  <a:txBody>
                    <a:bodyPr/>
                    <a:lstStyle/>
                    <a:p>
                      <a:pPr marL="0" algn="l" defTabSz="761940" rtl="0" eaLnBrk="1" latinLnBrk="0" hangingPunct="1">
                        <a:lnSpc>
                          <a:spcPct val="90000"/>
                        </a:lnSpc>
                      </a:pPr>
                      <a:r>
                        <a:rPr lang="en-US" sz="1600" kern="1200" dirty="0" smtClean="0">
                          <a:gradFill>
                            <a:gsLst>
                              <a:gs pos="28000">
                                <a:schemeClr val="bg2"/>
                              </a:gs>
                              <a:gs pos="48000">
                                <a:schemeClr val="bg2"/>
                              </a:gs>
                            </a:gsLst>
                            <a:lin ang="5400000" scaled="1"/>
                          </a:gradFill>
                          <a:effectLst/>
                          <a:latin typeface="Trebuchet MS" pitchFamily="34" charset="0"/>
                          <a:ea typeface="+mn-ea"/>
                          <a:cs typeface="+mn-cs"/>
                        </a:rPr>
                        <a:t>Improving Platform </a:t>
                      </a:r>
                      <a:r>
                        <a:rPr lang="en-US" sz="1600" kern="1200" smtClean="0">
                          <a:gradFill>
                            <a:gsLst>
                              <a:gs pos="28000">
                                <a:schemeClr val="bg2"/>
                              </a:gs>
                              <a:gs pos="48000">
                                <a:schemeClr val="bg2"/>
                              </a:gs>
                            </a:gsLst>
                            <a:lin ang="5400000" scaled="1"/>
                          </a:gradFill>
                          <a:effectLst/>
                          <a:latin typeface="Trebuchet MS" pitchFamily="34" charset="0"/>
                          <a:ea typeface="+mn-ea"/>
                          <a:cs typeface="+mn-cs"/>
                        </a:rPr>
                        <a:t>Energy Efficiency (part 2)</a:t>
                      </a:r>
                      <a:endParaRPr lang="en-US" sz="1600" kern="1200" dirty="0">
                        <a:gradFill>
                          <a:gsLst>
                            <a:gs pos="28000">
                              <a:schemeClr val="bg2"/>
                            </a:gs>
                            <a:gs pos="48000">
                              <a:schemeClr val="bg2"/>
                            </a:gs>
                          </a:gsLst>
                          <a:lin ang="5400000" scaled="1"/>
                        </a:gradFill>
                        <a:effectLst/>
                        <a:latin typeface="Trebuchet MS" pitchFamily="34" charset="0"/>
                        <a:ea typeface="+mn-ea"/>
                        <a:cs typeface="+mn-cs"/>
                      </a:endParaRPr>
                    </a:p>
                  </a:txBody>
                  <a:tcPr marT="27432" marB="27432" anchor="ctr">
                    <a:lnL w="1905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pPr marL="0" algn="l" defTabSz="761940" rtl="0" eaLnBrk="1" latinLnBrk="0" hangingPunct="1">
                        <a:lnSpc>
                          <a:spcPct val="90000"/>
                        </a:lnSpc>
                      </a:pPr>
                      <a:r>
                        <a:rPr lang="en-US" sz="1600" kern="1200" smtClean="0">
                          <a:gradFill>
                            <a:gsLst>
                              <a:gs pos="28000">
                                <a:schemeClr val="bg2"/>
                              </a:gs>
                              <a:gs pos="48000">
                                <a:schemeClr val="bg2"/>
                              </a:gs>
                            </a:gsLst>
                            <a:lin ang="5400000" scaled="1"/>
                          </a:gradFill>
                          <a:effectLst/>
                          <a:latin typeface="Trebuchet MS" pitchFamily="34" charset="0"/>
                          <a:ea typeface="+mn-ea"/>
                          <a:cs typeface="+mn-cs"/>
                        </a:rPr>
                        <a:t>Today, 3:15–4:15</a:t>
                      </a:r>
                      <a:endParaRPr lang="en-US" sz="1600" kern="1200" dirty="0" smtClean="0">
                        <a:gradFill>
                          <a:gsLst>
                            <a:gs pos="28000">
                              <a:schemeClr val="bg2"/>
                            </a:gs>
                            <a:gs pos="48000">
                              <a:schemeClr val="bg2"/>
                            </a:gs>
                          </a:gsLst>
                          <a:lin ang="5400000" scaled="1"/>
                        </a:gradFill>
                        <a:effectLst/>
                        <a:latin typeface="Trebuchet MS" pitchFamily="34" charset="0"/>
                        <a:ea typeface="+mn-ea"/>
                        <a:cs typeface="+mn-cs"/>
                      </a:endParaRPr>
                    </a:p>
                    <a:p>
                      <a:pPr marL="0" algn="l" defTabSz="761940" rtl="0" eaLnBrk="1" latinLnBrk="0" hangingPunct="1">
                        <a:lnSpc>
                          <a:spcPct val="90000"/>
                        </a:lnSpc>
                      </a:pPr>
                      <a:r>
                        <a:rPr lang="en-US" sz="1600" kern="1200" dirty="0" smtClean="0">
                          <a:gradFill>
                            <a:gsLst>
                              <a:gs pos="28000">
                                <a:schemeClr val="bg2"/>
                              </a:gs>
                              <a:gs pos="48000">
                                <a:schemeClr val="bg2"/>
                              </a:gs>
                            </a:gsLst>
                            <a:lin ang="5400000" scaled="1"/>
                          </a:gradFill>
                          <a:effectLst/>
                          <a:latin typeface="Trebuchet MS" pitchFamily="34" charset="0"/>
                          <a:ea typeface="+mn-ea"/>
                          <a:cs typeface="+mn-cs"/>
                        </a:rPr>
                        <a:t>Room 404</a:t>
                      </a:r>
                      <a:endParaRPr lang="en-US" sz="1600" kern="1200" dirty="0">
                        <a:gradFill>
                          <a:gsLst>
                            <a:gs pos="28000">
                              <a:schemeClr val="bg2"/>
                            </a:gs>
                            <a:gs pos="48000">
                              <a:schemeClr val="bg2"/>
                            </a:gs>
                          </a:gsLst>
                          <a:lin ang="5400000" scaled="1"/>
                        </a:gradFill>
                        <a:effectLst/>
                        <a:latin typeface="Trebuchet MS" pitchFamily="34" charset="0"/>
                        <a:ea typeface="+mn-ea"/>
                        <a:cs typeface="+mn-cs"/>
                      </a:endParaRPr>
                    </a:p>
                  </a:txBody>
                  <a:tcPr marT="27432" marB="27432" anchor="ctr">
                    <a:lnL w="1270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r>
              <a:tr h="583641">
                <a:tc>
                  <a:txBody>
                    <a:bodyPr/>
                    <a:lstStyle/>
                    <a:p>
                      <a:pPr marL="0" algn="ctr" defTabSz="761940" rtl="0" eaLnBrk="1" latinLnBrk="0" hangingPunct="1">
                        <a:lnSpc>
                          <a:spcPct val="90000"/>
                        </a:lnSpc>
                      </a:pPr>
                      <a:r>
                        <a:rPr lang="en-US" sz="16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COR-C622</a:t>
                      </a:r>
                      <a:endParaRPr lang="en-US" sz="16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marT="27432" marB="27432" anchor="ctr">
                    <a:lnL w="1905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solidFill>
                      <a:schemeClr val="bg2">
                        <a:alpha val="30000"/>
                      </a:schemeClr>
                    </a:solidFill>
                  </a:tcPr>
                </a:tc>
                <a:tc>
                  <a:txBody>
                    <a:bodyPr/>
                    <a:lstStyle/>
                    <a:p>
                      <a:pPr marL="0" algn="l" defTabSz="761940" rtl="0" eaLnBrk="1" latinLnBrk="0" hangingPunct="1">
                        <a:lnSpc>
                          <a:spcPct val="90000"/>
                        </a:lnSpc>
                      </a:pPr>
                      <a:r>
                        <a:rPr lang="en-US" sz="1600" kern="1200" smtClean="0">
                          <a:gradFill>
                            <a:gsLst>
                              <a:gs pos="28000">
                                <a:schemeClr val="bg2"/>
                              </a:gs>
                              <a:gs pos="48000">
                                <a:schemeClr val="bg2"/>
                              </a:gs>
                            </a:gsLst>
                            <a:lin ang="5400000" scaled="1"/>
                          </a:gradFill>
                          <a:effectLst/>
                          <a:latin typeface="Trebuchet MS" pitchFamily="34" charset="0"/>
                          <a:ea typeface="+mn-ea"/>
                          <a:cs typeface="+mn-cs"/>
                        </a:rPr>
                        <a:t>Discussion:  Windows 7 Power Management</a:t>
                      </a:r>
                      <a:endParaRPr lang="en-US" sz="1600" kern="1200" dirty="0">
                        <a:gradFill>
                          <a:gsLst>
                            <a:gs pos="28000">
                              <a:schemeClr val="bg2"/>
                            </a:gs>
                            <a:gs pos="48000">
                              <a:schemeClr val="bg2"/>
                            </a:gs>
                          </a:gsLst>
                          <a:lin ang="5400000" scaled="1"/>
                        </a:gradFill>
                        <a:effectLst/>
                        <a:latin typeface="Trebuchet MS" pitchFamily="34" charset="0"/>
                        <a:ea typeface="+mn-ea"/>
                        <a:cs typeface="+mn-cs"/>
                      </a:endParaRPr>
                    </a:p>
                  </a:txBody>
                  <a:tcPr marT="27432" marB="27432" anchor="ctr">
                    <a:lnL w="1905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pPr marL="0" algn="l" defTabSz="761940" rtl="0" eaLnBrk="1" latinLnBrk="0" hangingPunct="1">
                        <a:lnSpc>
                          <a:spcPct val="90000"/>
                        </a:lnSpc>
                      </a:pPr>
                      <a:r>
                        <a:rPr lang="en-US" sz="1600" kern="1200" smtClean="0">
                          <a:gradFill>
                            <a:gsLst>
                              <a:gs pos="28000">
                                <a:schemeClr val="bg2"/>
                              </a:gs>
                              <a:gs pos="48000">
                                <a:schemeClr val="bg2"/>
                              </a:gs>
                            </a:gsLst>
                            <a:lin ang="5400000" scaled="1"/>
                          </a:gradFill>
                          <a:effectLst/>
                          <a:latin typeface="Trebuchet MS" pitchFamily="34" charset="0"/>
                          <a:ea typeface="+mn-ea"/>
                          <a:cs typeface="+mn-cs"/>
                        </a:rPr>
                        <a:t>Today, 4:30–5:30</a:t>
                      </a:r>
                      <a:endParaRPr lang="en-US" sz="1600" kern="1200" dirty="0" smtClean="0">
                        <a:gradFill>
                          <a:gsLst>
                            <a:gs pos="28000">
                              <a:schemeClr val="bg2"/>
                            </a:gs>
                            <a:gs pos="48000">
                              <a:schemeClr val="bg2"/>
                            </a:gs>
                          </a:gsLst>
                          <a:lin ang="5400000" scaled="1"/>
                        </a:gradFill>
                        <a:effectLst/>
                        <a:latin typeface="Trebuchet MS" pitchFamily="34" charset="0"/>
                        <a:ea typeface="+mn-ea"/>
                        <a:cs typeface="+mn-cs"/>
                      </a:endParaRPr>
                    </a:p>
                    <a:p>
                      <a:pPr marL="0" algn="l" defTabSz="761940" rtl="0" eaLnBrk="1" latinLnBrk="0" hangingPunct="1">
                        <a:lnSpc>
                          <a:spcPct val="90000"/>
                        </a:lnSpc>
                      </a:pPr>
                      <a:r>
                        <a:rPr lang="en-US" sz="1600" kern="1200" dirty="0" smtClean="0">
                          <a:gradFill>
                            <a:gsLst>
                              <a:gs pos="28000">
                                <a:schemeClr val="bg2"/>
                              </a:gs>
                              <a:gs pos="48000">
                                <a:schemeClr val="bg2"/>
                              </a:gs>
                            </a:gsLst>
                            <a:lin ang="5400000" scaled="1"/>
                          </a:gradFill>
                          <a:effectLst/>
                          <a:latin typeface="Trebuchet MS" pitchFamily="34" charset="0"/>
                          <a:ea typeface="+mn-ea"/>
                          <a:cs typeface="+mn-cs"/>
                        </a:rPr>
                        <a:t>Room 402A</a:t>
                      </a:r>
                      <a:endParaRPr lang="en-US" sz="1600" kern="1200" dirty="0">
                        <a:gradFill>
                          <a:gsLst>
                            <a:gs pos="28000">
                              <a:schemeClr val="bg2"/>
                            </a:gs>
                            <a:gs pos="48000">
                              <a:schemeClr val="bg2"/>
                            </a:gs>
                          </a:gsLst>
                          <a:lin ang="5400000" scaled="1"/>
                        </a:gradFill>
                        <a:effectLst/>
                        <a:latin typeface="Trebuchet MS" pitchFamily="34" charset="0"/>
                        <a:ea typeface="+mn-ea"/>
                        <a:cs typeface="+mn-cs"/>
                      </a:endParaRPr>
                    </a:p>
                  </a:txBody>
                  <a:tcPr marT="27432" marB="27432" anchor="ctr">
                    <a:lnL w="1270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r>
              <a:tr h="583641">
                <a:tc>
                  <a:txBody>
                    <a:bodyPr/>
                    <a:lstStyle/>
                    <a:p>
                      <a:pPr marL="0" algn="ctr" defTabSz="761940" rtl="0" eaLnBrk="1" latinLnBrk="0" hangingPunct="1">
                        <a:lnSpc>
                          <a:spcPct val="90000"/>
                        </a:lnSpc>
                      </a:pPr>
                      <a:r>
                        <a:rPr lang="en-US" sz="16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COR-T542</a:t>
                      </a:r>
                      <a:endParaRPr lang="en-US" sz="16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marT="27432" marB="27432" anchor="ctr">
                    <a:lnL w="1905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solidFill>
                      <a:schemeClr val="bg2">
                        <a:alpha val="20000"/>
                      </a:schemeClr>
                    </a:solidFill>
                  </a:tcPr>
                </a:tc>
                <a:tc>
                  <a:txBody>
                    <a:bodyPr/>
                    <a:lstStyle/>
                    <a:p>
                      <a:pPr marL="0" algn="l" defTabSz="761940" rtl="0" eaLnBrk="1" latinLnBrk="0" hangingPunct="1">
                        <a:lnSpc>
                          <a:spcPct val="90000"/>
                        </a:lnSpc>
                      </a:pPr>
                      <a:r>
                        <a:rPr lang="en-US" sz="1600" kern="1200" smtClean="0">
                          <a:gradFill>
                            <a:gsLst>
                              <a:gs pos="28000">
                                <a:schemeClr val="bg2"/>
                              </a:gs>
                              <a:gs pos="48000">
                                <a:schemeClr val="bg2"/>
                              </a:gs>
                            </a:gsLst>
                            <a:lin ang="5400000" scaled="1"/>
                          </a:gradFill>
                          <a:effectLst/>
                          <a:latin typeface="Trebuchet MS" pitchFamily="34" charset="0"/>
                          <a:ea typeface="+mn-ea"/>
                          <a:cs typeface="+mn-cs"/>
                        </a:rPr>
                        <a:t>NDIS 6.20:  Core Network </a:t>
                      </a:r>
                    </a:p>
                    <a:p>
                      <a:pPr marL="0" algn="l" defTabSz="761940" rtl="0" eaLnBrk="1" latinLnBrk="0" hangingPunct="1">
                        <a:lnSpc>
                          <a:spcPct val="90000"/>
                        </a:lnSpc>
                      </a:pPr>
                      <a:r>
                        <a:rPr lang="en-US" sz="1600" kern="1200" smtClean="0">
                          <a:gradFill>
                            <a:gsLst>
                              <a:gs pos="28000">
                                <a:schemeClr val="bg2"/>
                              </a:gs>
                              <a:gs pos="48000">
                                <a:schemeClr val="bg2"/>
                              </a:gs>
                            </a:gsLst>
                            <a:lin ang="5400000" scaled="1"/>
                          </a:gradFill>
                          <a:effectLst/>
                          <a:latin typeface="Trebuchet MS" pitchFamily="34" charset="0"/>
                          <a:ea typeface="+mn-ea"/>
                          <a:cs typeface="+mn-cs"/>
                        </a:rPr>
                        <a:t>Power Management Fundamentals</a:t>
                      </a:r>
                      <a:endParaRPr lang="en-US" sz="1600" kern="1200" dirty="0">
                        <a:gradFill>
                          <a:gsLst>
                            <a:gs pos="28000">
                              <a:schemeClr val="bg2"/>
                            </a:gs>
                            <a:gs pos="48000">
                              <a:schemeClr val="bg2"/>
                            </a:gs>
                          </a:gsLst>
                          <a:lin ang="5400000" scaled="1"/>
                        </a:gradFill>
                        <a:effectLst/>
                        <a:latin typeface="Trebuchet MS" pitchFamily="34" charset="0"/>
                        <a:ea typeface="+mn-ea"/>
                        <a:cs typeface="+mn-cs"/>
                      </a:endParaRPr>
                    </a:p>
                  </a:txBody>
                  <a:tcPr marT="27432" marB="27432" anchor="ctr">
                    <a:lnL w="1905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pPr marL="0" algn="l" defTabSz="761940" rtl="0" eaLnBrk="1" latinLnBrk="0" hangingPunct="1">
                        <a:lnSpc>
                          <a:spcPct val="90000"/>
                        </a:lnSpc>
                      </a:pPr>
                      <a:r>
                        <a:rPr lang="en-US" sz="1600" kern="1200" smtClean="0">
                          <a:gradFill>
                            <a:gsLst>
                              <a:gs pos="28000">
                                <a:schemeClr val="bg2"/>
                              </a:gs>
                              <a:gs pos="48000">
                                <a:schemeClr val="bg2"/>
                              </a:gs>
                            </a:gsLst>
                            <a:lin ang="5400000" scaled="1"/>
                          </a:gradFill>
                          <a:effectLst/>
                          <a:latin typeface="Trebuchet MS" pitchFamily="34" charset="0"/>
                          <a:ea typeface="+mn-ea"/>
                          <a:cs typeface="+mn-cs"/>
                        </a:rPr>
                        <a:t>Today, 4:30–5:30</a:t>
                      </a:r>
                      <a:endParaRPr lang="en-US" sz="1600" kern="1200" dirty="0" smtClean="0">
                        <a:gradFill>
                          <a:gsLst>
                            <a:gs pos="28000">
                              <a:schemeClr val="bg2"/>
                            </a:gs>
                            <a:gs pos="48000">
                              <a:schemeClr val="bg2"/>
                            </a:gs>
                          </a:gsLst>
                          <a:lin ang="5400000" scaled="1"/>
                        </a:gradFill>
                        <a:effectLst/>
                        <a:latin typeface="Trebuchet MS" pitchFamily="34" charset="0"/>
                        <a:ea typeface="+mn-ea"/>
                        <a:cs typeface="+mn-cs"/>
                      </a:endParaRPr>
                    </a:p>
                    <a:p>
                      <a:pPr marL="0" algn="l" defTabSz="761940" rtl="0" eaLnBrk="1" latinLnBrk="0" hangingPunct="1">
                        <a:lnSpc>
                          <a:spcPct val="90000"/>
                        </a:lnSpc>
                      </a:pPr>
                      <a:r>
                        <a:rPr lang="en-US" sz="1600" kern="1200" dirty="0" smtClean="0">
                          <a:gradFill>
                            <a:gsLst>
                              <a:gs pos="28000">
                                <a:schemeClr val="bg2"/>
                              </a:gs>
                              <a:gs pos="48000">
                                <a:schemeClr val="bg2"/>
                              </a:gs>
                            </a:gsLst>
                            <a:lin ang="5400000" scaled="1"/>
                          </a:gradFill>
                          <a:effectLst/>
                          <a:latin typeface="Trebuchet MS" pitchFamily="34" charset="0"/>
                          <a:ea typeface="+mn-ea"/>
                          <a:cs typeface="+mn-cs"/>
                        </a:rPr>
                        <a:t>Room 404</a:t>
                      </a:r>
                      <a:endParaRPr lang="en-US" sz="1600" kern="1200" dirty="0">
                        <a:gradFill>
                          <a:gsLst>
                            <a:gs pos="28000">
                              <a:schemeClr val="bg2"/>
                            </a:gs>
                            <a:gs pos="48000">
                              <a:schemeClr val="bg2"/>
                            </a:gs>
                          </a:gsLst>
                          <a:lin ang="5400000" scaled="1"/>
                        </a:gradFill>
                        <a:effectLst/>
                        <a:latin typeface="Trebuchet MS" pitchFamily="34" charset="0"/>
                        <a:ea typeface="+mn-ea"/>
                        <a:cs typeface="+mn-cs"/>
                      </a:endParaRPr>
                    </a:p>
                  </a:txBody>
                  <a:tcPr marT="27432" marB="27432" anchor="ctr">
                    <a:lnL w="1270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r>
              <a:tr h="583641">
                <a:tc>
                  <a:txBody>
                    <a:bodyPr/>
                    <a:lstStyle/>
                    <a:p>
                      <a:pPr marL="0" algn="ctr" defTabSz="761940" rtl="0" eaLnBrk="1" latinLnBrk="0" hangingPunct="1">
                        <a:lnSpc>
                          <a:spcPct val="90000"/>
                        </a:lnSpc>
                      </a:pPr>
                      <a:r>
                        <a:rPr lang="en-US" sz="16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ENT-T551</a:t>
                      </a:r>
                      <a:endParaRPr lang="en-US" sz="16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marT="27432" marB="27432" anchor="ctr">
                    <a:lnL w="1905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solidFill>
                      <a:schemeClr val="bg2">
                        <a:alpha val="30000"/>
                      </a:schemeClr>
                    </a:solidFill>
                  </a:tcPr>
                </a:tc>
                <a:tc>
                  <a:txBody>
                    <a:bodyPr/>
                    <a:lstStyle/>
                    <a:p>
                      <a:pPr marL="0" algn="l" defTabSz="761940" rtl="0" eaLnBrk="1" latinLnBrk="0" hangingPunct="1">
                        <a:lnSpc>
                          <a:spcPct val="90000"/>
                        </a:lnSpc>
                      </a:pPr>
                      <a:r>
                        <a:rPr lang="en-US" sz="1600" kern="1200" dirty="0" smtClean="0">
                          <a:gradFill>
                            <a:gsLst>
                              <a:gs pos="28000">
                                <a:schemeClr val="bg2"/>
                              </a:gs>
                              <a:gs pos="48000">
                                <a:schemeClr val="bg2"/>
                              </a:gs>
                            </a:gsLst>
                            <a:lin ang="5400000" scaled="1"/>
                          </a:gradFill>
                          <a:effectLst/>
                          <a:latin typeface="Trebuchet MS" pitchFamily="34" charset="0"/>
                          <a:ea typeface="+mn-ea"/>
                          <a:cs typeface="+mn-cs"/>
                        </a:rPr>
                        <a:t>Windows </a:t>
                      </a:r>
                      <a:r>
                        <a:rPr lang="en-US" sz="1600" kern="1200" smtClean="0">
                          <a:gradFill>
                            <a:gsLst>
                              <a:gs pos="28000">
                                <a:schemeClr val="bg2"/>
                              </a:gs>
                              <a:gs pos="48000">
                                <a:schemeClr val="bg2"/>
                              </a:gs>
                            </a:gsLst>
                            <a:lin ang="5400000" scaled="1"/>
                          </a:gradFill>
                          <a:effectLst/>
                          <a:latin typeface="Trebuchet MS" pitchFamily="34" charset="0"/>
                          <a:ea typeface="+mn-ea"/>
                          <a:cs typeface="+mn-cs"/>
                        </a:rPr>
                        <a:t>Server Power Management Overview</a:t>
                      </a:r>
                      <a:endParaRPr lang="en-US" sz="1600" kern="1200" dirty="0">
                        <a:gradFill>
                          <a:gsLst>
                            <a:gs pos="28000">
                              <a:schemeClr val="bg2"/>
                            </a:gs>
                            <a:gs pos="48000">
                              <a:schemeClr val="bg2"/>
                            </a:gs>
                          </a:gsLst>
                          <a:lin ang="5400000" scaled="1"/>
                        </a:gradFill>
                        <a:effectLst/>
                        <a:latin typeface="Trebuchet MS" pitchFamily="34" charset="0"/>
                        <a:ea typeface="+mn-ea"/>
                        <a:cs typeface="+mn-cs"/>
                      </a:endParaRPr>
                    </a:p>
                  </a:txBody>
                  <a:tcPr marT="27432" marB="27432" anchor="ctr">
                    <a:lnL w="1905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pPr marL="0" algn="l" defTabSz="761940" rtl="0" eaLnBrk="1" latinLnBrk="0" hangingPunct="1">
                        <a:lnSpc>
                          <a:spcPct val="90000"/>
                        </a:lnSpc>
                      </a:pPr>
                      <a:r>
                        <a:rPr lang="en-US" sz="1600" kern="1200" smtClean="0">
                          <a:gradFill>
                            <a:gsLst>
                              <a:gs pos="28000">
                                <a:schemeClr val="bg2"/>
                              </a:gs>
                              <a:gs pos="48000">
                                <a:schemeClr val="bg2"/>
                              </a:gs>
                            </a:gsLst>
                            <a:lin ang="5400000" scaled="1"/>
                          </a:gradFill>
                          <a:effectLst/>
                          <a:latin typeface="Trebuchet MS" pitchFamily="34" charset="0"/>
                          <a:ea typeface="+mn-ea"/>
                          <a:cs typeface="+mn-cs"/>
                        </a:rPr>
                        <a:t>Thursday, 2:00–3:00</a:t>
                      </a:r>
                      <a:endParaRPr lang="en-US" sz="1600" kern="1200" dirty="0" smtClean="0">
                        <a:gradFill>
                          <a:gsLst>
                            <a:gs pos="28000">
                              <a:schemeClr val="bg2"/>
                            </a:gs>
                            <a:gs pos="48000">
                              <a:schemeClr val="bg2"/>
                            </a:gs>
                          </a:gsLst>
                          <a:lin ang="5400000" scaled="1"/>
                        </a:gradFill>
                        <a:effectLst/>
                        <a:latin typeface="Trebuchet MS" pitchFamily="34" charset="0"/>
                        <a:ea typeface="+mn-ea"/>
                        <a:cs typeface="+mn-cs"/>
                      </a:endParaRPr>
                    </a:p>
                    <a:p>
                      <a:pPr marL="0" algn="l" defTabSz="761940" rtl="0" eaLnBrk="1" latinLnBrk="0" hangingPunct="1">
                        <a:lnSpc>
                          <a:spcPct val="90000"/>
                        </a:lnSpc>
                      </a:pPr>
                      <a:r>
                        <a:rPr lang="en-US" sz="1600" kern="1200" dirty="0" smtClean="0">
                          <a:gradFill>
                            <a:gsLst>
                              <a:gs pos="28000">
                                <a:schemeClr val="bg2"/>
                              </a:gs>
                              <a:gs pos="48000">
                                <a:schemeClr val="bg2"/>
                              </a:gs>
                            </a:gsLst>
                            <a:lin ang="5400000" scaled="1"/>
                          </a:gradFill>
                          <a:effectLst/>
                          <a:latin typeface="Trebuchet MS" pitchFamily="34" charset="0"/>
                          <a:ea typeface="+mn-ea"/>
                          <a:cs typeface="+mn-cs"/>
                        </a:rPr>
                        <a:t>Hall K</a:t>
                      </a:r>
                      <a:endParaRPr lang="en-US" sz="1600" kern="1200" dirty="0">
                        <a:gradFill>
                          <a:gsLst>
                            <a:gs pos="28000">
                              <a:schemeClr val="bg2"/>
                            </a:gs>
                            <a:gs pos="48000">
                              <a:schemeClr val="bg2"/>
                            </a:gs>
                          </a:gsLst>
                          <a:lin ang="5400000" scaled="1"/>
                        </a:gradFill>
                        <a:effectLst/>
                        <a:latin typeface="Trebuchet MS" pitchFamily="34" charset="0"/>
                        <a:ea typeface="+mn-ea"/>
                        <a:cs typeface="+mn-cs"/>
                      </a:endParaRPr>
                    </a:p>
                  </a:txBody>
                  <a:tcPr marT="27432" marB="27432" anchor="ctr">
                    <a:lnL w="1270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r>
              <a:tr h="583641">
                <a:tc>
                  <a:txBody>
                    <a:bodyPr/>
                    <a:lstStyle/>
                    <a:p>
                      <a:pPr marL="0" algn="ctr" defTabSz="761940" rtl="0" eaLnBrk="1" latinLnBrk="0" hangingPunct="1">
                        <a:lnSpc>
                          <a:spcPct val="90000"/>
                        </a:lnSpc>
                      </a:pPr>
                      <a:r>
                        <a:rPr lang="en-US" sz="16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ENT-T552</a:t>
                      </a:r>
                      <a:endParaRPr lang="en-US" sz="16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marT="27432" marB="27432" anchor="ctr">
                    <a:lnL w="1905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solidFill>
                      <a:schemeClr val="bg2">
                        <a:alpha val="20000"/>
                      </a:schemeClr>
                    </a:solidFill>
                  </a:tcPr>
                </a:tc>
                <a:tc>
                  <a:txBody>
                    <a:bodyPr/>
                    <a:lstStyle/>
                    <a:p>
                      <a:pPr marL="0" algn="l" defTabSz="761940" rtl="0" eaLnBrk="1" latinLnBrk="0" hangingPunct="1">
                        <a:lnSpc>
                          <a:spcPct val="90000"/>
                        </a:lnSpc>
                      </a:pPr>
                      <a:r>
                        <a:rPr lang="en-US" sz="1600" kern="1200" dirty="0" smtClean="0">
                          <a:gradFill>
                            <a:gsLst>
                              <a:gs pos="28000">
                                <a:schemeClr val="bg2"/>
                              </a:gs>
                              <a:gs pos="48000">
                                <a:schemeClr val="bg2"/>
                              </a:gs>
                            </a:gsLst>
                            <a:lin ang="5400000" scaled="1"/>
                          </a:gradFill>
                          <a:effectLst/>
                          <a:latin typeface="Trebuchet MS" pitchFamily="34" charset="0"/>
                          <a:ea typeface="+mn-ea"/>
                          <a:cs typeface="+mn-cs"/>
                        </a:rPr>
                        <a:t>Windows Server Power </a:t>
                      </a:r>
                      <a:r>
                        <a:rPr lang="en-US" sz="1600" kern="1200" smtClean="0">
                          <a:gradFill>
                            <a:gsLst>
                              <a:gs pos="28000">
                                <a:schemeClr val="bg2"/>
                              </a:gs>
                              <a:gs pos="48000">
                                <a:schemeClr val="bg2"/>
                              </a:gs>
                            </a:gsLst>
                            <a:lin ang="5400000" scaled="1"/>
                          </a:gradFill>
                          <a:effectLst/>
                          <a:latin typeface="Trebuchet MS" pitchFamily="34" charset="0"/>
                          <a:ea typeface="+mn-ea"/>
                          <a:cs typeface="+mn-cs"/>
                        </a:rPr>
                        <a:t>Management </a:t>
                      </a:r>
                      <a:br>
                        <a:rPr lang="en-US" sz="1600" kern="1200" smtClean="0">
                          <a:gradFill>
                            <a:gsLst>
                              <a:gs pos="28000">
                                <a:schemeClr val="bg2"/>
                              </a:gs>
                              <a:gs pos="48000">
                                <a:schemeClr val="bg2"/>
                              </a:gs>
                            </a:gsLst>
                            <a:lin ang="5400000" scaled="1"/>
                          </a:gradFill>
                          <a:effectLst/>
                          <a:latin typeface="Trebuchet MS" pitchFamily="34" charset="0"/>
                          <a:ea typeface="+mn-ea"/>
                          <a:cs typeface="+mn-cs"/>
                        </a:rPr>
                      </a:br>
                      <a:r>
                        <a:rPr lang="en-US" sz="1600" kern="1200" smtClean="0">
                          <a:gradFill>
                            <a:gsLst>
                              <a:gs pos="28000">
                                <a:schemeClr val="bg2"/>
                              </a:gs>
                              <a:gs pos="48000">
                                <a:schemeClr val="bg2"/>
                              </a:gs>
                            </a:gsLst>
                            <a:lin ang="5400000" scaled="1"/>
                          </a:gradFill>
                          <a:effectLst/>
                          <a:latin typeface="Trebuchet MS" pitchFamily="34" charset="0"/>
                          <a:ea typeface="+mn-ea"/>
                          <a:cs typeface="+mn-cs"/>
                        </a:rPr>
                        <a:t>Implementation Details</a:t>
                      </a:r>
                      <a:endParaRPr lang="en-US" sz="1600" kern="1200" dirty="0">
                        <a:gradFill>
                          <a:gsLst>
                            <a:gs pos="28000">
                              <a:schemeClr val="bg2"/>
                            </a:gs>
                            <a:gs pos="48000">
                              <a:schemeClr val="bg2"/>
                            </a:gs>
                          </a:gsLst>
                          <a:lin ang="5400000" scaled="1"/>
                        </a:gradFill>
                        <a:effectLst/>
                        <a:latin typeface="Trebuchet MS" pitchFamily="34" charset="0"/>
                        <a:ea typeface="+mn-ea"/>
                        <a:cs typeface="+mn-cs"/>
                      </a:endParaRPr>
                    </a:p>
                  </a:txBody>
                  <a:tcPr marT="27432" marB="27432" anchor="ctr">
                    <a:lnL w="1905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pPr marL="0" algn="l" defTabSz="761940" rtl="0" eaLnBrk="1" latinLnBrk="0" hangingPunct="1">
                        <a:lnSpc>
                          <a:spcPct val="90000"/>
                        </a:lnSpc>
                      </a:pPr>
                      <a:r>
                        <a:rPr lang="en-US" sz="1600" kern="1200" smtClean="0">
                          <a:gradFill>
                            <a:gsLst>
                              <a:gs pos="28000">
                                <a:schemeClr val="bg2"/>
                              </a:gs>
                              <a:gs pos="48000">
                                <a:schemeClr val="bg2"/>
                              </a:gs>
                            </a:gsLst>
                            <a:lin ang="5400000" scaled="1"/>
                          </a:gradFill>
                          <a:effectLst/>
                          <a:latin typeface="Trebuchet MS" pitchFamily="34" charset="0"/>
                          <a:ea typeface="+mn-ea"/>
                          <a:cs typeface="+mn-cs"/>
                        </a:rPr>
                        <a:t>Thursday, 3:15–4:15</a:t>
                      </a:r>
                      <a:endParaRPr lang="en-US" sz="1600" kern="1200" dirty="0" smtClean="0">
                        <a:gradFill>
                          <a:gsLst>
                            <a:gs pos="28000">
                              <a:schemeClr val="bg2"/>
                            </a:gs>
                            <a:gs pos="48000">
                              <a:schemeClr val="bg2"/>
                            </a:gs>
                          </a:gsLst>
                          <a:lin ang="5400000" scaled="1"/>
                        </a:gradFill>
                        <a:effectLst/>
                        <a:latin typeface="Trebuchet MS" pitchFamily="34" charset="0"/>
                        <a:ea typeface="+mn-ea"/>
                        <a:cs typeface="+mn-cs"/>
                      </a:endParaRPr>
                    </a:p>
                    <a:p>
                      <a:pPr marL="0" algn="l" defTabSz="761940" rtl="0" eaLnBrk="1" latinLnBrk="0" hangingPunct="1">
                        <a:lnSpc>
                          <a:spcPct val="90000"/>
                        </a:lnSpc>
                      </a:pPr>
                      <a:r>
                        <a:rPr lang="en-US" sz="1600" kern="1200" dirty="0" smtClean="0">
                          <a:gradFill>
                            <a:gsLst>
                              <a:gs pos="28000">
                                <a:schemeClr val="bg2"/>
                              </a:gs>
                              <a:gs pos="48000">
                                <a:schemeClr val="bg2"/>
                              </a:gs>
                            </a:gsLst>
                            <a:lin ang="5400000" scaled="1"/>
                          </a:gradFill>
                          <a:effectLst/>
                          <a:latin typeface="Trebuchet MS" pitchFamily="34" charset="0"/>
                          <a:ea typeface="+mn-ea"/>
                          <a:cs typeface="+mn-cs"/>
                        </a:rPr>
                        <a:t>Hall K</a:t>
                      </a:r>
                      <a:endParaRPr lang="en-US" sz="1600" kern="1200" dirty="0">
                        <a:gradFill>
                          <a:gsLst>
                            <a:gs pos="28000">
                              <a:schemeClr val="bg2"/>
                            </a:gs>
                            <a:gs pos="48000">
                              <a:schemeClr val="bg2"/>
                            </a:gs>
                          </a:gsLst>
                          <a:lin ang="5400000" scaled="1"/>
                        </a:gradFill>
                        <a:effectLst/>
                        <a:latin typeface="Trebuchet MS" pitchFamily="34" charset="0"/>
                        <a:ea typeface="+mn-ea"/>
                        <a:cs typeface="+mn-cs"/>
                      </a:endParaRPr>
                    </a:p>
                  </a:txBody>
                  <a:tcPr marT="27432" marB="27432" anchor="ctr">
                    <a:lnL w="1270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r>
              <a:tr h="583641">
                <a:tc>
                  <a:txBody>
                    <a:bodyPr/>
                    <a:lstStyle/>
                    <a:p>
                      <a:pPr marL="0" algn="ctr" defTabSz="761940" rtl="0" eaLnBrk="1" latinLnBrk="0" hangingPunct="1">
                        <a:lnSpc>
                          <a:spcPct val="90000"/>
                        </a:lnSpc>
                      </a:pPr>
                      <a:r>
                        <a:rPr lang="en-US" sz="16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COR-C633</a:t>
                      </a:r>
                      <a:endParaRPr lang="en-US" sz="16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marT="27432" marB="27432" anchor="ctr">
                    <a:lnL w="1905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9050" cap="flat" cmpd="sng" algn="ctr">
                      <a:solidFill>
                        <a:srgbClr val="FFFFFF">
                          <a:alpha val="49804"/>
                        </a:srgbClr>
                      </a:solidFill>
                      <a:prstDash val="solid"/>
                      <a:round/>
                      <a:headEnd type="none" w="med" len="med"/>
                      <a:tailEnd type="none" w="med" len="med"/>
                    </a:lnB>
                    <a:solidFill>
                      <a:schemeClr val="bg2">
                        <a:alpha val="30000"/>
                      </a:schemeClr>
                    </a:solidFill>
                  </a:tcPr>
                </a:tc>
                <a:tc>
                  <a:txBody>
                    <a:bodyPr/>
                    <a:lstStyle/>
                    <a:p>
                      <a:pPr marL="0" algn="l" defTabSz="761940" rtl="0" eaLnBrk="1" latinLnBrk="0" hangingPunct="1">
                        <a:lnSpc>
                          <a:spcPct val="90000"/>
                        </a:lnSpc>
                      </a:pPr>
                      <a:r>
                        <a:rPr lang="en-US" sz="1600" kern="1200" dirty="0" smtClean="0">
                          <a:gradFill>
                            <a:gsLst>
                              <a:gs pos="28000">
                                <a:schemeClr val="bg2"/>
                              </a:gs>
                              <a:gs pos="48000">
                                <a:schemeClr val="bg2"/>
                              </a:gs>
                            </a:gsLst>
                            <a:lin ang="5400000" scaled="1"/>
                          </a:gradFill>
                          <a:effectLst/>
                          <a:latin typeface="Trebuchet MS" pitchFamily="34" charset="0"/>
                          <a:ea typeface="+mn-ea"/>
                          <a:cs typeface="+mn-cs"/>
                        </a:rPr>
                        <a:t>Microsoft Tools </a:t>
                      </a:r>
                      <a:r>
                        <a:rPr lang="en-US" sz="1600" kern="1200" smtClean="0">
                          <a:gradFill>
                            <a:gsLst>
                              <a:gs pos="28000">
                                <a:schemeClr val="bg2"/>
                              </a:gs>
                              <a:gs pos="48000">
                                <a:schemeClr val="bg2"/>
                              </a:gs>
                            </a:gsLst>
                            <a:lin ang="5400000" scaled="1"/>
                          </a:gradFill>
                          <a:effectLst/>
                          <a:latin typeface="Trebuchet MS" pitchFamily="34" charset="0"/>
                          <a:ea typeface="+mn-ea"/>
                          <a:cs typeface="+mn-cs"/>
                        </a:rPr>
                        <a:t>for Energy </a:t>
                      </a:r>
                      <a:r>
                        <a:rPr lang="en-US" sz="1600" kern="1200" dirty="0" smtClean="0">
                          <a:gradFill>
                            <a:gsLst>
                              <a:gs pos="28000">
                                <a:schemeClr val="bg2"/>
                              </a:gs>
                              <a:gs pos="48000">
                                <a:schemeClr val="bg2"/>
                              </a:gs>
                            </a:gsLst>
                            <a:lin ang="5400000" scaled="1"/>
                          </a:gradFill>
                          <a:effectLst/>
                          <a:latin typeface="Trebuchet MS" pitchFamily="34" charset="0"/>
                          <a:ea typeface="+mn-ea"/>
                          <a:cs typeface="+mn-cs"/>
                        </a:rPr>
                        <a:t>Efficiency Diagnostics</a:t>
                      </a:r>
                      <a:endParaRPr lang="en-US" sz="1600" kern="1200" dirty="0">
                        <a:gradFill>
                          <a:gsLst>
                            <a:gs pos="28000">
                              <a:schemeClr val="bg2"/>
                            </a:gs>
                            <a:gs pos="48000">
                              <a:schemeClr val="bg2"/>
                            </a:gs>
                          </a:gsLst>
                          <a:lin ang="5400000" scaled="1"/>
                        </a:gradFill>
                        <a:effectLst/>
                        <a:latin typeface="Trebuchet MS" pitchFamily="34" charset="0"/>
                        <a:ea typeface="+mn-ea"/>
                        <a:cs typeface="+mn-cs"/>
                      </a:endParaRPr>
                    </a:p>
                  </a:txBody>
                  <a:tcPr marT="27432" marB="27432" anchor="ctr">
                    <a:lnL w="1905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9050" cap="flat" cmpd="sng" algn="ctr">
                      <a:solidFill>
                        <a:srgbClr val="FFFFFF">
                          <a:alpha val="49804"/>
                        </a:srgbClr>
                      </a:solidFill>
                      <a:prstDash val="solid"/>
                      <a:round/>
                      <a:headEnd type="none" w="med" len="med"/>
                      <a:tailEnd type="none" w="med" len="med"/>
                    </a:lnB>
                  </a:tcPr>
                </a:tc>
                <a:tc>
                  <a:txBody>
                    <a:bodyPr/>
                    <a:lstStyle/>
                    <a:p>
                      <a:pPr marL="0" algn="l" defTabSz="761940" rtl="0" eaLnBrk="1" latinLnBrk="0" hangingPunct="1">
                        <a:lnSpc>
                          <a:spcPct val="90000"/>
                        </a:lnSpc>
                      </a:pPr>
                      <a:r>
                        <a:rPr lang="en-US" sz="1600" kern="1200" dirty="0" smtClean="0">
                          <a:gradFill>
                            <a:gsLst>
                              <a:gs pos="28000">
                                <a:schemeClr val="bg2"/>
                              </a:gs>
                              <a:gs pos="48000">
                                <a:schemeClr val="bg2"/>
                              </a:gs>
                            </a:gsLst>
                            <a:lin ang="5400000" scaled="1"/>
                          </a:gradFill>
                          <a:effectLst/>
                          <a:latin typeface="Trebuchet MS" pitchFamily="34" charset="0"/>
                          <a:ea typeface="+mn-ea"/>
                          <a:cs typeface="+mn-cs"/>
                        </a:rPr>
                        <a:t>Thursday, 2:00–3:00</a:t>
                      </a:r>
                    </a:p>
                    <a:p>
                      <a:pPr marL="0" algn="l" defTabSz="761940" rtl="0" eaLnBrk="1" latinLnBrk="0" hangingPunct="1">
                        <a:lnSpc>
                          <a:spcPct val="90000"/>
                        </a:lnSpc>
                      </a:pPr>
                      <a:r>
                        <a:rPr lang="en-US" sz="1600" kern="1200" dirty="0" smtClean="0">
                          <a:gradFill>
                            <a:gsLst>
                              <a:gs pos="28000">
                                <a:schemeClr val="bg2"/>
                              </a:gs>
                              <a:gs pos="48000">
                                <a:schemeClr val="bg2"/>
                              </a:gs>
                            </a:gsLst>
                            <a:lin ang="5400000" scaled="1"/>
                          </a:gradFill>
                          <a:effectLst/>
                          <a:latin typeface="Trebuchet MS" pitchFamily="34" charset="0"/>
                          <a:ea typeface="+mn-ea"/>
                          <a:cs typeface="+mn-cs"/>
                        </a:rPr>
                        <a:t>Room 402A</a:t>
                      </a:r>
                      <a:endParaRPr lang="en-US" sz="1600" kern="1200" dirty="0">
                        <a:gradFill>
                          <a:gsLst>
                            <a:gs pos="28000">
                              <a:schemeClr val="bg2"/>
                            </a:gs>
                            <a:gs pos="48000">
                              <a:schemeClr val="bg2"/>
                            </a:gs>
                          </a:gsLst>
                          <a:lin ang="5400000" scaled="1"/>
                        </a:gradFill>
                        <a:effectLst/>
                        <a:latin typeface="Trebuchet MS" pitchFamily="34" charset="0"/>
                        <a:ea typeface="+mn-ea"/>
                        <a:cs typeface="+mn-cs"/>
                      </a:endParaRPr>
                    </a:p>
                  </a:txBody>
                  <a:tcPr marT="27432" marB="27432" anchor="ctr">
                    <a:lnL w="1270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9050" cap="flat" cmpd="sng" algn="ctr">
                      <a:solidFill>
                        <a:srgbClr val="FFFFFF">
                          <a:alpha val="49804"/>
                        </a:srgbClr>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a:t>
            </a:r>
            <a:r>
              <a:rPr lang="en-US" sz="700">
                <a:solidFill>
                  <a:schemeClr val="tx2"/>
                </a:solidFill>
                <a:latin typeface="Trebuchet MS" pitchFamily="34" charset="0"/>
                <a:cs typeface="Arial" charset="0"/>
              </a:rPr>
              <a:t>presentation</a:t>
            </a:r>
            <a:r>
              <a:rPr lang="en-US" sz="700" smtClean="0">
                <a:solidFill>
                  <a:schemeClr val="tx2"/>
                </a:solidFill>
                <a:latin typeface="Trebuchet MS" pitchFamily="34" charset="0"/>
                <a:cs typeface="Arial" charset="0"/>
              </a:rPr>
              <a:t>. Because </a:t>
            </a:r>
            <a:r>
              <a:rPr lang="en-US" sz="700" dirty="0">
                <a:solidFill>
                  <a:schemeClr val="tx2"/>
                </a:solidFill>
                <a:latin typeface="Trebuchet MS" pitchFamily="34" charset="0"/>
                <a:cs typeface="Arial" charset="0"/>
              </a:rPr>
              <a:t>Microsoft must respond to changing market conditions, it should not be interpreted to be a commitment on the part of Microsoft, and Microsoft cannot guarantee the accuracy of any information provided after the date of this </a:t>
            </a:r>
            <a:r>
              <a:rPr lang="en-US" sz="700">
                <a:solidFill>
                  <a:schemeClr val="tx2"/>
                </a:solidFill>
                <a:latin typeface="Trebuchet MS" pitchFamily="34" charset="0"/>
                <a:cs typeface="Arial" charset="0"/>
              </a:rPr>
              <a:t>presentation</a:t>
            </a:r>
            <a:r>
              <a:rPr lang="en-US" sz="700" smtClean="0">
                <a:solidFill>
                  <a:schemeClr val="tx2"/>
                </a:solidFill>
                <a:latin typeface="Trebuchet MS" pitchFamily="34" charset="0"/>
                <a:cs typeface="Arial" charset="0"/>
              </a:rPr>
              <a:t>. </a:t>
            </a:r>
            <a:r>
              <a:rPr lang="en-US" sz="700" dirty="0">
                <a:solidFill>
                  <a:schemeClr val="tx2"/>
                </a:solidFill>
                <a:latin typeface="Trebuchet MS" pitchFamily="34" charset="0"/>
                <a:cs typeface="Arial" charset="0"/>
              </a:rPr>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p:txBody>
          <a:bodyPr/>
          <a:lstStyle/>
          <a:p>
            <a:r>
              <a:rPr lang="en-US" smtClean="0"/>
              <a:t>Windows Energy Efficiency Vision</a:t>
            </a:r>
          </a:p>
          <a:p>
            <a:r>
              <a:rPr lang="en-US" smtClean="0"/>
              <a:t>Idle Power and Background Activity</a:t>
            </a:r>
          </a:p>
          <a:p>
            <a:r>
              <a:rPr lang="en-US" smtClean="0"/>
              <a:t>Device Power Management</a:t>
            </a:r>
          </a:p>
          <a:p>
            <a:r>
              <a:rPr lang="en-US" smtClean="0"/>
              <a:t>Timers and Alarms</a:t>
            </a:r>
          </a:p>
          <a:p>
            <a:r>
              <a:rPr lang="en-US" smtClean="0"/>
              <a:t>Power Policy Enhancements</a:t>
            </a:r>
          </a:p>
          <a:p>
            <a:r>
              <a:rPr lang="en-US" smtClean="0"/>
              <a:t>Idle Detection</a:t>
            </a:r>
          </a:p>
          <a:p>
            <a:r>
              <a:rPr lang="en-US" smtClean="0"/>
              <a:t>Power Efficiency Diagnostics</a:t>
            </a:r>
            <a:endParaRPr lang="en-US" dirty="0"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dirty="0" smtClean="0"/>
              <a:t>Windows Energy </a:t>
            </a:r>
            <a:br>
              <a:rPr lang="en-US" dirty="0" smtClean="0"/>
            </a:br>
            <a:r>
              <a:rPr lang="en-US" dirty="0" smtClean="0"/>
              <a:t>Efficiency Vision</a:t>
            </a:r>
            <a:endParaRPr lang="en-US" dirty="0"/>
          </a:p>
        </p:txBody>
      </p:sp>
      <p:sp>
        <p:nvSpPr>
          <p:cNvPr id="9" name="Content Placeholder 2"/>
          <p:cNvSpPr>
            <a:spLocks noGrp="1"/>
          </p:cNvSpPr>
          <p:nvPr>
            <p:ph idx="4294967295"/>
          </p:nvPr>
        </p:nvSpPr>
        <p:spPr>
          <a:xfrm>
            <a:off x="381000" y="1901825"/>
            <a:ext cx="8382000" cy="1107996"/>
          </a:xfrm>
        </p:spPr>
        <p:txBody>
          <a:bodyPr/>
          <a:lstStyle/>
          <a:p>
            <a:pPr marL="0" indent="0">
              <a:lnSpc>
                <a:spcPct val="100000"/>
              </a:lnSpc>
              <a:spcBef>
                <a:spcPts val="500"/>
              </a:spcBef>
              <a:buNone/>
            </a:pPr>
            <a:r>
              <a:rPr lang="en-US" sz="2400" dirty="0" smtClean="0"/>
              <a:t>The Windows OS enables the most energy-efficient computing platform, regardless of underlying </a:t>
            </a:r>
            <a:br>
              <a:rPr lang="en-US" sz="2400" dirty="0" smtClean="0"/>
            </a:br>
            <a:r>
              <a:rPr lang="en-US" sz="2400" dirty="0" smtClean="0"/>
              <a:t>hardware, attached devices or software workload.</a:t>
            </a:r>
          </a:p>
        </p:txBody>
      </p:sp>
      <p:sp>
        <p:nvSpPr>
          <p:cNvPr id="10" name="Rounded Rectangle 9"/>
          <p:cNvSpPr/>
          <p:nvPr/>
        </p:nvSpPr>
        <p:spPr bwMode="auto">
          <a:xfrm>
            <a:off x="731838" y="3198581"/>
            <a:ext cx="2441448" cy="1338626"/>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lnSpc>
                <a:spcPct val="90000"/>
              </a:lnSpc>
            </a:pPr>
            <a:r>
              <a:rPr lang="en-US" sz="2400" dirty="0" smtClean="0">
                <a:gradFill>
                  <a:gsLst>
                    <a:gs pos="28000">
                      <a:schemeClr val="bg2"/>
                    </a:gs>
                    <a:gs pos="48000">
                      <a:schemeClr val="bg2"/>
                    </a:gs>
                  </a:gsLst>
                  <a:lin ang="5400000" scaled="1"/>
                </a:gradFill>
                <a:latin typeface="Trebuchet MS" pitchFamily="34" charset="0"/>
              </a:rPr>
              <a:t>Idle </a:t>
            </a:r>
          </a:p>
          <a:p>
            <a:pPr algn="ctr" defTabSz="914063">
              <a:lnSpc>
                <a:spcPct val="90000"/>
              </a:lnSpc>
            </a:pPr>
            <a:r>
              <a:rPr lang="en-US" sz="2400" dirty="0" smtClean="0">
                <a:gradFill>
                  <a:gsLst>
                    <a:gs pos="28000">
                      <a:schemeClr val="bg2"/>
                    </a:gs>
                    <a:gs pos="48000">
                      <a:schemeClr val="bg2"/>
                    </a:gs>
                  </a:gsLst>
                  <a:lin ang="5400000" scaled="1"/>
                </a:gradFill>
                <a:latin typeface="Trebuchet MS" pitchFamily="34" charset="0"/>
              </a:rPr>
              <a:t>Efficiency</a:t>
            </a:r>
          </a:p>
        </p:txBody>
      </p:sp>
      <p:sp>
        <p:nvSpPr>
          <p:cNvPr id="17" name="Rounded Rectangle 16"/>
          <p:cNvSpPr/>
          <p:nvPr/>
        </p:nvSpPr>
        <p:spPr bwMode="auto">
          <a:xfrm>
            <a:off x="3367647" y="3214249"/>
            <a:ext cx="2441448" cy="1338626"/>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lnSpc>
                <a:spcPct val="90000"/>
              </a:lnSpc>
            </a:pPr>
            <a:r>
              <a:rPr lang="en-US" sz="2400" dirty="0" smtClean="0">
                <a:gradFill>
                  <a:gsLst>
                    <a:gs pos="28000">
                      <a:schemeClr val="bg2"/>
                    </a:gs>
                    <a:gs pos="48000">
                      <a:schemeClr val="bg2"/>
                    </a:gs>
                  </a:gsLst>
                  <a:lin ang="5400000" scaled="1"/>
                </a:gradFill>
                <a:latin typeface="Trebuchet MS" pitchFamily="34" charset="0"/>
              </a:rPr>
              <a:t>Workload Scaling</a:t>
            </a:r>
          </a:p>
        </p:txBody>
      </p:sp>
      <p:sp>
        <p:nvSpPr>
          <p:cNvPr id="18" name="Rounded Rectangle 17"/>
          <p:cNvSpPr/>
          <p:nvPr/>
        </p:nvSpPr>
        <p:spPr bwMode="auto">
          <a:xfrm>
            <a:off x="5972123" y="3212824"/>
            <a:ext cx="2441448" cy="1338626"/>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lnSpc>
                <a:spcPct val="90000"/>
              </a:lnSpc>
            </a:pPr>
            <a:r>
              <a:rPr lang="en-US" sz="2400" dirty="0" smtClean="0">
                <a:gradFill>
                  <a:gsLst>
                    <a:gs pos="28000">
                      <a:schemeClr val="bg2"/>
                    </a:gs>
                    <a:gs pos="48000">
                      <a:schemeClr val="bg2"/>
                    </a:gs>
                  </a:gsLst>
                  <a:lin ang="5400000" scaled="1"/>
                </a:gradFill>
                <a:latin typeface="Trebuchet MS" pitchFamily="34" charset="0"/>
              </a:rPr>
              <a:t>Always Available</a:t>
            </a:r>
          </a:p>
        </p:txBody>
      </p:sp>
      <p:sp>
        <p:nvSpPr>
          <p:cNvPr id="19" name="Rounded Rectangle 18"/>
          <p:cNvSpPr/>
          <p:nvPr/>
        </p:nvSpPr>
        <p:spPr bwMode="auto">
          <a:xfrm>
            <a:off x="731838" y="4707088"/>
            <a:ext cx="2441448" cy="1338626"/>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lnSpc>
                <a:spcPct val="90000"/>
              </a:lnSpc>
            </a:pPr>
            <a:r>
              <a:rPr lang="en-US" sz="2400" dirty="0" smtClean="0">
                <a:gradFill>
                  <a:gsLst>
                    <a:gs pos="28000">
                      <a:schemeClr val="bg2"/>
                    </a:gs>
                    <a:gs pos="48000">
                      <a:schemeClr val="bg2"/>
                    </a:gs>
                  </a:gsLst>
                  <a:lin ang="5400000" scaled="1"/>
                </a:gradFill>
                <a:latin typeface="Trebuchet MS" pitchFamily="34" charset="0"/>
              </a:rPr>
              <a:t>Self</a:t>
            </a:r>
          </a:p>
          <a:p>
            <a:pPr algn="ctr" defTabSz="914063">
              <a:lnSpc>
                <a:spcPct val="90000"/>
              </a:lnSpc>
            </a:pPr>
            <a:r>
              <a:rPr lang="en-US" sz="2400" dirty="0" smtClean="0">
                <a:gradFill>
                  <a:gsLst>
                    <a:gs pos="28000">
                      <a:schemeClr val="bg2"/>
                    </a:gs>
                    <a:gs pos="48000">
                      <a:schemeClr val="bg2"/>
                    </a:gs>
                  </a:gsLst>
                  <a:lin ang="5400000" scaled="1"/>
                </a:gradFill>
                <a:latin typeface="Trebuchet MS" pitchFamily="34" charset="0"/>
              </a:rPr>
              <a:t>Diagnosing</a:t>
            </a:r>
          </a:p>
        </p:txBody>
      </p:sp>
      <p:sp>
        <p:nvSpPr>
          <p:cNvPr id="20" name="Rounded Rectangle 19"/>
          <p:cNvSpPr/>
          <p:nvPr/>
        </p:nvSpPr>
        <p:spPr bwMode="auto">
          <a:xfrm>
            <a:off x="3367647" y="4722756"/>
            <a:ext cx="2441448" cy="133862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lnSpc>
                <a:spcPct val="90000"/>
              </a:lnSpc>
            </a:pPr>
            <a:r>
              <a:rPr lang="en-US" sz="2400" smtClean="0">
                <a:gradFill>
                  <a:gsLst>
                    <a:gs pos="28000">
                      <a:schemeClr val="bg2"/>
                    </a:gs>
                    <a:gs pos="48000">
                      <a:schemeClr val="bg2"/>
                    </a:gs>
                  </a:gsLst>
                  <a:lin ang="5400000" scaled="1"/>
                </a:gradFill>
                <a:latin typeface="Trebuchet MS" pitchFamily="34" charset="0"/>
              </a:rPr>
              <a:t>Standards Based </a:t>
            </a:r>
            <a:r>
              <a:rPr lang="en-US" sz="2400" dirty="0" smtClean="0">
                <a:gradFill>
                  <a:gsLst>
                    <a:gs pos="28000">
                      <a:schemeClr val="bg2"/>
                    </a:gs>
                    <a:gs pos="48000">
                      <a:schemeClr val="bg2"/>
                    </a:gs>
                  </a:gsLst>
                  <a:lin ang="5400000" scaled="1"/>
                </a:gradFill>
                <a:latin typeface="Trebuchet MS" pitchFamily="34" charset="0"/>
              </a:rPr>
              <a:t>Management</a:t>
            </a:r>
          </a:p>
        </p:txBody>
      </p:sp>
      <p:sp>
        <p:nvSpPr>
          <p:cNvPr id="21" name="Rounded Rectangle 20"/>
          <p:cNvSpPr/>
          <p:nvPr/>
        </p:nvSpPr>
        <p:spPr bwMode="auto">
          <a:xfrm>
            <a:off x="5972123" y="4721331"/>
            <a:ext cx="2441448" cy="1338626"/>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lnSpc>
                <a:spcPct val="90000"/>
              </a:lnSpc>
            </a:pPr>
            <a:r>
              <a:rPr lang="en-US" sz="2400" dirty="0" smtClean="0">
                <a:gradFill>
                  <a:gsLst>
                    <a:gs pos="28000">
                      <a:schemeClr val="bg2"/>
                    </a:gs>
                    <a:gs pos="48000">
                      <a:schemeClr val="bg2"/>
                    </a:gs>
                  </a:gsLst>
                  <a:lin ang="5400000" scaled="1"/>
                </a:gradFill>
                <a:latin typeface="Trebuchet MS" pitchFamily="34" charset="0"/>
              </a:rPr>
              <a:t>Extensible but Resilient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8"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Deep Focus on Idle</a:t>
            </a:r>
            <a:endParaRPr lang="en-US" dirty="0"/>
          </a:p>
        </p:txBody>
      </p:sp>
      <p:sp>
        <p:nvSpPr>
          <p:cNvPr id="5" name="Slide Number Placeholder 4"/>
          <p:cNvSpPr>
            <a:spLocks noGrp="1"/>
          </p:cNvSpPr>
          <p:nvPr>
            <p:ph type="sldNum" sz="quarter" idx="4294967295"/>
          </p:nvPr>
        </p:nvSpPr>
        <p:spPr>
          <a:xfrm>
            <a:off x="0" y="6492875"/>
            <a:ext cx="304800" cy="365125"/>
          </a:xfrm>
          <a:prstGeom prst="rect">
            <a:avLst/>
          </a:prstGeom>
        </p:spPr>
        <p:txBody>
          <a:bodyPr/>
          <a:lstStyle/>
          <a:p>
            <a:fld id="{D842A7AE-DC1A-4A89-8DE4-75121E9C87E1}" type="slidenum">
              <a:rPr lang="en-US" smtClean="0"/>
              <a:pPr/>
              <a:t>6</a:t>
            </a:fld>
            <a:endParaRPr lang="en-US" dirty="0"/>
          </a:p>
        </p:txBody>
      </p:sp>
      <p:graphicFrame>
        <p:nvGraphicFramePr>
          <p:cNvPr id="7" name="Chart 6"/>
          <p:cNvGraphicFramePr/>
          <p:nvPr/>
        </p:nvGraphicFramePr>
        <p:xfrm>
          <a:off x="110836" y="1417638"/>
          <a:ext cx="4622799" cy="4800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5063837" y="1706417"/>
          <a:ext cx="3810000" cy="39624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Background Activity Improvements</a:t>
            </a:r>
            <a:endParaRPr lang="en-US" dirty="0"/>
          </a:p>
        </p:txBody>
      </p:sp>
      <p:sp>
        <p:nvSpPr>
          <p:cNvPr id="3" name="Content Placeholder 2"/>
          <p:cNvSpPr>
            <a:spLocks noGrp="1"/>
          </p:cNvSpPr>
          <p:nvPr>
            <p:ph idx="1"/>
          </p:nvPr>
        </p:nvSpPr>
        <p:spPr>
          <a:xfrm>
            <a:off x="382588" y="1901825"/>
            <a:ext cx="8380412" cy="4676665"/>
          </a:xfrm>
        </p:spPr>
        <p:txBody>
          <a:bodyPr/>
          <a:lstStyle/>
          <a:p>
            <a:pPr marL="341313" indent="-341313">
              <a:lnSpc>
                <a:spcPct val="88000"/>
              </a:lnSpc>
            </a:pPr>
            <a:r>
              <a:rPr lang="en-US" sz="3200" smtClean="0"/>
              <a:t>Idle dominates almost all use </a:t>
            </a:r>
            <a:br>
              <a:rPr lang="en-US" sz="3200" smtClean="0"/>
            </a:br>
            <a:r>
              <a:rPr lang="en-US" sz="3200" smtClean="0"/>
              <a:t>scenarios for client systems</a:t>
            </a:r>
          </a:p>
          <a:p>
            <a:pPr marL="684213" lvl="1" indent="-342900">
              <a:lnSpc>
                <a:spcPct val="88000"/>
              </a:lnSpc>
            </a:pPr>
            <a:r>
              <a:rPr lang="en-US" sz="2800" smtClean="0"/>
              <a:t>Reducing idle power key to </a:t>
            </a:r>
            <a:br>
              <a:rPr lang="en-US" sz="2800" smtClean="0"/>
            </a:br>
            <a:r>
              <a:rPr lang="en-US" sz="2800" smtClean="0"/>
              <a:t>extending battery life</a:t>
            </a:r>
          </a:p>
          <a:p>
            <a:pPr marL="341313" indent="-341313">
              <a:lnSpc>
                <a:spcPct val="88000"/>
              </a:lnSpc>
            </a:pPr>
            <a:r>
              <a:rPr lang="en-US" sz="3200" smtClean="0"/>
              <a:t>Periodic background activity increases system power consumption</a:t>
            </a:r>
          </a:p>
          <a:p>
            <a:pPr marL="684213" lvl="1" indent="-342900">
              <a:lnSpc>
                <a:spcPct val="88000"/>
              </a:lnSpc>
            </a:pPr>
            <a:r>
              <a:rPr lang="en-US" sz="2800" smtClean="0"/>
              <a:t>Very frequent events impact </a:t>
            </a:r>
            <a:br>
              <a:rPr lang="en-US" sz="2800" smtClean="0"/>
            </a:br>
            <a:r>
              <a:rPr lang="en-US" sz="2800" smtClean="0"/>
              <a:t>processor and chipset power</a:t>
            </a:r>
          </a:p>
          <a:p>
            <a:pPr marL="684213" lvl="1" indent="-342900">
              <a:lnSpc>
                <a:spcPct val="88000"/>
              </a:lnSpc>
            </a:pPr>
            <a:r>
              <a:rPr lang="en-US" sz="2800" smtClean="0"/>
              <a:t>Long-running infrequent events prevent </a:t>
            </a:r>
            <a:br>
              <a:rPr lang="en-US" sz="2800" smtClean="0"/>
            </a:br>
            <a:r>
              <a:rPr lang="en-US" sz="2800" smtClean="0"/>
              <a:t>the system from idling to sleep</a:t>
            </a:r>
            <a:endParaRPr lang="en-US" sz="2800" dirty="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Frequent Idle Activity</a:t>
            </a:r>
            <a:endParaRPr lang="en-US" dirty="0"/>
          </a:p>
        </p:txBody>
      </p:sp>
      <p:sp>
        <p:nvSpPr>
          <p:cNvPr id="3" name="Content Placeholder 2"/>
          <p:cNvSpPr>
            <a:spLocks noGrp="1"/>
          </p:cNvSpPr>
          <p:nvPr>
            <p:ph idx="1"/>
          </p:nvPr>
        </p:nvSpPr>
        <p:spPr>
          <a:xfrm>
            <a:off x="382588" y="1414464"/>
            <a:ext cx="8380412" cy="4903394"/>
          </a:xfrm>
        </p:spPr>
        <p:txBody>
          <a:bodyPr/>
          <a:lstStyle/>
          <a:p>
            <a:pPr>
              <a:lnSpc>
                <a:spcPct val="88000"/>
              </a:lnSpc>
            </a:pPr>
            <a:r>
              <a:rPr lang="en-US" sz="3200" smtClean="0"/>
              <a:t>Specific Windows 7 improvements</a:t>
            </a:r>
          </a:p>
          <a:p>
            <a:pPr lvl="1">
              <a:lnSpc>
                <a:spcPct val="88000"/>
              </a:lnSpc>
            </a:pPr>
            <a:r>
              <a:rPr lang="en-US" sz="2800" smtClean="0"/>
              <a:t>Eliminate TCP DPC timer on every </a:t>
            </a:r>
            <a:br>
              <a:rPr lang="en-US" sz="2800" smtClean="0"/>
            </a:br>
            <a:r>
              <a:rPr lang="en-US" sz="2800" smtClean="0"/>
              <a:t>system timer interrupt</a:t>
            </a:r>
          </a:p>
          <a:p>
            <a:pPr lvl="1">
              <a:lnSpc>
                <a:spcPct val="88000"/>
              </a:lnSpc>
            </a:pPr>
            <a:r>
              <a:rPr lang="en-US" sz="2800" smtClean="0"/>
              <a:t>Reduce frequency of USB driver </a:t>
            </a:r>
            <a:br>
              <a:rPr lang="en-US" sz="2800" smtClean="0"/>
            </a:br>
            <a:r>
              <a:rPr lang="en-US" sz="2800" smtClean="0"/>
              <a:t>maintenance timers</a:t>
            </a:r>
          </a:p>
          <a:p>
            <a:pPr lvl="1">
              <a:lnSpc>
                <a:spcPct val="88000"/>
              </a:lnSpc>
            </a:pPr>
            <a:r>
              <a:rPr lang="en-US" sz="2800" smtClean="0"/>
              <a:t>Intelligent Timer Tick Distribution (ITTD)</a:t>
            </a:r>
          </a:p>
          <a:p>
            <a:pPr lvl="1">
              <a:lnSpc>
                <a:spcPct val="88000"/>
              </a:lnSpc>
            </a:pPr>
            <a:r>
              <a:rPr lang="en-US" sz="2800" smtClean="0"/>
              <a:t>Timer Coalescing</a:t>
            </a:r>
          </a:p>
          <a:p>
            <a:pPr>
              <a:lnSpc>
                <a:spcPct val="88000"/>
              </a:lnSpc>
            </a:pPr>
            <a:r>
              <a:rPr lang="en-US" sz="3200" smtClean="0"/>
              <a:t>Eliminate idle activity in </a:t>
            </a:r>
            <a:br>
              <a:rPr lang="en-US" sz="3200" smtClean="0"/>
            </a:br>
            <a:r>
              <a:rPr lang="en-US" sz="3200" smtClean="0"/>
              <a:t>drivers and applications</a:t>
            </a:r>
          </a:p>
          <a:p>
            <a:pPr lvl="1">
              <a:lnSpc>
                <a:spcPct val="88000"/>
              </a:lnSpc>
            </a:pPr>
            <a:r>
              <a:rPr lang="en-US" sz="2800" smtClean="0"/>
              <a:t>Target average idle period greater than 100ms</a:t>
            </a:r>
            <a:endParaRPr lang="en-US" sz="2800" dirty="0" smtClean="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Timer Coalescing</a:t>
            </a:r>
            <a:endParaRPr lang="en-US" dirty="0"/>
          </a:p>
        </p:txBody>
      </p:sp>
      <p:sp>
        <p:nvSpPr>
          <p:cNvPr id="76" name="Content Placeholder 2"/>
          <p:cNvSpPr>
            <a:spLocks noGrp="1"/>
          </p:cNvSpPr>
          <p:nvPr>
            <p:ph idx="1"/>
          </p:nvPr>
        </p:nvSpPr>
        <p:spPr>
          <a:xfrm>
            <a:off x="382588" y="1414464"/>
            <a:ext cx="8380412" cy="2264210"/>
          </a:xfrm>
        </p:spPr>
        <p:txBody>
          <a:bodyPr/>
          <a:lstStyle/>
          <a:p>
            <a:pPr marL="285750" indent="-285750"/>
            <a:r>
              <a:rPr lang="en-US" sz="2400" smtClean="0"/>
              <a:t>Platform energy efficiency can be </a:t>
            </a:r>
            <a:br>
              <a:rPr lang="en-US" sz="2400" smtClean="0"/>
            </a:br>
            <a:r>
              <a:rPr lang="en-US" sz="2400" smtClean="0"/>
              <a:t>improved by extending idle periods</a:t>
            </a:r>
          </a:p>
          <a:p>
            <a:pPr marL="517525" lvl="1" indent="-231775"/>
            <a:r>
              <a:rPr lang="en-US" sz="2000" smtClean="0"/>
              <a:t>New timer coalescing API enables callers </a:t>
            </a:r>
            <a:br>
              <a:rPr lang="en-US" sz="2000" smtClean="0"/>
            </a:br>
            <a:r>
              <a:rPr lang="en-US" sz="2000" smtClean="0"/>
              <a:t>to specify a tolerance for due time</a:t>
            </a:r>
          </a:p>
          <a:p>
            <a:pPr marL="517525" lvl="1" indent="-231775"/>
            <a:r>
              <a:rPr lang="en-US" sz="2000" smtClean="0"/>
              <a:t>Enables the kernel to expire multiple timers at the same time</a:t>
            </a:r>
          </a:p>
          <a:p>
            <a:pPr marL="285750" indent="-285750"/>
            <a:r>
              <a:rPr lang="en-US" sz="2400" smtClean="0"/>
              <a:t>Extensions should integrate with Windows 7 API/DDI</a:t>
            </a:r>
            <a:endParaRPr lang="en-US" sz="2400" dirty="0" smtClean="0"/>
          </a:p>
        </p:txBody>
      </p:sp>
      <p:cxnSp>
        <p:nvCxnSpPr>
          <p:cNvPr id="8" name="Straight Arrow Connector 7"/>
          <p:cNvCxnSpPr/>
          <p:nvPr/>
        </p:nvCxnSpPr>
        <p:spPr>
          <a:xfrm rot="5400000" flipH="1" flipV="1">
            <a:off x="270950" y="4783089"/>
            <a:ext cx="609600" cy="1588"/>
          </a:xfrm>
          <a:prstGeom prst="straightConnector1">
            <a:avLst/>
          </a:prstGeom>
          <a:ln w="38100">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rot="5400000" flipH="1" flipV="1">
            <a:off x="270950" y="5545089"/>
            <a:ext cx="609600" cy="1588"/>
          </a:xfrm>
          <a:prstGeom prst="straightConnector1">
            <a:avLst/>
          </a:prstGeom>
          <a:ln w="38100">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1" name="TextBox 30"/>
          <p:cNvSpPr txBox="1"/>
          <p:nvPr/>
        </p:nvSpPr>
        <p:spPr>
          <a:xfrm>
            <a:off x="600364" y="4631483"/>
            <a:ext cx="1304636" cy="480131"/>
          </a:xfrm>
          <a:prstGeom prst="rect">
            <a:avLst/>
          </a:prstGeom>
          <a:noFill/>
          <a:effectLst/>
        </p:spPr>
        <p:txBody>
          <a:bodyPr wrap="square" rtlCol="0">
            <a:spAutoFit/>
          </a:bodyPr>
          <a:lstStyle/>
          <a:p>
            <a:pPr>
              <a:lnSpc>
                <a:spcPct val="90000"/>
              </a:lnSpc>
            </a:pPr>
            <a:r>
              <a:rPr lang="en-US" sz="1400" i="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Timer tick</a:t>
            </a:r>
          </a:p>
          <a:p>
            <a:pPr>
              <a:lnSpc>
                <a:spcPct val="90000"/>
              </a:lnSpc>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15.6 ms</a:t>
            </a:r>
            <a:endPar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32" name="TextBox 31"/>
          <p:cNvSpPr txBox="1"/>
          <p:nvPr/>
        </p:nvSpPr>
        <p:spPr>
          <a:xfrm>
            <a:off x="600364" y="5317283"/>
            <a:ext cx="1304636" cy="480131"/>
          </a:xfrm>
          <a:prstGeom prst="rect">
            <a:avLst/>
          </a:prstGeom>
          <a:noFill/>
          <a:effectLst/>
        </p:spPr>
        <p:txBody>
          <a:bodyPr wrap="square" rtlCol="0">
            <a:spAutoFit/>
          </a:bodyPr>
          <a:lstStyle/>
          <a:p>
            <a:pPr>
              <a:lnSpc>
                <a:spcPct val="90000"/>
              </a:lnSpc>
            </a:pPr>
            <a:r>
              <a:rPr lang="en-US" sz="1400" i="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Periodic Timer Events</a:t>
            </a:r>
          </a:p>
        </p:txBody>
      </p:sp>
      <p:sp>
        <p:nvSpPr>
          <p:cNvPr id="29" name="TextBox 28"/>
          <p:cNvSpPr txBox="1"/>
          <p:nvPr/>
        </p:nvSpPr>
        <p:spPr>
          <a:xfrm>
            <a:off x="6658351" y="5923840"/>
            <a:ext cx="1447800" cy="307777"/>
          </a:xfrm>
          <a:prstGeom prst="rect">
            <a:avLst/>
          </a:prstGeom>
          <a:noFill/>
          <a:effectLst/>
        </p:spPr>
        <p:txBody>
          <a:bodyPr wrap="square" rtlCol="0">
            <a:spAutoFit/>
          </a:bodyPr>
          <a:lstStyle/>
          <a:p>
            <a:r>
              <a:rPr lang="en-US" sz="1400" b="1" i="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Windows 7</a:t>
            </a:r>
            <a:endParaRPr lang="en-US" sz="1400" b="1" i="1"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cxnSp>
        <p:nvCxnSpPr>
          <p:cNvPr id="51" name="Straight Arrow Connector 50"/>
          <p:cNvCxnSpPr/>
          <p:nvPr/>
        </p:nvCxnSpPr>
        <p:spPr>
          <a:xfrm rot="5400000" flipH="1" flipV="1">
            <a:off x="1765328" y="4607987"/>
            <a:ext cx="609600" cy="1588"/>
          </a:xfrm>
          <a:prstGeom prst="straightConnector1">
            <a:avLst/>
          </a:prstGeom>
          <a:ln w="38100">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52" name="Straight Arrow Connector 51"/>
          <p:cNvCxnSpPr/>
          <p:nvPr/>
        </p:nvCxnSpPr>
        <p:spPr>
          <a:xfrm rot="5400000" flipH="1" flipV="1">
            <a:off x="2452716" y="4607193"/>
            <a:ext cx="609600" cy="1588"/>
          </a:xfrm>
          <a:prstGeom prst="straightConnector1">
            <a:avLst/>
          </a:prstGeom>
          <a:ln w="38100">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53" name="Straight Arrow Connector 52"/>
          <p:cNvCxnSpPr/>
          <p:nvPr/>
        </p:nvCxnSpPr>
        <p:spPr>
          <a:xfrm rot="5400000" flipH="1" flipV="1">
            <a:off x="3136927" y="4607987"/>
            <a:ext cx="609600" cy="1588"/>
          </a:xfrm>
          <a:prstGeom prst="straightConnector1">
            <a:avLst/>
          </a:prstGeom>
          <a:ln w="38100">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54" name="Straight Arrow Connector 53"/>
          <p:cNvCxnSpPr/>
          <p:nvPr/>
        </p:nvCxnSpPr>
        <p:spPr>
          <a:xfrm rot="5400000" flipH="1" flipV="1">
            <a:off x="3824316" y="4607193"/>
            <a:ext cx="609600" cy="1588"/>
          </a:xfrm>
          <a:prstGeom prst="straightConnector1">
            <a:avLst/>
          </a:prstGeom>
          <a:ln w="38100">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55" name="Straight Arrow Connector 54"/>
          <p:cNvCxnSpPr/>
          <p:nvPr/>
        </p:nvCxnSpPr>
        <p:spPr>
          <a:xfrm rot="5400000" flipH="1" flipV="1">
            <a:off x="4508528" y="4607987"/>
            <a:ext cx="609600" cy="1588"/>
          </a:xfrm>
          <a:prstGeom prst="straightConnector1">
            <a:avLst/>
          </a:prstGeom>
          <a:ln w="38100">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56" name="Straight Arrow Connector 55"/>
          <p:cNvCxnSpPr/>
          <p:nvPr/>
        </p:nvCxnSpPr>
        <p:spPr>
          <a:xfrm rot="5400000" flipH="1" flipV="1">
            <a:off x="5195916" y="4607193"/>
            <a:ext cx="609600" cy="1588"/>
          </a:xfrm>
          <a:prstGeom prst="straightConnector1">
            <a:avLst/>
          </a:prstGeom>
          <a:ln w="38100">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57" name="Straight Arrow Connector 56"/>
          <p:cNvCxnSpPr/>
          <p:nvPr/>
        </p:nvCxnSpPr>
        <p:spPr>
          <a:xfrm rot="5400000" flipH="1" flipV="1">
            <a:off x="5880128" y="4607987"/>
            <a:ext cx="609600" cy="1588"/>
          </a:xfrm>
          <a:prstGeom prst="straightConnector1">
            <a:avLst/>
          </a:prstGeom>
          <a:ln w="38100">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58" name="Straight Arrow Connector 57"/>
          <p:cNvCxnSpPr/>
          <p:nvPr/>
        </p:nvCxnSpPr>
        <p:spPr>
          <a:xfrm rot="5400000" flipH="1" flipV="1">
            <a:off x="6567516" y="4607193"/>
            <a:ext cx="609600" cy="1588"/>
          </a:xfrm>
          <a:prstGeom prst="straightConnector1">
            <a:avLst/>
          </a:prstGeom>
          <a:ln w="38100">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59" name="Straight Arrow Connector 58"/>
          <p:cNvCxnSpPr/>
          <p:nvPr/>
        </p:nvCxnSpPr>
        <p:spPr>
          <a:xfrm rot="5400000" flipH="1" flipV="1">
            <a:off x="7251727" y="4607987"/>
            <a:ext cx="609600" cy="1588"/>
          </a:xfrm>
          <a:prstGeom prst="straightConnector1">
            <a:avLst/>
          </a:prstGeom>
          <a:ln w="38100">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sp>
        <p:nvSpPr>
          <p:cNvPr id="60" name="TextBox 59"/>
          <p:cNvSpPr txBox="1"/>
          <p:nvPr/>
        </p:nvSpPr>
        <p:spPr>
          <a:xfrm>
            <a:off x="6719122" y="4909810"/>
            <a:ext cx="1447800" cy="307777"/>
          </a:xfrm>
          <a:prstGeom prst="rect">
            <a:avLst/>
          </a:prstGeom>
          <a:noFill/>
          <a:effectLst/>
        </p:spPr>
        <p:txBody>
          <a:bodyPr wrap="square" rtlCol="0">
            <a:spAutoFit/>
          </a:bodyPr>
          <a:lstStyle/>
          <a:p>
            <a:r>
              <a:rPr lang="en-US" sz="1400" b="1" i="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Vista</a:t>
            </a:r>
            <a:endParaRPr lang="en-US" sz="1400" b="1" i="1"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cxnSp>
        <p:nvCxnSpPr>
          <p:cNvPr id="61" name="Straight Arrow Connector 60"/>
          <p:cNvCxnSpPr/>
          <p:nvPr/>
        </p:nvCxnSpPr>
        <p:spPr>
          <a:xfrm rot="5400000" flipH="1" flipV="1">
            <a:off x="1919316" y="4607193"/>
            <a:ext cx="609600" cy="1588"/>
          </a:xfrm>
          <a:prstGeom prst="straightConnector1">
            <a:avLst/>
          </a:prstGeom>
          <a:ln w="38100">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62" name="Straight Arrow Connector 61"/>
          <p:cNvCxnSpPr/>
          <p:nvPr/>
        </p:nvCxnSpPr>
        <p:spPr>
          <a:xfrm rot="5400000" flipH="1" flipV="1">
            <a:off x="2300316" y="4607193"/>
            <a:ext cx="609600" cy="1588"/>
          </a:xfrm>
          <a:prstGeom prst="straightConnector1">
            <a:avLst/>
          </a:prstGeom>
          <a:ln w="38100">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63" name="Straight Arrow Connector 62"/>
          <p:cNvCxnSpPr/>
          <p:nvPr/>
        </p:nvCxnSpPr>
        <p:spPr>
          <a:xfrm rot="5400000" flipH="1" flipV="1">
            <a:off x="2528916" y="4607193"/>
            <a:ext cx="609600" cy="1588"/>
          </a:xfrm>
          <a:prstGeom prst="straightConnector1">
            <a:avLst/>
          </a:prstGeom>
          <a:ln w="38100">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64" name="Straight Arrow Connector 63"/>
          <p:cNvCxnSpPr/>
          <p:nvPr/>
        </p:nvCxnSpPr>
        <p:spPr>
          <a:xfrm rot="5400000" flipH="1" flipV="1">
            <a:off x="3519516" y="4607193"/>
            <a:ext cx="609600" cy="1588"/>
          </a:xfrm>
          <a:prstGeom prst="straightConnector1">
            <a:avLst/>
          </a:prstGeom>
          <a:ln w="38100">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65" name="Straight Arrow Connector 64"/>
          <p:cNvCxnSpPr/>
          <p:nvPr/>
        </p:nvCxnSpPr>
        <p:spPr>
          <a:xfrm rot="5400000" flipH="1" flipV="1">
            <a:off x="5119716" y="4607193"/>
            <a:ext cx="609600" cy="1588"/>
          </a:xfrm>
          <a:prstGeom prst="straightConnector1">
            <a:avLst/>
          </a:prstGeom>
          <a:ln w="38100">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66" name="Straight Arrow Connector 65"/>
          <p:cNvCxnSpPr/>
          <p:nvPr/>
        </p:nvCxnSpPr>
        <p:spPr>
          <a:xfrm rot="5400000" flipH="1" flipV="1">
            <a:off x="5500716" y="4607193"/>
            <a:ext cx="609600" cy="1588"/>
          </a:xfrm>
          <a:prstGeom prst="straightConnector1">
            <a:avLst/>
          </a:prstGeom>
          <a:ln w="38100">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67" name="Straight Arrow Connector 66"/>
          <p:cNvCxnSpPr/>
          <p:nvPr/>
        </p:nvCxnSpPr>
        <p:spPr>
          <a:xfrm rot="5400000" flipH="1" flipV="1">
            <a:off x="6186516" y="4607193"/>
            <a:ext cx="609600" cy="1588"/>
          </a:xfrm>
          <a:prstGeom prst="straightConnector1">
            <a:avLst/>
          </a:prstGeom>
          <a:ln w="38100">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68" name="Straight Arrow Connector 67"/>
          <p:cNvCxnSpPr/>
          <p:nvPr/>
        </p:nvCxnSpPr>
        <p:spPr>
          <a:xfrm rot="5400000" flipH="1" flipV="1">
            <a:off x="6796116" y="4607193"/>
            <a:ext cx="609600" cy="1588"/>
          </a:xfrm>
          <a:prstGeom prst="straightConnector1">
            <a:avLst/>
          </a:prstGeom>
          <a:ln w="38100">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69" name="Straight Arrow Connector 68"/>
          <p:cNvCxnSpPr/>
          <p:nvPr/>
        </p:nvCxnSpPr>
        <p:spPr>
          <a:xfrm rot="5400000" flipH="1" flipV="1">
            <a:off x="7177116" y="4607193"/>
            <a:ext cx="609600" cy="1588"/>
          </a:xfrm>
          <a:prstGeom prst="straightConnector1">
            <a:avLst/>
          </a:prstGeom>
          <a:ln w="38100">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48" name="Straight Arrow Connector 47"/>
          <p:cNvCxnSpPr/>
          <p:nvPr/>
        </p:nvCxnSpPr>
        <p:spPr>
          <a:xfrm rot="5400000" flipH="1" flipV="1">
            <a:off x="1772188" y="5546771"/>
            <a:ext cx="609600" cy="1588"/>
          </a:xfrm>
          <a:prstGeom prst="straightConnector1">
            <a:avLst/>
          </a:prstGeom>
          <a:ln w="38100">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49" name="Straight Arrow Connector 48"/>
          <p:cNvCxnSpPr/>
          <p:nvPr/>
        </p:nvCxnSpPr>
        <p:spPr>
          <a:xfrm rot="5400000" flipH="1" flipV="1">
            <a:off x="2459576" y="5545977"/>
            <a:ext cx="609600" cy="1588"/>
          </a:xfrm>
          <a:prstGeom prst="straightConnector1">
            <a:avLst/>
          </a:prstGeom>
          <a:ln w="38100">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70" name="Straight Arrow Connector 69"/>
          <p:cNvCxnSpPr/>
          <p:nvPr/>
        </p:nvCxnSpPr>
        <p:spPr>
          <a:xfrm rot="5400000" flipH="1" flipV="1">
            <a:off x="3143787" y="5546771"/>
            <a:ext cx="609600" cy="1588"/>
          </a:xfrm>
          <a:prstGeom prst="straightConnector1">
            <a:avLst/>
          </a:prstGeom>
          <a:ln w="38100">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71" name="Straight Arrow Connector 70"/>
          <p:cNvCxnSpPr/>
          <p:nvPr/>
        </p:nvCxnSpPr>
        <p:spPr>
          <a:xfrm rot="5400000" flipH="1" flipV="1">
            <a:off x="3831176" y="5545977"/>
            <a:ext cx="609600" cy="1588"/>
          </a:xfrm>
          <a:prstGeom prst="straightConnector1">
            <a:avLst/>
          </a:prstGeom>
          <a:ln w="38100">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72" name="Straight Arrow Connector 71"/>
          <p:cNvCxnSpPr/>
          <p:nvPr/>
        </p:nvCxnSpPr>
        <p:spPr>
          <a:xfrm rot="5400000" flipH="1" flipV="1">
            <a:off x="4515388" y="5546771"/>
            <a:ext cx="609600" cy="1588"/>
          </a:xfrm>
          <a:prstGeom prst="straightConnector1">
            <a:avLst/>
          </a:prstGeom>
          <a:ln w="38100">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73" name="Straight Arrow Connector 72"/>
          <p:cNvCxnSpPr/>
          <p:nvPr/>
        </p:nvCxnSpPr>
        <p:spPr>
          <a:xfrm rot="5400000" flipH="1" flipV="1">
            <a:off x="5202776" y="5545977"/>
            <a:ext cx="609600" cy="1588"/>
          </a:xfrm>
          <a:prstGeom prst="straightConnector1">
            <a:avLst/>
          </a:prstGeom>
          <a:ln w="38100">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74" name="Straight Arrow Connector 73"/>
          <p:cNvCxnSpPr/>
          <p:nvPr/>
        </p:nvCxnSpPr>
        <p:spPr>
          <a:xfrm rot="5400000" flipH="1" flipV="1">
            <a:off x="5886988" y="5546771"/>
            <a:ext cx="609600" cy="1588"/>
          </a:xfrm>
          <a:prstGeom prst="straightConnector1">
            <a:avLst/>
          </a:prstGeom>
          <a:ln w="38100">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75" name="Straight Arrow Connector 74"/>
          <p:cNvCxnSpPr/>
          <p:nvPr/>
        </p:nvCxnSpPr>
        <p:spPr>
          <a:xfrm rot="5400000" flipH="1" flipV="1">
            <a:off x="6574376" y="5545977"/>
            <a:ext cx="609600" cy="1588"/>
          </a:xfrm>
          <a:prstGeom prst="straightConnector1">
            <a:avLst/>
          </a:prstGeom>
          <a:ln w="38100">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77" name="Straight Arrow Connector 76"/>
          <p:cNvCxnSpPr/>
          <p:nvPr/>
        </p:nvCxnSpPr>
        <p:spPr>
          <a:xfrm rot="5400000" flipH="1" flipV="1">
            <a:off x="7258587" y="5546771"/>
            <a:ext cx="609600" cy="1588"/>
          </a:xfrm>
          <a:prstGeom prst="straightConnector1">
            <a:avLst/>
          </a:prstGeom>
          <a:ln w="38100">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78" name="Straight Arrow Connector 77"/>
          <p:cNvCxnSpPr/>
          <p:nvPr/>
        </p:nvCxnSpPr>
        <p:spPr>
          <a:xfrm rot="5400000" flipH="1" flipV="1">
            <a:off x="1926176" y="5545977"/>
            <a:ext cx="609600" cy="1588"/>
          </a:xfrm>
          <a:prstGeom prst="straightConnector1">
            <a:avLst/>
          </a:prstGeom>
          <a:ln w="38100">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79" name="Straight Arrow Connector 78"/>
          <p:cNvCxnSpPr/>
          <p:nvPr/>
        </p:nvCxnSpPr>
        <p:spPr>
          <a:xfrm rot="5400000" flipH="1" flipV="1">
            <a:off x="2307176" y="5545977"/>
            <a:ext cx="609600" cy="1588"/>
          </a:xfrm>
          <a:prstGeom prst="straightConnector1">
            <a:avLst/>
          </a:prstGeom>
          <a:ln w="38100">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80" name="Straight Arrow Connector 79"/>
          <p:cNvCxnSpPr/>
          <p:nvPr/>
        </p:nvCxnSpPr>
        <p:spPr>
          <a:xfrm rot="5400000" flipH="1" flipV="1">
            <a:off x="2535776" y="5545977"/>
            <a:ext cx="609600" cy="1588"/>
          </a:xfrm>
          <a:prstGeom prst="straightConnector1">
            <a:avLst/>
          </a:prstGeom>
          <a:ln w="38100">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81" name="Straight Arrow Connector 80"/>
          <p:cNvCxnSpPr/>
          <p:nvPr/>
        </p:nvCxnSpPr>
        <p:spPr>
          <a:xfrm rot="5400000" flipH="1" flipV="1">
            <a:off x="3526376" y="5545977"/>
            <a:ext cx="609600" cy="1588"/>
          </a:xfrm>
          <a:prstGeom prst="straightConnector1">
            <a:avLst/>
          </a:prstGeom>
          <a:ln w="38100">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82" name="Straight Arrow Connector 81"/>
          <p:cNvCxnSpPr/>
          <p:nvPr/>
        </p:nvCxnSpPr>
        <p:spPr>
          <a:xfrm rot="5400000" flipH="1" flipV="1">
            <a:off x="5126576" y="5545977"/>
            <a:ext cx="609600" cy="1588"/>
          </a:xfrm>
          <a:prstGeom prst="straightConnector1">
            <a:avLst/>
          </a:prstGeom>
          <a:ln w="38100">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83" name="Straight Arrow Connector 82"/>
          <p:cNvCxnSpPr/>
          <p:nvPr/>
        </p:nvCxnSpPr>
        <p:spPr>
          <a:xfrm rot="5400000" flipH="1" flipV="1">
            <a:off x="5507576" y="5545977"/>
            <a:ext cx="609600" cy="1588"/>
          </a:xfrm>
          <a:prstGeom prst="straightConnector1">
            <a:avLst/>
          </a:prstGeom>
          <a:ln w="38100">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84" name="Straight Arrow Connector 83"/>
          <p:cNvCxnSpPr/>
          <p:nvPr/>
        </p:nvCxnSpPr>
        <p:spPr>
          <a:xfrm rot="5400000" flipH="1" flipV="1">
            <a:off x="6193376" y="5545977"/>
            <a:ext cx="609600" cy="1588"/>
          </a:xfrm>
          <a:prstGeom prst="straightConnector1">
            <a:avLst/>
          </a:prstGeom>
          <a:ln w="38100">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85" name="Straight Arrow Connector 84"/>
          <p:cNvCxnSpPr/>
          <p:nvPr/>
        </p:nvCxnSpPr>
        <p:spPr>
          <a:xfrm rot="5400000" flipH="1" flipV="1">
            <a:off x="6802976" y="5545977"/>
            <a:ext cx="609600" cy="1588"/>
          </a:xfrm>
          <a:prstGeom prst="straightConnector1">
            <a:avLst/>
          </a:prstGeom>
          <a:ln w="38100">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86" name="Straight Arrow Connector 85"/>
          <p:cNvCxnSpPr/>
          <p:nvPr/>
        </p:nvCxnSpPr>
        <p:spPr>
          <a:xfrm rot="5400000" flipH="1" flipV="1">
            <a:off x="7183976" y="5545977"/>
            <a:ext cx="609600" cy="1588"/>
          </a:xfrm>
          <a:prstGeom prst="straightConnector1">
            <a:avLst/>
          </a:prstGeom>
          <a:ln w="38100">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47" name="Straight Arrow Connector 46"/>
          <p:cNvCxnSpPr/>
          <p:nvPr/>
        </p:nvCxnSpPr>
        <p:spPr>
          <a:xfrm>
            <a:off x="1925382" y="5851571"/>
            <a:ext cx="5943600" cy="1588"/>
          </a:xfrm>
          <a:prstGeom prst="straightConnector1">
            <a:avLst/>
          </a:prstGeom>
          <a:ln w="38100">
            <a:solidFill>
              <a:schemeClr val="tx2"/>
            </a:solidFill>
            <a:headEnd type="none" w="med" len="med"/>
            <a:tailEnd type="triangle" w="lg" len="lg"/>
          </a:ln>
          <a:effectLst>
            <a:outerShdw blurRad="101600" algn="ctr" rotWithShape="0">
              <a:prstClr val="black">
                <a:alpha val="50000"/>
              </a:prstClr>
            </a:outerShdw>
          </a:effectLst>
        </p:spPr>
        <p:style>
          <a:lnRef idx="3">
            <a:schemeClr val="accent1"/>
          </a:lnRef>
          <a:fillRef idx="0">
            <a:schemeClr val="accent1"/>
          </a:fillRef>
          <a:effectRef idx="2">
            <a:schemeClr val="accent1"/>
          </a:effectRef>
          <a:fontRef idx="minor">
            <a:schemeClr val="tx1"/>
          </a:fontRef>
        </p:style>
      </p:cxnSp>
      <p:cxnSp>
        <p:nvCxnSpPr>
          <p:cNvPr id="50" name="Straight Arrow Connector 49"/>
          <p:cNvCxnSpPr/>
          <p:nvPr/>
        </p:nvCxnSpPr>
        <p:spPr>
          <a:xfrm>
            <a:off x="1918522" y="4912787"/>
            <a:ext cx="5943600" cy="1588"/>
          </a:xfrm>
          <a:prstGeom prst="straightConnector1">
            <a:avLst/>
          </a:prstGeom>
          <a:ln w="38100">
            <a:solidFill>
              <a:schemeClr val="tx2"/>
            </a:solidFill>
            <a:headEnd type="none" w="med" len="med"/>
            <a:tailEnd type="triangle" w="lg" len="lg"/>
          </a:ln>
          <a:effectLst>
            <a:outerShdw blurRad="101600" algn="ctr" rotWithShape="0">
              <a:prstClr val="black">
                <a:alpha val="50000"/>
              </a:prstClr>
            </a:outerShdw>
          </a:effectLst>
        </p:spPr>
        <p:style>
          <a:lnRef idx="3">
            <a:schemeClr val="accent1"/>
          </a:lnRef>
          <a:fillRef idx="0">
            <a:schemeClr val="accent1"/>
          </a:fillRef>
          <a:effectRef idx="2">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105 3.7037E-6 L -0.00937 0.00069 " pathEditMode="relative" rAng="0" ptsTypes="AA">
                                      <p:cBhvr>
                                        <p:cTn id="6" dur="5000" fill="hold"/>
                                        <p:tgtEl>
                                          <p:spTgt spid="78"/>
                                        </p:tgtEl>
                                        <p:attrNameLst>
                                          <p:attrName>ppt_x</p:attrName>
                                          <p:attrName>ppt_y</p:attrName>
                                        </p:attrNameLst>
                                      </p:cBhvr>
                                      <p:rCtr x="-5" y="0"/>
                                    </p:animMotion>
                                  </p:childTnLst>
                                </p:cTn>
                              </p:par>
                              <p:par>
                                <p:cTn id="7" presetID="63" presetClass="path" presetSubtype="0" accel="50000" decel="50000" fill="hold" nodeType="withEffect">
                                  <p:stCondLst>
                                    <p:cond delay="0"/>
                                  </p:stCondLst>
                                  <p:childTnLst>
                                    <p:animMotion origin="layout" path="M -2.77778E-7 3.7037E-6 L 0.03333 3.7037E-6 " pathEditMode="relative" rAng="0" ptsTypes="AA">
                                      <p:cBhvr>
                                        <p:cTn id="8" dur="5000" fill="hold"/>
                                        <p:tgtEl>
                                          <p:spTgt spid="79"/>
                                        </p:tgtEl>
                                        <p:attrNameLst>
                                          <p:attrName>ppt_x</p:attrName>
                                          <p:attrName>ppt_y</p:attrName>
                                        </p:attrNameLst>
                                      </p:cBhvr>
                                      <p:rCtr x="17" y="0"/>
                                    </p:animMotion>
                                  </p:childTnLst>
                                </p:cTn>
                              </p:par>
                              <p:par>
                                <p:cTn id="9" presetID="63" presetClass="path" presetSubtype="0" accel="50000" decel="50000" fill="hold" nodeType="withEffect">
                                  <p:stCondLst>
                                    <p:cond delay="0"/>
                                  </p:stCondLst>
                                  <p:childTnLst>
                                    <p:animMotion origin="layout" path="M -3.61111E-6 3.7037E-6 L 0.04167 3.7037E-6 " pathEditMode="relative" rAng="0" ptsTypes="AA">
                                      <p:cBhvr>
                                        <p:cTn id="10" dur="5000" fill="hold"/>
                                        <p:tgtEl>
                                          <p:spTgt spid="81"/>
                                        </p:tgtEl>
                                        <p:attrNameLst>
                                          <p:attrName>ppt_x</p:attrName>
                                          <p:attrName>ppt_y</p:attrName>
                                        </p:attrNameLst>
                                      </p:cBhvr>
                                      <p:rCtr x="21" y="0"/>
                                    </p:animMotion>
                                  </p:childTnLst>
                                </p:cTn>
                              </p:par>
                              <p:par>
                                <p:cTn id="11" presetID="63" presetClass="path" presetSubtype="0" accel="50000" decel="50000" fill="hold" nodeType="withEffect">
                                  <p:stCondLst>
                                    <p:cond delay="0"/>
                                  </p:stCondLst>
                                  <p:childTnLst>
                                    <p:animMotion origin="layout" path="M -3.61111E-6 3.7037E-6 L 0.01771 3.7037E-6 " pathEditMode="relative" rAng="0" ptsTypes="AA">
                                      <p:cBhvr>
                                        <p:cTn id="12" dur="5000" fill="hold"/>
                                        <p:tgtEl>
                                          <p:spTgt spid="82"/>
                                        </p:tgtEl>
                                        <p:attrNameLst>
                                          <p:attrName>ppt_x</p:attrName>
                                          <p:attrName>ppt_y</p:attrName>
                                        </p:attrNameLst>
                                      </p:cBhvr>
                                      <p:rCtr x="9" y="0"/>
                                    </p:animMotion>
                                  </p:childTnLst>
                                </p:cTn>
                              </p:par>
                              <p:par>
                                <p:cTn id="13" presetID="35" presetClass="path" presetSubtype="0" accel="50000" decel="50000" fill="hold" nodeType="withEffect">
                                  <p:stCondLst>
                                    <p:cond delay="0"/>
                                  </p:stCondLst>
                                  <p:childTnLst>
                                    <p:animMotion origin="layout" path="M -4.44444E-6 2.59259E-6 L -0.01718 0.00069 " pathEditMode="relative" rAng="0" ptsTypes="AA">
                                      <p:cBhvr>
                                        <p:cTn id="14" dur="5000" fill="hold"/>
                                        <p:tgtEl>
                                          <p:spTgt spid="83"/>
                                        </p:tgtEl>
                                        <p:attrNameLst>
                                          <p:attrName>ppt_x</p:attrName>
                                          <p:attrName>ppt_y</p:attrName>
                                        </p:attrNameLst>
                                      </p:cBhvr>
                                      <p:rCtr x="-9" y="0"/>
                                    </p:animMotion>
                                  </p:childTnLst>
                                </p:cTn>
                              </p:par>
                              <p:par>
                                <p:cTn id="15" presetID="63" presetClass="path" presetSubtype="0" accel="50000" decel="50000" fill="hold" nodeType="withEffect">
                                  <p:stCondLst>
                                    <p:cond delay="0"/>
                                  </p:stCondLst>
                                  <p:childTnLst>
                                    <p:animMotion origin="layout" path="M -2.77778E-7 3.7037E-6 L 0.05104 3.7037E-6 " pathEditMode="relative" rAng="0" ptsTypes="AA">
                                      <p:cBhvr>
                                        <p:cTn id="16" dur="5000" fill="hold"/>
                                        <p:tgtEl>
                                          <p:spTgt spid="84"/>
                                        </p:tgtEl>
                                        <p:attrNameLst>
                                          <p:attrName>ppt_x</p:attrName>
                                          <p:attrName>ppt_y</p:attrName>
                                        </p:attrNameLst>
                                      </p:cBhvr>
                                      <p:rCtr x="26" y="0"/>
                                    </p:animMotion>
                                  </p:childTnLst>
                                </p:cTn>
                              </p:par>
                              <p:par>
                                <p:cTn id="17" presetID="35" presetClass="path" presetSubtype="0" accel="50000" decel="50000" fill="hold" nodeType="withEffect">
                                  <p:stCondLst>
                                    <p:cond delay="0"/>
                                  </p:stCondLst>
                                  <p:childTnLst>
                                    <p:animMotion origin="layout" path="M -3.61111E-6 3.7037E-6 L -0.04895 3.7037E-6 " pathEditMode="relative" rAng="0" ptsTypes="AA">
                                      <p:cBhvr>
                                        <p:cTn id="18" dur="5000" fill="hold"/>
                                        <p:tgtEl>
                                          <p:spTgt spid="86"/>
                                        </p:tgtEl>
                                        <p:attrNameLst>
                                          <p:attrName>ppt_x</p:attrName>
                                          <p:attrName>ppt_y</p:attrName>
                                        </p:attrNameLst>
                                      </p:cBhvr>
                                      <p:rCtr x="-2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 name="WMTOOLS" val="&lt;WMTools ver=&quot;1.0&quot;&gt;&lt;Timings time=&quot;11/4/2008 4:25:15 PM&quot;&gt;&lt;Slide id=&quot;292&quot; dur=&quot;38.29688&quot; bld=&quot;INVLD&quot;/&gt;&lt;Slide id=&quot;293&quot; dur=&quot;195.2031&quot;/&gt;&lt;Slide id=&quot;294&quot; dur=&quot;41.07813&quot;/&gt;&lt;/Timings&gt;&lt;/WMTools&gt;"/>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2008 Template_NEW_9.22.08</Template>
  <TotalTime>0</TotalTime>
  <Words>1211</Words>
  <Application>Microsoft Office PowerPoint</Application>
  <PresentationFormat>On-screen Show (4:3)</PresentationFormat>
  <Paragraphs>378</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WinHEC 2008 Template_NEW_9.22.08</vt:lpstr>
      <vt:lpstr>Slide 1</vt:lpstr>
      <vt:lpstr>Windows 7 Power Management Overview</vt:lpstr>
      <vt:lpstr>The Power of WinHEC 2008!</vt:lpstr>
      <vt:lpstr>Agenda</vt:lpstr>
      <vt:lpstr>Windows Energy  Efficiency Vision</vt:lpstr>
      <vt:lpstr>Deep Focus on Idle</vt:lpstr>
      <vt:lpstr>Background Activity Improvements</vt:lpstr>
      <vt:lpstr>Frequent Idle Activity</vt:lpstr>
      <vt:lpstr>Timer Coalescing</vt:lpstr>
      <vt:lpstr>Background Process Management</vt:lpstr>
      <vt:lpstr>Trigger-Start Services</vt:lpstr>
      <vt:lpstr>Some Trigger-Start  Services In Windows 7</vt:lpstr>
      <vt:lpstr>Device Power Management</vt:lpstr>
      <vt:lpstr>Device Power Management</vt:lpstr>
      <vt:lpstr>Power Policy Enhancements</vt:lpstr>
      <vt:lpstr>New Windows 7 Power Policies</vt:lpstr>
      <vt:lpstr>Power WMI Provider</vt:lpstr>
      <vt:lpstr>Wake Timers</vt:lpstr>
      <vt:lpstr>Low Battery Experience</vt:lpstr>
      <vt:lpstr>Media Playback Improvements</vt:lpstr>
      <vt:lpstr>Idle Detection</vt:lpstr>
      <vt:lpstr>Idle Detection</vt:lpstr>
      <vt:lpstr>Idle Detection Diagnostics</vt:lpstr>
      <vt:lpstr>Power Efficiency Diagnostics</vt:lpstr>
      <vt:lpstr>Power Efficiency Diagnostics</vt:lpstr>
      <vt:lpstr>Power Efficiency Diagnostics Detected problems</vt:lpstr>
      <vt:lpstr>Power Efficiency Diagnostics Detected problems</vt:lpstr>
      <vt:lpstr>Call to Action</vt:lpstr>
      <vt:lpstr>Additional Resources</vt:lpstr>
      <vt:lpstr>Please Complete A Session Evaluation Form Your input is important!</vt:lpstr>
      <vt:lpstr>Slide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2008-11-12T05:54:55Z</dcterms:created>
  <dcterms:modified xsi:type="dcterms:W3CDTF">2008-11-12T05:55:04Z</dcterms:modified>
</cp:coreProperties>
</file>