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handoutMasterIdLst>
    <p:handoutMasterId r:id="rId25"/>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72"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autoAdjust="0"/>
    <p:restoredTop sz="94675" autoAdjust="0"/>
  </p:normalViewPr>
  <p:slideViewPr>
    <p:cSldViewPr snapToGrid="0" showGuides="1">
      <p:cViewPr varScale="1">
        <p:scale>
          <a:sx n="101" d="100"/>
          <a:sy n="101" d="100"/>
        </p:scale>
        <p:origin x="-360" y="-90"/>
      </p:cViewPr>
      <p:guideLst>
        <p:guide orient="horz" pos="2160"/>
        <p:guide orient="horz" pos="146"/>
        <p:guide orient="horz" pos="4178"/>
        <p:guide orient="horz" pos="893"/>
        <p:guide orient="horz" pos="1198"/>
        <p:guide orient="horz" pos="1484"/>
        <p:guide pos="240"/>
        <p:guide pos="5520"/>
        <p:guide pos="2880"/>
        <p:guide pos="461"/>
        <p:guide pos="5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06230-693A-45E6-A5CD-A680F13FCF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msdn.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www.microsoft.com/whdc/winlogo/default.mspx" TargetMode="External"/><Relationship Id="rId4" Type="http://schemas.openxmlformats.org/officeDocument/2006/relationships/hyperlink" Target="mailto:ndisfb@microsof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nergystar.gov/ia/partners/prod_development/revisions/downloads/computer/TierII_Network_Issue_Slides.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Network WoL Features in Windows 7</a:t>
            </a:r>
            <a:endParaRPr lang="en-US" dirty="0"/>
          </a:p>
        </p:txBody>
      </p:sp>
      <p:sp>
        <p:nvSpPr>
          <p:cNvPr id="3" name="Content Placeholder 2"/>
          <p:cNvSpPr>
            <a:spLocks noGrp="1"/>
          </p:cNvSpPr>
          <p:nvPr>
            <p:ph idx="1"/>
          </p:nvPr>
        </p:nvSpPr>
        <p:spPr>
          <a:xfrm>
            <a:off x="382588" y="1901825"/>
            <a:ext cx="8380412" cy="2369879"/>
          </a:xfrm>
        </p:spPr>
        <p:txBody>
          <a:bodyPr/>
          <a:lstStyle/>
          <a:p>
            <a:r>
              <a:rPr lang="en-US" smtClean="0"/>
              <a:t>Wake-on-LAN/Wake-on-Wireless LAN (WoL/WoWLAN)</a:t>
            </a:r>
          </a:p>
          <a:p>
            <a:pPr lvl="1"/>
            <a:r>
              <a:rPr lang="en-US" smtClean="0"/>
              <a:t>On by default</a:t>
            </a:r>
          </a:p>
          <a:p>
            <a:pPr lvl="1"/>
            <a:r>
              <a:rPr lang="en-US" smtClean="0"/>
              <a:t>Revised set of wake patterns</a:t>
            </a:r>
          </a:p>
          <a:p>
            <a:r>
              <a:rPr lang="en-US" smtClean="0"/>
              <a:t>Power management offloads</a:t>
            </a:r>
          </a:p>
          <a:p>
            <a:pPr lvl="1"/>
            <a:r>
              <a:rPr lang="en-US" smtClean="0"/>
              <a:t>Address Resolution Protocol (ARP) for IPv4</a:t>
            </a:r>
          </a:p>
          <a:p>
            <a:pPr lvl="1"/>
            <a:r>
              <a:rPr lang="en-US" smtClean="0"/>
              <a:t>Neighbor Solicitation (NS) for IPv6</a:t>
            </a:r>
          </a:p>
          <a:p>
            <a:r>
              <a:rPr lang="en-US" smtClean="0"/>
              <a:t>Device low power on media disconnect</a:t>
            </a:r>
            <a:endParaRPr lang="en-US" dirty="0"/>
          </a:p>
        </p:txBody>
      </p:sp>
      <p:pic>
        <p:nvPicPr>
          <p:cNvPr id="6" name="Picture 5" descr="C:\Program Files (x86)\Microsoft Office\MEDIA\CAGCAT10\j0285750.wmf"/>
          <p:cNvPicPr>
            <a:picLocks noChangeAspect="1" noChangeArrowheads="1"/>
          </p:cNvPicPr>
          <p:nvPr/>
        </p:nvPicPr>
        <p:blipFill>
          <a:blip r:embed="rId3"/>
          <a:srcRect/>
          <a:stretch>
            <a:fillRect/>
          </a:stretch>
        </p:blipFill>
        <p:spPr bwMode="auto">
          <a:xfrm>
            <a:off x="6761948" y="2868473"/>
            <a:ext cx="1824228" cy="1121054"/>
          </a:xfrm>
          <a:prstGeom prst="rect">
            <a:avLst/>
          </a:prstGeom>
          <a:noFill/>
          <a:effectLst>
            <a:outerShdw blurRad="63500" sx="102000" sy="102000" algn="ctr" rotWithShape="0">
              <a:prstClr val="black">
                <a:alpha val="40000"/>
              </a:prstClr>
            </a:outerShdw>
          </a:effectLst>
        </p:spPr>
      </p:pic>
      <p:sp>
        <p:nvSpPr>
          <p:cNvPr id="7" name="Moon 6"/>
          <p:cNvSpPr/>
          <p:nvPr/>
        </p:nvSpPr>
        <p:spPr bwMode="auto">
          <a:xfrm>
            <a:off x="8176086" y="2277035"/>
            <a:ext cx="340658" cy="600635"/>
          </a:xfrm>
          <a:prstGeom prst="mo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Wake Patterns</a:t>
            </a:r>
            <a:endParaRPr lang="en-US" dirty="0"/>
          </a:p>
        </p:txBody>
      </p:sp>
      <p:sp>
        <p:nvSpPr>
          <p:cNvPr id="3" name="Content Placeholder 2"/>
          <p:cNvSpPr>
            <a:spLocks noGrp="1"/>
          </p:cNvSpPr>
          <p:nvPr>
            <p:ph idx="1"/>
          </p:nvPr>
        </p:nvSpPr>
        <p:spPr>
          <a:xfrm>
            <a:off x="382588" y="1414464"/>
            <a:ext cx="8380412" cy="3357842"/>
          </a:xfrm>
        </p:spPr>
        <p:txBody>
          <a:bodyPr/>
          <a:lstStyle/>
          <a:p>
            <a:r>
              <a:rPr lang="en-US" smtClean="0"/>
              <a:t>Bitmap patterns</a:t>
            </a:r>
          </a:p>
          <a:p>
            <a:r>
              <a:rPr lang="en-US" smtClean="0"/>
              <a:t>Magic packet</a:t>
            </a:r>
          </a:p>
          <a:p>
            <a:r>
              <a:rPr lang="en-US" smtClean="0"/>
              <a:t>IPv4 TCP SYN packet type</a:t>
            </a:r>
          </a:p>
          <a:p>
            <a:r>
              <a:rPr lang="en-US" smtClean="0"/>
              <a:t>IPv6 TCP SYN packet type</a:t>
            </a:r>
          </a:p>
          <a:p>
            <a:r>
              <a:rPr lang="en-US" smtClean="0"/>
              <a:t>802.1x EAPOL request identity </a:t>
            </a:r>
            <a:br>
              <a:rPr lang="en-US" smtClean="0"/>
            </a:br>
            <a:r>
              <a:rPr lang="en-US" smtClean="0"/>
              <a:t>message (wireless) packet type</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Network Presence Offloads When the System is Asleep</a:t>
            </a:r>
            <a:endParaRPr lang="en-US" dirty="0"/>
          </a:p>
        </p:txBody>
      </p:sp>
      <p:sp>
        <p:nvSpPr>
          <p:cNvPr id="3" name="Content Placeholder 2"/>
          <p:cNvSpPr>
            <a:spLocks noGrp="1"/>
          </p:cNvSpPr>
          <p:nvPr>
            <p:ph idx="1"/>
          </p:nvPr>
        </p:nvSpPr>
        <p:spPr>
          <a:xfrm>
            <a:off x="382588" y="1901825"/>
            <a:ext cx="8380412" cy="4540730"/>
          </a:xfrm>
        </p:spPr>
        <p:txBody>
          <a:bodyPr/>
          <a:lstStyle/>
          <a:p>
            <a:r>
              <a:rPr lang="en-US" smtClean="0"/>
              <a:t>ARP request processing in the NIC</a:t>
            </a:r>
          </a:p>
          <a:p>
            <a:pPr lvl="1"/>
            <a:r>
              <a:rPr lang="en-US" smtClean="0"/>
              <a:t>Responds to IPv4 address resolution </a:t>
            </a:r>
            <a:br>
              <a:rPr lang="en-US" smtClean="0"/>
            </a:br>
            <a:r>
              <a:rPr lang="en-US" smtClean="0"/>
              <a:t>requests with the host MAC address</a:t>
            </a:r>
          </a:p>
          <a:p>
            <a:pPr lvl="1"/>
            <a:r>
              <a:rPr lang="en-US" smtClean="0"/>
              <a:t>No ARP caching/management</a:t>
            </a:r>
          </a:p>
          <a:p>
            <a:r>
              <a:rPr lang="en-US" smtClean="0"/>
              <a:t>NS processing in the NIC</a:t>
            </a:r>
          </a:p>
          <a:p>
            <a:pPr lvl="1"/>
            <a:r>
              <a:rPr lang="en-US" smtClean="0"/>
              <a:t>Responds to IPv6 Neighbor Solicitation requests with the host MAC address</a:t>
            </a:r>
          </a:p>
          <a:p>
            <a:pPr lvl="1"/>
            <a:r>
              <a:rPr lang="en-US" smtClean="0"/>
              <a:t>Supports public, link-local, </a:t>
            </a:r>
            <a:br>
              <a:rPr lang="en-US" smtClean="0"/>
            </a:br>
            <a:r>
              <a:rPr lang="en-US" smtClean="0"/>
              <a:t>and temporary IPv6 addresses</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Wake Patterns According to Network Environment</a:t>
            </a:r>
            <a:endParaRPr lang="en-US" dirty="0"/>
          </a:p>
        </p:txBody>
      </p:sp>
      <p:sp>
        <p:nvSpPr>
          <p:cNvPr id="3" name="Content Placeholder 2"/>
          <p:cNvSpPr>
            <a:spLocks noGrp="1"/>
          </p:cNvSpPr>
          <p:nvPr>
            <p:ph idx="1"/>
          </p:nvPr>
        </p:nvSpPr>
        <p:spPr>
          <a:xfrm>
            <a:off x="382588" y="1901825"/>
            <a:ext cx="8380412" cy="4470968"/>
          </a:xfrm>
        </p:spPr>
        <p:txBody>
          <a:bodyPr/>
          <a:lstStyle/>
          <a:p>
            <a:r>
              <a:rPr lang="en-US" smtClean="0"/>
              <a:t>Determined by location:  Home vs. work</a:t>
            </a:r>
          </a:p>
          <a:p>
            <a:r>
              <a:rPr lang="en-US" smtClean="0"/>
              <a:t>Magic Packet is a common wake pattern </a:t>
            </a:r>
          </a:p>
          <a:p>
            <a:r>
              <a:rPr lang="en-US" smtClean="0"/>
              <a:t>TCP SYN IPv4/IPv6 indicates new connection requests; e.g., file sharing </a:t>
            </a:r>
          </a:p>
          <a:p>
            <a:r>
              <a:rPr lang="en-US" smtClean="0"/>
              <a:t>Wake for name resolution requests</a:t>
            </a:r>
          </a:p>
          <a:p>
            <a:pPr lvl="1"/>
            <a:r>
              <a:rPr lang="en-US" smtClean="0"/>
              <a:t>NetBIOS – IPv4 only </a:t>
            </a:r>
          </a:p>
          <a:p>
            <a:pPr lvl="1"/>
            <a:r>
              <a:rPr lang="en-US" smtClean="0"/>
              <a:t>LLMNR – environments without DNS</a:t>
            </a:r>
          </a:p>
          <a:p>
            <a:r>
              <a:rPr lang="en-US" smtClean="0"/>
              <a:t>ARP, NS – if no offloads available</a:t>
            </a: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994392"/>
          </a:xfrm>
        </p:spPr>
        <p:txBody>
          <a:bodyPr/>
          <a:lstStyle/>
          <a:p>
            <a:r>
              <a:rPr lang="en-US" smtClean="0"/>
              <a:t>Wake on LAN </a:t>
            </a:r>
            <a:br>
              <a:rPr lang="en-US" smtClean="0"/>
            </a:br>
            <a:r>
              <a:rPr lang="en-US" smtClean="0"/>
              <a:t>with Network Presence Offload</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Low Power on Media Disconnect</a:t>
            </a:r>
            <a:endParaRPr lang="en-US" dirty="0"/>
          </a:p>
        </p:txBody>
      </p:sp>
      <p:sp>
        <p:nvSpPr>
          <p:cNvPr id="5" name="Content Placeholder 4"/>
          <p:cNvSpPr>
            <a:spLocks noGrp="1"/>
          </p:cNvSpPr>
          <p:nvPr>
            <p:ph idx="1"/>
          </p:nvPr>
        </p:nvSpPr>
        <p:spPr>
          <a:xfrm>
            <a:off x="382588" y="1414464"/>
            <a:ext cx="8380412" cy="4118050"/>
          </a:xfrm>
        </p:spPr>
        <p:txBody>
          <a:bodyPr/>
          <a:lstStyle/>
          <a:p>
            <a:r>
              <a:rPr lang="en-US" smtClean="0"/>
              <a:t>While PC is in system working state (S0)</a:t>
            </a:r>
          </a:p>
          <a:p>
            <a:r>
              <a:rPr lang="en-US" smtClean="0"/>
              <a:t>On LAN cable disconnect, the NIC </a:t>
            </a:r>
            <a:br>
              <a:rPr lang="en-US" smtClean="0"/>
            </a:br>
            <a:r>
              <a:rPr lang="en-US" smtClean="0"/>
              <a:t>is placed in device sleep (D3)</a:t>
            </a:r>
          </a:p>
          <a:p>
            <a:r>
              <a:rPr lang="en-US" smtClean="0"/>
              <a:t>On LAN cable reconnect, </a:t>
            </a:r>
            <a:br>
              <a:rPr lang="en-US" smtClean="0"/>
            </a:br>
            <a:r>
              <a:rPr lang="en-US" smtClean="0"/>
              <a:t>the NIC into working state (D0)</a:t>
            </a:r>
          </a:p>
          <a:p>
            <a:r>
              <a:rPr lang="en-US" dirty="0" smtClean="0"/>
              <a:t>If the system goes to sleep </a:t>
            </a:r>
            <a:br>
              <a:rPr lang="en-US" dirty="0" smtClean="0"/>
            </a:br>
            <a:r>
              <a:rPr lang="en-US" dirty="0" smtClean="0"/>
              <a:t>while the cable is disconnected, </a:t>
            </a:r>
            <a:br>
              <a:rPr lang="en-US" dirty="0" smtClean="0"/>
            </a:br>
            <a:r>
              <a:rPr lang="en-US" dirty="0" smtClean="0"/>
              <a:t>this feature </a:t>
            </a:r>
            <a:r>
              <a:rPr lang="en-US" smtClean="0"/>
              <a:t>is canceled</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Keywords Added for Windows 7</a:t>
            </a:r>
            <a:endParaRPr lang="en-US" dirty="0"/>
          </a:p>
        </p:txBody>
      </p:sp>
      <p:sp>
        <p:nvSpPr>
          <p:cNvPr id="8" name="Content Placeholder 7"/>
          <p:cNvSpPr>
            <a:spLocks noGrp="1"/>
          </p:cNvSpPr>
          <p:nvPr>
            <p:ph idx="1"/>
          </p:nvPr>
        </p:nvSpPr>
        <p:spPr/>
        <p:txBody>
          <a:bodyPr/>
          <a:lstStyle/>
          <a:p>
            <a:r>
              <a:rPr lang="en-US" smtClean="0"/>
              <a:t>Finer control of capabilities</a:t>
            </a:r>
          </a:p>
          <a:p>
            <a:r>
              <a:rPr lang="en-US" smtClean="0"/>
              <a:t>User can access from Device Properties</a:t>
            </a:r>
          </a:p>
          <a:p>
            <a:r>
              <a:rPr lang="en-US" smtClean="0"/>
              <a:t>Programmatic change using WMI</a:t>
            </a:r>
            <a:endParaRPr lang="en-US" dirty="0"/>
          </a:p>
        </p:txBody>
      </p:sp>
      <p:graphicFrame>
        <p:nvGraphicFramePr>
          <p:cNvPr id="6" name="Content Placeholder 4"/>
          <p:cNvGraphicFramePr>
            <a:graphicFrameLocks/>
          </p:cNvGraphicFramePr>
          <p:nvPr/>
        </p:nvGraphicFramePr>
        <p:xfrm>
          <a:off x="803899" y="3253892"/>
          <a:ext cx="7536202" cy="2852928"/>
        </p:xfrm>
        <a:graphic>
          <a:graphicData uri="http://schemas.openxmlformats.org/drawingml/2006/table">
            <a:tbl>
              <a:tblPr firstRow="1" bandRow="1">
                <a:tableStyleId>{327F97BB-C833-4FB7-BDE5-3F7075034690}</a:tableStyleId>
              </a:tblPr>
              <a:tblGrid>
                <a:gridCol w="3214054"/>
                <a:gridCol w="4322148"/>
              </a:tblGrid>
              <a:tr h="229621">
                <a:tc>
                  <a:txBody>
                    <a:bodyPr/>
                    <a:lstStyle/>
                    <a:p>
                      <a:pPr marL="0" marR="0" algn="l">
                        <a:lnSpc>
                          <a:spcPct val="100000"/>
                        </a:lnSpc>
                        <a:spcBef>
                          <a:spcPts val="0"/>
                        </a:spcBef>
                        <a:spcAft>
                          <a:spcPts val="0"/>
                        </a:spcAft>
                      </a:pP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Keyword</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0" marR="0" algn="l">
                        <a:lnSpc>
                          <a:spcPct val="100000"/>
                        </a:lnSpc>
                        <a:spcBef>
                          <a:spcPts val="0"/>
                        </a:spcBef>
                        <a:spcAft>
                          <a:spcPts val="0"/>
                        </a:spcAft>
                      </a:pP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Description</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r>
              <a:tr h="229621">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WakeOnPattern</a:t>
                      </a:r>
                      <a:endParaRPr lang="en-US" sz="1800" kern="120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waking </a:t>
                      </a:r>
                      <a:r>
                        <a:rPr lang="en-US" sz="1800" kern="1200" dirty="0">
                          <a:gradFill>
                            <a:gsLst>
                              <a:gs pos="28000">
                                <a:schemeClr val="bg2"/>
                              </a:gs>
                              <a:gs pos="48000">
                                <a:schemeClr val="bg2"/>
                              </a:gs>
                            </a:gsLst>
                            <a:lin ang="5400000" scaled="1"/>
                          </a:gradFill>
                          <a:effectLst/>
                          <a:latin typeface="Trebuchet MS" pitchFamily="34" charset="0"/>
                          <a:ea typeface="+mn-ea"/>
                          <a:cs typeface="+mn-cs"/>
                        </a:rPr>
                        <a:t>on pattern </a:t>
                      </a: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matches</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229621">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WakeOnMagicPacket</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wake </a:t>
                      </a:r>
                      <a:r>
                        <a:rPr lang="en-US" sz="1800" kern="1200" dirty="0">
                          <a:gradFill>
                            <a:gsLst>
                              <a:gs pos="28000">
                                <a:schemeClr val="bg2"/>
                              </a:gs>
                              <a:gs pos="48000">
                                <a:schemeClr val="bg2"/>
                              </a:gs>
                            </a:gsLst>
                            <a:lin ang="5400000" scaled="1"/>
                          </a:gradFill>
                          <a:effectLst/>
                          <a:latin typeface="Trebuchet MS" pitchFamily="34" charset="0"/>
                          <a:ea typeface="+mn-ea"/>
                          <a:cs typeface="+mn-cs"/>
                        </a:rPr>
                        <a:t>on Magic Packet </a:t>
                      </a: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420973">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DeviceSleepOnDisconnect</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sleep when media (LAN cable) is disconnected</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229621">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PMARPOffload</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the ARP offload during sleep</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229621">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PMNSOffload</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the NS offload during sleep</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420973">
                <a:tc>
                  <a:txBody>
                    <a:bodyPr/>
                    <a:lstStyle/>
                    <a:p>
                      <a:pPr marL="0" marR="0">
                        <a:lnSpc>
                          <a:spcPct val="100000"/>
                        </a:lnSpc>
                        <a:spcBef>
                          <a:spcPts val="0"/>
                        </a:spcBef>
                        <a:spcAft>
                          <a:spcPts val="0"/>
                        </a:spcAft>
                      </a:pPr>
                      <a:r>
                        <a:rPr lang="en-US" sz="1800" kern="1200" dirty="0">
                          <a:gradFill>
                            <a:gsLst>
                              <a:gs pos="28000">
                                <a:schemeClr val="bg2"/>
                              </a:gs>
                              <a:gs pos="48000">
                                <a:schemeClr val="bg2"/>
                              </a:gs>
                            </a:gsLst>
                            <a:lin ang="5400000" scaled="1"/>
                          </a:gradFill>
                          <a:effectLst/>
                          <a:latin typeface="Trebuchet MS" pitchFamily="34" charset="0"/>
                          <a:ea typeface="+mn-ea"/>
                          <a:cs typeface="+mn-cs"/>
                        </a:rPr>
                        <a:t>*</a:t>
                      </a:r>
                      <a:r>
                        <a:rPr lang="en-US" sz="1800" kern="1200" dirty="0" err="1">
                          <a:gradFill>
                            <a:gsLst>
                              <a:gs pos="28000">
                                <a:schemeClr val="bg2"/>
                              </a:gs>
                              <a:gs pos="48000">
                                <a:schemeClr val="bg2"/>
                              </a:gs>
                            </a:gsLst>
                            <a:lin ang="5400000" scaled="1"/>
                          </a:gradFill>
                          <a:effectLst/>
                          <a:latin typeface="Trebuchet MS" pitchFamily="34" charset="0"/>
                          <a:ea typeface="+mn-ea"/>
                          <a:cs typeface="+mn-cs"/>
                        </a:rPr>
                        <a:t>PMWiFiRekeyOffload</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Enable the </a:t>
                      </a:r>
                      <a:r>
                        <a:rPr lang="en-US" sz="1800" kern="1200" dirty="0" err="1" smtClean="0">
                          <a:gradFill>
                            <a:gsLst>
                              <a:gs pos="28000">
                                <a:schemeClr val="bg2"/>
                              </a:gs>
                              <a:gs pos="48000">
                                <a:schemeClr val="bg2"/>
                              </a:gs>
                            </a:gsLst>
                            <a:lin ang="5400000" scaled="1"/>
                          </a:gradFill>
                          <a:effectLst/>
                          <a:latin typeface="Trebuchet MS" pitchFamily="34" charset="0"/>
                          <a:ea typeface="+mn-ea"/>
                          <a:cs typeface="+mn-cs"/>
                        </a:rPr>
                        <a:t>WiFi</a:t>
                      </a: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 </a:t>
                      </a:r>
                      <a:r>
                        <a:rPr lang="en-US" sz="1800" kern="1200" dirty="0">
                          <a:gradFill>
                            <a:gsLst>
                              <a:gs pos="28000">
                                <a:schemeClr val="bg2"/>
                              </a:gs>
                              <a:gs pos="48000">
                                <a:schemeClr val="bg2"/>
                              </a:gs>
                            </a:gsLst>
                            <a:lin ang="5400000" scaled="1"/>
                          </a:gradFill>
                          <a:effectLst/>
                          <a:latin typeface="Trebuchet MS" pitchFamily="34" charset="0"/>
                          <a:ea typeface="+mn-ea"/>
                          <a:cs typeface="+mn-cs"/>
                        </a:rPr>
                        <a:t>rekeying </a:t>
                      </a:r>
                      <a:r>
                        <a:rPr lang="en-US" sz="1800" kern="1200" dirty="0" smtClean="0">
                          <a:gradFill>
                            <a:gsLst>
                              <a:gs pos="28000">
                                <a:schemeClr val="bg2"/>
                              </a:gs>
                              <a:gs pos="48000">
                                <a:schemeClr val="bg2"/>
                              </a:gs>
                            </a:gsLst>
                            <a:lin ang="5400000" scaled="1"/>
                          </a:gradFill>
                          <a:effectLst/>
                          <a:latin typeface="Trebuchet MS" pitchFamily="34" charset="0"/>
                          <a:ea typeface="+mn-ea"/>
                          <a:cs typeface="+mn-cs"/>
                        </a:rPr>
                        <a:t>offload during wireless adapter sleep</a:t>
                      </a:r>
                      <a:endParaRPr lang="en-US" sz="18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marR="182880"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Configuration and Administration</a:t>
            </a:r>
            <a:endParaRPr lang="en-US" dirty="0"/>
          </a:p>
        </p:txBody>
      </p:sp>
      <p:sp>
        <p:nvSpPr>
          <p:cNvPr id="5" name="Content Placeholder 4"/>
          <p:cNvSpPr>
            <a:spLocks noGrp="1"/>
          </p:cNvSpPr>
          <p:nvPr>
            <p:ph idx="1"/>
          </p:nvPr>
        </p:nvSpPr>
        <p:spPr>
          <a:xfrm>
            <a:off x="381000" y="1901825"/>
            <a:ext cx="8380412" cy="4737194"/>
          </a:xfrm>
        </p:spPr>
        <p:txBody>
          <a:bodyPr/>
          <a:lstStyle/>
          <a:p>
            <a:r>
              <a:rPr lang="en-US" sz="3200" smtClean="0"/>
              <a:t>WMI interfaces to query and </a:t>
            </a:r>
            <a:br>
              <a:rPr lang="en-US" sz="3200" smtClean="0"/>
            </a:br>
            <a:r>
              <a:rPr lang="en-US" sz="3200" smtClean="0"/>
              <a:t>set configuration settings</a:t>
            </a:r>
          </a:p>
          <a:p>
            <a:pPr lvl="1"/>
            <a:r>
              <a:rPr lang="en-US" sz="2800" smtClean="0"/>
              <a:t>Configuration of systems</a:t>
            </a:r>
          </a:p>
          <a:p>
            <a:pPr lvl="1"/>
            <a:r>
              <a:rPr lang="en-US" sz="2800" smtClean="0"/>
              <a:t>Global administration</a:t>
            </a:r>
          </a:p>
          <a:p>
            <a:pPr lvl="1"/>
            <a:r>
              <a:rPr lang="en-US" sz="2800" smtClean="0"/>
              <a:t>Management applications</a:t>
            </a:r>
          </a:p>
          <a:p>
            <a:r>
              <a:rPr lang="en-US" sz="3200" smtClean="0"/>
              <a:t>WMI interfaces to query current </a:t>
            </a:r>
            <a:br>
              <a:rPr lang="en-US" sz="3200" smtClean="0"/>
            </a:br>
            <a:r>
              <a:rPr lang="en-US" sz="3200" smtClean="0"/>
              <a:t>and hardware capabilities</a:t>
            </a:r>
          </a:p>
          <a:p>
            <a:pPr lvl="1"/>
            <a:r>
              <a:rPr lang="en-US" sz="2800" smtClean="0"/>
              <a:t>3rd party applications</a:t>
            </a:r>
          </a:p>
          <a:p>
            <a:pPr lvl="1"/>
            <a:r>
              <a:rPr lang="en-US" sz="2800" smtClean="0"/>
              <a:t>Diagnostics</a:t>
            </a:r>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Network Logo Requirements</a:t>
            </a:r>
            <a:endParaRPr lang="en-US" dirty="0"/>
          </a:p>
        </p:txBody>
      </p:sp>
      <p:sp>
        <p:nvSpPr>
          <p:cNvPr id="5" name="Content Placeholder 4"/>
          <p:cNvSpPr>
            <a:spLocks noGrp="1"/>
          </p:cNvSpPr>
          <p:nvPr>
            <p:ph idx="1"/>
          </p:nvPr>
        </p:nvSpPr>
        <p:spPr>
          <a:xfrm>
            <a:off x="382588" y="1414464"/>
            <a:ext cx="8380412" cy="3709734"/>
          </a:xfrm>
        </p:spPr>
        <p:txBody>
          <a:bodyPr/>
          <a:lstStyle/>
          <a:p>
            <a:r>
              <a:rPr lang="en-US" smtClean="0"/>
              <a:t>WoL logo</a:t>
            </a:r>
          </a:p>
          <a:p>
            <a:pPr lvl="1"/>
            <a:r>
              <a:rPr lang="en-US" smtClean="0"/>
              <a:t>Must support at least 6 WoL patterns </a:t>
            </a:r>
          </a:p>
          <a:p>
            <a:pPr lvl="1"/>
            <a:r>
              <a:rPr lang="en-US" smtClean="0"/>
              <a:t>By 2010, must support </a:t>
            </a:r>
            <a:br>
              <a:rPr lang="en-US" smtClean="0"/>
            </a:br>
            <a:r>
              <a:rPr lang="en-US" smtClean="0"/>
              <a:t>at least 8 WoL patterns</a:t>
            </a:r>
          </a:p>
          <a:p>
            <a:r>
              <a:rPr lang="en-US" smtClean="0"/>
              <a:t>Network presence offloads</a:t>
            </a:r>
          </a:p>
          <a:p>
            <a:pPr lvl="1"/>
            <a:r>
              <a:rPr lang="en-US" smtClean="0"/>
              <a:t>Support ARP and NS optionally</a:t>
            </a:r>
          </a:p>
          <a:p>
            <a:pPr lvl="1"/>
            <a:r>
              <a:rPr lang="en-US" smtClean="0"/>
              <a:t>ARP and NS offloads required by 2010</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4728987"/>
          </a:xfrm>
        </p:spPr>
        <p:txBody>
          <a:bodyPr/>
          <a:lstStyle/>
          <a:p>
            <a:r>
              <a:rPr lang="en-US" smtClean="0"/>
              <a:t>Update hardware and drivers to </a:t>
            </a:r>
            <a:br>
              <a:rPr lang="en-US" smtClean="0"/>
            </a:br>
            <a:r>
              <a:rPr lang="en-US" smtClean="0"/>
              <a:t>NDIS 6.20 to take advantage of </a:t>
            </a:r>
            <a:br>
              <a:rPr lang="en-US" smtClean="0"/>
            </a:br>
            <a:r>
              <a:rPr lang="en-US" smtClean="0"/>
              <a:t>new Windows 7 functionality</a:t>
            </a:r>
          </a:p>
          <a:p>
            <a:r>
              <a:rPr lang="en-US" smtClean="0"/>
              <a:t>Provide support for </a:t>
            </a:r>
            <a:br>
              <a:rPr lang="en-US" smtClean="0"/>
            </a:br>
            <a:r>
              <a:rPr lang="en-US" smtClean="0"/>
              <a:t>at least 8 wake patterns</a:t>
            </a:r>
          </a:p>
          <a:p>
            <a:r>
              <a:rPr lang="en-US" smtClean="0"/>
              <a:t>Implement ARP and NS power management offloads on NIC</a:t>
            </a:r>
          </a:p>
          <a:p>
            <a:r>
              <a:rPr lang="en-US" smtClean="0"/>
              <a:t>Support new packet type patterns</a:t>
            </a:r>
          </a:p>
          <a:p>
            <a:r>
              <a:rPr lang="en-US" smtClean="0"/>
              <a:t>Support low power on media disconnect</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Network Power Management Fundamentals</a:t>
            </a:r>
            <a:endParaRPr lang="en-US" sz="4800" dirty="0"/>
          </a:p>
        </p:txBody>
      </p:sp>
      <p:sp>
        <p:nvSpPr>
          <p:cNvPr id="3" name="Subtitle 2"/>
          <p:cNvSpPr>
            <a:spLocks noGrp="1"/>
          </p:cNvSpPr>
          <p:nvPr>
            <p:ph type="subTitle" idx="1"/>
          </p:nvPr>
        </p:nvSpPr>
        <p:spPr>
          <a:xfrm>
            <a:off x="2734826" y="3650133"/>
            <a:ext cx="5866482" cy="2326791"/>
          </a:xfrm>
        </p:spPr>
        <p:txBody>
          <a:bodyPr/>
          <a:lstStyle/>
          <a:p>
            <a:r>
              <a:rPr lang="en-US" sz="2400" dirty="0" smtClean="0"/>
              <a:t>Bob Combs</a:t>
            </a:r>
          </a:p>
          <a:p>
            <a:r>
              <a:rPr lang="en-US" sz="2400" dirty="0" smtClean="0"/>
              <a:t>Lead Program Manager</a:t>
            </a:r>
          </a:p>
          <a:p>
            <a:r>
              <a:rPr lang="en-US" sz="2400" dirty="0" smtClean="0"/>
              <a:t>Microsoft Corporation</a:t>
            </a:r>
          </a:p>
          <a:p>
            <a:endParaRPr lang="en-US" sz="2400" dirty="0" smtClean="0"/>
          </a:p>
          <a:p>
            <a:pPr lvl="0"/>
            <a:r>
              <a:rPr lang="en-US" sz="2400" dirty="0" err="1" smtClean="0"/>
              <a:t>Narsi</a:t>
            </a:r>
            <a:r>
              <a:rPr lang="en-US" sz="2400" smtClean="0"/>
              <a:t> Nagampalli</a:t>
            </a:r>
          </a:p>
          <a:p>
            <a:pPr lvl="0"/>
            <a:r>
              <a:rPr lang="en-US" sz="2400" smtClean="0"/>
              <a:t>Software Development Lead</a:t>
            </a:r>
          </a:p>
          <a:p>
            <a:pPr lvl="0"/>
            <a:r>
              <a:rPr lang="en-US" sz="240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891596"/>
          </a:xfrm>
        </p:spPr>
        <p:txBody>
          <a:bodyPr/>
          <a:lstStyle/>
          <a:p>
            <a:pPr marL="285750" indent="-285750"/>
            <a:r>
              <a:rPr lang="en-US" sz="2400" dirty="0" smtClean="0"/>
              <a:t>Windows 7 WDK available with Beta</a:t>
            </a:r>
          </a:p>
          <a:p>
            <a:pPr marL="285750" indent="-285750"/>
            <a:r>
              <a:rPr lang="en-US" sz="2400" dirty="0" smtClean="0"/>
              <a:t>Released DDI is available on MSDN:</a:t>
            </a:r>
            <a:br>
              <a:rPr lang="en-US" sz="2400" dirty="0" smtClean="0"/>
            </a:br>
            <a:r>
              <a:rPr lang="en-US" sz="2400" dirty="0" smtClean="0">
                <a:hlinkClick r:id="rId3"/>
              </a:rPr>
              <a:t>http://msdn.microsoft.com</a:t>
            </a:r>
            <a:r>
              <a:rPr lang="en-US" sz="2400" dirty="0" smtClean="0"/>
              <a:t> </a:t>
            </a:r>
          </a:p>
          <a:p>
            <a:pPr marL="285750" indent="-285750"/>
            <a:r>
              <a:rPr lang="en-US" sz="2400" dirty="0" smtClean="0"/>
              <a:t>Device driver questions</a:t>
            </a:r>
          </a:p>
          <a:p>
            <a:pPr marL="517525" lvl="1" indent="-231775"/>
            <a:r>
              <a:rPr lang="en-US" sz="2000" dirty="0" smtClean="0"/>
              <a:t>NDIS 6 Feedback alias:  </a:t>
            </a:r>
            <a:br>
              <a:rPr lang="en-US" sz="2000" dirty="0" smtClean="0"/>
            </a:br>
            <a:r>
              <a:rPr lang="en-US" sz="2000" dirty="0" smtClean="0">
                <a:hlinkClick r:id="rId4"/>
              </a:rPr>
              <a:t>ndis6fb@microsoft.com</a:t>
            </a:r>
            <a:r>
              <a:rPr lang="en-US" sz="2000" dirty="0" smtClean="0"/>
              <a:t> </a:t>
            </a:r>
          </a:p>
          <a:p>
            <a:pPr marL="285750" indent="-285750"/>
            <a:r>
              <a:rPr lang="en-US" sz="2400" dirty="0" smtClean="0"/>
              <a:t>Windows Logo Program Web site:</a:t>
            </a:r>
            <a:br>
              <a:rPr lang="en-US" sz="2400" dirty="0" smtClean="0"/>
            </a:br>
            <a:r>
              <a:rPr lang="en-US" sz="2400" dirty="0" smtClean="0">
                <a:hlinkClick r:id="rId5"/>
              </a:rPr>
              <a:t>http://www.microsoft.com/whdc/winlogo/default.mspx</a:t>
            </a:r>
            <a:r>
              <a:rPr lang="en-US" sz="2400" dirty="0" smtClean="0"/>
              <a:t> </a:t>
            </a:r>
          </a:p>
          <a:p>
            <a:pPr marL="285750" indent="-285750"/>
            <a:r>
              <a:rPr lang="en-US" sz="2400" dirty="0" smtClean="0"/>
              <a:t>Related Sessions</a:t>
            </a:r>
          </a:p>
          <a:p>
            <a:pPr marL="517525" lvl="1" indent="-231775"/>
            <a:r>
              <a:rPr lang="en-US" sz="2000" dirty="0" smtClean="0"/>
              <a:t>COR-T525 Network Device Overview</a:t>
            </a:r>
          </a:p>
          <a:p>
            <a:pPr marL="517525" lvl="1" indent="-231775"/>
            <a:r>
              <a:rPr lang="en-US" sz="2000" dirty="0" smtClean="0"/>
              <a:t>COR-T540 Windows 7 Power Management Overview</a:t>
            </a:r>
          </a:p>
          <a:p>
            <a:pPr marL="517525" lvl="1" indent="-231775"/>
            <a:r>
              <a:rPr lang="en-US" sz="2000" dirty="0" smtClean="0"/>
              <a:t>ENT-T551 Windows Server Power Management Overview</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Content Placeholder 4"/>
          <p:cNvSpPr>
            <a:spLocks noGrp="1"/>
          </p:cNvSpPr>
          <p:nvPr>
            <p:ph idx="1"/>
          </p:nvPr>
        </p:nvSpPr>
        <p:spPr/>
        <p:txBody>
          <a:bodyPr/>
          <a:lstStyle/>
          <a:p>
            <a:r>
              <a:rPr lang="en-US" smtClean="0"/>
              <a:t>PC power usage</a:t>
            </a:r>
          </a:p>
          <a:p>
            <a:r>
              <a:rPr lang="en-US" smtClean="0"/>
              <a:t>Vista power management</a:t>
            </a:r>
          </a:p>
          <a:p>
            <a:r>
              <a:rPr lang="en-US" smtClean="0"/>
              <a:t>Goals for Windows 7 power management</a:t>
            </a:r>
          </a:p>
          <a:p>
            <a:r>
              <a:rPr lang="en-US" smtClean="0"/>
              <a:t>Feature enhancements</a:t>
            </a:r>
          </a:p>
          <a:p>
            <a:r>
              <a:rPr lang="en-US" smtClean="0"/>
              <a:t>Demo Wake-on-LAN in Windows 7</a:t>
            </a:r>
          </a:p>
          <a:p>
            <a:r>
              <a:rPr lang="en-US" smtClean="0"/>
              <a:t>Configuration and administration</a:t>
            </a:r>
          </a:p>
          <a:p>
            <a:r>
              <a:rPr lang="en-US" smtClean="0"/>
              <a:t>Logo requirements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Energy Awareness for PCs</a:t>
            </a:r>
            <a:endParaRPr lang="en-US" dirty="0"/>
          </a:p>
        </p:txBody>
      </p:sp>
      <p:sp>
        <p:nvSpPr>
          <p:cNvPr id="5" name="Content Placeholder 4"/>
          <p:cNvSpPr>
            <a:spLocks noGrp="1"/>
          </p:cNvSpPr>
          <p:nvPr>
            <p:ph idx="1"/>
          </p:nvPr>
        </p:nvSpPr>
        <p:spPr>
          <a:xfrm>
            <a:off x="382588" y="1414464"/>
            <a:ext cx="8380412" cy="4644156"/>
          </a:xfrm>
        </p:spPr>
        <p:txBody>
          <a:bodyPr/>
          <a:lstStyle/>
          <a:p>
            <a:pPr>
              <a:lnSpc>
                <a:spcPct val="88000"/>
              </a:lnSpc>
            </a:pPr>
            <a:r>
              <a:rPr lang="en-US" sz="2800" smtClean="0"/>
              <a:t>Energy costs are rising</a:t>
            </a:r>
          </a:p>
          <a:p>
            <a:pPr>
              <a:lnSpc>
                <a:spcPct val="88000"/>
              </a:lnSpc>
            </a:pPr>
            <a:r>
              <a:rPr lang="en-US" sz="2800" smtClean="0"/>
              <a:t>PC energy consumption </a:t>
            </a:r>
            <a:br>
              <a:rPr lang="en-US" sz="2800" smtClean="0"/>
            </a:br>
            <a:r>
              <a:rPr lang="en-US" sz="2800" smtClean="0"/>
              <a:t>has doubled since 2000</a:t>
            </a:r>
          </a:p>
          <a:p>
            <a:pPr lvl="1">
              <a:lnSpc>
                <a:spcPct val="88000"/>
              </a:lnSpc>
            </a:pPr>
            <a:r>
              <a:rPr lang="en-US" sz="2400" smtClean="0"/>
              <a:t>EPA estimates </a:t>
            </a:r>
            <a:br>
              <a:rPr lang="en-US" sz="2400" smtClean="0"/>
            </a:br>
            <a:r>
              <a:rPr lang="en-US" sz="2400" smtClean="0"/>
              <a:t>PCs use ~2% of all </a:t>
            </a:r>
            <a:br>
              <a:rPr lang="en-US" sz="2400" smtClean="0"/>
            </a:br>
            <a:r>
              <a:rPr lang="en-US" sz="2400" smtClean="0"/>
              <a:t>electricity consumed</a:t>
            </a:r>
          </a:p>
          <a:p>
            <a:pPr>
              <a:lnSpc>
                <a:spcPct val="88000"/>
              </a:lnSpc>
            </a:pPr>
            <a:r>
              <a:rPr lang="en-US" sz="2800" smtClean="0"/>
              <a:t>Businesses trimming costs</a:t>
            </a:r>
          </a:p>
          <a:p>
            <a:pPr>
              <a:lnSpc>
                <a:spcPct val="88000"/>
              </a:lnSpc>
            </a:pPr>
            <a:r>
              <a:rPr lang="en-US" sz="2800" smtClean="0"/>
              <a:t>Home users are </a:t>
            </a:r>
            <a:br>
              <a:rPr lang="en-US" sz="2800" smtClean="0"/>
            </a:br>
            <a:r>
              <a:rPr lang="en-US" sz="2800" smtClean="0"/>
              <a:t>thinking “green”</a:t>
            </a:r>
          </a:p>
          <a:p>
            <a:pPr lvl="1">
              <a:lnSpc>
                <a:spcPct val="88000"/>
              </a:lnSpc>
            </a:pPr>
            <a:r>
              <a:rPr lang="en-US" sz="2400" smtClean="0"/>
              <a:t>PC on 24/7 is 8% of </a:t>
            </a:r>
            <a:br>
              <a:rPr lang="en-US" sz="2400" smtClean="0"/>
            </a:br>
            <a:r>
              <a:rPr lang="en-US" sz="2400" smtClean="0"/>
              <a:t>household power usage</a:t>
            </a:r>
            <a:endParaRPr lang="en-US" sz="2400" dirty="0"/>
          </a:p>
        </p:txBody>
      </p:sp>
      <p:sp>
        <p:nvSpPr>
          <p:cNvPr id="7" name="TextBox 8"/>
          <p:cNvSpPr txBox="1">
            <a:spLocks noChangeArrowheads="1"/>
          </p:cNvSpPr>
          <p:nvPr/>
        </p:nvSpPr>
        <p:spPr bwMode="auto">
          <a:xfrm>
            <a:off x="5643419" y="4375803"/>
            <a:ext cx="3119582" cy="861774"/>
          </a:xfrm>
          <a:prstGeom prst="rect">
            <a:avLst/>
          </a:prstGeom>
        </p:spPr>
        <p:txBody>
          <a:bodyPr wrap="square" lIns="0" tIns="0" rIns="0" bIns="0">
            <a:spAutoFit/>
          </a:bodyPr>
          <a:lstStyle/>
          <a:p>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From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t>http</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t>://www.energystar.gov/ia/</a:t>
            </a:r>
            <a:b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b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t>partners/prod_development/revisions/downloads/computer/TierII_Network_Issue_Slides.pdf</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42" name="Group 41"/>
          <p:cNvGrpSpPr/>
          <p:nvPr/>
        </p:nvGrpSpPr>
        <p:grpSpPr>
          <a:xfrm>
            <a:off x="5635668" y="1417638"/>
            <a:ext cx="3173512" cy="2894693"/>
            <a:chOff x="5635668" y="1417638"/>
            <a:chExt cx="3173512" cy="2894693"/>
          </a:xfrm>
        </p:grpSpPr>
        <p:sp>
          <p:nvSpPr>
            <p:cNvPr id="22" name="Rectangle 21"/>
            <p:cNvSpPr/>
            <p:nvPr/>
          </p:nvSpPr>
          <p:spPr bwMode="auto">
            <a:xfrm>
              <a:off x="5635668" y="1417638"/>
              <a:ext cx="3083858" cy="2877671"/>
            </a:xfrm>
            <a:prstGeom prst="rect">
              <a:avLst/>
            </a:prstGeom>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dirty="0" err="1" smtClean="0">
                <a:gradFill>
                  <a:gsLst>
                    <a:gs pos="0">
                      <a:schemeClr val="bg2"/>
                    </a:gs>
                    <a:gs pos="100000">
                      <a:schemeClr val="bg2"/>
                    </a:gs>
                  </a:gsLst>
                  <a:lin ang="5400000" scaled="1"/>
                </a:gradFill>
                <a:latin typeface="Trebuchet MS" pitchFamily="34" charset="0"/>
              </a:endParaRPr>
            </a:p>
          </p:txBody>
        </p:sp>
        <p:sp>
          <p:nvSpPr>
            <p:cNvPr id="25" name="TextBox 24"/>
            <p:cNvSpPr txBox="1"/>
            <p:nvPr/>
          </p:nvSpPr>
          <p:spPr>
            <a:xfrm>
              <a:off x="6899679" y="4035332"/>
              <a:ext cx="1013011"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Hours/year</a:t>
              </a:r>
            </a:p>
          </p:txBody>
        </p:sp>
        <p:cxnSp>
          <p:nvCxnSpPr>
            <p:cNvPr id="26" name="Straight Connector 25"/>
            <p:cNvCxnSpPr/>
            <p:nvPr/>
          </p:nvCxnSpPr>
          <p:spPr bwMode="auto">
            <a:xfrm>
              <a:off x="6164585" y="3972579"/>
              <a:ext cx="2432304" cy="8965"/>
            </a:xfrm>
            <a:prstGeom prst="line">
              <a:avLst/>
            </a:prstGeom>
            <a:ln>
              <a:solidFill>
                <a:schemeClr val="bg2"/>
              </a:solidFill>
            </a:ln>
          </p:spPr>
        </p:cxnSp>
        <p:cxnSp>
          <p:nvCxnSpPr>
            <p:cNvPr id="28" name="Straight Connector 27"/>
            <p:cNvCxnSpPr/>
            <p:nvPr/>
          </p:nvCxnSpPr>
          <p:spPr bwMode="auto">
            <a:xfrm rot="10800000" flipV="1">
              <a:off x="6192273" y="3955263"/>
              <a:ext cx="572948" cy="9144"/>
            </a:xfrm>
            <a:prstGeom prst="line">
              <a:avLst/>
            </a:prstGeom>
            <a:ln>
              <a:solidFill>
                <a:schemeClr val="bg2"/>
              </a:solidFill>
            </a:ln>
          </p:spPr>
        </p:cxnSp>
        <p:sp>
          <p:nvSpPr>
            <p:cNvPr id="29" name="TextBox 28"/>
            <p:cNvSpPr txBox="1"/>
            <p:nvPr/>
          </p:nvSpPr>
          <p:spPr>
            <a:xfrm>
              <a:off x="6227338" y="3721568"/>
              <a:ext cx="430306"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Off</a:t>
              </a:r>
            </a:p>
          </p:txBody>
        </p:sp>
        <p:sp>
          <p:nvSpPr>
            <p:cNvPr id="30" name="TextBox 29"/>
            <p:cNvSpPr txBox="1"/>
            <p:nvPr/>
          </p:nvSpPr>
          <p:spPr>
            <a:xfrm>
              <a:off x="6567182" y="3165755"/>
              <a:ext cx="369332" cy="600635"/>
            </a:xfrm>
            <a:prstGeom prst="rect">
              <a:avLst/>
            </a:prstGeom>
          </p:spPr>
          <p:txBody>
            <a:bodyPr vert="vert270" wrap="square" rtlCol="0">
              <a:spAutoFit/>
            </a:bodyPr>
            <a:lstStyle/>
            <a:p>
              <a:r>
                <a:rPr lang="en-US" sz="1200" dirty="0" smtClean="0">
                  <a:gradFill>
                    <a:gsLst>
                      <a:gs pos="0">
                        <a:schemeClr val="bg2"/>
                      </a:gs>
                      <a:gs pos="100000">
                        <a:schemeClr val="bg2"/>
                      </a:gs>
                    </a:gsLst>
                    <a:lin ang="5400000" scaled="1"/>
                  </a:gradFill>
                  <a:latin typeface="Trebuchet MS" pitchFamily="34" charset="0"/>
                </a:rPr>
                <a:t>Sleep</a:t>
              </a:r>
            </a:p>
          </p:txBody>
        </p:sp>
        <p:sp>
          <p:nvSpPr>
            <p:cNvPr id="32" name="TextBox 31"/>
            <p:cNvSpPr txBox="1"/>
            <p:nvPr/>
          </p:nvSpPr>
          <p:spPr>
            <a:xfrm>
              <a:off x="5770137" y="1462459"/>
              <a:ext cx="537882"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100 -</a:t>
              </a:r>
            </a:p>
          </p:txBody>
        </p:sp>
        <p:sp>
          <p:nvSpPr>
            <p:cNvPr id="33" name="TextBox 32"/>
            <p:cNvSpPr txBox="1"/>
            <p:nvPr/>
          </p:nvSpPr>
          <p:spPr>
            <a:xfrm>
              <a:off x="5922542" y="3820175"/>
              <a:ext cx="385484"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0 -</a:t>
              </a:r>
            </a:p>
          </p:txBody>
        </p:sp>
        <p:sp>
          <p:nvSpPr>
            <p:cNvPr id="34" name="TextBox 33"/>
            <p:cNvSpPr txBox="1"/>
            <p:nvPr/>
          </p:nvSpPr>
          <p:spPr>
            <a:xfrm>
              <a:off x="5850817" y="2547219"/>
              <a:ext cx="484095"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50 -</a:t>
              </a:r>
            </a:p>
          </p:txBody>
        </p:sp>
        <p:sp>
          <p:nvSpPr>
            <p:cNvPr id="35" name="TextBox 34"/>
            <p:cNvSpPr txBox="1"/>
            <p:nvPr/>
          </p:nvSpPr>
          <p:spPr>
            <a:xfrm>
              <a:off x="5653593" y="2089979"/>
              <a:ext cx="369332" cy="1228165"/>
            </a:xfrm>
            <a:prstGeom prst="rect">
              <a:avLst/>
            </a:prstGeom>
          </p:spPr>
          <p:txBody>
            <a:bodyPr vert="vert270" wrap="square" rtlCol="0">
              <a:spAutoFit/>
            </a:bodyPr>
            <a:lstStyle/>
            <a:p>
              <a:r>
                <a:rPr lang="en-US" sz="1200" dirty="0" smtClean="0">
                  <a:gradFill>
                    <a:gsLst>
                      <a:gs pos="0">
                        <a:schemeClr val="bg2"/>
                      </a:gs>
                      <a:gs pos="100000">
                        <a:schemeClr val="bg2"/>
                      </a:gs>
                    </a:gsLst>
                    <a:lin ang="5400000" scaled="1"/>
                  </a:gradFill>
                  <a:latin typeface="Trebuchet MS" pitchFamily="34" charset="0"/>
                </a:rPr>
                <a:t>Power (watts)</a:t>
              </a:r>
            </a:p>
          </p:txBody>
        </p:sp>
        <p:sp>
          <p:nvSpPr>
            <p:cNvPr id="36" name="TextBox 35"/>
            <p:cNvSpPr txBox="1"/>
            <p:nvPr/>
          </p:nvSpPr>
          <p:spPr>
            <a:xfrm>
              <a:off x="6074942" y="3972575"/>
              <a:ext cx="286866"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0 </a:t>
              </a:r>
            </a:p>
          </p:txBody>
        </p:sp>
        <p:sp>
          <p:nvSpPr>
            <p:cNvPr id="37" name="TextBox 36"/>
            <p:cNvSpPr txBox="1"/>
            <p:nvPr/>
          </p:nvSpPr>
          <p:spPr>
            <a:xfrm>
              <a:off x="8235442" y="3981539"/>
              <a:ext cx="573738" cy="276999"/>
            </a:xfrm>
            <a:prstGeom prst="rect">
              <a:avLst/>
            </a:prstGeom>
          </p:spPr>
          <p:txBody>
            <a:bodyPr wrap="square" rtlCol="0">
              <a:spAutoFit/>
            </a:bodyPr>
            <a:lstStyle/>
            <a:p>
              <a:r>
                <a:rPr lang="en-US" sz="1200" dirty="0" smtClean="0">
                  <a:gradFill>
                    <a:gsLst>
                      <a:gs pos="0">
                        <a:schemeClr val="bg2"/>
                      </a:gs>
                      <a:gs pos="100000">
                        <a:schemeClr val="bg2"/>
                      </a:gs>
                    </a:gsLst>
                    <a:lin ang="5400000" scaled="1"/>
                  </a:gradFill>
                  <a:latin typeface="Trebuchet MS" pitchFamily="34" charset="0"/>
                </a:rPr>
                <a:t>8760</a:t>
              </a:r>
            </a:p>
          </p:txBody>
        </p:sp>
        <p:cxnSp>
          <p:nvCxnSpPr>
            <p:cNvPr id="31" name="Straight Connector 30"/>
            <p:cNvCxnSpPr/>
            <p:nvPr/>
          </p:nvCxnSpPr>
          <p:spPr bwMode="auto">
            <a:xfrm rot="5400000" flipH="1" flipV="1">
              <a:off x="4900561" y="2699591"/>
              <a:ext cx="2545976" cy="1588"/>
            </a:xfrm>
            <a:prstGeom prst="line">
              <a:avLst/>
            </a:prstGeom>
            <a:ln>
              <a:solidFill>
                <a:schemeClr val="bg2"/>
              </a:solidFill>
            </a:ln>
          </p:spPr>
        </p:cxnSp>
        <p:sp>
          <p:nvSpPr>
            <p:cNvPr id="23" name="Rectangle 22"/>
            <p:cNvSpPr/>
            <p:nvPr/>
          </p:nvSpPr>
          <p:spPr bwMode="auto">
            <a:xfrm>
              <a:off x="6818330" y="2251627"/>
              <a:ext cx="1541930" cy="1721224"/>
            </a:xfrm>
            <a:prstGeom prst="rect">
              <a:avLst/>
            </a:prstGeom>
            <a:effectLst/>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bg2"/>
                      </a:gs>
                      <a:gs pos="100000">
                        <a:schemeClr val="bg2"/>
                      </a:gs>
                    </a:gsLst>
                    <a:lin ang="5400000" scaled="1"/>
                  </a:gradFill>
                  <a:latin typeface="Trebuchet MS" pitchFamily="34" charset="0"/>
                </a:rPr>
                <a:t>Idle</a:t>
              </a:r>
            </a:p>
          </p:txBody>
        </p:sp>
        <p:sp>
          <p:nvSpPr>
            <p:cNvPr id="24" name="Rectangle 23"/>
            <p:cNvSpPr/>
            <p:nvPr/>
          </p:nvSpPr>
          <p:spPr bwMode="auto">
            <a:xfrm>
              <a:off x="8378867" y="1633062"/>
              <a:ext cx="192478" cy="2339789"/>
            </a:xfrm>
            <a:prstGeom prst="rect">
              <a:avLst/>
            </a:prstGeom>
            <a:effectLst/>
          </p:spPr>
          <p:style>
            <a:lnRef idx="0">
              <a:schemeClr val="accent2"/>
            </a:lnRef>
            <a:fillRef idx="3">
              <a:schemeClr val="accent2"/>
            </a:fillRef>
            <a:effectRef idx="3">
              <a:schemeClr val="accent2"/>
            </a:effectRef>
            <a:fontRef idx="minor">
              <a:schemeClr val="lt1"/>
            </a:fontRef>
          </p:style>
          <p:txBody>
            <a:bodyPr vert="vert" wrap="none" lIns="91432" tIns="45717" rIns="91432" bIns="45717" numCol="1" rtlCol="0" anchor="ctr" anchorCtr="0" compatLnSpc="1">
              <a:prstTxWarp prst="textNoShape">
                <a:avLst/>
              </a:prstTxWarp>
            </a:bodyPr>
            <a:lstStyle/>
            <a:p>
              <a:pPr algn="ctr" defTabSz="914063"/>
              <a:r>
                <a:rPr lang="en-US" sz="1200" dirty="0" smtClean="0">
                  <a:gradFill>
                    <a:gsLst>
                      <a:gs pos="0">
                        <a:schemeClr val="bg2"/>
                      </a:gs>
                      <a:gs pos="100000">
                        <a:schemeClr val="bg2"/>
                      </a:gs>
                    </a:gsLst>
                    <a:lin ang="5400000" scaled="1"/>
                  </a:gradFill>
                  <a:latin typeface="Trebuchet MS" pitchFamily="34" charset="0"/>
                </a:rPr>
                <a:t>Active</a:t>
              </a:r>
            </a:p>
          </p:txBody>
        </p:sp>
        <p:sp>
          <p:nvSpPr>
            <p:cNvPr id="27" name="Rectangle 26"/>
            <p:cNvSpPr/>
            <p:nvPr/>
          </p:nvSpPr>
          <p:spPr bwMode="auto">
            <a:xfrm>
              <a:off x="6728005" y="3838380"/>
              <a:ext cx="71717" cy="134471"/>
            </a:xfrm>
            <a:prstGeom prst="rect">
              <a:avLst/>
            </a:prstGeom>
            <a:effectLst/>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dirty="0" err="1" smtClean="0">
                <a:gradFill>
                  <a:gsLst>
                    <a:gs pos="0">
                      <a:schemeClr val="bg2"/>
                    </a:gs>
                    <a:gs pos="100000">
                      <a:schemeClr val="bg2"/>
                    </a:gs>
                  </a:gsLst>
                  <a:lin ang="5400000" scaled="1"/>
                </a:gra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Sleeping PC Equals Real Savings</a:t>
            </a:r>
          </a:p>
        </p:txBody>
      </p:sp>
      <p:sp>
        <p:nvSpPr>
          <p:cNvPr id="5" name="Content Placeholder 4"/>
          <p:cNvSpPr>
            <a:spLocks noGrp="1"/>
          </p:cNvSpPr>
          <p:nvPr>
            <p:ph idx="1"/>
          </p:nvPr>
        </p:nvSpPr>
        <p:spPr>
          <a:xfrm>
            <a:off x="382588" y="1414464"/>
            <a:ext cx="8380412" cy="3050066"/>
          </a:xfrm>
        </p:spPr>
        <p:txBody>
          <a:bodyPr/>
          <a:lstStyle/>
          <a:p>
            <a:r>
              <a:rPr lang="en-US" smtClean="0"/>
              <a:t>PC sleeping 14 hours per day </a:t>
            </a:r>
            <a:br>
              <a:rPr lang="en-US" smtClean="0"/>
            </a:br>
            <a:r>
              <a:rPr lang="en-US" smtClean="0"/>
              <a:t>saves 598–760 kWh per year</a:t>
            </a:r>
          </a:p>
          <a:p>
            <a:r>
              <a:rPr lang="en-US" smtClean="0"/>
              <a:t>Approximately $63,500 per year </a:t>
            </a:r>
            <a:br>
              <a:rPr lang="en-US" smtClean="0"/>
            </a:br>
            <a:r>
              <a:rPr lang="en-US" smtClean="0"/>
              <a:t>for 1,000 PCs </a:t>
            </a:r>
          </a:p>
          <a:p>
            <a:r>
              <a:rPr lang="en-US" smtClean="0"/>
              <a:t>Saves 420-534 kg of CO</a:t>
            </a:r>
            <a:r>
              <a:rPr lang="en-US" baseline="-25000" smtClean="0"/>
              <a:t>2</a:t>
            </a:r>
            <a:r>
              <a:rPr lang="en-US" smtClean="0"/>
              <a:t> from energy production (~1/10 of average auto)</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Wake-on-LAN in Vista</a:t>
            </a:r>
          </a:p>
        </p:txBody>
      </p:sp>
      <p:sp>
        <p:nvSpPr>
          <p:cNvPr id="3" name="Content Placeholder 2"/>
          <p:cNvSpPr>
            <a:spLocks noGrp="1"/>
          </p:cNvSpPr>
          <p:nvPr>
            <p:ph idx="1"/>
          </p:nvPr>
        </p:nvSpPr>
        <p:spPr/>
        <p:txBody>
          <a:bodyPr/>
          <a:lstStyle/>
          <a:p>
            <a:r>
              <a:rPr lang="en-US" smtClean="0"/>
              <a:t>Wake-on-LAN (WoL) off by default</a:t>
            </a:r>
          </a:p>
          <a:p>
            <a:r>
              <a:rPr lang="en-US" smtClean="0"/>
              <a:t>Wake patterns</a:t>
            </a:r>
          </a:p>
          <a:p>
            <a:pPr lvl="1"/>
            <a:r>
              <a:rPr lang="en-US" smtClean="0"/>
              <a:t>Magic packet</a:t>
            </a:r>
          </a:p>
          <a:p>
            <a:pPr lvl="1"/>
            <a:r>
              <a:rPr lang="en-US" smtClean="0"/>
              <a:t>Directed layer2 packet</a:t>
            </a:r>
          </a:p>
          <a:p>
            <a:pPr lvl="1"/>
            <a:r>
              <a:rPr lang="en-US" smtClean="0"/>
              <a:t>NetBIOS name query packet </a:t>
            </a:r>
          </a:p>
          <a:p>
            <a:pPr lvl="1"/>
            <a:r>
              <a:rPr lang="en-US" smtClean="0"/>
              <a:t>IPv4 Address Resolution Protocol (ARP) request packet</a:t>
            </a:r>
          </a:p>
          <a:p>
            <a:pPr lvl="1"/>
            <a:r>
              <a:rPr lang="en-US" smtClean="0"/>
              <a:t>IPv6 Neighbor Solicitation (NS) packet </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Vista WoL Observations</a:t>
            </a:r>
            <a:endParaRPr lang="en-US" dirty="0"/>
          </a:p>
        </p:txBody>
      </p:sp>
      <p:sp>
        <p:nvSpPr>
          <p:cNvPr id="3" name="Content Placeholder 2"/>
          <p:cNvSpPr>
            <a:spLocks noGrp="1"/>
          </p:cNvSpPr>
          <p:nvPr>
            <p:ph idx="1"/>
          </p:nvPr>
        </p:nvSpPr>
        <p:spPr>
          <a:xfrm>
            <a:off x="382588" y="1414464"/>
            <a:ext cx="8380412" cy="3651769"/>
          </a:xfrm>
        </p:spPr>
        <p:txBody>
          <a:bodyPr/>
          <a:lstStyle/>
          <a:p>
            <a:r>
              <a:rPr lang="en-US" smtClean="0"/>
              <a:t>Wake patterns don’t account for </a:t>
            </a:r>
            <a:br>
              <a:rPr lang="en-US" smtClean="0"/>
            </a:br>
            <a:r>
              <a:rPr lang="en-US" smtClean="0"/>
              <a:t>different network environments</a:t>
            </a:r>
          </a:p>
          <a:p>
            <a:r>
              <a:rPr lang="en-US" smtClean="0"/>
              <a:t>Spurious traffic in enterprise environment can continually wake machines</a:t>
            </a:r>
          </a:p>
          <a:p>
            <a:pPr lvl="1"/>
            <a:r>
              <a:rPr lang="en-US" smtClean="0"/>
              <a:t>Directed packets</a:t>
            </a:r>
          </a:p>
          <a:p>
            <a:pPr lvl="1"/>
            <a:r>
              <a:rPr lang="en-US" smtClean="0"/>
              <a:t>Switches refreshing their tables</a:t>
            </a:r>
          </a:p>
          <a:p>
            <a:pPr lvl="1"/>
            <a:r>
              <a:rPr lang="en-US" smtClean="0"/>
              <a:t>Not an issue in home networks</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Windows 7 Power Goals</a:t>
            </a:r>
            <a:endParaRPr lang="en-US" dirty="0"/>
          </a:p>
        </p:txBody>
      </p:sp>
      <p:sp>
        <p:nvSpPr>
          <p:cNvPr id="5" name="Content Placeholder 4"/>
          <p:cNvSpPr>
            <a:spLocks noGrp="1"/>
          </p:cNvSpPr>
          <p:nvPr>
            <p:ph idx="1"/>
          </p:nvPr>
        </p:nvSpPr>
        <p:spPr/>
        <p:txBody>
          <a:bodyPr/>
          <a:lstStyle/>
          <a:p>
            <a:r>
              <a:rPr lang="en-US" smtClean="0"/>
              <a:t>PC should sleep when idle</a:t>
            </a:r>
          </a:p>
          <a:p>
            <a:r>
              <a:rPr lang="en-US" smtClean="0"/>
              <a:t>Preserve remote availability</a:t>
            </a:r>
          </a:p>
          <a:p>
            <a:pPr lvl="0"/>
            <a:r>
              <a:rPr lang="en-US" smtClean="0"/>
              <a:t>Reduce energy consumption at runtime</a:t>
            </a:r>
          </a:p>
          <a:p>
            <a:pPr lvl="1"/>
            <a:r>
              <a:rPr lang="en-US" smtClean="0"/>
              <a:t>Power down devices when not in use</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Target Scenarios</a:t>
            </a:r>
            <a:endParaRPr lang="en-US" dirty="0"/>
          </a:p>
        </p:txBody>
      </p:sp>
      <p:sp>
        <p:nvSpPr>
          <p:cNvPr id="5" name="Content Placeholder 4"/>
          <p:cNvSpPr>
            <a:spLocks noGrp="1"/>
          </p:cNvSpPr>
          <p:nvPr>
            <p:ph idx="1"/>
          </p:nvPr>
        </p:nvSpPr>
        <p:spPr>
          <a:xfrm>
            <a:off x="382588" y="1414464"/>
            <a:ext cx="8380412" cy="3511731"/>
          </a:xfrm>
        </p:spPr>
        <p:txBody>
          <a:bodyPr/>
          <a:lstStyle/>
          <a:p>
            <a:r>
              <a:rPr lang="en-US" smtClean="0"/>
              <a:t>Media PCs</a:t>
            </a:r>
          </a:p>
          <a:p>
            <a:r>
              <a:rPr lang="en-US" smtClean="0"/>
              <a:t>Remote Desktop/Terminal Services</a:t>
            </a:r>
          </a:p>
          <a:p>
            <a:r>
              <a:rPr lang="en-US" smtClean="0"/>
              <a:t>File sharing</a:t>
            </a:r>
          </a:p>
          <a:p>
            <a:r>
              <a:rPr lang="en-US" smtClean="0"/>
              <a:t>Printer sharing</a:t>
            </a:r>
          </a:p>
          <a:p>
            <a:r>
              <a:rPr lang="en-US" smtClean="0"/>
              <a:t>Enterprise maintenance</a:t>
            </a:r>
          </a:p>
          <a:p>
            <a:r>
              <a:rPr lang="en-US" smtClean="0"/>
              <a:t>Distributed applications</a:t>
            </a:r>
            <a:endParaRPr lang="en-US"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706</Words>
  <Application>Microsoft Office PowerPoint</Application>
  <PresentationFormat>On-screen Show (4:3)</PresentationFormat>
  <Paragraphs>188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WinHEC 2008 Template_NEW_9.22.08</vt:lpstr>
      <vt:lpstr>Slide 1</vt:lpstr>
      <vt:lpstr>Network Power Management Fundamentals</vt:lpstr>
      <vt:lpstr>Agenda</vt:lpstr>
      <vt:lpstr>Energy Awareness for PCs</vt:lpstr>
      <vt:lpstr>Sleeping PC Equals Real Savings</vt:lpstr>
      <vt:lpstr>Wake-on-LAN in Vista</vt:lpstr>
      <vt:lpstr>Vista WoL Observations</vt:lpstr>
      <vt:lpstr>Windows 7 Power Goals</vt:lpstr>
      <vt:lpstr>Target Scenarios</vt:lpstr>
      <vt:lpstr>Network WoL Features in Windows 7</vt:lpstr>
      <vt:lpstr>Wake Patterns</vt:lpstr>
      <vt:lpstr>Network Presence Offloads When the System is Asleep</vt:lpstr>
      <vt:lpstr>Wake Patterns According to Network Environment</vt:lpstr>
      <vt:lpstr>Wake on LAN  with Network Presence Offload</vt:lpstr>
      <vt:lpstr>Low Power on Media Disconnect</vt:lpstr>
      <vt:lpstr>Keywords Added for Windows 7</vt:lpstr>
      <vt:lpstr>Configuration and Administration</vt:lpstr>
      <vt:lpstr>Network Logo Requirements</vt:lpstr>
      <vt:lpstr>Call To Action</vt:lpstr>
      <vt:lpstr>Additional Resources</vt:lpstr>
      <vt:lpstr>Please Complete A Session Evaluation Form Your input is important!</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2008-11-12T05:55:31Z</dcterms:created>
  <dcterms:modified xsi:type="dcterms:W3CDTF">2008-11-12T05:55:38Z</dcterms:modified>
</cp:coreProperties>
</file>