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3"/>
  </p:notesMasterIdLst>
  <p:handoutMasterIdLst>
    <p:handoutMasterId r:id="rId54"/>
  </p:handoutMasterIdLst>
  <p:sldIdLst>
    <p:sldId id="273" r:id="rId2"/>
    <p:sldId id="324" r:id="rId3"/>
    <p:sldId id="275" r:id="rId4"/>
    <p:sldId id="276" r:id="rId5"/>
    <p:sldId id="277" r:id="rId6"/>
    <p:sldId id="278" r:id="rId7"/>
    <p:sldId id="279" r:id="rId8"/>
    <p:sldId id="325" r:id="rId9"/>
    <p:sldId id="281" r:id="rId10"/>
    <p:sldId id="326" r:id="rId11"/>
    <p:sldId id="283" r:id="rId12"/>
    <p:sldId id="329" r:id="rId13"/>
    <p:sldId id="285" r:id="rId14"/>
    <p:sldId id="286" r:id="rId15"/>
    <p:sldId id="287" r:id="rId16"/>
    <p:sldId id="330" r:id="rId17"/>
    <p:sldId id="331" r:id="rId18"/>
    <p:sldId id="290" r:id="rId19"/>
    <p:sldId id="327" r:id="rId20"/>
    <p:sldId id="292" r:id="rId21"/>
    <p:sldId id="294" r:id="rId22"/>
    <p:sldId id="295" r:id="rId23"/>
    <p:sldId id="337" r:id="rId24"/>
    <p:sldId id="272" r:id="rId25"/>
    <p:sldId id="297" r:id="rId26"/>
    <p:sldId id="299" r:id="rId27"/>
    <p:sldId id="333" r:id="rId28"/>
    <p:sldId id="334" r:id="rId29"/>
    <p:sldId id="302" r:id="rId30"/>
    <p:sldId id="303" r:id="rId31"/>
    <p:sldId id="335" r:id="rId32"/>
    <p:sldId id="336"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38" r:id="rId52"/>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CD6"/>
    <a:srgbClr val="00D661"/>
    <a:srgbClr val="B2B2B2"/>
    <a:srgbClr val="DDDDDD"/>
    <a:srgbClr val="E2F6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93"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1"/>
        <p:guide pos="5520"/>
        <p:guide pos="2880"/>
        <p:guide pos="461"/>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Trebuchet MS" pitchFamily="34" charset="0"/>
              </a:rPr>
            </a:br>
            <a:r>
              <a:rPr lang="en-US" smtClean="0">
                <a:latin typeface="Trebuchet MS" pitchFamily="34" charset="0"/>
              </a:rPr>
              <a:t>MICROSOFT MAKES NO WARRANTIES, EXPRESS, IMPLIED OR STATUTORY, AS TO THE INFORMATION IN THIS PRESENTATION.</a:t>
            </a:r>
            <a:endParaRPr lang="en-US">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Trebuchet MS" pitchFamily="34" charset="0"/>
              </a:rPr>
            </a:br>
            <a:r>
              <a:rPr lang="en-US" smtClean="0">
                <a:latin typeface="Trebuchet MS" pitchFamily="34" charset="0"/>
              </a:rPr>
              <a:t>MICROSOFT MAKES NO WARRANTIES, EXPRESS, IMPLIED OR STATUTORY, AS TO THE INFORMATION IN THIS PRESENTATION.</a:t>
            </a:r>
            <a:endParaRPr lang="en-US">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Trebuchet MS" pitchFamily="34" charset="0"/>
              </a:rPr>
            </a:br>
            <a:r>
              <a:rPr lang="en-US" smtClean="0">
                <a:latin typeface="Trebuchet MS" pitchFamily="34" charset="0"/>
              </a:rPr>
              <a:t>MICROSOFT MAKES NO WARRANTIES, EXPRESS, IMPLIED OR STATUTORY, AS TO THE INFORMATION IN THIS PRESENTATION.</a:t>
            </a:r>
            <a:endParaRPr lang="en-US">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US"/>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26</a:t>
            </a:fld>
            <a:endParaRPr lang="en-US" sz="1200" kern="1200">
              <a:solidFill>
                <a:prstClr val="black"/>
              </a:solidFill>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27</a:t>
            </a:fld>
            <a:endParaRPr lang="en-US" sz="1200" kern="1200">
              <a:solidFill>
                <a:prstClr val="black"/>
              </a:solidFill>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28</a:t>
            </a:fld>
            <a:endParaRPr lang="en-US" sz="1200" kern="1200">
              <a:solidFill>
                <a:prstClr val="black"/>
              </a:solidFill>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31</a:t>
            </a:fld>
            <a:endParaRPr lang="en-US" sz="1200" kern="1200">
              <a:solidFill>
                <a:prstClr val="black"/>
              </a:solidFill>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32</a:t>
            </a:fld>
            <a:endParaRPr lang="en-US" sz="1200" kern="1200">
              <a:solidFill>
                <a:prstClr val="black"/>
              </a:solidFill>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33</a:t>
            </a:fld>
            <a:endParaRPr lang="en-US" sz="1200" kern="1200">
              <a:solidFill>
                <a:prstClr val="black"/>
              </a:solidFill>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35</a:t>
            </a:fld>
            <a:endParaRPr lang="en-US" sz="1200" kern="1200">
              <a:solidFill>
                <a:prstClr val="black"/>
              </a:solidFill>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36</a:t>
            </a:fld>
            <a:endParaRPr lang="en-US" sz="1200" kern="1200">
              <a:solidFill>
                <a:prstClr val="black"/>
              </a:solidFill>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37</a:t>
            </a:fld>
            <a:endParaRPr lang="en-US" sz="1200" kern="1200">
              <a:solidFill>
                <a:prstClr val="black"/>
              </a:solidFill>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39</a:t>
            </a:fld>
            <a:endParaRPr lang="en-US" sz="1200" kern="1200">
              <a:solidFill>
                <a:prstClr val="black"/>
              </a:solidFil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40</a:t>
            </a:fld>
            <a:endParaRPr lang="en-US" sz="1200" kern="1200">
              <a:solidFill>
                <a:prstClr val="black"/>
              </a:solidFill>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41</a:t>
            </a:fld>
            <a:endParaRPr lang="en-US" sz="1200" kern="1200">
              <a:solidFill>
                <a:prstClr val="black"/>
              </a:solidFill>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42</a:t>
            </a:fld>
            <a:endParaRPr lang="en-US" sz="1200" kern="1200">
              <a:solidFill>
                <a:prstClr val="black"/>
              </a:solidFill>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43</a:t>
            </a:fld>
            <a:endParaRPr lang="en-US" sz="1200" kern="1200">
              <a:solidFill>
                <a:prstClr val="black"/>
              </a:solidFill>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44</a:t>
            </a:fld>
            <a:endParaRPr lang="en-US" sz="1200" kern="1200">
              <a:solidFill>
                <a:prstClr val="black"/>
              </a:solidFill>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45</a:t>
            </a:fld>
            <a:endParaRPr lang="en-US" sz="1200" kern="1200">
              <a:solidFill>
                <a:prstClr val="black"/>
              </a:solidFill>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46</a:t>
            </a:fld>
            <a:endParaRPr lang="en-US" sz="1200" kern="1200">
              <a:solidFill>
                <a:prstClr val="black"/>
              </a:solidFill>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47</a:t>
            </a:fld>
            <a:endParaRPr lang="en-US" sz="1200" kern="1200">
              <a:solidFill>
                <a:prstClr val="black"/>
              </a:solidFill>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67C83211-792D-4F97-B093-56487191AA34}" type="slidenum">
              <a:rPr lang="en-US" sz="1200" kern="1200">
                <a:solidFill>
                  <a:prstClr val="black"/>
                </a:solidFill>
                <a:ea typeface="+mn-ea"/>
                <a:cs typeface="+mn-cs"/>
              </a:rPr>
              <a:pPr algn="r" rtl="0"/>
              <a:t>50</a:t>
            </a:fld>
            <a:endParaRPr lang="en-US" sz="1200" kern="1200">
              <a:solidFill>
                <a:prstClr val="black"/>
              </a:solidFill>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1667.co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mailto:Enh_stor@microsoft.com" TargetMode="External"/><Relationship Id="rId4" Type="http://schemas.openxmlformats.org/officeDocument/2006/relationships/hyperlink" Target="mailto:1667stor@microsof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w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wmf"/><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747897"/>
          </a:xfrm>
        </p:spPr>
        <p:txBody>
          <a:bodyPr/>
          <a:lstStyle/>
          <a:p>
            <a:r>
              <a:rPr lang="en-US" smtClean="0"/>
              <a:t>Enhanced Storage</a:t>
            </a:r>
            <a:endParaRPr lang="en-US" dirty="0"/>
          </a:p>
        </p:txBody>
      </p:sp>
      <p:sp>
        <p:nvSpPr>
          <p:cNvPr id="3" name="Subtitle 2"/>
          <p:cNvSpPr>
            <a:spLocks noGrp="1"/>
          </p:cNvSpPr>
          <p:nvPr>
            <p:ph type="subTitle" idx="1"/>
          </p:nvPr>
        </p:nvSpPr>
        <p:spPr/>
        <p:txBody>
          <a:bodyPr/>
          <a:lstStyle/>
          <a:p>
            <a:r>
              <a:rPr lang="en-US" smtClean="0"/>
              <a:t>Kiran Bangalore</a:t>
            </a:r>
          </a:p>
          <a:p>
            <a:r>
              <a:rPr lang="en-US" smtClean="0"/>
              <a:t>Senior 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Enhanced Storage Approach</a:t>
            </a:r>
            <a:endParaRPr lang="en-US" dirty="0"/>
          </a:p>
        </p:txBody>
      </p:sp>
      <p:grpSp>
        <p:nvGrpSpPr>
          <p:cNvPr id="29" name="Group 27"/>
          <p:cNvGrpSpPr/>
          <p:nvPr/>
        </p:nvGrpSpPr>
        <p:grpSpPr>
          <a:xfrm>
            <a:off x="347846" y="2799471"/>
            <a:ext cx="2453868" cy="3962408"/>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418082" y="2178716"/>
              <a:ext cx="1829189" cy="640080"/>
            </a:xfrm>
            <a:prstGeom prst="rect">
              <a:avLst/>
            </a:prstGeom>
          </p:spPr>
          <p:txBody>
            <a:bodyPr wrap="square" lIns="0" tIns="0" rIns="0" bIns="0" anchor="ctr">
              <a:noAutofit/>
            </a:bodyPr>
            <a:lstStyle/>
            <a:p>
              <a:pPr algn="ctr" defTabSz="987370" fontAlgn="base">
                <a:lnSpc>
                  <a:spcPct val="80000"/>
                </a:lnSpc>
                <a:spcBef>
                  <a:spcPct val="0"/>
                </a:spcBef>
                <a:spcAft>
                  <a:spcPct val="0"/>
                </a:spcAft>
                <a:defRPr/>
              </a:pPr>
              <a:r>
                <a:rPr lang="en-US" altLang="zh-CN" sz="2600" b="1" i="1" spc="-54" dirty="0">
                  <a:solidFill>
                    <a:srgbClr val="28263E"/>
                  </a:solidFill>
                  <a:latin typeface="Trebuchet MS" pitchFamily="34" charset="0"/>
                </a:rPr>
                <a:t>Need</a:t>
              </a: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987370" fontAlgn="base">
                <a:lnSpc>
                  <a:spcPct val="85000"/>
                </a:lnSpc>
                <a:spcBef>
                  <a:spcPct val="0"/>
                </a:spcBef>
                <a:spcAft>
                  <a:spcPct val="0"/>
                </a:spcAft>
                <a:defRPr/>
              </a:pPr>
              <a:r>
                <a:rPr lang="en-US" altLang="zh-CN" sz="1800" i="1" spc="-54" dirty="0">
                  <a:solidFill>
                    <a:srgbClr val="28263E"/>
                  </a:solidFill>
                  <a:effectLst>
                    <a:outerShdw blurRad="127000" dist="63500" dir="2700000" algn="tl">
                      <a:srgbClr val="FFFFFF">
                        <a:alpha val="37000"/>
                      </a:srgbClr>
                    </a:outerShdw>
                  </a:effectLst>
                  <a:latin typeface="Trebuchet MS" pitchFamily="34" charset="0"/>
                </a:rPr>
                <a:t>Smart Storage Devices</a:t>
              </a:r>
              <a:endParaRPr lang="en-US" altLang="zh-CN" sz="2600" i="1" spc="-54" dirty="0">
                <a:solidFill>
                  <a:srgbClr val="28263E"/>
                </a:solidFill>
                <a:effectLst>
                  <a:outerShdw blurRad="127000" dist="63500" dir="2700000" algn="tl">
                    <a:srgbClr val="FFFFFF">
                      <a:alpha val="37000"/>
                    </a:srgbClr>
                  </a:outerShdw>
                </a:effectLst>
                <a:latin typeface="Trebuchet MS" pitchFamily="34" charset="0"/>
              </a:endParaRPr>
            </a:p>
          </p:txBody>
        </p:sp>
      </p:grpSp>
      <p:grpSp>
        <p:nvGrpSpPr>
          <p:cNvPr id="34" name="Group 28"/>
          <p:cNvGrpSpPr/>
          <p:nvPr/>
        </p:nvGrpSpPr>
        <p:grpSpPr>
          <a:xfrm>
            <a:off x="2453426" y="2229713"/>
            <a:ext cx="2373098" cy="3965388"/>
            <a:chOff x="2133362" y="1545651"/>
            <a:chExt cx="2636775" cy="4405987"/>
          </a:xfrm>
        </p:grpSpPr>
        <p:sp>
          <p:nvSpPr>
            <p:cNvPr id="35" name="Parallelogram 34"/>
            <p:cNvSpPr/>
            <p:nvPr/>
          </p:nvSpPr>
          <p:spPr bwMode="auto">
            <a:xfrm>
              <a:off x="2133362" y="1545651"/>
              <a:ext cx="2636775" cy="3657600"/>
            </a:xfrm>
            <a:prstGeom prst="parallelogram">
              <a:avLst>
                <a:gd name="adj" fmla="val 18023"/>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grpSp>
          <p:nvGrpSpPr>
            <p:cNvPr id="36" name="Group 37"/>
            <p:cNvGrpSpPr/>
            <p:nvPr/>
          </p:nvGrpSpPr>
          <p:grpSpPr>
            <a:xfrm>
              <a:off x="2170442" y="2111158"/>
              <a:ext cx="2442078" cy="3840480"/>
              <a:chOff x="4672186" y="2514600"/>
              <a:chExt cx="2468880" cy="3200400"/>
            </a:xfrm>
          </p:grpSpPr>
          <p:sp>
            <p:nvSpPr>
              <p:cNvPr id="38" name="Freeform 5"/>
              <p:cNvSpPr>
                <a:spLocks/>
              </p:cNvSpPr>
              <p:nvPr/>
            </p:nvSpPr>
            <p:spPr bwMode="auto">
              <a:xfrm>
                <a:off x="4672186" y="2514600"/>
                <a:ext cx="2468880"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9" name="Rectangle 38"/>
              <p:cNvSpPr/>
              <p:nvPr/>
            </p:nvSpPr>
            <p:spPr>
              <a:xfrm>
                <a:off x="5177559" y="2956560"/>
                <a:ext cx="1755055" cy="801474"/>
              </a:xfrm>
              <a:prstGeom prst="rect">
                <a:avLst/>
              </a:prstGeom>
            </p:spPr>
            <p:txBody>
              <a:bodyPr wrap="square" lIns="0" tIns="0" rIns="0" bIns="0" anchor="t">
                <a:noAutofit/>
              </a:bodyPr>
              <a:lstStyle/>
              <a:p>
                <a:pPr algn="ctr" defTabSz="987370" fontAlgn="base">
                  <a:lnSpc>
                    <a:spcPct val="85000"/>
                  </a:lnSpc>
                  <a:spcBef>
                    <a:spcPct val="0"/>
                  </a:spcBef>
                  <a:spcAft>
                    <a:spcPct val="0"/>
                  </a:spcAft>
                  <a:defRPr/>
                </a:pPr>
                <a:r>
                  <a:rPr lang="en-US" altLang="zh-CN" sz="2200" i="1" spc="-54" dirty="0">
                    <a:solidFill>
                      <a:srgbClr val="28263E"/>
                    </a:solidFill>
                    <a:effectLst>
                      <a:outerShdw blurRad="127000" dist="63500" dir="2700000" algn="tl">
                        <a:srgbClr val="FFFFFF">
                          <a:alpha val="23000"/>
                        </a:srgbClr>
                      </a:outerShdw>
                    </a:effectLst>
                    <a:latin typeface="Trebuchet MS" pitchFamily="34" charset="0"/>
                  </a:rPr>
                  <a:t>IEEE 1667</a:t>
                </a:r>
                <a:br>
                  <a:rPr lang="en-US" altLang="zh-CN" sz="2200" i="1" spc="-54" dirty="0">
                    <a:solidFill>
                      <a:srgbClr val="28263E"/>
                    </a:solidFill>
                    <a:effectLst>
                      <a:outerShdw blurRad="127000" dist="63500" dir="2700000" algn="tl">
                        <a:srgbClr val="FFFFFF">
                          <a:alpha val="23000"/>
                        </a:srgbClr>
                      </a:outerShdw>
                    </a:effectLst>
                    <a:latin typeface="Trebuchet MS" pitchFamily="34" charset="0"/>
                  </a:rPr>
                </a:br>
                <a:r>
                  <a:rPr lang="en-US" altLang="zh-CN" sz="2200" i="1" spc="-54" dirty="0">
                    <a:solidFill>
                      <a:srgbClr val="28263E"/>
                    </a:solidFill>
                    <a:effectLst>
                      <a:outerShdw blurRad="127000" dist="63500" dir="2700000" algn="tl">
                        <a:srgbClr val="FFFFFF">
                          <a:alpha val="23000"/>
                        </a:srgbClr>
                      </a:outerShdw>
                    </a:effectLst>
                    <a:latin typeface="Trebuchet MS" pitchFamily="34" charset="0"/>
                  </a:rPr>
                  <a:t>Architecture</a:t>
                </a:r>
              </a:p>
              <a:p>
                <a:pPr algn="ctr" defTabSz="987370" fontAlgn="base">
                  <a:lnSpc>
                    <a:spcPct val="85000"/>
                  </a:lnSpc>
                  <a:spcBef>
                    <a:spcPct val="0"/>
                  </a:spcBef>
                  <a:spcAft>
                    <a:spcPct val="0"/>
                  </a:spcAft>
                  <a:defRPr/>
                </a:pPr>
                <a:endParaRPr lang="en-US" altLang="zh-CN" sz="2600" b="1" i="1" spc="-54" dirty="0">
                  <a:solidFill>
                    <a:srgbClr val="28263E"/>
                  </a:solidFill>
                  <a:effectLst>
                    <a:outerShdw blurRad="127000" dist="63500" dir="2700000" algn="tl">
                      <a:srgbClr val="FFFFFF">
                        <a:alpha val="23000"/>
                      </a:srgbClr>
                    </a:outerShdw>
                  </a:effectLst>
                  <a:latin typeface="Trebuchet MS" pitchFamily="34" charset="0"/>
                </a:endParaRPr>
              </a:p>
            </p:txBody>
          </p:sp>
        </p:grpSp>
        <p:sp>
          <p:nvSpPr>
            <p:cNvPr id="37" name="Rectangle 36"/>
            <p:cNvSpPr/>
            <p:nvPr/>
          </p:nvSpPr>
          <p:spPr>
            <a:xfrm>
              <a:off x="2699403" y="1607891"/>
              <a:ext cx="2046047" cy="647720"/>
            </a:xfrm>
            <a:prstGeom prst="rect">
              <a:avLst/>
            </a:prstGeom>
          </p:spPr>
          <p:txBody>
            <a:bodyPr wrap="square" lIns="0" tIns="0" rIns="0" bIns="0" anchor="ctr">
              <a:noAutofit/>
            </a:bodyPr>
            <a:lstStyle/>
            <a:p>
              <a:pPr algn="ctr" defTabSz="987370" fontAlgn="base">
                <a:lnSpc>
                  <a:spcPct val="80000"/>
                </a:lnSpc>
                <a:spcBef>
                  <a:spcPct val="0"/>
                </a:spcBef>
                <a:spcAft>
                  <a:spcPct val="0"/>
                </a:spcAft>
                <a:defRPr/>
              </a:pPr>
              <a:r>
                <a:rPr lang="en-US" altLang="zh-CN" sz="2600" b="1" i="1" spc="-54" dirty="0">
                  <a:solidFill>
                    <a:srgbClr val="28263E"/>
                  </a:solidFill>
                  <a:latin typeface="Trebuchet MS" pitchFamily="34" charset="0"/>
                </a:rPr>
                <a:t>Technology</a:t>
              </a:r>
            </a:p>
          </p:txBody>
        </p:sp>
      </p:grpSp>
      <p:grpSp>
        <p:nvGrpSpPr>
          <p:cNvPr id="40" name="Group 29"/>
          <p:cNvGrpSpPr/>
          <p:nvPr/>
        </p:nvGrpSpPr>
        <p:grpSpPr>
          <a:xfrm>
            <a:off x="4476889" y="1763368"/>
            <a:ext cx="2327225" cy="3970875"/>
            <a:chOff x="4381654" y="1027491"/>
            <a:chExt cx="2585806" cy="4412083"/>
          </a:xfrm>
        </p:grpSpPr>
        <p:sp>
          <p:nvSpPr>
            <p:cNvPr id="41" name="Parallelogram 40"/>
            <p:cNvSpPr/>
            <p:nvPr/>
          </p:nvSpPr>
          <p:spPr bwMode="auto">
            <a:xfrm>
              <a:off x="4381654" y="1027491"/>
              <a:ext cx="2572068" cy="3657600"/>
            </a:xfrm>
            <a:prstGeom prst="parallelogram">
              <a:avLst>
                <a:gd name="adj" fmla="val 18023"/>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grpSp>
          <p:nvGrpSpPr>
            <p:cNvPr id="42" name="Group 38"/>
            <p:cNvGrpSpPr/>
            <p:nvPr/>
          </p:nvGrpSpPr>
          <p:grpSpPr>
            <a:xfrm>
              <a:off x="4381877" y="1599094"/>
              <a:ext cx="2461054" cy="3840480"/>
              <a:chOff x="6721556" y="2819400"/>
              <a:chExt cx="2550658" cy="3200400"/>
            </a:xfrm>
          </p:grpSpPr>
          <p:sp>
            <p:nvSpPr>
              <p:cNvPr id="44" name="Freeform 5"/>
              <p:cNvSpPr>
                <a:spLocks/>
              </p:cNvSpPr>
              <p:nvPr/>
            </p:nvSpPr>
            <p:spPr bwMode="auto">
              <a:xfrm>
                <a:off x="6721556" y="2819400"/>
                <a:ext cx="2550658"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sp>
            <p:nvSpPr>
              <p:cNvPr id="45" name="Rectangle 44"/>
              <p:cNvSpPr/>
              <p:nvPr/>
            </p:nvSpPr>
            <p:spPr>
              <a:xfrm>
                <a:off x="7218362" y="3200400"/>
                <a:ext cx="1921597" cy="566736"/>
              </a:xfrm>
              <a:prstGeom prst="rect">
                <a:avLst/>
              </a:prstGeom>
            </p:spPr>
            <p:txBody>
              <a:bodyPr wrap="square" lIns="0" tIns="0" rIns="0" bIns="0" anchor="t">
                <a:noAutofit/>
              </a:bodyPr>
              <a:lstStyle/>
              <a:p>
                <a:pPr algn="ctr" defTabSz="987370" fontAlgn="base">
                  <a:lnSpc>
                    <a:spcPct val="85000"/>
                  </a:lnSpc>
                  <a:spcBef>
                    <a:spcPct val="0"/>
                  </a:spcBef>
                  <a:spcAft>
                    <a:spcPct val="0"/>
                  </a:spcAft>
                  <a:defRPr/>
                </a:pPr>
                <a:r>
                  <a:rPr lang="en-US" altLang="zh-CN" sz="2500" i="1" spc="-54" smtClean="0">
                    <a:solidFill>
                      <a:srgbClr val="28263E"/>
                    </a:solidFill>
                    <a:effectLst>
                      <a:outerShdw blurRad="127000" dist="63500" dir="2700000" algn="tl">
                        <a:srgbClr val="FFFFFF">
                          <a:alpha val="37000"/>
                        </a:srgbClr>
                      </a:outerShdw>
                    </a:effectLst>
                    <a:latin typeface="Trebuchet MS" pitchFamily="34" charset="0"/>
                  </a:rPr>
                  <a:t>Windows </a:t>
                </a:r>
                <a:r>
                  <a:rPr lang="en-US" altLang="zh-CN" sz="2500" i="1" spc="-54" dirty="0">
                    <a:solidFill>
                      <a:srgbClr val="28263E"/>
                    </a:solidFill>
                    <a:effectLst>
                      <a:outerShdw blurRad="127000" dist="63500" dir="2700000" algn="tl">
                        <a:srgbClr val="FFFFFF">
                          <a:alpha val="37000"/>
                        </a:srgbClr>
                      </a:outerShdw>
                    </a:effectLst>
                    <a:latin typeface="Trebuchet MS" pitchFamily="34" charset="0"/>
                  </a:rPr>
                  <a:t>7 Support</a:t>
                </a:r>
                <a:br>
                  <a:rPr lang="en-US" altLang="zh-CN" sz="2500" i="1" spc="-54" dirty="0">
                    <a:solidFill>
                      <a:srgbClr val="28263E"/>
                    </a:solidFill>
                    <a:effectLst>
                      <a:outerShdw blurRad="127000" dist="63500" dir="2700000" algn="tl">
                        <a:srgbClr val="FFFFFF">
                          <a:alpha val="37000"/>
                        </a:srgbClr>
                      </a:outerShdw>
                    </a:effectLst>
                    <a:latin typeface="Trebuchet MS" pitchFamily="34" charset="0"/>
                  </a:rPr>
                </a:br>
                <a:r>
                  <a:rPr lang="en-US" altLang="zh-CN" sz="2500" i="1" spc="-54" dirty="0">
                    <a:solidFill>
                      <a:srgbClr val="28263E"/>
                    </a:solidFill>
                    <a:effectLst>
                      <a:outerShdw blurRad="127000" dist="63500" dir="2700000" algn="tl">
                        <a:srgbClr val="FFFFFF">
                          <a:alpha val="37000"/>
                        </a:srgbClr>
                      </a:outerShdw>
                    </a:effectLst>
                    <a:latin typeface="Trebuchet MS" pitchFamily="34" charset="0"/>
                  </a:rPr>
                  <a:t>Extensibility</a:t>
                </a:r>
                <a:endParaRPr lang="en-US" altLang="zh-CN" sz="2500" b="1" i="1" spc="-54" dirty="0">
                  <a:solidFill>
                    <a:srgbClr val="28263E"/>
                  </a:solidFill>
                  <a:effectLst>
                    <a:outerShdw blurRad="127000" dist="63500" dir="2700000" algn="tl">
                      <a:srgbClr val="FFFFFF">
                        <a:alpha val="37000"/>
                      </a:srgbClr>
                    </a:outerShdw>
                  </a:effectLst>
                  <a:latin typeface="Trebuchet MS" pitchFamily="34" charset="0"/>
                </a:endParaRPr>
              </a:p>
            </p:txBody>
          </p:sp>
        </p:grpSp>
        <p:sp>
          <p:nvSpPr>
            <p:cNvPr id="43" name="Rectangle 42"/>
            <p:cNvSpPr/>
            <p:nvPr/>
          </p:nvSpPr>
          <p:spPr>
            <a:xfrm>
              <a:off x="4971868" y="1028103"/>
              <a:ext cx="1995592" cy="640080"/>
            </a:xfrm>
            <a:prstGeom prst="rect">
              <a:avLst/>
            </a:prstGeom>
          </p:spPr>
          <p:txBody>
            <a:bodyPr wrap="square" lIns="0" tIns="0" rIns="0" bIns="0" anchor="ctr">
              <a:noAutofit/>
            </a:bodyPr>
            <a:lstStyle/>
            <a:p>
              <a:pPr algn="ctr" defTabSz="987370" fontAlgn="base">
                <a:lnSpc>
                  <a:spcPct val="80000"/>
                </a:lnSpc>
                <a:spcBef>
                  <a:spcPct val="0"/>
                </a:spcBef>
                <a:spcAft>
                  <a:spcPct val="0"/>
                </a:spcAft>
                <a:defRPr/>
              </a:pPr>
              <a:r>
                <a:rPr lang="en-US" altLang="zh-CN" sz="2600" b="1" i="1" spc="-54" dirty="0">
                  <a:solidFill>
                    <a:srgbClr val="28263E"/>
                  </a:solidFill>
                  <a:latin typeface="Trebuchet MS" pitchFamily="34" charset="0"/>
                </a:rPr>
                <a:t>Enable</a:t>
              </a:r>
            </a:p>
          </p:txBody>
        </p:sp>
      </p:grpSp>
      <p:grpSp>
        <p:nvGrpSpPr>
          <p:cNvPr id="46" name="Group 30"/>
          <p:cNvGrpSpPr/>
          <p:nvPr/>
        </p:nvGrpSpPr>
        <p:grpSpPr>
          <a:xfrm>
            <a:off x="6422918" y="1419794"/>
            <a:ext cx="2327225" cy="3291840"/>
            <a:chOff x="6543909" y="645742"/>
            <a:chExt cx="2585806" cy="3657600"/>
          </a:xfrm>
        </p:grpSpPr>
        <p:sp>
          <p:nvSpPr>
            <p:cNvPr id="47" name="Parallelogram 46"/>
            <p:cNvSpPr/>
            <p:nvPr/>
          </p:nvSpPr>
          <p:spPr bwMode="auto">
            <a:xfrm>
              <a:off x="6543909" y="645742"/>
              <a:ext cx="2572068" cy="3657600"/>
            </a:xfrm>
            <a:prstGeom prst="parallelogram">
              <a:avLst>
                <a:gd name="adj" fmla="val 18023"/>
              </a:avLst>
            </a:prstGeom>
            <a:gradFill flip="none" rotWithShape="1">
              <a:gsLst>
                <a:gs pos="0">
                  <a:srgbClr val="5E9EFF">
                    <a:alpha val="0"/>
                  </a:srgbClr>
                </a:gs>
                <a:gs pos="39999">
                  <a:srgbClr val="85C2FF">
                    <a:alpha val="63000"/>
                  </a:srgbClr>
                </a:gs>
                <a:gs pos="70000">
                  <a:srgbClr val="C4D6EB">
                    <a:alpha val="70000"/>
                  </a:srgbClr>
                </a:gs>
                <a:gs pos="100000">
                  <a:srgbClr val="FFEBFA"/>
                </a:gs>
              </a:gsLst>
              <a:lin ang="16200000" scaled="0"/>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grpSp>
          <p:nvGrpSpPr>
            <p:cNvPr id="48" name="Group 38"/>
            <p:cNvGrpSpPr/>
            <p:nvPr/>
          </p:nvGrpSpPr>
          <p:grpSpPr>
            <a:xfrm>
              <a:off x="6672405" y="1217346"/>
              <a:ext cx="2344847" cy="2666592"/>
              <a:chOff x="6979903" y="2819400"/>
              <a:chExt cx="2406914" cy="3200400"/>
            </a:xfrm>
          </p:grpSpPr>
          <p:sp>
            <p:nvSpPr>
              <p:cNvPr id="50" name="Freeform 5"/>
              <p:cNvSpPr>
                <a:spLocks/>
              </p:cNvSpPr>
              <p:nvPr/>
            </p:nvSpPr>
            <p:spPr bwMode="auto">
              <a:xfrm>
                <a:off x="6979903" y="2819400"/>
                <a:ext cx="2406914"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E9EFF">
                      <a:alpha val="0"/>
                    </a:srgbClr>
                  </a:gs>
                  <a:gs pos="39999">
                    <a:srgbClr val="85C2FF">
                      <a:alpha val="0"/>
                    </a:srgbClr>
                  </a:gs>
                  <a:gs pos="70000">
                    <a:srgbClr val="C4D6EB">
                      <a:alpha val="73000"/>
                    </a:srgbClr>
                  </a:gs>
                  <a:gs pos="100000">
                    <a:srgbClr val="FFEBFA">
                      <a:alpha val="80000"/>
                    </a:srgbClr>
                  </a:gs>
                </a:gsLst>
                <a:lin ang="16200000" scaled="0"/>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87370" fontAlgn="base">
                  <a:lnSpc>
                    <a:spcPct val="85000"/>
                  </a:lnSpc>
                  <a:spcBef>
                    <a:spcPct val="0"/>
                  </a:spcBef>
                  <a:spcAft>
                    <a:spcPct val="0"/>
                  </a:spcAft>
                  <a:defRPr/>
                </a:pPr>
                <a:endParaRPr lang="en-US" altLang="zh-CN" sz="2300" spc="-54" dirty="0">
                  <a:solidFill>
                    <a:srgbClr val="FFFFFF"/>
                  </a:solidFill>
                  <a:effectLst>
                    <a:outerShdw blurRad="292100" dist="38100" dir="2700000" sx="101000" sy="101000" algn="tl" rotWithShape="0">
                      <a:srgbClr val="080808"/>
                    </a:outerShdw>
                  </a:effectLst>
                  <a:latin typeface="Trebuchet MS" pitchFamily="34" charset="0"/>
                </a:endParaRPr>
              </a:p>
            </p:txBody>
          </p:sp>
          <p:sp>
            <p:nvSpPr>
              <p:cNvPr id="51" name="Rectangle 50"/>
              <p:cNvSpPr/>
              <p:nvPr/>
            </p:nvSpPr>
            <p:spPr>
              <a:xfrm>
                <a:off x="7218362" y="3200400"/>
                <a:ext cx="1921597" cy="566736"/>
              </a:xfrm>
              <a:prstGeom prst="rect">
                <a:avLst/>
              </a:prstGeom>
            </p:spPr>
            <p:txBody>
              <a:bodyPr wrap="square" lIns="0" tIns="0" rIns="0" bIns="0" anchor="t">
                <a:noAutofit/>
              </a:bodyPr>
              <a:lstStyle/>
              <a:p>
                <a:pPr algn="ctr" defTabSz="987370" fontAlgn="base">
                  <a:lnSpc>
                    <a:spcPct val="85000"/>
                  </a:lnSpc>
                  <a:spcBef>
                    <a:spcPct val="0"/>
                  </a:spcBef>
                  <a:spcAft>
                    <a:spcPct val="0"/>
                  </a:spcAft>
                  <a:defRPr/>
                </a:pPr>
                <a:r>
                  <a:rPr lang="en-US" altLang="zh-CN" sz="2500" i="1" spc="-54" dirty="0">
                    <a:solidFill>
                      <a:srgbClr val="28263E"/>
                    </a:solidFill>
                    <a:effectLst>
                      <a:outerShdw blurRad="127000" dist="63500" dir="2700000" algn="tl">
                        <a:srgbClr val="FFFFFF">
                          <a:alpha val="37000"/>
                        </a:srgbClr>
                      </a:outerShdw>
                    </a:effectLst>
                    <a:latin typeface="Trebuchet MS" pitchFamily="34" charset="0"/>
                  </a:rPr>
                  <a:t>Possibilities!</a:t>
                </a:r>
                <a:endParaRPr lang="en-US" altLang="zh-CN" sz="2500" b="1" i="1" spc="-54" dirty="0">
                  <a:solidFill>
                    <a:srgbClr val="28263E"/>
                  </a:solidFill>
                  <a:effectLst>
                    <a:outerShdw blurRad="127000" dist="63500" dir="2700000" algn="tl">
                      <a:srgbClr val="FFFFFF">
                        <a:alpha val="37000"/>
                      </a:srgbClr>
                    </a:outerShdw>
                  </a:effectLst>
                  <a:latin typeface="Trebuchet MS" pitchFamily="34" charset="0"/>
                </a:endParaRPr>
              </a:p>
            </p:txBody>
          </p:sp>
        </p:grpSp>
        <p:sp>
          <p:nvSpPr>
            <p:cNvPr id="49" name="Rectangle 48"/>
            <p:cNvSpPr/>
            <p:nvPr/>
          </p:nvSpPr>
          <p:spPr>
            <a:xfrm>
              <a:off x="7134123" y="646354"/>
              <a:ext cx="1995592" cy="640080"/>
            </a:xfrm>
            <a:prstGeom prst="rect">
              <a:avLst/>
            </a:prstGeom>
          </p:spPr>
          <p:txBody>
            <a:bodyPr wrap="square" lIns="0" tIns="0" rIns="0" bIns="0" anchor="ctr">
              <a:noAutofit/>
            </a:bodyPr>
            <a:lstStyle/>
            <a:p>
              <a:pPr algn="ctr" defTabSz="987370" fontAlgn="base">
                <a:lnSpc>
                  <a:spcPct val="80000"/>
                </a:lnSpc>
                <a:spcBef>
                  <a:spcPct val="0"/>
                </a:spcBef>
                <a:spcAft>
                  <a:spcPct val="0"/>
                </a:spcAft>
                <a:defRPr/>
              </a:pPr>
              <a:r>
                <a:rPr lang="en-US" altLang="zh-CN" sz="2600" b="1" i="1" spc="-54" dirty="0">
                  <a:solidFill>
                    <a:srgbClr val="28263E"/>
                  </a:solidFill>
                  <a:latin typeface="Trebuchet MS" pitchFamily="34" charset="0"/>
                </a:rPr>
                <a:t>Future</a:t>
              </a:r>
            </a:p>
          </p:txBody>
        </p:sp>
      </p:grpSp>
      <p:grpSp>
        <p:nvGrpSpPr>
          <p:cNvPr id="52" name="Group 68"/>
          <p:cNvGrpSpPr/>
          <p:nvPr/>
        </p:nvGrpSpPr>
        <p:grpSpPr>
          <a:xfrm>
            <a:off x="-15098" y="2751805"/>
            <a:ext cx="8778098" cy="4059392"/>
            <a:chOff x="-614127" y="1917078"/>
            <a:chExt cx="8127868" cy="4948382"/>
          </a:xfrm>
        </p:grpSpPr>
        <p:sp>
          <p:nvSpPr>
            <p:cNvPr id="53" name="TextBox 52"/>
            <p:cNvSpPr txBox="1"/>
            <p:nvPr/>
          </p:nvSpPr>
          <p:spPr>
            <a:xfrm rot="20253528">
              <a:off x="-151596" y="3997399"/>
              <a:ext cx="7189501" cy="937945"/>
            </a:xfrm>
            <a:prstGeom prst="rect">
              <a:avLst/>
            </a:prstGeom>
            <a:noFill/>
            <a:scene3d>
              <a:camera prst="orthographicFront">
                <a:rot lat="1291545" lon="2108270" rev="720000"/>
              </a:camera>
              <a:lightRig rig="threePt" dir="t"/>
            </a:scene3d>
          </p:spPr>
          <p:txBody>
            <a:bodyPr wrap="square" rtlCol="0">
              <a:spAutoFit/>
            </a:bodyPr>
            <a:lstStyle/>
            <a:p>
              <a:r>
                <a:rPr lang="en-US" sz="4300" b="1" dirty="0">
                  <a:latin typeface="Trebuchet MS" pitchFamily="34" charset="0"/>
                </a:rPr>
                <a:t>People,</a:t>
              </a:r>
              <a:r>
                <a:rPr lang="en-US" sz="4000" b="1" dirty="0">
                  <a:latin typeface="Trebuchet MS" pitchFamily="34" charset="0"/>
                </a:rPr>
                <a:t> Process, Technology</a:t>
              </a:r>
            </a:p>
          </p:txBody>
        </p:sp>
        <p:sp>
          <p:nvSpPr>
            <p:cNvPr id="54" name="Freeform 21"/>
            <p:cNvSpPr>
              <a:spLocks/>
            </p:cNvSpPr>
            <p:nvPr/>
          </p:nvSpPr>
          <p:spPr bwMode="auto">
            <a:xfrm>
              <a:off x="-614127" y="1917078"/>
              <a:ext cx="8127868" cy="4948382"/>
            </a:xfrm>
            <a:custGeom>
              <a:avLst/>
              <a:gdLst/>
              <a:ahLst/>
              <a:cxnLst>
                <a:cxn ang="0">
                  <a:pos x="903" y="4322"/>
                </a:cxn>
                <a:cxn ang="0">
                  <a:pos x="7124" y="1313"/>
                </a:cxn>
                <a:cxn ang="0">
                  <a:pos x="7388" y="1590"/>
                </a:cxn>
                <a:cxn ang="0">
                  <a:pos x="7517" y="373"/>
                </a:cxn>
                <a:cxn ang="0">
                  <a:pos x="5857" y="0"/>
                </a:cxn>
                <a:cxn ang="0">
                  <a:pos x="6076" y="228"/>
                </a:cxn>
                <a:cxn ang="0">
                  <a:pos x="0" y="2264"/>
                </a:cxn>
                <a:cxn ang="0">
                  <a:pos x="903" y="4322"/>
                </a:cxn>
              </a:cxnLst>
              <a:rect l="0" t="0" r="r" b="b"/>
              <a:pathLst>
                <a:path w="7517" h="4322">
                  <a:moveTo>
                    <a:pt x="903" y="4322"/>
                  </a:moveTo>
                  <a:lnTo>
                    <a:pt x="7124" y="1313"/>
                  </a:lnTo>
                  <a:lnTo>
                    <a:pt x="7388" y="1590"/>
                  </a:lnTo>
                  <a:lnTo>
                    <a:pt x="7517" y="373"/>
                  </a:lnTo>
                  <a:lnTo>
                    <a:pt x="5857" y="0"/>
                  </a:lnTo>
                  <a:lnTo>
                    <a:pt x="6076" y="228"/>
                  </a:lnTo>
                  <a:lnTo>
                    <a:pt x="0" y="2264"/>
                  </a:lnTo>
                  <a:lnTo>
                    <a:pt x="903" y="4322"/>
                  </a:lnTo>
                  <a:close/>
                </a:path>
              </a:pathLst>
            </a:custGeom>
            <a:gradFill flip="none" rotWithShape="1">
              <a:gsLst>
                <a:gs pos="4000">
                  <a:srgbClr val="FFFFFF"/>
                </a:gs>
                <a:gs pos="16000">
                  <a:srgbClr val="FFFFFF">
                    <a:alpha val="19000"/>
                  </a:srgbClr>
                </a:gs>
                <a:gs pos="49000">
                  <a:srgbClr val="009999">
                    <a:alpha val="10000"/>
                  </a:srgbClr>
                </a:gs>
                <a:gs pos="80000">
                  <a:srgbClr val="009999">
                    <a:alpha val="0"/>
                  </a:srgbClr>
                </a:gs>
              </a:gsLst>
              <a:lin ang="6000000" scaled="0"/>
              <a:tileRect/>
            </a:gradFill>
            <a:ln w="3175" cap="flat" cmpd="sng" algn="ctr">
              <a:gradFill>
                <a:gsLst>
                  <a:gs pos="0">
                    <a:srgbClr val="009999"/>
                  </a:gs>
                  <a:gs pos="50000">
                    <a:srgbClr val="009999">
                      <a:alpha val="38000"/>
                    </a:srgbClr>
                  </a:gs>
                  <a:gs pos="71000">
                    <a:srgbClr val="009999">
                      <a:alpha val="0"/>
                    </a:srgbClr>
                  </a:gs>
                </a:gsLst>
                <a:lin ang="7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87473" fontAlgn="base">
                <a:spcBef>
                  <a:spcPct val="0"/>
                </a:spcBef>
                <a:spcAft>
                  <a:spcPct val="0"/>
                </a:spcAft>
                <a:defRPr/>
              </a:pPr>
              <a:endParaRPr lang="en-US" dirty="0">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48333 0.28888 L -3.33333E-6 4.44444E-6 " pathEditMode="relative" rAng="0" ptsTypes="AA">
                                      <p:cBhvr>
                                        <p:cTn id="10" dur="1000" fill="hold"/>
                                        <p:tgtEl>
                                          <p:spTgt spid="52"/>
                                        </p:tgtEl>
                                        <p:attrNameLst>
                                          <p:attrName>ppt_x</p:attrName>
                                          <p:attrName>ppt_y</p:attrName>
                                        </p:attrNameLst>
                                      </p:cBhvr>
                                      <p:rCtr x="242"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 1667 Overview</a:t>
            </a:r>
            <a:endParaRPr lang="en-US" dirty="0"/>
          </a:p>
        </p:txBody>
      </p:sp>
      <p:sp>
        <p:nvSpPr>
          <p:cNvPr id="3" name="Text Placeholder 2"/>
          <p:cNvSpPr>
            <a:spLocks noGrp="1"/>
          </p:cNvSpPr>
          <p:nvPr>
            <p:ph type="body" idx="1"/>
          </p:nvPr>
        </p:nvSpPr>
        <p:spPr>
          <a:xfrm>
            <a:off x="382588" y="1414464"/>
            <a:ext cx="8380412" cy="457048"/>
          </a:xfrm>
        </p:spPr>
        <p:txBody>
          <a:bodyPr/>
          <a:lstStyle/>
          <a:p>
            <a:pPr marL="0" indent="0">
              <a:buNone/>
            </a:pPr>
            <a:r>
              <a:rPr lang="en-US" smtClean="0"/>
              <a:t>Storage Device Model for IEEE 1667</a:t>
            </a:r>
            <a:endParaRPr lang="en-US" dirty="0"/>
          </a:p>
        </p:txBody>
      </p:sp>
      <p:sp>
        <p:nvSpPr>
          <p:cNvPr id="11" name="TextBox 10"/>
          <p:cNvSpPr txBox="1"/>
          <p:nvPr/>
        </p:nvSpPr>
        <p:spPr>
          <a:xfrm>
            <a:off x="731838" y="4927028"/>
            <a:ext cx="7680325" cy="1107996"/>
          </a:xfrm>
          <a:prstGeom prst="rect">
            <a:avLst/>
          </a:prstGeom>
          <a:noFill/>
        </p:spPr>
        <p:txBody>
          <a:bodyPr wrap="square" lIns="0" tIns="0" rIns="0" bIns="0" rtlCol="0">
            <a:spAutoFit/>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LUN – ACT (Addressable Command Target)</a:t>
            </a:r>
          </a:p>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Probe Silo is Required</a:t>
            </a:r>
          </a:p>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Silo Model is extensible</a:t>
            </a:r>
          </a:p>
        </p:txBody>
      </p:sp>
      <p:sp>
        <p:nvSpPr>
          <p:cNvPr id="4" name="Rectangle 3"/>
          <p:cNvSpPr/>
          <p:nvPr/>
        </p:nvSpPr>
        <p:spPr bwMode="auto">
          <a:xfrm>
            <a:off x="630242" y="2452260"/>
            <a:ext cx="786765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ACT (Addressable Command Target)</a:t>
            </a:r>
          </a:p>
        </p:txBody>
      </p:sp>
      <p:sp>
        <p:nvSpPr>
          <p:cNvPr id="6" name="Rectangle 5"/>
          <p:cNvSpPr/>
          <p:nvPr/>
        </p:nvSpPr>
        <p:spPr bwMode="auto">
          <a:xfrm>
            <a:off x="630242" y="3242835"/>
            <a:ext cx="19202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Probe Silo</a:t>
            </a:r>
          </a:p>
        </p:txBody>
      </p:sp>
      <p:sp>
        <p:nvSpPr>
          <p:cNvPr id="7" name="Rectangle 6"/>
          <p:cNvSpPr/>
          <p:nvPr/>
        </p:nvSpPr>
        <p:spPr bwMode="auto">
          <a:xfrm>
            <a:off x="4592642" y="3242835"/>
            <a:ext cx="1920240" cy="73342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Password Silo</a:t>
            </a:r>
          </a:p>
        </p:txBody>
      </p:sp>
      <p:sp>
        <p:nvSpPr>
          <p:cNvPr id="8" name="Rectangle 7"/>
          <p:cNvSpPr/>
          <p:nvPr/>
        </p:nvSpPr>
        <p:spPr bwMode="auto">
          <a:xfrm>
            <a:off x="2611442" y="3243039"/>
            <a:ext cx="19202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Cert Silo</a:t>
            </a:r>
          </a:p>
        </p:txBody>
      </p:sp>
      <p:sp>
        <p:nvSpPr>
          <p:cNvPr id="10" name="Rectangle 9"/>
          <p:cNvSpPr/>
          <p:nvPr/>
        </p:nvSpPr>
        <p:spPr bwMode="auto">
          <a:xfrm>
            <a:off x="630242" y="4032832"/>
            <a:ext cx="78638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User Data Area</a:t>
            </a:r>
          </a:p>
        </p:txBody>
      </p:sp>
      <p:sp>
        <p:nvSpPr>
          <p:cNvPr id="13" name="Rectangle 12"/>
          <p:cNvSpPr/>
          <p:nvPr/>
        </p:nvSpPr>
        <p:spPr>
          <a:xfrm>
            <a:off x="731837" y="2078851"/>
            <a:ext cx="7680326" cy="276999"/>
          </a:xfrm>
          <a:prstGeom prst="rect">
            <a:avLst/>
          </a:prstGeom>
          <a:noFill/>
        </p:spPr>
        <p:txBody>
          <a:bodyPr wrap="square" lIns="0" tIns="0" rIns="0" bIns="0" rtlCol="0">
            <a:spAutoFit/>
          </a:bodyPr>
          <a:lstStyle/>
          <a:p>
            <a:pPr algn="ctr">
              <a:buNone/>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Vista*, Windows 7 Support</a:t>
            </a:r>
          </a:p>
        </p:txBody>
      </p:sp>
      <p:sp>
        <p:nvSpPr>
          <p:cNvPr id="25" name="Rectangle 24"/>
          <p:cNvSpPr/>
          <p:nvPr/>
        </p:nvSpPr>
        <p:spPr bwMode="auto">
          <a:xfrm>
            <a:off x="6573842" y="3233310"/>
            <a:ext cx="1920240" cy="73342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Other Silo</a:t>
            </a:r>
          </a:p>
        </p:txBody>
      </p:sp>
      <p:sp>
        <p:nvSpPr>
          <p:cNvPr id="26" name="TextBox 25"/>
          <p:cNvSpPr txBox="1"/>
          <p:nvPr/>
        </p:nvSpPr>
        <p:spPr>
          <a:xfrm>
            <a:off x="731838" y="6213962"/>
            <a:ext cx="1368965" cy="215444"/>
          </a:xfrm>
          <a:prstGeom prst="rect">
            <a:avLst/>
          </a:prstGeom>
          <a:noFill/>
        </p:spPr>
        <p:txBody>
          <a:bodyPr wrap="none" lIns="0" tIns="0" rIns="0" bIns="0" rtlCol="0">
            <a:spAutoFit/>
          </a:bodyPr>
          <a:lstStyle/>
          <a:p>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Limited release</a:t>
            </a:r>
          </a:p>
        </p:txBody>
      </p:sp>
      <p:grpSp>
        <p:nvGrpSpPr>
          <p:cNvPr id="19" name="Group 9"/>
          <p:cNvGrpSpPr>
            <a:grpSpLocks noChangeAspect="1"/>
          </p:cNvGrpSpPr>
          <p:nvPr/>
        </p:nvGrpSpPr>
        <p:grpSpPr>
          <a:xfrm>
            <a:off x="7435271" y="154511"/>
            <a:ext cx="1546194" cy="2496733"/>
            <a:chOff x="-206171" y="2178716"/>
            <a:chExt cx="2726520" cy="4402675"/>
          </a:xfrm>
        </p:grpSpPr>
        <p:sp>
          <p:nvSpPr>
            <p:cNvPr id="21" name="Parallelogram 20"/>
            <p:cNvSpPr/>
            <p:nvPr/>
          </p:nvSpPr>
          <p:spPr bwMode="auto">
            <a:xfrm>
              <a:off x="-201895" y="2181500"/>
              <a:ext cx="2722244" cy="3621024"/>
            </a:xfrm>
            <a:prstGeom prst="parallelogram">
              <a:avLst>
                <a:gd name="adj" fmla="val 17526"/>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7" name="Rectangle 26"/>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Technology</a:t>
              </a:r>
              <a:endParaRPr lang="en-US" altLang="zh-CN" b="1" i="1" spc="-60" dirty="0" smtClean="0">
                <a:solidFill>
                  <a:srgbClr val="28263E"/>
                </a:solidFill>
                <a:latin typeface="Trebuchet MS" pitchFamily="34" charset="0"/>
              </a:endParaRPr>
            </a:p>
          </p:txBody>
        </p:sp>
        <p:sp>
          <p:nvSpPr>
            <p:cNvPr id="28" name="Freeform 27"/>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9" name="Rectangle 28"/>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IEEE 1667</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Architecture</a:t>
              </a: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 1667 Overview</a:t>
            </a:r>
            <a:endParaRPr lang="en-US" dirty="0"/>
          </a:p>
        </p:txBody>
      </p:sp>
      <p:sp>
        <p:nvSpPr>
          <p:cNvPr id="3" name="Text Placeholder 2"/>
          <p:cNvSpPr>
            <a:spLocks noGrp="1"/>
          </p:cNvSpPr>
          <p:nvPr>
            <p:ph type="body" idx="1"/>
          </p:nvPr>
        </p:nvSpPr>
        <p:spPr>
          <a:xfrm>
            <a:off x="382588" y="1414464"/>
            <a:ext cx="8380412" cy="457048"/>
          </a:xfrm>
        </p:spPr>
        <p:txBody>
          <a:bodyPr/>
          <a:lstStyle/>
          <a:p>
            <a:pPr marL="0" indent="0">
              <a:buNone/>
            </a:pPr>
            <a:r>
              <a:rPr lang="en-US" smtClean="0"/>
              <a:t>Storage Device Model for IEEE 1667</a:t>
            </a:r>
            <a:endParaRPr lang="en-US" dirty="0"/>
          </a:p>
        </p:txBody>
      </p:sp>
      <p:sp>
        <p:nvSpPr>
          <p:cNvPr id="11" name="TextBox 10"/>
          <p:cNvSpPr txBox="1"/>
          <p:nvPr/>
        </p:nvSpPr>
        <p:spPr>
          <a:xfrm>
            <a:off x="731838" y="4927028"/>
            <a:ext cx="7680325" cy="1969770"/>
          </a:xfrm>
          <a:prstGeom prst="rect">
            <a:avLst/>
          </a:prstGeom>
          <a:noFill/>
        </p:spPr>
        <p:txBody>
          <a:bodyPr wrap="square" lIns="0" tIns="0" rIns="0" bIns="0" rtlCol="0">
            <a:spAutoFit/>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LUN – ACT (Addressable Command Target)</a:t>
            </a:r>
          </a:p>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Probe Silo is Required</a:t>
            </a:r>
          </a:p>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Silo Model is extensible</a:t>
            </a:r>
            <a:b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600" i="1" dirty="0" smtClean="0"/>
              <a:t>Silo:  A uniquely addressable receiver of commands on an ACT accessible </a:t>
            </a:r>
            <a:br>
              <a:rPr lang="en-US" sz="1600" i="1" dirty="0" smtClean="0"/>
            </a:br>
            <a:r>
              <a:rPr lang="en-US" sz="1600" i="1" dirty="0" smtClean="0"/>
              <a:t>using the IEEE 1667 protocol </a:t>
            </a:r>
            <a:endParaRPr lang="en-US" sz="2400" i="1" dirty="0" smtClean="0"/>
          </a:p>
          <a:p>
            <a:endPar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 name="Rectangle 3"/>
          <p:cNvSpPr/>
          <p:nvPr/>
        </p:nvSpPr>
        <p:spPr bwMode="auto">
          <a:xfrm>
            <a:off x="630242" y="2452260"/>
            <a:ext cx="786765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ACT (Addressable Command Target)</a:t>
            </a:r>
          </a:p>
        </p:txBody>
      </p:sp>
      <p:sp>
        <p:nvSpPr>
          <p:cNvPr id="6" name="Rectangle 5"/>
          <p:cNvSpPr/>
          <p:nvPr/>
        </p:nvSpPr>
        <p:spPr bwMode="auto">
          <a:xfrm>
            <a:off x="630242" y="3242835"/>
            <a:ext cx="19202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Probe Silo</a:t>
            </a:r>
          </a:p>
        </p:txBody>
      </p:sp>
      <p:sp>
        <p:nvSpPr>
          <p:cNvPr id="7" name="Rectangle 6"/>
          <p:cNvSpPr/>
          <p:nvPr/>
        </p:nvSpPr>
        <p:spPr bwMode="auto">
          <a:xfrm>
            <a:off x="4592642" y="3242835"/>
            <a:ext cx="1920240" cy="73342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Password Silo</a:t>
            </a:r>
          </a:p>
        </p:txBody>
      </p:sp>
      <p:sp>
        <p:nvSpPr>
          <p:cNvPr id="8" name="Rectangle 7"/>
          <p:cNvSpPr/>
          <p:nvPr/>
        </p:nvSpPr>
        <p:spPr bwMode="auto">
          <a:xfrm>
            <a:off x="2611442" y="3243039"/>
            <a:ext cx="19202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Cert Silo</a:t>
            </a:r>
          </a:p>
        </p:txBody>
      </p:sp>
      <p:sp>
        <p:nvSpPr>
          <p:cNvPr id="10" name="Rectangle 9"/>
          <p:cNvSpPr/>
          <p:nvPr/>
        </p:nvSpPr>
        <p:spPr bwMode="auto">
          <a:xfrm>
            <a:off x="630242" y="4032832"/>
            <a:ext cx="7863840" cy="73342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User Data Area</a:t>
            </a:r>
          </a:p>
        </p:txBody>
      </p:sp>
      <p:sp>
        <p:nvSpPr>
          <p:cNvPr id="13" name="Rectangle 12"/>
          <p:cNvSpPr/>
          <p:nvPr/>
        </p:nvSpPr>
        <p:spPr>
          <a:xfrm>
            <a:off x="730728" y="2078851"/>
            <a:ext cx="5570302" cy="276999"/>
          </a:xfrm>
          <a:prstGeom prst="rect">
            <a:avLst/>
          </a:prstGeom>
          <a:noFill/>
        </p:spPr>
        <p:txBody>
          <a:bodyPr wrap="square" lIns="0" tIns="0" rIns="0" bIns="0" rtlCol="0">
            <a:spAutoFit/>
          </a:bodyPr>
          <a:lstStyle/>
          <a:p>
            <a:pPr algn="ctr">
              <a:buNone/>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Vista*, Windows 7 Support</a:t>
            </a:r>
          </a:p>
        </p:txBody>
      </p:sp>
      <p:sp>
        <p:nvSpPr>
          <p:cNvPr id="25" name="Rectangle 24"/>
          <p:cNvSpPr/>
          <p:nvPr/>
        </p:nvSpPr>
        <p:spPr bwMode="auto">
          <a:xfrm>
            <a:off x="6573842" y="3233310"/>
            <a:ext cx="1920240" cy="73342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28000">
                      <a:schemeClr val="bg2"/>
                    </a:gs>
                    <a:gs pos="48000">
                      <a:schemeClr val="bg2"/>
                    </a:gs>
                  </a:gsLst>
                  <a:lin ang="5400000" scaled="1"/>
                </a:gradFill>
                <a:latin typeface="Trebuchet MS" pitchFamily="34" charset="0"/>
              </a:rPr>
              <a:t>Other Silo</a:t>
            </a:r>
          </a:p>
        </p:txBody>
      </p:sp>
      <p:sp>
        <p:nvSpPr>
          <p:cNvPr id="26" name="TextBox 25"/>
          <p:cNvSpPr txBox="1"/>
          <p:nvPr/>
        </p:nvSpPr>
        <p:spPr>
          <a:xfrm>
            <a:off x="6115689" y="6642556"/>
            <a:ext cx="1368965" cy="215444"/>
          </a:xfrm>
          <a:prstGeom prst="rect">
            <a:avLst/>
          </a:prstGeom>
          <a:noFill/>
        </p:spPr>
        <p:txBody>
          <a:bodyPr wrap="none" lIns="0" tIns="0" rIns="0" bIns="0" rtlCol="0">
            <a:spAutoFit/>
          </a:bodyPr>
          <a:lstStyle/>
          <a:p>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Limited release</a:t>
            </a:r>
          </a:p>
        </p:txBody>
      </p:sp>
      <p:grpSp>
        <p:nvGrpSpPr>
          <p:cNvPr id="5" name="Group 9"/>
          <p:cNvGrpSpPr>
            <a:grpSpLocks noChangeAspect="1"/>
          </p:cNvGrpSpPr>
          <p:nvPr/>
        </p:nvGrpSpPr>
        <p:grpSpPr>
          <a:xfrm>
            <a:off x="7435271" y="154511"/>
            <a:ext cx="1546194" cy="2496733"/>
            <a:chOff x="-206171" y="2178716"/>
            <a:chExt cx="2726520" cy="4402675"/>
          </a:xfrm>
        </p:grpSpPr>
        <p:sp>
          <p:nvSpPr>
            <p:cNvPr id="21" name="Parallelogram 20"/>
            <p:cNvSpPr/>
            <p:nvPr/>
          </p:nvSpPr>
          <p:spPr bwMode="auto">
            <a:xfrm>
              <a:off x="-201895" y="2181500"/>
              <a:ext cx="2722244" cy="3621024"/>
            </a:xfrm>
            <a:prstGeom prst="parallelogram">
              <a:avLst>
                <a:gd name="adj" fmla="val 17526"/>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7" name="Rectangle 26"/>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Technology</a:t>
              </a:r>
              <a:endParaRPr lang="en-US" altLang="zh-CN" b="1" i="1" spc="-60" dirty="0" smtClean="0">
                <a:solidFill>
                  <a:srgbClr val="28263E"/>
                </a:solidFill>
                <a:latin typeface="Trebuchet MS" pitchFamily="34" charset="0"/>
              </a:endParaRPr>
            </a:p>
          </p:txBody>
        </p:sp>
        <p:sp>
          <p:nvSpPr>
            <p:cNvPr id="28" name="Freeform 27"/>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9" name="Rectangle 28"/>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IEEE 1667</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Architecture</a:t>
              </a:r>
            </a:p>
          </p:txBody>
        </p:sp>
      </p:grpSp>
      <p:sp>
        <p:nvSpPr>
          <p:cNvPr id="18" name="Rounded Rectangle 17"/>
          <p:cNvSpPr/>
          <p:nvPr/>
        </p:nvSpPr>
        <p:spPr bwMode="auto">
          <a:xfrm>
            <a:off x="501650" y="1973988"/>
            <a:ext cx="6028459" cy="2912052"/>
          </a:xfrm>
          <a:prstGeom prst="roundRect">
            <a:avLst>
              <a:gd name="adj" fmla="val 7699"/>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lumMod val="85000"/>
                  <a:lumOff val="15000"/>
                </a:schemeClr>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7435271" y="154511"/>
            <a:ext cx="1546194" cy="2496733"/>
            <a:chOff x="-206171" y="2178716"/>
            <a:chExt cx="2726520" cy="4402675"/>
          </a:xfrm>
        </p:grpSpPr>
        <p:sp>
          <p:nvSpPr>
            <p:cNvPr id="11" name="Parallelogram 10"/>
            <p:cNvSpPr/>
            <p:nvPr/>
          </p:nvSpPr>
          <p:spPr bwMode="auto">
            <a:xfrm>
              <a:off x="-201895" y="2181500"/>
              <a:ext cx="2722244" cy="3621024"/>
            </a:xfrm>
            <a:prstGeom prst="parallelogram">
              <a:avLst>
                <a:gd name="adj" fmla="val 17526"/>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2" name="Rectangle 11"/>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Technology</a:t>
              </a:r>
              <a:endParaRPr lang="en-US" altLang="zh-CN" b="1" i="1" spc="-60" dirty="0" smtClean="0">
                <a:solidFill>
                  <a:srgbClr val="28263E"/>
                </a:solidFill>
                <a:latin typeface="Trebuchet MS" pitchFamily="34" charset="0"/>
              </a:endParaRPr>
            </a:p>
          </p:txBody>
        </p:sp>
        <p:sp>
          <p:nvSpPr>
            <p:cNvPr id="13" name="Freeform 12"/>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4" name="Rectangle 13"/>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IEEE 1667</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Architecture</a:t>
              </a:r>
            </a:p>
          </p:txBody>
        </p:sp>
      </p:grpSp>
      <p:sp>
        <p:nvSpPr>
          <p:cNvPr id="2" name="Title 1"/>
          <p:cNvSpPr>
            <a:spLocks noGrp="1"/>
          </p:cNvSpPr>
          <p:nvPr>
            <p:ph type="title"/>
          </p:nvPr>
        </p:nvSpPr>
        <p:spPr>
          <a:xfrm>
            <a:off x="382588" y="228600"/>
            <a:ext cx="8380412" cy="1329595"/>
          </a:xfrm>
        </p:spPr>
        <p:txBody>
          <a:bodyPr/>
          <a:lstStyle/>
          <a:p>
            <a:r>
              <a:rPr lang="en-US" smtClean="0"/>
              <a:t>Key Experiences for </a:t>
            </a:r>
            <a:br>
              <a:rPr lang="en-US" smtClean="0"/>
            </a:br>
            <a:r>
              <a:rPr lang="en-US" smtClean="0"/>
              <a:t>Windows 7</a:t>
            </a:r>
            <a:endParaRPr lang="en-US" dirty="0"/>
          </a:p>
        </p:txBody>
      </p:sp>
      <p:sp>
        <p:nvSpPr>
          <p:cNvPr id="3" name="Content Placeholder 2"/>
          <p:cNvSpPr>
            <a:spLocks noGrp="1"/>
          </p:cNvSpPr>
          <p:nvPr>
            <p:ph idx="1"/>
          </p:nvPr>
        </p:nvSpPr>
        <p:spPr>
          <a:xfrm>
            <a:off x="374042" y="1662543"/>
            <a:ext cx="8380412" cy="4949560"/>
          </a:xfrm>
        </p:spPr>
        <p:txBody>
          <a:bodyPr/>
          <a:lstStyle/>
          <a:p>
            <a:r>
              <a:rPr lang="en-US" sz="3200" dirty="0" smtClean="0"/>
              <a:t>Consumer Level Security </a:t>
            </a:r>
            <a:br>
              <a:rPr lang="en-US" sz="3200" dirty="0" smtClean="0"/>
            </a:br>
            <a:r>
              <a:rPr lang="en-US" sz="3200" dirty="0" smtClean="0"/>
              <a:t>for removable devices</a:t>
            </a:r>
          </a:p>
          <a:p>
            <a:pPr lvl="1"/>
            <a:r>
              <a:rPr lang="en-US" sz="2800" dirty="0" smtClean="0"/>
              <a:t>USB transport only</a:t>
            </a:r>
          </a:p>
          <a:p>
            <a:pPr lvl="1"/>
            <a:r>
              <a:rPr lang="en-US" sz="2800" dirty="0" smtClean="0"/>
              <a:t>Native Shell Windows support for password access to the Enhanced Storage</a:t>
            </a:r>
          </a:p>
          <a:p>
            <a:r>
              <a:rPr lang="en-US" sz="3200" dirty="0" smtClean="0"/>
              <a:t>Key Scenarios</a:t>
            </a:r>
          </a:p>
          <a:p>
            <a:pPr lvl="1"/>
            <a:r>
              <a:rPr lang="en-US" sz="2800" dirty="0" smtClean="0"/>
              <a:t>Simple USB Password protection</a:t>
            </a:r>
          </a:p>
          <a:p>
            <a:pPr lvl="1"/>
            <a:r>
              <a:rPr lang="en-US" sz="2800" dirty="0" smtClean="0"/>
              <a:t>Simple security for</a:t>
            </a:r>
          </a:p>
          <a:p>
            <a:pPr lvl="2"/>
            <a:r>
              <a:rPr lang="en-US" sz="2400" dirty="0" smtClean="0"/>
              <a:t>Parent/Child scenarios</a:t>
            </a:r>
          </a:p>
          <a:p>
            <a:pPr lvl="2"/>
            <a:r>
              <a:rPr lang="en-US" sz="2400" dirty="0" smtClean="0"/>
              <a:t>Small Business Admin/User scenarios</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9"/>
          <p:cNvGrpSpPr>
            <a:grpSpLocks noChangeAspect="1"/>
          </p:cNvGrpSpPr>
          <p:nvPr/>
        </p:nvGrpSpPr>
        <p:grpSpPr>
          <a:xfrm>
            <a:off x="7435271" y="154511"/>
            <a:ext cx="1546194" cy="2496733"/>
            <a:chOff x="-206171" y="2178716"/>
            <a:chExt cx="2726520" cy="4402675"/>
          </a:xfrm>
        </p:grpSpPr>
        <p:sp>
          <p:nvSpPr>
            <p:cNvPr id="29" name="Parallelogram 28"/>
            <p:cNvSpPr/>
            <p:nvPr/>
          </p:nvSpPr>
          <p:spPr bwMode="auto">
            <a:xfrm>
              <a:off x="-201895" y="2181500"/>
              <a:ext cx="2722244" cy="3621024"/>
            </a:xfrm>
            <a:prstGeom prst="parallelogram">
              <a:avLst>
                <a:gd name="adj" fmla="val 17526"/>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2" name="Rectangle 31"/>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Technology</a:t>
              </a:r>
              <a:endParaRPr lang="en-US" altLang="zh-CN" b="1" i="1" spc="-60" dirty="0" smtClean="0">
                <a:solidFill>
                  <a:srgbClr val="28263E"/>
                </a:solidFill>
                <a:latin typeface="Trebuchet MS" pitchFamily="34" charset="0"/>
              </a:endParaRPr>
            </a:p>
          </p:txBody>
        </p:sp>
        <p:sp>
          <p:nvSpPr>
            <p:cNvPr id="33" name="Freeform 32"/>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4" name="Rectangle 33"/>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IEEE 1667</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Architecture</a:t>
              </a:r>
            </a:p>
          </p:txBody>
        </p:sp>
      </p:grpSp>
      <p:sp>
        <p:nvSpPr>
          <p:cNvPr id="3" name="Rectangle 232"/>
          <p:cNvSpPr>
            <a:spLocks noChangeArrowheads="1"/>
          </p:cNvSpPr>
          <p:nvPr/>
        </p:nvSpPr>
        <p:spPr bwMode="auto">
          <a:xfrm>
            <a:off x="2850523" y="2360459"/>
            <a:ext cx="183108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Windows Shell Extensions</a:t>
            </a:r>
          </a:p>
        </p:txBody>
      </p:sp>
      <p:sp>
        <p:nvSpPr>
          <p:cNvPr id="4" name="Rectangle 233"/>
          <p:cNvSpPr>
            <a:spLocks noChangeArrowheads="1"/>
          </p:cNvSpPr>
          <p:nvPr/>
        </p:nvSpPr>
        <p:spPr bwMode="blackWhite">
          <a:xfrm>
            <a:off x="4794330" y="2355850"/>
            <a:ext cx="1631159"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ISV Application(s)</a:t>
            </a:r>
          </a:p>
        </p:txBody>
      </p:sp>
      <p:sp>
        <p:nvSpPr>
          <p:cNvPr id="5" name="Rectangle 233"/>
          <p:cNvSpPr>
            <a:spLocks noChangeArrowheads="1"/>
          </p:cNvSpPr>
          <p:nvPr/>
        </p:nvSpPr>
        <p:spPr bwMode="blackWhite">
          <a:xfrm>
            <a:off x="6538209" y="2355850"/>
            <a:ext cx="1859661"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3</a:t>
            </a:r>
            <a:r>
              <a:rPr lang="en-US" baseline="30000" dirty="0" smtClean="0">
                <a:gradFill>
                  <a:gsLst>
                    <a:gs pos="28000">
                      <a:schemeClr val="bg2"/>
                    </a:gs>
                    <a:gs pos="48000">
                      <a:schemeClr val="bg2"/>
                    </a:gs>
                  </a:gsLst>
                  <a:lin ang="5400000" scaled="1"/>
                </a:gradFill>
                <a:latin typeface="Trebuchet MS" pitchFamily="34" charset="0"/>
              </a:rPr>
              <a:t>rd</a:t>
            </a:r>
            <a:r>
              <a:rPr lang="en-US" dirty="0" smtClean="0">
                <a:gradFill>
                  <a:gsLst>
                    <a:gs pos="28000">
                      <a:schemeClr val="bg2"/>
                    </a:gs>
                    <a:gs pos="48000">
                      <a:schemeClr val="bg2"/>
                    </a:gs>
                  </a:gsLst>
                  <a:lin ang="5400000" scaled="1"/>
                </a:gradFill>
                <a:latin typeface="Trebuchet MS" pitchFamily="34" charset="0"/>
              </a:rPr>
              <a:t> Party Application</a:t>
            </a:r>
          </a:p>
        </p:txBody>
      </p:sp>
      <p:sp>
        <p:nvSpPr>
          <p:cNvPr id="6" name="Rectangle 232"/>
          <p:cNvSpPr>
            <a:spLocks noChangeArrowheads="1"/>
          </p:cNvSpPr>
          <p:nvPr/>
        </p:nvSpPr>
        <p:spPr bwMode="auto">
          <a:xfrm>
            <a:off x="2850523" y="3079750"/>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I/F Layer (API)</a:t>
            </a:r>
          </a:p>
        </p:txBody>
      </p:sp>
      <p:sp>
        <p:nvSpPr>
          <p:cNvPr id="7" name="Rectangle 232"/>
          <p:cNvSpPr>
            <a:spLocks noChangeArrowheads="1"/>
          </p:cNvSpPr>
          <p:nvPr/>
        </p:nvSpPr>
        <p:spPr bwMode="auto">
          <a:xfrm>
            <a:off x="2850524" y="3850500"/>
            <a:ext cx="403056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1667 Silo Drivers</a:t>
            </a:r>
          </a:p>
        </p:txBody>
      </p:sp>
      <p:sp>
        <p:nvSpPr>
          <p:cNvPr id="9" name="Rectangle 232"/>
          <p:cNvSpPr>
            <a:spLocks noChangeArrowheads="1"/>
          </p:cNvSpPr>
          <p:nvPr/>
        </p:nvSpPr>
        <p:spPr bwMode="auto">
          <a:xfrm>
            <a:off x="2850523" y="4621250"/>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Kernel Storage Stack</a:t>
            </a:r>
          </a:p>
        </p:txBody>
      </p:sp>
      <p:sp>
        <p:nvSpPr>
          <p:cNvPr id="10" name="Rectangle 229"/>
          <p:cNvSpPr>
            <a:spLocks noChangeArrowheads="1"/>
          </p:cNvSpPr>
          <p:nvPr/>
        </p:nvSpPr>
        <p:spPr bwMode="grayWhite">
          <a:xfrm>
            <a:off x="2847462" y="5392001"/>
            <a:ext cx="5550408" cy="62179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Device</a:t>
            </a:r>
          </a:p>
        </p:txBody>
      </p:sp>
      <p:sp>
        <p:nvSpPr>
          <p:cNvPr id="12" name="Rectangle 233"/>
          <p:cNvSpPr>
            <a:spLocks noChangeArrowheads="1"/>
          </p:cNvSpPr>
          <p:nvPr/>
        </p:nvSpPr>
        <p:spPr bwMode="blackWhite">
          <a:xfrm>
            <a:off x="2959096" y="5453667"/>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1667 Silo</a:t>
            </a:r>
          </a:p>
        </p:txBody>
      </p:sp>
      <p:sp>
        <p:nvSpPr>
          <p:cNvPr id="13" name="Rectangle 233"/>
          <p:cNvSpPr>
            <a:spLocks noChangeArrowheads="1"/>
          </p:cNvSpPr>
          <p:nvPr/>
        </p:nvSpPr>
        <p:spPr bwMode="blackWhite">
          <a:xfrm>
            <a:off x="7018769" y="5453667"/>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3rd Party Silo</a:t>
            </a:r>
          </a:p>
        </p:txBody>
      </p:sp>
      <p:cxnSp>
        <p:nvCxnSpPr>
          <p:cNvPr id="25" name="Straight Connector 24"/>
          <p:cNvCxnSpPr/>
          <p:nvPr/>
        </p:nvCxnSpPr>
        <p:spPr>
          <a:xfrm>
            <a:off x="2489806" y="3775634"/>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89806" y="4546384"/>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89806" y="5317134"/>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 y="3606692"/>
            <a:ext cx="2133600" cy="307777"/>
          </a:xfrm>
          <a:prstGeom prst="rect">
            <a:avLst/>
          </a:prstGeom>
          <a:noFill/>
        </p:spPr>
        <p:txBody>
          <a:bodyPr wrap="square" lIns="0" tIns="0" rIns="0" bIns="0" rtlCol="0">
            <a:spAutoFit/>
          </a:bodyPr>
          <a:lstStyle/>
          <a:p>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Process Boundary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TextBox 29"/>
          <p:cNvSpPr txBox="1"/>
          <p:nvPr/>
        </p:nvSpPr>
        <p:spPr>
          <a:xfrm>
            <a:off x="381000" y="4379379"/>
            <a:ext cx="2133600" cy="307777"/>
          </a:xfrm>
          <a:prstGeom prst="rect">
            <a:avLst/>
          </a:prstGeom>
          <a:noFill/>
        </p:spPr>
        <p:txBody>
          <a:bodyPr wrap="square" lIns="0" tIns="0" rIns="0" bIns="0" rtlCol="0">
            <a:spAutoFit/>
          </a:bodyPr>
          <a:lstStyle/>
          <a:p>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Kernel Boundary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TextBox 30"/>
          <p:cNvSpPr txBox="1"/>
          <p:nvPr/>
        </p:nvSpPr>
        <p:spPr>
          <a:xfrm>
            <a:off x="381000" y="5152066"/>
            <a:ext cx="2133600" cy="307777"/>
          </a:xfrm>
          <a:prstGeom prst="rect">
            <a:avLst/>
          </a:prstGeom>
          <a:noFill/>
        </p:spPr>
        <p:txBody>
          <a:bodyPr wrap="square" lIns="0" tIns="0" rIns="0" bIns="0" rtlCol="0">
            <a:spAutoFit/>
          </a:bodyPr>
          <a:lstStyle/>
          <a:p>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Host Boundary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1329595"/>
          </a:xfrm>
        </p:spPr>
        <p:txBody>
          <a:bodyPr/>
          <a:lstStyle/>
          <a:p>
            <a:r>
              <a:rPr smtClean="0"/>
              <a:t>Enhanced Storage </a:t>
            </a:r>
            <a:br>
              <a:rPr smtClean="0"/>
            </a:br>
            <a:r>
              <a:rPr smtClean="0"/>
              <a:t>Architecture</a:t>
            </a:r>
            <a:endParaRPr lang="en-US" dirty="0"/>
          </a:p>
        </p:txBody>
      </p:sp>
      <p:sp>
        <p:nvSpPr>
          <p:cNvPr id="43" name="Rectangle 233"/>
          <p:cNvSpPr>
            <a:spLocks noChangeArrowheads="1"/>
          </p:cNvSpPr>
          <p:nvPr/>
        </p:nvSpPr>
        <p:spPr bwMode="blackWhite">
          <a:xfrm>
            <a:off x="6973454" y="3850500"/>
            <a:ext cx="1424415"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3rd Party Silo Drivers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bg/>
                                          </p:spTgt>
                                        </p:tgtEl>
                                        <p:attrNameLst>
                                          <p:attrName>style.visibility</p:attrName>
                                        </p:attrNameLst>
                                      </p:cBhvr>
                                      <p:to>
                                        <p:strVal val="visible"/>
                                      </p:to>
                                    </p:set>
                                    <p:animEffect transition="in" filter="wipe(down)">
                                      <p:cBhvr>
                                        <p:cTn id="16" dur="500"/>
                                        <p:tgtEl>
                                          <p:spTgt spid="12">
                                            <p:bg/>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3">
                                            <p:bg/>
                                          </p:spTgt>
                                        </p:tgtEl>
                                        <p:attrNameLst>
                                          <p:attrName>style.visibility</p:attrName>
                                        </p:attrNameLst>
                                      </p:cBhvr>
                                      <p:to>
                                        <p:strVal val="visible"/>
                                      </p:to>
                                    </p:set>
                                    <p:animEffect transition="in" filter="wipe(down)">
                                      <p:cBhvr>
                                        <p:cTn id="24" dur="500"/>
                                        <p:tgtEl>
                                          <p:spTgt spid="13">
                                            <p:bg/>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build="p" animBg="1"/>
      <p:bldP spid="12" grpId="0" build="p" animBg="1"/>
      <p:bldP spid="13" grpId="0" build="p" animBg="1"/>
      <p:bldP spid="24" grpId="0"/>
      <p:bldP spid="30" grpId="0"/>
      <p:bldP spid="31"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32"/>
          <p:cNvSpPr>
            <a:spLocks noChangeArrowheads="1"/>
          </p:cNvSpPr>
          <p:nvPr/>
        </p:nvSpPr>
        <p:spPr bwMode="auto">
          <a:xfrm>
            <a:off x="741717" y="1906434"/>
            <a:ext cx="183108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Windows Shell Extensions</a:t>
            </a:r>
          </a:p>
        </p:txBody>
      </p:sp>
      <p:sp>
        <p:nvSpPr>
          <p:cNvPr id="35" name="Rectangle 233"/>
          <p:cNvSpPr>
            <a:spLocks noChangeArrowheads="1"/>
          </p:cNvSpPr>
          <p:nvPr/>
        </p:nvSpPr>
        <p:spPr bwMode="blackWhite">
          <a:xfrm>
            <a:off x="2685524" y="1901825"/>
            <a:ext cx="1631159"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ISV Application(s)</a:t>
            </a:r>
          </a:p>
        </p:txBody>
      </p:sp>
      <p:sp>
        <p:nvSpPr>
          <p:cNvPr id="37" name="Rectangle 233"/>
          <p:cNvSpPr>
            <a:spLocks noChangeArrowheads="1"/>
          </p:cNvSpPr>
          <p:nvPr/>
        </p:nvSpPr>
        <p:spPr bwMode="blackWhite">
          <a:xfrm>
            <a:off x="4429403" y="1901825"/>
            <a:ext cx="1859661"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28000">
                      <a:schemeClr val="bg2"/>
                    </a:gs>
                    <a:gs pos="48000">
                      <a:schemeClr val="bg2"/>
                    </a:gs>
                  </a:gsLst>
                  <a:lin ang="5400000" scaled="1"/>
                </a:gradFill>
                <a:latin typeface="Trebuchet MS" pitchFamily="34" charset="0"/>
              </a:rPr>
              <a:t>3</a:t>
            </a:r>
            <a:r>
              <a:rPr lang="en-US" baseline="30000" smtClean="0">
                <a:gradFill>
                  <a:gsLst>
                    <a:gs pos="28000">
                      <a:schemeClr val="bg2"/>
                    </a:gs>
                    <a:gs pos="48000">
                      <a:schemeClr val="bg2"/>
                    </a:gs>
                  </a:gsLst>
                  <a:lin ang="5400000" scaled="1"/>
                </a:gradFill>
                <a:latin typeface="Trebuchet MS" pitchFamily="34" charset="0"/>
              </a:rPr>
              <a:t>rd</a:t>
            </a:r>
            <a:r>
              <a:rPr lang="en-US" smtClean="0">
                <a:gradFill>
                  <a:gsLst>
                    <a:gs pos="28000">
                      <a:schemeClr val="bg2"/>
                    </a:gs>
                    <a:gs pos="48000">
                      <a:schemeClr val="bg2"/>
                    </a:gs>
                  </a:gsLst>
                  <a:lin ang="5400000" scaled="1"/>
                </a:gradFill>
                <a:latin typeface="Trebuchet MS" pitchFamily="34" charset="0"/>
              </a:rPr>
              <a:t> </a:t>
            </a:r>
            <a:r>
              <a:rPr lang="en-US" dirty="0" smtClean="0">
                <a:gradFill>
                  <a:gsLst>
                    <a:gs pos="28000">
                      <a:schemeClr val="bg2"/>
                    </a:gs>
                    <a:gs pos="48000">
                      <a:schemeClr val="bg2"/>
                    </a:gs>
                  </a:gsLst>
                  <a:lin ang="5400000" scaled="1"/>
                </a:gradFill>
                <a:latin typeface="Trebuchet MS" pitchFamily="34" charset="0"/>
              </a:rPr>
              <a:t>Party Vertical Application</a:t>
            </a:r>
          </a:p>
        </p:txBody>
      </p:sp>
      <p:sp>
        <p:nvSpPr>
          <p:cNvPr id="41" name="Rectangle 232"/>
          <p:cNvSpPr>
            <a:spLocks noChangeArrowheads="1"/>
          </p:cNvSpPr>
          <p:nvPr/>
        </p:nvSpPr>
        <p:spPr bwMode="auto">
          <a:xfrm>
            <a:off x="741717" y="26257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I/F Layer (API)</a:t>
            </a:r>
          </a:p>
        </p:txBody>
      </p:sp>
      <p:sp>
        <p:nvSpPr>
          <p:cNvPr id="42" name="Rectangle 232"/>
          <p:cNvSpPr>
            <a:spLocks noChangeArrowheads="1"/>
          </p:cNvSpPr>
          <p:nvPr/>
        </p:nvSpPr>
        <p:spPr bwMode="auto">
          <a:xfrm>
            <a:off x="741718" y="3396475"/>
            <a:ext cx="403056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1667 Silo Drivers</a:t>
            </a:r>
          </a:p>
        </p:txBody>
      </p:sp>
      <p:sp>
        <p:nvSpPr>
          <p:cNvPr id="43" name="Rectangle 232"/>
          <p:cNvSpPr>
            <a:spLocks noChangeArrowheads="1"/>
          </p:cNvSpPr>
          <p:nvPr/>
        </p:nvSpPr>
        <p:spPr bwMode="auto">
          <a:xfrm>
            <a:off x="741717" y="41672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Kernel Storage Stack</a:t>
            </a:r>
          </a:p>
        </p:txBody>
      </p:sp>
      <p:sp>
        <p:nvSpPr>
          <p:cNvPr id="44" name="Rectangle 229"/>
          <p:cNvSpPr>
            <a:spLocks noChangeArrowheads="1"/>
          </p:cNvSpPr>
          <p:nvPr/>
        </p:nvSpPr>
        <p:spPr bwMode="grayWhite">
          <a:xfrm>
            <a:off x="738656" y="4937976"/>
            <a:ext cx="5550408" cy="62179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Device</a:t>
            </a:r>
          </a:p>
        </p:txBody>
      </p:sp>
      <p:sp>
        <p:nvSpPr>
          <p:cNvPr id="45" name="Rectangle 233"/>
          <p:cNvSpPr>
            <a:spLocks noChangeArrowheads="1"/>
          </p:cNvSpPr>
          <p:nvPr/>
        </p:nvSpPr>
        <p:spPr bwMode="blackWhite">
          <a:xfrm>
            <a:off x="850290"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1667 Silo Support</a:t>
            </a:r>
          </a:p>
        </p:txBody>
      </p:sp>
      <p:cxnSp>
        <p:nvCxnSpPr>
          <p:cNvPr id="47" name="Straight Connector 46"/>
          <p:cNvCxnSpPr/>
          <p:nvPr/>
        </p:nvCxnSpPr>
        <p:spPr>
          <a:xfrm>
            <a:off x="381000" y="33216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09235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1000" y="48631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9" name="Group 9"/>
          <p:cNvGrpSpPr>
            <a:grpSpLocks noChangeAspect="1"/>
          </p:cNvGrpSpPr>
          <p:nvPr/>
        </p:nvGrpSpPr>
        <p:grpSpPr>
          <a:xfrm>
            <a:off x="7435271" y="154511"/>
            <a:ext cx="1546194" cy="2496733"/>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Enable</a:t>
              </a:r>
              <a:endParaRPr lang="en-US" altLang="zh-CN" b="1" i="1" spc="-60" dirty="0" smtClean="0">
                <a:solidFill>
                  <a:srgbClr val="28263E"/>
                </a:solidFill>
                <a:latin typeface="Trebuchet MS" pitchFamily="34" charset="0"/>
              </a:endParaRP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Win dows 7 Support</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Extensibility</a:t>
              </a:r>
              <a:endParaRPr lang="en-US" altLang="zh-CN" sz="1400" b="1" i="1" spc="-60" dirty="0" smtClean="0">
                <a:solidFill>
                  <a:srgbClr val="28263E"/>
                </a:solidFill>
                <a:effectLst>
                  <a:outerShdw blurRad="127000" dist="63500" dir="2700000" algn="tl">
                    <a:srgbClr val="FFFFFF">
                      <a:alpha val="37000"/>
                    </a:srgbClr>
                  </a:outerShdw>
                </a:effectLst>
                <a:latin typeface="Trebuchet MS" pitchFamily="34" charset="0"/>
              </a:endParaRPr>
            </a:p>
          </p:txBody>
        </p:sp>
      </p:grpSp>
      <p:sp>
        <p:nvSpPr>
          <p:cNvPr id="2" name="Title 1"/>
          <p:cNvSpPr>
            <a:spLocks noGrp="1"/>
          </p:cNvSpPr>
          <p:nvPr>
            <p:ph type="title"/>
          </p:nvPr>
        </p:nvSpPr>
        <p:spPr>
          <a:xfrm>
            <a:off x="382588" y="228600"/>
            <a:ext cx="8380412" cy="1329595"/>
          </a:xfrm>
        </p:spPr>
        <p:txBody>
          <a:bodyPr/>
          <a:lstStyle/>
          <a:p>
            <a:r>
              <a:rPr smtClean="0"/>
              <a:t>Enhanced Storage </a:t>
            </a:r>
            <a:br>
              <a:rPr smtClean="0"/>
            </a:br>
            <a:r>
              <a:rPr smtClean="0"/>
              <a:t>Extensibility</a:t>
            </a:r>
            <a:endParaRPr lang="en-US" dirty="0"/>
          </a:p>
        </p:txBody>
      </p:sp>
      <p:sp>
        <p:nvSpPr>
          <p:cNvPr id="21" name="TextBox 20"/>
          <p:cNvSpPr txBox="1"/>
          <p:nvPr/>
        </p:nvSpPr>
        <p:spPr>
          <a:xfrm>
            <a:off x="6505972" y="5011586"/>
            <a:ext cx="2257028" cy="738664"/>
          </a:xfrm>
          <a:prstGeom prst="rect">
            <a:avLst/>
          </a:prstGeom>
          <a:noFill/>
        </p:spPr>
        <p:txBody>
          <a:bodyPr wrap="none" lIns="0" tIns="0" rIns="0" bIns="0" rtlCol="0">
            <a:spAutoFit/>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Extend Windows</a:t>
            </a:r>
          </a:p>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Auth Experience</a:t>
            </a:r>
          </a:p>
        </p:txBody>
      </p:sp>
      <p:sp>
        <p:nvSpPr>
          <p:cNvPr id="23" name="Bent-Up Arrow 22"/>
          <p:cNvSpPr/>
          <p:nvPr/>
        </p:nvSpPr>
        <p:spPr bwMode="auto">
          <a:xfrm rot="10800000" flipV="1">
            <a:off x="1433523" y="3069860"/>
            <a:ext cx="3443276" cy="767157"/>
          </a:xfrm>
          <a:prstGeom prst="bentUpArrow">
            <a:avLst>
              <a:gd name="adj1" fmla="val 33428"/>
              <a:gd name="adj2" fmla="val 31622"/>
              <a:gd name="adj3" fmla="val 3102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27" name="Picture 3" descr="W:\Users\kiranban\Pictures\Microsoft Clip Organizer\j0178297.gif"/>
          <p:cNvPicPr>
            <a:picLocks noChangeAspect="1" noChangeArrowheads="1" noCrop="1"/>
          </p:cNvPicPr>
          <p:nvPr/>
        </p:nvPicPr>
        <p:blipFill>
          <a:blip r:embed="rId3"/>
          <a:srcRect/>
          <a:stretch>
            <a:fillRect/>
          </a:stretch>
        </p:blipFill>
        <p:spPr bwMode="auto">
          <a:xfrm>
            <a:off x="7301111" y="3476625"/>
            <a:ext cx="666750" cy="666750"/>
          </a:xfrm>
          <a:prstGeom prst="rect">
            <a:avLst/>
          </a:prstGeom>
          <a:noFill/>
        </p:spPr>
      </p:pic>
      <p:sp>
        <p:nvSpPr>
          <p:cNvPr id="26" name="Up Arrow 25"/>
          <p:cNvSpPr/>
          <p:nvPr/>
        </p:nvSpPr>
        <p:spPr bwMode="auto">
          <a:xfrm>
            <a:off x="1433524" y="2464077"/>
            <a:ext cx="447472" cy="3501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Rectangle 233"/>
          <p:cNvSpPr>
            <a:spLocks noChangeArrowheads="1"/>
          </p:cNvSpPr>
          <p:nvPr/>
        </p:nvSpPr>
        <p:spPr bwMode="blackWhite">
          <a:xfrm>
            <a:off x="4864648" y="3396475"/>
            <a:ext cx="1424415"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3rd Party Silo Drivers</a:t>
            </a:r>
          </a:p>
        </p:txBody>
      </p:sp>
      <p:sp>
        <p:nvSpPr>
          <p:cNvPr id="22" name="Up Arrow 21"/>
          <p:cNvSpPr/>
          <p:nvPr/>
        </p:nvSpPr>
        <p:spPr bwMode="auto">
          <a:xfrm>
            <a:off x="5317083" y="4038600"/>
            <a:ext cx="519545" cy="8382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 </a:t>
            </a:r>
          </a:p>
        </p:txBody>
      </p:sp>
      <p:sp>
        <p:nvSpPr>
          <p:cNvPr id="46" name="Rectangle 233"/>
          <p:cNvSpPr>
            <a:spLocks noChangeArrowheads="1"/>
          </p:cNvSpPr>
          <p:nvPr/>
        </p:nvSpPr>
        <p:spPr bwMode="blackWhite">
          <a:xfrm>
            <a:off x="4909963"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3rd Party Silo Support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81000" y="1901825"/>
            <a:ext cx="6272784" cy="3657943"/>
            <a:chOff x="381000" y="1901825"/>
            <a:chExt cx="6272784" cy="3657943"/>
          </a:xfrm>
        </p:grpSpPr>
        <p:sp>
          <p:nvSpPr>
            <p:cNvPr id="34" name="Rectangle 232"/>
            <p:cNvSpPr>
              <a:spLocks noChangeArrowheads="1"/>
            </p:cNvSpPr>
            <p:nvPr/>
          </p:nvSpPr>
          <p:spPr bwMode="auto">
            <a:xfrm>
              <a:off x="741717" y="1906434"/>
              <a:ext cx="183108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Windows Shell Extensions</a:t>
              </a:r>
            </a:p>
          </p:txBody>
        </p:sp>
        <p:sp>
          <p:nvSpPr>
            <p:cNvPr id="35" name="Rectangle 233"/>
            <p:cNvSpPr>
              <a:spLocks noChangeArrowheads="1"/>
            </p:cNvSpPr>
            <p:nvPr/>
          </p:nvSpPr>
          <p:spPr bwMode="blackWhite">
            <a:xfrm>
              <a:off x="2685524" y="1901825"/>
              <a:ext cx="1631159"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ISV Application(s)</a:t>
              </a:r>
            </a:p>
          </p:txBody>
        </p:sp>
        <p:sp>
          <p:nvSpPr>
            <p:cNvPr id="37" name="Rectangle 233"/>
            <p:cNvSpPr>
              <a:spLocks noChangeArrowheads="1"/>
            </p:cNvSpPr>
            <p:nvPr/>
          </p:nvSpPr>
          <p:spPr bwMode="blackWhite">
            <a:xfrm>
              <a:off x="4429403" y="1901825"/>
              <a:ext cx="1859661"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28000">
                        <a:schemeClr val="bg2"/>
                      </a:gs>
                      <a:gs pos="48000">
                        <a:schemeClr val="bg2"/>
                      </a:gs>
                    </a:gsLst>
                    <a:lin ang="5400000" scaled="1"/>
                  </a:gradFill>
                  <a:latin typeface="Trebuchet MS" pitchFamily="34" charset="0"/>
                </a:rPr>
                <a:t>3</a:t>
              </a:r>
              <a:r>
                <a:rPr lang="en-US" baseline="30000" smtClean="0">
                  <a:gradFill>
                    <a:gsLst>
                      <a:gs pos="28000">
                        <a:schemeClr val="bg2"/>
                      </a:gs>
                      <a:gs pos="48000">
                        <a:schemeClr val="bg2"/>
                      </a:gs>
                    </a:gsLst>
                    <a:lin ang="5400000" scaled="1"/>
                  </a:gradFill>
                  <a:latin typeface="Trebuchet MS" pitchFamily="34" charset="0"/>
                </a:rPr>
                <a:t>rd</a:t>
              </a:r>
              <a:r>
                <a:rPr lang="en-US" smtClean="0">
                  <a:gradFill>
                    <a:gsLst>
                      <a:gs pos="28000">
                        <a:schemeClr val="bg2"/>
                      </a:gs>
                      <a:gs pos="48000">
                        <a:schemeClr val="bg2"/>
                      </a:gs>
                    </a:gsLst>
                    <a:lin ang="5400000" scaled="1"/>
                  </a:gradFill>
                  <a:latin typeface="Trebuchet MS" pitchFamily="34" charset="0"/>
                </a:rPr>
                <a:t> </a:t>
              </a:r>
              <a:r>
                <a:rPr lang="en-US" dirty="0" smtClean="0">
                  <a:gradFill>
                    <a:gsLst>
                      <a:gs pos="28000">
                        <a:schemeClr val="bg2"/>
                      </a:gs>
                      <a:gs pos="48000">
                        <a:schemeClr val="bg2"/>
                      </a:gs>
                    </a:gsLst>
                    <a:lin ang="5400000" scaled="1"/>
                  </a:gradFill>
                  <a:latin typeface="Trebuchet MS" pitchFamily="34" charset="0"/>
                </a:rPr>
                <a:t>Party Vertical Application</a:t>
              </a:r>
            </a:p>
          </p:txBody>
        </p:sp>
        <p:sp>
          <p:nvSpPr>
            <p:cNvPr id="41" name="Rectangle 232"/>
            <p:cNvSpPr>
              <a:spLocks noChangeArrowheads="1"/>
            </p:cNvSpPr>
            <p:nvPr/>
          </p:nvSpPr>
          <p:spPr bwMode="auto">
            <a:xfrm>
              <a:off x="741717" y="26257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I/F Layer (API)</a:t>
              </a:r>
            </a:p>
          </p:txBody>
        </p:sp>
        <p:sp>
          <p:nvSpPr>
            <p:cNvPr id="42" name="Rectangle 232"/>
            <p:cNvSpPr>
              <a:spLocks noChangeArrowheads="1"/>
            </p:cNvSpPr>
            <p:nvPr/>
          </p:nvSpPr>
          <p:spPr bwMode="auto">
            <a:xfrm>
              <a:off x="741718" y="3396475"/>
              <a:ext cx="403056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1667 Silo Drivers</a:t>
              </a:r>
            </a:p>
          </p:txBody>
        </p:sp>
        <p:sp>
          <p:nvSpPr>
            <p:cNvPr id="43" name="Rectangle 232"/>
            <p:cNvSpPr>
              <a:spLocks noChangeArrowheads="1"/>
            </p:cNvSpPr>
            <p:nvPr/>
          </p:nvSpPr>
          <p:spPr bwMode="auto">
            <a:xfrm>
              <a:off x="741717" y="41672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Kernel Storage Stack</a:t>
              </a:r>
            </a:p>
          </p:txBody>
        </p:sp>
        <p:sp>
          <p:nvSpPr>
            <p:cNvPr id="44" name="Rectangle 229"/>
            <p:cNvSpPr>
              <a:spLocks noChangeArrowheads="1"/>
            </p:cNvSpPr>
            <p:nvPr/>
          </p:nvSpPr>
          <p:spPr bwMode="grayWhite">
            <a:xfrm>
              <a:off x="738656" y="4937976"/>
              <a:ext cx="5550408" cy="62179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Device</a:t>
              </a:r>
            </a:p>
          </p:txBody>
        </p:sp>
        <p:sp>
          <p:nvSpPr>
            <p:cNvPr id="45" name="Rectangle 233"/>
            <p:cNvSpPr>
              <a:spLocks noChangeArrowheads="1"/>
            </p:cNvSpPr>
            <p:nvPr/>
          </p:nvSpPr>
          <p:spPr bwMode="blackWhite">
            <a:xfrm>
              <a:off x="850290"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1667 Silo Support</a:t>
              </a:r>
            </a:p>
          </p:txBody>
        </p:sp>
        <p:cxnSp>
          <p:nvCxnSpPr>
            <p:cNvPr id="47" name="Straight Connector 46"/>
            <p:cNvCxnSpPr/>
            <p:nvPr/>
          </p:nvCxnSpPr>
          <p:spPr>
            <a:xfrm>
              <a:off x="381000" y="33216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09235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1000" y="48631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233"/>
            <p:cNvSpPr>
              <a:spLocks noChangeArrowheads="1"/>
            </p:cNvSpPr>
            <p:nvPr/>
          </p:nvSpPr>
          <p:spPr bwMode="blackWhite">
            <a:xfrm>
              <a:off x="4909963"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3rd Party Silo Support</a:t>
              </a:r>
            </a:p>
          </p:txBody>
        </p:sp>
      </p:grpSp>
      <p:grpSp>
        <p:nvGrpSpPr>
          <p:cNvPr id="3" name="Group 9"/>
          <p:cNvGrpSpPr>
            <a:grpSpLocks noChangeAspect="1"/>
          </p:cNvGrpSpPr>
          <p:nvPr/>
        </p:nvGrpSpPr>
        <p:grpSpPr>
          <a:xfrm>
            <a:off x="7435271" y="154511"/>
            <a:ext cx="1546194" cy="2496733"/>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Enable</a:t>
              </a:r>
              <a:endParaRPr lang="en-US" altLang="zh-CN" b="1" i="1" spc="-60" dirty="0" smtClean="0">
                <a:solidFill>
                  <a:srgbClr val="28263E"/>
                </a:solidFill>
                <a:latin typeface="Trebuchet MS" pitchFamily="34" charset="0"/>
              </a:endParaRP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Win dows 7 Support</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Extensibility</a:t>
              </a:r>
              <a:endParaRPr lang="en-US" altLang="zh-CN" sz="1400" b="1" i="1" spc="-60" dirty="0" smtClean="0">
                <a:solidFill>
                  <a:srgbClr val="28263E"/>
                </a:solidFill>
                <a:effectLst>
                  <a:outerShdw blurRad="127000" dist="63500" dir="2700000" algn="tl">
                    <a:srgbClr val="FFFFFF">
                      <a:alpha val="37000"/>
                    </a:srgbClr>
                  </a:outerShdw>
                </a:effectLst>
                <a:latin typeface="Trebuchet MS" pitchFamily="34" charset="0"/>
              </a:endParaRPr>
            </a:p>
          </p:txBody>
        </p:sp>
      </p:grpSp>
      <p:sp>
        <p:nvSpPr>
          <p:cNvPr id="2" name="Title 1"/>
          <p:cNvSpPr>
            <a:spLocks noGrp="1"/>
          </p:cNvSpPr>
          <p:nvPr>
            <p:ph type="title"/>
          </p:nvPr>
        </p:nvSpPr>
        <p:spPr>
          <a:xfrm>
            <a:off x="382588" y="228600"/>
            <a:ext cx="8380412" cy="1329595"/>
          </a:xfrm>
        </p:spPr>
        <p:txBody>
          <a:bodyPr/>
          <a:lstStyle/>
          <a:p>
            <a:r>
              <a:rPr smtClean="0"/>
              <a:t>Enhanced Storage </a:t>
            </a:r>
            <a:br>
              <a:rPr smtClean="0"/>
            </a:br>
            <a:r>
              <a:rPr smtClean="0"/>
              <a:t>Extensibility</a:t>
            </a:r>
            <a:endParaRPr lang="en-US" dirty="0"/>
          </a:p>
        </p:txBody>
      </p:sp>
      <p:sp>
        <p:nvSpPr>
          <p:cNvPr id="21" name="TextBox 20"/>
          <p:cNvSpPr txBox="1"/>
          <p:nvPr/>
        </p:nvSpPr>
        <p:spPr>
          <a:xfrm>
            <a:off x="6505972" y="5011586"/>
            <a:ext cx="1716817" cy="738664"/>
          </a:xfrm>
          <a:prstGeom prst="rect">
            <a:avLst/>
          </a:prstGeom>
          <a:noFill/>
        </p:spPr>
        <p:txBody>
          <a:bodyPr wrap="none" lIns="0" tIns="0" rIns="0" bIns="0" rtlCol="0">
            <a:spAutoFit/>
          </a:bodyPr>
          <a:lstStyle/>
          <a:p>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Create your </a:t>
            </a:r>
            <a:b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own Silo</a:t>
            </a:r>
          </a:p>
        </p:txBody>
      </p:sp>
      <p:sp>
        <p:nvSpPr>
          <p:cNvPr id="50" name="Rectangle 233"/>
          <p:cNvSpPr>
            <a:spLocks noChangeArrowheads="1"/>
          </p:cNvSpPr>
          <p:nvPr/>
        </p:nvSpPr>
        <p:spPr bwMode="blackWhite">
          <a:xfrm>
            <a:off x="4864648" y="3396475"/>
            <a:ext cx="1424415"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3rd Party Silo Drivers</a:t>
            </a:r>
          </a:p>
        </p:txBody>
      </p:sp>
      <p:sp>
        <p:nvSpPr>
          <p:cNvPr id="22" name="Up Arrow 21"/>
          <p:cNvSpPr/>
          <p:nvPr/>
        </p:nvSpPr>
        <p:spPr bwMode="auto">
          <a:xfrm>
            <a:off x="5317083" y="4038600"/>
            <a:ext cx="519545" cy="8382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 </a:t>
            </a:r>
          </a:p>
        </p:txBody>
      </p:sp>
      <p:pic>
        <p:nvPicPr>
          <p:cNvPr id="36" name="Picture 2" descr="W:\Users\kiranban\Pictures\Microsoft Clip Organizer\j0178298.gif"/>
          <p:cNvPicPr>
            <a:picLocks noChangeAspect="1" noChangeArrowheads="1" noCrop="1"/>
          </p:cNvPicPr>
          <p:nvPr/>
        </p:nvPicPr>
        <p:blipFill>
          <a:blip r:embed="rId3"/>
          <a:srcRect/>
          <a:stretch>
            <a:fillRect/>
          </a:stretch>
        </p:blipFill>
        <p:spPr bwMode="auto">
          <a:xfrm>
            <a:off x="7301111" y="3476625"/>
            <a:ext cx="666750" cy="666750"/>
          </a:xfrm>
          <a:prstGeom prst="rect">
            <a:avLst/>
          </a:prstGeom>
          <a:noFill/>
        </p:spPr>
      </p:pic>
      <p:sp>
        <p:nvSpPr>
          <p:cNvPr id="38" name="Up Arrow 37"/>
          <p:cNvSpPr/>
          <p:nvPr/>
        </p:nvSpPr>
        <p:spPr bwMode="auto">
          <a:xfrm>
            <a:off x="5317083" y="2543664"/>
            <a:ext cx="519545" cy="77724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bg/>
                                          </p:spTgt>
                                        </p:tgtEl>
                                        <p:attrNameLst>
                                          <p:attrName>style.visibility</p:attrName>
                                        </p:attrNameLst>
                                      </p:cBhvr>
                                      <p:to>
                                        <p:strVal val="visible"/>
                                      </p:to>
                                    </p:set>
                                    <p:animEffect transition="in" filter="fade">
                                      <p:cBhvr>
                                        <p:cTn id="13" dur="500"/>
                                        <p:tgtEl>
                                          <p:spTgt spid="3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Effect transition="in" filter="fade">
                                      <p:cBhvr>
                                        <p:cTn id="1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38"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7"/>
          <p:cNvGrpSpPr/>
          <p:nvPr/>
        </p:nvGrpSpPr>
        <p:grpSpPr>
          <a:xfrm>
            <a:off x="381000" y="1901825"/>
            <a:ext cx="6272784" cy="3657943"/>
            <a:chOff x="381000" y="1901825"/>
            <a:chExt cx="6272784" cy="3657943"/>
          </a:xfrm>
        </p:grpSpPr>
        <p:sp>
          <p:nvSpPr>
            <p:cNvPr id="34" name="Rectangle 232"/>
            <p:cNvSpPr>
              <a:spLocks noChangeArrowheads="1"/>
            </p:cNvSpPr>
            <p:nvPr/>
          </p:nvSpPr>
          <p:spPr bwMode="auto">
            <a:xfrm>
              <a:off x="741717" y="1906434"/>
              <a:ext cx="183108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Windows Shell Extensions</a:t>
              </a:r>
            </a:p>
          </p:txBody>
        </p:sp>
        <p:sp>
          <p:nvSpPr>
            <p:cNvPr id="35" name="Rectangle 233"/>
            <p:cNvSpPr>
              <a:spLocks noChangeArrowheads="1"/>
            </p:cNvSpPr>
            <p:nvPr/>
          </p:nvSpPr>
          <p:spPr bwMode="blackWhite">
            <a:xfrm>
              <a:off x="2685524" y="1901825"/>
              <a:ext cx="1631159"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ISV Application(s)</a:t>
              </a:r>
            </a:p>
          </p:txBody>
        </p:sp>
        <p:sp>
          <p:nvSpPr>
            <p:cNvPr id="37" name="Rectangle 233"/>
            <p:cNvSpPr>
              <a:spLocks noChangeArrowheads="1"/>
            </p:cNvSpPr>
            <p:nvPr/>
          </p:nvSpPr>
          <p:spPr bwMode="blackWhite">
            <a:xfrm>
              <a:off x="4429403" y="1901825"/>
              <a:ext cx="1859661"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28000">
                        <a:schemeClr val="bg2"/>
                      </a:gs>
                      <a:gs pos="48000">
                        <a:schemeClr val="bg2"/>
                      </a:gs>
                    </a:gsLst>
                    <a:lin ang="5400000" scaled="1"/>
                  </a:gradFill>
                  <a:latin typeface="Trebuchet MS" pitchFamily="34" charset="0"/>
                </a:rPr>
                <a:t>3</a:t>
              </a:r>
              <a:r>
                <a:rPr lang="en-US" baseline="30000" smtClean="0">
                  <a:gradFill>
                    <a:gsLst>
                      <a:gs pos="28000">
                        <a:schemeClr val="bg2"/>
                      </a:gs>
                      <a:gs pos="48000">
                        <a:schemeClr val="bg2"/>
                      </a:gs>
                    </a:gsLst>
                    <a:lin ang="5400000" scaled="1"/>
                  </a:gradFill>
                  <a:latin typeface="Trebuchet MS" pitchFamily="34" charset="0"/>
                </a:rPr>
                <a:t>rd</a:t>
              </a:r>
              <a:r>
                <a:rPr lang="en-US" smtClean="0">
                  <a:gradFill>
                    <a:gsLst>
                      <a:gs pos="28000">
                        <a:schemeClr val="bg2"/>
                      </a:gs>
                      <a:gs pos="48000">
                        <a:schemeClr val="bg2"/>
                      </a:gs>
                    </a:gsLst>
                    <a:lin ang="5400000" scaled="1"/>
                  </a:gradFill>
                  <a:latin typeface="Trebuchet MS" pitchFamily="34" charset="0"/>
                </a:rPr>
                <a:t> </a:t>
              </a:r>
              <a:r>
                <a:rPr lang="en-US" dirty="0" smtClean="0">
                  <a:gradFill>
                    <a:gsLst>
                      <a:gs pos="28000">
                        <a:schemeClr val="bg2"/>
                      </a:gs>
                      <a:gs pos="48000">
                        <a:schemeClr val="bg2"/>
                      </a:gs>
                    </a:gsLst>
                    <a:lin ang="5400000" scaled="1"/>
                  </a:gradFill>
                  <a:latin typeface="Trebuchet MS" pitchFamily="34" charset="0"/>
                </a:rPr>
                <a:t>Party Vertical Application</a:t>
              </a:r>
            </a:p>
          </p:txBody>
        </p:sp>
        <p:sp>
          <p:nvSpPr>
            <p:cNvPr id="41" name="Rectangle 232"/>
            <p:cNvSpPr>
              <a:spLocks noChangeArrowheads="1"/>
            </p:cNvSpPr>
            <p:nvPr/>
          </p:nvSpPr>
          <p:spPr bwMode="auto">
            <a:xfrm>
              <a:off x="741717" y="26257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I/F Layer (API)</a:t>
              </a:r>
            </a:p>
          </p:txBody>
        </p:sp>
        <p:sp>
          <p:nvSpPr>
            <p:cNvPr id="42" name="Rectangle 232"/>
            <p:cNvSpPr>
              <a:spLocks noChangeArrowheads="1"/>
            </p:cNvSpPr>
            <p:nvPr/>
          </p:nvSpPr>
          <p:spPr bwMode="auto">
            <a:xfrm>
              <a:off x="741718" y="3396475"/>
              <a:ext cx="403056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1667 Silo Drivers</a:t>
              </a:r>
            </a:p>
          </p:txBody>
        </p:sp>
        <p:sp>
          <p:nvSpPr>
            <p:cNvPr id="43" name="Rectangle 232"/>
            <p:cNvSpPr>
              <a:spLocks noChangeArrowheads="1"/>
            </p:cNvSpPr>
            <p:nvPr/>
          </p:nvSpPr>
          <p:spPr bwMode="auto">
            <a:xfrm>
              <a:off x="741717" y="4167225"/>
              <a:ext cx="5547347" cy="6217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Kernel Storage Stack</a:t>
              </a:r>
            </a:p>
          </p:txBody>
        </p:sp>
        <p:sp>
          <p:nvSpPr>
            <p:cNvPr id="44" name="Rectangle 229"/>
            <p:cNvSpPr>
              <a:spLocks noChangeArrowheads="1"/>
            </p:cNvSpPr>
            <p:nvPr/>
          </p:nvSpPr>
          <p:spPr bwMode="grayWhite">
            <a:xfrm>
              <a:off x="738656" y="4937976"/>
              <a:ext cx="5550408" cy="62179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Enhanced Storage Device</a:t>
              </a:r>
            </a:p>
          </p:txBody>
        </p:sp>
        <p:sp>
          <p:nvSpPr>
            <p:cNvPr id="45" name="Rectangle 233"/>
            <p:cNvSpPr>
              <a:spLocks noChangeArrowheads="1"/>
            </p:cNvSpPr>
            <p:nvPr/>
          </p:nvSpPr>
          <p:spPr bwMode="blackWhite">
            <a:xfrm>
              <a:off x="850290"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1667 Silo Support</a:t>
              </a:r>
            </a:p>
          </p:txBody>
        </p:sp>
        <p:cxnSp>
          <p:nvCxnSpPr>
            <p:cNvPr id="47" name="Straight Connector 46"/>
            <p:cNvCxnSpPr/>
            <p:nvPr/>
          </p:nvCxnSpPr>
          <p:spPr>
            <a:xfrm>
              <a:off x="381000" y="33216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09235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1000" y="4863109"/>
              <a:ext cx="6272784" cy="77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233"/>
            <p:cNvSpPr>
              <a:spLocks noChangeArrowheads="1"/>
            </p:cNvSpPr>
            <p:nvPr/>
          </p:nvSpPr>
          <p:spPr bwMode="blackWhite">
            <a:xfrm>
              <a:off x="4909963" y="4999642"/>
              <a:ext cx="1266826" cy="4984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3rd Party Silo Support</a:t>
              </a:r>
            </a:p>
          </p:txBody>
        </p:sp>
      </p:grpSp>
      <p:grpSp>
        <p:nvGrpSpPr>
          <p:cNvPr id="4" name="Group 9"/>
          <p:cNvGrpSpPr>
            <a:grpSpLocks noChangeAspect="1"/>
          </p:cNvGrpSpPr>
          <p:nvPr/>
        </p:nvGrpSpPr>
        <p:grpSpPr>
          <a:xfrm>
            <a:off x="7435271" y="154511"/>
            <a:ext cx="1546194" cy="2496733"/>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Enable</a:t>
              </a:r>
              <a:endParaRPr lang="en-US" altLang="zh-CN" b="1" i="1" spc="-60" dirty="0" smtClean="0">
                <a:solidFill>
                  <a:srgbClr val="28263E"/>
                </a:solidFill>
                <a:latin typeface="Trebuchet MS" pitchFamily="34" charset="0"/>
              </a:endParaRP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Win dows 7 Support</a:t>
              </a:r>
              <a:b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b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Extensibility</a:t>
              </a:r>
              <a:endParaRPr lang="en-US" altLang="zh-CN" sz="1400" b="1" i="1" spc="-60" dirty="0" smtClean="0">
                <a:solidFill>
                  <a:srgbClr val="28263E"/>
                </a:solidFill>
                <a:effectLst>
                  <a:outerShdw blurRad="127000" dist="63500" dir="2700000" algn="tl">
                    <a:srgbClr val="FFFFFF">
                      <a:alpha val="37000"/>
                    </a:srgbClr>
                  </a:outerShdw>
                </a:effectLst>
                <a:latin typeface="Trebuchet MS" pitchFamily="34" charset="0"/>
              </a:endParaRPr>
            </a:p>
          </p:txBody>
        </p:sp>
      </p:grpSp>
      <p:sp>
        <p:nvSpPr>
          <p:cNvPr id="2" name="Title 1"/>
          <p:cNvSpPr>
            <a:spLocks noGrp="1"/>
          </p:cNvSpPr>
          <p:nvPr>
            <p:ph type="title"/>
          </p:nvPr>
        </p:nvSpPr>
        <p:spPr>
          <a:xfrm>
            <a:off x="382588" y="228600"/>
            <a:ext cx="8380412" cy="1329595"/>
          </a:xfrm>
        </p:spPr>
        <p:txBody>
          <a:bodyPr/>
          <a:lstStyle/>
          <a:p>
            <a:r>
              <a:rPr smtClean="0"/>
              <a:t>Enhanced Storage </a:t>
            </a:r>
            <a:br>
              <a:rPr smtClean="0"/>
            </a:br>
            <a:r>
              <a:rPr smtClean="0"/>
              <a:t>Extensibility</a:t>
            </a:r>
            <a:endParaRPr lang="en-US" dirty="0"/>
          </a:p>
        </p:txBody>
      </p:sp>
      <p:sp>
        <p:nvSpPr>
          <p:cNvPr id="21" name="TextBox 20"/>
          <p:cNvSpPr txBox="1"/>
          <p:nvPr/>
        </p:nvSpPr>
        <p:spPr>
          <a:xfrm>
            <a:off x="6505972" y="2471586"/>
            <a:ext cx="1928413" cy="738664"/>
          </a:xfrm>
          <a:prstGeom prst="rect">
            <a:avLst/>
          </a:prstGeom>
          <a:noFill/>
        </p:spPr>
        <p:txBody>
          <a:bodyPr wrap="none" lIns="0" tIns="0" rIns="0" bIns="0" rtlCol="0">
            <a:spAutoFit/>
          </a:bodyPr>
          <a:lstStyle/>
          <a:p>
            <a:r>
              <a:rPr lang="en-US" sz="2400" smtClean="0">
                <a:effectLst>
                  <a:outerShdw blurRad="38100" dist="38100" dir="2700000" algn="tl">
                    <a:srgbClr val="000000">
                      <a:alpha val="43137"/>
                    </a:srgbClr>
                  </a:outerShdw>
                </a:effectLst>
                <a:latin typeface="Trebuchet MS" pitchFamily="34" charset="0"/>
              </a:rPr>
              <a:t>Differentiate </a:t>
            </a:r>
            <a:br>
              <a:rPr lang="en-US" sz="2400" smtClean="0">
                <a:effectLst>
                  <a:outerShdw blurRad="38100" dist="38100" dir="2700000" algn="tl">
                    <a:srgbClr val="000000">
                      <a:alpha val="43137"/>
                    </a:srgbClr>
                  </a:outerShdw>
                </a:effectLst>
                <a:latin typeface="Trebuchet MS" pitchFamily="34" charset="0"/>
              </a:rPr>
            </a:br>
            <a:r>
              <a:rPr lang="en-US" sz="2400" smtClean="0">
                <a:effectLst>
                  <a:outerShdw blurRad="38100" dist="38100" dir="2700000" algn="tl">
                    <a:srgbClr val="000000">
                      <a:alpha val="43137"/>
                    </a:srgbClr>
                  </a:outerShdw>
                </a:effectLst>
                <a:latin typeface="Trebuchet MS" pitchFamily="34" charset="0"/>
              </a:rPr>
              <a:t>with Software</a:t>
            </a:r>
            <a:endParaRPr lang="en-US" sz="2400" dirty="0" smtClean="0">
              <a:effectLst>
                <a:outerShdw blurRad="38100" dist="38100" dir="2700000" algn="tl">
                  <a:srgbClr val="000000">
                    <a:alpha val="43137"/>
                  </a:srgbClr>
                </a:outerShdw>
              </a:effectLst>
              <a:latin typeface="Trebuchet MS" pitchFamily="34" charset="0"/>
            </a:endParaRPr>
          </a:p>
        </p:txBody>
      </p:sp>
      <p:sp>
        <p:nvSpPr>
          <p:cNvPr id="50" name="Rectangle 233"/>
          <p:cNvSpPr>
            <a:spLocks noChangeArrowheads="1"/>
          </p:cNvSpPr>
          <p:nvPr/>
        </p:nvSpPr>
        <p:spPr bwMode="blackWhite">
          <a:xfrm>
            <a:off x="4864648" y="3396475"/>
            <a:ext cx="1424415" cy="6217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3rd Party Silo Drivers</a:t>
            </a:r>
          </a:p>
        </p:txBody>
      </p:sp>
      <p:sp>
        <p:nvSpPr>
          <p:cNvPr id="38" name="Up Arrow 37"/>
          <p:cNvSpPr/>
          <p:nvPr/>
        </p:nvSpPr>
        <p:spPr bwMode="auto">
          <a:xfrm>
            <a:off x="5317083" y="2432832"/>
            <a:ext cx="519545" cy="51357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 </a:t>
            </a:r>
          </a:p>
        </p:txBody>
      </p:sp>
      <p:pic>
        <p:nvPicPr>
          <p:cNvPr id="27" name="Picture 2" descr="W:\Users\kiranban\Pictures\Microsoft Clip Organizer\j0178299.gif"/>
          <p:cNvPicPr>
            <a:picLocks noChangeAspect="1" noChangeArrowheads="1" noCrop="1"/>
          </p:cNvPicPr>
          <p:nvPr/>
        </p:nvPicPr>
        <p:blipFill>
          <a:blip r:embed="rId3"/>
          <a:srcRect/>
          <a:stretch>
            <a:fillRect/>
          </a:stretch>
        </p:blipFill>
        <p:spPr bwMode="auto">
          <a:xfrm>
            <a:off x="7301111" y="3476625"/>
            <a:ext cx="666750" cy="6667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fade">
                                      <p:cBhvr>
                                        <p:cTn id="7" dur="500"/>
                                        <p:tgtEl>
                                          <p:spTgt spid="3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Enhanced Storage</a:t>
            </a:r>
            <a:endParaRPr lang="en-US" dirty="0"/>
          </a:p>
        </p:txBody>
      </p:sp>
      <p:sp>
        <p:nvSpPr>
          <p:cNvPr id="5" name="Subtitle 4"/>
          <p:cNvSpPr>
            <a:spLocks noGrp="1"/>
          </p:cNvSpPr>
          <p:nvPr>
            <p:ph type="subTitle" idx="1"/>
          </p:nvPr>
        </p:nvSpPr>
        <p:spPr>
          <a:xfrm>
            <a:off x="2556405" y="4214106"/>
            <a:ext cx="6206595" cy="443198"/>
          </a:xfrm>
        </p:spPr>
        <p:txBody>
          <a:bodyPr/>
          <a:lstStyle/>
          <a:p>
            <a:r>
              <a:rPr lang="en-US" smtClean="0"/>
              <a:t>Kiran Bangalore</a:t>
            </a:r>
          </a:p>
          <a:p>
            <a:r>
              <a:rPr lang="en-US" smtClean="0"/>
              <a:t>Senior Program Manager</a:t>
            </a:r>
          </a:p>
          <a:p>
            <a:r>
              <a:rPr lang="en-US" smtClean="0"/>
              <a:t>Device and Storage Technologies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Backup</a:t>
            </a:r>
            <a:endParaRPr lang="en-US" dirty="0"/>
          </a:p>
        </p:txBody>
      </p:sp>
      <p:sp>
        <p:nvSpPr>
          <p:cNvPr id="5" name="Subtitle 4"/>
          <p:cNvSpPr>
            <a:spLocks noGrp="1"/>
          </p:cNvSpPr>
          <p:nvPr>
            <p:ph type="subTitle" idx="1"/>
          </p:nvPr>
        </p:nvSpPr>
        <p:spPr>
          <a:xfrm>
            <a:off x="2556405" y="4214106"/>
            <a:ext cx="6206595" cy="443198"/>
          </a:xfrm>
        </p:spPr>
        <p:txBody>
          <a:bodyPr/>
          <a:lstStyle/>
          <a:p>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329595"/>
          </a:xfrm>
        </p:spPr>
        <p:txBody>
          <a:bodyPr/>
          <a:lstStyle/>
          <a:p>
            <a:r>
              <a:rPr lang="en-US" smtClean="0"/>
              <a:t>Windows Storage Device Investments</a:t>
            </a:r>
            <a:endParaRPr lang="en-US" dirty="0"/>
          </a:p>
        </p:txBody>
      </p:sp>
      <p:pic>
        <p:nvPicPr>
          <p:cNvPr id="30"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971678" y="4159913"/>
            <a:ext cx="2819667" cy="2228980"/>
          </a:xfrm>
          <a:prstGeom prst="rect">
            <a:avLst/>
          </a:prstGeom>
          <a:noFill/>
        </p:spPr>
      </p:pic>
      <p:sp>
        <p:nvSpPr>
          <p:cNvPr id="31" name="TextBox 30"/>
          <p:cNvSpPr txBox="1"/>
          <p:nvPr/>
        </p:nvSpPr>
        <p:spPr>
          <a:xfrm>
            <a:off x="1066131" y="4713981"/>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Optical Platform</a:t>
            </a:r>
          </a:p>
        </p:txBody>
      </p:sp>
      <p:pic>
        <p:nvPicPr>
          <p:cNvPr id="32"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741249" y="4159913"/>
            <a:ext cx="2819667" cy="2228980"/>
          </a:xfrm>
          <a:prstGeom prst="rect">
            <a:avLst/>
          </a:prstGeom>
          <a:noFill/>
        </p:spPr>
      </p:pic>
      <p:sp>
        <p:nvSpPr>
          <p:cNvPr id="33" name="TextBox 32"/>
          <p:cNvSpPr txBox="1"/>
          <p:nvPr/>
        </p:nvSpPr>
        <p:spPr>
          <a:xfrm>
            <a:off x="2849193" y="4743213"/>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Personal Storage</a:t>
            </a:r>
          </a:p>
        </p:txBody>
      </p:sp>
      <p:pic>
        <p:nvPicPr>
          <p:cNvPr id="34"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456856" y="4159913"/>
            <a:ext cx="2819667" cy="2228980"/>
          </a:xfrm>
          <a:prstGeom prst="rect">
            <a:avLst/>
          </a:prstGeom>
          <a:noFill/>
        </p:spPr>
      </p:pic>
      <p:sp>
        <p:nvSpPr>
          <p:cNvPr id="35" name="TextBox 34"/>
          <p:cNvSpPr txBox="1"/>
          <p:nvPr/>
        </p:nvSpPr>
        <p:spPr>
          <a:xfrm>
            <a:off x="4551309" y="4758954"/>
            <a:ext cx="1389588"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Core Storage</a:t>
            </a:r>
          </a:p>
        </p:txBody>
      </p:sp>
      <p:pic>
        <p:nvPicPr>
          <p:cNvPr id="36"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185954" y="4159913"/>
            <a:ext cx="2819667" cy="2228980"/>
          </a:xfrm>
          <a:prstGeom prst="rect">
            <a:avLst/>
          </a:prstGeom>
          <a:noFill/>
        </p:spPr>
      </p:pic>
      <p:sp>
        <p:nvSpPr>
          <p:cNvPr id="37" name="TextBox 36"/>
          <p:cNvSpPr txBox="1"/>
          <p:nvPr/>
        </p:nvSpPr>
        <p:spPr>
          <a:xfrm>
            <a:off x="6185969" y="4774695"/>
            <a:ext cx="1571774" cy="581698"/>
          </a:xfrm>
          <a:prstGeom prst="rect">
            <a:avLst/>
          </a:prstGeom>
          <a:noFill/>
        </p:spPr>
        <p:txBody>
          <a:bodyPr wrap="square" lIns="82296" tIns="41148" rIns="82296" bIns="41148" rtlCol="0">
            <a:spAutoFit/>
          </a:bodyPr>
          <a:lstStyle/>
          <a:p>
            <a:pPr algn="ctr">
              <a:lnSpc>
                <a:spcPct val="90000"/>
              </a:lnSpc>
            </a:pPr>
            <a:r>
              <a:rPr lang="en-US" sz="1800" dirty="0">
                <a:effectLst>
                  <a:outerShdw blurRad="38100" dist="38100" dir="2700000" algn="tl">
                    <a:srgbClr val="000000">
                      <a:alpha val="43137"/>
                    </a:srgbClr>
                  </a:outerShdw>
                </a:effectLst>
                <a:latin typeface="Trebuchet MS" pitchFamily="34" charset="0"/>
              </a:rPr>
              <a:t>Storage Networking</a:t>
            </a:r>
          </a:p>
        </p:txBody>
      </p:sp>
      <p:sp>
        <p:nvSpPr>
          <p:cNvPr id="38" name="Rounded Rectangle 37"/>
          <p:cNvSpPr/>
          <p:nvPr/>
        </p:nvSpPr>
        <p:spPr bwMode="auto">
          <a:xfrm>
            <a:off x="1025659" y="2206861"/>
            <a:ext cx="6651136" cy="37431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Security</a:t>
            </a:r>
          </a:p>
        </p:txBody>
      </p:sp>
      <p:sp>
        <p:nvSpPr>
          <p:cNvPr id="39" name="Rounded Rectangle 38"/>
          <p:cNvSpPr/>
          <p:nvPr/>
        </p:nvSpPr>
        <p:spPr bwMode="auto">
          <a:xfrm>
            <a:off x="1025659" y="1707828"/>
            <a:ext cx="6651136" cy="38799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Non-Volatile Memory (NVM)</a:t>
            </a:r>
          </a:p>
        </p:txBody>
      </p:sp>
      <p:sp>
        <p:nvSpPr>
          <p:cNvPr id="40" name="Rounded Rectangle 39"/>
          <p:cNvSpPr/>
          <p:nvPr/>
        </p:nvSpPr>
        <p:spPr bwMode="auto">
          <a:xfrm>
            <a:off x="1025659" y="2698728"/>
            <a:ext cx="6651136" cy="36622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Smart Storage Devices</a:t>
            </a:r>
          </a:p>
        </p:txBody>
      </p:sp>
      <p:sp>
        <p:nvSpPr>
          <p:cNvPr id="41" name="Rounded Rectangle 40"/>
          <p:cNvSpPr/>
          <p:nvPr/>
        </p:nvSpPr>
        <p:spPr bwMode="auto">
          <a:xfrm>
            <a:off x="1028452" y="3202589"/>
            <a:ext cx="6651136" cy="36903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Green Technologies</a:t>
            </a:r>
          </a:p>
        </p:txBody>
      </p:sp>
      <p:sp>
        <p:nvSpPr>
          <p:cNvPr id="42" name="Rounded Rectangle 41"/>
          <p:cNvSpPr/>
          <p:nvPr/>
        </p:nvSpPr>
        <p:spPr bwMode="auto">
          <a:xfrm>
            <a:off x="1031246" y="3692461"/>
            <a:ext cx="6651136" cy="36903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8755" tIns="49378" rIns="98755" bIns="49378" numCol="1" rtlCol="0" anchor="ctr" anchorCtr="0" compatLnSpc="1">
            <a:prstTxWarp prst="textNoShape">
              <a:avLst/>
            </a:prstTxWarp>
          </a:bodyPr>
          <a:lstStyle/>
          <a:p>
            <a:pPr algn="ctr" defTabSz="987267" fontAlgn="base">
              <a:lnSpc>
                <a:spcPct val="90000"/>
              </a:lnSpc>
              <a:spcBef>
                <a:spcPct val="0"/>
              </a:spcBef>
              <a:spcAft>
                <a:spcPct val="0"/>
              </a:spcAft>
            </a:pPr>
            <a:r>
              <a:rPr lang="en-US" sz="2500" dirty="0">
                <a:solidFill>
                  <a:schemeClr val="tx1"/>
                </a:solidFill>
                <a:effectLst>
                  <a:outerShdw blurRad="38100" dist="38100" dir="2700000" algn="tl">
                    <a:srgbClr val="000000">
                      <a:alpha val="43137"/>
                    </a:srgbClr>
                  </a:outerShdw>
                </a:effectLst>
                <a:latin typeface="Trebuchet MS" pitchFamily="34" charset="0"/>
              </a:rPr>
              <a:t>Virtualization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2000"/>
                                        <p:tgtEl>
                                          <p:spTgt spid="42"/>
                                        </p:tgtEl>
                                      </p:cBhvr>
                                    </p:animEffect>
                                    <p:set>
                                      <p:cBhvr>
                                        <p:cTn id="10" dur="1" fill="hold">
                                          <p:stCondLst>
                                            <p:cond delay="1999"/>
                                          </p:stCondLst>
                                        </p:cTn>
                                        <p:tgtEl>
                                          <p:spTgt spid="42"/>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2000"/>
                                        <p:tgtEl>
                                          <p:spTgt spid="39"/>
                                        </p:tgtEl>
                                      </p:cBhvr>
                                    </p:animEffect>
                                    <p:set>
                                      <p:cBhvr>
                                        <p:cTn id="13"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Possibilities</a:t>
            </a:r>
            <a:endParaRPr lang="en-US" dirty="0"/>
          </a:p>
        </p:txBody>
      </p:sp>
      <p:sp>
        <p:nvSpPr>
          <p:cNvPr id="5" name="Text Placeholder 4"/>
          <p:cNvSpPr>
            <a:spLocks noGrp="1"/>
          </p:cNvSpPr>
          <p:nvPr>
            <p:ph type="body" idx="1"/>
          </p:nvPr>
        </p:nvSpPr>
        <p:spPr>
          <a:xfrm>
            <a:off x="382588" y="1414464"/>
            <a:ext cx="8380412" cy="3661002"/>
          </a:xfrm>
        </p:spPr>
        <p:txBody>
          <a:bodyPr/>
          <a:lstStyle/>
          <a:p>
            <a:r>
              <a:rPr lang="en-US" smtClean="0"/>
              <a:t>Extension to other transports</a:t>
            </a:r>
          </a:p>
          <a:p>
            <a:r>
              <a:rPr lang="en-US" smtClean="0"/>
              <a:t>Extension to other command sets</a:t>
            </a:r>
          </a:p>
          <a:p>
            <a:r>
              <a:rPr lang="en-US" smtClean="0"/>
              <a:t>Extension to other storage hardware features</a:t>
            </a:r>
            <a:br>
              <a:rPr lang="en-US" smtClean="0"/>
            </a:br>
            <a:r>
              <a:rPr lang="en-US" smtClean="0"/>
              <a:t/>
            </a:r>
            <a:br>
              <a:rPr lang="en-US" smtClean="0"/>
            </a:br>
            <a:endParaRPr lang="en-US" smtClean="0"/>
          </a:p>
          <a:p>
            <a:r>
              <a:rPr lang="en-US" smtClean="0"/>
              <a:t>You tell us!</a:t>
            </a:r>
            <a:endParaRPr lang="en-US" dirty="0"/>
          </a:p>
        </p:txBody>
      </p:sp>
      <p:pic>
        <p:nvPicPr>
          <p:cNvPr id="2050" name="Picture 2" descr="\\eventsql\dvd\Online_ART\DVD_ART34\Artwork_Imagery\Icons - Illustrations\Innovation - ideas\innovation energy.png"/>
          <p:cNvPicPr>
            <a:picLocks noChangeAspect="1" noChangeArrowheads="1"/>
          </p:cNvPicPr>
          <p:nvPr/>
        </p:nvPicPr>
        <p:blipFill>
          <a:blip r:embed="rId3"/>
          <a:srcRect/>
          <a:stretch>
            <a:fillRect/>
          </a:stretch>
        </p:blipFill>
        <p:spPr bwMode="auto">
          <a:xfrm>
            <a:off x="3990975" y="4160234"/>
            <a:ext cx="2005013" cy="1730979"/>
          </a:xfrm>
          <a:prstGeom prst="rect">
            <a:avLst/>
          </a:prstGeom>
          <a:noFill/>
        </p:spPr>
      </p:pic>
      <p:grpSp>
        <p:nvGrpSpPr>
          <p:cNvPr id="11" name="Group 9"/>
          <p:cNvGrpSpPr>
            <a:grpSpLocks noChangeAspect="1"/>
          </p:cNvGrpSpPr>
          <p:nvPr/>
        </p:nvGrpSpPr>
        <p:grpSpPr>
          <a:xfrm>
            <a:off x="7435271" y="154511"/>
            <a:ext cx="1546194" cy="2496733"/>
            <a:chOff x="-206171" y="2178716"/>
            <a:chExt cx="2726520" cy="4402675"/>
          </a:xfrm>
        </p:grpSpPr>
        <p:sp>
          <p:nvSpPr>
            <p:cNvPr id="13" name="Parallelogram 12"/>
            <p:cNvSpPr/>
            <p:nvPr/>
          </p:nvSpPr>
          <p:spPr bwMode="auto">
            <a:xfrm>
              <a:off x="-201895" y="2181500"/>
              <a:ext cx="2722244" cy="3621024"/>
            </a:xfrm>
            <a:prstGeom prst="parallelogram">
              <a:avLst>
                <a:gd name="adj" fmla="val 17526"/>
              </a:avLst>
            </a:prstGeom>
            <a:gradFill flip="none" rotWithShape="1">
              <a:gsLst>
                <a:gs pos="0">
                  <a:srgbClr val="5E9EFF">
                    <a:alpha val="0"/>
                  </a:srgbClr>
                </a:gs>
                <a:gs pos="39999">
                  <a:srgbClr val="85C2FF">
                    <a:alpha val="63000"/>
                  </a:srgbClr>
                </a:gs>
                <a:gs pos="70000">
                  <a:srgbClr val="C4D6EB">
                    <a:alpha val="70000"/>
                  </a:srgbClr>
                </a:gs>
                <a:gs pos="100000">
                  <a:srgbClr val="FFEBFA"/>
                </a:gs>
              </a:gsLst>
              <a:lin ang="16200000" scaled="0"/>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987370" fontAlgn="base">
                <a:lnSpc>
                  <a:spcPct val="85000"/>
                </a:lnSpc>
                <a:spcBef>
                  <a:spcPct val="0"/>
                </a:spcBef>
                <a:spcAft>
                  <a:spcPct val="0"/>
                </a:spcAft>
                <a:defRPr/>
              </a:pPr>
              <a:endParaRPr lang="en-US" altLang="zh-CN" sz="2300" spc="-54"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7" name="Rectangle 16"/>
            <p:cNvSpPr/>
            <p:nvPr/>
          </p:nvSpPr>
          <p:spPr>
            <a:xfrm>
              <a:off x="249875" y="2178716"/>
              <a:ext cx="2182480"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b="1" i="1" spc="-60" smtClean="0">
                  <a:solidFill>
                    <a:srgbClr val="28263E"/>
                  </a:solidFill>
                  <a:latin typeface="Trebuchet MS" pitchFamily="34" charset="0"/>
                </a:rPr>
                <a:t>Future</a:t>
              </a:r>
              <a:endParaRPr lang="en-US" altLang="zh-CN" b="1" i="1" spc="-60" dirty="0" smtClean="0">
                <a:solidFill>
                  <a:srgbClr val="28263E"/>
                </a:solidFill>
                <a:latin typeface="Trebuchet MS" pitchFamily="34" charset="0"/>
              </a:endParaRPr>
            </a:p>
          </p:txBody>
        </p:sp>
        <p:sp>
          <p:nvSpPr>
            <p:cNvPr id="18" name="Freeform 17"/>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E9EFF">
                    <a:alpha val="0"/>
                  </a:srgbClr>
                </a:gs>
                <a:gs pos="39999">
                  <a:srgbClr val="85C2FF">
                    <a:alpha val="0"/>
                  </a:srgbClr>
                </a:gs>
                <a:gs pos="70000">
                  <a:srgbClr val="C4D6EB">
                    <a:alpha val="73000"/>
                  </a:srgbClr>
                </a:gs>
                <a:gs pos="100000">
                  <a:srgbClr val="FFEBFA">
                    <a:alpha val="80000"/>
                  </a:srgbClr>
                </a:gs>
              </a:gsLst>
              <a:lin ang="16200000" scaled="0"/>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87370" fontAlgn="base">
                <a:lnSpc>
                  <a:spcPct val="85000"/>
                </a:lnSpc>
                <a:spcBef>
                  <a:spcPct val="0"/>
                </a:spcBef>
                <a:spcAft>
                  <a:spcPct val="0"/>
                </a:spcAft>
                <a:defRPr/>
              </a:pPr>
              <a:endParaRPr lang="en-US" altLang="zh-CN" sz="2300" spc="-54"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9" name="Rectangle 18"/>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smtClean="0">
                  <a:solidFill>
                    <a:srgbClr val="28263E"/>
                  </a:solidFill>
                  <a:effectLst>
                    <a:outerShdw blurRad="127000" dist="63500" dir="2700000" algn="tl">
                      <a:srgbClr val="FFFFFF">
                        <a:alpha val="37000"/>
                      </a:srgbClr>
                    </a:outerShdw>
                  </a:effectLst>
                  <a:latin typeface="Trebuchet MS" pitchFamily="34" charset="0"/>
                </a:rPr>
                <a:t>Possibilities</a:t>
              </a:r>
              <a:r>
                <a:rPr lang="en-US" altLang="zh-CN" sz="1600" i="1" spc="-60" smtClean="0">
                  <a:solidFill>
                    <a:srgbClr val="28263E"/>
                  </a:solidFill>
                  <a:effectLst>
                    <a:outerShdw blurRad="127000" dist="63500" dir="2700000" algn="tl">
                      <a:srgbClr val="FFFFFF">
                        <a:alpha val="37000"/>
                      </a:srgbClr>
                    </a:outerShdw>
                  </a:effectLst>
                  <a:latin typeface="Trebuchet MS" pitchFamily="34" charset="0"/>
                </a:rPr>
                <a:t>!</a:t>
              </a:r>
              <a:endParaRPr lang="en-US" altLang="zh-CN" sz="1600" b="1" i="1" spc="-60" dirty="0" smtClean="0">
                <a:solidFill>
                  <a:srgbClr val="28263E"/>
                </a:solidFill>
                <a:effectLst>
                  <a:outerShdw blurRad="127000" dist="63500" dir="2700000" algn="tl">
                    <a:srgbClr val="FFFFFF">
                      <a:alpha val="37000"/>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References/Support</a:t>
            </a:r>
            <a:endParaRPr lang="en-US" dirty="0"/>
          </a:p>
        </p:txBody>
      </p:sp>
      <p:sp>
        <p:nvSpPr>
          <p:cNvPr id="3" name="Text Placeholder 2"/>
          <p:cNvSpPr>
            <a:spLocks noGrp="1"/>
          </p:cNvSpPr>
          <p:nvPr>
            <p:ph type="body" idx="1"/>
          </p:nvPr>
        </p:nvSpPr>
        <p:spPr>
          <a:xfrm>
            <a:off x="382588" y="1414464"/>
            <a:ext cx="8380412" cy="4931606"/>
          </a:xfrm>
        </p:spPr>
        <p:txBody>
          <a:bodyPr/>
          <a:lstStyle/>
          <a:p>
            <a:r>
              <a:rPr lang="en-US" smtClean="0"/>
              <a:t>Questions about IEEE 1667</a:t>
            </a:r>
          </a:p>
          <a:p>
            <a:pPr lvl="1"/>
            <a:r>
              <a:rPr lang="en-US" smtClean="0"/>
              <a:t>IEEE Website:  </a:t>
            </a:r>
            <a:r>
              <a:rPr lang="en-US" smtClean="0">
                <a:hlinkClick r:id="rId3"/>
              </a:rPr>
              <a:t>http://www.ieee1667.com</a:t>
            </a:r>
            <a:endParaRPr lang="en-US" smtClean="0"/>
          </a:p>
          <a:p>
            <a:pPr lvl="1"/>
            <a:r>
              <a:rPr lang="en-US" smtClean="0"/>
              <a:t>Microsoft Email:  </a:t>
            </a:r>
            <a:r>
              <a:rPr lang="en-US" smtClean="0">
                <a:hlinkClick r:id="rId4"/>
              </a:rPr>
              <a:t>1667stor@microsoft.com</a:t>
            </a:r>
            <a:r>
              <a:rPr lang="en-US" smtClean="0"/>
              <a:t>	</a:t>
            </a:r>
          </a:p>
          <a:p>
            <a:endParaRPr lang="en-US" smtClean="0"/>
          </a:p>
          <a:p>
            <a:r>
              <a:rPr lang="en-US" smtClean="0"/>
              <a:t>Enhanced Storage Program</a:t>
            </a:r>
          </a:p>
          <a:p>
            <a:pPr lvl="1"/>
            <a:r>
              <a:rPr lang="en-US" smtClean="0">
                <a:hlinkClick r:id="rId5"/>
              </a:rPr>
              <a:t>Enh_stor@microsoft.com</a:t>
            </a:r>
            <a:r>
              <a:rPr lang="en-US" smtClean="0"/>
              <a:t> </a:t>
            </a:r>
          </a:p>
          <a:p>
            <a:pPr lvl="1"/>
            <a:r>
              <a:rPr lang="en-US" smtClean="0"/>
              <a:t>Enhanced Storage Microsoft Connect Site</a:t>
            </a:r>
            <a:br>
              <a:rPr lang="en-US" smtClean="0"/>
            </a:br>
            <a:endParaRPr lang="en-US" smtClean="0"/>
          </a:p>
          <a:p>
            <a:r>
              <a:rPr lang="en-US" smtClean="0"/>
              <a:t>Stop by the Microsoft booth!</a:t>
            </a: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2593018"/>
          </a:xfrm>
        </p:spPr>
        <p:txBody>
          <a:bodyPr/>
          <a:lstStyle/>
          <a:p>
            <a:r>
              <a:rPr lang="en-US" dirty="0" smtClean="0"/>
              <a:t>Develop and work with Microsoft </a:t>
            </a:r>
            <a:br>
              <a:rPr lang="en-US" dirty="0" smtClean="0"/>
            </a:br>
            <a:r>
              <a:rPr lang="en-US" dirty="0" smtClean="0"/>
              <a:t>on prototypes, co-developments</a:t>
            </a:r>
          </a:p>
          <a:p>
            <a:r>
              <a:rPr lang="en-US" dirty="0" smtClean="0"/>
              <a:t>Develop against the IEEE specification</a:t>
            </a:r>
          </a:p>
          <a:p>
            <a:r>
              <a:rPr lang="en-US" dirty="0" smtClean="0"/>
              <a:t>Download Enhanced Storage Simulator and tools from Connect site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BackUp</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22012" y="1417638"/>
            <a:ext cx="5899976" cy="4758338"/>
            <a:chOff x="1727644" y="1642462"/>
            <a:chExt cx="5899976" cy="4758338"/>
          </a:xfrm>
        </p:grpSpPr>
        <p:sp>
          <p:nvSpPr>
            <p:cNvPr id="4" name="Rounded Rectangle 3"/>
            <p:cNvSpPr/>
            <p:nvPr/>
          </p:nvSpPr>
          <p:spPr>
            <a:xfrm>
              <a:off x="1727644" y="1642462"/>
              <a:ext cx="5899976" cy="4758338"/>
            </a:xfrm>
            <a:prstGeom prst="roundRect">
              <a:avLst>
                <a:gd name="adj" fmla="val 1004"/>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5" name="Rectangle 4"/>
            <p:cNvSpPr/>
            <p:nvPr/>
          </p:nvSpPr>
          <p:spPr>
            <a:xfrm>
              <a:off x="1905000" y="2241300"/>
              <a:ext cx="5486400" cy="3549900"/>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7" name="Rectangle 12"/>
            <p:cNvSpPr/>
            <p:nvPr/>
          </p:nvSpPr>
          <p:spPr>
            <a:xfrm>
              <a:off x="7147745" y="1676399"/>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10" name="TextBox 9"/>
            <p:cNvSpPr txBox="1"/>
            <p:nvPr/>
          </p:nvSpPr>
          <p:spPr>
            <a:xfrm>
              <a:off x="1814945" y="1902768"/>
              <a:ext cx="3061855" cy="230832"/>
            </a:xfrm>
            <a:prstGeom prst="rect">
              <a:avLst/>
            </a:prstGeom>
            <a:noFill/>
          </p:spPr>
          <p:txBody>
            <a:bodyPr wrap="square" rtlCol="0">
              <a:spAutoFit/>
            </a:bodyPr>
            <a:lstStyle/>
            <a:p>
              <a:pPr algn="l" rtl="0"/>
              <a:r>
                <a:rPr lang="en-US" sz="900" kern="1200" dirty="0">
                  <a:solidFill>
                    <a:prstClr val="white">
                      <a:lumMod val="50000"/>
                    </a:prstClr>
                  </a:solidFill>
                  <a:latin typeface="Trebuchet MS" pitchFamily="34" charset="0"/>
                  <a:cs typeface="Segoe UI" pitchFamily="34" charset="0"/>
                </a:rPr>
                <a:t>Create Enhanced Storage Password</a:t>
              </a:r>
            </a:p>
          </p:txBody>
        </p:sp>
        <p:sp>
          <p:nvSpPr>
            <p:cNvPr id="11" name="Rounded Rectangle 10"/>
            <p:cNvSpPr/>
            <p:nvPr/>
          </p:nvSpPr>
          <p:spPr>
            <a:xfrm>
              <a:off x="6895533"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black">
                      <a:lumMod val="95000"/>
                      <a:lumOff val="5000"/>
                    </a:prstClr>
                  </a:solidFill>
                  <a:latin typeface="Trebuchet MS" pitchFamily="34" charset="0"/>
                </a:rPr>
                <a:t>No</a:t>
              </a:r>
            </a:p>
          </p:txBody>
        </p:sp>
        <p:sp>
          <p:nvSpPr>
            <p:cNvPr id="12" name="Rounded Rectangle 11"/>
            <p:cNvSpPr/>
            <p:nvPr/>
          </p:nvSpPr>
          <p:spPr>
            <a:xfrm>
              <a:off x="6225887"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black">
                      <a:lumMod val="95000"/>
                      <a:lumOff val="5000"/>
                    </a:prstClr>
                  </a:solidFill>
                  <a:latin typeface="Trebuchet MS" pitchFamily="34" charset="0"/>
                </a:rPr>
                <a:t>Yes</a:t>
              </a:r>
            </a:p>
          </p:txBody>
        </p:sp>
        <p:sp>
          <p:nvSpPr>
            <p:cNvPr id="19" name="Rectangle 18"/>
            <p:cNvSpPr/>
            <p:nvPr/>
          </p:nvSpPr>
          <p:spPr>
            <a:xfrm>
              <a:off x="73914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0" name="Rectangle 19"/>
            <p:cNvSpPr/>
            <p:nvPr/>
          </p:nvSpPr>
          <p:spPr>
            <a:xfrm>
              <a:off x="71628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grpSp>
          <p:nvGrpSpPr>
            <p:cNvPr id="2" name="Group 26"/>
            <p:cNvGrpSpPr/>
            <p:nvPr/>
          </p:nvGrpSpPr>
          <p:grpSpPr>
            <a:xfrm>
              <a:off x="2057400" y="5257800"/>
              <a:ext cx="1951647" cy="230832"/>
              <a:chOff x="5179844" y="1908747"/>
              <a:chExt cx="1951647" cy="230832"/>
            </a:xfrm>
            <a:solidFill>
              <a:schemeClr val="tx1"/>
            </a:solidFill>
          </p:grpSpPr>
          <p:sp>
            <p:nvSpPr>
              <p:cNvPr id="28" name="TextBox 27"/>
              <p:cNvSpPr txBox="1"/>
              <p:nvPr/>
            </p:nvSpPr>
            <p:spPr>
              <a:xfrm>
                <a:off x="5254054" y="1908747"/>
                <a:ext cx="1877437" cy="230832"/>
              </a:xfrm>
              <a:prstGeom prst="rect">
                <a:avLst/>
              </a:prstGeom>
              <a:grpFill/>
            </p:spPr>
            <p:txBody>
              <a:bodyPr wrap="none" rtlCol="0">
                <a:spAutoFit/>
              </a:bodyPr>
              <a:lstStyle/>
              <a:p>
                <a:pPr algn="l" rtl="0"/>
                <a:r>
                  <a:rPr lang="en-US" sz="900" kern="1200" dirty="0">
                    <a:solidFill>
                      <a:prstClr val="black"/>
                    </a:solidFill>
                    <a:latin typeface="Trebuchet MS" pitchFamily="34" charset="0"/>
                  </a:rPr>
                  <a:t>Do no display this message again</a:t>
                </a:r>
              </a:p>
            </p:txBody>
          </p:sp>
          <p:sp>
            <p:nvSpPr>
              <p:cNvPr id="29" name="Rectangle 28"/>
              <p:cNvSpPr/>
              <p:nvPr/>
            </p:nvSpPr>
            <p:spPr>
              <a:xfrm>
                <a:off x="5179844" y="1959418"/>
                <a:ext cx="100012" cy="97631"/>
              </a:xfrm>
              <a:prstGeom prst="rect">
                <a:avLst/>
              </a:prstGeom>
              <a:grpFill/>
              <a:ln w="3175">
                <a:solidFill>
                  <a:schemeClr val="bg1">
                    <a:lumMod val="65000"/>
                  </a:schemeClr>
                </a:solidFill>
              </a:ln>
              <a:effectLst>
                <a:innerShdw blurRad="635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rebuchet MS" pitchFamily="34" charset="0"/>
                </a:endParaRPr>
              </a:p>
            </p:txBody>
          </p:sp>
        </p:grpSp>
        <p:sp>
          <p:nvSpPr>
            <p:cNvPr id="15" name="TextBox 14"/>
            <p:cNvSpPr txBox="1"/>
            <p:nvPr/>
          </p:nvSpPr>
          <p:spPr>
            <a:xfrm>
              <a:off x="2133600" y="2438400"/>
              <a:ext cx="3613490" cy="276999"/>
            </a:xfrm>
            <a:prstGeom prst="rect">
              <a:avLst/>
            </a:prstGeom>
            <a:noFill/>
          </p:spPr>
          <p:txBody>
            <a:bodyPr wrap="none" rtlCol="0">
              <a:spAutoFit/>
            </a:bodyPr>
            <a:lstStyle/>
            <a:p>
              <a:pPr algn="l" rtl="0"/>
              <a:r>
                <a:rPr lang="en-US" sz="1200" kern="1200" dirty="0">
                  <a:solidFill>
                    <a:srgbClr val="0F6FC6"/>
                  </a:solidFill>
                  <a:latin typeface="Trebuchet MS" pitchFamily="34" charset="0"/>
                </a:rPr>
                <a:t>Do you want to create a password for this device?</a:t>
              </a:r>
            </a:p>
          </p:txBody>
        </p:sp>
        <p:sp>
          <p:nvSpPr>
            <p:cNvPr id="16" name="TextBox 15"/>
            <p:cNvSpPr txBox="1"/>
            <p:nvPr/>
          </p:nvSpPr>
          <p:spPr>
            <a:xfrm>
              <a:off x="2130615" y="2743524"/>
              <a:ext cx="5181600" cy="2092881"/>
            </a:xfrm>
            <a:prstGeom prst="rect">
              <a:avLst/>
            </a:prstGeom>
            <a:solidFill>
              <a:schemeClr val="tx1"/>
            </a:solidFill>
          </p:spPr>
          <p:txBody>
            <a:bodyPr wrap="square" rtlCol="0">
              <a:spAutoFit/>
            </a:bodyPr>
            <a:lstStyle/>
            <a:p>
              <a:pPr algn="l" rtl="0"/>
              <a:r>
                <a:rPr lang="en-US" sz="1000" kern="1200">
                  <a:solidFill>
                    <a:prstClr val="black"/>
                  </a:solidFill>
                  <a:latin typeface="Trebuchet MS" pitchFamily="34" charset="0"/>
                  <a:cs typeface="Segoe UI" pitchFamily="34" charset="0"/>
                </a:rPr>
                <a:t>Device </a:t>
              </a:r>
              <a:r>
                <a:rPr lang="en-US" sz="1000" kern="1200" smtClean="0">
                  <a:solidFill>
                    <a:prstClr val="black"/>
                  </a:solidFill>
                  <a:latin typeface="Trebuchet MS" pitchFamily="34" charset="0"/>
                  <a:cs typeface="Segoe UI" pitchFamily="34" charset="0"/>
                </a:rPr>
                <a:t>Name:  FOO </a:t>
              </a:r>
              <a:r>
                <a:rPr lang="en-US" sz="1000" kern="1200" dirty="0">
                  <a:solidFill>
                    <a:prstClr val="black"/>
                  </a:solidFill>
                  <a:latin typeface="Trebuchet MS" pitchFamily="34" charset="0"/>
                  <a:cs typeface="Segoe UI" pitchFamily="34" charset="0"/>
                </a:rPr>
                <a:t>Flash Drive</a:t>
              </a:r>
            </a:p>
            <a:p>
              <a:pPr algn="l" rtl="0"/>
              <a:endParaRPr lang="en-US" sz="1000" kern="1200" dirty="0">
                <a:solidFill>
                  <a:prstClr val="black"/>
                </a:solidFill>
                <a:latin typeface="Trebuchet MS" pitchFamily="34" charset="0"/>
                <a:cs typeface="Segoe UI" pitchFamily="34" charset="0"/>
              </a:endParaRPr>
            </a:p>
            <a:p>
              <a:pPr algn="l" rtl="0"/>
              <a:r>
                <a:rPr lang="en-US" sz="1000" kern="1200" dirty="0">
                  <a:solidFill>
                    <a:prstClr val="black"/>
                  </a:solidFill>
                  <a:latin typeface="Trebuchet MS" pitchFamily="34" charset="0"/>
                  <a:cs typeface="Segoe UI" pitchFamily="34" charset="0"/>
                </a:rPr>
                <a:t>This is an Enhanced Storage device, which supports the use of a password to help prevent other people from accessing your data. </a:t>
              </a:r>
              <a:r>
                <a:rPr lang="en-US" sz="1000" kern="1200" dirty="0">
                  <a:solidFill>
                    <a:srgbClr val="0F6FC6"/>
                  </a:solidFill>
                  <a:latin typeface="Trebuchet MS" pitchFamily="34" charset="0"/>
                  <a:cs typeface="Segoe UI" pitchFamily="34" charset="0"/>
                </a:rPr>
                <a:t>How does Enhanced Storage help to protect my data?</a:t>
              </a: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a:p>
              <a:pPr algn="l" rtl="0"/>
              <a:endParaRPr lang="en-US" sz="1000" kern="1200" dirty="0">
                <a:solidFill>
                  <a:srgbClr val="0F6FC6"/>
                </a:solidFill>
                <a:latin typeface="Trebuchet MS" pitchFamily="34" charset="0"/>
                <a:cs typeface="Segoe UI" pitchFamily="34" charset="0"/>
              </a:endParaRPr>
            </a:p>
          </p:txBody>
        </p:sp>
        <p:sp>
          <p:nvSpPr>
            <p:cNvPr id="17" name="TextBox 16"/>
            <p:cNvSpPr txBox="1"/>
            <p:nvPr/>
          </p:nvSpPr>
          <p:spPr>
            <a:xfrm>
              <a:off x="2178415" y="5249008"/>
              <a:ext cx="1763624" cy="230832"/>
            </a:xfrm>
            <a:prstGeom prst="rect">
              <a:avLst/>
            </a:prstGeom>
            <a:solidFill>
              <a:schemeClr val="tx1"/>
            </a:solidFill>
          </p:spPr>
          <p:txBody>
            <a:bodyPr wrap="none" rtlCol="0">
              <a:spAutoFit/>
            </a:bodyPr>
            <a:lstStyle/>
            <a:p>
              <a:pPr algn="l" rtl="0"/>
              <a:r>
                <a:rPr lang="en-US" sz="900" kern="1200" dirty="0">
                  <a:solidFill>
                    <a:prstClr val="black"/>
                  </a:solidFill>
                  <a:latin typeface="Trebuchet MS" pitchFamily="34" charset="0"/>
                  <a:cs typeface="Segoe UI" pitchFamily="34" charset="0"/>
                </a:rPr>
                <a:t>Don’t show this message again</a:t>
              </a:r>
            </a:p>
          </p:txBody>
        </p:sp>
      </p:grpSp>
      <p:sp>
        <p:nvSpPr>
          <p:cNvPr id="22" name="Title 20"/>
          <p:cNvSpPr txBox="1">
            <a:spLocks/>
          </p:cNvSpPr>
          <p:nvPr/>
        </p:nvSpPr>
        <p:spPr bwMode="auto">
          <a:xfrm>
            <a:off x="6807200" y="185595"/>
            <a:ext cx="2124361" cy="55331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Initial Exp</a:t>
            </a:r>
            <a:endParaRPr lang="en-US" sz="2800" dirty="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0"/>
          <p:cNvSpPr txBox="1">
            <a:spLocks/>
          </p:cNvSpPr>
          <p:nvPr/>
        </p:nvSpPr>
        <p:spPr bwMode="auto">
          <a:xfrm>
            <a:off x="6807200" y="185595"/>
            <a:ext cx="2124361" cy="55331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Initial Exp</a:t>
            </a:r>
            <a:endParaRPr lang="en-US" sz="2800" dirty="0">
              <a:gradFill>
                <a:gsLst>
                  <a:gs pos="28000">
                    <a:schemeClr val="bg2"/>
                  </a:gs>
                  <a:gs pos="48000">
                    <a:schemeClr val="bg2"/>
                  </a:gs>
                </a:gsLst>
                <a:lin ang="5400000" scaled="1"/>
              </a:gradFill>
              <a:latin typeface="Trebuchet MS" pitchFamily="34" charset="0"/>
            </a:endParaRPr>
          </a:p>
        </p:txBody>
      </p:sp>
      <p:grpSp>
        <p:nvGrpSpPr>
          <p:cNvPr id="26" name="Group 25"/>
          <p:cNvGrpSpPr/>
          <p:nvPr/>
        </p:nvGrpSpPr>
        <p:grpSpPr>
          <a:xfrm>
            <a:off x="1622012" y="1417638"/>
            <a:ext cx="5899976" cy="4758338"/>
            <a:chOff x="1727644" y="1642462"/>
            <a:chExt cx="5899976" cy="4758338"/>
          </a:xfrm>
        </p:grpSpPr>
        <p:sp>
          <p:nvSpPr>
            <p:cNvPr id="4" name="Rounded Rectangle 3"/>
            <p:cNvSpPr/>
            <p:nvPr/>
          </p:nvSpPr>
          <p:spPr>
            <a:xfrm>
              <a:off x="1727644" y="1642462"/>
              <a:ext cx="5899976" cy="4758338"/>
            </a:xfrm>
            <a:prstGeom prst="roundRect">
              <a:avLst>
                <a:gd name="adj" fmla="val 1004"/>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5" name="Rectangle 4"/>
            <p:cNvSpPr/>
            <p:nvPr/>
          </p:nvSpPr>
          <p:spPr>
            <a:xfrm>
              <a:off x="1905000" y="2241300"/>
              <a:ext cx="5486400" cy="3549900"/>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10" name="TextBox 9"/>
            <p:cNvSpPr txBox="1"/>
            <p:nvPr/>
          </p:nvSpPr>
          <p:spPr>
            <a:xfrm>
              <a:off x="1814945" y="1902768"/>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Set Enhanced Storage Password</a:t>
              </a:r>
            </a:p>
          </p:txBody>
        </p:sp>
        <p:sp>
          <p:nvSpPr>
            <p:cNvPr id="11" name="Rounded Rectangle 10"/>
            <p:cNvSpPr/>
            <p:nvPr/>
          </p:nvSpPr>
          <p:spPr>
            <a:xfrm>
              <a:off x="6895533"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12" name="Rounded Rectangle 11"/>
            <p:cNvSpPr/>
            <p:nvPr/>
          </p:nvSpPr>
          <p:spPr>
            <a:xfrm>
              <a:off x="6225887"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Next</a:t>
              </a:r>
              <a:endParaRPr lang="en-US" sz="800" dirty="0">
                <a:solidFill>
                  <a:prstClr val="black">
                    <a:lumMod val="95000"/>
                    <a:lumOff val="5000"/>
                  </a:prstClr>
                </a:solidFill>
                <a:latin typeface="Trebuchet MS" pitchFamily="34" charset="0"/>
              </a:endParaRPr>
            </a:p>
          </p:txBody>
        </p:sp>
        <p:sp>
          <p:nvSpPr>
            <p:cNvPr id="19" name="Rectangle 18"/>
            <p:cNvSpPr/>
            <p:nvPr/>
          </p:nvSpPr>
          <p:spPr>
            <a:xfrm>
              <a:off x="73914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0" name="Rectangle 19"/>
            <p:cNvSpPr/>
            <p:nvPr/>
          </p:nvSpPr>
          <p:spPr>
            <a:xfrm>
              <a:off x="71628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15" name="TextBox 14"/>
            <p:cNvSpPr txBox="1"/>
            <p:nvPr/>
          </p:nvSpPr>
          <p:spPr>
            <a:xfrm>
              <a:off x="2133600" y="2438400"/>
              <a:ext cx="4664364" cy="276999"/>
            </a:xfrm>
            <a:prstGeom prst="rect">
              <a:avLst/>
            </a:prstGeom>
            <a:noFill/>
          </p:spPr>
          <p:txBody>
            <a:bodyPr wrap="square" rtlCol="0">
              <a:spAutoFit/>
            </a:bodyPr>
            <a:lstStyle/>
            <a:p>
              <a:r>
                <a:rPr lang="en-US" sz="1200" smtClean="0">
                  <a:solidFill>
                    <a:srgbClr val="0F6FC6"/>
                  </a:solidFill>
                  <a:latin typeface="Trebuchet MS" pitchFamily="34" charset="0"/>
                </a:rPr>
                <a:t>Type a password for this device</a:t>
              </a:r>
            </a:p>
          </p:txBody>
        </p:sp>
        <p:sp>
          <p:nvSpPr>
            <p:cNvPr id="13" name="Rectangle 12"/>
            <p:cNvSpPr/>
            <p:nvPr/>
          </p:nvSpPr>
          <p:spPr>
            <a:xfrm>
              <a:off x="2133601" y="2834736"/>
              <a:ext cx="4777924" cy="1938992"/>
            </a:xfrm>
            <a:prstGeom prst="rect">
              <a:avLst/>
            </a:prstGeom>
            <a:noFill/>
          </p:spPr>
          <p:txBody>
            <a:bodyPr wrap="square">
              <a:spAutoFit/>
            </a:bodyPr>
            <a:lstStyle/>
            <a:p>
              <a:pPr algn="l" rtl="0"/>
              <a:r>
                <a:rPr lang="en-US" sz="1000" kern="1200">
                  <a:solidFill>
                    <a:prstClr val="black"/>
                  </a:solidFill>
                  <a:latin typeface="Trebuchet MS" pitchFamily="34" charset="0"/>
                  <a:ea typeface="+mn-ea"/>
                  <a:cs typeface="+mn-cs"/>
                </a:rPr>
                <a:t>Device </a:t>
              </a:r>
              <a:r>
                <a:rPr lang="en-US" sz="1000" kern="1200" smtClean="0">
                  <a:solidFill>
                    <a:prstClr val="black"/>
                  </a:solidFill>
                  <a:latin typeface="Trebuchet MS" pitchFamily="34" charset="0"/>
                  <a:ea typeface="+mn-ea"/>
                  <a:cs typeface="+mn-cs"/>
                </a:rPr>
                <a:t>Name:  FOO </a:t>
              </a:r>
              <a:r>
                <a:rPr lang="en-US" sz="1000" kern="1200" dirty="0">
                  <a:solidFill>
                    <a:prstClr val="black"/>
                  </a:solidFill>
                  <a:latin typeface="Trebuchet MS" pitchFamily="34" charset="0"/>
                  <a:ea typeface="+mn-ea"/>
                  <a:cs typeface="+mn-cs"/>
                </a:rPr>
                <a:t>Flash Drive</a:t>
              </a:r>
              <a:br>
                <a:rPr lang="en-US" sz="1000" kern="1200" dirty="0">
                  <a:solidFill>
                    <a:prstClr val="black"/>
                  </a:solidFill>
                  <a:latin typeface="Trebuchet MS" pitchFamily="34" charset="0"/>
                  <a:ea typeface="+mn-ea"/>
                  <a:cs typeface="+mn-cs"/>
                </a:rPr>
              </a:br>
              <a:endParaRPr lang="en-US" sz="1000" kern="1200" dirty="0">
                <a:solidFill>
                  <a:prstClr val="black"/>
                </a:solidFill>
                <a:latin typeface="Trebuchet MS" pitchFamily="34" charset="0"/>
                <a:ea typeface="+mn-ea"/>
                <a:cs typeface="+mn-cs"/>
              </a:endParaRPr>
            </a:p>
            <a:p>
              <a:pPr algn="l" rtl="0"/>
              <a:r>
                <a:rPr lang="en-US" sz="1000" u="sng" kern="1200" dirty="0">
                  <a:solidFill>
                    <a:prstClr val="black"/>
                  </a:solidFill>
                  <a:latin typeface="Trebuchet MS" pitchFamily="34" charset="0"/>
                  <a:ea typeface="+mn-ea"/>
                  <a:cs typeface="+mn-cs"/>
                </a:rPr>
                <a:t>T</a:t>
              </a:r>
              <a:r>
                <a:rPr lang="en-US" sz="1000" kern="1200" dirty="0">
                  <a:solidFill>
                    <a:prstClr val="black"/>
                  </a:solidFill>
                  <a:latin typeface="Trebuchet MS" pitchFamily="34" charset="0"/>
                  <a:ea typeface="+mn-ea"/>
                  <a:cs typeface="+mn-cs"/>
                </a:rPr>
                <a:t>ype password:</a:t>
              </a:r>
            </a:p>
            <a:p>
              <a:pPr algn="l" rtl="0"/>
              <a:r>
                <a:rPr lang="en-US" sz="1000" kern="1200" dirty="0">
                  <a:solidFill>
                    <a:prstClr val="black"/>
                  </a:solidFill>
                  <a:latin typeface="Trebuchet MS" pitchFamily="34" charset="0"/>
                  <a:ea typeface="+mn-ea"/>
                  <a:cs typeface="+mn-cs"/>
                </a:rPr>
                <a:t/>
              </a:r>
              <a:br>
                <a:rPr lang="en-US" sz="1000" kern="1200" dirty="0">
                  <a:solidFill>
                    <a:prstClr val="black"/>
                  </a:solidFill>
                  <a:latin typeface="Trebuchet MS" pitchFamily="34" charset="0"/>
                  <a:ea typeface="+mn-ea"/>
                  <a:cs typeface="+mn-cs"/>
                </a:rPr>
              </a:br>
              <a:endParaRPr lang="en-US" sz="1000" u="sng" kern="1200" dirty="0">
                <a:solidFill>
                  <a:prstClr val="black"/>
                </a:solidFill>
                <a:latin typeface="Trebuchet MS" pitchFamily="34" charset="0"/>
                <a:ea typeface="+mn-ea"/>
                <a:cs typeface="+mn-cs"/>
              </a:endParaRPr>
            </a:p>
            <a:p>
              <a:pPr algn="l" rtl="0"/>
              <a:r>
                <a:rPr lang="en-US" sz="1000" u="sng" kern="1200" dirty="0">
                  <a:solidFill>
                    <a:prstClr val="black"/>
                  </a:solidFill>
                  <a:latin typeface="Trebuchet MS" pitchFamily="34" charset="0"/>
                  <a:ea typeface="+mn-ea"/>
                  <a:cs typeface="+mn-cs"/>
                </a:rPr>
                <a:t>C</a:t>
              </a:r>
              <a:r>
                <a:rPr lang="en-US" sz="1000" kern="1200" dirty="0">
                  <a:solidFill>
                    <a:prstClr val="black"/>
                  </a:solidFill>
                  <a:latin typeface="Trebuchet MS" pitchFamily="34" charset="0"/>
                  <a:ea typeface="+mn-ea"/>
                  <a:cs typeface="+mn-cs"/>
                </a:rPr>
                <a:t>onfirm password:</a:t>
              </a:r>
            </a:p>
            <a:p>
              <a:pPr algn="l" rtl="0"/>
              <a:endParaRPr lang="en-US" sz="1000" u="sng" kern="1200" dirty="0">
                <a:solidFill>
                  <a:prstClr val="black"/>
                </a:solidFill>
                <a:latin typeface="Trebuchet MS" pitchFamily="34" charset="0"/>
                <a:ea typeface="+mn-ea"/>
                <a:cs typeface="+mn-cs"/>
              </a:endParaRPr>
            </a:p>
            <a:p>
              <a:pPr algn="l" rtl="0"/>
              <a:endParaRPr lang="en-US" sz="1000" u="sng" kern="1200" dirty="0">
                <a:solidFill>
                  <a:prstClr val="black"/>
                </a:solidFill>
                <a:latin typeface="Trebuchet MS" pitchFamily="34" charset="0"/>
                <a:ea typeface="+mn-ea"/>
                <a:cs typeface="+mn-cs"/>
              </a:endParaRPr>
            </a:p>
            <a:p>
              <a:pPr algn="l" rtl="0"/>
              <a:r>
                <a:rPr lang="en-US" sz="1000" kern="1200" smtClean="0">
                  <a:solidFill>
                    <a:prstClr val="black"/>
                  </a:solidFill>
                  <a:latin typeface="Trebuchet MS" pitchFamily="34" charset="0"/>
                  <a:ea typeface="+mn-ea"/>
                  <a:cs typeface="+mn-cs"/>
                </a:rPr>
                <a:t>Type </a:t>
              </a:r>
              <a:r>
                <a:rPr lang="en-US" sz="1000" kern="1200" dirty="0">
                  <a:solidFill>
                    <a:prstClr val="black"/>
                  </a:solidFill>
                  <a:latin typeface="Trebuchet MS" pitchFamily="34" charset="0"/>
                  <a:ea typeface="+mn-ea"/>
                  <a:cs typeface="+mn-cs"/>
                </a:rPr>
                <a:t>a </a:t>
              </a:r>
              <a:r>
                <a:rPr lang="en-US" sz="1000" u="sng" kern="1200" dirty="0">
                  <a:solidFill>
                    <a:prstClr val="black"/>
                  </a:solidFill>
                  <a:latin typeface="Trebuchet MS" pitchFamily="34" charset="0"/>
                  <a:ea typeface="+mn-ea"/>
                  <a:cs typeface="+mn-cs"/>
                </a:rPr>
                <a:t>w</a:t>
              </a:r>
              <a:r>
                <a:rPr lang="en-US" sz="1000" kern="1200" dirty="0">
                  <a:solidFill>
                    <a:prstClr val="black"/>
                  </a:solidFill>
                  <a:latin typeface="Trebuchet MS" pitchFamily="34" charset="0"/>
                  <a:ea typeface="+mn-ea"/>
                  <a:cs typeface="+mn-cs"/>
                </a:rPr>
                <a:t>ord or a phrase to use as a password hint:</a:t>
              </a:r>
            </a:p>
            <a:p>
              <a:pPr algn="l" rtl="0"/>
              <a:endParaRPr lang="en-US" sz="1000" kern="1200" dirty="0">
                <a:solidFill>
                  <a:prstClr val="black"/>
                </a:solidFill>
                <a:latin typeface="Trebuchet MS" pitchFamily="34" charset="0"/>
                <a:ea typeface="+mn-ea"/>
                <a:cs typeface="+mn-cs"/>
              </a:endParaRPr>
            </a:p>
            <a:p>
              <a:pPr algn="l" rtl="0"/>
              <a:endParaRPr lang="en-US" sz="1000" kern="1200" dirty="0">
                <a:solidFill>
                  <a:prstClr val="black"/>
                </a:solidFill>
                <a:latin typeface="Trebuchet MS" pitchFamily="34" charset="0"/>
                <a:ea typeface="+mn-ea"/>
                <a:cs typeface="+mn-cs"/>
              </a:endParaRPr>
            </a:p>
            <a:p>
              <a:pPr algn="l" rtl="0"/>
              <a:endParaRPr lang="en-US" sz="1000" kern="1200" dirty="0">
                <a:solidFill>
                  <a:prstClr val="black"/>
                </a:solidFill>
                <a:latin typeface="Trebuchet MS" pitchFamily="34" charset="0"/>
                <a:ea typeface="+mn-ea"/>
                <a:cs typeface="+mn-cs"/>
              </a:endParaRPr>
            </a:p>
          </p:txBody>
        </p:sp>
        <p:sp>
          <p:nvSpPr>
            <p:cNvPr id="14" name="Rectangle 13"/>
            <p:cNvSpPr/>
            <p:nvPr/>
          </p:nvSpPr>
          <p:spPr>
            <a:xfrm>
              <a:off x="2209800" y="3346936"/>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endParaRPr lang="en-US" sz="1000" kern="1200" dirty="0">
                <a:solidFill>
                  <a:srgbClr val="0F6FC6"/>
                </a:solidFill>
                <a:latin typeface="Trebuchet MS" pitchFamily="34" charset="0"/>
                <a:ea typeface="+mn-ea"/>
                <a:cs typeface="+mn-cs"/>
              </a:endParaRPr>
            </a:p>
          </p:txBody>
        </p:sp>
        <p:sp>
          <p:nvSpPr>
            <p:cNvPr id="16" name="Rectangle 15"/>
            <p:cNvSpPr/>
            <p:nvPr/>
          </p:nvSpPr>
          <p:spPr>
            <a:xfrm>
              <a:off x="2209800" y="3804136"/>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endParaRPr lang="en-US" sz="1000" kern="1200" dirty="0">
                <a:solidFill>
                  <a:srgbClr val="0F6FC6"/>
                </a:solidFill>
                <a:latin typeface="Trebuchet MS" pitchFamily="34" charset="0"/>
                <a:ea typeface="+mn-ea"/>
                <a:cs typeface="+mn-cs"/>
              </a:endParaRPr>
            </a:p>
          </p:txBody>
        </p:sp>
        <p:sp>
          <p:nvSpPr>
            <p:cNvPr id="17" name="Rectangle 16"/>
            <p:cNvSpPr/>
            <p:nvPr/>
          </p:nvSpPr>
          <p:spPr>
            <a:xfrm>
              <a:off x="2209800" y="4261336"/>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endParaRPr lang="en-US" sz="1000" kern="1200" dirty="0">
                <a:solidFill>
                  <a:srgbClr val="0F6FC6"/>
                </a:solidFill>
                <a:latin typeface="Trebuchet MS" pitchFamily="34" charset="0"/>
                <a:ea typeface="+mn-ea"/>
                <a:cs typeface="+mn-cs"/>
              </a:endParaRPr>
            </a:p>
          </p:txBody>
        </p:sp>
        <p:grpSp>
          <p:nvGrpSpPr>
            <p:cNvPr id="21" name="Group 23"/>
            <p:cNvGrpSpPr/>
            <p:nvPr/>
          </p:nvGrpSpPr>
          <p:grpSpPr>
            <a:xfrm>
              <a:off x="2209800" y="4566136"/>
              <a:ext cx="1546088" cy="230832"/>
              <a:chOff x="5179844" y="1908747"/>
              <a:chExt cx="1546088" cy="230832"/>
            </a:xfrm>
            <a:noFill/>
          </p:grpSpPr>
          <p:sp>
            <p:nvSpPr>
              <p:cNvPr id="23" name="TextBox 22"/>
              <p:cNvSpPr txBox="1"/>
              <p:nvPr/>
            </p:nvSpPr>
            <p:spPr>
              <a:xfrm>
                <a:off x="5254054" y="1908747"/>
                <a:ext cx="1471878" cy="230832"/>
              </a:xfrm>
              <a:prstGeom prst="rect">
                <a:avLst/>
              </a:prstGeom>
              <a:grpFill/>
            </p:spPr>
            <p:txBody>
              <a:bodyPr wrap="none" rtlCol="0">
                <a:spAutoFit/>
              </a:bodyPr>
              <a:lstStyle/>
              <a:p>
                <a:pPr algn="l" rtl="0"/>
                <a:r>
                  <a:rPr lang="en-US" sz="900" kern="1200" dirty="0">
                    <a:solidFill>
                      <a:prstClr val="black"/>
                    </a:solidFill>
                    <a:latin typeface="Trebuchet MS" pitchFamily="34" charset="0"/>
                    <a:ea typeface="+mn-ea"/>
                    <a:cs typeface="+mn-cs"/>
                  </a:rPr>
                  <a:t>Add a recovery password</a:t>
                </a:r>
              </a:p>
            </p:txBody>
          </p:sp>
          <p:sp>
            <p:nvSpPr>
              <p:cNvPr id="24" name="Rectangle 23"/>
              <p:cNvSpPr/>
              <p:nvPr/>
            </p:nvSpPr>
            <p:spPr>
              <a:xfrm>
                <a:off x="5179844" y="1959418"/>
                <a:ext cx="100012" cy="97631"/>
              </a:xfrm>
              <a:prstGeom prst="rect">
                <a:avLst/>
              </a:prstGeom>
              <a:grpFill/>
              <a:ln w="3175">
                <a:solidFill>
                  <a:schemeClr val="bg1">
                    <a:lumMod val="65000"/>
                  </a:schemeClr>
                </a:solidFill>
              </a:ln>
              <a:effectLst>
                <a:innerShdw blurRad="635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rebuchet MS" pitchFamily="34" charset="0"/>
                  <a:ea typeface="+mn-ea"/>
                  <a:cs typeface="+mn-cs"/>
                </a:endParaRPr>
              </a:p>
            </p:txBody>
          </p:sp>
        </p:grpSp>
        <p:sp>
          <p:nvSpPr>
            <p:cNvPr id="25" name="TextBox 24"/>
            <p:cNvSpPr txBox="1"/>
            <p:nvPr/>
          </p:nvSpPr>
          <p:spPr>
            <a:xfrm>
              <a:off x="2118944" y="4771296"/>
              <a:ext cx="1526380" cy="215444"/>
            </a:xfrm>
            <a:prstGeom prst="rect">
              <a:avLst/>
            </a:prstGeom>
            <a:noFill/>
          </p:spPr>
          <p:txBody>
            <a:bodyPr wrap="none" rtlCol="0">
              <a:spAutoFit/>
            </a:bodyPr>
            <a:lstStyle/>
            <a:p>
              <a:pPr algn="l" rtl="0"/>
              <a:r>
                <a:rPr lang="en-US" sz="800" kern="1200" dirty="0">
                  <a:solidFill>
                    <a:srgbClr val="0F6FC6"/>
                  </a:solidFill>
                  <a:latin typeface="Trebuchet MS" pitchFamily="34" charset="0"/>
                  <a:ea typeface="+mn-ea"/>
                  <a:cs typeface="Segoe UI" pitchFamily="34" charset="0"/>
                </a:rPr>
                <a:t>What is a recovery password?</a:t>
              </a:r>
              <a:endParaRPr lang="en-US" sz="800" kern="1200" dirty="0">
                <a:solidFill>
                  <a:prstClr val="black"/>
                </a:solidFill>
                <a:latin typeface="Trebuchet MS" pitchFamily="34" charset="0"/>
                <a:ea typeface="+mn-ea"/>
                <a:cs typeface="+mn-cs"/>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0"/>
          <p:cNvSpPr txBox="1">
            <a:spLocks/>
          </p:cNvSpPr>
          <p:nvPr/>
        </p:nvSpPr>
        <p:spPr bwMode="auto">
          <a:xfrm>
            <a:off x="6807200" y="185595"/>
            <a:ext cx="2124361" cy="55331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Initial Exp</a:t>
            </a:r>
            <a:endParaRPr lang="en-US" sz="2800" dirty="0">
              <a:gradFill>
                <a:gsLst>
                  <a:gs pos="28000">
                    <a:schemeClr val="bg2"/>
                  </a:gs>
                  <a:gs pos="48000">
                    <a:schemeClr val="bg2"/>
                  </a:gs>
                </a:gsLst>
                <a:lin ang="5400000" scaled="1"/>
              </a:gradFill>
              <a:latin typeface="Trebuchet MS" pitchFamily="34" charset="0"/>
            </a:endParaRPr>
          </a:p>
        </p:txBody>
      </p:sp>
      <p:grpSp>
        <p:nvGrpSpPr>
          <p:cNvPr id="29" name="Group 28"/>
          <p:cNvGrpSpPr/>
          <p:nvPr/>
        </p:nvGrpSpPr>
        <p:grpSpPr>
          <a:xfrm>
            <a:off x="1622012" y="1417638"/>
            <a:ext cx="5899976" cy="4779468"/>
            <a:chOff x="1727644" y="1642462"/>
            <a:chExt cx="5899976" cy="4779468"/>
          </a:xfrm>
        </p:grpSpPr>
        <p:sp>
          <p:nvSpPr>
            <p:cNvPr id="4" name="Rounded Rectangle 3"/>
            <p:cNvSpPr/>
            <p:nvPr/>
          </p:nvSpPr>
          <p:spPr>
            <a:xfrm>
              <a:off x="1727644" y="1642462"/>
              <a:ext cx="5899976" cy="4758338"/>
            </a:xfrm>
            <a:prstGeom prst="roundRect">
              <a:avLst>
                <a:gd name="adj" fmla="val 1004"/>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5" name="Rectangle 4"/>
            <p:cNvSpPr/>
            <p:nvPr/>
          </p:nvSpPr>
          <p:spPr>
            <a:xfrm>
              <a:off x="1905000" y="2241300"/>
              <a:ext cx="5486400" cy="3549900"/>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10" name="TextBox 9"/>
            <p:cNvSpPr txBox="1"/>
            <p:nvPr/>
          </p:nvSpPr>
          <p:spPr>
            <a:xfrm>
              <a:off x="1814945" y="1902768"/>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Set Enhanced Storage Password</a:t>
              </a:r>
            </a:p>
          </p:txBody>
        </p:sp>
        <p:sp>
          <p:nvSpPr>
            <p:cNvPr id="11" name="Rounded Rectangle 10"/>
            <p:cNvSpPr/>
            <p:nvPr/>
          </p:nvSpPr>
          <p:spPr>
            <a:xfrm>
              <a:off x="6895533"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12" name="Rounded Rectangle 11"/>
            <p:cNvSpPr/>
            <p:nvPr/>
          </p:nvSpPr>
          <p:spPr>
            <a:xfrm>
              <a:off x="6225887" y="6068604"/>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Next</a:t>
              </a:r>
              <a:endParaRPr lang="en-US" sz="800" dirty="0">
                <a:solidFill>
                  <a:prstClr val="black">
                    <a:lumMod val="95000"/>
                    <a:lumOff val="5000"/>
                  </a:prstClr>
                </a:solidFill>
                <a:latin typeface="Trebuchet MS" pitchFamily="34" charset="0"/>
              </a:endParaRPr>
            </a:p>
          </p:txBody>
        </p:sp>
        <p:sp>
          <p:nvSpPr>
            <p:cNvPr id="19" name="Rectangle 18"/>
            <p:cNvSpPr/>
            <p:nvPr/>
          </p:nvSpPr>
          <p:spPr>
            <a:xfrm>
              <a:off x="73914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0" name="Rectangle 19"/>
            <p:cNvSpPr/>
            <p:nvPr/>
          </p:nvSpPr>
          <p:spPr>
            <a:xfrm>
              <a:off x="7162800" y="1676400"/>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15" name="TextBox 14"/>
            <p:cNvSpPr txBox="1"/>
            <p:nvPr/>
          </p:nvSpPr>
          <p:spPr>
            <a:xfrm>
              <a:off x="2133600" y="2438400"/>
              <a:ext cx="4664364" cy="276999"/>
            </a:xfrm>
            <a:prstGeom prst="rect">
              <a:avLst/>
            </a:prstGeom>
            <a:noFill/>
          </p:spPr>
          <p:txBody>
            <a:bodyPr wrap="square" rtlCol="0">
              <a:spAutoFit/>
            </a:bodyPr>
            <a:lstStyle/>
            <a:p>
              <a:r>
                <a:rPr lang="en-US" sz="1200" smtClean="0">
                  <a:solidFill>
                    <a:srgbClr val="0F6FC6"/>
                  </a:solidFill>
                  <a:latin typeface="Trebuchet MS" pitchFamily="34" charset="0"/>
                </a:rPr>
                <a:t>Type a password for this device</a:t>
              </a:r>
            </a:p>
          </p:txBody>
        </p:sp>
        <p:sp>
          <p:nvSpPr>
            <p:cNvPr id="13" name="Rectangle 12"/>
            <p:cNvSpPr/>
            <p:nvPr/>
          </p:nvSpPr>
          <p:spPr>
            <a:xfrm>
              <a:off x="2133601" y="2834736"/>
              <a:ext cx="4777924" cy="1938992"/>
            </a:xfrm>
            <a:prstGeom prst="rect">
              <a:avLst/>
            </a:prstGeom>
            <a:noFill/>
          </p:spPr>
          <p:txBody>
            <a:bodyPr wrap="square">
              <a:spAutoFit/>
            </a:bodyPr>
            <a:lstStyle/>
            <a:p>
              <a:pPr algn="l" rtl="0"/>
              <a:r>
                <a:rPr lang="en-US" sz="1000" kern="1200">
                  <a:solidFill>
                    <a:prstClr val="black"/>
                  </a:solidFill>
                  <a:latin typeface="Trebuchet MS" pitchFamily="34" charset="0"/>
                  <a:ea typeface="+mn-ea"/>
                  <a:cs typeface="+mn-cs"/>
                </a:rPr>
                <a:t>Device </a:t>
              </a:r>
              <a:r>
                <a:rPr lang="en-US" sz="1000" kern="1200" smtClean="0">
                  <a:solidFill>
                    <a:prstClr val="black"/>
                  </a:solidFill>
                  <a:latin typeface="Trebuchet MS" pitchFamily="34" charset="0"/>
                  <a:ea typeface="+mn-ea"/>
                  <a:cs typeface="+mn-cs"/>
                </a:rPr>
                <a:t>Name:  FOO </a:t>
              </a:r>
              <a:r>
                <a:rPr lang="en-US" sz="1000" kern="1200" dirty="0">
                  <a:solidFill>
                    <a:prstClr val="black"/>
                  </a:solidFill>
                  <a:latin typeface="Trebuchet MS" pitchFamily="34" charset="0"/>
                  <a:ea typeface="+mn-ea"/>
                  <a:cs typeface="+mn-cs"/>
                </a:rPr>
                <a:t>Flash Drive</a:t>
              </a:r>
              <a:br>
                <a:rPr lang="en-US" sz="1000" kern="1200" dirty="0">
                  <a:solidFill>
                    <a:prstClr val="black"/>
                  </a:solidFill>
                  <a:latin typeface="Trebuchet MS" pitchFamily="34" charset="0"/>
                  <a:ea typeface="+mn-ea"/>
                  <a:cs typeface="+mn-cs"/>
                </a:rPr>
              </a:br>
              <a:endParaRPr lang="en-US" sz="1000" kern="1200" dirty="0">
                <a:solidFill>
                  <a:prstClr val="black"/>
                </a:solidFill>
                <a:latin typeface="Trebuchet MS" pitchFamily="34" charset="0"/>
                <a:ea typeface="+mn-ea"/>
                <a:cs typeface="+mn-cs"/>
              </a:endParaRPr>
            </a:p>
            <a:p>
              <a:pPr algn="l" rtl="0"/>
              <a:r>
                <a:rPr lang="en-US" sz="1000" u="sng" kern="1200" dirty="0">
                  <a:solidFill>
                    <a:prstClr val="black"/>
                  </a:solidFill>
                  <a:latin typeface="Trebuchet MS" pitchFamily="34" charset="0"/>
                  <a:ea typeface="+mn-ea"/>
                  <a:cs typeface="+mn-cs"/>
                </a:rPr>
                <a:t>T</a:t>
              </a:r>
              <a:r>
                <a:rPr lang="en-US" sz="1000" kern="1200" dirty="0">
                  <a:solidFill>
                    <a:prstClr val="black"/>
                  </a:solidFill>
                  <a:latin typeface="Trebuchet MS" pitchFamily="34" charset="0"/>
                  <a:ea typeface="+mn-ea"/>
                  <a:cs typeface="+mn-cs"/>
                </a:rPr>
                <a:t>ype password:</a:t>
              </a:r>
            </a:p>
            <a:p>
              <a:pPr algn="l" rtl="0"/>
              <a:r>
                <a:rPr lang="en-US" sz="1000" kern="1200" dirty="0">
                  <a:solidFill>
                    <a:prstClr val="black"/>
                  </a:solidFill>
                  <a:latin typeface="Trebuchet MS" pitchFamily="34" charset="0"/>
                  <a:ea typeface="+mn-ea"/>
                  <a:cs typeface="+mn-cs"/>
                </a:rPr>
                <a:t/>
              </a:r>
              <a:br>
                <a:rPr lang="en-US" sz="1000" kern="1200" dirty="0">
                  <a:solidFill>
                    <a:prstClr val="black"/>
                  </a:solidFill>
                  <a:latin typeface="Trebuchet MS" pitchFamily="34" charset="0"/>
                  <a:ea typeface="+mn-ea"/>
                  <a:cs typeface="+mn-cs"/>
                </a:rPr>
              </a:br>
              <a:endParaRPr lang="en-US" sz="1000" u="sng" kern="1200" dirty="0">
                <a:solidFill>
                  <a:prstClr val="black"/>
                </a:solidFill>
                <a:latin typeface="Trebuchet MS" pitchFamily="34" charset="0"/>
                <a:ea typeface="+mn-ea"/>
                <a:cs typeface="+mn-cs"/>
              </a:endParaRPr>
            </a:p>
            <a:p>
              <a:pPr algn="l" rtl="0"/>
              <a:r>
                <a:rPr lang="en-US" sz="1000" u="sng" kern="1200" dirty="0">
                  <a:solidFill>
                    <a:prstClr val="black"/>
                  </a:solidFill>
                  <a:latin typeface="Trebuchet MS" pitchFamily="34" charset="0"/>
                  <a:ea typeface="+mn-ea"/>
                  <a:cs typeface="+mn-cs"/>
                </a:rPr>
                <a:t>C</a:t>
              </a:r>
              <a:r>
                <a:rPr lang="en-US" sz="1000" kern="1200" dirty="0">
                  <a:solidFill>
                    <a:prstClr val="black"/>
                  </a:solidFill>
                  <a:latin typeface="Trebuchet MS" pitchFamily="34" charset="0"/>
                  <a:ea typeface="+mn-ea"/>
                  <a:cs typeface="+mn-cs"/>
                </a:rPr>
                <a:t>onfirm password:</a:t>
              </a:r>
            </a:p>
            <a:p>
              <a:pPr algn="l" rtl="0"/>
              <a:endParaRPr lang="en-US" sz="1000" u="sng" kern="1200" dirty="0">
                <a:solidFill>
                  <a:prstClr val="black"/>
                </a:solidFill>
                <a:latin typeface="Trebuchet MS" pitchFamily="34" charset="0"/>
                <a:ea typeface="+mn-ea"/>
                <a:cs typeface="+mn-cs"/>
              </a:endParaRPr>
            </a:p>
            <a:p>
              <a:pPr algn="l" rtl="0"/>
              <a:endParaRPr lang="en-US" sz="1000" u="sng" kern="1200" dirty="0">
                <a:solidFill>
                  <a:prstClr val="black"/>
                </a:solidFill>
                <a:latin typeface="Trebuchet MS" pitchFamily="34" charset="0"/>
                <a:ea typeface="+mn-ea"/>
                <a:cs typeface="+mn-cs"/>
              </a:endParaRPr>
            </a:p>
            <a:p>
              <a:pPr algn="l" rtl="0"/>
              <a:r>
                <a:rPr lang="en-US" sz="1000" kern="1200" smtClean="0">
                  <a:solidFill>
                    <a:prstClr val="black"/>
                  </a:solidFill>
                  <a:latin typeface="Trebuchet MS" pitchFamily="34" charset="0"/>
                  <a:ea typeface="+mn-ea"/>
                  <a:cs typeface="+mn-cs"/>
                </a:rPr>
                <a:t>Type </a:t>
              </a:r>
              <a:r>
                <a:rPr lang="en-US" sz="1000" kern="1200" dirty="0">
                  <a:solidFill>
                    <a:prstClr val="black"/>
                  </a:solidFill>
                  <a:latin typeface="Trebuchet MS" pitchFamily="34" charset="0"/>
                  <a:ea typeface="+mn-ea"/>
                  <a:cs typeface="+mn-cs"/>
                </a:rPr>
                <a:t>a </a:t>
              </a:r>
              <a:r>
                <a:rPr lang="en-US" sz="1000" u="sng" kern="1200" dirty="0">
                  <a:solidFill>
                    <a:prstClr val="black"/>
                  </a:solidFill>
                  <a:latin typeface="Trebuchet MS" pitchFamily="34" charset="0"/>
                  <a:ea typeface="+mn-ea"/>
                  <a:cs typeface="+mn-cs"/>
                </a:rPr>
                <a:t>w</a:t>
              </a:r>
              <a:r>
                <a:rPr lang="en-US" sz="1000" kern="1200" dirty="0">
                  <a:solidFill>
                    <a:prstClr val="black"/>
                  </a:solidFill>
                  <a:latin typeface="Trebuchet MS" pitchFamily="34" charset="0"/>
                  <a:ea typeface="+mn-ea"/>
                  <a:cs typeface="+mn-cs"/>
                </a:rPr>
                <a:t>ord or a phrase to use as a password hint:</a:t>
              </a:r>
            </a:p>
            <a:p>
              <a:pPr algn="l" rtl="0"/>
              <a:endParaRPr lang="en-US" sz="1000" kern="1200" dirty="0">
                <a:solidFill>
                  <a:prstClr val="black"/>
                </a:solidFill>
                <a:latin typeface="Trebuchet MS" pitchFamily="34" charset="0"/>
                <a:ea typeface="+mn-ea"/>
                <a:cs typeface="+mn-cs"/>
              </a:endParaRPr>
            </a:p>
            <a:p>
              <a:pPr algn="l" rtl="0"/>
              <a:endParaRPr lang="en-US" sz="1000" kern="1200" dirty="0">
                <a:solidFill>
                  <a:prstClr val="black"/>
                </a:solidFill>
                <a:latin typeface="Trebuchet MS" pitchFamily="34" charset="0"/>
                <a:ea typeface="+mn-ea"/>
                <a:cs typeface="+mn-cs"/>
              </a:endParaRPr>
            </a:p>
            <a:p>
              <a:pPr algn="l" rtl="0"/>
              <a:endParaRPr lang="en-US" sz="1000" kern="1200" dirty="0">
                <a:solidFill>
                  <a:prstClr val="black"/>
                </a:solidFill>
                <a:latin typeface="Trebuchet MS" pitchFamily="34" charset="0"/>
                <a:ea typeface="+mn-ea"/>
                <a:cs typeface="+mn-cs"/>
              </a:endParaRPr>
            </a:p>
          </p:txBody>
        </p:sp>
        <p:grpSp>
          <p:nvGrpSpPr>
            <p:cNvPr id="2" name="Group 23"/>
            <p:cNvGrpSpPr/>
            <p:nvPr/>
          </p:nvGrpSpPr>
          <p:grpSpPr>
            <a:xfrm>
              <a:off x="2209800" y="4566136"/>
              <a:ext cx="1546088" cy="230832"/>
              <a:chOff x="5179844" y="1908747"/>
              <a:chExt cx="1546088" cy="230832"/>
            </a:xfrm>
            <a:noFill/>
          </p:grpSpPr>
          <p:sp>
            <p:nvSpPr>
              <p:cNvPr id="23" name="TextBox 22"/>
              <p:cNvSpPr txBox="1"/>
              <p:nvPr/>
            </p:nvSpPr>
            <p:spPr>
              <a:xfrm>
                <a:off x="5254054" y="1908747"/>
                <a:ext cx="1471878" cy="230832"/>
              </a:xfrm>
              <a:prstGeom prst="rect">
                <a:avLst/>
              </a:prstGeom>
              <a:grpFill/>
            </p:spPr>
            <p:txBody>
              <a:bodyPr wrap="none" rtlCol="0">
                <a:spAutoFit/>
              </a:bodyPr>
              <a:lstStyle/>
              <a:p>
                <a:pPr algn="l" rtl="0"/>
                <a:r>
                  <a:rPr lang="en-US" sz="900" kern="1200" dirty="0">
                    <a:solidFill>
                      <a:prstClr val="black"/>
                    </a:solidFill>
                    <a:latin typeface="Trebuchet MS" pitchFamily="34" charset="0"/>
                    <a:ea typeface="+mn-ea"/>
                    <a:cs typeface="+mn-cs"/>
                  </a:rPr>
                  <a:t>Add a recovery password</a:t>
                </a:r>
              </a:p>
            </p:txBody>
          </p:sp>
          <p:sp>
            <p:nvSpPr>
              <p:cNvPr id="24" name="Rectangle 23"/>
              <p:cNvSpPr/>
              <p:nvPr/>
            </p:nvSpPr>
            <p:spPr>
              <a:xfrm>
                <a:off x="5179844" y="1959418"/>
                <a:ext cx="100012" cy="97631"/>
              </a:xfrm>
              <a:prstGeom prst="rect">
                <a:avLst/>
              </a:prstGeom>
              <a:grpFill/>
              <a:ln w="3175">
                <a:solidFill>
                  <a:schemeClr val="bg1">
                    <a:lumMod val="65000"/>
                  </a:schemeClr>
                </a:solidFill>
              </a:ln>
              <a:effectLst>
                <a:innerShdw blurRad="635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rebuchet MS" pitchFamily="34" charset="0"/>
                  <a:ea typeface="+mn-ea"/>
                  <a:cs typeface="+mn-cs"/>
                </a:endParaRPr>
              </a:p>
            </p:txBody>
          </p:sp>
        </p:grpSp>
        <p:sp>
          <p:nvSpPr>
            <p:cNvPr id="25" name="TextBox 24"/>
            <p:cNvSpPr txBox="1"/>
            <p:nvPr/>
          </p:nvSpPr>
          <p:spPr>
            <a:xfrm>
              <a:off x="2118944" y="4771296"/>
              <a:ext cx="1526380" cy="215444"/>
            </a:xfrm>
            <a:prstGeom prst="rect">
              <a:avLst/>
            </a:prstGeom>
            <a:noFill/>
          </p:spPr>
          <p:txBody>
            <a:bodyPr wrap="none" rtlCol="0">
              <a:spAutoFit/>
            </a:bodyPr>
            <a:lstStyle/>
            <a:p>
              <a:pPr algn="l" rtl="0"/>
              <a:r>
                <a:rPr lang="en-US" sz="800" kern="1200" dirty="0">
                  <a:solidFill>
                    <a:srgbClr val="0F6FC6"/>
                  </a:solidFill>
                  <a:latin typeface="Trebuchet MS" pitchFamily="34" charset="0"/>
                  <a:ea typeface="+mn-ea"/>
                  <a:cs typeface="Segoe UI" pitchFamily="34" charset="0"/>
                </a:rPr>
                <a:t>What is a recovery password?</a:t>
              </a:r>
              <a:endParaRPr lang="en-US" sz="800" kern="1200" dirty="0">
                <a:solidFill>
                  <a:prstClr val="black"/>
                </a:solidFill>
                <a:latin typeface="Trebuchet MS" pitchFamily="34" charset="0"/>
                <a:ea typeface="+mn-ea"/>
                <a:cs typeface="+mn-cs"/>
              </a:endParaRPr>
            </a:p>
          </p:txBody>
        </p:sp>
        <p:sp>
          <p:nvSpPr>
            <p:cNvPr id="21" name="Rectangle 20"/>
            <p:cNvSpPr/>
            <p:nvPr/>
          </p:nvSpPr>
          <p:spPr>
            <a:xfrm>
              <a:off x="2209800" y="3344008"/>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r>
                <a:rPr lang="en-US" sz="1000" kern="1200" dirty="0">
                  <a:solidFill>
                    <a:srgbClr val="0F6FC6"/>
                  </a:solidFill>
                  <a:latin typeface="Trebuchet MS" pitchFamily="34" charset="0"/>
                  <a:ea typeface="+mn-ea"/>
                  <a:cs typeface="+mn-cs"/>
                </a:rPr>
                <a:t>****</a:t>
              </a:r>
            </a:p>
          </p:txBody>
        </p:sp>
        <p:sp>
          <p:nvSpPr>
            <p:cNvPr id="26" name="Rectangle 25"/>
            <p:cNvSpPr/>
            <p:nvPr/>
          </p:nvSpPr>
          <p:spPr>
            <a:xfrm>
              <a:off x="2209800" y="3801208"/>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r>
                <a:rPr lang="en-US" sz="1000" kern="1200" dirty="0">
                  <a:solidFill>
                    <a:srgbClr val="0F6FC6"/>
                  </a:solidFill>
                  <a:latin typeface="Trebuchet MS" pitchFamily="34" charset="0"/>
                  <a:ea typeface="+mn-ea"/>
                  <a:cs typeface="+mn-cs"/>
                </a:rPr>
                <a:t>****</a:t>
              </a:r>
            </a:p>
          </p:txBody>
        </p:sp>
        <p:sp>
          <p:nvSpPr>
            <p:cNvPr id="27" name="Rectangle 26"/>
            <p:cNvSpPr/>
            <p:nvPr/>
          </p:nvSpPr>
          <p:spPr>
            <a:xfrm>
              <a:off x="2209800" y="4258408"/>
              <a:ext cx="2590800" cy="228600"/>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lnSpcReduction="10000"/>
            </a:bodyPr>
            <a:lstStyle/>
            <a:p>
              <a:pPr algn="l" rtl="0"/>
              <a:r>
                <a:rPr lang="en-US" sz="1000" kern="1200" dirty="0">
                  <a:solidFill>
                    <a:srgbClr val="0F6FC6"/>
                  </a:solidFill>
                  <a:latin typeface="Trebuchet MS" pitchFamily="34" charset="0"/>
                  <a:ea typeface="+mn-ea"/>
                  <a:cs typeface="+mn-cs"/>
                </a:rPr>
                <a:t>Which year was I born?</a:t>
              </a:r>
            </a:p>
          </p:txBody>
        </p:sp>
        <p:sp>
          <p:nvSpPr>
            <p:cNvPr id="28" name="Freeform 27"/>
            <p:cNvSpPr/>
            <p:nvPr/>
          </p:nvSpPr>
          <p:spPr>
            <a:xfrm rot="20359169">
              <a:off x="6665843" y="6189717"/>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John\Explore.jpg"/>
          <p:cNvPicPr>
            <a:picLocks noChangeAspect="1" noChangeArrowheads="1"/>
          </p:cNvPicPr>
          <p:nvPr/>
        </p:nvPicPr>
        <p:blipFill>
          <a:blip r:embed="rId3"/>
          <a:srcRect/>
          <a:stretch>
            <a:fillRect/>
          </a:stretch>
        </p:blipFill>
        <p:spPr bwMode="auto">
          <a:xfrm>
            <a:off x="1422400" y="1417638"/>
            <a:ext cx="6299200" cy="4724400"/>
          </a:xfrm>
          <a:prstGeom prst="rect">
            <a:avLst/>
          </a:prstGeom>
          <a:noFill/>
          <a:effectLst>
            <a:outerShdw blurRad="63500" sx="102000" sy="102000" algn="ctr" rotWithShape="0">
              <a:prstClr val="black">
                <a:alpha val="40000"/>
              </a:prstClr>
            </a:outerShdw>
          </a:effectLst>
        </p:spPr>
      </p:pic>
      <p:sp>
        <p:nvSpPr>
          <p:cNvPr id="6" name="Title 20"/>
          <p:cNvSpPr txBox="1">
            <a:spLocks/>
          </p:cNvSpPr>
          <p:nvPr/>
        </p:nvSpPr>
        <p:spPr bwMode="auto">
          <a:xfrm>
            <a:off x="6807200" y="185595"/>
            <a:ext cx="2124361" cy="55331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Initial Exp</a:t>
            </a:r>
            <a:endParaRPr lang="en-US" sz="2800" dirty="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idx="1"/>
          </p:nvPr>
        </p:nvSpPr>
        <p:spPr/>
        <p:txBody>
          <a:bodyPr/>
          <a:lstStyle/>
          <a:p>
            <a:r>
              <a:rPr lang="en-US" smtClean="0"/>
              <a:t>What is Enhanced Storage?</a:t>
            </a:r>
          </a:p>
          <a:p>
            <a:r>
              <a:rPr lang="en-US" smtClean="0"/>
              <a:t>Architectural Overview and Windows</a:t>
            </a:r>
          </a:p>
          <a:p>
            <a:r>
              <a:rPr lang="en-US" smtClean="0"/>
              <a:t>Enhanced Storage Extensibilities</a:t>
            </a:r>
          </a:p>
          <a:p>
            <a:r>
              <a:rPr lang="en-US" smtClean="0"/>
              <a:t>Demo</a:t>
            </a:r>
          </a:p>
          <a:p>
            <a:r>
              <a:rPr lang="en-US" smtClean="0"/>
              <a:t>Resources</a:t>
            </a:r>
          </a:p>
          <a:p>
            <a:r>
              <a:rPr lang="en-US"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 Experience</a:t>
            </a:r>
            <a:endParaRPr lang="en-US" dirty="0"/>
          </a:p>
        </p:txBody>
      </p:sp>
      <p:sp>
        <p:nvSpPr>
          <p:cNvPr id="3" name="Content Placeholder 2"/>
          <p:cNvSpPr>
            <a:spLocks noGrp="1"/>
          </p:cNvSpPr>
          <p:nvPr>
            <p:ph idx="1"/>
          </p:nvPr>
        </p:nvSpPr>
        <p:spPr/>
        <p:txBody>
          <a:bodyPr/>
          <a:lstStyle/>
          <a:p>
            <a:r>
              <a:rPr lang="en-US" smtClean="0"/>
              <a:t>User plugs in a device with the password(s) set</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42" name="Group 41"/>
          <p:cNvGrpSpPr/>
          <p:nvPr/>
        </p:nvGrpSpPr>
        <p:grpSpPr>
          <a:xfrm>
            <a:off x="1622012" y="1901825"/>
            <a:ext cx="5899976" cy="2931078"/>
            <a:chOff x="1622012" y="1417638"/>
            <a:chExt cx="5899976" cy="2931078"/>
          </a:xfrm>
        </p:grpSpPr>
        <p:sp>
          <p:nvSpPr>
            <p:cNvPr id="17" name="Rounded Rectangle 16"/>
            <p:cNvSpPr/>
            <p:nvPr/>
          </p:nvSpPr>
          <p:spPr>
            <a:xfrm>
              <a:off x="1622012" y="1417638"/>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1" name="Rectangle 20"/>
            <p:cNvSpPr/>
            <p:nvPr/>
          </p:nvSpPr>
          <p:spPr>
            <a:xfrm>
              <a:off x="1799368" y="2016476"/>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2" name="Rectangle 12"/>
            <p:cNvSpPr/>
            <p:nvPr/>
          </p:nvSpPr>
          <p:spPr>
            <a:xfrm>
              <a:off x="7042113" y="1451575"/>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3" name="TextBox 22"/>
            <p:cNvSpPr txBox="1"/>
            <p:nvPr/>
          </p:nvSpPr>
          <p:spPr>
            <a:xfrm>
              <a:off x="1709313" y="1677944"/>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24" name="Rounded Rectangle 23"/>
            <p:cNvSpPr/>
            <p:nvPr/>
          </p:nvSpPr>
          <p:spPr>
            <a:xfrm>
              <a:off x="6789901" y="4025613"/>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25" name="Rounded Rectangle 24"/>
            <p:cNvSpPr/>
            <p:nvPr/>
          </p:nvSpPr>
          <p:spPr>
            <a:xfrm>
              <a:off x="6120255" y="4025613"/>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26" name="Rectangle 25"/>
            <p:cNvSpPr/>
            <p:nvPr/>
          </p:nvSpPr>
          <p:spPr>
            <a:xfrm>
              <a:off x="7285768" y="1451576"/>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7" name="Rectangle 26"/>
            <p:cNvSpPr/>
            <p:nvPr/>
          </p:nvSpPr>
          <p:spPr>
            <a:xfrm>
              <a:off x="7057168" y="1451576"/>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0" name="TextBox 29"/>
            <p:cNvSpPr txBox="1"/>
            <p:nvPr/>
          </p:nvSpPr>
          <p:spPr>
            <a:xfrm>
              <a:off x="2027968" y="2213576"/>
              <a:ext cx="3002617" cy="276999"/>
            </a:xfrm>
            <a:prstGeom prst="rect">
              <a:avLst/>
            </a:prstGeom>
            <a:noFill/>
          </p:spPr>
          <p:txBody>
            <a:bodyPr wrap="none" rtlCol="0">
              <a:spAutoFit/>
            </a:bodyPr>
            <a:lstStyle/>
            <a:p>
              <a:r>
                <a:rPr lang="en-US" sz="1200" smtClean="0">
                  <a:solidFill>
                    <a:srgbClr val="0F6FC6"/>
                  </a:solidFill>
                  <a:latin typeface="Trebuchet MS" pitchFamily="34" charset="0"/>
                </a:rPr>
                <a:t>Type your password to unlock this device</a:t>
              </a:r>
              <a:endParaRPr lang="en-US" sz="1200" kern="1200" dirty="0">
                <a:solidFill>
                  <a:srgbClr val="0F6FC6"/>
                </a:solidFill>
                <a:latin typeface="Trebuchet MS" pitchFamily="34" charset="0"/>
              </a:endParaRPr>
            </a:p>
          </p:txBody>
        </p:sp>
        <p:sp>
          <p:nvSpPr>
            <p:cNvPr id="35" name="Rounded Rectangle 34"/>
            <p:cNvSpPr/>
            <p:nvPr/>
          </p:nvSpPr>
          <p:spPr>
            <a:xfrm>
              <a:off x="2076417" y="2831607"/>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6" name="Picture 2"/>
            <p:cNvPicPr>
              <a:picLocks noChangeAspect="1" noChangeArrowheads="1"/>
            </p:cNvPicPr>
            <p:nvPr/>
          </p:nvPicPr>
          <p:blipFill>
            <a:blip r:embed="rId3"/>
            <a:srcRect/>
            <a:stretch>
              <a:fillRect/>
            </a:stretch>
          </p:blipFill>
          <p:spPr bwMode="auto">
            <a:xfrm>
              <a:off x="2152616" y="2907807"/>
              <a:ext cx="609601" cy="609600"/>
            </a:xfrm>
            <a:prstGeom prst="rect">
              <a:avLst/>
            </a:prstGeom>
            <a:noFill/>
            <a:ln w="9525">
              <a:noFill/>
              <a:miter lim="800000"/>
              <a:headEnd/>
              <a:tailEnd/>
            </a:ln>
            <a:effectLst/>
          </p:spPr>
        </p:pic>
        <p:sp>
          <p:nvSpPr>
            <p:cNvPr id="37" name="Rounded Rectangle 36"/>
            <p:cNvSpPr/>
            <p:nvPr/>
          </p:nvSpPr>
          <p:spPr>
            <a:xfrm>
              <a:off x="3049433" y="3238983"/>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kern="1200" dirty="0">
                <a:solidFill>
                  <a:prstClr val="black"/>
                </a:solidFill>
                <a:latin typeface="Trebuchet MS" pitchFamily="34" charset="0"/>
                <a:ea typeface="+mn-ea"/>
                <a:cs typeface="+mn-cs"/>
              </a:endParaRPr>
            </a:p>
          </p:txBody>
        </p:sp>
        <p:sp>
          <p:nvSpPr>
            <p:cNvPr id="40" name="TextBox 39"/>
            <p:cNvSpPr txBox="1"/>
            <p:nvPr/>
          </p:nvSpPr>
          <p:spPr>
            <a:xfrm>
              <a:off x="2961513" y="2831607"/>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18" name="Group 17"/>
          <p:cNvGrpSpPr/>
          <p:nvPr/>
        </p:nvGrpSpPr>
        <p:grpSpPr>
          <a:xfrm>
            <a:off x="1622012" y="1901825"/>
            <a:ext cx="5899976" cy="2931078"/>
            <a:chOff x="1622012" y="1901825"/>
            <a:chExt cx="5899976" cy="2931078"/>
          </a:xfrm>
        </p:grpSpPr>
        <p:sp>
          <p:nvSpPr>
            <p:cNvPr id="17" name="Rounded Rectangle 16"/>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1" name="Rectangle 20"/>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2"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3" name="TextBox 22"/>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24" name="Rounded Rectangle 23"/>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25" name="Rounded Rectangle 24"/>
            <p:cNvSpPr/>
            <p:nvPr/>
          </p:nvSpPr>
          <p:spPr>
            <a:xfrm>
              <a:off x="6120255"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26" name="Rectangle 25"/>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7" name="Rectangle 26"/>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0" name="TextBox 29"/>
            <p:cNvSpPr txBox="1"/>
            <p:nvPr/>
          </p:nvSpPr>
          <p:spPr>
            <a:xfrm>
              <a:off x="2027968" y="2697763"/>
              <a:ext cx="3002617" cy="276999"/>
            </a:xfrm>
            <a:prstGeom prst="rect">
              <a:avLst/>
            </a:prstGeom>
            <a:noFill/>
          </p:spPr>
          <p:txBody>
            <a:bodyPr wrap="none" rtlCol="0">
              <a:spAutoFit/>
            </a:bodyPr>
            <a:lstStyle/>
            <a:p>
              <a:r>
                <a:rPr lang="en-US" sz="1200" smtClean="0">
                  <a:solidFill>
                    <a:srgbClr val="0F6FC6"/>
                  </a:solidFill>
                  <a:latin typeface="Trebuchet MS" pitchFamily="34" charset="0"/>
                </a:rPr>
                <a:t>Type your password to unlock this device</a:t>
              </a:r>
              <a:endParaRPr lang="en-US" sz="1200" kern="1200" dirty="0">
                <a:solidFill>
                  <a:srgbClr val="0F6FC6"/>
                </a:solidFill>
                <a:latin typeface="Trebuchet MS" pitchFamily="34" charset="0"/>
              </a:endParaRPr>
            </a:p>
          </p:txBody>
        </p:sp>
        <p:sp>
          <p:nvSpPr>
            <p:cNvPr id="35" name="Rounded Rectangle 34"/>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6"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37" name="Rounded Rectangle 36"/>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smtClean="0">
                  <a:solidFill>
                    <a:srgbClr val="0F6FC6">
                      <a:lumMod val="75000"/>
                    </a:srgbClr>
                  </a:solidFill>
                  <a:latin typeface="Trebuchet MS" pitchFamily="34" charset="0"/>
                </a:rPr>
                <a:t>****</a:t>
              </a:r>
              <a:endParaRPr lang="en-US" kern="1200" dirty="0">
                <a:solidFill>
                  <a:prstClr val="black"/>
                </a:solidFill>
                <a:latin typeface="Trebuchet MS" pitchFamily="34" charset="0"/>
                <a:ea typeface="+mn-ea"/>
                <a:cs typeface="+mn-cs"/>
              </a:endParaRPr>
            </a:p>
          </p:txBody>
        </p:sp>
      </p:grpSp>
      <p:sp>
        <p:nvSpPr>
          <p:cNvPr id="20" name="Freeform 19"/>
          <p:cNvSpPr/>
          <p:nvPr/>
        </p:nvSpPr>
        <p:spPr>
          <a:xfrm rot="20359169">
            <a:off x="6560210"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4577416" y="4253177"/>
            <a:ext cx="3244188" cy="1543944"/>
          </a:xfrm>
          <a:prstGeom prst="rect">
            <a:avLst/>
          </a:prstGeom>
          <a:noFill/>
          <a:ln w="9525">
            <a:noFill/>
            <a:miter lim="800000"/>
            <a:headEnd/>
            <a:tailEnd/>
          </a:ln>
          <a:effectLst/>
        </p:spPr>
      </p:pic>
      <p:grpSp>
        <p:nvGrpSpPr>
          <p:cNvPr id="12" name="Group 11"/>
          <p:cNvGrpSpPr/>
          <p:nvPr/>
        </p:nvGrpSpPr>
        <p:grpSpPr>
          <a:xfrm>
            <a:off x="1269232" y="956469"/>
            <a:ext cx="6593416" cy="4945062"/>
            <a:chOff x="1269232" y="956469"/>
            <a:chExt cx="6593416" cy="4945062"/>
          </a:xfrm>
        </p:grpSpPr>
        <p:pic>
          <p:nvPicPr>
            <p:cNvPr id="6" name="Picture 4"/>
            <p:cNvPicPr>
              <a:picLocks noChangeAspect="1" noChangeArrowheads="1"/>
            </p:cNvPicPr>
            <p:nvPr/>
          </p:nvPicPr>
          <p:blipFill>
            <a:blip r:embed="rId4"/>
            <a:srcRect/>
            <a:stretch>
              <a:fillRect/>
            </a:stretch>
          </p:blipFill>
          <p:spPr bwMode="auto">
            <a:xfrm>
              <a:off x="1269232" y="956469"/>
              <a:ext cx="6593416" cy="4945062"/>
            </a:xfrm>
            <a:prstGeom prst="rect">
              <a:avLst/>
            </a:prstGeom>
            <a:noFill/>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a:blip r:embed="rId5"/>
            <a:srcRect/>
            <a:stretch>
              <a:fillRect/>
            </a:stretch>
          </p:blipFill>
          <p:spPr bwMode="auto">
            <a:xfrm>
              <a:off x="4803240" y="3380097"/>
              <a:ext cx="452489" cy="387848"/>
            </a:xfrm>
            <a:prstGeom prst="rect">
              <a:avLst/>
            </a:prstGeom>
            <a:noFill/>
            <a:ln w="9525">
              <a:noFill/>
              <a:miter lim="800000"/>
              <a:headEnd/>
              <a:tailEnd/>
            </a:ln>
            <a:effectLst/>
          </p:spPr>
        </p:pic>
      </p:grpSp>
      <p:sp>
        <p:nvSpPr>
          <p:cNvPr id="7" name="Rectangle 6"/>
          <p:cNvSpPr/>
          <p:nvPr/>
        </p:nvSpPr>
        <p:spPr>
          <a:xfrm>
            <a:off x="731837" y="5844365"/>
            <a:ext cx="7680325" cy="646331"/>
          </a:xfrm>
          <a:prstGeom prst="rect">
            <a:avLst/>
          </a:prstGeom>
          <a:noFill/>
        </p:spPr>
        <p:txBody>
          <a:bodyPr wrap="square" lIns="91440" tIns="45720" rIns="91440" bIns="45720">
            <a:spAutoFit/>
          </a:bodyPr>
          <a:lstStyle/>
          <a:p>
            <a:pPr algn="ctr" rtl="0"/>
            <a:r>
              <a:rPr lang="en-US" sz="36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My Computer Screen</a:t>
            </a:r>
          </a:p>
        </p:txBody>
      </p:sp>
      <p:sp>
        <p:nvSpPr>
          <p:cNvPr id="9"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User Forgets his Password and Enters the Wrong Password</a:t>
            </a:r>
            <a:endParaRPr lang="en-US" dirty="0"/>
          </a:p>
        </p:txBody>
      </p:sp>
      <p:sp>
        <p:nvSpPr>
          <p:cNvPr id="3" name="Content Placeholder 2"/>
          <p:cNvSpPr>
            <a:spLocks noGrp="1"/>
          </p:cNvSpPr>
          <p:nvPr>
            <p:ph idx="1"/>
          </p:nvPr>
        </p:nvSpPr>
        <p:spPr>
          <a:xfrm>
            <a:off x="382588" y="1901825"/>
            <a:ext cx="8380412" cy="2369879"/>
          </a:xfrm>
        </p:spPr>
        <p:txBody>
          <a:bodyPr/>
          <a:lstStyle/>
          <a:p>
            <a:r>
              <a:rPr lang="en-US" smtClean="0"/>
              <a:t>User is presented with a few options </a:t>
            </a:r>
          </a:p>
          <a:p>
            <a:pPr lvl="1"/>
            <a:r>
              <a:rPr lang="en-US" smtClean="0"/>
              <a:t>Hint to remember his password</a:t>
            </a:r>
          </a:p>
          <a:p>
            <a:pPr lvl="1"/>
            <a:r>
              <a:rPr lang="en-US" smtClean="0"/>
              <a:t>Reset the device (loose his data)</a:t>
            </a: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24" name="Group 17"/>
          <p:cNvGrpSpPr/>
          <p:nvPr/>
        </p:nvGrpSpPr>
        <p:grpSpPr>
          <a:xfrm>
            <a:off x="1622012" y="1901825"/>
            <a:ext cx="5899976" cy="2931078"/>
            <a:chOff x="1622012" y="1901825"/>
            <a:chExt cx="5899976" cy="2931078"/>
          </a:xfrm>
        </p:grpSpPr>
        <p:sp>
          <p:nvSpPr>
            <p:cNvPr id="25" name="Rounded Rectangle 24"/>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6" name="Rectangle 25"/>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7"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9" name="TextBox 28"/>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0" name="Rounded Rectangle 29"/>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1" name="Rounded Rectangle 30"/>
            <p:cNvSpPr/>
            <p:nvPr/>
          </p:nvSpPr>
          <p:spPr>
            <a:xfrm>
              <a:off x="6120255"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2" name="Rectangle 31"/>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3" name="Rectangle 32"/>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4" name="TextBox 33"/>
            <p:cNvSpPr txBox="1"/>
            <p:nvPr/>
          </p:nvSpPr>
          <p:spPr>
            <a:xfrm>
              <a:off x="2027968" y="2697763"/>
              <a:ext cx="3002617" cy="276999"/>
            </a:xfrm>
            <a:prstGeom prst="rect">
              <a:avLst/>
            </a:prstGeom>
            <a:noFill/>
          </p:spPr>
          <p:txBody>
            <a:bodyPr wrap="none" rtlCol="0">
              <a:spAutoFit/>
            </a:bodyPr>
            <a:lstStyle/>
            <a:p>
              <a:r>
                <a:rPr lang="en-US" sz="1200" smtClean="0">
                  <a:solidFill>
                    <a:srgbClr val="0F6FC6"/>
                  </a:solidFill>
                  <a:latin typeface="Trebuchet MS" pitchFamily="34" charset="0"/>
                </a:rPr>
                <a:t>Type your password to unlock this device</a:t>
              </a:r>
              <a:endParaRPr lang="en-US" sz="1200" kern="1200" dirty="0">
                <a:solidFill>
                  <a:srgbClr val="0F6FC6"/>
                </a:solidFill>
                <a:latin typeface="Trebuchet MS" pitchFamily="34" charset="0"/>
              </a:endParaRPr>
            </a:p>
          </p:txBody>
        </p:sp>
        <p:sp>
          <p:nvSpPr>
            <p:cNvPr id="35" name="Rounded Rectangle 34"/>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6"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37" name="TextBox 36"/>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0" name="Rounded Rectangle 39"/>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24" name="Group 17"/>
          <p:cNvGrpSpPr/>
          <p:nvPr/>
        </p:nvGrpSpPr>
        <p:grpSpPr>
          <a:xfrm>
            <a:off x="1622012" y="1901825"/>
            <a:ext cx="5899976" cy="2931078"/>
            <a:chOff x="1622012" y="1901825"/>
            <a:chExt cx="5899976" cy="2931078"/>
          </a:xfrm>
        </p:grpSpPr>
        <p:sp>
          <p:nvSpPr>
            <p:cNvPr id="25" name="Rounded Rectangle 24"/>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6" name="Rectangle 25"/>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7"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9" name="TextBox 28"/>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0" name="Rounded Rectangle 29"/>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1" name="Rounded Rectangle 30"/>
            <p:cNvSpPr/>
            <p:nvPr/>
          </p:nvSpPr>
          <p:spPr>
            <a:xfrm>
              <a:off x="6120255"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2" name="Rectangle 31"/>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3" name="Rectangle 32"/>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4" name="TextBox 33"/>
            <p:cNvSpPr txBox="1"/>
            <p:nvPr/>
          </p:nvSpPr>
          <p:spPr>
            <a:xfrm>
              <a:off x="2027968" y="2697763"/>
              <a:ext cx="3002617" cy="276999"/>
            </a:xfrm>
            <a:prstGeom prst="rect">
              <a:avLst/>
            </a:prstGeom>
            <a:noFill/>
          </p:spPr>
          <p:txBody>
            <a:bodyPr wrap="none" rtlCol="0">
              <a:spAutoFit/>
            </a:bodyPr>
            <a:lstStyle/>
            <a:p>
              <a:r>
                <a:rPr lang="en-US" sz="1200" smtClean="0">
                  <a:solidFill>
                    <a:srgbClr val="0F6FC6"/>
                  </a:solidFill>
                  <a:latin typeface="Trebuchet MS" pitchFamily="34" charset="0"/>
                </a:rPr>
                <a:t>Type your password to unlock this device</a:t>
              </a:r>
              <a:endParaRPr lang="en-US" sz="1200" kern="1200" dirty="0">
                <a:solidFill>
                  <a:srgbClr val="0F6FC6"/>
                </a:solidFill>
                <a:latin typeface="Trebuchet MS" pitchFamily="34" charset="0"/>
              </a:endParaRPr>
            </a:p>
          </p:txBody>
        </p:sp>
        <p:sp>
          <p:nvSpPr>
            <p:cNvPr id="35" name="Rounded Rectangle 34"/>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6"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37" name="TextBox 36"/>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0" name="Rounded Rectangle 39"/>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smtClean="0">
                  <a:solidFill>
                    <a:srgbClr val="0F6FC6">
                      <a:lumMod val="75000"/>
                    </a:srgbClr>
                  </a:solidFill>
                  <a:latin typeface="Trebuchet MS" pitchFamily="34" charset="0"/>
                </a:rPr>
                <a:t>****</a:t>
              </a:r>
              <a:endParaRPr lang="en-US" kern="1200" dirty="0">
                <a:solidFill>
                  <a:prstClr val="black"/>
                </a:solidFill>
                <a:latin typeface="Trebuchet MS" pitchFamily="34" charset="0"/>
                <a:ea typeface="+mn-ea"/>
                <a:cs typeface="+mn-cs"/>
              </a:endParaRPr>
            </a:p>
          </p:txBody>
        </p:sp>
      </p:grpSp>
      <p:sp>
        <p:nvSpPr>
          <p:cNvPr id="42" name="Freeform 41"/>
          <p:cNvSpPr/>
          <p:nvPr/>
        </p:nvSpPr>
        <p:spPr>
          <a:xfrm rot="20359169">
            <a:off x="6560210"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29" name="Group 17"/>
          <p:cNvGrpSpPr/>
          <p:nvPr/>
        </p:nvGrpSpPr>
        <p:grpSpPr>
          <a:xfrm>
            <a:off x="1622012" y="1901825"/>
            <a:ext cx="5899976" cy="2931078"/>
            <a:chOff x="1622012" y="1901825"/>
            <a:chExt cx="5899976" cy="2931078"/>
          </a:xfrm>
        </p:grpSpPr>
        <p:sp>
          <p:nvSpPr>
            <p:cNvPr id="30" name="Rounded Rectangle 29"/>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1" name="Rectangle 30"/>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2"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3" name="TextBox 32"/>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4" name="Rounded Rectangle 33"/>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5" name="Rounded Rectangle 34"/>
            <p:cNvSpPr/>
            <p:nvPr/>
          </p:nvSpPr>
          <p:spPr>
            <a:xfrm>
              <a:off x="6120255"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6" name="Rectangle 35"/>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Rectangle 36"/>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8" name="TextBox 37"/>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9" name="Rounded Rectangle 38"/>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40"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1" name="TextBox 40"/>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2" name="Rounded Rectangle 41"/>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grpSp>
      <p:sp>
        <p:nvSpPr>
          <p:cNvPr id="43" name="Freeform 42"/>
          <p:cNvSpPr/>
          <p:nvPr/>
        </p:nvSpPr>
        <p:spPr>
          <a:xfrm rot="20359169">
            <a:off x="6560210"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pic>
        <p:nvPicPr>
          <p:cNvPr id="44"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Password Retry Count </a:t>
            </a:r>
            <a:endParaRPr lang="en-US" dirty="0"/>
          </a:p>
        </p:txBody>
      </p:sp>
      <p:sp>
        <p:nvSpPr>
          <p:cNvPr id="9" name="Text Placeholder 8"/>
          <p:cNvSpPr>
            <a:spLocks noGrp="1"/>
          </p:cNvSpPr>
          <p:nvPr>
            <p:ph type="body" idx="1"/>
          </p:nvPr>
        </p:nvSpPr>
        <p:spPr>
          <a:xfrm>
            <a:off x="382588" y="1414464"/>
            <a:ext cx="8380412" cy="3511731"/>
          </a:xfrm>
        </p:spPr>
        <p:txBody>
          <a:bodyPr/>
          <a:lstStyle/>
          <a:p>
            <a:pPr marL="0" indent="0">
              <a:buNone/>
            </a:pPr>
            <a:r>
              <a:rPr lang="en-US" smtClean="0"/>
              <a:t>Set to 50 times</a:t>
            </a:r>
          </a:p>
          <a:p>
            <a:pPr marL="0" indent="0">
              <a:buNone/>
            </a:pPr>
            <a:endParaRPr lang="en-US" smtClean="0"/>
          </a:p>
          <a:p>
            <a:pPr marL="0" indent="0">
              <a:buNone/>
            </a:pPr>
            <a:endParaRPr lang="en-US" smtClean="0"/>
          </a:p>
          <a:p>
            <a:pPr marL="0" indent="0">
              <a:buNone/>
            </a:pPr>
            <a:endParaRPr lang="en-US" smtClean="0"/>
          </a:p>
          <a:p>
            <a:pPr marL="0" indent="0">
              <a:buNone/>
            </a:pPr>
            <a:endParaRPr lang="en-US" smtClean="0"/>
          </a:p>
          <a:p>
            <a:pPr marL="0" indent="0">
              <a:buNone/>
            </a:pPr>
            <a:r>
              <a:rPr lang="en-US" smtClean="0">
                <a:gradFill>
                  <a:gsLst>
                    <a:gs pos="28000">
                      <a:schemeClr val="accent1"/>
                    </a:gs>
                    <a:gs pos="48000">
                      <a:schemeClr val="accent1"/>
                    </a:gs>
                  </a:gsLst>
                  <a:lin ang="5400000" scaled="1"/>
                </a:gradFill>
              </a:rPr>
              <a:t>After 3 attempts…</a:t>
            </a:r>
            <a:endParaRPr lang="en-US">
              <a:gradFill>
                <a:gsLst>
                  <a:gs pos="28000">
                    <a:schemeClr val="accent1"/>
                  </a:gs>
                  <a:gs pos="48000">
                    <a:schemeClr val="accent1"/>
                  </a:gs>
                </a:gsLst>
                <a:lin ang="5400000" scaled="1"/>
              </a:gradFill>
            </a:endParaRPr>
          </a:p>
        </p:txBody>
      </p:sp>
      <p:sp>
        <p:nvSpPr>
          <p:cNvPr id="7"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22012" y="1901825"/>
            <a:ext cx="5899976" cy="2931078"/>
            <a:chOff x="1622012" y="1901825"/>
            <a:chExt cx="5899976" cy="2931078"/>
          </a:xfrm>
        </p:grpSpPr>
        <p:sp>
          <p:nvSpPr>
            <p:cNvPr id="29" name="Rounded Rectangle 28"/>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1"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TextBox 31"/>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3" name="Rounded Rectangle 32"/>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4" name="Rounded Rectangle 33"/>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5" name="Rectangle 34"/>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6" name="Rectangle 35"/>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TextBox 36"/>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1" name="Rounded Rectangle 40"/>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smtClean="0">
                  <a:solidFill>
                    <a:srgbClr val="0F6FC6">
                      <a:lumMod val="75000"/>
                    </a:srgbClr>
                  </a:solidFill>
                  <a:latin typeface="Trebuchet MS" pitchFamily="34" charset="0"/>
                </a:rPr>
                <a:t>****</a:t>
              </a:r>
              <a:endParaRPr lang="en-US" kern="1200" dirty="0">
                <a:solidFill>
                  <a:prstClr val="black"/>
                </a:solidFill>
                <a:latin typeface="Trebuchet MS" pitchFamily="34" charset="0"/>
                <a:ea typeface="+mn-ea"/>
                <a:cs typeface="+mn-cs"/>
              </a:endParaRPr>
            </a:p>
          </p:txBody>
        </p:sp>
        <p:pic>
          <p:nvPicPr>
            <p:cNvPr id="43"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sp>
          <p:nvSpPr>
            <p:cNvPr id="44" name="Rounded Rectangle 43"/>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grpSp>
      <p:sp>
        <p:nvSpPr>
          <p:cNvPr id="26"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sp>
        <p:nvSpPr>
          <p:cNvPr id="42" name="Freeform 41"/>
          <p:cNvSpPr/>
          <p:nvPr/>
        </p:nvSpPr>
        <p:spPr>
          <a:xfrm rot="20359169">
            <a:off x="5571387"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ChangeAspect="1"/>
          </p:cNvGrpSpPr>
          <p:nvPr/>
        </p:nvGrpSpPr>
        <p:grpSpPr>
          <a:xfrm>
            <a:off x="7435271" y="154511"/>
            <a:ext cx="1546194" cy="2496733"/>
            <a:chOff x="-206171" y="2178716"/>
            <a:chExt cx="2726520" cy="4402675"/>
          </a:xfrm>
        </p:grpSpPr>
        <p:sp>
          <p:nvSpPr>
            <p:cNvPr id="17" name="Parallelogram 16"/>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8" name="Rectangle 17"/>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19" name="Freeform 18"/>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0" name="Rectangle 19"/>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sp>
        <p:nvSpPr>
          <p:cNvPr id="3" name="Title 2"/>
          <p:cNvSpPr>
            <a:spLocks noGrp="1"/>
          </p:cNvSpPr>
          <p:nvPr>
            <p:ph type="title"/>
          </p:nvPr>
        </p:nvSpPr>
        <p:spPr/>
        <p:txBody>
          <a:bodyPr/>
          <a:lstStyle/>
          <a:p>
            <a:r>
              <a:rPr lang="en-US" smtClean="0"/>
              <a:t>What is Enhanced Storage?</a:t>
            </a:r>
            <a:endParaRPr lang="en-US" dirty="0"/>
          </a:p>
        </p:txBody>
      </p:sp>
      <p:sp>
        <p:nvSpPr>
          <p:cNvPr id="4" name="Content Placeholder 3"/>
          <p:cNvSpPr>
            <a:spLocks noGrp="1"/>
          </p:cNvSpPr>
          <p:nvPr>
            <p:ph idx="1"/>
          </p:nvPr>
        </p:nvSpPr>
        <p:spPr>
          <a:xfrm>
            <a:off x="382588" y="1414464"/>
            <a:ext cx="8380412" cy="4764894"/>
          </a:xfrm>
        </p:spPr>
        <p:txBody>
          <a:bodyPr/>
          <a:lstStyle/>
          <a:p>
            <a:r>
              <a:rPr lang="en-US" dirty="0" smtClean="0"/>
              <a:t>Platform for Storage Value-add</a:t>
            </a:r>
          </a:p>
          <a:p>
            <a:r>
              <a:rPr lang="en-US" dirty="0" smtClean="0"/>
              <a:t>Seamless Windows Experience </a:t>
            </a:r>
            <a:br>
              <a:rPr lang="en-US" dirty="0" smtClean="0"/>
            </a:br>
            <a:r>
              <a:rPr lang="en-US" dirty="0" smtClean="0"/>
              <a:t>for Smart Storage Devices</a:t>
            </a:r>
          </a:p>
          <a:p>
            <a:r>
              <a:rPr lang="en-US" dirty="0" smtClean="0"/>
              <a:t>Platform is Bus/ Protocol Agnostic</a:t>
            </a:r>
          </a:p>
          <a:p>
            <a:pPr lvl="1"/>
            <a:r>
              <a:rPr lang="en-US" dirty="0" smtClean="0"/>
              <a:t>Currently implemented for USB devices</a:t>
            </a:r>
          </a:p>
          <a:p>
            <a:pPr lvl="2"/>
            <a:r>
              <a:rPr lang="en-US" dirty="0" smtClean="0"/>
              <a:t>Limited Release for Vista</a:t>
            </a:r>
          </a:p>
          <a:p>
            <a:pPr lvl="2"/>
            <a:r>
              <a:rPr lang="en-US" dirty="0" smtClean="0"/>
              <a:t>General Release for Windows 7</a:t>
            </a:r>
          </a:p>
          <a:p>
            <a:r>
              <a:rPr lang="en-US" dirty="0" smtClean="0"/>
              <a:t>Extensibility Support for proprietary hardware/software applications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45" name="Group 44"/>
          <p:cNvGrpSpPr/>
          <p:nvPr/>
        </p:nvGrpSpPr>
        <p:grpSpPr>
          <a:xfrm>
            <a:off x="1622012" y="1901825"/>
            <a:ext cx="5899976" cy="2931078"/>
            <a:chOff x="1622012" y="1901825"/>
            <a:chExt cx="5899976" cy="2931078"/>
          </a:xfrm>
        </p:grpSpPr>
        <p:sp>
          <p:nvSpPr>
            <p:cNvPr id="25" name="Rounded Rectangle 24"/>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6" name="Rectangle 25"/>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7"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9" name="TextBox 28"/>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0" name="Rounded Rectangle 29"/>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1" name="Rounded Rectangle 30"/>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2" name="Rectangle 31"/>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3" name="Rectangle 32"/>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4" name="TextBox 33"/>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5" name="Rounded Rectangle 34"/>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6"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37" name="TextBox 36"/>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0" name="Rounded Rectangle 39"/>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2"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grpSp>
      <p:sp>
        <p:nvSpPr>
          <p:cNvPr id="46" name="TextBox 45"/>
          <p:cNvSpPr txBox="1"/>
          <p:nvPr/>
        </p:nvSpPr>
        <p:spPr>
          <a:xfrm>
            <a:off x="5617603" y="3676481"/>
            <a:ext cx="1644433" cy="400110"/>
          </a:xfrm>
          <a:prstGeom prst="rect">
            <a:avLst/>
          </a:prstGeom>
          <a:noFill/>
        </p:spPr>
        <p:txBody>
          <a:bodyPr wrap="square" rtlCol="0">
            <a:spAutoFit/>
          </a:bodyPr>
          <a:lstStyle/>
          <a:p>
            <a:pPr algn="l" rtl="0"/>
            <a:r>
              <a:rPr lang="en-US" sz="1000" kern="1200" dirty="0">
                <a:solidFill>
                  <a:prstClr val="black"/>
                </a:solidFill>
                <a:latin typeface="Trebuchet MS" pitchFamily="34" charset="0"/>
              </a:rPr>
              <a:t>25 attempts left before the device must be reset</a:t>
            </a:r>
          </a:p>
        </p:txBody>
      </p:sp>
      <p:sp>
        <p:nvSpPr>
          <p:cNvPr id="47" name="Up Arrow 46"/>
          <p:cNvSpPr/>
          <p:nvPr/>
        </p:nvSpPr>
        <p:spPr>
          <a:xfrm>
            <a:off x="6061404" y="4047523"/>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3" name="Rounded Rectangle 42"/>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2588" y="5301321"/>
            <a:ext cx="8380411" cy="523220"/>
          </a:xfrm>
          <a:prstGeom prst="rect">
            <a:avLst/>
          </a:prstGeom>
          <a:noFill/>
        </p:spPr>
        <p:txBody>
          <a:bodyPr wrap="square" rtlCol="0">
            <a:spAutoFit/>
          </a:bodyPr>
          <a:lstStyle/>
          <a:p>
            <a:pPr algn="ctr" rtl="0"/>
            <a:r>
              <a:rPr lang="en-US"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After more attempts of failed passwords</a:t>
            </a:r>
          </a:p>
        </p:txBody>
      </p:sp>
      <p:sp>
        <p:nvSpPr>
          <p:cNvPr id="25"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27" name="Group 26"/>
          <p:cNvGrpSpPr/>
          <p:nvPr/>
        </p:nvGrpSpPr>
        <p:grpSpPr>
          <a:xfrm>
            <a:off x="1622012" y="1901825"/>
            <a:ext cx="5899976" cy="2931078"/>
            <a:chOff x="1622012" y="1901825"/>
            <a:chExt cx="5899976" cy="2931078"/>
          </a:xfrm>
        </p:grpSpPr>
        <p:sp>
          <p:nvSpPr>
            <p:cNvPr id="29" name="Rounded Rectangle 28"/>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1"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TextBox 31"/>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3" name="Rounded Rectangle 32"/>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4" name="Rounded Rectangle 33"/>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5" name="Rectangle 34"/>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6" name="Rectangle 35"/>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TextBox 36"/>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2" name="Rounded Rectangle 41"/>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3"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grpSp>
      <p:sp>
        <p:nvSpPr>
          <p:cNvPr id="44" name="TextBox 43"/>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4 attempts left before the device must be reset</a:t>
            </a:r>
          </a:p>
        </p:txBody>
      </p:sp>
      <p:sp>
        <p:nvSpPr>
          <p:cNvPr id="45" name="Up Arrow 44"/>
          <p:cNvSpPr/>
          <p:nvPr/>
        </p:nvSpPr>
        <p:spPr>
          <a:xfrm>
            <a:off x="6061404" y="4047523"/>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6" name="Rounded Rectangle 45"/>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27" name="Group 26"/>
          <p:cNvGrpSpPr/>
          <p:nvPr/>
        </p:nvGrpSpPr>
        <p:grpSpPr>
          <a:xfrm>
            <a:off x="1622012" y="1901825"/>
            <a:ext cx="5899976" cy="2931078"/>
            <a:chOff x="1622012" y="1901825"/>
            <a:chExt cx="5899976" cy="2931078"/>
          </a:xfrm>
        </p:grpSpPr>
        <p:sp>
          <p:nvSpPr>
            <p:cNvPr id="29" name="Rounded Rectangle 28"/>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1"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TextBox 31"/>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3" name="Rounded Rectangle 32"/>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4" name="Rounded Rectangle 33"/>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5" name="Rectangle 34"/>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6" name="Rectangle 35"/>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TextBox 36"/>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2" name="Rounded Rectangle 41"/>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3"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grpSp>
      <p:sp>
        <p:nvSpPr>
          <p:cNvPr id="44" name="TextBox 43"/>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3 attempts left before the device must be reset</a:t>
            </a:r>
          </a:p>
        </p:txBody>
      </p:sp>
      <p:sp>
        <p:nvSpPr>
          <p:cNvPr id="45" name="Up Arrow 44"/>
          <p:cNvSpPr/>
          <p:nvPr/>
        </p:nvSpPr>
        <p:spPr>
          <a:xfrm>
            <a:off x="6061404" y="4047523"/>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6" name="Rounded Rectangle 45"/>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27" name="Group 26"/>
          <p:cNvGrpSpPr/>
          <p:nvPr/>
        </p:nvGrpSpPr>
        <p:grpSpPr>
          <a:xfrm>
            <a:off x="1622012" y="1901825"/>
            <a:ext cx="5899976" cy="2931078"/>
            <a:chOff x="1622012" y="1901825"/>
            <a:chExt cx="5899976" cy="2931078"/>
          </a:xfrm>
        </p:grpSpPr>
        <p:sp>
          <p:nvSpPr>
            <p:cNvPr id="29" name="Rounded Rectangle 28"/>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1"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TextBox 31"/>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3" name="Rounded Rectangle 32"/>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4" name="Rounded Rectangle 33"/>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5" name="Rectangle 34"/>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6" name="Rectangle 35"/>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TextBox 36"/>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2" name="Rounded Rectangle 41"/>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3"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grpSp>
      <p:sp>
        <p:nvSpPr>
          <p:cNvPr id="44" name="TextBox 43"/>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2 attempts left before the device must be reset</a:t>
            </a:r>
          </a:p>
        </p:txBody>
      </p:sp>
      <p:sp>
        <p:nvSpPr>
          <p:cNvPr id="45" name="Up Arrow 44"/>
          <p:cNvSpPr/>
          <p:nvPr/>
        </p:nvSpPr>
        <p:spPr>
          <a:xfrm>
            <a:off x="6061404" y="4047523"/>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6" name="Rounded Rectangle 45"/>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27" name="Group 26"/>
          <p:cNvGrpSpPr/>
          <p:nvPr/>
        </p:nvGrpSpPr>
        <p:grpSpPr>
          <a:xfrm>
            <a:off x="1622012" y="1901825"/>
            <a:ext cx="5899976" cy="2931078"/>
            <a:chOff x="1622012" y="1901825"/>
            <a:chExt cx="5899976" cy="2931078"/>
          </a:xfrm>
        </p:grpSpPr>
        <p:sp>
          <p:nvSpPr>
            <p:cNvPr id="29" name="Rounded Rectangle 28"/>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1"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TextBox 31"/>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3" name="Rounded Rectangle 32"/>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4" name="Rounded Rectangle 33"/>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5" name="Rectangle 34"/>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6" name="Rectangle 35"/>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TextBox 36"/>
            <p:cNvSpPr txBox="1"/>
            <p:nvPr/>
          </p:nvSpPr>
          <p:spPr>
            <a:xfrm>
              <a:off x="2027968" y="2697763"/>
              <a:ext cx="2831994" cy="461665"/>
            </a:xfrm>
            <a:prstGeom prst="rect">
              <a:avLst/>
            </a:prstGeom>
            <a:noFill/>
          </p:spPr>
          <p:txBody>
            <a:bodyPr wrap="none" rtlCol="0">
              <a:spAutoFit/>
            </a:bodyPr>
            <a:lstStyle/>
            <a:p>
              <a:r>
                <a:rPr lang="en-US" sz="1200" smtClean="0">
                  <a:solidFill>
                    <a:srgbClr val="0F6FC6"/>
                  </a:solidFill>
                  <a:latin typeface="Trebuchet MS" pitchFamily="34" charset="0"/>
                </a:rPr>
                <a:t>The password is not correct</a:t>
              </a:r>
              <a:br>
                <a:rPr lang="en-US" sz="1200" smtClean="0">
                  <a:solidFill>
                    <a:srgbClr val="0F6FC6"/>
                  </a:solidFill>
                  <a:latin typeface="Trebuchet MS" pitchFamily="34" charset="0"/>
                </a:rPr>
              </a:br>
              <a:r>
                <a:rPr lang="en-US" sz="1200" smtClean="0">
                  <a:solidFill>
                    <a:schemeClr val="bg2"/>
                  </a:solidFill>
                  <a:latin typeface="Trebuchet MS" pitchFamily="34" charset="0"/>
                </a:rPr>
                <a:t>Password Hint:  </a:t>
              </a:r>
              <a:r>
                <a:rPr lang="en-US" sz="1200" smtClean="0">
                  <a:solidFill>
                    <a:srgbClr val="0F6FC6"/>
                  </a:solidFill>
                  <a:latin typeface="Trebuchet MS" pitchFamily="34" charset="0"/>
                </a:rPr>
                <a:t>What is my birth year?</a:t>
              </a:r>
              <a:endParaRPr lang="en-US" sz="1200" kern="1200" dirty="0">
                <a:solidFill>
                  <a:srgbClr val="0F6FC6"/>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2" name="Rounded Rectangle 41"/>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3"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grpSp>
      <p:sp>
        <p:nvSpPr>
          <p:cNvPr id="44" name="TextBox 43"/>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1 attempt left before </a:t>
            </a:r>
            <a:br>
              <a:rPr lang="en-US" sz="1000" smtClean="0">
                <a:solidFill>
                  <a:prstClr val="black"/>
                </a:solidFill>
                <a:latin typeface="Trebuchet MS" pitchFamily="34" charset="0"/>
              </a:rPr>
            </a:br>
            <a:r>
              <a:rPr lang="en-US" sz="1000" smtClean="0">
                <a:solidFill>
                  <a:prstClr val="black"/>
                </a:solidFill>
                <a:latin typeface="Trebuchet MS" pitchFamily="34" charset="0"/>
              </a:rPr>
              <a:t>the device must be reset</a:t>
            </a:r>
          </a:p>
        </p:txBody>
      </p:sp>
      <p:sp>
        <p:nvSpPr>
          <p:cNvPr id="45" name="Up Arrow 44"/>
          <p:cNvSpPr/>
          <p:nvPr/>
        </p:nvSpPr>
        <p:spPr>
          <a:xfrm>
            <a:off x="6061404" y="4047523"/>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6" name="Rounded Rectangle 45"/>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0"/>
          <p:cNvSpPr txBox="1">
            <a:spLocks/>
          </p:cNvSpPr>
          <p:nvPr/>
        </p:nvSpPr>
        <p:spPr bwMode="auto">
          <a:xfrm>
            <a:off x="3962399"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sp>
        <p:nvSpPr>
          <p:cNvPr id="29"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30" name="Group 29"/>
          <p:cNvGrpSpPr/>
          <p:nvPr/>
        </p:nvGrpSpPr>
        <p:grpSpPr>
          <a:xfrm>
            <a:off x="1622012" y="1901825"/>
            <a:ext cx="5899976" cy="2931078"/>
            <a:chOff x="1622012" y="1901825"/>
            <a:chExt cx="5899976" cy="2931078"/>
          </a:xfrm>
        </p:grpSpPr>
        <p:sp>
          <p:nvSpPr>
            <p:cNvPr id="31" name="Rounded Rectangle 30"/>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2" name="Rectangle 31"/>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3"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4" name="TextBox 33"/>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5" name="Rounded Rectangle 34"/>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6" name="Rounded Rectangle 35"/>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7" name="Rectangle 36"/>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8" name="Rectangle 37"/>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40" name="Rounded Rectangle 39"/>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42"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3" name="TextBox 42"/>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4" name="Rounded Rectangle 43"/>
            <p:cNvSpPr/>
            <p:nvPr/>
          </p:nvSpPr>
          <p:spPr>
            <a:xfrm>
              <a:off x="3049433" y="3723170"/>
              <a:ext cx="2514600" cy="304800"/>
            </a:xfrm>
            <a:prstGeom prst="round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5"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sp>
          <p:nvSpPr>
            <p:cNvPr id="39" name="TextBox 38"/>
            <p:cNvSpPr txBox="1"/>
            <p:nvPr/>
          </p:nvSpPr>
          <p:spPr>
            <a:xfrm>
              <a:off x="2027968" y="2697763"/>
              <a:ext cx="3749296" cy="461665"/>
            </a:xfrm>
            <a:prstGeom prst="rect">
              <a:avLst/>
            </a:prstGeom>
            <a:noFill/>
          </p:spPr>
          <p:txBody>
            <a:bodyPr wrap="none" rtlCol="0">
              <a:spAutoFit/>
            </a:bodyPr>
            <a:lstStyle/>
            <a:p>
              <a:r>
                <a:rPr lang="en-US" sz="1200" smtClean="0">
                  <a:solidFill>
                    <a:srgbClr val="0F6FC6"/>
                  </a:solidFill>
                  <a:latin typeface="Trebuchet MS" pitchFamily="34" charset="0"/>
                </a:rPr>
                <a:t>You must reset the device </a:t>
              </a:r>
              <a:br>
                <a:rPr lang="en-US" sz="1200" smtClean="0">
                  <a:solidFill>
                    <a:srgbClr val="0F6FC6"/>
                  </a:solidFill>
                  <a:latin typeface="Trebuchet MS" pitchFamily="34" charset="0"/>
                </a:rPr>
              </a:br>
              <a:r>
                <a:rPr lang="en-US" sz="1200" smtClean="0">
                  <a:solidFill>
                    <a:schemeClr val="bg2"/>
                  </a:solidFill>
                  <a:latin typeface="Trebuchet MS" pitchFamily="34" charset="0"/>
                </a:rPr>
                <a:t>An incorrect password was entered too many times</a:t>
              </a:r>
              <a:endParaRPr lang="en-US" sz="1200" kern="1200" dirty="0">
                <a:solidFill>
                  <a:srgbClr val="0F6FC6"/>
                </a:solidFill>
                <a:latin typeface="Trebuchet MS" pitchFamily="34" charset="0"/>
              </a:endParaRPr>
            </a:p>
          </p:txBody>
        </p:sp>
      </p:grpSp>
      <p:sp>
        <p:nvSpPr>
          <p:cNvPr id="46" name="TextBox 45"/>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0 attempts left before the device must be reset</a:t>
            </a:r>
          </a:p>
        </p:txBody>
      </p:sp>
      <p:sp>
        <p:nvSpPr>
          <p:cNvPr id="47" name="Up Arrow 46"/>
          <p:cNvSpPr/>
          <p:nvPr/>
        </p:nvSpPr>
        <p:spPr>
          <a:xfrm>
            <a:off x="6061404" y="4696109"/>
            <a:ext cx="381000" cy="9906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sp>
        <p:nvSpPr>
          <p:cNvPr id="48" name="Rounded Rectangle 47"/>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0"/>
          <p:cNvSpPr txBox="1">
            <a:spLocks/>
          </p:cNvSpPr>
          <p:nvPr/>
        </p:nvSpPr>
        <p:spPr bwMode="auto">
          <a:xfrm>
            <a:off x="6982690" y="185595"/>
            <a:ext cx="1948871" cy="5533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Prior Exp</a:t>
            </a:r>
            <a:endParaRPr lang="en-US" sz="2800" dirty="0">
              <a:gradFill>
                <a:gsLst>
                  <a:gs pos="28000">
                    <a:schemeClr val="bg2"/>
                  </a:gs>
                  <a:gs pos="48000">
                    <a:schemeClr val="bg2"/>
                  </a:gs>
                </a:gsLst>
                <a:lin ang="5400000" scaled="1"/>
              </a:gradFill>
              <a:latin typeface="Trebuchet MS" pitchFamily="34" charset="0"/>
            </a:endParaRPr>
          </a:p>
        </p:txBody>
      </p:sp>
      <p:grpSp>
        <p:nvGrpSpPr>
          <p:cNvPr id="25" name="Group 24"/>
          <p:cNvGrpSpPr/>
          <p:nvPr/>
        </p:nvGrpSpPr>
        <p:grpSpPr>
          <a:xfrm>
            <a:off x="1622012" y="1901825"/>
            <a:ext cx="5899976" cy="2931078"/>
            <a:chOff x="1622012" y="1901825"/>
            <a:chExt cx="5899976" cy="2931078"/>
          </a:xfrm>
        </p:grpSpPr>
        <p:sp>
          <p:nvSpPr>
            <p:cNvPr id="30" name="Rounded Rectangle 29"/>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1" name="Rectangle 30"/>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2"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3" name="TextBox 32"/>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Unlock an Enhanced Storage Device</a:t>
              </a:r>
            </a:p>
          </p:txBody>
        </p:sp>
        <p:sp>
          <p:nvSpPr>
            <p:cNvPr id="34" name="Rounded Rectangle 33"/>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35" name="Rounded Rectangle 34"/>
            <p:cNvSpPr/>
            <p:nvPr/>
          </p:nvSpPr>
          <p:spPr>
            <a:xfrm>
              <a:off x="5131432"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OK</a:t>
              </a:r>
              <a:endParaRPr lang="en-US" sz="800" dirty="0">
                <a:solidFill>
                  <a:prstClr val="black">
                    <a:lumMod val="95000"/>
                    <a:lumOff val="5000"/>
                  </a:prstClr>
                </a:solidFill>
                <a:latin typeface="Trebuchet MS" pitchFamily="34" charset="0"/>
              </a:endParaRPr>
            </a:p>
          </p:txBody>
        </p:sp>
        <p:sp>
          <p:nvSpPr>
            <p:cNvPr id="36" name="Rectangle 35"/>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7" name="Rectangle 36"/>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38" name="Rounded Rectangle 37"/>
            <p:cNvSpPr/>
            <p:nvPr/>
          </p:nvSpPr>
          <p:spPr>
            <a:xfrm>
              <a:off x="2076417" y="3315794"/>
              <a:ext cx="762000" cy="762000"/>
            </a:xfrm>
            <a:prstGeom prst="roundRect">
              <a:avLst/>
            </a:prstGeom>
            <a:gradFill>
              <a:gsLst>
                <a:gs pos="0">
                  <a:srgbClr val="5E9EFF"/>
                </a:gs>
                <a:gs pos="39999">
                  <a:srgbClr val="85C2FF"/>
                </a:gs>
                <a:gs pos="70000">
                  <a:srgbClr val="C4D6EB"/>
                </a:gs>
                <a:gs pos="100000">
                  <a:srgbClr val="FFEBFA"/>
                </a:gs>
              </a:gsLst>
              <a:lin ang="16200000" scaled="1"/>
            </a:gra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pic>
          <p:nvPicPr>
            <p:cNvPr id="39" name="Picture 2"/>
            <p:cNvPicPr>
              <a:picLocks noChangeAspect="1" noChangeArrowheads="1"/>
            </p:cNvPicPr>
            <p:nvPr/>
          </p:nvPicPr>
          <p:blipFill>
            <a:blip r:embed="rId3"/>
            <a:srcRect/>
            <a:stretch>
              <a:fillRect/>
            </a:stretch>
          </p:blipFill>
          <p:spPr bwMode="auto">
            <a:xfrm>
              <a:off x="2152616" y="3391994"/>
              <a:ext cx="609601" cy="609600"/>
            </a:xfrm>
            <a:prstGeom prst="rect">
              <a:avLst/>
            </a:prstGeom>
            <a:noFill/>
            <a:ln w="9525">
              <a:noFill/>
              <a:miter lim="800000"/>
              <a:headEnd/>
              <a:tailEnd/>
            </a:ln>
            <a:effectLst/>
          </p:spPr>
        </p:pic>
        <p:sp>
          <p:nvSpPr>
            <p:cNvPr id="40" name="TextBox 39"/>
            <p:cNvSpPr txBox="1"/>
            <p:nvPr/>
          </p:nvSpPr>
          <p:spPr>
            <a:xfrm>
              <a:off x="2961513" y="3315794"/>
              <a:ext cx="2677336" cy="307777"/>
            </a:xfrm>
            <a:prstGeom prst="rect">
              <a:avLst/>
            </a:prstGeom>
            <a:noFill/>
          </p:spPr>
          <p:txBody>
            <a:bodyPr wrap="none" rtlCol="0">
              <a:spAutoFit/>
            </a:bodyPr>
            <a:lstStyle/>
            <a:p>
              <a:pPr algn="l" rtl="0"/>
              <a:r>
                <a:rPr lang="en-US" sz="1400" kern="1200">
                  <a:solidFill>
                    <a:srgbClr val="0F6FC6">
                      <a:lumMod val="75000"/>
                    </a:srgbClr>
                  </a:solidFill>
                  <a:latin typeface="Trebuchet MS" pitchFamily="34" charset="0"/>
                  <a:ea typeface="+mn-ea"/>
                  <a:cs typeface="+mn-cs"/>
                </a:rPr>
                <a:t>Device </a:t>
              </a:r>
              <a:r>
                <a:rPr lang="en-US" sz="1400" kern="1200" smtClean="0">
                  <a:solidFill>
                    <a:srgbClr val="0F6FC6">
                      <a:lumMod val="75000"/>
                    </a:srgbClr>
                  </a:solidFill>
                  <a:latin typeface="Trebuchet MS" pitchFamily="34" charset="0"/>
                  <a:ea typeface="+mn-ea"/>
                  <a:cs typeface="+mn-cs"/>
                </a:rPr>
                <a:t>Name:  FOO </a:t>
              </a:r>
              <a:r>
                <a:rPr lang="en-US" sz="1400" kern="1200" dirty="0">
                  <a:solidFill>
                    <a:srgbClr val="0F6FC6">
                      <a:lumMod val="75000"/>
                    </a:srgbClr>
                  </a:solidFill>
                  <a:latin typeface="Trebuchet MS" pitchFamily="34" charset="0"/>
                  <a:ea typeface="+mn-ea"/>
                  <a:cs typeface="+mn-cs"/>
                </a:rPr>
                <a:t>Flash Drive</a:t>
              </a:r>
            </a:p>
          </p:txBody>
        </p:sp>
        <p:sp>
          <p:nvSpPr>
            <p:cNvPr id="41" name="Rounded Rectangle 40"/>
            <p:cNvSpPr/>
            <p:nvPr/>
          </p:nvSpPr>
          <p:spPr>
            <a:xfrm>
              <a:off x="3049433" y="3723170"/>
              <a:ext cx="2514600" cy="304800"/>
            </a:xfrm>
            <a:prstGeom prst="roundRect">
              <a:avLst/>
            </a:prstGeom>
            <a:solidFill>
              <a:schemeClr val="tx1">
                <a:lumMod val="75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kern="1200" dirty="0">
                <a:solidFill>
                  <a:prstClr val="black"/>
                </a:solidFill>
                <a:latin typeface="Trebuchet MS" pitchFamily="34" charset="0"/>
                <a:ea typeface="+mn-ea"/>
                <a:cs typeface="+mn-cs"/>
              </a:endParaRPr>
            </a:p>
          </p:txBody>
        </p:sp>
        <p:pic>
          <p:nvPicPr>
            <p:cNvPr id="42" name="Picture 2"/>
            <p:cNvPicPr>
              <a:picLocks noChangeAspect="1" noChangeArrowheads="1"/>
            </p:cNvPicPr>
            <p:nvPr/>
          </p:nvPicPr>
          <p:blipFill>
            <a:blip r:embed="rId4"/>
            <a:srcRect/>
            <a:stretch>
              <a:fillRect/>
            </a:stretch>
          </p:blipFill>
          <p:spPr bwMode="auto">
            <a:xfrm>
              <a:off x="1803991" y="2531804"/>
              <a:ext cx="333153" cy="321464"/>
            </a:xfrm>
            <a:prstGeom prst="rect">
              <a:avLst/>
            </a:prstGeom>
            <a:noFill/>
            <a:ln w="9525">
              <a:noFill/>
              <a:miter lim="800000"/>
              <a:headEnd/>
              <a:tailEnd/>
            </a:ln>
            <a:effectLst/>
          </p:spPr>
        </p:pic>
        <p:sp>
          <p:nvSpPr>
            <p:cNvPr id="43" name="TextBox 42"/>
            <p:cNvSpPr txBox="1"/>
            <p:nvPr/>
          </p:nvSpPr>
          <p:spPr>
            <a:xfrm>
              <a:off x="2027968" y="2697763"/>
              <a:ext cx="3749296" cy="461665"/>
            </a:xfrm>
            <a:prstGeom prst="rect">
              <a:avLst/>
            </a:prstGeom>
            <a:noFill/>
          </p:spPr>
          <p:txBody>
            <a:bodyPr wrap="none" rtlCol="0">
              <a:spAutoFit/>
            </a:bodyPr>
            <a:lstStyle/>
            <a:p>
              <a:r>
                <a:rPr lang="en-US" sz="1200" smtClean="0">
                  <a:solidFill>
                    <a:srgbClr val="0F6FC6"/>
                  </a:solidFill>
                  <a:latin typeface="Trebuchet MS" pitchFamily="34" charset="0"/>
                </a:rPr>
                <a:t>You must reset the device </a:t>
              </a:r>
              <a:br>
                <a:rPr lang="en-US" sz="1200" smtClean="0">
                  <a:solidFill>
                    <a:srgbClr val="0F6FC6"/>
                  </a:solidFill>
                  <a:latin typeface="Trebuchet MS" pitchFamily="34" charset="0"/>
                </a:rPr>
              </a:br>
              <a:r>
                <a:rPr lang="en-US" sz="1200" smtClean="0">
                  <a:solidFill>
                    <a:schemeClr val="bg2"/>
                  </a:solidFill>
                  <a:latin typeface="Trebuchet MS" pitchFamily="34" charset="0"/>
                </a:rPr>
                <a:t>An incorrect password was entered too many times</a:t>
              </a:r>
              <a:endParaRPr lang="en-US" sz="1200" kern="1200" dirty="0">
                <a:solidFill>
                  <a:srgbClr val="0F6FC6"/>
                </a:solidFill>
                <a:latin typeface="Trebuchet MS" pitchFamily="34" charset="0"/>
              </a:endParaRPr>
            </a:p>
          </p:txBody>
        </p:sp>
      </p:grpSp>
      <p:sp>
        <p:nvSpPr>
          <p:cNvPr id="44" name="TextBox 43"/>
          <p:cNvSpPr txBox="1"/>
          <p:nvPr/>
        </p:nvSpPr>
        <p:spPr>
          <a:xfrm>
            <a:off x="5617603" y="3676481"/>
            <a:ext cx="1644433" cy="400110"/>
          </a:xfrm>
          <a:prstGeom prst="rect">
            <a:avLst/>
          </a:prstGeom>
          <a:noFill/>
        </p:spPr>
        <p:txBody>
          <a:bodyPr wrap="square" rtlCol="0">
            <a:spAutoFit/>
          </a:bodyPr>
          <a:lstStyle/>
          <a:p>
            <a:r>
              <a:rPr lang="en-US" sz="1000" smtClean="0">
                <a:solidFill>
                  <a:prstClr val="black"/>
                </a:solidFill>
                <a:latin typeface="Trebuchet MS" pitchFamily="34" charset="0"/>
              </a:rPr>
              <a:t>0 attempts left before the device must be reset</a:t>
            </a:r>
          </a:p>
        </p:txBody>
      </p:sp>
      <p:sp>
        <p:nvSpPr>
          <p:cNvPr id="45" name="Rounded Rectangle 44"/>
          <p:cNvSpPr/>
          <p:nvPr/>
        </p:nvSpPr>
        <p:spPr>
          <a:xfrm>
            <a:off x="5840424" y="4509800"/>
            <a:ext cx="822960"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Reset Device</a:t>
            </a:r>
          </a:p>
        </p:txBody>
      </p:sp>
      <p:sp>
        <p:nvSpPr>
          <p:cNvPr id="46" name="Freeform 45"/>
          <p:cNvSpPr/>
          <p:nvPr/>
        </p:nvSpPr>
        <p:spPr>
          <a:xfrm rot="20359169">
            <a:off x="6560215"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2588" y="5078819"/>
            <a:ext cx="8380412" cy="1015663"/>
          </a:xfrm>
          <a:prstGeom prst="rect">
            <a:avLst/>
          </a:prstGeom>
          <a:noFill/>
        </p:spPr>
        <p:txBody>
          <a:bodyPr wrap="square" rtlCol="0">
            <a:spAutoFit/>
          </a:bodyPr>
          <a:lstStyle/>
          <a:p>
            <a:pPr algn="ct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Only displayed if the </a:t>
            </a:r>
            <a:r>
              <a:rPr lang="en-US"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security </a:t>
            </a: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ID </a:t>
            </a: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 present on the </a:t>
            </a:r>
            <a:r>
              <a:rPr lang="en-US"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a:t>
            </a: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t>
            </a:r>
          </a:p>
          <a:p>
            <a:pPr algn="ctr"/>
            <a:endPar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algn="ct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Need help content to explain where to find security ID?</a:t>
            </a:r>
          </a:p>
        </p:txBody>
      </p:sp>
      <p:sp>
        <p:nvSpPr>
          <p:cNvPr id="16"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53" name="Group 52"/>
          <p:cNvGrpSpPr/>
          <p:nvPr/>
        </p:nvGrpSpPr>
        <p:grpSpPr>
          <a:xfrm>
            <a:off x="1622012" y="1901825"/>
            <a:ext cx="5899976" cy="2931078"/>
            <a:chOff x="1622012" y="1901825"/>
            <a:chExt cx="5899976" cy="2931078"/>
          </a:xfrm>
        </p:grpSpPr>
        <p:sp>
          <p:nvSpPr>
            <p:cNvPr id="34" name="Rounded Rectangle 33"/>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5" name="Rectangle 34"/>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36"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7" name="TextBox 36"/>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Reset Enhanced Storage Device</a:t>
              </a:r>
            </a:p>
          </p:txBody>
        </p:sp>
        <p:sp>
          <p:nvSpPr>
            <p:cNvPr id="39" name="Rounded Rectangle 38"/>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40" name="Rounded Rectangle 39"/>
            <p:cNvSpPr/>
            <p:nvPr/>
          </p:nvSpPr>
          <p:spPr>
            <a:xfrm>
              <a:off x="6080908"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Next</a:t>
              </a:r>
              <a:endParaRPr lang="en-US" sz="800" dirty="0">
                <a:solidFill>
                  <a:prstClr val="black">
                    <a:lumMod val="95000"/>
                    <a:lumOff val="5000"/>
                  </a:prstClr>
                </a:solidFill>
                <a:latin typeface="Trebuchet MS" pitchFamily="34" charset="0"/>
              </a:endParaRPr>
            </a:p>
          </p:txBody>
        </p:sp>
        <p:sp>
          <p:nvSpPr>
            <p:cNvPr id="42" name="Rectangle 41"/>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43" name="Rectangle 42"/>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47" name="Rectangle 46"/>
            <p:cNvSpPr/>
            <p:nvPr/>
          </p:nvSpPr>
          <p:spPr>
            <a:xfrm>
              <a:off x="2131831" y="3903931"/>
              <a:ext cx="2514600" cy="304800"/>
            </a:xfrm>
            <a:prstGeom prst="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Trebuchet MS" pitchFamily="34" charset="0"/>
              </a:endParaRPr>
            </a:p>
          </p:txBody>
        </p:sp>
        <p:sp>
          <p:nvSpPr>
            <p:cNvPr id="49" name="TextBox 48"/>
            <p:cNvSpPr txBox="1"/>
            <p:nvPr/>
          </p:nvSpPr>
          <p:spPr>
            <a:xfrm>
              <a:off x="2027967" y="2697763"/>
              <a:ext cx="5191539" cy="1200329"/>
            </a:xfrm>
            <a:prstGeom prst="rect">
              <a:avLst/>
            </a:prstGeom>
            <a:noFill/>
          </p:spPr>
          <p:txBody>
            <a:bodyPr wrap="square" rtlCol="0">
              <a:spAutoFit/>
            </a:bodyPr>
            <a:lstStyle/>
            <a:p>
              <a:r>
                <a:rPr lang="en-US" sz="1200" smtClean="0">
                  <a:solidFill>
                    <a:srgbClr val="0F6FC6"/>
                  </a:solidFill>
                  <a:latin typeface="Trebuchet MS" pitchFamily="34" charset="0"/>
                </a:rPr>
                <a:t>Type the Security Identifier that is printed on the device </a:t>
              </a:r>
              <a:br>
                <a:rPr lang="en-US" sz="1200" smtClean="0">
                  <a:solidFill>
                    <a:srgbClr val="0F6FC6"/>
                  </a:solidFill>
                  <a:latin typeface="Trebuchet MS" pitchFamily="34" charset="0"/>
                </a:rPr>
              </a:br>
              <a:r>
                <a:rPr lang="en-US" sz="1200" smtClean="0">
                  <a:solidFill>
                    <a:schemeClr val="bg2"/>
                  </a:solidFill>
                  <a:latin typeface="Trebuchet MS" pitchFamily="34" charset="0"/>
                </a:rPr>
                <a:t> </a:t>
              </a:r>
            </a:p>
            <a:p>
              <a:r>
                <a:rPr lang="en-US" sz="1200" smtClean="0">
                  <a:solidFill>
                    <a:schemeClr val="bg2"/>
                  </a:solidFill>
                  <a:latin typeface="Trebuchet MS" pitchFamily="34" charset="0"/>
                </a:rPr>
                <a:t>Before the device can be reset, you need to type the Security Identifier. </a:t>
              </a:r>
              <a:r>
                <a:rPr lang="en-US" sz="1200" smtClean="0">
                  <a:solidFill>
                    <a:srgbClr val="0F6FC6"/>
                  </a:solidFill>
                  <a:latin typeface="Trebuchet MS" pitchFamily="34" charset="0"/>
                </a:rPr>
                <a:t>What is Security Identifier?</a:t>
              </a:r>
            </a:p>
            <a:p>
              <a:endParaRPr lang="en-US" sz="1200" smtClean="0">
                <a:solidFill>
                  <a:schemeClr val="bg2"/>
                </a:solidFill>
                <a:latin typeface="Trebuchet MS" pitchFamily="34" charset="0"/>
              </a:endParaRPr>
            </a:p>
            <a:p>
              <a:r>
                <a:rPr lang="en-US" sz="1200" smtClean="0">
                  <a:solidFill>
                    <a:schemeClr val="bg2"/>
                  </a:solidFill>
                  <a:latin typeface="Trebuchet MS" pitchFamily="34" charset="0"/>
                </a:rPr>
                <a:t>Security Identifier:</a:t>
              </a:r>
              <a:endParaRPr lang="en-US" sz="1200" dirty="0" smtClean="0">
                <a:solidFill>
                  <a:schemeClr val="bg2"/>
                </a:soli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31" name="Group 30"/>
          <p:cNvGrpSpPr/>
          <p:nvPr/>
        </p:nvGrpSpPr>
        <p:grpSpPr>
          <a:xfrm>
            <a:off x="1622012" y="1901825"/>
            <a:ext cx="5899976" cy="2934314"/>
            <a:chOff x="1622012" y="1901825"/>
            <a:chExt cx="5899976" cy="2934314"/>
          </a:xfrm>
        </p:grpSpPr>
        <p:sp>
          <p:nvSpPr>
            <p:cNvPr id="16" name="Rounded Rectangle 15"/>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30" name="Rectangle 29"/>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20"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1" name="TextBox 20"/>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Reset Enhanced Storage Device</a:t>
              </a:r>
            </a:p>
          </p:txBody>
        </p:sp>
        <p:sp>
          <p:nvSpPr>
            <p:cNvPr id="22" name="Rounded Rectangle 21"/>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Cancel</a:t>
              </a:r>
              <a:endParaRPr lang="en-US" sz="800" dirty="0">
                <a:solidFill>
                  <a:prstClr val="black">
                    <a:lumMod val="95000"/>
                    <a:lumOff val="5000"/>
                  </a:prstClr>
                </a:solidFill>
                <a:latin typeface="Trebuchet MS" pitchFamily="34" charset="0"/>
              </a:endParaRPr>
            </a:p>
          </p:txBody>
        </p:sp>
        <p:sp>
          <p:nvSpPr>
            <p:cNvPr id="23" name="Rounded Rectangle 22"/>
            <p:cNvSpPr/>
            <p:nvPr/>
          </p:nvSpPr>
          <p:spPr>
            <a:xfrm>
              <a:off x="6080908"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Next</a:t>
              </a:r>
              <a:endParaRPr lang="en-US" sz="800" dirty="0">
                <a:solidFill>
                  <a:prstClr val="black">
                    <a:lumMod val="95000"/>
                    <a:lumOff val="5000"/>
                  </a:prstClr>
                </a:solidFill>
                <a:latin typeface="Trebuchet MS" pitchFamily="34" charset="0"/>
              </a:endParaRPr>
            </a:p>
          </p:txBody>
        </p:sp>
        <p:sp>
          <p:nvSpPr>
            <p:cNvPr id="24" name="Rectangle 23"/>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5" name="Rectangle 24"/>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6" name="Rectangle 25"/>
            <p:cNvSpPr/>
            <p:nvPr/>
          </p:nvSpPr>
          <p:spPr>
            <a:xfrm>
              <a:off x="2131831" y="3903931"/>
              <a:ext cx="2514600" cy="304800"/>
            </a:xfrm>
            <a:prstGeom prst="rect">
              <a:avLst/>
            </a:prstGeom>
            <a:no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0F6FC6"/>
                  </a:solidFill>
                  <a:latin typeface="Trebuchet MS" pitchFamily="34" charset="0"/>
                </a:rPr>
                <a:t>6Ab4czhefr3456</a:t>
              </a:r>
              <a:endParaRPr lang="en-US" dirty="0">
                <a:solidFill>
                  <a:prstClr val="black"/>
                </a:solidFill>
                <a:latin typeface="Trebuchet MS" pitchFamily="34" charset="0"/>
              </a:endParaRPr>
            </a:p>
          </p:txBody>
        </p:sp>
        <p:sp>
          <p:nvSpPr>
            <p:cNvPr id="27" name="TextBox 26"/>
            <p:cNvSpPr txBox="1"/>
            <p:nvPr/>
          </p:nvSpPr>
          <p:spPr>
            <a:xfrm>
              <a:off x="2027967" y="2697763"/>
              <a:ext cx="5191539" cy="1200329"/>
            </a:xfrm>
            <a:prstGeom prst="rect">
              <a:avLst/>
            </a:prstGeom>
            <a:noFill/>
          </p:spPr>
          <p:txBody>
            <a:bodyPr wrap="square" rtlCol="0">
              <a:spAutoFit/>
            </a:bodyPr>
            <a:lstStyle/>
            <a:p>
              <a:r>
                <a:rPr lang="en-US" sz="1200" smtClean="0">
                  <a:solidFill>
                    <a:srgbClr val="0F6FC6"/>
                  </a:solidFill>
                  <a:latin typeface="Trebuchet MS" pitchFamily="34" charset="0"/>
                </a:rPr>
                <a:t>Type the Security Identifier that is printed on the device </a:t>
              </a:r>
              <a:br>
                <a:rPr lang="en-US" sz="1200" smtClean="0">
                  <a:solidFill>
                    <a:srgbClr val="0F6FC6"/>
                  </a:solidFill>
                  <a:latin typeface="Trebuchet MS" pitchFamily="34" charset="0"/>
                </a:rPr>
              </a:br>
              <a:r>
                <a:rPr lang="en-US" sz="1200" smtClean="0">
                  <a:solidFill>
                    <a:schemeClr val="bg2"/>
                  </a:solidFill>
                  <a:latin typeface="Trebuchet MS" pitchFamily="34" charset="0"/>
                </a:rPr>
                <a:t> </a:t>
              </a:r>
            </a:p>
            <a:p>
              <a:r>
                <a:rPr lang="en-US" sz="1200" smtClean="0">
                  <a:solidFill>
                    <a:schemeClr val="bg2"/>
                  </a:solidFill>
                  <a:latin typeface="Trebuchet MS" pitchFamily="34" charset="0"/>
                </a:rPr>
                <a:t>Before the device can be reset, you need to type the Security Identifier. </a:t>
              </a:r>
              <a:r>
                <a:rPr lang="en-US" sz="1200" smtClean="0">
                  <a:solidFill>
                    <a:srgbClr val="0F6FC6"/>
                  </a:solidFill>
                  <a:latin typeface="Trebuchet MS" pitchFamily="34" charset="0"/>
                </a:rPr>
                <a:t>What is Security Identifier?</a:t>
              </a:r>
            </a:p>
            <a:p>
              <a:endParaRPr lang="en-US" sz="1200" smtClean="0">
                <a:solidFill>
                  <a:schemeClr val="bg2"/>
                </a:solidFill>
                <a:latin typeface="Trebuchet MS" pitchFamily="34" charset="0"/>
              </a:endParaRPr>
            </a:p>
            <a:p>
              <a:r>
                <a:rPr lang="en-US" sz="1200" smtClean="0">
                  <a:solidFill>
                    <a:schemeClr val="bg2"/>
                  </a:solidFill>
                  <a:latin typeface="Trebuchet MS" pitchFamily="34" charset="0"/>
                </a:rPr>
                <a:t>Security Identifier:</a:t>
              </a:r>
              <a:endParaRPr lang="en-US" sz="1200" dirty="0" smtClean="0">
                <a:solidFill>
                  <a:schemeClr val="bg2"/>
                </a:solidFill>
                <a:latin typeface="Trebuchet MS" pitchFamily="34" charset="0"/>
              </a:endParaRPr>
            </a:p>
          </p:txBody>
        </p:sp>
        <p:sp>
          <p:nvSpPr>
            <p:cNvPr id="29" name="Freeform 28"/>
            <p:cNvSpPr/>
            <p:nvPr/>
          </p:nvSpPr>
          <p:spPr>
            <a:xfrm rot="20359169">
              <a:off x="6560210" y="460392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glow rad="101600">
                <a:schemeClr val="accent5">
                  <a:satMod val="175000"/>
                  <a:alpha val="40000"/>
                </a:schemeClr>
              </a:glow>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black">
                    <a:lumMod val="95000"/>
                    <a:lumOff val="5000"/>
                  </a:prstClr>
                </a:soli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24" name="Group 23"/>
          <p:cNvGrpSpPr/>
          <p:nvPr/>
        </p:nvGrpSpPr>
        <p:grpSpPr>
          <a:xfrm>
            <a:off x="1622012" y="1901825"/>
            <a:ext cx="5899976" cy="2931078"/>
            <a:chOff x="1622012" y="1901825"/>
            <a:chExt cx="5899976" cy="2931078"/>
          </a:xfrm>
        </p:grpSpPr>
        <p:grpSp>
          <p:nvGrpSpPr>
            <p:cNvPr id="12" name="Group 11"/>
            <p:cNvGrpSpPr/>
            <p:nvPr/>
          </p:nvGrpSpPr>
          <p:grpSpPr>
            <a:xfrm>
              <a:off x="1622012" y="1901825"/>
              <a:ext cx="5899976" cy="2931078"/>
              <a:chOff x="1622012" y="1901825"/>
              <a:chExt cx="5899976" cy="2931078"/>
            </a:xfrm>
          </p:grpSpPr>
          <p:sp>
            <p:nvSpPr>
              <p:cNvPr id="13" name="Rounded Rectangle 12"/>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14" name="Rectangle 13"/>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15"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16" name="TextBox 15"/>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Reset Enhanced Storage Device</a:t>
                </a:r>
              </a:p>
            </p:txBody>
          </p:sp>
          <p:sp>
            <p:nvSpPr>
              <p:cNvPr id="17" name="Rounded Rectangle 16"/>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Close</a:t>
                </a:r>
                <a:endParaRPr lang="en-US" sz="800" dirty="0">
                  <a:solidFill>
                    <a:prstClr val="black">
                      <a:lumMod val="95000"/>
                      <a:lumOff val="5000"/>
                    </a:prstClr>
                  </a:solidFill>
                  <a:latin typeface="Trebuchet MS" pitchFamily="34" charset="0"/>
                </a:endParaRPr>
              </a:p>
            </p:txBody>
          </p:sp>
          <p:sp>
            <p:nvSpPr>
              <p:cNvPr id="19" name="Rectangle 18"/>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0" name="Rectangle 19"/>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2" name="TextBox 21"/>
              <p:cNvSpPr txBox="1"/>
              <p:nvPr/>
            </p:nvSpPr>
            <p:spPr>
              <a:xfrm>
                <a:off x="2027967" y="2697763"/>
                <a:ext cx="5191539" cy="646331"/>
              </a:xfrm>
              <a:prstGeom prst="rect">
                <a:avLst/>
              </a:prstGeom>
              <a:noFill/>
            </p:spPr>
            <p:txBody>
              <a:bodyPr wrap="square" rtlCol="0">
                <a:spAutoFit/>
              </a:bodyPr>
              <a:lstStyle/>
              <a:p>
                <a:r>
                  <a:rPr lang="en-US" sz="1200" smtClean="0">
                    <a:solidFill>
                      <a:srgbClr val="0F6FC6"/>
                    </a:solidFill>
                    <a:latin typeface="Trebuchet MS" pitchFamily="34" charset="0"/>
                  </a:rPr>
                  <a:t>Resetting the device </a:t>
                </a:r>
                <a:br>
                  <a:rPr lang="en-US" sz="1200" smtClean="0">
                    <a:solidFill>
                      <a:srgbClr val="0F6FC6"/>
                    </a:solidFill>
                    <a:latin typeface="Trebuchet MS" pitchFamily="34" charset="0"/>
                  </a:rPr>
                </a:br>
                <a:endParaRPr lang="en-US" sz="1200" smtClean="0">
                  <a:solidFill>
                    <a:schemeClr val="bg2"/>
                  </a:solidFill>
                  <a:latin typeface="Trebuchet MS" pitchFamily="34" charset="0"/>
                </a:endParaRPr>
              </a:p>
              <a:p>
                <a:r>
                  <a:rPr lang="en-US" sz="1200" smtClean="0">
                    <a:solidFill>
                      <a:schemeClr val="bg2"/>
                    </a:solidFill>
                    <a:latin typeface="Trebuchet MS" pitchFamily="34" charset="0"/>
                  </a:rPr>
                  <a:t>Do not remove the device until complete. </a:t>
                </a:r>
                <a:endParaRPr lang="en-US" sz="1200" dirty="0" smtClean="0">
                  <a:solidFill>
                    <a:schemeClr val="bg2"/>
                  </a:solidFill>
                  <a:latin typeface="Trebuchet MS" pitchFamily="34" charset="0"/>
                </a:endParaRPr>
              </a:p>
            </p:txBody>
          </p:sp>
        </p:grpSp>
        <p:pic>
          <p:nvPicPr>
            <p:cNvPr id="4098" name="Picture 2"/>
            <p:cNvPicPr>
              <a:picLocks noChangeAspect="1" noChangeArrowheads="1"/>
            </p:cNvPicPr>
            <p:nvPr/>
          </p:nvPicPr>
          <p:blipFill>
            <a:blip r:embed="rId3"/>
            <a:srcRect/>
            <a:stretch>
              <a:fillRect/>
            </a:stretch>
          </p:blipFill>
          <p:spPr bwMode="auto">
            <a:xfrm>
              <a:off x="2209800" y="3627538"/>
              <a:ext cx="4743450" cy="247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9"/>
          <p:cNvGrpSpPr>
            <a:grpSpLocks noChangeAspect="1"/>
          </p:cNvGrpSpPr>
          <p:nvPr/>
        </p:nvGrpSpPr>
        <p:grpSpPr>
          <a:xfrm>
            <a:off x="7435271" y="154511"/>
            <a:ext cx="1546194" cy="2496733"/>
            <a:chOff x="-206171" y="2178716"/>
            <a:chExt cx="2726520" cy="4402675"/>
          </a:xfrm>
        </p:grpSpPr>
        <p:sp>
          <p:nvSpPr>
            <p:cNvPr id="19" name="Parallelogram 18"/>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0" name="Rectangle 19"/>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21" name="Freeform 20"/>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2" name="Rectangle 21"/>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sp>
        <p:nvSpPr>
          <p:cNvPr id="2" name="Title 1"/>
          <p:cNvSpPr>
            <a:spLocks noGrp="1"/>
          </p:cNvSpPr>
          <p:nvPr>
            <p:ph type="title"/>
          </p:nvPr>
        </p:nvSpPr>
        <p:spPr/>
        <p:txBody>
          <a:bodyPr/>
          <a:lstStyle/>
          <a:p>
            <a:r>
              <a:rPr lang="en-US" smtClean="0"/>
              <a:t>Industry Standards</a:t>
            </a:r>
            <a:endParaRPr lang="en-US" dirty="0"/>
          </a:p>
        </p:txBody>
      </p:sp>
      <p:sp>
        <p:nvSpPr>
          <p:cNvPr id="3" name="Content Placeholder 2"/>
          <p:cNvSpPr>
            <a:spLocks noGrp="1"/>
          </p:cNvSpPr>
          <p:nvPr>
            <p:ph idx="1"/>
          </p:nvPr>
        </p:nvSpPr>
        <p:spPr>
          <a:xfrm>
            <a:off x="408226" y="3055257"/>
            <a:ext cx="8380412" cy="2896177"/>
          </a:xfrm>
        </p:spPr>
        <p:txBody>
          <a:bodyPr/>
          <a:lstStyle/>
          <a:p>
            <a:r>
              <a:rPr lang="en-US" dirty="0" smtClean="0"/>
              <a:t>Enhanced Storage is uses the </a:t>
            </a:r>
            <a:br>
              <a:rPr lang="en-US" dirty="0" smtClean="0"/>
            </a:br>
            <a:r>
              <a:rPr lang="en-US" dirty="0" smtClean="0"/>
              <a:t>IEEE 1667 standard as the device communication protocol</a:t>
            </a:r>
          </a:p>
          <a:p>
            <a:r>
              <a:rPr lang="en-US" dirty="0" smtClean="0"/>
              <a:t>IEEE 1667:  “Standard Protocol for Authentication in Host Attachments </a:t>
            </a:r>
            <a:br>
              <a:rPr lang="en-US" dirty="0" smtClean="0"/>
            </a:br>
            <a:r>
              <a:rPr lang="en-US" dirty="0" smtClean="0"/>
              <a:t>of Transient Storage Devices”</a:t>
            </a:r>
          </a:p>
        </p:txBody>
      </p:sp>
      <p:pic>
        <p:nvPicPr>
          <p:cNvPr id="3076" name="Picture 4" descr="IEEE.logo.jpg"/>
          <p:cNvPicPr>
            <a:picLocks noChangeAspect="1" noChangeArrowheads="1"/>
          </p:cNvPicPr>
          <p:nvPr/>
        </p:nvPicPr>
        <p:blipFill>
          <a:blip r:embed="rId3"/>
          <a:srcRect/>
          <a:stretch>
            <a:fillRect/>
          </a:stretch>
        </p:blipFill>
        <p:spPr bwMode="auto">
          <a:xfrm>
            <a:off x="3497014" y="1171029"/>
            <a:ext cx="1160444" cy="1439310"/>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0"/>
          <p:cNvSpPr txBox="1">
            <a:spLocks/>
          </p:cNvSpPr>
          <p:nvPr/>
        </p:nvSpPr>
        <p:spPr bwMode="auto">
          <a:xfrm>
            <a:off x="6123708" y="185595"/>
            <a:ext cx="2807854" cy="5533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ctr"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800" smtClean="0">
                <a:gradFill>
                  <a:gsLst>
                    <a:gs pos="28000">
                      <a:schemeClr val="bg2"/>
                    </a:gs>
                    <a:gs pos="48000">
                      <a:schemeClr val="bg2"/>
                    </a:gs>
                  </a:gsLst>
                  <a:lin ang="5400000" scaled="1"/>
                </a:gradFill>
                <a:latin typeface="Trebuchet MS" pitchFamily="34" charset="0"/>
              </a:rPr>
              <a:t>Forgot PWD Exp</a:t>
            </a:r>
            <a:endParaRPr lang="en-US" sz="2800" dirty="0">
              <a:gradFill>
                <a:gsLst>
                  <a:gs pos="28000">
                    <a:schemeClr val="bg2"/>
                  </a:gs>
                  <a:gs pos="48000">
                    <a:schemeClr val="bg2"/>
                  </a:gs>
                </a:gsLst>
                <a:lin ang="5400000" scaled="1"/>
              </a:gradFill>
              <a:latin typeface="Trebuchet MS" pitchFamily="34" charset="0"/>
            </a:endParaRPr>
          </a:p>
        </p:txBody>
      </p:sp>
      <p:grpSp>
        <p:nvGrpSpPr>
          <p:cNvPr id="25" name="Group 24"/>
          <p:cNvGrpSpPr/>
          <p:nvPr/>
        </p:nvGrpSpPr>
        <p:grpSpPr>
          <a:xfrm>
            <a:off x="1622012" y="1901825"/>
            <a:ext cx="5899976" cy="2931078"/>
            <a:chOff x="1622012" y="1901825"/>
            <a:chExt cx="5899976" cy="2931078"/>
          </a:xfrm>
        </p:grpSpPr>
        <p:grpSp>
          <p:nvGrpSpPr>
            <p:cNvPr id="15" name="Group 11"/>
            <p:cNvGrpSpPr/>
            <p:nvPr/>
          </p:nvGrpSpPr>
          <p:grpSpPr>
            <a:xfrm>
              <a:off x="1622012" y="1901825"/>
              <a:ext cx="5899976" cy="2931078"/>
              <a:chOff x="1622012" y="1901825"/>
              <a:chExt cx="5899976" cy="2931078"/>
            </a:xfrm>
          </p:grpSpPr>
          <p:sp>
            <p:nvSpPr>
              <p:cNvPr id="17" name="Rounded Rectangle 16"/>
              <p:cNvSpPr/>
              <p:nvPr/>
            </p:nvSpPr>
            <p:spPr>
              <a:xfrm>
                <a:off x="1622012" y="1901825"/>
                <a:ext cx="5899976" cy="2931078"/>
              </a:xfrm>
              <a:prstGeom prst="roundRect">
                <a:avLst>
                  <a:gd name="adj" fmla="val 2455"/>
                </a:avLst>
              </a:prstGeom>
              <a:solidFill>
                <a:schemeClr val="tx1">
                  <a:lumMod val="95000"/>
                </a:schemeClr>
              </a:soli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18" name="Rectangle 17"/>
              <p:cNvSpPr/>
              <p:nvPr/>
            </p:nvSpPr>
            <p:spPr>
              <a:xfrm>
                <a:off x="1799368" y="2500663"/>
                <a:ext cx="5486400" cy="1843143"/>
              </a:xfrm>
              <a:prstGeom prst="rect">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rebuchet MS" pitchFamily="34" charset="0"/>
                </a:endParaRPr>
              </a:p>
            </p:txBody>
          </p:sp>
          <p:sp>
            <p:nvSpPr>
              <p:cNvPr id="19" name="Rectangle 12"/>
              <p:cNvSpPr/>
              <p:nvPr/>
            </p:nvSpPr>
            <p:spPr>
              <a:xfrm>
                <a:off x="7042113" y="1935762"/>
                <a:ext cx="396055" cy="132403"/>
              </a:xfrm>
              <a:prstGeom prst="rect">
                <a:avLst/>
              </a:prstGeom>
              <a:solidFill>
                <a:schemeClr val="tx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ndParaRPr>
              </a:p>
            </p:txBody>
          </p:sp>
          <p:sp>
            <p:nvSpPr>
              <p:cNvPr id="20" name="TextBox 19"/>
              <p:cNvSpPr txBox="1"/>
              <p:nvPr/>
            </p:nvSpPr>
            <p:spPr>
              <a:xfrm>
                <a:off x="1709313" y="2162131"/>
                <a:ext cx="3061855" cy="230832"/>
              </a:xfrm>
              <a:prstGeom prst="rect">
                <a:avLst/>
              </a:prstGeom>
              <a:noFill/>
            </p:spPr>
            <p:txBody>
              <a:bodyPr wrap="square" rtlCol="0">
                <a:spAutoFit/>
              </a:bodyPr>
              <a:lstStyle/>
              <a:p>
                <a:r>
                  <a:rPr lang="en-US" sz="900" smtClean="0">
                    <a:solidFill>
                      <a:prstClr val="white">
                        <a:lumMod val="50000"/>
                      </a:prstClr>
                    </a:solidFill>
                    <a:latin typeface="Trebuchet MS" pitchFamily="34" charset="0"/>
                    <a:cs typeface="Segoe UI" pitchFamily="34" charset="0"/>
                  </a:rPr>
                  <a:t>Reset Enhanced Storage Device</a:t>
                </a:r>
              </a:p>
            </p:txBody>
          </p:sp>
          <p:sp>
            <p:nvSpPr>
              <p:cNvPr id="21" name="Rounded Rectangle 20"/>
              <p:cNvSpPr/>
              <p:nvPr/>
            </p:nvSpPr>
            <p:spPr>
              <a:xfrm>
                <a:off x="6789901" y="4509800"/>
                <a:ext cx="582476" cy="168141"/>
              </a:xfrm>
              <a:prstGeom prst="round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prstClr val="black">
                        <a:lumMod val="95000"/>
                        <a:lumOff val="5000"/>
                      </a:prstClr>
                    </a:solidFill>
                    <a:latin typeface="Trebuchet MS" pitchFamily="34" charset="0"/>
                  </a:rPr>
                  <a:t>Close</a:t>
                </a:r>
                <a:endParaRPr lang="en-US" sz="800" dirty="0">
                  <a:solidFill>
                    <a:prstClr val="black">
                      <a:lumMod val="95000"/>
                      <a:lumOff val="5000"/>
                    </a:prstClr>
                  </a:solidFill>
                  <a:latin typeface="Trebuchet MS" pitchFamily="34" charset="0"/>
                </a:endParaRPr>
              </a:p>
            </p:txBody>
          </p:sp>
          <p:sp>
            <p:nvSpPr>
              <p:cNvPr id="22" name="Rectangle 21"/>
              <p:cNvSpPr/>
              <p:nvPr/>
            </p:nvSpPr>
            <p:spPr>
              <a:xfrm>
                <a:off x="72857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3" name="Rectangle 22"/>
              <p:cNvSpPr/>
              <p:nvPr/>
            </p:nvSpPr>
            <p:spPr>
              <a:xfrm>
                <a:off x="7057168" y="1935763"/>
                <a:ext cx="202317" cy="125824"/>
              </a:xfrm>
              <a:prstGeom prst="rect">
                <a:avLst/>
              </a:prstGeom>
              <a:gradFill flip="none" rotWithShape="1">
                <a:gsLst>
                  <a:gs pos="51000">
                    <a:schemeClr val="tx1">
                      <a:lumMod val="85000"/>
                    </a:schemeClr>
                  </a:gs>
                  <a:gs pos="50000">
                    <a:schemeClr val="tx1">
                      <a:lumMod val="95000"/>
                    </a:schemeClr>
                  </a:gs>
                  <a:gs pos="100000">
                    <a:schemeClr val="tx1">
                      <a:lumMod val="95000"/>
                    </a:schemeClr>
                  </a:gs>
                </a:gsLst>
                <a:lin ang="5400000" scaled="0"/>
                <a:tileRect/>
              </a:gradFill>
              <a:ln w="3175">
                <a:solidFill>
                  <a:schemeClr val="bg2">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black">
                      <a:lumMod val="95000"/>
                      <a:lumOff val="5000"/>
                    </a:prstClr>
                  </a:solidFill>
                  <a:latin typeface="Trebuchet MS" pitchFamily="34" charset="0"/>
                </a:endParaRPr>
              </a:p>
            </p:txBody>
          </p:sp>
          <p:sp>
            <p:nvSpPr>
              <p:cNvPr id="24" name="TextBox 23"/>
              <p:cNvSpPr txBox="1"/>
              <p:nvPr/>
            </p:nvSpPr>
            <p:spPr>
              <a:xfrm>
                <a:off x="2027967" y="2697763"/>
                <a:ext cx="5191539" cy="646331"/>
              </a:xfrm>
              <a:prstGeom prst="rect">
                <a:avLst/>
              </a:prstGeom>
              <a:noFill/>
            </p:spPr>
            <p:txBody>
              <a:bodyPr wrap="square" rtlCol="0">
                <a:spAutoFit/>
              </a:bodyPr>
              <a:lstStyle/>
              <a:p>
                <a:r>
                  <a:rPr lang="en-US" sz="1200" smtClean="0">
                    <a:solidFill>
                      <a:srgbClr val="0F6FC6"/>
                    </a:solidFill>
                    <a:latin typeface="Trebuchet MS" pitchFamily="34" charset="0"/>
                  </a:rPr>
                  <a:t>Resetting the device </a:t>
                </a:r>
                <a:br>
                  <a:rPr lang="en-US" sz="1200" smtClean="0">
                    <a:solidFill>
                      <a:srgbClr val="0F6FC6"/>
                    </a:solidFill>
                    <a:latin typeface="Trebuchet MS" pitchFamily="34" charset="0"/>
                  </a:rPr>
                </a:br>
                <a:endParaRPr lang="en-US" sz="1200" smtClean="0">
                  <a:solidFill>
                    <a:schemeClr val="bg2"/>
                  </a:solidFill>
                  <a:latin typeface="Trebuchet MS" pitchFamily="34" charset="0"/>
                </a:endParaRPr>
              </a:p>
              <a:p>
                <a:r>
                  <a:rPr lang="en-US" sz="1200" smtClean="0">
                    <a:solidFill>
                      <a:schemeClr val="bg2"/>
                    </a:solidFill>
                    <a:latin typeface="Trebuchet MS" pitchFamily="34" charset="0"/>
                  </a:rPr>
                  <a:t>Do not remove the device until complete. </a:t>
                </a:r>
                <a:endParaRPr lang="en-US" sz="1200" dirty="0" smtClean="0">
                  <a:solidFill>
                    <a:schemeClr val="bg2"/>
                  </a:solidFill>
                  <a:latin typeface="Trebuchet MS" pitchFamily="34" charset="0"/>
                </a:endParaRPr>
              </a:p>
            </p:txBody>
          </p:sp>
        </p:grpSp>
        <p:sp>
          <p:nvSpPr>
            <p:cNvPr id="12" name="Rectangle 11"/>
            <p:cNvSpPr/>
            <p:nvPr/>
          </p:nvSpPr>
          <p:spPr>
            <a:xfrm>
              <a:off x="2246446" y="3659437"/>
              <a:ext cx="4645152" cy="146304"/>
            </a:xfrm>
            <a:prstGeom prst="rect">
              <a:avLst/>
            </a:prstGeom>
            <a:gradFill flip="none" rotWithShape="1">
              <a:gsLst>
                <a:gs pos="0">
                  <a:srgbClr val="D8FCD6"/>
                </a:gs>
                <a:gs pos="50000">
                  <a:srgbClr val="00D661"/>
                </a:gs>
                <a:gs pos="63000">
                  <a:srgbClr val="00B050"/>
                </a:gs>
                <a:gs pos="80000">
                  <a:srgbClr val="00B050"/>
                </a:gs>
                <a:gs pos="100000">
                  <a:srgbClr val="D8FCD6"/>
                </a:gs>
              </a:gsLst>
              <a:lin ang="5400000" scaled="1"/>
              <a:tileRect/>
            </a:gradFill>
            <a:ln w="1270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rebuchet MS" pitchFamily="34" charset="0"/>
                <a:ea typeface="+mn-ea"/>
                <a:cs typeface="+mn-cs"/>
              </a:endParaRPr>
            </a:p>
          </p:txBody>
        </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7435271" y="154511"/>
            <a:ext cx="1546194" cy="2496733"/>
            <a:chOff x="-206171" y="2178716"/>
            <a:chExt cx="2726520" cy="4402675"/>
          </a:xfrm>
        </p:grpSpPr>
        <p:sp>
          <p:nvSpPr>
            <p:cNvPr id="11" name="Parallelogram 10"/>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2" name="Rectangle 11"/>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13" name="Freeform 12"/>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4" name="Rectangle 13"/>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pic>
        <p:nvPicPr>
          <p:cNvPr id="4" name="Picture 2" descr="\\eventsql\dvd\Online_ART\DVD_ART34\Artwork_Imagery\Icons - Illustrations\Pillars - columns\3 stacked steps base platform stairs v2.png"/>
          <p:cNvPicPr>
            <a:picLocks noChangeAspect="1" noChangeArrowheads="1"/>
          </p:cNvPicPr>
          <p:nvPr/>
        </p:nvPicPr>
        <p:blipFill>
          <a:blip r:embed="rId3"/>
          <a:srcRect/>
          <a:stretch>
            <a:fillRect/>
          </a:stretch>
        </p:blipFill>
        <p:spPr bwMode="auto">
          <a:xfrm>
            <a:off x="904307" y="4086225"/>
            <a:ext cx="7220518" cy="1990725"/>
          </a:xfrm>
          <a:prstGeom prst="rect">
            <a:avLst/>
          </a:prstGeom>
          <a:noFill/>
        </p:spPr>
      </p:pic>
      <p:sp>
        <p:nvSpPr>
          <p:cNvPr id="2" name="Title 1"/>
          <p:cNvSpPr>
            <a:spLocks noGrp="1"/>
          </p:cNvSpPr>
          <p:nvPr>
            <p:ph type="title"/>
          </p:nvPr>
        </p:nvSpPr>
        <p:spPr/>
        <p:txBody>
          <a:bodyPr/>
          <a:lstStyle/>
          <a:p>
            <a:r>
              <a:rPr lang="en-US" smtClean="0"/>
              <a:t>Microsoft and Smart Storage</a:t>
            </a:r>
            <a:endParaRPr lang="en-US" dirty="0"/>
          </a:p>
        </p:txBody>
      </p:sp>
      <p:sp>
        <p:nvSpPr>
          <p:cNvPr id="3" name="Content Placeholder 2"/>
          <p:cNvSpPr>
            <a:spLocks noGrp="1"/>
          </p:cNvSpPr>
          <p:nvPr>
            <p:ph idx="1"/>
          </p:nvPr>
        </p:nvSpPr>
        <p:spPr/>
        <p:txBody>
          <a:bodyPr/>
          <a:lstStyle/>
          <a:p>
            <a:r>
              <a:rPr lang="en-US" smtClean="0"/>
              <a:t>Extensible platform</a:t>
            </a:r>
          </a:p>
          <a:p>
            <a:r>
              <a:rPr lang="en-US" smtClean="0"/>
              <a:t>Industry Standard</a:t>
            </a:r>
          </a:p>
          <a:p>
            <a:r>
              <a:rPr lang="en-US" smtClean="0"/>
              <a:t>Easily implementable</a:t>
            </a:r>
          </a:p>
          <a:p>
            <a:r>
              <a:rPr lang="en-US" smtClean="0"/>
              <a:t>Platform is ready and implemented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9"/>
          <p:cNvGrpSpPr>
            <a:grpSpLocks noChangeAspect="1"/>
          </p:cNvGrpSpPr>
          <p:nvPr/>
        </p:nvGrpSpPr>
        <p:grpSpPr>
          <a:xfrm>
            <a:off x="7435271" y="154511"/>
            <a:ext cx="1546194" cy="2496733"/>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sp>
        <p:nvSpPr>
          <p:cNvPr id="2" name="Title 1"/>
          <p:cNvSpPr>
            <a:spLocks noGrp="1"/>
          </p:cNvSpPr>
          <p:nvPr>
            <p:ph type="title"/>
          </p:nvPr>
        </p:nvSpPr>
        <p:spPr/>
        <p:txBody>
          <a:bodyPr/>
          <a:lstStyle/>
          <a:p>
            <a:r>
              <a:rPr lang="en-US" smtClean="0"/>
              <a:t>One Such Scenario!</a:t>
            </a:r>
            <a:endParaRPr lang="en-US" dirty="0"/>
          </a:p>
        </p:txBody>
      </p:sp>
      <p:pic>
        <p:nvPicPr>
          <p:cNvPr id="2051" name="Picture 3" descr="C:\Users\kiranban.NTDEV\AppData\Local\Microsoft\Windows\Temporary Internet Files\Content.IE5\DYPAI7IS\MCj04315040000[1].png"/>
          <p:cNvPicPr>
            <a:picLocks noChangeAspect="1" noChangeArrowheads="1"/>
          </p:cNvPicPr>
          <p:nvPr/>
        </p:nvPicPr>
        <p:blipFill>
          <a:blip r:embed="rId3"/>
          <a:srcRect/>
          <a:stretch>
            <a:fillRect/>
          </a:stretch>
        </p:blipFill>
        <p:spPr bwMode="auto">
          <a:xfrm>
            <a:off x="542925" y="1304925"/>
            <a:ext cx="1428750" cy="1428750"/>
          </a:xfrm>
          <a:prstGeom prst="rect">
            <a:avLst/>
          </a:prstGeom>
          <a:noFill/>
        </p:spPr>
      </p:pic>
      <p:pic>
        <p:nvPicPr>
          <p:cNvPr id="2052" name="Picture 4" descr="C:\Users\kiranban.NTDEV\AppData\Local\Microsoft\Windows\Temporary Internet Files\Content.IE5\X5Z6ZGZQ\MCj04395990000[1].png"/>
          <p:cNvPicPr>
            <a:picLocks noChangeAspect="1" noChangeArrowheads="1"/>
          </p:cNvPicPr>
          <p:nvPr/>
        </p:nvPicPr>
        <p:blipFill>
          <a:blip r:embed="rId4" cstate="print"/>
          <a:srcRect/>
          <a:stretch>
            <a:fillRect/>
          </a:stretch>
        </p:blipFill>
        <p:spPr bwMode="auto">
          <a:xfrm>
            <a:off x="1900237" y="3638550"/>
            <a:ext cx="1328738" cy="1634980"/>
          </a:xfrm>
          <a:prstGeom prst="rect">
            <a:avLst/>
          </a:prstGeom>
          <a:noFill/>
        </p:spPr>
      </p:pic>
      <p:pic>
        <p:nvPicPr>
          <p:cNvPr id="2056" name="Picture 8" descr="C:\Program Files\Microsoft Office\MEDIA\CAGCAT10\j0293234.wmf"/>
          <p:cNvPicPr>
            <a:picLocks noChangeAspect="1" noChangeArrowheads="1"/>
          </p:cNvPicPr>
          <p:nvPr/>
        </p:nvPicPr>
        <p:blipFill>
          <a:blip r:embed="rId5"/>
          <a:srcRect/>
          <a:stretch>
            <a:fillRect/>
          </a:stretch>
        </p:blipFill>
        <p:spPr bwMode="auto">
          <a:xfrm>
            <a:off x="2665413" y="5205413"/>
            <a:ext cx="1565275" cy="1154112"/>
          </a:xfrm>
          <a:prstGeom prst="rect">
            <a:avLst/>
          </a:prstGeom>
          <a:noFill/>
        </p:spPr>
      </p:pic>
      <p:sp>
        <p:nvSpPr>
          <p:cNvPr id="14" name="Freeform 28"/>
          <p:cNvSpPr>
            <a:spLocks/>
          </p:cNvSpPr>
          <p:nvPr/>
        </p:nvSpPr>
        <p:spPr bwMode="auto">
          <a:xfrm>
            <a:off x="4358639" y="4752975"/>
            <a:ext cx="3480435" cy="1183772"/>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5" name="Freeform 28"/>
          <p:cNvSpPr>
            <a:spLocks/>
          </p:cNvSpPr>
          <p:nvPr/>
        </p:nvSpPr>
        <p:spPr bwMode="auto">
          <a:xfrm>
            <a:off x="2952750" y="3973697"/>
            <a:ext cx="4175463" cy="979303"/>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7" name="Freeform 40"/>
          <p:cNvSpPr>
            <a:spLocks/>
          </p:cNvSpPr>
          <p:nvPr/>
        </p:nvSpPr>
        <p:spPr bwMode="auto">
          <a:xfrm rot="8088291">
            <a:off x="5214808" y="724562"/>
            <a:ext cx="1298205" cy="2979697"/>
          </a:xfrm>
          <a:custGeom>
            <a:avLst/>
            <a:gdLst/>
            <a:ahLst/>
            <a:cxnLst>
              <a:cxn ang="0">
                <a:pos x="1048" y="1647"/>
              </a:cxn>
              <a:cxn ang="0">
                <a:pos x="163" y="291"/>
              </a:cxn>
              <a:cxn ang="0">
                <a:pos x="60" y="313"/>
              </a:cxn>
              <a:cxn ang="0">
                <a:pos x="300" y="0"/>
              </a:cxn>
              <a:cxn ang="0">
                <a:pos x="460" y="313"/>
              </a:cxn>
              <a:cxn ang="0">
                <a:pos x="357" y="291"/>
              </a:cxn>
              <a:cxn ang="0">
                <a:pos x="1049" y="1647"/>
              </a:cxn>
            </a:cxnLst>
            <a:rect l="0" t="0" r="r" b="b"/>
            <a:pathLst>
              <a:path w="1049" h="1647">
                <a:moveTo>
                  <a:pt x="1048" y="1647"/>
                </a:moveTo>
                <a:cubicBezTo>
                  <a:pt x="0" y="1579"/>
                  <a:pt x="163" y="291"/>
                  <a:pt x="163" y="291"/>
                </a:cubicBezTo>
                <a:cubicBezTo>
                  <a:pt x="60" y="313"/>
                  <a:pt x="60" y="313"/>
                  <a:pt x="60" y="313"/>
                </a:cubicBezTo>
                <a:cubicBezTo>
                  <a:pt x="300" y="0"/>
                  <a:pt x="300" y="0"/>
                  <a:pt x="300" y="0"/>
                </a:cubicBezTo>
                <a:cubicBezTo>
                  <a:pt x="369" y="229"/>
                  <a:pt x="460" y="313"/>
                  <a:pt x="460" y="313"/>
                </a:cubicBezTo>
                <a:cubicBezTo>
                  <a:pt x="357" y="291"/>
                  <a:pt x="357" y="291"/>
                  <a:pt x="357" y="291"/>
                </a:cubicBezTo>
                <a:cubicBezTo>
                  <a:pt x="357" y="291"/>
                  <a:pt x="252" y="1546"/>
                  <a:pt x="1049" y="1647"/>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8" name="Freeform 40"/>
          <p:cNvSpPr>
            <a:spLocks/>
          </p:cNvSpPr>
          <p:nvPr/>
        </p:nvSpPr>
        <p:spPr bwMode="auto">
          <a:xfrm rot="5883513">
            <a:off x="4322522" y="1139716"/>
            <a:ext cx="979260" cy="4564082"/>
          </a:xfrm>
          <a:custGeom>
            <a:avLst/>
            <a:gdLst/>
            <a:ahLst/>
            <a:cxnLst>
              <a:cxn ang="0">
                <a:pos x="1048" y="1647"/>
              </a:cxn>
              <a:cxn ang="0">
                <a:pos x="163" y="291"/>
              </a:cxn>
              <a:cxn ang="0">
                <a:pos x="60" y="313"/>
              </a:cxn>
              <a:cxn ang="0">
                <a:pos x="300" y="0"/>
              </a:cxn>
              <a:cxn ang="0">
                <a:pos x="460" y="313"/>
              </a:cxn>
              <a:cxn ang="0">
                <a:pos x="357" y="291"/>
              </a:cxn>
              <a:cxn ang="0">
                <a:pos x="1049" y="1647"/>
              </a:cxn>
            </a:cxnLst>
            <a:rect l="0" t="0" r="r" b="b"/>
            <a:pathLst>
              <a:path w="1049" h="1647">
                <a:moveTo>
                  <a:pt x="1048" y="1647"/>
                </a:moveTo>
                <a:cubicBezTo>
                  <a:pt x="0" y="1579"/>
                  <a:pt x="163" y="291"/>
                  <a:pt x="163" y="291"/>
                </a:cubicBezTo>
                <a:cubicBezTo>
                  <a:pt x="60" y="313"/>
                  <a:pt x="60" y="313"/>
                  <a:pt x="60" y="313"/>
                </a:cubicBezTo>
                <a:cubicBezTo>
                  <a:pt x="300" y="0"/>
                  <a:pt x="300" y="0"/>
                  <a:pt x="300" y="0"/>
                </a:cubicBezTo>
                <a:cubicBezTo>
                  <a:pt x="369" y="229"/>
                  <a:pt x="460" y="313"/>
                  <a:pt x="460" y="313"/>
                </a:cubicBezTo>
                <a:cubicBezTo>
                  <a:pt x="357" y="291"/>
                  <a:pt x="357" y="291"/>
                  <a:pt x="357" y="291"/>
                </a:cubicBezTo>
                <a:cubicBezTo>
                  <a:pt x="357" y="291"/>
                  <a:pt x="252" y="1546"/>
                  <a:pt x="1049" y="1647"/>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pic>
        <p:nvPicPr>
          <p:cNvPr id="2060" name="Picture 12" descr="C:\Users\kiranban.NTDEV\AppData\Local\Microsoft\Windows\Temporary Internet Files\Content.IE5\28FHZ026\MPj03096250000[1].jpg"/>
          <p:cNvPicPr>
            <a:picLocks noChangeAspect="1" noChangeArrowheads="1"/>
          </p:cNvPicPr>
          <p:nvPr/>
        </p:nvPicPr>
        <p:blipFill>
          <a:blip r:embed="rId6"/>
          <a:srcRect/>
          <a:stretch>
            <a:fillRect/>
          </a:stretch>
        </p:blipFill>
        <p:spPr bwMode="auto">
          <a:xfrm>
            <a:off x="3900784" y="2705100"/>
            <a:ext cx="1299866" cy="1821710"/>
          </a:xfrm>
          <a:prstGeom prst="rect">
            <a:avLst/>
          </a:prstGeom>
          <a:noFill/>
        </p:spPr>
      </p:pic>
      <p:pic>
        <p:nvPicPr>
          <p:cNvPr id="13315" name="Picture 3" descr="C:\Users\kiranban.NTDEV\AppData\Local\Microsoft\Windows\Temporary Internet Files\Content.IE5\RE9SFYQ5\MPj04011010000[1].jpg"/>
          <p:cNvPicPr>
            <a:picLocks noChangeAspect="1" noChangeArrowheads="1"/>
          </p:cNvPicPr>
          <p:nvPr/>
        </p:nvPicPr>
        <p:blipFill>
          <a:blip r:embed="rId7" cstate="print"/>
          <a:srcRect/>
          <a:stretch>
            <a:fillRect/>
          </a:stretch>
        </p:blipFill>
        <p:spPr bwMode="auto">
          <a:xfrm>
            <a:off x="3550502" y="1123950"/>
            <a:ext cx="805597" cy="1208088"/>
          </a:xfrm>
          <a:prstGeom prst="rect">
            <a:avLst/>
          </a:prstGeom>
          <a:noFill/>
        </p:spPr>
      </p:pic>
      <p:pic>
        <p:nvPicPr>
          <p:cNvPr id="13317" name="Picture 5" descr="C:\Users\kiranban.NTDEV\AppData\Local\Microsoft\Windows\Temporary Internet Files\Content.IE5\DYPAI7IS\MPj04277020000[1].jpg"/>
          <p:cNvPicPr>
            <a:picLocks noChangeAspect="1" noChangeArrowheads="1"/>
          </p:cNvPicPr>
          <p:nvPr/>
        </p:nvPicPr>
        <p:blipFill>
          <a:blip r:embed="rId8" cstate="print"/>
          <a:srcRect/>
          <a:stretch>
            <a:fillRect/>
          </a:stretch>
        </p:blipFill>
        <p:spPr bwMode="auto">
          <a:xfrm>
            <a:off x="586830" y="4777516"/>
            <a:ext cx="1089570" cy="1638355"/>
          </a:xfrm>
          <a:prstGeom prst="rect">
            <a:avLst/>
          </a:prstGeom>
          <a:noFill/>
        </p:spPr>
      </p:pic>
      <p:sp>
        <p:nvSpPr>
          <p:cNvPr id="19" name="Rectangle 18"/>
          <p:cNvSpPr/>
          <p:nvPr/>
        </p:nvSpPr>
        <p:spPr>
          <a:xfrm>
            <a:off x="1350180" y="6054567"/>
            <a:ext cx="1075936"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Banking</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a:xfrm>
            <a:off x="1356389" y="2154793"/>
            <a:ext cx="935641"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Photos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a:xfrm>
            <a:off x="2037571" y="4906926"/>
            <a:ext cx="1059907"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Medical</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p:nvPr/>
        </p:nvSpPr>
        <p:spPr>
          <a:xfrm>
            <a:off x="3451889" y="6079093"/>
            <a:ext cx="879473"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Travel</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a:xfrm>
            <a:off x="3356663" y="2242818"/>
            <a:ext cx="1169038"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Tax Files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6" name="Picture 2" descr="W:\Users\kiranban\AppData\Local\Microsoft\Windows\Temporary Internet Files\Content.IE5\I3KHY5KB\MCj04315910000[1].png"/>
          <p:cNvPicPr>
            <a:picLocks noChangeAspect="1" noChangeArrowheads="1"/>
          </p:cNvPicPr>
          <p:nvPr/>
        </p:nvPicPr>
        <p:blipFill>
          <a:blip r:embed="rId9"/>
          <a:srcRect/>
          <a:stretch>
            <a:fillRect/>
          </a:stretch>
        </p:blipFill>
        <p:spPr bwMode="auto">
          <a:xfrm>
            <a:off x="609599" y="3054357"/>
            <a:ext cx="1228725" cy="1228725"/>
          </a:xfrm>
          <a:prstGeom prst="rect">
            <a:avLst/>
          </a:prstGeom>
          <a:noFill/>
        </p:spPr>
      </p:pic>
      <p:pic>
        <p:nvPicPr>
          <p:cNvPr id="1028" name="Picture 4" descr="W:\Users\kiranban\AppData\Local\Microsoft\Windows\Temporary Internet Files\Content.IE5\96V0H18V\MCj04315710000[1].png"/>
          <p:cNvPicPr>
            <a:picLocks noChangeAspect="1" noChangeArrowheads="1"/>
          </p:cNvPicPr>
          <p:nvPr/>
        </p:nvPicPr>
        <p:blipFill>
          <a:blip r:embed="rId10"/>
          <a:srcRect/>
          <a:stretch>
            <a:fillRect/>
          </a:stretch>
        </p:blipFill>
        <p:spPr bwMode="auto">
          <a:xfrm>
            <a:off x="7029450" y="2794000"/>
            <a:ext cx="1905000" cy="19177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noChangeAspect="1"/>
          </p:cNvGrpSpPr>
          <p:nvPr/>
        </p:nvGrpSpPr>
        <p:grpSpPr>
          <a:xfrm>
            <a:off x="7435271" y="154511"/>
            <a:ext cx="1546194" cy="2496733"/>
            <a:chOff x="-206171" y="2178716"/>
            <a:chExt cx="2726520" cy="4402675"/>
          </a:xfrm>
        </p:grpSpPr>
        <p:sp>
          <p:nvSpPr>
            <p:cNvPr id="30" name="Parallelogram 29"/>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1" name="Rectangle 30"/>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32" name="Freeform 31"/>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33" name="Rectangle 32"/>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sp>
        <p:nvSpPr>
          <p:cNvPr id="2" name="Title 1"/>
          <p:cNvSpPr>
            <a:spLocks noGrp="1"/>
          </p:cNvSpPr>
          <p:nvPr>
            <p:ph type="title"/>
          </p:nvPr>
        </p:nvSpPr>
        <p:spPr/>
        <p:txBody>
          <a:bodyPr/>
          <a:lstStyle/>
          <a:p>
            <a:r>
              <a:rPr smtClean="0"/>
              <a:t>Lost Drive?</a:t>
            </a:r>
            <a:endParaRPr lang="en-US" dirty="0"/>
          </a:p>
        </p:txBody>
      </p:sp>
      <p:pic>
        <p:nvPicPr>
          <p:cNvPr id="2051" name="Picture 3" descr="C:\Users\kiranban.NTDEV\AppData\Local\Microsoft\Windows\Temporary Internet Files\Content.IE5\DYPAI7IS\MCj04315040000[1].png"/>
          <p:cNvPicPr>
            <a:picLocks noChangeAspect="1" noChangeArrowheads="1"/>
          </p:cNvPicPr>
          <p:nvPr/>
        </p:nvPicPr>
        <p:blipFill>
          <a:blip r:embed="rId3"/>
          <a:srcRect/>
          <a:stretch>
            <a:fillRect/>
          </a:stretch>
        </p:blipFill>
        <p:spPr bwMode="auto">
          <a:xfrm>
            <a:off x="542925" y="1304925"/>
            <a:ext cx="1428750" cy="1428750"/>
          </a:xfrm>
          <a:prstGeom prst="rect">
            <a:avLst/>
          </a:prstGeom>
          <a:noFill/>
        </p:spPr>
      </p:pic>
      <p:pic>
        <p:nvPicPr>
          <p:cNvPr id="2052" name="Picture 4" descr="C:\Users\kiranban.NTDEV\AppData\Local\Microsoft\Windows\Temporary Internet Files\Content.IE5\X5Z6ZGZQ\MCj04395990000[1].png"/>
          <p:cNvPicPr>
            <a:picLocks noChangeAspect="1" noChangeArrowheads="1"/>
          </p:cNvPicPr>
          <p:nvPr/>
        </p:nvPicPr>
        <p:blipFill>
          <a:blip r:embed="rId4" cstate="print"/>
          <a:srcRect/>
          <a:stretch>
            <a:fillRect/>
          </a:stretch>
        </p:blipFill>
        <p:spPr bwMode="auto">
          <a:xfrm>
            <a:off x="1900237" y="3638550"/>
            <a:ext cx="1328738" cy="1634980"/>
          </a:xfrm>
          <a:prstGeom prst="rect">
            <a:avLst/>
          </a:prstGeom>
          <a:noFill/>
        </p:spPr>
      </p:pic>
      <p:pic>
        <p:nvPicPr>
          <p:cNvPr id="2056" name="Picture 8" descr="C:\Program Files\Microsoft Office\MEDIA\CAGCAT10\j0293234.wmf"/>
          <p:cNvPicPr>
            <a:picLocks noChangeAspect="1" noChangeArrowheads="1"/>
          </p:cNvPicPr>
          <p:nvPr/>
        </p:nvPicPr>
        <p:blipFill>
          <a:blip r:embed="rId5"/>
          <a:srcRect/>
          <a:stretch>
            <a:fillRect/>
          </a:stretch>
        </p:blipFill>
        <p:spPr bwMode="auto">
          <a:xfrm>
            <a:off x="2665413" y="5205413"/>
            <a:ext cx="1565275" cy="1154112"/>
          </a:xfrm>
          <a:prstGeom prst="rect">
            <a:avLst/>
          </a:prstGeom>
          <a:noFill/>
        </p:spPr>
      </p:pic>
      <p:sp>
        <p:nvSpPr>
          <p:cNvPr id="14" name="Freeform 28"/>
          <p:cNvSpPr>
            <a:spLocks/>
          </p:cNvSpPr>
          <p:nvPr/>
        </p:nvSpPr>
        <p:spPr bwMode="auto">
          <a:xfrm>
            <a:off x="4358639" y="4752975"/>
            <a:ext cx="3480435" cy="1183772"/>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5" name="Freeform 28"/>
          <p:cNvSpPr>
            <a:spLocks/>
          </p:cNvSpPr>
          <p:nvPr/>
        </p:nvSpPr>
        <p:spPr bwMode="auto">
          <a:xfrm>
            <a:off x="2952750" y="3973697"/>
            <a:ext cx="4175463" cy="979303"/>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7" name="Freeform 40"/>
          <p:cNvSpPr>
            <a:spLocks/>
          </p:cNvSpPr>
          <p:nvPr/>
        </p:nvSpPr>
        <p:spPr bwMode="auto">
          <a:xfrm rot="8088291">
            <a:off x="5214808" y="724562"/>
            <a:ext cx="1298205" cy="2979697"/>
          </a:xfrm>
          <a:custGeom>
            <a:avLst/>
            <a:gdLst/>
            <a:ahLst/>
            <a:cxnLst>
              <a:cxn ang="0">
                <a:pos x="1048" y="1647"/>
              </a:cxn>
              <a:cxn ang="0">
                <a:pos x="163" y="291"/>
              </a:cxn>
              <a:cxn ang="0">
                <a:pos x="60" y="313"/>
              </a:cxn>
              <a:cxn ang="0">
                <a:pos x="300" y="0"/>
              </a:cxn>
              <a:cxn ang="0">
                <a:pos x="460" y="313"/>
              </a:cxn>
              <a:cxn ang="0">
                <a:pos x="357" y="291"/>
              </a:cxn>
              <a:cxn ang="0">
                <a:pos x="1049" y="1647"/>
              </a:cxn>
            </a:cxnLst>
            <a:rect l="0" t="0" r="r" b="b"/>
            <a:pathLst>
              <a:path w="1049" h="1647">
                <a:moveTo>
                  <a:pt x="1048" y="1647"/>
                </a:moveTo>
                <a:cubicBezTo>
                  <a:pt x="0" y="1579"/>
                  <a:pt x="163" y="291"/>
                  <a:pt x="163" y="291"/>
                </a:cubicBezTo>
                <a:cubicBezTo>
                  <a:pt x="60" y="313"/>
                  <a:pt x="60" y="313"/>
                  <a:pt x="60" y="313"/>
                </a:cubicBezTo>
                <a:cubicBezTo>
                  <a:pt x="300" y="0"/>
                  <a:pt x="300" y="0"/>
                  <a:pt x="300" y="0"/>
                </a:cubicBezTo>
                <a:cubicBezTo>
                  <a:pt x="369" y="229"/>
                  <a:pt x="460" y="313"/>
                  <a:pt x="460" y="313"/>
                </a:cubicBezTo>
                <a:cubicBezTo>
                  <a:pt x="357" y="291"/>
                  <a:pt x="357" y="291"/>
                  <a:pt x="357" y="291"/>
                </a:cubicBezTo>
                <a:cubicBezTo>
                  <a:pt x="357" y="291"/>
                  <a:pt x="252" y="1546"/>
                  <a:pt x="1049" y="1647"/>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8" name="Freeform 40"/>
          <p:cNvSpPr>
            <a:spLocks/>
          </p:cNvSpPr>
          <p:nvPr/>
        </p:nvSpPr>
        <p:spPr bwMode="auto">
          <a:xfrm rot="5883513">
            <a:off x="4322522" y="1139716"/>
            <a:ext cx="979260" cy="4564082"/>
          </a:xfrm>
          <a:custGeom>
            <a:avLst/>
            <a:gdLst/>
            <a:ahLst/>
            <a:cxnLst>
              <a:cxn ang="0">
                <a:pos x="1048" y="1647"/>
              </a:cxn>
              <a:cxn ang="0">
                <a:pos x="163" y="291"/>
              </a:cxn>
              <a:cxn ang="0">
                <a:pos x="60" y="313"/>
              </a:cxn>
              <a:cxn ang="0">
                <a:pos x="300" y="0"/>
              </a:cxn>
              <a:cxn ang="0">
                <a:pos x="460" y="313"/>
              </a:cxn>
              <a:cxn ang="0">
                <a:pos x="357" y="291"/>
              </a:cxn>
              <a:cxn ang="0">
                <a:pos x="1049" y="1647"/>
              </a:cxn>
            </a:cxnLst>
            <a:rect l="0" t="0" r="r" b="b"/>
            <a:pathLst>
              <a:path w="1049" h="1647">
                <a:moveTo>
                  <a:pt x="1048" y="1647"/>
                </a:moveTo>
                <a:cubicBezTo>
                  <a:pt x="0" y="1579"/>
                  <a:pt x="163" y="291"/>
                  <a:pt x="163" y="291"/>
                </a:cubicBezTo>
                <a:cubicBezTo>
                  <a:pt x="60" y="313"/>
                  <a:pt x="60" y="313"/>
                  <a:pt x="60" y="313"/>
                </a:cubicBezTo>
                <a:cubicBezTo>
                  <a:pt x="300" y="0"/>
                  <a:pt x="300" y="0"/>
                  <a:pt x="300" y="0"/>
                </a:cubicBezTo>
                <a:cubicBezTo>
                  <a:pt x="369" y="229"/>
                  <a:pt x="460" y="313"/>
                  <a:pt x="460" y="313"/>
                </a:cubicBezTo>
                <a:cubicBezTo>
                  <a:pt x="357" y="291"/>
                  <a:pt x="357" y="291"/>
                  <a:pt x="357" y="291"/>
                </a:cubicBezTo>
                <a:cubicBezTo>
                  <a:pt x="357" y="291"/>
                  <a:pt x="252" y="1546"/>
                  <a:pt x="1049" y="1647"/>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pic>
        <p:nvPicPr>
          <p:cNvPr id="2060" name="Picture 12" descr="C:\Users\kiranban.NTDEV\AppData\Local\Microsoft\Windows\Temporary Internet Files\Content.IE5\28FHZ026\MPj03096250000[1].jpg"/>
          <p:cNvPicPr>
            <a:picLocks noChangeAspect="1" noChangeArrowheads="1"/>
          </p:cNvPicPr>
          <p:nvPr/>
        </p:nvPicPr>
        <p:blipFill>
          <a:blip r:embed="rId6"/>
          <a:srcRect/>
          <a:stretch>
            <a:fillRect/>
          </a:stretch>
        </p:blipFill>
        <p:spPr bwMode="auto">
          <a:xfrm>
            <a:off x="3900784" y="2705100"/>
            <a:ext cx="1299866" cy="1821710"/>
          </a:xfrm>
          <a:prstGeom prst="rect">
            <a:avLst/>
          </a:prstGeom>
          <a:noFill/>
        </p:spPr>
      </p:pic>
      <p:pic>
        <p:nvPicPr>
          <p:cNvPr id="13315" name="Picture 3" descr="C:\Users\kiranban.NTDEV\AppData\Local\Microsoft\Windows\Temporary Internet Files\Content.IE5\RE9SFYQ5\MPj04011010000[1].jpg"/>
          <p:cNvPicPr>
            <a:picLocks noChangeAspect="1" noChangeArrowheads="1"/>
          </p:cNvPicPr>
          <p:nvPr/>
        </p:nvPicPr>
        <p:blipFill>
          <a:blip r:embed="rId7" cstate="print"/>
          <a:srcRect/>
          <a:stretch>
            <a:fillRect/>
          </a:stretch>
        </p:blipFill>
        <p:spPr bwMode="auto">
          <a:xfrm>
            <a:off x="3550502" y="1123950"/>
            <a:ext cx="805597" cy="1208088"/>
          </a:xfrm>
          <a:prstGeom prst="rect">
            <a:avLst/>
          </a:prstGeom>
          <a:noFill/>
        </p:spPr>
      </p:pic>
      <p:pic>
        <p:nvPicPr>
          <p:cNvPr id="13317" name="Picture 5" descr="C:\Users\kiranban.NTDEV\AppData\Local\Microsoft\Windows\Temporary Internet Files\Content.IE5\DYPAI7IS\MPj04277020000[1].jpg"/>
          <p:cNvPicPr>
            <a:picLocks noChangeAspect="1" noChangeArrowheads="1"/>
          </p:cNvPicPr>
          <p:nvPr/>
        </p:nvPicPr>
        <p:blipFill>
          <a:blip r:embed="rId8" cstate="print"/>
          <a:srcRect/>
          <a:stretch>
            <a:fillRect/>
          </a:stretch>
        </p:blipFill>
        <p:spPr bwMode="auto">
          <a:xfrm>
            <a:off x="586830" y="4777516"/>
            <a:ext cx="1089570" cy="1638355"/>
          </a:xfrm>
          <a:prstGeom prst="rect">
            <a:avLst/>
          </a:prstGeom>
          <a:noFill/>
        </p:spPr>
      </p:pic>
      <p:sp>
        <p:nvSpPr>
          <p:cNvPr id="19" name="Rectangle 18"/>
          <p:cNvSpPr/>
          <p:nvPr/>
        </p:nvSpPr>
        <p:spPr>
          <a:xfrm>
            <a:off x="1350180" y="6054567"/>
            <a:ext cx="1075936"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Banking</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a:xfrm>
            <a:off x="1356389" y="2154793"/>
            <a:ext cx="935641"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Photos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a:xfrm>
            <a:off x="2037571" y="4906926"/>
            <a:ext cx="1059907"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Medical</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p:nvPr/>
        </p:nvSpPr>
        <p:spPr>
          <a:xfrm>
            <a:off x="3451889" y="6079093"/>
            <a:ext cx="879473"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Travel</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a:xfrm>
            <a:off x="3208887" y="2242818"/>
            <a:ext cx="1169038" cy="400110"/>
          </a:xfrm>
          <a:prstGeom prst="rect">
            <a:avLst/>
          </a:prstGeom>
          <a:noFill/>
        </p:spPr>
        <p:txBody>
          <a:bodyPr wrap="none" lIns="91440" tIns="45720" rIns="91440" bIns="4572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Tax Files</a:t>
            </a:r>
          </a:p>
        </p:txBody>
      </p:sp>
      <p:pic>
        <p:nvPicPr>
          <p:cNvPr id="1026" name="Picture 2" descr="W:\Users\kiranban\AppData\Local\Microsoft\Windows\Temporary Internet Files\Content.IE5\I3KHY5KB\MCj04315910000[1].png"/>
          <p:cNvPicPr>
            <a:picLocks noChangeAspect="1" noChangeArrowheads="1"/>
          </p:cNvPicPr>
          <p:nvPr/>
        </p:nvPicPr>
        <p:blipFill>
          <a:blip r:embed="rId9"/>
          <a:srcRect/>
          <a:stretch>
            <a:fillRect/>
          </a:stretch>
        </p:blipFill>
        <p:spPr bwMode="auto">
          <a:xfrm>
            <a:off x="609599" y="3054357"/>
            <a:ext cx="1228725" cy="1228725"/>
          </a:xfrm>
          <a:prstGeom prst="rect">
            <a:avLst/>
          </a:prstGeom>
          <a:noFill/>
        </p:spPr>
      </p:pic>
      <p:pic>
        <p:nvPicPr>
          <p:cNvPr id="25" name="Picture 2" descr="C:\Users\kiranban.NTDEV\AppData\Local\Microsoft\Windows\Temporary Internet Files\Content.IE5\X5Z6ZGZQ\MCj04348590000[1].png"/>
          <p:cNvPicPr>
            <a:picLocks noChangeAspect="1" noChangeArrowheads="1"/>
          </p:cNvPicPr>
          <p:nvPr/>
        </p:nvPicPr>
        <p:blipFill>
          <a:blip r:embed="rId10"/>
          <a:srcRect/>
          <a:stretch>
            <a:fillRect/>
          </a:stretch>
        </p:blipFill>
        <p:spPr bwMode="auto">
          <a:xfrm>
            <a:off x="7086600" y="2724150"/>
            <a:ext cx="1714500" cy="17145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9"/>
          <p:cNvGrpSpPr>
            <a:grpSpLocks noChangeAspect="1"/>
          </p:cNvGrpSpPr>
          <p:nvPr/>
        </p:nvGrpSpPr>
        <p:grpSpPr>
          <a:xfrm>
            <a:off x="7435271" y="154511"/>
            <a:ext cx="1546194" cy="2496733"/>
            <a:chOff x="-206171" y="2178716"/>
            <a:chExt cx="2726520" cy="4402675"/>
          </a:xfrm>
        </p:grpSpPr>
        <p:sp>
          <p:nvSpPr>
            <p:cNvPr id="17" name="Parallelogram 16"/>
            <p:cNvSpPr/>
            <p:nvPr/>
          </p:nvSpPr>
          <p:spPr bwMode="auto">
            <a:xfrm>
              <a:off x="-201895" y="2181500"/>
              <a:ext cx="2722244"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18" name="Rectangle 17"/>
            <p:cNvSpPr/>
            <p:nvPr/>
          </p:nvSpPr>
          <p:spPr>
            <a:xfrm>
              <a:off x="418082" y="2178716"/>
              <a:ext cx="1829189"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2000" b="1" i="1" spc="-60" dirty="0" smtClean="0">
                  <a:solidFill>
                    <a:srgbClr val="28263E"/>
                  </a:solidFill>
                  <a:latin typeface="Trebuchet MS" pitchFamily="34" charset="0"/>
                </a:rPr>
                <a:t>Need</a:t>
              </a:r>
            </a:p>
          </p:txBody>
        </p:sp>
        <p:sp>
          <p:nvSpPr>
            <p:cNvPr id="19" name="Freeform 18"/>
            <p:cNvSpPr>
              <a:spLocks/>
            </p:cNvSpPr>
            <p:nvPr/>
          </p:nvSpPr>
          <p:spPr bwMode="auto">
            <a:xfrm>
              <a:off x="-206171" y="2740911"/>
              <a:ext cx="2527901"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3200" spc="-60" dirty="0" smtClean="0">
                <a:solidFill>
                  <a:srgbClr val="FFFFFF"/>
                </a:solidFill>
                <a:effectLst>
                  <a:outerShdw blurRad="292100" dist="38100" dir="2700000" sx="101000" sy="101000" algn="tl" rotWithShape="0">
                    <a:srgbClr val="080808"/>
                  </a:outerShdw>
                </a:effectLst>
                <a:latin typeface="Trebuchet MS" pitchFamily="34" charset="0"/>
              </a:endParaRPr>
            </a:p>
          </p:txBody>
        </p:sp>
        <p:sp>
          <p:nvSpPr>
            <p:cNvPr id="20" name="Rectangle 19"/>
            <p:cNvSpPr/>
            <p:nvPr/>
          </p:nvSpPr>
          <p:spPr>
            <a:xfrm>
              <a:off x="316324" y="3198111"/>
              <a:ext cx="1918069" cy="1266885"/>
            </a:xfrm>
            <a:prstGeom prst="rect">
              <a:avLst/>
            </a:prstGeom>
          </p:spPr>
          <p:txBody>
            <a:bodyPr wrap="square" lIns="0" tIns="0" rIns="0" bIns="0" anchor="t">
              <a:noAutofit/>
            </a:bodyPr>
            <a:lstStyle/>
            <a:p>
              <a:pPr algn="ctr" defTabSz="1097078" fontAlgn="base">
                <a:lnSpc>
                  <a:spcPct val="85000"/>
                </a:lnSpc>
                <a:spcBef>
                  <a:spcPct val="0"/>
                </a:spcBef>
                <a:spcAft>
                  <a:spcPct val="0"/>
                </a:spcAft>
                <a:defRPr/>
              </a:pPr>
              <a:r>
                <a:rPr lang="en-US" altLang="zh-CN" sz="1400" i="1" spc="-60" dirty="0" smtClean="0">
                  <a:solidFill>
                    <a:srgbClr val="28263E"/>
                  </a:solidFill>
                  <a:effectLst>
                    <a:outerShdw blurRad="127000" dist="63500" dir="2700000" algn="tl">
                      <a:srgbClr val="FFFFFF">
                        <a:alpha val="37000"/>
                      </a:srgbClr>
                    </a:outerShdw>
                  </a:effectLst>
                  <a:latin typeface="Trebuchet MS" pitchFamily="34" charset="0"/>
                </a:rPr>
                <a:t>Smart Storage Devices</a:t>
              </a:r>
            </a:p>
          </p:txBody>
        </p:sp>
      </p:grpSp>
      <p:sp>
        <p:nvSpPr>
          <p:cNvPr id="2" name="Title 1"/>
          <p:cNvSpPr>
            <a:spLocks noGrp="1"/>
          </p:cNvSpPr>
          <p:nvPr>
            <p:ph type="title"/>
          </p:nvPr>
        </p:nvSpPr>
        <p:spPr>
          <a:xfrm>
            <a:off x="382588" y="228600"/>
            <a:ext cx="8380412" cy="1329595"/>
          </a:xfrm>
        </p:spPr>
        <p:txBody>
          <a:bodyPr/>
          <a:lstStyle/>
          <a:p>
            <a:r>
              <a:rPr lang="en-US" smtClean="0"/>
              <a:t>Problems with </a:t>
            </a:r>
            <a:br>
              <a:rPr lang="en-US" smtClean="0"/>
            </a:br>
            <a:r>
              <a:rPr lang="en-US" smtClean="0"/>
              <a:t>Current Solutions</a:t>
            </a:r>
            <a:endParaRPr lang="en-US" dirty="0"/>
          </a:p>
        </p:txBody>
      </p:sp>
      <p:sp>
        <p:nvSpPr>
          <p:cNvPr id="10" name="Text Placeholder 9"/>
          <p:cNvSpPr>
            <a:spLocks noGrp="1"/>
          </p:cNvSpPr>
          <p:nvPr>
            <p:ph sz="half" idx="1"/>
          </p:nvPr>
        </p:nvSpPr>
        <p:spPr>
          <a:xfrm>
            <a:off x="382323" y="1901825"/>
            <a:ext cx="4126177" cy="1846146"/>
          </a:xfrm>
        </p:spPr>
        <p:txBody>
          <a:bodyPr/>
          <a:lstStyle/>
          <a:p>
            <a:pPr marL="341313" indent="-341313"/>
            <a:r>
              <a:rPr lang="en-US" sz="2800" smtClean="0"/>
              <a:t>Non Standard</a:t>
            </a:r>
          </a:p>
          <a:p>
            <a:pPr marL="628650" lvl="1" indent="-287338"/>
            <a:r>
              <a:rPr lang="en-US" sz="2400" smtClean="0"/>
              <a:t>Interoperability</a:t>
            </a:r>
          </a:p>
          <a:p>
            <a:pPr marL="341313" indent="-341313"/>
            <a:r>
              <a:rPr lang="en-US" sz="2800" smtClean="0"/>
              <a:t>More costly to maintain support</a:t>
            </a:r>
          </a:p>
        </p:txBody>
      </p:sp>
      <p:sp>
        <p:nvSpPr>
          <p:cNvPr id="27" name="Content Placeholder 26"/>
          <p:cNvSpPr>
            <a:spLocks noGrp="1"/>
          </p:cNvSpPr>
          <p:nvPr>
            <p:ph sz="half" idx="2"/>
          </p:nvPr>
        </p:nvSpPr>
        <p:spPr>
          <a:xfrm>
            <a:off x="4635500" y="1901825"/>
            <a:ext cx="4127500" cy="1471172"/>
          </a:xfrm>
        </p:spPr>
        <p:txBody>
          <a:bodyPr/>
          <a:lstStyle/>
          <a:p>
            <a:pPr marL="341313" indent="-341313"/>
            <a:r>
              <a:rPr lang="en-US" sz="2800" smtClean="0"/>
              <a:t>Not Manageable</a:t>
            </a:r>
          </a:p>
          <a:p>
            <a:pPr marL="341313" indent="-341313"/>
            <a:r>
              <a:rPr lang="en-US" sz="2800" smtClean="0"/>
              <a:t>One way security</a:t>
            </a:r>
          </a:p>
          <a:p>
            <a:pPr marL="341313" indent="-341313"/>
            <a:r>
              <a:rPr lang="en-US" sz="2800" smtClean="0"/>
              <a:t>Not extensible</a:t>
            </a:r>
          </a:p>
        </p:txBody>
      </p:sp>
      <p:pic>
        <p:nvPicPr>
          <p:cNvPr id="24" name="Picture 3" descr="C:\Users\kiranban.NTDEV\AppData\Local\Microsoft\Windows\Temporary Internet Files\Content.IE5\28FHZ026\MCj04338790000[1].png"/>
          <p:cNvPicPr>
            <a:picLocks noChangeAspect="1" noChangeArrowheads="1"/>
          </p:cNvPicPr>
          <p:nvPr/>
        </p:nvPicPr>
        <p:blipFill>
          <a:blip r:embed="rId3"/>
          <a:srcRect/>
          <a:stretch>
            <a:fillRect/>
          </a:stretch>
        </p:blipFill>
        <p:spPr bwMode="auto">
          <a:xfrm>
            <a:off x="6717438" y="4202874"/>
            <a:ext cx="1885070" cy="1885070"/>
          </a:xfrm>
          <a:prstGeom prst="rect">
            <a:avLst/>
          </a:prstGeom>
          <a:noFill/>
        </p:spPr>
      </p:pic>
      <p:pic>
        <p:nvPicPr>
          <p:cNvPr id="4106" name="Picture 10" descr="C:\Users\kiranban.NTDEV\AppData\Local\Microsoft\Windows\Temporary Internet Files\Content.IE5\RE9SFYQ5\MCj04316050000[1].png"/>
          <p:cNvPicPr>
            <a:picLocks noChangeAspect="1" noChangeArrowheads="1"/>
          </p:cNvPicPr>
          <p:nvPr/>
        </p:nvPicPr>
        <p:blipFill>
          <a:blip r:embed="rId4"/>
          <a:srcRect/>
          <a:stretch>
            <a:fillRect/>
          </a:stretch>
        </p:blipFill>
        <p:spPr bwMode="auto">
          <a:xfrm>
            <a:off x="515782" y="4001969"/>
            <a:ext cx="2200275" cy="2200275"/>
          </a:xfrm>
          <a:prstGeom prst="rect">
            <a:avLst/>
          </a:prstGeom>
          <a:noFill/>
        </p:spPr>
      </p:pic>
      <p:pic>
        <p:nvPicPr>
          <p:cNvPr id="4107" name="Picture 11" descr="C:\Users\kiranban.NTDEV\AppData\Local\Microsoft\Windows\Temporary Internet Files\Content.IE5\28FHZ026\MCj04315990000[1].png"/>
          <p:cNvPicPr>
            <a:picLocks noChangeAspect="1" noChangeArrowheads="1"/>
          </p:cNvPicPr>
          <p:nvPr/>
        </p:nvPicPr>
        <p:blipFill>
          <a:blip r:embed="rId5"/>
          <a:srcRect/>
          <a:stretch>
            <a:fillRect/>
          </a:stretch>
        </p:blipFill>
        <p:spPr bwMode="auto">
          <a:xfrm>
            <a:off x="6859433" y="5306894"/>
            <a:ext cx="762000" cy="762000"/>
          </a:xfrm>
          <a:prstGeom prst="rect">
            <a:avLst/>
          </a:prstGeom>
          <a:noFill/>
        </p:spPr>
      </p:pic>
      <p:grpSp>
        <p:nvGrpSpPr>
          <p:cNvPr id="3" name="Group 34"/>
          <p:cNvGrpSpPr/>
          <p:nvPr/>
        </p:nvGrpSpPr>
        <p:grpSpPr>
          <a:xfrm rot="16200000">
            <a:off x="4552255" y="3352086"/>
            <a:ext cx="476196" cy="4138166"/>
            <a:chOff x="12922251" y="1682751"/>
            <a:chExt cx="1281113" cy="1427163"/>
          </a:xfrm>
          <a:solidFill>
            <a:schemeClr val="tx2"/>
          </a:solidFill>
        </p:grpSpPr>
        <p:sp>
          <p:nvSpPr>
            <p:cNvPr id="36" name="Freeform 48"/>
            <p:cNvSpPr>
              <a:spLocks/>
            </p:cNvSpPr>
            <p:nvPr/>
          </p:nvSpPr>
          <p:spPr bwMode="auto">
            <a:xfrm>
              <a:off x="13563601" y="2330451"/>
              <a:ext cx="639763" cy="779463"/>
            </a:xfrm>
            <a:custGeom>
              <a:avLst/>
              <a:gdLst/>
              <a:ahLst/>
              <a:cxnLst>
                <a:cxn ang="0">
                  <a:pos x="0" y="194"/>
                </a:cxn>
                <a:cxn ang="0">
                  <a:pos x="650" y="853"/>
                </a:cxn>
                <a:cxn ang="0">
                  <a:pos x="547" y="831"/>
                </a:cxn>
                <a:cxn ang="0">
                  <a:pos x="746" y="1153"/>
                </a:cxn>
                <a:cxn ang="0">
                  <a:pos x="947" y="832"/>
                </a:cxn>
                <a:cxn ang="0">
                  <a:pos x="844" y="854"/>
                </a:cxn>
                <a:cxn ang="0">
                  <a:pos x="0" y="0"/>
                </a:cxn>
              </a:cxnLst>
              <a:rect l="0" t="0" r="r" b="b"/>
              <a:pathLst>
                <a:path w="947" h="1153">
                  <a:moveTo>
                    <a:pt x="0" y="194"/>
                  </a:moveTo>
                  <a:cubicBezTo>
                    <a:pt x="598" y="194"/>
                    <a:pt x="650" y="853"/>
                    <a:pt x="650" y="853"/>
                  </a:cubicBezTo>
                  <a:cubicBezTo>
                    <a:pt x="547" y="831"/>
                    <a:pt x="547" y="831"/>
                    <a:pt x="547" y="831"/>
                  </a:cubicBezTo>
                  <a:cubicBezTo>
                    <a:pt x="746" y="1153"/>
                    <a:pt x="746" y="1153"/>
                    <a:pt x="746" y="1153"/>
                  </a:cubicBezTo>
                  <a:cubicBezTo>
                    <a:pt x="947" y="832"/>
                    <a:pt x="947" y="832"/>
                    <a:pt x="947" y="832"/>
                  </a:cubicBezTo>
                  <a:cubicBezTo>
                    <a:pt x="844" y="854"/>
                    <a:pt x="844" y="854"/>
                    <a:pt x="844" y="854"/>
                  </a:cubicBezTo>
                  <a:cubicBezTo>
                    <a:pt x="844" y="854"/>
                    <a:pt x="751" y="4"/>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37" name="Freeform 49"/>
            <p:cNvSpPr>
              <a:spLocks/>
            </p:cNvSpPr>
            <p:nvPr/>
          </p:nvSpPr>
          <p:spPr bwMode="auto">
            <a:xfrm>
              <a:off x="12922251" y="1682751"/>
              <a:ext cx="641350" cy="782638"/>
            </a:xfrm>
            <a:custGeom>
              <a:avLst/>
              <a:gdLst/>
              <a:ahLst/>
              <a:cxnLst>
                <a:cxn ang="0">
                  <a:pos x="950" y="1156"/>
                </a:cxn>
                <a:cxn ang="0">
                  <a:pos x="103" y="300"/>
                </a:cxn>
                <a:cxn ang="0">
                  <a:pos x="0" y="322"/>
                </a:cxn>
                <a:cxn ang="0">
                  <a:pos x="200" y="0"/>
                </a:cxn>
                <a:cxn ang="0">
                  <a:pos x="400" y="322"/>
                </a:cxn>
                <a:cxn ang="0">
                  <a:pos x="297" y="300"/>
                </a:cxn>
                <a:cxn ang="0">
                  <a:pos x="950" y="962"/>
                </a:cxn>
              </a:cxnLst>
              <a:rect l="0" t="0" r="r" b="b"/>
              <a:pathLst>
                <a:path w="950" h="1159">
                  <a:moveTo>
                    <a:pt x="950" y="1156"/>
                  </a:move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5" y="962"/>
                    <a:pt x="950" y="9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WinHec">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1748</Words>
  <Application>Microsoft Office PowerPoint</Application>
  <PresentationFormat>On-screen Show (4:3)</PresentationFormat>
  <Paragraphs>478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WinHEC 2008 Template_NEW_9.22.08</vt:lpstr>
      <vt:lpstr>Enhanced Storage</vt:lpstr>
      <vt:lpstr>Windows Storage Device Investments</vt:lpstr>
      <vt:lpstr>Agenda</vt:lpstr>
      <vt:lpstr>What is Enhanced Storage?</vt:lpstr>
      <vt:lpstr>Industry Standards</vt:lpstr>
      <vt:lpstr>Microsoft and Smart Storage</vt:lpstr>
      <vt:lpstr>One Such Scenario!</vt:lpstr>
      <vt:lpstr>Lost Drive?</vt:lpstr>
      <vt:lpstr>Problems with  Current Solutions</vt:lpstr>
      <vt:lpstr>Enhanced Storage Approach</vt:lpstr>
      <vt:lpstr>IEEE 1667 Overview</vt:lpstr>
      <vt:lpstr>IEEE 1667 Overview</vt:lpstr>
      <vt:lpstr>Key Experiences for  Windows 7</vt:lpstr>
      <vt:lpstr>Enhanced Storage  Architecture</vt:lpstr>
      <vt:lpstr>Enhanced Storage  Extensibility</vt:lpstr>
      <vt:lpstr>Enhanced Storage  Extensibility</vt:lpstr>
      <vt:lpstr>Enhanced Storage  Extensibility</vt:lpstr>
      <vt:lpstr>Enhanced Storage</vt:lpstr>
      <vt:lpstr>Backup</vt:lpstr>
      <vt:lpstr>Possibilities</vt:lpstr>
      <vt:lpstr>References/Support</vt:lpstr>
      <vt:lpstr>Call To Action</vt:lpstr>
      <vt:lpstr>Please Complete A Session Evaluation Form Your input is important!</vt:lpstr>
      <vt:lpstr>Slide 24</vt:lpstr>
      <vt:lpstr>BackUp</vt:lpstr>
      <vt:lpstr>Slide 26</vt:lpstr>
      <vt:lpstr>Slide 27</vt:lpstr>
      <vt:lpstr>Slide 28</vt:lpstr>
      <vt:lpstr>Slide 29</vt:lpstr>
      <vt:lpstr>Prior Experience</vt:lpstr>
      <vt:lpstr>Slide 31</vt:lpstr>
      <vt:lpstr>Slide 32</vt:lpstr>
      <vt:lpstr>Slide 33</vt:lpstr>
      <vt:lpstr>User Forgets his Password and Enters the Wrong Password</vt:lpstr>
      <vt:lpstr>Slide 35</vt:lpstr>
      <vt:lpstr>Slide 36</vt:lpstr>
      <vt:lpstr>Slide 37</vt:lpstr>
      <vt:lpstr>Password Retry Count </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2008-11-12T06:01:49Z</dcterms:created>
  <dcterms:modified xsi:type="dcterms:W3CDTF">2008-11-12T06:03:47Z</dcterms:modified>
</cp:coreProperties>
</file>